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D034-A9CE-1926-96FE-B0439226D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     ZOO MANAGEMENT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A160C-C026-EDC9-0568-CCAD9B787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												</a:t>
            </a:r>
          </a:p>
          <a:p>
            <a:r>
              <a:rPr lang="en-IN" dirty="0"/>
              <a:t>														Meet Popat – 204157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9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BB093C5-9F89-ABBF-4EC3-4D6D9E94D94A}"/>
              </a:ext>
            </a:extLst>
          </p:cNvPr>
          <p:cNvSpPr/>
          <p:nvPr/>
        </p:nvSpPr>
        <p:spPr>
          <a:xfrm>
            <a:off x="713873" y="993326"/>
            <a:ext cx="10764253" cy="4958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1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356BA1C-9497-EF69-6798-ABBF56CEFC95}"/>
              </a:ext>
            </a:extLst>
          </p:cNvPr>
          <p:cNvSpPr/>
          <p:nvPr/>
        </p:nvSpPr>
        <p:spPr>
          <a:xfrm>
            <a:off x="703847" y="767133"/>
            <a:ext cx="10784306" cy="5323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45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019765-F097-88B3-B4AD-63C16BF90BAA}"/>
              </a:ext>
            </a:extLst>
          </p:cNvPr>
          <p:cNvSpPr/>
          <p:nvPr/>
        </p:nvSpPr>
        <p:spPr>
          <a:xfrm>
            <a:off x="939986" y="806516"/>
            <a:ext cx="10312027" cy="524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0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B3DF00-1196-5338-DC25-8067FBB3C2C0}"/>
              </a:ext>
            </a:extLst>
          </p:cNvPr>
          <p:cNvSpPr txBox="1">
            <a:spLocks/>
          </p:cNvSpPr>
          <p:nvPr/>
        </p:nvSpPr>
        <p:spPr bwMode="gray">
          <a:xfrm>
            <a:off x="3177920" y="2481199"/>
            <a:ext cx="6511512" cy="124650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spcBef>
                <a:spcPts val="105"/>
              </a:spcBef>
            </a:pPr>
            <a:r>
              <a:rPr lang="en-IN" sz="4000" spc="610"/>
              <a:t>Relational </a:t>
            </a:r>
            <a:r>
              <a:rPr lang="en-IN" sz="4000" spc="250"/>
              <a:t>schema  </a:t>
            </a:r>
            <a:r>
              <a:rPr lang="en-IN" sz="4000" spc="915"/>
              <a:t>after</a:t>
            </a:r>
            <a:r>
              <a:rPr lang="en-IN" sz="4000" spc="-180"/>
              <a:t> </a:t>
            </a:r>
            <a:r>
              <a:rPr lang="en-IN" sz="4000" spc="509"/>
              <a:t>normalisation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2984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6B96D3A-FB34-2A52-A215-7630FEE8005D}"/>
              </a:ext>
            </a:extLst>
          </p:cNvPr>
          <p:cNvSpPr/>
          <p:nvPr/>
        </p:nvSpPr>
        <p:spPr>
          <a:xfrm>
            <a:off x="657726" y="683474"/>
            <a:ext cx="10876547" cy="5491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02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20C7FF-1B5C-7D2A-E598-EB489B92C179}"/>
              </a:ext>
            </a:extLst>
          </p:cNvPr>
          <p:cNvSpPr txBox="1">
            <a:spLocks/>
          </p:cNvSpPr>
          <p:nvPr/>
        </p:nvSpPr>
        <p:spPr bwMode="gray">
          <a:xfrm>
            <a:off x="1559814" y="2208352"/>
            <a:ext cx="9412986" cy="16725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24205" marR="5080">
              <a:spcBef>
                <a:spcPts val="100"/>
              </a:spcBef>
            </a:pPr>
            <a:r>
              <a:rPr lang="en-US" spc="620"/>
              <a:t>Creation </a:t>
            </a:r>
            <a:r>
              <a:rPr lang="en-US" spc="919"/>
              <a:t>of </a:t>
            </a:r>
            <a:r>
              <a:rPr lang="en-US" spc="925"/>
              <a:t>tables  </a:t>
            </a:r>
            <a:r>
              <a:rPr lang="en-US" spc="525"/>
              <a:t>and</a:t>
            </a:r>
            <a:r>
              <a:rPr lang="en-US" spc="-185"/>
              <a:t> </a:t>
            </a:r>
            <a:r>
              <a:rPr lang="en-US" spc="625"/>
              <a:t>insertion</a:t>
            </a:r>
            <a:r>
              <a:rPr lang="en-US" spc="-165"/>
              <a:t> </a:t>
            </a:r>
            <a:r>
              <a:rPr lang="en-US" spc="919"/>
              <a:t>of</a:t>
            </a:r>
            <a:r>
              <a:rPr lang="en-US" spc="-165"/>
              <a:t> </a:t>
            </a:r>
            <a:r>
              <a:rPr lang="en-US" spc="1005"/>
              <a:t>data</a:t>
            </a:r>
            <a:endParaRPr lang="en-US" spc="1005" dirty="0"/>
          </a:p>
        </p:txBody>
      </p:sp>
    </p:spTree>
    <p:extLst>
      <p:ext uri="{BB962C8B-B14F-4D97-AF65-F5344CB8AC3E}">
        <p14:creationId xmlns:p14="http://schemas.microsoft.com/office/powerpoint/2010/main" val="78251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F95113-3D85-4EE1-6A51-4C7C2BBCD894}"/>
              </a:ext>
            </a:extLst>
          </p:cNvPr>
          <p:cNvSpPr txBox="1"/>
          <p:nvPr/>
        </p:nvSpPr>
        <p:spPr>
          <a:xfrm>
            <a:off x="828130" y="833427"/>
            <a:ext cx="80117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zoo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endParaRPr sz="1800" dirty="0">
              <a:latin typeface="Carlito"/>
              <a:cs typeface="Carlito"/>
            </a:endParaRPr>
          </a:p>
          <a:p>
            <a:pPr marL="12700" marR="5397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zoo_id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zoo_name varchar(100),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varchar(100),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cages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64769" marR="348615" indent="-527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(10003, 'Sri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Venkateswara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Zoological Park',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'Tirupati',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69);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(10004,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'Kakatiya Zoological Park',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'Hanmakonda',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102);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(10007,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'Nehru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Zoological Park', 'Hyderabad',</a:t>
            </a:r>
            <a:r>
              <a:rPr sz="18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43);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INTO zoo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(10009,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'Indira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Gandhi Zoological Park',</a:t>
            </a:r>
            <a:r>
              <a:rPr sz="18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'Visakhapatnam',39);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03D5DB9-4DC7-288D-FE6A-194835D4636C}"/>
              </a:ext>
            </a:extLst>
          </p:cNvPr>
          <p:cNvSpPr/>
          <p:nvPr/>
        </p:nvSpPr>
        <p:spPr>
          <a:xfrm>
            <a:off x="4483768" y="4411579"/>
            <a:ext cx="4200144" cy="176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24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331A7FD-0ECC-F9B0-094A-B4045D1CD72E}"/>
              </a:ext>
            </a:extLst>
          </p:cNvPr>
          <p:cNvSpPr txBox="1"/>
          <p:nvPr/>
        </p:nvSpPr>
        <p:spPr>
          <a:xfrm>
            <a:off x="1075944" y="1319783"/>
            <a:ext cx="5790077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taxonomy(</a:t>
            </a:r>
            <a:endParaRPr lang="en-US" sz="1800" dirty="0">
              <a:latin typeface="Carlito"/>
              <a:cs typeface="Carlito"/>
            </a:endParaRPr>
          </a:p>
          <a:p>
            <a:pPr marL="274320">
              <a:lnSpc>
                <a:spcPct val="100000"/>
              </a:lnSpc>
            </a:pPr>
            <a:r>
              <a:rPr lang="en-US" sz="1800" spc="-10" dirty="0" err="1">
                <a:solidFill>
                  <a:srgbClr val="FFFFFF"/>
                </a:solidFill>
                <a:latin typeface="Carlito"/>
                <a:cs typeface="Carlito"/>
              </a:rPr>
              <a:t>a_order</a:t>
            </a:r>
            <a:r>
              <a:rPr lang="en-US"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Carlito"/>
                <a:cs typeface="Carlito"/>
              </a:rPr>
              <a:t>varchar(100) primary</a:t>
            </a:r>
            <a:r>
              <a:rPr lang="en-US"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800" spc="-45" dirty="0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lang="en-US" dirty="0">
              <a:latin typeface="Carlito"/>
              <a:cs typeface="Carlito"/>
            </a:endParaRPr>
          </a:p>
          <a:p>
            <a:pPr marL="274320">
              <a:lnSpc>
                <a:spcPct val="100000"/>
              </a:lnSpc>
            </a:pPr>
            <a:r>
              <a:rPr sz="1800" spc="-5" dirty="0" err="1">
                <a:solidFill>
                  <a:srgbClr val="FFFFFF"/>
                </a:solidFill>
                <a:latin typeface="Carlito"/>
                <a:cs typeface="Carlito"/>
              </a:rPr>
              <a:t>a_class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  <a:p>
            <a:pPr marL="12700" marR="374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('Anura', 'Amphibia’);  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('Artiodactyla', 'Mammalia’);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('Cardiida',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'invertebrate’);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('Carnivora',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'Mammalia’);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('Casuariiformes',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'Aves’);  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('Ciconiiformes',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'Aves’);  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('Crocodilia', 'Reptilia’);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('Cyclopoida',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'Hexanauplia’);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('Decapoda',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'invertebrate’);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taxonomy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('Galliformes',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'Aves’);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09FE0CA-5D43-FDAF-70E2-27727707E4D3}"/>
              </a:ext>
            </a:extLst>
          </p:cNvPr>
          <p:cNvSpPr/>
          <p:nvPr/>
        </p:nvSpPr>
        <p:spPr>
          <a:xfrm>
            <a:off x="7882128" y="1319783"/>
            <a:ext cx="3233928" cy="470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28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4D827D-AC4B-74FE-B232-6BA81B445FE1}"/>
              </a:ext>
            </a:extLst>
          </p:cNvPr>
          <p:cNvSpPr txBox="1"/>
          <p:nvPr/>
        </p:nvSpPr>
        <p:spPr>
          <a:xfrm>
            <a:off x="1100284" y="1083310"/>
            <a:ext cx="958786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animal_kind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endParaRPr sz="1800" dirty="0">
              <a:latin typeface="Carlito"/>
              <a:cs typeface="Carlito"/>
            </a:endParaRPr>
          </a:p>
          <a:p>
            <a:pPr marL="12700" marR="6407150" indent="514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animalk_id NUMBER primary 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general_name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species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a_order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key(a_order)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sz="18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taxonomy(a_order),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status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varchar(10)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12700" marR="4730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(105001,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'Bengal Tiger',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'Panthera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tigris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tigris',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'Carnivora',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'EN’);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(105002,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'African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Lion',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'Panthera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leo',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'Carnivora',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'VU’);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(105003,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'Chimpanzee', 'Pan troglodytes', 'primate',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'EN’);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(106001, 'King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Cobra',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'Ophiophagus hannah',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'serpentes',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(102001,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'Openbill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Stork', 'Anastomus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oscitans',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'Ciconiiformes',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'LC’);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(101001,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'Red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Eye 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Frog',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'Agalychnis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callidryas', 'Anura',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'LC’);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animal_kind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(101002,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'Asiatic salamanders',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'Hynobius oyamai', 'Urodela',</a:t>
            </a:r>
            <a:r>
              <a:rPr sz="1800" spc="3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0102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71CA9-C3C5-A332-E46C-9705977B63C0}"/>
              </a:ext>
            </a:extLst>
          </p:cNvPr>
          <p:cNvSpPr txBox="1"/>
          <p:nvPr/>
        </p:nvSpPr>
        <p:spPr>
          <a:xfrm>
            <a:off x="930442" y="1360710"/>
            <a:ext cx="10828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lang="en-IN"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lang="en-IN" sz="1800" spc="-5" dirty="0" err="1">
                <a:solidFill>
                  <a:srgbClr val="FFFFFF"/>
                </a:solidFill>
                <a:latin typeface="Carlito"/>
                <a:cs typeface="Carlito"/>
              </a:rPr>
              <a:t>animal_kind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lang="en-IN" sz="1800" dirty="0">
                <a:solidFill>
                  <a:srgbClr val="FFFFFF"/>
                </a:solidFill>
                <a:latin typeface="Carlito"/>
                <a:cs typeface="Carlito"/>
              </a:rPr>
              <a:t>(103001, 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'Lined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Seahorse', 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'Hippocampus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erectus', '</a:t>
            </a:r>
            <a:r>
              <a:rPr lang="en-IN" sz="1800" spc="-10" dirty="0" err="1">
                <a:solidFill>
                  <a:srgbClr val="FFFFFF"/>
                </a:solidFill>
                <a:latin typeface="Carlito"/>
                <a:cs typeface="Carlito"/>
              </a:rPr>
              <a:t>Syngnathiformes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', </a:t>
            </a:r>
            <a:r>
              <a:rPr lang="en-IN" sz="1800" dirty="0">
                <a:solidFill>
                  <a:srgbClr val="FFFFFF"/>
                </a:solidFill>
                <a:latin typeface="Carlito"/>
                <a:cs typeface="Carlito"/>
              </a:rPr>
              <a:t>'VU’); 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lang="en-IN"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lang="en-IN" sz="1800" spc="-5" dirty="0" err="1">
                <a:solidFill>
                  <a:srgbClr val="FFFFFF"/>
                </a:solidFill>
                <a:latin typeface="Carlito"/>
                <a:cs typeface="Carlito"/>
              </a:rPr>
              <a:t>animal_kind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lang="en-IN" sz="1800" dirty="0">
                <a:solidFill>
                  <a:srgbClr val="FFFFFF"/>
                </a:solidFill>
                <a:latin typeface="Carlito"/>
                <a:cs typeface="Carlito"/>
              </a:rPr>
              <a:t>(101003,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'Axolotl', </a:t>
            </a:r>
            <a:r>
              <a:rPr lang="en-IN" sz="1800" spc="-15" dirty="0">
                <a:solidFill>
                  <a:srgbClr val="FFFFFF"/>
                </a:solidFill>
                <a:latin typeface="Carlito"/>
                <a:cs typeface="Carlito"/>
              </a:rPr>
              <a:t>'Ambystoma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mexicanum', 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</a:t>
            </a:r>
            <a:r>
              <a:rPr lang="en-IN" sz="1800" spc="-5" dirty="0" err="1">
                <a:solidFill>
                  <a:srgbClr val="FFFFFF"/>
                </a:solidFill>
                <a:latin typeface="Carlito"/>
                <a:cs typeface="Carlito"/>
              </a:rPr>
              <a:t>Urodela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',</a:t>
            </a:r>
            <a:r>
              <a:rPr lang="en-IN" sz="1800" spc="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rlito"/>
                <a:cs typeface="Carlito"/>
              </a:rPr>
              <a:t>'CR’);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lang="en-IN"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lang="en-IN" sz="1800" spc="-10" dirty="0" err="1">
                <a:solidFill>
                  <a:srgbClr val="FFFFFF"/>
                </a:solidFill>
                <a:latin typeface="Carlito"/>
                <a:cs typeface="Carlito"/>
              </a:rPr>
              <a:t>animal_kind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(104001, 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'Crustaceans', '</a:t>
            </a:r>
            <a:r>
              <a:rPr lang="en-IN" sz="1800" spc="-10" dirty="0" err="1">
                <a:solidFill>
                  <a:srgbClr val="FFFFFF"/>
                </a:solidFill>
                <a:latin typeface="Carlito"/>
                <a:cs typeface="Carlito"/>
              </a:rPr>
              <a:t>Acanthocyclops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spc="-10" dirty="0" err="1">
                <a:solidFill>
                  <a:srgbClr val="FFFFFF"/>
                </a:solidFill>
                <a:latin typeface="Carlito"/>
                <a:cs typeface="Carlito"/>
              </a:rPr>
              <a:t>hypogeus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', 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</a:t>
            </a:r>
            <a:r>
              <a:rPr lang="en-IN" sz="1800" spc="-5" dirty="0" err="1">
                <a:solidFill>
                  <a:srgbClr val="FFFFFF"/>
                </a:solidFill>
                <a:latin typeface="Carlito"/>
                <a:cs typeface="Carlito"/>
              </a:rPr>
              <a:t>Cyclopoida</a:t>
            </a:r>
            <a:r>
              <a:rPr lang="en-IN" sz="1800" spc="-5" dirty="0">
                <a:solidFill>
                  <a:srgbClr val="FFFFFF"/>
                </a:solidFill>
                <a:latin typeface="Carlito"/>
                <a:cs typeface="Carlito"/>
              </a:rPr>
              <a:t>',</a:t>
            </a:r>
            <a:r>
              <a:rPr lang="en-IN" sz="1800" spc="3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rlito"/>
                <a:cs typeface="Carlito"/>
              </a:rPr>
              <a:t>'VU’);</a:t>
            </a:r>
            <a:endParaRPr lang="en-IN" sz="1800" dirty="0">
              <a:latin typeface="Carlito"/>
              <a:cs typeface="Carli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5F76882-556A-3F0B-DFBB-007C355D9BD5}"/>
              </a:ext>
            </a:extLst>
          </p:cNvPr>
          <p:cNvSpPr/>
          <p:nvPr/>
        </p:nvSpPr>
        <p:spPr>
          <a:xfrm>
            <a:off x="2011841" y="2989241"/>
            <a:ext cx="7641335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2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AD59-F02C-C7AE-1EBF-6EA1C1F4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4D38-9408-D3FA-7F26-62BD6875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17" y="3348218"/>
            <a:ext cx="8825659" cy="3416300"/>
          </a:xfrm>
        </p:spPr>
        <p:txBody>
          <a:bodyPr/>
          <a:lstStyle/>
          <a:p>
            <a:r>
              <a:rPr lang="en-US" sz="2400" spc="-150" dirty="0">
                <a:solidFill>
                  <a:schemeClr val="accent2"/>
                </a:solidFill>
                <a:latin typeface="Carlito"/>
                <a:cs typeface="Carlito"/>
              </a:rPr>
              <a:t>To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help </a:t>
            </a:r>
            <a:r>
              <a:rPr lang="en-US" sz="2400" spc="-25" dirty="0">
                <a:solidFill>
                  <a:schemeClr val="accent2"/>
                </a:solidFill>
                <a:latin typeface="Carlito"/>
                <a:cs typeface="Carlito"/>
              </a:rPr>
              <a:t>for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conservation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of the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Wildlife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and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to </a:t>
            </a:r>
            <a:r>
              <a:rPr lang="en-US" sz="2400" spc="-20" dirty="0">
                <a:solidFill>
                  <a:schemeClr val="accent2"/>
                </a:solidFill>
                <a:latin typeface="Carlito"/>
                <a:cs typeface="Carlito"/>
              </a:rPr>
              <a:t>raise awareness 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amongst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the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future </a:t>
            </a:r>
            <a:r>
              <a:rPr lang="en-US" sz="2400" spc="-20" dirty="0">
                <a:solidFill>
                  <a:schemeClr val="accent2"/>
                </a:solidFill>
                <a:latin typeface="Carlito"/>
                <a:cs typeface="Carlito"/>
              </a:rPr>
              <a:t>generation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about the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preservation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of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fauna,  </a:t>
            </a:r>
            <a:r>
              <a:rPr lang="en-US" sz="2400" spc="-25" dirty="0">
                <a:solidFill>
                  <a:schemeClr val="accent2"/>
                </a:solidFill>
                <a:latin typeface="Carlito"/>
                <a:cs typeface="Carlito"/>
              </a:rPr>
              <a:t>create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database </a:t>
            </a:r>
            <a:r>
              <a:rPr lang="en-US" sz="2400" spc="-30" dirty="0">
                <a:solidFill>
                  <a:schemeClr val="accent2"/>
                </a:solidFill>
                <a:latin typeface="Carlito"/>
                <a:cs typeface="Carlito"/>
              </a:rPr>
              <a:t>for </a:t>
            </a:r>
            <a:r>
              <a:rPr lang="en-US" sz="2400" spc="-20" dirty="0">
                <a:solidFill>
                  <a:schemeClr val="accent2"/>
                </a:solidFill>
                <a:latin typeface="Carlito"/>
                <a:cs typeface="Carlito"/>
              </a:rPr>
              <a:t>zoos.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This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database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has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information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about 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animals </a:t>
            </a:r>
            <a:r>
              <a:rPr lang="en-US" sz="2400" spc="-20" dirty="0">
                <a:solidFill>
                  <a:schemeClr val="accent2"/>
                </a:solidFill>
                <a:latin typeface="Carlito"/>
                <a:cs typeface="Carlito"/>
              </a:rPr>
              <a:t>present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in </a:t>
            </a:r>
            <a:r>
              <a:rPr lang="en-US" sz="2400" spc="-35" dirty="0">
                <a:solidFill>
                  <a:schemeClr val="accent2"/>
                </a:solidFill>
                <a:latin typeface="Carlito"/>
                <a:cs typeface="Carlito"/>
              </a:rPr>
              <a:t>zoo,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employees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who </a:t>
            </a:r>
            <a:r>
              <a:rPr lang="en-US" sz="2400" spc="-20" dirty="0">
                <a:solidFill>
                  <a:schemeClr val="accent2"/>
                </a:solidFill>
                <a:latin typeface="Carlito"/>
                <a:cs typeface="Carlito"/>
              </a:rPr>
              <a:t>work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and </a:t>
            </a:r>
            <a:r>
              <a:rPr lang="en-US" sz="2400" spc="-40" dirty="0">
                <a:solidFill>
                  <a:schemeClr val="accent2"/>
                </a:solidFill>
                <a:latin typeface="Carlito"/>
                <a:cs typeface="Carlito"/>
              </a:rPr>
              <a:t>take </a:t>
            </a:r>
            <a:r>
              <a:rPr lang="en-US" sz="2400" spc="-25" dirty="0">
                <a:solidFill>
                  <a:schemeClr val="accent2"/>
                </a:solidFill>
                <a:latin typeface="Carlito"/>
                <a:cs typeface="Carlito"/>
              </a:rPr>
              <a:t>care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of 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animals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at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the </a:t>
            </a:r>
            <a:r>
              <a:rPr lang="en-US" sz="2400" spc="-25" dirty="0">
                <a:solidFill>
                  <a:schemeClr val="accent2"/>
                </a:solidFill>
                <a:latin typeface="Carlito"/>
                <a:cs typeface="Carlito"/>
              </a:rPr>
              <a:t>zoo.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Also,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the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databases </a:t>
            </a:r>
            <a:r>
              <a:rPr lang="en-US" sz="2400" spc="-10" dirty="0">
                <a:solidFill>
                  <a:schemeClr val="accent2"/>
                </a:solidFill>
                <a:latin typeface="Carlito"/>
                <a:cs typeface="Carlito"/>
              </a:rPr>
              <a:t>has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information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about  the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visitors </a:t>
            </a:r>
            <a:r>
              <a:rPr lang="en-US" sz="2400" spc="-5" dirty="0">
                <a:solidFill>
                  <a:schemeClr val="accent2"/>
                </a:solidFill>
                <a:latin typeface="Carlito"/>
                <a:cs typeface="Carlito"/>
              </a:rPr>
              <a:t>who visit</a:t>
            </a:r>
            <a:r>
              <a:rPr lang="en-US" sz="2400" spc="45" dirty="0">
                <a:solidFill>
                  <a:schemeClr val="accent2"/>
                </a:solidFill>
                <a:latin typeface="Carlito"/>
                <a:cs typeface="Carlito"/>
              </a:rPr>
              <a:t> </a:t>
            </a:r>
            <a:r>
              <a:rPr lang="en-US" sz="2400" spc="-15" dirty="0">
                <a:solidFill>
                  <a:schemeClr val="accent2"/>
                </a:solidFill>
                <a:latin typeface="Carlito"/>
                <a:cs typeface="Carlito"/>
              </a:rPr>
              <a:t>zoo.</a:t>
            </a:r>
            <a:endParaRPr lang="en-US" sz="2400" dirty="0">
              <a:solidFill>
                <a:schemeClr val="accent2"/>
              </a:solidFill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34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8CEF92-3837-8214-C49C-7C905036EB1A}"/>
              </a:ext>
            </a:extLst>
          </p:cNvPr>
          <p:cNvSpPr txBox="1"/>
          <p:nvPr/>
        </p:nvSpPr>
        <p:spPr>
          <a:xfrm>
            <a:off x="996877" y="887810"/>
            <a:ext cx="36963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animal(</a:t>
            </a:r>
            <a:endParaRPr sz="1800" dirty="0">
              <a:latin typeface="Carlito"/>
              <a:cs typeface="Carlito"/>
            </a:endParaRPr>
          </a:p>
          <a:p>
            <a:pPr marL="12700" marR="671195" indent="103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animal_id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animal_name varchar(100),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cage_no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2700" marR="1848485" indent="5143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height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weight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age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gender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varchar(10),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origin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animalk_id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(animalk_id)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animal_kind(animalk_id),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B2ADF73-5740-BAA3-90C4-32AA0F2B8004}"/>
              </a:ext>
            </a:extLst>
          </p:cNvPr>
          <p:cNvSpPr txBox="1"/>
          <p:nvPr/>
        </p:nvSpPr>
        <p:spPr>
          <a:xfrm>
            <a:off x="996877" y="4206320"/>
            <a:ext cx="52836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n-IN" sz="1800" spc="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EEBC-46D9-9007-9B05-DF970CAE3CDE}"/>
              </a:ext>
            </a:extLst>
          </p:cNvPr>
          <p:cNvSpPr txBox="1"/>
          <p:nvPr/>
        </p:nvSpPr>
        <p:spPr>
          <a:xfrm>
            <a:off x="996877" y="4206320"/>
            <a:ext cx="6096000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endParaRPr lang="en-US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>
              <a:spcBef>
                <a:spcPts val="100"/>
              </a:spcBef>
            </a:pPr>
            <a:r>
              <a:rPr lang="en-US" sz="1800" spc="-5" dirty="0">
                <a:solidFill>
                  <a:srgbClr val="FFFFFF"/>
                </a:solidFill>
                <a:latin typeface="Carlito"/>
                <a:cs typeface="Carlito"/>
              </a:rPr>
              <a:t>FOREIGN KEY(</a:t>
            </a:r>
            <a:r>
              <a:rPr lang="en-US" sz="1800" spc="-5" dirty="0" err="1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lang="en-US" sz="1800" spc="-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r>
              <a:rPr lang="en-US"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lang="en-IN" spc="-10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oo(</a:t>
            </a:r>
            <a:r>
              <a:rPr lang="en-IN" sz="1800" spc="-10" dirty="0" err="1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lang="en-IN" sz="1800" spc="-1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9878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7969BBF-CEA8-5CF7-50E9-A2256821171A}"/>
              </a:ext>
            </a:extLst>
          </p:cNvPr>
          <p:cNvSpPr txBox="1"/>
          <p:nvPr/>
        </p:nvSpPr>
        <p:spPr>
          <a:xfrm>
            <a:off x="957750" y="658495"/>
            <a:ext cx="956818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‘King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Cobra',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101,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23, 1, 2, 'M',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'North america',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105001,</a:t>
            </a:r>
            <a:r>
              <a:rPr sz="1800" spc="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(30002,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'Monkey',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102, 31, 15, 9, 'M', 'africa', 105002,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(30004,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'Alligator',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104, 60, 19, 5, 'M ', 'india', 102001,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(30005,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'Elephant',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105, 188, 430, 21,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'F', 'North america',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101001,</a:t>
            </a:r>
            <a:r>
              <a:rPr sz="1800" spc="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(30006,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'Hyena',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106, 265, 11, 8, 'M', 'india', 104001,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(30007,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'Ostrich', 107,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90, 7, 6, 'F', 'UK',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105001,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(30008,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'Hippopotamus',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108, 305, 11, 5, 'M', 'india', 102001,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(30009,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'Zebra',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109, 168,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43, 11, 'M',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'Australia',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105002,</a:t>
            </a:r>
            <a:r>
              <a:rPr sz="18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(30010,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'PeaCock',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110, 22, 23, 2,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'F', 'North america',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104001,</a:t>
            </a:r>
            <a:r>
              <a:rPr sz="18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(30011,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'White Tiger',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111, 130, 245, 7, 'M', 'india', 101001,</a:t>
            </a:r>
            <a:r>
              <a:rPr sz="1800" spc="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D975BE-5DAA-3308-9350-691A2A241733}"/>
              </a:ext>
            </a:extLst>
          </p:cNvPr>
          <p:cNvSpPr/>
          <p:nvPr/>
        </p:nvSpPr>
        <p:spPr>
          <a:xfrm>
            <a:off x="957750" y="3649113"/>
            <a:ext cx="10111303" cy="2550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2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0C008F-73BF-E02D-CD2C-94AFCEFD94A3}"/>
              </a:ext>
            </a:extLst>
          </p:cNvPr>
          <p:cNvSpPr txBox="1"/>
          <p:nvPr/>
        </p:nvSpPr>
        <p:spPr>
          <a:xfrm>
            <a:off x="882849" y="872662"/>
            <a:ext cx="6326505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location(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city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varchar(100)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('Hyderabad',</a:t>
            </a:r>
            <a:r>
              <a:rPr sz="1800" spc="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'Telangana');</a:t>
            </a:r>
            <a:endParaRPr sz="1800" dirty="0">
              <a:latin typeface="Carlito"/>
              <a:cs typeface="Carlito"/>
            </a:endParaRPr>
          </a:p>
          <a:p>
            <a:pPr marL="1244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('Warangal',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'Telanagana');</a:t>
            </a:r>
            <a:endParaRPr sz="1800" dirty="0">
              <a:latin typeface="Carlito"/>
              <a:cs typeface="Carlito"/>
            </a:endParaRPr>
          </a:p>
          <a:p>
            <a:pPr marL="124460" marR="5080" indent="-5206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('Visakhapatnam',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'Andharapradesh');  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('Tirupathi',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'Andhara</a:t>
            </a:r>
            <a:r>
              <a:rPr sz="18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pradesh');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41EB78-EBBF-FF46-6B38-71DB7C947DD9}"/>
              </a:ext>
            </a:extLst>
          </p:cNvPr>
          <p:cNvSpPr/>
          <p:nvPr/>
        </p:nvSpPr>
        <p:spPr>
          <a:xfrm>
            <a:off x="3721768" y="3553326"/>
            <a:ext cx="4299285" cy="243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45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D5825427-7163-3570-69BC-E8B7AED1D451}"/>
              </a:ext>
            </a:extLst>
          </p:cNvPr>
          <p:cNvSpPr txBox="1">
            <a:spLocks/>
          </p:cNvSpPr>
          <p:nvPr/>
        </p:nvSpPr>
        <p:spPr bwMode="gray">
          <a:xfrm>
            <a:off x="1131230" y="2514582"/>
            <a:ext cx="8092981" cy="30444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">
              <a:spcBef>
                <a:spcPts val="100"/>
              </a:spcBef>
            </a:pPr>
            <a:endParaRPr lang="en-IN" sz="1700" dirty="0">
              <a:solidFill>
                <a:schemeClr val="bg1"/>
              </a:solidFill>
            </a:endParaRPr>
          </a:p>
          <a:p>
            <a:pPr marL="12700" marR="5080">
              <a:spcBef>
                <a:spcPts val="5"/>
              </a:spcBef>
            </a:pP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spc="-5" dirty="0">
                <a:solidFill>
                  <a:schemeClr val="bg1"/>
                </a:solidFill>
              </a:rPr>
              <a:t>(500002, </a:t>
            </a:r>
            <a:r>
              <a:rPr lang="en-IN" spc="-10" dirty="0">
                <a:solidFill>
                  <a:schemeClr val="bg1"/>
                </a:solidFill>
              </a:rPr>
              <a:t>'</a:t>
            </a:r>
            <a:r>
              <a:rPr lang="en-IN" spc="-10" dirty="0" err="1">
                <a:solidFill>
                  <a:schemeClr val="bg1"/>
                </a:solidFill>
              </a:rPr>
              <a:t>Dilshuknagar</a:t>
            </a:r>
            <a:r>
              <a:rPr lang="en-IN" spc="-10" dirty="0">
                <a:solidFill>
                  <a:schemeClr val="bg1"/>
                </a:solidFill>
              </a:rPr>
              <a:t>', 'Hyderabad’);  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(500016, </a:t>
            </a:r>
            <a:r>
              <a:rPr lang="en-IN" spc="-10" dirty="0">
                <a:solidFill>
                  <a:schemeClr val="bg1"/>
                </a:solidFill>
              </a:rPr>
              <a:t>'Banjara </a:t>
            </a:r>
            <a:r>
              <a:rPr lang="en-IN" spc="-5" dirty="0">
                <a:solidFill>
                  <a:schemeClr val="bg1"/>
                </a:solidFill>
              </a:rPr>
              <a:t>Hills', </a:t>
            </a:r>
            <a:r>
              <a:rPr lang="en-IN" spc="-10" dirty="0">
                <a:solidFill>
                  <a:schemeClr val="bg1"/>
                </a:solidFill>
              </a:rPr>
              <a:t>'Hyderabad’);  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(500060, </a:t>
            </a:r>
            <a:r>
              <a:rPr lang="en-IN" spc="-5" dirty="0">
                <a:solidFill>
                  <a:schemeClr val="bg1"/>
                </a:solidFill>
              </a:rPr>
              <a:t>'Vidyanagar', </a:t>
            </a:r>
            <a:r>
              <a:rPr lang="en-IN" spc="-10" dirty="0">
                <a:solidFill>
                  <a:schemeClr val="bg1"/>
                </a:solidFill>
              </a:rPr>
              <a:t>'Hyderabad’);  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spc="-5" dirty="0">
                <a:solidFill>
                  <a:schemeClr val="bg1"/>
                </a:solidFill>
              </a:rPr>
              <a:t>(500069, 'Miyapur', </a:t>
            </a:r>
            <a:r>
              <a:rPr lang="en-IN" spc="-10" dirty="0">
                <a:solidFill>
                  <a:schemeClr val="bg1"/>
                </a:solidFill>
              </a:rPr>
              <a:t>'Hyderabad’);</a:t>
            </a:r>
          </a:p>
          <a:p>
            <a:pPr marL="12700" marR="5080">
              <a:spcBef>
                <a:spcPts val="5"/>
              </a:spcBef>
            </a:pP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(500125, </a:t>
            </a:r>
            <a:r>
              <a:rPr lang="en-IN" spc="-10" dirty="0">
                <a:solidFill>
                  <a:schemeClr val="bg1"/>
                </a:solidFill>
              </a:rPr>
              <a:t>'</a:t>
            </a:r>
            <a:r>
              <a:rPr lang="en-IN" spc="-10" dirty="0" err="1">
                <a:solidFill>
                  <a:schemeClr val="bg1"/>
                </a:solidFill>
              </a:rPr>
              <a:t>Kukatpalli</a:t>
            </a:r>
            <a:r>
              <a:rPr lang="en-IN" spc="-10" dirty="0">
                <a:solidFill>
                  <a:schemeClr val="bg1"/>
                </a:solidFill>
              </a:rPr>
              <a:t>', 'Hyderabad’);  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spc="-5" dirty="0">
                <a:solidFill>
                  <a:schemeClr val="bg1"/>
                </a:solidFill>
              </a:rPr>
              <a:t>(600004, '</a:t>
            </a:r>
            <a:r>
              <a:rPr lang="en-IN" spc="-5" dirty="0" err="1">
                <a:solidFill>
                  <a:schemeClr val="bg1"/>
                </a:solidFill>
              </a:rPr>
              <a:t>Kazipet</a:t>
            </a:r>
            <a:r>
              <a:rPr lang="en-IN" spc="-5" dirty="0">
                <a:solidFill>
                  <a:schemeClr val="bg1"/>
                </a:solidFill>
              </a:rPr>
              <a:t>', </a:t>
            </a:r>
            <a:r>
              <a:rPr lang="en-IN" spc="-15" dirty="0">
                <a:solidFill>
                  <a:schemeClr val="bg1"/>
                </a:solidFill>
              </a:rPr>
              <a:t>'Warangal’);  </a:t>
            </a:r>
          </a:p>
          <a:p>
            <a:pPr marL="12700" marR="5080">
              <a:spcBef>
                <a:spcPts val="5"/>
              </a:spcBef>
            </a:pP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(600008, </a:t>
            </a:r>
            <a:r>
              <a:rPr lang="en-IN" spc="-5" dirty="0">
                <a:solidFill>
                  <a:schemeClr val="bg1"/>
                </a:solidFill>
              </a:rPr>
              <a:t>'</a:t>
            </a:r>
            <a:r>
              <a:rPr lang="en-IN" spc="-5" dirty="0" err="1">
                <a:solidFill>
                  <a:schemeClr val="bg1"/>
                </a:solidFill>
              </a:rPr>
              <a:t>Subedari</a:t>
            </a:r>
            <a:r>
              <a:rPr lang="en-IN" spc="-5" dirty="0">
                <a:solidFill>
                  <a:schemeClr val="bg1"/>
                </a:solidFill>
              </a:rPr>
              <a:t>', </a:t>
            </a:r>
            <a:r>
              <a:rPr lang="en-IN" spc="-15" dirty="0">
                <a:solidFill>
                  <a:schemeClr val="bg1"/>
                </a:solidFill>
              </a:rPr>
              <a:t>'Warangal’);  </a:t>
            </a:r>
          </a:p>
          <a:p>
            <a:pPr marL="12700" marR="5080">
              <a:spcBef>
                <a:spcPts val="5"/>
              </a:spcBef>
            </a:pP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spc="-5" dirty="0">
                <a:solidFill>
                  <a:schemeClr val="bg1"/>
                </a:solidFill>
              </a:rPr>
              <a:t>(600021, </a:t>
            </a:r>
            <a:r>
              <a:rPr lang="en-IN" dirty="0">
                <a:solidFill>
                  <a:schemeClr val="bg1"/>
                </a:solidFill>
              </a:rPr>
              <a:t>'LB </a:t>
            </a:r>
            <a:r>
              <a:rPr lang="en-IN" spc="-10" dirty="0" err="1">
                <a:solidFill>
                  <a:schemeClr val="bg1"/>
                </a:solidFill>
              </a:rPr>
              <a:t>nagar</a:t>
            </a:r>
            <a:r>
              <a:rPr lang="en-IN" spc="-10" dirty="0">
                <a:solidFill>
                  <a:schemeClr val="bg1"/>
                </a:solidFill>
              </a:rPr>
              <a:t>', </a:t>
            </a:r>
            <a:r>
              <a:rPr lang="en-IN" spc="-15" dirty="0">
                <a:solidFill>
                  <a:schemeClr val="bg1"/>
                </a:solidFill>
              </a:rPr>
              <a:t>'Warangal’);  </a:t>
            </a:r>
          </a:p>
          <a:p>
            <a:pPr marL="12700" marR="5080">
              <a:spcBef>
                <a:spcPts val="5"/>
              </a:spcBef>
            </a:pP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(600035, </a:t>
            </a:r>
            <a:r>
              <a:rPr lang="en-IN" spc="-5" dirty="0">
                <a:solidFill>
                  <a:schemeClr val="bg1"/>
                </a:solidFill>
              </a:rPr>
              <a:t>'</a:t>
            </a:r>
            <a:r>
              <a:rPr lang="en-IN" spc="-5" dirty="0" err="1">
                <a:solidFill>
                  <a:schemeClr val="bg1"/>
                </a:solidFill>
              </a:rPr>
              <a:t>Shambunipet</a:t>
            </a:r>
            <a:r>
              <a:rPr lang="en-IN" spc="-5" dirty="0">
                <a:solidFill>
                  <a:schemeClr val="bg1"/>
                </a:solidFill>
              </a:rPr>
              <a:t>', </a:t>
            </a:r>
            <a:r>
              <a:rPr lang="en-IN" spc="-15" dirty="0">
                <a:solidFill>
                  <a:schemeClr val="bg1"/>
                </a:solidFill>
              </a:rPr>
              <a:t>'Warangal’);  </a:t>
            </a:r>
            <a:r>
              <a:rPr lang="en-IN" spc="-10" dirty="0">
                <a:solidFill>
                  <a:schemeClr val="bg1"/>
                </a:solidFill>
              </a:rPr>
              <a:t>INSERT </a:t>
            </a:r>
            <a:r>
              <a:rPr lang="en-IN" spc="-15" dirty="0">
                <a:solidFill>
                  <a:schemeClr val="bg1"/>
                </a:solidFill>
              </a:rPr>
              <a:t>INTO </a:t>
            </a:r>
            <a:r>
              <a:rPr lang="en-IN" spc="-10" dirty="0" err="1">
                <a:solidFill>
                  <a:schemeClr val="bg1"/>
                </a:solidFill>
              </a:rPr>
              <a:t>pincode</a:t>
            </a:r>
            <a:r>
              <a:rPr lang="en-IN" spc="-10" dirty="0">
                <a:solidFill>
                  <a:schemeClr val="bg1"/>
                </a:solidFill>
              </a:rPr>
              <a:t> </a:t>
            </a:r>
            <a:r>
              <a:rPr lang="en-IN" spc="-30" dirty="0">
                <a:solidFill>
                  <a:schemeClr val="bg1"/>
                </a:solidFill>
              </a:rPr>
              <a:t>VALUES </a:t>
            </a:r>
            <a:r>
              <a:rPr lang="en-IN" dirty="0">
                <a:solidFill>
                  <a:schemeClr val="bg1"/>
                </a:solidFill>
              </a:rPr>
              <a:t>(600055, </a:t>
            </a:r>
            <a:r>
              <a:rPr lang="en-IN" spc="-5" dirty="0">
                <a:solidFill>
                  <a:schemeClr val="bg1"/>
                </a:solidFill>
              </a:rPr>
              <a:t>'</a:t>
            </a:r>
            <a:r>
              <a:rPr lang="en-IN" spc="-5" dirty="0" err="1">
                <a:solidFill>
                  <a:schemeClr val="bg1"/>
                </a:solidFill>
              </a:rPr>
              <a:t>Hanmakonda</a:t>
            </a:r>
            <a:r>
              <a:rPr lang="en-IN" spc="-5" dirty="0">
                <a:solidFill>
                  <a:schemeClr val="bg1"/>
                </a:solidFill>
              </a:rPr>
              <a:t>',</a:t>
            </a:r>
            <a:r>
              <a:rPr lang="en-IN" spc="105" dirty="0">
                <a:solidFill>
                  <a:schemeClr val="bg1"/>
                </a:solidFill>
              </a:rPr>
              <a:t> </a:t>
            </a:r>
            <a:r>
              <a:rPr lang="en-IN" spc="-15" dirty="0">
                <a:solidFill>
                  <a:schemeClr val="bg1"/>
                </a:solidFill>
              </a:rPr>
              <a:t>'Warangal');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155E6FC-1258-2CD6-14BC-E650E4660620}"/>
              </a:ext>
            </a:extLst>
          </p:cNvPr>
          <p:cNvSpPr txBox="1"/>
          <p:nvPr/>
        </p:nvSpPr>
        <p:spPr>
          <a:xfrm>
            <a:off x="1131230" y="783273"/>
            <a:ext cx="4964770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 </a:t>
            </a:r>
            <a:r>
              <a:rPr sz="1800" spc="-10" dirty="0" err="1">
                <a:solidFill>
                  <a:srgbClr val="FFFFFF"/>
                </a:solidFill>
                <a:latin typeface="Carlito"/>
                <a:cs typeface="Carlito"/>
              </a:rPr>
              <a:t>pincode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endParaRPr lang="en-IN" sz="1800" spc="-1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IN" sz="1800" spc="-10" dirty="0" err="1">
                <a:solidFill>
                  <a:schemeClr val="bg1"/>
                </a:solidFill>
                <a:latin typeface="Carlito"/>
                <a:cs typeface="Carlito"/>
              </a:rPr>
              <a:t>pinnum</a:t>
            </a:r>
            <a:r>
              <a:rPr lang="en-IN" sz="1800" spc="-10" dirty="0">
                <a:solidFill>
                  <a:schemeClr val="bg1"/>
                </a:solidFill>
                <a:latin typeface="Carlito"/>
                <a:cs typeface="Carlito"/>
              </a:rPr>
              <a:t> number </a:t>
            </a:r>
            <a:r>
              <a:rPr lang="en-IN" sz="1800" spc="-5" dirty="0">
                <a:solidFill>
                  <a:schemeClr val="bg1"/>
                </a:solidFill>
                <a:latin typeface="Carlito"/>
                <a:cs typeface="Carlito"/>
              </a:rPr>
              <a:t>primary</a:t>
            </a:r>
            <a:r>
              <a:rPr lang="en-IN" sz="1800" spc="1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IN" sz="1800" spc="-45" dirty="0">
                <a:solidFill>
                  <a:schemeClr val="bg1"/>
                </a:solidFill>
                <a:latin typeface="Carlito"/>
                <a:cs typeface="Carlito"/>
              </a:rPr>
              <a:t>key,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  </a:t>
            </a:r>
            <a:endParaRPr lang="en-IN" sz="1800" spc="-1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street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  </a:t>
            </a:r>
            <a:endParaRPr lang="en-IN" sz="1800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lang="en-IN" sz="1800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IN" spc="-5" dirty="0">
                <a:solidFill>
                  <a:schemeClr val="bg1"/>
                </a:solidFill>
                <a:latin typeface="Carlito"/>
              </a:rPr>
              <a:t>FOREIGN </a:t>
            </a:r>
            <a:r>
              <a:rPr lang="en-IN" dirty="0">
                <a:solidFill>
                  <a:schemeClr val="bg1"/>
                </a:solidFill>
                <a:latin typeface="Carlito"/>
              </a:rPr>
              <a:t>KEY (city) </a:t>
            </a:r>
            <a:r>
              <a:rPr lang="en-IN" spc="-5" dirty="0">
                <a:solidFill>
                  <a:schemeClr val="bg1"/>
                </a:solidFill>
                <a:latin typeface="Carlito"/>
              </a:rPr>
              <a:t>REFERENCES</a:t>
            </a:r>
            <a:r>
              <a:rPr lang="en-IN" spc="-70" dirty="0">
                <a:solidFill>
                  <a:schemeClr val="bg1"/>
                </a:solidFill>
                <a:latin typeface="Carlito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Carlito"/>
              </a:rPr>
              <a:t>location(city));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CB271F-50C5-36C2-04F8-30C907216107}"/>
              </a:ext>
            </a:extLst>
          </p:cNvPr>
          <p:cNvSpPr/>
          <p:nvPr/>
        </p:nvSpPr>
        <p:spPr>
          <a:xfrm>
            <a:off x="9035555" y="1652742"/>
            <a:ext cx="2538983" cy="3176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75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107D0E6-60E1-A8C6-AD71-CB5C40B8F28A}"/>
              </a:ext>
            </a:extLst>
          </p:cNvPr>
          <p:cNvSpPr txBox="1"/>
          <p:nvPr/>
        </p:nvSpPr>
        <p:spPr>
          <a:xfrm>
            <a:off x="844926" y="962025"/>
            <a:ext cx="7515859" cy="4933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400" dirty="0">
              <a:latin typeface="Arial"/>
              <a:cs typeface="Arial"/>
            </a:endParaRPr>
          </a:p>
          <a:p>
            <a:pPr marL="131445" marR="5099050">
              <a:lnSpc>
                <a:spcPct val="100000"/>
              </a:lnSpc>
            </a:pP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EMP_ID 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1400" spc="-254" dirty="0">
                <a:solidFill>
                  <a:srgbClr val="FFFFFF"/>
                </a:solidFill>
                <a:latin typeface="Arial"/>
                <a:cs typeface="Arial"/>
              </a:rPr>
              <a:t>KEY, 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EMP_FNAME VARCHAR(100), 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EMP_MNAME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VARCHAR(100), 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EMP_LNAME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VARCHAR(100),  </a:t>
            </a:r>
            <a:r>
              <a:rPr sz="1400" spc="-235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endParaRPr sz="14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ZOO_ID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endParaRPr sz="1400" dirty="0">
              <a:latin typeface="Arial"/>
              <a:cs typeface="Arial"/>
            </a:endParaRPr>
          </a:p>
          <a:p>
            <a:pPr marL="131445" marR="3778885">
              <a:lnSpc>
                <a:spcPct val="100000"/>
              </a:lnSpc>
              <a:spcBef>
                <a:spcPts val="5"/>
              </a:spcBef>
            </a:pP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FOREIGN 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400" spc="-200" dirty="0">
                <a:solidFill>
                  <a:srgbClr val="FFFFFF"/>
                </a:solidFill>
                <a:latin typeface="Arial"/>
                <a:cs typeface="Arial"/>
              </a:rPr>
              <a:t>(ZOO_ID)REFERENCES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ZOO(ZOO_ID), 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PINNUM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endParaRPr sz="14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</a:pP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FOREIGN 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(PINNUM) </a:t>
            </a:r>
            <a:r>
              <a:rPr sz="1400" spc="-254" dirty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PINCODE(PINNUM)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 marR="203200">
              <a:lnSpc>
                <a:spcPct val="100000"/>
              </a:lnSpc>
              <a:spcBef>
                <a:spcPts val="5"/>
              </a:spcBef>
            </a:pPr>
            <a:r>
              <a:rPr sz="1400" spc="-204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(1001,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'RAGHU',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'PHANESH',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'SANITARY',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60000, 10004,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500001);  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(1002,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'SANKAR',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'KOLAPALI', 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'SECURITY',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10009,500016);  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(1003, 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'SAMVIDHA',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'JAARON',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15000, 10007,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600055);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(1004,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'ROHITH', 'PINNAMRAJU',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'GATEKEEPER',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15000, 10004,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(1005, 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'NAVEEN',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'ALLU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RATNA',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</a:t>
            </a:r>
            <a:r>
              <a:rPr sz="1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15000, 10003,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(1006, 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'VARUN', 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'REDDY',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20000, 10007,</a:t>
            </a:r>
            <a:r>
              <a:rPr sz="1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500125);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(1007, </a:t>
            </a:r>
            <a:r>
              <a:rPr sz="1400" spc="-160" dirty="0">
                <a:solidFill>
                  <a:srgbClr val="FFFFFF"/>
                </a:solidFill>
                <a:latin typeface="Arial"/>
                <a:cs typeface="Arial"/>
              </a:rPr>
              <a:t>'RAJESH', 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'AMARAGANI',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15000, 10009,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600021);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(1008, 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'WASEEM',  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'AGARWAL', 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15000, 10003,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500001);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(1009,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'VINAY 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',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'GUNDAPALLI', 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20000, 10009,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600008);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INSERT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-2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spc="-22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(1010,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'SHIVA 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REDDY', 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'RAMALA', </a:t>
            </a:r>
            <a:r>
              <a:rPr sz="1400" spc="-190" dirty="0">
                <a:solidFill>
                  <a:srgbClr val="FFFFFF"/>
                </a:solidFill>
                <a:latin typeface="Arial"/>
                <a:cs typeface="Arial"/>
              </a:rPr>
              <a:t>'CAGEKEEPER',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20000, 10007,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600055);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3EE7DF-CB3B-D38C-E82B-DE98C8233EF5}"/>
              </a:ext>
            </a:extLst>
          </p:cNvPr>
          <p:cNvSpPr/>
          <p:nvPr/>
        </p:nvSpPr>
        <p:spPr>
          <a:xfrm>
            <a:off x="7155421" y="743552"/>
            <a:ext cx="4319016" cy="2941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81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309CC78A-D817-BCD4-72D7-773B63795136}"/>
              </a:ext>
            </a:extLst>
          </p:cNvPr>
          <p:cNvSpPr txBox="1"/>
          <p:nvPr/>
        </p:nvSpPr>
        <p:spPr>
          <a:xfrm>
            <a:off x="1140679" y="2814554"/>
            <a:ext cx="467296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(1001,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8741122565);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(1002,</a:t>
            </a:r>
            <a:r>
              <a:rPr sz="18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6179485234);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(1003,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7849562134);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(1004,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9844565225);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(1005,</a:t>
            </a:r>
            <a:r>
              <a:rPr sz="18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9848522338);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(1006,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6320154879);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(1007,</a:t>
            </a:r>
            <a:r>
              <a:rPr sz="18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8484879111);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(1008,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9787488845);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(1009,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9784684135);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contact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(1010,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7454846513);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15019F1-D3C0-600A-E4F4-DE4D38A1E289}"/>
              </a:ext>
            </a:extLst>
          </p:cNvPr>
          <p:cNvSpPr txBox="1"/>
          <p:nvPr/>
        </p:nvSpPr>
        <p:spPr>
          <a:xfrm>
            <a:off x="1140679" y="942850"/>
            <a:ext cx="52381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contact(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emp_id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(emp_id)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employee(emp_id),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number);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6AADB66-B178-2B6F-164D-133BB329BF47}"/>
              </a:ext>
            </a:extLst>
          </p:cNvPr>
          <p:cNvSpPr/>
          <p:nvPr/>
        </p:nvSpPr>
        <p:spPr>
          <a:xfrm>
            <a:off x="8049768" y="1920239"/>
            <a:ext cx="2542031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66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7D8EB89-1A4A-DEDB-D093-7A60023E10C9}"/>
              </a:ext>
            </a:extLst>
          </p:cNvPr>
          <p:cNvSpPr txBox="1"/>
          <p:nvPr/>
        </p:nvSpPr>
        <p:spPr>
          <a:xfrm>
            <a:off x="958777" y="808990"/>
            <a:ext cx="8014334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1205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visitor(	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v_id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phone_no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2700" marR="1628775">
              <a:lnSpc>
                <a:spcPct val="100000"/>
              </a:lnSpc>
              <a:tabLst>
                <a:tab pos="171577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pinnum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	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(pinnum)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pincode(pinnum),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v_fname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v_lname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(1000002, 8247423616, 500001,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'Sandhya',</a:t>
            </a:r>
            <a:r>
              <a:rPr sz="18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'Dhanavath’);</a:t>
            </a:r>
            <a:endParaRPr sz="1800" dirty="0">
              <a:latin typeface="Carlito"/>
              <a:cs typeface="Carlito"/>
            </a:endParaRPr>
          </a:p>
          <a:p>
            <a:pPr marL="64135" marR="31242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(1000003, 9848522338, 500002,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'Shankar',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'Tejavath’);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(1000004, 7532148967, 500060,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'Waseem',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'Syed’</a:t>
            </a:r>
            <a:r>
              <a:rPr sz="18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(1000005, 6459783120, 500125, 'Manoj',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'Boganadham’);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(1000006, 8524615397, 500069,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'Infi',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'Chan’);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(1000007, 9754125896, 600004,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'Bhushank',</a:t>
            </a:r>
            <a:r>
              <a:rPr sz="18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'Kul’);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(1000008, 8462157930, 600055,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'Abhiram',</a:t>
            </a:r>
            <a:r>
              <a:rPr sz="18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'Nallama’);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(1000009, 6841759325, 600008,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'Ashish',</a:t>
            </a:r>
            <a:r>
              <a:rPr sz="18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'Anand’);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(1000010, 8945632178, 600154,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'Lakshita',</a:t>
            </a:r>
            <a:r>
              <a:rPr sz="18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'Chowdary’);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(1000011, 9685741232, 600035, 'Nayan',</a:t>
            </a:r>
            <a:r>
              <a:rPr sz="18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'Jyothi’);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(1000012, 8675941236, 600021,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'Ranil',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'Bala’);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visitor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(1000013, 7849562134, 600154,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'Tanisha',</a:t>
            </a:r>
            <a:r>
              <a:rPr sz="1800" spc="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'Agarwal');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1933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980FA0E-52B2-1523-CCFA-A3F59D2B0446}"/>
              </a:ext>
            </a:extLst>
          </p:cNvPr>
          <p:cNvSpPr/>
          <p:nvPr/>
        </p:nvSpPr>
        <p:spPr>
          <a:xfrm>
            <a:off x="2161514" y="1169148"/>
            <a:ext cx="3340608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471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3862390-072F-B758-1A2C-A190ACA9CC93}"/>
              </a:ext>
            </a:extLst>
          </p:cNvPr>
          <p:cNvSpPr txBox="1"/>
          <p:nvPr/>
        </p:nvSpPr>
        <p:spPr>
          <a:xfrm>
            <a:off x="1257851" y="2047580"/>
            <a:ext cx="4260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 values(102,'Credit</a:t>
            </a:r>
            <a:r>
              <a:rPr sz="18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Card');</a:t>
            </a:r>
            <a:endParaRPr sz="1800" dirty="0">
              <a:latin typeface="Carlito"/>
              <a:cs typeface="Carlito"/>
            </a:endParaRPr>
          </a:p>
          <a:p>
            <a:pPr marL="12700" marR="2095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values(103,'Cash');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values(104,'UPI');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</a:t>
            </a:r>
            <a:r>
              <a:rPr sz="18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values(105,'e-wallets');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670871-4900-5525-FB78-075048318872}"/>
              </a:ext>
            </a:extLst>
          </p:cNvPr>
          <p:cNvSpPr txBox="1"/>
          <p:nvPr/>
        </p:nvSpPr>
        <p:spPr>
          <a:xfrm>
            <a:off x="1257851" y="824480"/>
            <a:ext cx="32435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 purchase(  purchase_id 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 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key,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varchar(100));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6D1520-AA96-B556-35EE-53A6A602C21D}"/>
              </a:ext>
            </a:extLst>
          </p:cNvPr>
          <p:cNvSpPr/>
          <p:nvPr/>
        </p:nvSpPr>
        <p:spPr>
          <a:xfrm>
            <a:off x="7576685" y="1524976"/>
            <a:ext cx="2188463" cy="1645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2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7E25D7F-EA45-FF4D-BE27-03F6FCFE3B2B}"/>
              </a:ext>
            </a:extLst>
          </p:cNvPr>
          <p:cNvSpPr txBox="1"/>
          <p:nvPr/>
        </p:nvSpPr>
        <p:spPr>
          <a:xfrm>
            <a:off x="1134294" y="671830"/>
            <a:ext cx="697801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ticket(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ticket_id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sz="1800" dirty="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ticket_date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date,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v_id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70815" marR="25552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(v_id) REFERENCES visitor(v_id),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purchase_id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(purchase_id)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purchase(purchase_id),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tabLst>
                <a:tab pos="171640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zoo_id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	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(zoo_id)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zoo(zoo_id));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(9034351,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'15-08-2020',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1000002,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104,</a:t>
            </a:r>
            <a:r>
              <a:rPr sz="18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10004);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(2110003, '15-02-2020', 1000003, 104,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10007);I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(6382682, '15-02-2020', 1000004, 103,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10003);I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(6824217,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'14-02-2020',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1000005,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102,</a:t>
            </a:r>
            <a:r>
              <a:rPr sz="18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(5193139, '15-02-2020', 1000006, 103,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10009);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(5542291,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'14-02-2020',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1000007,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102,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10003);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(2580752, '14-02-2020', 1000008, 104,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(9154961, '15-02-2020', 1000009, 102,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(8391607,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'14-02-2020',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1000010,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101,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ticket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(1329791, '14-02-2020', 1000011, 102,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10007);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5599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35E0BA5-B9D7-17E9-11F2-B8EF18075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12" y="996884"/>
            <a:ext cx="9700182" cy="5055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31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7062E40-AEAF-D8FF-E0A7-EA0560467583}"/>
              </a:ext>
            </a:extLst>
          </p:cNvPr>
          <p:cNvSpPr/>
          <p:nvPr/>
        </p:nvSpPr>
        <p:spPr>
          <a:xfrm>
            <a:off x="3424990" y="1808747"/>
            <a:ext cx="4203192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35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5B46C86-D89C-BCF8-610C-0F13396B3B63}"/>
              </a:ext>
            </a:extLst>
          </p:cNvPr>
          <p:cNvSpPr txBox="1"/>
          <p:nvPr/>
        </p:nvSpPr>
        <p:spPr>
          <a:xfrm>
            <a:off x="1156721" y="2654133"/>
            <a:ext cx="63690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(30010, 1002);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(30004,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1003);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(30005, 1004);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(30006, 1005);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(30007,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1006);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(30008, 1007);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(30009,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1000);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(30011, 1010);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(30001, 1009);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looks_after(animal_id, emp_id)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(30002,</a:t>
            </a:r>
            <a:r>
              <a:rPr sz="18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1010);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28ACB8E-6FFA-A22C-7E4B-518A19087AF8}"/>
              </a:ext>
            </a:extLst>
          </p:cNvPr>
          <p:cNvSpPr txBox="1"/>
          <p:nvPr/>
        </p:nvSpPr>
        <p:spPr>
          <a:xfrm>
            <a:off x="1156721" y="1055146"/>
            <a:ext cx="53682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looks_after(</a:t>
            </a:r>
            <a:endParaRPr sz="1800" dirty="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animal_id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number,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(animal_id) REFERENCES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animal(animal_id),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(emp_id) REFERENCES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employee(emp_id));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38F7B12-A421-7993-7614-957AAFA4C849}"/>
              </a:ext>
            </a:extLst>
          </p:cNvPr>
          <p:cNvSpPr/>
          <p:nvPr/>
        </p:nvSpPr>
        <p:spPr>
          <a:xfrm>
            <a:off x="9208007" y="1411224"/>
            <a:ext cx="2069338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08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B079F02-1658-0153-9995-3E4EF28A497B}"/>
              </a:ext>
            </a:extLst>
          </p:cNvPr>
          <p:cNvSpPr txBox="1"/>
          <p:nvPr/>
        </p:nvSpPr>
        <p:spPr>
          <a:xfrm>
            <a:off x="890871" y="2212975"/>
            <a:ext cx="920432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(1329791,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to_timestamp('16/02/2020 10:53:10',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'dd/mm/yyyy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HH24:MI:SS'),to_timestamp(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'16/02/2020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16:53:15','dd/mm/yyyy 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(9154961, to_timestamp('2020-02-16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10:53:45','yyyy/mm/dd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to_timestamp('2020-02-16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16:07:41','yyyy/mm/dd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(5542291,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10:45:55','yyyy/mm/dd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16:05:09','yyyy/mm/dd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(5193139,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10:57:30','yyyy/mm/dd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16:07:11','yyyy/mm/dd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(6824217,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10:59:37','yyyy/mm/dd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16:49:04','yyyy/mm/dd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(2110003,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10:35:55','yyyy/mm/dd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16:39:35','yyyy/mm/dd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HH24:MI:SS'));INSERT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(6382682,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10:19:33','yyyy/mm/dd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HH24:MI:SS'),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TO_TIMESTAMP('2020/02/16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16:37:00','yyyy/mm/dd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HH24:MI:SS'));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04AD894-EFD1-CCFE-03E1-A5084063C1F0}"/>
              </a:ext>
            </a:extLst>
          </p:cNvPr>
          <p:cNvSpPr txBox="1"/>
          <p:nvPr/>
        </p:nvSpPr>
        <p:spPr>
          <a:xfrm>
            <a:off x="890871" y="777240"/>
            <a:ext cx="5079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visits(</a:t>
            </a:r>
            <a:endParaRPr sz="1800" dirty="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ticket_id 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PRIMARY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KEY,</a:t>
            </a:r>
            <a:endParaRPr sz="18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FOREIGN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(ticket_id)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REFERENCES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ticket(ticket_id),</a:t>
            </a:r>
            <a:endParaRPr sz="1800" dirty="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out_time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TIMESTAMP);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FFD3337-31F8-EC86-8122-43DFD9B03CA0}"/>
              </a:ext>
            </a:extLst>
          </p:cNvPr>
          <p:cNvSpPr txBox="1"/>
          <p:nvPr/>
        </p:nvSpPr>
        <p:spPr>
          <a:xfrm>
            <a:off x="5970236" y="1338897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in_time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TIMESTAMP,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9841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8432AEB-6514-DC71-1CE4-D2AE0B037D68}"/>
              </a:ext>
            </a:extLst>
          </p:cNvPr>
          <p:cNvSpPr/>
          <p:nvPr/>
        </p:nvSpPr>
        <p:spPr>
          <a:xfrm>
            <a:off x="2941320" y="1938527"/>
            <a:ext cx="523951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61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DF4B-4EE0-1507-F08B-728629AE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84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4F44464-C48E-9D74-0423-27E1DF5C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700" y="838987"/>
            <a:ext cx="8824913" cy="5015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8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6D3-EC78-8848-9FAE-CF06DF3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Database :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AEF9471-4EAB-D537-3B28-D4BD940C6B2E}"/>
              </a:ext>
            </a:extLst>
          </p:cNvPr>
          <p:cNvSpPr/>
          <p:nvPr/>
        </p:nvSpPr>
        <p:spPr>
          <a:xfrm>
            <a:off x="0" y="2155418"/>
            <a:ext cx="12192000" cy="453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12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5E13CD8-AAD5-7081-1B19-87799624C121}"/>
              </a:ext>
            </a:extLst>
          </p:cNvPr>
          <p:cNvSpPr txBox="1">
            <a:spLocks/>
          </p:cNvSpPr>
          <p:nvPr/>
        </p:nvSpPr>
        <p:spPr bwMode="gray">
          <a:xfrm>
            <a:off x="2765491" y="2488565"/>
            <a:ext cx="6661017" cy="94043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6000" spc="695" dirty="0"/>
              <a:t>Normalisation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6992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9B2C1B2-5C9B-5CEE-95DC-A4CC3C32C48F}"/>
              </a:ext>
            </a:extLst>
          </p:cNvPr>
          <p:cNvSpPr/>
          <p:nvPr/>
        </p:nvSpPr>
        <p:spPr>
          <a:xfrm>
            <a:off x="601579" y="887048"/>
            <a:ext cx="10988842" cy="508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29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28DFD4-0D1D-ECCD-532E-964301B13103}"/>
              </a:ext>
            </a:extLst>
          </p:cNvPr>
          <p:cNvSpPr/>
          <p:nvPr/>
        </p:nvSpPr>
        <p:spPr>
          <a:xfrm>
            <a:off x="617621" y="687925"/>
            <a:ext cx="10956758" cy="548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03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DD5F067-24A2-94A5-FC4A-7CA8A9A8DD9B}"/>
              </a:ext>
            </a:extLst>
          </p:cNvPr>
          <p:cNvSpPr/>
          <p:nvPr/>
        </p:nvSpPr>
        <p:spPr>
          <a:xfrm>
            <a:off x="601579" y="607193"/>
            <a:ext cx="10988842" cy="5643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1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342</TotalTime>
  <Words>2549</Words>
  <Application>Microsoft Office PowerPoint</Application>
  <PresentationFormat>Widescreen</PresentationFormat>
  <Paragraphs>158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Carlito</vt:lpstr>
      <vt:lpstr>Century Gothic</vt:lpstr>
      <vt:lpstr>Wingdings 3</vt:lpstr>
      <vt:lpstr>Ion Boardroom</vt:lpstr>
      <vt:lpstr>     ZOO MANAGEMENT  </vt:lpstr>
      <vt:lpstr>Problem Statement</vt:lpstr>
      <vt:lpstr>.</vt:lpstr>
      <vt:lpstr>.</vt:lpstr>
      <vt:lpstr>Features Of Database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MANAGEMENT</dc:title>
  <dc:creator>Meet Popat</dc:creator>
  <cp:lastModifiedBy>Meet Popat</cp:lastModifiedBy>
  <cp:revision>1</cp:revision>
  <dcterms:created xsi:type="dcterms:W3CDTF">2022-06-28T13:02:11Z</dcterms:created>
  <dcterms:modified xsi:type="dcterms:W3CDTF">2022-06-28T18:44:52Z</dcterms:modified>
</cp:coreProperties>
</file>