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3" r:id="rId1"/>
  </p:sldMasterIdLst>
  <p:sldIdLst>
    <p:sldId id="283" r:id="rId2"/>
    <p:sldId id="257" r:id="rId3"/>
    <p:sldId id="258" r:id="rId4"/>
    <p:sldId id="260" r:id="rId5"/>
    <p:sldId id="269" r:id="rId6"/>
    <p:sldId id="263" r:id="rId7"/>
    <p:sldId id="261" r:id="rId8"/>
    <p:sldId id="278" r:id="rId9"/>
    <p:sldId id="272" r:id="rId10"/>
    <p:sldId id="273" r:id="rId11"/>
    <p:sldId id="274" r:id="rId12"/>
    <p:sldId id="275" r:id="rId13"/>
    <p:sldId id="276" r:id="rId14"/>
    <p:sldId id="277" r:id="rId15"/>
    <p:sldId id="279" r:id="rId16"/>
    <p:sldId id="280" r:id="rId17"/>
    <p:sldId id="281" r:id="rId18"/>
    <p:sldId id="282"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0D937673-905D-427D-B7AE-210CE761CBB9}" type="datetimeFigureOut">
              <a:rPr lang="en-IN" smtClean="0"/>
              <a:t>25-11-2023</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9C5415DB-624F-4C38-A7CF-6F99E40322D6}" type="slidenum">
              <a:rPr lang="en-IN" smtClean="0"/>
              <a:t>‹#›</a:t>
            </a:fld>
            <a:endParaRPr lang="en-IN"/>
          </a:p>
        </p:txBody>
      </p:sp>
    </p:spTree>
    <p:extLst>
      <p:ext uri="{BB962C8B-B14F-4D97-AF65-F5344CB8AC3E}">
        <p14:creationId xmlns:p14="http://schemas.microsoft.com/office/powerpoint/2010/main" val="420872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937673-905D-427D-B7AE-210CE761CBB9}"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320004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937673-905D-427D-B7AE-210CE761CBB9}"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2337558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937673-905D-427D-B7AE-210CE761CBB9}"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1980713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937673-905D-427D-B7AE-210CE761CBB9}"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3604409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937673-905D-427D-B7AE-210CE761CBB9}" type="datetimeFigureOut">
              <a:rPr lang="en-IN" smtClean="0"/>
              <a:t>25-11-2023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2759710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937673-905D-427D-B7AE-210CE761CBB9}" type="datetimeFigureOut">
              <a:rPr lang="en-IN" smtClean="0"/>
              <a:t>25-11-2023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3299240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37673-905D-427D-B7AE-210CE761CBB9}"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2422259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37673-905D-427D-B7AE-210CE761CBB9}"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26240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37673-905D-427D-B7AE-210CE761CBB9}"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268901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937673-905D-427D-B7AE-210CE761CBB9}"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208899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37673-905D-427D-B7AE-210CE761CBB9}"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334984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37673-905D-427D-B7AE-210CE761CBB9}" type="datetimeFigureOut">
              <a:rPr lang="en-IN" smtClean="0"/>
              <a:t>25-11-2023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76295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37673-905D-427D-B7AE-210CE761CBB9}" type="datetimeFigureOut">
              <a:rPr lang="en-IN" smtClean="0"/>
              <a:t>25-11-2023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72408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37673-905D-427D-B7AE-210CE761CBB9}" type="datetimeFigureOut">
              <a:rPr lang="en-IN" smtClean="0"/>
              <a:t>25-11-2023</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2967165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937673-905D-427D-B7AE-210CE761CBB9}"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2681825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937673-905D-427D-B7AE-210CE761CBB9}"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5415DB-624F-4C38-A7CF-6F99E40322D6}" type="slidenum">
              <a:rPr lang="en-IN" smtClean="0"/>
              <a:t>‹#›</a:t>
            </a:fld>
            <a:endParaRPr lang="en-IN"/>
          </a:p>
        </p:txBody>
      </p:sp>
    </p:spTree>
    <p:extLst>
      <p:ext uri="{BB962C8B-B14F-4D97-AF65-F5344CB8AC3E}">
        <p14:creationId xmlns:p14="http://schemas.microsoft.com/office/powerpoint/2010/main" val="226571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D937673-905D-427D-B7AE-210CE761CBB9}" type="datetimeFigureOut">
              <a:rPr lang="en-IN" smtClean="0"/>
              <a:t>25-11-2023</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C5415DB-624F-4C38-A7CF-6F99E40322D6}" type="slidenum">
              <a:rPr lang="en-IN" smtClean="0"/>
              <a:t>‹#›</a:t>
            </a:fld>
            <a:endParaRPr lang="en-IN"/>
          </a:p>
        </p:txBody>
      </p:sp>
    </p:spTree>
    <p:extLst>
      <p:ext uri="{BB962C8B-B14F-4D97-AF65-F5344CB8AC3E}">
        <p14:creationId xmlns:p14="http://schemas.microsoft.com/office/powerpoint/2010/main" val="2042531687"/>
      </p:ext>
    </p:extLst>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 id="2147484196" r:id="rId13"/>
    <p:sldLayoutId id="2147484197" r:id="rId14"/>
    <p:sldLayoutId id="2147484198" r:id="rId15"/>
    <p:sldLayoutId id="2147484199" r:id="rId16"/>
    <p:sldLayoutId id="214748420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hyperlink" Target="https://www.swiggy.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9192-D709-8269-CAEF-B59147EEA2C8}"/>
              </a:ext>
            </a:extLst>
          </p:cNvPr>
          <p:cNvSpPr>
            <a:spLocks noGrp="1"/>
          </p:cNvSpPr>
          <p:nvPr>
            <p:ph type="title"/>
          </p:nvPr>
        </p:nvSpPr>
        <p:spPr>
          <a:xfrm>
            <a:off x="476431" y="904377"/>
            <a:ext cx="8761413" cy="728480"/>
          </a:xfrm>
        </p:spPr>
        <p:txBody>
          <a:bodyPr/>
          <a:lstStyle/>
          <a:p>
            <a:r>
              <a:rPr lang="en-US" sz="4000" b="1" dirty="0">
                <a:solidFill>
                  <a:schemeClr val="accent2">
                    <a:lumMod val="60000"/>
                    <a:lumOff val="40000"/>
                  </a:schemeClr>
                </a:solidFill>
              </a:rPr>
              <a:t>GROUP :- I - 01</a:t>
            </a:r>
            <a:endParaRPr lang="en-IN" sz="4000" b="1" dirty="0">
              <a:solidFill>
                <a:schemeClr val="accent2">
                  <a:lumMod val="60000"/>
                  <a:lumOff val="40000"/>
                </a:schemeClr>
              </a:solidFill>
            </a:endParaRPr>
          </a:p>
        </p:txBody>
      </p:sp>
      <p:graphicFrame>
        <p:nvGraphicFramePr>
          <p:cNvPr id="6" name="Table 6">
            <a:extLst>
              <a:ext uri="{FF2B5EF4-FFF2-40B4-BE49-F238E27FC236}">
                <a16:creationId xmlns:a16="http://schemas.microsoft.com/office/drawing/2014/main" id="{D07431FC-10C4-3900-1914-271DD4E95191}"/>
              </a:ext>
            </a:extLst>
          </p:cNvPr>
          <p:cNvGraphicFramePr>
            <a:graphicFrameLocks noGrp="1"/>
          </p:cNvGraphicFramePr>
          <p:nvPr>
            <p:ph idx="1"/>
            <p:extLst>
              <p:ext uri="{D42A27DB-BD31-4B8C-83A1-F6EECF244321}">
                <p14:modId xmlns:p14="http://schemas.microsoft.com/office/powerpoint/2010/main" val="876509347"/>
              </p:ext>
            </p:extLst>
          </p:nvPr>
        </p:nvGraphicFramePr>
        <p:xfrm>
          <a:off x="476432" y="3169557"/>
          <a:ext cx="8761413" cy="2595880"/>
        </p:xfrm>
        <a:graphic>
          <a:graphicData uri="http://schemas.openxmlformats.org/drawingml/2006/table">
            <a:tbl>
              <a:tblPr firstRow="1" bandRow="1">
                <a:tableStyleId>{284E427A-3D55-4303-BF80-6455036E1DE7}</a:tableStyleId>
              </a:tblPr>
              <a:tblGrid>
                <a:gridCol w="2920471">
                  <a:extLst>
                    <a:ext uri="{9D8B030D-6E8A-4147-A177-3AD203B41FA5}">
                      <a16:colId xmlns:a16="http://schemas.microsoft.com/office/drawing/2014/main" val="3264728417"/>
                    </a:ext>
                  </a:extLst>
                </a:gridCol>
                <a:gridCol w="2920471">
                  <a:extLst>
                    <a:ext uri="{9D8B030D-6E8A-4147-A177-3AD203B41FA5}">
                      <a16:colId xmlns:a16="http://schemas.microsoft.com/office/drawing/2014/main" val="935236431"/>
                    </a:ext>
                  </a:extLst>
                </a:gridCol>
                <a:gridCol w="2920471">
                  <a:extLst>
                    <a:ext uri="{9D8B030D-6E8A-4147-A177-3AD203B41FA5}">
                      <a16:colId xmlns:a16="http://schemas.microsoft.com/office/drawing/2014/main" val="919216509"/>
                    </a:ext>
                  </a:extLst>
                </a:gridCol>
              </a:tblGrid>
              <a:tr h="370840">
                <a:tc>
                  <a:txBody>
                    <a:bodyPr/>
                    <a:lstStyle/>
                    <a:p>
                      <a:r>
                        <a:rPr lang="en-US" dirty="0"/>
                        <a:t>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ROLL 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ENROLLMENT 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2416126"/>
                  </a:ext>
                </a:extLst>
              </a:tr>
              <a:tr h="370840">
                <a:tc>
                  <a:txBody>
                    <a:bodyPr/>
                    <a:lstStyle/>
                    <a:p>
                      <a:r>
                        <a:rPr lang="en-US" dirty="0"/>
                        <a:t>PRAJAPATI MEET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22I051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22BCA04422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4066491"/>
                  </a:ext>
                </a:extLst>
              </a:tr>
              <a:tr h="370840">
                <a:tc>
                  <a:txBody>
                    <a:bodyPr/>
                    <a:lstStyle/>
                    <a:p>
                      <a:r>
                        <a:rPr lang="en-US" dirty="0"/>
                        <a:t>PRAJAPATI PRATIK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22I052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22BCA04428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0129763"/>
                  </a:ext>
                </a:extLst>
              </a:tr>
              <a:tr h="370840">
                <a:tc>
                  <a:txBody>
                    <a:bodyPr/>
                    <a:lstStyle/>
                    <a:p>
                      <a:r>
                        <a:rPr lang="en-US" dirty="0"/>
                        <a:t>PRAJAPATI VAIDIP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22I053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22BCA04437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202828"/>
                  </a:ext>
                </a:extLst>
              </a:tr>
              <a:tr h="370840">
                <a:tc>
                  <a:txBody>
                    <a:bodyPr/>
                    <a:lstStyle/>
                    <a:p>
                      <a:r>
                        <a:rPr lang="en-US" dirty="0"/>
                        <a:t>JADAV HARSH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22I016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22BCA04143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8525422"/>
                  </a:ext>
                </a:extLst>
              </a:tr>
              <a:tr h="370840">
                <a:tc>
                  <a:txBody>
                    <a:bodyPr/>
                    <a:lstStyle/>
                    <a:p>
                      <a:r>
                        <a:rPr lang="en-US" dirty="0"/>
                        <a:t>PATEL UTSAV</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22I047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22BCA04385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138645"/>
                  </a:ext>
                </a:extLst>
              </a:tr>
              <a:tr h="370840">
                <a:tc>
                  <a:txBody>
                    <a:bodyPr/>
                    <a:lstStyle/>
                    <a:p>
                      <a:r>
                        <a:rPr lang="en-US" dirty="0"/>
                        <a:t>VAGHELA AJAY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22I066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22BCA04550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507308"/>
                  </a:ext>
                </a:extLst>
              </a:tr>
            </a:tbl>
          </a:graphicData>
        </a:graphic>
      </p:graphicFrame>
    </p:spTree>
    <p:extLst>
      <p:ext uri="{BB962C8B-B14F-4D97-AF65-F5344CB8AC3E}">
        <p14:creationId xmlns:p14="http://schemas.microsoft.com/office/powerpoint/2010/main" val="4285987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2E51-315B-EF0B-A7F0-A50A1E7CC023}"/>
              </a:ext>
            </a:extLst>
          </p:cNvPr>
          <p:cNvSpPr>
            <a:spLocks noGrp="1"/>
          </p:cNvSpPr>
          <p:nvPr>
            <p:ph type="title"/>
          </p:nvPr>
        </p:nvSpPr>
        <p:spPr/>
        <p:txBody>
          <a:bodyPr/>
          <a:lstStyle/>
          <a:p>
            <a:r>
              <a:rPr lang="en-US" dirty="0">
                <a:solidFill>
                  <a:srgbClr val="0070C0"/>
                </a:solidFill>
                <a:latin typeface="Britannic Bold" panose="020B0903060703020204" pitchFamily="34" charset="0"/>
              </a:rPr>
              <a:t>STEP 3</a:t>
            </a:r>
            <a:endParaRPr lang="en-IN" dirty="0">
              <a:solidFill>
                <a:srgbClr val="0070C0"/>
              </a:solidFill>
              <a:latin typeface="Britannic Bold" panose="020B0903060703020204" pitchFamily="34" charset="0"/>
            </a:endParaRPr>
          </a:p>
        </p:txBody>
      </p:sp>
      <p:pic>
        <p:nvPicPr>
          <p:cNvPr id="10" name="Content Placeholder 9">
            <a:extLst>
              <a:ext uri="{FF2B5EF4-FFF2-40B4-BE49-F238E27FC236}">
                <a16:creationId xmlns:a16="http://schemas.microsoft.com/office/drawing/2014/main" id="{684100C3-3C6A-7659-980D-7E5EBBE999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7333" y="1447800"/>
            <a:ext cx="2218221"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57F306E2-5C7B-D9C7-5D2F-6B3CF3723DFB}"/>
              </a:ext>
            </a:extLst>
          </p:cNvPr>
          <p:cNvSpPr>
            <a:spLocks noGrp="1"/>
          </p:cNvSpPr>
          <p:nvPr>
            <p:ph type="body" sz="half" idx="2"/>
          </p:nvPr>
        </p:nvSpPr>
        <p:spPr>
          <a:xfrm>
            <a:off x="1154955" y="3137989"/>
            <a:ext cx="2793158" cy="2895599"/>
          </a:xfrm>
        </p:spPr>
        <p:txBody>
          <a:bodyPr/>
          <a:lstStyle/>
          <a:p>
            <a:r>
              <a:rPr lang="en-US" b="0" i="0" dirty="0">
                <a:solidFill>
                  <a:schemeClr val="bg1"/>
                </a:solidFill>
                <a:effectLst/>
                <a:latin typeface="Poppins" panose="00000500000000000000" pitchFamily="2" charset="0"/>
              </a:rPr>
              <a:t>Now, enter your delivery location or simply click on ‘Locate Me’ option.</a:t>
            </a:r>
            <a:endParaRPr lang="en-IN" dirty="0">
              <a:solidFill>
                <a:schemeClr val="bg1"/>
              </a:solidFill>
            </a:endParaRPr>
          </a:p>
        </p:txBody>
      </p:sp>
    </p:spTree>
    <p:extLst>
      <p:ext uri="{BB962C8B-B14F-4D97-AF65-F5344CB8AC3E}">
        <p14:creationId xmlns:p14="http://schemas.microsoft.com/office/powerpoint/2010/main" val="33324964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D996-0B68-FB2F-3A6D-416A4C2416D3}"/>
              </a:ext>
            </a:extLst>
          </p:cNvPr>
          <p:cNvSpPr>
            <a:spLocks noGrp="1"/>
          </p:cNvSpPr>
          <p:nvPr>
            <p:ph type="title"/>
          </p:nvPr>
        </p:nvSpPr>
        <p:spPr/>
        <p:txBody>
          <a:bodyPr/>
          <a:lstStyle/>
          <a:p>
            <a:r>
              <a:rPr lang="en-US" dirty="0">
                <a:solidFill>
                  <a:srgbClr val="0070C0"/>
                </a:solidFill>
                <a:latin typeface="Britannic Bold" panose="020B0903060703020204" pitchFamily="34" charset="0"/>
              </a:rPr>
              <a:t>STEP 4</a:t>
            </a:r>
            <a:endParaRPr lang="en-IN" dirty="0">
              <a:solidFill>
                <a:srgbClr val="0070C0"/>
              </a:solidFill>
              <a:latin typeface="Britannic Bold" panose="020B0903060703020204" pitchFamily="34" charset="0"/>
            </a:endParaRPr>
          </a:p>
        </p:txBody>
      </p:sp>
      <p:pic>
        <p:nvPicPr>
          <p:cNvPr id="10" name="Content Placeholder 9">
            <a:extLst>
              <a:ext uri="{FF2B5EF4-FFF2-40B4-BE49-F238E27FC236}">
                <a16:creationId xmlns:a16="http://schemas.microsoft.com/office/drawing/2014/main" id="{14923E9B-0216-65B5-1B48-05F0EC7D4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5971" y="1447800"/>
            <a:ext cx="2160945"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7653D2B7-F9DB-C1AA-EF5B-20C8499A458C}"/>
              </a:ext>
            </a:extLst>
          </p:cNvPr>
          <p:cNvSpPr>
            <a:spLocks noGrp="1"/>
          </p:cNvSpPr>
          <p:nvPr>
            <p:ph type="body" sz="half" idx="2"/>
          </p:nvPr>
        </p:nvSpPr>
        <p:spPr/>
        <p:txBody>
          <a:bodyPr>
            <a:normAutofit/>
          </a:bodyPr>
          <a:lstStyle/>
          <a:p>
            <a:r>
              <a:rPr lang="en-US" b="0" i="0" dirty="0">
                <a:solidFill>
                  <a:schemeClr val="bg1"/>
                </a:solidFill>
                <a:effectLst/>
                <a:latin typeface="Poppins" panose="00000500000000000000" pitchFamily="2" charset="0"/>
              </a:rPr>
              <a:t>After fetching your location, </a:t>
            </a:r>
            <a:r>
              <a:rPr lang="en-US" b="0" i="0" dirty="0" err="1">
                <a:solidFill>
                  <a:schemeClr val="bg1"/>
                </a:solidFill>
                <a:effectLst/>
                <a:latin typeface="Poppins" panose="00000500000000000000" pitchFamily="2" charset="0"/>
              </a:rPr>
              <a:t>Swiggy</a:t>
            </a:r>
            <a:r>
              <a:rPr lang="en-US" b="0" i="0" dirty="0">
                <a:solidFill>
                  <a:schemeClr val="bg1"/>
                </a:solidFill>
                <a:effectLst/>
                <a:latin typeface="Poppins" panose="00000500000000000000" pitchFamily="2" charset="0"/>
              </a:rPr>
              <a:t> shows you all the partnered restaurants near you. You can also check out </a:t>
            </a:r>
            <a:r>
              <a:rPr lang="en-US" b="0" i="0" dirty="0" err="1">
                <a:solidFill>
                  <a:schemeClr val="bg1"/>
                </a:solidFill>
                <a:effectLst/>
                <a:latin typeface="Poppins" panose="00000500000000000000" pitchFamily="2" charset="0"/>
              </a:rPr>
              <a:t>Swiggy</a:t>
            </a:r>
            <a:r>
              <a:rPr lang="en-US" b="0" i="0" dirty="0">
                <a:solidFill>
                  <a:schemeClr val="bg1"/>
                </a:solidFill>
                <a:effectLst/>
                <a:latin typeface="Poppins" panose="00000500000000000000" pitchFamily="2" charset="0"/>
              </a:rPr>
              <a:t> Pop if you wish to find food items under Rs. 99.</a:t>
            </a:r>
            <a:endParaRPr lang="en-IN" dirty="0">
              <a:solidFill>
                <a:schemeClr val="bg1"/>
              </a:solidFill>
            </a:endParaRPr>
          </a:p>
        </p:txBody>
      </p:sp>
    </p:spTree>
    <p:extLst>
      <p:ext uri="{BB962C8B-B14F-4D97-AF65-F5344CB8AC3E}">
        <p14:creationId xmlns:p14="http://schemas.microsoft.com/office/powerpoint/2010/main" val="30563775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205E-21C4-E62B-CC3A-496DB4386118}"/>
              </a:ext>
            </a:extLst>
          </p:cNvPr>
          <p:cNvSpPr>
            <a:spLocks noGrp="1"/>
          </p:cNvSpPr>
          <p:nvPr>
            <p:ph type="title"/>
          </p:nvPr>
        </p:nvSpPr>
        <p:spPr/>
        <p:txBody>
          <a:bodyPr/>
          <a:lstStyle/>
          <a:p>
            <a:r>
              <a:rPr lang="en-US" dirty="0">
                <a:solidFill>
                  <a:srgbClr val="0070C0"/>
                </a:solidFill>
                <a:latin typeface="Britannic Bold" panose="020B0903060703020204" pitchFamily="34" charset="0"/>
              </a:rPr>
              <a:t>STEP 5</a:t>
            </a:r>
            <a:endParaRPr lang="en-IN" dirty="0">
              <a:solidFill>
                <a:srgbClr val="0070C0"/>
              </a:solidFill>
              <a:latin typeface="Britannic Bold" panose="020B0903060703020204" pitchFamily="34" charset="0"/>
            </a:endParaRPr>
          </a:p>
        </p:txBody>
      </p:sp>
      <p:pic>
        <p:nvPicPr>
          <p:cNvPr id="10" name="Content Placeholder 9">
            <a:extLst>
              <a:ext uri="{FF2B5EF4-FFF2-40B4-BE49-F238E27FC236}">
                <a16:creationId xmlns:a16="http://schemas.microsoft.com/office/drawing/2014/main" id="{D267C0D6-A794-6987-5C81-4FA85633C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8188" y="1447800"/>
            <a:ext cx="2196512"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225E2BFA-319B-61D6-4F83-988606390ECB}"/>
              </a:ext>
            </a:extLst>
          </p:cNvPr>
          <p:cNvSpPr>
            <a:spLocks noGrp="1"/>
          </p:cNvSpPr>
          <p:nvPr>
            <p:ph type="body" sz="half" idx="2"/>
          </p:nvPr>
        </p:nvSpPr>
        <p:spPr/>
        <p:txBody>
          <a:bodyPr>
            <a:normAutofit/>
          </a:bodyPr>
          <a:lstStyle/>
          <a:p>
            <a:pPr algn="l" fontAlgn="base"/>
            <a:r>
              <a:rPr lang="en-US" b="0" i="0" dirty="0">
                <a:solidFill>
                  <a:schemeClr val="bg1"/>
                </a:solidFill>
                <a:effectLst/>
                <a:latin typeface="Poppins" panose="00000500000000000000" pitchFamily="2" charset="0"/>
              </a:rPr>
              <a:t>Tap on the restaurant/food item you wish to add to your cart. Select the preferred restaurant franchise you want to order from.</a:t>
            </a:r>
          </a:p>
          <a:p>
            <a:br>
              <a:rPr lang="en-US" dirty="0">
                <a:solidFill>
                  <a:schemeClr val="bg1"/>
                </a:solidFill>
              </a:rPr>
            </a:br>
            <a:endParaRPr lang="en-IN" dirty="0">
              <a:solidFill>
                <a:schemeClr val="bg1"/>
              </a:solidFill>
            </a:endParaRPr>
          </a:p>
        </p:txBody>
      </p:sp>
    </p:spTree>
    <p:extLst>
      <p:ext uri="{BB962C8B-B14F-4D97-AF65-F5344CB8AC3E}">
        <p14:creationId xmlns:p14="http://schemas.microsoft.com/office/powerpoint/2010/main" val="2761951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F961-191A-CE34-E788-5FFF5FC88B31}"/>
              </a:ext>
            </a:extLst>
          </p:cNvPr>
          <p:cNvSpPr>
            <a:spLocks noGrp="1"/>
          </p:cNvSpPr>
          <p:nvPr>
            <p:ph type="title"/>
          </p:nvPr>
        </p:nvSpPr>
        <p:spPr/>
        <p:txBody>
          <a:bodyPr/>
          <a:lstStyle/>
          <a:p>
            <a:r>
              <a:rPr lang="en-US" dirty="0">
                <a:solidFill>
                  <a:srgbClr val="0070C0"/>
                </a:solidFill>
                <a:latin typeface="Britannic Bold" panose="020B0903060703020204" pitchFamily="34" charset="0"/>
              </a:rPr>
              <a:t>STEP 6</a:t>
            </a:r>
            <a:endParaRPr lang="en-IN" dirty="0">
              <a:solidFill>
                <a:srgbClr val="0070C0"/>
              </a:solidFill>
              <a:latin typeface="Britannic Bold" panose="020B0903060703020204" pitchFamily="34" charset="0"/>
            </a:endParaRPr>
          </a:p>
        </p:txBody>
      </p:sp>
      <p:pic>
        <p:nvPicPr>
          <p:cNvPr id="10" name="Content Placeholder 9">
            <a:extLst>
              <a:ext uri="{FF2B5EF4-FFF2-40B4-BE49-F238E27FC236}">
                <a16:creationId xmlns:a16="http://schemas.microsoft.com/office/drawing/2014/main" id="{72A50E02-28A6-22E6-979C-55D4A897C1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5971" y="1447800"/>
            <a:ext cx="2160945"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879AEB77-4B69-6B3C-751C-B3E5B5DEA298}"/>
              </a:ext>
            </a:extLst>
          </p:cNvPr>
          <p:cNvSpPr>
            <a:spLocks noGrp="1"/>
          </p:cNvSpPr>
          <p:nvPr>
            <p:ph type="body" sz="half" idx="2"/>
          </p:nvPr>
        </p:nvSpPr>
        <p:spPr/>
        <p:txBody>
          <a:bodyPr/>
          <a:lstStyle/>
          <a:p>
            <a:r>
              <a:rPr lang="en-US" b="0" i="0" dirty="0">
                <a:solidFill>
                  <a:schemeClr val="bg1"/>
                </a:solidFill>
                <a:effectLst/>
                <a:latin typeface="Poppins" panose="00000500000000000000" pitchFamily="2" charset="0"/>
              </a:rPr>
              <a:t>Add your address and click on ‘Save &amp; Proceed’.</a:t>
            </a:r>
            <a:endParaRPr lang="en-IN" dirty="0">
              <a:solidFill>
                <a:schemeClr val="bg1"/>
              </a:solidFill>
            </a:endParaRPr>
          </a:p>
        </p:txBody>
      </p:sp>
    </p:spTree>
    <p:extLst>
      <p:ext uri="{BB962C8B-B14F-4D97-AF65-F5344CB8AC3E}">
        <p14:creationId xmlns:p14="http://schemas.microsoft.com/office/powerpoint/2010/main" val="32706592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471F-AFD0-C58F-4DE7-AFE8D45728A2}"/>
              </a:ext>
            </a:extLst>
          </p:cNvPr>
          <p:cNvSpPr>
            <a:spLocks noGrp="1"/>
          </p:cNvSpPr>
          <p:nvPr>
            <p:ph type="title"/>
          </p:nvPr>
        </p:nvSpPr>
        <p:spPr/>
        <p:txBody>
          <a:bodyPr/>
          <a:lstStyle/>
          <a:p>
            <a:r>
              <a:rPr lang="en-US" dirty="0">
                <a:solidFill>
                  <a:srgbClr val="0070C0"/>
                </a:solidFill>
                <a:latin typeface="Britannic Bold" panose="020B0903060703020204" pitchFamily="34" charset="0"/>
              </a:rPr>
              <a:t>STEP 7</a:t>
            </a:r>
            <a:endParaRPr lang="en-IN" dirty="0">
              <a:solidFill>
                <a:srgbClr val="0070C0"/>
              </a:solidFill>
              <a:latin typeface="Britannic Bold" panose="020B0903060703020204" pitchFamily="34" charset="0"/>
            </a:endParaRPr>
          </a:p>
        </p:txBody>
      </p:sp>
      <p:pic>
        <p:nvPicPr>
          <p:cNvPr id="11" name="Content Placeholder 10">
            <a:extLst>
              <a:ext uri="{FF2B5EF4-FFF2-40B4-BE49-F238E27FC236}">
                <a16:creationId xmlns:a16="http://schemas.microsoft.com/office/drawing/2014/main" id="{D9BF6082-1E5F-A3CC-167E-7DBD8FE41E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8352" y="1447800"/>
            <a:ext cx="2176183"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F845DDFF-14A3-4E88-5840-9E0CA7386FC1}"/>
              </a:ext>
            </a:extLst>
          </p:cNvPr>
          <p:cNvSpPr>
            <a:spLocks noGrp="1"/>
          </p:cNvSpPr>
          <p:nvPr>
            <p:ph type="body" sz="half" idx="2"/>
          </p:nvPr>
        </p:nvSpPr>
        <p:spPr/>
        <p:txBody>
          <a:bodyPr>
            <a:normAutofit/>
          </a:bodyPr>
          <a:lstStyle/>
          <a:p>
            <a:r>
              <a:rPr lang="en-US" b="0" i="0" dirty="0">
                <a:solidFill>
                  <a:schemeClr val="bg1"/>
                </a:solidFill>
                <a:effectLst/>
                <a:latin typeface="Poppins" panose="00000500000000000000" pitchFamily="2" charset="0"/>
              </a:rPr>
              <a:t>Select the preferred payment method and pay for your order. You can check the order details and the estimated time of delivery on the App or website. The best part is that you can track your order too.</a:t>
            </a:r>
            <a:endParaRPr lang="en-IN" dirty="0">
              <a:solidFill>
                <a:schemeClr val="bg1"/>
              </a:solidFill>
            </a:endParaRPr>
          </a:p>
        </p:txBody>
      </p:sp>
    </p:spTree>
    <p:extLst>
      <p:ext uri="{BB962C8B-B14F-4D97-AF65-F5344CB8AC3E}">
        <p14:creationId xmlns:p14="http://schemas.microsoft.com/office/powerpoint/2010/main" val="21088292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4E9E-44B5-EB92-5F73-A5805E366D8D}"/>
              </a:ext>
            </a:extLst>
          </p:cNvPr>
          <p:cNvSpPr>
            <a:spLocks noGrp="1"/>
          </p:cNvSpPr>
          <p:nvPr>
            <p:ph type="title"/>
          </p:nvPr>
        </p:nvSpPr>
        <p:spPr>
          <a:xfrm>
            <a:off x="706916" y="695371"/>
            <a:ext cx="8761413" cy="728480"/>
          </a:xfrm>
        </p:spPr>
        <p:txBody>
          <a:bodyPr/>
          <a:lstStyle/>
          <a:p>
            <a:r>
              <a:rPr lang="en-US" dirty="0">
                <a:latin typeface="Britannic Bold" panose="020B0903060703020204" pitchFamily="34" charset="0"/>
              </a:rPr>
              <a:t>ROLE OF SELLER </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8ED33682-E612-4FBC-B946-07AE0ED07901}"/>
              </a:ext>
            </a:extLst>
          </p:cNvPr>
          <p:cNvSpPr>
            <a:spLocks noGrp="1"/>
          </p:cNvSpPr>
          <p:nvPr>
            <p:ph sz="half" idx="1"/>
          </p:nvPr>
        </p:nvSpPr>
        <p:spPr>
          <a:xfrm>
            <a:off x="706916" y="2351314"/>
            <a:ext cx="4828744" cy="4254500"/>
          </a:xfrm>
        </p:spPr>
        <p:txBody>
          <a:bodyPr>
            <a:noAutofit/>
          </a:bodyPr>
          <a:lstStyle/>
          <a:p>
            <a:pPr marL="342900" indent="-342900">
              <a:buFont typeface="+mj-lt"/>
              <a:buAutoNum type="arabicParenR"/>
            </a:pPr>
            <a:r>
              <a:rPr lang="en-US" sz="1400" dirty="0">
                <a:latin typeface="Sitka Banner Semibold" pitchFamily="2" charset="0"/>
                <a:cs typeface="Microsoft Uighur" panose="02000000000000000000" pitchFamily="2" charset="-78"/>
              </a:rPr>
              <a:t>Registration: Sellers need to sign up and create an account on the platform, providing necessary information for verification and setting up their online store.</a:t>
            </a:r>
          </a:p>
          <a:p>
            <a:pPr marL="342900" indent="-342900">
              <a:buFont typeface="+mj-lt"/>
              <a:buAutoNum type="arabicParenR"/>
            </a:pPr>
            <a:r>
              <a:rPr lang="en-US" sz="1400" dirty="0">
                <a:latin typeface="Sitka Banner Semibold" pitchFamily="2" charset="0"/>
                <a:cs typeface="Microsoft Uighur" panose="02000000000000000000" pitchFamily="2" charset="-78"/>
              </a:rPr>
              <a:t>Login: After registration, sellers can log in to their accounts to access their dashboard and manage their products, orders, and other settings.</a:t>
            </a:r>
          </a:p>
          <a:p>
            <a:pPr marL="342900" indent="-342900">
              <a:buFont typeface="+mj-lt"/>
              <a:buAutoNum type="arabicParenR"/>
            </a:pPr>
            <a:r>
              <a:rPr lang="en-US" sz="1400" dirty="0">
                <a:latin typeface="Sitka Banner Semibold" pitchFamily="2" charset="0"/>
                <a:cs typeface="Microsoft Uighur" panose="02000000000000000000" pitchFamily="2" charset="-78"/>
              </a:rPr>
              <a:t>Sell: Sellers can list their products on the platform, including details such as product descriptions, prices, images, and quantities available for sale.</a:t>
            </a:r>
          </a:p>
          <a:p>
            <a:pPr marL="342900" indent="-342900">
              <a:buFont typeface="+mj-lt"/>
              <a:buAutoNum type="arabicParenR"/>
            </a:pPr>
            <a:r>
              <a:rPr lang="en-US" sz="1400" dirty="0">
                <a:latin typeface="Sitka Banner Semibold" pitchFamily="2" charset="0"/>
                <a:cs typeface="Microsoft Uighur" panose="02000000000000000000" pitchFamily="2" charset="-78"/>
              </a:rPr>
              <a:t>Deliver: Once an order is placed by a customer, the seller </a:t>
            </a:r>
            <a:r>
              <a:rPr lang="en-US" sz="1400" dirty="0" err="1">
                <a:latin typeface="Sitka Banner Semibold" pitchFamily="2" charset="0"/>
                <a:cs typeface="Microsoft Uighur" panose="02000000000000000000" pitchFamily="2" charset="-78"/>
              </a:rPr>
              <a:t>isresponsible</a:t>
            </a:r>
            <a:r>
              <a:rPr lang="en-US" sz="1400" dirty="0">
                <a:latin typeface="Sitka Banner Semibold" pitchFamily="2" charset="0"/>
                <a:cs typeface="Microsoft Uighur" panose="02000000000000000000" pitchFamily="2" charset="-78"/>
              </a:rPr>
              <a:t> for packaging and shipping the product to the customer's address.</a:t>
            </a:r>
          </a:p>
          <a:p>
            <a:pPr marL="342900" indent="-342900">
              <a:buFont typeface="+mj-lt"/>
              <a:buAutoNum type="arabicParenR"/>
            </a:pPr>
            <a:r>
              <a:rPr lang="en-US" sz="1400" dirty="0">
                <a:latin typeface="Sitka Banner Semibold" pitchFamily="2" charset="0"/>
                <a:cs typeface="Microsoft Uighur" panose="02000000000000000000" pitchFamily="2" charset="-78"/>
              </a:rPr>
              <a:t>Commission: The platform usually charges a commission or fee for each successful sale, which contributes to the platform’ </a:t>
            </a:r>
            <a:r>
              <a:rPr lang="en-US" sz="1400" dirty="0" err="1">
                <a:latin typeface="Sitka Banner Semibold" pitchFamily="2" charset="0"/>
                <a:cs typeface="Microsoft Uighur" panose="02000000000000000000" pitchFamily="2" charset="-78"/>
              </a:rPr>
              <a:t>srevenue</a:t>
            </a:r>
            <a:r>
              <a:rPr lang="en-US" sz="1400" dirty="0">
                <a:latin typeface="Sitka Banner Semibold" pitchFamily="2" charset="0"/>
                <a:cs typeface="Microsoft Uighur" panose="02000000000000000000" pitchFamily="2" charset="-78"/>
              </a:rPr>
              <a:t>.</a:t>
            </a:r>
          </a:p>
          <a:p>
            <a:pPr marL="0" indent="0">
              <a:buNone/>
            </a:pPr>
            <a:endParaRPr lang="en-IN" sz="1400" dirty="0">
              <a:latin typeface="Sitka Banner Semibold" pitchFamily="2" charset="0"/>
              <a:cs typeface="Microsoft Uighur" panose="02000000000000000000" pitchFamily="2" charset="-78"/>
            </a:endParaRPr>
          </a:p>
        </p:txBody>
      </p:sp>
      <p:pic>
        <p:nvPicPr>
          <p:cNvPr id="6" name="Content Placeholder 5">
            <a:extLst>
              <a:ext uri="{FF2B5EF4-FFF2-40B4-BE49-F238E27FC236}">
                <a16:creationId xmlns:a16="http://schemas.microsoft.com/office/drawing/2014/main" id="{C7EE937B-3930-A950-8A09-31AE400FDF7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351314"/>
            <a:ext cx="4937125" cy="2926080"/>
          </a:xfrm>
        </p:spPr>
      </p:pic>
    </p:spTree>
    <p:extLst>
      <p:ext uri="{BB962C8B-B14F-4D97-AF65-F5344CB8AC3E}">
        <p14:creationId xmlns:p14="http://schemas.microsoft.com/office/powerpoint/2010/main" val="35225284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B3DD-8664-7600-5C86-F4153106C996}"/>
              </a:ext>
            </a:extLst>
          </p:cNvPr>
          <p:cNvSpPr>
            <a:spLocks noGrp="1"/>
          </p:cNvSpPr>
          <p:nvPr>
            <p:ph type="title"/>
          </p:nvPr>
        </p:nvSpPr>
        <p:spPr/>
        <p:txBody>
          <a:bodyPr/>
          <a:lstStyle/>
          <a:p>
            <a:r>
              <a:rPr lang="en-US" dirty="0">
                <a:latin typeface="Britannic Bold" panose="020B0903060703020204" pitchFamily="34" charset="0"/>
              </a:rPr>
              <a:t>PAYMENT TYPES</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B8397442-71A1-E31D-571E-A1AD44B8CE23}"/>
              </a:ext>
            </a:extLst>
          </p:cNvPr>
          <p:cNvSpPr>
            <a:spLocks noGrp="1"/>
          </p:cNvSpPr>
          <p:nvPr>
            <p:ph sz="half" idx="1"/>
          </p:nvPr>
        </p:nvSpPr>
        <p:spPr/>
        <p:txBody>
          <a:bodyPr>
            <a:normAutofit fontScale="85000" lnSpcReduction="20000"/>
          </a:bodyPr>
          <a:lstStyle/>
          <a:p>
            <a:pPr algn="l">
              <a:buFont typeface="Arial" panose="020B0604020202020204" pitchFamily="34" charset="0"/>
              <a:buChar char="•"/>
            </a:pPr>
            <a:r>
              <a:rPr lang="en-IN" sz="2400" b="0" i="0" dirty="0">
                <a:effectLst/>
                <a:latin typeface="Sitka Banner Semibold" pitchFamily="2" charset="0"/>
                <a:cs typeface="Microsoft Uighur" panose="02000000000000000000" pitchFamily="2" charset="-78"/>
              </a:rPr>
              <a:t>Debit and Credit Cards: The app's net banking facility will allow you to use credit and debit cards. </a:t>
            </a:r>
          </a:p>
          <a:p>
            <a:pPr algn="l">
              <a:buFont typeface="Arial" panose="020B0604020202020204" pitchFamily="34" charset="0"/>
              <a:buChar char="•"/>
            </a:pPr>
            <a:r>
              <a:rPr lang="en-IN" sz="2400" b="0" i="0" dirty="0">
                <a:effectLst/>
                <a:latin typeface="Sitka Banner Semibold" pitchFamily="2" charset="0"/>
                <a:cs typeface="Microsoft Uighur" panose="02000000000000000000" pitchFamily="2" charset="-78"/>
              </a:rPr>
              <a:t>Sodexo and Other Meal Cards: If you have meal cards, you can use it on your food orders. </a:t>
            </a:r>
          </a:p>
          <a:p>
            <a:pPr algn="l">
              <a:buFont typeface="Arial" panose="020B0604020202020204" pitchFamily="34" charset="0"/>
              <a:buChar char="•"/>
            </a:pPr>
            <a:r>
              <a:rPr lang="en-IN" sz="2400" b="0" i="0" dirty="0" err="1">
                <a:effectLst/>
                <a:latin typeface="Sitka Banner Semibold" pitchFamily="2" charset="0"/>
                <a:cs typeface="Microsoft Uighur" panose="02000000000000000000" pitchFamily="2" charset="-78"/>
              </a:rPr>
              <a:t>PhonePe</a:t>
            </a:r>
            <a:r>
              <a:rPr lang="en-IN" sz="2400" b="0" i="0" dirty="0">
                <a:effectLst/>
                <a:latin typeface="Sitka Banner Semibold" pitchFamily="2" charset="0"/>
                <a:cs typeface="Microsoft Uighur" panose="02000000000000000000" pitchFamily="2" charset="-78"/>
              </a:rPr>
              <a:t>. This is the simplest digital wallet option to make your </a:t>
            </a:r>
            <a:r>
              <a:rPr lang="en-IN" sz="2400" b="0" i="0" dirty="0" err="1">
                <a:effectLst/>
                <a:latin typeface="Sitka Banner Semibold" pitchFamily="2" charset="0"/>
                <a:cs typeface="Microsoft Uighur" panose="02000000000000000000" pitchFamily="2" charset="-78"/>
              </a:rPr>
              <a:t>Swiggy</a:t>
            </a:r>
            <a:r>
              <a:rPr lang="en-IN" sz="2400" b="0" i="0" dirty="0">
                <a:effectLst/>
                <a:latin typeface="Sitka Banner Semibold" pitchFamily="2" charset="0"/>
                <a:cs typeface="Microsoft Uighur" panose="02000000000000000000" pitchFamily="2" charset="-78"/>
              </a:rPr>
              <a:t> payment.</a:t>
            </a:r>
          </a:p>
          <a:p>
            <a:pPr algn="l">
              <a:buFont typeface="Arial" panose="020B0604020202020204" pitchFamily="34" charset="0"/>
              <a:buChar char="•"/>
            </a:pPr>
            <a:r>
              <a:rPr lang="en-IN" sz="2400" b="0" i="0" dirty="0">
                <a:effectLst/>
                <a:latin typeface="Sitka Banner Semibold" pitchFamily="2" charset="0"/>
                <a:cs typeface="Microsoft Uighur" panose="02000000000000000000" pitchFamily="2" charset="-78"/>
              </a:rPr>
              <a:t>Paytm. </a:t>
            </a:r>
          </a:p>
          <a:p>
            <a:pPr algn="l">
              <a:buFont typeface="Arial" panose="020B0604020202020204" pitchFamily="34" charset="0"/>
              <a:buChar char="•"/>
            </a:pPr>
            <a:r>
              <a:rPr lang="en-IN" sz="2400" b="0" i="0" dirty="0" err="1">
                <a:effectLst/>
                <a:latin typeface="Sitka Banner Semibold" pitchFamily="2" charset="0"/>
                <a:cs typeface="Microsoft Uighur" panose="02000000000000000000" pitchFamily="2" charset="-78"/>
              </a:rPr>
              <a:t>Mobikwik</a:t>
            </a:r>
            <a:r>
              <a:rPr lang="en-IN" sz="2400" b="0" i="0" dirty="0">
                <a:effectLst/>
                <a:latin typeface="Sitka Banner Semibold" pitchFamily="2" charset="0"/>
                <a:cs typeface="Microsoft Uighur" panose="02000000000000000000" pitchFamily="2" charset="-78"/>
              </a:rPr>
              <a:t>. </a:t>
            </a:r>
          </a:p>
          <a:p>
            <a:pPr algn="l">
              <a:buFont typeface="Arial" panose="020B0604020202020204" pitchFamily="34" charset="0"/>
              <a:buChar char="•"/>
            </a:pPr>
            <a:r>
              <a:rPr lang="en-IN" sz="2400" b="0" i="0" dirty="0" err="1">
                <a:effectLst/>
                <a:latin typeface="Sitka Banner Semibold" pitchFamily="2" charset="0"/>
                <a:cs typeface="Microsoft Uighur" panose="02000000000000000000" pitchFamily="2" charset="-78"/>
              </a:rPr>
              <a:t>Freecharge</a:t>
            </a:r>
            <a:endParaRPr lang="en-IN" sz="2400" b="0" i="0" dirty="0">
              <a:effectLst/>
              <a:latin typeface="Sitka Banner Semibold" pitchFamily="2" charset="0"/>
              <a:cs typeface="Microsoft Uighur" panose="02000000000000000000" pitchFamily="2" charset="-78"/>
            </a:endParaRPr>
          </a:p>
          <a:p>
            <a:endParaRPr lang="en-IN" dirty="0"/>
          </a:p>
        </p:txBody>
      </p:sp>
      <p:pic>
        <p:nvPicPr>
          <p:cNvPr id="11" name="Content Placeholder 10">
            <a:extLst>
              <a:ext uri="{FF2B5EF4-FFF2-40B4-BE49-F238E27FC236}">
                <a16:creationId xmlns:a16="http://schemas.microsoft.com/office/drawing/2014/main" id="{B6041186-CC91-2C45-5448-6D8E17C64D0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8786" y="2603500"/>
            <a:ext cx="4504266" cy="3378200"/>
          </a:xfrm>
        </p:spPr>
      </p:pic>
    </p:spTree>
    <p:extLst>
      <p:ext uri="{BB962C8B-B14F-4D97-AF65-F5344CB8AC3E}">
        <p14:creationId xmlns:p14="http://schemas.microsoft.com/office/powerpoint/2010/main" val="15928200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1925-809E-26BB-DF7C-B00A2595D60F}"/>
              </a:ext>
            </a:extLst>
          </p:cNvPr>
          <p:cNvSpPr>
            <a:spLocks noGrp="1"/>
          </p:cNvSpPr>
          <p:nvPr>
            <p:ph type="title"/>
          </p:nvPr>
        </p:nvSpPr>
        <p:spPr>
          <a:xfrm>
            <a:off x="689065" y="585651"/>
            <a:ext cx="10058400" cy="1080643"/>
          </a:xfrm>
        </p:spPr>
        <p:txBody>
          <a:bodyPr/>
          <a:lstStyle/>
          <a:p>
            <a:r>
              <a:rPr lang="en-US" dirty="0">
                <a:latin typeface="Britannic Bold" panose="020B0903060703020204" pitchFamily="34" charset="0"/>
              </a:rPr>
              <a:t>ADVANTAGES</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360E4EDF-99AC-6281-34A4-8A246261DF3D}"/>
              </a:ext>
            </a:extLst>
          </p:cNvPr>
          <p:cNvSpPr>
            <a:spLocks noGrp="1"/>
          </p:cNvSpPr>
          <p:nvPr>
            <p:ph idx="1"/>
          </p:nvPr>
        </p:nvSpPr>
        <p:spPr>
          <a:xfrm>
            <a:off x="507274" y="2214154"/>
            <a:ext cx="10058400" cy="3781697"/>
          </a:xfrm>
        </p:spPr>
        <p:txBody>
          <a:bodyPr>
            <a:noAutofit/>
          </a:bodyPr>
          <a:lstStyle/>
          <a:p>
            <a:pPr algn="l" fontAlgn="base">
              <a:buFont typeface="Wingdings" panose="05000000000000000000" pitchFamily="2" charset="2"/>
              <a:buChar char="Ø"/>
            </a:pPr>
            <a:r>
              <a:rPr lang="en-US" sz="1400" b="1" i="0" dirty="0">
                <a:effectLst/>
                <a:latin typeface="Sitka Banner Semibold" pitchFamily="2" charset="0"/>
              </a:rPr>
              <a:t> No Minimum Order :-</a:t>
            </a:r>
            <a:endParaRPr lang="en-US" sz="1400" b="0" i="0" dirty="0">
              <a:effectLst/>
              <a:latin typeface="Sitka Banner Semibold" pitchFamily="2" charset="0"/>
            </a:endParaRPr>
          </a:p>
          <a:p>
            <a:pPr marL="0" indent="0" algn="l" fontAlgn="base">
              <a:buNone/>
            </a:pPr>
            <a:r>
              <a:rPr lang="en-US" sz="1400" b="0" i="0" dirty="0" err="1">
                <a:effectLst/>
                <a:latin typeface="Sitka Banner Semibold" pitchFamily="2" charset="0"/>
              </a:rPr>
              <a:t>Swiggy</a:t>
            </a:r>
            <a:r>
              <a:rPr lang="en-US" sz="1400" b="0" i="0" dirty="0">
                <a:effectLst/>
                <a:latin typeface="Sitka Banner Semibold" pitchFamily="2" charset="0"/>
              </a:rPr>
              <a:t> offers you no restriction in order value and, you can even order for a minimum amount. Thus, you can order food for yourself and to your friends.</a:t>
            </a:r>
          </a:p>
          <a:p>
            <a:pPr algn="l" fontAlgn="base">
              <a:buFont typeface="Wingdings" panose="05000000000000000000" pitchFamily="2" charset="2"/>
              <a:buChar char="Ø"/>
            </a:pPr>
            <a:r>
              <a:rPr lang="en-US" sz="1400" b="1" i="0" dirty="0">
                <a:effectLst/>
                <a:latin typeface="Sitka Banner Semibold" pitchFamily="2" charset="0"/>
              </a:rPr>
              <a:t>Fast Delivery :-</a:t>
            </a:r>
            <a:endParaRPr lang="en-US" sz="1400" b="0" i="0" dirty="0">
              <a:effectLst/>
              <a:latin typeface="Sitka Banner Semibold" pitchFamily="2" charset="0"/>
            </a:endParaRPr>
          </a:p>
          <a:p>
            <a:pPr marL="0" indent="0" algn="l" fontAlgn="base">
              <a:buNone/>
            </a:pPr>
            <a:r>
              <a:rPr lang="en-US" sz="1400" b="0" i="0" dirty="0">
                <a:effectLst/>
                <a:latin typeface="Sitka Banner Semibold" pitchFamily="2" charset="0"/>
              </a:rPr>
              <a:t> </a:t>
            </a:r>
            <a:r>
              <a:rPr lang="en-US" sz="1400" b="0" i="0" dirty="0" err="1">
                <a:effectLst/>
                <a:latin typeface="Sitka Banner Semibold" pitchFamily="2" charset="0"/>
              </a:rPr>
              <a:t>Swiggy</a:t>
            </a:r>
            <a:r>
              <a:rPr lang="en-US" sz="1400" b="0" i="0" dirty="0">
                <a:effectLst/>
                <a:latin typeface="Sitka Banner Semibold" pitchFamily="2" charset="0"/>
              </a:rPr>
              <a:t> promises to deliver food in 40 minutes and holds an </a:t>
            </a:r>
            <a:r>
              <a:rPr lang="en-US" sz="1400" b="1" i="0" dirty="0">
                <a:effectLst/>
                <a:latin typeface="Sitka Banner Semibold" pitchFamily="2" charset="0"/>
              </a:rPr>
              <a:t>average delivery time 37 minutes. </a:t>
            </a:r>
            <a:r>
              <a:rPr lang="en-US" sz="1400" b="0" i="0" dirty="0">
                <a:effectLst/>
                <a:latin typeface="Sitka Banner Semibold" pitchFamily="2" charset="0"/>
              </a:rPr>
              <a:t>So, Food delivery with </a:t>
            </a:r>
            <a:r>
              <a:rPr lang="en-US" sz="1400" b="0" i="0" dirty="0" err="1">
                <a:effectLst/>
                <a:latin typeface="Sitka Banner Semibold" pitchFamily="2" charset="0"/>
              </a:rPr>
              <a:t>Swiggy</a:t>
            </a:r>
            <a:r>
              <a:rPr lang="en-US" sz="1400" b="0" i="0" dirty="0">
                <a:effectLst/>
                <a:latin typeface="Sitka Banner Semibold" pitchFamily="2" charset="0"/>
              </a:rPr>
              <a:t> is super fast.</a:t>
            </a:r>
          </a:p>
          <a:p>
            <a:pPr algn="l" fontAlgn="base">
              <a:buFont typeface="Wingdings" panose="05000000000000000000" pitchFamily="2" charset="2"/>
              <a:buChar char="Ø"/>
            </a:pPr>
            <a:r>
              <a:rPr lang="en-US" sz="1400" b="1" i="0" dirty="0">
                <a:effectLst/>
                <a:latin typeface="Sitka Banner Semibold" pitchFamily="2" charset="0"/>
              </a:rPr>
              <a:t>Distance Coverage :-</a:t>
            </a:r>
            <a:endParaRPr lang="en-US" sz="1400" b="0" i="0" dirty="0">
              <a:effectLst/>
              <a:latin typeface="Sitka Banner Semibold" pitchFamily="2" charset="0"/>
            </a:endParaRPr>
          </a:p>
          <a:p>
            <a:pPr marL="0" indent="0" algn="l" fontAlgn="base">
              <a:buNone/>
            </a:pPr>
            <a:r>
              <a:rPr lang="en-US" sz="1400" b="0" i="0" dirty="0">
                <a:effectLst/>
                <a:latin typeface="Sitka Banner Semibold" pitchFamily="2" charset="0"/>
              </a:rPr>
              <a:t> The most important benefits of </a:t>
            </a:r>
            <a:r>
              <a:rPr lang="en-US" sz="1400" b="0" i="0" dirty="0" err="1">
                <a:effectLst/>
                <a:latin typeface="Sitka Banner Semibold" pitchFamily="2" charset="0"/>
              </a:rPr>
              <a:t>Swiggy</a:t>
            </a:r>
            <a:r>
              <a:rPr lang="en-US" sz="1400" b="0" i="0" dirty="0">
                <a:effectLst/>
                <a:latin typeface="Sitka Banner Semibold" pitchFamily="2" charset="0"/>
              </a:rPr>
              <a:t> is its coverage of distance. You can order from the restaurant that is far from your location using </a:t>
            </a:r>
            <a:r>
              <a:rPr lang="en-US" sz="1400" b="0" i="0" dirty="0" err="1">
                <a:effectLst/>
                <a:latin typeface="Sitka Banner Semibold" pitchFamily="2" charset="0"/>
              </a:rPr>
              <a:t>Swiggy</a:t>
            </a:r>
            <a:r>
              <a:rPr lang="en-US" sz="1400" b="0" i="0" dirty="0">
                <a:effectLst/>
                <a:latin typeface="Sitka Banner Semibold" pitchFamily="2" charset="0"/>
              </a:rPr>
              <a:t>. This option also gives the opportunity to try various restaurants in the surrounding.</a:t>
            </a:r>
          </a:p>
          <a:p>
            <a:pPr algn="l" fontAlgn="base">
              <a:buFont typeface="Wingdings" panose="05000000000000000000" pitchFamily="2" charset="2"/>
              <a:buChar char="Ø"/>
            </a:pPr>
            <a:r>
              <a:rPr lang="en-US" sz="1400" b="1" i="0" dirty="0">
                <a:effectLst/>
                <a:latin typeface="Sitka Banner Semibold" pitchFamily="2" charset="0"/>
              </a:rPr>
              <a:t>Live Tracking :-</a:t>
            </a:r>
            <a:endParaRPr lang="en-US" sz="1400" b="0" i="0" dirty="0">
              <a:effectLst/>
              <a:latin typeface="Sitka Banner Semibold" pitchFamily="2" charset="0"/>
            </a:endParaRPr>
          </a:p>
          <a:p>
            <a:pPr marL="0" indent="0" algn="l" fontAlgn="base">
              <a:buNone/>
            </a:pPr>
            <a:r>
              <a:rPr lang="en-US" sz="1400" b="0" i="0" dirty="0">
                <a:effectLst/>
                <a:latin typeface="Sitka Banner Semibold" pitchFamily="2" charset="0"/>
              </a:rPr>
              <a:t> Now the users no need to worry about the order as </a:t>
            </a:r>
            <a:r>
              <a:rPr lang="en-US" sz="1400" b="0" i="0" dirty="0" err="1">
                <a:effectLst/>
                <a:latin typeface="Sitka Banner Semibold" pitchFamily="2" charset="0"/>
              </a:rPr>
              <a:t>Swiggy</a:t>
            </a:r>
            <a:r>
              <a:rPr lang="en-US" sz="1400" b="0" i="0" dirty="0">
                <a:effectLst/>
                <a:latin typeface="Sitka Banner Semibold" pitchFamily="2" charset="0"/>
              </a:rPr>
              <a:t> keeps updating them about order status. The users can also track the live location of the driver to make thing further easy.</a:t>
            </a:r>
          </a:p>
          <a:p>
            <a:pPr algn="l" fontAlgn="base">
              <a:buFont typeface="Wingdings" panose="05000000000000000000" pitchFamily="2" charset="2"/>
              <a:buChar char="Ø"/>
            </a:pPr>
            <a:r>
              <a:rPr lang="en-US" sz="1400" b="1" i="0" dirty="0">
                <a:effectLst/>
                <a:latin typeface="Sitka Banner Semibold" pitchFamily="2" charset="0"/>
              </a:rPr>
              <a:t>Order Cancellation :-</a:t>
            </a:r>
            <a:endParaRPr lang="en-US" sz="1400" b="0" i="0" dirty="0">
              <a:effectLst/>
              <a:latin typeface="Sitka Banner Semibold" pitchFamily="2" charset="0"/>
            </a:endParaRPr>
          </a:p>
          <a:p>
            <a:pPr marL="0" indent="0" algn="l" fontAlgn="base">
              <a:buNone/>
            </a:pPr>
            <a:r>
              <a:rPr lang="en-US" sz="1400" b="0" i="0" dirty="0">
                <a:effectLst/>
                <a:latin typeface="Sitka Banner Semibold" pitchFamily="2" charset="0"/>
              </a:rPr>
              <a:t> </a:t>
            </a:r>
            <a:r>
              <a:rPr lang="en-US" sz="1400" b="0" i="0" dirty="0" err="1">
                <a:effectLst/>
                <a:latin typeface="Sitka Banner Semibold" pitchFamily="2" charset="0"/>
              </a:rPr>
              <a:t>Swiggy</a:t>
            </a:r>
            <a:r>
              <a:rPr lang="en-US" sz="1400" b="0" i="0" dirty="0">
                <a:effectLst/>
                <a:latin typeface="Sitka Banner Semibold" pitchFamily="2" charset="0"/>
              </a:rPr>
              <a:t> doesn’t charge their user for canceling their order before it’s confirmed. But when the order is confirmed then </a:t>
            </a:r>
            <a:r>
              <a:rPr lang="en-US" sz="1400" b="0" i="0" dirty="0" err="1">
                <a:effectLst/>
                <a:latin typeface="Sitka Banner Semibold" pitchFamily="2" charset="0"/>
              </a:rPr>
              <a:t>Swiggy</a:t>
            </a:r>
            <a:r>
              <a:rPr lang="en-US" sz="1400" b="0" i="0" dirty="0">
                <a:effectLst/>
                <a:latin typeface="Sitka Banner Semibold" pitchFamily="2" charset="0"/>
              </a:rPr>
              <a:t> charges a cancelation fee based on order amount.</a:t>
            </a:r>
          </a:p>
        </p:txBody>
      </p:sp>
    </p:spTree>
    <p:extLst>
      <p:ext uri="{BB962C8B-B14F-4D97-AF65-F5344CB8AC3E}">
        <p14:creationId xmlns:p14="http://schemas.microsoft.com/office/powerpoint/2010/main" val="1415921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7964-8687-DBB2-2D0F-237B6FB39983}"/>
              </a:ext>
            </a:extLst>
          </p:cNvPr>
          <p:cNvSpPr>
            <a:spLocks noGrp="1"/>
          </p:cNvSpPr>
          <p:nvPr>
            <p:ph type="title"/>
          </p:nvPr>
        </p:nvSpPr>
        <p:spPr>
          <a:xfrm>
            <a:off x="675983" y="695371"/>
            <a:ext cx="8761413" cy="728480"/>
          </a:xfrm>
        </p:spPr>
        <p:txBody>
          <a:bodyPr/>
          <a:lstStyle/>
          <a:p>
            <a:r>
              <a:rPr lang="en-US" dirty="0">
                <a:latin typeface="Britannic Bold" panose="020B0903060703020204" pitchFamily="34" charset="0"/>
              </a:rPr>
              <a:t>DISADVANTAGES </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587E8807-8392-A9E3-E734-DE083F4DF4AA}"/>
              </a:ext>
            </a:extLst>
          </p:cNvPr>
          <p:cNvSpPr>
            <a:spLocks noGrp="1"/>
          </p:cNvSpPr>
          <p:nvPr>
            <p:ph idx="1"/>
          </p:nvPr>
        </p:nvSpPr>
        <p:spPr>
          <a:xfrm>
            <a:off x="675983" y="2336411"/>
            <a:ext cx="10058400" cy="3931920"/>
          </a:xfrm>
        </p:spPr>
        <p:txBody>
          <a:bodyPr>
            <a:normAutofit fontScale="92500" lnSpcReduction="20000"/>
          </a:bodyPr>
          <a:lstStyle/>
          <a:p>
            <a:pPr marL="0" indent="0" algn="just" fontAlgn="base">
              <a:buNone/>
            </a:pPr>
            <a:r>
              <a:rPr lang="en-US" b="1" i="0" dirty="0">
                <a:effectLst/>
                <a:latin typeface="Poppins" panose="00000500000000000000" pitchFamily="2" charset="0"/>
              </a:rPr>
              <a:t>1. Limited Service Area</a:t>
            </a:r>
          </a:p>
          <a:p>
            <a:pPr marL="0" indent="0" algn="just" fontAlgn="base">
              <a:buNone/>
            </a:pPr>
            <a:r>
              <a:rPr lang="en-US" b="0" i="0" dirty="0">
                <a:effectLst/>
                <a:latin typeface="Work Sans" panose="020F0502020204030204" pitchFamily="2" charset="0"/>
              </a:rPr>
              <a:t>Despite its many advantages, there are also some disadvantages to using </a:t>
            </a:r>
            <a:r>
              <a:rPr lang="en-US" b="0" i="0" dirty="0" err="1">
                <a:effectLst/>
                <a:latin typeface="Work Sans" panose="020F0502020204030204" pitchFamily="2" charset="0"/>
              </a:rPr>
              <a:t>Swiggy</a:t>
            </a:r>
            <a:r>
              <a:rPr lang="en-US" b="0" i="0" dirty="0">
                <a:effectLst/>
                <a:latin typeface="Work Sans" panose="020F0502020204030204" pitchFamily="2" charset="0"/>
              </a:rPr>
              <a:t> that might make users in certain areas think twice before placing an order. One of the main drawbacks is that the service is only available in a limited number of cities in India, which means that users in certain areas may be out of luck.</a:t>
            </a:r>
          </a:p>
          <a:p>
            <a:pPr marL="0" indent="0" algn="just" fontAlgn="base">
              <a:buNone/>
            </a:pPr>
            <a:r>
              <a:rPr lang="en-US" b="1" i="0" dirty="0">
                <a:effectLst/>
                <a:latin typeface="Poppins" panose="00000500000000000000" pitchFamily="2" charset="0"/>
              </a:rPr>
              <a:t>2. Dependence On Delivery Partners</a:t>
            </a:r>
          </a:p>
          <a:p>
            <a:pPr marL="0" indent="0" algn="just" fontAlgn="base">
              <a:buNone/>
            </a:pPr>
            <a:r>
              <a:rPr lang="en-US" b="0" i="0" dirty="0">
                <a:effectLst/>
                <a:latin typeface="Work Sans" panose="020F0502020204030204" pitchFamily="2" charset="0"/>
              </a:rPr>
              <a:t>Additionally, </a:t>
            </a:r>
            <a:r>
              <a:rPr lang="en-US" b="0" i="0" dirty="0" err="1">
                <a:effectLst/>
                <a:latin typeface="Work Sans" panose="020F0502020204030204" pitchFamily="2" charset="0"/>
              </a:rPr>
              <a:t>Swiggy</a:t>
            </a:r>
            <a:r>
              <a:rPr lang="en-US" b="0" i="0" dirty="0">
                <a:effectLst/>
                <a:latin typeface="Work Sans" panose="020F0502020204030204" pitchFamily="2" charset="0"/>
              </a:rPr>
              <a:t> relies on a network of delivery partners to make its deliveries, which can sometimes lead to delays or issues with the quality of service. Think about it, you’ve been waiting eagerly for your food to arrive, but it gets delayed due to unforeseen circumstances with the delivery partner, which can be quite frustrating. </a:t>
            </a:r>
          </a:p>
          <a:p>
            <a:pPr marL="0" indent="0" algn="just" fontAlgn="base">
              <a:buNone/>
            </a:pPr>
            <a:r>
              <a:rPr lang="en-US" b="1" i="0" dirty="0">
                <a:effectLst/>
                <a:latin typeface="Poppins" panose="00000500000000000000" pitchFamily="2" charset="0"/>
              </a:rPr>
              <a:t>3. Higher Prices Compared To Other Food Delivery Services</a:t>
            </a:r>
          </a:p>
          <a:p>
            <a:pPr marL="0" indent="0" algn="just" fontAlgn="base">
              <a:buNone/>
            </a:pPr>
            <a:r>
              <a:rPr lang="en-US" b="0" i="0" dirty="0" err="1">
                <a:effectLst/>
                <a:latin typeface="Work Sans" panose="020F0502020204030204" pitchFamily="2" charset="0"/>
              </a:rPr>
              <a:t>Swiggy’s</a:t>
            </a:r>
            <a:r>
              <a:rPr lang="en-US" b="0" i="0" dirty="0">
                <a:effectLst/>
                <a:latin typeface="Work Sans" panose="020F0502020204030204" pitchFamily="2" charset="0"/>
              </a:rPr>
              <a:t> focus on premium restaurants and cuisines means that users have access to some of the best and most exclusive eateries in town. But, with this exclusivity comes a higher price point. So, if you’re looking to indulge in some culinary delights without breaking the bank, you may want to consider other options</a:t>
            </a:r>
          </a:p>
          <a:p>
            <a:pPr marL="0" indent="0" algn="just" fontAlgn="base">
              <a:buNone/>
            </a:pPr>
            <a:endParaRPr lang="en-IN" dirty="0"/>
          </a:p>
        </p:txBody>
      </p:sp>
    </p:spTree>
    <p:extLst>
      <p:ext uri="{BB962C8B-B14F-4D97-AF65-F5344CB8AC3E}">
        <p14:creationId xmlns:p14="http://schemas.microsoft.com/office/powerpoint/2010/main" val="35506679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76E597-615E-48C9-5F5F-DF89B4D5C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4180493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5860-B7BF-BE7C-8227-9D16F5CD8210}"/>
              </a:ext>
            </a:extLst>
          </p:cNvPr>
          <p:cNvSpPr>
            <a:spLocks noGrp="1"/>
          </p:cNvSpPr>
          <p:nvPr>
            <p:ph type="title"/>
          </p:nvPr>
        </p:nvSpPr>
        <p:spPr>
          <a:xfrm>
            <a:off x="1097280" y="260772"/>
            <a:ext cx="10241284" cy="1456267"/>
          </a:xfrm>
        </p:spPr>
        <p:txBody>
          <a:bodyPr/>
          <a:lstStyle/>
          <a:p>
            <a:r>
              <a:rPr lang="en-US" dirty="0">
                <a:latin typeface="Britannic Bold" panose="020B0903060703020204" pitchFamily="34" charset="0"/>
              </a:rPr>
              <a:t>INTRODUCTION </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38545E2F-4FD1-7A63-9E59-CCCF4C64284B}"/>
              </a:ext>
            </a:extLst>
          </p:cNvPr>
          <p:cNvSpPr>
            <a:spLocks noGrp="1"/>
          </p:cNvSpPr>
          <p:nvPr>
            <p:ph sz="half" idx="1"/>
          </p:nvPr>
        </p:nvSpPr>
        <p:spPr/>
        <p:txBody>
          <a:bodyPr>
            <a:normAutofit lnSpcReduction="10000"/>
          </a:bodyPr>
          <a:lstStyle/>
          <a:p>
            <a:pPr>
              <a:buFont typeface="Wingdings" panose="05000000000000000000" pitchFamily="2" charset="2"/>
              <a:buChar char="Ø"/>
            </a:pPr>
            <a:r>
              <a:rPr lang="sv-SE" dirty="0">
                <a:solidFill>
                  <a:srgbClr val="000000"/>
                </a:solidFill>
                <a:latin typeface="MS PGothic" panose="020B0600070205080204" pitchFamily="34" charset="-128"/>
                <a:ea typeface="MS PGothic" panose="020B0600070205080204" pitchFamily="34" charset="-128"/>
              </a:rPr>
              <a:t> Swiggy was founded in August 2014 by Nandan Reddy, Sriharsha Majety &amp; Rahul Jaimini.</a:t>
            </a:r>
          </a:p>
          <a:p>
            <a:pPr>
              <a:buFont typeface="Wingdings" panose="05000000000000000000" pitchFamily="2" charset="2"/>
              <a:buChar char="Ø"/>
            </a:pPr>
            <a:r>
              <a:rPr lang="sv-SE" b="0" i="0" dirty="0">
                <a:solidFill>
                  <a:srgbClr val="000000"/>
                </a:solidFill>
                <a:effectLst/>
                <a:latin typeface="MS PGothic" panose="020B0600070205080204" pitchFamily="34" charset="-128"/>
                <a:ea typeface="MS PGothic" panose="020B0600070205080204" pitchFamily="34" charset="-128"/>
              </a:rPr>
              <a:t> Ordering</a:t>
            </a:r>
            <a:r>
              <a:rPr lang="en-US" b="0" i="0" dirty="0">
                <a:solidFill>
                  <a:srgbClr val="000000"/>
                </a:solidFill>
                <a:effectLst/>
                <a:latin typeface="MS PGothic" panose="020B0600070205080204" pitchFamily="34" charset="-128"/>
                <a:ea typeface="MS PGothic" panose="020B0600070205080204" pitchFamily="34" charset="-128"/>
              </a:rPr>
              <a:t>Ordering food online &amp; providing delivery solutions at your doorstep from the best restaurants in your neighborhood.</a:t>
            </a:r>
          </a:p>
          <a:p>
            <a:pPr>
              <a:buFont typeface="Wingdings" panose="05000000000000000000" pitchFamily="2" charset="2"/>
              <a:buChar char="Ø"/>
            </a:pPr>
            <a:r>
              <a:rPr lang="en-US" b="0" i="0" dirty="0">
                <a:solidFill>
                  <a:srgbClr val="000000"/>
                </a:solidFill>
                <a:effectLst/>
                <a:latin typeface="MS PGothic" panose="020B0600070205080204" pitchFamily="34" charset="-128"/>
                <a:ea typeface="MS PGothic" panose="020B0600070205080204" pitchFamily="34" charset="-128"/>
              </a:rPr>
              <a:t> Accepts online payments for all orders with no minimum order policy.</a:t>
            </a:r>
          </a:p>
          <a:p>
            <a:pPr>
              <a:buFont typeface="Wingdings" panose="05000000000000000000" pitchFamily="2" charset="2"/>
              <a:buChar char="Ø"/>
            </a:pPr>
            <a:endParaRPr lang="en-US" b="0" i="0" dirty="0">
              <a:solidFill>
                <a:srgbClr val="000000"/>
              </a:solidFill>
              <a:effectLst/>
              <a:latin typeface="MS PGothic" panose="020B0600070205080204" pitchFamily="34" charset="-128"/>
              <a:ea typeface="MS PGothic" panose="020B0600070205080204" pitchFamily="34" charset="-128"/>
            </a:endParaRPr>
          </a:p>
          <a:p>
            <a:pPr algn="l" rtl="0" eaLnBrk="1" fontAlgn="ctr" latinLnBrk="0" hangingPunct="1">
              <a:spcBef>
                <a:spcPts val="0"/>
              </a:spcBef>
              <a:spcAft>
                <a:spcPts val="0"/>
              </a:spcAft>
              <a:buFont typeface="Wingdings" panose="05000000000000000000" pitchFamily="2" charset="2"/>
              <a:buChar char="Ø"/>
            </a:pPr>
            <a:r>
              <a:rPr lang="en-IN" sz="1800" b="0" i="0" u="none" strike="noStrike" kern="1200" dirty="0">
                <a:solidFill>
                  <a:srgbClr val="000000"/>
                </a:solidFill>
                <a:effectLst/>
                <a:latin typeface="Calibri" panose="020F0502020204030204" pitchFamily="34" charset="0"/>
              </a:rPr>
              <a:t>Headquarters:-  Bangalore, Karnataka, India</a:t>
            </a:r>
            <a:endParaRPr lang="en-IN" sz="1800" b="0" i="0" u="none" strike="noStrike" dirty="0">
              <a:effectLst/>
              <a:latin typeface="Arial" panose="020B0604020202020204" pitchFamily="34" charset="0"/>
            </a:endParaRPr>
          </a:p>
          <a:p>
            <a:pPr marL="0" indent="0" algn="l" rtl="0" eaLnBrk="1" fontAlgn="ctr" latinLnBrk="0" hangingPunct="1">
              <a:spcBef>
                <a:spcPts val="0"/>
              </a:spcBef>
              <a:spcAft>
                <a:spcPts val="0"/>
              </a:spcAft>
              <a:buNone/>
            </a:pPr>
            <a:r>
              <a:rPr lang="en-IN" sz="1800" b="0" i="0" u="none" strike="noStrike" kern="1200" dirty="0">
                <a:solidFill>
                  <a:srgbClr val="000000"/>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indent="0">
              <a:buNone/>
            </a:pPr>
            <a:endParaRPr lang="sv-SE" b="0" i="0" dirty="0">
              <a:solidFill>
                <a:srgbClr val="000000"/>
              </a:solidFill>
              <a:effectLst/>
              <a:latin typeface="MS PGothic" panose="020B0600070205080204" pitchFamily="34" charset="-128"/>
              <a:ea typeface="MS PGothic" panose="020B0600070205080204" pitchFamily="34" charset="-128"/>
            </a:endParaRPr>
          </a:p>
          <a:p>
            <a:endParaRPr lang="en-IN" dirty="0"/>
          </a:p>
        </p:txBody>
      </p:sp>
      <p:pic>
        <p:nvPicPr>
          <p:cNvPr id="6" name="Content Placeholder 5">
            <a:extLst>
              <a:ext uri="{FF2B5EF4-FFF2-40B4-BE49-F238E27FC236}">
                <a16:creationId xmlns:a16="http://schemas.microsoft.com/office/drawing/2014/main" id="{3BEA0B2D-68EB-FDD7-CE3E-C57126C32C9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1890" y="2668158"/>
            <a:ext cx="5181600" cy="3351643"/>
          </a:xfrm>
        </p:spPr>
      </p:pic>
    </p:spTree>
    <p:extLst>
      <p:ext uri="{BB962C8B-B14F-4D97-AF65-F5344CB8AC3E}">
        <p14:creationId xmlns:p14="http://schemas.microsoft.com/office/powerpoint/2010/main" val="754084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D97F-6B95-B907-BB20-556EE14492C4}"/>
              </a:ext>
            </a:extLst>
          </p:cNvPr>
          <p:cNvSpPr>
            <a:spLocks noGrp="1"/>
          </p:cNvSpPr>
          <p:nvPr>
            <p:ph type="title"/>
          </p:nvPr>
        </p:nvSpPr>
        <p:spPr>
          <a:xfrm>
            <a:off x="1175657" y="276770"/>
            <a:ext cx="10071781" cy="1371600"/>
          </a:xfrm>
        </p:spPr>
        <p:txBody>
          <a:bodyPr/>
          <a:lstStyle/>
          <a:p>
            <a:r>
              <a:rPr lang="en-US" dirty="0">
                <a:latin typeface="Britannic Bold" panose="020B0903060703020204" pitchFamily="34" charset="0"/>
              </a:rPr>
              <a:t>How </a:t>
            </a:r>
            <a:r>
              <a:rPr lang="en-US" dirty="0" err="1">
                <a:latin typeface="Britannic Bold" panose="020B0903060703020204" pitchFamily="34" charset="0"/>
              </a:rPr>
              <a:t>Swiggy</a:t>
            </a:r>
            <a:r>
              <a:rPr lang="en-US" dirty="0">
                <a:latin typeface="Britannic Bold" panose="020B0903060703020204" pitchFamily="34" charset="0"/>
              </a:rPr>
              <a:t> Started</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496E633A-55C0-E005-5147-41A581FEE2D5}"/>
              </a:ext>
            </a:extLst>
          </p:cNvPr>
          <p:cNvSpPr>
            <a:spLocks noGrp="1"/>
          </p:cNvSpPr>
          <p:nvPr>
            <p:ph sz="half" idx="1"/>
          </p:nvPr>
        </p:nvSpPr>
        <p:spPr>
          <a:xfrm>
            <a:off x="572431" y="2352743"/>
            <a:ext cx="4937760" cy="4023360"/>
          </a:xfrm>
        </p:spPr>
        <p:txBody>
          <a:bodyPr>
            <a:normAutofit fontScale="92500" lnSpcReduction="10000"/>
          </a:bodyPr>
          <a:lstStyle/>
          <a:p>
            <a:pPr>
              <a:buFont typeface="Wingdings" panose="05000000000000000000" pitchFamily="2" charset="2"/>
              <a:buChar char="Ø"/>
            </a:pPr>
            <a:r>
              <a:rPr lang="en-US" sz="1800" b="0" i="0" u="none" strike="noStrike" dirty="0">
                <a:effectLst/>
                <a:latin typeface="MS PGothic" panose="020B0600070205080204" pitchFamily="34" charset="-128"/>
                <a:ea typeface="MS PGothic" panose="020B0600070205080204" pitchFamily="34" charset="-128"/>
                <a:hlinkClick r:id="rId2"/>
              </a:rPr>
              <a:t> </a:t>
            </a:r>
            <a:r>
              <a:rPr lang="en-US" sz="1800" b="0" i="0" u="none" strike="noStrike" dirty="0" err="1">
                <a:effectLst/>
                <a:latin typeface="MS PGothic" panose="020B0600070205080204" pitchFamily="34" charset="-128"/>
                <a:ea typeface="MS PGothic" panose="020B0600070205080204" pitchFamily="34" charset="-128"/>
                <a:hlinkClick r:id="rId2"/>
              </a:rPr>
              <a:t>Swiggy</a:t>
            </a:r>
            <a:r>
              <a:rPr lang="en-US" sz="1800" b="0" i="0" dirty="0">
                <a:solidFill>
                  <a:srgbClr val="1D262A"/>
                </a:solidFill>
                <a:effectLst/>
                <a:latin typeface="MS PGothic" panose="020B0600070205080204" pitchFamily="34" charset="-128"/>
                <a:ea typeface="MS PGothic" panose="020B0600070205080204" pitchFamily="34" charset="-128"/>
              </a:rPr>
              <a:t> came into existence in the year 2014 when two BITS Pilani graduates, </a:t>
            </a:r>
            <a:r>
              <a:rPr lang="en-US" sz="1800" b="1" dirty="0">
                <a:solidFill>
                  <a:srgbClr val="1D262A"/>
                </a:solidFill>
                <a:latin typeface="MS PGothic" panose="020B0600070205080204" pitchFamily="34" charset="-128"/>
                <a:ea typeface="MS PGothic" panose="020B0600070205080204" pitchFamily="34" charset="-128"/>
              </a:rPr>
              <a:t>Sriharsha </a:t>
            </a:r>
            <a:r>
              <a:rPr lang="en-US" sz="1800" b="1" dirty="0" err="1">
                <a:solidFill>
                  <a:srgbClr val="1D262A"/>
                </a:solidFill>
                <a:latin typeface="MS PGothic" panose="020B0600070205080204" pitchFamily="34" charset="-128"/>
                <a:ea typeface="MS PGothic" panose="020B0600070205080204" pitchFamily="34" charset="-128"/>
              </a:rPr>
              <a:t>Majety</a:t>
            </a:r>
            <a:r>
              <a:rPr lang="en-US" sz="1800" b="0" i="0" dirty="0">
                <a:solidFill>
                  <a:srgbClr val="1D262A"/>
                </a:solidFill>
                <a:effectLst/>
                <a:latin typeface="MS PGothic" panose="020B0600070205080204" pitchFamily="34" charset="-128"/>
                <a:ea typeface="MS PGothic" panose="020B0600070205080204" pitchFamily="34" charset="-128"/>
              </a:rPr>
              <a:t> and </a:t>
            </a:r>
            <a:r>
              <a:rPr lang="en-US" sz="1800" b="1" i="0" dirty="0">
                <a:solidFill>
                  <a:srgbClr val="1D262A"/>
                </a:solidFill>
                <a:effectLst/>
                <a:latin typeface="MS PGothic" panose="020B0600070205080204" pitchFamily="34" charset="-128"/>
                <a:ea typeface="MS PGothic" panose="020B0600070205080204" pitchFamily="34" charset="-128"/>
              </a:rPr>
              <a:t>Nandan Reddy</a:t>
            </a:r>
            <a:r>
              <a:rPr lang="en-US" sz="1800" b="0" i="0" dirty="0">
                <a:solidFill>
                  <a:srgbClr val="1D262A"/>
                </a:solidFill>
                <a:effectLst/>
                <a:latin typeface="MS PGothic" panose="020B0600070205080204" pitchFamily="34" charset="-128"/>
                <a:ea typeface="MS PGothic" panose="020B0600070205080204" pitchFamily="34" charset="-128"/>
              </a:rPr>
              <a:t> came up with the concept ‘</a:t>
            </a:r>
            <a:r>
              <a:rPr lang="en-US" sz="1800" b="1" i="0" dirty="0">
                <a:solidFill>
                  <a:srgbClr val="1D262A"/>
                </a:solidFill>
                <a:effectLst/>
                <a:latin typeface="MS PGothic" panose="020B0600070205080204" pitchFamily="34" charset="-128"/>
                <a:ea typeface="MS PGothic" panose="020B0600070205080204" pitchFamily="34" charset="-128"/>
              </a:rPr>
              <a:t>Hyper local food delivery</a:t>
            </a:r>
            <a:r>
              <a:rPr lang="en-US" sz="1800" b="0" i="0" dirty="0">
                <a:solidFill>
                  <a:srgbClr val="1D262A"/>
                </a:solidFill>
                <a:effectLst/>
                <a:latin typeface="MS PGothic" panose="020B0600070205080204" pitchFamily="34" charset="-128"/>
                <a:ea typeface="MS PGothic" panose="020B0600070205080204" pitchFamily="34" charset="-128"/>
              </a:rPr>
              <a:t>’. </a:t>
            </a:r>
          </a:p>
          <a:p>
            <a:pPr>
              <a:buFont typeface="Wingdings" panose="05000000000000000000" pitchFamily="2" charset="2"/>
              <a:buChar char="Ø"/>
            </a:pPr>
            <a:r>
              <a:rPr lang="en-US" sz="1800" b="0" i="0" dirty="0">
                <a:solidFill>
                  <a:srgbClr val="1D262A"/>
                </a:solidFill>
                <a:effectLst/>
                <a:latin typeface="MS PGothic" panose="020B0600070205080204" pitchFamily="34" charset="-128"/>
                <a:ea typeface="MS PGothic" panose="020B0600070205080204" pitchFamily="34" charset="-128"/>
              </a:rPr>
              <a:t> They get acquainted with </a:t>
            </a:r>
            <a:r>
              <a:rPr lang="en-US" sz="1800" b="1" i="0" dirty="0">
                <a:solidFill>
                  <a:srgbClr val="1D262A"/>
                </a:solidFill>
                <a:effectLst/>
                <a:latin typeface="MS PGothic" panose="020B0600070205080204" pitchFamily="34" charset="-128"/>
                <a:ea typeface="MS PGothic" panose="020B0600070205080204" pitchFamily="34" charset="-128"/>
              </a:rPr>
              <a:t>Rahul Jaimini</a:t>
            </a:r>
            <a:r>
              <a:rPr lang="en-US" sz="1800" b="0" i="0" dirty="0">
                <a:solidFill>
                  <a:srgbClr val="1D262A"/>
                </a:solidFill>
                <a:effectLst/>
                <a:latin typeface="MS PGothic" panose="020B0600070205080204" pitchFamily="34" charset="-128"/>
                <a:ea typeface="MS PGothic" panose="020B0600070205080204" pitchFamily="34" charset="-128"/>
              </a:rPr>
              <a:t>, who rejuvenated this vision with a principle site.</a:t>
            </a:r>
          </a:p>
          <a:p>
            <a:pPr>
              <a:buFont typeface="Wingdings" panose="05000000000000000000" pitchFamily="2" charset="2"/>
              <a:buChar char="Ø"/>
            </a:pPr>
            <a:r>
              <a:rPr lang="en-US" sz="1800" b="0" i="0" dirty="0">
                <a:solidFill>
                  <a:srgbClr val="1D262A"/>
                </a:solidFill>
                <a:effectLst/>
                <a:latin typeface="MS PGothic" panose="020B0600070205080204" pitchFamily="34" charset="-128"/>
                <a:ea typeface="MS PGothic" panose="020B0600070205080204" pitchFamily="34" charset="-128"/>
              </a:rPr>
              <a:t> In May 2015, </a:t>
            </a:r>
            <a:r>
              <a:rPr lang="en-US" sz="1800" b="0" i="0" dirty="0" err="1">
                <a:solidFill>
                  <a:srgbClr val="1D262A"/>
                </a:solidFill>
                <a:effectLst/>
                <a:latin typeface="MS PGothic" panose="020B0600070205080204" pitchFamily="34" charset="-128"/>
                <a:ea typeface="MS PGothic" panose="020B0600070205080204" pitchFamily="34" charset="-128"/>
              </a:rPr>
              <a:t>Swiggy</a:t>
            </a:r>
            <a:r>
              <a:rPr lang="en-US" sz="1800" b="0" i="0" dirty="0">
                <a:solidFill>
                  <a:srgbClr val="1D262A"/>
                </a:solidFill>
                <a:effectLst/>
                <a:latin typeface="MS PGothic" panose="020B0600070205080204" pitchFamily="34" charset="-128"/>
                <a:ea typeface="MS PGothic" panose="020B0600070205080204" pitchFamily="34" charset="-128"/>
              </a:rPr>
              <a:t> raised its initial round of financing and came up with the application.</a:t>
            </a:r>
          </a:p>
          <a:p>
            <a:pPr>
              <a:buFont typeface="Wingdings" panose="05000000000000000000" pitchFamily="2" charset="2"/>
              <a:buChar char="Ø"/>
            </a:pPr>
            <a:r>
              <a:rPr lang="en-US" sz="1800" b="0" i="0" dirty="0">
                <a:solidFill>
                  <a:srgbClr val="1D262A"/>
                </a:solidFill>
                <a:effectLst/>
                <a:latin typeface="MS PGothic" panose="020B0600070205080204" pitchFamily="34" charset="-128"/>
                <a:ea typeface="MS PGothic" panose="020B0600070205080204" pitchFamily="34" charset="-128"/>
              </a:rPr>
              <a:t> Through this innovative app, one can get incredible food right to their doorstep and evolve their living standard.</a:t>
            </a:r>
          </a:p>
          <a:p>
            <a:pPr>
              <a:buFont typeface="Wingdings" panose="05000000000000000000" pitchFamily="2" charset="2"/>
              <a:buChar char="Ø"/>
            </a:pPr>
            <a:r>
              <a:rPr lang="en-US" sz="1800" b="0" i="0" dirty="0">
                <a:solidFill>
                  <a:srgbClr val="1D262A"/>
                </a:solidFill>
                <a:effectLst/>
                <a:latin typeface="MS PGothic" panose="020B0600070205080204" pitchFamily="34" charset="-128"/>
                <a:ea typeface="MS PGothic" panose="020B0600070205080204" pitchFamily="34" charset="-128"/>
              </a:rPr>
              <a:t> Now, </a:t>
            </a:r>
            <a:r>
              <a:rPr lang="en-US" sz="1800" b="0" i="0" dirty="0" err="1">
                <a:solidFill>
                  <a:srgbClr val="1D262A"/>
                </a:solidFill>
                <a:effectLst/>
                <a:latin typeface="MS PGothic" panose="020B0600070205080204" pitchFamily="34" charset="-128"/>
                <a:ea typeface="MS PGothic" panose="020B0600070205080204" pitchFamily="34" charset="-128"/>
              </a:rPr>
              <a:t>Swiggy</a:t>
            </a:r>
            <a:r>
              <a:rPr lang="en-US" sz="1800" b="0" i="0" dirty="0">
                <a:solidFill>
                  <a:srgbClr val="1D262A"/>
                </a:solidFill>
                <a:effectLst/>
                <a:latin typeface="MS PGothic" panose="020B0600070205080204" pitchFamily="34" charset="-128"/>
                <a:ea typeface="MS PGothic" panose="020B0600070205080204" pitchFamily="34" charset="-128"/>
              </a:rPr>
              <a:t> is getting almost 5 Million traffic per month organically with more than 6.5 thousand backlinks.</a:t>
            </a:r>
            <a:endParaRPr lang="en-IN" sz="1800" dirty="0">
              <a:latin typeface="MS PGothic" panose="020B0600070205080204" pitchFamily="34" charset="-128"/>
              <a:ea typeface="MS PGothic" panose="020B0600070205080204" pitchFamily="34" charset="-128"/>
            </a:endParaRPr>
          </a:p>
        </p:txBody>
      </p:sp>
      <p:pic>
        <p:nvPicPr>
          <p:cNvPr id="10" name="Content Placeholder 9">
            <a:extLst>
              <a:ext uri="{FF2B5EF4-FFF2-40B4-BE49-F238E27FC236}">
                <a16:creationId xmlns:a16="http://schemas.microsoft.com/office/drawing/2014/main" id="{F3D91D73-99F4-7109-BF1C-06DA3D0BAE5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81811" y="2513001"/>
            <a:ext cx="4937125" cy="3702843"/>
          </a:xfrm>
        </p:spPr>
      </p:pic>
    </p:spTree>
    <p:extLst>
      <p:ext uri="{BB962C8B-B14F-4D97-AF65-F5344CB8AC3E}">
        <p14:creationId xmlns:p14="http://schemas.microsoft.com/office/powerpoint/2010/main" val="18730666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80A7-CC61-F5CE-476C-C0113B3268BE}"/>
              </a:ext>
            </a:extLst>
          </p:cNvPr>
          <p:cNvSpPr>
            <a:spLocks noGrp="1"/>
          </p:cNvSpPr>
          <p:nvPr>
            <p:ph type="title"/>
          </p:nvPr>
        </p:nvSpPr>
        <p:spPr>
          <a:xfrm>
            <a:off x="990601" y="632512"/>
            <a:ext cx="10058400" cy="1249168"/>
          </a:xfrm>
        </p:spPr>
        <p:txBody>
          <a:bodyPr>
            <a:normAutofit/>
          </a:bodyPr>
          <a:lstStyle/>
          <a:p>
            <a:r>
              <a:rPr lang="en-IN" b="1" i="0" dirty="0" err="1">
                <a:effectLst/>
                <a:latin typeface="Britannic Bold" panose="020B0903060703020204" pitchFamily="34" charset="0"/>
              </a:rPr>
              <a:t>Swiggy</a:t>
            </a:r>
            <a:r>
              <a:rPr lang="en-IN" b="1" i="0" dirty="0">
                <a:effectLst/>
                <a:latin typeface="Britannic Bold" panose="020B0903060703020204" pitchFamily="34" charset="0"/>
              </a:rPr>
              <a:t> Partnerships</a:t>
            </a:r>
            <a:br>
              <a:rPr lang="en-IN"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7E5D8EE9-DE1F-AC2B-1A52-1007F6E9685C}"/>
              </a:ext>
            </a:extLst>
          </p:cNvPr>
          <p:cNvSpPr>
            <a:spLocks noGrp="1"/>
          </p:cNvSpPr>
          <p:nvPr>
            <p:ph sz="half" idx="1"/>
          </p:nvPr>
        </p:nvSpPr>
        <p:spPr>
          <a:xfrm>
            <a:off x="838201" y="2257327"/>
            <a:ext cx="5181600" cy="4351338"/>
          </a:xfrm>
        </p:spPr>
        <p:txBody>
          <a:bodyPr>
            <a:noAutofit/>
          </a:bodyPr>
          <a:lstStyle/>
          <a:p>
            <a:pPr>
              <a:buFont typeface="Wingdings" panose="05000000000000000000" pitchFamily="2" charset="2"/>
              <a:buChar char="Ø"/>
            </a:pPr>
            <a:r>
              <a:rPr lang="en-US" sz="1800" b="0" i="0" dirty="0">
                <a:solidFill>
                  <a:srgbClr val="1D262A"/>
                </a:solidFill>
                <a:effectLst/>
                <a:latin typeface="MS PGothic" panose="020B0600070205080204" pitchFamily="34" charset="-128"/>
                <a:ea typeface="MS PGothic" panose="020B0600070205080204" pitchFamily="34" charset="-128"/>
              </a:rPr>
              <a:t> </a:t>
            </a:r>
            <a:r>
              <a:rPr lang="en-US" sz="1800" b="0" i="0" dirty="0" err="1">
                <a:solidFill>
                  <a:srgbClr val="1D262A"/>
                </a:solidFill>
                <a:effectLst/>
                <a:latin typeface="MS PGothic" panose="020B0600070205080204" pitchFamily="34" charset="-128"/>
                <a:ea typeface="MS PGothic" panose="020B0600070205080204" pitchFamily="34" charset="-128"/>
              </a:rPr>
              <a:t>Swiggy</a:t>
            </a:r>
            <a:r>
              <a:rPr lang="en-US" sz="1800" b="0" i="0" dirty="0">
                <a:solidFill>
                  <a:srgbClr val="1D262A"/>
                </a:solidFill>
                <a:effectLst/>
                <a:latin typeface="MS PGothic" panose="020B0600070205080204" pitchFamily="34" charset="-128"/>
                <a:ea typeface="MS PGothic" panose="020B0600070205080204" pitchFamily="34" charset="-128"/>
              </a:rPr>
              <a:t> has joined hands with the fastest-growing fast-food outlet,</a:t>
            </a:r>
            <a:r>
              <a:rPr lang="en-US" sz="1800" b="1" i="0" dirty="0">
                <a:solidFill>
                  <a:srgbClr val="1D262A"/>
                </a:solidFill>
                <a:effectLst/>
                <a:latin typeface="MS PGothic" panose="020B0600070205080204" pitchFamily="34" charset="-128"/>
                <a:ea typeface="MS PGothic" panose="020B0600070205080204" pitchFamily="34" charset="-128"/>
              </a:rPr>
              <a:t> Burger King, </a:t>
            </a:r>
            <a:r>
              <a:rPr lang="en-US" sz="1800" b="1" i="0" dirty="0" err="1">
                <a:solidFill>
                  <a:srgbClr val="1D262A"/>
                </a:solidFill>
                <a:effectLst/>
                <a:latin typeface="MS PGothic" panose="020B0600070205080204" pitchFamily="34" charset="-128"/>
                <a:ea typeface="MS PGothic" panose="020B0600070205080204" pitchFamily="34" charset="-128"/>
              </a:rPr>
              <a:t>Goli</a:t>
            </a:r>
            <a:r>
              <a:rPr lang="en-US" sz="1800" b="1" i="0" dirty="0">
                <a:solidFill>
                  <a:srgbClr val="1D262A"/>
                </a:solidFill>
                <a:effectLst/>
                <a:latin typeface="MS PGothic" panose="020B0600070205080204" pitchFamily="34" charset="-128"/>
                <a:ea typeface="MS PGothic" panose="020B0600070205080204" pitchFamily="34" charset="-128"/>
              </a:rPr>
              <a:t> Vada Pav, Cafe Coffee Day</a:t>
            </a:r>
            <a:r>
              <a:rPr lang="en-US" sz="1800" b="0" i="0" dirty="0">
                <a:solidFill>
                  <a:srgbClr val="1D262A"/>
                </a:solidFill>
                <a:effectLst/>
                <a:latin typeface="MS PGothic" panose="020B0600070205080204" pitchFamily="34" charset="-128"/>
                <a:ea typeface="MS PGothic" panose="020B0600070205080204" pitchFamily="34" charset="-128"/>
              </a:rPr>
              <a:t> for giving delivery services.</a:t>
            </a:r>
          </a:p>
          <a:p>
            <a:pPr>
              <a:buFont typeface="Wingdings" panose="05000000000000000000" pitchFamily="2" charset="2"/>
              <a:buChar char="Ø"/>
            </a:pPr>
            <a:r>
              <a:rPr lang="en-US" sz="1800" b="0" i="0" dirty="0">
                <a:solidFill>
                  <a:srgbClr val="1D262A"/>
                </a:solidFill>
                <a:effectLst/>
                <a:latin typeface="MS PGothic" panose="020B0600070205080204" pitchFamily="34" charset="-128"/>
                <a:ea typeface="MS PGothic" panose="020B0600070205080204" pitchFamily="34" charset="-128"/>
              </a:rPr>
              <a:t> It additionally has cooperated with </a:t>
            </a:r>
            <a:r>
              <a:rPr lang="en-US" sz="1800" b="1" i="0" dirty="0">
                <a:solidFill>
                  <a:srgbClr val="1D262A"/>
                </a:solidFill>
                <a:effectLst/>
                <a:latin typeface="MS PGothic" panose="020B0600070205080204" pitchFamily="34" charset="-128"/>
                <a:ea typeface="MS PGothic" panose="020B0600070205080204" pitchFamily="34" charset="-128"/>
              </a:rPr>
              <a:t>Google Local Guide</a:t>
            </a:r>
            <a:r>
              <a:rPr lang="en-US" sz="1800" b="0" i="0" dirty="0">
                <a:solidFill>
                  <a:srgbClr val="1D262A"/>
                </a:solidFill>
                <a:effectLst/>
                <a:latin typeface="MS PGothic" panose="020B0600070205080204" pitchFamily="34" charset="-128"/>
                <a:ea typeface="MS PGothic" panose="020B0600070205080204" pitchFamily="34" charset="-128"/>
              </a:rPr>
              <a:t> to encourage client reviews and with Sodexo to empower clients for paying through metal cards.</a:t>
            </a:r>
            <a:endParaRPr lang="en-US" sz="1800" dirty="0">
              <a:solidFill>
                <a:srgbClr val="1D262A"/>
              </a:solidFill>
              <a:latin typeface="MS PGothic" panose="020B0600070205080204" pitchFamily="34" charset="-128"/>
              <a:ea typeface="MS PGothic" panose="020B0600070205080204" pitchFamily="34" charset="-128"/>
            </a:endParaRPr>
          </a:p>
          <a:p>
            <a:pPr>
              <a:buFont typeface="Wingdings" panose="05000000000000000000" pitchFamily="2" charset="2"/>
              <a:buChar char="Ø"/>
            </a:pPr>
            <a:r>
              <a:rPr lang="en-US" sz="1800" b="0" i="0" dirty="0">
                <a:solidFill>
                  <a:srgbClr val="1D262A"/>
                </a:solidFill>
                <a:effectLst/>
                <a:latin typeface="MS PGothic" panose="020B0600070205080204" pitchFamily="34" charset="-128"/>
                <a:ea typeface="MS PGothic" panose="020B0600070205080204" pitchFamily="34" charset="-128"/>
              </a:rPr>
              <a:t> It banded together with </a:t>
            </a:r>
            <a:r>
              <a:rPr lang="en-US" sz="1800" b="0" i="0" dirty="0" err="1">
                <a:solidFill>
                  <a:srgbClr val="1D262A"/>
                </a:solidFill>
                <a:effectLst/>
                <a:latin typeface="MS PGothic" panose="020B0600070205080204" pitchFamily="34" charset="-128"/>
                <a:ea typeface="MS PGothic" panose="020B0600070205080204" pitchFamily="34" charset="-128"/>
              </a:rPr>
              <a:t>Indifi</a:t>
            </a:r>
            <a:r>
              <a:rPr lang="en-US" sz="1800" b="0" i="0" dirty="0">
                <a:solidFill>
                  <a:srgbClr val="1D262A"/>
                </a:solidFill>
                <a:effectLst/>
                <a:latin typeface="MS PGothic" panose="020B0600070205080204" pitchFamily="34" charset="-128"/>
                <a:ea typeface="MS PGothic" panose="020B0600070205080204" pitchFamily="34" charset="-128"/>
              </a:rPr>
              <a:t> Technologies to encourage a financing program for restaurant partners.</a:t>
            </a:r>
          </a:p>
          <a:p>
            <a:pPr>
              <a:buFont typeface="Wingdings" panose="05000000000000000000" pitchFamily="2" charset="2"/>
              <a:buChar char="Ø"/>
            </a:pPr>
            <a:r>
              <a:rPr lang="en-US" sz="1800" b="0" i="0" dirty="0">
                <a:solidFill>
                  <a:srgbClr val="1D262A"/>
                </a:solidFill>
                <a:effectLst/>
                <a:latin typeface="MS PGothic" panose="020B0600070205080204" pitchFamily="34" charset="-128"/>
                <a:ea typeface="MS PGothic" panose="020B0600070205080204" pitchFamily="34" charset="-128"/>
              </a:rPr>
              <a:t> </a:t>
            </a:r>
            <a:r>
              <a:rPr lang="en-US" sz="1800" b="0" i="0" dirty="0" err="1">
                <a:solidFill>
                  <a:srgbClr val="1D262A"/>
                </a:solidFill>
                <a:effectLst/>
                <a:latin typeface="MS PGothic" panose="020B0600070205080204" pitchFamily="34" charset="-128"/>
                <a:ea typeface="MS PGothic" panose="020B0600070205080204" pitchFamily="34" charset="-128"/>
              </a:rPr>
              <a:t>Swiggy</a:t>
            </a:r>
            <a:r>
              <a:rPr lang="en-US" sz="1800" b="0" i="0" dirty="0">
                <a:solidFill>
                  <a:srgbClr val="1D262A"/>
                </a:solidFill>
                <a:effectLst/>
                <a:latin typeface="MS PGothic" panose="020B0600070205080204" pitchFamily="34" charset="-128"/>
                <a:ea typeface="MS PGothic" panose="020B0600070205080204" pitchFamily="34" charset="-128"/>
              </a:rPr>
              <a:t> launched its own payment wallet ‘</a:t>
            </a:r>
            <a:r>
              <a:rPr lang="en-US" sz="1800" b="0" i="0" dirty="0" err="1">
                <a:solidFill>
                  <a:srgbClr val="1D262A"/>
                </a:solidFill>
                <a:effectLst/>
                <a:latin typeface="MS PGothic" panose="020B0600070205080204" pitchFamily="34" charset="-128"/>
                <a:ea typeface="MS PGothic" panose="020B0600070205080204" pitchFamily="34" charset="-128"/>
              </a:rPr>
              <a:t>Swiggy</a:t>
            </a:r>
            <a:r>
              <a:rPr lang="en-US" sz="1800" b="0" i="0" dirty="0">
                <a:solidFill>
                  <a:srgbClr val="1D262A"/>
                </a:solidFill>
                <a:effectLst/>
                <a:latin typeface="MS PGothic" panose="020B0600070205080204" pitchFamily="34" charset="-128"/>
                <a:ea typeface="MS PGothic" panose="020B0600070205080204" pitchFamily="34" charset="-128"/>
              </a:rPr>
              <a:t> Money’ in partnership with ICICI bank. </a:t>
            </a:r>
            <a:endParaRPr lang="en-IN" sz="1800" dirty="0">
              <a:latin typeface="MS PGothic" panose="020B0600070205080204" pitchFamily="34" charset="-128"/>
              <a:ea typeface="MS PGothic" panose="020B0600070205080204" pitchFamily="34" charset="-128"/>
            </a:endParaRPr>
          </a:p>
        </p:txBody>
      </p:sp>
      <p:pic>
        <p:nvPicPr>
          <p:cNvPr id="6" name="Content Placeholder 5">
            <a:extLst>
              <a:ext uri="{FF2B5EF4-FFF2-40B4-BE49-F238E27FC236}">
                <a16:creationId xmlns:a16="http://schemas.microsoft.com/office/drawing/2014/main" id="{AEA42974-A322-8F06-FFC1-5676BF89D1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9387" y="2858522"/>
            <a:ext cx="4824412" cy="3148947"/>
          </a:xfrm>
        </p:spPr>
      </p:pic>
    </p:spTree>
    <p:extLst>
      <p:ext uri="{BB962C8B-B14F-4D97-AF65-F5344CB8AC3E}">
        <p14:creationId xmlns:p14="http://schemas.microsoft.com/office/powerpoint/2010/main" val="34681770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A5A3-F16E-4DAF-CB51-5BBE7294F5F9}"/>
              </a:ext>
            </a:extLst>
          </p:cNvPr>
          <p:cNvSpPr>
            <a:spLocks noGrp="1"/>
          </p:cNvSpPr>
          <p:nvPr>
            <p:ph type="title"/>
          </p:nvPr>
        </p:nvSpPr>
        <p:spPr>
          <a:xfrm>
            <a:off x="706916" y="758022"/>
            <a:ext cx="8761413" cy="728480"/>
          </a:xfrm>
        </p:spPr>
        <p:txBody>
          <a:bodyPr>
            <a:normAutofit fontScale="90000"/>
          </a:bodyPr>
          <a:lstStyle/>
          <a:p>
            <a:r>
              <a:rPr lang="en-US" sz="4400" dirty="0">
                <a:latin typeface="Britannic Bold" panose="020B0903060703020204" pitchFamily="34" charset="0"/>
              </a:rPr>
              <a:t>TECHNICAL SPECIFICATION</a:t>
            </a:r>
            <a:endParaRPr lang="en-IN" sz="44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5AEE95CE-107D-8DD5-1DAF-18761050C0AA}"/>
              </a:ext>
            </a:extLst>
          </p:cNvPr>
          <p:cNvSpPr>
            <a:spLocks noGrp="1"/>
          </p:cNvSpPr>
          <p:nvPr>
            <p:ph sz="half" idx="1"/>
          </p:nvPr>
        </p:nvSpPr>
        <p:spPr>
          <a:xfrm>
            <a:off x="706916" y="2683677"/>
            <a:ext cx="4828744" cy="3416301"/>
          </a:xfrm>
        </p:spPr>
        <p:txBody>
          <a:bodyPr>
            <a:normAutofit/>
          </a:bodyPr>
          <a:lstStyle/>
          <a:p>
            <a:pPr algn="l">
              <a:buFont typeface="Wingdings" panose="05000000000000000000" pitchFamily="2" charset="2"/>
              <a:buChar char="Ø"/>
            </a:pPr>
            <a:r>
              <a:rPr lang="en-US" b="0" i="0" dirty="0">
                <a:effectLst/>
                <a:latin typeface="Google Sans"/>
              </a:rPr>
              <a:t> </a:t>
            </a:r>
            <a:r>
              <a:rPr lang="en-US" b="0" i="0" dirty="0" err="1">
                <a:effectLst/>
                <a:latin typeface="Google Sans"/>
              </a:rPr>
              <a:t>Swiggy</a:t>
            </a:r>
            <a:r>
              <a:rPr lang="en-US" b="0" i="0" dirty="0">
                <a:effectLst/>
                <a:latin typeface="Google Sans"/>
              </a:rPr>
              <a:t> uses 34 technology products and services including HTML5 , jQuery , and Google Analytics , according to G2 Stack.</a:t>
            </a:r>
            <a:endParaRPr lang="en-US" b="0" i="0" dirty="0">
              <a:effectLst/>
              <a:latin typeface="arial" panose="020B0604020202020204" pitchFamily="34" charset="0"/>
            </a:endParaRPr>
          </a:p>
          <a:p>
            <a:pPr>
              <a:buFont typeface="Wingdings" panose="05000000000000000000" pitchFamily="2" charset="2"/>
              <a:buChar char="Ø"/>
            </a:pPr>
            <a:r>
              <a:rPr lang="en-US" b="0" i="0" dirty="0">
                <a:effectLst/>
                <a:latin typeface="Google Sans"/>
              </a:rPr>
              <a:t> </a:t>
            </a:r>
            <a:r>
              <a:rPr lang="en-US" b="0" i="0" dirty="0" err="1">
                <a:effectLst/>
                <a:latin typeface="Google Sans"/>
              </a:rPr>
              <a:t>Swiggy</a:t>
            </a:r>
            <a:r>
              <a:rPr lang="en-US" b="0" i="0" dirty="0">
                <a:effectLst/>
                <a:latin typeface="Google Sans"/>
              </a:rPr>
              <a:t> has a mobile application for both Android and iOS platforms. The Android app is built using Java and Kotlin, while the iOS app is built using Swift.</a:t>
            </a:r>
            <a:br>
              <a:rPr lang="en-US" b="0" i="0" dirty="0">
                <a:effectLst/>
                <a:latin typeface="arial" panose="020B0604020202020204" pitchFamily="34" charset="0"/>
              </a:rPr>
            </a:br>
            <a:endParaRPr lang="en-IN" b="1" dirty="0"/>
          </a:p>
        </p:txBody>
      </p:sp>
      <p:pic>
        <p:nvPicPr>
          <p:cNvPr id="6" name="Content Placeholder 5">
            <a:extLst>
              <a:ext uri="{FF2B5EF4-FFF2-40B4-BE49-F238E27FC236}">
                <a16:creationId xmlns:a16="http://schemas.microsoft.com/office/drawing/2014/main" id="{2CA3BB2F-5CB0-A216-87B2-EABD07C9A3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8713" y="2683677"/>
            <a:ext cx="4824412" cy="32178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743687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1C29-3EB8-99F2-B77A-64D0C1A12EB3}"/>
              </a:ext>
            </a:extLst>
          </p:cNvPr>
          <p:cNvSpPr>
            <a:spLocks noGrp="1"/>
          </p:cNvSpPr>
          <p:nvPr>
            <p:ph type="title"/>
          </p:nvPr>
        </p:nvSpPr>
        <p:spPr>
          <a:xfrm>
            <a:off x="915490" y="311669"/>
            <a:ext cx="10058400" cy="1371600"/>
          </a:xfrm>
        </p:spPr>
        <p:txBody>
          <a:bodyPr/>
          <a:lstStyle/>
          <a:p>
            <a:r>
              <a:rPr lang="en-US" dirty="0">
                <a:latin typeface="Britannic Bold" panose="020B0903060703020204" pitchFamily="34" charset="0"/>
              </a:rPr>
              <a:t>History </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BBF4C5FA-AB01-B4AD-ACE3-7CE4379AE59F}"/>
              </a:ext>
            </a:extLst>
          </p:cNvPr>
          <p:cNvSpPr>
            <a:spLocks noGrp="1"/>
          </p:cNvSpPr>
          <p:nvPr>
            <p:ph sz="half" idx="1"/>
          </p:nvPr>
        </p:nvSpPr>
        <p:spPr>
          <a:xfrm>
            <a:off x="763090" y="2333897"/>
            <a:ext cx="5181600" cy="4272889"/>
          </a:xfrm>
        </p:spPr>
        <p:txBody>
          <a:bodyPr>
            <a:noAutofit/>
          </a:bodyPr>
          <a:lstStyle/>
          <a:p>
            <a:pPr>
              <a:buFont typeface="Wingdings" panose="05000000000000000000" pitchFamily="2" charset="2"/>
              <a:buChar char="Ø"/>
            </a:pPr>
            <a:r>
              <a:rPr lang="en-US" sz="1800" b="0" i="0" dirty="0">
                <a:solidFill>
                  <a:srgbClr val="444444"/>
                </a:solidFill>
                <a:effectLst/>
                <a:latin typeface="MS PGothic" panose="020B0600070205080204" pitchFamily="34" charset="-128"/>
                <a:ea typeface="MS PGothic" panose="020B0600070205080204" pitchFamily="34" charset="-128"/>
              </a:rPr>
              <a:t>In 2013 two founders, Sriharsha </a:t>
            </a:r>
            <a:r>
              <a:rPr lang="en-US" sz="1800" b="0" i="0" dirty="0" err="1">
                <a:solidFill>
                  <a:srgbClr val="444444"/>
                </a:solidFill>
                <a:effectLst/>
                <a:latin typeface="MS PGothic" panose="020B0600070205080204" pitchFamily="34" charset="-128"/>
                <a:ea typeface="MS PGothic" panose="020B0600070205080204" pitchFamily="34" charset="-128"/>
              </a:rPr>
              <a:t>Majety</a:t>
            </a:r>
            <a:r>
              <a:rPr lang="en-US" sz="1800" b="0" i="0" dirty="0">
                <a:solidFill>
                  <a:srgbClr val="444444"/>
                </a:solidFill>
                <a:effectLst/>
                <a:latin typeface="MS PGothic" panose="020B0600070205080204" pitchFamily="34" charset="-128"/>
                <a:ea typeface="MS PGothic" panose="020B0600070205080204" pitchFamily="34" charset="-128"/>
              </a:rPr>
              <a:t> and Nandan Reddy designed an e-commerce website called “</a:t>
            </a:r>
            <a:r>
              <a:rPr lang="en-US" sz="1800" b="0" i="0" dirty="0" err="1">
                <a:solidFill>
                  <a:srgbClr val="444444"/>
                </a:solidFill>
                <a:effectLst/>
                <a:latin typeface="MS PGothic" panose="020B0600070205080204" pitchFamily="34" charset="-128"/>
                <a:ea typeface="MS PGothic" panose="020B0600070205080204" pitchFamily="34" charset="-128"/>
              </a:rPr>
              <a:t>Bundl</a:t>
            </a:r>
            <a:r>
              <a:rPr lang="en-US" sz="1800" b="0" i="0" dirty="0">
                <a:solidFill>
                  <a:srgbClr val="444444"/>
                </a:solidFill>
                <a:effectLst/>
                <a:latin typeface="MS PGothic" panose="020B0600070205080204" pitchFamily="34" charset="-128"/>
                <a:ea typeface="MS PGothic" panose="020B0600070205080204" pitchFamily="34" charset="-128"/>
              </a:rPr>
              <a:t>” to facilitate courier service and ship goods within India. </a:t>
            </a:r>
            <a:r>
              <a:rPr lang="en-US" sz="1800" b="0" i="0" dirty="0" err="1">
                <a:solidFill>
                  <a:srgbClr val="444444"/>
                </a:solidFill>
                <a:effectLst/>
                <a:latin typeface="MS PGothic" panose="020B0600070205080204" pitchFamily="34" charset="-128"/>
                <a:ea typeface="MS PGothic" panose="020B0600070205080204" pitchFamily="34" charset="-128"/>
              </a:rPr>
              <a:t>Bundl</a:t>
            </a:r>
            <a:r>
              <a:rPr lang="en-US" sz="1800" b="0" i="0" dirty="0">
                <a:solidFill>
                  <a:srgbClr val="444444"/>
                </a:solidFill>
                <a:effectLst/>
                <a:latin typeface="MS PGothic" panose="020B0600070205080204" pitchFamily="34" charset="-128"/>
                <a:ea typeface="MS PGothic" panose="020B0600070205080204" pitchFamily="34" charset="-128"/>
              </a:rPr>
              <a:t> was quickly paused, and they moved into the food delivery market.</a:t>
            </a:r>
          </a:p>
          <a:p>
            <a:pPr>
              <a:buFont typeface="Wingdings" panose="05000000000000000000" pitchFamily="2" charset="2"/>
              <a:buChar char="Ø"/>
            </a:pPr>
            <a:r>
              <a:rPr lang="en-US" sz="1800" b="0" i="0" dirty="0">
                <a:solidFill>
                  <a:srgbClr val="444444"/>
                </a:solidFill>
                <a:effectLst/>
                <a:latin typeface="MS PGothic" panose="020B0600070205080204" pitchFamily="34" charset="-128"/>
                <a:ea typeface="MS PGothic" panose="020B0600070205080204" pitchFamily="34" charset="-128"/>
              </a:rPr>
              <a:t> At the time, the food delivery sector was in turmoil as several notable startups, such as </a:t>
            </a:r>
            <a:r>
              <a:rPr lang="en-US" sz="1800" b="0" i="0" dirty="0" err="1">
                <a:solidFill>
                  <a:srgbClr val="444444"/>
                </a:solidFill>
                <a:effectLst/>
                <a:latin typeface="MS PGothic" panose="020B0600070205080204" pitchFamily="34" charset="-128"/>
                <a:ea typeface="MS PGothic" panose="020B0600070205080204" pitchFamily="34" charset="-128"/>
              </a:rPr>
              <a:t>Foodpanda</a:t>
            </a:r>
            <a:r>
              <a:rPr lang="en-US" sz="1800" b="0" i="0" dirty="0">
                <a:solidFill>
                  <a:srgbClr val="444444"/>
                </a:solidFill>
                <a:effectLst/>
                <a:latin typeface="MS PGothic" panose="020B0600070205080204" pitchFamily="34" charset="-128"/>
                <a:ea typeface="MS PGothic" panose="020B0600070205080204" pitchFamily="34" charset="-128"/>
              </a:rPr>
              <a:t> (later acquired by Ola Cabs), TinyOwl (later acquired by Zomato), and Ola Cafe (later closed) were struggling.</a:t>
            </a:r>
          </a:p>
        </p:txBody>
      </p:sp>
      <p:sp>
        <p:nvSpPr>
          <p:cNvPr id="4" name="Content Placeholder 3">
            <a:extLst>
              <a:ext uri="{FF2B5EF4-FFF2-40B4-BE49-F238E27FC236}">
                <a16:creationId xmlns:a16="http://schemas.microsoft.com/office/drawing/2014/main" id="{3675EEF6-7F01-9CD2-47FC-1DEA0CF8AC36}"/>
              </a:ext>
            </a:extLst>
          </p:cNvPr>
          <p:cNvSpPr>
            <a:spLocks noGrp="1"/>
          </p:cNvSpPr>
          <p:nvPr>
            <p:ph sz="half" idx="2"/>
          </p:nvPr>
        </p:nvSpPr>
        <p:spPr>
          <a:xfrm>
            <a:off x="6156960" y="2333897"/>
            <a:ext cx="5181600" cy="4827723"/>
          </a:xfrm>
        </p:spPr>
        <p:txBody>
          <a:bodyPr>
            <a:normAutofit/>
          </a:bodyPr>
          <a:lstStyle/>
          <a:p>
            <a:pPr>
              <a:buFont typeface="Wingdings" panose="05000000000000000000" pitchFamily="2" charset="2"/>
              <a:buChar char="Ø"/>
            </a:pPr>
            <a:r>
              <a:rPr lang="en-US" sz="1800" b="0" i="0" dirty="0">
                <a:solidFill>
                  <a:srgbClr val="444444"/>
                </a:solidFill>
                <a:effectLst/>
                <a:latin typeface="MS PGothic" panose="020B0600070205080204" pitchFamily="34" charset="-128"/>
                <a:ea typeface="MS PGothic" panose="020B0600070205080204" pitchFamily="34" charset="-128"/>
              </a:rPr>
              <a:t> </a:t>
            </a:r>
            <a:r>
              <a:rPr lang="en-US" sz="1800" b="0" i="0" dirty="0" err="1">
                <a:solidFill>
                  <a:srgbClr val="444444"/>
                </a:solidFill>
                <a:effectLst/>
                <a:latin typeface="MS PGothic" panose="020B0600070205080204" pitchFamily="34" charset="-128"/>
                <a:ea typeface="MS PGothic" panose="020B0600070205080204" pitchFamily="34" charset="-128"/>
              </a:rPr>
              <a:t>Majety</a:t>
            </a:r>
            <a:r>
              <a:rPr lang="en-US" sz="1800" b="0" i="0" dirty="0">
                <a:solidFill>
                  <a:srgbClr val="444444"/>
                </a:solidFill>
                <a:effectLst/>
                <a:latin typeface="MS PGothic" panose="020B0600070205080204" pitchFamily="34" charset="-128"/>
                <a:ea typeface="MS PGothic" panose="020B0600070205080204" pitchFamily="34" charset="-128"/>
              </a:rPr>
              <a:t> and Reddy approached Rahul Jaimini, formerly with Myntra, and founded </a:t>
            </a:r>
            <a:r>
              <a:rPr lang="en-US" sz="1800" b="0" i="0" dirty="0" err="1">
                <a:solidFill>
                  <a:srgbClr val="444444"/>
                </a:solidFill>
                <a:effectLst/>
                <a:latin typeface="MS PGothic" panose="020B0600070205080204" pitchFamily="34" charset="-128"/>
                <a:ea typeface="MS PGothic" panose="020B0600070205080204" pitchFamily="34" charset="-128"/>
              </a:rPr>
              <a:t>Swiggy</a:t>
            </a:r>
            <a:r>
              <a:rPr lang="en-US" sz="1800" b="0" i="0" dirty="0">
                <a:solidFill>
                  <a:srgbClr val="444444"/>
                </a:solidFill>
                <a:effectLst/>
                <a:latin typeface="MS PGothic" panose="020B0600070205080204" pitchFamily="34" charset="-128"/>
                <a:ea typeface="MS PGothic" panose="020B0600070205080204" pitchFamily="34" charset="-128"/>
              </a:rPr>
              <a:t> and parent holding company </a:t>
            </a:r>
            <a:r>
              <a:rPr lang="en-US" sz="1800" b="0" i="0" dirty="0" err="1">
                <a:solidFill>
                  <a:srgbClr val="444444"/>
                </a:solidFill>
                <a:effectLst/>
                <a:latin typeface="MS PGothic" panose="020B0600070205080204" pitchFamily="34" charset="-128"/>
                <a:ea typeface="MS PGothic" panose="020B0600070205080204" pitchFamily="34" charset="-128"/>
              </a:rPr>
              <a:t>Bundl</a:t>
            </a:r>
            <a:r>
              <a:rPr lang="en-US" sz="1800" b="0" i="0" dirty="0">
                <a:solidFill>
                  <a:srgbClr val="444444"/>
                </a:solidFill>
                <a:effectLst/>
                <a:latin typeface="MS PGothic" panose="020B0600070205080204" pitchFamily="34" charset="-128"/>
                <a:ea typeface="MS PGothic" panose="020B0600070205080204" pitchFamily="34" charset="-128"/>
              </a:rPr>
              <a:t> Technologies in 2014. </a:t>
            </a:r>
          </a:p>
          <a:p>
            <a:pPr marL="0" indent="0">
              <a:buNone/>
            </a:pPr>
            <a:endParaRPr lang="en-IN" sz="18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623619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D083-B5E3-ABAA-68D1-FD399C5C2A08}"/>
              </a:ext>
            </a:extLst>
          </p:cNvPr>
          <p:cNvSpPr>
            <a:spLocks noGrp="1"/>
          </p:cNvSpPr>
          <p:nvPr>
            <p:ph type="title"/>
          </p:nvPr>
        </p:nvSpPr>
        <p:spPr>
          <a:xfrm>
            <a:off x="618310" y="666690"/>
            <a:ext cx="10058400" cy="1179046"/>
          </a:xfrm>
        </p:spPr>
        <p:txBody>
          <a:bodyPr>
            <a:normAutofit fontScale="90000"/>
          </a:bodyPr>
          <a:lstStyle/>
          <a:p>
            <a:r>
              <a:rPr lang="en-IN" b="1" i="0" dirty="0">
                <a:effectLst/>
                <a:latin typeface="Britannic Bold" panose="020B0903060703020204" pitchFamily="34" charset="0"/>
              </a:rPr>
              <a:t>More about </a:t>
            </a:r>
            <a:r>
              <a:rPr lang="en-IN" b="1" i="0" dirty="0" err="1">
                <a:effectLst/>
                <a:latin typeface="Britannic Bold" panose="020B0903060703020204" pitchFamily="34" charset="0"/>
              </a:rPr>
              <a:t>Swiggy</a:t>
            </a:r>
            <a:br>
              <a:rPr lang="en-IN" b="1" i="0" dirty="0">
                <a:effectLst/>
                <a:latin typeface="Britannic Bold" panose="020B0903060703020204" pitchFamily="34" charset="0"/>
              </a:rPr>
            </a:b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803A61EF-1A00-5DED-0E7C-530B5A52AD6C}"/>
              </a:ext>
            </a:extLst>
          </p:cNvPr>
          <p:cNvSpPr>
            <a:spLocks noGrp="1"/>
          </p:cNvSpPr>
          <p:nvPr>
            <p:ph sz="half" idx="1"/>
          </p:nvPr>
        </p:nvSpPr>
        <p:spPr>
          <a:xfrm>
            <a:off x="1036321" y="2280920"/>
            <a:ext cx="4937760" cy="4023360"/>
          </a:xfrm>
        </p:spPr>
        <p:txBody>
          <a:bodyPr>
            <a:normAutofit/>
          </a:bodyPr>
          <a:lstStyle/>
          <a:p>
            <a:pPr>
              <a:buFont typeface="Wingdings" panose="05000000000000000000" pitchFamily="2" charset="2"/>
              <a:buChar char="Ø"/>
            </a:pPr>
            <a:r>
              <a:rPr lang="en-US" sz="1800" b="0" i="0" dirty="0">
                <a:solidFill>
                  <a:srgbClr val="1D262A"/>
                </a:solidFill>
                <a:effectLst/>
                <a:latin typeface="MS PGothic" panose="020B0600070205080204" pitchFamily="34" charset="-128"/>
                <a:ea typeface="MS PGothic" panose="020B0600070205080204" pitchFamily="34" charset="-128"/>
              </a:rPr>
              <a:t> </a:t>
            </a:r>
            <a:r>
              <a:rPr lang="en-US" sz="1800" b="0" i="0" dirty="0" err="1">
                <a:solidFill>
                  <a:srgbClr val="1D262A"/>
                </a:solidFill>
                <a:effectLst/>
                <a:latin typeface="MS PGothic" panose="020B0600070205080204" pitchFamily="34" charset="-128"/>
                <a:ea typeface="MS PGothic" panose="020B0600070205080204" pitchFamily="34" charset="-128"/>
              </a:rPr>
              <a:t>Swiggy</a:t>
            </a:r>
            <a:r>
              <a:rPr lang="en-US" sz="1800" b="0" i="0" dirty="0">
                <a:solidFill>
                  <a:srgbClr val="1D262A"/>
                </a:solidFill>
                <a:effectLst/>
                <a:latin typeface="MS PGothic" panose="020B0600070205080204" pitchFamily="34" charset="-128"/>
                <a:ea typeface="MS PGothic" panose="020B0600070205080204" pitchFamily="34" charset="-128"/>
              </a:rPr>
              <a:t> currently stands with a net worth of 3.6 billion at the end of the financial year 2020.</a:t>
            </a:r>
          </a:p>
          <a:p>
            <a:pPr>
              <a:buFont typeface="Wingdings" panose="05000000000000000000" pitchFamily="2" charset="2"/>
              <a:buChar char="Ø"/>
            </a:pPr>
            <a:r>
              <a:rPr lang="en-US" sz="1800" b="0" i="0" dirty="0">
                <a:solidFill>
                  <a:srgbClr val="1D262A"/>
                </a:solidFill>
                <a:effectLst/>
                <a:latin typeface="MS PGothic" panose="020B0600070205080204" pitchFamily="34" charset="-128"/>
                <a:ea typeface="MS PGothic" panose="020B0600070205080204" pitchFamily="34" charset="-128"/>
              </a:rPr>
              <a:t> From 2019, </a:t>
            </a:r>
            <a:r>
              <a:rPr lang="en-US" sz="1800" b="0" i="0" dirty="0" err="1">
                <a:solidFill>
                  <a:srgbClr val="1D262A"/>
                </a:solidFill>
                <a:effectLst/>
                <a:latin typeface="MS PGothic" panose="020B0600070205080204" pitchFamily="34" charset="-128"/>
                <a:ea typeface="MS PGothic" panose="020B0600070205080204" pitchFamily="34" charset="-128"/>
              </a:rPr>
              <a:t>Swiggy</a:t>
            </a:r>
            <a:r>
              <a:rPr lang="en-US" sz="1800" b="0" i="0" dirty="0">
                <a:solidFill>
                  <a:srgbClr val="1D262A"/>
                </a:solidFill>
                <a:effectLst/>
                <a:latin typeface="MS PGothic" panose="020B0600070205080204" pitchFamily="34" charset="-128"/>
                <a:ea typeface="MS PGothic" panose="020B0600070205080204" pitchFamily="34" charset="-128"/>
              </a:rPr>
              <a:t> underwent its expansion from 17 cities to 245 locations and is planning to expand it furthermore.</a:t>
            </a:r>
          </a:p>
          <a:p>
            <a:pPr>
              <a:buFont typeface="Wingdings" panose="05000000000000000000" pitchFamily="2" charset="2"/>
              <a:buChar char="Ø"/>
            </a:pPr>
            <a:r>
              <a:rPr lang="en-US" sz="1800" b="0" i="0" dirty="0">
                <a:solidFill>
                  <a:srgbClr val="1D262A"/>
                </a:solidFill>
                <a:effectLst/>
                <a:latin typeface="MS PGothic" panose="020B0600070205080204" pitchFamily="34" charset="-128"/>
                <a:ea typeface="MS PGothic" panose="020B0600070205080204" pitchFamily="34" charset="-128"/>
              </a:rPr>
              <a:t> Another vision of the company is the transformation into an AI (Artificial Intelligence) first product.</a:t>
            </a:r>
          </a:p>
          <a:p>
            <a:pPr>
              <a:buFont typeface="Wingdings" panose="05000000000000000000" pitchFamily="2" charset="2"/>
              <a:buChar char="Ø"/>
            </a:pPr>
            <a:r>
              <a:rPr lang="en-US" sz="1800" b="0" i="0" dirty="0">
                <a:solidFill>
                  <a:srgbClr val="1D262A"/>
                </a:solidFill>
                <a:effectLst/>
                <a:latin typeface="MS PGothic" panose="020B0600070205080204" pitchFamily="34" charset="-128"/>
                <a:ea typeface="MS PGothic" panose="020B0600070205080204" pitchFamily="34" charset="-128"/>
              </a:rPr>
              <a:t> </a:t>
            </a:r>
            <a:r>
              <a:rPr lang="en-US" sz="1800" b="0" i="0" dirty="0" err="1">
                <a:solidFill>
                  <a:srgbClr val="1D262A"/>
                </a:solidFill>
                <a:effectLst/>
                <a:latin typeface="MS PGothic" panose="020B0600070205080204" pitchFamily="34" charset="-128"/>
                <a:ea typeface="MS PGothic" panose="020B0600070205080204" pitchFamily="34" charset="-128"/>
              </a:rPr>
              <a:t>Swiggy</a:t>
            </a:r>
            <a:r>
              <a:rPr lang="en-US" sz="1800" b="0" i="0" dirty="0">
                <a:solidFill>
                  <a:srgbClr val="1D262A"/>
                </a:solidFill>
                <a:effectLst/>
                <a:latin typeface="MS PGothic" panose="020B0600070205080204" pitchFamily="34" charset="-128"/>
                <a:ea typeface="MS PGothic" panose="020B0600070205080204" pitchFamily="34" charset="-128"/>
              </a:rPr>
              <a:t> also made the two investments in the </a:t>
            </a:r>
            <a:r>
              <a:rPr lang="en-US" sz="1800" b="0" i="0" dirty="0" err="1">
                <a:solidFill>
                  <a:srgbClr val="1D262A"/>
                </a:solidFill>
                <a:effectLst/>
                <a:latin typeface="MS PGothic" panose="020B0600070205080204" pitchFamily="34" charset="-128"/>
                <a:ea typeface="MS PGothic" panose="020B0600070205080204" pitchFamily="34" charset="-128"/>
              </a:rPr>
              <a:t>Fingerlix</a:t>
            </a:r>
            <a:r>
              <a:rPr lang="en-US" sz="1800" b="0" i="0" dirty="0">
                <a:solidFill>
                  <a:srgbClr val="1D262A"/>
                </a:solidFill>
                <a:effectLst/>
                <a:latin typeface="MS PGothic" panose="020B0600070205080204" pitchFamily="34" charset="-128"/>
                <a:ea typeface="MS PGothic" panose="020B0600070205080204" pitchFamily="34" charset="-128"/>
              </a:rPr>
              <a:t> with the total amount of $143 million.</a:t>
            </a:r>
            <a:endParaRPr lang="en-IN" sz="1800" dirty="0">
              <a:latin typeface="MS PGothic" panose="020B0600070205080204" pitchFamily="34" charset="-128"/>
              <a:ea typeface="MS PGothic" panose="020B0600070205080204" pitchFamily="34" charset="-128"/>
            </a:endParaRPr>
          </a:p>
        </p:txBody>
      </p:sp>
      <p:pic>
        <p:nvPicPr>
          <p:cNvPr id="7" name="Content Placeholder 6">
            <a:extLst>
              <a:ext uri="{FF2B5EF4-FFF2-40B4-BE49-F238E27FC236}">
                <a16:creationId xmlns:a16="http://schemas.microsoft.com/office/drawing/2014/main" id="{0024DBD4-3D1B-2CC4-E518-5C36BC0D947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2507" y="2603500"/>
            <a:ext cx="3436823" cy="3378200"/>
          </a:xfrm>
        </p:spPr>
      </p:pic>
    </p:spTree>
    <p:extLst>
      <p:ext uri="{BB962C8B-B14F-4D97-AF65-F5344CB8AC3E}">
        <p14:creationId xmlns:p14="http://schemas.microsoft.com/office/powerpoint/2010/main" val="1314554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1333-9C17-DD62-1863-3420289018FC}"/>
              </a:ext>
            </a:extLst>
          </p:cNvPr>
          <p:cNvSpPr>
            <a:spLocks noGrp="1"/>
          </p:cNvSpPr>
          <p:nvPr>
            <p:ph type="title"/>
          </p:nvPr>
        </p:nvSpPr>
        <p:spPr/>
        <p:txBody>
          <a:bodyPr/>
          <a:lstStyle/>
          <a:p>
            <a:r>
              <a:rPr lang="en-US" dirty="0">
                <a:solidFill>
                  <a:srgbClr val="00B0F0"/>
                </a:solidFill>
                <a:latin typeface="Britannic Bold" panose="020B0903060703020204" pitchFamily="34" charset="0"/>
              </a:rPr>
              <a:t>STEP 1</a:t>
            </a:r>
            <a:endParaRPr lang="en-IN" dirty="0">
              <a:solidFill>
                <a:srgbClr val="00B0F0"/>
              </a:solidFill>
              <a:latin typeface="Britannic Bold" panose="020B0903060703020204" pitchFamily="34" charset="0"/>
            </a:endParaRPr>
          </a:p>
        </p:txBody>
      </p:sp>
      <p:pic>
        <p:nvPicPr>
          <p:cNvPr id="10" name="Content Placeholder 9">
            <a:extLst>
              <a:ext uri="{FF2B5EF4-FFF2-40B4-BE49-F238E27FC236}">
                <a16:creationId xmlns:a16="http://schemas.microsoft.com/office/drawing/2014/main" id="{E7D494D3-7DC2-4409-78E0-F5084AB7E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4900" y="1447800"/>
            <a:ext cx="2383088"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EBB628E9-A6F6-6DCA-4B2A-EEEB9629F654}"/>
              </a:ext>
            </a:extLst>
          </p:cNvPr>
          <p:cNvSpPr>
            <a:spLocks noGrp="1"/>
          </p:cNvSpPr>
          <p:nvPr>
            <p:ph type="body" sz="half" idx="2"/>
          </p:nvPr>
        </p:nvSpPr>
        <p:spPr/>
        <p:txBody>
          <a:bodyPr/>
          <a:lstStyle/>
          <a:p>
            <a:r>
              <a:rPr lang="en-US" b="0" i="0" dirty="0">
                <a:solidFill>
                  <a:schemeClr val="bg1"/>
                </a:solidFill>
                <a:effectLst/>
                <a:latin typeface="Poppins" panose="020B0502040204020203" pitchFamily="2" charset="0"/>
              </a:rPr>
              <a:t>Download the </a:t>
            </a:r>
            <a:r>
              <a:rPr lang="en-US" b="0" i="0" dirty="0" err="1">
                <a:solidFill>
                  <a:schemeClr val="bg1"/>
                </a:solidFill>
                <a:effectLst/>
                <a:latin typeface="Poppins" panose="020B0502040204020203" pitchFamily="2" charset="0"/>
              </a:rPr>
              <a:t>Swiggy</a:t>
            </a:r>
            <a:r>
              <a:rPr lang="en-US" b="0" i="0" dirty="0">
                <a:solidFill>
                  <a:schemeClr val="bg1"/>
                </a:solidFill>
                <a:effectLst/>
                <a:latin typeface="Poppins" panose="020B0502040204020203" pitchFamily="2" charset="0"/>
              </a:rPr>
              <a:t> App from your </a:t>
            </a:r>
            <a:r>
              <a:rPr lang="en-US" b="0" i="0" dirty="0" err="1">
                <a:solidFill>
                  <a:schemeClr val="bg1"/>
                </a:solidFill>
                <a:effectLst/>
                <a:latin typeface="Poppins" panose="020B0502040204020203" pitchFamily="2" charset="0"/>
              </a:rPr>
              <a:t>Playstore</a:t>
            </a:r>
            <a:r>
              <a:rPr lang="en-US" b="0" i="0" dirty="0">
                <a:solidFill>
                  <a:schemeClr val="bg1"/>
                </a:solidFill>
                <a:effectLst/>
                <a:latin typeface="Poppins" panose="020B0502040204020203" pitchFamily="2" charset="0"/>
              </a:rPr>
              <a:t> or iOS App Store. Or simply visit www.swiggy.com.</a:t>
            </a:r>
          </a:p>
          <a:p>
            <a:endParaRPr lang="en-IN" dirty="0">
              <a:solidFill>
                <a:schemeClr val="bg1"/>
              </a:solidFill>
            </a:endParaRPr>
          </a:p>
        </p:txBody>
      </p:sp>
    </p:spTree>
    <p:extLst>
      <p:ext uri="{BB962C8B-B14F-4D97-AF65-F5344CB8AC3E}">
        <p14:creationId xmlns:p14="http://schemas.microsoft.com/office/powerpoint/2010/main" val="38295331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4364-D97A-5A96-18F2-2B338A88A538}"/>
              </a:ext>
            </a:extLst>
          </p:cNvPr>
          <p:cNvSpPr>
            <a:spLocks noGrp="1"/>
          </p:cNvSpPr>
          <p:nvPr>
            <p:ph type="title"/>
          </p:nvPr>
        </p:nvSpPr>
        <p:spPr>
          <a:xfrm>
            <a:off x="1154955" y="578922"/>
            <a:ext cx="3270068" cy="2286000"/>
          </a:xfrm>
        </p:spPr>
        <p:txBody>
          <a:bodyPr/>
          <a:lstStyle/>
          <a:p>
            <a:r>
              <a:rPr lang="en-US" dirty="0">
                <a:solidFill>
                  <a:srgbClr val="00B0F0"/>
                </a:solidFill>
                <a:latin typeface="Britannic Bold" panose="020B0903060703020204" pitchFamily="34" charset="0"/>
              </a:rPr>
              <a:t>STEP 2</a:t>
            </a:r>
            <a:endParaRPr lang="en-IN" dirty="0">
              <a:solidFill>
                <a:srgbClr val="00B0F0"/>
              </a:solidFill>
              <a:latin typeface="Britannic Bold" panose="020B0903060703020204" pitchFamily="34" charset="0"/>
            </a:endParaRPr>
          </a:p>
        </p:txBody>
      </p:sp>
      <p:pic>
        <p:nvPicPr>
          <p:cNvPr id="10" name="Content Placeholder 9">
            <a:extLst>
              <a:ext uri="{FF2B5EF4-FFF2-40B4-BE49-F238E27FC236}">
                <a16:creationId xmlns:a16="http://schemas.microsoft.com/office/drawing/2014/main" id="{889F6683-B5D3-64DF-23C3-78191DF6B1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8330" y="1447800"/>
            <a:ext cx="2156227"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F18D0668-256A-DF42-7563-00640B47834C}"/>
              </a:ext>
            </a:extLst>
          </p:cNvPr>
          <p:cNvSpPr>
            <a:spLocks noGrp="1"/>
          </p:cNvSpPr>
          <p:nvPr>
            <p:ph type="body" sz="half" idx="2"/>
          </p:nvPr>
        </p:nvSpPr>
        <p:spPr/>
        <p:txBody>
          <a:bodyPr/>
          <a:lstStyle/>
          <a:p>
            <a:r>
              <a:rPr lang="en-US" b="0" i="0" dirty="0">
                <a:solidFill>
                  <a:schemeClr val="bg1"/>
                </a:solidFill>
                <a:effectLst/>
                <a:latin typeface="Poppins" panose="00000500000000000000" pitchFamily="2" charset="0"/>
              </a:rPr>
              <a:t>Sign up on the App/website using your credentials.</a:t>
            </a:r>
            <a:endParaRPr lang="en-IN" dirty="0">
              <a:solidFill>
                <a:schemeClr val="bg1"/>
              </a:solidFill>
            </a:endParaRPr>
          </a:p>
        </p:txBody>
      </p:sp>
    </p:spTree>
    <p:extLst>
      <p:ext uri="{BB962C8B-B14F-4D97-AF65-F5344CB8AC3E}">
        <p14:creationId xmlns:p14="http://schemas.microsoft.com/office/powerpoint/2010/main" val="1008055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501</TotalTime>
  <Words>1305</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MS PGothic</vt:lpstr>
      <vt:lpstr>arial</vt:lpstr>
      <vt:lpstr>arial</vt:lpstr>
      <vt:lpstr>Britannic Bold</vt:lpstr>
      <vt:lpstr>Calibri</vt:lpstr>
      <vt:lpstr>Century Gothic</vt:lpstr>
      <vt:lpstr>Google Sans</vt:lpstr>
      <vt:lpstr>Poppins</vt:lpstr>
      <vt:lpstr>Roboto</vt:lpstr>
      <vt:lpstr>Sitka Banner Semibold</vt:lpstr>
      <vt:lpstr>Wingdings</vt:lpstr>
      <vt:lpstr>Wingdings 3</vt:lpstr>
      <vt:lpstr>Work Sans</vt:lpstr>
      <vt:lpstr>Ion Boardroom</vt:lpstr>
      <vt:lpstr>GROUP :- I - 01</vt:lpstr>
      <vt:lpstr>INTRODUCTION </vt:lpstr>
      <vt:lpstr>How Swiggy Started</vt:lpstr>
      <vt:lpstr>Swiggy Partnerships </vt:lpstr>
      <vt:lpstr>TECHNICAL SPECIFICATION</vt:lpstr>
      <vt:lpstr>History </vt:lpstr>
      <vt:lpstr>More about Swiggy </vt:lpstr>
      <vt:lpstr>STEP 1</vt:lpstr>
      <vt:lpstr>STEP 2</vt:lpstr>
      <vt:lpstr>STEP 3</vt:lpstr>
      <vt:lpstr>STEP 4</vt:lpstr>
      <vt:lpstr>STEP 5</vt:lpstr>
      <vt:lpstr>STEP 6</vt:lpstr>
      <vt:lpstr>STEP 7</vt:lpstr>
      <vt:lpstr>ROLE OF SELLER </vt:lpstr>
      <vt:lpstr>PAYMENT TYPES</vt:lpstr>
      <vt:lpstr>ADVANTAGES</vt:lpstr>
      <vt:lpstr>DISADVANTAGES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Meet Prajapati</dc:creator>
  <cp:lastModifiedBy>Meet Prajapati</cp:lastModifiedBy>
  <cp:revision>5</cp:revision>
  <dcterms:created xsi:type="dcterms:W3CDTF">2023-08-01T02:51:12Z</dcterms:created>
  <dcterms:modified xsi:type="dcterms:W3CDTF">2023-11-25T03:32:39Z</dcterms:modified>
</cp:coreProperties>
</file>