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C618373-7DD0-4237-95E3-38063C9985A1}"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27524-18BF-4135-8CF5-717D08B0A27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14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18373-7DD0-4237-95E3-38063C9985A1}"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27524-18BF-4135-8CF5-717D08B0A276}" type="slidenum">
              <a:rPr lang="en-US" smtClean="0"/>
              <a:t>‹#›</a:t>
            </a:fld>
            <a:endParaRPr lang="en-US"/>
          </a:p>
        </p:txBody>
      </p:sp>
    </p:spTree>
    <p:extLst>
      <p:ext uri="{BB962C8B-B14F-4D97-AF65-F5344CB8AC3E}">
        <p14:creationId xmlns:p14="http://schemas.microsoft.com/office/powerpoint/2010/main" val="2209663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18373-7DD0-4237-95E3-38063C9985A1}"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27524-18BF-4135-8CF5-717D08B0A27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18373-7DD0-4237-95E3-38063C9985A1}"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27524-18BF-4135-8CF5-717D08B0A276}" type="slidenum">
              <a:rPr lang="en-US" smtClean="0"/>
              <a:t>‹#›</a:t>
            </a:fld>
            <a:endParaRPr lang="en-US"/>
          </a:p>
        </p:txBody>
      </p:sp>
    </p:spTree>
    <p:extLst>
      <p:ext uri="{BB962C8B-B14F-4D97-AF65-F5344CB8AC3E}">
        <p14:creationId xmlns:p14="http://schemas.microsoft.com/office/powerpoint/2010/main" val="294870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18373-7DD0-4237-95E3-38063C9985A1}"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27524-18BF-4135-8CF5-717D08B0A27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15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18373-7DD0-4237-95E3-38063C9985A1}"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27524-18BF-4135-8CF5-717D08B0A276}" type="slidenum">
              <a:rPr lang="en-US" smtClean="0"/>
              <a:t>‹#›</a:t>
            </a:fld>
            <a:endParaRPr lang="en-US"/>
          </a:p>
        </p:txBody>
      </p:sp>
    </p:spTree>
    <p:extLst>
      <p:ext uri="{BB962C8B-B14F-4D97-AF65-F5344CB8AC3E}">
        <p14:creationId xmlns:p14="http://schemas.microsoft.com/office/powerpoint/2010/main" val="253338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18373-7DD0-4237-95E3-38063C9985A1}"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B27524-18BF-4135-8CF5-717D08B0A276}" type="slidenum">
              <a:rPr lang="en-US" smtClean="0"/>
              <a:t>‹#›</a:t>
            </a:fld>
            <a:endParaRPr lang="en-US"/>
          </a:p>
        </p:txBody>
      </p:sp>
    </p:spTree>
    <p:extLst>
      <p:ext uri="{BB962C8B-B14F-4D97-AF65-F5344CB8AC3E}">
        <p14:creationId xmlns:p14="http://schemas.microsoft.com/office/powerpoint/2010/main" val="33608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18373-7DD0-4237-95E3-38063C9985A1}"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27524-18BF-4135-8CF5-717D08B0A276}" type="slidenum">
              <a:rPr lang="en-US" smtClean="0"/>
              <a:t>‹#›</a:t>
            </a:fld>
            <a:endParaRPr lang="en-US"/>
          </a:p>
        </p:txBody>
      </p:sp>
    </p:spTree>
    <p:extLst>
      <p:ext uri="{BB962C8B-B14F-4D97-AF65-F5344CB8AC3E}">
        <p14:creationId xmlns:p14="http://schemas.microsoft.com/office/powerpoint/2010/main" val="401845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18373-7DD0-4237-95E3-38063C9985A1}" type="datetimeFigureOut">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B27524-18BF-4135-8CF5-717D08B0A276}" type="slidenum">
              <a:rPr lang="en-US" smtClean="0"/>
              <a:t>‹#›</a:t>
            </a:fld>
            <a:endParaRPr lang="en-US"/>
          </a:p>
        </p:txBody>
      </p:sp>
    </p:spTree>
    <p:extLst>
      <p:ext uri="{BB962C8B-B14F-4D97-AF65-F5344CB8AC3E}">
        <p14:creationId xmlns:p14="http://schemas.microsoft.com/office/powerpoint/2010/main" val="134318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18373-7DD0-4237-95E3-38063C9985A1}"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27524-18BF-4135-8CF5-717D08B0A276}" type="slidenum">
              <a:rPr lang="en-US" smtClean="0"/>
              <a:t>‹#›</a:t>
            </a:fld>
            <a:endParaRPr lang="en-US"/>
          </a:p>
        </p:txBody>
      </p:sp>
    </p:spTree>
    <p:extLst>
      <p:ext uri="{BB962C8B-B14F-4D97-AF65-F5344CB8AC3E}">
        <p14:creationId xmlns:p14="http://schemas.microsoft.com/office/powerpoint/2010/main" val="81132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618373-7DD0-4237-95E3-38063C9985A1}"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27524-18BF-4135-8CF5-717D08B0A27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2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C618373-7DD0-4237-95E3-38063C9985A1}" type="datetimeFigureOut">
              <a:rPr lang="en-US" smtClean="0"/>
              <a:t>6/22/2020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B27524-18BF-4135-8CF5-717D08B0A27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833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www.flightnetwork.com/blog/worlds-most-beautiful-cit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www.flightnetwork.com/blog/worlds-most-beautiful-cities/" TargetMode="Externa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2DD9-541F-4B6A-B80C-898A5B40E66D}"/>
              </a:ext>
            </a:extLst>
          </p:cNvPr>
          <p:cNvSpPr>
            <a:spLocks noGrp="1"/>
          </p:cNvSpPr>
          <p:nvPr>
            <p:ph type="ctrTitle"/>
          </p:nvPr>
        </p:nvSpPr>
        <p:spPr/>
        <p:txBody>
          <a:bodyPr/>
          <a:lstStyle/>
          <a:p>
            <a:r>
              <a:rPr lang="en-US" dirty="0"/>
              <a:t>Applied Data Science Capstone.</a:t>
            </a:r>
          </a:p>
        </p:txBody>
      </p:sp>
      <p:sp>
        <p:nvSpPr>
          <p:cNvPr id="3" name="Subtitle 2">
            <a:extLst>
              <a:ext uri="{FF2B5EF4-FFF2-40B4-BE49-F238E27FC236}">
                <a16:creationId xmlns:a16="http://schemas.microsoft.com/office/drawing/2014/main" id="{EF47C683-16FD-46C5-842D-303F0F151D1A}"/>
              </a:ext>
            </a:extLst>
          </p:cNvPr>
          <p:cNvSpPr>
            <a:spLocks noGrp="1"/>
          </p:cNvSpPr>
          <p:nvPr>
            <p:ph type="subTitle" idx="1"/>
          </p:nvPr>
        </p:nvSpPr>
        <p:spPr/>
        <p:txBody>
          <a:bodyPr/>
          <a:lstStyle/>
          <a:p>
            <a:r>
              <a:rPr lang="en-US" dirty="0"/>
              <a:t>TRAVEL HANDBOOK</a:t>
            </a:r>
          </a:p>
          <a:p>
            <a:r>
              <a:rPr lang="en-US" dirty="0"/>
              <a:t>By: Rahul Trehan</a:t>
            </a:r>
          </a:p>
        </p:txBody>
      </p:sp>
    </p:spTree>
    <p:extLst>
      <p:ext uri="{BB962C8B-B14F-4D97-AF65-F5344CB8AC3E}">
        <p14:creationId xmlns:p14="http://schemas.microsoft.com/office/powerpoint/2010/main" val="227895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4D8D-A766-4D70-AFED-A6C5440FCE87}"/>
              </a:ext>
            </a:extLst>
          </p:cNvPr>
          <p:cNvSpPr>
            <a:spLocks noGrp="1"/>
          </p:cNvSpPr>
          <p:nvPr>
            <p:ph type="title"/>
          </p:nvPr>
        </p:nvSpPr>
        <p:spPr/>
        <p:txBody>
          <a:bodyPr/>
          <a:lstStyle/>
          <a:p>
            <a:r>
              <a:rPr lang="en-US" dirty="0"/>
              <a:t>Applied Data Science Capstone.</a:t>
            </a:r>
            <a:br>
              <a:rPr lang="en-US" dirty="0"/>
            </a:br>
            <a:r>
              <a:rPr lang="en-US" dirty="0"/>
              <a:t>results</a:t>
            </a:r>
          </a:p>
        </p:txBody>
      </p:sp>
      <p:pic>
        <p:nvPicPr>
          <p:cNvPr id="4" name="Content Placeholder 3">
            <a:extLst>
              <a:ext uri="{FF2B5EF4-FFF2-40B4-BE49-F238E27FC236}">
                <a16:creationId xmlns:a16="http://schemas.microsoft.com/office/drawing/2014/main" id="{B2459DC6-27AB-421B-97FF-8FCDB4D1B9B5}"/>
              </a:ext>
            </a:extLst>
          </p:cNvPr>
          <p:cNvPicPr>
            <a:picLocks noGrp="1" noChangeAspect="1"/>
          </p:cNvPicPr>
          <p:nvPr>
            <p:ph idx="1"/>
          </p:nvPr>
        </p:nvPicPr>
        <p:blipFill>
          <a:blip r:embed="rId2"/>
          <a:stretch>
            <a:fillRect/>
          </a:stretch>
        </p:blipFill>
        <p:spPr>
          <a:xfrm>
            <a:off x="1655064" y="1912402"/>
            <a:ext cx="8729472" cy="4872462"/>
          </a:xfrm>
          <a:prstGeom prst="rect">
            <a:avLst/>
          </a:prstGeom>
        </p:spPr>
      </p:pic>
      <p:sp>
        <p:nvSpPr>
          <p:cNvPr id="5" name="TextBox 4">
            <a:extLst>
              <a:ext uri="{FF2B5EF4-FFF2-40B4-BE49-F238E27FC236}">
                <a16:creationId xmlns:a16="http://schemas.microsoft.com/office/drawing/2014/main" id="{80D3C214-C90C-4F10-97EA-F428E29B470A}"/>
              </a:ext>
            </a:extLst>
          </p:cNvPr>
          <p:cNvSpPr txBox="1"/>
          <p:nvPr/>
        </p:nvSpPr>
        <p:spPr>
          <a:xfrm>
            <a:off x="11274552" y="777240"/>
            <a:ext cx="914400" cy="369332"/>
          </a:xfrm>
          <a:prstGeom prst="rect">
            <a:avLst/>
          </a:prstGeom>
          <a:noFill/>
        </p:spPr>
        <p:txBody>
          <a:bodyPr wrap="square" rtlCol="0">
            <a:spAutoFit/>
          </a:bodyPr>
          <a:lstStyle/>
          <a:p>
            <a:r>
              <a:rPr lang="en-US" dirty="0">
                <a:hlinkClick r:id="rId3" action="ppaction://hlinksldjump"/>
              </a:rPr>
              <a:t>back</a:t>
            </a:r>
            <a:endParaRPr lang="en-US" dirty="0"/>
          </a:p>
        </p:txBody>
      </p:sp>
    </p:spTree>
    <p:extLst>
      <p:ext uri="{BB962C8B-B14F-4D97-AF65-F5344CB8AC3E}">
        <p14:creationId xmlns:p14="http://schemas.microsoft.com/office/powerpoint/2010/main" val="326001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12B9-0018-4FEE-A6ED-1CEA055C3278}"/>
              </a:ext>
            </a:extLst>
          </p:cNvPr>
          <p:cNvSpPr>
            <a:spLocks noGrp="1"/>
          </p:cNvSpPr>
          <p:nvPr>
            <p:ph type="title"/>
          </p:nvPr>
        </p:nvSpPr>
        <p:spPr/>
        <p:txBody>
          <a:bodyPr/>
          <a:lstStyle/>
          <a:p>
            <a:r>
              <a:rPr lang="en-US" dirty="0"/>
              <a:t>Applied Data Science Capstone.</a:t>
            </a:r>
            <a:br>
              <a:rPr lang="en-US" dirty="0"/>
            </a:br>
            <a:r>
              <a:rPr lang="en-US" dirty="0"/>
              <a:t>discussions</a:t>
            </a:r>
          </a:p>
        </p:txBody>
      </p:sp>
      <p:sp>
        <p:nvSpPr>
          <p:cNvPr id="3" name="Content Placeholder 2">
            <a:extLst>
              <a:ext uri="{FF2B5EF4-FFF2-40B4-BE49-F238E27FC236}">
                <a16:creationId xmlns:a16="http://schemas.microsoft.com/office/drawing/2014/main" id="{A0F86C89-21C9-431E-8738-F765BD52E63E}"/>
              </a:ext>
            </a:extLst>
          </p:cNvPr>
          <p:cNvSpPr>
            <a:spLocks noGrp="1"/>
          </p:cNvSpPr>
          <p:nvPr>
            <p:ph idx="1"/>
          </p:nvPr>
        </p:nvSpPr>
        <p:spPr/>
        <p:txBody>
          <a:bodyPr>
            <a:normAutofit fontScale="77500" lnSpcReduction="20000"/>
          </a:bodyPr>
          <a:lstStyle/>
          <a:p>
            <a:pPr algn="just">
              <a:lnSpc>
                <a:spcPct val="160000"/>
              </a:lnSpc>
              <a:buFont typeface="Wingdings" panose="05000000000000000000" pitchFamily="2" charset="2"/>
              <a:buChar char="Ø"/>
            </a:pPr>
            <a:r>
              <a:rPr lang="en-US" sz="2300" dirty="0">
                <a:latin typeface="Verdana" panose="020B0604030504040204" pitchFamily="34" charset="0"/>
                <a:ea typeface="Verdana" panose="020B0604030504040204" pitchFamily="34" charset="0"/>
                <a:cs typeface="Verdana" panose="020B0604030504040204" pitchFamily="34" charset="0"/>
              </a:rPr>
              <a:t> We have obtained </a:t>
            </a:r>
            <a:r>
              <a:rPr lang="en-US" sz="2300" b="1" dirty="0">
                <a:latin typeface="Verdana" panose="020B0604030504040204" pitchFamily="34" charset="0"/>
                <a:ea typeface="Verdana" panose="020B0604030504040204" pitchFamily="34" charset="0"/>
                <a:cs typeface="Verdana" panose="020B0604030504040204" pitchFamily="34" charset="0"/>
              </a:rPr>
              <a:t>six</a:t>
            </a:r>
            <a:r>
              <a:rPr lang="en-US" sz="2300" dirty="0">
                <a:latin typeface="Verdana" panose="020B0604030504040204" pitchFamily="34" charset="0"/>
                <a:ea typeface="Verdana" panose="020B0604030504040204" pitchFamily="34" charset="0"/>
                <a:cs typeface="Verdana" panose="020B0604030504040204" pitchFamily="34" charset="0"/>
              </a:rPr>
              <a:t> major cluster of cities characterized by </a:t>
            </a:r>
            <a:r>
              <a:rPr lang="en-US" sz="2300" b="1" dirty="0">
                <a:latin typeface="Verdana" panose="020B0604030504040204" pitchFamily="34" charset="0"/>
                <a:ea typeface="Verdana" panose="020B0604030504040204" pitchFamily="34" charset="0"/>
                <a:cs typeface="Verdana" panose="020B0604030504040204" pitchFamily="34" charset="0"/>
              </a:rPr>
              <a:t>Parks, Bars, Hotels, Coffee Shops, Plazas and Bed &amp; Breakfast</a:t>
            </a:r>
            <a:r>
              <a:rPr lang="en-US" sz="2300" dirty="0">
                <a:latin typeface="Verdana" panose="020B0604030504040204" pitchFamily="34" charset="0"/>
                <a:ea typeface="Verdana" panose="020B0604030504040204" pitchFamily="34" charset="0"/>
                <a:cs typeface="Verdana" panose="020B0604030504040204" pitchFamily="34" charset="0"/>
              </a:rPr>
              <a:t>. All clusters barring Bed &amp; Breakfast have multiple cities in them. </a:t>
            </a:r>
          </a:p>
          <a:p>
            <a:pPr algn="just">
              <a:lnSpc>
                <a:spcPct val="160000"/>
              </a:lnSpc>
              <a:buFont typeface="Wingdings" panose="05000000000000000000" pitchFamily="2" charset="2"/>
              <a:buChar char="Ø"/>
            </a:pPr>
            <a:r>
              <a:rPr lang="en-US" sz="2300" dirty="0">
                <a:latin typeface="Verdana" panose="020B0604030504040204" pitchFamily="34" charset="0"/>
                <a:ea typeface="Verdana" panose="020B0604030504040204" pitchFamily="34" charset="0"/>
                <a:cs typeface="Verdana" panose="020B0604030504040204" pitchFamily="34" charset="0"/>
              </a:rPr>
              <a:t> The city of Marrakesh seems to be quite interesting as it did not share similarities with the remaining 49 cities. Something to really check out!! </a:t>
            </a:r>
          </a:p>
          <a:p>
            <a:pPr algn="just">
              <a:lnSpc>
                <a:spcPct val="160000"/>
              </a:lnSpc>
              <a:buFont typeface="Wingdings" panose="05000000000000000000" pitchFamily="2" charset="2"/>
              <a:buChar char="Ø"/>
            </a:pPr>
            <a:r>
              <a:rPr lang="en-US" sz="2300" dirty="0">
                <a:latin typeface="Verdana" panose="020B0604030504040204" pitchFamily="34" charset="0"/>
                <a:ea typeface="Verdana" panose="020B0604030504040204" pitchFamily="34" charset="0"/>
                <a:cs typeface="Verdana" panose="020B0604030504040204" pitchFamily="34" charset="0"/>
              </a:rPr>
              <a:t> Also, for cluster 3, Coffee Shops and Hotels share the same count, i.e. 3. We have however chosen </a:t>
            </a:r>
            <a:r>
              <a:rPr lang="en-US" sz="2300" b="1" dirty="0">
                <a:latin typeface="Verdana" panose="020B0604030504040204" pitchFamily="34" charset="0"/>
                <a:ea typeface="Verdana" panose="020B0604030504040204" pitchFamily="34" charset="0"/>
                <a:cs typeface="Verdana" panose="020B0604030504040204" pitchFamily="34" charset="0"/>
              </a:rPr>
              <a:t>Coffee Shops</a:t>
            </a:r>
            <a:r>
              <a:rPr lang="en-US" sz="2300" dirty="0">
                <a:latin typeface="Verdana" panose="020B0604030504040204" pitchFamily="34" charset="0"/>
                <a:ea typeface="Verdana" panose="020B0604030504040204" pitchFamily="34" charset="0"/>
                <a:cs typeface="Verdana" panose="020B0604030504040204" pitchFamily="34" charset="0"/>
              </a:rPr>
              <a:t> for the following reasons:</a:t>
            </a:r>
          </a:p>
          <a:p>
            <a:pPr marL="630936" lvl="1" indent="-457200" algn="just">
              <a:lnSpc>
                <a:spcPct val="160000"/>
              </a:lnSpc>
              <a:buFont typeface="+mj-lt"/>
              <a:buAutoNum type="arabicPeriod"/>
            </a:pPr>
            <a:r>
              <a:rPr lang="en-US" sz="1900" dirty="0">
                <a:latin typeface="Verdana" panose="020B0604030504040204" pitchFamily="34" charset="0"/>
                <a:ea typeface="Verdana" panose="020B0604030504040204" pitchFamily="34" charset="0"/>
                <a:cs typeface="Verdana" panose="020B0604030504040204" pitchFamily="34" charset="0"/>
              </a:rPr>
              <a:t>Coffee Shops does not qualify as label for any other cluster</a:t>
            </a:r>
          </a:p>
          <a:p>
            <a:pPr marL="630936" lvl="1" indent="-457200" algn="just">
              <a:lnSpc>
                <a:spcPct val="160000"/>
              </a:lnSpc>
              <a:buFont typeface="+mj-lt"/>
              <a:buAutoNum type="arabicPeriod"/>
            </a:pPr>
            <a:r>
              <a:rPr lang="en-US" sz="1900" dirty="0">
                <a:latin typeface="Verdana" panose="020B0604030504040204" pitchFamily="34" charset="0"/>
                <a:ea typeface="Verdana" panose="020B0604030504040204" pitchFamily="34" charset="0"/>
                <a:cs typeface="Verdana" panose="020B0604030504040204" pitchFamily="34" charset="0"/>
              </a:rPr>
              <a:t>Hotels has already been assigned to cluster 2</a:t>
            </a:r>
          </a:p>
          <a:p>
            <a:pPr algn="just"/>
            <a:endParaRPr lang="en-US" dirty="0"/>
          </a:p>
        </p:txBody>
      </p:sp>
      <p:sp>
        <p:nvSpPr>
          <p:cNvPr id="4" name="TextBox 3">
            <a:extLst>
              <a:ext uri="{FF2B5EF4-FFF2-40B4-BE49-F238E27FC236}">
                <a16:creationId xmlns:a16="http://schemas.microsoft.com/office/drawing/2014/main" id="{756A189D-4DBF-4A42-A13C-0FF5F2CF9D49}"/>
              </a:ext>
            </a:extLst>
          </p:cNvPr>
          <p:cNvSpPr txBox="1"/>
          <p:nvPr/>
        </p:nvSpPr>
        <p:spPr>
          <a:xfrm>
            <a:off x="11274552" y="777240"/>
            <a:ext cx="914400" cy="369332"/>
          </a:xfrm>
          <a:prstGeom prst="rect">
            <a:avLst/>
          </a:prstGeom>
          <a:noFill/>
        </p:spPr>
        <p:txBody>
          <a:bodyPr wrap="square" rtlCol="0">
            <a:spAutoFit/>
          </a:bodyPr>
          <a:lstStyle/>
          <a:p>
            <a:r>
              <a:rPr lang="en-US" dirty="0">
                <a:hlinkClick r:id="rId2" action="ppaction://hlinksldjump"/>
              </a:rPr>
              <a:t>back</a:t>
            </a:r>
            <a:endParaRPr lang="en-US" dirty="0"/>
          </a:p>
        </p:txBody>
      </p:sp>
    </p:spTree>
    <p:extLst>
      <p:ext uri="{BB962C8B-B14F-4D97-AF65-F5344CB8AC3E}">
        <p14:creationId xmlns:p14="http://schemas.microsoft.com/office/powerpoint/2010/main" val="135997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D59C-A0A3-4C9F-81A8-066483AEB964}"/>
              </a:ext>
            </a:extLst>
          </p:cNvPr>
          <p:cNvSpPr>
            <a:spLocks noGrp="1"/>
          </p:cNvSpPr>
          <p:nvPr>
            <p:ph type="title"/>
          </p:nvPr>
        </p:nvSpPr>
        <p:spPr/>
        <p:txBody>
          <a:bodyPr/>
          <a:lstStyle/>
          <a:p>
            <a:r>
              <a:rPr lang="en-US" dirty="0"/>
              <a:t>Applied Data Science Capstone.</a:t>
            </a:r>
            <a:br>
              <a:rPr lang="en-US" dirty="0"/>
            </a:br>
            <a:r>
              <a:rPr lang="en-US" dirty="0"/>
              <a:t>conclusion</a:t>
            </a:r>
          </a:p>
        </p:txBody>
      </p:sp>
      <p:sp>
        <p:nvSpPr>
          <p:cNvPr id="3" name="Content Placeholder 2">
            <a:extLst>
              <a:ext uri="{FF2B5EF4-FFF2-40B4-BE49-F238E27FC236}">
                <a16:creationId xmlns:a16="http://schemas.microsoft.com/office/drawing/2014/main" id="{E2206BCF-C6EF-4D34-91AC-1A48B84DABE5}"/>
              </a:ext>
            </a:extLst>
          </p:cNvPr>
          <p:cNvSpPr>
            <a:spLocks noGrp="1"/>
          </p:cNvSpPr>
          <p:nvPr>
            <p:ph idx="1"/>
          </p:nvPr>
        </p:nvSpPr>
        <p:spPr/>
        <p:txBody>
          <a:bodyPr>
            <a:noAutofit/>
          </a:bodyPr>
          <a:lstStyle/>
          <a:p>
            <a:pPr algn="just">
              <a:lnSpc>
                <a:spcPct val="150000"/>
              </a:lnSpc>
            </a:pPr>
            <a:r>
              <a:rPr lang="en-US" sz="1300" dirty="0">
                <a:latin typeface="Verdana" panose="020B0604030504040204" pitchFamily="34" charset="0"/>
                <a:ea typeface="Verdana" panose="020B0604030504040204" pitchFamily="34" charset="0"/>
                <a:cs typeface="Verdana" panose="020B0604030504040204" pitchFamily="34" charset="0"/>
              </a:rPr>
              <a:t>Purpose of this project was to identify similar cities among top 50 most beautiful cities globally in terms of venues in their vicinity. This was primarily done in order to understand the cities better in terms of their lifestyle and choices. The objective behind this project was to help travel enthusiasts in planning and make intelligent decisions while travelling/ recommending travel itineraries. This is equally useful for online portals/ travel magazines.</a:t>
            </a:r>
          </a:p>
          <a:p>
            <a:pPr algn="just">
              <a:lnSpc>
                <a:spcPct val="150000"/>
              </a:lnSpc>
            </a:pPr>
            <a:r>
              <a:rPr lang="en-US" sz="1300" b="1" i="1" dirty="0">
                <a:latin typeface="Verdana" panose="020B0604030504040204" pitchFamily="34" charset="0"/>
                <a:ea typeface="Verdana" panose="020B0604030504040204" pitchFamily="34" charset="0"/>
                <a:cs typeface="Verdana" panose="020B0604030504040204" pitchFamily="34" charset="0"/>
              </a:rPr>
              <a:t>Note: While it is fully understandable that each city may have a different most common venue, we will try to label the clusters basis the top 3 venues for each cluster and for its underlying cities.</a:t>
            </a:r>
            <a:endParaRPr lang="en-US" sz="13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r>
              <a:rPr lang="en-US" sz="1300" dirty="0">
                <a:latin typeface="Verdana" panose="020B0604030504040204" pitchFamily="34" charset="0"/>
                <a:ea typeface="Verdana" panose="020B0604030504040204" pitchFamily="34" charset="0"/>
                <a:cs typeface="Verdana" panose="020B0604030504040204" pitchFamily="34" charset="0"/>
              </a:rPr>
              <a:t>Also, cluster label/ Speciality_Hangouts, thus obtained after the analysis, clearly imply that the specialty will be present in </a:t>
            </a:r>
            <a:r>
              <a:rPr lang="en-US" sz="1300" b="1" dirty="0">
                <a:latin typeface="Verdana" panose="020B0604030504040204" pitchFamily="34" charset="0"/>
                <a:ea typeface="Verdana" panose="020B0604030504040204" pitchFamily="34" charset="0"/>
                <a:cs typeface="Verdana" panose="020B0604030504040204" pitchFamily="34" charset="0"/>
              </a:rPr>
              <a:t>at least</a:t>
            </a:r>
            <a:r>
              <a:rPr lang="en-US" sz="1300" dirty="0">
                <a:latin typeface="Verdana" panose="020B0604030504040204" pitchFamily="34" charset="0"/>
                <a:ea typeface="Verdana" panose="020B0604030504040204" pitchFamily="34" charset="0"/>
                <a:cs typeface="Verdana" panose="020B0604030504040204" pitchFamily="34" charset="0"/>
              </a:rPr>
              <a:t> one of the top 10 most visited place in any city of that particular cluster. </a:t>
            </a:r>
          </a:p>
          <a:p>
            <a:pPr algn="just">
              <a:lnSpc>
                <a:spcPct val="150000"/>
              </a:lnSpc>
            </a:pPr>
            <a:r>
              <a:rPr lang="en-US" sz="1300" dirty="0">
                <a:latin typeface="Verdana" panose="020B0604030504040204" pitchFamily="34" charset="0"/>
                <a:ea typeface="Verdana" panose="020B0604030504040204" pitchFamily="34" charset="0"/>
                <a:cs typeface="Verdana" panose="020B0604030504040204" pitchFamily="34" charset="0"/>
              </a:rPr>
              <a:t>While this analysis tries to present a holistic view of the top 50 cities, final decision to consider one's travel plans will be strictly one's own decision and this may depend on several other factors and preferences.</a:t>
            </a:r>
          </a:p>
        </p:txBody>
      </p:sp>
      <p:sp>
        <p:nvSpPr>
          <p:cNvPr id="4" name="TextBox 3">
            <a:extLst>
              <a:ext uri="{FF2B5EF4-FFF2-40B4-BE49-F238E27FC236}">
                <a16:creationId xmlns:a16="http://schemas.microsoft.com/office/drawing/2014/main" id="{32340BE4-4610-43E1-B302-92D22BF0956F}"/>
              </a:ext>
            </a:extLst>
          </p:cNvPr>
          <p:cNvSpPr txBox="1"/>
          <p:nvPr/>
        </p:nvSpPr>
        <p:spPr>
          <a:xfrm>
            <a:off x="11274552" y="777240"/>
            <a:ext cx="914400" cy="369332"/>
          </a:xfrm>
          <a:prstGeom prst="rect">
            <a:avLst/>
          </a:prstGeom>
          <a:noFill/>
        </p:spPr>
        <p:txBody>
          <a:bodyPr wrap="square" rtlCol="0">
            <a:spAutoFit/>
          </a:bodyPr>
          <a:lstStyle/>
          <a:p>
            <a:r>
              <a:rPr lang="en-US" dirty="0">
                <a:hlinkClick r:id="rId2" action="ppaction://hlinksldjump"/>
              </a:rPr>
              <a:t>back</a:t>
            </a:r>
            <a:endParaRPr lang="en-US" dirty="0"/>
          </a:p>
        </p:txBody>
      </p:sp>
    </p:spTree>
    <p:extLst>
      <p:ext uri="{BB962C8B-B14F-4D97-AF65-F5344CB8AC3E}">
        <p14:creationId xmlns:p14="http://schemas.microsoft.com/office/powerpoint/2010/main" val="160940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FB3A-C022-4F14-B386-6DCB1BC95537}"/>
              </a:ext>
            </a:extLst>
          </p:cNvPr>
          <p:cNvSpPr>
            <a:spLocks noGrp="1"/>
          </p:cNvSpPr>
          <p:nvPr>
            <p:ph type="title"/>
          </p:nvPr>
        </p:nvSpPr>
        <p:spPr/>
        <p:txBody>
          <a:bodyPr/>
          <a:lstStyle/>
          <a:p>
            <a:r>
              <a:rPr lang="en-US" dirty="0"/>
              <a:t>TABLE OF CONTENTS</a:t>
            </a:r>
          </a:p>
        </p:txBody>
      </p:sp>
      <p:graphicFrame>
        <p:nvGraphicFramePr>
          <p:cNvPr id="4" name="Table 4">
            <a:extLst>
              <a:ext uri="{FF2B5EF4-FFF2-40B4-BE49-F238E27FC236}">
                <a16:creationId xmlns:a16="http://schemas.microsoft.com/office/drawing/2014/main" id="{C46BAF90-08AF-4769-AAF2-248318B1E9C8}"/>
              </a:ext>
            </a:extLst>
          </p:cNvPr>
          <p:cNvGraphicFramePr>
            <a:graphicFrameLocks noGrp="1"/>
          </p:cNvGraphicFramePr>
          <p:nvPr>
            <p:ph idx="1"/>
            <p:extLst>
              <p:ext uri="{D42A27DB-BD31-4B8C-83A1-F6EECF244321}">
                <p14:modId xmlns:p14="http://schemas.microsoft.com/office/powerpoint/2010/main" val="3212980263"/>
              </p:ext>
            </p:extLst>
          </p:nvPr>
        </p:nvGraphicFramePr>
        <p:xfrm>
          <a:off x="1023938" y="2286000"/>
          <a:ext cx="9720262" cy="2595880"/>
        </p:xfrm>
        <a:graphic>
          <a:graphicData uri="http://schemas.openxmlformats.org/drawingml/2006/table">
            <a:tbl>
              <a:tblPr bandRow="1">
                <a:tableStyleId>{5C22544A-7EE6-4342-B048-85BDC9FD1C3A}</a:tableStyleId>
              </a:tblPr>
              <a:tblGrid>
                <a:gridCol w="7635430">
                  <a:extLst>
                    <a:ext uri="{9D8B030D-6E8A-4147-A177-3AD203B41FA5}">
                      <a16:colId xmlns:a16="http://schemas.microsoft.com/office/drawing/2014/main" val="1338542394"/>
                    </a:ext>
                  </a:extLst>
                </a:gridCol>
                <a:gridCol w="2084832">
                  <a:extLst>
                    <a:ext uri="{9D8B030D-6E8A-4147-A177-3AD203B41FA5}">
                      <a16:colId xmlns:a16="http://schemas.microsoft.com/office/drawing/2014/main" val="2024723666"/>
                    </a:ext>
                  </a:extLst>
                </a:gridCol>
              </a:tblGrid>
              <a:tr h="370840">
                <a:tc>
                  <a:txBody>
                    <a:bodyPr/>
                    <a:lstStyle/>
                    <a:p>
                      <a:r>
                        <a:rPr lang="en-US" dirty="0">
                          <a:hlinkClick r:id="rId2" action="ppaction://hlinksldjump"/>
                        </a:rPr>
                        <a:t>INTRODUCTION</a:t>
                      </a:r>
                      <a:endParaRPr lang="en-US" dirty="0"/>
                    </a:p>
                  </a:txBody>
                  <a:tcPr/>
                </a:tc>
                <a:tc>
                  <a:txBody>
                    <a:bodyPr/>
                    <a:lstStyle/>
                    <a:p>
                      <a:pPr algn="ctr"/>
                      <a:r>
                        <a:rPr lang="en-US" i="1" dirty="0"/>
                        <a:t>3</a:t>
                      </a:r>
                    </a:p>
                  </a:txBody>
                  <a:tcPr/>
                </a:tc>
                <a:extLst>
                  <a:ext uri="{0D108BD9-81ED-4DB2-BD59-A6C34878D82A}">
                    <a16:rowId xmlns:a16="http://schemas.microsoft.com/office/drawing/2014/main" val="3587572312"/>
                  </a:ext>
                </a:extLst>
              </a:tr>
              <a:tr h="370840">
                <a:tc>
                  <a:txBody>
                    <a:bodyPr/>
                    <a:lstStyle/>
                    <a:p>
                      <a:r>
                        <a:rPr lang="en-US" dirty="0">
                          <a:hlinkClick r:id="rId3" action="ppaction://hlinksldjump"/>
                        </a:rPr>
                        <a:t>DATA</a:t>
                      </a:r>
                      <a:endParaRPr lang="en-US" dirty="0"/>
                    </a:p>
                  </a:txBody>
                  <a:tcPr/>
                </a:tc>
                <a:tc>
                  <a:txBody>
                    <a:bodyPr/>
                    <a:lstStyle/>
                    <a:p>
                      <a:pPr algn="ctr"/>
                      <a:r>
                        <a:rPr lang="en-US" i="1" dirty="0"/>
                        <a:t>4</a:t>
                      </a:r>
                    </a:p>
                  </a:txBody>
                  <a:tcPr/>
                </a:tc>
                <a:extLst>
                  <a:ext uri="{0D108BD9-81ED-4DB2-BD59-A6C34878D82A}">
                    <a16:rowId xmlns:a16="http://schemas.microsoft.com/office/drawing/2014/main" val="3068536445"/>
                  </a:ext>
                </a:extLst>
              </a:tr>
              <a:tr h="370840">
                <a:tc>
                  <a:txBody>
                    <a:bodyPr/>
                    <a:lstStyle/>
                    <a:p>
                      <a:r>
                        <a:rPr lang="en-US" dirty="0">
                          <a:hlinkClick r:id="rId4" action="ppaction://hlinksldjump"/>
                        </a:rPr>
                        <a:t>METHODOLOGY</a:t>
                      </a:r>
                      <a:endParaRPr lang="en-US" dirty="0"/>
                    </a:p>
                  </a:txBody>
                  <a:tcPr/>
                </a:tc>
                <a:tc>
                  <a:txBody>
                    <a:bodyPr/>
                    <a:lstStyle/>
                    <a:p>
                      <a:pPr algn="ctr"/>
                      <a:r>
                        <a:rPr lang="en-US" i="1" dirty="0"/>
                        <a:t>5</a:t>
                      </a:r>
                    </a:p>
                  </a:txBody>
                  <a:tcPr/>
                </a:tc>
                <a:extLst>
                  <a:ext uri="{0D108BD9-81ED-4DB2-BD59-A6C34878D82A}">
                    <a16:rowId xmlns:a16="http://schemas.microsoft.com/office/drawing/2014/main" val="2960024962"/>
                  </a:ext>
                </a:extLst>
              </a:tr>
              <a:tr h="370840">
                <a:tc>
                  <a:txBody>
                    <a:bodyPr/>
                    <a:lstStyle/>
                    <a:p>
                      <a:r>
                        <a:rPr lang="en-US" dirty="0">
                          <a:hlinkClick r:id="rId5" action="ppaction://hlinksldjump"/>
                        </a:rPr>
                        <a:t>ANALYSIS</a:t>
                      </a:r>
                      <a:endParaRPr lang="en-US" dirty="0"/>
                    </a:p>
                  </a:txBody>
                  <a:tcPr/>
                </a:tc>
                <a:tc>
                  <a:txBody>
                    <a:bodyPr/>
                    <a:lstStyle/>
                    <a:p>
                      <a:pPr algn="ctr"/>
                      <a:r>
                        <a:rPr lang="en-US" i="1" dirty="0"/>
                        <a:t>7</a:t>
                      </a:r>
                    </a:p>
                  </a:txBody>
                  <a:tcPr/>
                </a:tc>
                <a:extLst>
                  <a:ext uri="{0D108BD9-81ED-4DB2-BD59-A6C34878D82A}">
                    <a16:rowId xmlns:a16="http://schemas.microsoft.com/office/drawing/2014/main" val="1089940958"/>
                  </a:ext>
                </a:extLst>
              </a:tr>
              <a:tr h="370840">
                <a:tc>
                  <a:txBody>
                    <a:bodyPr/>
                    <a:lstStyle/>
                    <a:p>
                      <a:r>
                        <a:rPr lang="en-US" dirty="0">
                          <a:hlinkClick r:id="rId6" action="ppaction://hlinksldjump"/>
                        </a:rPr>
                        <a:t>RESULTS</a:t>
                      </a:r>
                      <a:endParaRPr lang="en-US" dirty="0"/>
                    </a:p>
                  </a:txBody>
                  <a:tcPr/>
                </a:tc>
                <a:tc>
                  <a:txBody>
                    <a:bodyPr/>
                    <a:lstStyle/>
                    <a:p>
                      <a:pPr algn="ctr"/>
                      <a:r>
                        <a:rPr lang="en-US" i="1" dirty="0"/>
                        <a:t>9</a:t>
                      </a:r>
                    </a:p>
                  </a:txBody>
                  <a:tcPr/>
                </a:tc>
                <a:extLst>
                  <a:ext uri="{0D108BD9-81ED-4DB2-BD59-A6C34878D82A}">
                    <a16:rowId xmlns:a16="http://schemas.microsoft.com/office/drawing/2014/main" val="3455965342"/>
                  </a:ext>
                </a:extLst>
              </a:tr>
              <a:tr h="370840">
                <a:tc>
                  <a:txBody>
                    <a:bodyPr/>
                    <a:lstStyle/>
                    <a:p>
                      <a:r>
                        <a:rPr lang="en-US" dirty="0">
                          <a:hlinkClick r:id="rId7" action="ppaction://hlinksldjump"/>
                        </a:rPr>
                        <a:t>DISCUSSION</a:t>
                      </a:r>
                      <a:endParaRPr lang="en-US" dirty="0"/>
                    </a:p>
                  </a:txBody>
                  <a:tcPr/>
                </a:tc>
                <a:tc>
                  <a:txBody>
                    <a:bodyPr/>
                    <a:lstStyle/>
                    <a:p>
                      <a:pPr algn="ctr"/>
                      <a:r>
                        <a:rPr lang="en-US" i="1" dirty="0"/>
                        <a:t>11</a:t>
                      </a:r>
                    </a:p>
                  </a:txBody>
                  <a:tcPr/>
                </a:tc>
                <a:extLst>
                  <a:ext uri="{0D108BD9-81ED-4DB2-BD59-A6C34878D82A}">
                    <a16:rowId xmlns:a16="http://schemas.microsoft.com/office/drawing/2014/main" val="2324252842"/>
                  </a:ext>
                </a:extLst>
              </a:tr>
              <a:tr h="370840">
                <a:tc>
                  <a:txBody>
                    <a:bodyPr/>
                    <a:lstStyle/>
                    <a:p>
                      <a:r>
                        <a:rPr lang="en-US" dirty="0">
                          <a:hlinkClick r:id="rId8" action="ppaction://hlinksldjump"/>
                        </a:rPr>
                        <a:t>CONCLUSION</a:t>
                      </a:r>
                      <a:endParaRPr lang="en-US" dirty="0"/>
                    </a:p>
                  </a:txBody>
                  <a:tcPr/>
                </a:tc>
                <a:tc>
                  <a:txBody>
                    <a:bodyPr/>
                    <a:lstStyle/>
                    <a:p>
                      <a:pPr algn="ctr"/>
                      <a:r>
                        <a:rPr lang="en-US" i="1" dirty="0"/>
                        <a:t>12</a:t>
                      </a:r>
                    </a:p>
                  </a:txBody>
                  <a:tcPr/>
                </a:tc>
                <a:extLst>
                  <a:ext uri="{0D108BD9-81ED-4DB2-BD59-A6C34878D82A}">
                    <a16:rowId xmlns:a16="http://schemas.microsoft.com/office/drawing/2014/main" val="1591650756"/>
                  </a:ext>
                </a:extLst>
              </a:tr>
            </a:tbl>
          </a:graphicData>
        </a:graphic>
      </p:graphicFrame>
    </p:spTree>
    <p:extLst>
      <p:ext uri="{BB962C8B-B14F-4D97-AF65-F5344CB8AC3E}">
        <p14:creationId xmlns:p14="http://schemas.microsoft.com/office/powerpoint/2010/main" val="382766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428F-5278-40FB-9F68-0C20614F9D90}"/>
              </a:ext>
            </a:extLst>
          </p:cNvPr>
          <p:cNvSpPr>
            <a:spLocks noGrp="1"/>
          </p:cNvSpPr>
          <p:nvPr>
            <p:ph type="title"/>
          </p:nvPr>
        </p:nvSpPr>
        <p:spPr/>
        <p:txBody>
          <a:bodyPr/>
          <a:lstStyle/>
          <a:p>
            <a:r>
              <a:rPr lang="en-US" dirty="0"/>
              <a:t>Applied Data Science Capstone.</a:t>
            </a:r>
            <a:br>
              <a:rPr lang="en-US" dirty="0"/>
            </a:br>
            <a:r>
              <a:rPr lang="en-US" dirty="0"/>
              <a:t>INTRODUCTION</a:t>
            </a:r>
          </a:p>
        </p:txBody>
      </p:sp>
      <p:sp>
        <p:nvSpPr>
          <p:cNvPr id="3" name="Content Placeholder 2">
            <a:extLst>
              <a:ext uri="{FF2B5EF4-FFF2-40B4-BE49-F238E27FC236}">
                <a16:creationId xmlns:a16="http://schemas.microsoft.com/office/drawing/2014/main" id="{321BEEE7-2360-41EF-8903-2B807F611ABA}"/>
              </a:ext>
            </a:extLst>
          </p:cNvPr>
          <p:cNvSpPr>
            <a:spLocks noGrp="1"/>
          </p:cNvSpPr>
          <p:nvPr>
            <p:ph idx="1"/>
          </p:nvPr>
        </p:nvSpPr>
        <p:spPr>
          <a:xfrm>
            <a:off x="1024129" y="2286000"/>
            <a:ext cx="2926080" cy="4023360"/>
          </a:xfrm>
        </p:spPr>
        <p:txBody>
          <a:bodyPr>
            <a:normAutofit fontScale="55000" lnSpcReduction="20000"/>
          </a:bodyPr>
          <a:lstStyle/>
          <a:p>
            <a:r>
              <a:rPr lang="en-US" b="1" dirty="0">
                <a:latin typeface="Verdana" panose="020B0604030504040204" pitchFamily="34" charset="0"/>
                <a:ea typeface="Verdana" panose="020B0604030504040204" pitchFamily="34" charset="0"/>
                <a:cs typeface="Verdana" panose="020B0604030504040204" pitchFamily="34" charset="0"/>
              </a:rPr>
              <a:t>Background</a:t>
            </a:r>
          </a:p>
          <a:p>
            <a:r>
              <a:rPr lang="en-US" sz="2400" dirty="0">
                <a:latin typeface="Calibri" panose="020F0502020204030204" pitchFamily="34" charset="0"/>
                <a:ea typeface="Verdana" panose="020B0604030504040204" pitchFamily="34" charset="0"/>
                <a:cs typeface="Calibri" panose="020F0502020204030204" pitchFamily="34" charset="0"/>
              </a:rPr>
              <a:t>Tourism is one of the biggest industries in the world with an approximate size of USD 10 trillion. With better means of travel, communication and ease of connectivity, the industry grew at an approximate CAGR of 3% between 2006 and 2017 as per the World Travel and Tourism Council (WTTC). </a:t>
            </a:r>
          </a:p>
          <a:p>
            <a:r>
              <a:rPr lang="en-US" sz="2400" dirty="0">
                <a:latin typeface="Calibri" panose="020F0502020204030204" pitchFamily="34" charset="0"/>
                <a:ea typeface="Verdana" panose="020B0604030504040204" pitchFamily="34" charset="0"/>
                <a:cs typeface="Calibri" panose="020F0502020204030204" pitchFamily="34" charset="0"/>
              </a:rPr>
              <a:t>There exist many online portals, websites, blogs etc. that cater to the needs of travel enthusiasts in helping them plan their vacations. Also, travel companies advise their clients basis their choices and preferences.</a:t>
            </a:r>
          </a:p>
          <a:p>
            <a:r>
              <a:rPr lang="en-US" sz="2400" dirty="0">
                <a:latin typeface="Calibri" panose="020F0502020204030204" pitchFamily="34" charset="0"/>
                <a:ea typeface="Verdana" panose="020B0604030504040204" pitchFamily="34" charset="0"/>
                <a:cs typeface="Calibri" panose="020F0502020204030204" pitchFamily="34" charset="0"/>
              </a:rPr>
              <a:t>However, it is hard to find blogs that classify cities on an overall basis based on traits that can well explain the cities in terms of its most commonly visited venues &amp; lifestyle.</a:t>
            </a:r>
          </a:p>
          <a:p>
            <a:r>
              <a:rPr lang="en-US" sz="2400" dirty="0">
                <a:latin typeface="Calibri" panose="020F0502020204030204" pitchFamily="34" charset="0"/>
                <a:ea typeface="Verdana" panose="020B0604030504040204" pitchFamily="34" charset="0"/>
                <a:cs typeface="Calibri" panose="020F0502020204030204" pitchFamily="34" charset="0"/>
              </a:rPr>
              <a:t>This became the inspiration for carrying out this analysis as described in the “Business Problem” section.</a:t>
            </a:r>
          </a:p>
        </p:txBody>
      </p:sp>
      <p:sp>
        <p:nvSpPr>
          <p:cNvPr id="4" name="Content Placeholder 2">
            <a:extLst>
              <a:ext uri="{FF2B5EF4-FFF2-40B4-BE49-F238E27FC236}">
                <a16:creationId xmlns:a16="http://schemas.microsoft.com/office/drawing/2014/main" id="{7145FE3B-D62C-4D6C-B5C9-0D2F6EB41B9A}"/>
              </a:ext>
            </a:extLst>
          </p:cNvPr>
          <p:cNvSpPr txBox="1">
            <a:spLocks/>
          </p:cNvSpPr>
          <p:nvPr/>
        </p:nvSpPr>
        <p:spPr>
          <a:xfrm>
            <a:off x="4373881" y="2286000"/>
            <a:ext cx="2926080"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1200" b="1" dirty="0">
                <a:latin typeface="Verdana" panose="020B0604030504040204" pitchFamily="34" charset="0"/>
                <a:ea typeface="Verdana" panose="020B0604030504040204" pitchFamily="34" charset="0"/>
                <a:cs typeface="Verdana" panose="020B0604030504040204" pitchFamily="34" charset="0"/>
              </a:rPr>
              <a:t>Problem Statement</a:t>
            </a:r>
          </a:p>
          <a:p>
            <a:pPr marL="0" indent="0">
              <a:buNone/>
            </a:pPr>
            <a:r>
              <a:rPr lang="en-US" sz="1300" dirty="0">
                <a:latin typeface="Calibri" panose="020F0502020204030204" pitchFamily="34" charset="0"/>
                <a:cs typeface="Calibri" panose="020F0502020204030204" pitchFamily="34" charset="0"/>
              </a:rPr>
              <a:t>In this project, we will investigate the Top 50 most beautiful cities in the world and would try to cluster them into mutually exclusive groups. Similar cities would be clustered basis the category of venues within a specified radius of the city. </a:t>
            </a:r>
          </a:p>
          <a:p>
            <a:pPr marL="0" indent="0">
              <a:buNone/>
            </a:pPr>
            <a:r>
              <a:rPr lang="en-US" sz="1300" dirty="0">
                <a:latin typeface="Calibri" panose="020F0502020204030204" pitchFamily="34" charset="0"/>
                <a:cs typeface="Calibri" panose="020F0502020204030204" pitchFamily="34" charset="0"/>
              </a:rPr>
              <a:t>We would represent the results in the form of a table and call it “</a:t>
            </a:r>
            <a:r>
              <a:rPr lang="en-US" sz="1300" b="1" dirty="0">
                <a:latin typeface="Calibri" panose="020F0502020204030204" pitchFamily="34" charset="0"/>
                <a:cs typeface="Calibri" panose="020F0502020204030204" pitchFamily="34" charset="0"/>
              </a:rPr>
              <a:t>TRAVEL HANDBOOK</a:t>
            </a:r>
            <a:r>
              <a:rPr lang="en-US" sz="1300" dirty="0">
                <a:latin typeface="Calibri" panose="020F0502020204030204" pitchFamily="34" charset="0"/>
                <a:cs typeface="Calibri" panose="020F0502020204030204" pitchFamily="34" charset="0"/>
              </a:rPr>
              <a:t>”.</a:t>
            </a:r>
          </a:p>
          <a:p>
            <a:pPr marL="0" indent="0">
              <a:buNone/>
            </a:pPr>
            <a:r>
              <a:rPr lang="en-US" sz="1300" dirty="0">
                <a:latin typeface="Calibri" panose="020F0502020204030204" pitchFamily="34" charset="0"/>
                <a:cs typeface="Calibri" panose="020F0502020204030204" pitchFamily="34" charset="0"/>
              </a:rPr>
              <a:t>For reference, the list of cities can be accessed here :  </a:t>
            </a:r>
            <a:r>
              <a:rPr lang="en-US" sz="1300" dirty="0">
                <a:latin typeface="Calibri" panose="020F0502020204030204" pitchFamily="34" charset="0"/>
                <a:cs typeface="Calibri" panose="020F0502020204030204" pitchFamily="34" charset="0"/>
                <a:hlinkClick r:id="rId2"/>
              </a:rPr>
              <a:t>https://www.flightnetwork.com/blog/worlds-most-beautiful-cities/</a:t>
            </a:r>
            <a:endParaRPr lang="en-US" sz="13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DC3D8CF5-7A9A-420B-B94B-3CAA3D161F57}"/>
              </a:ext>
            </a:extLst>
          </p:cNvPr>
          <p:cNvSpPr txBox="1">
            <a:spLocks/>
          </p:cNvSpPr>
          <p:nvPr/>
        </p:nvSpPr>
        <p:spPr>
          <a:xfrm>
            <a:off x="7818120" y="2286000"/>
            <a:ext cx="2926080"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200" b="1" dirty="0">
                <a:latin typeface="Verdana" panose="020B0604030504040204" pitchFamily="34" charset="0"/>
                <a:ea typeface="Verdana" panose="020B0604030504040204" pitchFamily="34" charset="0"/>
                <a:cs typeface="Verdana" panose="020B0604030504040204" pitchFamily="34" charset="0"/>
              </a:rPr>
              <a:t>Business Utility</a:t>
            </a:r>
          </a:p>
          <a:p>
            <a:r>
              <a:rPr lang="en-US" sz="1500" dirty="0">
                <a:latin typeface="Calibri" panose="020F0502020204030204" pitchFamily="34" charset="0"/>
                <a:cs typeface="Calibri" panose="020F0502020204030204" pitchFamily="34" charset="0"/>
              </a:rPr>
              <a:t>This analysis would be of use to travel enthusiasts and/ or travel magazines/ online portals which frequently publish the list of most beautiful cities that one must visit at least once in a lifetime. </a:t>
            </a:r>
          </a:p>
          <a:p>
            <a:r>
              <a:rPr lang="en-US" sz="1500" dirty="0">
                <a:latin typeface="Calibri" panose="020F0502020204030204" pitchFamily="34" charset="0"/>
                <a:cs typeface="Calibri" panose="020F0502020204030204" pitchFamily="34" charset="0"/>
              </a:rPr>
              <a:t>The added advantage here is that, one would be able to group cities into buckets and can make travel itineraries accordingly as per one's choice.</a:t>
            </a:r>
          </a:p>
          <a:p>
            <a:r>
              <a:rPr lang="en-US" sz="1500" dirty="0">
                <a:latin typeface="Calibri" panose="020F0502020204030204" pitchFamily="34" charset="0"/>
                <a:cs typeface="Calibri" panose="020F0502020204030204" pitchFamily="34" charset="0"/>
              </a:rPr>
              <a:t>Moreover, this analysis can be carried out at a regular interval to have the latest set of cluster groups.</a:t>
            </a:r>
          </a:p>
        </p:txBody>
      </p:sp>
      <p:sp>
        <p:nvSpPr>
          <p:cNvPr id="6" name="TextBox 5">
            <a:extLst>
              <a:ext uri="{FF2B5EF4-FFF2-40B4-BE49-F238E27FC236}">
                <a16:creationId xmlns:a16="http://schemas.microsoft.com/office/drawing/2014/main" id="{5FA7C323-829A-4ADC-86FC-FC785594E085}"/>
              </a:ext>
            </a:extLst>
          </p:cNvPr>
          <p:cNvSpPr txBox="1"/>
          <p:nvPr/>
        </p:nvSpPr>
        <p:spPr>
          <a:xfrm>
            <a:off x="11274552" y="777240"/>
            <a:ext cx="914400" cy="369332"/>
          </a:xfrm>
          <a:prstGeom prst="rect">
            <a:avLst/>
          </a:prstGeom>
          <a:noFill/>
        </p:spPr>
        <p:txBody>
          <a:bodyPr wrap="square" rtlCol="0">
            <a:spAutoFit/>
          </a:bodyPr>
          <a:lstStyle/>
          <a:p>
            <a:r>
              <a:rPr lang="en-US" dirty="0">
                <a:hlinkClick r:id="rId3" action="ppaction://hlinksldjump"/>
              </a:rPr>
              <a:t>back</a:t>
            </a:r>
            <a:endParaRPr lang="en-US" dirty="0"/>
          </a:p>
        </p:txBody>
      </p:sp>
    </p:spTree>
    <p:extLst>
      <p:ext uri="{BB962C8B-B14F-4D97-AF65-F5344CB8AC3E}">
        <p14:creationId xmlns:p14="http://schemas.microsoft.com/office/powerpoint/2010/main" val="15583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AEFD-00D3-463A-88E7-7E2DC9A556FA}"/>
              </a:ext>
            </a:extLst>
          </p:cNvPr>
          <p:cNvSpPr>
            <a:spLocks noGrp="1"/>
          </p:cNvSpPr>
          <p:nvPr>
            <p:ph type="title"/>
          </p:nvPr>
        </p:nvSpPr>
        <p:spPr>
          <a:xfrm>
            <a:off x="1024128" y="539496"/>
            <a:ext cx="9720072" cy="1499616"/>
          </a:xfrm>
        </p:spPr>
        <p:txBody>
          <a:bodyPr/>
          <a:lstStyle/>
          <a:p>
            <a:r>
              <a:rPr lang="en-US" dirty="0"/>
              <a:t>Applied Data Science Capstone.</a:t>
            </a:r>
            <a:br>
              <a:rPr lang="en-US" dirty="0"/>
            </a:br>
            <a:r>
              <a:rPr lang="en-US" dirty="0"/>
              <a:t>DATA</a:t>
            </a:r>
          </a:p>
        </p:txBody>
      </p:sp>
      <p:sp>
        <p:nvSpPr>
          <p:cNvPr id="3" name="Content Placeholder 2">
            <a:extLst>
              <a:ext uri="{FF2B5EF4-FFF2-40B4-BE49-F238E27FC236}">
                <a16:creationId xmlns:a16="http://schemas.microsoft.com/office/drawing/2014/main" id="{D8A4FE12-0FA4-444E-B600-34C85038DF54}"/>
              </a:ext>
            </a:extLst>
          </p:cNvPr>
          <p:cNvSpPr>
            <a:spLocks noGrp="1"/>
          </p:cNvSpPr>
          <p:nvPr>
            <p:ph idx="1"/>
          </p:nvPr>
        </p:nvSpPr>
        <p:spPr>
          <a:xfrm>
            <a:off x="1024128" y="2286000"/>
            <a:ext cx="9720073" cy="2075688"/>
          </a:xfrm>
        </p:spPr>
        <p:txBody>
          <a:bodyPr>
            <a:normAutofit fontScale="25000" lnSpcReduction="20000"/>
          </a:bodyPr>
          <a:lstStyle/>
          <a:p>
            <a:pPr algn="just">
              <a:lnSpc>
                <a:spcPct val="120000"/>
              </a:lnSpc>
              <a:buFont typeface="Wingdings" panose="05000000000000000000" pitchFamily="2" charset="2"/>
              <a:buChar char="v"/>
            </a:pPr>
            <a:r>
              <a:rPr lang="en-US" sz="4800" dirty="0">
                <a:latin typeface="Verdana" panose="020B0604030504040204" pitchFamily="34" charset="0"/>
                <a:ea typeface="Verdana" panose="020B0604030504040204" pitchFamily="34" charset="0"/>
                <a:cs typeface="Verdana" panose="020B0604030504040204" pitchFamily="34" charset="0"/>
              </a:rPr>
              <a:t>I have taken the list of "THE WORLD'S 50 MOST BEAUTIFUL CITIES” from the website </a:t>
            </a:r>
            <a:r>
              <a:rPr lang="en-US" sz="4800" u="sng" dirty="0">
                <a:latin typeface="Verdana" panose="020B0604030504040204" pitchFamily="34" charset="0"/>
                <a:ea typeface="Verdana" panose="020B0604030504040204" pitchFamily="34" charset="0"/>
                <a:cs typeface="Verdana" panose="020B0604030504040204" pitchFamily="34" charset="0"/>
                <a:hlinkClick r:id="rId2"/>
              </a:rPr>
              <a:t>https://www.flightnetwork.com/blog/worlds-most-beautiful-cities/</a:t>
            </a:r>
            <a:endParaRPr lang="en-US" sz="4800" dirty="0">
              <a:latin typeface="Verdana" panose="020B0604030504040204" pitchFamily="34" charset="0"/>
              <a:ea typeface="Verdana" panose="020B0604030504040204" pitchFamily="34" charset="0"/>
              <a:cs typeface="Verdana" panose="020B0604030504040204" pitchFamily="34" charset="0"/>
            </a:endParaRPr>
          </a:p>
          <a:p>
            <a:pPr algn="just">
              <a:lnSpc>
                <a:spcPct val="120000"/>
              </a:lnSpc>
              <a:buFont typeface="Wingdings" panose="05000000000000000000" pitchFamily="2" charset="2"/>
              <a:buChar char="v"/>
            </a:pPr>
            <a:r>
              <a:rPr lang="en-US" sz="4800" dirty="0">
                <a:latin typeface="Verdana" panose="020B0604030504040204" pitchFamily="34" charset="0"/>
                <a:ea typeface="Verdana" panose="020B0604030504040204" pitchFamily="34" charset="0"/>
                <a:cs typeface="Verdana" panose="020B0604030504040204" pitchFamily="34" charset="0"/>
              </a:rPr>
              <a:t>The website contains a numbered list of the top 50 cities globally. As such, </a:t>
            </a:r>
            <a:r>
              <a:rPr lang="en-US" sz="4800" b="1" i="1" dirty="0" err="1">
                <a:latin typeface="Verdana" panose="020B0604030504040204" pitchFamily="34" charset="0"/>
                <a:ea typeface="Verdana" panose="020B0604030504040204" pitchFamily="34" charset="0"/>
                <a:cs typeface="Verdana" panose="020B0604030504040204" pitchFamily="34" charset="0"/>
              </a:rPr>
              <a:t>BeautifulSoup</a:t>
            </a:r>
            <a:r>
              <a:rPr lang="en-US" sz="4800" dirty="0">
                <a:latin typeface="Verdana" panose="020B0604030504040204" pitchFamily="34" charset="0"/>
                <a:ea typeface="Verdana" panose="020B0604030504040204" pitchFamily="34" charset="0"/>
                <a:cs typeface="Verdana" panose="020B0604030504040204" pitchFamily="34" charset="0"/>
              </a:rPr>
              <a:t> package has been used to scrape the website and get the top 50 cities in a tabular format.</a:t>
            </a:r>
          </a:p>
          <a:p>
            <a:pPr algn="just">
              <a:lnSpc>
                <a:spcPct val="120000"/>
              </a:lnSpc>
              <a:buFont typeface="Wingdings" panose="05000000000000000000" pitchFamily="2" charset="2"/>
              <a:buChar char="v"/>
            </a:pPr>
            <a:r>
              <a:rPr lang="en-US" sz="4800" dirty="0">
                <a:latin typeface="Verdana" panose="020B0604030504040204" pitchFamily="34" charset="0"/>
                <a:ea typeface="Verdana" panose="020B0604030504040204" pitchFamily="34" charset="0"/>
                <a:cs typeface="Verdana" panose="020B0604030504040204" pitchFamily="34" charset="0"/>
              </a:rPr>
              <a:t>In order to find out the geographical coordinates of these cities, the </a:t>
            </a:r>
            <a:r>
              <a:rPr lang="en-US" sz="4800" b="1" i="1" dirty="0" err="1">
                <a:latin typeface="Verdana" panose="020B0604030504040204" pitchFamily="34" charset="0"/>
                <a:ea typeface="Verdana" panose="020B0604030504040204" pitchFamily="34" charset="0"/>
                <a:cs typeface="Verdana" panose="020B0604030504040204" pitchFamily="34" charset="0"/>
              </a:rPr>
              <a:t>geopy</a:t>
            </a:r>
            <a:r>
              <a:rPr lang="en-US" sz="4800" dirty="0">
                <a:latin typeface="Verdana" panose="020B0604030504040204" pitchFamily="34" charset="0"/>
                <a:ea typeface="Verdana" panose="020B0604030504040204" pitchFamily="34" charset="0"/>
                <a:cs typeface="Verdana" panose="020B0604030504040204" pitchFamily="34" charset="0"/>
              </a:rPr>
              <a:t> package was used.</a:t>
            </a:r>
          </a:p>
          <a:p>
            <a:pPr algn="just">
              <a:lnSpc>
                <a:spcPct val="120000"/>
              </a:lnSpc>
              <a:buFont typeface="Wingdings" panose="05000000000000000000" pitchFamily="2" charset="2"/>
              <a:buChar char="v"/>
            </a:pPr>
            <a:r>
              <a:rPr lang="en-US" sz="4800" dirty="0">
                <a:latin typeface="Verdana" panose="020B0604030504040204" pitchFamily="34" charset="0"/>
                <a:ea typeface="Verdana" panose="020B0604030504040204" pitchFamily="34" charset="0"/>
                <a:cs typeface="Verdana" panose="020B0604030504040204" pitchFamily="34" charset="0"/>
              </a:rPr>
              <a:t>Next, </a:t>
            </a:r>
            <a:r>
              <a:rPr lang="en-US" sz="4800" b="1" i="1" dirty="0">
                <a:latin typeface="Verdana" panose="020B0604030504040204" pitchFamily="34" charset="0"/>
                <a:ea typeface="Verdana" panose="020B0604030504040204" pitchFamily="34" charset="0"/>
                <a:cs typeface="Verdana" panose="020B0604030504040204" pitchFamily="34" charset="0"/>
              </a:rPr>
              <a:t>Foursquare</a:t>
            </a:r>
            <a:r>
              <a:rPr lang="en-US" sz="4800" dirty="0">
                <a:latin typeface="Verdana" panose="020B0604030504040204" pitchFamily="34" charset="0"/>
                <a:ea typeface="Verdana" panose="020B0604030504040204" pitchFamily="34" charset="0"/>
                <a:cs typeface="Verdana" panose="020B0604030504040204" pitchFamily="34" charset="0"/>
              </a:rPr>
              <a:t> was used to explore the vicinity of these top 50 cities. </a:t>
            </a:r>
          </a:p>
          <a:p>
            <a:pPr algn="just">
              <a:lnSpc>
                <a:spcPct val="120000"/>
              </a:lnSpc>
              <a:buFont typeface="Wingdings" panose="05000000000000000000" pitchFamily="2" charset="2"/>
              <a:buChar char="v"/>
            </a:pPr>
            <a:r>
              <a:rPr lang="en-US" sz="4800" dirty="0">
                <a:latin typeface="Verdana" panose="020B0604030504040204" pitchFamily="34" charset="0"/>
                <a:ea typeface="Verdana" panose="020B0604030504040204" pitchFamily="34" charset="0"/>
                <a:cs typeface="Verdana" panose="020B0604030504040204" pitchFamily="34" charset="0"/>
              </a:rPr>
              <a:t>A </a:t>
            </a:r>
            <a:r>
              <a:rPr lang="en-US" sz="4800" b="1" dirty="0">
                <a:latin typeface="Verdana" panose="020B0604030504040204" pitchFamily="34" charset="0"/>
                <a:ea typeface="Verdana" panose="020B0604030504040204" pitchFamily="34" charset="0"/>
                <a:cs typeface="Verdana" panose="020B0604030504040204" pitchFamily="34" charset="0"/>
              </a:rPr>
              <a:t>radius</a:t>
            </a:r>
            <a:r>
              <a:rPr lang="en-US" sz="4800" dirty="0">
                <a:latin typeface="Verdana" panose="020B0604030504040204" pitchFamily="34" charset="0"/>
                <a:ea typeface="Verdana" panose="020B0604030504040204" pitchFamily="34" charset="0"/>
                <a:cs typeface="Verdana" panose="020B0604030504040204" pitchFamily="34" charset="0"/>
              </a:rPr>
              <a:t> of 20 km from the city center was chosen and </a:t>
            </a:r>
            <a:r>
              <a:rPr lang="en-US" sz="4800" b="1" dirty="0">
                <a:latin typeface="Verdana" panose="020B0604030504040204" pitchFamily="34" charset="0"/>
                <a:ea typeface="Verdana" panose="020B0604030504040204" pitchFamily="34" charset="0"/>
                <a:cs typeface="Verdana" panose="020B0604030504040204" pitchFamily="34" charset="0"/>
              </a:rPr>
              <a:t>limit</a:t>
            </a:r>
            <a:r>
              <a:rPr lang="en-US" sz="4800" dirty="0">
                <a:latin typeface="Verdana" panose="020B0604030504040204" pitchFamily="34" charset="0"/>
                <a:ea typeface="Verdana" panose="020B0604030504040204" pitchFamily="34" charset="0"/>
                <a:cs typeface="Verdana" panose="020B0604030504040204" pitchFamily="34" charset="0"/>
              </a:rPr>
              <a:t> of 1000 results per city was applied.</a:t>
            </a:r>
          </a:p>
          <a:p>
            <a:pPr algn="just"/>
            <a:endParaRPr lang="en-US" dirty="0"/>
          </a:p>
        </p:txBody>
      </p:sp>
      <p:pic>
        <p:nvPicPr>
          <p:cNvPr id="4" name="Picture 3">
            <a:extLst>
              <a:ext uri="{FF2B5EF4-FFF2-40B4-BE49-F238E27FC236}">
                <a16:creationId xmlns:a16="http://schemas.microsoft.com/office/drawing/2014/main" id="{CFF55756-D1B8-45C2-8308-B72F96A73AE8}"/>
              </a:ext>
            </a:extLst>
          </p:cNvPr>
          <p:cNvPicPr>
            <a:picLocks noChangeAspect="1"/>
          </p:cNvPicPr>
          <p:nvPr/>
        </p:nvPicPr>
        <p:blipFill>
          <a:blip r:embed="rId3"/>
          <a:stretch>
            <a:fillRect/>
          </a:stretch>
        </p:blipFill>
        <p:spPr>
          <a:xfrm>
            <a:off x="2049773" y="4418662"/>
            <a:ext cx="6957067" cy="2256458"/>
          </a:xfrm>
          <a:prstGeom prst="rect">
            <a:avLst/>
          </a:prstGeom>
        </p:spPr>
      </p:pic>
      <p:sp>
        <p:nvSpPr>
          <p:cNvPr id="5" name="TextBox 4">
            <a:extLst>
              <a:ext uri="{FF2B5EF4-FFF2-40B4-BE49-F238E27FC236}">
                <a16:creationId xmlns:a16="http://schemas.microsoft.com/office/drawing/2014/main" id="{CCA1B177-D0DB-47C2-94B3-D5638E117B74}"/>
              </a:ext>
            </a:extLst>
          </p:cNvPr>
          <p:cNvSpPr txBox="1"/>
          <p:nvPr/>
        </p:nvSpPr>
        <p:spPr>
          <a:xfrm>
            <a:off x="11274552" y="777240"/>
            <a:ext cx="914400" cy="369332"/>
          </a:xfrm>
          <a:prstGeom prst="rect">
            <a:avLst/>
          </a:prstGeom>
          <a:noFill/>
        </p:spPr>
        <p:txBody>
          <a:bodyPr wrap="square" rtlCol="0">
            <a:spAutoFit/>
          </a:bodyPr>
          <a:lstStyle/>
          <a:p>
            <a:r>
              <a:rPr lang="en-US" dirty="0">
                <a:hlinkClick r:id="rId4" action="ppaction://hlinksldjump"/>
              </a:rPr>
              <a:t>back</a:t>
            </a:r>
            <a:endParaRPr lang="en-US" dirty="0"/>
          </a:p>
        </p:txBody>
      </p:sp>
    </p:spTree>
    <p:extLst>
      <p:ext uri="{BB962C8B-B14F-4D97-AF65-F5344CB8AC3E}">
        <p14:creationId xmlns:p14="http://schemas.microsoft.com/office/powerpoint/2010/main" val="392512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2A4A-4C5A-4133-9718-DE1A0C254D29}"/>
              </a:ext>
            </a:extLst>
          </p:cNvPr>
          <p:cNvSpPr>
            <a:spLocks noGrp="1"/>
          </p:cNvSpPr>
          <p:nvPr>
            <p:ph type="title"/>
          </p:nvPr>
        </p:nvSpPr>
        <p:spPr/>
        <p:txBody>
          <a:bodyPr/>
          <a:lstStyle/>
          <a:p>
            <a:r>
              <a:rPr lang="en-US" dirty="0"/>
              <a:t>Applied Data Science Capstone.</a:t>
            </a:r>
            <a:br>
              <a:rPr lang="en-US" dirty="0"/>
            </a:br>
            <a:r>
              <a:rPr lang="en-US" dirty="0"/>
              <a:t>METHODOLOGY</a:t>
            </a:r>
          </a:p>
        </p:txBody>
      </p:sp>
      <p:sp>
        <p:nvSpPr>
          <p:cNvPr id="3" name="Content Placeholder 2">
            <a:extLst>
              <a:ext uri="{FF2B5EF4-FFF2-40B4-BE49-F238E27FC236}">
                <a16:creationId xmlns:a16="http://schemas.microsoft.com/office/drawing/2014/main" id="{A81E39D7-2F5E-4433-9D84-1A223C823FF6}"/>
              </a:ext>
            </a:extLst>
          </p:cNvPr>
          <p:cNvSpPr>
            <a:spLocks noGrp="1"/>
          </p:cNvSpPr>
          <p:nvPr>
            <p:ph idx="1"/>
          </p:nvPr>
        </p:nvSpPr>
        <p:spPr>
          <a:xfrm>
            <a:off x="1024128" y="2286000"/>
            <a:ext cx="9720073" cy="1727200"/>
          </a:xfrm>
        </p:spPr>
        <p:txBody>
          <a:bodyPr>
            <a:normAutofit fontScale="92500" lnSpcReduction="20000"/>
          </a:bodyPr>
          <a:lstStyle/>
          <a:p>
            <a:pPr lvl="0"/>
            <a:r>
              <a:rPr lang="en-US" sz="1200" dirty="0">
                <a:latin typeface="Verdana" panose="020B0604030504040204" pitchFamily="34" charset="0"/>
                <a:ea typeface="Verdana" panose="020B0604030504040204" pitchFamily="34" charset="0"/>
                <a:cs typeface="Verdana" panose="020B0604030504040204" pitchFamily="34" charset="0"/>
              </a:rPr>
              <a:t>Step 1: </a:t>
            </a:r>
            <a:r>
              <a:rPr lang="en-US" sz="1200" b="1" dirty="0">
                <a:latin typeface="Verdana" panose="020B0604030504040204" pitchFamily="34" charset="0"/>
                <a:ea typeface="Verdana" panose="020B0604030504040204" pitchFamily="34" charset="0"/>
                <a:cs typeface="Verdana" panose="020B0604030504040204" pitchFamily="34" charset="0"/>
              </a:rPr>
              <a:t>Web Scraping to get the list of cities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0"/>
            <a:r>
              <a:rPr lang="en-US" sz="1200" dirty="0">
                <a:latin typeface="Verdana" panose="020B0604030504040204" pitchFamily="34" charset="0"/>
                <a:ea typeface="Verdana" panose="020B0604030504040204" pitchFamily="34" charset="0"/>
                <a:cs typeface="Verdana" panose="020B0604030504040204" pitchFamily="34" charset="0"/>
              </a:rPr>
              <a:t>Step 2: </a:t>
            </a:r>
            <a:r>
              <a:rPr lang="en-US" sz="1200" b="1" dirty="0">
                <a:latin typeface="Verdana" panose="020B0604030504040204" pitchFamily="34" charset="0"/>
                <a:ea typeface="Verdana" panose="020B0604030504040204" pitchFamily="34" charset="0"/>
                <a:cs typeface="Verdana" panose="020B0604030504040204" pitchFamily="34" charset="0"/>
              </a:rPr>
              <a:t>Getting geographical coordinates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0"/>
            <a:r>
              <a:rPr lang="en-US" sz="1200" dirty="0">
                <a:latin typeface="Verdana" panose="020B0604030504040204" pitchFamily="34" charset="0"/>
                <a:ea typeface="Verdana" panose="020B0604030504040204" pitchFamily="34" charset="0"/>
                <a:cs typeface="Verdana" panose="020B0604030504040204" pitchFamily="34" charset="0"/>
              </a:rPr>
              <a:t>Step 3: Obtaining the vicinity data from </a:t>
            </a:r>
            <a:r>
              <a:rPr lang="en-US" sz="1200" b="1" dirty="0">
                <a:latin typeface="Verdana" panose="020B0604030504040204" pitchFamily="34" charset="0"/>
                <a:ea typeface="Verdana" panose="020B0604030504040204" pitchFamily="34" charset="0"/>
                <a:cs typeface="Verdana" panose="020B0604030504040204" pitchFamily="34" charset="0"/>
              </a:rPr>
              <a:t>Foursquare</a:t>
            </a:r>
            <a:r>
              <a:rPr lang="en-US" sz="1200" dirty="0">
                <a:latin typeface="Verdana" panose="020B0604030504040204" pitchFamily="34" charset="0"/>
                <a:ea typeface="Verdana" panose="020B0604030504040204" pitchFamily="34" charset="0"/>
                <a:cs typeface="Verdana" panose="020B0604030504040204" pitchFamily="34" charset="0"/>
              </a:rPr>
              <a:t>.</a:t>
            </a:r>
          </a:p>
          <a:p>
            <a:pPr lvl="0">
              <a:lnSpc>
                <a:spcPct val="150000"/>
              </a:lnSpc>
            </a:pPr>
            <a:r>
              <a:rPr lang="en-US" sz="1200" dirty="0">
                <a:latin typeface="Verdana" panose="020B0604030504040204" pitchFamily="34" charset="0"/>
                <a:ea typeface="Verdana" panose="020B0604030504040204" pitchFamily="34" charset="0"/>
                <a:cs typeface="Verdana" panose="020B0604030504040204" pitchFamily="34" charset="0"/>
              </a:rPr>
              <a:t>Step 4: Employing </a:t>
            </a:r>
            <a:r>
              <a:rPr lang="en-US" sz="1200" b="1" dirty="0" err="1">
                <a:latin typeface="Verdana" panose="020B0604030504040204" pitchFamily="34" charset="0"/>
                <a:ea typeface="Verdana" panose="020B0604030504040204" pitchFamily="34" charset="0"/>
                <a:cs typeface="Verdana" panose="020B0604030504040204" pitchFamily="34" charset="0"/>
              </a:rPr>
              <a:t>KMeans</a:t>
            </a:r>
            <a:r>
              <a:rPr lang="en-US" sz="1200" dirty="0">
                <a:latin typeface="Verdana" panose="020B0604030504040204" pitchFamily="34" charset="0"/>
                <a:ea typeface="Verdana" panose="020B0604030504040204" pitchFamily="34" charset="0"/>
                <a:cs typeface="Verdana" panose="020B0604030504040204" pitchFamily="34" charset="0"/>
              </a:rPr>
              <a:t> clustering technique to cluster the cities basis the data obtained from Foursquare. We will </a:t>
            </a:r>
            <a:r>
              <a:rPr lang="en-US" sz="1200" b="1" i="1" dirty="0">
                <a:latin typeface="Verdana" panose="020B0604030504040204" pitchFamily="34" charset="0"/>
                <a:ea typeface="Verdana" panose="020B0604030504040204" pitchFamily="34" charset="0"/>
                <a:cs typeface="Verdana" panose="020B0604030504040204" pitchFamily="34" charset="0"/>
              </a:rPr>
              <a:t>choose the best number of clusters</a:t>
            </a:r>
            <a:r>
              <a:rPr lang="en-US" sz="1200" dirty="0">
                <a:latin typeface="Verdana" panose="020B0604030504040204" pitchFamily="34" charset="0"/>
                <a:ea typeface="Verdana" panose="020B0604030504040204" pitchFamily="34" charset="0"/>
                <a:cs typeface="Verdana" panose="020B0604030504040204" pitchFamily="34" charset="0"/>
              </a:rPr>
              <a:t> by iterating through a range of cluster numbers (</a:t>
            </a:r>
            <a:r>
              <a:rPr lang="en-US" sz="1200" b="1" i="1" dirty="0">
                <a:latin typeface="Verdana" panose="020B0604030504040204" pitchFamily="34" charset="0"/>
                <a:ea typeface="Verdana" panose="020B0604030504040204" pitchFamily="34" charset="0"/>
                <a:cs typeface="Verdana" panose="020B0604030504040204" pitchFamily="34" charset="0"/>
              </a:rPr>
              <a:t>Elbow Method of best k determination</a:t>
            </a:r>
            <a:r>
              <a:rPr lang="en-US" sz="1200" dirty="0">
                <a:latin typeface="Verdana" panose="020B0604030504040204" pitchFamily="34" charset="0"/>
                <a:ea typeface="Verdana" panose="020B0604030504040204" pitchFamily="34" charset="0"/>
                <a:cs typeface="Verdana" panose="020B0604030504040204" pitchFamily="34" charset="0"/>
              </a:rPr>
              <a:t>). This is as shown below:</a:t>
            </a:r>
          </a:p>
          <a:p>
            <a:endParaRPr lang="en-US" dirty="0"/>
          </a:p>
        </p:txBody>
      </p:sp>
      <p:pic>
        <p:nvPicPr>
          <p:cNvPr id="8" name="Picture 7">
            <a:extLst>
              <a:ext uri="{FF2B5EF4-FFF2-40B4-BE49-F238E27FC236}">
                <a16:creationId xmlns:a16="http://schemas.microsoft.com/office/drawing/2014/main" id="{C38C3F7C-D530-4EC6-A3FA-EC87884148F5}"/>
              </a:ext>
            </a:extLst>
          </p:cNvPr>
          <p:cNvPicPr>
            <a:picLocks noChangeAspect="1"/>
          </p:cNvPicPr>
          <p:nvPr/>
        </p:nvPicPr>
        <p:blipFill>
          <a:blip r:embed="rId2"/>
          <a:stretch>
            <a:fillRect/>
          </a:stretch>
        </p:blipFill>
        <p:spPr>
          <a:xfrm>
            <a:off x="4392144" y="4214368"/>
            <a:ext cx="4213376" cy="2601324"/>
          </a:xfrm>
          <a:prstGeom prst="rect">
            <a:avLst/>
          </a:prstGeom>
        </p:spPr>
      </p:pic>
      <p:sp>
        <p:nvSpPr>
          <p:cNvPr id="5" name="TextBox 4">
            <a:extLst>
              <a:ext uri="{FF2B5EF4-FFF2-40B4-BE49-F238E27FC236}">
                <a16:creationId xmlns:a16="http://schemas.microsoft.com/office/drawing/2014/main" id="{18317310-EF33-4C5B-B399-F21B3085A945}"/>
              </a:ext>
            </a:extLst>
          </p:cNvPr>
          <p:cNvSpPr txBox="1"/>
          <p:nvPr/>
        </p:nvSpPr>
        <p:spPr>
          <a:xfrm>
            <a:off x="11274552" y="777240"/>
            <a:ext cx="914400" cy="369332"/>
          </a:xfrm>
          <a:prstGeom prst="rect">
            <a:avLst/>
          </a:prstGeom>
          <a:noFill/>
        </p:spPr>
        <p:txBody>
          <a:bodyPr wrap="square" rtlCol="0">
            <a:spAutoFit/>
          </a:bodyPr>
          <a:lstStyle/>
          <a:p>
            <a:r>
              <a:rPr lang="en-US" dirty="0">
                <a:hlinkClick r:id="rId3" action="ppaction://hlinksldjump"/>
              </a:rPr>
              <a:t>back</a:t>
            </a:r>
            <a:endParaRPr lang="en-US" dirty="0"/>
          </a:p>
        </p:txBody>
      </p:sp>
    </p:spTree>
    <p:extLst>
      <p:ext uri="{BB962C8B-B14F-4D97-AF65-F5344CB8AC3E}">
        <p14:creationId xmlns:p14="http://schemas.microsoft.com/office/powerpoint/2010/main" val="219448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2A4A-4C5A-4133-9718-DE1A0C254D29}"/>
              </a:ext>
            </a:extLst>
          </p:cNvPr>
          <p:cNvSpPr>
            <a:spLocks noGrp="1"/>
          </p:cNvSpPr>
          <p:nvPr>
            <p:ph type="title"/>
          </p:nvPr>
        </p:nvSpPr>
        <p:spPr/>
        <p:txBody>
          <a:bodyPr/>
          <a:lstStyle/>
          <a:p>
            <a:r>
              <a:rPr lang="en-US" dirty="0"/>
              <a:t>Applied Data Science Capstone.</a:t>
            </a:r>
            <a:br>
              <a:rPr lang="en-US" dirty="0"/>
            </a:br>
            <a:r>
              <a:rPr lang="en-US" dirty="0"/>
              <a:t>METHODOLOGY (Contd.)</a:t>
            </a:r>
          </a:p>
        </p:txBody>
      </p:sp>
      <p:sp>
        <p:nvSpPr>
          <p:cNvPr id="3" name="Content Placeholder 2">
            <a:extLst>
              <a:ext uri="{FF2B5EF4-FFF2-40B4-BE49-F238E27FC236}">
                <a16:creationId xmlns:a16="http://schemas.microsoft.com/office/drawing/2014/main" id="{A81E39D7-2F5E-4433-9D84-1A223C823FF6}"/>
              </a:ext>
            </a:extLst>
          </p:cNvPr>
          <p:cNvSpPr>
            <a:spLocks noGrp="1"/>
          </p:cNvSpPr>
          <p:nvPr>
            <p:ph idx="1"/>
          </p:nvPr>
        </p:nvSpPr>
        <p:spPr>
          <a:xfrm>
            <a:off x="1024128" y="2286000"/>
            <a:ext cx="9720073" cy="870416"/>
          </a:xfrm>
        </p:spPr>
        <p:txBody>
          <a:bodyPr>
            <a:noAutofit/>
          </a:bodyPr>
          <a:lstStyle/>
          <a:p>
            <a:pPr lvl="0"/>
            <a:r>
              <a:rPr lang="en-US" sz="1000" dirty="0">
                <a:latin typeface="Verdana" panose="020B0604030504040204" pitchFamily="34" charset="0"/>
                <a:ea typeface="Verdana" panose="020B0604030504040204" pitchFamily="34" charset="0"/>
                <a:cs typeface="Verdana" panose="020B0604030504040204" pitchFamily="34" charset="0"/>
              </a:rPr>
              <a:t>Step 5: Clustering data with k=6 and then clusters are plotted on the map</a:t>
            </a:r>
          </a:p>
          <a:p>
            <a:pPr lvl="0"/>
            <a:r>
              <a:rPr lang="en-US" sz="1000" dirty="0">
                <a:latin typeface="Verdana" panose="020B0604030504040204" pitchFamily="34" charset="0"/>
                <a:ea typeface="Verdana" panose="020B0604030504040204" pitchFamily="34" charset="0"/>
                <a:cs typeface="Verdana" panose="020B0604030504040204" pitchFamily="34" charset="0"/>
              </a:rPr>
              <a:t>Step 6: Obtaining the </a:t>
            </a:r>
            <a:r>
              <a:rPr lang="en-US" sz="1000" b="1" i="1" dirty="0">
                <a:latin typeface="Verdana" panose="020B0604030504040204" pitchFamily="34" charset="0"/>
                <a:ea typeface="Verdana" panose="020B0604030504040204" pitchFamily="34" charset="0"/>
                <a:cs typeface="Verdana" panose="020B0604030504040204" pitchFamily="34" charset="0"/>
              </a:rPr>
              <a:t>top 10 most common venues</a:t>
            </a:r>
            <a:r>
              <a:rPr lang="en-US" sz="1000" dirty="0">
                <a:latin typeface="Verdana" panose="020B0604030504040204" pitchFamily="34" charset="0"/>
                <a:ea typeface="Verdana" panose="020B0604030504040204" pitchFamily="34" charset="0"/>
                <a:cs typeface="Verdana" panose="020B0604030504040204" pitchFamily="34" charset="0"/>
              </a:rPr>
              <a:t> for every city as shown below:</a:t>
            </a:r>
          </a:p>
          <a:p>
            <a:endParaRPr lang="en-US" sz="10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4018934D-D44C-4924-A295-FC0D7640EED7}"/>
              </a:ext>
            </a:extLst>
          </p:cNvPr>
          <p:cNvPicPr>
            <a:picLocks noChangeAspect="1"/>
          </p:cNvPicPr>
          <p:nvPr/>
        </p:nvPicPr>
        <p:blipFill>
          <a:blip r:embed="rId2"/>
          <a:stretch>
            <a:fillRect/>
          </a:stretch>
        </p:blipFill>
        <p:spPr>
          <a:xfrm>
            <a:off x="1674177" y="2844801"/>
            <a:ext cx="8099743" cy="1713568"/>
          </a:xfrm>
          <a:prstGeom prst="rect">
            <a:avLst/>
          </a:prstGeom>
        </p:spPr>
      </p:pic>
      <p:sp>
        <p:nvSpPr>
          <p:cNvPr id="6" name="Content Placeholder 2">
            <a:extLst>
              <a:ext uri="{FF2B5EF4-FFF2-40B4-BE49-F238E27FC236}">
                <a16:creationId xmlns:a16="http://schemas.microsoft.com/office/drawing/2014/main" id="{27305442-6654-4514-825D-F1B5FE214536}"/>
              </a:ext>
            </a:extLst>
          </p:cNvPr>
          <p:cNvSpPr txBox="1">
            <a:spLocks/>
          </p:cNvSpPr>
          <p:nvPr/>
        </p:nvSpPr>
        <p:spPr>
          <a:xfrm>
            <a:off x="1024128" y="4681962"/>
            <a:ext cx="9720073" cy="87041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000" dirty="0">
                <a:latin typeface="Verdana" panose="020B0604030504040204" pitchFamily="34" charset="0"/>
                <a:ea typeface="Verdana" panose="020B0604030504040204" pitchFamily="34" charset="0"/>
                <a:cs typeface="Verdana" panose="020B0604030504040204" pitchFamily="34" charset="0"/>
              </a:rPr>
              <a:t>Step 7: Next, for each cluster we will find the top 3 most visited venues for</a:t>
            </a:r>
            <a:r>
              <a:rPr lang="en-US" sz="1000" b="1" i="1"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the cluster. In case of a </a:t>
            </a:r>
            <a:r>
              <a:rPr lang="en-US" sz="1000" b="1" i="1" dirty="0">
                <a:latin typeface="Verdana" panose="020B0604030504040204" pitchFamily="34" charset="0"/>
                <a:ea typeface="Verdana" panose="020B0604030504040204" pitchFamily="34" charset="0"/>
                <a:cs typeface="Verdana" panose="020B0604030504040204" pitchFamily="34" charset="0"/>
              </a:rPr>
              <a:t>tie</a:t>
            </a:r>
            <a:r>
              <a:rPr lang="en-US" sz="1000" dirty="0">
                <a:latin typeface="Verdana" panose="020B0604030504040204" pitchFamily="34" charset="0"/>
                <a:ea typeface="Verdana" panose="020B0604030504040204" pitchFamily="34" charset="0"/>
                <a:cs typeface="Verdana" panose="020B0604030504040204" pitchFamily="34" charset="0"/>
              </a:rPr>
              <a:t>, we will go for the next top venue in the cluster.</a:t>
            </a:r>
          </a:p>
          <a:p>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3100FC49-6AE7-4D0D-9767-A00DD8C438C3}"/>
              </a:ext>
            </a:extLst>
          </p:cNvPr>
          <p:cNvSpPr txBox="1"/>
          <p:nvPr/>
        </p:nvSpPr>
        <p:spPr>
          <a:xfrm>
            <a:off x="11274552" y="777240"/>
            <a:ext cx="914400" cy="369332"/>
          </a:xfrm>
          <a:prstGeom prst="rect">
            <a:avLst/>
          </a:prstGeom>
          <a:noFill/>
        </p:spPr>
        <p:txBody>
          <a:bodyPr wrap="square" rtlCol="0">
            <a:spAutoFit/>
          </a:bodyPr>
          <a:lstStyle/>
          <a:p>
            <a:r>
              <a:rPr lang="en-US" dirty="0">
                <a:hlinkClick r:id="rId3" action="ppaction://hlinksldjump"/>
              </a:rPr>
              <a:t>back</a:t>
            </a:r>
            <a:endParaRPr lang="en-US" dirty="0"/>
          </a:p>
        </p:txBody>
      </p:sp>
    </p:spTree>
    <p:extLst>
      <p:ext uri="{BB962C8B-B14F-4D97-AF65-F5344CB8AC3E}">
        <p14:creationId xmlns:p14="http://schemas.microsoft.com/office/powerpoint/2010/main" val="162107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2A4A-4C5A-4133-9718-DE1A0C254D29}"/>
              </a:ext>
            </a:extLst>
          </p:cNvPr>
          <p:cNvSpPr>
            <a:spLocks noGrp="1"/>
          </p:cNvSpPr>
          <p:nvPr>
            <p:ph type="title"/>
          </p:nvPr>
        </p:nvSpPr>
        <p:spPr/>
        <p:txBody>
          <a:bodyPr/>
          <a:lstStyle/>
          <a:p>
            <a:r>
              <a:rPr lang="en-US" dirty="0"/>
              <a:t>Applied Data Science Capstone.</a:t>
            </a:r>
            <a:br>
              <a:rPr lang="en-US" dirty="0"/>
            </a:br>
            <a:r>
              <a:rPr lang="en-US" dirty="0"/>
              <a:t>analysis</a:t>
            </a:r>
          </a:p>
        </p:txBody>
      </p:sp>
      <p:sp>
        <p:nvSpPr>
          <p:cNvPr id="9" name="TextBox 8">
            <a:extLst>
              <a:ext uri="{FF2B5EF4-FFF2-40B4-BE49-F238E27FC236}">
                <a16:creationId xmlns:a16="http://schemas.microsoft.com/office/drawing/2014/main" id="{32F6B7FA-1C03-40D2-BB5C-27FA18FF9AF7}"/>
              </a:ext>
            </a:extLst>
          </p:cNvPr>
          <p:cNvSpPr txBox="1"/>
          <p:nvPr/>
        </p:nvSpPr>
        <p:spPr>
          <a:xfrm>
            <a:off x="1024128" y="2286000"/>
            <a:ext cx="9720072" cy="461665"/>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Although, the nature of data does not warrant much of Exploratory Data Analysis, the analysis phase primarily involves step by step implementation to draw conclusions from the raw data</a:t>
            </a:r>
          </a:p>
        </p:txBody>
      </p:sp>
      <p:sp>
        <p:nvSpPr>
          <p:cNvPr id="10" name="TextBox 9">
            <a:extLst>
              <a:ext uri="{FF2B5EF4-FFF2-40B4-BE49-F238E27FC236}">
                <a16:creationId xmlns:a16="http://schemas.microsoft.com/office/drawing/2014/main" id="{A663C9BA-AC73-4CFF-AD6E-BFB1E2765749}"/>
              </a:ext>
            </a:extLst>
          </p:cNvPr>
          <p:cNvSpPr txBox="1"/>
          <p:nvPr/>
        </p:nvSpPr>
        <p:spPr>
          <a:xfrm>
            <a:off x="1024128" y="2854960"/>
            <a:ext cx="9720072" cy="461665"/>
          </a:xfrm>
          <a:prstGeom prst="rect">
            <a:avLst/>
          </a:prstGeom>
          <a:noFill/>
        </p:spPr>
        <p:txBody>
          <a:bodyPr wrap="square" rtlCol="0">
            <a:spAutoFit/>
          </a:bodyPr>
          <a:lstStyle/>
          <a:p>
            <a:r>
              <a:rPr lang="en-US" sz="1000" dirty="0">
                <a:latin typeface="Verdana" panose="020B0604030504040204" pitchFamily="34" charset="0"/>
                <a:ea typeface="Verdana" panose="020B0604030504040204" pitchFamily="34" charset="0"/>
                <a:cs typeface="Verdana" panose="020B0604030504040204" pitchFamily="34" charset="0"/>
              </a:rPr>
              <a:t>1</a:t>
            </a: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Checking the number of venues obtained per city. Maximum number of venues for any city is 200.</a:t>
            </a:r>
          </a:p>
          <a:p>
            <a:r>
              <a:rPr lang="en-US" sz="1200" dirty="0">
                <a:latin typeface="Verdana" panose="020B0604030504040204" pitchFamily="34" charset="0"/>
                <a:ea typeface="Verdana" panose="020B0604030504040204" pitchFamily="34" charset="0"/>
                <a:cs typeface="Verdana" panose="020B0604030504040204" pitchFamily="34" charset="0"/>
              </a:rPr>
              <a:t> </a:t>
            </a:r>
          </a:p>
        </p:txBody>
      </p:sp>
      <p:pic>
        <p:nvPicPr>
          <p:cNvPr id="12" name="Picture 11">
            <a:extLst>
              <a:ext uri="{FF2B5EF4-FFF2-40B4-BE49-F238E27FC236}">
                <a16:creationId xmlns:a16="http://schemas.microsoft.com/office/drawing/2014/main" id="{4B064786-8F78-48A7-B311-0CA41D7F1E2D}"/>
              </a:ext>
            </a:extLst>
          </p:cNvPr>
          <p:cNvPicPr>
            <a:picLocks noChangeAspect="1"/>
          </p:cNvPicPr>
          <p:nvPr/>
        </p:nvPicPr>
        <p:blipFill>
          <a:blip r:embed="rId2"/>
          <a:stretch>
            <a:fillRect/>
          </a:stretch>
        </p:blipFill>
        <p:spPr>
          <a:xfrm>
            <a:off x="3735705" y="3213735"/>
            <a:ext cx="4107815" cy="1349918"/>
          </a:xfrm>
          <a:prstGeom prst="rect">
            <a:avLst/>
          </a:prstGeom>
        </p:spPr>
      </p:pic>
      <p:sp>
        <p:nvSpPr>
          <p:cNvPr id="13" name="TextBox 12">
            <a:extLst>
              <a:ext uri="{FF2B5EF4-FFF2-40B4-BE49-F238E27FC236}">
                <a16:creationId xmlns:a16="http://schemas.microsoft.com/office/drawing/2014/main" id="{0B3EC7B1-293E-4783-ADB1-85F225432FEE}"/>
              </a:ext>
            </a:extLst>
          </p:cNvPr>
          <p:cNvSpPr txBox="1"/>
          <p:nvPr/>
        </p:nvSpPr>
        <p:spPr>
          <a:xfrm>
            <a:off x="1024128" y="4545291"/>
            <a:ext cx="9720072" cy="615553"/>
          </a:xfrm>
          <a:prstGeom prst="rect">
            <a:avLst/>
          </a:prstGeom>
          <a:noFill/>
        </p:spPr>
        <p:txBody>
          <a:bodyPr wrap="square" rtlCol="0">
            <a:spAutoFit/>
          </a:bodyPr>
          <a:lstStyle/>
          <a:p>
            <a:r>
              <a:rPr lang="en-US" sz="1000" dirty="0">
                <a:latin typeface="Verdana" panose="020B0604030504040204" pitchFamily="34" charset="0"/>
                <a:ea typeface="Verdana" panose="020B0604030504040204" pitchFamily="34" charset="0"/>
                <a:cs typeface="Verdana" panose="020B0604030504040204" pitchFamily="34" charset="0"/>
              </a:rPr>
              <a:t>2</a:t>
            </a: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Calibri" panose="020F0502020204030204" pitchFamily="34" charset="0"/>
                <a:cs typeface="Arial" panose="020B0604020202020204" pitchFamily="34" charset="0"/>
              </a:rPr>
              <a:t>Creating dummy variables using one-hot encoding on the Venue Category column. We notice there are </a:t>
            </a:r>
            <a:r>
              <a:rPr lang="en-US" sz="1000" b="1" dirty="0">
                <a:latin typeface="Verdana" panose="020B0604030504040204" pitchFamily="34" charset="0"/>
                <a:ea typeface="Calibri" panose="020F0502020204030204" pitchFamily="34" charset="0"/>
                <a:cs typeface="Arial" panose="020B0604020202020204" pitchFamily="34" charset="0"/>
              </a:rPr>
              <a:t>390 unique venue categories</a:t>
            </a:r>
            <a:r>
              <a:rPr lang="en-US" sz="1000" dirty="0">
                <a:latin typeface="Verdana" panose="020B0604030504040204" pitchFamily="34" charset="0"/>
                <a:ea typeface="Calibri" panose="020F0502020204030204" pitchFamily="34" charset="0"/>
                <a:cs typeface="Arial" panose="020B0604020202020204" pitchFamily="34" charset="0"/>
              </a:rPr>
              <a:t>.</a:t>
            </a:r>
          </a:p>
          <a:p>
            <a:r>
              <a:rPr lang="en-US" sz="1000" dirty="0">
                <a:latin typeface="Verdana" panose="020B0604030504040204" pitchFamily="34" charset="0"/>
                <a:ea typeface="Verdana" panose="020B0604030504040204" pitchFamily="34" charset="0"/>
                <a:cs typeface="Verdana" panose="020B0604030504040204" pitchFamily="34" charset="0"/>
              </a:rPr>
              <a:t>3</a:t>
            </a: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Getting mean score per city across all venue categories.</a:t>
            </a:r>
          </a:p>
          <a:p>
            <a:r>
              <a:rPr lang="en-US" sz="1000" dirty="0">
                <a:latin typeface="Verdana" panose="020B0604030504040204" pitchFamily="34" charset="0"/>
                <a:ea typeface="Verdana" panose="020B0604030504040204" pitchFamily="34" charset="0"/>
                <a:cs typeface="Verdana" panose="020B0604030504040204" pitchFamily="34" charset="0"/>
              </a:rPr>
              <a:t>4. Performing K Means Clustering on the location data.</a:t>
            </a:r>
          </a:p>
        </p:txBody>
      </p:sp>
      <p:pic>
        <p:nvPicPr>
          <p:cNvPr id="15" name="Picture 14">
            <a:extLst>
              <a:ext uri="{FF2B5EF4-FFF2-40B4-BE49-F238E27FC236}">
                <a16:creationId xmlns:a16="http://schemas.microsoft.com/office/drawing/2014/main" id="{A0C370B9-FEDC-4608-B38A-E3E7172F6D2D}"/>
              </a:ext>
            </a:extLst>
          </p:cNvPr>
          <p:cNvPicPr>
            <a:picLocks noChangeAspect="1"/>
          </p:cNvPicPr>
          <p:nvPr/>
        </p:nvPicPr>
        <p:blipFill>
          <a:blip r:embed="rId3"/>
          <a:stretch>
            <a:fillRect/>
          </a:stretch>
        </p:blipFill>
        <p:spPr>
          <a:xfrm>
            <a:off x="1462087" y="5375592"/>
            <a:ext cx="9267825" cy="1247775"/>
          </a:xfrm>
          <a:prstGeom prst="rect">
            <a:avLst/>
          </a:prstGeom>
        </p:spPr>
      </p:pic>
      <p:sp>
        <p:nvSpPr>
          <p:cNvPr id="16" name="TextBox 15">
            <a:extLst>
              <a:ext uri="{FF2B5EF4-FFF2-40B4-BE49-F238E27FC236}">
                <a16:creationId xmlns:a16="http://schemas.microsoft.com/office/drawing/2014/main" id="{D8ADA129-F217-4525-B2B2-A4054809EC4C}"/>
              </a:ext>
            </a:extLst>
          </p:cNvPr>
          <p:cNvSpPr txBox="1"/>
          <p:nvPr/>
        </p:nvSpPr>
        <p:spPr>
          <a:xfrm>
            <a:off x="11274552" y="777240"/>
            <a:ext cx="914400" cy="369332"/>
          </a:xfrm>
          <a:prstGeom prst="rect">
            <a:avLst/>
          </a:prstGeom>
          <a:noFill/>
        </p:spPr>
        <p:txBody>
          <a:bodyPr wrap="square" rtlCol="0">
            <a:spAutoFit/>
          </a:bodyPr>
          <a:lstStyle/>
          <a:p>
            <a:r>
              <a:rPr lang="en-US" dirty="0">
                <a:hlinkClick r:id="rId4" action="ppaction://hlinksldjump"/>
              </a:rPr>
              <a:t>back</a:t>
            </a:r>
            <a:endParaRPr lang="en-US" dirty="0"/>
          </a:p>
        </p:txBody>
      </p:sp>
    </p:spTree>
    <p:extLst>
      <p:ext uri="{BB962C8B-B14F-4D97-AF65-F5344CB8AC3E}">
        <p14:creationId xmlns:p14="http://schemas.microsoft.com/office/powerpoint/2010/main" val="318879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2A4A-4C5A-4133-9718-DE1A0C254D29}"/>
              </a:ext>
            </a:extLst>
          </p:cNvPr>
          <p:cNvSpPr>
            <a:spLocks noGrp="1"/>
          </p:cNvSpPr>
          <p:nvPr>
            <p:ph type="title"/>
          </p:nvPr>
        </p:nvSpPr>
        <p:spPr/>
        <p:txBody>
          <a:bodyPr/>
          <a:lstStyle/>
          <a:p>
            <a:r>
              <a:rPr lang="en-US" dirty="0"/>
              <a:t>Applied Data Science Capstone.</a:t>
            </a:r>
            <a:br>
              <a:rPr lang="en-US" dirty="0"/>
            </a:br>
            <a:r>
              <a:rPr lang="en-US" dirty="0"/>
              <a:t>analysis</a:t>
            </a:r>
          </a:p>
        </p:txBody>
      </p:sp>
      <p:sp>
        <p:nvSpPr>
          <p:cNvPr id="10" name="TextBox 9">
            <a:extLst>
              <a:ext uri="{FF2B5EF4-FFF2-40B4-BE49-F238E27FC236}">
                <a16:creationId xmlns:a16="http://schemas.microsoft.com/office/drawing/2014/main" id="{A663C9BA-AC73-4CFF-AD6E-BFB1E2765749}"/>
              </a:ext>
            </a:extLst>
          </p:cNvPr>
          <p:cNvSpPr txBox="1"/>
          <p:nvPr/>
        </p:nvSpPr>
        <p:spPr>
          <a:xfrm>
            <a:off x="1024128" y="2143760"/>
            <a:ext cx="9720072" cy="461665"/>
          </a:xfrm>
          <a:prstGeom prst="rect">
            <a:avLst/>
          </a:prstGeom>
          <a:noFill/>
        </p:spPr>
        <p:txBody>
          <a:bodyPr wrap="square" rtlCol="0">
            <a:spAutoFit/>
          </a:bodyPr>
          <a:lstStyle/>
          <a:p>
            <a:r>
              <a:rPr lang="en-US" sz="1000" dirty="0">
                <a:latin typeface="Verdana" panose="020B0604030504040204" pitchFamily="34" charset="0"/>
                <a:ea typeface="Verdana" panose="020B0604030504040204" pitchFamily="34" charset="0"/>
                <a:cs typeface="Verdana" panose="020B0604030504040204" pitchFamily="34" charset="0"/>
              </a:rPr>
              <a:t>5</a:t>
            </a: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Calibri" panose="020F0502020204030204" pitchFamily="34" charset="0"/>
                <a:cs typeface="Arial" panose="020B0604020202020204" pitchFamily="34" charset="0"/>
              </a:rPr>
              <a:t>Obtaining the top 10 most common venues for each city </a:t>
            </a:r>
            <a:endParaRPr lang="en-US" sz="10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 </a:t>
            </a:r>
          </a:p>
        </p:txBody>
      </p:sp>
      <p:pic>
        <p:nvPicPr>
          <p:cNvPr id="3" name="Picture 2">
            <a:extLst>
              <a:ext uri="{FF2B5EF4-FFF2-40B4-BE49-F238E27FC236}">
                <a16:creationId xmlns:a16="http://schemas.microsoft.com/office/drawing/2014/main" id="{69CF721B-85A2-4829-9A48-7EDE0B2DE35D}"/>
              </a:ext>
            </a:extLst>
          </p:cNvPr>
          <p:cNvPicPr>
            <a:picLocks noChangeAspect="1"/>
          </p:cNvPicPr>
          <p:nvPr/>
        </p:nvPicPr>
        <p:blipFill>
          <a:blip r:embed="rId2"/>
          <a:stretch>
            <a:fillRect/>
          </a:stretch>
        </p:blipFill>
        <p:spPr>
          <a:xfrm>
            <a:off x="1024128" y="2605425"/>
            <a:ext cx="10022402" cy="2984083"/>
          </a:xfrm>
          <a:prstGeom prst="rect">
            <a:avLst/>
          </a:prstGeom>
        </p:spPr>
      </p:pic>
      <p:sp>
        <p:nvSpPr>
          <p:cNvPr id="11" name="TextBox 10">
            <a:extLst>
              <a:ext uri="{FF2B5EF4-FFF2-40B4-BE49-F238E27FC236}">
                <a16:creationId xmlns:a16="http://schemas.microsoft.com/office/drawing/2014/main" id="{35C42045-A0F3-4D54-9B2C-142339517C4D}"/>
              </a:ext>
            </a:extLst>
          </p:cNvPr>
          <p:cNvSpPr txBox="1"/>
          <p:nvPr/>
        </p:nvSpPr>
        <p:spPr>
          <a:xfrm>
            <a:off x="11274552" y="777240"/>
            <a:ext cx="914400" cy="369332"/>
          </a:xfrm>
          <a:prstGeom prst="rect">
            <a:avLst/>
          </a:prstGeom>
          <a:noFill/>
        </p:spPr>
        <p:txBody>
          <a:bodyPr wrap="square" rtlCol="0">
            <a:spAutoFit/>
          </a:bodyPr>
          <a:lstStyle/>
          <a:p>
            <a:r>
              <a:rPr lang="en-US" dirty="0">
                <a:hlinkClick r:id="rId3" action="ppaction://hlinksldjump"/>
              </a:rPr>
              <a:t>back</a:t>
            </a:r>
            <a:endParaRPr lang="en-US" dirty="0"/>
          </a:p>
        </p:txBody>
      </p:sp>
    </p:spTree>
    <p:extLst>
      <p:ext uri="{BB962C8B-B14F-4D97-AF65-F5344CB8AC3E}">
        <p14:creationId xmlns:p14="http://schemas.microsoft.com/office/powerpoint/2010/main" val="192612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2A4A-4C5A-4133-9718-DE1A0C254D29}"/>
              </a:ext>
            </a:extLst>
          </p:cNvPr>
          <p:cNvSpPr>
            <a:spLocks noGrp="1"/>
          </p:cNvSpPr>
          <p:nvPr>
            <p:ph type="title"/>
          </p:nvPr>
        </p:nvSpPr>
        <p:spPr/>
        <p:txBody>
          <a:bodyPr/>
          <a:lstStyle/>
          <a:p>
            <a:r>
              <a:rPr lang="en-US" dirty="0"/>
              <a:t>Applied Data Science Capstone.</a:t>
            </a:r>
            <a:br>
              <a:rPr lang="en-US" dirty="0"/>
            </a:br>
            <a:r>
              <a:rPr lang="en-US" dirty="0"/>
              <a:t>results</a:t>
            </a:r>
          </a:p>
        </p:txBody>
      </p:sp>
      <p:graphicFrame>
        <p:nvGraphicFramePr>
          <p:cNvPr id="6" name="Table 6">
            <a:extLst>
              <a:ext uri="{FF2B5EF4-FFF2-40B4-BE49-F238E27FC236}">
                <a16:creationId xmlns:a16="http://schemas.microsoft.com/office/drawing/2014/main" id="{92AA1CD7-86E2-4C69-8776-78D42D22DDDB}"/>
              </a:ext>
            </a:extLst>
          </p:cNvPr>
          <p:cNvGraphicFramePr>
            <a:graphicFrameLocks noGrp="1"/>
          </p:cNvGraphicFramePr>
          <p:nvPr>
            <p:extLst>
              <p:ext uri="{D42A27DB-BD31-4B8C-83A1-F6EECF244321}">
                <p14:modId xmlns:p14="http://schemas.microsoft.com/office/powerpoint/2010/main" val="3086269082"/>
              </p:ext>
            </p:extLst>
          </p:nvPr>
        </p:nvGraphicFramePr>
        <p:xfrm>
          <a:off x="1198879" y="1991360"/>
          <a:ext cx="9545321" cy="4649376"/>
        </p:xfrm>
        <a:graphic>
          <a:graphicData uri="http://schemas.openxmlformats.org/drawingml/2006/table">
            <a:tbl>
              <a:tblPr firstRow="1" bandRow="1">
                <a:tableStyleId>{638B1855-1B75-4FBE-930C-398BA8C253C6}</a:tableStyleId>
              </a:tblPr>
              <a:tblGrid>
                <a:gridCol w="849822">
                  <a:extLst>
                    <a:ext uri="{9D8B030D-6E8A-4147-A177-3AD203B41FA5}">
                      <a16:colId xmlns:a16="http://schemas.microsoft.com/office/drawing/2014/main" val="304657963"/>
                    </a:ext>
                  </a:extLst>
                </a:gridCol>
                <a:gridCol w="1507298">
                  <a:extLst>
                    <a:ext uri="{9D8B030D-6E8A-4147-A177-3AD203B41FA5}">
                      <a16:colId xmlns:a16="http://schemas.microsoft.com/office/drawing/2014/main" val="412354287"/>
                    </a:ext>
                  </a:extLst>
                </a:gridCol>
                <a:gridCol w="1330960">
                  <a:extLst>
                    <a:ext uri="{9D8B030D-6E8A-4147-A177-3AD203B41FA5}">
                      <a16:colId xmlns:a16="http://schemas.microsoft.com/office/drawing/2014/main" val="1696715609"/>
                    </a:ext>
                  </a:extLst>
                </a:gridCol>
                <a:gridCol w="2225040">
                  <a:extLst>
                    <a:ext uri="{9D8B030D-6E8A-4147-A177-3AD203B41FA5}">
                      <a16:colId xmlns:a16="http://schemas.microsoft.com/office/drawing/2014/main" val="965311651"/>
                    </a:ext>
                  </a:extLst>
                </a:gridCol>
                <a:gridCol w="599440">
                  <a:extLst>
                    <a:ext uri="{9D8B030D-6E8A-4147-A177-3AD203B41FA5}">
                      <a16:colId xmlns:a16="http://schemas.microsoft.com/office/drawing/2014/main" val="4040321473"/>
                    </a:ext>
                  </a:extLst>
                </a:gridCol>
                <a:gridCol w="2147529">
                  <a:extLst>
                    <a:ext uri="{9D8B030D-6E8A-4147-A177-3AD203B41FA5}">
                      <a16:colId xmlns:a16="http://schemas.microsoft.com/office/drawing/2014/main" val="2915569503"/>
                    </a:ext>
                  </a:extLst>
                </a:gridCol>
                <a:gridCol w="885232">
                  <a:extLst>
                    <a:ext uri="{9D8B030D-6E8A-4147-A177-3AD203B41FA5}">
                      <a16:colId xmlns:a16="http://schemas.microsoft.com/office/drawing/2014/main" val="3123807173"/>
                    </a:ext>
                  </a:extLst>
                </a:gridCol>
              </a:tblGrid>
              <a:tr h="426720">
                <a:tc>
                  <a:txBody>
                    <a:bodyPr/>
                    <a:lstStyle/>
                    <a:p>
                      <a:pPr>
                        <a:lnSpc>
                          <a:spcPct val="100000"/>
                        </a:lnSpc>
                      </a:pPr>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Cluster</a:t>
                      </a:r>
                    </a:p>
                  </a:txBody>
                  <a:tcPr/>
                </a:tc>
                <a:tc gridSpan="3">
                  <a:txBody>
                    <a:bodyPr/>
                    <a:lstStyle/>
                    <a:p>
                      <a:pPr algn="ctr">
                        <a:lnSpc>
                          <a:spcPct val="100000"/>
                        </a:lnSpc>
                      </a:pPr>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Cities</a:t>
                      </a:r>
                    </a:p>
                  </a:txBody>
                  <a:tcPr/>
                </a:tc>
                <a:tc hMerge="1">
                  <a:txBody>
                    <a:bodyPr/>
                    <a:lstStyle/>
                    <a:p>
                      <a:endParaRPr lang="en-US" dirty="0"/>
                    </a:p>
                  </a:txBody>
                  <a:tcPr/>
                </a:tc>
                <a:tc hMerge="1">
                  <a:txBody>
                    <a:bodyPr/>
                    <a:lstStyle/>
                    <a:p>
                      <a:endParaRPr lang="en-US" dirty="0"/>
                    </a:p>
                  </a:txBody>
                  <a:tcPr/>
                </a:tc>
                <a:tc>
                  <a:txBody>
                    <a:bodyPr/>
                    <a:lstStyle/>
                    <a:p>
                      <a:pPr>
                        <a:lnSpc>
                          <a:spcPct val="100000"/>
                        </a:lnSpc>
                      </a:pPr>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 of Cities</a:t>
                      </a:r>
                    </a:p>
                  </a:txBody>
                  <a:tcPr/>
                </a:tc>
                <a:tc>
                  <a:txBody>
                    <a:bodyPr/>
                    <a:lstStyle/>
                    <a:p>
                      <a:pPr>
                        <a:lnSpc>
                          <a:spcPct val="100000"/>
                        </a:lnSpc>
                      </a:pPr>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Top 3 Venues (Count in the Cluster)</a:t>
                      </a:r>
                    </a:p>
                  </a:txBody>
                  <a:tcPr/>
                </a:tc>
                <a:tc>
                  <a:txBody>
                    <a:bodyPr/>
                    <a:lstStyle/>
                    <a:p>
                      <a:pPr>
                        <a:lnSpc>
                          <a:spcPct val="100000"/>
                        </a:lnSpc>
                      </a:pPr>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Cluster Label</a:t>
                      </a:r>
                    </a:p>
                  </a:txBody>
                  <a:tcPr/>
                </a:tc>
                <a:extLst>
                  <a:ext uri="{0D108BD9-81ED-4DB2-BD59-A6C34878D82A}">
                    <a16:rowId xmlns:a16="http://schemas.microsoft.com/office/drawing/2014/main" val="2503703234"/>
                  </a:ext>
                </a:extLst>
              </a:tr>
              <a:tr h="525466">
                <a:tc>
                  <a:txBody>
                    <a:bodyPr/>
                    <a:lstStyle/>
                    <a:p>
                      <a:pPr algn="ct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0</a:t>
                      </a:r>
                    </a:p>
                  </a:txBody>
                  <a:tcPr/>
                </a:tc>
                <a:tc>
                  <a:txBody>
                    <a:bodyPr/>
                    <a:lstStyle/>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Berlin</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Chicago</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Dublin</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Edinburgh</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Toronto</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London</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New York</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Prague</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Quebec-city</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Vancouver</a:t>
                      </a:r>
                    </a:p>
                    <a:p>
                      <a:pPr>
                        <a:lnSpc>
                          <a:spcPct val="100000"/>
                        </a:lnSpc>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Rio-de-</a:t>
                      </a:r>
                      <a:r>
                        <a:rPr lang="en-US" sz="900" b="0" kern="12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Janerio</a:t>
                      </a:r>
                      <a:endPar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San-Diego</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San-Francisco</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Sydney</a:t>
                      </a:r>
                    </a:p>
                    <a:p>
                      <a:pPr>
                        <a:lnSpc>
                          <a:spcPct val="100000"/>
                        </a:lnSpc>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rPr>
                        <a:t>14</a:t>
                      </a:r>
                    </a:p>
                  </a:txBody>
                  <a:tcPr/>
                </a:tc>
                <a:tc>
                  <a:txBody>
                    <a:bodyPr/>
                    <a:lstStyle/>
                    <a:p>
                      <a:pPr marL="171450" marR="0" lvl="0" indent="-17145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Park (14)</a:t>
                      </a:r>
                    </a:p>
                    <a:p>
                      <a:pPr marL="171450" marR="0" lvl="0" indent="-171450" algn="just">
                        <a:lnSpc>
                          <a:spcPct val="100000"/>
                        </a:lnSpc>
                        <a:spcBef>
                          <a:spcPts val="0"/>
                        </a:spcBef>
                        <a:spcAft>
                          <a:spcPts val="80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Coffee-shop (12)</a:t>
                      </a:r>
                    </a:p>
                    <a:p>
                      <a:pPr marL="171450" marR="0" lvl="0" indent="-171450" algn="just">
                        <a:lnSpc>
                          <a:spcPct val="100000"/>
                        </a:lnSpc>
                        <a:spcBef>
                          <a:spcPts val="0"/>
                        </a:spcBef>
                        <a:spcAft>
                          <a:spcPts val="80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Ice cream shop (10)</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PARKS</a:t>
                      </a:r>
                    </a:p>
                  </a:txBody>
                  <a:tcPr/>
                </a:tc>
                <a:extLst>
                  <a:ext uri="{0D108BD9-81ED-4DB2-BD59-A6C34878D82A}">
                    <a16:rowId xmlns:a16="http://schemas.microsoft.com/office/drawing/2014/main" val="963764898"/>
                  </a:ext>
                </a:extLst>
              </a:tr>
              <a:tr h="514256">
                <a:tc>
                  <a:txBody>
                    <a:bodyPr/>
                    <a:lstStyle/>
                    <a:p>
                      <a:pPr algn="ct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1</a:t>
                      </a:r>
                    </a:p>
                  </a:txBody>
                  <a:tcPr/>
                </a:tc>
                <a:tc>
                  <a:txBody>
                    <a:bodyPr/>
                    <a:lstStyle/>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Athens</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San-Sebastian</a:t>
                      </a:r>
                    </a:p>
                    <a:p>
                      <a:pPr marL="285750" indent="-285750">
                        <a:lnSpc>
                          <a:spcPct val="100000"/>
                        </a:lnSpc>
                        <a:buFont typeface="Courier New" panose="02070309020205020404" pitchFamily="49" charset="0"/>
                        <a:buChar char="o"/>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Bergen</a:t>
                      </a:r>
                    </a:p>
                    <a:p>
                      <a:pPr marL="17145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Zurich</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17145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Bruges</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rPr>
                        <a:t>5</a:t>
                      </a:r>
                    </a:p>
                  </a:txBody>
                  <a:tcPr/>
                </a:tc>
                <a:tc>
                  <a:txBody>
                    <a:bodyPr/>
                    <a:lstStyle/>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Bar (5)</a:t>
                      </a:r>
                    </a:p>
                    <a:p>
                      <a:pPr marL="285750" lvl="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Hotel (4)</a:t>
                      </a:r>
                    </a:p>
                    <a:p>
                      <a:pPr marL="285750" indent="-2857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Bakery (3)</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BARS</a:t>
                      </a:r>
                    </a:p>
                  </a:txBody>
                  <a:tcPr/>
                </a:tc>
                <a:extLst>
                  <a:ext uri="{0D108BD9-81ED-4DB2-BD59-A6C34878D82A}">
                    <a16:rowId xmlns:a16="http://schemas.microsoft.com/office/drawing/2014/main" val="371276081"/>
                  </a:ext>
                </a:extLst>
              </a:tr>
              <a:tr h="819056">
                <a:tc>
                  <a:txBody>
                    <a:bodyPr/>
                    <a:lstStyle/>
                    <a:p>
                      <a:pPr algn="ct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2</a:t>
                      </a:r>
                    </a:p>
                  </a:txBody>
                  <a:tcPr/>
                </a:tc>
                <a:tc>
                  <a:txBody>
                    <a:bodyPr/>
                    <a:lstStyle/>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Bangkok</a:t>
                      </a:r>
                    </a:p>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Beijing</a:t>
                      </a:r>
                    </a:p>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Cartagena</a:t>
                      </a:r>
                    </a:p>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Cusco</a:t>
                      </a:r>
                    </a:p>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Singapore</a:t>
                      </a:r>
                    </a:p>
                  </a:txBody>
                  <a:tcPr marL="68580" marR="68580" marT="0" marB="0"/>
                </a:tc>
                <a:tc>
                  <a:txBody>
                    <a:bodyPr/>
                    <a:lstStyle/>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Dubai</a:t>
                      </a:r>
                    </a:p>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Dubrovnik</a:t>
                      </a:r>
                    </a:p>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Havana</a:t>
                      </a:r>
                    </a:p>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Hong Kong</a:t>
                      </a:r>
                    </a:p>
                    <a:p>
                      <a:pPr>
                        <a:lnSpc>
                          <a:spcPct val="100000"/>
                        </a:lnSpc>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Jerusalem</a:t>
                      </a:r>
                    </a:p>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Queenstown</a:t>
                      </a:r>
                    </a:p>
                    <a:p>
                      <a:pPr marL="342900" marR="0" lvl="0" indent="-342900" algn="just">
                        <a:lnSpc>
                          <a:spcPct val="100000"/>
                        </a:lnSpc>
                        <a:spcBef>
                          <a:spcPts val="0"/>
                        </a:spcBef>
                        <a:spcAft>
                          <a:spcPts val="0"/>
                        </a:spcAft>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San-Miguel-de-Allende</a:t>
                      </a:r>
                    </a:p>
                    <a:p>
                      <a:pPr marL="171450" indent="-171450">
                        <a:lnSpc>
                          <a:spcPct val="100000"/>
                        </a:lnSpc>
                        <a:buFont typeface="Courier New" panose="02070309020205020404" pitchFamily="49" charset="0"/>
                        <a:buChar char="o"/>
                      </a:pPr>
                      <a:r>
                        <a:rPr lang="en-US" sz="9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Jaipur</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rPr>
                        <a:t>13</a:t>
                      </a:r>
                    </a:p>
                  </a:txBody>
                  <a:tcPr/>
                </a:tc>
                <a:tc>
                  <a:txBody>
                    <a:bodyPr/>
                    <a:lstStyle/>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Hotel (13)</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Cafe (8)</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Restaurant (8)</a:t>
                      </a:r>
                    </a:p>
                    <a:p>
                      <a:pPr>
                        <a:lnSpc>
                          <a:spcPct val="100000"/>
                        </a:lnSpc>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HOTELS</a:t>
                      </a:r>
                    </a:p>
                  </a:txBody>
                  <a:tcPr/>
                </a:tc>
                <a:extLst>
                  <a:ext uri="{0D108BD9-81ED-4DB2-BD59-A6C34878D82A}">
                    <a16:rowId xmlns:a16="http://schemas.microsoft.com/office/drawing/2014/main" val="2720113044"/>
                  </a:ext>
                </a:extLst>
              </a:tr>
              <a:tr h="327472">
                <a:tc>
                  <a:txBody>
                    <a:bodyPr/>
                    <a:lstStyle/>
                    <a:p>
                      <a:pPr algn="ct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3</a:t>
                      </a:r>
                    </a:p>
                  </a:txBody>
                  <a:tcPr/>
                </a:tc>
                <a:tc>
                  <a:txBody>
                    <a:bodyPr/>
                    <a:lstStyle/>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Amsterdam</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Budapest</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Cape-Town</a:t>
                      </a:r>
                    </a:p>
                    <a:p>
                      <a:pPr>
                        <a:lnSpc>
                          <a:spcPct val="100000"/>
                        </a:lnSpc>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Istanbul</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Quito</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Seoul</a:t>
                      </a:r>
                    </a:p>
                  </a:txBody>
                  <a:tcPr/>
                </a:tc>
                <a:tc>
                  <a:txBody>
                    <a:bodyPr/>
                    <a:lstStyle/>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St-Petersburg</a:t>
                      </a:r>
                    </a:p>
                    <a:p>
                      <a:pPr marL="17145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Tokyo</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Hanoi</a:t>
                      </a:r>
                    </a:p>
                    <a:p>
                      <a:pPr marL="171450" indent="-171450">
                        <a:lnSpc>
                          <a:spcPct val="100000"/>
                        </a:lnSpc>
                        <a:buFont typeface="Courier New" panose="02070309020205020404" pitchFamily="49" charset="0"/>
                        <a:buChar char="o"/>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rPr>
                        <a:t>9</a:t>
                      </a:r>
                    </a:p>
                  </a:txBody>
                  <a:tcPr/>
                </a:tc>
                <a:tc>
                  <a:txBody>
                    <a:bodyPr/>
                    <a:lstStyle/>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Coffee Shop (9)</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Hotel (9)</a:t>
                      </a:r>
                    </a:p>
                    <a:p>
                      <a:pPr marL="17145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Park (6) </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COFFEE SHOPS</a:t>
                      </a:r>
                    </a:p>
                  </a:txBody>
                  <a:tcPr/>
                </a:tc>
                <a:extLst>
                  <a:ext uri="{0D108BD9-81ED-4DB2-BD59-A6C34878D82A}">
                    <a16:rowId xmlns:a16="http://schemas.microsoft.com/office/drawing/2014/main" val="1495564642"/>
                  </a:ext>
                </a:extLst>
              </a:tr>
              <a:tr h="731520">
                <a:tc>
                  <a:txBody>
                    <a:bodyPr/>
                    <a:lstStyle/>
                    <a:p>
                      <a:pPr algn="ct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4</a:t>
                      </a:r>
                    </a:p>
                  </a:txBody>
                  <a:tcPr/>
                </a:tc>
                <a:tc>
                  <a:txBody>
                    <a:bodyPr/>
                    <a:lstStyle/>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Barcelona</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Buenos-Aires</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Lisbon</a:t>
                      </a:r>
                    </a:p>
                    <a:p>
                      <a:pPr>
                        <a:lnSpc>
                          <a:spcPct val="100000"/>
                        </a:lnSpc>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Madrid</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Paris</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Rome</a:t>
                      </a:r>
                    </a:p>
                    <a:p>
                      <a:pPr marL="171450" indent="-171450">
                        <a:lnSpc>
                          <a:spcPct val="100000"/>
                        </a:lnSpc>
                        <a:buFont typeface="Courier New" panose="02070309020205020404" pitchFamily="49" charset="0"/>
                        <a:buChar char="o"/>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Venice</a:t>
                      </a:r>
                    </a:p>
                    <a:p>
                      <a:pPr marL="17145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Vienna</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rPr>
                        <a:t>8</a:t>
                      </a:r>
                    </a:p>
                  </a:txBody>
                  <a:tcPr/>
                </a:tc>
                <a:tc>
                  <a:txBody>
                    <a:bodyPr/>
                    <a:lstStyle/>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Plaza (8)</a:t>
                      </a:r>
                    </a:p>
                    <a:p>
                      <a:pPr marL="171450" lvl="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Ice Cream Shop (7)</a:t>
                      </a:r>
                    </a:p>
                    <a:p>
                      <a:pPr marL="171450" indent="-171450">
                        <a:lnSpc>
                          <a:spcPct val="100000"/>
                        </a:lnSpc>
                        <a:buFont typeface="Courier New" panose="02070309020205020404" pitchFamily="49" charset="0"/>
                        <a:buChar char="o"/>
                      </a:pPr>
                      <a:r>
                        <a:rPr lang="en-US" sz="9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Park (6)</a:t>
                      </a: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PLAZAS</a:t>
                      </a:r>
                    </a:p>
                  </a:txBody>
                  <a:tcPr/>
                </a:tc>
                <a:extLst>
                  <a:ext uri="{0D108BD9-81ED-4DB2-BD59-A6C34878D82A}">
                    <a16:rowId xmlns:a16="http://schemas.microsoft.com/office/drawing/2014/main" val="3176869482"/>
                  </a:ext>
                </a:extLst>
              </a:tr>
              <a:tr h="603344">
                <a:tc>
                  <a:txBody>
                    <a:bodyPr/>
                    <a:lstStyle/>
                    <a:p>
                      <a:pPr algn="ct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5</a:t>
                      </a:r>
                    </a:p>
                  </a:txBody>
                  <a:tcPr/>
                </a:tc>
                <a:tc>
                  <a:txBody>
                    <a:bodyPr/>
                    <a:lstStyle/>
                    <a:p>
                      <a:pPr marL="171450" indent="-171450">
                        <a:lnSpc>
                          <a:spcPct val="100000"/>
                        </a:lnSpc>
                        <a:buFont typeface="Courier New" panose="02070309020205020404" pitchFamily="49" charset="0"/>
                        <a:buChar char="o"/>
                      </a:pPr>
                      <a:r>
                        <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rPr>
                        <a:t>    Marrakesh</a:t>
                      </a:r>
                    </a:p>
                  </a:txBody>
                  <a:tcPr/>
                </a:tc>
                <a:tc>
                  <a:txBody>
                    <a:bodyPr/>
                    <a:lstStyle/>
                    <a:p>
                      <a:pPr>
                        <a:lnSpc>
                          <a:spcPct val="100000"/>
                        </a:lnSpc>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endPar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nSpc>
                          <a:spcPct val="100000"/>
                        </a:lnSpc>
                      </a:pPr>
                      <a:r>
                        <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rPr>
                        <a:t>1</a:t>
                      </a:r>
                    </a:p>
                  </a:txBody>
                  <a:tcPr/>
                </a:tc>
                <a:tc>
                  <a:txBody>
                    <a:bodyPr/>
                    <a:lstStyle/>
                    <a:p>
                      <a:pPr marL="171450" indent="-171450">
                        <a:lnSpc>
                          <a:spcPct val="100000"/>
                        </a:lnSpc>
                        <a:buFont typeface="Courier New" panose="02070309020205020404" pitchFamily="49" charset="0"/>
                        <a:buChar char="o"/>
                      </a:pPr>
                      <a:r>
                        <a:rPr lang="en-US" sz="900" b="0" dirty="0">
                          <a:solidFill>
                            <a:schemeClr val="tx1"/>
                          </a:solidFill>
                          <a:latin typeface="Verdana" panose="020B0604030504040204" pitchFamily="34" charset="0"/>
                          <a:ea typeface="Verdana" panose="020B0604030504040204" pitchFamily="34" charset="0"/>
                          <a:cs typeface="Verdana" panose="020B0604030504040204" pitchFamily="34" charset="0"/>
                        </a:rPr>
                        <a:t>   Bed &amp; Breakfast</a:t>
                      </a:r>
                    </a:p>
                  </a:txBody>
                  <a:tcPr/>
                </a:tc>
                <a:tc>
                  <a:txBody>
                    <a:bodyPr/>
                    <a:lstStyle/>
                    <a:p>
                      <a:pPr>
                        <a:lnSpc>
                          <a:spcPct val="100000"/>
                        </a:lnSpc>
                      </a:pPr>
                      <a:r>
                        <a:rPr lang="en-US" sz="900" b="1" dirty="0">
                          <a:solidFill>
                            <a:schemeClr val="tx1"/>
                          </a:solidFill>
                          <a:latin typeface="Verdana" panose="020B0604030504040204" pitchFamily="34" charset="0"/>
                          <a:ea typeface="Verdana" panose="020B0604030504040204" pitchFamily="34" charset="0"/>
                          <a:cs typeface="Verdana" panose="020B0604030504040204" pitchFamily="34" charset="0"/>
                        </a:rPr>
                        <a:t>BED &amp; BREAKFAST</a:t>
                      </a:r>
                    </a:p>
                  </a:txBody>
                  <a:tcPr/>
                </a:tc>
                <a:extLst>
                  <a:ext uri="{0D108BD9-81ED-4DB2-BD59-A6C34878D82A}">
                    <a16:rowId xmlns:a16="http://schemas.microsoft.com/office/drawing/2014/main" val="1883622960"/>
                  </a:ext>
                </a:extLst>
              </a:tr>
            </a:tbl>
          </a:graphicData>
        </a:graphic>
      </p:graphicFrame>
      <p:sp>
        <p:nvSpPr>
          <p:cNvPr id="9" name="TextBox 8">
            <a:extLst>
              <a:ext uri="{FF2B5EF4-FFF2-40B4-BE49-F238E27FC236}">
                <a16:creationId xmlns:a16="http://schemas.microsoft.com/office/drawing/2014/main" id="{EC675DAC-5C81-478D-A59D-B5612880D4A4}"/>
              </a:ext>
            </a:extLst>
          </p:cNvPr>
          <p:cNvSpPr txBox="1"/>
          <p:nvPr/>
        </p:nvSpPr>
        <p:spPr>
          <a:xfrm>
            <a:off x="11274552" y="777240"/>
            <a:ext cx="914400" cy="369332"/>
          </a:xfrm>
          <a:prstGeom prst="rect">
            <a:avLst/>
          </a:prstGeom>
          <a:noFill/>
        </p:spPr>
        <p:txBody>
          <a:bodyPr wrap="square" rtlCol="0">
            <a:spAutoFit/>
          </a:bodyPr>
          <a:lstStyle/>
          <a:p>
            <a:r>
              <a:rPr lang="en-US" dirty="0">
                <a:hlinkClick r:id="rId2" action="ppaction://hlinksldjump"/>
              </a:rPr>
              <a:t>back</a:t>
            </a:r>
            <a:endParaRPr lang="en-US" dirty="0"/>
          </a:p>
        </p:txBody>
      </p:sp>
    </p:spTree>
    <p:extLst>
      <p:ext uri="{BB962C8B-B14F-4D97-AF65-F5344CB8AC3E}">
        <p14:creationId xmlns:p14="http://schemas.microsoft.com/office/powerpoint/2010/main" val="2211105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0</TotalTime>
  <Words>1197</Words>
  <Application>Microsoft Office PowerPoint</Application>
  <PresentationFormat>Widescreen</PresentationFormat>
  <Paragraphs>169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Courier New</vt:lpstr>
      <vt:lpstr>Tw Cen MT</vt:lpstr>
      <vt:lpstr>Tw Cen MT Condensed</vt:lpstr>
      <vt:lpstr>Verdana</vt:lpstr>
      <vt:lpstr>Wingdings</vt:lpstr>
      <vt:lpstr>Wingdings 3</vt:lpstr>
      <vt:lpstr>Integral</vt:lpstr>
      <vt:lpstr>Applied Data Science Capstone.</vt:lpstr>
      <vt:lpstr>TABLE OF CONTENTS</vt:lpstr>
      <vt:lpstr>Applied Data Science Capstone. INTRODUCTION</vt:lpstr>
      <vt:lpstr>Applied Data Science Capstone. DATA</vt:lpstr>
      <vt:lpstr>Applied Data Science Capstone. METHODOLOGY</vt:lpstr>
      <vt:lpstr>Applied Data Science Capstone. METHODOLOGY (Contd.)</vt:lpstr>
      <vt:lpstr>Applied Data Science Capstone. analysis</vt:lpstr>
      <vt:lpstr>Applied Data Science Capstone. analysis</vt:lpstr>
      <vt:lpstr>Applied Data Science Capstone. results</vt:lpstr>
      <vt:lpstr>Applied Data Science Capstone. results</vt:lpstr>
      <vt:lpstr>Applied Data Science Capstone. discussions</vt:lpstr>
      <vt:lpstr>Applied Data Science Capstone.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Trehan, Rahul</dc:creator>
  <cp:lastModifiedBy>Trehan, Rahul</cp:lastModifiedBy>
  <cp:revision>24</cp:revision>
  <dcterms:created xsi:type="dcterms:W3CDTF">2020-06-21T17:14:56Z</dcterms:created>
  <dcterms:modified xsi:type="dcterms:W3CDTF">2020-06-22T10:33:27Z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29bff8-5b33-42aa-95d2-28f72e792cb0_Enabled">
    <vt:lpwstr>True</vt:lpwstr>
  </property>
  <property fmtid="{D5CDD505-2E9C-101B-9397-08002B2CF9AE}" pid="3" name="MSIP_Label_4929bff8-5b33-42aa-95d2-28f72e792cb0_SiteId">
    <vt:lpwstr>f35a6974-607f-47d4-82d7-ff31d7dc53a5</vt:lpwstr>
  </property>
  <property fmtid="{D5CDD505-2E9C-101B-9397-08002B2CF9AE}" pid="4" name="MSIP_Label_4929bff8-5b33-42aa-95d2-28f72e792cb0_Owner">
    <vt:lpwstr>TREHARA1@novartis.net</vt:lpwstr>
  </property>
  <property fmtid="{D5CDD505-2E9C-101B-9397-08002B2CF9AE}" pid="5" name="MSIP_Label_4929bff8-5b33-42aa-95d2-28f72e792cb0_SetDate">
    <vt:lpwstr>2020-06-21T17:30:23.4739574Z</vt:lpwstr>
  </property>
  <property fmtid="{D5CDD505-2E9C-101B-9397-08002B2CF9AE}" pid="6" name="MSIP_Label_4929bff8-5b33-42aa-95d2-28f72e792cb0_Name">
    <vt:lpwstr>Business Use Only</vt:lpwstr>
  </property>
  <property fmtid="{D5CDD505-2E9C-101B-9397-08002B2CF9AE}" pid="7" name="MSIP_Label_4929bff8-5b33-42aa-95d2-28f72e792cb0_Application">
    <vt:lpwstr>Microsoft Azure Information Protection</vt:lpwstr>
  </property>
  <property fmtid="{D5CDD505-2E9C-101B-9397-08002B2CF9AE}" pid="8" name="MSIP_Label_4929bff8-5b33-42aa-95d2-28f72e792cb0_ActionId">
    <vt:lpwstr>efbd242f-767a-436f-954c-fd8aa367313a</vt:lpwstr>
  </property>
  <property fmtid="{D5CDD505-2E9C-101B-9397-08002B2CF9AE}" pid="9" name="MSIP_Label_4929bff8-5b33-42aa-95d2-28f72e792cb0_Extended_MSFT_Method">
    <vt:lpwstr>Automatic</vt:lpwstr>
  </property>
  <property fmtid="{D5CDD505-2E9C-101B-9397-08002B2CF9AE}" pid="10" name="Confidentiality">
    <vt:lpwstr>Business Use Only</vt:lpwstr>
  </property>
</Properties>
</file>