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75" r:id="rId2"/>
    <p:sldId id="276" r:id="rId3"/>
    <p:sldId id="279" r:id="rId4"/>
    <p:sldId id="506" r:id="rId5"/>
    <p:sldId id="424" r:id="rId6"/>
    <p:sldId id="531" r:id="rId7"/>
    <p:sldId id="259" r:id="rId8"/>
    <p:sldId id="426" r:id="rId9"/>
    <p:sldId id="521" r:id="rId10"/>
    <p:sldId id="509" r:id="rId11"/>
    <p:sldId id="524" r:id="rId12"/>
    <p:sldId id="525" r:id="rId13"/>
    <p:sldId id="526" r:id="rId14"/>
    <p:sldId id="527" r:id="rId15"/>
    <p:sldId id="528" r:id="rId16"/>
    <p:sldId id="296" r:id="rId17"/>
    <p:sldId id="301" r:id="rId18"/>
    <p:sldId id="532" r:id="rId19"/>
    <p:sldId id="533" r:id="rId20"/>
    <p:sldId id="510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628"/>
    <a:srgbClr val="040404"/>
    <a:srgbClr val="191919"/>
    <a:srgbClr val="1D1D1E"/>
    <a:srgbClr val="EBEBE4"/>
    <a:srgbClr val="FFFFFF"/>
    <a:srgbClr val="242527"/>
    <a:srgbClr val="007ECA"/>
    <a:srgbClr val="8F8884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anshyam Rathi" userId="44b39f79-9c87-41a9-b969-b080f426c7e4" providerId="ADAL" clId="{CF11471B-2255-40FB-8395-F6746EE396EF}"/>
    <pc:docChg chg="modSld">
      <pc:chgData name="Ghanshyam Rathi" userId="44b39f79-9c87-41a9-b969-b080f426c7e4" providerId="ADAL" clId="{CF11471B-2255-40FB-8395-F6746EE396EF}" dt="2019-09-11T08:41:34.091" v="10" actId="20577"/>
      <pc:docMkLst>
        <pc:docMk/>
      </pc:docMkLst>
      <pc:sldChg chg="modSp">
        <pc:chgData name="Ghanshyam Rathi" userId="44b39f79-9c87-41a9-b969-b080f426c7e4" providerId="ADAL" clId="{CF11471B-2255-40FB-8395-F6746EE396EF}" dt="2019-09-11T08:41:34.091" v="10" actId="20577"/>
        <pc:sldMkLst>
          <pc:docMk/>
          <pc:sldMk cId="0" sldId="259"/>
        </pc:sldMkLst>
        <pc:spChg chg="mod">
          <ac:chgData name="Ghanshyam Rathi" userId="44b39f79-9c87-41a9-b969-b080f426c7e4" providerId="ADAL" clId="{CF11471B-2255-40FB-8395-F6746EE396EF}" dt="2019-09-11T08:41:34.091" v="10" actId="20577"/>
          <ac:spMkLst>
            <pc:docMk/>
            <pc:sldMk cId="0" sldId="259"/>
            <ac:spMk id="4" creationId="{B0AB5776-6BBC-48C4-B856-2440275B2F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7F38C-361D-47EA-BB2C-32AAE0CF6FD8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A24CC-1FA2-4B9E-BC7B-AFA40D7B8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14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E53D-4BA2-4C81-A262-730668161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B49DD-4E05-438E-8619-E11F31E75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A0591-05C3-480C-A48C-92E329FC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C9BD-379C-40C8-805C-34537E89BAA8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D1337-9227-4DB2-B9C2-F2D962F2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Strictly Private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F066F-C8C8-4EC9-978E-13B1D215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6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B5B1-5101-4B88-80BD-CD74EEFD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F8135-460D-4271-A94B-22C485E3C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7848C-B0A5-4574-929A-13D5D5096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EF7CF-5681-4DF1-836B-BD3A2206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A7A2-8BC2-4978-BCFF-270C3B01B029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D0517-F007-494A-830B-D420DF08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Strictly 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003A-18FA-4453-AADA-E3C5A6EE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3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CC74-6184-460C-B427-767491A0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22BEF-4590-4351-9EA0-EB5A8635C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ED66F-2499-4608-BE59-5A2534490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58490-CC02-4912-A245-6BF6BC9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81AB-95BA-41D8-AA18-81144B57C0FF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A729D-75F4-4B9B-9E9B-77178C24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Strictly 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2262C-91B0-4CDD-8563-CEDA0A68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13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3D36-4C33-471B-AF04-20D51DE6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3D510-8919-4318-A370-3B11E29B3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965A-93AB-432C-9B73-AA5B99F8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B06A-C146-482F-A6C1-E0E773DA4759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A2F9B-34D3-4508-A779-62C38823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Strictly Private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822E-1FC7-498D-A2F7-0D1218C2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21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866E4-7FBD-45EC-8160-8FB7EAE03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E456C-AD80-45E1-B8CC-EDDCE52B9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1539A-4E65-4BF0-9510-F68C8BA3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8EFF-464E-4A1A-9BBB-FDC666222FD0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3C2C2-D721-422F-B424-414EFA5D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Strictly Private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B2371-7B39-41AF-902E-8B63C66E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46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223A-A01A-49E5-82E1-4E3F5E08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3C05E-52C3-4D43-A32A-4BAF4B7A3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4937F-5157-4677-B0CA-18202B91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3EE6-357E-4EDC-ACD3-1EBDCECE8FCE}" type="datetime1">
              <a:rPr lang="en-US" smtClean="0"/>
              <a:t>9/11/2019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7806-A728-4E19-9DA4-DC21D180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Strictly Private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9C7F-A40D-4BBE-B9D2-986675FF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3D98-5A32-48FC-8A6D-8586048964E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8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48946"/>
            <a:ext cx="10515598" cy="43727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B98D3-ACFE-4D16-A189-B1741730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F20C-9467-41E5-90EA-D34B3457145F}" type="datetime1">
              <a:rPr lang="en-US" smtClean="0"/>
              <a:t>9/11/2019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4BFCD-99E1-4B45-BD2F-6755BB0B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Strictly Private &amp; Confidential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4ABDB-D4B3-4D2A-A279-E4FB5F15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3D98-5A32-48FC-8A6D-8586048964E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99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7060-2E51-4781-A03D-5368363E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EFB3-0D1A-4B32-B398-A7D15D27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CB64-C099-4C2A-8DAB-5993EE64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FA40-7DB1-43B2-9253-56A644068A47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3D576-9617-4720-AF6F-774AFA2D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Strictly Private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0427F-48E7-414C-8CB9-DE62DC4B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6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7060-2E51-4781-A03D-5368363E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EFB3-0D1A-4B32-B398-A7D15D27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CB64-C099-4C2A-8DAB-5993EE64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2826-33BC-4EEB-94AB-C4F507A19CFC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3D576-9617-4720-AF6F-774AFA2D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Strictly Private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0427F-48E7-414C-8CB9-DE62DC4B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E12563-6DE4-4DB0-AAEE-E95BDD9E62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699125"/>
            <a:ext cx="10515600" cy="496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326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7060-2E51-4781-A03D-5368363E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CB64-C099-4C2A-8DAB-5993EE64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7C5F-1B51-4B76-9052-4FE952410DB3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3D576-9617-4720-AF6F-774AFA2D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Strictly Private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0427F-48E7-414C-8CB9-DE62DC4B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E12563-6DE4-4DB0-AAEE-E95BDD9E62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699125"/>
            <a:ext cx="10515600" cy="496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355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EE1C-9DCE-470D-8CCB-25F1C1738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DD739-D2F0-468A-B4B0-FB769DF29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6306E-8378-49BC-9CAC-6CAB0EE7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5DF0-69EE-45E4-B61A-DA08531A25FA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A7A55-08D4-41E3-9ABD-50FC2AC4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Strictly Private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7AF99-A0D4-4B48-8275-D6CAB9D3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5154-376E-420E-8461-9864D4B5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5089-EF5C-44C5-8021-077E7367D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4795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D7C43-9C8D-4E19-8D66-6FD7DF81D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795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65A35-1689-4F9D-B77A-CDB18823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A51-5136-4B00-B086-A43005C8A533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1EC04-F31A-4EA1-AB55-8DFE4DD3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Strictly 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2E154-2EA4-4556-9219-576F4BE6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0932FB-DA54-4340-B7C3-13D97ABCE2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699125"/>
            <a:ext cx="10515600" cy="5238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442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22BBD-210A-4701-B02D-6591C81C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5361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814D9-FBF6-4D67-9FF5-44F45EA34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7752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0306A-5B50-40DC-B885-69D71F6E4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5361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CC245-0C41-4551-8C5C-9761F1B4F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7752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5E405C-4961-45A3-B1EA-144CC676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BF33-C6BA-4899-8119-8FA9D8E37E49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5927F-FFFB-458B-B459-051073C7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Strictly Private &amp;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C4678-DC80-4465-BBCC-4494B2B1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CFD4F9-948D-4811-A26B-78591DB5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604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B328-F7EB-4089-84D2-0808E54F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274ED-E87A-4F5E-880A-77E23F14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B655-16B5-4797-AB28-F231CF381C4A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4CB3D-2BEC-43F8-92A0-00F8BBA8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Strictly Private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8E884-0A86-425C-B7E4-C25D1312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8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DAECD-184E-4B55-AA45-C162E28F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FAE1-2C21-4E4A-8218-B4DE25AFEA61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17DA3-AC71-4105-9C8E-2789814B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Strictly Private &amp;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756F0-B0CC-44DE-8F60-4F81D6FA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6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AC8A5-D2B6-4927-8EA1-A5274B2E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ED2F7-236E-46D7-BFAF-B964DBE68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79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4F7F-E921-4051-AF01-095832EB9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5064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1596-C5AD-4629-9BC4-A9FEB048D26C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86969-BBE4-432B-A106-5B249D706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506478"/>
            <a:ext cx="3201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Strictly Private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DBB9-FCD5-4897-A82B-6DCC19A85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064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5D08F-DD65-49ED-8E8F-6069B7D5C1C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7964BD-0609-45FA-994C-FD6537439AD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108" y="-3367"/>
            <a:ext cx="1309255" cy="4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2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banksupport@psbloansin59minutes.com" TargetMode="External"/><Relationship Id="rId2" Type="http://schemas.openxmlformats.org/officeDocument/2006/relationships/hyperlink" Target="mailto:support@psbloansin59minutes.com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3CB5D6FE-9BB4-46D1-931F-70C4A5EFF931}"/>
              </a:ext>
            </a:extLst>
          </p:cNvPr>
          <p:cNvSpPr/>
          <p:nvPr/>
        </p:nvSpPr>
        <p:spPr>
          <a:xfrm>
            <a:off x="838201" y="1297858"/>
            <a:ext cx="10515599" cy="4291781"/>
          </a:xfrm>
          <a:prstGeom prst="rect">
            <a:avLst/>
          </a:prstGeom>
          <a:solidFill>
            <a:sysClr val="window" lastClr="FFFFFF"/>
          </a:solidFill>
          <a:ln w="28575" cap="flat" cmpd="sng">
            <a:solidFill>
              <a:srgbClr val="F2672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prstClr val="black"/>
              </a:buClr>
              <a:buSzPts val="1800"/>
              <a:buFontTx/>
              <a:buNone/>
              <a:tabLst/>
              <a:defRPr/>
            </a:pPr>
            <a:r>
              <a:rPr kumimoji="0" lang="en-IN" sz="5400" b="1" i="0" u="none" strike="noStrike" kern="0" cap="none" spc="0" normalizeH="0" baseline="0" noProof="0">
                <a:ln>
                  <a:noFill/>
                </a:ln>
                <a:solidFill>
                  <a:srgbClr val="3E96D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LENDER JOURNEY</a:t>
            </a:r>
            <a:endParaRPr kumimoji="0" lang="en-IN" sz="5400" b="1" i="0" u="none" strike="noStrike" kern="0" cap="none" spc="0" normalizeH="0" baseline="0" noProof="0" dirty="0">
              <a:ln>
                <a:noFill/>
              </a:ln>
              <a:solidFill>
                <a:srgbClr val="3E96D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prstClr val="black"/>
              </a:buClr>
              <a:buSzPts val="1800"/>
              <a:buFontTx/>
              <a:buNone/>
              <a:tabLst/>
              <a:defRPr/>
            </a:pPr>
            <a:b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</a:rPr>
              <a:t>TRAINING MODULE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</a:rPr>
              <a:t>BRANCH USERS : MAKER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2A564-7FAB-4867-8462-0F1C622B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Strictly Private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20EDE-FFB4-4881-89DF-CF80579E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4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DDBA-728F-404D-910C-44FCF1B6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MAKER ACCEPTS PROPOSAL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4C550D-A232-41BF-9555-A1671A534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13E5D-756E-4436-91F2-F51EFED5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Strictly Private &amp;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DF4D2-A990-4A29-BE18-BD6AF5FE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16B6FC-2130-40FE-9E77-4961FCA1DA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699124"/>
            <a:ext cx="10515600" cy="807353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Click on ‘Manage Applications’ and under ‘New Proposal’ section, Branch Maker can view all Proposals.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Maker can accept the proposal by clicking on 'Fill Details’.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D85049-9B54-4FBE-9D6C-E36751C7EE60}"/>
              </a:ext>
            </a:extLst>
          </p:cNvPr>
          <p:cNvGrpSpPr/>
          <p:nvPr/>
        </p:nvGrpSpPr>
        <p:grpSpPr>
          <a:xfrm>
            <a:off x="850900" y="1361169"/>
            <a:ext cx="10502900" cy="4312202"/>
            <a:chOff x="387350" y="912858"/>
            <a:chExt cx="11417300" cy="414991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9E384AD-52B9-4C75-B744-3FAB58928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7350" y="912858"/>
              <a:ext cx="11417300" cy="4149915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DB4AEB-9EAD-49AA-9212-FDF6F23452DF}"/>
                </a:ext>
              </a:extLst>
            </p:cNvPr>
            <p:cNvSpPr/>
            <p:nvPr/>
          </p:nvSpPr>
          <p:spPr>
            <a:xfrm>
              <a:off x="3740652" y="1059346"/>
              <a:ext cx="400050" cy="126760"/>
            </a:xfrm>
            <a:prstGeom prst="rect">
              <a:avLst/>
            </a:prstGeom>
            <a:solidFill>
              <a:srgbClr val="252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F43AEB-B554-4A5B-A043-1516FAF7466D}"/>
                </a:ext>
              </a:extLst>
            </p:cNvPr>
            <p:cNvSpPr/>
            <p:nvPr/>
          </p:nvSpPr>
          <p:spPr>
            <a:xfrm>
              <a:off x="10915650" y="1059346"/>
              <a:ext cx="547688" cy="88417"/>
            </a:xfrm>
            <a:prstGeom prst="rect">
              <a:avLst/>
            </a:prstGeom>
            <a:solidFill>
              <a:srgbClr val="252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595F1AF-75DB-44B9-946E-8B8F02F735CA}"/>
                </a:ext>
              </a:extLst>
            </p:cNvPr>
            <p:cNvSpPr/>
            <p:nvPr/>
          </p:nvSpPr>
          <p:spPr>
            <a:xfrm>
              <a:off x="2349500" y="1059346"/>
              <a:ext cx="940302" cy="126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D7072C1-FE29-45C6-846F-27A5B1155C06}"/>
                </a:ext>
              </a:extLst>
            </p:cNvPr>
            <p:cNvSpPr/>
            <p:nvPr/>
          </p:nvSpPr>
          <p:spPr>
            <a:xfrm>
              <a:off x="2520950" y="1675296"/>
              <a:ext cx="940302" cy="126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8C5DF3-22FA-4A4B-8EF4-3FB5B63F0B7A}"/>
                </a:ext>
              </a:extLst>
            </p:cNvPr>
            <p:cNvSpPr/>
            <p:nvPr/>
          </p:nvSpPr>
          <p:spPr>
            <a:xfrm>
              <a:off x="7188200" y="3225800"/>
              <a:ext cx="711702" cy="2022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6EA8BD-B378-4D01-AF4C-5EA6A58C49F5}"/>
                </a:ext>
              </a:extLst>
            </p:cNvPr>
            <p:cNvSpPr/>
            <p:nvPr/>
          </p:nvSpPr>
          <p:spPr>
            <a:xfrm>
              <a:off x="3671888" y="2724150"/>
              <a:ext cx="742950" cy="10001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856C4A2-8719-4CE5-A0F2-FCE31DAD5686}"/>
                </a:ext>
              </a:extLst>
            </p:cNvPr>
            <p:cNvSpPr/>
            <p:nvPr/>
          </p:nvSpPr>
          <p:spPr>
            <a:xfrm>
              <a:off x="3671888" y="3204943"/>
              <a:ext cx="976312" cy="100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56D2EB-01B0-4D09-87CD-4494D22173F0}"/>
                </a:ext>
              </a:extLst>
            </p:cNvPr>
            <p:cNvSpPr/>
            <p:nvPr/>
          </p:nvSpPr>
          <p:spPr>
            <a:xfrm>
              <a:off x="3671888" y="3708652"/>
              <a:ext cx="976312" cy="100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1D38684-230A-4BC5-8604-358C18239C69}"/>
                </a:ext>
              </a:extLst>
            </p:cNvPr>
            <p:cNvSpPr/>
            <p:nvPr/>
          </p:nvSpPr>
          <p:spPr>
            <a:xfrm>
              <a:off x="3674269" y="4184926"/>
              <a:ext cx="976312" cy="100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5F9341-76EB-443E-96AC-B3F728093D20}"/>
                </a:ext>
              </a:extLst>
            </p:cNvPr>
            <p:cNvSpPr/>
            <p:nvPr/>
          </p:nvSpPr>
          <p:spPr>
            <a:xfrm>
              <a:off x="3671888" y="4682107"/>
              <a:ext cx="1045076" cy="100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Action Button: Go Back or Previous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D8A3C6E-8C60-4686-BA68-FDDBBB1A14C5}"/>
              </a:ext>
            </a:extLst>
          </p:cNvPr>
          <p:cNvSpPr/>
          <p:nvPr/>
        </p:nvSpPr>
        <p:spPr>
          <a:xfrm>
            <a:off x="10856943" y="6601996"/>
            <a:ext cx="182880" cy="182880"/>
          </a:xfrm>
          <a:prstGeom prst="actionButtonBackPrevio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ction Button: Go Forward or Next 2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EDA92E1-3CD4-4F2F-880A-B63EE39DFBFB}"/>
              </a:ext>
            </a:extLst>
          </p:cNvPr>
          <p:cNvSpPr/>
          <p:nvPr/>
        </p:nvSpPr>
        <p:spPr>
          <a:xfrm>
            <a:off x="11297280" y="6601996"/>
            <a:ext cx="182880" cy="182880"/>
          </a:xfrm>
          <a:prstGeom prst="actionButtonForwardNex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ction Button: Go Home 2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D595CFB-AE80-4D36-ADE3-852FF0DD4484}"/>
              </a:ext>
            </a:extLst>
          </p:cNvPr>
          <p:cNvSpPr/>
          <p:nvPr/>
        </p:nvSpPr>
        <p:spPr>
          <a:xfrm>
            <a:off x="11530950" y="6601996"/>
            <a:ext cx="182880" cy="182880"/>
          </a:xfrm>
          <a:prstGeom prst="actionButtonHo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B4736B-CBE0-451C-8D7F-07C87D9DB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512" y="1448840"/>
            <a:ext cx="985423" cy="2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4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0B8D-2BB1-4EB9-BA26-AF00E50DA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C230433F-8729-49B5-95A9-9ECD6D09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Strictly Private &amp; Confidential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CE39A541-E138-46A1-9CD8-E9076F41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11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EA190-E05B-4015-97A9-A701D4A066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On Acceptance of the Proposal, a confirmation pop-up is shown.</a:t>
            </a:r>
          </a:p>
        </p:txBody>
      </p:sp>
      <p:sp>
        <p:nvSpPr>
          <p:cNvPr id="9" name="Action Button: Go Back or Previous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41C70E0-5395-449F-B5E2-C43F6DCCA4F4}"/>
              </a:ext>
            </a:extLst>
          </p:cNvPr>
          <p:cNvSpPr/>
          <p:nvPr/>
        </p:nvSpPr>
        <p:spPr>
          <a:xfrm>
            <a:off x="10856943" y="6601996"/>
            <a:ext cx="182880" cy="182880"/>
          </a:xfrm>
          <a:prstGeom prst="actionButtonBackPrevio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Go Forward or Next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70D8626-9AD7-41C7-85E0-3122B8AFFA90}"/>
              </a:ext>
            </a:extLst>
          </p:cNvPr>
          <p:cNvSpPr/>
          <p:nvPr/>
        </p:nvSpPr>
        <p:spPr>
          <a:xfrm>
            <a:off x="11297280" y="6601996"/>
            <a:ext cx="182880" cy="182880"/>
          </a:xfrm>
          <a:prstGeom prst="actionButtonForwardNex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Go Hom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1AABC93-AC00-4D60-868A-17842A988DC5}"/>
              </a:ext>
            </a:extLst>
          </p:cNvPr>
          <p:cNvSpPr/>
          <p:nvPr/>
        </p:nvSpPr>
        <p:spPr>
          <a:xfrm>
            <a:off x="11530950" y="6601996"/>
            <a:ext cx="182880" cy="182880"/>
          </a:xfrm>
          <a:prstGeom prst="actionButtonHo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35CD6C-D7CC-4F55-94DA-08A5122A48E5}"/>
              </a:ext>
            </a:extLst>
          </p:cNvPr>
          <p:cNvGrpSpPr/>
          <p:nvPr/>
        </p:nvGrpSpPr>
        <p:grpSpPr>
          <a:xfrm>
            <a:off x="853190" y="1363233"/>
            <a:ext cx="10500610" cy="4335892"/>
            <a:chOff x="853190" y="1363233"/>
            <a:chExt cx="10500610" cy="433589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6CBCD2-F12B-46D3-BDC2-8E21F4C1FE04}"/>
                </a:ext>
              </a:extLst>
            </p:cNvPr>
            <p:cNvGrpSpPr/>
            <p:nvPr/>
          </p:nvGrpSpPr>
          <p:grpSpPr>
            <a:xfrm>
              <a:off x="853190" y="1363233"/>
              <a:ext cx="10500610" cy="4335892"/>
              <a:chOff x="853190" y="1363233"/>
              <a:chExt cx="10500610" cy="433589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B6AD34A-1E65-4998-8E08-A6ED5AD76F12}"/>
                  </a:ext>
                </a:extLst>
              </p:cNvPr>
              <p:cNvGrpSpPr/>
              <p:nvPr/>
            </p:nvGrpSpPr>
            <p:grpSpPr>
              <a:xfrm>
                <a:off x="853190" y="1363233"/>
                <a:ext cx="10500610" cy="4335892"/>
                <a:chOff x="853190" y="1363233"/>
                <a:chExt cx="10500610" cy="4335892"/>
              </a:xfrm>
            </p:grpSpPr>
            <p:pic>
              <p:nvPicPr>
                <p:cNvPr id="8194" name="Picture 12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9914"/>
                <a:stretch>
                  <a:fillRect/>
                </a:stretch>
              </p:blipFill>
              <p:spPr bwMode="auto">
                <a:xfrm>
                  <a:off x="853190" y="1363233"/>
                  <a:ext cx="10500610" cy="4335892"/>
                </a:xfrm>
                <a:prstGeom prst="rect">
                  <a:avLst/>
                </a:prstGeom>
                <a:ln w="12700" cap="sq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2CBAF43-FC7C-4D26-9FA8-A7A29668946F}"/>
                    </a:ext>
                  </a:extLst>
                </p:cNvPr>
                <p:cNvSpPr/>
                <p:nvPr/>
              </p:nvSpPr>
              <p:spPr>
                <a:xfrm>
                  <a:off x="3095625" y="4343400"/>
                  <a:ext cx="2114550" cy="496888"/>
                </a:xfrm>
                <a:prstGeom prst="rect">
                  <a:avLst/>
                </a:prstGeom>
                <a:solidFill>
                  <a:srgbClr val="1919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A11099B-EBC2-4E7D-8982-470998EB5AF8}"/>
                  </a:ext>
                </a:extLst>
              </p:cNvPr>
              <p:cNvSpPr/>
              <p:nvPr/>
            </p:nvSpPr>
            <p:spPr>
              <a:xfrm>
                <a:off x="10253272" y="1408953"/>
                <a:ext cx="1044008" cy="496888"/>
              </a:xfrm>
              <a:prstGeom prst="rect">
                <a:avLst/>
              </a:prstGeom>
              <a:solidFill>
                <a:srgbClr val="040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EEFA3C7-036B-4D2F-A229-E3F2C6D9F5BD}"/>
                </a:ext>
              </a:extLst>
            </p:cNvPr>
            <p:cNvSpPr/>
            <p:nvPr/>
          </p:nvSpPr>
          <p:spPr>
            <a:xfrm>
              <a:off x="868680" y="1386840"/>
              <a:ext cx="662940" cy="563880"/>
            </a:xfrm>
            <a:prstGeom prst="rect">
              <a:avLst/>
            </a:prstGeom>
            <a:solidFill>
              <a:srgbClr val="04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959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0FD52-AA72-46FF-B824-0EB39FB7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255DB-0801-4BA6-BEBC-E9B7FB109E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699124"/>
            <a:ext cx="10515600" cy="807353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Once the Maker accepts a proposal, the same proposal shifts to the 'Pending' tab.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Maker can then fill the Form by clicking on ‘Edit Form‘.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DETAILS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4A664D58-5CAF-486B-91F0-2631ED77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Strictly Private &amp; Confidential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717B041D-22CC-4C99-ADE0-2CCA7A12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33D729-9AD8-47CE-895C-C18B8FAF3301}"/>
              </a:ext>
            </a:extLst>
          </p:cNvPr>
          <p:cNvGrpSpPr/>
          <p:nvPr/>
        </p:nvGrpSpPr>
        <p:grpSpPr>
          <a:xfrm>
            <a:off x="853190" y="1364310"/>
            <a:ext cx="10500610" cy="4309059"/>
            <a:chOff x="838200" y="1079500"/>
            <a:chExt cx="10515600" cy="4619623"/>
          </a:xfrm>
        </p:grpSpPr>
        <p:pic>
          <p:nvPicPr>
            <p:cNvPr id="23" name="Content Placeholder 18">
              <a:extLst>
                <a:ext uri="{FF2B5EF4-FFF2-40B4-BE49-F238E27FC236}">
                  <a16:creationId xmlns:a16="http://schemas.microsoft.com/office/drawing/2014/main" id="{CD22ECB6-99EE-4A18-BD18-BBC32EFE6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079500"/>
              <a:ext cx="10515600" cy="4619623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17433A-DEC0-40BB-B779-C65615DC106D}"/>
                </a:ext>
              </a:extLst>
            </p:cNvPr>
            <p:cNvSpPr/>
            <p:nvPr/>
          </p:nvSpPr>
          <p:spPr>
            <a:xfrm>
              <a:off x="3919538" y="1281113"/>
              <a:ext cx="394652" cy="171450"/>
            </a:xfrm>
            <a:prstGeom prst="rect">
              <a:avLst/>
            </a:prstGeom>
            <a:solidFill>
              <a:srgbClr val="252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BFF369-5367-4170-A79F-8EAE834A5A49}"/>
                </a:ext>
              </a:extLst>
            </p:cNvPr>
            <p:cNvSpPr/>
            <p:nvPr/>
          </p:nvSpPr>
          <p:spPr>
            <a:xfrm>
              <a:off x="10514331" y="1272003"/>
              <a:ext cx="513237" cy="171450"/>
            </a:xfrm>
            <a:prstGeom prst="rect">
              <a:avLst/>
            </a:prstGeom>
            <a:solidFill>
              <a:srgbClr val="252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5836A7-4F0B-47D2-8CEB-9933E396222D}"/>
                </a:ext>
              </a:extLst>
            </p:cNvPr>
            <p:cNvSpPr/>
            <p:nvPr/>
          </p:nvSpPr>
          <p:spPr>
            <a:xfrm>
              <a:off x="3919538" y="2000250"/>
              <a:ext cx="550862" cy="24684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3355C85-ACB4-4856-8324-3B6F88523861}"/>
                </a:ext>
              </a:extLst>
            </p:cNvPr>
            <p:cNvSpPr/>
            <p:nvPr/>
          </p:nvSpPr>
          <p:spPr>
            <a:xfrm>
              <a:off x="6743700" y="3356614"/>
              <a:ext cx="593725" cy="24684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65D3AD-E551-48E9-9F9D-C9F57C394349}"/>
                </a:ext>
              </a:extLst>
            </p:cNvPr>
            <p:cNvSpPr/>
            <p:nvPr/>
          </p:nvSpPr>
          <p:spPr>
            <a:xfrm>
              <a:off x="3650139" y="3325811"/>
              <a:ext cx="933450" cy="133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ction Button: Go Back or Previous 2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C583CCA-7973-4FC4-8E4C-210B5E9D0486}"/>
              </a:ext>
            </a:extLst>
          </p:cNvPr>
          <p:cNvSpPr/>
          <p:nvPr/>
        </p:nvSpPr>
        <p:spPr>
          <a:xfrm>
            <a:off x="10856943" y="6601996"/>
            <a:ext cx="182880" cy="182880"/>
          </a:xfrm>
          <a:prstGeom prst="actionButtonBackPrevio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ction Button: Go Forward or Next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56F7165-78A8-42AE-8C49-1D16F26F59C3}"/>
              </a:ext>
            </a:extLst>
          </p:cNvPr>
          <p:cNvSpPr/>
          <p:nvPr/>
        </p:nvSpPr>
        <p:spPr>
          <a:xfrm>
            <a:off x="11297280" y="6601996"/>
            <a:ext cx="182880" cy="182880"/>
          </a:xfrm>
          <a:prstGeom prst="actionButtonForwardNex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ction Button: Go Home 2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54D42B2-41C7-4C4C-A986-3FEDD804A7AC}"/>
              </a:ext>
            </a:extLst>
          </p:cNvPr>
          <p:cNvSpPr/>
          <p:nvPr/>
        </p:nvSpPr>
        <p:spPr>
          <a:xfrm>
            <a:off x="11530950" y="6601996"/>
            <a:ext cx="182880" cy="182880"/>
          </a:xfrm>
          <a:prstGeom prst="actionButtonHo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AEEB5C-70C7-4719-AED1-8B1AB18EE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024" y="1493856"/>
            <a:ext cx="985423" cy="2769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TRAIL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E5CDC-9E8A-44FD-9C4B-D4256186E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3588CE03-F74B-4CDA-910E-49138603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Strictly Private &amp; Confidential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6F96F369-67EF-4F91-B90A-F295EA18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13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306E5-6B2E-4A26-AC7B-3380C495A2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Once clicked on 'View Trail', the proposal traversal dates are displayed.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03739E-FFC7-4B96-9917-8301769EE9BF}"/>
              </a:ext>
            </a:extLst>
          </p:cNvPr>
          <p:cNvGrpSpPr/>
          <p:nvPr/>
        </p:nvGrpSpPr>
        <p:grpSpPr>
          <a:xfrm>
            <a:off x="838200" y="1347950"/>
            <a:ext cx="10515600" cy="4325420"/>
            <a:chOff x="838200" y="1347950"/>
            <a:chExt cx="10515600" cy="43254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F6B44A-DB8D-4B7C-8550-8D07FFF4D2D0}"/>
                </a:ext>
              </a:extLst>
            </p:cNvPr>
            <p:cNvSpPr/>
            <p:nvPr/>
          </p:nvSpPr>
          <p:spPr>
            <a:xfrm>
              <a:off x="838200" y="1347950"/>
              <a:ext cx="10515600" cy="4325420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Content Placeholder 6">
              <a:extLst>
                <a:ext uri="{FF2B5EF4-FFF2-40B4-BE49-F238E27FC236}">
                  <a16:creationId xmlns:a16="http://schemas.microsoft.com/office/drawing/2014/main" id="{9DD22B75-B424-4C29-89B5-75F29FBE9F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30489" t="18024" r="31180" b="19104"/>
            <a:stretch/>
          </p:blipFill>
          <p:spPr>
            <a:xfrm>
              <a:off x="3140325" y="1347950"/>
              <a:ext cx="6108605" cy="4151917"/>
            </a:xfrm>
            <a:prstGeom prst="rect">
              <a:avLst/>
            </a:prstGeom>
          </p:spPr>
        </p:pic>
      </p:grpSp>
      <p:sp>
        <p:nvSpPr>
          <p:cNvPr id="11" name="Action Button: Go Back or Previous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A252944-6993-447F-BCAC-CE06107C4877}"/>
              </a:ext>
            </a:extLst>
          </p:cNvPr>
          <p:cNvSpPr/>
          <p:nvPr/>
        </p:nvSpPr>
        <p:spPr>
          <a:xfrm>
            <a:off x="10856943" y="6601996"/>
            <a:ext cx="182880" cy="182880"/>
          </a:xfrm>
          <a:prstGeom prst="actionButtonBackPrevio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Forward or Next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264C6A5-1A8F-47B7-B10E-36E59E31B885}"/>
              </a:ext>
            </a:extLst>
          </p:cNvPr>
          <p:cNvSpPr/>
          <p:nvPr/>
        </p:nvSpPr>
        <p:spPr>
          <a:xfrm>
            <a:off x="11297280" y="6601996"/>
            <a:ext cx="182880" cy="182880"/>
          </a:xfrm>
          <a:prstGeom prst="actionButtonForwardNex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Go Home 1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6D937FC-98B7-4FB4-99E4-32338E02AD33}"/>
              </a:ext>
            </a:extLst>
          </p:cNvPr>
          <p:cNvSpPr/>
          <p:nvPr/>
        </p:nvSpPr>
        <p:spPr>
          <a:xfrm>
            <a:off x="11530950" y="6601996"/>
            <a:ext cx="182880" cy="182880"/>
          </a:xfrm>
          <a:prstGeom prst="actionButtonHo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ASSIGNED TO CHECKER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5A415C-E5FF-41E6-87DE-5A62B0447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5C5F6F80-A223-4634-AB47-015B22AE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Strictly Private &amp; Confidential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A7C4465-A9F0-42D6-8BAF-4D4C5C6B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14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F485E-50EE-4779-9CB7-AD3904C9FF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699124"/>
            <a:ext cx="10515600" cy="807353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Once the Maker sends the proposal to Checker, the same proposal shifts to the ‘Assigned to Checker’ tab.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Maker can view the Due Diligence Report by clicking on ‘View DDR’ tab.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D79191-659D-42E1-A5B0-616B97BF7380}"/>
              </a:ext>
            </a:extLst>
          </p:cNvPr>
          <p:cNvGrpSpPr/>
          <p:nvPr/>
        </p:nvGrpSpPr>
        <p:grpSpPr>
          <a:xfrm>
            <a:off x="853191" y="1362779"/>
            <a:ext cx="10500610" cy="4310592"/>
            <a:chOff x="1131159" y="1347788"/>
            <a:chExt cx="9929682" cy="435133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4E5E9C8-4BE7-4040-944A-2B93B809A0A8}"/>
                </a:ext>
              </a:extLst>
            </p:cNvPr>
            <p:cNvGrpSpPr/>
            <p:nvPr/>
          </p:nvGrpSpPr>
          <p:grpSpPr>
            <a:xfrm>
              <a:off x="1131159" y="1347788"/>
              <a:ext cx="9929682" cy="4351337"/>
              <a:chOff x="1131159" y="1347788"/>
              <a:chExt cx="9929682" cy="435133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12CF319-B45B-4B1A-AB6D-1243EF5DF14B}"/>
                  </a:ext>
                </a:extLst>
              </p:cNvPr>
              <p:cNvGrpSpPr/>
              <p:nvPr/>
            </p:nvGrpSpPr>
            <p:grpSpPr>
              <a:xfrm>
                <a:off x="1131159" y="1347788"/>
                <a:ext cx="9929682" cy="4351337"/>
                <a:chOff x="1131159" y="1347788"/>
                <a:chExt cx="9929682" cy="4351337"/>
              </a:xfrm>
            </p:grpSpPr>
            <p:pic>
              <p:nvPicPr>
                <p:cNvPr id="26" name="Content Placeholder 7">
                  <a:extLst>
                    <a:ext uri="{FF2B5EF4-FFF2-40B4-BE49-F238E27FC236}">
                      <a16:creationId xmlns:a16="http://schemas.microsoft.com/office/drawing/2014/main" id="{8E2DD760-3512-4C54-97B5-488C06224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1159" y="1347788"/>
                  <a:ext cx="9929682" cy="435133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F9D6A0E-381C-4848-B4EB-CB2E38DBC09B}"/>
                    </a:ext>
                  </a:extLst>
                </p:cNvPr>
                <p:cNvSpPr/>
                <p:nvPr/>
              </p:nvSpPr>
              <p:spPr>
                <a:xfrm>
                  <a:off x="3239637" y="3755586"/>
                  <a:ext cx="548640" cy="1333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r>
                    <a:rPr lang="en-US" sz="900" b="1" dirty="0">
                      <a:solidFill>
                        <a:srgbClr val="007ECA"/>
                      </a:solidFill>
                    </a:rPr>
                    <a:t>Borrower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002917F-1C62-4D9D-82E5-851C5ED168A0}"/>
                    </a:ext>
                  </a:extLst>
                </p:cNvPr>
                <p:cNvSpPr/>
                <p:nvPr/>
              </p:nvSpPr>
              <p:spPr>
                <a:xfrm>
                  <a:off x="3239637" y="4517586"/>
                  <a:ext cx="548640" cy="1333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r>
                    <a:rPr lang="en-US" sz="900" b="1" dirty="0">
                      <a:solidFill>
                        <a:srgbClr val="007ECA"/>
                      </a:solidFill>
                    </a:rPr>
                    <a:t>Borrower</a:t>
                  </a:r>
                </a:p>
              </p:txBody>
            </p:sp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FA86C1C-1C9A-433E-8D91-1B67B5B25E7B}"/>
                  </a:ext>
                </a:extLst>
              </p:cNvPr>
              <p:cNvSpPr/>
              <p:nvPr/>
            </p:nvSpPr>
            <p:spPr>
              <a:xfrm>
                <a:off x="9509173" y="1443031"/>
                <a:ext cx="946054" cy="379258"/>
              </a:xfrm>
              <a:prstGeom prst="rect">
                <a:avLst/>
              </a:prstGeom>
              <a:solidFill>
                <a:srgbClr val="2526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7D35F60-51C7-4658-866E-17446AD14792}"/>
                </a:ext>
              </a:extLst>
            </p:cNvPr>
            <p:cNvSpPr/>
            <p:nvPr/>
          </p:nvSpPr>
          <p:spPr>
            <a:xfrm>
              <a:off x="3914057" y="3850836"/>
              <a:ext cx="640080" cy="2468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</a:p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Loan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BCC8401-914B-4460-9FAF-2CBD3C75B4F7}"/>
                </a:ext>
              </a:extLst>
            </p:cNvPr>
            <p:cNvSpPr/>
            <p:nvPr/>
          </p:nvSpPr>
          <p:spPr>
            <a:xfrm>
              <a:off x="3932401" y="4620501"/>
              <a:ext cx="640080" cy="2468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 </a:t>
              </a:r>
            </a:p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Loan</a:t>
              </a:r>
            </a:p>
          </p:txBody>
        </p:sp>
      </p:grpSp>
      <p:sp>
        <p:nvSpPr>
          <p:cNvPr id="29" name="Action Button: Go Back or Previous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21A91C0-E816-40D5-B301-A1209720779A}"/>
              </a:ext>
            </a:extLst>
          </p:cNvPr>
          <p:cNvSpPr/>
          <p:nvPr/>
        </p:nvSpPr>
        <p:spPr>
          <a:xfrm>
            <a:off x="10856943" y="6601996"/>
            <a:ext cx="182880" cy="182880"/>
          </a:xfrm>
          <a:prstGeom prst="actionButtonBackPrevio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Go Forward or Next 2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C39AF32-4D8E-410B-88C4-BD32C8F6C271}"/>
              </a:ext>
            </a:extLst>
          </p:cNvPr>
          <p:cNvSpPr/>
          <p:nvPr/>
        </p:nvSpPr>
        <p:spPr>
          <a:xfrm>
            <a:off x="11297280" y="6601996"/>
            <a:ext cx="182880" cy="182880"/>
          </a:xfrm>
          <a:prstGeom prst="actionButtonForwardNex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Go Home 3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A42424C-775C-43E8-BCA0-8C5B79B87218}"/>
              </a:ext>
            </a:extLst>
          </p:cNvPr>
          <p:cNvSpPr/>
          <p:nvPr/>
        </p:nvSpPr>
        <p:spPr>
          <a:xfrm>
            <a:off x="11530950" y="6601996"/>
            <a:ext cx="182880" cy="182880"/>
          </a:xfrm>
          <a:prstGeom prst="actionButtonHo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PROPOSALS WITH OTHER MAKERS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27027D20-EA97-4A63-9E0F-7D748C97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Strictly Private &amp; Confidential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7D553570-837A-4F21-92EE-D442485F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15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AF4ED-D919-4493-A5ED-F03A128496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Proposals accepted by other Makers are shown under the Proposals with Other Maker Tab.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41AB090-C9E7-47B1-A482-EC1405B7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98968D-C46C-48F2-9117-ECB15144ECF8}"/>
              </a:ext>
            </a:extLst>
          </p:cNvPr>
          <p:cNvGrpSpPr/>
          <p:nvPr/>
        </p:nvGrpSpPr>
        <p:grpSpPr>
          <a:xfrm>
            <a:off x="853190" y="1362941"/>
            <a:ext cx="10500610" cy="4310430"/>
            <a:chOff x="838200" y="1254089"/>
            <a:chExt cx="10515600" cy="444503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9C951C3-A615-457E-A682-C04BE5312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254089"/>
              <a:ext cx="10515600" cy="4445035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5E899E-1BF3-4122-96FA-7FDA839EDA22}"/>
                </a:ext>
              </a:extLst>
            </p:cNvPr>
            <p:cNvSpPr/>
            <p:nvPr/>
          </p:nvSpPr>
          <p:spPr>
            <a:xfrm>
              <a:off x="6065520" y="2181225"/>
              <a:ext cx="1228725" cy="1809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166BD1-30C7-44D9-9528-6D855759BD6F}"/>
                </a:ext>
              </a:extLst>
            </p:cNvPr>
            <p:cNvSpPr/>
            <p:nvPr/>
          </p:nvSpPr>
          <p:spPr>
            <a:xfrm>
              <a:off x="3929063" y="1485900"/>
              <a:ext cx="385762" cy="100013"/>
            </a:xfrm>
            <a:prstGeom prst="rect">
              <a:avLst/>
            </a:prstGeom>
            <a:solidFill>
              <a:srgbClr val="252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0140C1-544B-47F4-A168-A7B242F00797}"/>
                </a:ext>
              </a:extLst>
            </p:cNvPr>
            <p:cNvSpPr/>
            <p:nvPr/>
          </p:nvSpPr>
          <p:spPr>
            <a:xfrm>
              <a:off x="10525125" y="1443038"/>
              <a:ext cx="504825" cy="142875"/>
            </a:xfrm>
            <a:prstGeom prst="rect">
              <a:avLst/>
            </a:prstGeom>
            <a:solidFill>
              <a:srgbClr val="252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Action Button: Go Back or Previous 1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10DD72D-9764-45B7-8C65-865D8D8B8829}"/>
              </a:ext>
            </a:extLst>
          </p:cNvPr>
          <p:cNvSpPr/>
          <p:nvPr/>
        </p:nvSpPr>
        <p:spPr>
          <a:xfrm>
            <a:off x="10856943" y="6601996"/>
            <a:ext cx="182880" cy="182880"/>
          </a:xfrm>
          <a:prstGeom prst="actionButtonBackPrevio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Go Forward or Next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09678D2-1F71-48CF-BA65-58C2C57A18A5}"/>
              </a:ext>
            </a:extLst>
          </p:cNvPr>
          <p:cNvSpPr/>
          <p:nvPr/>
        </p:nvSpPr>
        <p:spPr>
          <a:xfrm>
            <a:off x="11297280" y="6601996"/>
            <a:ext cx="182880" cy="182880"/>
          </a:xfrm>
          <a:prstGeom prst="actionButtonForwardNex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Go Home 1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85F52C1-4019-4AC7-9926-794E8BFAC0AC}"/>
              </a:ext>
            </a:extLst>
          </p:cNvPr>
          <p:cNvSpPr/>
          <p:nvPr/>
        </p:nvSpPr>
        <p:spPr>
          <a:xfrm>
            <a:off x="11530950" y="6601996"/>
            <a:ext cx="182880" cy="182880"/>
          </a:xfrm>
          <a:prstGeom prst="actionButtonHo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3E504B-04D8-4D51-8276-BC1500E5C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540" y="1476967"/>
            <a:ext cx="985423" cy="2769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PROFILE/PRIMARY SECTION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DE228-173C-418F-9DE7-FE577BF1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Strictly Private &amp; Confidential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03C17-CBB4-40F2-93F7-BB53D5D2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3D98-5A32-48FC-8A6D-8586048964EE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E11C59-E4C6-4457-BFA6-53691DF708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699124"/>
            <a:ext cx="10515599" cy="80735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‘Profile’ and ‘Primary’ tabs are auto filled from the In-Principle journey and are hence locked.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Branch Maker has to click on ‘Final’ tab to fill the final form.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76381D0-9295-444F-B998-B458B050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D1E20E-29D5-4E7A-969E-86AF7EDB6802}"/>
              </a:ext>
            </a:extLst>
          </p:cNvPr>
          <p:cNvGrpSpPr/>
          <p:nvPr/>
        </p:nvGrpSpPr>
        <p:grpSpPr>
          <a:xfrm>
            <a:off x="838200" y="1344868"/>
            <a:ext cx="10515599" cy="4351338"/>
            <a:chOff x="0" y="504052"/>
            <a:chExt cx="12084148" cy="582357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56A8407-A669-4882-BDFC-6DC64E23B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85"/>
            <a:stretch/>
          </p:blipFill>
          <p:spPr>
            <a:xfrm>
              <a:off x="0" y="504052"/>
              <a:ext cx="12084148" cy="582357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D4C73F-BE3C-493A-BE48-5F7FACD0EA91}"/>
                </a:ext>
              </a:extLst>
            </p:cNvPr>
            <p:cNvSpPr/>
            <p:nvPr/>
          </p:nvSpPr>
          <p:spPr>
            <a:xfrm>
              <a:off x="11164650" y="675249"/>
              <a:ext cx="610008" cy="211016"/>
            </a:xfrm>
            <a:prstGeom prst="rect">
              <a:avLst/>
            </a:prstGeom>
            <a:solidFill>
              <a:srgbClr val="252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37E7FBE-1CA1-4DC1-9832-63A7A8FCF7B4}"/>
                </a:ext>
              </a:extLst>
            </p:cNvPr>
            <p:cNvSpPr/>
            <p:nvPr/>
          </p:nvSpPr>
          <p:spPr>
            <a:xfrm>
              <a:off x="4206240" y="3880044"/>
              <a:ext cx="731520" cy="154744"/>
            </a:xfrm>
            <a:prstGeom prst="rect">
              <a:avLst/>
            </a:prstGeom>
            <a:solidFill>
              <a:srgbClr val="EBEB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F94A6F-CC2E-4D27-9536-72D2BC537851}"/>
                </a:ext>
              </a:extLst>
            </p:cNvPr>
            <p:cNvSpPr/>
            <p:nvPr/>
          </p:nvSpPr>
          <p:spPr>
            <a:xfrm>
              <a:off x="7357403" y="3888541"/>
              <a:ext cx="731520" cy="154744"/>
            </a:xfrm>
            <a:prstGeom prst="rect">
              <a:avLst/>
            </a:prstGeom>
            <a:solidFill>
              <a:srgbClr val="EBEB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6DE77F-2FA5-4655-BE37-37860AAC7EEF}"/>
                </a:ext>
              </a:extLst>
            </p:cNvPr>
            <p:cNvSpPr/>
            <p:nvPr/>
          </p:nvSpPr>
          <p:spPr>
            <a:xfrm>
              <a:off x="2602523" y="4431323"/>
              <a:ext cx="1195754" cy="140677"/>
            </a:xfrm>
            <a:prstGeom prst="rect">
              <a:avLst/>
            </a:prstGeom>
            <a:solidFill>
              <a:srgbClr val="EBEB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BC1CBD-938F-40B2-9996-8EA438E88C97}"/>
                </a:ext>
              </a:extLst>
            </p:cNvPr>
            <p:cNvSpPr/>
            <p:nvPr/>
          </p:nvSpPr>
          <p:spPr>
            <a:xfrm>
              <a:off x="4192172" y="3358664"/>
              <a:ext cx="337625" cy="154744"/>
            </a:xfrm>
            <a:prstGeom prst="rect">
              <a:avLst/>
            </a:prstGeom>
            <a:solidFill>
              <a:srgbClr val="EBEB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0491870-2CDD-4624-ABA1-8B9B5E87DE0F}"/>
                </a:ext>
              </a:extLst>
            </p:cNvPr>
            <p:cNvSpPr/>
            <p:nvPr/>
          </p:nvSpPr>
          <p:spPr>
            <a:xfrm>
              <a:off x="5767754" y="3344596"/>
              <a:ext cx="534572" cy="154744"/>
            </a:xfrm>
            <a:prstGeom prst="rect">
              <a:avLst/>
            </a:prstGeom>
            <a:solidFill>
              <a:srgbClr val="EBEB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616A65-40DD-4873-AAA7-CC89E5BEB1E7}"/>
                </a:ext>
              </a:extLst>
            </p:cNvPr>
            <p:cNvSpPr/>
            <p:nvPr/>
          </p:nvSpPr>
          <p:spPr>
            <a:xfrm>
              <a:off x="2222695" y="1674055"/>
              <a:ext cx="801859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832358-6A6D-48D9-B72D-B5C7378A75BD}"/>
                </a:ext>
              </a:extLst>
            </p:cNvPr>
            <p:cNvSpPr/>
            <p:nvPr/>
          </p:nvSpPr>
          <p:spPr>
            <a:xfrm>
              <a:off x="3418449" y="1677017"/>
              <a:ext cx="773723" cy="3657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6B78E21-B68A-4327-9C6D-93B8948B3466}"/>
                </a:ext>
              </a:extLst>
            </p:cNvPr>
            <p:cNvSpPr/>
            <p:nvPr/>
          </p:nvSpPr>
          <p:spPr>
            <a:xfrm>
              <a:off x="3596232" y="675249"/>
              <a:ext cx="610008" cy="211016"/>
            </a:xfrm>
            <a:prstGeom prst="rect">
              <a:avLst/>
            </a:prstGeom>
            <a:solidFill>
              <a:srgbClr val="252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FA70C9D-D8F3-46FE-B908-18EEFDFB6763}"/>
                </a:ext>
              </a:extLst>
            </p:cNvPr>
            <p:cNvSpPr/>
            <p:nvPr/>
          </p:nvSpPr>
          <p:spPr>
            <a:xfrm>
              <a:off x="2422607" y="997427"/>
              <a:ext cx="1555585" cy="2817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AUTO LOAN</a:t>
              </a:r>
            </a:p>
            <a:p>
              <a:r>
                <a:rPr lang="en-IN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Borrower Name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7286C9-713A-4506-82AD-0D216739C835}"/>
                </a:ext>
              </a:extLst>
            </p:cNvPr>
            <p:cNvSpPr/>
            <p:nvPr/>
          </p:nvSpPr>
          <p:spPr>
            <a:xfrm>
              <a:off x="7357403" y="3344596"/>
              <a:ext cx="534572" cy="154744"/>
            </a:xfrm>
            <a:prstGeom prst="rect">
              <a:avLst/>
            </a:prstGeom>
            <a:solidFill>
              <a:srgbClr val="EBEB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5506D00-A039-4A11-86C8-CA67072A4232}"/>
                </a:ext>
              </a:extLst>
            </p:cNvPr>
            <p:cNvSpPr/>
            <p:nvPr/>
          </p:nvSpPr>
          <p:spPr>
            <a:xfrm>
              <a:off x="2658793" y="3880044"/>
              <a:ext cx="731520" cy="154744"/>
            </a:xfrm>
            <a:prstGeom prst="rect">
              <a:avLst/>
            </a:prstGeom>
            <a:solidFill>
              <a:srgbClr val="EBEB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1" name="Action Button: Go Back or Previous 3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31A48B9-B183-43AE-B3C7-1BBEC22C5D1B}"/>
              </a:ext>
            </a:extLst>
          </p:cNvPr>
          <p:cNvSpPr/>
          <p:nvPr/>
        </p:nvSpPr>
        <p:spPr>
          <a:xfrm>
            <a:off x="10856943" y="6601996"/>
            <a:ext cx="182880" cy="182880"/>
          </a:xfrm>
          <a:prstGeom prst="actionButtonBackPrevio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ction Button: Go Forward or Next 3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3B93690-E0EF-4CDE-A928-0BD4FBC06E99}"/>
              </a:ext>
            </a:extLst>
          </p:cNvPr>
          <p:cNvSpPr/>
          <p:nvPr/>
        </p:nvSpPr>
        <p:spPr>
          <a:xfrm>
            <a:off x="11297280" y="6601996"/>
            <a:ext cx="182880" cy="182880"/>
          </a:xfrm>
          <a:prstGeom prst="actionButtonForwardNex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ction Button: Go Home 3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1915974-66E6-44E8-997F-C4F8EEB3FAFC}"/>
              </a:ext>
            </a:extLst>
          </p:cNvPr>
          <p:cNvSpPr/>
          <p:nvPr/>
        </p:nvSpPr>
        <p:spPr>
          <a:xfrm>
            <a:off x="11530950" y="6601996"/>
            <a:ext cx="182880" cy="182880"/>
          </a:xfrm>
          <a:prstGeom prst="actionButtonHo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2D44C5E-2391-44E1-B658-D0CF595A9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144" y="1409984"/>
            <a:ext cx="985423" cy="21053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SECTION - information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E8575-63B0-46E6-95A6-8F0DEB9E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Strictly Private &amp; Confidential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BEE49-95B9-4066-9C53-D2EC579C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3D98-5A32-48FC-8A6D-8586048964EE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04A0E9-5D8E-430F-A4A8-E1F13AE65E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699124"/>
            <a:ext cx="10310349" cy="807353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When Maker opens the Final section, the First step is to fill the “Information Section”.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On successfully filling the required information, the Branch Maker can move onto upload the documents collected from the borrowers.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A91331C-357D-44AF-9BCD-BF79F9B13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Action Button: Go Back or Previous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9813BE-D0D4-4559-A135-B3DB93589EC1}"/>
              </a:ext>
            </a:extLst>
          </p:cNvPr>
          <p:cNvSpPr/>
          <p:nvPr/>
        </p:nvSpPr>
        <p:spPr>
          <a:xfrm>
            <a:off x="10856943" y="6601996"/>
            <a:ext cx="182880" cy="182880"/>
          </a:xfrm>
          <a:prstGeom prst="actionButtonBackPrevio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ction Button: Go Forward or Next 2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6048A58-4A08-4875-9AC1-89B43E00F769}"/>
              </a:ext>
            </a:extLst>
          </p:cNvPr>
          <p:cNvSpPr/>
          <p:nvPr/>
        </p:nvSpPr>
        <p:spPr>
          <a:xfrm>
            <a:off x="11297280" y="6601996"/>
            <a:ext cx="182880" cy="182880"/>
          </a:xfrm>
          <a:prstGeom prst="actionButtonForwardNex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ction Button: Go Home 2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E69EDE1-DAD4-4B6A-98CD-E487A460B72A}"/>
              </a:ext>
            </a:extLst>
          </p:cNvPr>
          <p:cNvSpPr/>
          <p:nvPr/>
        </p:nvSpPr>
        <p:spPr>
          <a:xfrm>
            <a:off x="11530950" y="6601996"/>
            <a:ext cx="182880" cy="182880"/>
          </a:xfrm>
          <a:prstGeom prst="actionButtonHo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6F319AB-DB35-4E33-966B-41145FC45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90" y="1362940"/>
            <a:ext cx="10515600" cy="4310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A1F50-4BE9-45CC-B048-1F4008263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64" y="1428357"/>
            <a:ext cx="985423" cy="2069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2CD4EAA-DE83-4FE5-98F3-D57809E9EF8C}"/>
              </a:ext>
            </a:extLst>
          </p:cNvPr>
          <p:cNvSpPr/>
          <p:nvPr/>
        </p:nvSpPr>
        <p:spPr>
          <a:xfrm>
            <a:off x="3147515" y="1743994"/>
            <a:ext cx="1353667" cy="210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 LOAN</a:t>
            </a:r>
          </a:p>
          <a:p>
            <a:r>
              <a:rPr lang="en-IN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Borrower Name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1E94-98B1-4C65-B877-52F0E9CF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section -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ADE7-1992-457F-960C-9293993FE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C455C-8DB2-4708-98AE-9222907A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Strictly Private &amp;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C5657-2282-4DA8-BFB4-37E73B9A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37C456-E5D9-4B0A-940C-7B7DB96443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699124"/>
            <a:ext cx="10515600" cy="807353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Maker can upload documents of the Borrower.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After filling all the details in “Final Section” the maker can click on “Assign” button and assign the proposal to the Branch Checker.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446A8-CD76-4402-BCD5-2FB723C72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70"/>
          <a:stretch/>
        </p:blipFill>
        <p:spPr>
          <a:xfrm>
            <a:off x="838200" y="1347949"/>
            <a:ext cx="10500610" cy="3839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0BEA87-7FBB-4A30-8886-1215A46795CE}"/>
              </a:ext>
            </a:extLst>
          </p:cNvPr>
          <p:cNvSpPr/>
          <p:nvPr/>
        </p:nvSpPr>
        <p:spPr>
          <a:xfrm>
            <a:off x="3574235" y="1868966"/>
            <a:ext cx="1353667" cy="2280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 LOAN</a:t>
            </a:r>
          </a:p>
          <a:p>
            <a:r>
              <a:rPr lang="en-IN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Borrower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22C8E7-9EE2-4A5F-A234-1D44E0E68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224" y="1518861"/>
            <a:ext cx="985423" cy="2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95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B120-C733-4515-BB17-96D4F607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to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557BF-93AB-42F7-B86C-1889CDFB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83F4F-54EB-4CDE-A0B0-03869758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Strictly Private &amp;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0FE54-A2DF-416C-B259-49B27C35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858B96-E849-40A5-B3B4-F6C02ED58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699124"/>
            <a:ext cx="10515600" cy="8073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Select the “Checker Name” to send the DDR for approval. After selecting, a confirmation pop up will be shown and the proposal will be successfully assigned to Branch Checker.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710298-871E-496C-9B11-15380602DF5C}"/>
              </a:ext>
            </a:extLst>
          </p:cNvPr>
          <p:cNvGrpSpPr/>
          <p:nvPr/>
        </p:nvGrpSpPr>
        <p:grpSpPr>
          <a:xfrm>
            <a:off x="837691" y="1351159"/>
            <a:ext cx="10515599" cy="4331960"/>
            <a:chOff x="837691" y="1351159"/>
            <a:chExt cx="10515599" cy="43319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BF7EBB-3189-4940-AA87-A39BBBDDB3A8}"/>
                </a:ext>
              </a:extLst>
            </p:cNvPr>
            <p:cNvSpPr/>
            <p:nvPr/>
          </p:nvSpPr>
          <p:spPr>
            <a:xfrm>
              <a:off x="837691" y="1351159"/>
              <a:ext cx="10515599" cy="4331960"/>
            </a:xfrm>
            <a:prstGeom prst="rect">
              <a:avLst/>
            </a:prstGeom>
            <a:solidFill>
              <a:srgbClr val="0A0B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F22A4C-B8E9-43B3-BB14-E11764DB04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992" t="2246" r="36072" b="67271"/>
            <a:stretch/>
          </p:blipFill>
          <p:spPr>
            <a:xfrm>
              <a:off x="1104643" y="2247133"/>
              <a:ext cx="4457700" cy="22021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5FB918D-2E27-4861-A0A4-C2F5F562C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103" t="2090" r="35698" b="75483"/>
            <a:stretch/>
          </p:blipFill>
          <p:spPr>
            <a:xfrm>
              <a:off x="7610004" y="2822994"/>
              <a:ext cx="3606251" cy="12120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7EF0451-FEE0-4CDF-B305-15FCE55D12BC}"/>
                </a:ext>
              </a:extLst>
            </p:cNvPr>
            <p:cNvSpPr/>
            <p:nvPr/>
          </p:nvSpPr>
          <p:spPr>
            <a:xfrm>
              <a:off x="6456258" y="3161909"/>
              <a:ext cx="259830" cy="38974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69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0CE1-75ED-467B-9B36-CCB5DF23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3A2BC2A-21CD-4D33-9B21-84C1698E5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242786"/>
              </p:ext>
            </p:extLst>
          </p:nvPr>
        </p:nvGraphicFramePr>
        <p:xfrm>
          <a:off x="838200" y="1347788"/>
          <a:ext cx="10515600" cy="10972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7865">
                  <a:extLst>
                    <a:ext uri="{9D8B030D-6E8A-4147-A177-3AD203B41FA5}">
                      <a16:colId xmlns:a16="http://schemas.microsoft.com/office/drawing/2014/main" val="3290817218"/>
                    </a:ext>
                  </a:extLst>
                </a:gridCol>
                <a:gridCol w="9657735">
                  <a:extLst>
                    <a:ext uri="{9D8B030D-6E8A-4147-A177-3AD203B41FA5}">
                      <a16:colId xmlns:a16="http://schemas.microsoft.com/office/drawing/2014/main" val="1861315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37160" marR="137160" marT="137160" marB="13716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AUTO LOAN - DETAILED LENDER’S PROCESS FLOW</a:t>
                      </a:r>
                      <a:endParaRPr lang="en-IN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8434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2.</a:t>
                      </a:r>
                    </a:p>
                  </a:txBody>
                  <a:tcPr marL="137160" marR="137160" marT="137160" marB="13716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CREATING DUE DILIGENCE REPORT - SCREENWISE WALK THROUGH</a:t>
                      </a:r>
                      <a:endParaRPr lang="en-US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98350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A1AB8-3B3C-4B81-AA01-A9B93599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Strictly 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17668-0DC5-4B50-98F7-978EA10F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Action Button: Go Back or Previous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7AC0A15-A99E-49CD-848A-754FA21B0A2A}"/>
              </a:ext>
            </a:extLst>
          </p:cNvPr>
          <p:cNvSpPr/>
          <p:nvPr/>
        </p:nvSpPr>
        <p:spPr>
          <a:xfrm>
            <a:off x="10937250" y="6601996"/>
            <a:ext cx="182880" cy="182880"/>
          </a:xfrm>
          <a:prstGeom prst="actionButtonBackPrevio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Forward or Next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20D2B87-F15E-4F3D-9C21-D30D013AFFDA}"/>
              </a:ext>
            </a:extLst>
          </p:cNvPr>
          <p:cNvSpPr/>
          <p:nvPr/>
        </p:nvSpPr>
        <p:spPr>
          <a:xfrm>
            <a:off x="11297280" y="6601996"/>
            <a:ext cx="182880" cy="182880"/>
          </a:xfrm>
          <a:prstGeom prst="actionButtonForwardNex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15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C1D7-CB5D-4CC2-B826-9FCC0327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6C86C-AC45-4ED7-995C-E6761B98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Strictly Private &amp;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45826-34FD-4883-AA1C-B4FCE499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5663AA-49A4-48DC-85BE-0F5B4E45F8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Once the Maker clicks on ‘Reports', he will be able to view all the Eligible Proposals tagged to that Branch.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424A1A-7B78-468F-B46F-6032F0FFC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D69458-B581-4ACB-843D-20D1346B654C}"/>
              </a:ext>
            </a:extLst>
          </p:cNvPr>
          <p:cNvGrpSpPr/>
          <p:nvPr/>
        </p:nvGrpSpPr>
        <p:grpSpPr>
          <a:xfrm>
            <a:off x="853190" y="1357644"/>
            <a:ext cx="10500610" cy="4341481"/>
            <a:chOff x="838200" y="1012874"/>
            <a:chExt cx="10515600" cy="471216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7177D4-30FC-4E13-9CFD-C4B54C09B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012874"/>
              <a:ext cx="10515600" cy="4712169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C9F270-BE5D-47DD-95FC-0FBB11A44D59}"/>
                </a:ext>
              </a:extLst>
            </p:cNvPr>
            <p:cNvSpPr/>
            <p:nvPr/>
          </p:nvSpPr>
          <p:spPr>
            <a:xfrm>
              <a:off x="10344150" y="1100138"/>
              <a:ext cx="466725" cy="119062"/>
            </a:xfrm>
            <a:prstGeom prst="rect">
              <a:avLst/>
            </a:prstGeom>
            <a:solidFill>
              <a:srgbClr val="252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36456C-53D8-4C08-8091-140977F9C286}"/>
                </a:ext>
              </a:extLst>
            </p:cNvPr>
            <p:cNvSpPr/>
            <p:nvPr/>
          </p:nvSpPr>
          <p:spPr>
            <a:xfrm>
              <a:off x="3124200" y="3700207"/>
              <a:ext cx="619125" cy="147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F42B4E-22AD-4F68-A148-8D7B37A99644}"/>
                </a:ext>
              </a:extLst>
            </p:cNvPr>
            <p:cNvSpPr/>
            <p:nvPr/>
          </p:nvSpPr>
          <p:spPr>
            <a:xfrm>
              <a:off x="3124199" y="3934020"/>
              <a:ext cx="619125" cy="147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0BC9E9-391B-42EA-BAAB-E23D69769AAC}"/>
                </a:ext>
              </a:extLst>
            </p:cNvPr>
            <p:cNvSpPr/>
            <p:nvPr/>
          </p:nvSpPr>
          <p:spPr>
            <a:xfrm>
              <a:off x="3124199" y="4158310"/>
              <a:ext cx="619125" cy="147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2B930F-4C98-4E42-A3AA-C869A28AC5FC}"/>
                </a:ext>
              </a:extLst>
            </p:cNvPr>
            <p:cNvSpPr/>
            <p:nvPr/>
          </p:nvSpPr>
          <p:spPr>
            <a:xfrm>
              <a:off x="3124199" y="4386561"/>
              <a:ext cx="619125" cy="147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AC537B-A0EB-4F21-9ABA-54862DC25CDB}"/>
                </a:ext>
              </a:extLst>
            </p:cNvPr>
            <p:cNvSpPr/>
            <p:nvPr/>
          </p:nvSpPr>
          <p:spPr>
            <a:xfrm>
              <a:off x="3124198" y="4615263"/>
              <a:ext cx="619125" cy="147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4993D2-F358-442A-91C9-7BB3325DA6A5}"/>
                </a:ext>
              </a:extLst>
            </p:cNvPr>
            <p:cNvSpPr/>
            <p:nvPr/>
          </p:nvSpPr>
          <p:spPr>
            <a:xfrm>
              <a:off x="3124198" y="4832618"/>
              <a:ext cx="619125" cy="147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DDE75A-C983-4568-AAD5-75260EA15C40}"/>
                </a:ext>
              </a:extLst>
            </p:cNvPr>
            <p:cNvSpPr/>
            <p:nvPr/>
          </p:nvSpPr>
          <p:spPr>
            <a:xfrm>
              <a:off x="3124197" y="5069889"/>
              <a:ext cx="619125" cy="147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74DCB6-DD1E-4F4F-984C-128863BA328C}"/>
                </a:ext>
              </a:extLst>
            </p:cNvPr>
            <p:cNvSpPr/>
            <p:nvPr/>
          </p:nvSpPr>
          <p:spPr>
            <a:xfrm>
              <a:off x="3124197" y="5291377"/>
              <a:ext cx="619125" cy="147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E29537-9119-4AAD-BAD4-E100293747A3}"/>
                </a:ext>
              </a:extLst>
            </p:cNvPr>
            <p:cNvSpPr/>
            <p:nvPr/>
          </p:nvSpPr>
          <p:spPr>
            <a:xfrm>
              <a:off x="3124197" y="5524106"/>
              <a:ext cx="619125" cy="147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16CDCE-ECE3-41B2-8258-6F12F4BFF29D}"/>
                </a:ext>
              </a:extLst>
            </p:cNvPr>
            <p:cNvSpPr/>
            <p:nvPr/>
          </p:nvSpPr>
          <p:spPr>
            <a:xfrm>
              <a:off x="4252912" y="3708704"/>
              <a:ext cx="900113" cy="114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4A95D8-B164-4293-B9E3-F6F5C0563BA5}"/>
                </a:ext>
              </a:extLst>
            </p:cNvPr>
            <p:cNvSpPr/>
            <p:nvPr/>
          </p:nvSpPr>
          <p:spPr>
            <a:xfrm>
              <a:off x="4252912" y="3920917"/>
              <a:ext cx="900113" cy="1741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C0F3FC0-9266-408E-98A8-A73B609F836E}"/>
                </a:ext>
              </a:extLst>
            </p:cNvPr>
            <p:cNvSpPr/>
            <p:nvPr/>
          </p:nvSpPr>
          <p:spPr>
            <a:xfrm>
              <a:off x="4200525" y="4153659"/>
              <a:ext cx="1000125" cy="1658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B7A481-7050-47AE-AB6A-313FDB35BB66}"/>
                </a:ext>
              </a:extLst>
            </p:cNvPr>
            <p:cNvSpPr/>
            <p:nvPr/>
          </p:nvSpPr>
          <p:spPr>
            <a:xfrm>
              <a:off x="4104921" y="4380874"/>
              <a:ext cx="1281987" cy="1658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9778136-8541-4E52-BE60-85F54AEE2C94}"/>
                </a:ext>
              </a:extLst>
            </p:cNvPr>
            <p:cNvSpPr/>
            <p:nvPr/>
          </p:nvSpPr>
          <p:spPr>
            <a:xfrm>
              <a:off x="4250530" y="4615504"/>
              <a:ext cx="900113" cy="13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D8284E-684D-427D-834B-592FA2014B9F}"/>
                </a:ext>
              </a:extLst>
            </p:cNvPr>
            <p:cNvSpPr/>
            <p:nvPr/>
          </p:nvSpPr>
          <p:spPr>
            <a:xfrm>
              <a:off x="4200525" y="4829682"/>
              <a:ext cx="1000125" cy="13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1DE859-10B9-4BDF-A44D-6C69393D3112}"/>
                </a:ext>
              </a:extLst>
            </p:cNvPr>
            <p:cNvSpPr/>
            <p:nvPr/>
          </p:nvSpPr>
          <p:spPr>
            <a:xfrm>
              <a:off x="4200525" y="5073679"/>
              <a:ext cx="1000125" cy="946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58F853-9A20-44F4-9B8E-782ADA57B46A}"/>
                </a:ext>
              </a:extLst>
            </p:cNvPr>
            <p:cNvSpPr/>
            <p:nvPr/>
          </p:nvSpPr>
          <p:spPr>
            <a:xfrm>
              <a:off x="3933203" y="5298224"/>
              <a:ext cx="1533525" cy="130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A17F70E-6DBD-4198-A342-8DC0A501FDCA}"/>
                </a:ext>
              </a:extLst>
            </p:cNvPr>
            <p:cNvSpPr/>
            <p:nvPr/>
          </p:nvSpPr>
          <p:spPr>
            <a:xfrm>
              <a:off x="4250530" y="5527053"/>
              <a:ext cx="900113" cy="114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C40CA53-9D76-4C67-8482-23CC04811D40}"/>
                </a:ext>
              </a:extLst>
            </p:cNvPr>
            <p:cNvSpPr/>
            <p:nvPr/>
          </p:nvSpPr>
          <p:spPr>
            <a:xfrm>
              <a:off x="5662612" y="3700448"/>
              <a:ext cx="514352" cy="97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BABF39A-A817-4DAB-91AA-64724C6FAD00}"/>
                </a:ext>
              </a:extLst>
            </p:cNvPr>
            <p:cNvSpPr/>
            <p:nvPr/>
          </p:nvSpPr>
          <p:spPr>
            <a:xfrm>
              <a:off x="5662612" y="3919207"/>
              <a:ext cx="514352" cy="150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2B9D7A-351A-4F71-9057-EF9D4DB05961}"/>
                </a:ext>
              </a:extLst>
            </p:cNvPr>
            <p:cNvSpPr/>
            <p:nvPr/>
          </p:nvSpPr>
          <p:spPr>
            <a:xfrm>
              <a:off x="5662612" y="4158325"/>
              <a:ext cx="514352" cy="97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F98135-0D92-46D2-B66C-29C0F206379C}"/>
                </a:ext>
              </a:extLst>
            </p:cNvPr>
            <p:cNvSpPr/>
            <p:nvPr/>
          </p:nvSpPr>
          <p:spPr>
            <a:xfrm>
              <a:off x="5662612" y="4385539"/>
              <a:ext cx="514352" cy="97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3DC089-B886-4749-BB05-F8F90F47BD6B}"/>
                </a:ext>
              </a:extLst>
            </p:cNvPr>
            <p:cNvSpPr/>
            <p:nvPr/>
          </p:nvSpPr>
          <p:spPr>
            <a:xfrm>
              <a:off x="5662612" y="4614452"/>
              <a:ext cx="514352" cy="97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20184A0-408B-4B9A-B0E7-57EC72D447C1}"/>
                </a:ext>
              </a:extLst>
            </p:cNvPr>
            <p:cNvSpPr/>
            <p:nvPr/>
          </p:nvSpPr>
          <p:spPr>
            <a:xfrm>
              <a:off x="5657852" y="4838628"/>
              <a:ext cx="514352" cy="97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08BE70C-2349-493A-BCB1-22FB53FD1313}"/>
                </a:ext>
              </a:extLst>
            </p:cNvPr>
            <p:cNvSpPr/>
            <p:nvPr/>
          </p:nvSpPr>
          <p:spPr>
            <a:xfrm>
              <a:off x="5657852" y="5049178"/>
              <a:ext cx="514352" cy="97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7ABDFB9-B448-44E1-8DD3-76B9D6B22F4E}"/>
                </a:ext>
              </a:extLst>
            </p:cNvPr>
            <p:cNvSpPr/>
            <p:nvPr/>
          </p:nvSpPr>
          <p:spPr>
            <a:xfrm>
              <a:off x="5662617" y="5295243"/>
              <a:ext cx="514352" cy="97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6C23D8-639B-4EB1-A2E9-C7C936643A97}"/>
                </a:ext>
              </a:extLst>
            </p:cNvPr>
            <p:cNvSpPr/>
            <p:nvPr/>
          </p:nvSpPr>
          <p:spPr>
            <a:xfrm>
              <a:off x="5657852" y="5525696"/>
              <a:ext cx="514352" cy="97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A0725B4-D63E-41D6-91DC-589E2316BE22}"/>
                </a:ext>
              </a:extLst>
            </p:cNvPr>
            <p:cNvSpPr/>
            <p:nvPr/>
          </p:nvSpPr>
          <p:spPr>
            <a:xfrm>
              <a:off x="2048363" y="3700207"/>
              <a:ext cx="824135" cy="147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B5DBAB5-282E-4F62-9E90-D3E7EF19AAB1}"/>
                </a:ext>
              </a:extLst>
            </p:cNvPr>
            <p:cNvSpPr/>
            <p:nvPr/>
          </p:nvSpPr>
          <p:spPr>
            <a:xfrm>
              <a:off x="2048362" y="3934020"/>
              <a:ext cx="824135" cy="147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2A5A6E-634C-44DC-90FF-E65455DAE1A2}"/>
                </a:ext>
              </a:extLst>
            </p:cNvPr>
            <p:cNvSpPr/>
            <p:nvPr/>
          </p:nvSpPr>
          <p:spPr>
            <a:xfrm>
              <a:off x="2048362" y="4158310"/>
              <a:ext cx="824135" cy="147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D317353-7141-4BC7-90EA-72D4FD6849E3}"/>
                </a:ext>
              </a:extLst>
            </p:cNvPr>
            <p:cNvSpPr/>
            <p:nvPr/>
          </p:nvSpPr>
          <p:spPr>
            <a:xfrm>
              <a:off x="2048362" y="4386561"/>
              <a:ext cx="824135" cy="147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78E0D15-C038-4300-9D06-817F1035E76A}"/>
                </a:ext>
              </a:extLst>
            </p:cNvPr>
            <p:cNvSpPr/>
            <p:nvPr/>
          </p:nvSpPr>
          <p:spPr>
            <a:xfrm>
              <a:off x="2048361" y="4615263"/>
              <a:ext cx="824135" cy="147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31FDEF-8605-4A55-BB72-B653760C7DB3}"/>
                </a:ext>
              </a:extLst>
            </p:cNvPr>
            <p:cNvSpPr/>
            <p:nvPr/>
          </p:nvSpPr>
          <p:spPr>
            <a:xfrm>
              <a:off x="2048361" y="4832618"/>
              <a:ext cx="824135" cy="147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3B6C33B-E560-42E4-A62A-B1F9B3D77F57}"/>
                </a:ext>
              </a:extLst>
            </p:cNvPr>
            <p:cNvSpPr/>
            <p:nvPr/>
          </p:nvSpPr>
          <p:spPr>
            <a:xfrm>
              <a:off x="2048360" y="5069889"/>
              <a:ext cx="824135" cy="147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19D8748-D344-4933-8B86-3270E057CF85}"/>
                </a:ext>
              </a:extLst>
            </p:cNvPr>
            <p:cNvSpPr/>
            <p:nvPr/>
          </p:nvSpPr>
          <p:spPr>
            <a:xfrm>
              <a:off x="2048360" y="5298269"/>
              <a:ext cx="824135" cy="147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D5DD835-31C5-42E7-8A2F-E55A0C41B530}"/>
                </a:ext>
              </a:extLst>
            </p:cNvPr>
            <p:cNvSpPr/>
            <p:nvPr/>
          </p:nvSpPr>
          <p:spPr>
            <a:xfrm>
              <a:off x="2048360" y="5524106"/>
              <a:ext cx="824135" cy="147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Action Button: Go Back or Previous 4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37EA38C-6B96-4E82-AEC3-6696CC903583}"/>
              </a:ext>
            </a:extLst>
          </p:cNvPr>
          <p:cNvSpPr/>
          <p:nvPr/>
        </p:nvSpPr>
        <p:spPr>
          <a:xfrm>
            <a:off x="10856943" y="6601996"/>
            <a:ext cx="182880" cy="182880"/>
          </a:xfrm>
          <a:prstGeom prst="actionButtonBackPrevio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ction Button: Go Forward or Next 4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601F609-73B7-4987-8B0A-A12E3A124C1D}"/>
              </a:ext>
            </a:extLst>
          </p:cNvPr>
          <p:cNvSpPr/>
          <p:nvPr/>
        </p:nvSpPr>
        <p:spPr>
          <a:xfrm>
            <a:off x="11297280" y="6601996"/>
            <a:ext cx="182880" cy="182880"/>
          </a:xfrm>
          <a:prstGeom prst="actionButtonForwardNex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ction Button: Go Home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6915837-DB59-4C30-B087-2A6E4CC86638}"/>
              </a:ext>
            </a:extLst>
          </p:cNvPr>
          <p:cNvSpPr/>
          <p:nvPr/>
        </p:nvSpPr>
        <p:spPr>
          <a:xfrm>
            <a:off x="11530950" y="6601996"/>
            <a:ext cx="182880" cy="182880"/>
          </a:xfrm>
          <a:prstGeom prst="actionButtonHo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150E46D-FFB6-4F25-A185-4B3E0E846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464" y="1461734"/>
            <a:ext cx="819136" cy="1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17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E1A5-BC23-4F84-A806-E11B3220B0E9}"/>
              </a:ext>
            </a:extLst>
          </p:cNvPr>
          <p:cNvSpPr txBox="1">
            <a:spLocks/>
          </p:cNvSpPr>
          <p:nvPr/>
        </p:nvSpPr>
        <p:spPr>
          <a:xfrm>
            <a:off x="1052051" y="1253612"/>
            <a:ext cx="10087897" cy="266945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6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597ED9-D4C4-4A2E-9D12-65419AD7894D}"/>
              </a:ext>
            </a:extLst>
          </p:cNvPr>
          <p:cNvSpPr/>
          <p:nvPr/>
        </p:nvSpPr>
        <p:spPr>
          <a:xfrm>
            <a:off x="838200" y="3923071"/>
            <a:ext cx="10515600" cy="168131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IN" sz="1400" b="1" dirty="0">
                <a:cs typeface="Calibri" panose="020F0502020204030204" pitchFamily="34" charset="0"/>
              </a:rPr>
              <a:t>Mail us at :</a:t>
            </a:r>
          </a:p>
          <a:p>
            <a:pPr>
              <a:lnSpc>
                <a:spcPct val="120000"/>
              </a:lnSpc>
            </a:pPr>
            <a:r>
              <a:rPr lang="en-IN" sz="1400" dirty="0">
                <a:cs typeface="Calibri" panose="020F0502020204030204" pitchFamily="34" charset="0"/>
              </a:rPr>
              <a:t>Borrower Journey Queries: 	</a:t>
            </a:r>
            <a:r>
              <a:rPr lang="en-IN" sz="1400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support@psbloansin59minutes.com</a:t>
            </a:r>
            <a:endParaRPr lang="en-IN" sz="1400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IN" sz="1400" dirty="0">
                <a:cs typeface="Calibri" panose="020F0502020204030204" pitchFamily="34" charset="0"/>
              </a:rPr>
              <a:t>Banker Journey Queries: 		</a:t>
            </a:r>
            <a:r>
              <a:rPr lang="en-IN" sz="1400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banksupport@psbloansin59minutes.com</a:t>
            </a:r>
            <a:endParaRPr lang="en-IN" sz="1400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IN" sz="1400" dirty="0"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IN" sz="1400" dirty="0">
                <a:cs typeface="Calibri" panose="020F0502020204030204" pitchFamily="34" charset="0"/>
              </a:rPr>
              <a:t>Customer Helpline No:		</a:t>
            </a:r>
            <a:r>
              <a:rPr lang="en-US" sz="1400"/>
              <a:t>079-41055999</a:t>
            </a:r>
            <a:endParaRPr lang="en-IN" sz="1400" dirty="0"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4E0A3B-B4D5-455F-BA40-37CE1A7CEA4C}"/>
              </a:ext>
            </a:extLst>
          </p:cNvPr>
          <p:cNvSpPr/>
          <p:nvPr/>
        </p:nvSpPr>
        <p:spPr>
          <a:xfrm>
            <a:off x="838200" y="1283110"/>
            <a:ext cx="10515600" cy="432127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CD45D-95C2-4321-BB6D-DA13DC87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506478"/>
            <a:ext cx="3201537" cy="365125"/>
          </a:xfrm>
        </p:spPr>
        <p:txBody>
          <a:bodyPr/>
          <a:lstStyle/>
          <a:p>
            <a:r>
              <a:rPr lang="en-US" dirty="0"/>
              <a:t>Strictly Private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8A3FA-F09D-480F-821A-42049089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fld id="{78A5D08F-DD65-49ED-8E8F-6069B7D5C1C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2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3F73D4-D8A0-4C38-8695-2989A893CC86}"/>
              </a:ext>
            </a:extLst>
          </p:cNvPr>
          <p:cNvSpPr/>
          <p:nvPr/>
        </p:nvSpPr>
        <p:spPr>
          <a:xfrm>
            <a:off x="838200" y="1272655"/>
            <a:ext cx="10515600" cy="4312691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rgbClr val="3E96D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89F2F7-4568-4CE3-A20B-219D5C692DFD}"/>
              </a:ext>
            </a:extLst>
          </p:cNvPr>
          <p:cNvSpPr txBox="1">
            <a:spLocks/>
          </p:cNvSpPr>
          <p:nvPr/>
        </p:nvSpPr>
        <p:spPr>
          <a:xfrm>
            <a:off x="838200" y="1282890"/>
            <a:ext cx="10515600" cy="4292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200000"/>
              </a:lnSpc>
              <a:spcAft>
                <a:spcPts val="1800"/>
              </a:spcAft>
              <a:defRPr/>
            </a:pPr>
            <a:r>
              <a:rPr lang="en-IN" sz="48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 LOAN</a:t>
            </a:r>
            <a:br>
              <a:rPr kumimoji="0" lang="en-IN" sz="6000" b="1" i="0" u="none" strike="noStrike" kern="1200" cap="none" spc="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r>
              <a:rPr lang="en-IN" sz="3200" dirty="0">
                <a:solidFill>
                  <a:sysClr val="windowText" lastClr="000000"/>
                </a:solidFill>
                <a:latin typeface="+mn-lt"/>
              </a:rPr>
              <a:t>DETAILED LENDER’S PROCESS FLOW</a:t>
            </a:r>
            <a:endParaRPr kumimoji="0" lang="en-IN" sz="6000" b="1" i="0" u="none" strike="noStrike" kern="1200" cap="none" spc="13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707EF2-B5BF-49EB-BEB4-E64961E5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506478"/>
            <a:ext cx="3201537" cy="365125"/>
          </a:xfrm>
        </p:spPr>
        <p:txBody>
          <a:bodyPr/>
          <a:lstStyle/>
          <a:p>
            <a:r>
              <a:rPr lang="en-US" dirty="0"/>
              <a:t>Strictly Private &amp;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9E74F-02EA-4580-A454-B91A9BF4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fld id="{78A5D08F-DD65-49ED-8E8F-6069B7D5C1C8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Action Button: Go Back or Previous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A0820C8-031A-4840-A628-104C932CEB5C}"/>
              </a:ext>
            </a:extLst>
          </p:cNvPr>
          <p:cNvSpPr/>
          <p:nvPr/>
        </p:nvSpPr>
        <p:spPr>
          <a:xfrm>
            <a:off x="10937250" y="6601996"/>
            <a:ext cx="182880" cy="182880"/>
          </a:xfrm>
          <a:prstGeom prst="actionButtonBackPrevio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Go Forward or Next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825A8B-8E88-4C45-B3E8-11D03A7CD3CC}"/>
              </a:ext>
            </a:extLst>
          </p:cNvPr>
          <p:cNvSpPr/>
          <p:nvPr/>
        </p:nvSpPr>
        <p:spPr>
          <a:xfrm>
            <a:off x="11297280" y="6601996"/>
            <a:ext cx="182880" cy="182880"/>
          </a:xfrm>
          <a:prstGeom prst="actionButtonForwardNex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Go Home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4DF175C-F257-4D8D-B1D9-E5EB051B113F}"/>
              </a:ext>
            </a:extLst>
          </p:cNvPr>
          <p:cNvSpPr/>
          <p:nvPr/>
        </p:nvSpPr>
        <p:spPr>
          <a:xfrm>
            <a:off x="11530950" y="6601996"/>
            <a:ext cx="182880" cy="182880"/>
          </a:xfrm>
          <a:prstGeom prst="actionButtonHo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6F2D04-1354-4155-ADE0-5717A8E1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PROCESS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8C864E-C5E9-4479-AE62-882C10586DA2}"/>
              </a:ext>
            </a:extLst>
          </p:cNvPr>
          <p:cNvGrpSpPr/>
          <p:nvPr/>
        </p:nvGrpSpPr>
        <p:grpSpPr>
          <a:xfrm>
            <a:off x="149250" y="1820454"/>
            <a:ext cx="11893500" cy="3454031"/>
            <a:chOff x="149250" y="1820454"/>
            <a:chExt cx="11893500" cy="345403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1514158-8F0B-400B-9337-F72969F69CC6}"/>
                </a:ext>
              </a:extLst>
            </p:cNvPr>
            <p:cNvSpPr/>
            <p:nvPr/>
          </p:nvSpPr>
          <p:spPr>
            <a:xfrm>
              <a:off x="4842163" y="1820454"/>
              <a:ext cx="2507673" cy="52647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Lender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ACF8CD-0CC2-45D1-B25C-53F74399D9E3}"/>
                </a:ext>
              </a:extLst>
            </p:cNvPr>
            <p:cNvGrpSpPr/>
            <p:nvPr/>
          </p:nvGrpSpPr>
          <p:grpSpPr>
            <a:xfrm>
              <a:off x="9299550" y="2902527"/>
              <a:ext cx="2743200" cy="2371958"/>
              <a:chOff x="3598950" y="2902527"/>
              <a:chExt cx="2743200" cy="2371958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F0546F3-74AD-44E0-A707-11F23224C091}"/>
                  </a:ext>
                </a:extLst>
              </p:cNvPr>
              <p:cNvSpPr/>
              <p:nvPr/>
            </p:nvSpPr>
            <p:spPr>
              <a:xfrm>
                <a:off x="3598950" y="2902527"/>
                <a:ext cx="2743200" cy="5486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Head Office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6305DFC-44C6-4C2F-B230-ABA4A7236BF2}"/>
                  </a:ext>
                </a:extLst>
              </p:cNvPr>
              <p:cNvSpPr/>
              <p:nvPr/>
            </p:nvSpPr>
            <p:spPr>
              <a:xfrm>
                <a:off x="3598950" y="3537125"/>
                <a:ext cx="2743200" cy="1737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Monitoring Proposals at their Branches.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Monitoring Branches Performance.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sz="14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77929F-B0C0-4FB8-B2A2-7DDD7431DEA1}"/>
                </a:ext>
              </a:extLst>
            </p:cNvPr>
            <p:cNvGrpSpPr/>
            <p:nvPr/>
          </p:nvGrpSpPr>
          <p:grpSpPr>
            <a:xfrm>
              <a:off x="149250" y="2902527"/>
              <a:ext cx="2743200" cy="2371958"/>
              <a:chOff x="246150" y="2902527"/>
              <a:chExt cx="2743200" cy="2371958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41CB0C9-5E58-4803-9963-C4D9F1A94C41}"/>
                  </a:ext>
                </a:extLst>
              </p:cNvPr>
              <p:cNvSpPr/>
              <p:nvPr/>
            </p:nvSpPr>
            <p:spPr>
              <a:xfrm>
                <a:off x="246150" y="2902527"/>
                <a:ext cx="2743200" cy="5486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Admin (Maker &amp; Checker)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5AC2013-0301-4244-B8A2-CF947A6501B0}"/>
                  </a:ext>
                </a:extLst>
              </p:cNvPr>
              <p:cNvSpPr/>
              <p:nvPr/>
            </p:nvSpPr>
            <p:spPr>
              <a:xfrm>
                <a:off x="246150" y="3537125"/>
                <a:ext cx="2743200" cy="1737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/>
                  <a:t>Creation of Scoring Model and Scaling Matrix.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/>
                  <a:t>Setting up Go-No-Go. Parameters for the Product.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Assessment Method.</a:t>
                </a:r>
              </a:p>
            </p:txBody>
          </p:sp>
        </p:grp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81A328FA-6842-4CA4-BD91-E2E877461D2F}"/>
                </a:ext>
              </a:extLst>
            </p:cNvPr>
            <p:cNvCxnSpPr>
              <a:stCxn id="27" idx="2"/>
              <a:endCxn id="39" idx="0"/>
            </p:cNvCxnSpPr>
            <p:nvPr/>
          </p:nvCxnSpPr>
          <p:spPr>
            <a:xfrm rot="16200000" flipH="1">
              <a:off x="6580725" y="1862202"/>
              <a:ext cx="555600" cy="1525050"/>
            </a:xfrm>
            <a:prstGeom prst="bentConnector3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A7273574-185A-45AD-A161-A5351422F776}"/>
                </a:ext>
              </a:extLst>
            </p:cNvPr>
            <p:cNvCxnSpPr>
              <a:stCxn id="27" idx="2"/>
              <a:endCxn id="41" idx="0"/>
            </p:cNvCxnSpPr>
            <p:nvPr/>
          </p:nvCxnSpPr>
          <p:spPr>
            <a:xfrm rot="5400000">
              <a:off x="3530625" y="337152"/>
              <a:ext cx="555600" cy="4575150"/>
            </a:xfrm>
            <a:prstGeom prst="bentConnector3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ACA7970-D5E4-4E58-AC40-8DCFA4F3861E}"/>
                </a:ext>
              </a:extLst>
            </p:cNvPr>
            <p:cNvGrpSpPr/>
            <p:nvPr/>
          </p:nvGrpSpPr>
          <p:grpSpPr>
            <a:xfrm>
              <a:off x="6249450" y="2902527"/>
              <a:ext cx="2743200" cy="2371958"/>
              <a:chOff x="6951750" y="2902527"/>
              <a:chExt cx="2743200" cy="237195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60C9D9-D5B2-495D-BC32-4BCCF31E8649}"/>
                  </a:ext>
                </a:extLst>
              </p:cNvPr>
              <p:cNvSpPr/>
              <p:nvPr/>
            </p:nvSpPr>
            <p:spPr>
              <a:xfrm>
                <a:off x="6951750" y="2902527"/>
                <a:ext cx="2743200" cy="5486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Branch Checker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C2C3FAE-CDDB-4F80-97F3-A28FC69E10C8}"/>
                  </a:ext>
                </a:extLst>
              </p:cNvPr>
              <p:cNvSpPr/>
              <p:nvPr/>
            </p:nvSpPr>
            <p:spPr>
              <a:xfrm>
                <a:off x="6951750" y="3537125"/>
                <a:ext cx="2743200" cy="1737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Approving the Due Diligence Report.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/>
                  <a:t>Sanction/Hold/Reject the proposals.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/>
                  <a:t>Disburse the sanctioned proposal.</a:t>
                </a:r>
              </a:p>
            </p:txBody>
          </p:sp>
        </p:grp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9B2FE1F5-2D6F-4E2E-8CA6-07B2FBD71729}"/>
                </a:ext>
              </a:extLst>
            </p:cNvPr>
            <p:cNvCxnSpPr>
              <a:stCxn id="27" idx="2"/>
              <a:endCxn id="43" idx="0"/>
            </p:cNvCxnSpPr>
            <p:nvPr/>
          </p:nvCxnSpPr>
          <p:spPr>
            <a:xfrm rot="16200000" flipH="1">
              <a:off x="8105775" y="337152"/>
              <a:ext cx="555600" cy="4575150"/>
            </a:xfrm>
            <a:prstGeom prst="bentConnector3">
              <a:avLst/>
            </a:prstGeom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78265602-95DC-4457-94F0-B046906B531F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16200000" flipH="1">
              <a:off x="8105775" y="337152"/>
              <a:ext cx="555600" cy="4575150"/>
            </a:xfrm>
            <a:prstGeom prst="bentConnector3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10BA17E-A31B-46A9-9D3B-BFB250C85634}"/>
                </a:ext>
              </a:extLst>
            </p:cNvPr>
            <p:cNvSpPr/>
            <p:nvPr/>
          </p:nvSpPr>
          <p:spPr>
            <a:xfrm>
              <a:off x="3122625" y="2902527"/>
              <a:ext cx="2743200" cy="5486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Branch Maker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5F7A2D9-6539-43F4-80EC-6F21D0265C1C}"/>
                </a:ext>
              </a:extLst>
            </p:cNvPr>
            <p:cNvSpPr/>
            <p:nvPr/>
          </p:nvSpPr>
          <p:spPr>
            <a:xfrm>
              <a:off x="3122625" y="3537125"/>
              <a:ext cx="2743200" cy="1737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400" dirty="0"/>
                <a:t>Conducting Due Diligence and Final checks on the In-Principle Approved Proposals.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400" dirty="0"/>
                <a:t>Compiling detailed information of the Borrower and fill the Final Section.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926C1D66-5E94-4FF7-9206-5C37741BAFE1}"/>
                </a:ext>
              </a:extLst>
            </p:cNvPr>
            <p:cNvCxnSpPr>
              <a:stCxn id="27" idx="2"/>
              <a:endCxn id="36" idx="0"/>
            </p:cNvCxnSpPr>
            <p:nvPr/>
          </p:nvCxnSpPr>
          <p:spPr>
            <a:xfrm rot="5400000">
              <a:off x="5017313" y="1823840"/>
              <a:ext cx="555600" cy="1601775"/>
            </a:xfrm>
            <a:prstGeom prst="bentConnector3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B133EE-D7BF-48A6-9AC6-6FC1EB52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Strictly Private &amp; Confidential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9BCE01-9DCF-4505-B22D-6E8EC56D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4</a:t>
            </a:fld>
            <a:endParaRPr lang="en-US" dirty="0"/>
          </a:p>
        </p:txBody>
      </p:sp>
      <p:sp>
        <p:nvSpPr>
          <p:cNvPr id="23" name="Action Button: Go Back or Previous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E8FD4F1-D1BA-43BA-A600-731418F43CBE}"/>
              </a:ext>
            </a:extLst>
          </p:cNvPr>
          <p:cNvSpPr/>
          <p:nvPr/>
        </p:nvSpPr>
        <p:spPr>
          <a:xfrm>
            <a:off x="10937250" y="6601996"/>
            <a:ext cx="182880" cy="182880"/>
          </a:xfrm>
          <a:prstGeom prst="actionButtonBackPrevio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ction Button: Go Forward or Next 2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37A729F-CC2F-416C-AB89-5153EE4E101F}"/>
              </a:ext>
            </a:extLst>
          </p:cNvPr>
          <p:cNvSpPr/>
          <p:nvPr/>
        </p:nvSpPr>
        <p:spPr>
          <a:xfrm>
            <a:off x="11297280" y="6601996"/>
            <a:ext cx="182880" cy="182880"/>
          </a:xfrm>
          <a:prstGeom prst="actionButtonForwardNex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ction Button: Go Home 2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C483A74-5B5B-451B-A7EB-331783813914}"/>
              </a:ext>
            </a:extLst>
          </p:cNvPr>
          <p:cNvSpPr/>
          <p:nvPr/>
        </p:nvSpPr>
        <p:spPr>
          <a:xfrm>
            <a:off x="11530950" y="6601996"/>
            <a:ext cx="182880" cy="182880"/>
          </a:xfrm>
          <a:prstGeom prst="actionButtonHo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4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2072-83C3-466F-A5BF-B974DA31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LENDER JOURNEY</a:t>
            </a:r>
          </a:p>
        </p:txBody>
      </p:sp>
      <p:sp>
        <p:nvSpPr>
          <p:cNvPr id="30" name="Footer Placeholder 1">
            <a:extLst>
              <a:ext uri="{FF2B5EF4-FFF2-40B4-BE49-F238E27FC236}">
                <a16:creationId xmlns:a16="http://schemas.microsoft.com/office/drawing/2014/main" id="{FB8650C6-9571-4AEF-B271-1A0B5F03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Strictly Private &amp; Confidential</a:t>
            </a:r>
          </a:p>
        </p:txBody>
      </p:sp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1A21F14A-8F7B-4799-8FA2-290F2E0E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5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E93B7F-48E8-4A66-AE86-977D9DB3A9B0}"/>
              </a:ext>
            </a:extLst>
          </p:cNvPr>
          <p:cNvGrpSpPr/>
          <p:nvPr/>
        </p:nvGrpSpPr>
        <p:grpSpPr>
          <a:xfrm>
            <a:off x="1054334" y="1501204"/>
            <a:ext cx="9699332" cy="1097280"/>
            <a:chOff x="1818983" y="1586360"/>
            <a:chExt cx="9699332" cy="10972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DD6A9F-B8FF-4786-A8BC-47252333EECD}"/>
                </a:ext>
              </a:extLst>
            </p:cNvPr>
            <p:cNvSpPr/>
            <p:nvPr/>
          </p:nvSpPr>
          <p:spPr>
            <a:xfrm>
              <a:off x="1818983" y="1586360"/>
              <a:ext cx="2103120" cy="10972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Setting Purpose of Loan,</a:t>
              </a:r>
            </a:p>
            <a:p>
              <a:pPr algn="ctr"/>
              <a:r>
                <a:rPr lang="en-US" sz="1400" dirty="0"/>
                <a:t>Scoring and Product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450DB9-A078-4416-9E52-4474008BD73A}"/>
                </a:ext>
              </a:extLst>
            </p:cNvPr>
            <p:cNvSpPr/>
            <p:nvPr/>
          </p:nvSpPr>
          <p:spPr>
            <a:xfrm>
              <a:off x="5617089" y="1586360"/>
              <a:ext cx="2103120" cy="10972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Admin Maker creates the Setting Purpose of Loan,</a:t>
              </a:r>
            </a:p>
            <a:p>
              <a:pPr algn="ctr"/>
              <a:r>
                <a:rPr lang="en-US" sz="1400" dirty="0"/>
                <a:t>Scoring and Product Parameters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17F4FA-C06A-4C35-81E5-EA68F52E020F}"/>
                </a:ext>
              </a:extLst>
            </p:cNvPr>
            <p:cNvSpPr/>
            <p:nvPr/>
          </p:nvSpPr>
          <p:spPr>
            <a:xfrm>
              <a:off x="9415195" y="1586360"/>
              <a:ext cx="2103120" cy="10972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Admin Checker approve the Purpose of Loan, Scoring and Product.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5B9BDB4-2321-4C8F-9CB1-4D3DA0E925D2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>
              <a:off x="3922103" y="2135000"/>
              <a:ext cx="16949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A19D880-9E83-4EA3-82EE-79B4F94636B3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720209" y="2135000"/>
              <a:ext cx="16949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EBC9BA-A169-41ED-8244-D4B99C4AB3C9}"/>
              </a:ext>
            </a:extLst>
          </p:cNvPr>
          <p:cNvGrpSpPr/>
          <p:nvPr/>
        </p:nvGrpSpPr>
        <p:grpSpPr>
          <a:xfrm>
            <a:off x="1054334" y="3507490"/>
            <a:ext cx="9699332" cy="2698371"/>
            <a:chOff x="1818983" y="3187450"/>
            <a:chExt cx="9699332" cy="269837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2F6F80-3E71-4AD4-996C-50742D4380E0}"/>
                </a:ext>
              </a:extLst>
            </p:cNvPr>
            <p:cNvSpPr/>
            <p:nvPr/>
          </p:nvSpPr>
          <p:spPr>
            <a:xfrm>
              <a:off x="1818983" y="3187450"/>
              <a:ext cx="2103120" cy="10972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Borrower’s Proposal Received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BA3E77-D527-4810-B406-AA191C8DB52A}"/>
                </a:ext>
              </a:extLst>
            </p:cNvPr>
            <p:cNvSpPr/>
            <p:nvPr/>
          </p:nvSpPr>
          <p:spPr>
            <a:xfrm>
              <a:off x="6883125" y="3187450"/>
              <a:ext cx="2103120" cy="10972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 Maker Fills the Final Details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ECC95E-D213-42AD-8B74-7A80525C9070}"/>
                </a:ext>
              </a:extLst>
            </p:cNvPr>
            <p:cNvSpPr/>
            <p:nvPr/>
          </p:nvSpPr>
          <p:spPr>
            <a:xfrm>
              <a:off x="9415195" y="3187450"/>
              <a:ext cx="2103120" cy="10972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 Maker sends it to Branch Office Checker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B9E734-A5F0-4643-AE06-5BEED6246210}"/>
                </a:ext>
              </a:extLst>
            </p:cNvPr>
            <p:cNvSpPr/>
            <p:nvPr/>
          </p:nvSpPr>
          <p:spPr>
            <a:xfrm>
              <a:off x="4351054" y="3187450"/>
              <a:ext cx="2103120" cy="10972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Branch Maker accepts the Proposal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095550B-E758-4E64-9F6C-BF8408F4BF83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3922103" y="3736090"/>
              <a:ext cx="4289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B5EED-67C5-4AEC-9CDF-9D0B9CB7CFB3}"/>
                </a:ext>
              </a:extLst>
            </p:cNvPr>
            <p:cNvSpPr/>
            <p:nvPr/>
          </p:nvSpPr>
          <p:spPr>
            <a:xfrm>
              <a:off x="9415195" y="4788541"/>
              <a:ext cx="2103120" cy="10972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Branch Checker Accepts / sends back the Proposal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9E78145-9D52-4AA1-9C37-A3F4C398242E}"/>
                </a:ext>
              </a:extLst>
            </p:cNvPr>
            <p:cNvCxnSpPr>
              <a:stCxn id="6" idx="2"/>
              <a:endCxn id="13" idx="0"/>
            </p:cNvCxnSpPr>
            <p:nvPr/>
          </p:nvCxnSpPr>
          <p:spPr>
            <a:xfrm>
              <a:off x="10466755" y="4284730"/>
              <a:ext cx="0" cy="5038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94E69C-94F5-4269-B078-3F4C80EB01C0}"/>
                </a:ext>
              </a:extLst>
            </p:cNvPr>
            <p:cNvSpPr/>
            <p:nvPr/>
          </p:nvSpPr>
          <p:spPr>
            <a:xfrm>
              <a:off x="1818983" y="4788541"/>
              <a:ext cx="2103120" cy="10972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Branch Checker Disburses the Proposal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64B1B8D-8F35-45A4-8ABB-BEF3FB50EA4B}"/>
                </a:ext>
              </a:extLst>
            </p:cNvPr>
            <p:cNvCxnSpPr>
              <a:stCxn id="17" idx="1"/>
              <a:endCxn id="15" idx="3"/>
            </p:cNvCxnSpPr>
            <p:nvPr/>
          </p:nvCxnSpPr>
          <p:spPr>
            <a:xfrm flipH="1">
              <a:off x="3922103" y="5337181"/>
              <a:ext cx="4289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7C0746-0E12-467F-B1C7-886A964F1857}"/>
                </a:ext>
              </a:extLst>
            </p:cNvPr>
            <p:cNvSpPr/>
            <p:nvPr/>
          </p:nvSpPr>
          <p:spPr>
            <a:xfrm>
              <a:off x="4351054" y="4788541"/>
              <a:ext cx="2103120" cy="10972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Branch Checker Accepts/ Rejects / Holds the Proposal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C4CAF47-2ED8-4572-A3CF-16B870363D4E}"/>
                </a:ext>
              </a:extLst>
            </p:cNvPr>
            <p:cNvCxnSpPr>
              <a:stCxn id="19" idx="1"/>
              <a:endCxn id="17" idx="3"/>
            </p:cNvCxnSpPr>
            <p:nvPr/>
          </p:nvCxnSpPr>
          <p:spPr>
            <a:xfrm flipH="1">
              <a:off x="6454174" y="5337181"/>
              <a:ext cx="4289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37410D5-3EDB-44CC-94D9-B5EFF331B2EB}"/>
                </a:ext>
              </a:extLst>
            </p:cNvPr>
            <p:cNvSpPr/>
            <p:nvPr/>
          </p:nvSpPr>
          <p:spPr>
            <a:xfrm>
              <a:off x="6883125" y="4788541"/>
              <a:ext cx="2103120" cy="10972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Branch Checker Views the Proposal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419B5F-FAC1-42A6-B319-8DD7E2C62195}"/>
                </a:ext>
              </a:extLst>
            </p:cNvPr>
            <p:cNvCxnSpPr>
              <a:stCxn id="13" idx="1"/>
              <a:endCxn id="19" idx="3"/>
            </p:cNvCxnSpPr>
            <p:nvPr/>
          </p:nvCxnSpPr>
          <p:spPr>
            <a:xfrm flipH="1">
              <a:off x="8986245" y="5337181"/>
              <a:ext cx="4289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81085FD-5996-45BA-B025-90EB0FF4E4E0}"/>
                </a:ext>
              </a:extLst>
            </p:cNvPr>
            <p:cNvCxnSpPr>
              <a:stCxn id="11" idx="3"/>
              <a:endCxn id="5" idx="1"/>
            </p:cNvCxnSpPr>
            <p:nvPr/>
          </p:nvCxnSpPr>
          <p:spPr>
            <a:xfrm>
              <a:off x="6454174" y="3736090"/>
              <a:ext cx="4289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AFD68E-0454-4513-AC3A-60FFBFBCC7EC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8986245" y="3736090"/>
              <a:ext cx="4289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9199CF8-72F5-465D-8A70-306EC35BC7A7}"/>
              </a:ext>
            </a:extLst>
          </p:cNvPr>
          <p:cNvSpPr/>
          <p:nvPr/>
        </p:nvSpPr>
        <p:spPr>
          <a:xfrm>
            <a:off x="1054334" y="1164010"/>
            <a:ext cx="3248418" cy="283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sz="1400" b="1">
                <a:solidFill>
                  <a:sysClr val="windowText" lastClr="000000"/>
                </a:solidFill>
              </a:rPr>
              <a:t>In-principle Approval (Admin)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EAEB4A-132C-441C-9CA0-2F7FCDF750D8}"/>
              </a:ext>
            </a:extLst>
          </p:cNvPr>
          <p:cNvSpPr/>
          <p:nvPr/>
        </p:nvSpPr>
        <p:spPr>
          <a:xfrm>
            <a:off x="1054333" y="3102294"/>
            <a:ext cx="4718394" cy="326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sz="1400" b="1">
                <a:solidFill>
                  <a:sysClr val="windowText" lastClr="000000"/>
                </a:solidFill>
              </a:rPr>
              <a:t>Sanction/ Disbursement (Branch Office)</a:t>
            </a:r>
          </a:p>
        </p:txBody>
      </p:sp>
      <p:sp>
        <p:nvSpPr>
          <p:cNvPr id="32" name="Action Button: Go Back or Previous 3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2EF27BC-1327-4913-91AF-AE80AC0C395F}"/>
              </a:ext>
            </a:extLst>
          </p:cNvPr>
          <p:cNvSpPr/>
          <p:nvPr/>
        </p:nvSpPr>
        <p:spPr>
          <a:xfrm>
            <a:off x="10937250" y="6601996"/>
            <a:ext cx="182880" cy="182880"/>
          </a:xfrm>
          <a:prstGeom prst="actionButtonBackPrevio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ction Button: Go Forward or Next 3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79F0D0C-1E71-4092-BFD0-7E59DE443522}"/>
              </a:ext>
            </a:extLst>
          </p:cNvPr>
          <p:cNvSpPr/>
          <p:nvPr/>
        </p:nvSpPr>
        <p:spPr>
          <a:xfrm>
            <a:off x="11297280" y="6601996"/>
            <a:ext cx="182880" cy="182880"/>
          </a:xfrm>
          <a:prstGeom prst="actionButtonForwardNex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ction Button: Go Home 3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D695882-450C-4C8F-AF79-92A8DB207D65}"/>
              </a:ext>
            </a:extLst>
          </p:cNvPr>
          <p:cNvSpPr/>
          <p:nvPr/>
        </p:nvSpPr>
        <p:spPr>
          <a:xfrm>
            <a:off x="11530950" y="6601996"/>
            <a:ext cx="182880" cy="182880"/>
          </a:xfrm>
          <a:prstGeom prst="actionButtonHo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4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3F73D4-D8A0-4C38-8695-2989A893CC86}"/>
              </a:ext>
            </a:extLst>
          </p:cNvPr>
          <p:cNvSpPr/>
          <p:nvPr/>
        </p:nvSpPr>
        <p:spPr>
          <a:xfrm>
            <a:off x="838200" y="1272655"/>
            <a:ext cx="10515600" cy="4312691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rgbClr val="3E96D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89F2F7-4568-4CE3-A20B-219D5C692DFD}"/>
              </a:ext>
            </a:extLst>
          </p:cNvPr>
          <p:cNvSpPr txBox="1">
            <a:spLocks/>
          </p:cNvSpPr>
          <p:nvPr/>
        </p:nvSpPr>
        <p:spPr>
          <a:xfrm>
            <a:off x="838200" y="1282890"/>
            <a:ext cx="10515600" cy="4292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200000"/>
              </a:lnSpc>
              <a:spcAft>
                <a:spcPts val="1800"/>
              </a:spcAft>
              <a:defRPr/>
            </a:pPr>
            <a:r>
              <a:rPr lang="en-IN" sz="48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DUE DILIGENCE REPORT</a:t>
            </a:r>
            <a:br>
              <a:rPr kumimoji="0" lang="en-IN" sz="6000" b="1" i="0" u="none" strike="noStrike" kern="1200" cap="none" spc="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r>
              <a:rPr lang="en-IN" sz="3200" dirty="0">
                <a:solidFill>
                  <a:sysClr val="windowText" lastClr="000000"/>
                </a:solidFill>
                <a:latin typeface="+mn-lt"/>
              </a:rPr>
              <a:t>SCREENWISE WALK THROUGH</a:t>
            </a:r>
            <a:endParaRPr kumimoji="0" lang="en-IN" sz="6000" b="1" i="0" u="none" strike="noStrike" kern="1200" cap="none" spc="13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707EF2-B5BF-49EB-BEB4-E64961E5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506478"/>
            <a:ext cx="3201537" cy="365125"/>
          </a:xfrm>
        </p:spPr>
        <p:txBody>
          <a:bodyPr/>
          <a:lstStyle/>
          <a:p>
            <a:r>
              <a:rPr lang="en-US" dirty="0"/>
              <a:t>Strictly Private &amp;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9E74F-02EA-4580-A454-B91A9BF4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fld id="{78A5D08F-DD65-49ED-8E8F-6069B7D5C1C8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Action Button: Go Back or Previous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4DFEB59-E89D-4498-A224-67B61AA5900C}"/>
              </a:ext>
            </a:extLst>
          </p:cNvPr>
          <p:cNvSpPr/>
          <p:nvPr/>
        </p:nvSpPr>
        <p:spPr>
          <a:xfrm>
            <a:off x="10937250" y="6601996"/>
            <a:ext cx="182880" cy="182880"/>
          </a:xfrm>
          <a:prstGeom prst="actionButtonBackPrevio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Go Forward or Next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3D6C1B6-EA82-49D3-A447-1C43FB8C4DB1}"/>
              </a:ext>
            </a:extLst>
          </p:cNvPr>
          <p:cNvSpPr/>
          <p:nvPr/>
        </p:nvSpPr>
        <p:spPr>
          <a:xfrm>
            <a:off x="11297280" y="6601996"/>
            <a:ext cx="182880" cy="182880"/>
          </a:xfrm>
          <a:prstGeom prst="actionButtonForwardNex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Go Home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9D67AA4-7223-4A6B-B605-2238E8982E2D}"/>
              </a:ext>
            </a:extLst>
          </p:cNvPr>
          <p:cNvSpPr/>
          <p:nvPr/>
        </p:nvSpPr>
        <p:spPr>
          <a:xfrm>
            <a:off x="11530950" y="6601996"/>
            <a:ext cx="182880" cy="182880"/>
          </a:xfrm>
          <a:prstGeom prst="actionButtonHo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3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778D91-B493-4235-B8B3-0A867CB2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cs typeface="Calibri Light" panose="020F0302020204030204" pitchFamily="34" charset="0"/>
              </a:rPr>
              <a:t>LOGIN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4CA516-1276-49C7-B98C-8DBE82D2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8CF3545-4EFE-40E3-A4F9-57DA39A6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Strictly Private &amp;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97E958-6528-4BF7-9CBC-4A3E1805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3D98-5A32-48FC-8A6D-8586048964EE}" type="slidenum">
              <a:rPr lang="en-IN" smtClean="0"/>
              <a:t>7</a:t>
            </a:fld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B5776-6BBC-48C4-B856-2440275B2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URL is: https://www.psbloansin59minutes.</a:t>
            </a:r>
            <a:r>
              <a:rPr lang="en-US"/>
              <a:t>com/</a:t>
            </a:r>
            <a:r>
              <a:rPr lang="en-US" b="1"/>
              <a:t>banker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3FC793-17C7-45CD-8F7B-73D046974B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4"/>
          <a:stretch/>
        </p:blipFill>
        <p:spPr>
          <a:xfrm>
            <a:off x="853189" y="1365875"/>
            <a:ext cx="10500611" cy="43074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Action Button: Go Back or Previous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EE182D7-9A3F-4BF9-A1A9-F8129FDA6555}"/>
              </a:ext>
            </a:extLst>
          </p:cNvPr>
          <p:cNvSpPr/>
          <p:nvPr/>
        </p:nvSpPr>
        <p:spPr>
          <a:xfrm>
            <a:off x="10937250" y="6601996"/>
            <a:ext cx="182880" cy="182880"/>
          </a:xfrm>
          <a:prstGeom prst="actionButtonBackPrevio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Go Forward or Next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2A1AA1-E9E4-4F56-B22D-ED2C737CA2B1}"/>
              </a:ext>
            </a:extLst>
          </p:cNvPr>
          <p:cNvSpPr/>
          <p:nvPr/>
        </p:nvSpPr>
        <p:spPr>
          <a:xfrm>
            <a:off x="11297280" y="6601996"/>
            <a:ext cx="182880" cy="182880"/>
          </a:xfrm>
          <a:prstGeom prst="actionButtonForwardNex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Go Home 1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C238ADBB-0F37-4B59-BE53-FA696AB3032D}"/>
              </a:ext>
            </a:extLst>
          </p:cNvPr>
          <p:cNvSpPr/>
          <p:nvPr/>
        </p:nvSpPr>
        <p:spPr>
          <a:xfrm>
            <a:off x="11530950" y="6601996"/>
            <a:ext cx="182880" cy="182880"/>
          </a:xfrm>
          <a:prstGeom prst="actionButtonHo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FA01-7911-4ED0-994B-9798A4D6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B1A6-99BA-45C7-B314-B0C2ABE2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DF3F900-76FF-47F6-99FE-083BE930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Strictly Private &amp; Confidential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B6F4FA4E-1B82-43F4-8C1E-9D749634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9C5F1-A709-4FB0-972D-281C954788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Lenders will select the dashboard based on the type of Product that they want to conduct the due diligence.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3E814A-9191-447D-A66E-3324EDF86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98" y="1367781"/>
            <a:ext cx="10430210" cy="43313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Action Button: Go Back or Previous 1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BD432B5-88D6-4E73-AA8A-6AEF1EB41594}"/>
              </a:ext>
            </a:extLst>
          </p:cNvPr>
          <p:cNvSpPr/>
          <p:nvPr/>
        </p:nvSpPr>
        <p:spPr>
          <a:xfrm>
            <a:off x="10937250" y="6601996"/>
            <a:ext cx="182880" cy="182880"/>
          </a:xfrm>
          <a:prstGeom prst="actionButtonBackPrevio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Go Forward or Next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129F261-124B-41D6-91A3-FED0973E0A17}"/>
              </a:ext>
            </a:extLst>
          </p:cNvPr>
          <p:cNvSpPr/>
          <p:nvPr/>
        </p:nvSpPr>
        <p:spPr>
          <a:xfrm>
            <a:off x="11297280" y="6601996"/>
            <a:ext cx="182880" cy="182880"/>
          </a:xfrm>
          <a:prstGeom prst="actionButtonForwardNex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Go Home 1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A3A9639-7F57-4AD9-ADF2-35B734218816}"/>
              </a:ext>
            </a:extLst>
          </p:cNvPr>
          <p:cNvSpPr/>
          <p:nvPr/>
        </p:nvSpPr>
        <p:spPr>
          <a:xfrm>
            <a:off x="11530950" y="6601996"/>
            <a:ext cx="182880" cy="182880"/>
          </a:xfrm>
          <a:prstGeom prst="actionButtonHo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3FAA29-54A3-469A-A083-2F53A215D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2314906D-6A49-41F2-8CC1-B4793E26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Strictly Private &amp; Confidential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4807657C-FB7A-46C4-9FA5-176C790F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D08F-DD65-49ED-8E8F-6069B7D5C1C8}" type="slidenum">
              <a:rPr lang="en-US" smtClean="0"/>
              <a:t>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7E17D0-A0BA-43D2-B7D1-552258303B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Landing Page for Branch Maker.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6AD744-1057-4A8D-B67C-5AE02A619359}"/>
              </a:ext>
            </a:extLst>
          </p:cNvPr>
          <p:cNvGrpSpPr/>
          <p:nvPr/>
        </p:nvGrpSpPr>
        <p:grpSpPr>
          <a:xfrm>
            <a:off x="848579" y="1371033"/>
            <a:ext cx="10505221" cy="4328255"/>
            <a:chOff x="1043449" y="1356043"/>
            <a:chExt cx="10105103" cy="429669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9EEE9D1-985A-4358-96AD-3198D947D0D5}"/>
                </a:ext>
              </a:extLst>
            </p:cNvPr>
            <p:cNvGrpSpPr/>
            <p:nvPr/>
          </p:nvGrpSpPr>
          <p:grpSpPr>
            <a:xfrm>
              <a:off x="1043449" y="1356043"/>
              <a:ext cx="10105103" cy="4296697"/>
              <a:chOff x="1059765" y="1362254"/>
              <a:chExt cx="10072468" cy="43196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0400821" y="1363052"/>
                <a:ext cx="638175" cy="22606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1FDD352-E789-4BE0-9532-ADC6350B43F5}"/>
                  </a:ext>
                </a:extLst>
              </p:cNvPr>
              <p:cNvGrpSpPr/>
              <p:nvPr/>
            </p:nvGrpSpPr>
            <p:grpSpPr>
              <a:xfrm>
                <a:off x="1059765" y="1362254"/>
                <a:ext cx="10072468" cy="4319601"/>
                <a:chOff x="1059765" y="1209854"/>
                <a:chExt cx="10072468" cy="4319601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7BC95425-A694-427B-AB70-090272CF7A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59765" y="1209854"/>
                  <a:ext cx="10072468" cy="4319601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7554A31-51B3-4EFD-8725-EB091B39192D}"/>
                    </a:ext>
                  </a:extLst>
                </p:cNvPr>
                <p:cNvSpPr/>
                <p:nvPr/>
              </p:nvSpPr>
              <p:spPr>
                <a:xfrm>
                  <a:off x="10400821" y="1241604"/>
                  <a:ext cx="638175" cy="379258"/>
                </a:xfrm>
                <a:prstGeom prst="rect">
                  <a:avLst/>
                </a:prstGeom>
                <a:solidFill>
                  <a:srgbClr val="25262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83FD47-D2FF-4CF0-9C65-0E071DB7E77F}"/>
                </a:ext>
              </a:extLst>
            </p:cNvPr>
            <p:cNvSpPr/>
            <p:nvPr/>
          </p:nvSpPr>
          <p:spPr>
            <a:xfrm>
              <a:off x="6019800" y="2065020"/>
              <a:ext cx="2644140" cy="1447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Action Button: Go Back or Previous 1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0C2D850-FB75-42DF-BAAA-AB10D5B082B2}"/>
              </a:ext>
            </a:extLst>
          </p:cNvPr>
          <p:cNvSpPr/>
          <p:nvPr/>
        </p:nvSpPr>
        <p:spPr>
          <a:xfrm>
            <a:off x="10937250" y="6601996"/>
            <a:ext cx="182880" cy="182880"/>
          </a:xfrm>
          <a:prstGeom prst="actionButtonBackPrevio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Go Forward or Next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22D6371-CAE3-4C4C-B173-E8964E75883D}"/>
              </a:ext>
            </a:extLst>
          </p:cNvPr>
          <p:cNvSpPr/>
          <p:nvPr/>
        </p:nvSpPr>
        <p:spPr>
          <a:xfrm>
            <a:off x="11297280" y="6601996"/>
            <a:ext cx="182880" cy="182880"/>
          </a:xfrm>
          <a:prstGeom prst="actionButtonForwardNex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Go Home 1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D8E9615-E9C6-4A66-BB67-F53832CA4FFE}"/>
              </a:ext>
            </a:extLst>
          </p:cNvPr>
          <p:cNvSpPr/>
          <p:nvPr/>
        </p:nvSpPr>
        <p:spPr>
          <a:xfrm>
            <a:off x="11530950" y="6601996"/>
            <a:ext cx="182880" cy="182880"/>
          </a:xfrm>
          <a:prstGeom prst="actionButtonHo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PL_2">
      <a:dk1>
        <a:sysClr val="windowText" lastClr="000000"/>
      </a:dk1>
      <a:lt1>
        <a:sysClr val="window" lastClr="FFFFFF"/>
      </a:lt1>
      <a:dk2>
        <a:srgbClr val="262626"/>
      </a:dk2>
      <a:lt2>
        <a:srgbClr val="D8D8D8"/>
      </a:lt2>
      <a:accent1>
        <a:srgbClr val="2399E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6651F"/>
      </a:accent5>
      <a:accent6>
        <a:srgbClr val="F14124"/>
      </a:accent6>
      <a:hlink>
        <a:srgbClr val="F6651F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730</Words>
  <Application>Microsoft Office PowerPoint</Application>
  <PresentationFormat>Widescreen</PresentationFormat>
  <Paragraphs>136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INDEX</vt:lpstr>
      <vt:lpstr>PowerPoint Presentation</vt:lpstr>
      <vt:lpstr>OVERALL PROCESS </vt:lpstr>
      <vt:lpstr>LENDER JOURNEY</vt:lpstr>
      <vt:lpstr>PowerPoint Presentation</vt:lpstr>
      <vt:lpstr>LOGIN</vt:lpstr>
      <vt:lpstr>DASHBOARD</vt:lpstr>
      <vt:lpstr>LANDING PAGE</vt:lpstr>
      <vt:lpstr>MAKER ACCEPTS PROPOSAL</vt:lpstr>
      <vt:lpstr>PROPOSAL</vt:lpstr>
      <vt:lpstr>PROPOSAL DETAILS</vt:lpstr>
      <vt:lpstr>VIEW TRAIL</vt:lpstr>
      <vt:lpstr>PROPOSAL ASSIGNED TO CHECKER</vt:lpstr>
      <vt:lpstr>PROPOSALS WITH OTHER MAKERS</vt:lpstr>
      <vt:lpstr>PROFILE/PRIMARY SECTION</vt:lpstr>
      <vt:lpstr>FINAL SECTION - information</vt:lpstr>
      <vt:lpstr>Final section - upload</vt:lpstr>
      <vt:lpstr>Assign to checker</vt:lpstr>
      <vt:lpstr>REPORTS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 PSB Loans</dc:creator>
  <cp:lastModifiedBy>Ghanshyam Rathi</cp:lastModifiedBy>
  <cp:revision>515</cp:revision>
  <dcterms:created xsi:type="dcterms:W3CDTF">2019-01-05T09:31:24Z</dcterms:created>
  <dcterms:modified xsi:type="dcterms:W3CDTF">2019-09-11T08:41:34Z</dcterms:modified>
</cp:coreProperties>
</file>