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 id="2147483732" r:id="rId3"/>
  </p:sldMasterIdLst>
  <p:notesMasterIdLst>
    <p:notesMasterId r:id="rId50"/>
  </p:notesMasterIdLst>
  <p:handoutMasterIdLst>
    <p:handoutMasterId r:id="rId51"/>
  </p:handoutMasterIdLst>
  <p:sldIdLst>
    <p:sldId id="257" r:id="rId4"/>
    <p:sldId id="325" r:id="rId5"/>
    <p:sldId id="380" r:id="rId6"/>
    <p:sldId id="326" r:id="rId7"/>
    <p:sldId id="335" r:id="rId8"/>
    <p:sldId id="327" r:id="rId9"/>
    <p:sldId id="328" r:id="rId10"/>
    <p:sldId id="337" r:id="rId11"/>
    <p:sldId id="338" r:id="rId12"/>
    <p:sldId id="339" r:id="rId13"/>
    <p:sldId id="349" r:id="rId14"/>
    <p:sldId id="350" r:id="rId15"/>
    <p:sldId id="343" r:id="rId16"/>
    <p:sldId id="344" r:id="rId17"/>
    <p:sldId id="345" r:id="rId18"/>
    <p:sldId id="351" r:id="rId19"/>
    <p:sldId id="352" r:id="rId20"/>
    <p:sldId id="358" r:id="rId21"/>
    <p:sldId id="363" r:id="rId22"/>
    <p:sldId id="362" r:id="rId23"/>
    <p:sldId id="364" r:id="rId24"/>
    <p:sldId id="365" r:id="rId25"/>
    <p:sldId id="360" r:id="rId26"/>
    <p:sldId id="361" r:id="rId27"/>
    <p:sldId id="356" r:id="rId28"/>
    <p:sldId id="357" r:id="rId29"/>
    <p:sldId id="340" r:id="rId30"/>
    <p:sldId id="376" r:id="rId31"/>
    <p:sldId id="377" r:id="rId32"/>
    <p:sldId id="370" r:id="rId33"/>
    <p:sldId id="378" r:id="rId34"/>
    <p:sldId id="330" r:id="rId35"/>
    <p:sldId id="333" r:id="rId36"/>
    <p:sldId id="329" r:id="rId37"/>
    <p:sldId id="375" r:id="rId38"/>
    <p:sldId id="354" r:id="rId39"/>
    <p:sldId id="373" r:id="rId40"/>
    <p:sldId id="319" r:id="rId41"/>
    <p:sldId id="374" r:id="rId42"/>
    <p:sldId id="379" r:id="rId43"/>
    <p:sldId id="384" r:id="rId44"/>
    <p:sldId id="381" r:id="rId45"/>
    <p:sldId id="383" r:id="rId46"/>
    <p:sldId id="355" r:id="rId47"/>
    <p:sldId id="324" r:id="rId48"/>
    <p:sldId id="256" r:id="rId4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A16"/>
    <a:srgbClr val="3397D3"/>
    <a:srgbClr val="FFFFFF"/>
    <a:srgbClr val="64B0DE"/>
    <a:srgbClr val="000000"/>
    <a:srgbClr val="F8F57B"/>
    <a:srgbClr val="59D01E"/>
    <a:srgbClr val="ACE58F"/>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89481" autoAdjust="0"/>
  </p:normalViewPr>
  <p:slideViewPr>
    <p:cSldViewPr>
      <p:cViewPr varScale="1">
        <p:scale>
          <a:sx n="104" d="100"/>
          <a:sy n="104" d="100"/>
        </p:scale>
        <p:origin x="-948" y="-96"/>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80" d="100"/>
        <a:sy n="80" d="100"/>
      </p:scale>
      <p:origin x="0" y="186"/>
    </p:cViewPr>
  </p:sorterViewPr>
  <p:notesViewPr>
    <p:cSldViewPr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158742909150699E-2"/>
          <c:y val="2.9801636722101552E-2"/>
          <c:w val="0.78450577976224689"/>
          <c:h val="0.85263101307218825"/>
        </c:manualLayout>
      </c:layout>
      <c:lineChart>
        <c:grouping val="standard"/>
        <c:varyColors val="0"/>
        <c:ser>
          <c:idx val="0"/>
          <c:order val="0"/>
          <c:tx>
            <c:strRef>
              <c:f>Sheet1!$B$1</c:f>
              <c:strCache>
                <c:ptCount val="1"/>
                <c:pt idx="0">
                  <c:v>Cost of bug fix</c:v>
                </c:pt>
              </c:strCache>
            </c:strRef>
          </c:tx>
          <c:marker>
            <c:symbol val="none"/>
          </c:marker>
          <c:dLbls>
            <c:showLegendKey val="0"/>
            <c:showVal val="1"/>
            <c:showCatName val="0"/>
            <c:showSerName val="0"/>
            <c:showPercent val="0"/>
            <c:showBubbleSize val="0"/>
            <c:showLeaderLines val="0"/>
          </c:dLbls>
          <c:cat>
            <c:strRef>
              <c:f>Sheet1!$A$2:$A$6</c:f>
              <c:strCache>
                <c:ptCount val="5"/>
                <c:pt idx="0">
                  <c:v>Reqs</c:v>
                </c:pt>
                <c:pt idx="1">
                  <c:v>Design</c:v>
                </c:pt>
                <c:pt idx="2">
                  <c:v>Code</c:v>
                </c:pt>
                <c:pt idx="3">
                  <c:v>Final Test</c:v>
                </c:pt>
                <c:pt idx="4">
                  <c:v>Live</c:v>
                </c:pt>
              </c:strCache>
            </c:strRef>
          </c:cat>
          <c:val>
            <c:numRef>
              <c:f>Sheet1!$B$2:$B$6</c:f>
              <c:numCache>
                <c:formatCode>General</c:formatCode>
                <c:ptCount val="5"/>
                <c:pt idx="0">
                  <c:v>1</c:v>
                </c:pt>
                <c:pt idx="1">
                  <c:v>5</c:v>
                </c:pt>
                <c:pt idx="2">
                  <c:v>10</c:v>
                </c:pt>
                <c:pt idx="3">
                  <c:v>50</c:v>
                </c:pt>
                <c:pt idx="4">
                  <c:v>150</c:v>
                </c:pt>
              </c:numCache>
            </c:numRef>
          </c:val>
          <c:smooth val="1"/>
        </c:ser>
        <c:ser>
          <c:idx val="1"/>
          <c:order val="1"/>
          <c:tx>
            <c:strRef>
              <c:f>Sheet1!$C$1</c:f>
              <c:strCache>
                <c:ptCount val="1"/>
                <c:pt idx="0">
                  <c:v>Cust Satis</c:v>
                </c:pt>
              </c:strCache>
            </c:strRef>
          </c:tx>
          <c:marker>
            <c:symbol val="none"/>
          </c:marker>
          <c:cat>
            <c:strRef>
              <c:f>Sheet1!$A$2:$A$6</c:f>
              <c:strCache>
                <c:ptCount val="5"/>
                <c:pt idx="0">
                  <c:v>Reqs</c:v>
                </c:pt>
                <c:pt idx="1">
                  <c:v>Design</c:v>
                </c:pt>
                <c:pt idx="2">
                  <c:v>Code</c:v>
                </c:pt>
                <c:pt idx="3">
                  <c:v>Final Test</c:v>
                </c:pt>
                <c:pt idx="4">
                  <c:v>Live</c:v>
                </c:pt>
              </c:strCache>
            </c:strRef>
          </c:cat>
          <c:val>
            <c:numRef>
              <c:f>Sheet1!$C$2:$C$6</c:f>
              <c:numCache>
                <c:formatCode>General</c:formatCode>
                <c:ptCount val="5"/>
                <c:pt idx="0">
                  <c:v>100</c:v>
                </c:pt>
                <c:pt idx="1">
                  <c:v>100</c:v>
                </c:pt>
                <c:pt idx="2">
                  <c:v>100</c:v>
                </c:pt>
                <c:pt idx="3">
                  <c:v>100</c:v>
                </c:pt>
                <c:pt idx="4">
                  <c:v>10</c:v>
                </c:pt>
              </c:numCache>
            </c:numRef>
          </c:val>
          <c:smooth val="1"/>
        </c:ser>
        <c:dLbls>
          <c:showLegendKey val="0"/>
          <c:showVal val="0"/>
          <c:showCatName val="0"/>
          <c:showSerName val="0"/>
          <c:showPercent val="0"/>
          <c:showBubbleSize val="0"/>
        </c:dLbls>
        <c:marker val="1"/>
        <c:smooth val="0"/>
        <c:axId val="6519424"/>
        <c:axId val="6525312"/>
      </c:lineChart>
      <c:catAx>
        <c:axId val="6519424"/>
        <c:scaling>
          <c:orientation val="minMax"/>
        </c:scaling>
        <c:delete val="0"/>
        <c:axPos val="b"/>
        <c:majorGridlines>
          <c:spPr>
            <a:ln>
              <a:noFill/>
            </a:ln>
          </c:spPr>
        </c:majorGridlines>
        <c:numFmt formatCode="General" sourceLinked="1"/>
        <c:majorTickMark val="out"/>
        <c:minorTickMark val="none"/>
        <c:tickLblPos val="nextTo"/>
        <c:crossAx val="6525312"/>
        <c:crosses val="autoZero"/>
        <c:auto val="1"/>
        <c:lblAlgn val="ctr"/>
        <c:lblOffset val="100"/>
        <c:noMultiLvlLbl val="0"/>
      </c:catAx>
      <c:valAx>
        <c:axId val="6525312"/>
        <c:scaling>
          <c:orientation val="minMax"/>
        </c:scaling>
        <c:delete val="1"/>
        <c:axPos val="l"/>
        <c:majorGridlines>
          <c:spPr>
            <a:ln>
              <a:noFill/>
            </a:ln>
          </c:spPr>
        </c:majorGridlines>
        <c:numFmt formatCode="General" sourceLinked="1"/>
        <c:majorTickMark val="out"/>
        <c:minorTickMark val="none"/>
        <c:tickLblPos val="nextTo"/>
        <c:crossAx val="6519424"/>
        <c:crossesAt val="0"/>
        <c:crossBetween val="between"/>
      </c:valAx>
      <c:spPr>
        <a:noFill/>
        <a:ln>
          <a:noFill/>
        </a:ln>
      </c:spPr>
    </c:plotArea>
    <c:legend>
      <c:legendPos val="r"/>
      <c:layout>
        <c:manualLayout>
          <c:xMode val="edge"/>
          <c:yMode val="edge"/>
          <c:x val="0.80417578804236778"/>
          <c:y val="7.4529690920548453E-2"/>
          <c:w val="0.1647287091978312"/>
          <c:h val="0.16095870393385872"/>
        </c:manualLayout>
      </c:layout>
      <c:overlay val="0"/>
      <c:txPr>
        <a:bodyPr/>
        <a:lstStyle/>
        <a:p>
          <a:pPr>
            <a:defRPr>
              <a:solidFill>
                <a:schemeClr val="tx1">
                  <a:alpha val="99000"/>
                </a:schemeClr>
              </a:solidFill>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6/29/2012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6/29/2012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4201246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201246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extLst>
      <p:ext uri="{BB962C8B-B14F-4D97-AF65-F5344CB8AC3E}">
        <p14:creationId xmlns:p14="http://schemas.microsoft.com/office/powerpoint/2010/main" val="4201246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201246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extLst>
      <p:ext uri="{BB962C8B-B14F-4D97-AF65-F5344CB8AC3E}">
        <p14:creationId xmlns:p14="http://schemas.microsoft.com/office/powerpoint/2010/main" val="85070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46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31619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6/29/2012 12:32 PM</a:t>
            </a:fld>
            <a:endParaRPr lang="en-US"/>
          </a:p>
        </p:txBody>
      </p:sp>
      <p:sp>
        <p:nvSpPr>
          <p:cNvPr id="6" name="Footer Placeholder 5"/>
          <p:cNvSpPr>
            <a:spLocks noGrp="1"/>
          </p:cNvSpPr>
          <p:nvPr>
            <p:ph type="ftr" sz="quarter" idx="12"/>
          </p:nvPr>
        </p:nvSpPr>
        <p:spPr/>
        <p:txBody>
          <a:body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553998"/>
          </a:xfrm>
        </p:spPr>
        <p:txBody>
          <a:bodyPr anchor="t"/>
          <a:lstStyle>
            <a:lvl1pPr algn="l">
              <a:defRPr sz="4000" b="1" cap="all">
                <a:solidFill>
                  <a:schemeClr val="bg2">
                    <a:lumMod val="2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962833" y="4129901"/>
            <a:ext cx="10360501" cy="2769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89C87D9-F329-4694-8348-334B6E3E024D}" type="datetimeFigureOut">
              <a:rPr lang="en-US" smtClean="0"/>
              <a:pPr/>
              <a:t>6/29/2012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EE906478-99B0-4A25-BC44-E647138C65FD}" type="slidenum">
              <a:rPr lang="en-US" smtClean="0"/>
              <a:pPr/>
              <a:t>‹#›</a:t>
            </a:fld>
            <a:endParaRPr lang="en-US"/>
          </a:p>
        </p:txBody>
      </p:sp>
    </p:spTree>
    <p:extLst>
      <p:ext uri="{BB962C8B-B14F-4D97-AF65-F5344CB8AC3E}">
        <p14:creationId xmlns:p14="http://schemas.microsoft.com/office/powerpoint/2010/main" val="2012776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228601"/>
            <a:ext cx="11477810" cy="6093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3819994" y="6516420"/>
            <a:ext cx="1464625" cy="242682"/>
          </a:xfrm>
          <a:prstGeom prst="rect">
            <a:avLst/>
          </a:prstGeom>
        </p:spPr>
        <p:txBody>
          <a:bodyPr/>
          <a:lstStyle/>
          <a:p>
            <a:fld id="{CACA977F-13B5-401C-B1C3-C3A0AA116E56}" type="datetime1">
              <a:rPr lang="en-US" smtClean="0"/>
              <a:t>6/29/2012</a:t>
            </a:fld>
            <a:endParaRPr lang="en-US"/>
          </a:p>
        </p:txBody>
      </p:sp>
      <p:sp>
        <p:nvSpPr>
          <p:cNvPr id="4" name="Footer Placeholder 3"/>
          <p:cNvSpPr>
            <a:spLocks noGrp="1"/>
          </p:cNvSpPr>
          <p:nvPr>
            <p:ph type="ftr" sz="quarter" idx="11"/>
          </p:nvPr>
        </p:nvSpPr>
        <p:spPr>
          <a:xfrm>
            <a:off x="5284614" y="6516420"/>
            <a:ext cx="3859795" cy="24268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507868" y="1524000"/>
            <a:ext cx="11477810" cy="480060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507867" y="647833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9852634" y="6533984"/>
            <a:ext cx="1703933" cy="207557"/>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760899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147037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467362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43233587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65318500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241712006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4058719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26987533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288868497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36349055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24262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118609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94168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170949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6398737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41752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69490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4960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373881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087423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69393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6.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 id="2147483728" r:id="rId18"/>
    <p:sldLayoutId id="214748372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1"/>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1"/>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660869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mobileworld.appamundi.com/blogs/andywigley" TargetMode="External"/><Relationship Id="rId2" Type="http://schemas.openxmlformats.org/officeDocument/2006/relationships/hyperlink" Target="http://www.appamundi.com/" TargetMode="Externa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8" Type="http://schemas.openxmlformats.org/officeDocument/2006/relationships/image" Target="../media/image16.png"/><Relationship Id="rId13" Type="http://schemas.microsoft.com/office/2007/relationships/hdphoto" Target="../media/hdphoto3.wdp"/><Relationship Id="rId3" Type="http://schemas.openxmlformats.org/officeDocument/2006/relationships/hyperlink" Target="http://europe.msteched.com/" TargetMode="External"/><Relationship Id="rId7" Type="http://schemas.openxmlformats.org/officeDocument/2006/relationships/hyperlink" Target="http://microsoft.com/technet" TargetMode="External"/><Relationship Id="rId12"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www.microsoft.com/learning" TargetMode="External"/><Relationship Id="rId11" Type="http://schemas.openxmlformats.org/officeDocument/2006/relationships/image" Target="../media/image8.png"/><Relationship Id="rId5" Type="http://schemas.openxmlformats.org/officeDocument/2006/relationships/image" Target="../media/image15.png"/><Relationship Id="rId10" Type="http://schemas.openxmlformats.org/officeDocument/2006/relationships/hyperlink" Target="http://microsoft.com/msdn" TargetMode="External"/><Relationship Id="rId4" Type="http://schemas.openxmlformats.org/officeDocument/2006/relationships/image" Target="../media/image14.emf"/><Relationship Id="rId9" Type="http://schemas.microsoft.com/office/2007/relationships/hdphoto" Target="../media/hdphoto2.wdp"/></Relationships>
</file>

<file path=ppt/slides/_rels/slide43.xml.rels><?xml version="1.0" encoding="UTF-8" standalone="yes"?>
<Relationships xmlns="http://schemas.openxmlformats.org/package/2006/relationships"><Relationship Id="rId3" Type="http://schemas.openxmlformats.org/officeDocument/2006/relationships/hyperlink" Target="http://europe.msteched.com/sessions"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Windows Phone MVVM and Unit Testing Step by </a:t>
            </a:r>
            <a:r>
              <a:rPr lang="en-GB" dirty="0" smtClean="0"/>
              <a:t>Step</a:t>
            </a:r>
            <a:endParaRPr lang="en-US" dirty="0"/>
          </a:p>
        </p:txBody>
      </p:sp>
      <p:sp>
        <p:nvSpPr>
          <p:cNvPr id="3" name="Subtitle 2"/>
          <p:cNvSpPr>
            <a:spLocks noGrp="1"/>
          </p:cNvSpPr>
          <p:nvPr>
            <p:ph type="subTitle" idx="1"/>
          </p:nvPr>
        </p:nvSpPr>
        <p:spPr/>
        <p:txBody>
          <a:bodyPr/>
          <a:lstStyle/>
          <a:p>
            <a:r>
              <a:rPr lang="en-US" dirty="0" smtClean="0"/>
              <a:t>Andy Wigley</a:t>
            </a:r>
          </a:p>
          <a:p>
            <a:r>
              <a:rPr lang="en-US" dirty="0" smtClean="0"/>
              <a:t>Windows Phone Development MVP, Mobile Software Consultant</a:t>
            </a:r>
          </a:p>
          <a:p>
            <a:r>
              <a:rPr lang="en-US" dirty="0" smtClean="0"/>
              <a:t>APPA Mundi Ltd</a:t>
            </a:r>
            <a:endParaRPr lang="en-US" dirty="0"/>
          </a:p>
        </p:txBody>
      </p:sp>
      <p:sp useBgFill="1">
        <p:nvSpPr>
          <p:cNvPr id="4"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519113" y="228600"/>
            <a:ext cx="4279899" cy="447815"/>
          </a:xfrm>
          <a:prstGeom prst="rect">
            <a:avLst/>
          </a:prstGeom>
          <a:noFill/>
        </p:spPr>
        <p:txBody>
          <a:bodyPr wrap="square" lIns="91440" tIns="91440" rIns="91440" bIns="91440" rtlCol="0">
            <a:spAutoFit/>
          </a:bodyPr>
          <a:lstStyle/>
          <a:p>
            <a:pPr>
              <a:lnSpc>
                <a:spcPct val="90000"/>
              </a:lnSpc>
              <a:spcBef>
                <a:spcPct val="20000"/>
              </a:spcBef>
              <a:buSzPct val="90000"/>
            </a:pPr>
            <a:r>
              <a:rPr lang="en-US" dirty="0" smtClean="0">
                <a:solidFill>
                  <a:schemeClr val="tx1">
                    <a:alpha val="99000"/>
                  </a:schemeClr>
                </a:solidFill>
              </a:rPr>
              <a:t>WPH208</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833" y="4551402"/>
            <a:ext cx="10360501" cy="553998"/>
          </a:xfrm>
        </p:spPr>
        <p:txBody>
          <a:bodyPr/>
          <a:lstStyle/>
          <a:p>
            <a:r>
              <a:rPr lang="en-GB" dirty="0" smtClean="0"/>
              <a:t>MVVM Goodness</a:t>
            </a:r>
            <a:endParaRPr lang="en-GB" dirty="0"/>
          </a:p>
        </p:txBody>
      </p:sp>
      <p:sp>
        <p:nvSpPr>
          <p:cNvPr id="6" name="Text Placeholder 5"/>
          <p:cNvSpPr>
            <a:spLocks noGrp="1"/>
          </p:cNvSpPr>
          <p:nvPr>
            <p:ph type="body" idx="1"/>
          </p:nvPr>
        </p:nvSpPr>
        <p:spPr>
          <a:xfrm>
            <a:off x="962833" y="4074501"/>
            <a:ext cx="10360501" cy="332399"/>
          </a:xfrm>
        </p:spPr>
        <p:txBody>
          <a:bodyPr/>
          <a:lstStyle/>
          <a:p>
            <a:r>
              <a:rPr lang="en-GB" sz="2400" dirty="0" smtClean="0"/>
              <a:t>The Benefits of Separation of Concerns</a:t>
            </a:r>
            <a:endParaRPr lang="en-GB" sz="2400" dirty="0"/>
          </a:p>
        </p:txBody>
      </p:sp>
    </p:spTree>
    <p:extLst>
      <p:ext uri="{BB962C8B-B14F-4D97-AF65-F5344CB8AC3E}">
        <p14:creationId xmlns:p14="http://schemas.microsoft.com/office/powerpoint/2010/main" val="40775241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8151812" y="1600036"/>
            <a:ext cx="3200400" cy="4876800"/>
          </a:xfrm>
          <a:prstGeom prst="rect">
            <a:avLst/>
          </a:prstGeom>
          <a:solidFill>
            <a:schemeClr val="accent2">
              <a:alpha val="41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GB" sz="2200" dirty="0" smtClean="0">
                <a:solidFill>
                  <a:srgbClr val="FFFFFF">
                    <a:alpha val="98824"/>
                  </a:srgbClr>
                </a:solidFill>
                <a:latin typeface="Segoe UI" pitchFamily="34" charset="0"/>
                <a:ea typeface="Segoe UI" pitchFamily="34" charset="0"/>
                <a:cs typeface="Segoe UI" pitchFamily="34" charset="0"/>
              </a:rPr>
              <a:t>Data</a:t>
            </a:r>
          </a:p>
        </p:txBody>
      </p:sp>
      <p:sp>
        <p:nvSpPr>
          <p:cNvPr id="19" name="Rectangle 18"/>
          <p:cNvSpPr/>
          <p:nvPr/>
        </p:nvSpPr>
        <p:spPr bwMode="auto">
          <a:xfrm>
            <a:off x="4319283" y="1593212"/>
            <a:ext cx="3200400" cy="4876800"/>
          </a:xfrm>
          <a:prstGeom prst="rect">
            <a:avLst/>
          </a:prstGeom>
          <a:solidFill>
            <a:schemeClr val="accent6">
              <a:alpha val="41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GB" sz="2200" dirty="0" smtClean="0">
                <a:solidFill>
                  <a:srgbClr val="FFFFFF">
                    <a:alpha val="98824"/>
                  </a:srgbClr>
                </a:solidFill>
                <a:latin typeface="Segoe UI" pitchFamily="34" charset="0"/>
                <a:ea typeface="Segoe UI" pitchFamily="34" charset="0"/>
                <a:cs typeface="Segoe UI" pitchFamily="34" charset="0"/>
              </a:rPr>
              <a:t>Business Logic</a:t>
            </a:r>
          </a:p>
        </p:txBody>
      </p:sp>
      <p:sp>
        <p:nvSpPr>
          <p:cNvPr id="18" name="Rectangle 17"/>
          <p:cNvSpPr/>
          <p:nvPr/>
        </p:nvSpPr>
        <p:spPr bwMode="auto">
          <a:xfrm>
            <a:off x="493712" y="1600200"/>
            <a:ext cx="3200400" cy="4876800"/>
          </a:xfrm>
          <a:prstGeom prst="rect">
            <a:avLst/>
          </a:prstGeom>
          <a:solidFill>
            <a:schemeClr val="accent1">
              <a:alpha val="41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GB" sz="2200" dirty="0" smtClean="0">
                <a:solidFill>
                  <a:srgbClr val="FFFFFF">
                    <a:alpha val="98824"/>
                  </a:srgbClr>
                </a:solidFill>
                <a:latin typeface="Segoe UI" pitchFamily="34" charset="0"/>
                <a:ea typeface="Segoe UI" pitchFamily="34" charset="0"/>
                <a:cs typeface="Segoe UI" pitchFamily="34" charset="0"/>
              </a:rPr>
              <a:t>Presentation</a:t>
            </a:r>
          </a:p>
        </p:txBody>
      </p:sp>
      <p:sp>
        <p:nvSpPr>
          <p:cNvPr id="4" name="Title 3"/>
          <p:cNvSpPr>
            <a:spLocks noGrp="1"/>
          </p:cNvSpPr>
          <p:nvPr>
            <p:ph type="title"/>
          </p:nvPr>
        </p:nvSpPr>
        <p:spPr/>
        <p:txBody>
          <a:bodyPr/>
          <a:lstStyle/>
          <a:p>
            <a:r>
              <a:rPr lang="en-GB" dirty="0" smtClean="0"/>
              <a:t>Model – View - </a:t>
            </a:r>
            <a:r>
              <a:rPr lang="en-GB" dirty="0" err="1" smtClean="0"/>
              <a:t>ViewModel</a:t>
            </a:r>
            <a:endParaRPr lang="en-GB" dirty="0"/>
          </a:p>
        </p:txBody>
      </p:sp>
      <p:sp>
        <p:nvSpPr>
          <p:cNvPr id="10" name="Orange"/>
          <p:cNvSpPr/>
          <p:nvPr/>
        </p:nvSpPr>
        <p:spPr bwMode="auto">
          <a:xfrm>
            <a:off x="4875212" y="2286000"/>
            <a:ext cx="2088542" cy="874512"/>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chemeClr val="tx1">
                    <a:alpha val="99000"/>
                  </a:schemeClr>
                </a:solidFill>
                <a:latin typeface="Segoe UI" pitchFamily="34" charset="0"/>
                <a:ea typeface="Segoe UI" pitchFamily="34" charset="0"/>
                <a:cs typeface="Segoe UI" pitchFamily="34" charset="0"/>
              </a:rPr>
              <a:t>ViewModel</a:t>
            </a:r>
            <a:endParaRPr lang="en-US" sz="2200" dirty="0">
              <a:solidFill>
                <a:schemeClr val="tx1">
                  <a:alpha val="99000"/>
                </a:schemeClr>
              </a:solidFill>
              <a:latin typeface="Segoe UI" pitchFamily="34" charset="0"/>
              <a:ea typeface="Segoe UI" pitchFamily="34" charset="0"/>
              <a:cs typeface="Segoe UI" pitchFamily="34" charset="0"/>
            </a:endParaRPr>
          </a:p>
        </p:txBody>
      </p:sp>
      <p:sp>
        <p:nvSpPr>
          <p:cNvPr id="11" name="Light Blue"/>
          <p:cNvSpPr/>
          <p:nvPr/>
        </p:nvSpPr>
        <p:spPr bwMode="auto">
          <a:xfrm>
            <a:off x="8685212" y="3217213"/>
            <a:ext cx="2133600" cy="874512"/>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latin typeface="Segoe UI" pitchFamily="34" charset="0"/>
                <a:ea typeface="Segoe UI" pitchFamily="34" charset="0"/>
                <a:cs typeface="Segoe UI" pitchFamily="34" charset="0"/>
              </a:rPr>
              <a:t>Model</a:t>
            </a:r>
            <a:endParaRPr lang="en-US" sz="2200" dirty="0">
              <a:solidFill>
                <a:schemeClr val="tx1">
                  <a:alpha val="99000"/>
                </a:schemeClr>
              </a:solidFill>
              <a:latin typeface="Segoe UI" pitchFamily="34" charset="0"/>
              <a:ea typeface="Segoe UI" pitchFamily="34" charset="0"/>
              <a:cs typeface="Segoe UI" pitchFamily="34" charset="0"/>
            </a:endParaRPr>
          </a:p>
        </p:txBody>
      </p:sp>
      <p:sp>
        <p:nvSpPr>
          <p:cNvPr id="12" name="Dark Blue"/>
          <p:cNvSpPr/>
          <p:nvPr/>
        </p:nvSpPr>
        <p:spPr bwMode="auto">
          <a:xfrm>
            <a:off x="1141412" y="2289412"/>
            <a:ext cx="1905000" cy="874512"/>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View</a:t>
            </a:r>
          </a:p>
        </p:txBody>
      </p:sp>
      <p:sp>
        <p:nvSpPr>
          <p:cNvPr id="14" name="Orange"/>
          <p:cNvSpPr/>
          <p:nvPr/>
        </p:nvSpPr>
        <p:spPr bwMode="auto">
          <a:xfrm>
            <a:off x="4875212" y="3587532"/>
            <a:ext cx="2088542" cy="874512"/>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chemeClr val="tx1">
                    <a:alpha val="99000"/>
                  </a:schemeClr>
                </a:solidFill>
                <a:latin typeface="Segoe UI" pitchFamily="34" charset="0"/>
                <a:ea typeface="Segoe UI" pitchFamily="34" charset="0"/>
                <a:cs typeface="Segoe UI" pitchFamily="34" charset="0"/>
              </a:rPr>
              <a:t>ViewModel</a:t>
            </a:r>
            <a:endParaRPr lang="en-US" sz="2200" dirty="0">
              <a:solidFill>
                <a:schemeClr val="tx1">
                  <a:alpha val="99000"/>
                </a:schemeClr>
              </a:solidFill>
              <a:latin typeface="Segoe UI" pitchFamily="34" charset="0"/>
              <a:ea typeface="Segoe UI" pitchFamily="34" charset="0"/>
              <a:cs typeface="Segoe UI" pitchFamily="34" charset="0"/>
            </a:endParaRPr>
          </a:p>
        </p:txBody>
      </p:sp>
      <p:sp>
        <p:nvSpPr>
          <p:cNvPr id="15" name="Dark Blue"/>
          <p:cNvSpPr/>
          <p:nvPr/>
        </p:nvSpPr>
        <p:spPr bwMode="auto">
          <a:xfrm>
            <a:off x="1141412" y="3601180"/>
            <a:ext cx="1905000" cy="874512"/>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View</a:t>
            </a:r>
          </a:p>
        </p:txBody>
      </p:sp>
      <p:sp>
        <p:nvSpPr>
          <p:cNvPr id="16" name="Orange"/>
          <p:cNvSpPr/>
          <p:nvPr/>
        </p:nvSpPr>
        <p:spPr bwMode="auto">
          <a:xfrm>
            <a:off x="4875212" y="4916688"/>
            <a:ext cx="2088542" cy="874512"/>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chemeClr val="tx1">
                    <a:alpha val="99000"/>
                  </a:schemeClr>
                </a:solidFill>
                <a:latin typeface="Segoe UI" pitchFamily="34" charset="0"/>
                <a:ea typeface="Segoe UI" pitchFamily="34" charset="0"/>
                <a:cs typeface="Segoe UI" pitchFamily="34" charset="0"/>
              </a:rPr>
              <a:t>ViewModel</a:t>
            </a:r>
            <a:endParaRPr lang="en-US" sz="2200" dirty="0">
              <a:solidFill>
                <a:schemeClr val="tx1">
                  <a:alpha val="99000"/>
                </a:schemeClr>
              </a:solidFill>
              <a:latin typeface="Segoe UI" pitchFamily="34" charset="0"/>
              <a:ea typeface="Segoe UI" pitchFamily="34" charset="0"/>
              <a:cs typeface="Segoe UI" pitchFamily="34" charset="0"/>
            </a:endParaRPr>
          </a:p>
        </p:txBody>
      </p:sp>
      <p:sp>
        <p:nvSpPr>
          <p:cNvPr id="17" name="Dark Blue"/>
          <p:cNvSpPr/>
          <p:nvPr/>
        </p:nvSpPr>
        <p:spPr bwMode="auto">
          <a:xfrm>
            <a:off x="1141412" y="4920100"/>
            <a:ext cx="1905000" cy="874512"/>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View</a:t>
            </a:r>
          </a:p>
        </p:txBody>
      </p:sp>
      <p:cxnSp>
        <p:nvCxnSpPr>
          <p:cNvPr id="22" name="Straight Arrow Connector 21"/>
          <p:cNvCxnSpPr>
            <a:endCxn id="10" idx="3"/>
          </p:cNvCxnSpPr>
          <p:nvPr/>
        </p:nvCxnSpPr>
        <p:spPr>
          <a:xfrm flipH="1" flipV="1">
            <a:off x="6963754" y="2723256"/>
            <a:ext cx="1797658" cy="70574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3"/>
          </p:cNvCxnSpPr>
          <p:nvPr/>
        </p:nvCxnSpPr>
        <p:spPr>
          <a:xfrm flipV="1">
            <a:off x="6963754" y="3654469"/>
            <a:ext cx="1797658" cy="37031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p:cNvCxnSpPr>
          <p:nvPr/>
        </p:nvCxnSpPr>
        <p:spPr>
          <a:xfrm flipV="1">
            <a:off x="6963754" y="3839628"/>
            <a:ext cx="1797658" cy="1514316"/>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1"/>
            <a:endCxn id="12" idx="3"/>
          </p:cNvCxnSpPr>
          <p:nvPr/>
        </p:nvCxnSpPr>
        <p:spPr>
          <a:xfrm flipH="1">
            <a:off x="3046412" y="2723256"/>
            <a:ext cx="1828800" cy="3412"/>
          </a:xfrm>
          <a:prstGeom prst="straightConnector1">
            <a:avLst/>
          </a:prstGeom>
          <a:ln w="28575">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6" name="Straight Arrow Connector 35"/>
          <p:cNvCxnSpPr>
            <a:stCxn id="14" idx="1"/>
            <a:endCxn id="15" idx="3"/>
          </p:cNvCxnSpPr>
          <p:nvPr/>
        </p:nvCxnSpPr>
        <p:spPr>
          <a:xfrm flipH="1">
            <a:off x="3046412" y="4024788"/>
            <a:ext cx="1828800" cy="13648"/>
          </a:xfrm>
          <a:prstGeom prst="straightConnector1">
            <a:avLst/>
          </a:prstGeom>
          <a:ln w="28575">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7" name="Straight Arrow Connector 36"/>
          <p:cNvCxnSpPr>
            <a:stCxn id="16" idx="1"/>
            <a:endCxn id="17" idx="3"/>
          </p:cNvCxnSpPr>
          <p:nvPr/>
        </p:nvCxnSpPr>
        <p:spPr>
          <a:xfrm flipH="1">
            <a:off x="3046412" y="5353944"/>
            <a:ext cx="1828800" cy="3412"/>
          </a:xfrm>
          <a:prstGeom prst="straightConnector1">
            <a:avLst/>
          </a:prstGeom>
          <a:ln w="28575">
            <a:headEnd type="triangl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44" name="Group 43"/>
          <p:cNvGrpSpPr/>
          <p:nvPr/>
        </p:nvGrpSpPr>
        <p:grpSpPr>
          <a:xfrm>
            <a:off x="3046412" y="2812655"/>
            <a:ext cx="1828800" cy="526946"/>
            <a:chOff x="3046412" y="2812655"/>
            <a:chExt cx="1828800" cy="526946"/>
          </a:xfrm>
        </p:grpSpPr>
        <p:cxnSp>
          <p:nvCxnSpPr>
            <p:cNvPr id="43" name="Straight Arrow Connector 42"/>
            <p:cNvCxnSpPr/>
            <p:nvPr/>
          </p:nvCxnSpPr>
          <p:spPr>
            <a:xfrm flipH="1">
              <a:off x="3046412" y="3072106"/>
              <a:ext cx="1828800" cy="3412"/>
            </a:xfrm>
            <a:prstGeom prst="straightConnector1">
              <a:avLst/>
            </a:prstGeom>
            <a:ln w="19050">
              <a:prstDash val="sysDash"/>
              <a:headEnd type="none" w="med" len="med"/>
              <a:tailEnd type="triangle" w="med" len="med"/>
            </a:ln>
          </p:spPr>
          <p:style>
            <a:lnRef idx="1">
              <a:schemeClr val="accent3"/>
            </a:lnRef>
            <a:fillRef idx="0">
              <a:schemeClr val="accent3"/>
            </a:fillRef>
            <a:effectRef idx="0">
              <a:schemeClr val="accent3"/>
            </a:effectRef>
            <a:fontRef idx="minor">
              <a:schemeClr val="tx1"/>
            </a:fontRef>
          </p:style>
        </p:cxnSp>
        <p:pic>
          <p:nvPicPr>
            <p:cNvPr id="1026" name="Picture 2" descr="C:\Users\Andy\AppData\Local\Microsoft\Windows\Temporary Internet Files\Content.IE5\EDPAX1UD\MC90043253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112" y="2812655"/>
              <a:ext cx="526946" cy="5269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3043185" y="4114800"/>
            <a:ext cx="1828800" cy="526946"/>
            <a:chOff x="3046412" y="2812655"/>
            <a:chExt cx="1828800" cy="526946"/>
          </a:xfrm>
        </p:grpSpPr>
        <p:cxnSp>
          <p:nvCxnSpPr>
            <p:cNvPr id="47" name="Straight Arrow Connector 46"/>
            <p:cNvCxnSpPr/>
            <p:nvPr/>
          </p:nvCxnSpPr>
          <p:spPr>
            <a:xfrm flipH="1">
              <a:off x="3046412" y="3072106"/>
              <a:ext cx="1828800" cy="3412"/>
            </a:xfrm>
            <a:prstGeom prst="straightConnector1">
              <a:avLst/>
            </a:prstGeom>
            <a:ln w="19050">
              <a:prstDash val="sysDash"/>
              <a:headEnd type="none" w="med" len="med"/>
              <a:tailEnd type="triangle" w="med" len="med"/>
            </a:ln>
          </p:spPr>
          <p:style>
            <a:lnRef idx="1">
              <a:schemeClr val="accent3"/>
            </a:lnRef>
            <a:fillRef idx="0">
              <a:schemeClr val="accent3"/>
            </a:fillRef>
            <a:effectRef idx="0">
              <a:schemeClr val="accent3"/>
            </a:effectRef>
            <a:fontRef idx="minor">
              <a:schemeClr val="tx1"/>
            </a:fontRef>
          </p:style>
        </p:cxnSp>
        <p:pic>
          <p:nvPicPr>
            <p:cNvPr id="48" name="Picture 2" descr="C:\Users\Andy\AppData\Local\Microsoft\Windows\Temporary Internet Files\Content.IE5\EDPAX1UD\MC90043253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112" y="2812655"/>
              <a:ext cx="526946" cy="5269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p:cNvGrpSpPr/>
          <p:nvPr/>
        </p:nvGrpSpPr>
        <p:grpSpPr>
          <a:xfrm>
            <a:off x="3046412" y="5416654"/>
            <a:ext cx="1828800" cy="526946"/>
            <a:chOff x="3046412" y="2812655"/>
            <a:chExt cx="1828800" cy="526946"/>
          </a:xfrm>
        </p:grpSpPr>
        <p:cxnSp>
          <p:nvCxnSpPr>
            <p:cNvPr id="50" name="Straight Arrow Connector 49"/>
            <p:cNvCxnSpPr/>
            <p:nvPr/>
          </p:nvCxnSpPr>
          <p:spPr>
            <a:xfrm flipH="1">
              <a:off x="3046412" y="3072106"/>
              <a:ext cx="1828800" cy="3412"/>
            </a:xfrm>
            <a:prstGeom prst="straightConnector1">
              <a:avLst/>
            </a:prstGeom>
            <a:ln w="19050">
              <a:prstDash val="sysDash"/>
              <a:headEnd type="none" w="med" len="med"/>
              <a:tailEnd type="triangle" w="med" len="med"/>
            </a:ln>
          </p:spPr>
          <p:style>
            <a:lnRef idx="1">
              <a:schemeClr val="accent3"/>
            </a:lnRef>
            <a:fillRef idx="0">
              <a:schemeClr val="accent3"/>
            </a:fillRef>
            <a:effectRef idx="0">
              <a:schemeClr val="accent3"/>
            </a:effectRef>
            <a:fontRef idx="minor">
              <a:schemeClr val="tx1"/>
            </a:fontRef>
          </p:style>
        </p:cxnSp>
        <p:pic>
          <p:nvPicPr>
            <p:cNvPr id="51" name="Picture 2" descr="C:\Users\Andy\AppData\Local\Microsoft\Windows\Temporary Internet Files\Content.IE5\EDPAX1UD\MC90043253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112" y="2812655"/>
              <a:ext cx="526946" cy="5269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6999456" y="1195947"/>
            <a:ext cx="2066756" cy="947009"/>
            <a:chOff x="6999456" y="1195947"/>
            <a:chExt cx="2066756" cy="947009"/>
          </a:xfrm>
        </p:grpSpPr>
        <p:sp>
          <p:nvSpPr>
            <p:cNvPr id="52" name="Freeform 86"/>
            <p:cNvSpPr>
              <a:spLocks noEditPoints="1"/>
            </p:cNvSpPr>
            <p:nvPr/>
          </p:nvSpPr>
          <p:spPr bwMode="auto">
            <a:xfrm>
              <a:off x="6999456" y="1600200"/>
              <a:ext cx="542756" cy="542756"/>
            </a:xfrm>
            <a:custGeom>
              <a:avLst/>
              <a:gdLst>
                <a:gd name="T0" fmla="*/ 345 w 345"/>
                <a:gd name="T1" fmla="*/ 335 h 345"/>
                <a:gd name="T2" fmla="*/ 117 w 345"/>
                <a:gd name="T3" fmla="*/ 107 h 345"/>
                <a:gd name="T4" fmla="*/ 212 w 345"/>
                <a:gd name="T5" fmla="*/ 13 h 345"/>
                <a:gd name="T6" fmla="*/ 213 w 345"/>
                <a:gd name="T7" fmla="*/ 5 h 345"/>
                <a:gd name="T8" fmla="*/ 206 w 345"/>
                <a:gd name="T9" fmla="*/ 0 h 345"/>
                <a:gd name="T10" fmla="*/ 7 w 345"/>
                <a:gd name="T11" fmla="*/ 0 h 345"/>
                <a:gd name="T12" fmla="*/ 0 w 345"/>
                <a:gd name="T13" fmla="*/ 7 h 345"/>
                <a:gd name="T14" fmla="*/ 0 w 345"/>
                <a:gd name="T15" fmla="*/ 207 h 345"/>
                <a:gd name="T16" fmla="*/ 4 w 345"/>
                <a:gd name="T17" fmla="*/ 214 h 345"/>
                <a:gd name="T18" fmla="*/ 7 w 345"/>
                <a:gd name="T19" fmla="*/ 214 h 345"/>
                <a:gd name="T20" fmla="*/ 12 w 345"/>
                <a:gd name="T21" fmla="*/ 212 h 345"/>
                <a:gd name="T22" fmla="*/ 107 w 345"/>
                <a:gd name="T23" fmla="*/ 117 h 345"/>
                <a:gd name="T24" fmla="*/ 335 w 345"/>
                <a:gd name="T25" fmla="*/ 345 h 345"/>
                <a:gd name="T26" fmla="*/ 345 w 345"/>
                <a:gd name="T27" fmla="*/ 335 h 345"/>
                <a:gd name="T28" fmla="*/ 15 w 345"/>
                <a:gd name="T29" fmla="*/ 15 h 345"/>
                <a:gd name="T30" fmla="*/ 189 w 345"/>
                <a:gd name="T31" fmla="*/ 15 h 345"/>
                <a:gd name="T32" fmla="*/ 15 w 345"/>
                <a:gd name="T33" fmla="*/ 189 h 345"/>
                <a:gd name="T34" fmla="*/ 15 w 345"/>
                <a:gd name="T35" fmla="*/ 1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45">
                  <a:moveTo>
                    <a:pt x="345" y="335"/>
                  </a:moveTo>
                  <a:cubicBezTo>
                    <a:pt x="117" y="107"/>
                    <a:pt x="117" y="107"/>
                    <a:pt x="117" y="107"/>
                  </a:cubicBezTo>
                  <a:cubicBezTo>
                    <a:pt x="212" y="13"/>
                    <a:pt x="212" y="13"/>
                    <a:pt x="212" y="13"/>
                  </a:cubicBezTo>
                  <a:cubicBezTo>
                    <a:pt x="214" y="10"/>
                    <a:pt x="214" y="7"/>
                    <a:pt x="213" y="5"/>
                  </a:cubicBezTo>
                  <a:cubicBezTo>
                    <a:pt x="212" y="2"/>
                    <a:pt x="209" y="0"/>
                    <a:pt x="206" y="0"/>
                  </a:cubicBezTo>
                  <a:cubicBezTo>
                    <a:pt x="7" y="0"/>
                    <a:pt x="7" y="0"/>
                    <a:pt x="7" y="0"/>
                  </a:cubicBezTo>
                  <a:cubicBezTo>
                    <a:pt x="3" y="0"/>
                    <a:pt x="0" y="3"/>
                    <a:pt x="0" y="7"/>
                  </a:cubicBezTo>
                  <a:cubicBezTo>
                    <a:pt x="0" y="207"/>
                    <a:pt x="0" y="207"/>
                    <a:pt x="0" y="207"/>
                  </a:cubicBezTo>
                  <a:cubicBezTo>
                    <a:pt x="0" y="210"/>
                    <a:pt x="2" y="212"/>
                    <a:pt x="4" y="214"/>
                  </a:cubicBezTo>
                  <a:cubicBezTo>
                    <a:pt x="5" y="214"/>
                    <a:pt x="6" y="214"/>
                    <a:pt x="7" y="214"/>
                  </a:cubicBezTo>
                  <a:cubicBezTo>
                    <a:pt x="9" y="214"/>
                    <a:pt x="11" y="213"/>
                    <a:pt x="12" y="212"/>
                  </a:cubicBezTo>
                  <a:cubicBezTo>
                    <a:pt x="107" y="117"/>
                    <a:pt x="107" y="117"/>
                    <a:pt x="107" y="117"/>
                  </a:cubicBezTo>
                  <a:cubicBezTo>
                    <a:pt x="335" y="345"/>
                    <a:pt x="335" y="345"/>
                    <a:pt x="335" y="345"/>
                  </a:cubicBezTo>
                  <a:lnTo>
                    <a:pt x="345" y="335"/>
                  </a:lnTo>
                  <a:close/>
                  <a:moveTo>
                    <a:pt x="15" y="15"/>
                  </a:moveTo>
                  <a:cubicBezTo>
                    <a:pt x="189" y="15"/>
                    <a:pt x="189" y="15"/>
                    <a:pt x="189" y="15"/>
                  </a:cubicBezTo>
                  <a:cubicBezTo>
                    <a:pt x="15" y="189"/>
                    <a:pt x="15" y="189"/>
                    <a:pt x="15" y="189"/>
                  </a:cubicBezTo>
                  <a:lnTo>
                    <a:pt x="15" y="15"/>
                  </a:lnTo>
                  <a:close/>
                </a:path>
              </a:pathLst>
            </a:custGeom>
            <a:solidFill>
              <a:schemeClr val="tx1"/>
            </a:solidFill>
            <a:ln>
              <a:noFill/>
            </a:ln>
            <a:scene3d>
              <a:camera prst="orthographicFront">
                <a:rot lat="0" lon="0" rev="5400000"/>
              </a:camera>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45" name="TextBox 44"/>
            <p:cNvSpPr txBox="1"/>
            <p:nvPr/>
          </p:nvSpPr>
          <p:spPr>
            <a:xfrm>
              <a:off x="7519683" y="1195947"/>
              <a:ext cx="1546529" cy="627864"/>
            </a:xfrm>
            <a:prstGeom prst="rect">
              <a:avLst/>
            </a:prstGeom>
            <a:noFill/>
          </p:spPr>
          <p:txBody>
            <a:bodyPr wrap="square" lIns="91440" tIns="91440" rIns="91440" bIns="91440" rtlCol="0">
              <a:spAutoFit/>
            </a:bodyPr>
            <a:lstStyle/>
            <a:p>
              <a:pPr>
                <a:lnSpc>
                  <a:spcPct val="90000"/>
                </a:lnSpc>
                <a:spcBef>
                  <a:spcPct val="20000"/>
                </a:spcBef>
                <a:buSzPct val="90000"/>
              </a:pPr>
              <a:r>
                <a:rPr lang="en-GB"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a:t>
              </a:r>
            </a:p>
          </p:txBody>
        </p:sp>
      </p:grpSp>
      <p:grpSp>
        <p:nvGrpSpPr>
          <p:cNvPr id="55" name="Group 54"/>
          <p:cNvGrpSpPr/>
          <p:nvPr/>
        </p:nvGrpSpPr>
        <p:grpSpPr>
          <a:xfrm>
            <a:off x="6999456" y="2590800"/>
            <a:ext cx="2066756" cy="947009"/>
            <a:chOff x="6999456" y="1195947"/>
            <a:chExt cx="2066756" cy="947009"/>
          </a:xfrm>
        </p:grpSpPr>
        <p:sp>
          <p:nvSpPr>
            <p:cNvPr id="56" name="Freeform 86"/>
            <p:cNvSpPr>
              <a:spLocks noEditPoints="1"/>
            </p:cNvSpPr>
            <p:nvPr/>
          </p:nvSpPr>
          <p:spPr bwMode="auto">
            <a:xfrm>
              <a:off x="6999456" y="1600200"/>
              <a:ext cx="542756" cy="542756"/>
            </a:xfrm>
            <a:custGeom>
              <a:avLst/>
              <a:gdLst>
                <a:gd name="T0" fmla="*/ 345 w 345"/>
                <a:gd name="T1" fmla="*/ 335 h 345"/>
                <a:gd name="T2" fmla="*/ 117 w 345"/>
                <a:gd name="T3" fmla="*/ 107 h 345"/>
                <a:gd name="T4" fmla="*/ 212 w 345"/>
                <a:gd name="T5" fmla="*/ 13 h 345"/>
                <a:gd name="T6" fmla="*/ 213 w 345"/>
                <a:gd name="T7" fmla="*/ 5 h 345"/>
                <a:gd name="T8" fmla="*/ 206 w 345"/>
                <a:gd name="T9" fmla="*/ 0 h 345"/>
                <a:gd name="T10" fmla="*/ 7 w 345"/>
                <a:gd name="T11" fmla="*/ 0 h 345"/>
                <a:gd name="T12" fmla="*/ 0 w 345"/>
                <a:gd name="T13" fmla="*/ 7 h 345"/>
                <a:gd name="T14" fmla="*/ 0 w 345"/>
                <a:gd name="T15" fmla="*/ 207 h 345"/>
                <a:gd name="T16" fmla="*/ 4 w 345"/>
                <a:gd name="T17" fmla="*/ 214 h 345"/>
                <a:gd name="T18" fmla="*/ 7 w 345"/>
                <a:gd name="T19" fmla="*/ 214 h 345"/>
                <a:gd name="T20" fmla="*/ 12 w 345"/>
                <a:gd name="T21" fmla="*/ 212 h 345"/>
                <a:gd name="T22" fmla="*/ 107 w 345"/>
                <a:gd name="T23" fmla="*/ 117 h 345"/>
                <a:gd name="T24" fmla="*/ 335 w 345"/>
                <a:gd name="T25" fmla="*/ 345 h 345"/>
                <a:gd name="T26" fmla="*/ 345 w 345"/>
                <a:gd name="T27" fmla="*/ 335 h 345"/>
                <a:gd name="T28" fmla="*/ 15 w 345"/>
                <a:gd name="T29" fmla="*/ 15 h 345"/>
                <a:gd name="T30" fmla="*/ 189 w 345"/>
                <a:gd name="T31" fmla="*/ 15 h 345"/>
                <a:gd name="T32" fmla="*/ 15 w 345"/>
                <a:gd name="T33" fmla="*/ 189 h 345"/>
                <a:gd name="T34" fmla="*/ 15 w 345"/>
                <a:gd name="T35" fmla="*/ 1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45">
                  <a:moveTo>
                    <a:pt x="345" y="335"/>
                  </a:moveTo>
                  <a:cubicBezTo>
                    <a:pt x="117" y="107"/>
                    <a:pt x="117" y="107"/>
                    <a:pt x="117" y="107"/>
                  </a:cubicBezTo>
                  <a:cubicBezTo>
                    <a:pt x="212" y="13"/>
                    <a:pt x="212" y="13"/>
                    <a:pt x="212" y="13"/>
                  </a:cubicBezTo>
                  <a:cubicBezTo>
                    <a:pt x="214" y="10"/>
                    <a:pt x="214" y="7"/>
                    <a:pt x="213" y="5"/>
                  </a:cubicBezTo>
                  <a:cubicBezTo>
                    <a:pt x="212" y="2"/>
                    <a:pt x="209" y="0"/>
                    <a:pt x="206" y="0"/>
                  </a:cubicBezTo>
                  <a:cubicBezTo>
                    <a:pt x="7" y="0"/>
                    <a:pt x="7" y="0"/>
                    <a:pt x="7" y="0"/>
                  </a:cubicBezTo>
                  <a:cubicBezTo>
                    <a:pt x="3" y="0"/>
                    <a:pt x="0" y="3"/>
                    <a:pt x="0" y="7"/>
                  </a:cubicBezTo>
                  <a:cubicBezTo>
                    <a:pt x="0" y="207"/>
                    <a:pt x="0" y="207"/>
                    <a:pt x="0" y="207"/>
                  </a:cubicBezTo>
                  <a:cubicBezTo>
                    <a:pt x="0" y="210"/>
                    <a:pt x="2" y="212"/>
                    <a:pt x="4" y="214"/>
                  </a:cubicBezTo>
                  <a:cubicBezTo>
                    <a:pt x="5" y="214"/>
                    <a:pt x="6" y="214"/>
                    <a:pt x="7" y="214"/>
                  </a:cubicBezTo>
                  <a:cubicBezTo>
                    <a:pt x="9" y="214"/>
                    <a:pt x="11" y="213"/>
                    <a:pt x="12" y="212"/>
                  </a:cubicBezTo>
                  <a:cubicBezTo>
                    <a:pt x="107" y="117"/>
                    <a:pt x="107" y="117"/>
                    <a:pt x="107" y="117"/>
                  </a:cubicBezTo>
                  <a:cubicBezTo>
                    <a:pt x="335" y="345"/>
                    <a:pt x="335" y="345"/>
                    <a:pt x="335" y="345"/>
                  </a:cubicBezTo>
                  <a:lnTo>
                    <a:pt x="345" y="335"/>
                  </a:lnTo>
                  <a:close/>
                  <a:moveTo>
                    <a:pt x="15" y="15"/>
                  </a:moveTo>
                  <a:cubicBezTo>
                    <a:pt x="189" y="15"/>
                    <a:pt x="189" y="15"/>
                    <a:pt x="189" y="15"/>
                  </a:cubicBezTo>
                  <a:cubicBezTo>
                    <a:pt x="15" y="189"/>
                    <a:pt x="15" y="189"/>
                    <a:pt x="15" y="189"/>
                  </a:cubicBezTo>
                  <a:lnTo>
                    <a:pt x="15" y="15"/>
                  </a:lnTo>
                  <a:close/>
                </a:path>
              </a:pathLst>
            </a:custGeom>
            <a:solidFill>
              <a:schemeClr val="tx1"/>
            </a:solidFill>
            <a:ln>
              <a:noFill/>
            </a:ln>
            <a:scene3d>
              <a:camera prst="orthographicFront">
                <a:rot lat="0" lon="0" rev="5400000"/>
              </a:camera>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57" name="TextBox 56"/>
            <p:cNvSpPr txBox="1"/>
            <p:nvPr/>
          </p:nvSpPr>
          <p:spPr>
            <a:xfrm>
              <a:off x="7519683" y="1195947"/>
              <a:ext cx="1546529" cy="627864"/>
            </a:xfrm>
            <a:prstGeom prst="rect">
              <a:avLst/>
            </a:prstGeom>
            <a:noFill/>
          </p:spPr>
          <p:txBody>
            <a:bodyPr wrap="square" lIns="91440" tIns="91440" rIns="91440" bIns="91440" rtlCol="0">
              <a:spAutoFit/>
            </a:bodyPr>
            <a:lstStyle/>
            <a:p>
              <a:pPr>
                <a:lnSpc>
                  <a:spcPct val="90000"/>
                </a:lnSpc>
                <a:spcBef>
                  <a:spcPct val="20000"/>
                </a:spcBef>
                <a:buSzPct val="90000"/>
              </a:pPr>
              <a:r>
                <a:rPr lang="en-GB"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a:t>
              </a:r>
            </a:p>
          </p:txBody>
        </p:sp>
      </p:grpSp>
      <p:grpSp>
        <p:nvGrpSpPr>
          <p:cNvPr id="58" name="Group 57"/>
          <p:cNvGrpSpPr/>
          <p:nvPr/>
        </p:nvGrpSpPr>
        <p:grpSpPr>
          <a:xfrm>
            <a:off x="6999456" y="3886200"/>
            <a:ext cx="2066756" cy="947009"/>
            <a:chOff x="6999456" y="1195947"/>
            <a:chExt cx="2066756" cy="947009"/>
          </a:xfrm>
        </p:grpSpPr>
        <p:sp>
          <p:nvSpPr>
            <p:cNvPr id="59" name="Freeform 86"/>
            <p:cNvSpPr>
              <a:spLocks noEditPoints="1"/>
            </p:cNvSpPr>
            <p:nvPr/>
          </p:nvSpPr>
          <p:spPr bwMode="auto">
            <a:xfrm>
              <a:off x="6999456" y="1600200"/>
              <a:ext cx="542756" cy="542756"/>
            </a:xfrm>
            <a:custGeom>
              <a:avLst/>
              <a:gdLst>
                <a:gd name="T0" fmla="*/ 345 w 345"/>
                <a:gd name="T1" fmla="*/ 335 h 345"/>
                <a:gd name="T2" fmla="*/ 117 w 345"/>
                <a:gd name="T3" fmla="*/ 107 h 345"/>
                <a:gd name="T4" fmla="*/ 212 w 345"/>
                <a:gd name="T5" fmla="*/ 13 h 345"/>
                <a:gd name="T6" fmla="*/ 213 w 345"/>
                <a:gd name="T7" fmla="*/ 5 h 345"/>
                <a:gd name="T8" fmla="*/ 206 w 345"/>
                <a:gd name="T9" fmla="*/ 0 h 345"/>
                <a:gd name="T10" fmla="*/ 7 w 345"/>
                <a:gd name="T11" fmla="*/ 0 h 345"/>
                <a:gd name="T12" fmla="*/ 0 w 345"/>
                <a:gd name="T13" fmla="*/ 7 h 345"/>
                <a:gd name="T14" fmla="*/ 0 w 345"/>
                <a:gd name="T15" fmla="*/ 207 h 345"/>
                <a:gd name="T16" fmla="*/ 4 w 345"/>
                <a:gd name="T17" fmla="*/ 214 h 345"/>
                <a:gd name="T18" fmla="*/ 7 w 345"/>
                <a:gd name="T19" fmla="*/ 214 h 345"/>
                <a:gd name="T20" fmla="*/ 12 w 345"/>
                <a:gd name="T21" fmla="*/ 212 h 345"/>
                <a:gd name="T22" fmla="*/ 107 w 345"/>
                <a:gd name="T23" fmla="*/ 117 h 345"/>
                <a:gd name="T24" fmla="*/ 335 w 345"/>
                <a:gd name="T25" fmla="*/ 345 h 345"/>
                <a:gd name="T26" fmla="*/ 345 w 345"/>
                <a:gd name="T27" fmla="*/ 335 h 345"/>
                <a:gd name="T28" fmla="*/ 15 w 345"/>
                <a:gd name="T29" fmla="*/ 15 h 345"/>
                <a:gd name="T30" fmla="*/ 189 w 345"/>
                <a:gd name="T31" fmla="*/ 15 h 345"/>
                <a:gd name="T32" fmla="*/ 15 w 345"/>
                <a:gd name="T33" fmla="*/ 189 h 345"/>
                <a:gd name="T34" fmla="*/ 15 w 345"/>
                <a:gd name="T35" fmla="*/ 1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45">
                  <a:moveTo>
                    <a:pt x="345" y="335"/>
                  </a:moveTo>
                  <a:cubicBezTo>
                    <a:pt x="117" y="107"/>
                    <a:pt x="117" y="107"/>
                    <a:pt x="117" y="107"/>
                  </a:cubicBezTo>
                  <a:cubicBezTo>
                    <a:pt x="212" y="13"/>
                    <a:pt x="212" y="13"/>
                    <a:pt x="212" y="13"/>
                  </a:cubicBezTo>
                  <a:cubicBezTo>
                    <a:pt x="214" y="10"/>
                    <a:pt x="214" y="7"/>
                    <a:pt x="213" y="5"/>
                  </a:cubicBezTo>
                  <a:cubicBezTo>
                    <a:pt x="212" y="2"/>
                    <a:pt x="209" y="0"/>
                    <a:pt x="206" y="0"/>
                  </a:cubicBezTo>
                  <a:cubicBezTo>
                    <a:pt x="7" y="0"/>
                    <a:pt x="7" y="0"/>
                    <a:pt x="7" y="0"/>
                  </a:cubicBezTo>
                  <a:cubicBezTo>
                    <a:pt x="3" y="0"/>
                    <a:pt x="0" y="3"/>
                    <a:pt x="0" y="7"/>
                  </a:cubicBezTo>
                  <a:cubicBezTo>
                    <a:pt x="0" y="207"/>
                    <a:pt x="0" y="207"/>
                    <a:pt x="0" y="207"/>
                  </a:cubicBezTo>
                  <a:cubicBezTo>
                    <a:pt x="0" y="210"/>
                    <a:pt x="2" y="212"/>
                    <a:pt x="4" y="214"/>
                  </a:cubicBezTo>
                  <a:cubicBezTo>
                    <a:pt x="5" y="214"/>
                    <a:pt x="6" y="214"/>
                    <a:pt x="7" y="214"/>
                  </a:cubicBezTo>
                  <a:cubicBezTo>
                    <a:pt x="9" y="214"/>
                    <a:pt x="11" y="213"/>
                    <a:pt x="12" y="212"/>
                  </a:cubicBezTo>
                  <a:cubicBezTo>
                    <a:pt x="107" y="117"/>
                    <a:pt x="107" y="117"/>
                    <a:pt x="107" y="117"/>
                  </a:cubicBezTo>
                  <a:cubicBezTo>
                    <a:pt x="335" y="345"/>
                    <a:pt x="335" y="345"/>
                    <a:pt x="335" y="345"/>
                  </a:cubicBezTo>
                  <a:lnTo>
                    <a:pt x="345" y="335"/>
                  </a:lnTo>
                  <a:close/>
                  <a:moveTo>
                    <a:pt x="15" y="15"/>
                  </a:moveTo>
                  <a:cubicBezTo>
                    <a:pt x="189" y="15"/>
                    <a:pt x="189" y="15"/>
                    <a:pt x="189" y="15"/>
                  </a:cubicBezTo>
                  <a:cubicBezTo>
                    <a:pt x="15" y="189"/>
                    <a:pt x="15" y="189"/>
                    <a:pt x="15" y="189"/>
                  </a:cubicBezTo>
                  <a:lnTo>
                    <a:pt x="15" y="15"/>
                  </a:lnTo>
                  <a:close/>
                </a:path>
              </a:pathLst>
            </a:custGeom>
            <a:solidFill>
              <a:schemeClr val="tx1"/>
            </a:solidFill>
            <a:ln>
              <a:noFill/>
            </a:ln>
            <a:scene3d>
              <a:camera prst="orthographicFront">
                <a:rot lat="0" lon="0" rev="5400000"/>
              </a:camera>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p:nvSpPr>
          <p:spPr>
            <a:xfrm>
              <a:off x="7519683" y="1195947"/>
              <a:ext cx="1546529" cy="627864"/>
            </a:xfrm>
            <a:prstGeom prst="rect">
              <a:avLst/>
            </a:prstGeom>
            <a:noFill/>
          </p:spPr>
          <p:txBody>
            <a:bodyPr wrap="square" lIns="91440" tIns="91440" rIns="91440" bIns="91440" rtlCol="0">
              <a:spAutoFit/>
            </a:bodyPr>
            <a:lstStyle/>
            <a:p>
              <a:pPr>
                <a:lnSpc>
                  <a:spcPct val="90000"/>
                </a:lnSpc>
                <a:spcBef>
                  <a:spcPct val="20000"/>
                </a:spcBef>
                <a:buSzPct val="90000"/>
              </a:pPr>
              <a:r>
                <a:rPr lang="en-GB"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a:t>
              </a:r>
            </a:p>
          </p:txBody>
        </p:sp>
      </p:grpSp>
    </p:spTree>
    <p:extLst>
      <p:ext uri="{BB962C8B-B14F-4D97-AF65-F5344CB8AC3E}">
        <p14:creationId xmlns:p14="http://schemas.microsoft.com/office/powerpoint/2010/main" val="2330202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p:cTn id="18" dur="500" fill="hold"/>
                                        <p:tgtEl>
                                          <p:spTgt spid="58"/>
                                        </p:tgtEl>
                                        <p:attrNameLst>
                                          <p:attrName>ppt_w</p:attrName>
                                        </p:attrNameLst>
                                      </p:cBhvr>
                                      <p:tavLst>
                                        <p:tav tm="0">
                                          <p:val>
                                            <p:fltVal val="0"/>
                                          </p:val>
                                        </p:tav>
                                        <p:tav tm="100000">
                                          <p:val>
                                            <p:strVal val="#ppt_w"/>
                                          </p:val>
                                        </p:tav>
                                      </p:tavLst>
                                    </p:anim>
                                    <p:anim calcmode="lin" valueType="num">
                                      <p:cBhvr>
                                        <p:cTn id="19" dur="500" fill="hold"/>
                                        <p:tgtEl>
                                          <p:spTgt spid="58"/>
                                        </p:tgtEl>
                                        <p:attrNameLst>
                                          <p:attrName>ppt_h</p:attrName>
                                        </p:attrNameLst>
                                      </p:cBhvr>
                                      <p:tavLst>
                                        <p:tav tm="0">
                                          <p:val>
                                            <p:fltVal val="0"/>
                                          </p:val>
                                        </p:tav>
                                        <p:tav tm="100000">
                                          <p:val>
                                            <p:strVal val="#ppt_h"/>
                                          </p:val>
                                        </p:tav>
                                      </p:tavLst>
                                    </p:anim>
                                    <p:animEffect transition="in" filter="fade">
                                      <p:cBhvr>
                                        <p:cTn id="20" dur="500"/>
                                        <p:tgtEl>
                                          <p:spTgt spid="58"/>
                                        </p:tgtEl>
                                      </p:cBhvr>
                                    </p:animEffect>
                                  </p:childTnLst>
                                </p:cTn>
                              </p:par>
                              <p:par>
                                <p:cTn id="21" presetID="53" presetClass="entr" presetSubtype="16"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par>
                                <p:cTn id="26" presetID="53" presetClass="entr" presetSubtype="16"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 calcmode="lin" valueType="num">
                                      <p:cBhvr>
                                        <p:cTn id="28" dur="500" fill="hold"/>
                                        <p:tgtEl>
                                          <p:spTgt spid="55"/>
                                        </p:tgtEl>
                                        <p:attrNameLst>
                                          <p:attrName>ppt_w</p:attrName>
                                        </p:attrNameLst>
                                      </p:cBhvr>
                                      <p:tavLst>
                                        <p:tav tm="0">
                                          <p:val>
                                            <p:fltVal val="0"/>
                                          </p:val>
                                        </p:tav>
                                        <p:tav tm="100000">
                                          <p:val>
                                            <p:strVal val="#ppt_w"/>
                                          </p:val>
                                        </p:tav>
                                      </p:tavLst>
                                    </p:anim>
                                    <p:anim calcmode="lin" valueType="num">
                                      <p:cBhvr>
                                        <p:cTn id="29" dur="500" fill="hold"/>
                                        <p:tgtEl>
                                          <p:spTgt spid="55"/>
                                        </p:tgtEl>
                                        <p:attrNameLst>
                                          <p:attrName>ppt_h</p:attrName>
                                        </p:attrNameLst>
                                      </p:cBhvr>
                                      <p:tavLst>
                                        <p:tav tm="0">
                                          <p:val>
                                            <p:fltVal val="0"/>
                                          </p:val>
                                        </p:tav>
                                        <p:tav tm="100000">
                                          <p:val>
                                            <p:strVal val="#ppt_h"/>
                                          </p:val>
                                        </p:tav>
                                      </p:tavLst>
                                    </p:anim>
                                    <p:animEffect transition="in" filter="fade">
                                      <p:cBhvr>
                                        <p:cTn id="30" dur="500"/>
                                        <p:tgtEl>
                                          <p:spTgt spid="55"/>
                                        </p:tgtEl>
                                      </p:cBhvr>
                                    </p:animEffect>
                                  </p:childTnLst>
                                </p:cTn>
                              </p:par>
                            </p:childTnLst>
                          </p:cTn>
                        </p:par>
                        <p:par>
                          <p:cTn id="31" fill="hold">
                            <p:stCondLst>
                              <p:cond delay="500"/>
                            </p:stCondLst>
                            <p:childTnLst>
                              <p:par>
                                <p:cTn id="32" presetID="26" presetClass="emph" presetSubtype="0" repeatCount="3000" fill="hold" nodeType="afterEffect">
                                  <p:stCondLst>
                                    <p:cond delay="0"/>
                                  </p:stCondLst>
                                  <p:childTnLst>
                                    <p:animEffect transition="out" filter="fade">
                                      <p:cBhvr>
                                        <p:cTn id="33" dur="1500" tmFilter="0, 0; .2, .5; .8, .5; 1, 0"/>
                                        <p:tgtEl>
                                          <p:spTgt spid="53"/>
                                        </p:tgtEl>
                                      </p:cBhvr>
                                    </p:animEffect>
                                    <p:animScale>
                                      <p:cBhvr>
                                        <p:cTn id="34" dur="750" autoRev="1" fill="hold"/>
                                        <p:tgtEl>
                                          <p:spTgt spid="53"/>
                                        </p:tgtEl>
                                      </p:cBhvr>
                                      <p:by x="105000" y="105000"/>
                                    </p:animScale>
                                  </p:childTnLst>
                                </p:cTn>
                              </p:par>
                            </p:childTnLst>
                          </p:cTn>
                        </p:par>
                        <p:par>
                          <p:cTn id="35" fill="hold">
                            <p:stCondLst>
                              <p:cond delay="5000"/>
                            </p:stCondLst>
                            <p:childTnLst>
                              <p:par>
                                <p:cTn id="36" presetID="26" presetClass="emph" presetSubtype="0" repeatCount="3000" fill="hold" nodeType="afterEffect">
                                  <p:stCondLst>
                                    <p:cond delay="0"/>
                                  </p:stCondLst>
                                  <p:childTnLst>
                                    <p:animEffect transition="out" filter="fade">
                                      <p:cBhvr>
                                        <p:cTn id="37" dur="1500" tmFilter="0, 0; .2, .5; .8, .5; 1, 0"/>
                                        <p:tgtEl>
                                          <p:spTgt spid="55"/>
                                        </p:tgtEl>
                                      </p:cBhvr>
                                    </p:animEffect>
                                    <p:animScale>
                                      <p:cBhvr>
                                        <p:cTn id="38" dur="750" autoRev="1" fill="hold"/>
                                        <p:tgtEl>
                                          <p:spTgt spid="55"/>
                                        </p:tgtEl>
                                      </p:cBhvr>
                                      <p:by x="105000" y="105000"/>
                                    </p:animScale>
                                  </p:childTnLst>
                                </p:cTn>
                              </p:par>
                            </p:childTnLst>
                          </p:cTn>
                        </p:par>
                        <p:par>
                          <p:cTn id="39" fill="hold">
                            <p:stCondLst>
                              <p:cond delay="9500"/>
                            </p:stCondLst>
                            <p:childTnLst>
                              <p:par>
                                <p:cTn id="40" presetID="26" presetClass="emph" presetSubtype="0" repeatCount="3000" fill="hold" nodeType="afterEffect">
                                  <p:stCondLst>
                                    <p:cond delay="0"/>
                                  </p:stCondLst>
                                  <p:childTnLst>
                                    <p:animEffect transition="out" filter="fade">
                                      <p:cBhvr>
                                        <p:cTn id="41" dur="1500" tmFilter="0, 0; .2, .5; .8, .5; 1, 0"/>
                                        <p:tgtEl>
                                          <p:spTgt spid="58"/>
                                        </p:tgtEl>
                                      </p:cBhvr>
                                    </p:animEffect>
                                    <p:animScale>
                                      <p:cBhvr>
                                        <p:cTn id="42" dur="750" autoRev="1" fill="hold"/>
                                        <p:tgtEl>
                                          <p:spTgt spid="5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GB" dirty="0"/>
              <a:t>Road to Effective Unit Testing</a:t>
            </a:r>
            <a:r>
              <a:rPr lang="en-US" dirty="0" smtClean="0"/>
              <a:t/>
            </a:r>
            <a:br>
              <a:rPr lang="en-US" dirty="0" smtClean="0"/>
            </a:br>
            <a:r>
              <a:rPr lang="en-GB" sz="3600" dirty="0">
                <a:solidFill>
                  <a:schemeClr val="accent1"/>
                </a:solidFill>
              </a:rPr>
              <a:t>Step 1: Use </a:t>
            </a:r>
            <a:r>
              <a:rPr lang="en-GB" sz="3600" dirty="0" err="1">
                <a:solidFill>
                  <a:schemeClr val="accent1"/>
                </a:solidFill>
              </a:rPr>
              <a:t>Databinding</a:t>
            </a:r>
            <a:endParaRPr lang="en-GB" sz="3600" dirty="0">
              <a:solidFill>
                <a:schemeClr val="accent1"/>
              </a:solidFill>
            </a:endParaRPr>
          </a:p>
        </p:txBody>
      </p:sp>
      <p:sp>
        <p:nvSpPr>
          <p:cNvPr id="3" name="Text Placeholder 2"/>
          <p:cNvSpPr>
            <a:spLocks noGrp="1"/>
          </p:cNvSpPr>
          <p:nvPr>
            <p:ph type="body" sz="quarter" idx="4294967295"/>
          </p:nvPr>
        </p:nvSpPr>
        <p:spPr>
          <a:xfrm>
            <a:off x="507868" y="1905000"/>
            <a:ext cx="11173090" cy="4564326"/>
          </a:xfrm>
        </p:spPr>
        <p:txBody>
          <a:bodyPr/>
          <a:lstStyle/>
          <a:p>
            <a:r>
              <a:rPr lang="en-GB" sz="2800" dirty="0"/>
              <a:t>Simplest way to display data in UI controls is to program them directly to get and set properties of controls</a:t>
            </a:r>
          </a:p>
          <a:p>
            <a:pPr lvl="1"/>
            <a:r>
              <a:rPr lang="en-GB" sz="2000" dirty="0"/>
              <a:t>e.g.    </a:t>
            </a:r>
            <a:r>
              <a:rPr lang="en-GB" sz="2000" dirty="0" smtClean="0">
                <a:latin typeface="Consolas" pitchFamily="49" charset="0"/>
                <a:cs typeface="Consolas" pitchFamily="49" charset="0"/>
              </a:rPr>
              <a:t>textBox1.Text </a:t>
            </a:r>
            <a:r>
              <a:rPr lang="en-GB" sz="2000" dirty="0">
                <a:latin typeface="Consolas" pitchFamily="49" charset="0"/>
                <a:cs typeface="Consolas" pitchFamily="49" charset="0"/>
              </a:rPr>
              <a:t>= "Hello, world";</a:t>
            </a:r>
          </a:p>
          <a:p>
            <a:r>
              <a:rPr lang="en-GB" sz="2800" dirty="0"/>
              <a:t>In complex applications, such code quickly becomes unwieldy and error prone, and prevents effective unit testing</a:t>
            </a:r>
          </a:p>
          <a:p>
            <a:r>
              <a:rPr lang="en-GB" sz="2800" dirty="0"/>
              <a:t>Use Silverlight data binding to link your Views to your </a:t>
            </a:r>
            <a:r>
              <a:rPr lang="en-GB" sz="2800" dirty="0" err="1"/>
              <a:t>ViewModels</a:t>
            </a:r>
            <a:r>
              <a:rPr lang="en-GB" sz="2800" dirty="0"/>
              <a:t> </a:t>
            </a:r>
          </a:p>
          <a:p>
            <a:pPr lvl="1"/>
            <a:r>
              <a:rPr lang="en-GB" sz="2000" dirty="0" err="1"/>
              <a:t>ViewModels</a:t>
            </a:r>
            <a:r>
              <a:rPr lang="en-GB" sz="2000" dirty="0"/>
              <a:t> expose the data that is the source for data binding </a:t>
            </a:r>
          </a:p>
          <a:p>
            <a:r>
              <a:rPr lang="en-GB" sz="2800" dirty="0"/>
              <a:t>UI controls can get their display values automatically from properties of the </a:t>
            </a:r>
            <a:r>
              <a:rPr lang="en-GB" sz="2800" dirty="0" err="1"/>
              <a:t>ViewModel</a:t>
            </a:r>
            <a:r>
              <a:rPr lang="en-GB" sz="2800" dirty="0"/>
              <a:t> class</a:t>
            </a:r>
          </a:p>
          <a:p>
            <a:pPr lvl="1"/>
            <a:r>
              <a:rPr lang="en-GB" sz="2000" dirty="0"/>
              <a:t>Changing the property, updates the display</a:t>
            </a:r>
          </a:p>
          <a:p>
            <a:pPr lvl="1"/>
            <a:r>
              <a:rPr lang="en-GB" sz="2000" dirty="0"/>
              <a:t>User input can automatically update the bound property of the </a:t>
            </a:r>
            <a:r>
              <a:rPr lang="en-GB" sz="2000" dirty="0" err="1"/>
              <a:t>ViewModel</a:t>
            </a:r>
            <a:r>
              <a:rPr lang="en-GB" sz="2000" dirty="0"/>
              <a:t> class</a:t>
            </a:r>
          </a:p>
          <a:p>
            <a:pPr lvl="1"/>
            <a:endParaRPr lang="en-US" sz="1600" dirty="0" smtClean="0">
              <a:gradFill>
                <a:gsLst>
                  <a:gs pos="0">
                    <a:schemeClr val="tx1"/>
                  </a:gs>
                  <a:gs pos="100000">
                    <a:schemeClr val="tx1"/>
                  </a:gs>
                </a:gsLst>
                <a:lin ang="5400000" scaled="0"/>
              </a:gradFill>
            </a:endParaRPr>
          </a:p>
        </p:txBody>
      </p:sp>
      <p:pic>
        <p:nvPicPr>
          <p:cNvPr id="6" name="Picture 2" descr="C:\Users\Jordan\Desktop\TechEd_2012\TechE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752389"/>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Binding in XAML</a:t>
            </a:r>
            <a:endParaRPr lang="en-GB" dirty="0"/>
          </a:p>
        </p:txBody>
      </p:sp>
      <p:sp>
        <p:nvSpPr>
          <p:cNvPr id="9" name="Text Placeholder 8"/>
          <p:cNvSpPr>
            <a:spLocks noGrp="1"/>
          </p:cNvSpPr>
          <p:nvPr>
            <p:ph sz="quarter" idx="14"/>
          </p:nvPr>
        </p:nvSpPr>
        <p:spPr>
          <a:xfrm>
            <a:off x="507868" y="2743200"/>
            <a:ext cx="11477810" cy="3581400"/>
          </a:xfrm>
        </p:spPr>
        <p:txBody>
          <a:bodyPr>
            <a:normAutofit/>
          </a:bodyPr>
          <a:lstStyle/>
          <a:p>
            <a:r>
              <a:rPr lang="en-GB" sz="2400" dirty="0"/>
              <a:t>Properties of controls can be bound to a public property of a data object</a:t>
            </a:r>
          </a:p>
          <a:p>
            <a:pPr lvl="1"/>
            <a:r>
              <a:rPr lang="en-GB" sz="2400" dirty="0"/>
              <a:t>In the example above, the </a:t>
            </a:r>
            <a:r>
              <a:rPr lang="en-GB" sz="2400" b="1" dirty="0"/>
              <a:t>Text</a:t>
            </a:r>
            <a:r>
              <a:rPr lang="en-GB" sz="2400" dirty="0"/>
              <a:t> property of the </a:t>
            </a:r>
            <a:r>
              <a:rPr lang="en-GB" sz="2400" dirty="0" err="1"/>
              <a:t>TextBlock</a:t>
            </a:r>
            <a:r>
              <a:rPr lang="en-GB" sz="2400" dirty="0"/>
              <a:t> is bound to the </a:t>
            </a:r>
            <a:r>
              <a:rPr lang="en-GB" sz="2400" b="1" dirty="0" err="1"/>
              <a:t>LineThree</a:t>
            </a:r>
            <a:r>
              <a:rPr lang="en-GB" sz="2400" dirty="0"/>
              <a:t> property of some data source</a:t>
            </a:r>
          </a:p>
          <a:p>
            <a:r>
              <a:rPr lang="en-GB" sz="2400" dirty="0"/>
              <a:t>Define the data source by setting:</a:t>
            </a:r>
          </a:p>
          <a:p>
            <a:pPr lvl="1"/>
            <a:r>
              <a:rPr lang="en-GB" sz="2400" dirty="0"/>
              <a:t>The </a:t>
            </a:r>
            <a:r>
              <a:rPr lang="en-GB" sz="2400" b="1" dirty="0" err="1"/>
              <a:t>DataContext</a:t>
            </a:r>
            <a:r>
              <a:rPr lang="en-GB" sz="2400" dirty="0"/>
              <a:t> property of any containing </a:t>
            </a:r>
            <a:r>
              <a:rPr lang="en-GB" sz="2400" dirty="0" err="1"/>
              <a:t>FrameworkElement</a:t>
            </a:r>
            <a:r>
              <a:rPr lang="en-GB" sz="2400" dirty="0"/>
              <a:t>-derived class (a containing control, the page, or the frame), </a:t>
            </a:r>
            <a:r>
              <a:rPr lang="en-GB" sz="2400" b="1" i="1" dirty="0"/>
              <a:t>or</a:t>
            </a:r>
          </a:p>
          <a:p>
            <a:pPr lvl="1"/>
            <a:r>
              <a:rPr lang="en-GB" sz="2400" dirty="0"/>
              <a:t>The </a:t>
            </a:r>
            <a:r>
              <a:rPr lang="en-GB" sz="2400" b="1" dirty="0" err="1"/>
              <a:t>ItemsSource</a:t>
            </a:r>
            <a:r>
              <a:rPr lang="en-GB" sz="2400" dirty="0"/>
              <a:t> property of a List control</a:t>
            </a:r>
          </a:p>
          <a:p>
            <a:pPr lvl="1"/>
            <a:endParaRPr lang="en-GB" dirty="0"/>
          </a:p>
        </p:txBody>
      </p:sp>
      <p:sp>
        <p:nvSpPr>
          <p:cNvPr id="6" name="Rectangle 5"/>
          <p:cNvSpPr/>
          <p:nvPr/>
        </p:nvSpPr>
        <p:spPr>
          <a:xfrm>
            <a:off x="562238" y="1524000"/>
            <a:ext cx="11170974" cy="830993"/>
          </a:xfrm>
          <a:prstGeom prst="rect">
            <a:avLst/>
          </a:prstGeom>
        </p:spPr>
        <p:style>
          <a:lnRef idx="2">
            <a:schemeClr val="accent1"/>
          </a:lnRef>
          <a:fillRef idx="1">
            <a:schemeClr val="lt1"/>
          </a:fillRef>
          <a:effectRef idx="0">
            <a:schemeClr val="accent1"/>
          </a:effectRef>
          <a:fontRef idx="minor">
            <a:schemeClr val="dk1"/>
          </a:fontRef>
        </p:style>
        <p:txBody>
          <a:bodyPr wrap="square" lIns="91435" tIns="45718" rIns="91435" bIns="45718">
            <a:spAutoFit/>
          </a:bodyPr>
          <a:lstStyle/>
          <a:p>
            <a:pPr marL="180966"/>
            <a:r>
              <a:rPr lang="en-GB" sz="2400" spc="-150" dirty="0">
                <a:solidFill>
                  <a:schemeClr val="bg1"/>
                </a:solidFill>
                <a:latin typeface="Consolas" pitchFamily="49" charset="0"/>
              </a:rPr>
              <a:t>&lt;</a:t>
            </a:r>
            <a:r>
              <a:rPr lang="en-GB" sz="2400" spc="-150" dirty="0" err="1">
                <a:solidFill>
                  <a:schemeClr val="bg1"/>
                </a:solidFill>
                <a:latin typeface="Consolas" pitchFamily="49" charset="0"/>
              </a:rPr>
              <a:t>TextBlock</a:t>
            </a:r>
            <a:r>
              <a:rPr lang="en-GB" sz="2400" spc="-150" dirty="0">
                <a:solidFill>
                  <a:schemeClr val="bg1"/>
                </a:solidFill>
                <a:latin typeface="Consolas" pitchFamily="49" charset="0"/>
              </a:rPr>
              <a:t> x:Name="ContentText" </a:t>
            </a:r>
            <a:br>
              <a:rPr lang="en-GB" sz="2400" spc="-150" dirty="0">
                <a:solidFill>
                  <a:schemeClr val="bg1"/>
                </a:solidFill>
                <a:latin typeface="Consolas" pitchFamily="49" charset="0"/>
              </a:rPr>
            </a:br>
            <a:r>
              <a:rPr lang="en-GB" sz="2400" spc="-150" dirty="0">
                <a:solidFill>
                  <a:schemeClr val="bg1"/>
                </a:solidFill>
                <a:latin typeface="Consolas" pitchFamily="49" charset="0"/>
              </a:rPr>
              <a:t>  </a:t>
            </a:r>
            <a:r>
              <a:rPr lang="en-GB" sz="2400" spc="-150" dirty="0" smtClean="0">
                <a:solidFill>
                  <a:schemeClr val="bg1"/>
                </a:solidFill>
                <a:latin typeface="Consolas" pitchFamily="49" charset="0"/>
              </a:rPr>
              <a:t>  Text</a:t>
            </a:r>
            <a:r>
              <a:rPr lang="en-GB" sz="2400" spc="-150" dirty="0">
                <a:solidFill>
                  <a:schemeClr val="bg1"/>
                </a:solidFill>
                <a:latin typeface="Consolas" pitchFamily="49" charset="0"/>
              </a:rPr>
              <a:t>="{Binding </a:t>
            </a:r>
            <a:r>
              <a:rPr lang="en-GB" sz="2400" spc="-150" dirty="0" err="1">
                <a:solidFill>
                  <a:schemeClr val="bg1"/>
                </a:solidFill>
                <a:latin typeface="Consolas" pitchFamily="49" charset="0"/>
              </a:rPr>
              <a:t>LineThree</a:t>
            </a:r>
            <a:r>
              <a:rPr lang="en-GB" sz="2400" spc="-150" dirty="0">
                <a:solidFill>
                  <a:schemeClr val="bg1"/>
                </a:solidFill>
                <a:latin typeface="Consolas" pitchFamily="49" charset="0"/>
              </a:rPr>
              <a:t>, Mode=</a:t>
            </a:r>
            <a:r>
              <a:rPr lang="en-GB" sz="2400" spc="-150" dirty="0" err="1">
                <a:solidFill>
                  <a:schemeClr val="bg1"/>
                </a:solidFill>
                <a:latin typeface="Consolas" pitchFamily="49" charset="0"/>
              </a:rPr>
              <a:t>OneWay</a:t>
            </a:r>
            <a:r>
              <a:rPr lang="en-GB" sz="2400" spc="-150" dirty="0" smtClean="0">
                <a:solidFill>
                  <a:schemeClr val="bg1"/>
                </a:solidFill>
                <a:latin typeface="Consolas" pitchFamily="49" charset="0"/>
              </a:rPr>
              <a:t>}"/&gt;</a:t>
            </a:r>
            <a:endParaRPr lang="en-GB" sz="2400" spc="-150" dirty="0">
              <a:solidFill>
                <a:schemeClr val="bg1"/>
              </a:solidFill>
              <a:latin typeface="Consolas" pitchFamily="49" charset="0"/>
            </a:endParaRPr>
          </a:p>
        </p:txBody>
      </p:sp>
    </p:spTree>
    <p:extLst>
      <p:ext uri="{BB962C8B-B14F-4D97-AF65-F5344CB8AC3E}">
        <p14:creationId xmlns:p14="http://schemas.microsoft.com/office/powerpoint/2010/main" val="878186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Data Binding Modes</a:t>
            </a:r>
            <a:endParaRPr lang="en-GB" dirty="0"/>
          </a:p>
        </p:txBody>
      </p:sp>
      <p:sp>
        <p:nvSpPr>
          <p:cNvPr id="6" name="Text Placeholder 5"/>
          <p:cNvSpPr>
            <a:spLocks noGrp="1"/>
          </p:cNvSpPr>
          <p:nvPr>
            <p:ph sz="quarter" idx="14"/>
          </p:nvPr>
        </p:nvSpPr>
        <p:spPr>
          <a:xfrm>
            <a:off x="507868" y="2667000"/>
            <a:ext cx="11477810" cy="3657600"/>
          </a:xfrm>
        </p:spPr>
        <p:txBody>
          <a:bodyPr>
            <a:normAutofit/>
          </a:bodyPr>
          <a:lstStyle/>
          <a:p>
            <a:r>
              <a:rPr lang="en-GB" sz="2800" dirty="0"/>
              <a:t>The Mode property determines how changes are synchronized between the target control and data source</a:t>
            </a:r>
          </a:p>
          <a:p>
            <a:pPr lvl="1"/>
            <a:r>
              <a:rPr lang="en-GB" sz="2400" b="1" dirty="0" err="1"/>
              <a:t>OneTime</a:t>
            </a:r>
            <a:r>
              <a:rPr lang="en-GB" sz="2400" dirty="0"/>
              <a:t> – Control property is set once to the data value and any subsequent changes are ignored</a:t>
            </a:r>
          </a:p>
          <a:p>
            <a:pPr lvl="1"/>
            <a:r>
              <a:rPr lang="en-GB" sz="2400" b="1" dirty="0" err="1"/>
              <a:t>OneWay</a:t>
            </a:r>
            <a:r>
              <a:rPr lang="en-GB" sz="2400" dirty="0"/>
              <a:t> – Changes in the data object are synchronized to the control property, but changes in the control are not synchronized back to the data object</a:t>
            </a:r>
          </a:p>
          <a:p>
            <a:pPr lvl="1"/>
            <a:r>
              <a:rPr lang="en-GB" sz="2400" b="1" dirty="0" err="1"/>
              <a:t>TwoWay</a:t>
            </a:r>
            <a:r>
              <a:rPr lang="en-GB" sz="2400" dirty="0"/>
              <a:t> – Changes in the data object are synchronized to the control property and vice-versa</a:t>
            </a:r>
          </a:p>
        </p:txBody>
      </p:sp>
      <p:sp>
        <p:nvSpPr>
          <p:cNvPr id="7" name="Rectangle 6"/>
          <p:cNvSpPr/>
          <p:nvPr/>
        </p:nvSpPr>
        <p:spPr>
          <a:xfrm>
            <a:off x="562238" y="1524000"/>
            <a:ext cx="11170974" cy="830993"/>
          </a:xfrm>
          <a:prstGeom prst="rect">
            <a:avLst/>
          </a:prstGeom>
        </p:spPr>
        <p:style>
          <a:lnRef idx="2">
            <a:schemeClr val="accent1"/>
          </a:lnRef>
          <a:fillRef idx="1">
            <a:schemeClr val="lt1"/>
          </a:fillRef>
          <a:effectRef idx="0">
            <a:schemeClr val="accent1"/>
          </a:effectRef>
          <a:fontRef idx="minor">
            <a:schemeClr val="dk1"/>
          </a:fontRef>
        </p:style>
        <p:txBody>
          <a:bodyPr wrap="square" lIns="91435" tIns="45718" rIns="91435" bIns="45718">
            <a:spAutoFit/>
          </a:bodyPr>
          <a:lstStyle/>
          <a:p>
            <a:pPr marL="180966"/>
            <a:r>
              <a:rPr lang="en-GB" sz="2400" spc="-150" dirty="0">
                <a:solidFill>
                  <a:schemeClr val="bg1"/>
                </a:solidFill>
                <a:latin typeface="Consolas" pitchFamily="49" charset="0"/>
              </a:rPr>
              <a:t>&lt;</a:t>
            </a:r>
            <a:r>
              <a:rPr lang="en-GB" sz="2400" spc="-150" dirty="0" err="1">
                <a:solidFill>
                  <a:schemeClr val="bg1"/>
                </a:solidFill>
                <a:latin typeface="Consolas" pitchFamily="49" charset="0"/>
              </a:rPr>
              <a:t>TextBlock</a:t>
            </a:r>
            <a:r>
              <a:rPr lang="en-GB" sz="2400" spc="-150" dirty="0">
                <a:solidFill>
                  <a:schemeClr val="bg1"/>
                </a:solidFill>
                <a:latin typeface="Consolas" pitchFamily="49" charset="0"/>
              </a:rPr>
              <a:t> x:Name="ContentText" </a:t>
            </a:r>
            <a:br>
              <a:rPr lang="en-GB" sz="2400" spc="-150" dirty="0">
                <a:solidFill>
                  <a:schemeClr val="bg1"/>
                </a:solidFill>
                <a:latin typeface="Consolas" pitchFamily="49" charset="0"/>
              </a:rPr>
            </a:br>
            <a:r>
              <a:rPr lang="en-GB" sz="2400" spc="-150" dirty="0">
                <a:solidFill>
                  <a:schemeClr val="bg1"/>
                </a:solidFill>
                <a:latin typeface="Consolas" pitchFamily="49" charset="0"/>
              </a:rPr>
              <a:t>  </a:t>
            </a:r>
            <a:r>
              <a:rPr lang="en-GB" sz="2400" spc="-150" dirty="0" smtClean="0">
                <a:solidFill>
                  <a:schemeClr val="bg1"/>
                </a:solidFill>
                <a:latin typeface="Consolas" pitchFamily="49" charset="0"/>
              </a:rPr>
              <a:t>  Text</a:t>
            </a:r>
            <a:r>
              <a:rPr lang="en-GB" sz="2400" spc="-150" dirty="0">
                <a:solidFill>
                  <a:schemeClr val="bg1"/>
                </a:solidFill>
                <a:latin typeface="Consolas" pitchFamily="49" charset="0"/>
              </a:rPr>
              <a:t>="{Binding </a:t>
            </a:r>
            <a:r>
              <a:rPr lang="en-GB" sz="2400" spc="-150" dirty="0" err="1">
                <a:solidFill>
                  <a:schemeClr val="bg1"/>
                </a:solidFill>
                <a:latin typeface="Consolas" pitchFamily="49" charset="0"/>
              </a:rPr>
              <a:t>LineThree</a:t>
            </a:r>
            <a:r>
              <a:rPr lang="en-GB" sz="2400" spc="-150" dirty="0">
                <a:solidFill>
                  <a:schemeClr val="bg1"/>
                </a:solidFill>
                <a:latin typeface="Consolas" pitchFamily="49" charset="0"/>
              </a:rPr>
              <a:t>, Mode=</a:t>
            </a:r>
            <a:r>
              <a:rPr lang="en-GB" sz="2400" spc="-150" dirty="0" err="1">
                <a:solidFill>
                  <a:schemeClr val="bg1"/>
                </a:solidFill>
                <a:latin typeface="Consolas" pitchFamily="49" charset="0"/>
              </a:rPr>
              <a:t>OneWay</a:t>
            </a:r>
            <a:r>
              <a:rPr lang="en-GB" sz="2400" spc="-150" dirty="0" smtClean="0">
                <a:solidFill>
                  <a:schemeClr val="bg1"/>
                </a:solidFill>
                <a:latin typeface="Consolas" pitchFamily="49" charset="0"/>
              </a:rPr>
              <a:t>}"/&gt;</a:t>
            </a:r>
            <a:endParaRPr lang="en-GB" sz="2400" spc="-150" dirty="0">
              <a:solidFill>
                <a:schemeClr val="bg1"/>
              </a:solidFill>
              <a:latin typeface="Consolas" pitchFamily="49" charset="0"/>
            </a:endParaRPr>
          </a:p>
        </p:txBody>
      </p:sp>
    </p:spTree>
    <p:extLst>
      <p:ext uri="{BB962C8B-B14F-4D97-AF65-F5344CB8AC3E}">
        <p14:creationId xmlns:p14="http://schemas.microsoft.com/office/powerpoint/2010/main" val="234251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INotifyPropertyChanged</a:t>
            </a:r>
            <a:endParaRPr lang="en-GB" dirty="0"/>
          </a:p>
        </p:txBody>
      </p:sp>
      <p:sp>
        <p:nvSpPr>
          <p:cNvPr id="6" name="Text Placeholder 5"/>
          <p:cNvSpPr>
            <a:spLocks noGrp="1"/>
          </p:cNvSpPr>
          <p:nvPr>
            <p:ph sz="quarter" idx="14"/>
          </p:nvPr>
        </p:nvSpPr>
        <p:spPr>
          <a:xfrm>
            <a:off x="507867" y="1447800"/>
            <a:ext cx="11207977" cy="4800600"/>
          </a:xfrm>
        </p:spPr>
        <p:txBody>
          <a:bodyPr/>
          <a:lstStyle/>
          <a:p>
            <a:r>
              <a:rPr lang="en-GB" sz="2400" dirty="0" err="1" smtClean="0"/>
              <a:t>ViewModels</a:t>
            </a:r>
            <a:r>
              <a:rPr lang="en-GB" sz="2400" dirty="0" smtClean="0"/>
              <a:t> implement </a:t>
            </a:r>
            <a:r>
              <a:rPr lang="en-GB" sz="2400" dirty="0"/>
              <a:t>INotifyPropertyChanged</a:t>
            </a:r>
          </a:p>
        </p:txBody>
      </p:sp>
      <p:sp>
        <p:nvSpPr>
          <p:cNvPr id="7" name="Rectangle 6"/>
          <p:cNvSpPr/>
          <p:nvPr/>
        </p:nvSpPr>
        <p:spPr>
          <a:xfrm>
            <a:off x="544870" y="1905000"/>
            <a:ext cx="11170974" cy="4832088"/>
          </a:xfrm>
          <a:prstGeom prst="rect">
            <a:avLst/>
          </a:prstGeom>
        </p:spPr>
        <p:style>
          <a:lnRef idx="2">
            <a:schemeClr val="accent1"/>
          </a:lnRef>
          <a:fillRef idx="1">
            <a:schemeClr val="lt1"/>
          </a:fillRef>
          <a:effectRef idx="0">
            <a:schemeClr val="accent1"/>
          </a:effectRef>
          <a:fontRef idx="minor">
            <a:schemeClr val="dk1"/>
          </a:fontRef>
        </p:style>
        <p:txBody>
          <a:bodyPr wrap="square" lIns="91435" tIns="45718" rIns="91435" bIns="45718">
            <a:spAutoFit/>
          </a:bodyPr>
          <a:lstStyle/>
          <a:p>
            <a:r>
              <a:rPr lang="en-GB" sz="1400" dirty="0">
                <a:solidFill>
                  <a:srgbClr val="000000"/>
                </a:solidFill>
                <a:highlight>
                  <a:srgbClr val="FFFFFF"/>
                </a:highlight>
                <a:latin typeface="Consolas"/>
              </a:rPr>
              <a:t> </a:t>
            </a:r>
            <a:r>
              <a:rPr lang="en-GB" sz="1400" dirty="0" smtClean="0">
                <a:solidFill>
                  <a:srgbClr val="000000"/>
                </a:solidFill>
                <a:highlight>
                  <a:srgbClr val="FFFFFF"/>
                </a:highlight>
                <a:latin typeface="Consolas"/>
              </a:rPr>
              <a:t>   </a:t>
            </a:r>
            <a:r>
              <a:rPr lang="en-GB" sz="1400" dirty="0" smtClean="0">
                <a:solidFill>
                  <a:srgbClr val="0000FF"/>
                </a:solidFill>
                <a:highlight>
                  <a:srgbClr val="FFFFFF"/>
                </a:highlight>
                <a:latin typeface="Consolas"/>
              </a:rPr>
              <a:t>public</a:t>
            </a:r>
            <a:r>
              <a:rPr lang="en-GB" sz="1400" dirty="0" smtClean="0">
                <a:solidFill>
                  <a:srgbClr val="000000"/>
                </a:solidFill>
                <a:highlight>
                  <a:srgbClr val="FFFFFF"/>
                </a:highlight>
                <a:latin typeface="Consolas"/>
              </a:rPr>
              <a:t> </a:t>
            </a:r>
            <a:r>
              <a:rPr lang="en-GB" sz="1400" dirty="0">
                <a:solidFill>
                  <a:srgbClr val="0000FF"/>
                </a:solidFill>
                <a:highlight>
                  <a:srgbClr val="FFFFFF"/>
                </a:highlight>
                <a:latin typeface="Consolas"/>
              </a:rPr>
              <a:t>class</a:t>
            </a:r>
            <a:r>
              <a:rPr lang="en-GB" sz="1400" dirty="0">
                <a:solidFill>
                  <a:srgbClr val="000000"/>
                </a:solidFill>
                <a:highlight>
                  <a:srgbClr val="FFFFFF"/>
                </a:highlight>
                <a:latin typeface="Consolas"/>
              </a:rPr>
              <a:t> </a:t>
            </a:r>
            <a:r>
              <a:rPr lang="en-GB" sz="1400" dirty="0" err="1">
                <a:solidFill>
                  <a:srgbClr val="2B91AF"/>
                </a:solidFill>
                <a:highlight>
                  <a:srgbClr val="FFFFFF"/>
                </a:highlight>
                <a:latin typeface="Consolas"/>
              </a:rPr>
              <a:t>ItemViewModel</a:t>
            </a:r>
            <a:r>
              <a:rPr lang="en-GB" sz="1400" dirty="0">
                <a:solidFill>
                  <a:srgbClr val="000000"/>
                </a:solidFill>
                <a:highlight>
                  <a:srgbClr val="FFFFFF"/>
                </a:highlight>
                <a:latin typeface="Consolas"/>
              </a:rPr>
              <a:t> : </a:t>
            </a:r>
            <a:r>
              <a:rPr lang="en-GB" sz="1400" dirty="0" err="1">
                <a:solidFill>
                  <a:srgbClr val="2B91AF"/>
                </a:solidFill>
                <a:highlight>
                  <a:srgbClr val="FFFFFF"/>
                </a:highlight>
                <a:latin typeface="Consolas"/>
              </a:rPr>
              <a:t>INotifyPropertyChanged</a:t>
            </a:r>
            <a:endParaRPr lang="en-GB" sz="1400" dirty="0">
              <a:solidFill>
                <a:srgbClr val="000000"/>
              </a:solidFill>
              <a:highlight>
                <a:srgbClr val="FFFFFF"/>
              </a:highlight>
              <a:latin typeface="Consolas"/>
            </a:endParaRPr>
          </a:p>
          <a:p>
            <a:r>
              <a:rPr lang="en-GB" sz="1400" dirty="0">
                <a:solidFill>
                  <a:srgbClr val="000000"/>
                </a:solidFill>
                <a:highlight>
                  <a:srgbClr val="FFFFFF"/>
                </a:highlight>
                <a:latin typeface="Consolas"/>
              </a:rPr>
              <a:t>    {</a:t>
            </a:r>
          </a:p>
          <a:p>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private</a:t>
            </a:r>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string</a:t>
            </a:r>
            <a:r>
              <a:rPr lang="en-GB" sz="1400" dirty="0">
                <a:solidFill>
                  <a:srgbClr val="000000"/>
                </a:solidFill>
                <a:highlight>
                  <a:srgbClr val="FFFFFF"/>
                </a:highlight>
                <a:latin typeface="Consolas"/>
              </a:rPr>
              <a:t> </a:t>
            </a:r>
            <a:r>
              <a:rPr lang="en-GB" sz="1400" dirty="0" err="1">
                <a:solidFill>
                  <a:srgbClr val="000000"/>
                </a:solidFill>
                <a:highlight>
                  <a:srgbClr val="FFFFFF"/>
                </a:highlight>
                <a:latin typeface="Consolas"/>
              </a:rPr>
              <a:t>lineOne</a:t>
            </a:r>
            <a:r>
              <a:rPr lang="en-GB" sz="1400" dirty="0">
                <a:solidFill>
                  <a:srgbClr val="000000"/>
                </a:solidFill>
                <a:highlight>
                  <a:srgbClr val="FFFFFF"/>
                </a:highlight>
                <a:latin typeface="Consolas"/>
              </a:rPr>
              <a:t>;</a:t>
            </a:r>
          </a:p>
          <a:p>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public</a:t>
            </a:r>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string</a:t>
            </a:r>
            <a:r>
              <a:rPr lang="en-GB" sz="1400" dirty="0">
                <a:solidFill>
                  <a:srgbClr val="000000"/>
                </a:solidFill>
                <a:highlight>
                  <a:srgbClr val="FFFFFF"/>
                </a:highlight>
                <a:latin typeface="Consolas"/>
              </a:rPr>
              <a:t> </a:t>
            </a:r>
            <a:r>
              <a:rPr lang="en-GB" sz="1400" dirty="0" err="1">
                <a:solidFill>
                  <a:srgbClr val="000000"/>
                </a:solidFill>
                <a:highlight>
                  <a:srgbClr val="FFFFFF"/>
                </a:highlight>
                <a:latin typeface="Consolas"/>
              </a:rPr>
              <a:t>LineOne</a:t>
            </a:r>
            <a:endParaRPr lang="en-GB" sz="1400" dirty="0">
              <a:solidFill>
                <a:srgbClr val="000000"/>
              </a:solidFill>
              <a:highlight>
                <a:srgbClr val="FFFFFF"/>
              </a:highlight>
              <a:latin typeface="Consolas"/>
            </a:endParaRPr>
          </a:p>
          <a:p>
            <a:r>
              <a:rPr lang="en-GB" sz="1400" dirty="0">
                <a:solidFill>
                  <a:srgbClr val="000000"/>
                </a:solidFill>
                <a:highlight>
                  <a:srgbClr val="FFFFFF"/>
                </a:highlight>
                <a:latin typeface="Consolas"/>
              </a:rPr>
              <a:t>        {</a:t>
            </a:r>
          </a:p>
          <a:p>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get</a:t>
            </a:r>
            <a:r>
              <a:rPr lang="en-GB" sz="1400" dirty="0">
                <a:solidFill>
                  <a:srgbClr val="000000"/>
                </a:solidFill>
                <a:highlight>
                  <a:srgbClr val="FFFFFF"/>
                </a:highlight>
                <a:latin typeface="Consolas"/>
              </a:rPr>
              <a:t> { </a:t>
            </a:r>
            <a:r>
              <a:rPr lang="en-GB" sz="1400" dirty="0">
                <a:solidFill>
                  <a:srgbClr val="0000FF"/>
                </a:solidFill>
                <a:highlight>
                  <a:srgbClr val="FFFFFF"/>
                </a:highlight>
                <a:latin typeface="Consolas"/>
              </a:rPr>
              <a:t>return</a:t>
            </a:r>
            <a:r>
              <a:rPr lang="en-GB" sz="1400" dirty="0">
                <a:solidFill>
                  <a:srgbClr val="000000"/>
                </a:solidFill>
                <a:highlight>
                  <a:srgbClr val="FFFFFF"/>
                </a:highlight>
                <a:latin typeface="Consolas"/>
              </a:rPr>
              <a:t> </a:t>
            </a:r>
            <a:r>
              <a:rPr lang="en-GB" sz="1400" dirty="0" err="1">
                <a:solidFill>
                  <a:srgbClr val="000000"/>
                </a:solidFill>
                <a:highlight>
                  <a:srgbClr val="FFFFFF"/>
                </a:highlight>
                <a:latin typeface="Consolas"/>
              </a:rPr>
              <a:t>lineOne</a:t>
            </a:r>
            <a:r>
              <a:rPr lang="en-GB" sz="1400" dirty="0">
                <a:solidFill>
                  <a:srgbClr val="000000"/>
                </a:solidFill>
                <a:highlight>
                  <a:srgbClr val="FFFFFF"/>
                </a:highlight>
                <a:latin typeface="Consolas"/>
              </a:rPr>
              <a:t>; }</a:t>
            </a:r>
          </a:p>
          <a:p>
            <a:r>
              <a:rPr lang="en-GB" sz="1400" dirty="0">
                <a:solidFill>
                  <a:srgbClr val="000000"/>
                </a:solidFill>
                <a:highlight>
                  <a:srgbClr val="FFFFFF"/>
                </a:highlight>
                <a:latin typeface="Consolas"/>
              </a:rPr>
              <a:t>            </a:t>
            </a:r>
            <a:r>
              <a:rPr lang="en-GB" sz="1400" dirty="0" smtClean="0">
                <a:solidFill>
                  <a:srgbClr val="0000FF"/>
                </a:solidFill>
                <a:highlight>
                  <a:srgbClr val="FFFFFF"/>
                </a:highlight>
                <a:latin typeface="Consolas"/>
              </a:rPr>
              <a:t>set</a:t>
            </a:r>
            <a:r>
              <a:rPr lang="en-GB" sz="1400" dirty="0" smtClean="0">
                <a:solidFill>
                  <a:srgbClr val="000000"/>
                </a:solidFill>
                <a:highlight>
                  <a:srgbClr val="FFFFFF"/>
                </a:highlight>
                <a:latin typeface="Consolas"/>
              </a:rPr>
              <a:t> </a:t>
            </a:r>
            <a:r>
              <a:rPr lang="en-GB" sz="1400" dirty="0">
                <a:solidFill>
                  <a:srgbClr val="000000"/>
                </a:solidFill>
                <a:highlight>
                  <a:srgbClr val="FFFFFF"/>
                </a:highlight>
                <a:latin typeface="Consolas"/>
              </a:rPr>
              <a:t>{</a:t>
            </a:r>
          </a:p>
          <a:p>
            <a:r>
              <a:rPr lang="en-GB" sz="1400" dirty="0">
                <a:solidFill>
                  <a:srgbClr val="000000"/>
                </a:solidFill>
                <a:highlight>
                  <a:srgbClr val="FFFFFF"/>
                </a:highlight>
                <a:latin typeface="Consolas"/>
              </a:rPr>
              <a:t>                </a:t>
            </a:r>
            <a:r>
              <a:rPr lang="en-GB" sz="1400" dirty="0" smtClean="0">
                <a:solidFill>
                  <a:srgbClr val="000000"/>
                </a:solidFill>
                <a:highlight>
                  <a:srgbClr val="FFFFFF"/>
                </a:highlight>
                <a:latin typeface="Consolas"/>
              </a:rPr>
              <a:t>  </a:t>
            </a:r>
            <a:r>
              <a:rPr lang="en-GB" sz="1400" dirty="0" smtClean="0">
                <a:solidFill>
                  <a:srgbClr val="0000FF"/>
                </a:solidFill>
                <a:highlight>
                  <a:srgbClr val="FFFFFF"/>
                </a:highlight>
                <a:latin typeface="Consolas"/>
              </a:rPr>
              <a:t>if</a:t>
            </a:r>
            <a:r>
              <a:rPr lang="en-GB" sz="1400" dirty="0" smtClean="0">
                <a:solidFill>
                  <a:srgbClr val="000000"/>
                </a:solidFill>
                <a:highlight>
                  <a:srgbClr val="FFFFFF"/>
                </a:highlight>
                <a:latin typeface="Consolas"/>
              </a:rPr>
              <a:t> </a:t>
            </a:r>
            <a:r>
              <a:rPr lang="en-GB" sz="1400" dirty="0">
                <a:solidFill>
                  <a:srgbClr val="000000"/>
                </a:solidFill>
                <a:highlight>
                  <a:srgbClr val="FFFFFF"/>
                </a:highlight>
                <a:latin typeface="Consolas"/>
              </a:rPr>
              <a:t>(</a:t>
            </a:r>
            <a:r>
              <a:rPr lang="en-GB" sz="1400" dirty="0">
                <a:solidFill>
                  <a:srgbClr val="0000FF"/>
                </a:solidFill>
                <a:highlight>
                  <a:srgbClr val="FFFFFF"/>
                </a:highlight>
                <a:latin typeface="Consolas"/>
              </a:rPr>
              <a:t>value</a:t>
            </a:r>
            <a:r>
              <a:rPr lang="en-GB" sz="1400" dirty="0">
                <a:solidFill>
                  <a:srgbClr val="000000"/>
                </a:solidFill>
                <a:highlight>
                  <a:srgbClr val="FFFFFF"/>
                </a:highlight>
                <a:latin typeface="Consolas"/>
              </a:rPr>
              <a:t> != </a:t>
            </a:r>
            <a:r>
              <a:rPr lang="en-GB" sz="1400" dirty="0" err="1">
                <a:solidFill>
                  <a:srgbClr val="000000"/>
                </a:solidFill>
                <a:highlight>
                  <a:srgbClr val="FFFFFF"/>
                </a:highlight>
                <a:latin typeface="Consolas"/>
              </a:rPr>
              <a:t>lineOne</a:t>
            </a:r>
            <a:r>
              <a:rPr lang="en-GB" sz="1400" dirty="0">
                <a:solidFill>
                  <a:srgbClr val="000000"/>
                </a:solidFill>
                <a:highlight>
                  <a:srgbClr val="FFFFFF"/>
                </a:highlight>
                <a:latin typeface="Consolas"/>
              </a:rPr>
              <a:t>)</a:t>
            </a:r>
          </a:p>
          <a:p>
            <a:r>
              <a:rPr lang="en-GB" sz="1400" dirty="0">
                <a:solidFill>
                  <a:srgbClr val="000000"/>
                </a:solidFill>
                <a:highlight>
                  <a:srgbClr val="FFFFFF"/>
                </a:highlight>
                <a:latin typeface="Consolas"/>
              </a:rPr>
              <a:t>                </a:t>
            </a:r>
            <a:r>
              <a:rPr lang="en-GB" sz="1400" dirty="0" smtClean="0">
                <a:solidFill>
                  <a:srgbClr val="000000"/>
                </a:solidFill>
                <a:highlight>
                  <a:srgbClr val="FFFFFF"/>
                </a:highlight>
                <a:latin typeface="Consolas"/>
              </a:rPr>
              <a:t>  {</a:t>
            </a:r>
            <a:endParaRPr lang="en-GB" sz="1400" dirty="0">
              <a:solidFill>
                <a:srgbClr val="000000"/>
              </a:solidFill>
              <a:highlight>
                <a:srgbClr val="FFFFFF"/>
              </a:highlight>
              <a:latin typeface="Consolas"/>
            </a:endParaRPr>
          </a:p>
          <a:p>
            <a:r>
              <a:rPr lang="en-GB" sz="1400" dirty="0">
                <a:solidFill>
                  <a:srgbClr val="000000"/>
                </a:solidFill>
                <a:highlight>
                  <a:srgbClr val="FFFFFF"/>
                </a:highlight>
                <a:latin typeface="Consolas"/>
              </a:rPr>
              <a:t>                    </a:t>
            </a:r>
            <a:r>
              <a:rPr lang="en-GB" sz="1400" dirty="0" err="1">
                <a:solidFill>
                  <a:srgbClr val="000000"/>
                </a:solidFill>
                <a:highlight>
                  <a:srgbClr val="FFFFFF"/>
                </a:highlight>
                <a:latin typeface="Consolas"/>
              </a:rPr>
              <a:t>lineOne</a:t>
            </a:r>
            <a:r>
              <a:rPr lang="en-GB" sz="1400" dirty="0">
                <a:solidFill>
                  <a:srgbClr val="000000"/>
                </a:solidFill>
                <a:highlight>
                  <a:srgbClr val="FFFFFF"/>
                </a:highlight>
                <a:latin typeface="Consolas"/>
              </a:rPr>
              <a:t> = </a:t>
            </a:r>
            <a:r>
              <a:rPr lang="en-GB" sz="1400" dirty="0">
                <a:solidFill>
                  <a:srgbClr val="0000FF"/>
                </a:solidFill>
                <a:highlight>
                  <a:srgbClr val="FFFFFF"/>
                </a:highlight>
                <a:latin typeface="Consolas"/>
              </a:rPr>
              <a:t>value</a:t>
            </a:r>
            <a:r>
              <a:rPr lang="en-GB" sz="1400" dirty="0">
                <a:solidFill>
                  <a:srgbClr val="000000"/>
                </a:solidFill>
                <a:highlight>
                  <a:srgbClr val="FFFFFF"/>
                </a:highlight>
                <a:latin typeface="Consolas"/>
              </a:rPr>
              <a:t>;</a:t>
            </a:r>
          </a:p>
          <a:p>
            <a:r>
              <a:rPr lang="en-GB" sz="1400" dirty="0">
                <a:solidFill>
                  <a:srgbClr val="000000"/>
                </a:solidFill>
                <a:highlight>
                  <a:srgbClr val="FFFFFF"/>
                </a:highlight>
                <a:latin typeface="Consolas"/>
              </a:rPr>
              <a:t>                    </a:t>
            </a:r>
            <a:r>
              <a:rPr lang="en-GB" sz="1400" dirty="0" err="1">
                <a:solidFill>
                  <a:srgbClr val="000000"/>
                </a:solidFill>
                <a:highlight>
                  <a:srgbClr val="FFFFFF"/>
                </a:highlight>
                <a:latin typeface="Consolas"/>
              </a:rPr>
              <a:t>NotifyPropertyChanged</a:t>
            </a:r>
            <a:r>
              <a:rPr lang="en-GB" sz="1400" dirty="0">
                <a:solidFill>
                  <a:srgbClr val="000000"/>
                </a:solidFill>
                <a:highlight>
                  <a:srgbClr val="FFFFFF"/>
                </a:highlight>
                <a:latin typeface="Consolas"/>
              </a:rPr>
              <a:t>(</a:t>
            </a:r>
            <a:r>
              <a:rPr lang="en-GB" sz="1400" dirty="0">
                <a:solidFill>
                  <a:srgbClr val="A31515"/>
                </a:solidFill>
                <a:highlight>
                  <a:srgbClr val="FFFFFF"/>
                </a:highlight>
                <a:latin typeface="Consolas"/>
              </a:rPr>
              <a:t>"</a:t>
            </a:r>
            <a:r>
              <a:rPr lang="en-GB" sz="1400" dirty="0" err="1">
                <a:solidFill>
                  <a:srgbClr val="A31515"/>
                </a:solidFill>
                <a:highlight>
                  <a:srgbClr val="FFFFFF"/>
                </a:highlight>
                <a:latin typeface="Consolas"/>
              </a:rPr>
              <a:t>LineOne</a:t>
            </a:r>
            <a:r>
              <a:rPr lang="en-GB" sz="1400" dirty="0">
                <a:solidFill>
                  <a:srgbClr val="A31515"/>
                </a:solidFill>
                <a:highlight>
                  <a:srgbClr val="FFFFFF"/>
                </a:highlight>
                <a:latin typeface="Consolas"/>
              </a:rPr>
              <a:t>"</a:t>
            </a:r>
            <a:r>
              <a:rPr lang="en-GB" sz="1400" dirty="0">
                <a:solidFill>
                  <a:srgbClr val="000000"/>
                </a:solidFill>
                <a:highlight>
                  <a:srgbClr val="FFFFFF"/>
                </a:highlight>
                <a:latin typeface="Consolas"/>
              </a:rPr>
              <a:t>);</a:t>
            </a:r>
          </a:p>
          <a:p>
            <a:r>
              <a:rPr lang="en-GB" sz="1400" dirty="0">
                <a:solidFill>
                  <a:srgbClr val="000000"/>
                </a:solidFill>
                <a:highlight>
                  <a:srgbClr val="FFFFFF"/>
                </a:highlight>
                <a:latin typeface="Consolas"/>
              </a:rPr>
              <a:t>                </a:t>
            </a:r>
            <a:r>
              <a:rPr lang="en-GB" sz="1400" dirty="0" smtClean="0">
                <a:solidFill>
                  <a:srgbClr val="000000"/>
                </a:solidFill>
                <a:highlight>
                  <a:srgbClr val="FFFFFF"/>
                </a:highlight>
                <a:latin typeface="Consolas"/>
              </a:rPr>
              <a:t>  }</a:t>
            </a:r>
            <a:endParaRPr lang="en-GB" sz="1400" dirty="0">
              <a:solidFill>
                <a:srgbClr val="000000"/>
              </a:solidFill>
              <a:highlight>
                <a:srgbClr val="FFFFFF"/>
              </a:highlight>
              <a:latin typeface="Consolas"/>
            </a:endParaRPr>
          </a:p>
          <a:p>
            <a:r>
              <a:rPr lang="en-GB" sz="1400" dirty="0">
                <a:solidFill>
                  <a:srgbClr val="000000"/>
                </a:solidFill>
                <a:highlight>
                  <a:srgbClr val="FFFFFF"/>
                </a:highlight>
                <a:latin typeface="Consolas"/>
              </a:rPr>
              <a:t>            </a:t>
            </a:r>
            <a:r>
              <a:rPr lang="en-GB" sz="1400" dirty="0" smtClean="0">
                <a:solidFill>
                  <a:srgbClr val="000000"/>
                </a:solidFill>
                <a:highlight>
                  <a:srgbClr val="FFFFFF"/>
                </a:highlight>
                <a:latin typeface="Consolas"/>
              </a:rPr>
              <a:t>    }</a:t>
            </a:r>
            <a:endParaRPr lang="en-GB" sz="1400" dirty="0">
              <a:solidFill>
                <a:srgbClr val="000000"/>
              </a:solidFill>
              <a:highlight>
                <a:srgbClr val="FFFFFF"/>
              </a:highlight>
              <a:latin typeface="Consolas"/>
            </a:endParaRPr>
          </a:p>
          <a:p>
            <a:r>
              <a:rPr lang="en-GB" sz="1400" dirty="0">
                <a:solidFill>
                  <a:srgbClr val="000000"/>
                </a:solidFill>
                <a:highlight>
                  <a:srgbClr val="FFFFFF"/>
                </a:highlight>
                <a:latin typeface="Consolas"/>
              </a:rPr>
              <a:t>        </a:t>
            </a:r>
            <a:r>
              <a:rPr lang="en-GB" sz="1400" dirty="0" smtClean="0">
                <a:solidFill>
                  <a:srgbClr val="000000"/>
                </a:solidFill>
                <a:highlight>
                  <a:srgbClr val="FFFFFF"/>
                </a:highlight>
                <a:latin typeface="Consolas"/>
              </a:rPr>
              <a:t>}</a:t>
            </a:r>
          </a:p>
          <a:p>
            <a:endParaRPr lang="en-GB" sz="1400" dirty="0">
              <a:solidFill>
                <a:srgbClr val="000000"/>
              </a:solidFill>
              <a:highlight>
                <a:srgbClr val="FFFFFF"/>
              </a:highlight>
              <a:latin typeface="Consolas"/>
            </a:endParaRPr>
          </a:p>
          <a:p>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public</a:t>
            </a:r>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event</a:t>
            </a:r>
            <a:r>
              <a:rPr lang="en-GB" sz="1400" dirty="0">
                <a:solidFill>
                  <a:srgbClr val="000000"/>
                </a:solidFill>
                <a:highlight>
                  <a:srgbClr val="FFFFFF"/>
                </a:highlight>
                <a:latin typeface="Consolas"/>
              </a:rPr>
              <a:t> </a:t>
            </a:r>
            <a:r>
              <a:rPr lang="en-GB" sz="1400" dirty="0" err="1">
                <a:solidFill>
                  <a:srgbClr val="2B91AF"/>
                </a:solidFill>
                <a:highlight>
                  <a:srgbClr val="FFFFFF"/>
                </a:highlight>
                <a:latin typeface="Consolas"/>
              </a:rPr>
              <a:t>PropertyChangedEventHandler</a:t>
            </a:r>
            <a:r>
              <a:rPr lang="en-GB" sz="1400" dirty="0">
                <a:solidFill>
                  <a:srgbClr val="000000"/>
                </a:solidFill>
                <a:highlight>
                  <a:srgbClr val="FFFFFF"/>
                </a:highlight>
                <a:latin typeface="Consolas"/>
              </a:rPr>
              <a:t> </a:t>
            </a:r>
            <a:r>
              <a:rPr lang="en-GB" sz="1400" dirty="0" err="1">
                <a:solidFill>
                  <a:srgbClr val="000000"/>
                </a:solidFill>
                <a:highlight>
                  <a:srgbClr val="FFFFFF"/>
                </a:highlight>
                <a:latin typeface="Consolas"/>
              </a:rPr>
              <a:t>PropertyChanged</a:t>
            </a:r>
            <a:r>
              <a:rPr lang="en-GB" sz="1400" dirty="0">
                <a:solidFill>
                  <a:srgbClr val="000000"/>
                </a:solidFill>
                <a:highlight>
                  <a:srgbClr val="FFFFFF"/>
                </a:highlight>
                <a:latin typeface="Consolas"/>
              </a:rPr>
              <a:t>;</a:t>
            </a:r>
          </a:p>
          <a:p>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private</a:t>
            </a:r>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void</a:t>
            </a:r>
            <a:r>
              <a:rPr lang="en-GB" sz="1400" dirty="0">
                <a:solidFill>
                  <a:srgbClr val="000000"/>
                </a:solidFill>
                <a:highlight>
                  <a:srgbClr val="FFFFFF"/>
                </a:highlight>
                <a:latin typeface="Consolas"/>
              </a:rPr>
              <a:t> </a:t>
            </a:r>
            <a:r>
              <a:rPr lang="en-GB" sz="1400" dirty="0" err="1">
                <a:solidFill>
                  <a:srgbClr val="000000"/>
                </a:solidFill>
                <a:highlight>
                  <a:srgbClr val="FFFFFF"/>
                </a:highlight>
                <a:latin typeface="Consolas"/>
              </a:rPr>
              <a:t>NotifyPropertyChanged</a:t>
            </a:r>
            <a:r>
              <a:rPr lang="en-GB" sz="1400" dirty="0">
                <a:solidFill>
                  <a:srgbClr val="000000"/>
                </a:solidFill>
                <a:highlight>
                  <a:srgbClr val="FFFFFF"/>
                </a:highlight>
                <a:latin typeface="Consolas"/>
              </a:rPr>
              <a:t>(</a:t>
            </a:r>
            <a:r>
              <a:rPr lang="en-GB" sz="1400" dirty="0">
                <a:solidFill>
                  <a:srgbClr val="2B91AF"/>
                </a:solidFill>
                <a:highlight>
                  <a:srgbClr val="FFFFFF"/>
                </a:highlight>
                <a:latin typeface="Consolas"/>
              </a:rPr>
              <a:t>String</a:t>
            </a:r>
            <a:r>
              <a:rPr lang="en-GB" sz="1400" dirty="0">
                <a:solidFill>
                  <a:srgbClr val="000000"/>
                </a:solidFill>
                <a:highlight>
                  <a:srgbClr val="FFFFFF"/>
                </a:highlight>
                <a:latin typeface="Consolas"/>
              </a:rPr>
              <a:t> </a:t>
            </a:r>
            <a:r>
              <a:rPr lang="en-GB" sz="1400" dirty="0" err="1">
                <a:solidFill>
                  <a:srgbClr val="000000"/>
                </a:solidFill>
                <a:highlight>
                  <a:srgbClr val="FFFFFF"/>
                </a:highlight>
                <a:latin typeface="Consolas"/>
              </a:rPr>
              <a:t>propertyName</a:t>
            </a:r>
            <a:r>
              <a:rPr lang="en-GB" sz="1400" dirty="0">
                <a:solidFill>
                  <a:srgbClr val="000000"/>
                </a:solidFill>
                <a:highlight>
                  <a:srgbClr val="FFFFFF"/>
                </a:highlight>
                <a:latin typeface="Consolas"/>
              </a:rPr>
              <a:t>)</a:t>
            </a:r>
          </a:p>
          <a:p>
            <a:r>
              <a:rPr lang="en-GB"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if</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null</a:t>
            </a:r>
            <a:r>
              <a:rPr lang="en-US" sz="1400" dirty="0">
                <a:solidFill>
                  <a:srgbClr val="000000"/>
                </a:solidFill>
                <a:highlight>
                  <a:srgbClr val="FFFFFF"/>
                </a:highlight>
                <a:latin typeface="Consolas"/>
              </a:rPr>
              <a:t> != </a:t>
            </a:r>
            <a:r>
              <a:rPr lang="en-US" sz="1400" dirty="0" err="1">
                <a:solidFill>
                  <a:srgbClr val="000000"/>
                </a:solidFill>
                <a:highlight>
                  <a:srgbClr val="FFFFFF"/>
                </a:highlight>
                <a:latin typeface="Consolas"/>
              </a:rPr>
              <a:t>PropertyChanged</a:t>
            </a:r>
            <a:r>
              <a:rPr lang="en-US" sz="1400" dirty="0">
                <a:solidFill>
                  <a:srgbClr val="000000"/>
                </a:solidFill>
                <a:highlight>
                  <a:srgbClr val="FFFFFF"/>
                </a:highlight>
                <a:latin typeface="Consolas"/>
              </a:rPr>
              <a:t>) </a:t>
            </a:r>
            <a:endParaRPr lang="en-US" sz="1400" dirty="0" smtClean="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PropertyChanged</a:t>
            </a:r>
            <a:r>
              <a:rPr lang="en-US" sz="1400" dirty="0" smtClean="0">
                <a:solidFill>
                  <a:srgbClr val="000000"/>
                </a:solidFill>
                <a:highlight>
                  <a:srgbClr val="FFFFFF"/>
                </a:highlight>
                <a:latin typeface="Consolas"/>
              </a:rPr>
              <a:t>(</a:t>
            </a:r>
            <a:r>
              <a:rPr lang="en-US" sz="1400" dirty="0" smtClean="0">
                <a:solidFill>
                  <a:srgbClr val="0000FF"/>
                </a:solidFill>
                <a:highlight>
                  <a:srgbClr val="FFFFFF"/>
                </a:highlight>
                <a:latin typeface="Consolas"/>
              </a:rPr>
              <a:t>this</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new</a:t>
            </a:r>
            <a:r>
              <a:rPr lang="en-US" sz="1400" dirty="0">
                <a:solidFill>
                  <a:srgbClr val="000000"/>
                </a:solidFill>
                <a:highlight>
                  <a:srgbClr val="FFFFFF"/>
                </a:highlight>
                <a:latin typeface="Consolas"/>
              </a:rPr>
              <a:t> </a:t>
            </a:r>
            <a:r>
              <a:rPr lang="en-US" sz="1400" dirty="0" err="1">
                <a:solidFill>
                  <a:srgbClr val="2B91AF"/>
                </a:solidFill>
                <a:highlight>
                  <a:srgbClr val="FFFFFF"/>
                </a:highlight>
                <a:latin typeface="Consolas"/>
              </a:rPr>
              <a:t>PropertyChangedEventArgs</a:t>
            </a:r>
            <a:r>
              <a:rPr lang="en-US" sz="1400" dirty="0">
                <a:solidFill>
                  <a:srgbClr val="000000"/>
                </a:solidFill>
                <a:highlight>
                  <a:srgbClr val="FFFFFF"/>
                </a:highlight>
                <a:latin typeface="Consolas"/>
              </a:rPr>
              <a:t>(</a:t>
            </a:r>
            <a:r>
              <a:rPr lang="en-US" sz="1400" dirty="0" err="1">
                <a:solidFill>
                  <a:srgbClr val="000000"/>
                </a:solidFill>
                <a:highlight>
                  <a:srgbClr val="FFFFFF"/>
                </a:highlight>
                <a:latin typeface="Consolas"/>
              </a:rPr>
              <a:t>propertyName</a:t>
            </a:r>
            <a:r>
              <a:rPr lang="en-US" sz="1400" dirty="0">
                <a:solidFill>
                  <a:srgbClr val="000000"/>
                </a:solidFill>
                <a:highlight>
                  <a:srgbClr val="FFFFFF"/>
                </a:highlight>
                <a:latin typeface="Consolas"/>
              </a:rPr>
              <a:t>));</a:t>
            </a:r>
          </a:p>
          <a:p>
            <a:r>
              <a:rPr lang="en-GB" sz="1400" dirty="0">
                <a:solidFill>
                  <a:srgbClr val="000000"/>
                </a:solidFill>
                <a:highlight>
                  <a:srgbClr val="FFFFFF"/>
                </a:highlight>
                <a:latin typeface="Consolas"/>
              </a:rPr>
              <a:t>        }</a:t>
            </a:r>
          </a:p>
          <a:p>
            <a:r>
              <a:rPr lang="en-GB" sz="1400" dirty="0">
                <a:solidFill>
                  <a:srgbClr val="000000"/>
                </a:solidFill>
                <a:highlight>
                  <a:srgbClr val="FFFFFF"/>
                </a:highlight>
                <a:latin typeface="Consolas"/>
              </a:rPr>
              <a:t>    }</a:t>
            </a:r>
            <a:endParaRPr lang="en-GB" sz="1400" spc="-150" dirty="0">
              <a:solidFill>
                <a:schemeClr val="bg1"/>
              </a:solidFill>
              <a:latin typeface="Consolas" pitchFamily="49" charset="0"/>
            </a:endParaRPr>
          </a:p>
        </p:txBody>
      </p:sp>
    </p:spTree>
    <p:extLst>
      <p:ext uri="{BB962C8B-B14F-4D97-AF65-F5344CB8AC3E}">
        <p14:creationId xmlns:p14="http://schemas.microsoft.com/office/powerpoint/2010/main" val="2157372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MVVM and </a:t>
            </a:r>
            <a:r>
              <a:rPr lang="en-US" dirty="0" err="1" smtClean="0"/>
              <a:t>DataBinding</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4684602"/>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Advanced MVVM</a:t>
            </a:r>
            <a:endParaRPr lang="en-GB" dirty="0"/>
          </a:p>
        </p:txBody>
      </p:sp>
      <p:sp>
        <p:nvSpPr>
          <p:cNvPr id="6" name="Text Placeholder 5"/>
          <p:cNvSpPr>
            <a:spLocks noGrp="1"/>
          </p:cNvSpPr>
          <p:nvPr>
            <p:ph type="body" sz="quarter" idx="10"/>
          </p:nvPr>
        </p:nvSpPr>
        <p:spPr>
          <a:xfrm>
            <a:off x="519112" y="1447799"/>
            <a:ext cx="11149013" cy="3207032"/>
          </a:xfrm>
        </p:spPr>
        <p:txBody>
          <a:bodyPr/>
          <a:lstStyle/>
          <a:p>
            <a:r>
              <a:rPr lang="en-GB" dirty="0" smtClean="0"/>
              <a:t>Exposing data through </a:t>
            </a:r>
            <a:r>
              <a:rPr lang="en-GB" dirty="0" err="1" smtClean="0"/>
              <a:t>bindable</a:t>
            </a:r>
            <a:r>
              <a:rPr lang="en-GB" dirty="0" smtClean="0"/>
              <a:t> properties of your VM is only part of the answer</a:t>
            </a:r>
          </a:p>
          <a:p>
            <a:r>
              <a:rPr lang="en-GB" dirty="0" smtClean="0"/>
              <a:t>The </a:t>
            </a:r>
            <a:r>
              <a:rPr lang="en-GB" dirty="0" err="1" smtClean="0"/>
              <a:t>ViewModel</a:t>
            </a:r>
            <a:r>
              <a:rPr lang="en-GB" dirty="0" smtClean="0"/>
              <a:t> needs to do more than simply manage data properties</a:t>
            </a:r>
          </a:p>
          <a:p>
            <a:pPr lvl="1"/>
            <a:r>
              <a:rPr lang="en-GB" dirty="0" smtClean="0"/>
              <a:t>What about logic executed as a result of user action such as clicking a button?</a:t>
            </a:r>
          </a:p>
          <a:p>
            <a:pPr lvl="1"/>
            <a:r>
              <a:rPr lang="en-GB" dirty="0" smtClean="0"/>
              <a:t>How can I perform navigation from my VMs?</a:t>
            </a:r>
            <a:endParaRPr lang="en-GB" dirty="0"/>
          </a:p>
        </p:txBody>
      </p:sp>
    </p:spTree>
    <p:extLst>
      <p:ext uri="{BB962C8B-B14F-4D97-AF65-F5344CB8AC3E}">
        <p14:creationId xmlns:p14="http://schemas.microsoft.com/office/powerpoint/2010/main" val="60248318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GB" dirty="0"/>
              <a:t>Road to Effective Unit Testing</a:t>
            </a:r>
            <a:r>
              <a:rPr lang="en-US" dirty="0" smtClean="0"/>
              <a:t/>
            </a:r>
            <a:br>
              <a:rPr lang="en-US" dirty="0" smtClean="0"/>
            </a:br>
            <a:r>
              <a:rPr lang="en-GB" sz="3600" dirty="0">
                <a:solidFill>
                  <a:schemeClr val="accent1"/>
                </a:solidFill>
              </a:rPr>
              <a:t>Step </a:t>
            </a:r>
            <a:r>
              <a:rPr lang="en-GB" sz="3600" dirty="0" smtClean="0">
                <a:solidFill>
                  <a:schemeClr val="accent1"/>
                </a:solidFill>
              </a:rPr>
              <a:t>2: </a:t>
            </a:r>
            <a:r>
              <a:rPr lang="en-GB" sz="3600" dirty="0">
                <a:solidFill>
                  <a:schemeClr val="accent1"/>
                </a:solidFill>
              </a:rPr>
              <a:t>Use </a:t>
            </a:r>
            <a:r>
              <a:rPr lang="en-GB" sz="3600" dirty="0" smtClean="0">
                <a:solidFill>
                  <a:schemeClr val="accent1"/>
                </a:solidFill>
              </a:rPr>
              <a:t>Commanding to Handle User Actions</a:t>
            </a:r>
            <a:endParaRPr lang="en-GB" sz="3600" dirty="0">
              <a:solidFill>
                <a:schemeClr val="accent1"/>
              </a:solidFill>
            </a:endParaRPr>
          </a:p>
        </p:txBody>
      </p:sp>
      <p:pic>
        <p:nvPicPr>
          <p:cNvPr id="6" name="Picture 2" descr="C:\Users\Jordan\Desktop\TechEd_2012\TechE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8" name="Yellow"/>
          <p:cNvSpPr/>
          <p:nvPr/>
        </p:nvSpPr>
        <p:spPr bwMode="auto">
          <a:xfrm>
            <a:off x="4189412" y="2590800"/>
            <a:ext cx="2898648" cy="1219200"/>
          </a:xfrm>
          <a:prstGeom prst="roundRect">
            <a:avLst>
              <a:gd name="adj" fmla="val 0"/>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tx1">
                    <a:alpha val="99000"/>
                  </a:schemeClr>
                </a:solidFill>
                <a:latin typeface="Segoe UI" pitchFamily="34" charset="0"/>
                <a:ea typeface="Segoe UI" pitchFamily="34" charset="0"/>
                <a:cs typeface="Segoe UI" pitchFamily="34" charset="0"/>
              </a:rPr>
              <a:t>View.xaml.cs</a:t>
            </a:r>
            <a:endParaRPr lang="en-US" sz="2200" dirty="0" smtClean="0">
              <a:solidFill>
                <a:schemeClr val="tx1">
                  <a:alpha val="99000"/>
                </a:schemeClr>
              </a:solidFill>
              <a:latin typeface="Segoe UI" pitchFamily="34" charset="0"/>
              <a:ea typeface="Segoe UI" pitchFamily="34" charset="0"/>
              <a:cs typeface="Segoe UI" pitchFamily="34" charset="0"/>
            </a:endParaRPr>
          </a:p>
        </p:txBody>
      </p:sp>
      <p:sp>
        <p:nvSpPr>
          <p:cNvPr id="9" name="Orange"/>
          <p:cNvSpPr/>
          <p:nvPr/>
        </p:nvSpPr>
        <p:spPr bwMode="auto">
          <a:xfrm>
            <a:off x="8228012" y="2590800"/>
            <a:ext cx="2898648" cy="1219200"/>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chemeClr val="tx1">
                    <a:alpha val="99000"/>
                  </a:schemeClr>
                </a:solidFill>
                <a:latin typeface="Segoe UI" pitchFamily="34" charset="0"/>
                <a:ea typeface="Segoe UI" pitchFamily="34" charset="0"/>
                <a:cs typeface="Segoe UI" pitchFamily="34" charset="0"/>
              </a:rPr>
              <a:t>ViewModel</a:t>
            </a:r>
            <a:endParaRPr lang="en-US" sz="2200" dirty="0">
              <a:solidFill>
                <a:schemeClr val="tx1">
                  <a:alpha val="99000"/>
                </a:schemeClr>
              </a:solidFill>
              <a:latin typeface="Segoe UI" pitchFamily="34" charset="0"/>
              <a:ea typeface="Segoe UI" pitchFamily="34" charset="0"/>
              <a:cs typeface="Segoe UI" pitchFamily="34" charset="0"/>
            </a:endParaRPr>
          </a:p>
        </p:txBody>
      </p:sp>
      <p:sp>
        <p:nvSpPr>
          <p:cNvPr id="10" name="Dark Blue"/>
          <p:cNvSpPr/>
          <p:nvPr/>
        </p:nvSpPr>
        <p:spPr bwMode="auto">
          <a:xfrm>
            <a:off x="1116842" y="2590800"/>
            <a:ext cx="2898648" cy="1219200"/>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8824"/>
                  </a:srgbClr>
                </a:solidFill>
                <a:latin typeface="Segoe UI" pitchFamily="34" charset="0"/>
                <a:ea typeface="Segoe UI" pitchFamily="34" charset="0"/>
                <a:cs typeface="Segoe UI" pitchFamily="34" charset="0"/>
              </a:rPr>
              <a:t>View.xaml</a:t>
            </a:r>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4" name="Curved Up Arrow 3"/>
          <p:cNvSpPr/>
          <p:nvPr/>
        </p:nvSpPr>
        <p:spPr bwMode="auto">
          <a:xfrm>
            <a:off x="2284412" y="4038600"/>
            <a:ext cx="7848600" cy="1371600"/>
          </a:xfrm>
          <a:prstGeom prst="curvedUpArrow">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200" dirty="0" smtClean="0">
              <a:solidFill>
                <a:srgbClr val="FFFFFF">
                  <a:alpha val="98824"/>
                </a:srgbClr>
              </a:solidFill>
              <a:latin typeface="Segoe UI" pitchFamily="34" charset="0"/>
              <a:ea typeface="Segoe UI" pitchFamily="34" charset="0"/>
              <a:cs typeface="Segoe UI" pitchFamily="34" charset="0"/>
            </a:endParaRPr>
          </a:p>
        </p:txBody>
      </p:sp>
      <p:sp>
        <p:nvSpPr>
          <p:cNvPr id="11" name="TextBox 10"/>
          <p:cNvSpPr txBox="1"/>
          <p:nvPr/>
        </p:nvSpPr>
        <p:spPr>
          <a:xfrm>
            <a:off x="2055812" y="4152053"/>
            <a:ext cx="1959678" cy="627864"/>
          </a:xfrm>
          <a:prstGeom prst="rect">
            <a:avLst/>
          </a:prstGeom>
          <a:noFill/>
        </p:spPr>
        <p:txBody>
          <a:bodyPr wrap="square" lIns="91440" tIns="91440" rIns="91440" bIns="91440" rtlCol="0">
            <a:spAutoFit/>
          </a:bodyPr>
          <a:lstStyle/>
          <a:p>
            <a:pPr>
              <a:lnSpc>
                <a:spcPct val="90000"/>
              </a:lnSpc>
              <a:spcBef>
                <a:spcPct val="20000"/>
              </a:spcBef>
              <a:buSzPct val="90000"/>
            </a:pPr>
            <a:r>
              <a:rPr lang="en-GB" sz="3200" dirty="0" smtClean="0">
                <a:solidFill>
                  <a:schemeClr val="tx1">
                    <a:alpha val="99000"/>
                  </a:schemeClr>
                </a:solidFill>
              </a:rPr>
              <a:t>Events</a:t>
            </a:r>
          </a:p>
        </p:txBody>
      </p:sp>
      <p:sp>
        <p:nvSpPr>
          <p:cNvPr id="12" name="TextBox 11"/>
          <p:cNvSpPr txBox="1"/>
          <p:nvPr/>
        </p:nvSpPr>
        <p:spPr>
          <a:xfrm>
            <a:off x="8532812" y="4244386"/>
            <a:ext cx="1959678" cy="1071062"/>
          </a:xfrm>
          <a:prstGeom prst="rect">
            <a:avLst/>
          </a:prstGeom>
          <a:noFill/>
        </p:spPr>
        <p:txBody>
          <a:bodyPr wrap="square" lIns="91440" tIns="91440" rIns="91440" bIns="91440" rtlCol="0">
            <a:spAutoFit/>
          </a:bodyPr>
          <a:lstStyle/>
          <a:p>
            <a:pPr>
              <a:lnSpc>
                <a:spcPct val="90000"/>
              </a:lnSpc>
              <a:spcBef>
                <a:spcPct val="20000"/>
              </a:spcBef>
              <a:buSzPct val="90000"/>
            </a:pPr>
            <a:r>
              <a:rPr lang="en-GB" sz="3200" dirty="0" smtClean="0">
                <a:solidFill>
                  <a:schemeClr val="tx1">
                    <a:alpha val="99000"/>
                  </a:schemeClr>
                </a:solidFill>
              </a:rPr>
              <a:t>Event Handlers</a:t>
            </a:r>
          </a:p>
        </p:txBody>
      </p:sp>
      <p:sp>
        <p:nvSpPr>
          <p:cNvPr id="13" name="TextBox 12"/>
          <p:cNvSpPr txBox="1"/>
          <p:nvPr/>
        </p:nvSpPr>
        <p:spPr>
          <a:xfrm>
            <a:off x="4705753" y="5320856"/>
            <a:ext cx="3048000" cy="627864"/>
          </a:xfrm>
          <a:prstGeom prst="rect">
            <a:avLst/>
          </a:prstGeom>
          <a:noFill/>
        </p:spPr>
        <p:txBody>
          <a:bodyPr wrap="square" lIns="91440" tIns="91440" rIns="91440" bIns="91440" rtlCol="0">
            <a:spAutoFit/>
          </a:bodyPr>
          <a:lstStyle/>
          <a:p>
            <a:pPr>
              <a:lnSpc>
                <a:spcPct val="90000"/>
              </a:lnSpc>
              <a:spcBef>
                <a:spcPct val="20000"/>
              </a:spcBef>
              <a:buSzPct val="90000"/>
            </a:pPr>
            <a:r>
              <a:rPr lang="en-GB"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Commanding</a:t>
            </a:r>
          </a:p>
        </p:txBody>
      </p:sp>
    </p:spTree>
    <p:extLst>
      <p:ext uri="{BB962C8B-B14F-4D97-AF65-F5344CB8AC3E}">
        <p14:creationId xmlns:p14="http://schemas.microsoft.com/office/powerpoint/2010/main" val="275166681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GB" dirty="0" smtClean="0"/>
              <a:t>Commanding</a:t>
            </a:r>
            <a:r>
              <a:rPr lang="en-US" dirty="0" smtClean="0"/>
              <a:t/>
            </a:r>
            <a:br>
              <a:rPr lang="en-US" dirty="0" smtClean="0"/>
            </a:br>
            <a:r>
              <a:rPr lang="en-GB" sz="3600" dirty="0" smtClean="0">
                <a:solidFill>
                  <a:schemeClr val="accent1"/>
                </a:solidFill>
              </a:rPr>
              <a:t>Bind Events to </a:t>
            </a:r>
            <a:r>
              <a:rPr lang="en-GB" sz="3600" dirty="0" err="1" smtClean="0">
                <a:solidFill>
                  <a:schemeClr val="accent1"/>
                </a:solidFill>
              </a:rPr>
              <a:t>RelayCommand</a:t>
            </a:r>
            <a:r>
              <a:rPr lang="en-GB" sz="3600" dirty="0" smtClean="0">
                <a:solidFill>
                  <a:schemeClr val="accent1"/>
                </a:solidFill>
              </a:rPr>
              <a:t> or </a:t>
            </a:r>
            <a:r>
              <a:rPr lang="en-GB" sz="3600" dirty="0" err="1" smtClean="0">
                <a:solidFill>
                  <a:schemeClr val="accent1"/>
                </a:solidFill>
              </a:rPr>
              <a:t>RelayCommand</a:t>
            </a:r>
            <a:r>
              <a:rPr lang="en-GB" sz="3600" dirty="0" smtClean="0">
                <a:solidFill>
                  <a:schemeClr val="accent1"/>
                </a:solidFill>
              </a:rPr>
              <a:t>&lt;T&gt;</a:t>
            </a:r>
            <a:endParaRPr lang="en-GB" sz="3600" dirty="0">
              <a:solidFill>
                <a:schemeClr val="accent1"/>
              </a:solidFill>
            </a:endParaRPr>
          </a:p>
        </p:txBody>
      </p:sp>
      <p:sp>
        <p:nvSpPr>
          <p:cNvPr id="3" name="Text Placeholder 2"/>
          <p:cNvSpPr>
            <a:spLocks noGrp="1"/>
          </p:cNvSpPr>
          <p:nvPr>
            <p:ph type="body" sz="quarter" idx="4294967295"/>
          </p:nvPr>
        </p:nvSpPr>
        <p:spPr>
          <a:xfrm>
            <a:off x="497340" y="1905000"/>
            <a:ext cx="11173090" cy="1883593"/>
          </a:xfrm>
        </p:spPr>
        <p:txBody>
          <a:bodyPr/>
          <a:lstStyle/>
          <a:p>
            <a:pPr lvl="1"/>
            <a:r>
              <a:rPr lang="en-US" sz="2400" dirty="0" smtClean="0"/>
              <a:t>For controls that extend </a:t>
            </a:r>
            <a:r>
              <a:rPr lang="en-US" sz="2400" dirty="0" err="1" smtClean="0"/>
              <a:t>ButtonBase</a:t>
            </a:r>
            <a:r>
              <a:rPr lang="en-US" sz="2400" dirty="0" smtClean="0"/>
              <a:t>, use the Command attribute to bind the Click event to a </a:t>
            </a:r>
            <a:r>
              <a:rPr lang="en-US" sz="2400" dirty="0" err="1" smtClean="0"/>
              <a:t>RelayCommand</a:t>
            </a:r>
            <a:r>
              <a:rPr lang="en-US" sz="2400" dirty="0" smtClean="0"/>
              <a:t> property on your VM</a:t>
            </a:r>
          </a:p>
          <a:p>
            <a:pPr lvl="1"/>
            <a:endParaRPr lang="en-US" sz="2400" dirty="0"/>
          </a:p>
          <a:p>
            <a:pPr lvl="1"/>
            <a:endParaRPr lang="en-US" sz="2400" dirty="0" smtClean="0"/>
          </a:p>
          <a:p>
            <a:pPr lvl="1"/>
            <a:r>
              <a:rPr lang="en-US" sz="2400" dirty="0" smtClean="0"/>
              <a:t>For other controls and/or events, use Blend </a:t>
            </a:r>
            <a:r>
              <a:rPr lang="en-US" sz="2400" dirty="0" err="1" smtClean="0"/>
              <a:t>InvokeCommandAction</a:t>
            </a:r>
            <a:endParaRPr lang="en-US" sz="2400" dirty="0"/>
          </a:p>
        </p:txBody>
      </p:sp>
      <p:pic>
        <p:nvPicPr>
          <p:cNvPr id="6" name="Picture 2" descr="C:\Users\Jordan\Desktop\TechEd_2012\TechE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17070" y="2666999"/>
            <a:ext cx="10267895" cy="584771"/>
          </a:xfrm>
          <a:prstGeom prst="rect">
            <a:avLst/>
          </a:prstGeom>
        </p:spPr>
        <p:style>
          <a:lnRef idx="2">
            <a:schemeClr val="accent1"/>
          </a:lnRef>
          <a:fillRef idx="1">
            <a:schemeClr val="lt1"/>
          </a:fillRef>
          <a:effectRef idx="0">
            <a:schemeClr val="accent1"/>
          </a:effectRef>
          <a:fontRef idx="minor">
            <a:schemeClr val="dk1"/>
          </a:fontRef>
        </p:style>
        <p:txBody>
          <a:bodyPr wrap="square" lIns="91435" tIns="45718" rIns="91435" bIns="45718">
            <a:spAutoFit/>
          </a:bodyPr>
          <a:lstStyle/>
          <a:p>
            <a:r>
              <a:rPr lang="en-GB" sz="1600" dirty="0">
                <a:solidFill>
                  <a:srgbClr val="0000FF"/>
                </a:solidFill>
                <a:latin typeface="Consolas"/>
              </a:rPr>
              <a:t>&lt;</a:t>
            </a:r>
            <a:r>
              <a:rPr lang="en-GB" sz="1600" dirty="0">
                <a:solidFill>
                  <a:srgbClr val="A31515"/>
                </a:solidFill>
                <a:latin typeface="Consolas"/>
              </a:rPr>
              <a:t>Button</a:t>
            </a:r>
            <a:r>
              <a:rPr lang="en-GB" sz="1600" dirty="0">
                <a:solidFill>
                  <a:srgbClr val="FF0000"/>
                </a:solidFill>
                <a:latin typeface="Consolas"/>
              </a:rPr>
              <a:t> Content</a:t>
            </a:r>
            <a:r>
              <a:rPr lang="en-GB" sz="1600" dirty="0">
                <a:solidFill>
                  <a:srgbClr val="0000FF"/>
                </a:solidFill>
                <a:latin typeface="Consolas"/>
              </a:rPr>
              <a:t>="Press this"</a:t>
            </a:r>
            <a:r>
              <a:rPr lang="en-GB" sz="1600" dirty="0">
                <a:solidFill>
                  <a:srgbClr val="FF0000"/>
                </a:solidFill>
                <a:latin typeface="Consolas"/>
              </a:rPr>
              <a:t> Height</a:t>
            </a:r>
            <a:r>
              <a:rPr lang="en-GB" sz="1600" dirty="0">
                <a:solidFill>
                  <a:srgbClr val="0000FF"/>
                </a:solidFill>
                <a:latin typeface="Consolas"/>
              </a:rPr>
              <a:t>="72"</a:t>
            </a:r>
            <a:r>
              <a:rPr lang="en-GB" sz="1600" dirty="0">
                <a:solidFill>
                  <a:srgbClr val="FF0000"/>
                </a:solidFill>
                <a:latin typeface="Consolas"/>
              </a:rPr>
              <a:t> </a:t>
            </a:r>
            <a:r>
              <a:rPr lang="en-GB" sz="1600" dirty="0" smtClean="0">
                <a:solidFill>
                  <a:srgbClr val="FF0000"/>
                </a:solidFill>
                <a:latin typeface="Consolas"/>
              </a:rPr>
              <a:t>Margin</a:t>
            </a:r>
            <a:r>
              <a:rPr lang="en-GB" sz="1600" dirty="0">
                <a:solidFill>
                  <a:srgbClr val="0000FF"/>
                </a:solidFill>
                <a:latin typeface="Consolas"/>
              </a:rPr>
              <a:t>="</a:t>
            </a:r>
            <a:r>
              <a:rPr lang="en-GB" sz="1600" dirty="0" smtClean="0">
                <a:solidFill>
                  <a:srgbClr val="0000FF"/>
                </a:solidFill>
                <a:latin typeface="Consolas"/>
              </a:rPr>
              <a:t>90,464,0,0</a:t>
            </a:r>
            <a:r>
              <a:rPr lang="en-GB" sz="1600" dirty="0">
                <a:solidFill>
                  <a:srgbClr val="0000FF"/>
                </a:solidFill>
                <a:latin typeface="Consolas"/>
              </a:rPr>
              <a:t>"</a:t>
            </a:r>
            <a:r>
              <a:rPr lang="en-GB" sz="1600" dirty="0">
                <a:solidFill>
                  <a:srgbClr val="FF0000"/>
                </a:solidFill>
                <a:latin typeface="Consolas"/>
              </a:rPr>
              <a:t> Name</a:t>
            </a:r>
            <a:r>
              <a:rPr lang="en-GB" sz="1600" dirty="0">
                <a:solidFill>
                  <a:srgbClr val="0000FF"/>
                </a:solidFill>
                <a:latin typeface="Consolas"/>
              </a:rPr>
              <a:t>="button1"</a:t>
            </a:r>
            <a:r>
              <a:rPr lang="en-GB" sz="1600" dirty="0">
                <a:solidFill>
                  <a:srgbClr val="FF0000"/>
                </a:solidFill>
                <a:latin typeface="Consolas"/>
              </a:rPr>
              <a:t> </a:t>
            </a:r>
            <a:r>
              <a:rPr lang="en-GB" sz="1600" dirty="0" smtClean="0">
                <a:solidFill>
                  <a:srgbClr val="FF0000"/>
                </a:solidFill>
                <a:latin typeface="Consolas"/>
              </a:rPr>
              <a:t>Width</a:t>
            </a:r>
            <a:r>
              <a:rPr lang="en-GB" sz="1600" dirty="0">
                <a:solidFill>
                  <a:srgbClr val="0000FF"/>
                </a:solidFill>
                <a:latin typeface="Consolas"/>
              </a:rPr>
              <a:t>="</a:t>
            </a:r>
            <a:r>
              <a:rPr lang="en-GB" sz="1600" dirty="0" smtClean="0">
                <a:solidFill>
                  <a:srgbClr val="0000FF"/>
                </a:solidFill>
                <a:latin typeface="Consolas"/>
              </a:rPr>
              <a:t>300"</a:t>
            </a:r>
            <a:r>
              <a:rPr lang="en-GB" sz="1600" dirty="0" smtClean="0">
                <a:solidFill>
                  <a:prstClr val="black"/>
                </a:solidFill>
                <a:latin typeface="Consolas"/>
              </a:rPr>
              <a:t> </a:t>
            </a:r>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prstClr val="black"/>
                </a:solidFill>
                <a:latin typeface="Consolas"/>
              </a:rPr>
              <a:t>  </a:t>
            </a:r>
            <a:r>
              <a:rPr lang="en-GB" sz="1600" dirty="0" smtClean="0">
                <a:solidFill>
                  <a:srgbClr val="FF0000"/>
                </a:solidFill>
                <a:latin typeface="Consolas"/>
              </a:rPr>
              <a:t>Command</a:t>
            </a:r>
            <a:r>
              <a:rPr lang="en-GB" sz="1600" dirty="0">
                <a:solidFill>
                  <a:srgbClr val="0000FF"/>
                </a:solidFill>
                <a:latin typeface="Consolas"/>
              </a:rPr>
              <a:t>="{</a:t>
            </a:r>
            <a:r>
              <a:rPr lang="en-GB" sz="1600" dirty="0">
                <a:solidFill>
                  <a:srgbClr val="A31515"/>
                </a:solidFill>
                <a:latin typeface="Consolas"/>
              </a:rPr>
              <a:t>Binding</a:t>
            </a:r>
            <a:r>
              <a:rPr lang="en-GB" sz="1600" dirty="0">
                <a:solidFill>
                  <a:srgbClr val="FF0000"/>
                </a:solidFill>
                <a:latin typeface="Consolas"/>
              </a:rPr>
              <a:t> </a:t>
            </a:r>
            <a:r>
              <a:rPr lang="en-GB" sz="1600" dirty="0" err="1">
                <a:solidFill>
                  <a:srgbClr val="FF0000"/>
                </a:solidFill>
                <a:latin typeface="Consolas"/>
              </a:rPr>
              <a:t>HelloCommand</a:t>
            </a:r>
            <a:r>
              <a:rPr lang="en-GB" sz="1600" dirty="0">
                <a:solidFill>
                  <a:srgbClr val="0000FF"/>
                </a:solidFill>
                <a:latin typeface="Consolas"/>
              </a:rPr>
              <a:t>}"/&gt;</a:t>
            </a:r>
          </a:p>
        </p:txBody>
      </p:sp>
      <p:sp>
        <p:nvSpPr>
          <p:cNvPr id="7" name="Rectangle 6"/>
          <p:cNvSpPr/>
          <p:nvPr/>
        </p:nvSpPr>
        <p:spPr>
          <a:xfrm>
            <a:off x="1017070" y="3896146"/>
            <a:ext cx="10267895" cy="2123654"/>
          </a:xfrm>
          <a:prstGeom prst="rect">
            <a:avLst/>
          </a:prstGeom>
        </p:spPr>
        <p:style>
          <a:lnRef idx="2">
            <a:schemeClr val="accent1"/>
          </a:lnRef>
          <a:fillRef idx="1">
            <a:schemeClr val="lt1"/>
          </a:fillRef>
          <a:effectRef idx="0">
            <a:schemeClr val="accent1"/>
          </a:effectRef>
          <a:fontRef idx="minor">
            <a:schemeClr val="dk1"/>
          </a:fontRef>
        </p:style>
        <p:txBody>
          <a:bodyPr wrap="square" lIns="91435" tIns="45718" rIns="91435" bIns="45718">
            <a:spAutoFit/>
          </a:bodyPr>
          <a:lstStyle/>
          <a:p>
            <a:r>
              <a:rPr lang="en-GB" sz="1600" dirty="0">
                <a:solidFill>
                  <a:srgbClr val="A31515"/>
                </a:solidFill>
                <a:latin typeface="Consolas"/>
              </a:rPr>
              <a:t> </a:t>
            </a:r>
            <a:r>
              <a:rPr lang="en-GB" sz="1600" dirty="0">
                <a:solidFill>
                  <a:srgbClr val="0000FF"/>
                </a:solidFill>
                <a:latin typeface="Consolas"/>
              </a:rPr>
              <a:t>&lt;</a:t>
            </a:r>
            <a:r>
              <a:rPr lang="en-GB" sz="1600" dirty="0" err="1">
                <a:solidFill>
                  <a:srgbClr val="A31515"/>
                </a:solidFill>
                <a:latin typeface="Consolas"/>
              </a:rPr>
              <a:t>ListBox</a:t>
            </a:r>
            <a:r>
              <a:rPr lang="en-GB" sz="1600" dirty="0">
                <a:solidFill>
                  <a:srgbClr val="FF0000"/>
                </a:solidFill>
                <a:latin typeface="Consolas"/>
              </a:rPr>
              <a:t> Height</a:t>
            </a:r>
            <a:r>
              <a:rPr lang="en-GB" sz="1600" dirty="0">
                <a:solidFill>
                  <a:srgbClr val="0000FF"/>
                </a:solidFill>
                <a:latin typeface="Consolas"/>
              </a:rPr>
              <a:t>="100"</a:t>
            </a:r>
            <a:r>
              <a:rPr lang="en-GB" sz="1600" dirty="0">
                <a:solidFill>
                  <a:srgbClr val="FF0000"/>
                </a:solidFill>
                <a:latin typeface="Consolas"/>
              </a:rPr>
              <a:t> </a:t>
            </a:r>
            <a:r>
              <a:rPr lang="en-GB" sz="1600" dirty="0" smtClean="0">
                <a:solidFill>
                  <a:srgbClr val="FF0000"/>
                </a:solidFill>
                <a:latin typeface="Consolas"/>
              </a:rPr>
              <a:t>x</a:t>
            </a:r>
            <a:r>
              <a:rPr lang="en-GB" sz="1600" dirty="0" smtClean="0">
                <a:solidFill>
                  <a:srgbClr val="0000FF"/>
                </a:solidFill>
                <a:latin typeface="Consolas"/>
              </a:rPr>
              <a:t>:</a:t>
            </a:r>
            <a:r>
              <a:rPr lang="en-GB" sz="1600" dirty="0" smtClean="0">
                <a:solidFill>
                  <a:srgbClr val="FF0000"/>
                </a:solidFill>
                <a:latin typeface="Consolas"/>
              </a:rPr>
              <a:t>Name</a:t>
            </a:r>
            <a:r>
              <a:rPr lang="en-GB" sz="1600" dirty="0">
                <a:solidFill>
                  <a:srgbClr val="0000FF"/>
                </a:solidFill>
                <a:latin typeface="Consolas"/>
              </a:rPr>
              <a:t>="listBox1"</a:t>
            </a:r>
            <a:r>
              <a:rPr lang="en-GB" sz="1600" dirty="0">
                <a:solidFill>
                  <a:srgbClr val="FF0000"/>
                </a:solidFill>
                <a:latin typeface="Consolas"/>
              </a:rPr>
              <a:t> </a:t>
            </a:r>
            <a:r>
              <a:rPr lang="en-GB" sz="1600" dirty="0" smtClean="0">
                <a:solidFill>
                  <a:srgbClr val="0000FF"/>
                </a:solidFill>
                <a:latin typeface="Consolas"/>
              </a:rPr>
              <a:t>&gt;</a:t>
            </a:r>
            <a:endParaRPr lang="en-GB" sz="1600" dirty="0">
              <a:solidFill>
                <a:prstClr val="black"/>
              </a:solidFill>
              <a:latin typeface="Consolas"/>
            </a:endParaRPr>
          </a:p>
          <a:p>
            <a:r>
              <a:rPr lang="en-GB" sz="1600" dirty="0" smtClean="0">
                <a:solidFill>
                  <a:srgbClr val="0000FF"/>
                </a:solidFill>
                <a:latin typeface="Consolas"/>
              </a:rPr>
              <a:t>     &lt;</a:t>
            </a:r>
            <a:r>
              <a:rPr lang="en-GB" sz="1600" dirty="0" err="1">
                <a:solidFill>
                  <a:srgbClr val="A31515"/>
                </a:solidFill>
                <a:latin typeface="Consolas"/>
              </a:rPr>
              <a:t>i</a:t>
            </a:r>
            <a:r>
              <a:rPr lang="en-GB" sz="1600" dirty="0" err="1">
                <a:solidFill>
                  <a:srgbClr val="0000FF"/>
                </a:solidFill>
                <a:latin typeface="Consolas"/>
              </a:rPr>
              <a:t>:</a:t>
            </a:r>
            <a:r>
              <a:rPr lang="en-GB" sz="1600" dirty="0" err="1">
                <a:solidFill>
                  <a:srgbClr val="A31515"/>
                </a:solidFill>
                <a:latin typeface="Consolas"/>
              </a:rPr>
              <a:t>Interaction.Triggers</a:t>
            </a:r>
            <a:r>
              <a:rPr lang="en-GB" sz="1600" dirty="0">
                <a:solidFill>
                  <a:srgbClr val="0000FF"/>
                </a:solidFill>
                <a:latin typeface="Consolas"/>
              </a:rPr>
              <a:t>&gt;</a:t>
            </a:r>
            <a:endParaRPr lang="en-GB" sz="1600" dirty="0">
              <a:solidFill>
                <a:prstClr val="black"/>
              </a:solidFill>
              <a:latin typeface="Consolas"/>
            </a:endParaRPr>
          </a:p>
          <a:p>
            <a:r>
              <a:rPr lang="en-GB" sz="1600" dirty="0">
                <a:solidFill>
                  <a:srgbClr val="A31515"/>
                </a:solidFill>
                <a:latin typeface="Consolas"/>
              </a:rPr>
              <a:t>          </a:t>
            </a:r>
            <a:r>
              <a:rPr lang="en-GB" sz="1600" dirty="0" smtClean="0">
                <a:solidFill>
                  <a:srgbClr val="0000FF"/>
                </a:solidFill>
                <a:latin typeface="Consolas"/>
              </a:rPr>
              <a:t>&lt;</a:t>
            </a:r>
            <a:r>
              <a:rPr lang="en-GB" sz="1600" dirty="0" err="1">
                <a:solidFill>
                  <a:srgbClr val="A31515"/>
                </a:solidFill>
                <a:latin typeface="Consolas"/>
              </a:rPr>
              <a:t>i</a:t>
            </a:r>
            <a:r>
              <a:rPr lang="en-GB" sz="1600" dirty="0" err="1">
                <a:solidFill>
                  <a:srgbClr val="0000FF"/>
                </a:solidFill>
                <a:latin typeface="Consolas"/>
              </a:rPr>
              <a:t>:</a:t>
            </a:r>
            <a:r>
              <a:rPr lang="en-GB" sz="1600" dirty="0" err="1">
                <a:solidFill>
                  <a:srgbClr val="A31515"/>
                </a:solidFill>
                <a:latin typeface="Consolas"/>
              </a:rPr>
              <a:t>EventTrigger</a:t>
            </a:r>
            <a:r>
              <a:rPr lang="en-GB" sz="1600" dirty="0">
                <a:solidFill>
                  <a:srgbClr val="FF0000"/>
                </a:solidFill>
                <a:latin typeface="Consolas"/>
              </a:rPr>
              <a:t> </a:t>
            </a:r>
            <a:r>
              <a:rPr lang="en-GB" sz="1600" dirty="0" err="1">
                <a:solidFill>
                  <a:srgbClr val="FF0000"/>
                </a:solidFill>
                <a:latin typeface="Consolas"/>
              </a:rPr>
              <a:t>EventName</a:t>
            </a:r>
            <a:r>
              <a:rPr lang="en-GB" sz="1600" dirty="0">
                <a:solidFill>
                  <a:srgbClr val="0000FF"/>
                </a:solidFill>
                <a:latin typeface="Consolas"/>
              </a:rPr>
              <a:t>="</a:t>
            </a:r>
            <a:r>
              <a:rPr lang="en-GB" sz="1600" dirty="0" err="1">
                <a:solidFill>
                  <a:srgbClr val="0000FF"/>
                </a:solidFill>
                <a:latin typeface="Consolas"/>
              </a:rPr>
              <a:t>SelectionChanged</a:t>
            </a:r>
            <a:r>
              <a:rPr lang="en-GB" sz="1600" dirty="0">
                <a:solidFill>
                  <a:srgbClr val="0000FF"/>
                </a:solidFill>
                <a:latin typeface="Consolas"/>
              </a:rPr>
              <a:t>"&gt;</a:t>
            </a:r>
            <a:endParaRPr lang="en-GB" sz="1600" dirty="0">
              <a:solidFill>
                <a:prstClr val="black"/>
              </a:solidFill>
              <a:latin typeface="Consolas"/>
            </a:endParaRPr>
          </a:p>
          <a:p>
            <a:r>
              <a:rPr lang="en-GB" sz="1600" dirty="0">
                <a:solidFill>
                  <a:srgbClr val="A31515"/>
                </a:solidFill>
                <a:latin typeface="Consolas"/>
              </a:rPr>
              <a:t>            </a:t>
            </a:r>
            <a:r>
              <a:rPr lang="en-GB" sz="1600" dirty="0">
                <a:solidFill>
                  <a:srgbClr val="0000FF"/>
                </a:solidFill>
                <a:latin typeface="Consolas"/>
              </a:rPr>
              <a:t>&lt;</a:t>
            </a:r>
            <a:r>
              <a:rPr lang="en-GB" sz="1600" dirty="0" err="1">
                <a:solidFill>
                  <a:srgbClr val="A31515"/>
                </a:solidFill>
                <a:latin typeface="Consolas"/>
              </a:rPr>
              <a:t>i</a:t>
            </a:r>
            <a:r>
              <a:rPr lang="en-GB" sz="1600" dirty="0" err="1">
                <a:solidFill>
                  <a:srgbClr val="0000FF"/>
                </a:solidFill>
                <a:latin typeface="Consolas"/>
              </a:rPr>
              <a:t>:</a:t>
            </a:r>
            <a:r>
              <a:rPr lang="en-GB" sz="1600" dirty="0" err="1">
                <a:solidFill>
                  <a:srgbClr val="A31515"/>
                </a:solidFill>
                <a:latin typeface="Consolas"/>
              </a:rPr>
              <a:t>InvokeCommandAction</a:t>
            </a:r>
            <a:r>
              <a:rPr lang="en-GB" sz="1600" dirty="0">
                <a:solidFill>
                  <a:srgbClr val="FF0000"/>
                </a:solidFill>
                <a:latin typeface="Consolas"/>
              </a:rPr>
              <a:t> Command</a:t>
            </a:r>
            <a:r>
              <a:rPr lang="en-GB" sz="1600" dirty="0">
                <a:solidFill>
                  <a:srgbClr val="0000FF"/>
                </a:solidFill>
                <a:latin typeface="Consolas"/>
              </a:rPr>
              <a:t>="{</a:t>
            </a:r>
            <a:r>
              <a:rPr lang="en-GB" sz="1600" dirty="0">
                <a:solidFill>
                  <a:srgbClr val="A31515"/>
                </a:solidFill>
                <a:latin typeface="Consolas"/>
              </a:rPr>
              <a:t>Binding</a:t>
            </a:r>
            <a:r>
              <a:rPr lang="en-GB" sz="1600" dirty="0">
                <a:solidFill>
                  <a:srgbClr val="FF0000"/>
                </a:solidFill>
                <a:latin typeface="Consolas"/>
              </a:rPr>
              <a:t> </a:t>
            </a:r>
            <a:r>
              <a:rPr lang="en-GB" sz="1600" dirty="0" err="1">
                <a:solidFill>
                  <a:srgbClr val="FF0000"/>
                </a:solidFill>
                <a:latin typeface="Consolas"/>
              </a:rPr>
              <a:t>SelectionChanged</a:t>
            </a:r>
            <a:r>
              <a:rPr lang="en-GB" sz="1600" dirty="0">
                <a:solidFill>
                  <a:srgbClr val="0000FF"/>
                </a:solidFill>
                <a:latin typeface="Consolas"/>
              </a:rPr>
              <a:t>}"</a:t>
            </a:r>
            <a:r>
              <a:rPr lang="en-GB" sz="1600" dirty="0">
                <a:solidFill>
                  <a:srgbClr val="FF0000"/>
                </a:solidFill>
                <a:latin typeface="Consolas"/>
              </a:rPr>
              <a:t> </a:t>
            </a:r>
            <a:r>
              <a:rPr lang="en-GB" sz="1600" dirty="0" smtClean="0">
                <a:solidFill>
                  <a:srgbClr val="FF0000"/>
                </a:solidFill>
                <a:latin typeface="Consolas"/>
              </a:rPr>
              <a:t> </a:t>
            </a:r>
          </a:p>
          <a:p>
            <a:r>
              <a:rPr lang="en-GB" sz="1600" dirty="0">
                <a:solidFill>
                  <a:srgbClr val="FF0000"/>
                </a:solidFill>
                <a:latin typeface="Consolas"/>
              </a:rPr>
              <a:t> </a:t>
            </a:r>
            <a:r>
              <a:rPr lang="en-GB" sz="1600" dirty="0" smtClean="0">
                <a:solidFill>
                  <a:srgbClr val="FF0000"/>
                </a:solidFill>
                <a:latin typeface="Consolas"/>
              </a:rPr>
              <a:t>               </a:t>
            </a:r>
            <a:r>
              <a:rPr lang="en-GB" sz="1600" dirty="0" err="1" smtClean="0">
                <a:solidFill>
                  <a:srgbClr val="FF0000"/>
                </a:solidFill>
                <a:latin typeface="Consolas"/>
              </a:rPr>
              <a:t>CommandParameter</a:t>
            </a:r>
            <a:r>
              <a:rPr lang="en-GB" sz="1600" dirty="0">
                <a:solidFill>
                  <a:srgbClr val="0000FF"/>
                </a:solidFill>
                <a:latin typeface="Consolas"/>
              </a:rPr>
              <a:t>="{</a:t>
            </a:r>
            <a:r>
              <a:rPr lang="en-GB" sz="1600" dirty="0">
                <a:solidFill>
                  <a:srgbClr val="A31515"/>
                </a:solidFill>
                <a:latin typeface="Consolas"/>
              </a:rPr>
              <a:t>Binding</a:t>
            </a:r>
            <a:r>
              <a:rPr lang="en-GB" sz="1600" dirty="0">
                <a:solidFill>
                  <a:srgbClr val="FF0000"/>
                </a:solidFill>
                <a:latin typeface="Consolas"/>
              </a:rPr>
              <a:t> </a:t>
            </a:r>
            <a:r>
              <a:rPr lang="en-GB" sz="1600" dirty="0" err="1">
                <a:solidFill>
                  <a:srgbClr val="FF0000"/>
                </a:solidFill>
                <a:latin typeface="Consolas"/>
              </a:rPr>
              <a:t>ElementName</a:t>
            </a:r>
            <a:r>
              <a:rPr lang="en-GB" sz="1600" dirty="0">
                <a:solidFill>
                  <a:srgbClr val="0000FF"/>
                </a:solidFill>
                <a:latin typeface="Consolas"/>
              </a:rPr>
              <a:t>=listBox1,</a:t>
            </a:r>
            <a:r>
              <a:rPr lang="en-GB" sz="1600" dirty="0">
                <a:solidFill>
                  <a:srgbClr val="FF0000"/>
                </a:solidFill>
                <a:latin typeface="Consolas"/>
              </a:rPr>
              <a:t> Path</a:t>
            </a:r>
            <a:r>
              <a:rPr lang="en-GB" sz="1600" dirty="0">
                <a:solidFill>
                  <a:srgbClr val="0000FF"/>
                </a:solidFill>
                <a:latin typeface="Consolas"/>
              </a:rPr>
              <a:t>=</a:t>
            </a:r>
            <a:r>
              <a:rPr lang="en-GB" sz="1600" dirty="0" err="1">
                <a:solidFill>
                  <a:srgbClr val="0000FF"/>
                </a:solidFill>
                <a:latin typeface="Consolas"/>
              </a:rPr>
              <a:t>SelectedIndex</a:t>
            </a:r>
            <a:r>
              <a:rPr lang="en-GB" sz="1600" dirty="0">
                <a:solidFill>
                  <a:srgbClr val="0000FF"/>
                </a:solidFill>
                <a:latin typeface="Consolas"/>
              </a:rPr>
              <a:t>}"/&gt;</a:t>
            </a:r>
            <a:endParaRPr lang="en-GB" sz="1600" dirty="0">
              <a:solidFill>
                <a:prstClr val="black"/>
              </a:solidFill>
              <a:latin typeface="Consolas"/>
            </a:endParaRPr>
          </a:p>
          <a:p>
            <a:r>
              <a:rPr lang="en-GB" sz="1600" dirty="0">
                <a:solidFill>
                  <a:srgbClr val="A31515"/>
                </a:solidFill>
                <a:latin typeface="Consolas"/>
              </a:rPr>
              <a:t>          </a:t>
            </a:r>
            <a:r>
              <a:rPr lang="en-GB" sz="1600" dirty="0" smtClean="0">
                <a:solidFill>
                  <a:srgbClr val="0000FF"/>
                </a:solidFill>
                <a:latin typeface="Consolas"/>
              </a:rPr>
              <a:t>&lt;/</a:t>
            </a:r>
            <a:r>
              <a:rPr lang="en-GB" sz="1600" dirty="0" err="1">
                <a:solidFill>
                  <a:srgbClr val="A31515"/>
                </a:solidFill>
                <a:latin typeface="Consolas"/>
              </a:rPr>
              <a:t>i</a:t>
            </a:r>
            <a:r>
              <a:rPr lang="en-GB" sz="1600" dirty="0" err="1">
                <a:solidFill>
                  <a:srgbClr val="0000FF"/>
                </a:solidFill>
                <a:latin typeface="Consolas"/>
              </a:rPr>
              <a:t>:</a:t>
            </a:r>
            <a:r>
              <a:rPr lang="en-GB" sz="1600" dirty="0" err="1">
                <a:solidFill>
                  <a:srgbClr val="A31515"/>
                </a:solidFill>
                <a:latin typeface="Consolas"/>
              </a:rPr>
              <a:t>EventTrigger</a:t>
            </a:r>
            <a:r>
              <a:rPr lang="en-GB" sz="1600" dirty="0">
                <a:solidFill>
                  <a:srgbClr val="0000FF"/>
                </a:solidFill>
                <a:latin typeface="Consolas"/>
              </a:rPr>
              <a:t>&gt;</a:t>
            </a:r>
            <a:endParaRPr lang="en-GB" sz="1600" dirty="0">
              <a:solidFill>
                <a:prstClr val="black"/>
              </a:solidFill>
              <a:latin typeface="Consolas"/>
            </a:endParaRPr>
          </a:p>
          <a:p>
            <a:r>
              <a:rPr lang="en-GB" sz="1600" dirty="0">
                <a:solidFill>
                  <a:srgbClr val="A31515"/>
                </a:solidFill>
                <a:latin typeface="Consolas"/>
              </a:rPr>
              <a:t>      </a:t>
            </a:r>
            <a:r>
              <a:rPr lang="en-GB" sz="1600" dirty="0" smtClean="0">
                <a:solidFill>
                  <a:srgbClr val="0000FF"/>
                </a:solidFill>
                <a:latin typeface="Consolas"/>
              </a:rPr>
              <a:t>&lt;/</a:t>
            </a:r>
            <a:r>
              <a:rPr lang="en-GB" sz="1600" dirty="0" err="1">
                <a:solidFill>
                  <a:srgbClr val="A31515"/>
                </a:solidFill>
                <a:latin typeface="Consolas"/>
              </a:rPr>
              <a:t>i</a:t>
            </a:r>
            <a:r>
              <a:rPr lang="en-GB" sz="1600" dirty="0" err="1">
                <a:solidFill>
                  <a:srgbClr val="0000FF"/>
                </a:solidFill>
                <a:latin typeface="Consolas"/>
              </a:rPr>
              <a:t>:</a:t>
            </a:r>
            <a:r>
              <a:rPr lang="en-GB" sz="1600" dirty="0" err="1">
                <a:solidFill>
                  <a:srgbClr val="A31515"/>
                </a:solidFill>
                <a:latin typeface="Consolas"/>
              </a:rPr>
              <a:t>Interaction.Triggers</a:t>
            </a:r>
            <a:r>
              <a:rPr lang="en-GB" sz="1600" dirty="0">
                <a:solidFill>
                  <a:srgbClr val="0000FF"/>
                </a:solidFill>
                <a:latin typeface="Consolas"/>
              </a:rPr>
              <a:t>&gt;</a:t>
            </a:r>
            <a:endParaRPr lang="en-GB" sz="1600" dirty="0">
              <a:solidFill>
                <a:prstClr val="black"/>
              </a:solidFill>
              <a:latin typeface="Consolas"/>
            </a:endParaRPr>
          </a:p>
          <a:p>
            <a:r>
              <a:rPr lang="en-GB" sz="1600" dirty="0">
                <a:solidFill>
                  <a:srgbClr val="A31515"/>
                </a:solidFill>
                <a:latin typeface="Consolas"/>
              </a:rPr>
              <a:t> </a:t>
            </a:r>
            <a:r>
              <a:rPr lang="en-GB" sz="1600" dirty="0" smtClean="0">
                <a:solidFill>
                  <a:srgbClr val="0000FF"/>
                </a:solidFill>
                <a:latin typeface="Consolas"/>
              </a:rPr>
              <a:t>&lt;/</a:t>
            </a:r>
            <a:r>
              <a:rPr lang="en-GB" sz="1600" dirty="0" err="1">
                <a:solidFill>
                  <a:srgbClr val="A31515"/>
                </a:solidFill>
                <a:latin typeface="Consolas"/>
              </a:rPr>
              <a:t>ListBox</a:t>
            </a:r>
            <a:r>
              <a:rPr lang="en-GB" sz="1600" dirty="0">
                <a:solidFill>
                  <a:srgbClr val="0000FF"/>
                </a:solidFill>
                <a:latin typeface="Consolas"/>
              </a:rPr>
              <a:t>&gt;</a:t>
            </a:r>
          </a:p>
        </p:txBody>
      </p:sp>
    </p:spTree>
    <p:extLst>
      <p:ext uri="{BB962C8B-B14F-4D97-AF65-F5344CB8AC3E}">
        <p14:creationId xmlns:p14="http://schemas.microsoft.com/office/powerpoint/2010/main" val="1046367030"/>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About Me</a:t>
            </a:r>
            <a:endParaRPr lang="en-GB" dirty="0"/>
          </a:p>
        </p:txBody>
      </p:sp>
      <p:sp>
        <p:nvSpPr>
          <p:cNvPr id="6" name="Text Placeholder 5"/>
          <p:cNvSpPr>
            <a:spLocks noGrp="1"/>
          </p:cNvSpPr>
          <p:nvPr>
            <p:ph type="body" sz="quarter" idx="10"/>
          </p:nvPr>
        </p:nvSpPr>
        <p:spPr>
          <a:xfrm>
            <a:off x="519112" y="1447799"/>
            <a:ext cx="11366500" cy="4601260"/>
          </a:xfrm>
        </p:spPr>
        <p:txBody>
          <a:bodyPr/>
          <a:lstStyle/>
          <a:p>
            <a:pPr marL="0" indent="0">
              <a:buNone/>
            </a:pPr>
            <a:r>
              <a:rPr lang="en-GB" dirty="0" smtClean="0"/>
              <a:t>    </a:t>
            </a:r>
            <a:r>
              <a:rPr lang="en-GB" sz="2400" dirty="0" smtClean="0"/>
              <a:t>Andy Wigley</a:t>
            </a:r>
          </a:p>
          <a:p>
            <a:pPr lvl="1"/>
            <a:r>
              <a:rPr lang="en-GB" sz="2000" dirty="0" smtClean="0"/>
              <a:t>Mobile Solutions Consultant and Trainer</a:t>
            </a:r>
          </a:p>
          <a:p>
            <a:pPr lvl="1"/>
            <a:r>
              <a:rPr lang="en-GB" sz="2000" dirty="0" smtClean="0"/>
              <a:t>MVP since 2002, currently Windows Phone Development MVP</a:t>
            </a:r>
          </a:p>
          <a:p>
            <a:pPr lvl="1"/>
            <a:r>
              <a:rPr lang="en-GB" sz="2000" dirty="0" smtClean="0"/>
              <a:t>Author, regular speaker</a:t>
            </a:r>
          </a:p>
          <a:p>
            <a:pPr lvl="1"/>
            <a:r>
              <a:rPr lang="en-GB" sz="2000" dirty="0"/>
              <a:t>Founder partner of APPA Mundi Ltd (</a:t>
            </a:r>
            <a:r>
              <a:rPr lang="en-GB" sz="2000" dirty="0">
                <a:hlinkClick r:id="rId2"/>
              </a:rPr>
              <a:t>www.appamundi.com</a:t>
            </a:r>
            <a:r>
              <a:rPr lang="en-GB" sz="2000" dirty="0"/>
              <a:t>)</a:t>
            </a:r>
            <a:r>
              <a:rPr lang="en-GB" sz="2400" dirty="0" smtClean="0"/>
              <a:t/>
            </a:r>
            <a:br>
              <a:rPr lang="en-GB" sz="2400" dirty="0" smtClean="0"/>
            </a:br>
            <a:endParaRPr lang="en-GB" sz="2400" dirty="0" smtClean="0"/>
          </a:p>
          <a:p>
            <a:pPr marL="460375" lvl="1" indent="0">
              <a:buNone/>
            </a:pPr>
            <a:r>
              <a:rPr lang="en-GB" sz="2400" dirty="0" smtClean="0"/>
              <a:t>Email: andy.wigley@appamundi.com</a:t>
            </a:r>
            <a:endParaRPr lang="en-GB" sz="2400" dirty="0"/>
          </a:p>
          <a:p>
            <a:pPr marL="460375" lvl="1" indent="0">
              <a:buNone/>
            </a:pPr>
            <a:endParaRPr lang="en-GB" sz="2000" dirty="0" smtClean="0"/>
          </a:p>
          <a:p>
            <a:pPr marL="395288" lvl="1" indent="0">
              <a:buNone/>
            </a:pPr>
            <a:r>
              <a:rPr lang="en-GB" sz="2000" dirty="0" smtClean="0"/>
              <a:t>Blog</a:t>
            </a:r>
          </a:p>
          <a:p>
            <a:pPr lvl="1"/>
            <a:r>
              <a:rPr lang="en-GB" sz="2000" dirty="0">
                <a:hlinkClick r:id="rId3"/>
              </a:rPr>
              <a:t>http://mobileworld.appamundi.com/blogs/andywigley</a:t>
            </a:r>
            <a:endParaRPr lang="en-GB" sz="2000" dirty="0"/>
          </a:p>
          <a:p>
            <a:pPr marL="863600" lvl="2" indent="0">
              <a:buNone/>
            </a:pPr>
            <a:endParaRPr lang="en-GB" sz="1800" dirty="0" smtClean="0"/>
          </a:p>
          <a:p>
            <a:pPr marL="395288" lvl="1" indent="0">
              <a:buNone/>
            </a:pPr>
            <a:r>
              <a:rPr lang="en-GB" sz="2000" dirty="0" smtClean="0"/>
              <a:t>Twitter</a:t>
            </a:r>
          </a:p>
          <a:p>
            <a:pPr lvl="1"/>
            <a:r>
              <a:rPr lang="en-GB" sz="2000" dirty="0" smtClean="0"/>
              <a:t>#</a:t>
            </a:r>
            <a:r>
              <a:rPr lang="en-GB" sz="2000" dirty="0" err="1" smtClean="0"/>
              <a:t>andy_wigley</a:t>
            </a:r>
            <a:endParaRPr lang="en-GB" sz="2000" dirty="0"/>
          </a:p>
        </p:txBody>
      </p:sp>
      <p:sp>
        <p:nvSpPr>
          <p:cNvPr id="8" name="Freeform 93"/>
          <p:cNvSpPr>
            <a:spLocks noEditPoints="1"/>
          </p:cNvSpPr>
          <p:nvPr/>
        </p:nvSpPr>
        <p:spPr bwMode="auto">
          <a:xfrm>
            <a:off x="404203" y="5401723"/>
            <a:ext cx="336975" cy="440865"/>
          </a:xfrm>
          <a:custGeom>
            <a:avLst/>
            <a:gdLst>
              <a:gd name="T0" fmla="*/ 207 w 214"/>
              <a:gd name="T1" fmla="*/ 280 h 280"/>
              <a:gd name="T2" fmla="*/ 74 w 214"/>
              <a:gd name="T3" fmla="*/ 280 h 280"/>
              <a:gd name="T4" fmla="*/ 0 w 214"/>
              <a:gd name="T5" fmla="*/ 207 h 280"/>
              <a:gd name="T6" fmla="*/ 0 w 214"/>
              <a:gd name="T7" fmla="*/ 7 h 280"/>
              <a:gd name="T8" fmla="*/ 7 w 214"/>
              <a:gd name="T9" fmla="*/ 0 h 280"/>
              <a:gd name="T10" fmla="*/ 74 w 214"/>
              <a:gd name="T11" fmla="*/ 0 h 280"/>
              <a:gd name="T12" fmla="*/ 81 w 214"/>
              <a:gd name="T13" fmla="*/ 7 h 280"/>
              <a:gd name="T14" fmla="*/ 81 w 214"/>
              <a:gd name="T15" fmla="*/ 66 h 280"/>
              <a:gd name="T16" fmla="*/ 207 w 214"/>
              <a:gd name="T17" fmla="*/ 66 h 280"/>
              <a:gd name="T18" fmla="*/ 214 w 214"/>
              <a:gd name="T19" fmla="*/ 74 h 280"/>
              <a:gd name="T20" fmla="*/ 214 w 214"/>
              <a:gd name="T21" fmla="*/ 140 h 280"/>
              <a:gd name="T22" fmla="*/ 207 w 214"/>
              <a:gd name="T23" fmla="*/ 147 h 280"/>
              <a:gd name="T24" fmla="*/ 81 w 214"/>
              <a:gd name="T25" fmla="*/ 147 h 280"/>
              <a:gd name="T26" fmla="*/ 81 w 214"/>
              <a:gd name="T27" fmla="*/ 199 h 280"/>
              <a:gd name="T28" fmla="*/ 207 w 214"/>
              <a:gd name="T29" fmla="*/ 199 h 280"/>
              <a:gd name="T30" fmla="*/ 214 w 214"/>
              <a:gd name="T31" fmla="*/ 207 h 280"/>
              <a:gd name="T32" fmla="*/ 214 w 214"/>
              <a:gd name="T33" fmla="*/ 273 h 280"/>
              <a:gd name="T34" fmla="*/ 207 w 214"/>
              <a:gd name="T35" fmla="*/ 280 h 280"/>
              <a:gd name="T36" fmla="*/ 15 w 214"/>
              <a:gd name="T37" fmla="*/ 15 h 280"/>
              <a:gd name="T38" fmla="*/ 15 w 214"/>
              <a:gd name="T39" fmla="*/ 207 h 280"/>
              <a:gd name="T40" fmla="*/ 74 w 214"/>
              <a:gd name="T41" fmla="*/ 266 h 280"/>
              <a:gd name="T42" fmla="*/ 199 w 214"/>
              <a:gd name="T43" fmla="*/ 266 h 280"/>
              <a:gd name="T44" fmla="*/ 199 w 214"/>
              <a:gd name="T45" fmla="*/ 214 h 280"/>
              <a:gd name="T46" fmla="*/ 74 w 214"/>
              <a:gd name="T47" fmla="*/ 214 h 280"/>
              <a:gd name="T48" fmla="*/ 66 w 214"/>
              <a:gd name="T49" fmla="*/ 207 h 280"/>
              <a:gd name="T50" fmla="*/ 66 w 214"/>
              <a:gd name="T51" fmla="*/ 140 h 280"/>
              <a:gd name="T52" fmla="*/ 74 w 214"/>
              <a:gd name="T53" fmla="*/ 133 h 280"/>
              <a:gd name="T54" fmla="*/ 199 w 214"/>
              <a:gd name="T55" fmla="*/ 133 h 280"/>
              <a:gd name="T56" fmla="*/ 199 w 214"/>
              <a:gd name="T57" fmla="*/ 81 h 280"/>
              <a:gd name="T58" fmla="*/ 74 w 214"/>
              <a:gd name="T59" fmla="*/ 81 h 280"/>
              <a:gd name="T60" fmla="*/ 66 w 214"/>
              <a:gd name="T61" fmla="*/ 74 h 280"/>
              <a:gd name="T62" fmla="*/ 66 w 214"/>
              <a:gd name="T63" fmla="*/ 15 h 280"/>
              <a:gd name="T64" fmla="*/ 15 w 214"/>
              <a:gd name="T65"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4" h="280">
                <a:moveTo>
                  <a:pt x="207" y="280"/>
                </a:moveTo>
                <a:cubicBezTo>
                  <a:pt x="74" y="280"/>
                  <a:pt x="74" y="280"/>
                  <a:pt x="74" y="280"/>
                </a:cubicBezTo>
                <a:cubicBezTo>
                  <a:pt x="33" y="280"/>
                  <a:pt x="0" y="247"/>
                  <a:pt x="0" y="207"/>
                </a:cubicBezTo>
                <a:cubicBezTo>
                  <a:pt x="0" y="7"/>
                  <a:pt x="0" y="7"/>
                  <a:pt x="0" y="7"/>
                </a:cubicBezTo>
                <a:cubicBezTo>
                  <a:pt x="0" y="3"/>
                  <a:pt x="3" y="0"/>
                  <a:pt x="7" y="0"/>
                </a:cubicBezTo>
                <a:cubicBezTo>
                  <a:pt x="74" y="0"/>
                  <a:pt x="74" y="0"/>
                  <a:pt x="74" y="0"/>
                </a:cubicBezTo>
                <a:cubicBezTo>
                  <a:pt x="78" y="0"/>
                  <a:pt x="81" y="3"/>
                  <a:pt x="81" y="7"/>
                </a:cubicBezTo>
                <a:cubicBezTo>
                  <a:pt x="81" y="66"/>
                  <a:pt x="81" y="66"/>
                  <a:pt x="81" y="66"/>
                </a:cubicBezTo>
                <a:cubicBezTo>
                  <a:pt x="207" y="66"/>
                  <a:pt x="207" y="66"/>
                  <a:pt x="207" y="66"/>
                </a:cubicBezTo>
                <a:cubicBezTo>
                  <a:pt x="211" y="66"/>
                  <a:pt x="214" y="70"/>
                  <a:pt x="214" y="74"/>
                </a:cubicBezTo>
                <a:cubicBezTo>
                  <a:pt x="214" y="140"/>
                  <a:pt x="214" y="140"/>
                  <a:pt x="214" y="140"/>
                </a:cubicBezTo>
                <a:cubicBezTo>
                  <a:pt x="214" y="144"/>
                  <a:pt x="211" y="147"/>
                  <a:pt x="207" y="147"/>
                </a:cubicBezTo>
                <a:cubicBezTo>
                  <a:pt x="81" y="147"/>
                  <a:pt x="81" y="147"/>
                  <a:pt x="81" y="147"/>
                </a:cubicBezTo>
                <a:cubicBezTo>
                  <a:pt x="81" y="199"/>
                  <a:pt x="81" y="199"/>
                  <a:pt x="81" y="199"/>
                </a:cubicBezTo>
                <a:cubicBezTo>
                  <a:pt x="207" y="199"/>
                  <a:pt x="207" y="199"/>
                  <a:pt x="207" y="199"/>
                </a:cubicBezTo>
                <a:cubicBezTo>
                  <a:pt x="211" y="199"/>
                  <a:pt x="214" y="202"/>
                  <a:pt x="214" y="207"/>
                </a:cubicBezTo>
                <a:cubicBezTo>
                  <a:pt x="214" y="273"/>
                  <a:pt x="214" y="273"/>
                  <a:pt x="214" y="273"/>
                </a:cubicBezTo>
                <a:cubicBezTo>
                  <a:pt x="214" y="277"/>
                  <a:pt x="211" y="280"/>
                  <a:pt x="207" y="280"/>
                </a:cubicBezTo>
                <a:close/>
                <a:moveTo>
                  <a:pt x="15" y="15"/>
                </a:moveTo>
                <a:cubicBezTo>
                  <a:pt x="15" y="207"/>
                  <a:pt x="15" y="207"/>
                  <a:pt x="15" y="207"/>
                </a:cubicBezTo>
                <a:cubicBezTo>
                  <a:pt x="15" y="239"/>
                  <a:pt x="41" y="266"/>
                  <a:pt x="74" y="266"/>
                </a:cubicBezTo>
                <a:cubicBezTo>
                  <a:pt x="199" y="266"/>
                  <a:pt x="199" y="266"/>
                  <a:pt x="199" y="266"/>
                </a:cubicBezTo>
                <a:cubicBezTo>
                  <a:pt x="199" y="214"/>
                  <a:pt x="199" y="214"/>
                  <a:pt x="199" y="214"/>
                </a:cubicBezTo>
                <a:cubicBezTo>
                  <a:pt x="74" y="214"/>
                  <a:pt x="74" y="214"/>
                  <a:pt x="74" y="214"/>
                </a:cubicBezTo>
                <a:cubicBezTo>
                  <a:pt x="70" y="214"/>
                  <a:pt x="66" y="211"/>
                  <a:pt x="66" y="207"/>
                </a:cubicBezTo>
                <a:cubicBezTo>
                  <a:pt x="66" y="140"/>
                  <a:pt x="66" y="140"/>
                  <a:pt x="66" y="140"/>
                </a:cubicBezTo>
                <a:cubicBezTo>
                  <a:pt x="66" y="136"/>
                  <a:pt x="70" y="133"/>
                  <a:pt x="74" y="133"/>
                </a:cubicBezTo>
                <a:cubicBezTo>
                  <a:pt x="199" y="133"/>
                  <a:pt x="199" y="133"/>
                  <a:pt x="199" y="133"/>
                </a:cubicBezTo>
                <a:cubicBezTo>
                  <a:pt x="199" y="81"/>
                  <a:pt x="199" y="81"/>
                  <a:pt x="199" y="81"/>
                </a:cubicBezTo>
                <a:cubicBezTo>
                  <a:pt x="74" y="81"/>
                  <a:pt x="74" y="81"/>
                  <a:pt x="74" y="81"/>
                </a:cubicBezTo>
                <a:cubicBezTo>
                  <a:pt x="70" y="81"/>
                  <a:pt x="66" y="78"/>
                  <a:pt x="66" y="74"/>
                </a:cubicBezTo>
                <a:cubicBezTo>
                  <a:pt x="66" y="15"/>
                  <a:pt x="66" y="15"/>
                  <a:pt x="66" y="15"/>
                </a:cubicBezTo>
                <a:lnTo>
                  <a:pt x="15"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3"/>
          <p:cNvSpPr>
            <a:spLocks noEditPoints="1"/>
          </p:cNvSpPr>
          <p:nvPr/>
        </p:nvSpPr>
        <p:spPr bwMode="auto">
          <a:xfrm>
            <a:off x="390898" y="4343400"/>
            <a:ext cx="350279" cy="645825"/>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8"/>
          <p:cNvSpPr>
            <a:spLocks noEditPoints="1"/>
          </p:cNvSpPr>
          <p:nvPr/>
        </p:nvSpPr>
        <p:spPr bwMode="auto">
          <a:xfrm>
            <a:off x="295467" y="1447800"/>
            <a:ext cx="541145" cy="498908"/>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40" y="3676502"/>
            <a:ext cx="498194" cy="41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39429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GB" dirty="0" smtClean="0"/>
              <a:t>Commanding</a:t>
            </a:r>
            <a:r>
              <a:rPr lang="en-US" dirty="0" smtClean="0"/>
              <a:t/>
            </a:r>
            <a:br>
              <a:rPr lang="en-US" dirty="0" smtClean="0"/>
            </a:br>
            <a:r>
              <a:rPr lang="en-GB" sz="3600" dirty="0" err="1">
                <a:solidFill>
                  <a:schemeClr val="accent1"/>
                </a:solidFill>
              </a:rPr>
              <a:t>RelayCommand</a:t>
            </a:r>
            <a:r>
              <a:rPr lang="en-GB" sz="3600" dirty="0">
                <a:solidFill>
                  <a:schemeClr val="accent1"/>
                </a:solidFill>
              </a:rPr>
              <a:t> </a:t>
            </a:r>
            <a:r>
              <a:rPr lang="en-GB" sz="3600" dirty="0" smtClean="0">
                <a:solidFill>
                  <a:schemeClr val="accent1"/>
                </a:solidFill>
              </a:rPr>
              <a:t>Implements Logic </a:t>
            </a:r>
            <a:r>
              <a:rPr lang="en-GB" sz="3600" dirty="0">
                <a:solidFill>
                  <a:schemeClr val="accent1"/>
                </a:solidFill>
              </a:rPr>
              <a:t>to E</a:t>
            </a:r>
            <a:r>
              <a:rPr lang="en-GB" sz="3600" dirty="0" smtClean="0">
                <a:solidFill>
                  <a:schemeClr val="accent1"/>
                </a:solidFill>
              </a:rPr>
              <a:t>xecute</a:t>
            </a:r>
            <a:endParaRPr lang="en-GB" sz="3600" dirty="0">
              <a:solidFill>
                <a:schemeClr val="accent1"/>
              </a:solidFill>
            </a:endParaRPr>
          </a:p>
        </p:txBody>
      </p:sp>
      <p:sp>
        <p:nvSpPr>
          <p:cNvPr id="3" name="Text Placeholder 2"/>
          <p:cNvSpPr>
            <a:spLocks noGrp="1"/>
          </p:cNvSpPr>
          <p:nvPr>
            <p:ph type="body" sz="quarter" idx="4294967295"/>
          </p:nvPr>
        </p:nvSpPr>
        <p:spPr>
          <a:xfrm>
            <a:off x="507868" y="1905000"/>
            <a:ext cx="11173090" cy="387798"/>
          </a:xfrm>
        </p:spPr>
        <p:txBody>
          <a:bodyPr/>
          <a:lstStyle/>
          <a:p>
            <a:pPr marL="460375" lvl="1" indent="0">
              <a:buNone/>
            </a:pPr>
            <a:endParaRPr lang="en-US" dirty="0"/>
          </a:p>
        </p:txBody>
      </p:sp>
      <p:pic>
        <p:nvPicPr>
          <p:cNvPr id="6" name="Picture 2" descr="C:\Users\Jordan\Desktop\TechEd_2012\TechE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86038" y="1600200"/>
            <a:ext cx="11170974" cy="5047532"/>
          </a:xfrm>
          <a:prstGeom prst="rect">
            <a:avLst/>
          </a:prstGeom>
        </p:spPr>
        <p:style>
          <a:lnRef idx="2">
            <a:schemeClr val="accent1"/>
          </a:lnRef>
          <a:fillRef idx="1">
            <a:schemeClr val="lt1"/>
          </a:fillRef>
          <a:effectRef idx="0">
            <a:schemeClr val="accent1"/>
          </a:effectRef>
          <a:fontRef idx="minor">
            <a:schemeClr val="dk1"/>
          </a:fontRef>
        </p:style>
        <p:txBody>
          <a:bodyPr wrap="square" lIns="91435" tIns="45718" rIns="91435" bIns="45718">
            <a:spAutoFit/>
          </a:bodyPr>
          <a:lstStyle/>
          <a:p>
            <a:r>
              <a:rPr lang="en-GB" sz="1400" dirty="0" smtClean="0">
                <a:solidFill>
                  <a:srgbClr val="0000FF"/>
                </a:solidFill>
                <a:latin typeface="Consolas"/>
              </a:rPr>
              <a:t>   </a:t>
            </a:r>
            <a:r>
              <a:rPr lang="en-GB" sz="1400" dirty="0" smtClean="0">
                <a:latin typeface="Consolas"/>
              </a:rPr>
              <a:t> </a:t>
            </a:r>
            <a:r>
              <a:rPr lang="en-GB" sz="1400" dirty="0">
                <a:solidFill>
                  <a:srgbClr val="0000FF"/>
                </a:solidFill>
                <a:latin typeface="Consolas"/>
              </a:rPr>
              <a:t>public</a:t>
            </a:r>
            <a:r>
              <a:rPr lang="en-GB" sz="1400" dirty="0">
                <a:solidFill>
                  <a:prstClr val="black"/>
                </a:solidFill>
                <a:latin typeface="Consolas"/>
              </a:rPr>
              <a:t> </a:t>
            </a:r>
            <a:r>
              <a:rPr lang="en-GB" sz="1400" dirty="0">
                <a:solidFill>
                  <a:srgbClr val="0000FF"/>
                </a:solidFill>
                <a:latin typeface="Consolas"/>
              </a:rPr>
              <a:t>class</a:t>
            </a:r>
            <a:r>
              <a:rPr lang="en-GB" sz="1400" dirty="0">
                <a:solidFill>
                  <a:prstClr val="black"/>
                </a:solidFill>
                <a:latin typeface="Consolas"/>
              </a:rPr>
              <a:t> </a:t>
            </a:r>
            <a:r>
              <a:rPr lang="en-GB" sz="1400" dirty="0" err="1">
                <a:solidFill>
                  <a:srgbClr val="2B91AF"/>
                </a:solidFill>
                <a:latin typeface="Consolas"/>
              </a:rPr>
              <a:t>MainViewModel</a:t>
            </a:r>
            <a:r>
              <a:rPr lang="en-GB" sz="1400" dirty="0">
                <a:solidFill>
                  <a:prstClr val="black"/>
                </a:solidFill>
                <a:latin typeface="Consolas"/>
              </a:rPr>
              <a:t> : </a:t>
            </a:r>
            <a:r>
              <a:rPr lang="en-GB" sz="1400" dirty="0" err="1">
                <a:solidFill>
                  <a:srgbClr val="2B91AF"/>
                </a:solidFill>
                <a:latin typeface="Consolas"/>
              </a:rPr>
              <a:t>ViewModelBase</a:t>
            </a:r>
            <a:endParaRPr lang="en-GB" sz="1400" dirty="0">
              <a:solidFill>
                <a:prstClr val="black"/>
              </a:solidFill>
              <a:latin typeface="Consolas"/>
            </a:endParaRPr>
          </a:p>
          <a:p>
            <a:r>
              <a:rPr lang="en-GB" sz="1400" dirty="0">
                <a:solidFill>
                  <a:prstClr val="black"/>
                </a:solidFill>
                <a:latin typeface="Consolas"/>
              </a:rPr>
              <a:t>    {</a:t>
            </a:r>
            <a:r>
              <a:rPr lang="en-GB" sz="1400" dirty="0" smtClean="0">
                <a:solidFill>
                  <a:srgbClr val="0000FF"/>
                </a:solidFill>
                <a:latin typeface="Consolas"/>
              </a:rPr>
              <a:t> </a:t>
            </a:r>
          </a:p>
          <a:p>
            <a:r>
              <a:rPr lang="en-GB" sz="1400" dirty="0">
                <a:solidFill>
                  <a:srgbClr val="0000FF"/>
                </a:solidFill>
                <a:latin typeface="Consolas"/>
              </a:rPr>
              <a:t> </a:t>
            </a:r>
            <a:r>
              <a:rPr lang="en-GB" sz="1400" dirty="0" smtClean="0">
                <a:solidFill>
                  <a:srgbClr val="0000FF"/>
                </a:solidFill>
                <a:latin typeface="Consolas"/>
              </a:rPr>
              <a:t>       ... </a:t>
            </a:r>
          </a:p>
          <a:p>
            <a:r>
              <a:rPr lang="en-GB" sz="1400" dirty="0">
                <a:solidFill>
                  <a:srgbClr val="0000FF"/>
                </a:solidFill>
                <a:latin typeface="Consolas"/>
              </a:rPr>
              <a:t> </a:t>
            </a:r>
            <a:r>
              <a:rPr lang="en-GB" sz="1400" dirty="0" smtClean="0">
                <a:solidFill>
                  <a:srgbClr val="0000FF"/>
                </a:solidFill>
                <a:latin typeface="Consolas"/>
              </a:rPr>
              <a:t>       </a:t>
            </a:r>
            <a:r>
              <a:rPr lang="en-GB" sz="1400" dirty="0" smtClean="0">
                <a:solidFill>
                  <a:srgbClr val="808080"/>
                </a:solidFill>
                <a:latin typeface="Consolas"/>
              </a:rPr>
              <a:t>//</a:t>
            </a:r>
            <a:r>
              <a:rPr lang="en-GB" sz="1400" dirty="0" smtClean="0">
                <a:solidFill>
                  <a:srgbClr val="008000"/>
                </a:solidFill>
                <a:latin typeface="Consolas"/>
              </a:rPr>
              <a:t> Note that </a:t>
            </a:r>
            <a:r>
              <a:rPr lang="en-GB" sz="1400" dirty="0" err="1" smtClean="0">
                <a:solidFill>
                  <a:srgbClr val="008000"/>
                </a:solidFill>
                <a:latin typeface="Consolas"/>
              </a:rPr>
              <a:t>RelayCommand</a:t>
            </a:r>
            <a:r>
              <a:rPr lang="en-GB" sz="1400" dirty="0" smtClean="0">
                <a:solidFill>
                  <a:srgbClr val="008000"/>
                </a:solidFill>
                <a:latin typeface="Consolas"/>
              </a:rPr>
              <a:t> is NOT in the Silverlight class libraries. This </a:t>
            </a:r>
            <a:r>
              <a:rPr lang="en-GB" sz="1400" dirty="0" err="1" smtClean="0">
                <a:solidFill>
                  <a:srgbClr val="008000"/>
                </a:solidFill>
                <a:latin typeface="Consolas"/>
              </a:rPr>
              <a:t>RelayCommand</a:t>
            </a:r>
            <a:r>
              <a:rPr lang="en-GB" sz="1400" dirty="0" smtClean="0">
                <a:solidFill>
                  <a:srgbClr val="008000"/>
                </a:solidFill>
                <a:latin typeface="Consolas"/>
              </a:rPr>
              <a:t> object</a:t>
            </a:r>
          </a:p>
          <a:p>
            <a:r>
              <a:rPr lang="en-GB" sz="1400" dirty="0">
                <a:solidFill>
                  <a:srgbClr val="008000"/>
                </a:solidFill>
                <a:latin typeface="Consolas"/>
              </a:rPr>
              <a:t> </a:t>
            </a:r>
            <a:r>
              <a:rPr lang="en-GB" sz="1400" dirty="0" smtClean="0">
                <a:solidFill>
                  <a:srgbClr val="008000"/>
                </a:solidFill>
                <a:latin typeface="Consolas"/>
              </a:rPr>
              <a:t>       </a:t>
            </a:r>
            <a:r>
              <a:rPr lang="en-GB" sz="1400" dirty="0" smtClean="0">
                <a:solidFill>
                  <a:srgbClr val="808080"/>
                </a:solidFill>
                <a:latin typeface="Consolas"/>
              </a:rPr>
              <a:t>//</a:t>
            </a:r>
            <a:r>
              <a:rPr lang="en-GB" sz="1400" dirty="0" smtClean="0">
                <a:solidFill>
                  <a:srgbClr val="008000"/>
                </a:solidFill>
                <a:latin typeface="Consolas"/>
              </a:rPr>
              <a:t> comes from the </a:t>
            </a:r>
            <a:r>
              <a:rPr lang="en-GB" sz="1400" dirty="0" err="1" smtClean="0">
                <a:solidFill>
                  <a:srgbClr val="008000"/>
                </a:solidFill>
                <a:latin typeface="Consolas"/>
              </a:rPr>
              <a:t>MVVMLight</a:t>
            </a:r>
            <a:r>
              <a:rPr lang="en-GB" sz="1400" dirty="0" smtClean="0">
                <a:solidFill>
                  <a:srgbClr val="008000"/>
                </a:solidFill>
                <a:latin typeface="Consolas"/>
              </a:rPr>
              <a:t> framework. You could create your own implementation – it must implement</a:t>
            </a:r>
          </a:p>
          <a:p>
            <a:r>
              <a:rPr lang="en-GB" sz="1400" dirty="0" smtClean="0">
                <a:solidFill>
                  <a:srgbClr val="808080"/>
                </a:solidFill>
                <a:latin typeface="Consolas"/>
              </a:rPr>
              <a:t>        //</a:t>
            </a:r>
            <a:r>
              <a:rPr lang="en-GB" sz="1400" dirty="0" smtClean="0">
                <a:solidFill>
                  <a:srgbClr val="008000"/>
                </a:solidFill>
                <a:latin typeface="Consolas"/>
              </a:rPr>
              <a:t> the Silverlight </a:t>
            </a:r>
            <a:r>
              <a:rPr lang="en-GB" sz="1400" dirty="0" err="1" smtClean="0">
                <a:solidFill>
                  <a:srgbClr val="008000"/>
                </a:solidFill>
                <a:latin typeface="Consolas"/>
              </a:rPr>
              <a:t>ICommand</a:t>
            </a:r>
            <a:r>
              <a:rPr lang="en-GB" sz="1400" dirty="0" smtClean="0">
                <a:solidFill>
                  <a:srgbClr val="008000"/>
                </a:solidFill>
                <a:latin typeface="Consolas"/>
              </a:rPr>
              <a:t> interface.</a:t>
            </a:r>
            <a:endParaRPr lang="en-GB" sz="1400" dirty="0" smtClean="0">
              <a:solidFill>
                <a:srgbClr val="0000FF"/>
              </a:solidFill>
              <a:latin typeface="Consolas"/>
            </a:endParaRPr>
          </a:p>
          <a:p>
            <a:r>
              <a:rPr lang="en-GB" sz="1400" dirty="0" smtClean="0">
                <a:solidFill>
                  <a:srgbClr val="0000FF"/>
                </a:solidFill>
                <a:latin typeface="Consolas"/>
              </a:rPr>
              <a:t>        private</a:t>
            </a:r>
            <a:r>
              <a:rPr lang="en-GB" sz="1400" dirty="0" smtClean="0">
                <a:solidFill>
                  <a:prstClr val="black"/>
                </a:solidFill>
                <a:latin typeface="Consolas"/>
              </a:rPr>
              <a:t> </a:t>
            </a:r>
            <a:r>
              <a:rPr lang="en-GB" sz="1400" dirty="0" err="1">
                <a:solidFill>
                  <a:srgbClr val="2B91AF"/>
                </a:solidFill>
                <a:latin typeface="Consolas"/>
              </a:rPr>
              <a:t>RelayCommand</a:t>
            </a:r>
            <a:r>
              <a:rPr lang="en-GB" sz="1400" dirty="0">
                <a:solidFill>
                  <a:prstClr val="black"/>
                </a:solidFill>
                <a:latin typeface="Consolas"/>
              </a:rPr>
              <a:t> _</a:t>
            </a:r>
            <a:r>
              <a:rPr lang="en-GB" sz="1400" dirty="0" err="1">
                <a:solidFill>
                  <a:prstClr val="black"/>
                </a:solidFill>
                <a:latin typeface="Consolas"/>
              </a:rPr>
              <a:t>myHelloCommand</a:t>
            </a:r>
            <a:r>
              <a:rPr lang="en-GB" sz="1400" dirty="0">
                <a:solidFill>
                  <a:prstClr val="black"/>
                </a:solidFill>
                <a:latin typeface="Consolas"/>
              </a:rPr>
              <a:t>;</a:t>
            </a:r>
          </a:p>
          <a:p>
            <a:endParaRPr lang="en-GB" sz="1400" dirty="0">
              <a:solidFill>
                <a:prstClr val="black"/>
              </a:solidFill>
              <a:latin typeface="Consolas"/>
            </a:endParaRPr>
          </a:p>
          <a:p>
            <a:r>
              <a:rPr lang="en-GB" sz="1400" dirty="0">
                <a:solidFill>
                  <a:prstClr val="black"/>
                </a:solidFill>
                <a:latin typeface="Consolas"/>
              </a:rPr>
              <a:t>        </a:t>
            </a:r>
            <a:r>
              <a:rPr lang="en-GB" sz="1400" dirty="0">
                <a:solidFill>
                  <a:srgbClr val="808080"/>
                </a:solidFill>
                <a:latin typeface="Consolas"/>
              </a:rPr>
              <a:t>///</a:t>
            </a:r>
            <a:r>
              <a:rPr lang="en-GB" sz="1400" dirty="0">
                <a:solidFill>
                  <a:srgbClr val="008000"/>
                </a:solidFill>
                <a:latin typeface="Consolas"/>
              </a:rPr>
              <a:t> </a:t>
            </a:r>
            <a:r>
              <a:rPr lang="en-GB" sz="1400" dirty="0">
                <a:solidFill>
                  <a:srgbClr val="808080"/>
                </a:solidFill>
                <a:latin typeface="Consolas"/>
              </a:rPr>
              <a:t>&lt;summary&gt;</a:t>
            </a:r>
            <a:endParaRPr lang="en-GB" sz="1400" dirty="0">
              <a:solidFill>
                <a:prstClr val="black"/>
              </a:solidFill>
              <a:latin typeface="Consolas"/>
            </a:endParaRPr>
          </a:p>
          <a:p>
            <a:r>
              <a:rPr lang="en-GB" sz="1400" dirty="0">
                <a:solidFill>
                  <a:prstClr val="black"/>
                </a:solidFill>
                <a:latin typeface="Consolas"/>
              </a:rPr>
              <a:t>        </a:t>
            </a:r>
            <a:r>
              <a:rPr lang="en-GB" sz="1400" dirty="0">
                <a:solidFill>
                  <a:srgbClr val="808080"/>
                </a:solidFill>
                <a:latin typeface="Consolas"/>
              </a:rPr>
              <a:t>///</a:t>
            </a:r>
            <a:r>
              <a:rPr lang="en-GB" sz="1400" dirty="0">
                <a:solidFill>
                  <a:srgbClr val="008000"/>
                </a:solidFill>
                <a:latin typeface="Consolas"/>
              </a:rPr>
              <a:t> Gets the </a:t>
            </a:r>
            <a:r>
              <a:rPr lang="en-GB" sz="1400" dirty="0" err="1">
                <a:solidFill>
                  <a:srgbClr val="008000"/>
                </a:solidFill>
                <a:latin typeface="Consolas"/>
              </a:rPr>
              <a:t>HelloCommand</a:t>
            </a:r>
            <a:r>
              <a:rPr lang="en-GB" sz="1400" dirty="0">
                <a:solidFill>
                  <a:srgbClr val="008000"/>
                </a:solidFill>
                <a:latin typeface="Consolas"/>
              </a:rPr>
              <a:t>.</a:t>
            </a:r>
            <a:endParaRPr lang="en-GB" sz="1400" dirty="0">
              <a:solidFill>
                <a:prstClr val="black"/>
              </a:solidFill>
              <a:latin typeface="Consolas"/>
            </a:endParaRPr>
          </a:p>
          <a:p>
            <a:r>
              <a:rPr lang="en-GB" sz="1400" dirty="0">
                <a:solidFill>
                  <a:prstClr val="black"/>
                </a:solidFill>
                <a:latin typeface="Consolas"/>
              </a:rPr>
              <a:t>        </a:t>
            </a:r>
            <a:r>
              <a:rPr lang="en-GB" sz="1400" dirty="0">
                <a:solidFill>
                  <a:srgbClr val="808080"/>
                </a:solidFill>
                <a:latin typeface="Consolas"/>
              </a:rPr>
              <a:t>///</a:t>
            </a:r>
            <a:r>
              <a:rPr lang="en-GB" sz="1400" dirty="0">
                <a:solidFill>
                  <a:srgbClr val="008000"/>
                </a:solidFill>
                <a:latin typeface="Consolas"/>
              </a:rPr>
              <a:t> </a:t>
            </a:r>
            <a:r>
              <a:rPr lang="en-GB" sz="1400" dirty="0">
                <a:solidFill>
                  <a:srgbClr val="808080"/>
                </a:solidFill>
                <a:latin typeface="Consolas"/>
              </a:rPr>
              <a:t>&lt;/summary&gt;</a:t>
            </a:r>
            <a:endParaRPr lang="en-GB" sz="1400" dirty="0">
              <a:solidFill>
                <a:prstClr val="black"/>
              </a:solidFill>
              <a:latin typeface="Consolas"/>
            </a:endParaRPr>
          </a:p>
          <a:p>
            <a:r>
              <a:rPr lang="en-GB" sz="1400" dirty="0">
                <a:solidFill>
                  <a:prstClr val="black"/>
                </a:solidFill>
                <a:latin typeface="Consolas"/>
              </a:rPr>
              <a:t>        </a:t>
            </a:r>
            <a:r>
              <a:rPr lang="en-GB" sz="1400" dirty="0">
                <a:solidFill>
                  <a:srgbClr val="0000FF"/>
                </a:solidFill>
                <a:latin typeface="Consolas"/>
              </a:rPr>
              <a:t>public</a:t>
            </a:r>
            <a:r>
              <a:rPr lang="en-GB" sz="1400" dirty="0">
                <a:solidFill>
                  <a:prstClr val="black"/>
                </a:solidFill>
                <a:latin typeface="Consolas"/>
              </a:rPr>
              <a:t> </a:t>
            </a:r>
            <a:r>
              <a:rPr lang="en-GB" sz="1400" dirty="0" err="1">
                <a:solidFill>
                  <a:srgbClr val="2B91AF"/>
                </a:solidFill>
                <a:latin typeface="Consolas"/>
              </a:rPr>
              <a:t>RelayCommand</a:t>
            </a:r>
            <a:r>
              <a:rPr lang="en-GB" sz="1400" dirty="0">
                <a:solidFill>
                  <a:prstClr val="black"/>
                </a:solidFill>
                <a:latin typeface="Consolas"/>
              </a:rPr>
              <a:t> </a:t>
            </a:r>
            <a:r>
              <a:rPr lang="en-GB" sz="1400" dirty="0" err="1">
                <a:solidFill>
                  <a:prstClr val="black"/>
                </a:solidFill>
                <a:latin typeface="Consolas"/>
              </a:rPr>
              <a:t>HelloCommand</a:t>
            </a:r>
            <a:endParaRPr lang="en-GB" sz="1400" dirty="0">
              <a:solidFill>
                <a:prstClr val="black"/>
              </a:solidFill>
              <a:latin typeface="Consolas"/>
            </a:endParaRPr>
          </a:p>
          <a:p>
            <a:r>
              <a:rPr lang="en-GB" sz="1400" dirty="0">
                <a:solidFill>
                  <a:prstClr val="black"/>
                </a:solidFill>
                <a:latin typeface="Consolas"/>
              </a:rPr>
              <a:t>        {</a:t>
            </a:r>
          </a:p>
          <a:p>
            <a:r>
              <a:rPr lang="en-GB" sz="1400" dirty="0">
                <a:solidFill>
                  <a:prstClr val="black"/>
                </a:solidFill>
                <a:latin typeface="Consolas"/>
              </a:rPr>
              <a:t>            </a:t>
            </a:r>
            <a:r>
              <a:rPr lang="en-GB" sz="1400" dirty="0">
                <a:solidFill>
                  <a:srgbClr val="0000FF"/>
                </a:solidFill>
                <a:latin typeface="Consolas"/>
              </a:rPr>
              <a:t>get</a:t>
            </a:r>
            <a:endParaRPr lang="en-GB" sz="1400" dirty="0">
              <a:solidFill>
                <a:prstClr val="black"/>
              </a:solidFill>
              <a:latin typeface="Consolas"/>
            </a:endParaRPr>
          </a:p>
          <a:p>
            <a:r>
              <a:rPr lang="en-GB" sz="1400" dirty="0">
                <a:solidFill>
                  <a:prstClr val="black"/>
                </a:solidFill>
                <a:latin typeface="Consolas"/>
              </a:rPr>
              <a:t>            {</a:t>
            </a:r>
          </a:p>
          <a:p>
            <a:r>
              <a:rPr lang="en-GB" sz="1400" dirty="0">
                <a:solidFill>
                  <a:prstClr val="black"/>
                </a:solidFill>
                <a:latin typeface="Consolas"/>
              </a:rPr>
              <a:t>                </a:t>
            </a:r>
            <a:r>
              <a:rPr lang="en-GB" sz="1400" dirty="0">
                <a:solidFill>
                  <a:srgbClr val="0000FF"/>
                </a:solidFill>
                <a:latin typeface="Consolas"/>
              </a:rPr>
              <a:t>return</a:t>
            </a:r>
            <a:r>
              <a:rPr lang="en-GB" sz="1400" dirty="0">
                <a:solidFill>
                  <a:prstClr val="black"/>
                </a:solidFill>
                <a:latin typeface="Consolas"/>
              </a:rPr>
              <a:t> _</a:t>
            </a:r>
            <a:r>
              <a:rPr lang="en-GB" sz="1400" dirty="0" err="1">
                <a:solidFill>
                  <a:prstClr val="black"/>
                </a:solidFill>
                <a:latin typeface="Consolas"/>
              </a:rPr>
              <a:t>myHelloCommand</a:t>
            </a:r>
            <a:endParaRPr lang="en-GB" sz="1400" dirty="0">
              <a:solidFill>
                <a:prstClr val="black"/>
              </a:solidFill>
              <a:latin typeface="Consolas"/>
            </a:endParaRPr>
          </a:p>
          <a:p>
            <a:r>
              <a:rPr lang="en-GB" sz="1400" dirty="0">
                <a:solidFill>
                  <a:prstClr val="black"/>
                </a:solidFill>
                <a:latin typeface="Consolas"/>
              </a:rPr>
              <a:t>                    ?? (_</a:t>
            </a:r>
            <a:r>
              <a:rPr lang="en-GB" sz="1400" dirty="0" err="1">
                <a:solidFill>
                  <a:prstClr val="black"/>
                </a:solidFill>
                <a:latin typeface="Consolas"/>
              </a:rPr>
              <a:t>myHelloCommand</a:t>
            </a:r>
            <a:r>
              <a:rPr lang="en-GB" sz="1400" dirty="0">
                <a:solidFill>
                  <a:prstClr val="black"/>
                </a:solidFill>
                <a:latin typeface="Consolas"/>
              </a:rPr>
              <a:t> = </a:t>
            </a:r>
            <a:r>
              <a:rPr lang="en-GB" sz="1400" dirty="0">
                <a:solidFill>
                  <a:srgbClr val="0000FF"/>
                </a:solidFill>
                <a:latin typeface="Consolas"/>
              </a:rPr>
              <a:t>new</a:t>
            </a:r>
            <a:r>
              <a:rPr lang="en-GB" sz="1400" dirty="0">
                <a:solidFill>
                  <a:prstClr val="black"/>
                </a:solidFill>
                <a:latin typeface="Consolas"/>
              </a:rPr>
              <a:t> </a:t>
            </a:r>
            <a:r>
              <a:rPr lang="en-GB" sz="1400" dirty="0" err="1">
                <a:solidFill>
                  <a:srgbClr val="2B91AF"/>
                </a:solidFill>
                <a:latin typeface="Consolas"/>
              </a:rPr>
              <a:t>RelayCommand</a:t>
            </a:r>
            <a:r>
              <a:rPr lang="en-GB" sz="1400" dirty="0" smtClean="0">
                <a:solidFill>
                  <a:prstClr val="black"/>
                </a:solidFill>
                <a:latin typeface="Consolas"/>
              </a:rPr>
              <a:t>( </a:t>
            </a:r>
            <a:r>
              <a:rPr lang="en-GB" sz="1400" dirty="0">
                <a:solidFill>
                  <a:prstClr val="black"/>
                </a:solidFill>
                <a:latin typeface="Consolas"/>
              </a:rPr>
              <a:t>() =&gt;</a:t>
            </a:r>
          </a:p>
          <a:p>
            <a:r>
              <a:rPr lang="en-GB" sz="1400" dirty="0">
                <a:solidFill>
                  <a:prstClr val="black"/>
                </a:solidFill>
                <a:latin typeface="Consolas"/>
              </a:rPr>
              <a:t>                                          {</a:t>
            </a:r>
          </a:p>
          <a:p>
            <a:r>
              <a:rPr lang="en-GB" sz="1400" dirty="0">
                <a:solidFill>
                  <a:prstClr val="black"/>
                </a:solidFill>
                <a:latin typeface="Consolas"/>
              </a:rPr>
              <a:t>                                              </a:t>
            </a:r>
            <a:r>
              <a:rPr lang="en-GB" sz="1400" dirty="0" err="1">
                <a:solidFill>
                  <a:srgbClr val="0000FF"/>
                </a:solidFill>
                <a:latin typeface="Consolas"/>
              </a:rPr>
              <a:t>this</a:t>
            </a:r>
            <a:r>
              <a:rPr lang="en-GB" sz="1400" dirty="0" err="1">
                <a:solidFill>
                  <a:prstClr val="black"/>
                </a:solidFill>
                <a:latin typeface="Consolas"/>
              </a:rPr>
              <a:t>.WelcomeTitle</a:t>
            </a:r>
            <a:r>
              <a:rPr lang="en-GB" sz="1400" dirty="0">
                <a:solidFill>
                  <a:prstClr val="black"/>
                </a:solidFill>
                <a:latin typeface="Consolas"/>
              </a:rPr>
              <a:t> = </a:t>
            </a:r>
            <a:r>
              <a:rPr lang="en-GB" sz="1400" dirty="0">
                <a:solidFill>
                  <a:srgbClr val="A31515"/>
                </a:solidFill>
                <a:latin typeface="Consolas"/>
              </a:rPr>
              <a:t>"You changed the Title!"</a:t>
            </a:r>
            <a:r>
              <a:rPr lang="en-GB" sz="1400" dirty="0">
                <a:solidFill>
                  <a:prstClr val="black"/>
                </a:solidFill>
                <a:latin typeface="Consolas"/>
              </a:rPr>
              <a:t>;</a:t>
            </a:r>
          </a:p>
          <a:p>
            <a:r>
              <a:rPr lang="en-GB" sz="1400" dirty="0">
                <a:solidFill>
                  <a:prstClr val="black"/>
                </a:solidFill>
                <a:latin typeface="Consolas"/>
              </a:rPr>
              <a:t>                                          }));</a:t>
            </a:r>
          </a:p>
          <a:p>
            <a:r>
              <a:rPr lang="en-GB" sz="1400" dirty="0">
                <a:solidFill>
                  <a:prstClr val="black"/>
                </a:solidFill>
                <a:latin typeface="Consolas"/>
              </a:rPr>
              <a:t>            }</a:t>
            </a:r>
          </a:p>
          <a:p>
            <a:r>
              <a:rPr lang="en-GB" sz="1400" dirty="0">
                <a:solidFill>
                  <a:prstClr val="black"/>
                </a:solidFill>
                <a:latin typeface="Consolas"/>
              </a:rPr>
              <a:t>        </a:t>
            </a:r>
            <a:r>
              <a:rPr lang="en-GB" sz="1400" dirty="0" smtClean="0">
                <a:solidFill>
                  <a:prstClr val="black"/>
                </a:solidFill>
                <a:latin typeface="Consolas"/>
              </a:rPr>
              <a:t>}</a:t>
            </a:r>
          </a:p>
          <a:p>
            <a:r>
              <a:rPr lang="en-GB" sz="1400" dirty="0" smtClean="0">
                <a:solidFill>
                  <a:prstClr val="black"/>
                </a:solidFill>
                <a:latin typeface="Consolas"/>
              </a:rPr>
              <a:t>}</a:t>
            </a:r>
            <a:endParaRPr lang="en-GB" sz="1400" dirty="0">
              <a:solidFill>
                <a:srgbClr val="0000FF"/>
              </a:solidFill>
              <a:latin typeface="Consolas"/>
            </a:endParaRPr>
          </a:p>
        </p:txBody>
      </p:sp>
    </p:spTree>
    <p:extLst>
      <p:ext uri="{BB962C8B-B14F-4D97-AF65-F5344CB8AC3E}">
        <p14:creationId xmlns:p14="http://schemas.microsoft.com/office/powerpoint/2010/main" val="1626041993"/>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Need for a Navigation Service</a:t>
            </a:r>
            <a:endParaRPr lang="en-GB" sz="3600" dirty="0">
              <a:solidFill>
                <a:schemeClr val="accent1"/>
              </a:solidFill>
            </a:endParaRPr>
          </a:p>
        </p:txBody>
      </p:sp>
      <p:sp>
        <p:nvSpPr>
          <p:cNvPr id="3" name="Text Placeholder 2"/>
          <p:cNvSpPr>
            <a:spLocks noGrp="1"/>
          </p:cNvSpPr>
          <p:nvPr>
            <p:ph type="body" sz="quarter" idx="10"/>
          </p:nvPr>
        </p:nvSpPr>
        <p:spPr>
          <a:xfrm>
            <a:off x="519112" y="1447799"/>
            <a:ext cx="11149013" cy="4290405"/>
          </a:xfrm>
        </p:spPr>
        <p:txBody>
          <a:bodyPr/>
          <a:lstStyle/>
          <a:p>
            <a:pPr lvl="1"/>
            <a:r>
              <a:rPr lang="en-US" dirty="0" smtClean="0"/>
              <a:t>The Problem: </a:t>
            </a:r>
            <a:r>
              <a:rPr lang="en-US" dirty="0" err="1" smtClean="0"/>
              <a:t>ViewModels</a:t>
            </a:r>
            <a:r>
              <a:rPr lang="en-US" dirty="0" smtClean="0"/>
              <a:t> need to control navigation between pages</a:t>
            </a:r>
          </a:p>
          <a:p>
            <a:pPr lvl="2"/>
            <a:r>
              <a:rPr lang="en-US" dirty="0" smtClean="0"/>
              <a:t>But the </a:t>
            </a:r>
            <a:r>
              <a:rPr lang="en-US" dirty="0" err="1" smtClean="0"/>
              <a:t>System.Windows.Navigation.NavigationService</a:t>
            </a:r>
            <a:r>
              <a:rPr lang="en-US" dirty="0" smtClean="0"/>
              <a:t> is accessible only through </a:t>
            </a:r>
          </a:p>
          <a:p>
            <a:pPr lvl="3"/>
            <a:r>
              <a:rPr lang="en-US" dirty="0" smtClean="0"/>
              <a:t>the </a:t>
            </a:r>
            <a:r>
              <a:rPr lang="en-US" dirty="0" err="1" smtClean="0"/>
              <a:t>NavigationService</a:t>
            </a:r>
            <a:r>
              <a:rPr lang="en-US" dirty="0" smtClean="0"/>
              <a:t> property of each page</a:t>
            </a:r>
          </a:p>
          <a:p>
            <a:pPr lvl="3"/>
            <a:r>
              <a:rPr lang="en-US" dirty="0"/>
              <a:t>o</a:t>
            </a:r>
            <a:r>
              <a:rPr lang="en-US" dirty="0" smtClean="0"/>
              <a:t>r by calling methods on the </a:t>
            </a:r>
            <a:r>
              <a:rPr lang="en-US" dirty="0" err="1" smtClean="0"/>
              <a:t>PhoneApplicationFrame</a:t>
            </a:r>
            <a:r>
              <a:rPr lang="en-US" dirty="0" smtClean="0"/>
              <a:t> for the application</a:t>
            </a:r>
          </a:p>
          <a:p>
            <a:pPr lvl="2"/>
            <a:r>
              <a:rPr lang="en-US" dirty="0" smtClean="0"/>
              <a:t>And </a:t>
            </a:r>
            <a:r>
              <a:rPr lang="en-US" dirty="0" err="1" smtClean="0"/>
              <a:t>ViewModels</a:t>
            </a:r>
            <a:r>
              <a:rPr lang="en-US" dirty="0" smtClean="0"/>
              <a:t> are not allowed to call any methods in any View</a:t>
            </a:r>
          </a:p>
          <a:p>
            <a:pPr lvl="1"/>
            <a:r>
              <a:rPr lang="en-US" dirty="0" smtClean="0"/>
              <a:t>The Answer: Implement a </a:t>
            </a:r>
            <a:r>
              <a:rPr lang="en-US" dirty="0" err="1" smtClean="0"/>
              <a:t>NavigationService</a:t>
            </a:r>
            <a:endParaRPr lang="en-US" dirty="0" smtClean="0"/>
          </a:p>
          <a:p>
            <a:pPr lvl="2"/>
            <a:r>
              <a:rPr lang="en-US" dirty="0" smtClean="0"/>
              <a:t>Handles navigation tasks on behalf of the </a:t>
            </a:r>
            <a:r>
              <a:rPr lang="en-US" dirty="0" err="1" smtClean="0"/>
              <a:t>ViewModels</a:t>
            </a:r>
            <a:endParaRPr lang="en-US" dirty="0" smtClean="0"/>
          </a:p>
          <a:p>
            <a:pPr lvl="2"/>
            <a:r>
              <a:rPr lang="en-US" dirty="0" smtClean="0"/>
              <a:t>Maintains the purity of our </a:t>
            </a:r>
            <a:r>
              <a:rPr lang="en-US" dirty="0" err="1" smtClean="0"/>
              <a:t>ViewModels</a:t>
            </a:r>
            <a:endParaRPr lang="en-US" dirty="0" smtClean="0"/>
          </a:p>
          <a:p>
            <a:pPr lvl="2"/>
            <a:r>
              <a:rPr lang="en-US" dirty="0" smtClean="0"/>
              <a:t>Allows us to mock the Navigation Service when we write unit tests</a:t>
            </a:r>
            <a:endParaRPr lang="en-US" dirty="0"/>
          </a:p>
        </p:txBody>
      </p:sp>
      <p:pic>
        <p:nvPicPr>
          <p:cNvPr id="6" name="Picture 2" descr="C:\Users\Jordan\Desktop\TechEd_2012\TechE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8155"/>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rk Blue"/>
          <p:cNvSpPr/>
          <p:nvPr/>
        </p:nvSpPr>
        <p:spPr bwMode="auto">
          <a:xfrm>
            <a:off x="684212" y="1975512"/>
            <a:ext cx="3276600" cy="3968088"/>
          </a:xfrm>
          <a:prstGeom prst="roundRect">
            <a:avLst>
              <a:gd name="adj" fmla="val 0"/>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Frame</a:t>
            </a:r>
          </a:p>
        </p:txBody>
      </p:sp>
      <p:sp>
        <p:nvSpPr>
          <p:cNvPr id="2" name="Title 1"/>
          <p:cNvSpPr>
            <a:spLocks noGrp="1"/>
          </p:cNvSpPr>
          <p:nvPr>
            <p:ph type="title"/>
          </p:nvPr>
        </p:nvSpPr>
        <p:spPr>
          <a:xfrm>
            <a:off x="507868" y="230189"/>
            <a:ext cx="11173090" cy="1107996"/>
          </a:xfrm>
        </p:spPr>
        <p:txBody>
          <a:bodyPr/>
          <a:lstStyle/>
          <a:p>
            <a:r>
              <a:rPr lang="en-GB" dirty="0"/>
              <a:t>Road to Effective Unit Testing</a:t>
            </a:r>
            <a:r>
              <a:rPr lang="en-US" dirty="0" smtClean="0"/>
              <a:t/>
            </a:r>
            <a:br>
              <a:rPr lang="en-US" dirty="0" smtClean="0"/>
            </a:br>
            <a:r>
              <a:rPr lang="en-GB" sz="3600" dirty="0">
                <a:solidFill>
                  <a:schemeClr val="accent1"/>
                </a:solidFill>
              </a:rPr>
              <a:t>Step 3: </a:t>
            </a:r>
            <a:r>
              <a:rPr lang="en-GB" sz="3600" dirty="0" smtClean="0">
                <a:solidFill>
                  <a:schemeClr val="accent1"/>
                </a:solidFill>
              </a:rPr>
              <a:t>Move Common Logic into Services</a:t>
            </a:r>
            <a:endParaRPr lang="en-GB" sz="3600" dirty="0">
              <a:solidFill>
                <a:schemeClr val="accent1"/>
              </a:solidFill>
            </a:endParaRPr>
          </a:p>
        </p:txBody>
      </p:sp>
      <p:pic>
        <p:nvPicPr>
          <p:cNvPr id="6" name="Picture 2" descr="C:\Users\Jordan\Desktop\TechEd_2012\TechE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9" name="Orange"/>
          <p:cNvSpPr/>
          <p:nvPr/>
        </p:nvSpPr>
        <p:spPr bwMode="auto">
          <a:xfrm>
            <a:off x="4341812" y="2518012"/>
            <a:ext cx="2898648" cy="1219200"/>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latin typeface="Segoe UI" pitchFamily="34" charset="0"/>
                <a:ea typeface="Segoe UI" pitchFamily="34" charset="0"/>
                <a:cs typeface="Segoe UI" pitchFamily="34" charset="0"/>
              </a:rPr>
              <a:t>ViewModel1</a:t>
            </a:r>
            <a:endParaRPr lang="en-US" sz="2200" dirty="0">
              <a:solidFill>
                <a:schemeClr val="tx1">
                  <a:alpha val="99000"/>
                </a:schemeClr>
              </a:solidFill>
              <a:latin typeface="Segoe UI" pitchFamily="34" charset="0"/>
              <a:ea typeface="Segoe UI" pitchFamily="34" charset="0"/>
              <a:cs typeface="Segoe UI" pitchFamily="34" charset="0"/>
            </a:endParaRPr>
          </a:p>
        </p:txBody>
      </p:sp>
      <p:sp>
        <p:nvSpPr>
          <p:cNvPr id="10" name="Dark Blue"/>
          <p:cNvSpPr/>
          <p:nvPr/>
        </p:nvSpPr>
        <p:spPr bwMode="auto">
          <a:xfrm>
            <a:off x="835088" y="2514600"/>
            <a:ext cx="2898648" cy="1219200"/>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View1.xaml</a:t>
            </a:r>
          </a:p>
        </p:txBody>
      </p:sp>
      <p:sp>
        <p:nvSpPr>
          <p:cNvPr id="14" name="Dark Blue"/>
          <p:cNvSpPr/>
          <p:nvPr/>
        </p:nvSpPr>
        <p:spPr bwMode="auto">
          <a:xfrm>
            <a:off x="835088" y="3962400"/>
            <a:ext cx="2898648" cy="1219200"/>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View2.xaml</a:t>
            </a:r>
          </a:p>
        </p:txBody>
      </p:sp>
      <p:cxnSp>
        <p:nvCxnSpPr>
          <p:cNvPr id="17" name="Straight Arrow Connector 16"/>
          <p:cNvCxnSpPr>
            <a:stCxn id="9" idx="1"/>
            <a:endCxn id="10" idx="3"/>
          </p:cNvCxnSpPr>
          <p:nvPr/>
        </p:nvCxnSpPr>
        <p:spPr>
          <a:xfrm flipH="1" flipV="1">
            <a:off x="3733736" y="3124200"/>
            <a:ext cx="608076" cy="3412"/>
          </a:xfrm>
          <a:prstGeom prst="straightConnector1">
            <a:avLst/>
          </a:prstGeom>
          <a:ln w="28575">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15" idx="1"/>
            <a:endCxn id="14" idx="3"/>
          </p:cNvCxnSpPr>
          <p:nvPr/>
        </p:nvCxnSpPr>
        <p:spPr>
          <a:xfrm flipH="1">
            <a:off x="3733736" y="4572000"/>
            <a:ext cx="608076" cy="0"/>
          </a:xfrm>
          <a:prstGeom prst="straightConnector1">
            <a:avLst/>
          </a:prstGeom>
          <a:ln w="28575">
            <a:headEnd type="triangle" w="med" len="med"/>
            <a:tailEnd type="none" w="med" len="med"/>
          </a:ln>
        </p:spPr>
        <p:style>
          <a:lnRef idx="1">
            <a:schemeClr val="accent6"/>
          </a:lnRef>
          <a:fillRef idx="0">
            <a:schemeClr val="accent6"/>
          </a:fillRef>
          <a:effectRef idx="0">
            <a:schemeClr val="accent6"/>
          </a:effectRef>
          <a:fontRef idx="minor">
            <a:schemeClr val="tx1"/>
          </a:fontRef>
        </p:style>
      </p:cxnSp>
      <p:pic>
        <p:nvPicPr>
          <p:cNvPr id="2050" name="Picture 2"/>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13012" y="5334000"/>
            <a:ext cx="23812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2665412" y="5254254"/>
            <a:ext cx="1524000" cy="378565"/>
          </a:xfrm>
          <a:prstGeom prst="rect">
            <a:avLst/>
          </a:prstGeom>
          <a:noFill/>
        </p:spPr>
        <p:txBody>
          <a:bodyPr wrap="square" lIns="91440" tIns="91440" rIns="91440" bIns="91440" rtlCol="0">
            <a:spAutoFit/>
          </a:bodyPr>
          <a:lstStyle/>
          <a:p>
            <a:pPr>
              <a:lnSpc>
                <a:spcPct val="90000"/>
              </a:lnSpc>
              <a:spcBef>
                <a:spcPct val="20000"/>
              </a:spcBef>
              <a:buSzPct val="90000"/>
            </a:pPr>
            <a:r>
              <a:rPr lang="en-GB" sz="1400" dirty="0" smtClean="0">
                <a:solidFill>
                  <a:schemeClr val="bg1">
                    <a:alpha val="99000"/>
                  </a:schemeClr>
                </a:solidFill>
              </a:rPr>
              <a:t>Navigate</a:t>
            </a:r>
          </a:p>
        </p:txBody>
      </p:sp>
      <p:pic>
        <p:nvPicPr>
          <p:cNvPr id="23" name="Picture 2"/>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13012" y="5572125"/>
            <a:ext cx="23812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2665412" y="5488835"/>
            <a:ext cx="1524000" cy="378565"/>
          </a:xfrm>
          <a:prstGeom prst="rect">
            <a:avLst/>
          </a:prstGeom>
          <a:noFill/>
        </p:spPr>
        <p:txBody>
          <a:bodyPr wrap="square" lIns="91440" tIns="91440" rIns="91440" bIns="91440" rtlCol="0">
            <a:spAutoFit/>
          </a:bodyPr>
          <a:lstStyle/>
          <a:p>
            <a:pPr>
              <a:lnSpc>
                <a:spcPct val="90000"/>
              </a:lnSpc>
              <a:spcBef>
                <a:spcPct val="20000"/>
              </a:spcBef>
              <a:buSzPct val="90000"/>
            </a:pPr>
            <a:r>
              <a:rPr lang="en-GB" sz="1400" dirty="0" err="1" smtClean="0">
                <a:solidFill>
                  <a:schemeClr val="bg1">
                    <a:alpha val="99000"/>
                  </a:schemeClr>
                </a:solidFill>
              </a:rPr>
              <a:t>GoBack</a:t>
            </a:r>
            <a:endParaRPr lang="en-GB" sz="1400" dirty="0" smtClean="0">
              <a:solidFill>
                <a:schemeClr val="bg1">
                  <a:alpha val="99000"/>
                </a:schemeClr>
              </a:solidFill>
            </a:endParaRPr>
          </a:p>
        </p:txBody>
      </p:sp>
      <p:cxnSp>
        <p:nvCxnSpPr>
          <p:cNvPr id="25" name="Straight Arrow Connector 24"/>
          <p:cNvCxnSpPr/>
          <p:nvPr/>
        </p:nvCxnSpPr>
        <p:spPr>
          <a:xfrm>
            <a:off x="2284412" y="3429000"/>
            <a:ext cx="0" cy="914400"/>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105027" y="5215227"/>
            <a:ext cx="3003258" cy="1373998"/>
            <a:chOff x="3105027" y="5215227"/>
            <a:chExt cx="3003258" cy="1373998"/>
          </a:xfrm>
        </p:grpSpPr>
        <p:sp>
          <p:nvSpPr>
            <p:cNvPr id="28" name="Curved Up Arrow 27"/>
            <p:cNvSpPr/>
            <p:nvPr/>
          </p:nvSpPr>
          <p:spPr bwMode="auto">
            <a:xfrm rot="19907679" flipH="1">
              <a:off x="3105027" y="5215227"/>
              <a:ext cx="3003258" cy="1119960"/>
            </a:xfrm>
            <a:prstGeom prst="curvedUpArrow">
              <a:avLst>
                <a:gd name="adj1" fmla="val 25000"/>
                <a:gd name="adj2" fmla="val 60729"/>
                <a:gd name="adj3" fmla="val 28019"/>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200" dirty="0" smtClean="0">
                <a:solidFill>
                  <a:srgbClr val="FFFFFF">
                    <a:alpha val="98824"/>
                  </a:srgbClr>
                </a:solidFill>
                <a:latin typeface="Segoe UI" pitchFamily="34" charset="0"/>
                <a:ea typeface="Segoe UI" pitchFamily="34" charset="0"/>
                <a:cs typeface="Segoe UI" pitchFamily="34" charset="0"/>
              </a:endParaRPr>
            </a:p>
          </p:txBody>
        </p:sp>
        <p:sp>
          <p:nvSpPr>
            <p:cNvPr id="29" name="TextBox 28"/>
            <p:cNvSpPr txBox="1"/>
            <p:nvPr/>
          </p:nvSpPr>
          <p:spPr>
            <a:xfrm>
              <a:off x="4799012" y="5943600"/>
              <a:ext cx="762000" cy="645625"/>
            </a:xfrm>
            <a:prstGeom prst="rect">
              <a:avLst/>
            </a:prstGeom>
            <a:noFill/>
          </p:spPr>
          <p:txBody>
            <a:bodyPr wrap="square" lIns="91440" tIns="91440" rIns="91440" bIns="91440" rtlCol="0">
              <a:spAutoFit/>
            </a:bodyPr>
            <a:lstStyle/>
            <a:p>
              <a:pPr>
                <a:lnSpc>
                  <a:spcPct val="90000"/>
                </a:lnSpc>
                <a:spcBef>
                  <a:spcPct val="20000"/>
                </a:spcBef>
                <a:buSzPct val="90000"/>
              </a:pPr>
              <a:r>
                <a:rPr lang="en-GB" sz="3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p>
          </p:txBody>
        </p:sp>
      </p:grpSp>
      <p:sp>
        <p:nvSpPr>
          <p:cNvPr id="15" name="Orange"/>
          <p:cNvSpPr/>
          <p:nvPr/>
        </p:nvSpPr>
        <p:spPr bwMode="auto">
          <a:xfrm>
            <a:off x="4341812" y="3962400"/>
            <a:ext cx="2898648" cy="1219200"/>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latin typeface="Segoe UI" pitchFamily="34" charset="0"/>
                <a:ea typeface="Segoe UI" pitchFamily="34" charset="0"/>
                <a:cs typeface="Segoe UI" pitchFamily="34" charset="0"/>
              </a:rPr>
              <a:t>ViewModel2</a:t>
            </a:r>
            <a:endParaRPr lang="en-US" sz="2200" dirty="0">
              <a:solidFill>
                <a:schemeClr val="tx1">
                  <a:alpha val="99000"/>
                </a:schemeClr>
              </a:solidFill>
              <a:latin typeface="Segoe UI" pitchFamily="34" charset="0"/>
              <a:ea typeface="Segoe UI" pitchFamily="34" charset="0"/>
              <a:cs typeface="Segoe UI" pitchFamily="34" charset="0"/>
            </a:endParaRPr>
          </a:p>
        </p:txBody>
      </p:sp>
      <p:grpSp>
        <p:nvGrpSpPr>
          <p:cNvPr id="4" name="Group 3"/>
          <p:cNvGrpSpPr/>
          <p:nvPr/>
        </p:nvGrpSpPr>
        <p:grpSpPr>
          <a:xfrm>
            <a:off x="8094948" y="3962400"/>
            <a:ext cx="3412712" cy="1262284"/>
            <a:chOff x="8094948" y="3962400"/>
            <a:chExt cx="3412712" cy="1262284"/>
          </a:xfrm>
        </p:grpSpPr>
        <p:sp>
          <p:nvSpPr>
            <p:cNvPr id="32" name="Orange"/>
            <p:cNvSpPr/>
            <p:nvPr/>
          </p:nvSpPr>
          <p:spPr bwMode="auto">
            <a:xfrm>
              <a:off x="8609012" y="4005484"/>
              <a:ext cx="2898648" cy="1219200"/>
            </a:xfrm>
            <a:prstGeom prst="roundRect">
              <a:avLst>
                <a:gd name="adj" fmla="val 0"/>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chemeClr val="bg2">
                      <a:alpha val="99000"/>
                    </a:schemeClr>
                  </a:solidFill>
                  <a:latin typeface="Segoe UI" pitchFamily="34" charset="0"/>
                  <a:ea typeface="Segoe UI" pitchFamily="34" charset="0"/>
                  <a:cs typeface="Segoe UI" pitchFamily="34" charset="0"/>
                </a:rPr>
                <a:t>NavigationService</a:t>
              </a:r>
              <a:endParaRPr lang="en-US" sz="2200" dirty="0">
                <a:solidFill>
                  <a:schemeClr val="bg2">
                    <a:alpha val="99000"/>
                  </a:schemeClr>
                </a:solidFill>
                <a:latin typeface="Segoe UI" pitchFamily="34" charset="0"/>
                <a:ea typeface="Segoe UI" pitchFamily="34" charset="0"/>
                <a:cs typeface="Segoe UI" pitchFamily="34" charset="0"/>
              </a:endParaRPr>
            </a:p>
          </p:txBody>
        </p:sp>
        <p:grpSp>
          <p:nvGrpSpPr>
            <p:cNvPr id="3" name="Group 2"/>
            <p:cNvGrpSpPr/>
            <p:nvPr/>
          </p:nvGrpSpPr>
          <p:grpSpPr>
            <a:xfrm>
              <a:off x="8094948" y="3962400"/>
              <a:ext cx="514064" cy="433965"/>
              <a:chOff x="8094948" y="3962400"/>
              <a:chExt cx="514064" cy="433965"/>
            </a:xfrm>
          </p:grpSpPr>
          <p:cxnSp>
            <p:nvCxnSpPr>
              <p:cNvPr id="2048" name="Straight Connector 2047"/>
              <p:cNvCxnSpPr/>
              <p:nvPr/>
            </p:nvCxnSpPr>
            <p:spPr>
              <a:xfrm flipH="1">
                <a:off x="8304212" y="4195061"/>
                <a:ext cx="304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49" name="TextBox 2048"/>
              <p:cNvSpPr txBox="1"/>
              <p:nvPr/>
            </p:nvSpPr>
            <p:spPr>
              <a:xfrm>
                <a:off x="8094948" y="3962400"/>
                <a:ext cx="304800" cy="433965"/>
              </a:xfrm>
              <a:prstGeom prst="rect">
                <a:avLst/>
              </a:prstGeom>
              <a:noFill/>
            </p:spPr>
            <p:txBody>
              <a:bodyPr wrap="square" lIns="91440" tIns="91440" rIns="91440" bIns="91440" rtlCol="0">
                <a:spAutoFit/>
              </a:bodyPr>
              <a:lstStyle/>
              <a:p>
                <a:pPr>
                  <a:lnSpc>
                    <a:spcPct val="90000"/>
                  </a:lnSpc>
                  <a:spcBef>
                    <a:spcPct val="20000"/>
                  </a:spcBef>
                  <a:buSzPct val="90000"/>
                </a:pPr>
                <a:r>
                  <a:rPr lang="en-GB" dirty="0" smtClean="0">
                    <a:solidFill>
                      <a:schemeClr val="bg1">
                        <a:alpha val="99000"/>
                      </a:schemeClr>
                    </a:solidFill>
                  </a:rPr>
                  <a:t>o</a:t>
                </a:r>
              </a:p>
            </p:txBody>
          </p:sp>
        </p:grpSp>
      </p:grpSp>
      <p:cxnSp>
        <p:nvCxnSpPr>
          <p:cNvPr id="37" name="Straight Arrow Connector 36"/>
          <p:cNvCxnSpPr/>
          <p:nvPr/>
        </p:nvCxnSpPr>
        <p:spPr>
          <a:xfrm flipH="1" flipV="1">
            <a:off x="7240460" y="3111202"/>
            <a:ext cx="854488" cy="894282"/>
          </a:xfrm>
          <a:prstGeom prst="straightConnector1">
            <a:avLst/>
          </a:prstGeom>
          <a:ln w="28575">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9" name="Straight Arrow Connector 38"/>
          <p:cNvCxnSpPr/>
          <p:nvPr/>
        </p:nvCxnSpPr>
        <p:spPr>
          <a:xfrm flipH="1">
            <a:off x="7227124" y="4328750"/>
            <a:ext cx="867824" cy="149368"/>
          </a:xfrm>
          <a:prstGeom prst="straightConnector1">
            <a:avLst/>
          </a:prstGeom>
          <a:ln w="28575">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055" name="Elbow Connector 2054"/>
          <p:cNvCxnSpPr>
            <a:stCxn id="32" idx="2"/>
          </p:cNvCxnSpPr>
          <p:nvPr/>
        </p:nvCxnSpPr>
        <p:spPr>
          <a:xfrm rot="5400000">
            <a:off x="6645354" y="2159142"/>
            <a:ext cx="347441" cy="6478524"/>
          </a:xfrm>
          <a:prstGeom prst="bentConnector2">
            <a:avLst/>
          </a:prstGeom>
          <a:ln w="28575">
            <a:headEnd type="none" w="med" len="med"/>
            <a:tailEnd type="triangl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09624940"/>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0"/>
                                        </p:tgtEl>
                                      </p:cBhvr>
                                    </p:animEffect>
                                    <p:set>
                                      <p:cBhvr>
                                        <p:cTn id="12" dur="1" fill="hold">
                                          <p:stCondLst>
                                            <p:cond delay="499"/>
                                          </p:stCondLst>
                                        </p:cTn>
                                        <p:tgtEl>
                                          <p:spTgt spid="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childTnLst>
                          </p:cTn>
                        </p:par>
                        <p:par>
                          <p:cTn id="26" fill="hold">
                            <p:stCondLst>
                              <p:cond delay="1500"/>
                            </p:stCondLst>
                            <p:childTnLst>
                              <p:par>
                                <p:cTn id="27" presetID="22" presetClass="entr" presetSubtype="2" fill="hold" nodeType="afterEffect">
                                  <p:stCondLst>
                                    <p:cond delay="1000"/>
                                  </p:stCondLst>
                                  <p:childTnLst>
                                    <p:set>
                                      <p:cBhvr>
                                        <p:cTn id="28" dur="1" fill="hold">
                                          <p:stCondLst>
                                            <p:cond delay="0"/>
                                          </p:stCondLst>
                                        </p:cTn>
                                        <p:tgtEl>
                                          <p:spTgt spid="2055"/>
                                        </p:tgtEl>
                                        <p:attrNameLst>
                                          <p:attrName>style.visibility</p:attrName>
                                        </p:attrNameLst>
                                      </p:cBhvr>
                                      <p:to>
                                        <p:strVal val="visible"/>
                                      </p:to>
                                    </p:set>
                                    <p:animEffect transition="in" filter="wipe(right)">
                                      <p:cBhvr>
                                        <p:cTn id="29"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NavigationService</a:t>
            </a:r>
            <a:r>
              <a:rPr lang="en-GB" dirty="0" smtClean="0"/>
              <a:t> Implementation</a:t>
            </a:r>
            <a:endParaRPr lang="en-GB" dirty="0"/>
          </a:p>
        </p:txBody>
      </p:sp>
      <p:sp>
        <p:nvSpPr>
          <p:cNvPr id="5" name="Text Placeholder 4"/>
          <p:cNvSpPr>
            <a:spLocks noGrp="1"/>
          </p:cNvSpPr>
          <p:nvPr>
            <p:ph type="body" sz="quarter" idx="10"/>
          </p:nvPr>
        </p:nvSpPr>
        <p:spPr>
          <a:xfrm>
            <a:off x="519114" y="1371600"/>
            <a:ext cx="11149012" cy="5429179"/>
          </a:xfrm>
        </p:spPr>
        <p:txBody>
          <a:bodyPr/>
          <a:lstStyle/>
          <a:p>
            <a:r>
              <a:rPr lang="en-GB" sz="1800" dirty="0"/>
              <a:t> </a:t>
            </a:r>
            <a:r>
              <a:rPr lang="en-GB" sz="1800" dirty="0" smtClean="0"/>
              <a:t>   </a:t>
            </a:r>
            <a:r>
              <a:rPr lang="en-GB" sz="1800" dirty="0" smtClean="0">
                <a:solidFill>
                  <a:srgbClr val="0070C0">
                    <a:alpha val="99000"/>
                  </a:srgbClr>
                </a:solidFill>
              </a:rPr>
              <a:t>public </a:t>
            </a:r>
            <a:r>
              <a:rPr lang="en-GB" sz="1800" dirty="0">
                <a:solidFill>
                  <a:srgbClr val="0070C0">
                    <a:alpha val="99000"/>
                  </a:srgbClr>
                </a:solidFill>
              </a:rPr>
              <a:t>class </a:t>
            </a:r>
            <a:r>
              <a:rPr lang="en-GB" sz="1800" dirty="0" err="1">
                <a:solidFill>
                  <a:srgbClr val="64B0DE"/>
                </a:solidFill>
              </a:rPr>
              <a:t>NavigationService</a:t>
            </a:r>
            <a:r>
              <a:rPr lang="en-GB" sz="1800" dirty="0">
                <a:solidFill>
                  <a:srgbClr val="64B0DE"/>
                </a:solidFill>
              </a:rPr>
              <a:t> </a:t>
            </a:r>
            <a:r>
              <a:rPr lang="en-GB" sz="1800" dirty="0"/>
              <a:t>: </a:t>
            </a:r>
            <a:r>
              <a:rPr lang="en-GB" sz="1800" dirty="0" err="1">
                <a:solidFill>
                  <a:srgbClr val="64B0DE"/>
                </a:solidFill>
              </a:rPr>
              <a:t>INavigationService</a:t>
            </a:r>
            <a:endParaRPr lang="en-GB" sz="1800" dirty="0">
              <a:solidFill>
                <a:srgbClr val="64B0DE"/>
              </a:solidFill>
            </a:endParaRPr>
          </a:p>
          <a:p>
            <a:r>
              <a:rPr lang="en-GB" sz="1800" dirty="0"/>
              <a:t>    {</a:t>
            </a:r>
          </a:p>
          <a:p>
            <a:r>
              <a:rPr lang="en-GB" sz="1800" dirty="0"/>
              <a:t>        </a:t>
            </a:r>
            <a:r>
              <a:rPr lang="en-GB" sz="1800" dirty="0">
                <a:solidFill>
                  <a:srgbClr val="0070C0">
                    <a:alpha val="99000"/>
                  </a:srgbClr>
                </a:solidFill>
              </a:rPr>
              <a:t>public void </a:t>
            </a:r>
            <a:r>
              <a:rPr lang="en-GB" sz="1800" dirty="0" err="1">
                <a:solidFill>
                  <a:srgbClr val="64B0DE"/>
                </a:solidFill>
              </a:rPr>
              <a:t>NavigateTo</a:t>
            </a:r>
            <a:r>
              <a:rPr lang="en-GB" sz="1800" dirty="0"/>
              <a:t>(</a:t>
            </a:r>
            <a:r>
              <a:rPr lang="en-GB" sz="1800" dirty="0">
                <a:solidFill>
                  <a:srgbClr val="64B0DE"/>
                </a:solidFill>
              </a:rPr>
              <a:t>Uri</a:t>
            </a:r>
            <a:r>
              <a:rPr lang="en-GB" sz="1800" dirty="0"/>
              <a:t> </a:t>
            </a:r>
            <a:r>
              <a:rPr lang="en-GB" sz="1800" dirty="0" err="1"/>
              <a:t>pageUri</a:t>
            </a:r>
            <a:r>
              <a:rPr lang="en-GB" sz="1800" dirty="0"/>
              <a:t>)</a:t>
            </a:r>
          </a:p>
          <a:p>
            <a:r>
              <a:rPr lang="en-GB" sz="1800" dirty="0"/>
              <a:t>        {</a:t>
            </a:r>
          </a:p>
          <a:p>
            <a:r>
              <a:rPr lang="en-GB" sz="1800" dirty="0"/>
              <a:t>            </a:t>
            </a:r>
            <a:r>
              <a:rPr lang="en-GB" sz="1800" dirty="0" err="1">
                <a:solidFill>
                  <a:srgbClr val="0070C0">
                    <a:alpha val="99000"/>
                  </a:srgbClr>
                </a:solidFill>
              </a:rPr>
              <a:t>var</a:t>
            </a:r>
            <a:r>
              <a:rPr lang="en-GB" sz="1800" dirty="0"/>
              <a:t> _</a:t>
            </a:r>
            <a:r>
              <a:rPr lang="en-GB" sz="1800" dirty="0" err="1"/>
              <a:t>mainFrame</a:t>
            </a:r>
            <a:r>
              <a:rPr lang="en-GB" sz="1800" dirty="0"/>
              <a:t> = </a:t>
            </a:r>
            <a:r>
              <a:rPr lang="en-GB" sz="1800" dirty="0" err="1">
                <a:solidFill>
                  <a:srgbClr val="64B0DE"/>
                </a:solidFill>
              </a:rPr>
              <a:t>Application</a:t>
            </a:r>
            <a:r>
              <a:rPr lang="en-GB" sz="1800" dirty="0" err="1"/>
              <a:t>.Current.RootVisual</a:t>
            </a:r>
            <a:r>
              <a:rPr lang="en-GB" sz="1800" dirty="0"/>
              <a:t> as </a:t>
            </a:r>
            <a:r>
              <a:rPr lang="en-GB" sz="1800" dirty="0" err="1">
                <a:solidFill>
                  <a:srgbClr val="64B0DE"/>
                </a:solidFill>
              </a:rPr>
              <a:t>PhoneApplicationFrame</a:t>
            </a:r>
            <a:r>
              <a:rPr lang="en-GB" sz="1800" dirty="0"/>
              <a:t>;</a:t>
            </a:r>
          </a:p>
          <a:p>
            <a:r>
              <a:rPr lang="en-GB" sz="1800" dirty="0"/>
              <a:t>            _</a:t>
            </a:r>
            <a:r>
              <a:rPr lang="en-GB" sz="1800" dirty="0" err="1"/>
              <a:t>mainFrame.Navigate</a:t>
            </a:r>
            <a:r>
              <a:rPr lang="en-GB" sz="1800" dirty="0"/>
              <a:t>(</a:t>
            </a:r>
            <a:r>
              <a:rPr lang="en-GB" sz="1800" dirty="0" err="1"/>
              <a:t>pageUri</a:t>
            </a:r>
            <a:r>
              <a:rPr lang="en-GB" sz="1800" dirty="0"/>
              <a:t>);</a:t>
            </a:r>
          </a:p>
          <a:p>
            <a:r>
              <a:rPr lang="en-GB" sz="1800" dirty="0"/>
              <a:t>        }</a:t>
            </a:r>
          </a:p>
          <a:p>
            <a:endParaRPr lang="en-GB" sz="1800" dirty="0"/>
          </a:p>
          <a:p>
            <a:r>
              <a:rPr lang="en-GB" sz="1800" dirty="0"/>
              <a:t>        </a:t>
            </a:r>
            <a:r>
              <a:rPr lang="en-GB" sz="1800" dirty="0">
                <a:solidFill>
                  <a:srgbClr val="0070C0">
                    <a:alpha val="99000"/>
                  </a:srgbClr>
                </a:solidFill>
              </a:rPr>
              <a:t>public void </a:t>
            </a:r>
            <a:r>
              <a:rPr lang="en-GB" sz="1800" dirty="0" err="1"/>
              <a:t>GoBack</a:t>
            </a:r>
            <a:r>
              <a:rPr lang="en-GB" sz="1800" dirty="0"/>
              <a:t>()</a:t>
            </a:r>
          </a:p>
          <a:p>
            <a:r>
              <a:rPr lang="en-GB" sz="1800" dirty="0"/>
              <a:t>        {</a:t>
            </a:r>
          </a:p>
          <a:p>
            <a:r>
              <a:rPr lang="en-GB" sz="1800" dirty="0"/>
              <a:t>            </a:t>
            </a:r>
            <a:r>
              <a:rPr lang="en-GB" sz="1800" dirty="0" err="1">
                <a:solidFill>
                  <a:srgbClr val="0070C0">
                    <a:alpha val="99000"/>
                  </a:srgbClr>
                </a:solidFill>
              </a:rPr>
              <a:t>var</a:t>
            </a:r>
            <a:r>
              <a:rPr lang="en-GB" sz="1800" dirty="0"/>
              <a:t> _</a:t>
            </a:r>
            <a:r>
              <a:rPr lang="en-GB" sz="1800" dirty="0" err="1"/>
              <a:t>mainFrame</a:t>
            </a:r>
            <a:r>
              <a:rPr lang="en-GB" sz="1800" dirty="0"/>
              <a:t> = </a:t>
            </a:r>
            <a:r>
              <a:rPr lang="en-GB" sz="1800" dirty="0" err="1">
                <a:solidFill>
                  <a:srgbClr val="64B0DE"/>
                </a:solidFill>
              </a:rPr>
              <a:t>Application</a:t>
            </a:r>
            <a:r>
              <a:rPr lang="en-GB" sz="1800" dirty="0" err="1"/>
              <a:t>.Current.RootVisual</a:t>
            </a:r>
            <a:r>
              <a:rPr lang="en-GB" sz="1800" dirty="0"/>
              <a:t> as </a:t>
            </a:r>
            <a:r>
              <a:rPr lang="en-GB" sz="1800" dirty="0" err="1">
                <a:solidFill>
                  <a:srgbClr val="64B0DE"/>
                </a:solidFill>
              </a:rPr>
              <a:t>PhoneApplicationFrame</a:t>
            </a:r>
            <a:r>
              <a:rPr lang="en-GB" sz="1800" dirty="0"/>
              <a:t>;</a:t>
            </a:r>
          </a:p>
          <a:p>
            <a:endParaRPr lang="en-GB" sz="1800" dirty="0"/>
          </a:p>
          <a:p>
            <a:r>
              <a:rPr lang="en-GB" sz="1800" dirty="0"/>
              <a:t>            if (_</a:t>
            </a:r>
            <a:r>
              <a:rPr lang="en-GB" sz="1800" dirty="0" err="1"/>
              <a:t>mainFrame.CanGoBack</a:t>
            </a:r>
            <a:r>
              <a:rPr lang="en-GB" sz="1800" dirty="0"/>
              <a:t>)</a:t>
            </a:r>
          </a:p>
          <a:p>
            <a:r>
              <a:rPr lang="en-GB" sz="1800" dirty="0"/>
              <a:t>            {</a:t>
            </a:r>
          </a:p>
          <a:p>
            <a:r>
              <a:rPr lang="en-GB" sz="1800" dirty="0"/>
              <a:t>                _</a:t>
            </a:r>
            <a:r>
              <a:rPr lang="en-GB" sz="1800" dirty="0" err="1"/>
              <a:t>mainFrame.GoBack</a:t>
            </a:r>
            <a:r>
              <a:rPr lang="en-GB" sz="1800" dirty="0"/>
              <a:t>();</a:t>
            </a:r>
          </a:p>
          <a:p>
            <a:r>
              <a:rPr lang="en-GB" sz="1800" dirty="0"/>
              <a:t>            }</a:t>
            </a:r>
          </a:p>
          <a:p>
            <a:r>
              <a:rPr lang="en-GB" sz="1800" dirty="0"/>
              <a:t>        }</a:t>
            </a:r>
          </a:p>
          <a:p>
            <a:r>
              <a:rPr lang="en-GB" sz="1800" dirty="0"/>
              <a:t>    }</a:t>
            </a:r>
          </a:p>
        </p:txBody>
      </p:sp>
    </p:spTree>
    <p:extLst>
      <p:ext uri="{BB962C8B-B14F-4D97-AF65-F5344CB8AC3E}">
        <p14:creationId xmlns:p14="http://schemas.microsoft.com/office/powerpoint/2010/main" val="85654415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Services are Good :)</a:t>
            </a:r>
            <a:endParaRPr lang="en-GB" dirty="0"/>
          </a:p>
        </p:txBody>
      </p:sp>
      <p:sp>
        <p:nvSpPr>
          <p:cNvPr id="5" name="Text Placeholder 4"/>
          <p:cNvSpPr>
            <a:spLocks noGrp="1"/>
          </p:cNvSpPr>
          <p:nvPr>
            <p:ph type="body" sz="quarter" idx="10"/>
          </p:nvPr>
        </p:nvSpPr>
        <p:spPr>
          <a:xfrm>
            <a:off x="519112" y="1447799"/>
            <a:ext cx="11149013" cy="4641271"/>
          </a:xfrm>
        </p:spPr>
        <p:txBody>
          <a:bodyPr/>
          <a:lstStyle/>
          <a:p>
            <a:r>
              <a:rPr lang="en-GB" dirty="0" smtClean="0"/>
              <a:t>Get used to creating Services for logic that ‘lives’ outside of the Views and their </a:t>
            </a:r>
            <a:r>
              <a:rPr lang="en-GB" dirty="0" err="1" smtClean="0"/>
              <a:t>ViewModels</a:t>
            </a:r>
            <a:endParaRPr lang="en-GB" dirty="0" smtClean="0"/>
          </a:p>
          <a:p>
            <a:r>
              <a:rPr lang="en-GB" dirty="0" smtClean="0"/>
              <a:t>Many Benefits:</a:t>
            </a:r>
          </a:p>
          <a:p>
            <a:pPr lvl="1"/>
            <a:r>
              <a:rPr lang="en-GB" dirty="0" smtClean="0"/>
              <a:t>Encapsulates logic for a particular function in a separate class</a:t>
            </a:r>
          </a:p>
          <a:p>
            <a:pPr lvl="1"/>
            <a:r>
              <a:rPr lang="en-GB" dirty="0" smtClean="0"/>
              <a:t>Lifetime can extend across many different pages</a:t>
            </a:r>
          </a:p>
          <a:p>
            <a:r>
              <a:rPr lang="en-GB" dirty="0" smtClean="0"/>
              <a:t>Examples:</a:t>
            </a:r>
          </a:p>
          <a:p>
            <a:pPr lvl="1"/>
            <a:r>
              <a:rPr lang="en-GB" dirty="0" err="1" smtClean="0"/>
              <a:t>DataService</a:t>
            </a:r>
            <a:r>
              <a:rPr lang="en-GB" dirty="0" smtClean="0"/>
              <a:t>: Service that exposes the Model data to the </a:t>
            </a:r>
            <a:r>
              <a:rPr lang="en-GB" dirty="0" err="1" smtClean="0"/>
              <a:t>ViewModels</a:t>
            </a:r>
            <a:endParaRPr lang="en-GB" dirty="0" smtClean="0"/>
          </a:p>
          <a:p>
            <a:pPr lvl="1"/>
            <a:r>
              <a:rPr lang="en-GB" dirty="0" err="1" smtClean="0"/>
              <a:t>StateService</a:t>
            </a:r>
            <a:r>
              <a:rPr lang="en-GB" dirty="0" smtClean="0"/>
              <a:t>: Service to store the current state or context across multiple pages</a:t>
            </a:r>
            <a:endParaRPr lang="en-GB" dirty="0"/>
          </a:p>
        </p:txBody>
      </p:sp>
    </p:spTree>
    <p:extLst>
      <p:ext uri="{BB962C8B-B14F-4D97-AF65-F5344CB8AC3E}">
        <p14:creationId xmlns:p14="http://schemas.microsoft.com/office/powerpoint/2010/main" val="15336420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MVVM and Commanding</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5325801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Story So Far…</a:t>
            </a:r>
            <a:endParaRPr lang="en-GB" dirty="0"/>
          </a:p>
        </p:txBody>
      </p:sp>
      <p:sp>
        <p:nvSpPr>
          <p:cNvPr id="6" name="Text Placeholder 5"/>
          <p:cNvSpPr>
            <a:spLocks noGrp="1"/>
          </p:cNvSpPr>
          <p:nvPr>
            <p:ph type="body" sz="quarter" idx="10"/>
          </p:nvPr>
        </p:nvSpPr>
        <p:spPr>
          <a:xfrm>
            <a:off x="519112" y="1447799"/>
            <a:ext cx="11149013" cy="4998291"/>
          </a:xfrm>
        </p:spPr>
        <p:txBody>
          <a:bodyPr/>
          <a:lstStyle/>
          <a:p>
            <a:r>
              <a:rPr lang="en-GB" dirty="0" smtClean="0"/>
              <a:t>Step </a:t>
            </a:r>
            <a:r>
              <a:rPr lang="en-GB" dirty="0"/>
              <a:t>1: </a:t>
            </a:r>
            <a:r>
              <a:rPr lang="en-GB" dirty="0" smtClean="0"/>
              <a:t>Using </a:t>
            </a:r>
            <a:r>
              <a:rPr lang="en-GB" dirty="0" err="1" smtClean="0"/>
              <a:t>Databinding</a:t>
            </a:r>
            <a:r>
              <a:rPr lang="en-GB" dirty="0" smtClean="0"/>
              <a:t> to connect Views to </a:t>
            </a:r>
            <a:r>
              <a:rPr lang="en-GB" dirty="0" err="1" smtClean="0"/>
              <a:t>ViewModels</a:t>
            </a:r>
            <a:endParaRPr lang="en-GB" dirty="0" smtClean="0"/>
          </a:p>
          <a:p>
            <a:r>
              <a:rPr lang="en-GB" dirty="0" smtClean="0"/>
              <a:t>Step 2: Using Commanding to handle User actions</a:t>
            </a:r>
          </a:p>
          <a:p>
            <a:r>
              <a:rPr lang="en-GB" dirty="0" smtClean="0"/>
              <a:t>Step 3: Move Common Logic into Service classes</a:t>
            </a:r>
          </a:p>
          <a:p>
            <a:endParaRPr lang="en-GB" dirty="0"/>
          </a:p>
          <a:p>
            <a:r>
              <a:rPr lang="en-GB" dirty="0" smtClean="0"/>
              <a:t>Result: Our </a:t>
            </a:r>
            <a:r>
              <a:rPr lang="en-GB" dirty="0" err="1" smtClean="0"/>
              <a:t>ViewModel</a:t>
            </a:r>
            <a:r>
              <a:rPr lang="en-GB" dirty="0" smtClean="0"/>
              <a:t> encapsulates all our business logic, and our View is concerned solely with Presentation</a:t>
            </a:r>
          </a:p>
          <a:p>
            <a:endParaRPr lang="en-GB" dirty="0"/>
          </a:p>
          <a:p>
            <a:r>
              <a:rPr lang="en-GB" dirty="0" smtClean="0"/>
              <a:t>…but we’re not quite there yet</a:t>
            </a:r>
          </a:p>
          <a:p>
            <a:pPr lvl="1"/>
            <a:r>
              <a:rPr lang="en-GB" dirty="0" smtClean="0"/>
              <a:t>The </a:t>
            </a:r>
            <a:r>
              <a:rPr lang="en-GB" dirty="0" err="1" smtClean="0"/>
              <a:t>ViewModel</a:t>
            </a:r>
            <a:r>
              <a:rPr lang="en-GB" dirty="0" smtClean="0"/>
              <a:t> can still be hard to test because it has dependencies on the state of other, connected objects</a:t>
            </a:r>
            <a:endParaRPr lang="en-GB" dirty="0"/>
          </a:p>
        </p:txBody>
      </p:sp>
      <p:sp>
        <p:nvSpPr>
          <p:cNvPr id="7" name="Freeform 75"/>
          <p:cNvSpPr>
            <a:spLocks noEditPoints="1"/>
          </p:cNvSpPr>
          <p:nvPr/>
        </p:nvSpPr>
        <p:spPr bwMode="auto">
          <a:xfrm>
            <a:off x="10073313" y="5105400"/>
            <a:ext cx="649975" cy="691931"/>
          </a:xfrm>
          <a:custGeom>
            <a:avLst/>
            <a:gdLst>
              <a:gd name="T0" fmla="*/ 145 w 413"/>
              <a:gd name="T1" fmla="*/ 290 h 440"/>
              <a:gd name="T2" fmla="*/ 104 w 413"/>
              <a:gd name="T3" fmla="*/ 330 h 440"/>
              <a:gd name="T4" fmla="*/ 145 w 413"/>
              <a:gd name="T5" fmla="*/ 371 h 440"/>
              <a:gd name="T6" fmla="*/ 185 w 413"/>
              <a:gd name="T7" fmla="*/ 330 h 440"/>
              <a:gd name="T8" fmla="*/ 145 w 413"/>
              <a:gd name="T9" fmla="*/ 290 h 440"/>
              <a:gd name="T10" fmla="*/ 145 w 413"/>
              <a:gd name="T11" fmla="*/ 356 h 440"/>
              <a:gd name="T12" fmla="*/ 119 w 413"/>
              <a:gd name="T13" fmla="*/ 330 h 440"/>
              <a:gd name="T14" fmla="*/ 145 w 413"/>
              <a:gd name="T15" fmla="*/ 305 h 440"/>
              <a:gd name="T16" fmla="*/ 171 w 413"/>
              <a:gd name="T17" fmla="*/ 330 h 440"/>
              <a:gd name="T18" fmla="*/ 145 w 413"/>
              <a:gd name="T19" fmla="*/ 356 h 440"/>
              <a:gd name="T20" fmla="*/ 222 w 413"/>
              <a:gd name="T21" fmla="*/ 358 h 440"/>
              <a:gd name="T22" fmla="*/ 182 w 413"/>
              <a:gd name="T23" fmla="*/ 399 h 440"/>
              <a:gd name="T24" fmla="*/ 222 w 413"/>
              <a:gd name="T25" fmla="*/ 440 h 440"/>
              <a:gd name="T26" fmla="*/ 263 w 413"/>
              <a:gd name="T27" fmla="*/ 399 h 440"/>
              <a:gd name="T28" fmla="*/ 222 w 413"/>
              <a:gd name="T29" fmla="*/ 358 h 440"/>
              <a:gd name="T30" fmla="*/ 222 w 413"/>
              <a:gd name="T31" fmla="*/ 425 h 440"/>
              <a:gd name="T32" fmla="*/ 197 w 413"/>
              <a:gd name="T33" fmla="*/ 399 h 440"/>
              <a:gd name="T34" fmla="*/ 222 w 413"/>
              <a:gd name="T35" fmla="*/ 373 h 440"/>
              <a:gd name="T36" fmla="*/ 248 w 413"/>
              <a:gd name="T37" fmla="*/ 399 h 440"/>
              <a:gd name="T38" fmla="*/ 222 w 413"/>
              <a:gd name="T39" fmla="*/ 425 h 440"/>
              <a:gd name="T40" fmla="*/ 339 w 413"/>
              <a:gd name="T41" fmla="*/ 0 h 440"/>
              <a:gd name="T42" fmla="*/ 74 w 413"/>
              <a:gd name="T43" fmla="*/ 0 h 440"/>
              <a:gd name="T44" fmla="*/ 0 w 413"/>
              <a:gd name="T45" fmla="*/ 74 h 440"/>
              <a:gd name="T46" fmla="*/ 0 w 413"/>
              <a:gd name="T47" fmla="*/ 204 h 440"/>
              <a:gd name="T48" fmla="*/ 74 w 413"/>
              <a:gd name="T49" fmla="*/ 278 h 440"/>
              <a:gd name="T50" fmla="*/ 339 w 413"/>
              <a:gd name="T51" fmla="*/ 278 h 440"/>
              <a:gd name="T52" fmla="*/ 413 w 413"/>
              <a:gd name="T53" fmla="*/ 204 h 440"/>
              <a:gd name="T54" fmla="*/ 413 w 413"/>
              <a:gd name="T55" fmla="*/ 74 h 440"/>
              <a:gd name="T56" fmla="*/ 339 w 413"/>
              <a:gd name="T57" fmla="*/ 0 h 440"/>
              <a:gd name="T58" fmla="*/ 398 w 413"/>
              <a:gd name="T59" fmla="*/ 204 h 440"/>
              <a:gd name="T60" fmla="*/ 339 w 413"/>
              <a:gd name="T61" fmla="*/ 263 h 440"/>
              <a:gd name="T62" fmla="*/ 74 w 413"/>
              <a:gd name="T63" fmla="*/ 263 h 440"/>
              <a:gd name="T64" fmla="*/ 14 w 413"/>
              <a:gd name="T65" fmla="*/ 204 h 440"/>
              <a:gd name="T66" fmla="*/ 14 w 413"/>
              <a:gd name="T67" fmla="*/ 74 h 440"/>
              <a:gd name="T68" fmla="*/ 74 w 413"/>
              <a:gd name="T69" fmla="*/ 15 h 440"/>
              <a:gd name="T70" fmla="*/ 339 w 413"/>
              <a:gd name="T71" fmla="*/ 15 h 440"/>
              <a:gd name="T72" fmla="*/ 398 w 413"/>
              <a:gd name="T73" fmla="*/ 74 h 440"/>
              <a:gd name="T74" fmla="*/ 398 w 413"/>
              <a:gd name="T75" fmla="*/ 20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440">
                <a:moveTo>
                  <a:pt x="145" y="290"/>
                </a:moveTo>
                <a:cubicBezTo>
                  <a:pt x="122" y="290"/>
                  <a:pt x="104" y="308"/>
                  <a:pt x="104" y="330"/>
                </a:cubicBezTo>
                <a:cubicBezTo>
                  <a:pt x="104" y="353"/>
                  <a:pt x="122" y="371"/>
                  <a:pt x="145" y="371"/>
                </a:cubicBezTo>
                <a:cubicBezTo>
                  <a:pt x="167" y="371"/>
                  <a:pt x="185" y="353"/>
                  <a:pt x="185" y="330"/>
                </a:cubicBezTo>
                <a:cubicBezTo>
                  <a:pt x="185" y="308"/>
                  <a:pt x="167" y="290"/>
                  <a:pt x="145" y="290"/>
                </a:cubicBezTo>
                <a:close/>
                <a:moveTo>
                  <a:pt x="145" y="356"/>
                </a:moveTo>
                <a:cubicBezTo>
                  <a:pt x="131" y="356"/>
                  <a:pt x="119" y="345"/>
                  <a:pt x="119" y="330"/>
                </a:cubicBezTo>
                <a:cubicBezTo>
                  <a:pt x="119" y="316"/>
                  <a:pt x="131" y="305"/>
                  <a:pt x="145" y="305"/>
                </a:cubicBezTo>
                <a:cubicBezTo>
                  <a:pt x="159" y="305"/>
                  <a:pt x="171" y="316"/>
                  <a:pt x="171" y="330"/>
                </a:cubicBezTo>
                <a:cubicBezTo>
                  <a:pt x="171" y="345"/>
                  <a:pt x="159" y="356"/>
                  <a:pt x="145" y="356"/>
                </a:cubicBezTo>
                <a:close/>
                <a:moveTo>
                  <a:pt x="222" y="358"/>
                </a:moveTo>
                <a:cubicBezTo>
                  <a:pt x="200" y="358"/>
                  <a:pt x="182" y="377"/>
                  <a:pt x="182" y="399"/>
                </a:cubicBezTo>
                <a:cubicBezTo>
                  <a:pt x="182" y="421"/>
                  <a:pt x="200" y="440"/>
                  <a:pt x="222" y="440"/>
                </a:cubicBezTo>
                <a:cubicBezTo>
                  <a:pt x="245" y="440"/>
                  <a:pt x="263" y="421"/>
                  <a:pt x="263" y="399"/>
                </a:cubicBezTo>
                <a:cubicBezTo>
                  <a:pt x="263" y="377"/>
                  <a:pt x="245" y="358"/>
                  <a:pt x="222" y="358"/>
                </a:cubicBezTo>
                <a:close/>
                <a:moveTo>
                  <a:pt x="222" y="425"/>
                </a:moveTo>
                <a:cubicBezTo>
                  <a:pt x="208" y="425"/>
                  <a:pt x="197" y="413"/>
                  <a:pt x="197" y="399"/>
                </a:cubicBezTo>
                <a:cubicBezTo>
                  <a:pt x="197" y="385"/>
                  <a:pt x="208" y="373"/>
                  <a:pt x="222" y="373"/>
                </a:cubicBezTo>
                <a:cubicBezTo>
                  <a:pt x="237" y="373"/>
                  <a:pt x="248" y="385"/>
                  <a:pt x="248" y="399"/>
                </a:cubicBezTo>
                <a:cubicBezTo>
                  <a:pt x="248" y="413"/>
                  <a:pt x="237" y="425"/>
                  <a:pt x="222" y="425"/>
                </a:cubicBezTo>
                <a:close/>
                <a:moveTo>
                  <a:pt x="339" y="0"/>
                </a:moveTo>
                <a:cubicBezTo>
                  <a:pt x="74" y="0"/>
                  <a:pt x="74" y="0"/>
                  <a:pt x="74" y="0"/>
                </a:cubicBezTo>
                <a:cubicBezTo>
                  <a:pt x="33" y="0"/>
                  <a:pt x="0" y="33"/>
                  <a:pt x="0" y="74"/>
                </a:cubicBezTo>
                <a:cubicBezTo>
                  <a:pt x="0" y="204"/>
                  <a:pt x="0" y="204"/>
                  <a:pt x="0" y="204"/>
                </a:cubicBezTo>
                <a:cubicBezTo>
                  <a:pt x="0" y="245"/>
                  <a:pt x="33" y="278"/>
                  <a:pt x="74" y="278"/>
                </a:cubicBezTo>
                <a:cubicBezTo>
                  <a:pt x="339" y="278"/>
                  <a:pt x="339" y="278"/>
                  <a:pt x="339" y="278"/>
                </a:cubicBezTo>
                <a:cubicBezTo>
                  <a:pt x="380" y="278"/>
                  <a:pt x="413" y="245"/>
                  <a:pt x="413" y="204"/>
                </a:cubicBezTo>
                <a:cubicBezTo>
                  <a:pt x="413" y="74"/>
                  <a:pt x="413" y="74"/>
                  <a:pt x="413" y="74"/>
                </a:cubicBezTo>
                <a:cubicBezTo>
                  <a:pt x="413" y="33"/>
                  <a:pt x="380" y="0"/>
                  <a:pt x="339" y="0"/>
                </a:cubicBezTo>
                <a:close/>
                <a:moveTo>
                  <a:pt x="398" y="204"/>
                </a:moveTo>
                <a:cubicBezTo>
                  <a:pt x="398" y="237"/>
                  <a:pt x="372" y="263"/>
                  <a:pt x="339" y="263"/>
                </a:cubicBezTo>
                <a:cubicBezTo>
                  <a:pt x="74" y="263"/>
                  <a:pt x="74" y="263"/>
                  <a:pt x="74" y="263"/>
                </a:cubicBezTo>
                <a:cubicBezTo>
                  <a:pt x="41" y="263"/>
                  <a:pt x="14" y="237"/>
                  <a:pt x="14" y="204"/>
                </a:cubicBezTo>
                <a:cubicBezTo>
                  <a:pt x="14" y="74"/>
                  <a:pt x="14" y="74"/>
                  <a:pt x="14" y="74"/>
                </a:cubicBezTo>
                <a:cubicBezTo>
                  <a:pt x="14" y="41"/>
                  <a:pt x="41" y="15"/>
                  <a:pt x="74" y="15"/>
                </a:cubicBezTo>
                <a:cubicBezTo>
                  <a:pt x="339" y="15"/>
                  <a:pt x="339" y="15"/>
                  <a:pt x="339" y="15"/>
                </a:cubicBezTo>
                <a:cubicBezTo>
                  <a:pt x="372" y="15"/>
                  <a:pt x="398" y="41"/>
                  <a:pt x="398" y="74"/>
                </a:cubicBezTo>
                <a:lnTo>
                  <a:pt x="398" y="204"/>
                </a:lnTo>
                <a:close/>
              </a:path>
            </a:pathLst>
          </a:custGeom>
          <a:solidFill>
            <a:srgbClr val="FFFFFF"/>
          </a:solidFill>
          <a:ln>
            <a:noFill/>
          </a:ln>
          <a:scene3d>
            <a:camera prst="orthographicFront">
              <a:rot lat="0" lon="10800000" rev="0"/>
            </a:camera>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0140984" y="5046192"/>
            <a:ext cx="609600" cy="627864"/>
          </a:xfrm>
          <a:prstGeom prst="rect">
            <a:avLst/>
          </a:prstGeom>
          <a:noFill/>
        </p:spPr>
        <p:txBody>
          <a:bodyPr wrap="square" lIns="91440" tIns="91440" rIns="91440" bIns="91440" rtlCol="0">
            <a:spAutoFit/>
          </a:bodyPr>
          <a:lstStyle/>
          <a:p>
            <a:pPr>
              <a:lnSpc>
                <a:spcPct val="90000"/>
              </a:lnSpc>
              <a:spcBef>
                <a:spcPct val="20000"/>
              </a:spcBef>
              <a:buSzPct val="90000"/>
            </a:pPr>
            <a:r>
              <a:rPr lang="en-GB" sz="3200" dirty="0" smtClean="0">
                <a:solidFill>
                  <a:schemeClr val="tx1">
                    <a:alpha val="99000"/>
                  </a:schemeClr>
                </a:solidFill>
                <a:sym typeface="Wingdings" pitchFamily="2" charset="2"/>
              </a:rPr>
              <a:t></a:t>
            </a:r>
            <a:endParaRPr lang="en-GB" sz="3200" dirty="0" smtClean="0">
              <a:solidFill>
                <a:schemeClr val="tx1">
                  <a:alpha val="99000"/>
                </a:schemeClr>
              </a:solidFill>
            </a:endParaRPr>
          </a:p>
        </p:txBody>
      </p:sp>
    </p:spTree>
    <p:extLst>
      <p:ext uri="{BB962C8B-B14F-4D97-AF65-F5344CB8AC3E}">
        <p14:creationId xmlns:p14="http://schemas.microsoft.com/office/powerpoint/2010/main" val="289202633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833" y="4551402"/>
            <a:ext cx="10360501" cy="553998"/>
          </a:xfrm>
        </p:spPr>
        <p:txBody>
          <a:bodyPr/>
          <a:lstStyle/>
          <a:p>
            <a:r>
              <a:rPr lang="en-GB" dirty="0" smtClean="0"/>
              <a:t>Dependency injection</a:t>
            </a:r>
            <a:endParaRPr lang="en-GB" dirty="0"/>
          </a:p>
        </p:txBody>
      </p:sp>
      <p:sp>
        <p:nvSpPr>
          <p:cNvPr id="6" name="Text Placeholder 5"/>
          <p:cNvSpPr>
            <a:spLocks noGrp="1"/>
          </p:cNvSpPr>
          <p:nvPr>
            <p:ph type="body" idx="1"/>
          </p:nvPr>
        </p:nvSpPr>
        <p:spPr>
          <a:xfrm>
            <a:off x="962833" y="4074501"/>
            <a:ext cx="10360501" cy="332399"/>
          </a:xfrm>
        </p:spPr>
        <p:txBody>
          <a:bodyPr/>
          <a:lstStyle/>
          <a:p>
            <a:r>
              <a:rPr lang="en-GB" sz="2400" dirty="0" smtClean="0"/>
              <a:t>Creating Testable Objects by Removing Dependencies on Other Objects</a:t>
            </a:r>
            <a:endParaRPr lang="en-GB" sz="2400" dirty="0"/>
          </a:p>
        </p:txBody>
      </p:sp>
    </p:spTree>
    <p:extLst>
      <p:ext uri="{BB962C8B-B14F-4D97-AF65-F5344CB8AC3E}">
        <p14:creationId xmlns:p14="http://schemas.microsoft.com/office/powerpoint/2010/main" val="84656745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range"/>
          <p:cNvSpPr/>
          <p:nvPr/>
        </p:nvSpPr>
        <p:spPr bwMode="auto">
          <a:xfrm>
            <a:off x="7770812" y="2510873"/>
            <a:ext cx="3355848" cy="1219200"/>
          </a:xfrm>
          <a:prstGeom prst="roundRect">
            <a:avLst>
              <a:gd name="adj" fmla="val 0"/>
            </a:avLst>
          </a:prstGeom>
          <a:solidFill>
            <a:schemeClr val="accent5">
              <a:lumMod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9000"/>
                  </a:srgbClr>
                </a:solidFill>
                <a:ea typeface="Segoe UI" pitchFamily="34" charset="0"/>
                <a:cs typeface="Segoe UI" pitchFamily="34" charset="0"/>
              </a:rPr>
              <a:t>DataService</a:t>
            </a:r>
            <a:endParaRPr lang="en-US" sz="2200" dirty="0">
              <a:solidFill>
                <a:srgbClr val="FFFFFF">
                  <a:alpha val="99000"/>
                </a:srgbClr>
              </a:solidFill>
              <a:ea typeface="Segoe UI" pitchFamily="34" charset="0"/>
              <a:cs typeface="Segoe UI" pitchFamily="34" charset="0"/>
            </a:endParaRPr>
          </a:p>
        </p:txBody>
      </p:sp>
      <p:sp>
        <p:nvSpPr>
          <p:cNvPr id="18" name="Orange"/>
          <p:cNvSpPr/>
          <p:nvPr/>
        </p:nvSpPr>
        <p:spPr bwMode="auto">
          <a:xfrm>
            <a:off x="7389812" y="2220120"/>
            <a:ext cx="3355848" cy="1219200"/>
          </a:xfrm>
          <a:prstGeom prst="roundRect">
            <a:avLst>
              <a:gd name="adj" fmla="val 0"/>
            </a:avLst>
          </a:prstGeom>
          <a:solidFill>
            <a:schemeClr val="accent4">
              <a:lumMod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9000"/>
                  </a:srgbClr>
                </a:solidFill>
                <a:ea typeface="Segoe UI" pitchFamily="34" charset="0"/>
                <a:cs typeface="Segoe UI" pitchFamily="34" charset="0"/>
              </a:rPr>
              <a:t>DataService</a:t>
            </a:r>
            <a:endParaRPr lang="en-US" sz="2200" dirty="0">
              <a:solidFill>
                <a:srgbClr val="FFFFFF">
                  <a:alpha val="99000"/>
                </a:srgbClr>
              </a:solidFill>
              <a:ea typeface="Segoe UI" pitchFamily="34" charset="0"/>
              <a:cs typeface="Segoe UI" pitchFamily="34" charset="0"/>
            </a:endParaRPr>
          </a:p>
        </p:txBody>
      </p:sp>
      <p:sp>
        <p:nvSpPr>
          <p:cNvPr id="17" name="Orange"/>
          <p:cNvSpPr/>
          <p:nvPr/>
        </p:nvSpPr>
        <p:spPr bwMode="auto">
          <a:xfrm>
            <a:off x="7085012" y="1935308"/>
            <a:ext cx="3355848" cy="1219200"/>
          </a:xfrm>
          <a:prstGeom prst="roundRect">
            <a:avLst>
              <a:gd name="adj" fmla="val 0"/>
            </a:avLst>
          </a:prstGeom>
          <a:solidFill>
            <a:schemeClr val="accent4">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9000"/>
                  </a:srgbClr>
                </a:solidFill>
                <a:ea typeface="Segoe UI" pitchFamily="34" charset="0"/>
                <a:cs typeface="Segoe UI" pitchFamily="34" charset="0"/>
              </a:rPr>
              <a:t>DataService</a:t>
            </a:r>
            <a:endParaRPr lang="en-US" sz="2200" dirty="0">
              <a:solidFill>
                <a:srgbClr val="FFFFFF">
                  <a:alpha val="99000"/>
                </a:srgbClr>
              </a:solidFill>
              <a:ea typeface="Segoe UI" pitchFamily="34" charset="0"/>
              <a:cs typeface="Segoe UI" pitchFamily="34" charset="0"/>
            </a:endParaRPr>
          </a:p>
        </p:txBody>
      </p:sp>
      <p:sp>
        <p:nvSpPr>
          <p:cNvPr id="4" name="Title 3"/>
          <p:cNvSpPr>
            <a:spLocks noGrp="1"/>
          </p:cNvSpPr>
          <p:nvPr>
            <p:ph type="title"/>
          </p:nvPr>
        </p:nvSpPr>
        <p:spPr/>
        <p:txBody>
          <a:bodyPr/>
          <a:lstStyle/>
          <a:p>
            <a:r>
              <a:rPr lang="en-GB" dirty="0" smtClean="0"/>
              <a:t>How Dependencies Make Testing Difficult</a:t>
            </a:r>
            <a:endParaRPr lang="en-GB" dirty="0"/>
          </a:p>
        </p:txBody>
      </p:sp>
      <p:sp>
        <p:nvSpPr>
          <p:cNvPr id="6" name="Orange"/>
          <p:cNvSpPr/>
          <p:nvPr/>
        </p:nvSpPr>
        <p:spPr bwMode="auto">
          <a:xfrm>
            <a:off x="684212" y="1404255"/>
            <a:ext cx="5410200" cy="4800600"/>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9000"/>
                </a:srgbClr>
              </a:solidFill>
              <a:ea typeface="Segoe UI" pitchFamily="34" charset="0"/>
              <a:cs typeface="Segoe UI" pitchFamily="34" charset="0"/>
            </a:endParaRPr>
          </a:p>
        </p:txBody>
      </p:sp>
      <p:sp>
        <p:nvSpPr>
          <p:cNvPr id="7" name="Rectangle 6"/>
          <p:cNvSpPr/>
          <p:nvPr/>
        </p:nvSpPr>
        <p:spPr>
          <a:xfrm>
            <a:off x="912812" y="1665510"/>
            <a:ext cx="4953000" cy="4278090"/>
          </a:xfrm>
          <a:prstGeom prst="rect">
            <a:avLst/>
          </a:prstGeom>
          <a:solidFill>
            <a:srgbClr val="FFFFFF">
              <a:alpha val="60000"/>
            </a:srgbClr>
          </a:solidFill>
        </p:spPr>
        <p:style>
          <a:lnRef idx="2">
            <a:schemeClr val="accent1"/>
          </a:lnRef>
          <a:fillRef idx="1">
            <a:schemeClr val="lt1"/>
          </a:fillRef>
          <a:effectRef idx="0">
            <a:schemeClr val="accent1"/>
          </a:effectRef>
          <a:fontRef idx="minor">
            <a:schemeClr val="dk1"/>
          </a:fontRef>
        </p:style>
        <p:txBody>
          <a:bodyPr wrap="square" lIns="91435" tIns="45718" rIns="91435" bIns="45718">
            <a:spAutoFit/>
          </a:bodyPr>
          <a:lstStyle/>
          <a:p>
            <a:r>
              <a:rPr lang="en-GB" sz="1600" dirty="0">
                <a:latin typeface="Consolas"/>
              </a:rPr>
              <a:t> </a:t>
            </a:r>
            <a:r>
              <a:rPr lang="en-GB" sz="1600" dirty="0">
                <a:solidFill>
                  <a:srgbClr val="0000FF"/>
                </a:solidFill>
                <a:latin typeface="Consolas"/>
              </a:rPr>
              <a:t>public</a:t>
            </a:r>
            <a:r>
              <a:rPr lang="en-GB" sz="1600" dirty="0">
                <a:solidFill>
                  <a:prstClr val="black"/>
                </a:solidFill>
                <a:latin typeface="Consolas"/>
              </a:rPr>
              <a:t> </a:t>
            </a:r>
            <a:r>
              <a:rPr lang="en-GB" sz="1600" dirty="0">
                <a:solidFill>
                  <a:srgbClr val="0000FF"/>
                </a:solidFill>
                <a:latin typeface="Consolas"/>
              </a:rPr>
              <a:t>class</a:t>
            </a:r>
            <a:r>
              <a:rPr lang="en-GB" sz="1600" dirty="0">
                <a:solidFill>
                  <a:prstClr val="black"/>
                </a:solidFill>
                <a:latin typeface="Consolas"/>
              </a:rPr>
              <a:t> </a:t>
            </a:r>
            <a:r>
              <a:rPr lang="en-GB" sz="1600" dirty="0" err="1">
                <a:solidFill>
                  <a:srgbClr val="2B91AF"/>
                </a:solidFill>
                <a:latin typeface="Consolas"/>
              </a:rPr>
              <a:t>MainViewModel</a:t>
            </a:r>
            <a:r>
              <a:rPr lang="en-GB" sz="1600" dirty="0">
                <a:solidFill>
                  <a:prstClr val="black"/>
                </a:solidFill>
                <a:latin typeface="Consolas"/>
              </a:rPr>
              <a:t> </a:t>
            </a:r>
            <a:endParaRPr lang="en-GB" sz="1600" dirty="0" smtClean="0">
              <a:solidFill>
                <a:prstClr val="black"/>
              </a:solidFill>
              <a:latin typeface="Consolas"/>
            </a:endParaRPr>
          </a:p>
          <a:p>
            <a:r>
              <a:rPr lang="en-GB" sz="1600" dirty="0">
                <a:solidFill>
                  <a:prstClr val="black"/>
                </a:solidFill>
                <a:latin typeface="Consolas"/>
              </a:rPr>
              <a:t> </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srgbClr val="0000FF"/>
                </a:solidFill>
                <a:latin typeface="Consolas"/>
              </a:rPr>
              <a:t>private</a:t>
            </a:r>
            <a:r>
              <a:rPr lang="en-GB" sz="1600" dirty="0" smtClean="0">
                <a:solidFill>
                  <a:prstClr val="black"/>
                </a:solidFill>
                <a:latin typeface="Consolas"/>
              </a:rPr>
              <a:t> </a:t>
            </a:r>
            <a:r>
              <a:rPr lang="en-GB" sz="1600" dirty="0" err="1" smtClean="0">
                <a:solidFill>
                  <a:srgbClr val="2B91AF"/>
                </a:solidFill>
                <a:latin typeface="Consolas"/>
              </a:rPr>
              <a:t>DataService</a:t>
            </a:r>
            <a:r>
              <a:rPr lang="en-GB" sz="1600" dirty="0" smtClean="0">
                <a:solidFill>
                  <a:srgbClr val="2B91AF"/>
                </a:solidFill>
                <a:latin typeface="Consolas"/>
              </a:rPr>
              <a:t> </a:t>
            </a:r>
            <a:r>
              <a:rPr lang="en-GB" sz="1600" dirty="0" err="1" smtClean="0">
                <a:solidFill>
                  <a:prstClr val="black"/>
                </a:solidFill>
                <a:latin typeface="Consolas"/>
              </a:rPr>
              <a:t>dataSvc</a:t>
            </a:r>
            <a:r>
              <a:rPr lang="en-GB" sz="1600" dirty="0" smtClean="0">
                <a:solidFill>
                  <a:prstClr val="black"/>
                </a:solidFill>
                <a:latin typeface="Consolas"/>
              </a:rPr>
              <a:t>;</a:t>
            </a:r>
            <a:endParaRPr lang="en-GB" sz="1600" dirty="0">
              <a:solidFill>
                <a:prstClr val="black"/>
              </a:solidFill>
              <a:latin typeface="Consolas"/>
            </a:endParaRPr>
          </a:p>
          <a:p>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srgbClr val="0000FF"/>
                </a:solidFill>
                <a:latin typeface="Consolas"/>
              </a:rPr>
              <a:t>public</a:t>
            </a:r>
            <a:r>
              <a:rPr lang="en-GB" sz="1600" dirty="0" smtClean="0">
                <a:solidFill>
                  <a:prstClr val="black"/>
                </a:solidFill>
                <a:latin typeface="Consolas"/>
              </a:rPr>
              <a:t> </a:t>
            </a:r>
            <a:r>
              <a:rPr lang="en-GB" sz="1600" dirty="0" err="1">
                <a:solidFill>
                  <a:prstClr val="black"/>
                </a:solidFill>
                <a:latin typeface="Consolas"/>
              </a:rPr>
              <a:t>MainViewModel</a:t>
            </a:r>
            <a:r>
              <a:rPr lang="en-GB" sz="1600" dirty="0">
                <a:solidFill>
                  <a:prstClr val="black"/>
                </a:solidFill>
                <a:latin typeface="Consolas"/>
              </a:rPr>
              <a:t>()</a:t>
            </a:r>
          </a:p>
          <a:p>
            <a:r>
              <a:rPr lang="en-GB" sz="1600" dirty="0">
                <a:solidFill>
                  <a:prstClr val="black"/>
                </a:solidFill>
                <a:latin typeface="Consolas"/>
              </a:rPr>
              <a:t>    </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err="1" smtClean="0">
                <a:solidFill>
                  <a:prstClr val="black"/>
                </a:solidFill>
                <a:latin typeface="Consolas"/>
              </a:rPr>
              <a:t>dataSvc</a:t>
            </a:r>
            <a:r>
              <a:rPr lang="en-GB" sz="1600" dirty="0" smtClean="0">
                <a:solidFill>
                  <a:prstClr val="black"/>
                </a:solidFill>
                <a:latin typeface="Consolas"/>
              </a:rPr>
              <a:t>= </a:t>
            </a:r>
            <a:r>
              <a:rPr lang="en-GB" sz="1600" dirty="0" smtClean="0">
                <a:solidFill>
                  <a:srgbClr val="0000FF"/>
                </a:solidFill>
                <a:latin typeface="Consolas"/>
              </a:rPr>
              <a:t>new</a:t>
            </a:r>
            <a:r>
              <a:rPr lang="en-GB" sz="1600" dirty="0" smtClean="0">
                <a:solidFill>
                  <a:prstClr val="black"/>
                </a:solidFill>
                <a:latin typeface="Consolas"/>
              </a:rPr>
              <a:t> </a:t>
            </a:r>
            <a:r>
              <a:rPr lang="en-GB" sz="1600" dirty="0" err="1" smtClean="0">
                <a:solidFill>
                  <a:srgbClr val="2B91AF"/>
                </a:solidFill>
                <a:latin typeface="Consolas"/>
              </a:rPr>
              <a:t>DataService</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prstClr val="black"/>
                </a:solidFill>
                <a:latin typeface="Consolas"/>
              </a:rPr>
              <a:t>}</a:t>
            </a:r>
            <a:endParaRPr lang="en-GB" sz="1600" dirty="0">
              <a:solidFill>
                <a:prstClr val="black"/>
              </a:solidFill>
              <a:latin typeface="Consolas"/>
            </a:endParaRPr>
          </a:p>
          <a:p>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srgbClr val="0000FF"/>
                </a:solidFill>
                <a:latin typeface="Consolas"/>
              </a:rPr>
              <a:t>public</a:t>
            </a:r>
            <a:r>
              <a:rPr lang="en-GB" sz="1600" dirty="0" smtClean="0">
                <a:solidFill>
                  <a:prstClr val="black"/>
                </a:solidFill>
                <a:latin typeface="Consolas"/>
              </a:rPr>
              <a:t> </a:t>
            </a:r>
            <a:r>
              <a:rPr lang="en-GB" sz="1600" dirty="0">
                <a:solidFill>
                  <a:srgbClr val="0000FF"/>
                </a:solidFill>
                <a:latin typeface="Consolas"/>
              </a:rPr>
              <a:t>void</a:t>
            </a:r>
            <a:r>
              <a:rPr lang="en-GB" sz="1600" dirty="0">
                <a:solidFill>
                  <a:prstClr val="black"/>
                </a:solidFill>
                <a:latin typeface="Consolas"/>
              </a:rPr>
              <a:t> </a:t>
            </a:r>
            <a:r>
              <a:rPr lang="en-GB" sz="1600" dirty="0" err="1" smtClean="0">
                <a:solidFill>
                  <a:prstClr val="black"/>
                </a:solidFill>
                <a:latin typeface="Consolas"/>
              </a:rPr>
              <a:t>XYZmethod</a:t>
            </a:r>
            <a:r>
              <a:rPr lang="en-GB" sz="1600" dirty="0">
                <a:solidFill>
                  <a:prstClr val="black"/>
                </a:solidFill>
                <a:latin typeface="Consolas"/>
              </a:rPr>
              <a:t>()</a:t>
            </a:r>
          </a:p>
          <a:p>
            <a:r>
              <a:rPr lang="en-GB" sz="1600" dirty="0">
                <a:solidFill>
                  <a:prstClr val="black"/>
                </a:solidFill>
                <a:latin typeface="Consolas"/>
              </a:rPr>
              <a:t>    </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err="1" smtClean="0">
                <a:solidFill>
                  <a:srgbClr val="0000FF"/>
                </a:solidFill>
                <a:latin typeface="Consolas"/>
              </a:rPr>
              <a:t>var</a:t>
            </a:r>
            <a:r>
              <a:rPr lang="en-GB" sz="1600" dirty="0" smtClean="0">
                <a:solidFill>
                  <a:srgbClr val="0000FF"/>
                </a:solidFill>
                <a:latin typeface="Consolas"/>
              </a:rPr>
              <a:t> </a:t>
            </a:r>
            <a:r>
              <a:rPr lang="en-GB" sz="1600" dirty="0" err="1" smtClean="0">
                <a:solidFill>
                  <a:prstClr val="black"/>
                </a:solidFill>
                <a:latin typeface="Consolas"/>
              </a:rPr>
              <a:t>theCar</a:t>
            </a:r>
            <a:r>
              <a:rPr lang="en-GB" sz="1600" dirty="0" smtClean="0">
                <a:solidFill>
                  <a:prstClr val="black"/>
                </a:solidFill>
                <a:latin typeface="Consolas"/>
              </a:rPr>
              <a:t> = </a:t>
            </a:r>
            <a:r>
              <a:rPr lang="en-GB" sz="1600" dirty="0" err="1" smtClean="0">
                <a:solidFill>
                  <a:prstClr val="black"/>
                </a:solidFill>
                <a:latin typeface="Consolas"/>
              </a:rPr>
              <a:t>dataSvc.Car</a:t>
            </a:r>
            <a:r>
              <a:rPr lang="en-GB" sz="1600" dirty="0" smtClean="0">
                <a:solidFill>
                  <a:prstClr val="black"/>
                </a:solidFill>
                <a:latin typeface="Consolas"/>
              </a:rPr>
              <a:t>;</a:t>
            </a:r>
          </a:p>
          <a:p>
            <a:r>
              <a:rPr lang="en-GB" sz="1600" dirty="0">
                <a:solidFill>
                  <a:prstClr val="black"/>
                </a:solidFill>
                <a:latin typeface="Consolas"/>
              </a:rPr>
              <a:t> </a:t>
            </a:r>
            <a:r>
              <a:rPr lang="en-GB" sz="1600" dirty="0" smtClean="0">
                <a:solidFill>
                  <a:prstClr val="black"/>
                </a:solidFill>
                <a:latin typeface="Consolas"/>
              </a:rPr>
              <a:t>     ...</a:t>
            </a:r>
          </a:p>
          <a:p>
            <a:r>
              <a:rPr lang="en-GB" sz="1600" dirty="0">
                <a:solidFill>
                  <a:prstClr val="black"/>
                </a:solidFill>
                <a:latin typeface="Consolas"/>
              </a:rPr>
              <a:t> </a:t>
            </a:r>
            <a:r>
              <a:rPr lang="en-GB" sz="1600" dirty="0" smtClean="0">
                <a:solidFill>
                  <a:prstClr val="black"/>
                </a:solidFill>
                <a:latin typeface="Consolas"/>
              </a:rPr>
              <a:t>     </a:t>
            </a:r>
            <a:r>
              <a:rPr lang="en-GB" sz="1600" dirty="0" err="1" smtClean="0">
                <a:solidFill>
                  <a:prstClr val="black"/>
                </a:solidFill>
                <a:latin typeface="Consolas"/>
              </a:rPr>
              <a:t>NavigationService.Instance.GoBack</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prstClr val="black"/>
                </a:solidFill>
                <a:latin typeface="Consolas"/>
              </a:rPr>
              <a:t>}</a:t>
            </a:r>
          </a:p>
          <a:p>
            <a:r>
              <a:rPr lang="en-GB" sz="1600" dirty="0" smtClean="0">
                <a:solidFill>
                  <a:prstClr val="black"/>
                </a:solidFill>
                <a:latin typeface="Consolas"/>
              </a:rPr>
              <a:t>    ...</a:t>
            </a:r>
            <a:endParaRPr lang="en-GB" sz="1600" dirty="0">
              <a:solidFill>
                <a:prstClr val="black"/>
              </a:solidFill>
              <a:latin typeface="Consolas"/>
            </a:endParaRPr>
          </a:p>
          <a:p>
            <a:r>
              <a:rPr lang="en-GB" sz="1600" dirty="0" smtClean="0">
                <a:solidFill>
                  <a:prstClr val="black"/>
                </a:solidFill>
                <a:latin typeface="Consolas"/>
              </a:rPr>
              <a:t>}</a:t>
            </a:r>
            <a:endParaRPr lang="en-GB" sz="1600" dirty="0">
              <a:solidFill>
                <a:srgbClr val="0000FF"/>
              </a:solidFill>
              <a:latin typeface="Consolas"/>
            </a:endParaRPr>
          </a:p>
        </p:txBody>
      </p:sp>
      <p:sp>
        <p:nvSpPr>
          <p:cNvPr id="8" name="Orange"/>
          <p:cNvSpPr/>
          <p:nvPr/>
        </p:nvSpPr>
        <p:spPr bwMode="auto">
          <a:xfrm>
            <a:off x="6704012" y="1697355"/>
            <a:ext cx="3355848" cy="1219200"/>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9000"/>
                  </a:srgbClr>
                </a:solidFill>
                <a:ea typeface="Segoe UI" pitchFamily="34" charset="0"/>
                <a:cs typeface="Segoe UI" pitchFamily="34" charset="0"/>
              </a:rPr>
              <a:t>DataService</a:t>
            </a:r>
            <a:endParaRPr lang="en-US" sz="2200" dirty="0">
              <a:solidFill>
                <a:srgbClr val="FFFFFF">
                  <a:alpha val="99000"/>
                </a:srgbClr>
              </a:solidFill>
              <a:ea typeface="Segoe UI" pitchFamily="34" charset="0"/>
              <a:cs typeface="Segoe UI" pitchFamily="34" charset="0"/>
            </a:endParaRPr>
          </a:p>
        </p:txBody>
      </p:sp>
      <p:sp>
        <p:nvSpPr>
          <p:cNvPr id="9" name="Orange"/>
          <p:cNvSpPr/>
          <p:nvPr/>
        </p:nvSpPr>
        <p:spPr bwMode="auto">
          <a:xfrm>
            <a:off x="6704012" y="4137547"/>
            <a:ext cx="3355848" cy="1219200"/>
          </a:xfrm>
          <a:prstGeom prst="roundRect">
            <a:avLst>
              <a:gd name="adj" fmla="val 0"/>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9000"/>
                  </a:srgbClr>
                </a:solidFill>
                <a:ea typeface="Segoe UI" pitchFamily="34" charset="0"/>
                <a:cs typeface="Segoe UI" pitchFamily="34" charset="0"/>
              </a:rPr>
              <a:t>NavigationService</a:t>
            </a:r>
            <a:endParaRPr lang="en-US" sz="2200" dirty="0">
              <a:solidFill>
                <a:srgbClr val="FFFFFF">
                  <a:alpha val="99000"/>
                </a:srgbClr>
              </a:solidFill>
              <a:ea typeface="Segoe UI" pitchFamily="34" charset="0"/>
              <a:cs typeface="Segoe UI" pitchFamily="34" charset="0"/>
            </a:endParaRPr>
          </a:p>
        </p:txBody>
      </p:sp>
      <p:cxnSp>
        <p:nvCxnSpPr>
          <p:cNvPr id="11" name="Straight Arrow Connector 10"/>
          <p:cNvCxnSpPr/>
          <p:nvPr/>
        </p:nvCxnSpPr>
        <p:spPr>
          <a:xfrm flipV="1">
            <a:off x="4799012" y="2514600"/>
            <a:ext cx="1752600" cy="7620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570412" y="4747147"/>
            <a:ext cx="1981200" cy="1524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descr="C:\Users\Andy\AppData\Local\Microsoft\Windows\Temporary Internet Files\Content.IE5\8ZXVLDOJ\MM900283453[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367016">
            <a:off x="5942012" y="1983105"/>
            <a:ext cx="914400" cy="3238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ndy\AppData\Local\Microsoft\Windows\Temporary Internet Files\Content.IE5\8ZXVLDOJ\MM900283453[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522851">
            <a:off x="5942012" y="4343400"/>
            <a:ext cx="914400" cy="32385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bwMode="auto">
          <a:xfrm>
            <a:off x="1065212" y="3804556"/>
            <a:ext cx="4610100" cy="1681844"/>
          </a:xfrm>
          <a:prstGeom prst="roundRect">
            <a:avLst/>
          </a:prstGeom>
          <a:solidFill>
            <a:srgbClr val="3397D3">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200" dirty="0" smtClean="0">
              <a:solidFill>
                <a:srgbClr val="FFFFFF">
                  <a:alpha val="98824"/>
                </a:srgb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056503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200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1"/>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par>
                          <p:cTn id="18" fill="hold">
                            <p:stCondLst>
                              <p:cond delay="0"/>
                            </p:stCondLst>
                            <p:childTnLst>
                              <p:par>
                                <p:cTn id="19" presetID="31" presetClass="entr" presetSubtype="0" fill="hold" nodeType="after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p:cTn id="21" dur="1000" fill="hold"/>
                                        <p:tgtEl>
                                          <p:spTgt spid="1026"/>
                                        </p:tgtEl>
                                        <p:attrNameLst>
                                          <p:attrName>ppt_w</p:attrName>
                                        </p:attrNameLst>
                                      </p:cBhvr>
                                      <p:tavLst>
                                        <p:tav tm="0">
                                          <p:val>
                                            <p:fltVal val="0"/>
                                          </p:val>
                                        </p:tav>
                                        <p:tav tm="100000">
                                          <p:val>
                                            <p:strVal val="#ppt_w"/>
                                          </p:val>
                                        </p:tav>
                                      </p:tavLst>
                                    </p:anim>
                                    <p:anim calcmode="lin" valueType="num">
                                      <p:cBhvr>
                                        <p:cTn id="22" dur="1000" fill="hold"/>
                                        <p:tgtEl>
                                          <p:spTgt spid="1026"/>
                                        </p:tgtEl>
                                        <p:attrNameLst>
                                          <p:attrName>ppt_h</p:attrName>
                                        </p:attrNameLst>
                                      </p:cBhvr>
                                      <p:tavLst>
                                        <p:tav tm="0">
                                          <p:val>
                                            <p:fltVal val="0"/>
                                          </p:val>
                                        </p:tav>
                                        <p:tav tm="100000">
                                          <p:val>
                                            <p:strVal val="#ppt_h"/>
                                          </p:val>
                                        </p:tav>
                                      </p:tavLst>
                                    </p:anim>
                                    <p:anim calcmode="lin" valueType="num">
                                      <p:cBhvr>
                                        <p:cTn id="23" dur="1000" fill="hold"/>
                                        <p:tgtEl>
                                          <p:spTgt spid="1026"/>
                                        </p:tgtEl>
                                        <p:attrNameLst>
                                          <p:attrName>style.rotation</p:attrName>
                                        </p:attrNameLst>
                                      </p:cBhvr>
                                      <p:tavLst>
                                        <p:tav tm="0">
                                          <p:val>
                                            <p:fltVal val="90"/>
                                          </p:val>
                                        </p:tav>
                                        <p:tav tm="100000">
                                          <p:val>
                                            <p:fltVal val="0"/>
                                          </p:val>
                                        </p:tav>
                                      </p:tavLst>
                                    </p:anim>
                                    <p:animEffect transition="in" filter="fade">
                                      <p:cBhvr>
                                        <p:cTn id="24" dur="1000"/>
                                        <p:tgtEl>
                                          <p:spTgt spid="1026"/>
                                        </p:tgtEl>
                                      </p:cBhvr>
                                    </p:animEffect>
                                  </p:childTnLst>
                                </p:cTn>
                              </p:par>
                              <p:par>
                                <p:cTn id="25" presetID="3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 calcmode="lin" valueType="num">
                                      <p:cBhvr>
                                        <p:cTn id="29" dur="1000" fill="hold"/>
                                        <p:tgtEl>
                                          <p:spTgt spid="15"/>
                                        </p:tgtEl>
                                        <p:attrNameLst>
                                          <p:attrName>style.rotation</p:attrName>
                                        </p:attrNameLst>
                                      </p:cBhvr>
                                      <p:tavLst>
                                        <p:tav tm="0">
                                          <p:val>
                                            <p:fltVal val="90"/>
                                          </p:val>
                                        </p:tav>
                                        <p:tav tm="100000">
                                          <p:val>
                                            <p:fltVal val="0"/>
                                          </p:val>
                                        </p:tav>
                                      </p:tavLst>
                                    </p:anim>
                                    <p:animEffect transition="in" filter="fade">
                                      <p:cBhvr>
                                        <p:cTn id="30" dur="10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mph" presetSubtype="2" fill="hold" grpId="0" nodeType="clickEffect">
                                  <p:stCondLst>
                                    <p:cond delay="0"/>
                                  </p:stCondLst>
                                  <p:childTnLst>
                                    <p:animClr clrSpc="rgb" dir="cw">
                                      <p:cBhvr override="childStyle">
                                        <p:cTn id="41" dur="1000" fill="hold"/>
                                        <p:tgtEl>
                                          <p:spTgt spid="8"/>
                                        </p:tgtEl>
                                        <p:attrNameLst>
                                          <p:attrName>style.color</p:attrName>
                                        </p:attrNameLst>
                                      </p:cBhvr>
                                      <p:to>
                                        <a:schemeClr val="accent2"/>
                                      </p:to>
                                    </p:animClr>
                                  </p:childTnLst>
                                </p:cTn>
                              </p:par>
                            </p:childTnLst>
                          </p:cTn>
                        </p:par>
                        <p:par>
                          <p:cTn id="42" fill="hold">
                            <p:stCondLst>
                              <p:cond delay="1000"/>
                            </p:stCondLst>
                            <p:childTnLst>
                              <p:par>
                                <p:cTn id="43" presetID="3" presetClass="emph" presetSubtype="2" fill="hold" grpId="0" nodeType="afterEffect">
                                  <p:stCondLst>
                                    <p:cond delay="500"/>
                                  </p:stCondLst>
                                  <p:childTnLst>
                                    <p:animClr clrSpc="rgb" dir="cw">
                                      <p:cBhvr override="childStyle">
                                        <p:cTn id="44" dur="1000" fill="hold"/>
                                        <p:tgtEl>
                                          <p:spTgt spid="9"/>
                                        </p:tgtEl>
                                        <p:attrNameLst>
                                          <p:attrName>style.color</p:attrName>
                                        </p:attrNameLst>
                                      </p:cBhvr>
                                      <p:to>
                                        <a:schemeClr val="accent2"/>
                                      </p:to>
                                    </p:animClr>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50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1" nodeType="afterEffect">
                                  <p:stCondLst>
                                    <p:cond delay="50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18" grpId="0" animBg="1"/>
      <p:bldP spid="17" grpId="1" animBg="1"/>
      <p:bldP spid="8" grpId="0" animBg="1"/>
      <p:bldP spid="9"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Inject Dependencies To Allow Mocking</a:t>
            </a:r>
            <a:endParaRPr lang="en-GB" dirty="0"/>
          </a:p>
        </p:txBody>
      </p:sp>
      <p:sp>
        <p:nvSpPr>
          <p:cNvPr id="6" name="Orange"/>
          <p:cNvSpPr/>
          <p:nvPr/>
        </p:nvSpPr>
        <p:spPr bwMode="auto">
          <a:xfrm>
            <a:off x="303212" y="1219200"/>
            <a:ext cx="6419684" cy="5410200"/>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9000"/>
                </a:srgbClr>
              </a:solidFill>
              <a:ea typeface="Segoe UI" pitchFamily="34" charset="0"/>
              <a:cs typeface="Segoe UI" pitchFamily="34" charset="0"/>
            </a:endParaRPr>
          </a:p>
        </p:txBody>
      </p:sp>
      <p:sp>
        <p:nvSpPr>
          <p:cNvPr id="7" name="Rectangle 6"/>
          <p:cNvSpPr/>
          <p:nvPr/>
        </p:nvSpPr>
        <p:spPr>
          <a:xfrm>
            <a:off x="531812" y="1480456"/>
            <a:ext cx="5867400" cy="5016754"/>
          </a:xfrm>
          <a:prstGeom prst="rect">
            <a:avLst/>
          </a:prstGeom>
          <a:solidFill>
            <a:srgbClr val="FFFFFF">
              <a:alpha val="60000"/>
            </a:srgbClr>
          </a:solidFill>
        </p:spPr>
        <p:style>
          <a:lnRef idx="2">
            <a:schemeClr val="accent1"/>
          </a:lnRef>
          <a:fillRef idx="1">
            <a:schemeClr val="lt1"/>
          </a:fillRef>
          <a:effectRef idx="0">
            <a:schemeClr val="accent1"/>
          </a:effectRef>
          <a:fontRef idx="minor">
            <a:schemeClr val="dk1"/>
          </a:fontRef>
        </p:style>
        <p:txBody>
          <a:bodyPr wrap="square" lIns="91435" tIns="45718" rIns="91435" bIns="45718">
            <a:spAutoFit/>
          </a:bodyPr>
          <a:lstStyle/>
          <a:p>
            <a:r>
              <a:rPr lang="en-GB" sz="1600" dirty="0">
                <a:latin typeface="Consolas"/>
              </a:rPr>
              <a:t> </a:t>
            </a:r>
            <a:r>
              <a:rPr lang="en-GB" sz="1600" dirty="0">
                <a:solidFill>
                  <a:srgbClr val="0000FF"/>
                </a:solidFill>
                <a:latin typeface="Consolas"/>
              </a:rPr>
              <a:t>public</a:t>
            </a:r>
            <a:r>
              <a:rPr lang="en-GB" sz="1600" dirty="0">
                <a:solidFill>
                  <a:prstClr val="black"/>
                </a:solidFill>
                <a:latin typeface="Consolas"/>
              </a:rPr>
              <a:t> </a:t>
            </a:r>
            <a:r>
              <a:rPr lang="en-GB" sz="1600" dirty="0">
                <a:solidFill>
                  <a:srgbClr val="0000FF"/>
                </a:solidFill>
                <a:latin typeface="Consolas"/>
              </a:rPr>
              <a:t>class</a:t>
            </a:r>
            <a:r>
              <a:rPr lang="en-GB" sz="1600" dirty="0">
                <a:solidFill>
                  <a:prstClr val="black"/>
                </a:solidFill>
                <a:latin typeface="Consolas"/>
              </a:rPr>
              <a:t> </a:t>
            </a:r>
            <a:r>
              <a:rPr lang="en-GB" sz="1600" dirty="0" err="1">
                <a:solidFill>
                  <a:srgbClr val="2B91AF"/>
                </a:solidFill>
                <a:latin typeface="Consolas"/>
              </a:rPr>
              <a:t>MainViewModel</a:t>
            </a:r>
            <a:r>
              <a:rPr lang="en-GB" sz="1600" dirty="0">
                <a:solidFill>
                  <a:prstClr val="black"/>
                </a:solidFill>
                <a:latin typeface="Consolas"/>
              </a:rPr>
              <a:t> </a:t>
            </a:r>
            <a:endParaRPr lang="en-GB" sz="1600" dirty="0" smtClean="0">
              <a:solidFill>
                <a:prstClr val="black"/>
              </a:solidFill>
              <a:latin typeface="Consolas"/>
            </a:endParaRPr>
          </a:p>
          <a:p>
            <a:r>
              <a:rPr lang="en-GB" sz="1600" dirty="0">
                <a:solidFill>
                  <a:prstClr val="black"/>
                </a:solidFill>
                <a:latin typeface="Consolas"/>
              </a:rPr>
              <a:t> </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srgbClr val="0000FF"/>
                </a:solidFill>
                <a:latin typeface="Consolas"/>
              </a:rPr>
              <a:t>private</a:t>
            </a:r>
            <a:r>
              <a:rPr lang="en-GB" sz="1600" dirty="0" smtClean="0">
                <a:solidFill>
                  <a:prstClr val="black"/>
                </a:solidFill>
                <a:latin typeface="Consolas"/>
              </a:rPr>
              <a:t> </a:t>
            </a:r>
            <a:r>
              <a:rPr lang="en-GB" sz="1600" dirty="0" err="1" smtClean="0">
                <a:solidFill>
                  <a:srgbClr val="2B91AF"/>
                </a:solidFill>
                <a:latin typeface="Consolas"/>
              </a:rPr>
              <a:t>IDataService</a:t>
            </a:r>
            <a:r>
              <a:rPr lang="en-GB" sz="1600" dirty="0" smtClean="0">
                <a:solidFill>
                  <a:srgbClr val="2B91AF"/>
                </a:solidFill>
                <a:latin typeface="Consolas"/>
              </a:rPr>
              <a:t> </a:t>
            </a:r>
            <a:r>
              <a:rPr lang="en-GB" sz="1600" dirty="0" err="1" smtClean="0">
                <a:solidFill>
                  <a:prstClr val="black"/>
                </a:solidFill>
                <a:latin typeface="Consolas"/>
              </a:rPr>
              <a:t>dataSvc</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prstClr val="black"/>
                </a:solidFill>
                <a:latin typeface="Consolas"/>
              </a:rPr>
              <a:t>   </a:t>
            </a:r>
            <a:r>
              <a:rPr lang="en-GB" sz="1600" dirty="0" smtClean="0">
                <a:solidFill>
                  <a:srgbClr val="0000FF"/>
                </a:solidFill>
                <a:latin typeface="Consolas"/>
              </a:rPr>
              <a:t>private</a:t>
            </a:r>
            <a:r>
              <a:rPr lang="en-GB" sz="1600" dirty="0" smtClean="0">
                <a:solidFill>
                  <a:prstClr val="black"/>
                </a:solidFill>
                <a:latin typeface="Consolas"/>
              </a:rPr>
              <a:t> </a:t>
            </a:r>
            <a:r>
              <a:rPr lang="en-GB" sz="1600" dirty="0" err="1" smtClean="0">
                <a:solidFill>
                  <a:srgbClr val="2B91AF"/>
                </a:solidFill>
                <a:latin typeface="Consolas"/>
              </a:rPr>
              <a:t>INavigationService</a:t>
            </a:r>
            <a:r>
              <a:rPr lang="en-GB" sz="1600" dirty="0" smtClean="0">
                <a:solidFill>
                  <a:srgbClr val="2B91AF"/>
                </a:solidFill>
                <a:latin typeface="Consolas"/>
              </a:rPr>
              <a:t> </a:t>
            </a:r>
            <a:r>
              <a:rPr lang="en-GB" sz="1600" dirty="0" err="1" smtClean="0">
                <a:solidFill>
                  <a:prstClr val="black"/>
                </a:solidFill>
                <a:latin typeface="Consolas"/>
              </a:rPr>
              <a:t>navSvc</a:t>
            </a:r>
            <a:r>
              <a:rPr lang="en-GB" sz="1600" dirty="0" smtClean="0">
                <a:solidFill>
                  <a:prstClr val="black"/>
                </a:solidFill>
                <a:latin typeface="Consolas"/>
              </a:rPr>
              <a:t>;</a:t>
            </a:r>
          </a:p>
          <a:p>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srgbClr val="0000FF"/>
                </a:solidFill>
                <a:latin typeface="Consolas"/>
              </a:rPr>
              <a:t>public</a:t>
            </a:r>
            <a:r>
              <a:rPr lang="en-GB" sz="1600" dirty="0" smtClean="0">
                <a:solidFill>
                  <a:prstClr val="black"/>
                </a:solidFill>
                <a:latin typeface="Consolas"/>
              </a:rPr>
              <a:t> </a:t>
            </a:r>
            <a:r>
              <a:rPr lang="en-GB" sz="1600" dirty="0" err="1" smtClean="0">
                <a:solidFill>
                  <a:prstClr val="black"/>
                </a:solidFill>
                <a:latin typeface="Consolas"/>
              </a:rPr>
              <a:t>MainViewModel</a:t>
            </a:r>
            <a:r>
              <a:rPr lang="en-GB" sz="1600" dirty="0" smtClean="0">
                <a:solidFill>
                  <a:prstClr val="black"/>
                </a:solidFill>
                <a:latin typeface="Consolas"/>
              </a:rPr>
              <a:t>(</a:t>
            </a:r>
            <a:r>
              <a:rPr lang="en-GB" sz="1600" dirty="0" err="1">
                <a:solidFill>
                  <a:srgbClr val="2B91AF"/>
                </a:solidFill>
                <a:latin typeface="Consolas"/>
              </a:rPr>
              <a:t>IDataService</a:t>
            </a:r>
            <a:r>
              <a:rPr lang="en-GB" sz="1600" dirty="0">
                <a:solidFill>
                  <a:srgbClr val="2B91AF"/>
                </a:solidFill>
                <a:latin typeface="Consolas"/>
              </a:rPr>
              <a:t> </a:t>
            </a:r>
            <a:r>
              <a:rPr lang="en-GB" sz="1600" dirty="0" smtClean="0">
                <a:solidFill>
                  <a:prstClr val="black"/>
                </a:solidFill>
                <a:latin typeface="Consolas"/>
              </a:rPr>
              <a:t>data,</a:t>
            </a:r>
            <a:br>
              <a:rPr lang="en-GB" sz="1600" dirty="0" smtClean="0">
                <a:solidFill>
                  <a:prstClr val="black"/>
                </a:solidFill>
                <a:latin typeface="Consolas"/>
              </a:rPr>
            </a:br>
            <a:r>
              <a:rPr lang="en-GB" sz="1600" dirty="0" smtClean="0">
                <a:solidFill>
                  <a:prstClr val="black"/>
                </a:solidFill>
                <a:latin typeface="Consolas"/>
              </a:rPr>
              <a:t>                         </a:t>
            </a:r>
            <a:r>
              <a:rPr lang="en-GB" sz="1600" dirty="0" err="1" smtClean="0">
                <a:solidFill>
                  <a:srgbClr val="2B91AF"/>
                </a:solidFill>
                <a:latin typeface="Consolas"/>
              </a:rPr>
              <a:t>INavigationService</a:t>
            </a:r>
            <a:r>
              <a:rPr lang="en-GB" sz="1600" dirty="0" smtClean="0">
                <a:solidFill>
                  <a:srgbClr val="2B91AF"/>
                </a:solidFill>
                <a:latin typeface="Consolas"/>
              </a:rPr>
              <a:t> </a:t>
            </a:r>
            <a:r>
              <a:rPr lang="en-GB" sz="1600" dirty="0" err="1" smtClean="0">
                <a:solidFill>
                  <a:prstClr val="black"/>
                </a:solidFill>
                <a:latin typeface="Consolas"/>
              </a:rPr>
              <a:t>nav</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err="1" smtClean="0">
                <a:solidFill>
                  <a:prstClr val="black"/>
                </a:solidFill>
                <a:latin typeface="Consolas"/>
              </a:rPr>
              <a:t>dataSvc</a:t>
            </a:r>
            <a:r>
              <a:rPr lang="en-GB" sz="1600" dirty="0" smtClean="0">
                <a:solidFill>
                  <a:prstClr val="black"/>
                </a:solidFill>
                <a:latin typeface="Consolas"/>
              </a:rPr>
              <a:t>= data;</a:t>
            </a:r>
          </a:p>
          <a:p>
            <a:r>
              <a:rPr lang="en-GB" sz="1600" dirty="0">
                <a:solidFill>
                  <a:prstClr val="black"/>
                </a:solidFill>
                <a:latin typeface="Consolas"/>
              </a:rPr>
              <a:t> </a:t>
            </a:r>
            <a:r>
              <a:rPr lang="en-GB" sz="1600" dirty="0" smtClean="0">
                <a:solidFill>
                  <a:prstClr val="black"/>
                </a:solidFill>
                <a:latin typeface="Consolas"/>
              </a:rPr>
              <a:t>     </a:t>
            </a:r>
            <a:r>
              <a:rPr lang="en-GB" sz="1600" dirty="0" err="1" smtClean="0">
                <a:solidFill>
                  <a:prstClr val="black"/>
                </a:solidFill>
                <a:latin typeface="Consolas"/>
              </a:rPr>
              <a:t>navSvc</a:t>
            </a:r>
            <a:r>
              <a:rPr lang="en-GB" sz="1600" dirty="0" smtClean="0">
                <a:solidFill>
                  <a:prstClr val="black"/>
                </a:solidFill>
                <a:latin typeface="Consolas"/>
              </a:rPr>
              <a:t> = </a:t>
            </a:r>
            <a:r>
              <a:rPr lang="en-GB" sz="1600" dirty="0" err="1" smtClean="0">
                <a:solidFill>
                  <a:prstClr val="black"/>
                </a:solidFill>
                <a:latin typeface="Consolas"/>
              </a:rPr>
              <a:t>nav</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prstClr val="black"/>
                </a:solidFill>
                <a:latin typeface="Consolas"/>
              </a:rPr>
              <a:t>}</a:t>
            </a:r>
            <a:endParaRPr lang="en-GB" sz="1600" dirty="0">
              <a:solidFill>
                <a:prstClr val="black"/>
              </a:solidFill>
              <a:latin typeface="Consolas"/>
            </a:endParaRPr>
          </a:p>
          <a:p>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srgbClr val="0000FF"/>
                </a:solidFill>
                <a:latin typeface="Consolas"/>
              </a:rPr>
              <a:t>public</a:t>
            </a:r>
            <a:r>
              <a:rPr lang="en-GB" sz="1600" dirty="0" smtClean="0">
                <a:solidFill>
                  <a:prstClr val="black"/>
                </a:solidFill>
                <a:latin typeface="Consolas"/>
              </a:rPr>
              <a:t> </a:t>
            </a:r>
            <a:r>
              <a:rPr lang="en-GB" sz="1600" dirty="0">
                <a:solidFill>
                  <a:srgbClr val="0000FF"/>
                </a:solidFill>
                <a:latin typeface="Consolas"/>
              </a:rPr>
              <a:t>void</a:t>
            </a:r>
            <a:r>
              <a:rPr lang="en-GB" sz="1600" dirty="0">
                <a:solidFill>
                  <a:prstClr val="black"/>
                </a:solidFill>
                <a:latin typeface="Consolas"/>
              </a:rPr>
              <a:t> </a:t>
            </a:r>
            <a:r>
              <a:rPr lang="en-GB" sz="1600" dirty="0" err="1" smtClean="0">
                <a:solidFill>
                  <a:prstClr val="black"/>
                </a:solidFill>
                <a:latin typeface="Consolas"/>
              </a:rPr>
              <a:t>XYZmethod</a:t>
            </a:r>
            <a:r>
              <a:rPr lang="en-GB" sz="1600" dirty="0">
                <a:solidFill>
                  <a:prstClr val="black"/>
                </a:solidFill>
                <a:latin typeface="Consolas"/>
              </a:rPr>
              <a:t>()</a:t>
            </a:r>
          </a:p>
          <a:p>
            <a:r>
              <a:rPr lang="en-GB" sz="1600" dirty="0">
                <a:solidFill>
                  <a:prstClr val="black"/>
                </a:solidFill>
                <a:latin typeface="Consolas"/>
              </a:rPr>
              <a:t>    </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err="1" smtClean="0">
                <a:solidFill>
                  <a:srgbClr val="0000FF"/>
                </a:solidFill>
                <a:latin typeface="Consolas"/>
              </a:rPr>
              <a:t>var</a:t>
            </a:r>
            <a:r>
              <a:rPr lang="en-GB" sz="1600" dirty="0" smtClean="0">
                <a:solidFill>
                  <a:srgbClr val="0000FF"/>
                </a:solidFill>
                <a:latin typeface="Consolas"/>
              </a:rPr>
              <a:t> </a:t>
            </a:r>
            <a:r>
              <a:rPr lang="en-GB" sz="1600" dirty="0" err="1" smtClean="0">
                <a:solidFill>
                  <a:prstClr val="black"/>
                </a:solidFill>
                <a:latin typeface="Consolas"/>
              </a:rPr>
              <a:t>theCar</a:t>
            </a:r>
            <a:r>
              <a:rPr lang="en-GB" sz="1600" dirty="0" smtClean="0">
                <a:solidFill>
                  <a:prstClr val="black"/>
                </a:solidFill>
                <a:latin typeface="Consolas"/>
              </a:rPr>
              <a:t> = </a:t>
            </a:r>
            <a:r>
              <a:rPr lang="en-GB" sz="1600" dirty="0" err="1" smtClean="0">
                <a:solidFill>
                  <a:prstClr val="black"/>
                </a:solidFill>
                <a:latin typeface="Consolas"/>
              </a:rPr>
              <a:t>dataSvc.Car</a:t>
            </a:r>
            <a:r>
              <a:rPr lang="en-GB" sz="1600" dirty="0" smtClean="0">
                <a:solidFill>
                  <a:prstClr val="black"/>
                </a:solidFill>
                <a:latin typeface="Consolas"/>
              </a:rPr>
              <a:t>;</a:t>
            </a:r>
          </a:p>
          <a:p>
            <a:r>
              <a:rPr lang="en-GB" sz="1600" dirty="0">
                <a:solidFill>
                  <a:prstClr val="black"/>
                </a:solidFill>
                <a:latin typeface="Consolas"/>
              </a:rPr>
              <a:t> </a:t>
            </a:r>
            <a:r>
              <a:rPr lang="en-GB" sz="1600" dirty="0" smtClean="0">
                <a:solidFill>
                  <a:prstClr val="black"/>
                </a:solidFill>
                <a:latin typeface="Consolas"/>
              </a:rPr>
              <a:t>     ...</a:t>
            </a:r>
          </a:p>
          <a:p>
            <a:r>
              <a:rPr lang="en-GB" sz="1600" dirty="0">
                <a:solidFill>
                  <a:prstClr val="black"/>
                </a:solidFill>
                <a:latin typeface="Consolas"/>
              </a:rPr>
              <a:t> </a:t>
            </a:r>
            <a:r>
              <a:rPr lang="en-GB" sz="1600" dirty="0" smtClean="0">
                <a:solidFill>
                  <a:prstClr val="black"/>
                </a:solidFill>
                <a:latin typeface="Consolas"/>
              </a:rPr>
              <a:t>     </a:t>
            </a:r>
            <a:r>
              <a:rPr lang="en-GB" sz="1600" dirty="0" err="1" smtClean="0">
                <a:solidFill>
                  <a:prstClr val="black"/>
                </a:solidFill>
                <a:latin typeface="Consolas"/>
              </a:rPr>
              <a:t>navSvc.GoBack</a:t>
            </a:r>
            <a:r>
              <a:rPr lang="en-GB" sz="1600" dirty="0" smtClean="0">
                <a:solidFill>
                  <a:prstClr val="black"/>
                </a:solidFill>
                <a:latin typeface="Consolas"/>
              </a:rPr>
              <a:t>();</a:t>
            </a:r>
            <a:endParaRPr lang="en-GB" sz="1600" dirty="0">
              <a:solidFill>
                <a:prstClr val="black"/>
              </a:solidFill>
              <a:latin typeface="Consolas"/>
            </a:endParaRPr>
          </a:p>
          <a:p>
            <a:r>
              <a:rPr lang="en-GB" sz="1600" dirty="0">
                <a:solidFill>
                  <a:prstClr val="black"/>
                </a:solidFill>
                <a:latin typeface="Consolas"/>
              </a:rPr>
              <a:t>    </a:t>
            </a:r>
            <a:r>
              <a:rPr lang="en-GB" sz="1600" dirty="0" smtClean="0">
                <a:solidFill>
                  <a:prstClr val="black"/>
                </a:solidFill>
                <a:latin typeface="Consolas"/>
              </a:rPr>
              <a:t>}</a:t>
            </a:r>
          </a:p>
          <a:p>
            <a:r>
              <a:rPr lang="en-GB" sz="1600" dirty="0" smtClean="0">
                <a:solidFill>
                  <a:prstClr val="black"/>
                </a:solidFill>
                <a:latin typeface="Consolas"/>
              </a:rPr>
              <a:t>    ...</a:t>
            </a:r>
            <a:endParaRPr lang="en-GB" sz="1600" dirty="0">
              <a:solidFill>
                <a:prstClr val="black"/>
              </a:solidFill>
              <a:latin typeface="Consolas"/>
            </a:endParaRPr>
          </a:p>
          <a:p>
            <a:r>
              <a:rPr lang="en-GB" sz="1600" dirty="0" smtClean="0">
                <a:solidFill>
                  <a:prstClr val="black"/>
                </a:solidFill>
                <a:latin typeface="Consolas"/>
              </a:rPr>
              <a:t>}</a:t>
            </a:r>
            <a:endParaRPr lang="en-GB" sz="1600" dirty="0">
              <a:solidFill>
                <a:srgbClr val="0000FF"/>
              </a:solidFill>
              <a:latin typeface="Consolas"/>
            </a:endParaRPr>
          </a:p>
        </p:txBody>
      </p:sp>
      <p:sp>
        <p:nvSpPr>
          <p:cNvPr id="8" name="Orange"/>
          <p:cNvSpPr/>
          <p:nvPr/>
        </p:nvSpPr>
        <p:spPr bwMode="auto">
          <a:xfrm>
            <a:off x="7389812" y="1697355"/>
            <a:ext cx="3355848" cy="1219200"/>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9000"/>
                  </a:srgbClr>
                </a:solidFill>
                <a:ea typeface="Segoe UI" pitchFamily="34" charset="0"/>
                <a:cs typeface="Segoe UI" pitchFamily="34" charset="0"/>
              </a:rPr>
              <a:t>DataService</a:t>
            </a:r>
            <a:r>
              <a:rPr lang="en-US" sz="2200" dirty="0" smtClean="0">
                <a:solidFill>
                  <a:srgbClr val="FFFFFF">
                    <a:alpha val="99000"/>
                  </a:srgbClr>
                </a:solidFill>
                <a:ea typeface="Segoe UI" pitchFamily="34" charset="0"/>
                <a:cs typeface="Segoe UI" pitchFamily="34" charset="0"/>
              </a:rPr>
              <a:t> : </a:t>
            </a:r>
            <a:r>
              <a:rPr lang="en-US" sz="2200" dirty="0" err="1" smtClean="0">
                <a:solidFill>
                  <a:srgbClr val="FFFFFF">
                    <a:alpha val="99000"/>
                  </a:srgbClr>
                </a:solidFill>
                <a:ea typeface="Segoe UI" pitchFamily="34" charset="0"/>
                <a:cs typeface="Segoe UI" pitchFamily="34" charset="0"/>
              </a:rPr>
              <a:t>IDataService</a:t>
            </a:r>
            <a:endParaRPr lang="en-US" sz="2200" dirty="0">
              <a:solidFill>
                <a:srgbClr val="FFFFFF">
                  <a:alpha val="99000"/>
                </a:srgbClr>
              </a:solidFill>
              <a:ea typeface="Segoe UI" pitchFamily="34" charset="0"/>
              <a:cs typeface="Segoe UI" pitchFamily="34" charset="0"/>
            </a:endParaRPr>
          </a:p>
        </p:txBody>
      </p:sp>
      <p:sp>
        <p:nvSpPr>
          <p:cNvPr id="9" name="Orange"/>
          <p:cNvSpPr/>
          <p:nvPr/>
        </p:nvSpPr>
        <p:spPr bwMode="auto">
          <a:xfrm>
            <a:off x="7389812" y="4137547"/>
            <a:ext cx="3355848" cy="1219200"/>
          </a:xfrm>
          <a:prstGeom prst="roundRect">
            <a:avLst>
              <a:gd name="adj" fmla="val 0"/>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9000"/>
                  </a:srgbClr>
                </a:solidFill>
                <a:ea typeface="Segoe UI" pitchFamily="34" charset="0"/>
                <a:cs typeface="Segoe UI" pitchFamily="34" charset="0"/>
              </a:rPr>
              <a:t>NavigationService</a:t>
            </a:r>
            <a:r>
              <a:rPr lang="en-US" sz="2200" dirty="0" smtClean="0">
                <a:solidFill>
                  <a:srgbClr val="FFFFFF">
                    <a:alpha val="99000"/>
                  </a:srgbClr>
                </a:solidFill>
                <a:ea typeface="Segoe UI" pitchFamily="34" charset="0"/>
                <a:cs typeface="Segoe UI" pitchFamily="34" charset="0"/>
              </a:rPr>
              <a:t> : </a:t>
            </a:r>
            <a:r>
              <a:rPr lang="en-US" sz="2200" dirty="0" err="1" smtClean="0">
                <a:solidFill>
                  <a:srgbClr val="FFFFFF">
                    <a:alpha val="99000"/>
                  </a:srgbClr>
                </a:solidFill>
                <a:ea typeface="Segoe UI" pitchFamily="34" charset="0"/>
                <a:cs typeface="Segoe UI" pitchFamily="34" charset="0"/>
              </a:rPr>
              <a:t>INavigationService</a:t>
            </a:r>
            <a:endParaRPr lang="en-US" sz="2200" dirty="0">
              <a:solidFill>
                <a:srgbClr val="FFFFFF">
                  <a:alpha val="99000"/>
                </a:srgbClr>
              </a:solidFill>
              <a:ea typeface="Segoe UI" pitchFamily="34" charset="0"/>
              <a:cs typeface="Segoe UI" pitchFamily="34" charset="0"/>
            </a:endParaRPr>
          </a:p>
        </p:txBody>
      </p:sp>
      <p:sp>
        <p:nvSpPr>
          <p:cNvPr id="14" name="Rounded Rectangle 13"/>
          <p:cNvSpPr/>
          <p:nvPr/>
        </p:nvSpPr>
        <p:spPr bwMode="auto">
          <a:xfrm>
            <a:off x="836612" y="4430791"/>
            <a:ext cx="4610100" cy="1589009"/>
          </a:xfrm>
          <a:prstGeom prst="roundRect">
            <a:avLst/>
          </a:prstGeom>
          <a:solidFill>
            <a:srgbClr val="3397D3">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200" dirty="0" smtClean="0">
              <a:solidFill>
                <a:srgbClr val="FFFFFF">
                  <a:alpha val="98824"/>
                </a:srgbClr>
              </a:solidFill>
              <a:latin typeface="Segoe UI" pitchFamily="34" charset="0"/>
              <a:ea typeface="Segoe UI" pitchFamily="34" charset="0"/>
              <a:cs typeface="Segoe UI" pitchFamily="34" charset="0"/>
            </a:endParaRPr>
          </a:p>
        </p:txBody>
      </p:sp>
      <p:sp>
        <p:nvSpPr>
          <p:cNvPr id="2" name="Left Arrow 1"/>
          <p:cNvSpPr/>
          <p:nvPr/>
        </p:nvSpPr>
        <p:spPr bwMode="auto">
          <a:xfrm>
            <a:off x="5789612" y="2306955"/>
            <a:ext cx="1600200" cy="436245"/>
          </a:xfrm>
          <a:prstGeom prst="leftArrow">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200" dirty="0" smtClean="0">
              <a:solidFill>
                <a:srgbClr val="FFFFFF">
                  <a:alpha val="98824"/>
                </a:srgbClr>
              </a:solidFill>
              <a:latin typeface="Segoe UI" pitchFamily="34" charset="0"/>
              <a:ea typeface="Segoe UI" pitchFamily="34" charset="0"/>
              <a:cs typeface="Segoe UI" pitchFamily="34" charset="0"/>
            </a:endParaRPr>
          </a:p>
        </p:txBody>
      </p:sp>
      <p:sp>
        <p:nvSpPr>
          <p:cNvPr id="16" name="Left Arrow 15"/>
          <p:cNvSpPr/>
          <p:nvPr/>
        </p:nvSpPr>
        <p:spPr bwMode="auto">
          <a:xfrm>
            <a:off x="5789612" y="4212668"/>
            <a:ext cx="1600200" cy="436245"/>
          </a:xfrm>
          <a:prstGeom prst="leftArrow">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200" dirty="0" smtClean="0">
              <a:solidFill>
                <a:srgbClr val="FFFFFF">
                  <a:alpha val="98824"/>
                </a:srgbClr>
              </a:solidFill>
              <a:latin typeface="Segoe UI" pitchFamily="34" charset="0"/>
              <a:ea typeface="Segoe UI" pitchFamily="34" charset="0"/>
              <a:cs typeface="Segoe UI" pitchFamily="34" charset="0"/>
            </a:endParaRPr>
          </a:p>
        </p:txBody>
      </p:sp>
      <p:sp>
        <p:nvSpPr>
          <p:cNvPr id="20" name="Orange"/>
          <p:cNvSpPr/>
          <p:nvPr/>
        </p:nvSpPr>
        <p:spPr bwMode="auto">
          <a:xfrm>
            <a:off x="7389812" y="1697355"/>
            <a:ext cx="3355848" cy="1219200"/>
          </a:xfrm>
          <a:prstGeom prst="roundRect">
            <a:avLst>
              <a:gd name="adj" fmla="val 0"/>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9000"/>
                  </a:srgbClr>
                </a:solidFill>
                <a:ea typeface="Segoe UI" pitchFamily="34" charset="0"/>
                <a:cs typeface="Segoe UI" pitchFamily="34" charset="0"/>
              </a:rPr>
              <a:t>MockDataService</a:t>
            </a:r>
            <a:r>
              <a:rPr lang="en-US" sz="2200" dirty="0" smtClean="0">
                <a:solidFill>
                  <a:srgbClr val="FFFFFF">
                    <a:alpha val="99000"/>
                  </a:srgbClr>
                </a:solidFill>
                <a:ea typeface="Segoe UI" pitchFamily="34" charset="0"/>
                <a:cs typeface="Segoe UI" pitchFamily="34" charset="0"/>
              </a:rPr>
              <a:t> : </a:t>
            </a:r>
            <a:r>
              <a:rPr lang="en-US" sz="2200" dirty="0" err="1" smtClean="0">
                <a:solidFill>
                  <a:srgbClr val="FFFFFF">
                    <a:alpha val="99000"/>
                  </a:srgbClr>
                </a:solidFill>
                <a:ea typeface="Segoe UI" pitchFamily="34" charset="0"/>
                <a:cs typeface="Segoe UI" pitchFamily="34" charset="0"/>
              </a:rPr>
              <a:t>IDataService</a:t>
            </a:r>
            <a:endParaRPr lang="en-US" sz="2200" dirty="0">
              <a:solidFill>
                <a:srgbClr val="FFFFFF">
                  <a:alpha val="99000"/>
                </a:srgbClr>
              </a:solidFill>
              <a:ea typeface="Segoe UI" pitchFamily="34" charset="0"/>
              <a:cs typeface="Segoe UI" pitchFamily="34" charset="0"/>
            </a:endParaRPr>
          </a:p>
        </p:txBody>
      </p:sp>
      <p:sp>
        <p:nvSpPr>
          <p:cNvPr id="21" name="Orange"/>
          <p:cNvSpPr/>
          <p:nvPr/>
        </p:nvSpPr>
        <p:spPr bwMode="auto">
          <a:xfrm>
            <a:off x="7381400" y="4137547"/>
            <a:ext cx="3355848" cy="1219200"/>
          </a:xfrm>
          <a:prstGeom prst="roundRect">
            <a:avLst>
              <a:gd name="adj" fmla="val 0"/>
            </a:avLst>
          </a:prstGeom>
          <a:solidFill>
            <a:schemeClr val="accent6">
              <a:lumMod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9000"/>
                  </a:srgbClr>
                </a:solidFill>
                <a:ea typeface="Segoe UI" pitchFamily="34" charset="0"/>
                <a:cs typeface="Segoe UI" pitchFamily="34" charset="0"/>
              </a:rPr>
              <a:t>MockNavigationService</a:t>
            </a:r>
            <a:r>
              <a:rPr lang="en-US" sz="2200" dirty="0" smtClean="0">
                <a:solidFill>
                  <a:srgbClr val="FFFFFF">
                    <a:alpha val="99000"/>
                  </a:srgbClr>
                </a:solidFill>
                <a:ea typeface="Segoe UI" pitchFamily="34" charset="0"/>
                <a:cs typeface="Segoe UI" pitchFamily="34" charset="0"/>
              </a:rPr>
              <a:t> : </a:t>
            </a:r>
            <a:r>
              <a:rPr lang="en-US" sz="2200" dirty="0" err="1" smtClean="0">
                <a:solidFill>
                  <a:srgbClr val="FFFFFF">
                    <a:alpha val="99000"/>
                  </a:srgbClr>
                </a:solidFill>
                <a:ea typeface="Segoe UI" pitchFamily="34" charset="0"/>
                <a:cs typeface="Segoe UI" pitchFamily="34" charset="0"/>
              </a:rPr>
              <a:t>INavigationService</a:t>
            </a:r>
            <a:endParaRPr lang="en-US" sz="2200" dirty="0">
              <a:solidFill>
                <a:srgbClr val="FFFFFF">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3521693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par>
                          <p:cTn id="18" fill="hold">
                            <p:stCondLst>
                              <p:cond delay="500"/>
                            </p:stCondLst>
                            <p:childTnLst>
                              <p:par>
                                <p:cTn id="19" presetID="2" presetClass="exit" presetSubtype="4" fill="hold" grpId="0" nodeType="afterEffect">
                                  <p:stCondLst>
                                    <p:cond delay="0"/>
                                  </p:stCondLst>
                                  <p:childTnLst>
                                    <p:anim calcmode="lin" valueType="num">
                                      <p:cBhvr additive="base">
                                        <p:cTn id="20" dur="500"/>
                                        <p:tgtEl>
                                          <p:spTgt spid="8"/>
                                        </p:tgtEl>
                                        <p:attrNameLst>
                                          <p:attrName>ppt_x</p:attrName>
                                        </p:attrNameLst>
                                      </p:cBhvr>
                                      <p:tavLst>
                                        <p:tav tm="0">
                                          <p:val>
                                            <p:strVal val="ppt_x"/>
                                          </p:val>
                                        </p:tav>
                                        <p:tav tm="100000">
                                          <p:val>
                                            <p:strVal val="ppt_x"/>
                                          </p:val>
                                        </p:tav>
                                      </p:tavLst>
                                    </p:anim>
                                    <p:anim calcmode="lin" valueType="num">
                                      <p:cBhvr additive="base">
                                        <p:cTn id="21" dur="500"/>
                                        <p:tgtEl>
                                          <p:spTgt spid="8"/>
                                        </p:tgtEl>
                                        <p:attrNameLst>
                                          <p:attrName>ppt_y</p:attrName>
                                        </p:attrNameLst>
                                      </p:cBhvr>
                                      <p:tavLst>
                                        <p:tav tm="0">
                                          <p:val>
                                            <p:strVal val="ppt_y"/>
                                          </p:val>
                                        </p:tav>
                                        <p:tav tm="100000">
                                          <p:val>
                                            <p:strVal val="1+ppt_h/2"/>
                                          </p:val>
                                        </p:tav>
                                      </p:tavLst>
                                    </p:anim>
                                    <p:set>
                                      <p:cBhvr>
                                        <p:cTn id="22" dur="1" fill="hold">
                                          <p:stCondLst>
                                            <p:cond delay="499"/>
                                          </p:stCondLst>
                                        </p:cTn>
                                        <p:tgtEl>
                                          <p:spTgt spid="8"/>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10" presetClass="entr" presetSubtype="0" fill="hold" grpId="1"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2" grpId="0" animBg="1"/>
      <p:bldP spid="2" grpId="1" animBg="1"/>
      <p:bldP spid="16" grpId="0" animBg="1"/>
      <p:bldP spid="16" grpId="1"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You…</a:t>
            </a:r>
            <a:endParaRPr lang="en-US" dirty="0"/>
          </a:p>
        </p:txBody>
      </p:sp>
      <p:sp>
        <p:nvSpPr>
          <p:cNvPr id="3" name="Text Placeholder 2"/>
          <p:cNvSpPr>
            <a:spLocks noGrp="1"/>
          </p:cNvSpPr>
          <p:nvPr>
            <p:ph type="body" sz="quarter" idx="10"/>
          </p:nvPr>
        </p:nvSpPr>
        <p:spPr>
          <a:xfrm>
            <a:off x="519112" y="1447799"/>
            <a:ext cx="11149013" cy="4038029"/>
          </a:xfrm>
        </p:spPr>
        <p:txBody>
          <a:bodyPr/>
          <a:lstStyle/>
          <a:p>
            <a:r>
              <a:rPr lang="en-US" dirty="0" smtClean="0"/>
              <a:t>You have done some Windows Phone </a:t>
            </a:r>
            <a:r>
              <a:rPr lang="en-US" dirty="0" err="1" smtClean="0"/>
              <a:t>dev</a:t>
            </a:r>
            <a:endParaRPr lang="en-US" dirty="0" smtClean="0"/>
          </a:p>
          <a:p>
            <a:r>
              <a:rPr lang="en-US" dirty="0" smtClean="0"/>
              <a:t>You’d like to do it better</a:t>
            </a:r>
          </a:p>
          <a:p>
            <a:r>
              <a:rPr lang="en-US" dirty="0"/>
              <a:t>You </a:t>
            </a:r>
            <a:r>
              <a:rPr lang="en-US" dirty="0" smtClean="0"/>
              <a:t>understand the value of unit testing or </a:t>
            </a:r>
            <a:r>
              <a:rPr lang="en-US" dirty="0"/>
              <a:t>you wouldn’t be here</a:t>
            </a:r>
          </a:p>
          <a:p>
            <a:endParaRPr lang="en-US" dirty="0" smtClean="0"/>
          </a:p>
          <a:p>
            <a:r>
              <a:rPr lang="en-US" dirty="0" smtClean="0"/>
              <a:t>You want to know what it takes to make Windows Phone projects testable and how to go about it</a:t>
            </a:r>
          </a:p>
          <a:p>
            <a:endParaRPr lang="en-US" dirty="0"/>
          </a:p>
        </p:txBody>
      </p:sp>
    </p:spTree>
    <p:extLst>
      <p:ext uri="{BB962C8B-B14F-4D97-AF65-F5344CB8AC3E}">
        <p14:creationId xmlns:p14="http://schemas.microsoft.com/office/powerpoint/2010/main" val="711289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Dependency Injection Container</a:t>
            </a:r>
            <a:endParaRPr lang="en-GB" dirty="0"/>
          </a:p>
        </p:txBody>
      </p:sp>
      <p:sp>
        <p:nvSpPr>
          <p:cNvPr id="5" name="Text Placeholder 4"/>
          <p:cNvSpPr>
            <a:spLocks noGrp="1"/>
          </p:cNvSpPr>
          <p:nvPr>
            <p:ph type="body" sz="quarter" idx="10"/>
          </p:nvPr>
        </p:nvSpPr>
        <p:spPr>
          <a:xfrm>
            <a:off x="531812" y="1219200"/>
            <a:ext cx="11149012" cy="5638467"/>
          </a:xfrm>
        </p:spPr>
        <p:txBody>
          <a:bodyPr/>
          <a:lstStyle/>
          <a:p>
            <a:r>
              <a:rPr lang="en-GB" sz="1600" dirty="0" smtClean="0">
                <a:solidFill>
                  <a:srgbClr val="0000FF"/>
                </a:solidFill>
                <a:latin typeface="Consolas"/>
              </a:rPr>
              <a:t>    public</a:t>
            </a:r>
            <a:r>
              <a:rPr lang="en-GB" sz="1600" dirty="0" smtClean="0">
                <a:solidFill>
                  <a:prstClr val="black"/>
                </a:solidFill>
                <a:latin typeface="Consolas"/>
              </a:rPr>
              <a:t> </a:t>
            </a:r>
            <a:r>
              <a:rPr lang="en-GB" sz="1600" dirty="0">
                <a:solidFill>
                  <a:srgbClr val="0000FF"/>
                </a:solidFill>
                <a:latin typeface="Consolas"/>
              </a:rPr>
              <a:t>class</a:t>
            </a:r>
            <a:r>
              <a:rPr lang="en-GB" sz="1600" dirty="0">
                <a:solidFill>
                  <a:prstClr val="black"/>
                </a:solidFill>
                <a:latin typeface="Consolas"/>
              </a:rPr>
              <a:t> </a:t>
            </a:r>
            <a:r>
              <a:rPr lang="en-GB" sz="1600" dirty="0" err="1">
                <a:solidFill>
                  <a:srgbClr val="2B91AF"/>
                </a:solidFill>
                <a:latin typeface="Consolas"/>
              </a:rPr>
              <a:t>ViewModelLocator</a:t>
            </a:r>
            <a:endParaRPr lang="en-GB" sz="1600" dirty="0">
              <a:solidFill>
                <a:prstClr val="black"/>
              </a:solidFill>
              <a:latin typeface="Consolas"/>
            </a:endParaRPr>
          </a:p>
          <a:p>
            <a:r>
              <a:rPr lang="en-GB" sz="1600" dirty="0">
                <a:solidFill>
                  <a:prstClr val="black"/>
                </a:solidFill>
                <a:latin typeface="Consolas"/>
              </a:rPr>
              <a:t>    {</a:t>
            </a:r>
          </a:p>
          <a:p>
            <a:r>
              <a:rPr lang="en-GB" sz="1600" dirty="0">
                <a:solidFill>
                  <a:prstClr val="black"/>
                </a:solidFill>
                <a:latin typeface="Consolas"/>
              </a:rPr>
              <a:t>        </a:t>
            </a:r>
            <a:r>
              <a:rPr lang="en-GB" sz="1600" dirty="0">
                <a:solidFill>
                  <a:srgbClr val="0000FF"/>
                </a:solidFill>
                <a:latin typeface="Consolas"/>
              </a:rPr>
              <a:t>static</a:t>
            </a:r>
            <a:r>
              <a:rPr lang="en-GB" sz="1600" dirty="0">
                <a:solidFill>
                  <a:prstClr val="black"/>
                </a:solidFill>
                <a:latin typeface="Consolas"/>
              </a:rPr>
              <a:t> </a:t>
            </a:r>
            <a:r>
              <a:rPr lang="en-GB" sz="1600" dirty="0" err="1">
                <a:solidFill>
                  <a:prstClr val="black"/>
                </a:solidFill>
                <a:latin typeface="Consolas"/>
              </a:rPr>
              <a:t>ViewModelLocator</a:t>
            </a:r>
            <a:r>
              <a:rPr lang="en-GB" sz="1600" dirty="0">
                <a:solidFill>
                  <a:prstClr val="black"/>
                </a:solidFill>
                <a:latin typeface="Consolas"/>
              </a:rPr>
              <a:t>()</a:t>
            </a:r>
          </a:p>
          <a:p>
            <a:r>
              <a:rPr lang="en-GB" sz="1600" dirty="0">
                <a:solidFill>
                  <a:prstClr val="black"/>
                </a:solidFill>
                <a:latin typeface="Consolas"/>
              </a:rPr>
              <a:t>        {</a:t>
            </a:r>
          </a:p>
          <a:p>
            <a:r>
              <a:rPr lang="en-GB" sz="1600" dirty="0">
                <a:solidFill>
                  <a:prstClr val="black"/>
                </a:solidFill>
                <a:latin typeface="Consolas"/>
              </a:rPr>
              <a:t>            </a:t>
            </a:r>
            <a:r>
              <a:rPr lang="en-GB" sz="1600" dirty="0" err="1">
                <a:solidFill>
                  <a:srgbClr val="2B91AF"/>
                </a:solidFill>
                <a:latin typeface="Consolas"/>
              </a:rPr>
              <a:t>ServiceLocator</a:t>
            </a:r>
            <a:r>
              <a:rPr lang="en-GB" sz="1600" dirty="0" err="1">
                <a:solidFill>
                  <a:prstClr val="black"/>
                </a:solidFill>
                <a:latin typeface="Consolas"/>
              </a:rPr>
              <a:t>.SetLocatorProvider</a:t>
            </a:r>
            <a:r>
              <a:rPr lang="en-GB" sz="1600" dirty="0">
                <a:solidFill>
                  <a:prstClr val="black"/>
                </a:solidFill>
                <a:latin typeface="Consolas"/>
              </a:rPr>
              <a:t>(() =&gt; </a:t>
            </a:r>
            <a:r>
              <a:rPr lang="en-GB" sz="1600" dirty="0" err="1">
                <a:solidFill>
                  <a:srgbClr val="2B91AF"/>
                </a:solidFill>
                <a:latin typeface="Consolas"/>
              </a:rPr>
              <a:t>SimpleIoc</a:t>
            </a:r>
            <a:r>
              <a:rPr lang="en-GB" sz="1600" dirty="0" err="1">
                <a:solidFill>
                  <a:prstClr val="black"/>
                </a:solidFill>
                <a:latin typeface="Consolas"/>
              </a:rPr>
              <a:t>.Default</a:t>
            </a:r>
            <a:r>
              <a:rPr lang="en-GB" sz="1600" dirty="0" smtClean="0">
                <a:solidFill>
                  <a:prstClr val="black"/>
                </a:solidFill>
                <a:latin typeface="Consolas"/>
              </a:rPr>
              <a:t>); </a:t>
            </a:r>
            <a:r>
              <a:rPr lang="en-GB" sz="1600" dirty="0" smtClean="0">
                <a:solidFill>
                  <a:srgbClr val="429A16"/>
                </a:solidFill>
                <a:latin typeface="Consolas"/>
              </a:rPr>
              <a:t>// Using </a:t>
            </a:r>
            <a:r>
              <a:rPr lang="en-GB" sz="1600" dirty="0" err="1" smtClean="0">
                <a:solidFill>
                  <a:srgbClr val="429A16"/>
                </a:solidFill>
                <a:latin typeface="Consolas"/>
              </a:rPr>
              <a:t>SimpleIOC</a:t>
            </a:r>
            <a:endParaRPr lang="en-GB" sz="1600" dirty="0">
              <a:solidFill>
                <a:srgbClr val="429A16"/>
              </a:solidFill>
              <a:latin typeface="Consolas"/>
            </a:endParaRPr>
          </a:p>
          <a:p>
            <a:r>
              <a:rPr lang="en-GB" sz="1600" dirty="0" smtClean="0">
                <a:solidFill>
                  <a:prstClr val="black"/>
                </a:solidFill>
                <a:latin typeface="Consolas"/>
              </a:rPr>
              <a:t>            </a:t>
            </a:r>
            <a:r>
              <a:rPr lang="en-GB" sz="1600" dirty="0" smtClean="0">
                <a:solidFill>
                  <a:srgbClr val="429A16"/>
                </a:solidFill>
                <a:latin typeface="Consolas"/>
              </a:rPr>
              <a:t>// Register Services</a:t>
            </a:r>
            <a:endParaRPr lang="en-GB" sz="1600" dirty="0">
              <a:solidFill>
                <a:prstClr val="black"/>
              </a:solidFill>
              <a:latin typeface="Consolas"/>
            </a:endParaRPr>
          </a:p>
          <a:p>
            <a:r>
              <a:rPr lang="en-GB" sz="1600" dirty="0" smtClean="0">
                <a:solidFill>
                  <a:prstClr val="black"/>
                </a:solidFill>
                <a:latin typeface="Consolas"/>
              </a:rPr>
              <a:t>            </a:t>
            </a:r>
            <a:r>
              <a:rPr lang="en-GB" sz="1600" dirty="0" smtClean="0">
                <a:solidFill>
                  <a:srgbClr val="0000FF"/>
                </a:solidFill>
                <a:latin typeface="Consolas"/>
              </a:rPr>
              <a:t>if</a:t>
            </a:r>
            <a:r>
              <a:rPr lang="en-GB" sz="1600" dirty="0" smtClean="0">
                <a:solidFill>
                  <a:prstClr val="black"/>
                </a:solidFill>
                <a:latin typeface="Consolas"/>
              </a:rPr>
              <a:t> (</a:t>
            </a:r>
            <a:r>
              <a:rPr lang="en-GB" sz="1600" dirty="0" err="1" smtClean="0">
                <a:solidFill>
                  <a:srgbClr val="2B91AF"/>
                </a:solidFill>
                <a:latin typeface="Consolas"/>
              </a:rPr>
              <a:t>ViewModelBase</a:t>
            </a:r>
            <a:r>
              <a:rPr lang="en-GB" sz="1600" dirty="0" err="1" smtClean="0">
                <a:solidFill>
                  <a:prstClr val="black"/>
                </a:solidFill>
                <a:latin typeface="Consolas"/>
              </a:rPr>
              <a:t>.IsInDesignModeStatic</a:t>
            </a:r>
            <a:r>
              <a:rPr lang="en-GB" sz="1600" dirty="0" smtClean="0">
                <a:solidFill>
                  <a:prstClr val="black"/>
                </a:solidFill>
                <a:latin typeface="Consolas"/>
              </a:rPr>
              <a:t>)</a:t>
            </a:r>
          </a:p>
          <a:p>
            <a:r>
              <a:rPr lang="en-GB" sz="1600" dirty="0">
                <a:solidFill>
                  <a:srgbClr val="2B91AF"/>
                </a:solidFill>
                <a:latin typeface="Consolas"/>
              </a:rPr>
              <a:t> </a:t>
            </a:r>
            <a:r>
              <a:rPr lang="en-GB" sz="1600" dirty="0" smtClean="0">
                <a:solidFill>
                  <a:srgbClr val="2B91AF"/>
                </a:solidFill>
                <a:latin typeface="Consolas"/>
              </a:rPr>
              <a:t>               </a:t>
            </a:r>
            <a:r>
              <a:rPr lang="en-GB" sz="1600" dirty="0" err="1" smtClean="0">
                <a:solidFill>
                  <a:srgbClr val="2B91AF"/>
                </a:solidFill>
                <a:latin typeface="Consolas"/>
              </a:rPr>
              <a:t>SimpleIoc</a:t>
            </a:r>
            <a:r>
              <a:rPr lang="en-GB" sz="1600" dirty="0" err="1" smtClean="0">
                <a:solidFill>
                  <a:prstClr val="black"/>
                </a:solidFill>
                <a:latin typeface="Consolas"/>
              </a:rPr>
              <a:t>.Default.Register</a:t>
            </a:r>
            <a:r>
              <a:rPr lang="en-GB" sz="1600" dirty="0" smtClean="0">
                <a:solidFill>
                  <a:prstClr val="black"/>
                </a:solidFill>
                <a:latin typeface="Consolas"/>
              </a:rPr>
              <a:t>&lt;</a:t>
            </a:r>
            <a:r>
              <a:rPr lang="en-GB" sz="1600" dirty="0" err="1" smtClean="0">
                <a:solidFill>
                  <a:srgbClr val="2B91AF"/>
                </a:solidFill>
                <a:latin typeface="Consolas"/>
              </a:rPr>
              <a:t>IDataService</a:t>
            </a:r>
            <a:r>
              <a:rPr lang="en-GB" sz="1600" dirty="0" smtClean="0">
                <a:solidFill>
                  <a:prstClr val="black"/>
                </a:solidFill>
                <a:latin typeface="Consolas"/>
              </a:rPr>
              <a:t>, </a:t>
            </a:r>
            <a:r>
              <a:rPr lang="en-GB" sz="1600" dirty="0" err="1" smtClean="0">
                <a:solidFill>
                  <a:prstClr val="black"/>
                </a:solidFill>
                <a:latin typeface="Consolas"/>
              </a:rPr>
              <a:t>Design.</a:t>
            </a:r>
            <a:r>
              <a:rPr lang="en-GB" sz="1600" dirty="0" err="1" smtClean="0">
                <a:solidFill>
                  <a:srgbClr val="2B91AF"/>
                </a:solidFill>
                <a:latin typeface="Consolas"/>
              </a:rPr>
              <a:t>DesignDataService</a:t>
            </a:r>
            <a:r>
              <a:rPr lang="en-GB" sz="1600" dirty="0" smtClean="0">
                <a:solidFill>
                  <a:prstClr val="black"/>
                </a:solidFill>
                <a:latin typeface="Consolas"/>
              </a:rPr>
              <a:t>&gt;();</a:t>
            </a:r>
          </a:p>
          <a:p>
            <a:r>
              <a:rPr lang="en-GB" sz="1600" dirty="0" smtClean="0">
                <a:solidFill>
                  <a:srgbClr val="0000FF"/>
                </a:solidFill>
                <a:latin typeface="Consolas"/>
              </a:rPr>
              <a:t>            else</a:t>
            </a:r>
            <a:endParaRPr lang="en-GB" sz="1600" dirty="0" smtClean="0">
              <a:solidFill>
                <a:prstClr val="black"/>
              </a:solidFill>
              <a:latin typeface="Consolas"/>
            </a:endParaRPr>
          </a:p>
          <a:p>
            <a:r>
              <a:rPr lang="en-GB" sz="1600" dirty="0" smtClean="0">
                <a:solidFill>
                  <a:prstClr val="black"/>
                </a:solidFill>
                <a:latin typeface="Consolas"/>
              </a:rPr>
              <a:t>                </a:t>
            </a:r>
            <a:r>
              <a:rPr lang="en-GB" sz="1600" dirty="0" err="1" smtClean="0">
                <a:solidFill>
                  <a:srgbClr val="2B91AF"/>
                </a:solidFill>
                <a:latin typeface="Consolas"/>
              </a:rPr>
              <a:t>SimpleIoc</a:t>
            </a:r>
            <a:r>
              <a:rPr lang="en-GB" sz="1600" dirty="0" err="1" smtClean="0">
                <a:solidFill>
                  <a:prstClr val="black"/>
                </a:solidFill>
                <a:latin typeface="Consolas"/>
              </a:rPr>
              <a:t>.Default.Register</a:t>
            </a:r>
            <a:r>
              <a:rPr lang="en-GB" sz="1600" dirty="0" smtClean="0">
                <a:solidFill>
                  <a:prstClr val="black"/>
                </a:solidFill>
                <a:latin typeface="Consolas"/>
              </a:rPr>
              <a:t>&lt;</a:t>
            </a:r>
            <a:r>
              <a:rPr lang="en-GB" sz="1600" dirty="0" err="1" smtClean="0">
                <a:solidFill>
                  <a:srgbClr val="2B91AF"/>
                </a:solidFill>
                <a:latin typeface="Consolas"/>
              </a:rPr>
              <a:t>IDataService</a:t>
            </a:r>
            <a:r>
              <a:rPr lang="en-GB" sz="1600" dirty="0" smtClean="0">
                <a:solidFill>
                  <a:prstClr val="black"/>
                </a:solidFill>
                <a:latin typeface="Consolas"/>
              </a:rPr>
              <a:t>, </a:t>
            </a:r>
            <a:r>
              <a:rPr lang="en-GB" sz="1600" dirty="0" err="1" smtClean="0">
                <a:solidFill>
                  <a:srgbClr val="2B91AF"/>
                </a:solidFill>
                <a:latin typeface="Consolas"/>
              </a:rPr>
              <a:t>DataService</a:t>
            </a:r>
            <a:r>
              <a:rPr lang="en-GB" sz="1600" dirty="0" smtClean="0">
                <a:solidFill>
                  <a:prstClr val="black"/>
                </a:solidFill>
                <a:latin typeface="Consolas"/>
              </a:rPr>
              <a:t>&gt;();</a:t>
            </a:r>
          </a:p>
          <a:p>
            <a:endParaRPr lang="en-GB" sz="1600" dirty="0" smtClean="0">
              <a:solidFill>
                <a:prstClr val="black"/>
              </a:solidFill>
              <a:latin typeface="Consolas"/>
            </a:endParaRPr>
          </a:p>
          <a:p>
            <a:r>
              <a:rPr lang="en-GB" sz="1600" dirty="0" smtClean="0">
                <a:solidFill>
                  <a:prstClr val="black"/>
                </a:solidFill>
                <a:latin typeface="Consolas"/>
              </a:rPr>
              <a:t> </a:t>
            </a:r>
            <a:r>
              <a:rPr lang="en-GB" sz="1600" dirty="0">
                <a:solidFill>
                  <a:prstClr val="black"/>
                </a:solidFill>
                <a:latin typeface="Consolas"/>
              </a:rPr>
              <a:t> </a:t>
            </a:r>
            <a:r>
              <a:rPr lang="en-GB" sz="1600" dirty="0" smtClean="0">
                <a:solidFill>
                  <a:prstClr val="black"/>
                </a:solidFill>
                <a:latin typeface="Consolas"/>
              </a:rPr>
              <a:t>          </a:t>
            </a:r>
            <a:r>
              <a:rPr lang="en-GB" sz="1600" dirty="0" err="1" smtClean="0">
                <a:solidFill>
                  <a:srgbClr val="2B91AF"/>
                </a:solidFill>
                <a:latin typeface="Consolas"/>
              </a:rPr>
              <a:t>SimpleIoc</a:t>
            </a:r>
            <a:r>
              <a:rPr lang="en-GB" sz="1600" dirty="0" err="1" smtClean="0">
                <a:solidFill>
                  <a:prstClr val="black"/>
                </a:solidFill>
                <a:latin typeface="Consolas"/>
              </a:rPr>
              <a:t>.Default.Register</a:t>
            </a:r>
            <a:r>
              <a:rPr lang="en-GB" sz="1600" dirty="0" smtClean="0">
                <a:solidFill>
                  <a:prstClr val="black"/>
                </a:solidFill>
                <a:latin typeface="Consolas"/>
              </a:rPr>
              <a:t>&lt;</a:t>
            </a:r>
            <a:r>
              <a:rPr lang="en-GB" sz="1600" dirty="0" err="1" smtClean="0">
                <a:solidFill>
                  <a:srgbClr val="2B91AF"/>
                </a:solidFill>
                <a:latin typeface="Consolas"/>
              </a:rPr>
              <a:t>INavigationService</a:t>
            </a:r>
            <a:r>
              <a:rPr lang="en-GB" sz="1600" dirty="0">
                <a:solidFill>
                  <a:prstClr val="black"/>
                </a:solidFill>
                <a:latin typeface="Consolas"/>
              </a:rPr>
              <a:t>, </a:t>
            </a:r>
            <a:r>
              <a:rPr lang="en-GB" sz="1600" dirty="0" err="1">
                <a:solidFill>
                  <a:srgbClr val="2B91AF"/>
                </a:solidFill>
                <a:latin typeface="Consolas"/>
              </a:rPr>
              <a:t>NavigationService</a:t>
            </a:r>
            <a:r>
              <a:rPr lang="en-GB" sz="1600" dirty="0">
                <a:solidFill>
                  <a:prstClr val="black"/>
                </a:solidFill>
                <a:latin typeface="Consolas"/>
              </a:rPr>
              <a:t>&gt;();           </a:t>
            </a:r>
            <a:endParaRPr lang="en-GB" sz="1600" dirty="0" smtClean="0">
              <a:solidFill>
                <a:prstClr val="black"/>
              </a:solidFill>
              <a:latin typeface="Consolas"/>
            </a:endParaRPr>
          </a:p>
          <a:p>
            <a:r>
              <a:rPr lang="en-GB" sz="1600" dirty="0" smtClean="0">
                <a:solidFill>
                  <a:srgbClr val="429A16"/>
                </a:solidFill>
                <a:latin typeface="Consolas"/>
              </a:rPr>
              <a:t>            // </a:t>
            </a:r>
            <a:r>
              <a:rPr lang="en-GB" sz="1600" dirty="0">
                <a:solidFill>
                  <a:srgbClr val="429A16"/>
                </a:solidFill>
                <a:latin typeface="Consolas"/>
              </a:rPr>
              <a:t>Register </a:t>
            </a:r>
            <a:r>
              <a:rPr lang="en-GB" sz="1600" dirty="0" err="1" smtClean="0">
                <a:solidFill>
                  <a:srgbClr val="429A16"/>
                </a:solidFill>
                <a:latin typeface="Consolas"/>
              </a:rPr>
              <a:t>ViewModels</a:t>
            </a:r>
            <a:endParaRPr lang="en-GB" sz="1600" dirty="0" smtClean="0">
              <a:solidFill>
                <a:srgbClr val="429A16"/>
              </a:solidFill>
              <a:latin typeface="Consolas"/>
            </a:endParaRPr>
          </a:p>
          <a:p>
            <a:r>
              <a:rPr lang="en-GB" sz="1600" dirty="0">
                <a:solidFill>
                  <a:srgbClr val="429A16"/>
                </a:solidFill>
                <a:latin typeface="Consolas"/>
              </a:rPr>
              <a:t> </a:t>
            </a:r>
            <a:r>
              <a:rPr lang="en-GB" sz="1600" dirty="0" smtClean="0">
                <a:solidFill>
                  <a:srgbClr val="429A16"/>
                </a:solidFill>
                <a:latin typeface="Consolas"/>
              </a:rPr>
              <a:t>           </a:t>
            </a:r>
            <a:r>
              <a:rPr lang="en-GB" sz="1600" dirty="0" err="1" smtClean="0">
                <a:solidFill>
                  <a:srgbClr val="2B91AF"/>
                </a:solidFill>
                <a:latin typeface="Consolas"/>
              </a:rPr>
              <a:t>SimpleIoc</a:t>
            </a:r>
            <a:r>
              <a:rPr lang="en-GB" sz="1600" dirty="0" err="1" smtClean="0">
                <a:solidFill>
                  <a:prstClr val="black"/>
                </a:solidFill>
                <a:latin typeface="Consolas"/>
              </a:rPr>
              <a:t>.Default.Register</a:t>
            </a:r>
            <a:r>
              <a:rPr lang="en-GB" sz="1600" dirty="0" smtClean="0">
                <a:solidFill>
                  <a:prstClr val="black"/>
                </a:solidFill>
                <a:latin typeface="Consolas"/>
              </a:rPr>
              <a:t>&lt;</a:t>
            </a:r>
            <a:r>
              <a:rPr lang="en-GB" sz="1600" dirty="0" err="1" smtClean="0">
                <a:solidFill>
                  <a:srgbClr val="2B91AF"/>
                </a:solidFill>
                <a:latin typeface="Consolas"/>
              </a:rPr>
              <a:t>MainViewModel</a:t>
            </a:r>
            <a:r>
              <a:rPr lang="en-GB" sz="1600" dirty="0" smtClean="0">
                <a:solidFill>
                  <a:prstClr val="black"/>
                </a:solidFill>
                <a:latin typeface="Consolas"/>
              </a:rPr>
              <a:t>&gt;(); </a:t>
            </a:r>
            <a:endParaRPr lang="en-GB" sz="1600" dirty="0">
              <a:solidFill>
                <a:prstClr val="black"/>
              </a:solidFill>
              <a:latin typeface="Consolas"/>
            </a:endParaRPr>
          </a:p>
          <a:p>
            <a:r>
              <a:rPr lang="en-GB" sz="1600" dirty="0">
                <a:solidFill>
                  <a:prstClr val="black"/>
                </a:solidFill>
                <a:latin typeface="Consolas"/>
              </a:rPr>
              <a:t>        }</a:t>
            </a:r>
          </a:p>
          <a:p>
            <a:r>
              <a:rPr lang="en-GB" sz="1600" dirty="0" smtClean="0">
                <a:solidFill>
                  <a:prstClr val="black"/>
                </a:solidFill>
                <a:latin typeface="Consolas"/>
              </a:rPr>
              <a:t>        </a:t>
            </a:r>
            <a:r>
              <a:rPr lang="en-GB" sz="1600" dirty="0">
                <a:solidFill>
                  <a:srgbClr val="429A16"/>
                </a:solidFill>
                <a:latin typeface="Consolas"/>
              </a:rPr>
              <a:t>// </a:t>
            </a:r>
            <a:r>
              <a:rPr lang="en-GB" sz="1600" dirty="0" smtClean="0">
                <a:solidFill>
                  <a:srgbClr val="429A16"/>
                </a:solidFill>
                <a:latin typeface="Consolas"/>
              </a:rPr>
              <a:t>Following property returns an instance of </a:t>
            </a:r>
            <a:r>
              <a:rPr lang="en-GB" sz="1600" dirty="0" err="1" smtClean="0">
                <a:solidFill>
                  <a:srgbClr val="429A16"/>
                </a:solidFill>
                <a:latin typeface="Consolas"/>
              </a:rPr>
              <a:t>MainViewModel</a:t>
            </a:r>
            <a:r>
              <a:rPr lang="en-GB" sz="1600" dirty="0" smtClean="0">
                <a:solidFill>
                  <a:srgbClr val="429A16"/>
                </a:solidFill>
                <a:latin typeface="Consolas"/>
              </a:rPr>
              <a:t>, with dependencies injected</a:t>
            </a:r>
            <a:endParaRPr lang="en-GB" sz="1600" dirty="0">
              <a:solidFill>
                <a:srgbClr val="429A16"/>
              </a:solidFill>
              <a:latin typeface="Consolas"/>
            </a:endParaRPr>
          </a:p>
          <a:p>
            <a:r>
              <a:rPr lang="en-GB" sz="1600" dirty="0" smtClean="0">
                <a:solidFill>
                  <a:srgbClr val="0000FF"/>
                </a:solidFill>
                <a:latin typeface="Consolas"/>
              </a:rPr>
              <a:t>        public</a:t>
            </a:r>
            <a:r>
              <a:rPr lang="en-GB" sz="1600" dirty="0" smtClean="0">
                <a:solidFill>
                  <a:prstClr val="black"/>
                </a:solidFill>
                <a:latin typeface="Consolas"/>
              </a:rPr>
              <a:t> </a:t>
            </a:r>
            <a:r>
              <a:rPr lang="en-GB" sz="1600" dirty="0" err="1">
                <a:solidFill>
                  <a:srgbClr val="2B91AF"/>
                </a:solidFill>
                <a:latin typeface="Consolas"/>
              </a:rPr>
              <a:t>MainViewModel</a:t>
            </a:r>
            <a:r>
              <a:rPr lang="en-GB" sz="1600" dirty="0">
                <a:solidFill>
                  <a:prstClr val="black"/>
                </a:solidFill>
                <a:latin typeface="Consolas"/>
              </a:rPr>
              <a:t> Main</a:t>
            </a:r>
          </a:p>
          <a:p>
            <a:r>
              <a:rPr lang="en-GB" sz="1600" dirty="0">
                <a:solidFill>
                  <a:prstClr val="black"/>
                </a:solidFill>
                <a:latin typeface="Consolas"/>
              </a:rPr>
              <a:t>        {</a:t>
            </a:r>
          </a:p>
          <a:p>
            <a:r>
              <a:rPr lang="en-GB" sz="1600" dirty="0">
                <a:solidFill>
                  <a:prstClr val="black"/>
                </a:solidFill>
                <a:latin typeface="Consolas"/>
              </a:rPr>
              <a:t>            </a:t>
            </a:r>
            <a:r>
              <a:rPr lang="en-GB" sz="1600" dirty="0" smtClean="0">
                <a:solidFill>
                  <a:srgbClr val="0000FF"/>
                </a:solidFill>
                <a:latin typeface="Consolas"/>
              </a:rPr>
              <a:t>get</a:t>
            </a:r>
            <a:r>
              <a:rPr lang="en-GB" sz="1600" dirty="0" smtClean="0">
                <a:solidFill>
                  <a:prstClr val="black"/>
                </a:solidFill>
                <a:latin typeface="Consolas"/>
              </a:rPr>
              <a:t> { </a:t>
            </a:r>
            <a:r>
              <a:rPr lang="en-GB" sz="1600" dirty="0">
                <a:solidFill>
                  <a:srgbClr val="0000FF"/>
                </a:solidFill>
                <a:latin typeface="Consolas"/>
              </a:rPr>
              <a:t>return</a:t>
            </a:r>
            <a:r>
              <a:rPr lang="en-GB" sz="1600" dirty="0">
                <a:solidFill>
                  <a:prstClr val="black"/>
                </a:solidFill>
                <a:latin typeface="Consolas"/>
              </a:rPr>
              <a:t> </a:t>
            </a:r>
            <a:r>
              <a:rPr lang="en-GB" sz="1600" dirty="0" err="1">
                <a:solidFill>
                  <a:srgbClr val="2B91AF"/>
                </a:solidFill>
                <a:latin typeface="Consolas"/>
              </a:rPr>
              <a:t>ServiceLocator</a:t>
            </a:r>
            <a:r>
              <a:rPr lang="en-GB" sz="1600" dirty="0" err="1">
                <a:solidFill>
                  <a:prstClr val="black"/>
                </a:solidFill>
                <a:latin typeface="Consolas"/>
              </a:rPr>
              <a:t>.Current.GetInstance</a:t>
            </a:r>
            <a:r>
              <a:rPr lang="en-GB" sz="1600" dirty="0">
                <a:solidFill>
                  <a:prstClr val="black"/>
                </a:solidFill>
                <a:latin typeface="Consolas"/>
              </a:rPr>
              <a:t>&lt;</a:t>
            </a:r>
            <a:r>
              <a:rPr lang="en-GB" sz="1600" dirty="0" err="1">
                <a:solidFill>
                  <a:srgbClr val="2B91AF"/>
                </a:solidFill>
                <a:latin typeface="Consolas"/>
              </a:rPr>
              <a:t>MainViewModel</a:t>
            </a:r>
            <a:r>
              <a:rPr lang="en-GB" sz="1600" dirty="0" smtClean="0">
                <a:solidFill>
                  <a:prstClr val="black"/>
                </a:solidFill>
                <a:latin typeface="Consolas"/>
              </a:rPr>
              <a:t>&gt;(); </a:t>
            </a:r>
            <a:r>
              <a:rPr lang="en-GB" sz="1600" dirty="0">
                <a:solidFill>
                  <a:prstClr val="black"/>
                </a:solidFill>
                <a:latin typeface="Consolas"/>
              </a:rPr>
              <a:t>}</a:t>
            </a:r>
          </a:p>
          <a:p>
            <a:r>
              <a:rPr lang="en-GB" sz="1600" dirty="0">
                <a:solidFill>
                  <a:prstClr val="black"/>
                </a:solidFill>
                <a:latin typeface="Consolas"/>
              </a:rPr>
              <a:t>        }</a:t>
            </a:r>
          </a:p>
          <a:p>
            <a:r>
              <a:rPr lang="en-GB" sz="1600" dirty="0" smtClean="0">
                <a:solidFill>
                  <a:prstClr val="black"/>
                </a:solidFill>
                <a:latin typeface="Consolas"/>
              </a:rPr>
              <a:t>}</a:t>
            </a:r>
            <a:endParaRPr lang="en-GB" sz="1600" dirty="0"/>
          </a:p>
        </p:txBody>
      </p:sp>
    </p:spTree>
    <p:extLst>
      <p:ext uri="{BB962C8B-B14F-4D97-AF65-F5344CB8AC3E}">
        <p14:creationId xmlns:p14="http://schemas.microsoft.com/office/powerpoint/2010/main" val="67779073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7" name="Subtitle 6"/>
          <p:cNvSpPr>
            <a:spLocks noGrp="1"/>
          </p:cNvSpPr>
          <p:nvPr>
            <p:ph type="subTitle" idx="1"/>
          </p:nvPr>
        </p:nvSpPr>
        <p:spPr/>
        <p:txBody>
          <a:bodyPr/>
          <a:lstStyle/>
          <a:p>
            <a:endParaRPr lang="en-GB"/>
          </a:p>
        </p:txBody>
      </p:sp>
      <p:sp>
        <p:nvSpPr>
          <p:cNvPr id="2" name="Title 1"/>
          <p:cNvSpPr>
            <a:spLocks noGrp="1"/>
          </p:cNvSpPr>
          <p:nvPr>
            <p:ph type="ctrTitle"/>
          </p:nvPr>
        </p:nvSpPr>
        <p:spPr/>
        <p:txBody>
          <a:bodyPr/>
          <a:lstStyle/>
          <a:p>
            <a:r>
              <a:rPr lang="en-US" dirty="0" smtClean="0"/>
              <a:t>Dependency Injection</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20595727"/>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33" y="4551402"/>
            <a:ext cx="10360501" cy="553998"/>
          </a:xfrm>
        </p:spPr>
        <p:txBody>
          <a:bodyPr/>
          <a:lstStyle/>
          <a:p>
            <a:r>
              <a:rPr lang="en-GB" dirty="0"/>
              <a:t>Unit Testing Windows Phone XAML applications</a:t>
            </a:r>
          </a:p>
        </p:txBody>
      </p:sp>
      <p:sp>
        <p:nvSpPr>
          <p:cNvPr id="3" name="Text Placeholder 2"/>
          <p:cNvSpPr>
            <a:spLocks noGrp="1"/>
          </p:cNvSpPr>
          <p:nvPr>
            <p:ph type="body" idx="1"/>
          </p:nvPr>
        </p:nvSpPr>
        <p:spPr>
          <a:xfrm>
            <a:off x="962833" y="4074501"/>
            <a:ext cx="10360501" cy="332399"/>
          </a:xfrm>
        </p:spPr>
        <p:txBody>
          <a:bodyPr/>
          <a:lstStyle/>
          <a:p>
            <a:r>
              <a:rPr lang="en-US" sz="2400" dirty="0" smtClean="0"/>
              <a:t>Using the Silverlight Windows Phone Unit Testing Framework</a:t>
            </a:r>
            <a:endParaRPr lang="en-US" sz="2400" dirty="0"/>
          </a:p>
        </p:txBody>
      </p:sp>
    </p:spTree>
    <p:extLst>
      <p:ext uri="{BB962C8B-B14F-4D97-AF65-F5344CB8AC3E}">
        <p14:creationId xmlns:p14="http://schemas.microsoft.com/office/powerpoint/2010/main" val="2249600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Phone Testing</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37012" y="1066800"/>
            <a:ext cx="3886200" cy="5511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43163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Metadata</a:t>
            </a:r>
            <a:endParaRPr lang="en-US" dirty="0"/>
          </a:p>
        </p:txBody>
      </p:sp>
      <p:sp>
        <p:nvSpPr>
          <p:cNvPr id="3" name="Content Placeholder 2"/>
          <p:cNvSpPr>
            <a:spLocks noGrp="1"/>
          </p:cNvSpPr>
          <p:nvPr>
            <p:ph sz="half" idx="1"/>
          </p:nvPr>
        </p:nvSpPr>
        <p:spPr>
          <a:xfrm>
            <a:off x="519113" y="1447800"/>
            <a:ext cx="5486400" cy="2419124"/>
          </a:xfrm>
        </p:spPr>
        <p:txBody>
          <a:bodyPr/>
          <a:lstStyle/>
          <a:p>
            <a:pPr marL="0" indent="0">
              <a:buNone/>
            </a:pPr>
            <a:r>
              <a:rPr lang="en-US" b="1" dirty="0" smtClean="0"/>
              <a:t>Attributes</a:t>
            </a:r>
          </a:p>
          <a:p>
            <a:pPr marL="0" indent="0">
              <a:buNone/>
            </a:pPr>
            <a:r>
              <a:rPr lang="en-US" sz="2300" dirty="0" smtClean="0">
                <a:latin typeface="Consolas" pitchFamily="49" charset="0"/>
                <a:cs typeface="Consolas" pitchFamily="49" charset="0"/>
              </a:rPr>
              <a:t>[</a:t>
            </a:r>
            <a:r>
              <a:rPr lang="en-US" sz="2300" dirty="0" err="1" smtClean="0">
                <a:latin typeface="Consolas" pitchFamily="49" charset="0"/>
                <a:cs typeface="Consolas" pitchFamily="49" charset="0"/>
              </a:rPr>
              <a:t>TestClass</a:t>
            </a:r>
            <a:r>
              <a:rPr lang="en-US" sz="2300" dirty="0" smtClean="0">
                <a:latin typeface="Consolas" pitchFamily="49" charset="0"/>
                <a:cs typeface="Consolas" pitchFamily="49" charset="0"/>
              </a:rPr>
              <a:t>]</a:t>
            </a:r>
          </a:p>
          <a:p>
            <a:pPr marL="0" indent="0">
              <a:buNone/>
            </a:pPr>
            <a:r>
              <a:rPr lang="en-US" sz="2300" dirty="0" smtClean="0">
                <a:latin typeface="Consolas" pitchFamily="49" charset="0"/>
                <a:cs typeface="Consolas" pitchFamily="49" charset="0"/>
              </a:rPr>
              <a:t>[</a:t>
            </a:r>
            <a:r>
              <a:rPr lang="en-US" sz="2300" dirty="0" err="1" smtClean="0">
                <a:latin typeface="Consolas" pitchFamily="49" charset="0"/>
                <a:cs typeface="Consolas" pitchFamily="49" charset="0"/>
              </a:rPr>
              <a:t>TestMethod</a:t>
            </a:r>
            <a:r>
              <a:rPr lang="en-US" sz="2300" dirty="0" smtClean="0">
                <a:latin typeface="Consolas" pitchFamily="49" charset="0"/>
                <a:cs typeface="Consolas" pitchFamily="49" charset="0"/>
              </a:rPr>
              <a:t>]</a:t>
            </a:r>
          </a:p>
          <a:p>
            <a:pPr marL="0" indent="0">
              <a:buNone/>
            </a:pPr>
            <a:r>
              <a:rPr lang="en-US" sz="2300" dirty="0" smtClean="0">
                <a:latin typeface="Consolas" pitchFamily="49" charset="0"/>
                <a:cs typeface="Consolas" pitchFamily="49" charset="0"/>
              </a:rPr>
              <a:t>[Tag(</a:t>
            </a:r>
            <a:r>
              <a:rPr lang="en-GB" sz="2400" dirty="0"/>
              <a:t>"</a:t>
            </a:r>
            <a:r>
              <a:rPr lang="en-US" sz="2300" i="1" dirty="0" err="1" smtClean="0">
                <a:latin typeface="Consolas" pitchFamily="49" charset="0"/>
                <a:cs typeface="Consolas" pitchFamily="49" charset="0"/>
              </a:rPr>
              <a:t>SubsetTag</a:t>
            </a:r>
            <a:r>
              <a:rPr lang="en-GB" sz="2000" dirty="0"/>
              <a:t> "</a:t>
            </a:r>
            <a:r>
              <a:rPr lang="en-US" sz="2300" dirty="0" smtClean="0">
                <a:latin typeface="Consolas" pitchFamily="49" charset="0"/>
                <a:cs typeface="Consolas" pitchFamily="49" charset="0"/>
              </a:rPr>
              <a:t>)]</a:t>
            </a:r>
          </a:p>
          <a:p>
            <a:pPr marL="0" indent="0">
              <a:buNone/>
            </a:pPr>
            <a:r>
              <a:rPr lang="en-US" sz="2300" dirty="0" smtClean="0">
                <a:latin typeface="Consolas" pitchFamily="49" charset="0"/>
                <a:cs typeface="Consolas" pitchFamily="49" charset="0"/>
              </a:rPr>
              <a:t>[</a:t>
            </a:r>
            <a:r>
              <a:rPr lang="en-US" sz="2300" dirty="0" err="1" smtClean="0">
                <a:latin typeface="Consolas" pitchFamily="49" charset="0"/>
                <a:cs typeface="Consolas" pitchFamily="49" charset="0"/>
              </a:rPr>
              <a:t>ExpectedException</a:t>
            </a:r>
            <a:r>
              <a:rPr lang="en-US" sz="2300" dirty="0" smtClean="0">
                <a:latin typeface="Consolas" pitchFamily="49" charset="0"/>
                <a:cs typeface="Consolas" pitchFamily="49" charset="0"/>
              </a:rPr>
              <a:t>(…)]</a:t>
            </a:r>
          </a:p>
          <a:p>
            <a:pPr marL="0" indent="0">
              <a:buNone/>
            </a:pPr>
            <a:r>
              <a:rPr lang="en-US" sz="2300" dirty="0" smtClean="0">
                <a:latin typeface="Consolas" pitchFamily="49" charset="0"/>
                <a:cs typeface="Consolas" pitchFamily="49" charset="0"/>
              </a:rPr>
              <a:t>[Priority(0)]</a:t>
            </a:r>
          </a:p>
        </p:txBody>
      </p:sp>
      <p:sp>
        <p:nvSpPr>
          <p:cNvPr id="4" name="Content Placeholder 3"/>
          <p:cNvSpPr>
            <a:spLocks noGrp="1"/>
          </p:cNvSpPr>
          <p:nvPr>
            <p:ph sz="half" idx="2"/>
          </p:nvPr>
        </p:nvSpPr>
        <p:spPr>
          <a:xfrm>
            <a:off x="6181725" y="1447800"/>
            <a:ext cx="5486400" cy="1945148"/>
          </a:xfrm>
        </p:spPr>
        <p:txBody>
          <a:bodyPr/>
          <a:lstStyle/>
          <a:p>
            <a:pPr marL="0" indent="0">
              <a:buNone/>
            </a:pPr>
            <a:r>
              <a:rPr lang="en-US" b="1" dirty="0" smtClean="0"/>
              <a:t>Assertions</a:t>
            </a:r>
          </a:p>
          <a:p>
            <a:pPr marL="0" indent="0">
              <a:buNone/>
            </a:pPr>
            <a:r>
              <a:rPr lang="en-US" sz="2300" dirty="0" err="1" smtClean="0">
                <a:latin typeface="Consolas" pitchFamily="49" charset="0"/>
                <a:cs typeface="Consolas" pitchFamily="49" charset="0"/>
              </a:rPr>
              <a:t>Assert.IsTrue</a:t>
            </a:r>
            <a:endParaRPr lang="en-US" sz="2300" dirty="0" smtClean="0">
              <a:latin typeface="Consolas" pitchFamily="49" charset="0"/>
              <a:cs typeface="Consolas" pitchFamily="49" charset="0"/>
            </a:endParaRPr>
          </a:p>
          <a:p>
            <a:pPr marL="0" indent="0">
              <a:buNone/>
            </a:pPr>
            <a:r>
              <a:rPr lang="en-US" sz="2300" dirty="0" err="1" smtClean="0">
                <a:latin typeface="Consolas" pitchFamily="49" charset="0"/>
                <a:cs typeface="Consolas" pitchFamily="49" charset="0"/>
              </a:rPr>
              <a:t>Assert.IsNotNull</a:t>
            </a:r>
            <a:endParaRPr lang="en-US" sz="2300" dirty="0" smtClean="0">
              <a:latin typeface="Consolas" pitchFamily="49" charset="0"/>
              <a:cs typeface="Consolas" pitchFamily="49" charset="0"/>
            </a:endParaRPr>
          </a:p>
          <a:p>
            <a:pPr marL="0" indent="0">
              <a:buNone/>
            </a:pPr>
            <a:r>
              <a:rPr lang="en-US" sz="2300" dirty="0" err="1" smtClean="0">
                <a:latin typeface="Consolas" pitchFamily="49" charset="0"/>
                <a:cs typeface="Consolas" pitchFamily="49" charset="0"/>
              </a:rPr>
              <a:t>Assert.IsInstanceOfType</a:t>
            </a:r>
            <a:endParaRPr lang="en-US" sz="2300" dirty="0" smtClean="0">
              <a:latin typeface="Consolas" pitchFamily="49" charset="0"/>
              <a:cs typeface="Consolas" pitchFamily="49" charset="0"/>
            </a:endParaRPr>
          </a:p>
          <a:p>
            <a:pPr marL="0" indent="0">
              <a:buNone/>
            </a:pPr>
            <a:r>
              <a:rPr lang="en-US" sz="2300" dirty="0" err="1" smtClean="0">
                <a:latin typeface="Consolas" pitchFamily="49" charset="0"/>
                <a:cs typeface="Consolas" pitchFamily="49" charset="0"/>
              </a:rPr>
              <a:t>StringAssert.Contains</a:t>
            </a:r>
            <a:endParaRPr lang="en-US" sz="2300" dirty="0">
              <a:latin typeface="Consolas" pitchFamily="49" charset="0"/>
              <a:cs typeface="Consolas" pitchFamily="49" charset="0"/>
            </a:endParaRPr>
          </a:p>
        </p:txBody>
      </p:sp>
    </p:spTree>
    <p:extLst>
      <p:ext uri="{BB962C8B-B14F-4D97-AF65-F5344CB8AC3E}">
        <p14:creationId xmlns:p14="http://schemas.microsoft.com/office/powerpoint/2010/main" val="1737241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Unit Test Example</a:t>
            </a:r>
            <a:endParaRPr lang="en-GB" dirty="0"/>
          </a:p>
        </p:txBody>
      </p:sp>
      <p:sp>
        <p:nvSpPr>
          <p:cNvPr id="7" name="Text Placeholder 6"/>
          <p:cNvSpPr>
            <a:spLocks noGrp="1"/>
          </p:cNvSpPr>
          <p:nvPr>
            <p:ph type="body" sz="quarter" idx="10"/>
          </p:nvPr>
        </p:nvSpPr>
        <p:spPr>
          <a:xfrm>
            <a:off x="531812" y="1124021"/>
            <a:ext cx="11149012" cy="5429179"/>
          </a:xfrm>
        </p:spPr>
        <p:txBody>
          <a:bodyPr/>
          <a:lstStyle/>
          <a:p>
            <a:r>
              <a:rPr lang="en-GB" sz="1800" dirty="0">
                <a:solidFill>
                  <a:srgbClr val="808080"/>
                </a:solidFill>
                <a:latin typeface="Consolas"/>
              </a:rPr>
              <a:t>///</a:t>
            </a:r>
            <a:r>
              <a:rPr lang="en-GB" sz="1800" dirty="0">
                <a:solidFill>
                  <a:srgbClr val="008000"/>
                </a:solidFill>
                <a:latin typeface="Consolas"/>
              </a:rPr>
              <a:t> </a:t>
            </a:r>
            <a:r>
              <a:rPr lang="en-GB" sz="1800" dirty="0">
                <a:solidFill>
                  <a:srgbClr val="808080"/>
                </a:solidFill>
                <a:latin typeface="Consolas"/>
              </a:rPr>
              <a:t>&lt;summary&gt;</a:t>
            </a:r>
            <a:endParaRPr lang="en-GB" sz="1800" dirty="0">
              <a:solidFill>
                <a:prstClr val="black"/>
              </a:solidFill>
              <a:latin typeface="Consolas"/>
            </a:endParaRPr>
          </a:p>
          <a:p>
            <a:r>
              <a:rPr lang="en-GB" sz="1800" dirty="0" smtClean="0">
                <a:solidFill>
                  <a:srgbClr val="808080"/>
                </a:solidFill>
                <a:latin typeface="Consolas"/>
              </a:rPr>
              <a:t>///</a:t>
            </a:r>
            <a:r>
              <a:rPr lang="en-GB" sz="1800" dirty="0" smtClean="0">
                <a:solidFill>
                  <a:srgbClr val="008000"/>
                </a:solidFill>
                <a:latin typeface="Consolas"/>
              </a:rPr>
              <a:t> </a:t>
            </a:r>
            <a:r>
              <a:rPr lang="en-GB" sz="1800" dirty="0">
                <a:solidFill>
                  <a:srgbClr val="008000"/>
                </a:solidFill>
                <a:latin typeface="Consolas"/>
              </a:rPr>
              <a:t>Tests that the Initialize method takes a copy of the 'main' </a:t>
            </a:r>
            <a:r>
              <a:rPr lang="en-GB" sz="1800" dirty="0" smtClean="0">
                <a:solidFill>
                  <a:srgbClr val="008000"/>
                </a:solidFill>
                <a:latin typeface="Consolas"/>
              </a:rPr>
              <a:t>car</a:t>
            </a:r>
            <a:endParaRPr lang="en-GB" sz="1800" dirty="0">
              <a:solidFill>
                <a:prstClr val="black"/>
              </a:solidFill>
              <a:latin typeface="Consolas"/>
            </a:endParaRPr>
          </a:p>
          <a:p>
            <a:r>
              <a:rPr lang="en-GB" sz="1800" dirty="0" smtClean="0">
                <a:solidFill>
                  <a:srgbClr val="808080"/>
                </a:solidFill>
                <a:latin typeface="Consolas"/>
              </a:rPr>
              <a:t>///</a:t>
            </a:r>
            <a:r>
              <a:rPr lang="en-GB" sz="1800" dirty="0" smtClean="0">
                <a:solidFill>
                  <a:srgbClr val="008000"/>
                </a:solidFill>
                <a:latin typeface="Consolas"/>
              </a:rPr>
              <a:t> </a:t>
            </a:r>
            <a:r>
              <a:rPr lang="en-GB" sz="1800" dirty="0">
                <a:solidFill>
                  <a:srgbClr val="008000"/>
                </a:solidFill>
                <a:latin typeface="Consolas"/>
              </a:rPr>
              <a:t>NOTE uses the Mock </a:t>
            </a:r>
            <a:r>
              <a:rPr lang="en-GB" sz="1800" dirty="0" err="1">
                <a:solidFill>
                  <a:srgbClr val="008000"/>
                </a:solidFill>
                <a:latin typeface="Consolas"/>
              </a:rPr>
              <a:t>Datastore</a:t>
            </a:r>
            <a:r>
              <a:rPr lang="en-GB" sz="1800" dirty="0">
                <a:solidFill>
                  <a:srgbClr val="008000"/>
                </a:solidFill>
                <a:latin typeface="Consolas"/>
              </a:rPr>
              <a:t> to test the VM in isolation</a:t>
            </a:r>
            <a:endParaRPr lang="en-GB" sz="1800" dirty="0">
              <a:solidFill>
                <a:prstClr val="black"/>
              </a:solidFill>
              <a:latin typeface="Consolas"/>
            </a:endParaRPr>
          </a:p>
          <a:p>
            <a:r>
              <a:rPr lang="en-GB" sz="1800" dirty="0" smtClean="0">
                <a:solidFill>
                  <a:srgbClr val="808080"/>
                </a:solidFill>
                <a:latin typeface="Consolas"/>
              </a:rPr>
              <a:t>///</a:t>
            </a:r>
            <a:r>
              <a:rPr lang="en-GB" sz="1800" dirty="0" smtClean="0">
                <a:solidFill>
                  <a:srgbClr val="008000"/>
                </a:solidFill>
                <a:latin typeface="Consolas"/>
              </a:rPr>
              <a:t> </a:t>
            </a:r>
            <a:r>
              <a:rPr lang="en-GB" sz="1800" dirty="0">
                <a:solidFill>
                  <a:srgbClr val="808080"/>
                </a:solidFill>
                <a:latin typeface="Consolas"/>
              </a:rPr>
              <a:t>&lt;/summary&gt;</a:t>
            </a:r>
            <a:endParaRPr lang="en-GB" sz="1800" dirty="0">
              <a:solidFill>
                <a:prstClr val="black"/>
              </a:solidFill>
              <a:latin typeface="Consolas"/>
            </a:endParaRPr>
          </a:p>
          <a:p>
            <a:r>
              <a:rPr lang="en-GB" sz="1800" dirty="0" smtClean="0">
                <a:solidFill>
                  <a:prstClr val="black"/>
                </a:solidFill>
                <a:latin typeface="Consolas"/>
              </a:rPr>
              <a:t>[</a:t>
            </a:r>
            <a:r>
              <a:rPr lang="en-GB" sz="1800" dirty="0" err="1">
                <a:solidFill>
                  <a:srgbClr val="2B91AF"/>
                </a:solidFill>
                <a:latin typeface="Consolas"/>
              </a:rPr>
              <a:t>TestMethod</a:t>
            </a:r>
            <a:r>
              <a:rPr lang="en-GB" sz="1800" dirty="0">
                <a:solidFill>
                  <a:prstClr val="black"/>
                </a:solidFill>
                <a:latin typeface="Consolas"/>
              </a:rPr>
              <a:t>]</a:t>
            </a:r>
          </a:p>
          <a:p>
            <a:r>
              <a:rPr lang="en-GB" sz="1800" dirty="0" smtClean="0">
                <a:solidFill>
                  <a:srgbClr val="0000FF"/>
                </a:solidFill>
                <a:latin typeface="Consolas"/>
              </a:rPr>
              <a:t>public</a:t>
            </a:r>
            <a:r>
              <a:rPr lang="en-GB" sz="1800" dirty="0" smtClean="0">
                <a:solidFill>
                  <a:prstClr val="black"/>
                </a:solidFill>
                <a:latin typeface="Consolas"/>
              </a:rPr>
              <a:t> </a:t>
            </a:r>
            <a:r>
              <a:rPr lang="en-GB" sz="1800" dirty="0">
                <a:solidFill>
                  <a:srgbClr val="0000FF"/>
                </a:solidFill>
                <a:latin typeface="Consolas"/>
              </a:rPr>
              <a:t>void</a:t>
            </a:r>
            <a:r>
              <a:rPr lang="en-GB" sz="1800" dirty="0">
                <a:solidFill>
                  <a:prstClr val="black"/>
                </a:solidFill>
                <a:latin typeface="Consolas"/>
              </a:rPr>
              <a:t> </a:t>
            </a:r>
            <a:r>
              <a:rPr lang="en-GB" sz="1800" dirty="0" err="1">
                <a:solidFill>
                  <a:prstClr val="black"/>
                </a:solidFill>
                <a:latin typeface="Consolas"/>
              </a:rPr>
              <a:t>InitializeCopiesCar</a:t>
            </a:r>
            <a:r>
              <a:rPr lang="en-GB" sz="1800" dirty="0">
                <a:solidFill>
                  <a:prstClr val="black"/>
                </a:solidFill>
                <a:latin typeface="Consolas"/>
              </a:rPr>
              <a:t>()</a:t>
            </a:r>
          </a:p>
          <a:p>
            <a:r>
              <a:rPr lang="en-GB" sz="1800" dirty="0" smtClean="0">
                <a:solidFill>
                  <a:prstClr val="black"/>
                </a:solidFill>
                <a:latin typeface="Consolas"/>
              </a:rPr>
              <a:t>{</a:t>
            </a:r>
            <a:endParaRPr lang="en-GB" sz="1800" dirty="0">
              <a:solidFill>
                <a:prstClr val="black"/>
              </a:solidFill>
              <a:latin typeface="Consolas"/>
            </a:endParaRPr>
          </a:p>
          <a:p>
            <a:r>
              <a:rPr lang="en-GB" sz="1800" dirty="0" smtClean="0">
                <a:solidFill>
                  <a:srgbClr val="0000FF"/>
                </a:solidFill>
                <a:latin typeface="Consolas"/>
              </a:rPr>
              <a:t>    </a:t>
            </a:r>
            <a:r>
              <a:rPr lang="en-GB" sz="1800" dirty="0" err="1" smtClean="0">
                <a:solidFill>
                  <a:srgbClr val="0000FF"/>
                </a:solidFill>
                <a:latin typeface="Consolas"/>
              </a:rPr>
              <a:t>var</a:t>
            </a:r>
            <a:r>
              <a:rPr lang="en-GB" sz="1800" dirty="0" smtClean="0">
                <a:solidFill>
                  <a:prstClr val="black"/>
                </a:solidFill>
                <a:latin typeface="Consolas"/>
              </a:rPr>
              <a:t> </a:t>
            </a:r>
            <a:r>
              <a:rPr lang="en-GB" sz="1800" dirty="0" err="1">
                <a:solidFill>
                  <a:prstClr val="black"/>
                </a:solidFill>
                <a:latin typeface="Consolas"/>
              </a:rPr>
              <a:t>mDS</a:t>
            </a:r>
            <a:r>
              <a:rPr lang="en-GB" sz="1800" dirty="0">
                <a:solidFill>
                  <a:prstClr val="black"/>
                </a:solidFill>
                <a:latin typeface="Consolas"/>
              </a:rPr>
              <a:t> = </a:t>
            </a:r>
            <a:r>
              <a:rPr lang="en-GB" sz="1800" dirty="0">
                <a:solidFill>
                  <a:srgbClr val="0000FF"/>
                </a:solidFill>
                <a:latin typeface="Consolas"/>
              </a:rPr>
              <a:t>new</a:t>
            </a:r>
            <a:r>
              <a:rPr lang="en-GB" sz="1800" dirty="0">
                <a:solidFill>
                  <a:prstClr val="black"/>
                </a:solidFill>
                <a:latin typeface="Consolas"/>
              </a:rPr>
              <a:t> </a:t>
            </a:r>
            <a:r>
              <a:rPr lang="en-GB" sz="1800" dirty="0" err="1">
                <a:solidFill>
                  <a:srgbClr val="2B91AF"/>
                </a:solidFill>
                <a:latin typeface="Consolas"/>
              </a:rPr>
              <a:t>MockDataService</a:t>
            </a:r>
            <a:r>
              <a:rPr lang="en-GB" sz="1800" dirty="0">
                <a:solidFill>
                  <a:prstClr val="black"/>
                </a:solidFill>
                <a:latin typeface="Consolas"/>
              </a:rPr>
              <a:t>();</a:t>
            </a:r>
          </a:p>
          <a:p>
            <a:r>
              <a:rPr lang="en-GB" sz="1800" dirty="0" smtClean="0">
                <a:solidFill>
                  <a:prstClr val="black"/>
                </a:solidFill>
                <a:latin typeface="Consolas"/>
              </a:rPr>
              <a:t>    </a:t>
            </a:r>
            <a:r>
              <a:rPr lang="en-GB" sz="1800" dirty="0" err="1" smtClean="0">
                <a:solidFill>
                  <a:srgbClr val="0000FF"/>
                </a:solidFill>
                <a:latin typeface="Consolas"/>
              </a:rPr>
              <a:t>var</a:t>
            </a:r>
            <a:r>
              <a:rPr lang="en-GB" sz="1800" dirty="0" smtClean="0">
                <a:solidFill>
                  <a:prstClr val="black"/>
                </a:solidFill>
                <a:latin typeface="Consolas"/>
              </a:rPr>
              <a:t> </a:t>
            </a:r>
            <a:r>
              <a:rPr lang="en-GB" sz="1800" dirty="0" err="1">
                <a:solidFill>
                  <a:prstClr val="black"/>
                </a:solidFill>
                <a:latin typeface="Consolas"/>
              </a:rPr>
              <a:t>carDetailsVM</a:t>
            </a:r>
            <a:r>
              <a:rPr lang="en-GB" sz="1800" dirty="0">
                <a:solidFill>
                  <a:prstClr val="black"/>
                </a:solidFill>
                <a:latin typeface="Consolas"/>
              </a:rPr>
              <a:t> = </a:t>
            </a:r>
            <a:r>
              <a:rPr lang="en-GB" sz="1800" dirty="0">
                <a:solidFill>
                  <a:srgbClr val="0000FF"/>
                </a:solidFill>
                <a:latin typeface="Consolas"/>
              </a:rPr>
              <a:t>new</a:t>
            </a:r>
            <a:r>
              <a:rPr lang="en-GB" sz="1800" dirty="0">
                <a:solidFill>
                  <a:prstClr val="black"/>
                </a:solidFill>
                <a:latin typeface="Consolas"/>
              </a:rPr>
              <a:t> </a:t>
            </a:r>
            <a:r>
              <a:rPr lang="en-GB" sz="1800" dirty="0" err="1">
                <a:solidFill>
                  <a:srgbClr val="2B91AF"/>
                </a:solidFill>
                <a:latin typeface="Consolas"/>
              </a:rPr>
              <a:t>CarDetailsViewModel</a:t>
            </a:r>
            <a:r>
              <a:rPr lang="en-GB" sz="1800" dirty="0">
                <a:solidFill>
                  <a:prstClr val="black"/>
                </a:solidFill>
                <a:latin typeface="Consolas"/>
              </a:rPr>
              <a:t>(</a:t>
            </a:r>
            <a:r>
              <a:rPr lang="en-GB" sz="1800" dirty="0" err="1">
                <a:solidFill>
                  <a:prstClr val="black"/>
                </a:solidFill>
                <a:latin typeface="Consolas"/>
              </a:rPr>
              <a:t>mDS</a:t>
            </a:r>
            <a:r>
              <a:rPr lang="en-GB" sz="1800" dirty="0">
                <a:solidFill>
                  <a:prstClr val="black"/>
                </a:solidFill>
                <a:latin typeface="Consolas"/>
              </a:rPr>
              <a:t>, </a:t>
            </a:r>
            <a:r>
              <a:rPr lang="en-GB" sz="1800" dirty="0">
                <a:solidFill>
                  <a:srgbClr val="0000FF"/>
                </a:solidFill>
                <a:latin typeface="Consolas"/>
              </a:rPr>
              <a:t>new</a:t>
            </a:r>
            <a:r>
              <a:rPr lang="en-GB" sz="1800" dirty="0">
                <a:solidFill>
                  <a:prstClr val="black"/>
                </a:solidFill>
                <a:latin typeface="Consolas"/>
              </a:rPr>
              <a:t> </a:t>
            </a:r>
            <a:r>
              <a:rPr lang="en-GB" sz="1800" dirty="0" err="1">
                <a:solidFill>
                  <a:srgbClr val="2B91AF"/>
                </a:solidFill>
                <a:latin typeface="Consolas"/>
              </a:rPr>
              <a:t>MockNavigationService</a:t>
            </a:r>
            <a:r>
              <a:rPr lang="en-GB" sz="1800" dirty="0">
                <a:solidFill>
                  <a:prstClr val="black"/>
                </a:solidFill>
                <a:latin typeface="Consolas"/>
              </a:rPr>
              <a:t>());</a:t>
            </a:r>
          </a:p>
          <a:p>
            <a:r>
              <a:rPr lang="en-GB" sz="1800" dirty="0" smtClean="0">
                <a:solidFill>
                  <a:prstClr val="black"/>
                </a:solidFill>
                <a:latin typeface="Consolas"/>
              </a:rPr>
              <a:t>    </a:t>
            </a:r>
            <a:r>
              <a:rPr lang="en-GB" sz="1800" dirty="0" err="1" smtClean="0">
                <a:solidFill>
                  <a:srgbClr val="0000FF"/>
                </a:solidFill>
                <a:latin typeface="Consolas"/>
              </a:rPr>
              <a:t>var</a:t>
            </a:r>
            <a:r>
              <a:rPr lang="en-GB" sz="1800" dirty="0" smtClean="0">
                <a:solidFill>
                  <a:prstClr val="black"/>
                </a:solidFill>
                <a:latin typeface="Consolas"/>
              </a:rPr>
              <a:t> </a:t>
            </a:r>
            <a:r>
              <a:rPr lang="en-GB" sz="1800" dirty="0" err="1">
                <a:solidFill>
                  <a:prstClr val="black"/>
                </a:solidFill>
                <a:latin typeface="Consolas"/>
              </a:rPr>
              <a:t>origName</a:t>
            </a:r>
            <a:r>
              <a:rPr lang="en-GB" sz="1800" dirty="0">
                <a:solidFill>
                  <a:prstClr val="black"/>
                </a:solidFill>
                <a:latin typeface="Consolas"/>
              </a:rPr>
              <a:t> = </a:t>
            </a:r>
            <a:r>
              <a:rPr lang="en-GB" sz="1800" dirty="0" err="1">
                <a:solidFill>
                  <a:prstClr val="black"/>
                </a:solidFill>
                <a:latin typeface="Consolas"/>
              </a:rPr>
              <a:t>mDS.Car.Name</a:t>
            </a:r>
            <a:r>
              <a:rPr lang="en-GB" sz="1800" dirty="0">
                <a:solidFill>
                  <a:prstClr val="black"/>
                </a:solidFill>
                <a:latin typeface="Consolas"/>
              </a:rPr>
              <a:t>;</a:t>
            </a:r>
          </a:p>
          <a:p>
            <a:r>
              <a:rPr lang="en-GB" sz="1800" dirty="0" smtClean="0">
                <a:solidFill>
                  <a:prstClr val="black"/>
                </a:solidFill>
                <a:latin typeface="Consolas"/>
              </a:rPr>
              <a:t>    </a:t>
            </a:r>
            <a:r>
              <a:rPr lang="en-GB" sz="1800" dirty="0" err="1" smtClean="0">
                <a:solidFill>
                  <a:srgbClr val="0000FF"/>
                </a:solidFill>
                <a:latin typeface="Consolas"/>
              </a:rPr>
              <a:t>var</a:t>
            </a:r>
            <a:r>
              <a:rPr lang="en-GB" sz="1800" dirty="0" smtClean="0">
                <a:solidFill>
                  <a:prstClr val="black"/>
                </a:solidFill>
                <a:latin typeface="Consolas"/>
              </a:rPr>
              <a:t> </a:t>
            </a:r>
            <a:r>
              <a:rPr lang="en-GB" sz="1800" dirty="0" err="1">
                <a:solidFill>
                  <a:prstClr val="black"/>
                </a:solidFill>
                <a:latin typeface="Consolas"/>
              </a:rPr>
              <a:t>origOdo</a:t>
            </a:r>
            <a:r>
              <a:rPr lang="en-GB" sz="1800" dirty="0">
                <a:solidFill>
                  <a:prstClr val="black"/>
                </a:solidFill>
                <a:latin typeface="Consolas"/>
              </a:rPr>
              <a:t> = </a:t>
            </a:r>
            <a:r>
              <a:rPr lang="en-GB" sz="1800" dirty="0" err="1">
                <a:solidFill>
                  <a:prstClr val="black"/>
                </a:solidFill>
                <a:latin typeface="Consolas"/>
              </a:rPr>
              <a:t>mDS.Car.InitialOdometerReading</a:t>
            </a:r>
            <a:r>
              <a:rPr lang="en-GB" sz="1800" dirty="0">
                <a:solidFill>
                  <a:prstClr val="black"/>
                </a:solidFill>
                <a:latin typeface="Consolas"/>
              </a:rPr>
              <a:t>;</a:t>
            </a:r>
          </a:p>
          <a:p>
            <a:endParaRPr lang="en-GB" sz="1800" dirty="0">
              <a:solidFill>
                <a:prstClr val="black"/>
              </a:solidFill>
              <a:latin typeface="Consolas"/>
            </a:endParaRPr>
          </a:p>
          <a:p>
            <a:r>
              <a:rPr lang="en-GB" sz="1800" dirty="0" smtClean="0">
                <a:solidFill>
                  <a:prstClr val="black"/>
                </a:solidFill>
                <a:latin typeface="Consolas"/>
              </a:rPr>
              <a:t>    </a:t>
            </a:r>
            <a:r>
              <a:rPr lang="en-GB" sz="1800" dirty="0" smtClean="0">
                <a:solidFill>
                  <a:srgbClr val="008000"/>
                </a:solidFill>
                <a:latin typeface="Consolas"/>
              </a:rPr>
              <a:t>// </a:t>
            </a:r>
            <a:r>
              <a:rPr lang="en-GB" sz="1800" dirty="0">
                <a:solidFill>
                  <a:srgbClr val="008000"/>
                </a:solidFill>
                <a:latin typeface="Consolas"/>
              </a:rPr>
              <a:t>Call method to test</a:t>
            </a:r>
            <a:endParaRPr lang="en-GB" sz="1800" dirty="0">
              <a:solidFill>
                <a:prstClr val="black"/>
              </a:solidFill>
              <a:latin typeface="Consolas"/>
            </a:endParaRPr>
          </a:p>
          <a:p>
            <a:r>
              <a:rPr lang="en-GB" sz="1800" dirty="0" smtClean="0">
                <a:solidFill>
                  <a:prstClr val="black"/>
                </a:solidFill>
                <a:latin typeface="Consolas"/>
              </a:rPr>
              <a:t>    </a:t>
            </a:r>
            <a:r>
              <a:rPr lang="en-GB" sz="1800" dirty="0" err="1" smtClean="0">
                <a:solidFill>
                  <a:prstClr val="black"/>
                </a:solidFill>
                <a:latin typeface="Consolas"/>
              </a:rPr>
              <a:t>carDetailsVM.Initialize</a:t>
            </a:r>
            <a:r>
              <a:rPr lang="en-GB" sz="1800" dirty="0">
                <a:solidFill>
                  <a:prstClr val="black"/>
                </a:solidFill>
                <a:latin typeface="Consolas"/>
              </a:rPr>
              <a:t>();</a:t>
            </a:r>
          </a:p>
          <a:p>
            <a:endParaRPr lang="en-GB" sz="1800" dirty="0">
              <a:solidFill>
                <a:prstClr val="black"/>
              </a:solidFill>
              <a:latin typeface="Consolas"/>
            </a:endParaRPr>
          </a:p>
          <a:p>
            <a:r>
              <a:rPr lang="en-GB" sz="1800" dirty="0" smtClean="0">
                <a:solidFill>
                  <a:prstClr val="black"/>
                </a:solidFill>
                <a:latin typeface="Consolas"/>
              </a:rPr>
              <a:t>    </a:t>
            </a:r>
            <a:r>
              <a:rPr lang="en-GB" sz="1800" dirty="0" err="1" smtClean="0">
                <a:solidFill>
                  <a:srgbClr val="2B91AF"/>
                </a:solidFill>
                <a:latin typeface="Consolas"/>
              </a:rPr>
              <a:t>Assert</a:t>
            </a:r>
            <a:r>
              <a:rPr lang="en-GB" sz="1800" dirty="0" err="1" smtClean="0">
                <a:solidFill>
                  <a:prstClr val="black"/>
                </a:solidFill>
                <a:latin typeface="Consolas"/>
              </a:rPr>
              <a:t>.AreEqual</a:t>
            </a:r>
            <a:r>
              <a:rPr lang="en-GB" sz="1800" dirty="0" smtClean="0">
                <a:solidFill>
                  <a:prstClr val="black"/>
                </a:solidFill>
                <a:latin typeface="Consolas"/>
              </a:rPr>
              <a:t>(</a:t>
            </a:r>
            <a:r>
              <a:rPr lang="en-GB" sz="1800" dirty="0" err="1" smtClean="0">
                <a:solidFill>
                  <a:prstClr val="black"/>
                </a:solidFill>
                <a:latin typeface="Consolas"/>
              </a:rPr>
              <a:t>origName</a:t>
            </a:r>
            <a:r>
              <a:rPr lang="en-GB" sz="1800" dirty="0">
                <a:solidFill>
                  <a:prstClr val="black"/>
                </a:solidFill>
                <a:latin typeface="Consolas"/>
              </a:rPr>
              <a:t>, </a:t>
            </a:r>
            <a:r>
              <a:rPr lang="en-GB" sz="1800" dirty="0" err="1">
                <a:solidFill>
                  <a:prstClr val="black"/>
                </a:solidFill>
                <a:latin typeface="Consolas"/>
              </a:rPr>
              <a:t>carDetailsVM.Car.Name</a:t>
            </a:r>
            <a:r>
              <a:rPr lang="en-GB" sz="1800" dirty="0">
                <a:solidFill>
                  <a:prstClr val="black"/>
                </a:solidFill>
                <a:latin typeface="Consolas"/>
              </a:rPr>
              <a:t>, </a:t>
            </a:r>
            <a:r>
              <a:rPr lang="en-GB" sz="1800" dirty="0">
                <a:solidFill>
                  <a:srgbClr val="A31515"/>
                </a:solidFill>
                <a:latin typeface="Consolas"/>
              </a:rPr>
              <a:t>"Name of car not copied"</a:t>
            </a:r>
            <a:r>
              <a:rPr lang="en-GB" sz="1800" dirty="0">
                <a:solidFill>
                  <a:prstClr val="black"/>
                </a:solidFill>
                <a:latin typeface="Consolas"/>
              </a:rPr>
              <a:t>);</a:t>
            </a:r>
          </a:p>
          <a:p>
            <a:r>
              <a:rPr lang="en-GB" sz="1800" dirty="0" smtClean="0">
                <a:solidFill>
                  <a:prstClr val="black"/>
                </a:solidFill>
                <a:latin typeface="Consolas"/>
              </a:rPr>
              <a:t>    </a:t>
            </a:r>
            <a:r>
              <a:rPr lang="en-GB" sz="1800" dirty="0" err="1" smtClean="0">
                <a:solidFill>
                  <a:srgbClr val="2B91AF"/>
                </a:solidFill>
                <a:latin typeface="Consolas"/>
              </a:rPr>
              <a:t>Assert</a:t>
            </a:r>
            <a:r>
              <a:rPr lang="en-GB" sz="1800" dirty="0" err="1" smtClean="0">
                <a:solidFill>
                  <a:prstClr val="black"/>
                </a:solidFill>
                <a:latin typeface="Consolas"/>
              </a:rPr>
              <a:t>.AreEqual</a:t>
            </a:r>
            <a:r>
              <a:rPr lang="en-GB" sz="1800" dirty="0" smtClean="0">
                <a:solidFill>
                  <a:prstClr val="black"/>
                </a:solidFill>
                <a:latin typeface="Consolas"/>
              </a:rPr>
              <a:t>(</a:t>
            </a:r>
            <a:r>
              <a:rPr lang="en-GB" sz="1800" dirty="0" err="1" smtClean="0">
                <a:solidFill>
                  <a:prstClr val="black"/>
                </a:solidFill>
                <a:latin typeface="Consolas"/>
              </a:rPr>
              <a:t>origOdo</a:t>
            </a:r>
            <a:r>
              <a:rPr lang="en-GB" sz="1800" dirty="0">
                <a:solidFill>
                  <a:prstClr val="black"/>
                </a:solidFill>
                <a:latin typeface="Consolas"/>
              </a:rPr>
              <a:t>, </a:t>
            </a:r>
            <a:r>
              <a:rPr lang="en-GB" sz="1800" dirty="0" err="1">
                <a:solidFill>
                  <a:prstClr val="black"/>
                </a:solidFill>
                <a:latin typeface="Consolas"/>
              </a:rPr>
              <a:t>carDetailsVM.Car.InitialOdometerReading</a:t>
            </a:r>
            <a:r>
              <a:rPr lang="en-GB" sz="1800" dirty="0">
                <a:solidFill>
                  <a:prstClr val="black"/>
                </a:solidFill>
                <a:latin typeface="Consolas"/>
              </a:rPr>
              <a:t>, </a:t>
            </a:r>
            <a:r>
              <a:rPr lang="en-GB" sz="1800" dirty="0" smtClean="0">
                <a:solidFill>
                  <a:srgbClr val="A31515"/>
                </a:solidFill>
                <a:latin typeface="Consolas"/>
              </a:rPr>
              <a:t>“</a:t>
            </a:r>
            <a:r>
              <a:rPr lang="en-GB" sz="1800" dirty="0" err="1" smtClean="0">
                <a:solidFill>
                  <a:srgbClr val="A31515"/>
                </a:solidFill>
                <a:latin typeface="Consolas"/>
              </a:rPr>
              <a:t>Odo</a:t>
            </a:r>
            <a:r>
              <a:rPr lang="en-GB" sz="1800" dirty="0" smtClean="0">
                <a:solidFill>
                  <a:srgbClr val="A31515"/>
                </a:solidFill>
                <a:latin typeface="Consolas"/>
              </a:rPr>
              <a:t> not </a:t>
            </a:r>
            <a:r>
              <a:rPr lang="en-GB" sz="1800" dirty="0">
                <a:solidFill>
                  <a:srgbClr val="A31515"/>
                </a:solidFill>
                <a:latin typeface="Consolas"/>
              </a:rPr>
              <a:t>copied"</a:t>
            </a:r>
            <a:r>
              <a:rPr lang="en-GB" sz="1800" dirty="0">
                <a:solidFill>
                  <a:prstClr val="black"/>
                </a:solidFill>
                <a:latin typeface="Consolas"/>
              </a:rPr>
              <a:t>);</a:t>
            </a:r>
          </a:p>
          <a:p>
            <a:r>
              <a:rPr lang="en-GB" sz="1800" dirty="0" smtClean="0">
                <a:solidFill>
                  <a:prstClr val="black"/>
                </a:solidFill>
                <a:latin typeface="Consolas"/>
              </a:rPr>
              <a:t>}</a:t>
            </a:r>
            <a:endParaRPr lang="en-GB" sz="1800" dirty="0"/>
          </a:p>
        </p:txBody>
      </p:sp>
    </p:spTree>
    <p:extLst>
      <p:ext uri="{BB962C8B-B14F-4D97-AF65-F5344CB8AC3E}">
        <p14:creationId xmlns:p14="http://schemas.microsoft.com/office/powerpoint/2010/main" val="348216633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Unit Testing</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1078736"/>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107996"/>
          </a:xfrm>
        </p:spPr>
        <p:txBody>
          <a:bodyPr/>
          <a:lstStyle/>
          <a:p>
            <a:r>
              <a:rPr lang="en-GB" dirty="0" smtClean="0"/>
              <a:t>In Summary:</a:t>
            </a:r>
            <a:br>
              <a:rPr lang="en-GB" dirty="0" smtClean="0"/>
            </a:br>
            <a:r>
              <a:rPr lang="en-GB" sz="3600" dirty="0" smtClean="0">
                <a:solidFill>
                  <a:srgbClr val="3397D3"/>
                </a:solidFill>
              </a:rPr>
              <a:t>The Road to Effective Unit Testing</a:t>
            </a:r>
            <a:endParaRPr lang="en-GB" dirty="0"/>
          </a:p>
        </p:txBody>
      </p:sp>
      <p:sp>
        <p:nvSpPr>
          <p:cNvPr id="6" name="Text Placeholder 5"/>
          <p:cNvSpPr>
            <a:spLocks noGrp="1"/>
          </p:cNvSpPr>
          <p:nvPr>
            <p:ph type="body" sz="quarter" idx="10"/>
          </p:nvPr>
        </p:nvSpPr>
        <p:spPr>
          <a:xfrm>
            <a:off x="519112" y="1904400"/>
            <a:ext cx="11149013" cy="2609945"/>
          </a:xfrm>
        </p:spPr>
        <p:txBody>
          <a:bodyPr/>
          <a:lstStyle/>
          <a:p>
            <a:r>
              <a:rPr lang="en-GB" dirty="0"/>
              <a:t>Step 1: </a:t>
            </a:r>
            <a:r>
              <a:rPr lang="en-GB" dirty="0" smtClean="0"/>
              <a:t>Use </a:t>
            </a:r>
            <a:r>
              <a:rPr lang="en-GB" dirty="0" err="1"/>
              <a:t>Databinding</a:t>
            </a:r>
            <a:r>
              <a:rPr lang="en-GB" dirty="0"/>
              <a:t> to connect Views to </a:t>
            </a:r>
            <a:r>
              <a:rPr lang="en-GB" dirty="0" err="1"/>
              <a:t>ViewModels</a:t>
            </a:r>
            <a:endParaRPr lang="en-GB" dirty="0"/>
          </a:p>
          <a:p>
            <a:r>
              <a:rPr lang="en-GB" dirty="0"/>
              <a:t>Step 2: </a:t>
            </a:r>
            <a:r>
              <a:rPr lang="en-GB" dirty="0" smtClean="0"/>
              <a:t>Use </a:t>
            </a:r>
            <a:r>
              <a:rPr lang="en-GB" dirty="0"/>
              <a:t>Commanding to handle User actions</a:t>
            </a:r>
          </a:p>
          <a:p>
            <a:r>
              <a:rPr lang="en-GB" dirty="0"/>
              <a:t>Step 3: </a:t>
            </a:r>
            <a:r>
              <a:rPr lang="en-US" dirty="0"/>
              <a:t>Move Common Logic into </a:t>
            </a:r>
            <a:r>
              <a:rPr lang="en-US" dirty="0" smtClean="0"/>
              <a:t>Services</a:t>
            </a:r>
            <a:endParaRPr lang="en-GB" dirty="0" smtClean="0"/>
          </a:p>
          <a:p>
            <a:r>
              <a:rPr lang="en-GB" dirty="0"/>
              <a:t>Step 4: Use Dependency Injection and Mocking</a:t>
            </a:r>
          </a:p>
          <a:p>
            <a:endParaRPr lang="en-GB" dirty="0"/>
          </a:p>
        </p:txBody>
      </p:sp>
    </p:spTree>
    <p:extLst>
      <p:ext uri="{BB962C8B-B14F-4D97-AF65-F5344CB8AC3E}">
        <p14:creationId xmlns:p14="http://schemas.microsoft.com/office/powerpoint/2010/main" val="317851134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Rectangle 2"/>
          <p:cNvSpPr/>
          <p:nvPr/>
        </p:nvSpPr>
        <p:spPr bwMode="auto">
          <a:xfrm>
            <a:off x="507868" y="1375674"/>
            <a:ext cx="11173090" cy="93600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502868" y="2576554"/>
            <a:ext cx="11173090" cy="93600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471023" y="3744718"/>
            <a:ext cx="11173090" cy="93600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540938" y="4921526"/>
            <a:ext cx="11173090" cy="936000"/>
          </a:xfrm>
          <a:prstGeom prst="rect">
            <a:avLst/>
          </a:prstGeom>
          <a:solidFill>
            <a:schemeClr val="accent6"/>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8" name="Rectangle 7"/>
          <p:cNvSpPr/>
          <p:nvPr/>
        </p:nvSpPr>
        <p:spPr>
          <a:xfrm>
            <a:off x="559437" y="1483348"/>
            <a:ext cx="11141542" cy="757130"/>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Blog: Cheat Sheet for Unit Testing </a:t>
            </a:r>
            <a:r>
              <a:rPr lang="en-US" sz="2400" dirty="0">
                <a:solidFill>
                  <a:schemeClr val="tx1">
                    <a:alpha val="99000"/>
                  </a:schemeClr>
                </a:solidFill>
              </a:rPr>
              <a:t>on Windows Phone </a:t>
            </a:r>
            <a:r>
              <a:rPr lang="en-US" sz="2400" dirty="0" smtClean="0">
                <a:solidFill>
                  <a:schemeClr val="tx1">
                    <a:alpha val="99000"/>
                  </a:schemeClr>
                </a:solidFill>
              </a:rPr>
              <a:t>7 </a:t>
            </a:r>
            <a:br>
              <a:rPr lang="en-US" sz="2400" dirty="0" smtClean="0">
                <a:solidFill>
                  <a:schemeClr val="tx1">
                    <a:alpha val="99000"/>
                  </a:schemeClr>
                </a:solidFill>
              </a:rPr>
            </a:br>
            <a:r>
              <a:rPr lang="en-US" sz="2400" dirty="0" smtClean="0">
                <a:solidFill>
                  <a:schemeClr val="bg2">
                    <a:lumMod val="50000"/>
                    <a:alpha val="99000"/>
                  </a:schemeClr>
                </a:solidFill>
              </a:rPr>
              <a:t>http</a:t>
            </a:r>
            <a:r>
              <a:rPr lang="en-US" sz="2400" dirty="0">
                <a:solidFill>
                  <a:schemeClr val="bg2">
                    <a:lumMod val="50000"/>
                    <a:alpha val="99000"/>
                  </a:schemeClr>
                </a:solidFill>
              </a:rPr>
              <a:t>://</a:t>
            </a:r>
            <a:r>
              <a:rPr lang="en-US" sz="2400" dirty="0" smtClean="0">
                <a:solidFill>
                  <a:schemeClr val="bg2">
                    <a:lumMod val="50000"/>
                    <a:alpha val="99000"/>
                  </a:schemeClr>
                </a:solidFill>
              </a:rPr>
              <a:t>bit.ly/9Jwf9w </a:t>
            </a:r>
            <a:endParaRPr lang="en-US" sz="2400" dirty="0">
              <a:solidFill>
                <a:schemeClr val="bg2">
                  <a:lumMod val="50000"/>
                  <a:alpha val="99000"/>
                </a:schemeClr>
              </a:solidFill>
            </a:endParaRPr>
          </a:p>
        </p:txBody>
      </p:sp>
      <p:sp>
        <p:nvSpPr>
          <p:cNvPr id="9" name="Rectangle 8"/>
          <p:cNvSpPr/>
          <p:nvPr/>
        </p:nvSpPr>
        <p:spPr>
          <a:xfrm>
            <a:off x="587869" y="2619822"/>
            <a:ext cx="11013088" cy="757130"/>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Microsoft patterns &amp; practices: Building Testable Windows </a:t>
            </a:r>
            <a:r>
              <a:rPr lang="en-US" sz="2400" dirty="0">
                <a:solidFill>
                  <a:schemeClr val="tx1">
                    <a:alpha val="99000"/>
                  </a:schemeClr>
                </a:solidFill>
              </a:rPr>
              <a:t>Phone Apps</a:t>
            </a:r>
            <a:br>
              <a:rPr lang="en-US" sz="2400" dirty="0">
                <a:solidFill>
                  <a:schemeClr val="tx1">
                    <a:alpha val="99000"/>
                  </a:schemeClr>
                </a:solidFill>
              </a:rPr>
            </a:br>
            <a:r>
              <a:rPr lang="en-US" sz="2400" dirty="0">
                <a:solidFill>
                  <a:schemeClr val="bg2">
                    <a:lumMod val="50000"/>
                    <a:alpha val="99000"/>
                  </a:schemeClr>
                </a:solidFill>
              </a:rPr>
              <a:t>http://bit.ly/M8D4rw </a:t>
            </a:r>
          </a:p>
        </p:txBody>
      </p:sp>
      <p:sp>
        <p:nvSpPr>
          <p:cNvPr id="10" name="Rectangle 9"/>
          <p:cNvSpPr/>
          <p:nvPr/>
        </p:nvSpPr>
        <p:spPr>
          <a:xfrm>
            <a:off x="582869" y="3798988"/>
            <a:ext cx="11013088" cy="757130"/>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solidFill>
                  <a:schemeClr val="tx1">
                    <a:alpha val="99000"/>
                  </a:schemeClr>
                </a:solidFill>
              </a:rPr>
              <a:t>Microsoft patterns &amp; practices: </a:t>
            </a:r>
            <a:r>
              <a:rPr lang="en-US" sz="2400" dirty="0" smtClean="0">
                <a:solidFill>
                  <a:schemeClr val="tx1">
                    <a:alpha val="99000"/>
                  </a:schemeClr>
                </a:solidFill>
              </a:rPr>
              <a:t>Developing a </a:t>
            </a:r>
            <a:r>
              <a:rPr lang="en-US" sz="2400" dirty="0">
                <a:solidFill>
                  <a:schemeClr val="tx1">
                    <a:alpha val="99000"/>
                  </a:schemeClr>
                </a:solidFill>
              </a:rPr>
              <a:t>Windows Phone </a:t>
            </a:r>
            <a:r>
              <a:rPr lang="en-US" sz="2400" dirty="0" smtClean="0">
                <a:solidFill>
                  <a:schemeClr val="tx1">
                    <a:alpha val="99000"/>
                  </a:schemeClr>
                </a:solidFill>
              </a:rPr>
              <a:t>App using the </a:t>
            </a:r>
            <a:r>
              <a:rPr lang="en-US" sz="2400" dirty="0">
                <a:solidFill>
                  <a:schemeClr val="tx1">
                    <a:alpha val="99000"/>
                  </a:schemeClr>
                </a:solidFill>
              </a:rPr>
              <a:t>MVVM Pattern	 </a:t>
            </a:r>
            <a:r>
              <a:rPr lang="en-US" sz="2400" dirty="0">
                <a:solidFill>
                  <a:schemeClr val="bg2">
                    <a:lumMod val="50000"/>
                    <a:alpha val="99000"/>
                  </a:schemeClr>
                </a:solidFill>
              </a:rPr>
              <a:t>http://</a:t>
            </a:r>
            <a:r>
              <a:rPr lang="en-US" sz="2400" dirty="0" smtClean="0">
                <a:solidFill>
                  <a:schemeClr val="bg2">
                    <a:lumMod val="50000"/>
                    <a:alpha val="99000"/>
                  </a:schemeClr>
                </a:solidFill>
              </a:rPr>
              <a:t>bit.ly/L4sQWh </a:t>
            </a:r>
            <a:endParaRPr lang="en-US" sz="2400" dirty="0">
              <a:solidFill>
                <a:schemeClr val="bg2">
                  <a:lumMod val="50000"/>
                  <a:alpha val="99000"/>
                </a:schemeClr>
              </a:solidFill>
            </a:endParaRPr>
          </a:p>
        </p:txBody>
      </p:sp>
      <p:sp>
        <p:nvSpPr>
          <p:cNvPr id="11" name="Rectangle 10"/>
          <p:cNvSpPr/>
          <p:nvPr/>
        </p:nvSpPr>
        <p:spPr>
          <a:xfrm>
            <a:off x="623664" y="5029200"/>
            <a:ext cx="11013088" cy="757130"/>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Windows Phone 7 Continuous Integration Testing Framework</a:t>
            </a:r>
            <a:br>
              <a:rPr lang="en-US" sz="2400" dirty="0" smtClean="0">
                <a:solidFill>
                  <a:schemeClr val="tx1">
                    <a:alpha val="99000"/>
                  </a:schemeClr>
                </a:solidFill>
              </a:rPr>
            </a:br>
            <a:r>
              <a:rPr lang="en-US" sz="2400" dirty="0" smtClean="0">
                <a:solidFill>
                  <a:schemeClr val="bg2">
                    <a:lumMod val="50000"/>
                    <a:alpha val="99000"/>
                  </a:schemeClr>
                </a:solidFill>
              </a:rPr>
              <a:t>http://wp7ci.codeplex.com </a:t>
            </a:r>
            <a:endParaRPr lang="en-US" sz="2400" dirty="0">
              <a:solidFill>
                <a:schemeClr val="bg2">
                  <a:lumMod val="50000"/>
                  <a:alpha val="99000"/>
                </a:schemeClr>
              </a:solidFill>
            </a:endParaRP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5"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6584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fill="hold"/>
                                        <p:tgtEl>
                                          <p:spTgt spid="10"/>
                                        </p:tgtEl>
                                        <p:attrNameLst>
                                          <p:attrName>ppt_x</p:attrName>
                                        </p:attrNameLst>
                                      </p:cBhvr>
                                      <p:tavLst>
                                        <p:tav tm="0">
                                          <p:val>
                                            <p:strVal val="0-#ppt_w/2"/>
                                          </p:val>
                                        </p:tav>
                                        <p:tav tm="100000">
                                          <p:val>
                                            <p:strVal val="#ppt_x"/>
                                          </p:val>
                                        </p:tav>
                                      </p:tavLst>
                                    </p:anim>
                                    <p:anim calcmode="lin" valueType="num">
                                      <p:cBhvr additive="base">
                                        <p:cTn id="32" dur="10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1000" fill="hold"/>
                                        <p:tgtEl>
                                          <p:spTgt spid="11"/>
                                        </p:tgtEl>
                                        <p:attrNameLst>
                                          <p:attrName>ppt_x</p:attrName>
                                        </p:attrNameLst>
                                      </p:cBhvr>
                                      <p:tavLst>
                                        <p:tav tm="0">
                                          <p:val>
                                            <p:strVal val="0-#ppt_w/2"/>
                                          </p:val>
                                        </p:tav>
                                        <p:tav tm="100000">
                                          <p:val>
                                            <p:strVal val="#ppt_x"/>
                                          </p:val>
                                        </p:tav>
                                      </p:tavLst>
                                    </p:anim>
                                    <p:anim calcmode="lin" valueType="num">
                                      <p:cBhvr additive="base">
                                        <p:cTn id="41" dur="1000" fill="hold"/>
                                        <p:tgtEl>
                                          <p:spTgt spid="11"/>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 presetClass="exit"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p:bldP spid="9" grpId="0"/>
      <p:bldP spid="10" grpId="0"/>
      <p:bldP spid="11" grpId="0"/>
      <p:bldP spid="13" grpId="0" animBg="1"/>
      <p:bldP spid="1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Frameworks for Windows Phone</a:t>
            </a:r>
            <a:endParaRPr lang="en-US" dirty="0"/>
          </a:p>
        </p:txBody>
      </p:sp>
      <p:sp>
        <p:nvSpPr>
          <p:cNvPr id="3" name="Rectangle 2"/>
          <p:cNvSpPr/>
          <p:nvPr/>
        </p:nvSpPr>
        <p:spPr bwMode="auto">
          <a:xfrm>
            <a:off x="507868" y="1219200"/>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indent="-460375">
              <a:lnSpc>
                <a:spcPct val="90000"/>
              </a:lnSpc>
              <a:spcBef>
                <a:spcPct val="20000"/>
              </a:spcBef>
              <a:buSzPct val="90000"/>
              <a:buFontTx/>
              <a:buBlip>
                <a:blip r:embed="rId3"/>
              </a:buBlip>
            </a:pPr>
            <a:endParaRPr lang="en-US" sz="2400" dirty="0">
              <a:gradFill>
                <a:gsLst>
                  <a:gs pos="0">
                    <a:srgbClr val="FFFFFF"/>
                  </a:gs>
                  <a:gs pos="100000">
                    <a:srgbClr val="FFFFFF"/>
                  </a:gs>
                </a:gsLst>
                <a:lin ang="5400000" scaled="0"/>
              </a:gradFill>
            </a:endParaRPr>
          </a:p>
        </p:txBody>
      </p:sp>
      <p:sp>
        <p:nvSpPr>
          <p:cNvPr id="4" name="Rectangle 3"/>
          <p:cNvSpPr/>
          <p:nvPr/>
        </p:nvSpPr>
        <p:spPr bwMode="auto">
          <a:xfrm>
            <a:off x="507868" y="2056719"/>
            <a:ext cx="11173090" cy="64008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indent="-460375">
              <a:lnSpc>
                <a:spcPct val="90000"/>
              </a:lnSpc>
              <a:spcBef>
                <a:spcPct val="20000"/>
              </a:spcBef>
              <a:buSzPct val="90000"/>
              <a:buFontTx/>
              <a:buBlip>
                <a:blip r:embed="rId4"/>
              </a:buBlip>
            </a:pPr>
            <a:endParaRPr lang="en-US" sz="2400" dirty="0">
              <a:gradFill>
                <a:gsLst>
                  <a:gs pos="0">
                    <a:srgbClr val="FFFFFF"/>
                  </a:gs>
                  <a:gs pos="100000">
                    <a:srgbClr val="FFFFFF"/>
                  </a:gs>
                </a:gsLst>
                <a:lin ang="5400000" scaled="0"/>
              </a:gradFill>
            </a:endParaRPr>
          </a:p>
        </p:txBody>
      </p:sp>
      <p:sp>
        <p:nvSpPr>
          <p:cNvPr id="5" name="Rectangle 4"/>
          <p:cNvSpPr/>
          <p:nvPr/>
        </p:nvSpPr>
        <p:spPr bwMode="auto">
          <a:xfrm>
            <a:off x="507868" y="2889438"/>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indent="-460375">
              <a:lnSpc>
                <a:spcPct val="90000"/>
              </a:lnSpc>
              <a:spcBef>
                <a:spcPct val="20000"/>
              </a:spcBef>
              <a:buSzPct val="90000"/>
              <a:buFontTx/>
              <a:buBlip>
                <a:blip r:embed="rId4"/>
              </a:buBlip>
            </a:pPr>
            <a:endParaRPr lang="en-US" sz="2400" dirty="0">
              <a:gradFill>
                <a:gsLst>
                  <a:gs pos="0">
                    <a:srgbClr val="FFFFFF"/>
                  </a:gs>
                  <a:gs pos="100000">
                    <a:srgbClr val="FFFFFF"/>
                  </a:gs>
                </a:gsLst>
                <a:lin ang="5400000" scaled="0"/>
              </a:gradFill>
            </a:endParaRPr>
          </a:p>
        </p:txBody>
      </p:sp>
      <p:sp>
        <p:nvSpPr>
          <p:cNvPr id="6" name="Rectangle 5"/>
          <p:cNvSpPr/>
          <p:nvPr/>
        </p:nvSpPr>
        <p:spPr bwMode="auto">
          <a:xfrm>
            <a:off x="507868" y="3722157"/>
            <a:ext cx="11173090" cy="640080"/>
          </a:xfrm>
          <a:prstGeom prst="rect">
            <a:avLst/>
          </a:prstGeom>
          <a:solidFill>
            <a:schemeClr val="accent6"/>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indent="-460375">
              <a:lnSpc>
                <a:spcPct val="90000"/>
              </a:lnSpc>
              <a:spcBef>
                <a:spcPct val="20000"/>
              </a:spcBef>
              <a:buSzPct val="90000"/>
              <a:buFontTx/>
              <a:buBlip>
                <a:blip r:embed="rId4"/>
              </a:buBlip>
            </a:pPr>
            <a:endParaRPr lang="en-US" sz="2400" dirty="0">
              <a:gradFill>
                <a:gsLst>
                  <a:gs pos="0">
                    <a:srgbClr val="FFFFFF"/>
                  </a:gs>
                  <a:gs pos="100000">
                    <a:srgbClr val="FFFFFF"/>
                  </a:gs>
                </a:gsLst>
                <a:lin ang="5400000" scaled="0"/>
              </a:gradFill>
            </a:endParaRPr>
          </a:p>
        </p:txBody>
      </p:sp>
      <p:sp>
        <p:nvSpPr>
          <p:cNvPr id="7" name="Rectangle 6"/>
          <p:cNvSpPr/>
          <p:nvPr/>
        </p:nvSpPr>
        <p:spPr bwMode="auto">
          <a:xfrm>
            <a:off x="507868" y="4554877"/>
            <a:ext cx="11173090" cy="640080"/>
          </a:xfrm>
          <a:prstGeom prst="rect">
            <a:avLst/>
          </a:prstGeom>
          <a:solidFill>
            <a:schemeClr val="accent5"/>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indent="-460375">
              <a:lnSpc>
                <a:spcPct val="90000"/>
              </a:lnSpc>
              <a:spcBef>
                <a:spcPct val="20000"/>
              </a:spcBef>
              <a:buSzPct val="90000"/>
              <a:buFontTx/>
              <a:buBlip>
                <a:blip r:embed="rId4"/>
              </a:buBlip>
            </a:pPr>
            <a:endParaRPr lang="en-US" sz="2400" dirty="0">
              <a:gradFill>
                <a:gsLst>
                  <a:gs pos="0">
                    <a:srgbClr val="FFFFFF"/>
                  </a:gs>
                  <a:gs pos="100000">
                    <a:srgbClr val="FFFFFF"/>
                  </a:gs>
                </a:gsLst>
                <a:lin ang="5400000" scaled="0"/>
              </a:gradFill>
            </a:endParaRPr>
          </a:p>
        </p:txBody>
      </p:sp>
      <p:sp>
        <p:nvSpPr>
          <p:cNvPr id="8" name="Rectangle 7"/>
          <p:cNvSpPr/>
          <p:nvPr/>
        </p:nvSpPr>
        <p:spPr>
          <a:xfrm>
            <a:off x="667870" y="1326874"/>
            <a:ext cx="11013088" cy="424732"/>
          </a:xfrm>
          <a:prstGeom prst="rect">
            <a:avLst/>
          </a:prstGeom>
        </p:spPr>
        <p:txBody>
          <a:bodyPr wrap="square">
            <a:spAutoFit/>
          </a:bodyPr>
          <a:lstStyle/>
          <a:p>
            <a:pPr marL="403225" indent="-403225">
              <a:lnSpc>
                <a:spcPct val="90000"/>
              </a:lnSpc>
              <a:spcBef>
                <a:spcPct val="20000"/>
              </a:spcBef>
              <a:buSzPct val="105000"/>
              <a:buFontTx/>
              <a:buBlip>
                <a:blip r:embed="rId3"/>
              </a:buBlip>
            </a:pPr>
            <a:r>
              <a:rPr lang="en-US" sz="2400" dirty="0" err="1" smtClean="0">
                <a:solidFill>
                  <a:srgbClr val="FFFFFF">
                    <a:alpha val="99000"/>
                  </a:srgbClr>
                </a:solidFill>
              </a:rPr>
              <a:t>MVVMLight</a:t>
            </a:r>
            <a:r>
              <a:rPr lang="en-US" sz="2400" dirty="0" smtClean="0">
                <a:solidFill>
                  <a:srgbClr val="FFFFFF">
                    <a:alpha val="99000"/>
                  </a:srgbClr>
                </a:solidFill>
              </a:rPr>
              <a:t> 			http</a:t>
            </a:r>
            <a:r>
              <a:rPr lang="en-US" sz="2400" dirty="0">
                <a:solidFill>
                  <a:srgbClr val="FFFFFF">
                    <a:alpha val="99000"/>
                  </a:srgbClr>
                </a:solidFill>
              </a:rPr>
              <a:t>://mvvmlight.codeplex.com/</a:t>
            </a:r>
          </a:p>
        </p:txBody>
      </p:sp>
      <p:sp>
        <p:nvSpPr>
          <p:cNvPr id="9" name="Rectangle 8"/>
          <p:cNvSpPr/>
          <p:nvPr/>
        </p:nvSpPr>
        <p:spPr>
          <a:xfrm>
            <a:off x="667870" y="2164393"/>
            <a:ext cx="11013088" cy="424732"/>
          </a:xfrm>
          <a:prstGeom prst="rect">
            <a:avLst/>
          </a:prstGeom>
        </p:spPr>
        <p:txBody>
          <a:bodyPr wrap="square">
            <a:spAutoFit/>
          </a:bodyPr>
          <a:lstStyle/>
          <a:p>
            <a:pPr marL="403225" indent="-403225">
              <a:lnSpc>
                <a:spcPct val="90000"/>
              </a:lnSpc>
              <a:spcBef>
                <a:spcPct val="20000"/>
              </a:spcBef>
              <a:buSzPct val="105000"/>
              <a:buFontTx/>
              <a:buBlip>
                <a:blip r:embed="rId3"/>
              </a:buBlip>
            </a:pPr>
            <a:r>
              <a:rPr lang="en-US" sz="2400" dirty="0" err="1" smtClean="0">
                <a:solidFill>
                  <a:srgbClr val="FFFFFF">
                    <a:alpha val="99000"/>
                  </a:srgbClr>
                </a:solidFill>
              </a:rPr>
              <a:t>Caliburn</a:t>
            </a:r>
            <a:r>
              <a:rPr lang="en-US" sz="2400" dirty="0">
                <a:solidFill>
                  <a:srgbClr val="FFFFFF">
                    <a:alpha val="99000"/>
                  </a:srgbClr>
                </a:solidFill>
              </a:rPr>
              <a:t> Micro 	</a:t>
            </a:r>
            <a:r>
              <a:rPr lang="en-US" sz="2400" dirty="0" smtClean="0">
                <a:solidFill>
                  <a:srgbClr val="FFFFFF">
                    <a:alpha val="99000"/>
                  </a:srgbClr>
                </a:solidFill>
              </a:rPr>
              <a:t>		http</a:t>
            </a:r>
            <a:r>
              <a:rPr lang="en-US" sz="2400" dirty="0">
                <a:solidFill>
                  <a:srgbClr val="FFFFFF">
                    <a:alpha val="99000"/>
                  </a:srgbClr>
                </a:solidFill>
              </a:rPr>
              <a:t>://caliburnmicro.codeplex.com/</a:t>
            </a:r>
          </a:p>
        </p:txBody>
      </p:sp>
      <p:sp>
        <p:nvSpPr>
          <p:cNvPr id="10" name="Rectangle 9"/>
          <p:cNvSpPr/>
          <p:nvPr/>
        </p:nvSpPr>
        <p:spPr>
          <a:xfrm>
            <a:off x="667870" y="2997112"/>
            <a:ext cx="11013088" cy="424732"/>
          </a:xfrm>
          <a:prstGeom prst="rect">
            <a:avLst/>
          </a:prstGeom>
        </p:spPr>
        <p:txBody>
          <a:bodyPr wrap="square">
            <a:spAutoFit/>
          </a:bodyPr>
          <a:lstStyle/>
          <a:p>
            <a:pPr marL="403225" indent="-403225">
              <a:lnSpc>
                <a:spcPct val="90000"/>
              </a:lnSpc>
              <a:spcBef>
                <a:spcPct val="20000"/>
              </a:spcBef>
              <a:buSzPct val="105000"/>
              <a:buFontTx/>
              <a:buBlip>
                <a:blip r:embed="rId3"/>
              </a:buBlip>
            </a:pPr>
            <a:r>
              <a:rPr lang="en-US" sz="2400" dirty="0">
                <a:solidFill>
                  <a:srgbClr val="FFFFFF">
                    <a:alpha val="99000"/>
                  </a:srgbClr>
                </a:solidFill>
              </a:rPr>
              <a:t>Simple MVVM Toolkit 	</a:t>
            </a:r>
            <a:r>
              <a:rPr lang="en-US" sz="2400" dirty="0" smtClean="0">
                <a:solidFill>
                  <a:srgbClr val="FFFFFF">
                    <a:alpha val="99000"/>
                  </a:srgbClr>
                </a:solidFill>
              </a:rPr>
              <a:t>	http</a:t>
            </a:r>
            <a:r>
              <a:rPr lang="en-US" sz="2400" dirty="0">
                <a:solidFill>
                  <a:srgbClr val="FFFFFF">
                    <a:alpha val="99000"/>
                  </a:srgbClr>
                </a:solidFill>
              </a:rPr>
              <a:t>://simplemvvmtoolkit.codeplex.com/</a:t>
            </a:r>
          </a:p>
        </p:txBody>
      </p:sp>
      <p:sp>
        <p:nvSpPr>
          <p:cNvPr id="11" name="Rectangle 10"/>
          <p:cNvSpPr/>
          <p:nvPr/>
        </p:nvSpPr>
        <p:spPr>
          <a:xfrm>
            <a:off x="667870" y="3829831"/>
            <a:ext cx="11013088" cy="424732"/>
          </a:xfrm>
          <a:prstGeom prst="rect">
            <a:avLst/>
          </a:prstGeom>
        </p:spPr>
        <p:txBody>
          <a:bodyPr wrap="square">
            <a:spAutoFit/>
          </a:bodyPr>
          <a:lstStyle/>
          <a:p>
            <a:pPr marL="403225" indent="-403225">
              <a:lnSpc>
                <a:spcPct val="90000"/>
              </a:lnSpc>
              <a:spcBef>
                <a:spcPct val="20000"/>
              </a:spcBef>
              <a:buSzPct val="105000"/>
              <a:buFontTx/>
              <a:buBlip>
                <a:blip r:embed="rId3"/>
              </a:buBlip>
            </a:pPr>
            <a:r>
              <a:rPr lang="en-US" sz="2400" dirty="0" err="1" smtClean="0">
                <a:solidFill>
                  <a:srgbClr val="FFFFFF">
                    <a:alpha val="99000"/>
                  </a:srgbClr>
                </a:solidFill>
              </a:rPr>
              <a:t>Catel</a:t>
            </a:r>
            <a:r>
              <a:rPr lang="en-US" sz="2400" dirty="0">
                <a:solidFill>
                  <a:srgbClr val="FFFFFF">
                    <a:alpha val="99000"/>
                  </a:srgbClr>
                </a:solidFill>
              </a:rPr>
              <a:t> 	</a:t>
            </a:r>
            <a:r>
              <a:rPr lang="en-US" sz="2400" dirty="0" smtClean="0">
                <a:solidFill>
                  <a:srgbClr val="FFFFFF">
                    <a:alpha val="99000"/>
                  </a:srgbClr>
                </a:solidFill>
              </a:rPr>
              <a:t>			http</a:t>
            </a:r>
            <a:r>
              <a:rPr lang="en-US" sz="2400" dirty="0">
                <a:solidFill>
                  <a:srgbClr val="FFFFFF">
                    <a:alpha val="99000"/>
                  </a:srgbClr>
                </a:solidFill>
              </a:rPr>
              <a:t>://catel.codeplex.com/</a:t>
            </a:r>
          </a:p>
        </p:txBody>
      </p:sp>
      <p:sp>
        <p:nvSpPr>
          <p:cNvPr id="12" name="Rectangle 11"/>
          <p:cNvSpPr/>
          <p:nvPr/>
        </p:nvSpPr>
        <p:spPr>
          <a:xfrm>
            <a:off x="667870" y="4662551"/>
            <a:ext cx="11013088" cy="424732"/>
          </a:xfrm>
          <a:prstGeom prst="rect">
            <a:avLst/>
          </a:prstGeom>
        </p:spPr>
        <p:txBody>
          <a:bodyPr wrap="square">
            <a:spAutoFit/>
          </a:bodyPr>
          <a:lstStyle/>
          <a:p>
            <a:pPr marL="403225" indent="-403225">
              <a:lnSpc>
                <a:spcPct val="90000"/>
              </a:lnSpc>
              <a:spcBef>
                <a:spcPct val="20000"/>
              </a:spcBef>
              <a:buSzPct val="105000"/>
              <a:buFontTx/>
              <a:buBlip>
                <a:blip r:embed="rId3"/>
              </a:buBlip>
            </a:pPr>
            <a:r>
              <a:rPr lang="en-US" sz="2400" dirty="0" err="1" smtClean="0">
                <a:solidFill>
                  <a:srgbClr val="FFFFFF">
                    <a:alpha val="99000"/>
                  </a:srgbClr>
                </a:solidFill>
              </a:rPr>
              <a:t>nRoute</a:t>
            </a:r>
            <a:r>
              <a:rPr lang="en-US" sz="2400" dirty="0">
                <a:solidFill>
                  <a:srgbClr val="FFFFFF">
                    <a:alpha val="99000"/>
                  </a:srgbClr>
                </a:solidFill>
              </a:rPr>
              <a:t> 	</a:t>
            </a:r>
            <a:r>
              <a:rPr lang="en-US" sz="2400" dirty="0" smtClean="0">
                <a:solidFill>
                  <a:srgbClr val="FFFFFF">
                    <a:alpha val="99000"/>
                  </a:srgbClr>
                </a:solidFill>
              </a:rPr>
              <a:t>			http</a:t>
            </a:r>
            <a:r>
              <a:rPr lang="en-US" sz="2400" dirty="0">
                <a:solidFill>
                  <a:srgbClr val="FFFFFF">
                    <a:alpha val="99000"/>
                  </a:srgbClr>
                </a:solidFill>
              </a:rPr>
              <a:t>://nroute.codeplex.com/</a:t>
            </a: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5"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bwMode="auto">
          <a:xfrm>
            <a:off x="507868" y="5391940"/>
            <a:ext cx="11173090"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indent="-460375">
              <a:lnSpc>
                <a:spcPct val="90000"/>
              </a:lnSpc>
              <a:spcBef>
                <a:spcPct val="20000"/>
              </a:spcBef>
              <a:buSzPct val="90000"/>
              <a:buFontTx/>
              <a:buBlip>
                <a:blip r:embed="rId4"/>
              </a:buBlip>
            </a:pPr>
            <a:endParaRPr lang="en-US" sz="2400" dirty="0">
              <a:gradFill>
                <a:gsLst>
                  <a:gs pos="0">
                    <a:srgbClr val="FFFFFF"/>
                  </a:gs>
                  <a:gs pos="100000">
                    <a:srgbClr val="FFFFFF"/>
                  </a:gs>
                </a:gsLst>
                <a:lin ang="5400000" scaled="0"/>
              </a:gradFill>
            </a:endParaRPr>
          </a:p>
        </p:txBody>
      </p:sp>
      <p:sp>
        <p:nvSpPr>
          <p:cNvPr id="17" name="Rectangle 16"/>
          <p:cNvSpPr/>
          <p:nvPr/>
        </p:nvSpPr>
        <p:spPr>
          <a:xfrm>
            <a:off x="667870" y="5499614"/>
            <a:ext cx="11013088" cy="424732"/>
          </a:xfrm>
          <a:prstGeom prst="rect">
            <a:avLst/>
          </a:prstGeom>
        </p:spPr>
        <p:txBody>
          <a:bodyPr wrap="square">
            <a:spAutoFit/>
          </a:bodyPr>
          <a:lstStyle/>
          <a:p>
            <a:pPr marL="403225" indent="-403225">
              <a:lnSpc>
                <a:spcPct val="90000"/>
              </a:lnSpc>
              <a:spcBef>
                <a:spcPct val="20000"/>
              </a:spcBef>
              <a:buSzPct val="105000"/>
              <a:buFontTx/>
              <a:buBlip>
                <a:blip r:embed="rId3"/>
              </a:buBlip>
            </a:pPr>
            <a:r>
              <a:rPr lang="en-US" sz="2400" dirty="0" err="1" smtClean="0">
                <a:solidFill>
                  <a:srgbClr val="FFFFFF">
                    <a:alpha val="99000"/>
                  </a:srgbClr>
                </a:solidFill>
              </a:rPr>
              <a:t>UltraLight.mvvm</a:t>
            </a:r>
            <a:r>
              <a:rPr lang="en-US" sz="2400" dirty="0" smtClean="0">
                <a:solidFill>
                  <a:srgbClr val="FFFFFF">
                    <a:alpha val="99000"/>
                  </a:srgbClr>
                </a:solidFill>
              </a:rPr>
              <a:t> 			http</a:t>
            </a:r>
            <a:r>
              <a:rPr lang="en-US" sz="2400" dirty="0">
                <a:solidFill>
                  <a:srgbClr val="FFFFFF">
                    <a:alpha val="99000"/>
                  </a:srgbClr>
                </a:solidFill>
              </a:rPr>
              <a:t>://ultralightmvvm.codeplex.com/</a:t>
            </a:r>
          </a:p>
        </p:txBody>
      </p:sp>
    </p:spTree>
    <p:extLst>
      <p:ext uri="{BB962C8B-B14F-4D97-AF65-F5344CB8AC3E}">
        <p14:creationId xmlns:p14="http://schemas.microsoft.com/office/powerpoint/2010/main" val="1688483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fill="hold"/>
                                        <p:tgtEl>
                                          <p:spTgt spid="10"/>
                                        </p:tgtEl>
                                        <p:attrNameLst>
                                          <p:attrName>ppt_x</p:attrName>
                                        </p:attrNameLst>
                                      </p:cBhvr>
                                      <p:tavLst>
                                        <p:tav tm="0">
                                          <p:val>
                                            <p:strVal val="0-#ppt_w/2"/>
                                          </p:val>
                                        </p:tav>
                                        <p:tav tm="100000">
                                          <p:val>
                                            <p:strVal val="#ppt_x"/>
                                          </p:val>
                                        </p:tav>
                                      </p:tavLst>
                                    </p:anim>
                                    <p:anim calcmode="lin" valueType="num">
                                      <p:cBhvr additive="base">
                                        <p:cTn id="32" dur="10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1000" fill="hold"/>
                                        <p:tgtEl>
                                          <p:spTgt spid="11"/>
                                        </p:tgtEl>
                                        <p:attrNameLst>
                                          <p:attrName>ppt_x</p:attrName>
                                        </p:attrNameLst>
                                      </p:cBhvr>
                                      <p:tavLst>
                                        <p:tav tm="0">
                                          <p:val>
                                            <p:strVal val="0-#ppt_w/2"/>
                                          </p:val>
                                        </p:tav>
                                        <p:tav tm="100000">
                                          <p:val>
                                            <p:strVal val="#ppt_x"/>
                                          </p:val>
                                        </p:tav>
                                      </p:tavLst>
                                    </p:anim>
                                    <p:anim calcmode="lin" valueType="num">
                                      <p:cBhvr additive="base">
                                        <p:cTn id="41" dur="1000" fill="hold"/>
                                        <p:tgtEl>
                                          <p:spTgt spid="11"/>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1000" fill="hold"/>
                                        <p:tgtEl>
                                          <p:spTgt spid="7"/>
                                        </p:tgtEl>
                                        <p:attrNameLst>
                                          <p:attrName>ppt_x</p:attrName>
                                        </p:attrNameLst>
                                      </p:cBhvr>
                                      <p:tavLst>
                                        <p:tav tm="0">
                                          <p:val>
                                            <p:strVal val="0-#ppt_w/2"/>
                                          </p:val>
                                        </p:tav>
                                        <p:tav tm="100000">
                                          <p:val>
                                            <p:strVal val="#ppt_x"/>
                                          </p:val>
                                        </p:tav>
                                      </p:tavLst>
                                    </p:anim>
                                    <p:anim calcmode="lin" valueType="num">
                                      <p:cBhvr additive="base">
                                        <p:cTn id="46" dur="1000" fill="hold"/>
                                        <p:tgtEl>
                                          <p:spTgt spid="7"/>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25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1000" fill="hold"/>
                                        <p:tgtEl>
                                          <p:spTgt spid="12"/>
                                        </p:tgtEl>
                                        <p:attrNameLst>
                                          <p:attrName>ppt_x</p:attrName>
                                        </p:attrNameLst>
                                      </p:cBhvr>
                                      <p:tavLst>
                                        <p:tav tm="0">
                                          <p:val>
                                            <p:strVal val="0-#ppt_w/2"/>
                                          </p:val>
                                        </p:tav>
                                        <p:tav tm="100000">
                                          <p:val>
                                            <p:strVal val="#ppt_x"/>
                                          </p:val>
                                        </p:tav>
                                      </p:tavLst>
                                    </p:anim>
                                    <p:anim calcmode="lin" valueType="num">
                                      <p:cBhvr additive="base">
                                        <p:cTn id="50" dur="1000" fill="hold"/>
                                        <p:tgtEl>
                                          <p:spTgt spid="12"/>
                                        </p:tgtEl>
                                        <p:attrNameLst>
                                          <p:attrName>ppt_y</p:attrName>
                                        </p:attrNameLst>
                                      </p:cBhvr>
                                      <p:tavLst>
                                        <p:tav tm="0">
                                          <p:val>
                                            <p:strVal val="#ppt_y"/>
                                          </p:val>
                                        </p:tav>
                                        <p:tav tm="100000">
                                          <p:val>
                                            <p:strVal val="#ppt_y"/>
                                          </p:val>
                                        </p:tav>
                                      </p:tavLst>
                                    </p:anim>
                                  </p:childTnLst>
                                </p:cTn>
                              </p:par>
                            </p:childTnLst>
                          </p:cTn>
                        </p:par>
                        <p:par>
                          <p:cTn id="51" fill="hold">
                            <p:stCondLst>
                              <p:cond delay="6250"/>
                            </p:stCondLst>
                            <p:childTnLst>
                              <p:par>
                                <p:cTn id="52" presetID="1" presetClass="exit" presetSubtype="0" fill="hold" grpId="1" nodeType="afterEffect">
                                  <p:stCondLst>
                                    <p:cond delay="0"/>
                                  </p:stCondLst>
                                  <p:childTnLst>
                                    <p:set>
                                      <p:cBhvr>
                                        <p:cTn id="53" dur="1" fill="hold">
                                          <p:stCondLst>
                                            <p:cond delay="0"/>
                                          </p:stCondLst>
                                        </p:cTn>
                                        <p:tgtEl>
                                          <p:spTgt spid="13"/>
                                        </p:tgtEl>
                                        <p:attrNameLst>
                                          <p:attrName>style.visibility</p:attrName>
                                        </p:attrNameLst>
                                      </p:cBhvr>
                                      <p:to>
                                        <p:strVal val="hidden"/>
                                      </p:to>
                                    </p:set>
                                  </p:childTnLst>
                                </p:cTn>
                              </p:par>
                            </p:childTnLst>
                          </p:cTn>
                        </p:par>
                        <p:par>
                          <p:cTn id="54" fill="hold">
                            <p:stCondLst>
                              <p:cond delay="6250"/>
                            </p:stCondLst>
                            <p:childTnLst>
                              <p:par>
                                <p:cTn id="55" presetID="2" presetClass="entr" presetSubtype="8" decel="10000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1000" fill="hold"/>
                                        <p:tgtEl>
                                          <p:spTgt spid="16"/>
                                        </p:tgtEl>
                                        <p:attrNameLst>
                                          <p:attrName>ppt_x</p:attrName>
                                        </p:attrNameLst>
                                      </p:cBhvr>
                                      <p:tavLst>
                                        <p:tav tm="0">
                                          <p:val>
                                            <p:strVal val="0-#ppt_w/2"/>
                                          </p:val>
                                        </p:tav>
                                        <p:tav tm="100000">
                                          <p:val>
                                            <p:strVal val="#ppt_x"/>
                                          </p:val>
                                        </p:tav>
                                      </p:tavLst>
                                    </p:anim>
                                    <p:anim calcmode="lin" valueType="num">
                                      <p:cBhvr additive="base">
                                        <p:cTn id="58" dur="1000" fill="hold"/>
                                        <p:tgtEl>
                                          <p:spTgt spid="16"/>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25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1000" fill="hold"/>
                                        <p:tgtEl>
                                          <p:spTgt spid="17"/>
                                        </p:tgtEl>
                                        <p:attrNameLst>
                                          <p:attrName>ppt_x</p:attrName>
                                        </p:attrNameLst>
                                      </p:cBhvr>
                                      <p:tavLst>
                                        <p:tav tm="0">
                                          <p:val>
                                            <p:strVal val="0-#ppt_w/2"/>
                                          </p:val>
                                        </p:tav>
                                        <p:tav tm="100000">
                                          <p:val>
                                            <p:strVal val="#ppt_x"/>
                                          </p:val>
                                        </p:tav>
                                      </p:tavLst>
                                    </p:anim>
                                    <p:anim calcmode="lin" valueType="num">
                                      <p:cBhvr additive="base">
                                        <p:cTn id="62"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0" grpId="0"/>
      <p:bldP spid="11" grpId="0"/>
      <p:bldP spid="12" grpId="0"/>
      <p:bldP spid="13" grpId="0" animBg="1"/>
      <p:bldP spid="13" grpId="1" animBg="1"/>
      <p:bldP spid="16"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Text Placeholder 2"/>
          <p:cNvSpPr>
            <a:spLocks noGrp="1"/>
          </p:cNvSpPr>
          <p:nvPr>
            <p:ph type="body" sz="quarter" idx="10"/>
          </p:nvPr>
        </p:nvSpPr>
        <p:spPr>
          <a:xfrm>
            <a:off x="519112" y="1447799"/>
            <a:ext cx="11149013" cy="4419671"/>
          </a:xfrm>
        </p:spPr>
        <p:txBody>
          <a:bodyPr/>
          <a:lstStyle/>
          <a:p>
            <a:r>
              <a:rPr lang="en-GB" dirty="0" smtClean="0"/>
              <a:t>What is Unit Testing?</a:t>
            </a:r>
          </a:p>
          <a:p>
            <a:pPr lvl="1"/>
            <a:r>
              <a:rPr lang="en-GB" dirty="0" smtClean="0"/>
              <a:t>How to build software that is hard to test</a:t>
            </a:r>
          </a:p>
          <a:p>
            <a:r>
              <a:rPr lang="en-GB" dirty="0" smtClean="0"/>
              <a:t>Separation of Concerns </a:t>
            </a:r>
          </a:p>
          <a:p>
            <a:pPr lvl="1"/>
            <a:r>
              <a:rPr lang="en-GB" dirty="0" smtClean="0"/>
              <a:t>The goodness of MVVM</a:t>
            </a:r>
          </a:p>
          <a:p>
            <a:r>
              <a:rPr lang="en-GB" dirty="0" smtClean="0"/>
              <a:t>Creating </a:t>
            </a:r>
            <a:r>
              <a:rPr lang="en-GB" dirty="0"/>
              <a:t>T</a:t>
            </a:r>
            <a:r>
              <a:rPr lang="en-GB" dirty="0" smtClean="0"/>
              <a:t>estable </a:t>
            </a:r>
            <a:r>
              <a:rPr lang="en-GB" dirty="0"/>
              <a:t>C</a:t>
            </a:r>
            <a:r>
              <a:rPr lang="en-GB" dirty="0" smtClean="0"/>
              <a:t>lasses</a:t>
            </a:r>
          </a:p>
          <a:p>
            <a:pPr lvl="1"/>
            <a:r>
              <a:rPr lang="en-GB" dirty="0" smtClean="0"/>
              <a:t>Building testable objects by connecting them through dependency injection</a:t>
            </a:r>
          </a:p>
          <a:p>
            <a:r>
              <a:rPr lang="en-GB" dirty="0" smtClean="0"/>
              <a:t>Unit Testing Windows Phone XAML applications</a:t>
            </a:r>
          </a:p>
          <a:p>
            <a:pPr lvl="1"/>
            <a:r>
              <a:rPr lang="en-GB" dirty="0" smtClean="0"/>
              <a:t>Windows Phone 7 and Windows Phone 8</a:t>
            </a:r>
            <a:endParaRPr lang="en-GB" dirty="0"/>
          </a:p>
        </p:txBody>
      </p:sp>
    </p:spTree>
    <p:extLst>
      <p:ext uri="{BB962C8B-B14F-4D97-AF65-F5344CB8AC3E}">
        <p14:creationId xmlns:p14="http://schemas.microsoft.com/office/powerpoint/2010/main" val="131856354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Content</a:t>
            </a:r>
          </a:p>
        </p:txBody>
      </p:sp>
      <p:sp>
        <p:nvSpPr>
          <p:cNvPr id="3" name="Rectangle 2"/>
          <p:cNvSpPr/>
          <p:nvPr/>
        </p:nvSpPr>
        <p:spPr bwMode="auto">
          <a:xfrm>
            <a:off x="507868" y="1375674"/>
            <a:ext cx="11173090" cy="128016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507868" y="2923889"/>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bwMode="auto">
          <a:xfrm>
            <a:off x="507868" y="3779520"/>
            <a:ext cx="11173090" cy="640080"/>
          </a:xfrm>
          <a:prstGeom prst="rect">
            <a:avLst/>
          </a:prstGeom>
          <a:solidFill>
            <a:schemeClr val="accent5"/>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8" name="Rectangle 7"/>
          <p:cNvSpPr/>
          <p:nvPr/>
        </p:nvSpPr>
        <p:spPr>
          <a:xfrm>
            <a:off x="667870" y="1607403"/>
            <a:ext cx="11013088" cy="830997"/>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WPH207 Windows Phone: Building Enterprise Apps</a:t>
            </a:r>
          </a:p>
          <a:p>
            <a:pPr marL="403225" lvl="0" indent="-403225">
              <a:lnSpc>
                <a:spcPct val="90000"/>
              </a:lnSpc>
              <a:spcBef>
                <a:spcPct val="20000"/>
              </a:spcBef>
              <a:buSzPct val="105000"/>
              <a:buBlip>
                <a:blip r:embed="rId3"/>
              </a:buBlip>
            </a:pPr>
            <a:r>
              <a:rPr lang="en-US" sz="2400" dirty="0" smtClean="0">
                <a:solidFill>
                  <a:schemeClr val="tx1">
                    <a:alpha val="99000"/>
                  </a:schemeClr>
                </a:solidFill>
              </a:rPr>
              <a:t>AAP401  Real World Developer Testing with Visual Studio 2012</a:t>
            </a:r>
            <a:endParaRPr lang="en-US" sz="2400" dirty="0">
              <a:solidFill>
                <a:schemeClr val="tx1">
                  <a:alpha val="99000"/>
                </a:schemeClr>
              </a:solidFill>
            </a:endParaRPr>
          </a:p>
        </p:txBody>
      </p:sp>
      <p:sp>
        <p:nvSpPr>
          <p:cNvPr id="10" name="Rectangle 9"/>
          <p:cNvSpPr/>
          <p:nvPr/>
        </p:nvSpPr>
        <p:spPr>
          <a:xfrm>
            <a:off x="667870" y="3031563"/>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Windows Phone for Developers – TLC – Hall 1</a:t>
            </a:r>
            <a:endParaRPr lang="en-US" sz="2400" dirty="0">
              <a:solidFill>
                <a:schemeClr val="tx1">
                  <a:alpha val="99000"/>
                </a:schemeClr>
              </a:solidFill>
            </a:endParaRPr>
          </a:p>
        </p:txBody>
      </p:sp>
      <p:sp>
        <p:nvSpPr>
          <p:cNvPr id="12" name="Rectangle 11"/>
          <p:cNvSpPr/>
          <p:nvPr/>
        </p:nvSpPr>
        <p:spPr>
          <a:xfrm>
            <a:off x="667870" y="3887194"/>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solidFill>
                  <a:schemeClr val="tx1">
                    <a:alpha val="99000"/>
                  </a:schemeClr>
                </a:solidFill>
              </a:rPr>
              <a:t>Find Me Later </a:t>
            </a:r>
            <a:r>
              <a:rPr lang="en-US" sz="2400" dirty="0" smtClean="0">
                <a:solidFill>
                  <a:schemeClr val="tx1">
                    <a:alpha val="99000"/>
                  </a:schemeClr>
                </a:solidFill>
              </a:rPr>
              <a:t>At TLC After This Session 11:45 – 12:45</a:t>
            </a:r>
            <a:endParaRPr lang="en-US" sz="2400" dirty="0">
              <a:solidFill>
                <a:schemeClr val="tx1">
                  <a:alpha val="99000"/>
                </a:schemeClr>
              </a:solidFill>
            </a:endParaRP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5"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6520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1000" fill="hold"/>
                                        <p:tgtEl>
                                          <p:spTgt spid="5"/>
                                        </p:tgtEl>
                                        <p:attrNameLst>
                                          <p:attrName>ppt_x</p:attrName>
                                        </p:attrNameLst>
                                      </p:cBhvr>
                                      <p:tavLst>
                                        <p:tav tm="0">
                                          <p:val>
                                            <p:strVal val="0-#ppt_w/2"/>
                                          </p:val>
                                        </p:tav>
                                        <p:tav tm="100000">
                                          <p:val>
                                            <p:strVal val="#ppt_x"/>
                                          </p:val>
                                        </p:tav>
                                      </p:tavLst>
                                    </p:anim>
                                    <p:anim calcmode="lin" valueType="num">
                                      <p:cBhvr additive="base">
                                        <p:cTn id="19" dur="1000" fill="hold"/>
                                        <p:tgtEl>
                                          <p:spTgt spid="5"/>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fill="hold"/>
                                        <p:tgtEl>
                                          <p:spTgt spid="10"/>
                                        </p:tgtEl>
                                        <p:attrNameLst>
                                          <p:attrName>ppt_x</p:attrName>
                                        </p:attrNameLst>
                                      </p:cBhvr>
                                      <p:tavLst>
                                        <p:tav tm="0">
                                          <p:val>
                                            <p:strVal val="0-#ppt_w/2"/>
                                          </p:val>
                                        </p:tav>
                                        <p:tav tm="100000">
                                          <p:val>
                                            <p:strVal val="#ppt_x"/>
                                          </p:val>
                                        </p:tav>
                                      </p:tavLst>
                                    </p:anim>
                                    <p:anim calcmode="lin" valueType="num">
                                      <p:cBhvr additive="base">
                                        <p:cTn id="23" dur="10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1000" fill="hold"/>
                                        <p:tgtEl>
                                          <p:spTgt spid="7"/>
                                        </p:tgtEl>
                                        <p:attrNameLst>
                                          <p:attrName>ppt_x</p:attrName>
                                        </p:attrNameLst>
                                      </p:cBhvr>
                                      <p:tavLst>
                                        <p:tav tm="0">
                                          <p:val>
                                            <p:strVal val="0-#ppt_w/2"/>
                                          </p:val>
                                        </p:tav>
                                        <p:tav tm="100000">
                                          <p:val>
                                            <p:strVal val="#ppt_x"/>
                                          </p:val>
                                        </p:tav>
                                      </p:tavLst>
                                    </p:anim>
                                    <p:anim calcmode="lin" valueType="num">
                                      <p:cBhvr additive="base">
                                        <p:cTn id="28" dur="10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0-#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1" presetClass="exit" presetSubtype="0" fill="hold" grpId="1" nodeType="afterEffect">
                                  <p:stCondLst>
                                    <p:cond delay="0"/>
                                  </p:stCondLst>
                                  <p:childTnLst>
                                    <p:set>
                                      <p:cBhvr>
                                        <p:cTn id="35"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10" grpId="0"/>
      <p:bldP spid="12" grpId="0"/>
      <p:bldP spid="13" grpId="0" animBg="1"/>
      <p:bldP spid="13"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Phone Sessions</a:t>
            </a:r>
            <a:endParaRPr lang="en-US" dirty="0"/>
          </a:p>
        </p:txBody>
      </p:sp>
      <p:sp>
        <p:nvSpPr>
          <p:cNvPr id="8" name="tuesday"/>
          <p:cNvSpPr/>
          <p:nvPr/>
        </p:nvSpPr>
        <p:spPr>
          <a:xfrm>
            <a:off x="494414" y="1235434"/>
            <a:ext cx="5599999" cy="424732"/>
          </a:xfrm>
          <a:prstGeom prst="rect">
            <a:avLst/>
          </a:prstGeom>
        </p:spPr>
        <p:txBody>
          <a:bodyPr wrap="square">
            <a:spAutoFit/>
          </a:bodyPr>
          <a:lstStyle/>
          <a:p>
            <a:pPr marL="403225" indent="-403225">
              <a:lnSpc>
                <a:spcPct val="90000"/>
              </a:lnSpc>
              <a:spcBef>
                <a:spcPct val="20000"/>
              </a:spcBef>
              <a:buSzPct val="105000"/>
              <a:buFontTx/>
              <a:buBlip>
                <a:blip r:embed="rId3"/>
              </a:buBlip>
            </a:pPr>
            <a:r>
              <a:rPr lang="en-US" sz="2400" dirty="0" smtClean="0">
                <a:solidFill>
                  <a:srgbClr val="FFFFFF">
                    <a:alpha val="99000"/>
                  </a:srgbClr>
                </a:solidFill>
              </a:rPr>
              <a:t>Tuesday</a:t>
            </a:r>
            <a:endParaRPr lang="en-US" sz="2400" dirty="0">
              <a:solidFill>
                <a:srgbClr val="FFFFFF">
                  <a:alpha val="99000"/>
                </a:srgbClr>
              </a:solidFill>
            </a:endParaRPr>
          </a:p>
        </p:txBody>
      </p:sp>
      <p:pic>
        <p:nvPicPr>
          <p:cNvPr id="15" name="Picture 2" descr="C:\Users\Jordan\Desktop\TechEd_2012\TechE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uesday sessions"/>
          <p:cNvGraphicFramePr>
            <a:graphicFrameLocks noGrp="1"/>
          </p:cNvGraphicFramePr>
          <p:nvPr>
            <p:extLst>
              <p:ext uri="{D42A27DB-BD31-4B8C-83A1-F6EECF244321}">
                <p14:modId xmlns:p14="http://schemas.microsoft.com/office/powerpoint/2010/main" val="3086252054"/>
              </p:ext>
            </p:extLst>
          </p:nvPr>
        </p:nvGraphicFramePr>
        <p:xfrm>
          <a:off x="447105" y="1735832"/>
          <a:ext cx="5287267" cy="1693168"/>
        </p:xfrm>
        <a:graphic>
          <a:graphicData uri="http://schemas.openxmlformats.org/drawingml/2006/table">
            <a:tbl>
              <a:tblPr>
                <a:tableStyleId>{2D5ABB26-0587-4C30-8999-92F81FD0307C}</a:tableStyleId>
              </a:tblPr>
              <a:tblGrid>
                <a:gridCol w="534739"/>
                <a:gridCol w="576064"/>
                <a:gridCol w="864096"/>
                <a:gridCol w="3312368"/>
              </a:tblGrid>
              <a:tr h="460423">
                <a:tc>
                  <a:txBody>
                    <a:bodyPr/>
                    <a:lstStyle/>
                    <a:p>
                      <a:pPr marL="0" marR="0" fontAlgn="t">
                        <a:spcBef>
                          <a:spcPts val="0"/>
                        </a:spcBef>
                        <a:spcAft>
                          <a:spcPts val="0"/>
                        </a:spcAft>
                      </a:pPr>
                      <a:r>
                        <a:rPr lang="en-US" sz="1400" dirty="0">
                          <a:effectLst/>
                        </a:rPr>
                        <a:t>12:00</a:t>
                      </a:r>
                      <a:endParaRPr lang="en-US" sz="1400" dirty="0">
                        <a:effectLst/>
                        <a:latin typeface="+mn-lt"/>
                      </a:endParaRPr>
                    </a:p>
                  </a:txBody>
                  <a:tcPr marL="50800" marR="50800" marT="50800" marB="50800"/>
                </a:tc>
                <a:tc>
                  <a:txBody>
                    <a:bodyPr/>
                    <a:lstStyle/>
                    <a:p>
                      <a:pPr marL="0" marR="0" fontAlgn="t">
                        <a:spcBef>
                          <a:spcPts val="0"/>
                        </a:spcBef>
                        <a:spcAft>
                          <a:spcPts val="0"/>
                        </a:spcAft>
                      </a:pPr>
                      <a:r>
                        <a:rPr lang="en-US" sz="1400" dirty="0">
                          <a:effectLst/>
                        </a:rPr>
                        <a:t>G105</a:t>
                      </a:r>
                      <a:endParaRPr lang="en-US" sz="1400" dirty="0">
                        <a:effectLst/>
                        <a:latin typeface="+mn-lt"/>
                      </a:endParaRPr>
                    </a:p>
                  </a:txBody>
                  <a:tcPr marL="50800" marR="50800" marT="50800" marB="50800"/>
                </a:tc>
                <a:tc>
                  <a:txBody>
                    <a:bodyPr/>
                    <a:lstStyle/>
                    <a:p>
                      <a:pPr marL="0" marR="0" fontAlgn="t">
                        <a:spcBef>
                          <a:spcPts val="0"/>
                        </a:spcBef>
                        <a:spcAft>
                          <a:spcPts val="0"/>
                        </a:spcAft>
                      </a:pPr>
                      <a:r>
                        <a:rPr lang="en-US" sz="1400">
                          <a:effectLst/>
                        </a:rPr>
                        <a:t>WPH201</a:t>
                      </a:r>
                      <a:endParaRPr lang="en-US" sz="1400">
                        <a:effectLst/>
                        <a:latin typeface="+mn-lt"/>
                      </a:endParaRPr>
                    </a:p>
                  </a:txBody>
                  <a:tcPr marL="50800" marR="50800" marT="50800" marB="50800"/>
                </a:tc>
                <a:tc>
                  <a:txBody>
                    <a:bodyPr/>
                    <a:lstStyle/>
                    <a:p>
                      <a:pPr marL="0" marR="0" fontAlgn="t">
                        <a:spcBef>
                          <a:spcPts val="0"/>
                        </a:spcBef>
                        <a:spcAft>
                          <a:spcPts val="0"/>
                        </a:spcAft>
                      </a:pPr>
                      <a:r>
                        <a:rPr lang="en-US" sz="1400" dirty="0" smtClean="0">
                          <a:effectLst/>
                        </a:rPr>
                        <a:t>What's </a:t>
                      </a:r>
                      <a:r>
                        <a:rPr lang="en-US" sz="1400" dirty="0">
                          <a:effectLst/>
                        </a:rPr>
                        <a:t>New</a:t>
                      </a:r>
                      <a:endParaRPr lang="en-US" sz="1400" dirty="0">
                        <a:effectLst/>
                        <a:latin typeface="+mn-lt"/>
                      </a:endParaRPr>
                    </a:p>
                  </a:txBody>
                  <a:tcPr marL="50800" marR="50800" marT="50800" marB="50800"/>
                </a:tc>
              </a:tr>
              <a:tr h="460423">
                <a:tc>
                  <a:txBody>
                    <a:bodyPr/>
                    <a:lstStyle/>
                    <a:p>
                      <a:pPr marL="0" marR="0" fontAlgn="t">
                        <a:spcBef>
                          <a:spcPts val="0"/>
                        </a:spcBef>
                        <a:spcAft>
                          <a:spcPts val="0"/>
                        </a:spcAft>
                      </a:pPr>
                      <a:r>
                        <a:rPr lang="en-US" sz="1400">
                          <a:effectLst/>
                        </a:rPr>
                        <a:t>14:45</a:t>
                      </a:r>
                      <a:endParaRPr lang="en-US" sz="1400">
                        <a:effectLst/>
                        <a:latin typeface="+mn-lt"/>
                      </a:endParaRPr>
                    </a:p>
                  </a:txBody>
                  <a:tcPr marL="50800" marR="50800" marT="50800" marB="50800"/>
                </a:tc>
                <a:tc>
                  <a:txBody>
                    <a:bodyPr/>
                    <a:lstStyle/>
                    <a:p>
                      <a:pPr marL="0" marR="0" fontAlgn="t">
                        <a:spcBef>
                          <a:spcPts val="0"/>
                        </a:spcBef>
                        <a:spcAft>
                          <a:spcPts val="0"/>
                        </a:spcAft>
                      </a:pPr>
                      <a:r>
                        <a:rPr lang="en-US" sz="1400" dirty="0">
                          <a:effectLst/>
                        </a:rPr>
                        <a:t>G105</a:t>
                      </a:r>
                      <a:endParaRPr lang="en-US" sz="1400" dirty="0">
                        <a:effectLst/>
                        <a:latin typeface="+mn-lt"/>
                      </a:endParaRPr>
                    </a:p>
                  </a:txBody>
                  <a:tcPr marL="50800" marR="50800" marT="50800" marB="50800"/>
                </a:tc>
                <a:tc>
                  <a:txBody>
                    <a:bodyPr/>
                    <a:lstStyle/>
                    <a:p>
                      <a:pPr marL="0" marR="0" fontAlgn="t">
                        <a:spcBef>
                          <a:spcPts val="0"/>
                        </a:spcBef>
                        <a:spcAft>
                          <a:spcPts val="0"/>
                        </a:spcAft>
                      </a:pPr>
                      <a:r>
                        <a:rPr lang="en-US" sz="1400">
                          <a:effectLst/>
                        </a:rPr>
                        <a:t>WPH203</a:t>
                      </a:r>
                      <a:endParaRPr lang="en-US" sz="1400">
                        <a:effectLst/>
                        <a:latin typeface="+mn-lt"/>
                      </a:endParaRPr>
                    </a:p>
                  </a:txBody>
                  <a:tcPr marL="50800" marR="50800" marT="50800" marB="50800"/>
                </a:tc>
                <a:tc>
                  <a:txBody>
                    <a:bodyPr/>
                    <a:lstStyle/>
                    <a:p>
                      <a:pPr marL="0" marR="0" fontAlgn="t">
                        <a:spcBef>
                          <a:spcPts val="0"/>
                        </a:spcBef>
                        <a:spcAft>
                          <a:spcPts val="0"/>
                        </a:spcAft>
                      </a:pPr>
                      <a:r>
                        <a:rPr lang="en-US" sz="1400" dirty="0" smtClean="0">
                          <a:effectLst/>
                        </a:rPr>
                        <a:t>Build </a:t>
                      </a:r>
                      <a:r>
                        <a:rPr lang="en-US" sz="1400" dirty="0">
                          <a:effectLst/>
                        </a:rPr>
                        <a:t>Apps and Games for WP 7.5</a:t>
                      </a:r>
                      <a:endParaRPr lang="en-US" sz="1400" dirty="0">
                        <a:effectLst/>
                        <a:latin typeface="+mn-lt"/>
                      </a:endParaRPr>
                    </a:p>
                  </a:txBody>
                  <a:tcPr marL="50800" marR="50800" marT="50800" marB="50800"/>
                </a:tc>
              </a:tr>
              <a:tr h="772322">
                <a:tc>
                  <a:txBody>
                    <a:bodyPr/>
                    <a:lstStyle/>
                    <a:p>
                      <a:pPr marL="0" marR="0" fontAlgn="t">
                        <a:spcBef>
                          <a:spcPts val="0"/>
                        </a:spcBef>
                        <a:spcAft>
                          <a:spcPts val="0"/>
                        </a:spcAft>
                      </a:pPr>
                      <a:r>
                        <a:rPr lang="en-US" sz="1400">
                          <a:effectLst/>
                        </a:rPr>
                        <a:t>16:30</a:t>
                      </a:r>
                      <a:endParaRPr lang="en-US" sz="1400">
                        <a:effectLst/>
                        <a:latin typeface="+mn-lt"/>
                      </a:endParaRPr>
                    </a:p>
                  </a:txBody>
                  <a:tcPr marL="50800" marR="50800" marT="50800" marB="50800"/>
                </a:tc>
                <a:tc>
                  <a:txBody>
                    <a:bodyPr/>
                    <a:lstStyle/>
                    <a:p>
                      <a:pPr marL="0" marR="0" fontAlgn="t">
                        <a:spcBef>
                          <a:spcPts val="0"/>
                        </a:spcBef>
                        <a:spcAft>
                          <a:spcPts val="0"/>
                        </a:spcAft>
                      </a:pPr>
                      <a:r>
                        <a:rPr lang="en-US" sz="1400" dirty="0">
                          <a:effectLst/>
                        </a:rPr>
                        <a:t>E107</a:t>
                      </a:r>
                      <a:endParaRPr lang="en-US" sz="1400" dirty="0">
                        <a:effectLst/>
                        <a:latin typeface="+mn-lt"/>
                      </a:endParaRPr>
                    </a:p>
                  </a:txBody>
                  <a:tcPr marL="50800" marR="50800" marT="50800" marB="50800"/>
                </a:tc>
                <a:tc>
                  <a:txBody>
                    <a:bodyPr/>
                    <a:lstStyle/>
                    <a:p>
                      <a:pPr marL="0" marR="0" fontAlgn="t">
                        <a:spcBef>
                          <a:spcPts val="0"/>
                        </a:spcBef>
                        <a:spcAft>
                          <a:spcPts val="0"/>
                        </a:spcAft>
                      </a:pPr>
                      <a:r>
                        <a:rPr lang="en-US" sz="1400" dirty="0">
                          <a:effectLst/>
                        </a:rPr>
                        <a:t>WPH202</a:t>
                      </a:r>
                      <a:endParaRPr lang="en-US" sz="1400" dirty="0">
                        <a:effectLst/>
                        <a:latin typeface="+mn-lt"/>
                      </a:endParaRPr>
                    </a:p>
                  </a:txBody>
                  <a:tcPr marL="50800" marR="50800" marT="50800" marB="50800"/>
                </a:tc>
                <a:tc>
                  <a:txBody>
                    <a:bodyPr/>
                    <a:lstStyle/>
                    <a:p>
                      <a:pPr marL="0" marR="0" fontAlgn="t">
                        <a:spcBef>
                          <a:spcPts val="0"/>
                        </a:spcBef>
                        <a:spcAft>
                          <a:spcPts val="0"/>
                        </a:spcAft>
                      </a:pPr>
                      <a:r>
                        <a:rPr lang="en-US" sz="1400" dirty="0" smtClean="0">
                          <a:effectLst/>
                        </a:rPr>
                        <a:t>Collaborate </a:t>
                      </a:r>
                      <a:r>
                        <a:rPr lang="en-US" sz="1400" dirty="0">
                          <a:effectLst/>
                        </a:rPr>
                        <a:t>Through Exchange, SharePoint, </a:t>
                      </a:r>
                      <a:r>
                        <a:rPr lang="en-US" sz="1400" dirty="0" err="1">
                          <a:effectLst/>
                        </a:rPr>
                        <a:t>Lync</a:t>
                      </a:r>
                      <a:r>
                        <a:rPr lang="en-US" sz="1400" dirty="0">
                          <a:effectLst/>
                        </a:rPr>
                        <a:t> and Office 365</a:t>
                      </a:r>
                      <a:endParaRPr lang="en-US" sz="1400" dirty="0">
                        <a:effectLst/>
                        <a:latin typeface="+mn-lt"/>
                      </a:endParaRPr>
                    </a:p>
                  </a:txBody>
                  <a:tcPr marL="50800" marR="50800" marT="50800" marB="50800"/>
                </a:tc>
              </a:tr>
            </a:tbl>
          </a:graphicData>
        </a:graphic>
      </p:graphicFrame>
      <p:sp>
        <p:nvSpPr>
          <p:cNvPr id="19" name="wednesday"/>
          <p:cNvSpPr/>
          <p:nvPr/>
        </p:nvSpPr>
        <p:spPr>
          <a:xfrm>
            <a:off x="528427" y="3900759"/>
            <a:ext cx="5556470" cy="424732"/>
          </a:xfrm>
          <a:prstGeom prst="rect">
            <a:avLst/>
          </a:prstGeom>
        </p:spPr>
        <p:txBody>
          <a:bodyPr wrap="square">
            <a:spAutoFit/>
          </a:bodyPr>
          <a:lstStyle/>
          <a:p>
            <a:pPr marL="403225" indent="-403225">
              <a:lnSpc>
                <a:spcPct val="90000"/>
              </a:lnSpc>
              <a:spcBef>
                <a:spcPct val="20000"/>
              </a:spcBef>
              <a:buSzPct val="105000"/>
              <a:buFontTx/>
              <a:buBlip>
                <a:blip r:embed="rId3"/>
              </a:buBlip>
            </a:pPr>
            <a:r>
              <a:rPr lang="en-US" sz="2400" dirty="0" smtClean="0">
                <a:solidFill>
                  <a:srgbClr val="FFFFFF">
                    <a:alpha val="99000"/>
                  </a:srgbClr>
                </a:solidFill>
              </a:rPr>
              <a:t>Wednesday</a:t>
            </a:r>
            <a:endParaRPr lang="en-US" sz="2400" dirty="0">
              <a:solidFill>
                <a:srgbClr val="FFFFFF">
                  <a:alpha val="99000"/>
                </a:srgbClr>
              </a:solidFill>
            </a:endParaRPr>
          </a:p>
        </p:txBody>
      </p:sp>
      <p:graphicFrame>
        <p:nvGraphicFramePr>
          <p:cNvPr id="20" name="wednesday sessions"/>
          <p:cNvGraphicFramePr>
            <a:graphicFrameLocks noGrp="1"/>
          </p:cNvGraphicFramePr>
          <p:nvPr>
            <p:extLst>
              <p:ext uri="{D42A27DB-BD31-4B8C-83A1-F6EECF244321}">
                <p14:modId xmlns:p14="http://schemas.microsoft.com/office/powerpoint/2010/main" val="2496729142"/>
              </p:ext>
            </p:extLst>
          </p:nvPr>
        </p:nvGraphicFramePr>
        <p:xfrm>
          <a:off x="443807" y="4343400"/>
          <a:ext cx="5290565" cy="1158240"/>
        </p:xfrm>
        <a:graphic>
          <a:graphicData uri="http://schemas.openxmlformats.org/drawingml/2006/table">
            <a:tbl>
              <a:tblPr>
                <a:tableStyleId>{2D5ABB26-0587-4C30-8999-92F81FD0307C}</a:tableStyleId>
              </a:tblPr>
              <a:tblGrid>
                <a:gridCol w="538037"/>
                <a:gridCol w="576064"/>
                <a:gridCol w="864096"/>
                <a:gridCol w="3312368"/>
              </a:tblGrid>
              <a:tr h="0">
                <a:tc>
                  <a:txBody>
                    <a:bodyPr/>
                    <a:lstStyle/>
                    <a:p>
                      <a:pPr marL="0" marR="0" algn="l" defTabSz="914363" rtl="0" eaLnBrk="1" fontAlgn="t" latinLnBrk="0" hangingPunct="1">
                        <a:spcBef>
                          <a:spcPts val="0"/>
                        </a:spcBef>
                        <a:spcAft>
                          <a:spcPts val="0"/>
                        </a:spcAft>
                      </a:pPr>
                      <a:r>
                        <a:rPr lang="en-US" sz="1400" kern="1200" dirty="0">
                          <a:effectLst/>
                        </a:rPr>
                        <a:t>12:00</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effectLst/>
                        </a:rPr>
                        <a:t>E104</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effectLst/>
                        </a:rPr>
                        <a:t>WPH204</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smtClean="0">
                          <a:effectLst/>
                        </a:rPr>
                        <a:t>Application </a:t>
                      </a:r>
                      <a:r>
                        <a:rPr lang="en-US" sz="1400" kern="1200" dirty="0">
                          <a:effectLst/>
                        </a:rPr>
                        <a:t>UI Design Principles</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r>
              <a:tr h="0">
                <a:tc>
                  <a:txBody>
                    <a:bodyPr/>
                    <a:lstStyle/>
                    <a:p>
                      <a:pPr marL="0" marR="0" algn="l" defTabSz="914363" rtl="0" eaLnBrk="1" fontAlgn="t" latinLnBrk="0" hangingPunct="1">
                        <a:spcBef>
                          <a:spcPts val="0"/>
                        </a:spcBef>
                        <a:spcAft>
                          <a:spcPts val="0"/>
                        </a:spcAft>
                      </a:pPr>
                      <a:r>
                        <a:rPr lang="en-US" sz="1400" kern="1200" dirty="0">
                          <a:effectLst/>
                        </a:rPr>
                        <a:t>14:45</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effectLst/>
                        </a:rPr>
                        <a:t>D201</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effectLst/>
                        </a:rPr>
                        <a:t>WPH304</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smtClean="0">
                          <a:effectLst/>
                        </a:rPr>
                        <a:t>Security </a:t>
                      </a:r>
                      <a:r>
                        <a:rPr lang="en-US" sz="1400" kern="1200" dirty="0">
                          <a:effectLst/>
                        </a:rPr>
                        <a:t>Deep Dive</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r>
              <a:tr h="0">
                <a:tc>
                  <a:txBody>
                    <a:bodyPr/>
                    <a:lstStyle/>
                    <a:p>
                      <a:pPr marL="0" marR="0" algn="l" defTabSz="914363" rtl="0" eaLnBrk="1" fontAlgn="t" latinLnBrk="0" hangingPunct="1">
                        <a:spcBef>
                          <a:spcPts val="0"/>
                        </a:spcBef>
                        <a:spcAft>
                          <a:spcPts val="0"/>
                        </a:spcAft>
                      </a:pPr>
                      <a:r>
                        <a:rPr lang="en-US" sz="1400" kern="1200">
                          <a:effectLst/>
                        </a:rPr>
                        <a:t>17:00</a:t>
                      </a:r>
                      <a:endParaRPr lang="en-US" sz="1400" kern="120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effectLst/>
                        </a:rPr>
                        <a:t>G105</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effectLst/>
                        </a:rPr>
                        <a:t>WPH206</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smtClean="0">
                          <a:effectLst/>
                        </a:rPr>
                        <a:t>How </a:t>
                      </a:r>
                      <a:r>
                        <a:rPr lang="en-US" sz="1400" kern="1200" dirty="0">
                          <a:effectLst/>
                        </a:rPr>
                        <a:t>to Make Money with your Applications and Games</a:t>
                      </a:r>
                      <a:endParaRPr lang="en-US" sz="1400" kern="1200" dirty="0">
                        <a:solidFill>
                          <a:schemeClr val="tx1"/>
                        </a:solidFill>
                        <a:effectLst/>
                        <a:latin typeface="+mn-lt"/>
                        <a:ea typeface="+mn-ea"/>
                        <a:cs typeface="+mn-cs"/>
                      </a:endParaRPr>
                    </a:p>
                  </a:txBody>
                  <a:tcPr marL="50800" marR="50800" marT="50800" marB="50800">
                    <a:lnL>
                      <a:noFill/>
                    </a:lnL>
                    <a:lnR>
                      <a:noFill/>
                    </a:lnR>
                    <a:lnT>
                      <a:noFill/>
                    </a:lnT>
                    <a:lnB>
                      <a:noFill/>
                    </a:lnB>
                    <a:lnTlToBr w="12700" cmpd="sng">
                      <a:noFill/>
                      <a:prstDash val="solid"/>
                    </a:lnTlToBr>
                    <a:lnBlToTr w="12700" cmpd="sng">
                      <a:noFill/>
                      <a:prstDash val="solid"/>
                    </a:lnBlToTr>
                  </a:tcPr>
                </a:tc>
              </a:tr>
            </a:tbl>
          </a:graphicData>
        </a:graphic>
      </p:graphicFrame>
      <p:sp>
        <p:nvSpPr>
          <p:cNvPr id="21" name="thursday"/>
          <p:cNvSpPr/>
          <p:nvPr/>
        </p:nvSpPr>
        <p:spPr>
          <a:xfrm>
            <a:off x="6094413" y="1235434"/>
            <a:ext cx="5599999" cy="424732"/>
          </a:xfrm>
          <a:prstGeom prst="rect">
            <a:avLst/>
          </a:prstGeom>
        </p:spPr>
        <p:txBody>
          <a:bodyPr wrap="square">
            <a:spAutoFit/>
          </a:bodyPr>
          <a:lstStyle/>
          <a:p>
            <a:pPr marL="403225" indent="-403225">
              <a:lnSpc>
                <a:spcPct val="90000"/>
              </a:lnSpc>
              <a:spcBef>
                <a:spcPct val="20000"/>
              </a:spcBef>
              <a:buSzPct val="105000"/>
              <a:buFontTx/>
              <a:buBlip>
                <a:blip r:embed="rId3"/>
              </a:buBlip>
            </a:pPr>
            <a:r>
              <a:rPr lang="en-US" sz="2400" dirty="0" smtClean="0">
                <a:solidFill>
                  <a:srgbClr val="FFFFFF">
                    <a:alpha val="99000"/>
                  </a:srgbClr>
                </a:solidFill>
              </a:rPr>
              <a:t>Thursday</a:t>
            </a:r>
            <a:endParaRPr lang="en-US" sz="2400" dirty="0">
              <a:solidFill>
                <a:srgbClr val="FFFFFF">
                  <a:alpha val="99000"/>
                </a:srgbClr>
              </a:solidFill>
            </a:endParaRPr>
          </a:p>
        </p:txBody>
      </p:sp>
      <p:graphicFrame>
        <p:nvGraphicFramePr>
          <p:cNvPr id="22" name="thursday sessions"/>
          <p:cNvGraphicFramePr>
            <a:graphicFrameLocks noGrp="1"/>
          </p:cNvGraphicFramePr>
          <p:nvPr>
            <p:extLst>
              <p:ext uri="{D42A27DB-BD31-4B8C-83A1-F6EECF244321}">
                <p14:modId xmlns:p14="http://schemas.microsoft.com/office/powerpoint/2010/main" val="2795353181"/>
              </p:ext>
            </p:extLst>
          </p:nvPr>
        </p:nvGraphicFramePr>
        <p:xfrm>
          <a:off x="6099945" y="1732280"/>
          <a:ext cx="5112568" cy="1768728"/>
        </p:xfrm>
        <a:graphic>
          <a:graphicData uri="http://schemas.openxmlformats.org/drawingml/2006/table">
            <a:tbl>
              <a:tblPr/>
              <a:tblGrid>
                <a:gridCol w="648790"/>
                <a:gridCol w="576064"/>
                <a:gridCol w="864096"/>
                <a:gridCol w="3023618"/>
              </a:tblGrid>
              <a:tr h="400576">
                <a:tc>
                  <a:txBody>
                    <a:bodyPr/>
                    <a:lstStyle/>
                    <a:p>
                      <a:pPr marL="0" marR="0" algn="l" defTabSz="914363" rtl="0" eaLnBrk="1" fontAlgn="t" latinLnBrk="0" hangingPunct="1">
                        <a:spcBef>
                          <a:spcPts val="0"/>
                        </a:spcBef>
                        <a:spcAft>
                          <a:spcPts val="0"/>
                        </a:spcAft>
                      </a:pPr>
                      <a:r>
                        <a:rPr lang="en-US" sz="1400" kern="1200" dirty="0" smtClean="0">
                          <a:solidFill>
                            <a:schemeClr val="tx1"/>
                          </a:solidFill>
                          <a:effectLst/>
                          <a:latin typeface="+mn-lt"/>
                          <a:ea typeface="+mn-ea"/>
                          <a:cs typeface="+mn-cs"/>
                        </a:rPr>
                        <a:t>08:30</a:t>
                      </a:r>
                      <a:endParaRPr lang="en-US" sz="1400" kern="1200" dirty="0">
                        <a:solidFill>
                          <a:schemeClr val="tx1"/>
                        </a:solidFill>
                        <a:effectLst/>
                        <a:latin typeface="+mn-lt"/>
                        <a:ea typeface="+mn-ea"/>
                        <a:cs typeface="+mn-cs"/>
                      </a:endParaRP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G105</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WPH205</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smtClean="0">
                          <a:solidFill>
                            <a:schemeClr val="tx1"/>
                          </a:solidFill>
                          <a:effectLst/>
                          <a:latin typeface="+mn-lt"/>
                          <a:ea typeface="+mn-ea"/>
                          <a:cs typeface="+mn-cs"/>
                        </a:rPr>
                        <a:t>Device </a:t>
                      </a:r>
                      <a:r>
                        <a:rPr lang="en-US" sz="1400" kern="1200" dirty="0">
                          <a:solidFill>
                            <a:schemeClr val="tx1"/>
                          </a:solidFill>
                          <a:effectLst/>
                          <a:latin typeface="+mn-lt"/>
                          <a:ea typeface="+mn-ea"/>
                          <a:cs typeface="+mn-cs"/>
                        </a:rPr>
                        <a:t>and App Management</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12:00</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G105</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WPH301</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smtClean="0">
                          <a:solidFill>
                            <a:schemeClr val="tx1"/>
                          </a:solidFill>
                          <a:effectLst/>
                          <a:latin typeface="+mn-lt"/>
                          <a:ea typeface="+mn-ea"/>
                          <a:cs typeface="+mn-cs"/>
                        </a:rPr>
                        <a:t>Tiles </a:t>
                      </a:r>
                      <a:r>
                        <a:rPr lang="en-US" sz="1400" kern="1200" dirty="0">
                          <a:solidFill>
                            <a:schemeClr val="tx1"/>
                          </a:solidFill>
                          <a:effectLst/>
                          <a:latin typeface="+mn-lt"/>
                          <a:ea typeface="+mn-ea"/>
                          <a:cs typeface="+mn-cs"/>
                        </a:rPr>
                        <a:t>and Notifications</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14:45</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G105</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WPH207</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smtClean="0">
                          <a:solidFill>
                            <a:schemeClr val="tx1"/>
                          </a:solidFill>
                          <a:effectLst/>
                          <a:latin typeface="+mn-lt"/>
                          <a:ea typeface="+mn-ea"/>
                          <a:cs typeface="+mn-cs"/>
                        </a:rPr>
                        <a:t>Building </a:t>
                      </a:r>
                      <a:r>
                        <a:rPr lang="en-US" sz="1400" kern="1200" dirty="0">
                          <a:solidFill>
                            <a:schemeClr val="tx1"/>
                          </a:solidFill>
                          <a:effectLst/>
                          <a:latin typeface="+mn-lt"/>
                          <a:ea typeface="+mn-ea"/>
                          <a:cs typeface="+mn-cs"/>
                        </a:rPr>
                        <a:t>Enterprise Apps</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04056">
                <a:tc>
                  <a:txBody>
                    <a:bodyPr/>
                    <a:lstStyle/>
                    <a:p>
                      <a:pPr marL="0" marR="0" algn="l" defTabSz="914363" rtl="0" eaLnBrk="1" fontAlgn="t" latinLnBrk="0" hangingPunct="1">
                        <a:spcBef>
                          <a:spcPts val="0"/>
                        </a:spcBef>
                        <a:spcAft>
                          <a:spcPts val="0"/>
                        </a:spcAft>
                      </a:pPr>
                      <a:r>
                        <a:rPr lang="en-US" sz="1400" kern="1200">
                          <a:solidFill>
                            <a:schemeClr val="tx1"/>
                          </a:solidFill>
                          <a:effectLst/>
                          <a:latin typeface="+mn-lt"/>
                          <a:ea typeface="+mn-ea"/>
                          <a:cs typeface="+mn-cs"/>
                        </a:rPr>
                        <a:t>16:30</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a:solidFill>
                            <a:schemeClr val="tx1"/>
                          </a:solidFill>
                          <a:effectLst/>
                          <a:latin typeface="+mn-lt"/>
                          <a:ea typeface="+mn-ea"/>
                          <a:cs typeface="+mn-cs"/>
                        </a:rPr>
                        <a:t>D201</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a:solidFill>
                            <a:schemeClr val="tx1"/>
                          </a:solidFill>
                          <a:effectLst/>
                          <a:latin typeface="+mn-lt"/>
                          <a:ea typeface="+mn-ea"/>
                          <a:cs typeface="+mn-cs"/>
                        </a:rPr>
                        <a:t>WPH302</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smtClean="0">
                          <a:solidFill>
                            <a:schemeClr val="tx1"/>
                          </a:solidFill>
                          <a:effectLst/>
                          <a:latin typeface="+mn-lt"/>
                          <a:ea typeface="+mn-ea"/>
                          <a:cs typeface="+mn-cs"/>
                        </a:rPr>
                        <a:t>Localization </a:t>
                      </a:r>
                      <a:r>
                        <a:rPr lang="en-US" sz="1400" kern="1200" dirty="0">
                          <a:solidFill>
                            <a:schemeClr val="tx1"/>
                          </a:solidFill>
                          <a:effectLst/>
                          <a:latin typeface="+mn-lt"/>
                          <a:ea typeface="+mn-ea"/>
                          <a:cs typeface="+mn-cs"/>
                        </a:rPr>
                        <a:t>and Globalization</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3" name="friday"/>
          <p:cNvSpPr/>
          <p:nvPr/>
        </p:nvSpPr>
        <p:spPr>
          <a:xfrm>
            <a:off x="6094413" y="3940372"/>
            <a:ext cx="5599999" cy="424732"/>
          </a:xfrm>
          <a:prstGeom prst="rect">
            <a:avLst/>
          </a:prstGeom>
        </p:spPr>
        <p:txBody>
          <a:bodyPr wrap="square">
            <a:spAutoFit/>
          </a:bodyPr>
          <a:lstStyle/>
          <a:p>
            <a:pPr marL="403225" indent="-403225">
              <a:lnSpc>
                <a:spcPct val="90000"/>
              </a:lnSpc>
              <a:spcBef>
                <a:spcPct val="20000"/>
              </a:spcBef>
              <a:buSzPct val="105000"/>
              <a:buFontTx/>
              <a:buBlip>
                <a:blip r:embed="rId3"/>
              </a:buBlip>
            </a:pPr>
            <a:r>
              <a:rPr lang="en-US" sz="2400" dirty="0" smtClean="0">
                <a:solidFill>
                  <a:srgbClr val="FFFFFF">
                    <a:alpha val="99000"/>
                  </a:srgbClr>
                </a:solidFill>
              </a:rPr>
              <a:t>Friday</a:t>
            </a:r>
            <a:endParaRPr lang="en-US" sz="2400" dirty="0">
              <a:solidFill>
                <a:srgbClr val="FFFFFF">
                  <a:alpha val="99000"/>
                </a:srgbClr>
              </a:solidFill>
            </a:endParaRPr>
          </a:p>
        </p:txBody>
      </p:sp>
      <p:graphicFrame>
        <p:nvGraphicFramePr>
          <p:cNvPr id="24" name="friday sessions"/>
          <p:cNvGraphicFramePr>
            <a:graphicFrameLocks noGrp="1"/>
          </p:cNvGraphicFramePr>
          <p:nvPr>
            <p:extLst>
              <p:ext uri="{D42A27DB-BD31-4B8C-83A1-F6EECF244321}">
                <p14:modId xmlns:p14="http://schemas.microsoft.com/office/powerpoint/2010/main" val="1298956304"/>
              </p:ext>
            </p:extLst>
          </p:nvPr>
        </p:nvGraphicFramePr>
        <p:xfrm>
          <a:off x="6094413" y="4343400"/>
          <a:ext cx="4752527" cy="1056640"/>
        </p:xfrm>
        <a:graphic>
          <a:graphicData uri="http://schemas.openxmlformats.org/drawingml/2006/table">
            <a:tbl>
              <a:tblPr/>
              <a:tblGrid>
                <a:gridCol w="609905"/>
                <a:gridCol w="609905"/>
                <a:gridCol w="868421"/>
                <a:gridCol w="2664296"/>
              </a:tblGrid>
              <a:tr h="0">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08:30</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G105</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WPH303</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a:solidFill>
                            <a:schemeClr val="tx1"/>
                          </a:solidFill>
                          <a:effectLst/>
                          <a:latin typeface="+mn-lt"/>
                          <a:ea typeface="+mn-ea"/>
                          <a:cs typeface="+mn-cs"/>
                        </a:rPr>
                        <a:t>Windows Phone: Optimizing Application Performance</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l" defTabSz="914363" rtl="0" eaLnBrk="1" fontAlgn="t" latinLnBrk="0" hangingPunct="1">
                        <a:spcBef>
                          <a:spcPts val="0"/>
                        </a:spcBef>
                        <a:spcAft>
                          <a:spcPts val="0"/>
                        </a:spcAft>
                      </a:pPr>
                      <a:r>
                        <a:rPr lang="en-US" sz="1400" kern="1200">
                          <a:solidFill>
                            <a:schemeClr val="tx1"/>
                          </a:solidFill>
                          <a:effectLst/>
                          <a:latin typeface="+mn-lt"/>
                          <a:ea typeface="+mn-ea"/>
                          <a:cs typeface="+mn-cs"/>
                        </a:rPr>
                        <a:t>10:15</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a:solidFill>
                            <a:schemeClr val="tx1"/>
                          </a:solidFill>
                          <a:effectLst/>
                          <a:latin typeface="+mn-lt"/>
                          <a:ea typeface="+mn-ea"/>
                          <a:cs typeface="+mn-cs"/>
                        </a:rPr>
                        <a:t>G105</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WPH208</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363" rtl="0" eaLnBrk="1" fontAlgn="t" latinLnBrk="0" hangingPunct="1">
                        <a:spcBef>
                          <a:spcPts val="0"/>
                        </a:spcBef>
                        <a:spcAft>
                          <a:spcPts val="0"/>
                        </a:spcAft>
                      </a:pPr>
                      <a:r>
                        <a:rPr lang="en-US" sz="1400" kern="1200" dirty="0">
                          <a:solidFill>
                            <a:schemeClr val="tx1"/>
                          </a:solidFill>
                          <a:effectLst/>
                          <a:latin typeface="+mn-lt"/>
                          <a:ea typeface="+mn-ea"/>
                          <a:cs typeface="+mn-cs"/>
                        </a:rPr>
                        <a:t>Windows Phone: MVVM and Unit Testing Step by Step</a:t>
                      </a:r>
                    </a:p>
                  </a:txBody>
                  <a:tcPr marL="50800" marR="508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5" name="Rectangle 24"/>
          <p:cNvSpPr/>
          <p:nvPr/>
        </p:nvSpPr>
        <p:spPr bwMode="auto">
          <a:xfrm>
            <a:off x="405780" y="2204864"/>
            <a:ext cx="4752528" cy="360040"/>
          </a:xfrm>
          <a:prstGeom prst="rect">
            <a:avLst/>
          </a:prstGeom>
          <a:noFill/>
          <a:ln w="28575">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26" name="Rectangle 25"/>
          <p:cNvSpPr/>
          <p:nvPr/>
        </p:nvSpPr>
        <p:spPr bwMode="auto">
          <a:xfrm>
            <a:off x="405780" y="4325325"/>
            <a:ext cx="4752528" cy="360040"/>
          </a:xfrm>
          <a:prstGeom prst="rect">
            <a:avLst/>
          </a:prstGeom>
          <a:noFill/>
          <a:ln w="28575">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27" name="Rectangle 26"/>
          <p:cNvSpPr/>
          <p:nvPr/>
        </p:nvSpPr>
        <p:spPr bwMode="auto">
          <a:xfrm>
            <a:off x="397344" y="4941168"/>
            <a:ext cx="4752528" cy="576064"/>
          </a:xfrm>
          <a:prstGeom prst="rect">
            <a:avLst/>
          </a:prstGeom>
          <a:noFill/>
          <a:ln w="28575">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28" name="Rectangle 27"/>
          <p:cNvSpPr/>
          <p:nvPr/>
        </p:nvSpPr>
        <p:spPr bwMode="auto">
          <a:xfrm>
            <a:off x="6096119" y="2204864"/>
            <a:ext cx="4752528" cy="288032"/>
          </a:xfrm>
          <a:prstGeom prst="rect">
            <a:avLst/>
          </a:prstGeom>
          <a:noFill/>
          <a:ln w="28575">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29" name="Rectangle 28"/>
          <p:cNvSpPr/>
          <p:nvPr/>
        </p:nvSpPr>
        <p:spPr bwMode="auto">
          <a:xfrm>
            <a:off x="6096119" y="2636912"/>
            <a:ext cx="4752528" cy="288032"/>
          </a:xfrm>
          <a:prstGeom prst="rect">
            <a:avLst/>
          </a:prstGeom>
          <a:noFill/>
          <a:ln w="28575">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30" name="Rectangle 29"/>
          <p:cNvSpPr/>
          <p:nvPr/>
        </p:nvSpPr>
        <p:spPr bwMode="auto">
          <a:xfrm>
            <a:off x="6084897" y="3068960"/>
            <a:ext cx="4752528" cy="288032"/>
          </a:xfrm>
          <a:prstGeom prst="rect">
            <a:avLst/>
          </a:prstGeom>
          <a:noFill/>
          <a:ln w="28575">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31" name="Rectangle 30"/>
          <p:cNvSpPr/>
          <p:nvPr/>
        </p:nvSpPr>
        <p:spPr bwMode="auto">
          <a:xfrm>
            <a:off x="6076057" y="4343400"/>
            <a:ext cx="4752528" cy="525760"/>
          </a:xfrm>
          <a:prstGeom prst="rect">
            <a:avLst/>
          </a:prstGeom>
          <a:noFill/>
          <a:ln w="28575">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32" name="Rectangle 31"/>
          <p:cNvSpPr/>
          <p:nvPr/>
        </p:nvSpPr>
        <p:spPr bwMode="auto">
          <a:xfrm>
            <a:off x="6076057" y="4941168"/>
            <a:ext cx="4752528" cy="525760"/>
          </a:xfrm>
          <a:prstGeom prst="rect">
            <a:avLst/>
          </a:prstGeom>
          <a:noFill/>
          <a:ln w="28575">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Tree>
    <p:extLst>
      <p:ext uri="{BB962C8B-B14F-4D97-AF65-F5344CB8AC3E}">
        <p14:creationId xmlns:p14="http://schemas.microsoft.com/office/powerpoint/2010/main" val="3063614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4" name="TechEd Tile"/>
          <p:cNvSpPr/>
          <p:nvPr/>
        </p:nvSpPr>
        <p:spPr bwMode="ltGray">
          <a:xfrm>
            <a:off x="1022072" y="1168386"/>
            <a:ext cx="4991111" cy="22402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6" name="myTechEd Link"/>
          <p:cNvGrpSpPr/>
          <p:nvPr/>
        </p:nvGrpSpPr>
        <p:grpSpPr>
          <a:xfrm>
            <a:off x="1022073" y="2595282"/>
            <a:ext cx="4991110" cy="813384"/>
            <a:chOff x="1022073" y="2595282"/>
            <a:chExt cx="4991110" cy="813384"/>
          </a:xfrm>
        </p:grpSpPr>
        <p:sp>
          <p:nvSpPr>
            <p:cNvPr id="7" name="Rectangle 6"/>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8" name="Rectangle 7"/>
            <p:cNvSpPr/>
            <p:nvPr/>
          </p:nvSpPr>
          <p:spPr>
            <a:xfrm>
              <a:off x="2343011" y="2649973"/>
              <a:ext cx="2349233"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Connect. Share. Discuss.</a:t>
              </a:r>
            </a:p>
          </p:txBody>
        </p:sp>
        <p:sp>
          <p:nvSpPr>
            <p:cNvPr id="9" name="Rectangle 8"/>
            <p:cNvSpPr/>
            <p:nvPr/>
          </p:nvSpPr>
          <p:spPr bwMode="white">
            <a:xfrm>
              <a:off x="1022073" y="2961633"/>
              <a:ext cx="4991109" cy="369332"/>
            </a:xfrm>
            <a:prstGeom prst="rect">
              <a:avLst/>
            </a:prstGeom>
          </p:spPr>
          <p:txBody>
            <a:bodyPr wrap="square">
              <a:spAutoFit/>
            </a:bodyPr>
            <a:lstStyle/>
            <a:p>
              <a:pPr algn="ctr"/>
              <a:r>
                <a:rPr lang="en-US" dirty="0">
                  <a:solidFill>
                    <a:srgbClr val="FFFFFF"/>
                  </a:solidFill>
                  <a:hlinkClick r:id="rId3"/>
                </a:rPr>
                <a:t>http</a:t>
              </a:r>
              <a:r>
                <a:rPr lang="en-US" dirty="0" smtClean="0">
                  <a:solidFill>
                    <a:srgbClr val="FFFFFF"/>
                  </a:solidFill>
                  <a:hlinkClick r:id="rId3"/>
                </a:rPr>
                <a:t>://europe.msteched.com</a:t>
              </a:r>
              <a:endParaRPr lang="en-US" dirty="0">
                <a:solidFill>
                  <a:srgbClr val="FFFFFF"/>
                </a:solidFill>
              </a:endParaRPr>
            </a:p>
          </p:txBody>
        </p:sp>
      </p:grpSp>
      <p:grpSp>
        <p:nvGrpSpPr>
          <p:cNvPr id="10" name="MS Learning Tile"/>
          <p:cNvGrpSpPr/>
          <p:nvPr/>
        </p:nvGrpSpPr>
        <p:grpSpPr bwMode="gray">
          <a:xfrm>
            <a:off x="6175639" y="1168386"/>
            <a:ext cx="4992624" cy="2240280"/>
            <a:chOff x="6175639" y="1168386"/>
            <a:chExt cx="4992624" cy="2240280"/>
          </a:xfrm>
        </p:grpSpPr>
        <p:sp>
          <p:nvSpPr>
            <p:cNvPr id="11" name="Arrow Bar"/>
            <p:cNvSpPr/>
            <p:nvPr/>
          </p:nvSpPr>
          <p:spPr bwMode="gray">
            <a:xfrm>
              <a:off x="6175639" y="1168386"/>
              <a:ext cx="4992624" cy="22402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2" name="Group 11"/>
            <p:cNvGrpSpPr/>
            <p:nvPr/>
          </p:nvGrpSpPr>
          <p:grpSpPr bwMode="gray">
            <a:xfrm>
              <a:off x="6704826" y="1499400"/>
              <a:ext cx="3938809" cy="771334"/>
              <a:chOff x="6848269" y="1667385"/>
              <a:chExt cx="3938809" cy="771334"/>
            </a:xfrm>
          </p:grpSpPr>
          <p:pic>
            <p:nvPicPr>
              <p:cNvPr id="13" name="Picture 12" descr="ms_Learning_w.eps"/>
              <p:cNvPicPr>
                <a:picLocks noChangeAspect="1"/>
              </p:cNvPicPr>
              <p:nvPr/>
            </p:nvPicPr>
            <p:blipFill>
              <a:blip r:embed="rId4"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14" name="TextBox 13"/>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Learning</a:t>
                </a:r>
              </a:p>
            </p:txBody>
          </p:sp>
          <p:pic>
            <p:nvPicPr>
              <p:cNvPr id="15" name="Picture 2" descr="Microsoft logo and tagline"/>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16" name="MS Learning Link"/>
          <p:cNvGrpSpPr/>
          <p:nvPr/>
        </p:nvGrpSpPr>
        <p:grpSpPr>
          <a:xfrm>
            <a:off x="6175640" y="2595282"/>
            <a:ext cx="4997186" cy="813384"/>
            <a:chOff x="6175640" y="2595282"/>
            <a:chExt cx="4997186" cy="813384"/>
          </a:xfrm>
        </p:grpSpPr>
        <p:sp>
          <p:nvSpPr>
            <p:cNvPr id="17" name="Rectangle 16"/>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Rectangle 17"/>
            <p:cNvSpPr/>
            <p:nvPr/>
          </p:nvSpPr>
          <p:spPr>
            <a:xfrm>
              <a:off x="6602312" y="2649973"/>
              <a:ext cx="414991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Microsoft Certification &amp; Training Resources</a:t>
              </a:r>
            </a:p>
          </p:txBody>
        </p:sp>
        <p:sp>
          <p:nvSpPr>
            <p:cNvPr id="19" name="Rectangle 18"/>
            <p:cNvSpPr/>
            <p:nvPr/>
          </p:nvSpPr>
          <p:spPr bwMode="white">
            <a:xfrm>
              <a:off x="6181717" y="2961633"/>
              <a:ext cx="4991109" cy="369332"/>
            </a:xfrm>
            <a:prstGeom prst="rect">
              <a:avLst/>
            </a:prstGeom>
          </p:spPr>
          <p:txBody>
            <a:bodyPr wrap="square">
              <a:spAutoFit/>
            </a:bodyPr>
            <a:lstStyle/>
            <a:p>
              <a:pPr algn="ctr"/>
              <a:r>
                <a:rPr lang="en-US" dirty="0">
                  <a:solidFill>
                    <a:srgbClr val="FFFFFF"/>
                  </a:solidFill>
                  <a:hlinkClick r:id="rId6"/>
                </a:rPr>
                <a:t>www.microsoft.com/learning </a:t>
              </a:r>
              <a:endParaRPr lang="en-US" sz="1600" dirty="0"/>
            </a:p>
          </p:txBody>
        </p:sp>
      </p:grpSp>
      <p:sp>
        <p:nvSpPr>
          <p:cNvPr id="20" name="Left Mask"/>
          <p:cNvSpPr/>
          <p:nvPr/>
        </p:nvSpPr>
        <p:spPr bwMode="hidden">
          <a:xfrm>
            <a:off x="-1" y="3408665"/>
            <a:ext cx="12188825" cy="3449333"/>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1" name="MS TechNet Tile"/>
          <p:cNvGrpSpPr/>
          <p:nvPr/>
        </p:nvGrpSpPr>
        <p:grpSpPr bwMode="gray">
          <a:xfrm>
            <a:off x="1022073" y="3595029"/>
            <a:ext cx="4991111" cy="2240280"/>
            <a:chOff x="1022073" y="3595029"/>
            <a:chExt cx="4991111" cy="2240280"/>
          </a:xfrm>
        </p:grpSpPr>
        <p:sp>
          <p:nvSpPr>
            <p:cNvPr id="22" name="TechEd Tile"/>
            <p:cNvSpPr/>
            <p:nvPr/>
          </p:nvSpPr>
          <p:spPr bwMode="gray">
            <a:xfrm>
              <a:off x="1022073" y="3595029"/>
              <a:ext cx="4991111" cy="22402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3" name="Group 22"/>
            <p:cNvGrpSpPr/>
            <p:nvPr/>
          </p:nvGrpSpPr>
          <p:grpSpPr bwMode="gray">
            <a:xfrm>
              <a:off x="1548222" y="3918312"/>
              <a:ext cx="3938809" cy="771334"/>
              <a:chOff x="6848269" y="1667385"/>
              <a:chExt cx="3938809" cy="771334"/>
            </a:xfrm>
          </p:grpSpPr>
          <p:pic>
            <p:nvPicPr>
              <p:cNvPr id="24" name="Picture 23" descr="ms_Learning_w.eps"/>
              <p:cNvPicPr>
                <a:picLocks noChangeAspect="1"/>
              </p:cNvPicPr>
              <p:nvPr/>
            </p:nvPicPr>
            <p:blipFill>
              <a:blip r:embed="rId4"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25" name="TextBox 24"/>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TechNet</a:t>
                </a:r>
              </a:p>
            </p:txBody>
          </p:sp>
          <p:pic>
            <p:nvPicPr>
              <p:cNvPr id="26" name="Picture 2" descr="Microsoft logo and tagline"/>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27" name="MS TechNet Link"/>
          <p:cNvGrpSpPr/>
          <p:nvPr/>
        </p:nvGrpSpPr>
        <p:grpSpPr>
          <a:xfrm>
            <a:off x="1022074" y="5021924"/>
            <a:ext cx="4991110" cy="813384"/>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a:xfrm>
              <a:off x="2093393" y="5076615"/>
              <a:ext cx="2848472"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IT Professionals</a:t>
              </a:r>
            </a:p>
          </p:txBody>
        </p:sp>
        <p:sp>
          <p:nvSpPr>
            <p:cNvPr id="30" name="Rectangle 29"/>
            <p:cNvSpPr/>
            <p:nvPr/>
          </p:nvSpPr>
          <p:spPr bwMode="white">
            <a:xfrm>
              <a:off x="1022074" y="5388275"/>
              <a:ext cx="4991109" cy="369332"/>
            </a:xfrm>
            <a:prstGeom prst="rect">
              <a:avLst/>
            </a:prstGeom>
          </p:spPr>
          <p:txBody>
            <a:bodyPr wrap="square">
              <a:spAutoFit/>
            </a:bodyPr>
            <a:lstStyle/>
            <a:p>
              <a:pPr lvl="0" algn="ctr">
                <a:spcBef>
                  <a:spcPts val="600"/>
                </a:spcBef>
                <a:buSzPct val="120000"/>
                <a:tabLst>
                  <a:tab pos="1828800" algn="l"/>
                </a:tabLst>
                <a:defRPr/>
              </a:pPr>
              <a:r>
                <a:rPr lang="en-US" dirty="0">
                  <a:solidFill>
                    <a:srgbClr val="FFFFFF"/>
                  </a:solidFill>
                  <a:hlinkClick r:id="rId7"/>
                </a:rPr>
                <a:t>http://microsoft.com/technet  </a:t>
              </a:r>
              <a:endParaRPr lang="en-US" dirty="0">
                <a:solidFill>
                  <a:srgbClr val="FFFFFF"/>
                </a:solidFill>
              </a:endParaRPr>
            </a:p>
          </p:txBody>
        </p:sp>
      </p:grpSp>
      <p:grpSp>
        <p:nvGrpSpPr>
          <p:cNvPr id="31" name="MSDN Tile"/>
          <p:cNvGrpSpPr/>
          <p:nvPr/>
        </p:nvGrpSpPr>
        <p:grpSpPr bwMode="gray">
          <a:xfrm>
            <a:off x="6175640" y="3595029"/>
            <a:ext cx="4992624" cy="2240280"/>
            <a:chOff x="6175640" y="3595029"/>
            <a:chExt cx="4992624" cy="2240280"/>
          </a:xfrm>
        </p:grpSpPr>
        <p:sp>
          <p:nvSpPr>
            <p:cNvPr id="32" name="Title Tile"/>
            <p:cNvSpPr/>
            <p:nvPr/>
          </p:nvSpPr>
          <p:spPr bwMode="gray">
            <a:xfrm>
              <a:off x="6175640" y="3595029"/>
              <a:ext cx="4992624" cy="224028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bwMode="gray">
            <a:xfrm>
              <a:off x="7410241" y="3918312"/>
              <a:ext cx="2525030" cy="771334"/>
            </a:xfrm>
            <a:prstGeom prst="rect">
              <a:avLst/>
            </a:prstGeom>
            <a:noFill/>
            <a:ln>
              <a:noFill/>
            </a:ln>
          </p:spPr>
        </p:pic>
      </p:grpSp>
      <p:grpSp>
        <p:nvGrpSpPr>
          <p:cNvPr id="34" name="MSDN Link"/>
          <p:cNvGrpSpPr/>
          <p:nvPr/>
        </p:nvGrpSpPr>
        <p:grpSpPr>
          <a:xfrm>
            <a:off x="6165582" y="5021924"/>
            <a:ext cx="4991110" cy="813384"/>
            <a:chOff x="6165582" y="5021924"/>
            <a:chExt cx="4991110"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7425157" y="5076615"/>
              <a:ext cx="247195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Developers</a:t>
              </a:r>
            </a:p>
          </p:txBody>
        </p:sp>
        <p:sp>
          <p:nvSpPr>
            <p:cNvPr id="37" name="Rectangle 36"/>
            <p:cNvSpPr/>
            <p:nvPr/>
          </p:nvSpPr>
          <p:spPr bwMode="white">
            <a:xfrm>
              <a:off x="6165582" y="5388275"/>
              <a:ext cx="4991109" cy="369332"/>
            </a:xfrm>
            <a:prstGeom prst="rect">
              <a:avLst/>
            </a:prstGeom>
          </p:spPr>
          <p:txBody>
            <a:bodyPr wrap="square">
              <a:spAutoFit/>
            </a:bodyPr>
            <a:lstStyle/>
            <a:p>
              <a:pPr algn="ctr"/>
              <a:r>
                <a:rPr lang="en-US" dirty="0">
                  <a:solidFill>
                    <a:srgbClr val="FFFFFF"/>
                  </a:solidFill>
                  <a:hlinkClick r:id="rId10"/>
                </a:rPr>
                <a:t>http://microsoft.com/msdn </a:t>
              </a:r>
              <a:endParaRPr lang="en-US" dirty="0">
                <a:solidFill>
                  <a:srgbClr val="FFFFFF"/>
                </a:solidFill>
              </a:endParaRPr>
            </a:p>
          </p:txBody>
        </p:sp>
      </p:grpSp>
      <p:sp useBgFill="1">
        <p:nvSpPr>
          <p:cNvPr id="38" name="Left Mask"/>
          <p:cNvSpPr/>
          <p:nvPr/>
        </p:nvSpPr>
        <p:spPr bwMode="auto">
          <a:xfrm>
            <a:off x="0" y="5835308"/>
            <a:ext cx="12188825" cy="102269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40" name="Picture 2" descr="C:\Users\Jordan\Desktop\TechEd_2012\TechEd-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pic>
        <p:nvPicPr>
          <p:cNvPr id="42" name="TechEd Logo"/>
          <p:cNvPicPr>
            <a:picLocks noChangeAspect="1" noChangeArrowheads="1"/>
          </p:cNvPicPr>
          <p:nvPr/>
        </p:nvPicPr>
        <p:blipFill rotWithShape="1">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r="8530"/>
          <a:stretch/>
        </p:blipFill>
        <p:spPr bwMode="auto">
          <a:xfrm>
            <a:off x="2484124" y="1363277"/>
            <a:ext cx="2067006" cy="104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6845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2" presetClass="entr" presetSubtype="4" decel="10000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1300" fill="hold"/>
                                        <p:tgtEl>
                                          <p:spTgt spid="6"/>
                                        </p:tgtEl>
                                        <p:attrNameLst>
                                          <p:attrName>ppt_x</p:attrName>
                                        </p:attrNameLst>
                                      </p:cBhvr>
                                      <p:tavLst>
                                        <p:tav tm="0">
                                          <p:val>
                                            <p:strVal val="#ppt_x"/>
                                          </p:val>
                                        </p:tav>
                                        <p:tav tm="100000">
                                          <p:val>
                                            <p:strVal val="#ppt_x"/>
                                          </p:val>
                                        </p:tav>
                                      </p:tavLst>
                                    </p:anim>
                                    <p:anim calcmode="lin" valueType="num">
                                      <p:cBhvr additive="base">
                                        <p:cTn id="10" dur="1300" fill="hold"/>
                                        <p:tgtEl>
                                          <p:spTgt spid="6"/>
                                        </p:tgtEl>
                                        <p:attrNameLst>
                                          <p:attrName>ppt_y</p:attrName>
                                        </p:attrNameLst>
                                      </p:cBhvr>
                                      <p:tavLst>
                                        <p:tav tm="0">
                                          <p:val>
                                            <p:strVal val="1+#ppt_h/2"/>
                                          </p:val>
                                        </p:tav>
                                        <p:tav tm="100000">
                                          <p:val>
                                            <p:strVal val="#ppt_y"/>
                                          </p:val>
                                        </p:tav>
                                      </p:tavLst>
                                    </p:anim>
                                  </p:childTnLst>
                                </p:cTn>
                              </p:par>
                              <p:par>
                                <p:cTn id="11" presetID="2" presetClass="entr" presetSubtype="4" decel="100000" fill="hold" nodeType="withEffect">
                                  <p:stCondLst>
                                    <p:cond delay="100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600" fill="hold"/>
                                        <p:tgtEl>
                                          <p:spTgt spid="10"/>
                                        </p:tgtEl>
                                        <p:attrNameLst>
                                          <p:attrName>ppt_x</p:attrName>
                                        </p:attrNameLst>
                                      </p:cBhvr>
                                      <p:tavLst>
                                        <p:tav tm="0">
                                          <p:val>
                                            <p:strVal val="#ppt_x"/>
                                          </p:val>
                                        </p:tav>
                                        <p:tav tm="100000">
                                          <p:val>
                                            <p:strVal val="#ppt_x"/>
                                          </p:val>
                                        </p:tav>
                                      </p:tavLst>
                                    </p:anim>
                                    <p:anim calcmode="lin" valueType="num">
                                      <p:cBhvr additive="base">
                                        <p:cTn id="14" dur="16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1300" fill="hold"/>
                                        <p:tgtEl>
                                          <p:spTgt spid="16"/>
                                        </p:tgtEl>
                                        <p:attrNameLst>
                                          <p:attrName>ppt_x</p:attrName>
                                        </p:attrNameLst>
                                      </p:cBhvr>
                                      <p:tavLst>
                                        <p:tav tm="0">
                                          <p:val>
                                            <p:strVal val="#ppt_x"/>
                                          </p:val>
                                        </p:tav>
                                        <p:tav tm="100000">
                                          <p:val>
                                            <p:strVal val="#ppt_x"/>
                                          </p:val>
                                        </p:tav>
                                      </p:tavLst>
                                    </p:anim>
                                    <p:anim calcmode="lin" valueType="num">
                                      <p:cBhvr additive="base">
                                        <p:cTn id="18" dur="13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200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1600" fill="hold"/>
                                        <p:tgtEl>
                                          <p:spTgt spid="21"/>
                                        </p:tgtEl>
                                        <p:attrNameLst>
                                          <p:attrName>ppt_x</p:attrName>
                                        </p:attrNameLst>
                                      </p:cBhvr>
                                      <p:tavLst>
                                        <p:tav tm="0">
                                          <p:val>
                                            <p:strVal val="#ppt_x"/>
                                          </p:val>
                                        </p:tav>
                                        <p:tav tm="100000">
                                          <p:val>
                                            <p:strVal val="#ppt_x"/>
                                          </p:val>
                                        </p:tav>
                                      </p:tavLst>
                                    </p:anim>
                                    <p:anim calcmode="lin" valueType="num">
                                      <p:cBhvr additive="base">
                                        <p:cTn id="22" dur="16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275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1300" fill="hold"/>
                                        <p:tgtEl>
                                          <p:spTgt spid="27"/>
                                        </p:tgtEl>
                                        <p:attrNameLst>
                                          <p:attrName>ppt_x</p:attrName>
                                        </p:attrNameLst>
                                      </p:cBhvr>
                                      <p:tavLst>
                                        <p:tav tm="0">
                                          <p:val>
                                            <p:strVal val="#ppt_x"/>
                                          </p:val>
                                        </p:tav>
                                        <p:tav tm="100000">
                                          <p:val>
                                            <p:strVal val="#ppt_x"/>
                                          </p:val>
                                        </p:tav>
                                      </p:tavLst>
                                    </p:anim>
                                    <p:anim calcmode="lin" valueType="num">
                                      <p:cBhvr additive="base">
                                        <p:cTn id="26" dur="1300" fill="hold"/>
                                        <p:tgtEl>
                                          <p:spTgt spid="27"/>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325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1600" fill="hold"/>
                                        <p:tgtEl>
                                          <p:spTgt spid="31"/>
                                        </p:tgtEl>
                                        <p:attrNameLst>
                                          <p:attrName>ppt_x</p:attrName>
                                        </p:attrNameLst>
                                      </p:cBhvr>
                                      <p:tavLst>
                                        <p:tav tm="0">
                                          <p:val>
                                            <p:strVal val="#ppt_x"/>
                                          </p:val>
                                        </p:tav>
                                        <p:tav tm="100000">
                                          <p:val>
                                            <p:strVal val="#ppt_x"/>
                                          </p:val>
                                        </p:tav>
                                      </p:tavLst>
                                    </p:anim>
                                    <p:anim calcmode="lin" valueType="num">
                                      <p:cBhvr additive="base">
                                        <p:cTn id="30" dur="16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decel="100000" fill="hold" nodeType="withEffect">
                                  <p:stCondLst>
                                    <p:cond delay="40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1300" fill="hold"/>
                                        <p:tgtEl>
                                          <p:spTgt spid="34"/>
                                        </p:tgtEl>
                                        <p:attrNameLst>
                                          <p:attrName>ppt_x</p:attrName>
                                        </p:attrNameLst>
                                      </p:cBhvr>
                                      <p:tavLst>
                                        <p:tav tm="0">
                                          <p:val>
                                            <p:strVal val="#ppt_x"/>
                                          </p:val>
                                        </p:tav>
                                        <p:tav tm="100000">
                                          <p:val>
                                            <p:strVal val="#ppt_x"/>
                                          </p:val>
                                        </p:tav>
                                      </p:tavLst>
                                    </p:anim>
                                    <p:anim calcmode="lin" valueType="num">
                                      <p:cBhvr additive="base">
                                        <p:cTn id="34" dur="1300" fill="hold"/>
                                        <p:tgtEl>
                                          <p:spTgt spid="34"/>
                                        </p:tgtEl>
                                        <p:attrNameLst>
                                          <p:attrName>ppt_y</p:attrName>
                                        </p:attrNameLst>
                                      </p:cBhvr>
                                      <p:tavLst>
                                        <p:tav tm="0">
                                          <p:val>
                                            <p:strVal val="1+#ppt_h/2"/>
                                          </p:val>
                                        </p:tav>
                                        <p:tav tm="100000">
                                          <p:val>
                                            <p:strVal val="#ppt_y"/>
                                          </p:val>
                                        </p:tav>
                                      </p:tavLst>
                                    </p:anim>
                                  </p:childTnLst>
                                </p:cTn>
                              </p:par>
                            </p:childTnLst>
                          </p:cTn>
                        </p:par>
                        <p:par>
                          <p:cTn id="35" fill="hold">
                            <p:stCondLst>
                              <p:cond delay="5300"/>
                            </p:stCondLst>
                            <p:childTnLst>
                              <p:par>
                                <p:cTn id="36" presetID="1" presetClass="exit" presetSubtype="0" fill="hold" grpId="1" nodeType="afterEffect">
                                  <p:stCondLst>
                                    <p:cond delay="0"/>
                                  </p:stCondLst>
                                  <p:childTnLst>
                                    <p:set>
                                      <p:cBhvr>
                                        <p:cTn id="37"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dirty="0" smtClean="0"/>
              <a:t>Evaluations</a:t>
            </a:r>
            <a:endParaRPr lang="en-US" dirty="0"/>
          </a:p>
        </p:txBody>
      </p:sp>
      <p:sp>
        <p:nvSpPr>
          <p:cNvPr id="3" name="Subtitle 2"/>
          <p:cNvSpPr>
            <a:spLocks noGrp="1"/>
          </p:cNvSpPr>
          <p:nvPr>
            <p:ph type="subTitle" idx="1"/>
          </p:nvPr>
        </p:nvSpPr>
        <p:spPr>
          <a:xfrm>
            <a:off x="4179053" y="4800600"/>
            <a:ext cx="7020760" cy="842665"/>
          </a:xfrm>
        </p:spPr>
        <p:txBody>
          <a:bodyPr/>
          <a:lstStyle/>
          <a:p>
            <a:r>
              <a:rPr lang="en-GB" sz="2800" dirty="0" smtClean="0">
                <a:hlinkClick r:id="rId3"/>
              </a:rPr>
              <a:t>http://europe.msteched.com/sessions</a:t>
            </a:r>
            <a:endParaRPr lang="en-GB" sz="2800" dirty="0" smtClean="0"/>
          </a:p>
        </p:txBody>
      </p:sp>
      <p:sp>
        <p:nvSpPr>
          <p:cNvPr id="2" name="Title 1"/>
          <p:cNvSpPr>
            <a:spLocks noGrp="1"/>
          </p:cNvSpPr>
          <p:nvPr>
            <p:ph type="ctrTitle"/>
          </p:nvPr>
        </p:nvSpPr>
        <p:spPr/>
        <p:txBody>
          <a:bodyPr/>
          <a:lstStyle/>
          <a:p>
            <a:r>
              <a:rPr lang="en-GB" dirty="0"/>
              <a:t>Submit your evals </a:t>
            </a:r>
            <a:r>
              <a:rPr lang="en-GB" dirty="0" smtClean="0"/>
              <a:t>online </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57854124"/>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Tree>
    <p:extLst>
      <p:ext uri="{BB962C8B-B14F-4D97-AF65-F5344CB8AC3E}">
        <p14:creationId xmlns:p14="http://schemas.microsoft.com/office/powerpoint/2010/main" val="184453549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tretch/>
        </p:blipFill>
        <p:spPr bwMode="black">
          <a:xfrm>
            <a:off x="4128282" y="3099788"/>
            <a:ext cx="3932261" cy="658425"/>
          </a:xfrm>
          <a:prstGeom prst="rect">
            <a:avLst/>
          </a:prstGeom>
          <a:noFill/>
          <a:ln>
            <a:noFill/>
          </a:ln>
        </p:spPr>
      </p:pic>
      <p:sp>
        <p:nvSpPr>
          <p:cNvPr id="5" name="Text Box 3"/>
          <p:cNvSpPr txBox="1">
            <a:spLocks noChangeArrowheads="1"/>
          </p:cNvSpPr>
          <p:nvPr/>
        </p:nvSpPr>
        <p:spPr bwMode="blackWhite">
          <a:xfrm>
            <a:off x="507868" y="5893415"/>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2012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part </a:t>
            </a:r>
            <a:r>
              <a:rPr lang="en-US" sz="700" dirty="0">
                <a:gradFill>
                  <a:gsLst>
                    <a:gs pos="0">
                      <a:schemeClr val="tx1"/>
                    </a:gs>
                    <a:gs pos="100000">
                      <a:schemeClr val="tx1"/>
                    </a:gs>
                  </a:gsLst>
                  <a:lin ang="5400000" scaled="0"/>
                </a:gradFill>
                <a:latin typeface="Segoe UI" pitchFamily="34" charset="0"/>
                <a:cs typeface="Arial" charset="0"/>
              </a:rPr>
              <a:t>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93778324"/>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2833" y="4551402"/>
            <a:ext cx="10360501" cy="553998"/>
          </a:xfrm>
        </p:spPr>
        <p:txBody>
          <a:bodyPr/>
          <a:lstStyle/>
          <a:p>
            <a:r>
              <a:rPr lang="en-GB" dirty="0" smtClean="0"/>
              <a:t>What is Unit Testing?</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81799116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 Testing?</a:t>
            </a:r>
            <a:endParaRPr lang="en-US" dirty="0"/>
          </a:p>
        </p:txBody>
      </p:sp>
      <p:sp>
        <p:nvSpPr>
          <p:cNvPr id="3" name="Text Placeholder 2"/>
          <p:cNvSpPr>
            <a:spLocks noGrp="1"/>
          </p:cNvSpPr>
          <p:nvPr>
            <p:ph type="body" sz="quarter" idx="10"/>
          </p:nvPr>
        </p:nvSpPr>
        <p:spPr>
          <a:xfrm>
            <a:off x="519112" y="1447799"/>
            <a:ext cx="11149013" cy="5749266"/>
          </a:xfrm>
        </p:spPr>
        <p:txBody>
          <a:bodyPr/>
          <a:lstStyle/>
          <a:p>
            <a:r>
              <a:rPr lang="en-GB" dirty="0"/>
              <a:t>Goal is to </a:t>
            </a:r>
            <a:r>
              <a:rPr lang="en-GB" dirty="0" smtClean="0"/>
              <a:t>test separately the individual business objects or </a:t>
            </a:r>
            <a:r>
              <a:rPr lang="en-GB" i="1" dirty="0" smtClean="0"/>
              <a:t>units</a:t>
            </a:r>
            <a:endParaRPr lang="en-GB" dirty="0"/>
          </a:p>
          <a:p>
            <a:r>
              <a:rPr lang="en-GB" dirty="0" smtClean="0"/>
              <a:t>It’s not about…</a:t>
            </a:r>
            <a:endParaRPr lang="en-GB" dirty="0"/>
          </a:p>
          <a:p>
            <a:pPr lvl="1"/>
            <a:r>
              <a:rPr lang="en-GB" dirty="0"/>
              <a:t>Integration testing</a:t>
            </a:r>
          </a:p>
          <a:p>
            <a:pPr lvl="1"/>
            <a:r>
              <a:rPr lang="en-GB" dirty="0"/>
              <a:t>User interface automating</a:t>
            </a:r>
          </a:p>
          <a:p>
            <a:pPr lvl="1"/>
            <a:r>
              <a:rPr lang="en-GB" dirty="0" smtClean="0"/>
              <a:t>User Experience verification</a:t>
            </a:r>
            <a:br>
              <a:rPr lang="en-GB" dirty="0" smtClean="0"/>
            </a:br>
            <a:endParaRPr lang="en-GB" dirty="0" smtClean="0"/>
          </a:p>
          <a:p>
            <a:r>
              <a:rPr lang="en-GB" dirty="0" smtClean="0"/>
              <a:t>Rationale: if each unit works perfectly in isolation, the application as a whole is more likely to function correctly</a:t>
            </a:r>
          </a:p>
          <a:p>
            <a:r>
              <a:rPr lang="en-GB" dirty="0" smtClean="0"/>
              <a:t>Key message: You need to construct your application from testable units</a:t>
            </a:r>
            <a:endParaRPr lang="en-GB" dirty="0"/>
          </a:p>
          <a:p>
            <a:pPr marL="0" indent="0">
              <a:buNone/>
            </a:pPr>
            <a:endParaRPr lang="en-GB" dirty="0"/>
          </a:p>
        </p:txBody>
      </p:sp>
    </p:spTree>
    <p:extLst>
      <p:ext uri="{BB962C8B-B14F-4D97-AF65-F5344CB8AC3E}">
        <p14:creationId xmlns:p14="http://schemas.microsoft.com/office/powerpoint/2010/main" val="1509210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are Important</a:t>
            </a:r>
            <a:endParaRPr lang="en-US" dirty="0"/>
          </a:p>
        </p:txBody>
      </p:sp>
      <p:sp>
        <p:nvSpPr>
          <p:cNvPr id="4" name="Text Placeholder 3"/>
          <p:cNvSpPr>
            <a:spLocks noGrp="1"/>
          </p:cNvSpPr>
          <p:nvPr>
            <p:ph type="body" sz="quarter" idx="10"/>
          </p:nvPr>
        </p:nvSpPr>
        <p:spPr>
          <a:xfrm>
            <a:off x="519112" y="1447799"/>
            <a:ext cx="11149013" cy="4862870"/>
          </a:xfrm>
        </p:spPr>
        <p:txBody>
          <a:bodyPr/>
          <a:lstStyle/>
          <a:p>
            <a:r>
              <a:rPr lang="en-GB" dirty="0"/>
              <a:t>Tests are important assets</a:t>
            </a:r>
          </a:p>
          <a:p>
            <a:r>
              <a:rPr lang="en-GB" dirty="0" smtClean="0"/>
              <a:t>Attach equal importance to your test code and your application code</a:t>
            </a:r>
            <a:endParaRPr lang="en-GB" dirty="0"/>
          </a:p>
          <a:p>
            <a:r>
              <a:rPr lang="en-GB" dirty="0"/>
              <a:t>Invest in your product for the long </a:t>
            </a:r>
            <a:r>
              <a:rPr lang="en-GB" dirty="0" smtClean="0"/>
              <a:t>term</a:t>
            </a:r>
          </a:p>
          <a:p>
            <a:pPr lvl="1"/>
            <a:r>
              <a:rPr lang="en-GB" dirty="0" smtClean="0"/>
              <a:t>Well tested products are inherently well factored and well structured</a:t>
            </a:r>
          </a:p>
          <a:p>
            <a:pPr lvl="1"/>
            <a:r>
              <a:rPr lang="en-GB" dirty="0" smtClean="0"/>
              <a:t>Less brittle and can ‘embrace change’</a:t>
            </a:r>
          </a:p>
          <a:p>
            <a:pPr lvl="1"/>
            <a:r>
              <a:rPr lang="en-GB" dirty="0" smtClean="0"/>
              <a:t>Less likely to introduce problems with a new release</a:t>
            </a:r>
            <a:endParaRPr lang="en-GB" dirty="0"/>
          </a:p>
          <a:p>
            <a:r>
              <a:rPr lang="en-GB" dirty="0"/>
              <a:t>Consider test-driven development</a:t>
            </a:r>
          </a:p>
          <a:p>
            <a:endParaRPr lang="en-GB" dirty="0"/>
          </a:p>
        </p:txBody>
      </p:sp>
    </p:spTree>
    <p:extLst>
      <p:ext uri="{BB962C8B-B14F-4D97-AF65-F5344CB8AC3E}">
        <p14:creationId xmlns:p14="http://schemas.microsoft.com/office/powerpoint/2010/main" val="3940101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Cost of Bug Detection</a:t>
            </a:r>
            <a:endParaRPr lang="en-US" dirty="0"/>
          </a:p>
        </p:txBody>
      </p:sp>
      <p:graphicFrame>
        <p:nvGraphicFramePr>
          <p:cNvPr id="4" name="Chart 3"/>
          <p:cNvGraphicFramePr/>
          <p:nvPr>
            <p:extLst>
              <p:ext uri="{D42A27DB-BD31-4B8C-83A1-F6EECF244321}">
                <p14:modId xmlns:p14="http://schemas.microsoft.com/office/powerpoint/2010/main" val="1813071917"/>
              </p:ext>
            </p:extLst>
          </p:nvPr>
        </p:nvGraphicFramePr>
        <p:xfrm>
          <a:off x="475569" y="881743"/>
          <a:ext cx="11257643" cy="4687662"/>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2" descr="C:\Users\Jordan\Desktop\TechEd_2012\TechE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712796"/>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Windows Phone Project that is NOT testable</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357122"/>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TechEd_2012_Template_16x9</Template>
  <TotalTime>3336</TotalTime>
  <Words>3513</Words>
  <Application>Microsoft Office PowerPoint</Application>
  <PresentationFormat>Custom</PresentationFormat>
  <Paragraphs>502</Paragraphs>
  <Slides>46</Slides>
  <Notes>22</Notes>
  <HiddenSlides>0</HiddenSlides>
  <MMClips>0</MMClips>
  <ScaleCrop>false</ScaleCrop>
  <HeadingPairs>
    <vt:vector size="4" baseType="variant">
      <vt:variant>
        <vt:lpstr>Theme</vt:lpstr>
      </vt:variant>
      <vt:variant>
        <vt:i4>3</vt:i4>
      </vt:variant>
      <vt:variant>
        <vt:lpstr>Slide Titles</vt:lpstr>
      </vt:variant>
      <vt:variant>
        <vt:i4>46</vt:i4>
      </vt:variant>
    </vt:vector>
  </HeadingPairs>
  <TitlesOfParts>
    <vt:vector size="49" baseType="lpstr">
      <vt:lpstr>TechEd_2012_Template_16x9</vt:lpstr>
      <vt:lpstr>White with Consolas font for code slides</vt:lpstr>
      <vt:lpstr>TechEd_2012_Template_16x9 (4)</vt:lpstr>
      <vt:lpstr>Windows Phone MVVM and Unit Testing Step by Step</vt:lpstr>
      <vt:lpstr>About Me</vt:lpstr>
      <vt:lpstr>About You…</vt:lpstr>
      <vt:lpstr>Outline</vt:lpstr>
      <vt:lpstr>What is Unit Testing?</vt:lpstr>
      <vt:lpstr>What is Unit Testing?</vt:lpstr>
      <vt:lpstr>Unit Tests are Important</vt:lpstr>
      <vt:lpstr>Cost of Bug Detection</vt:lpstr>
      <vt:lpstr>Windows Phone Project that is NOT testable</vt:lpstr>
      <vt:lpstr>MVVM Goodness</vt:lpstr>
      <vt:lpstr>Model – View - ViewModel</vt:lpstr>
      <vt:lpstr>Road to Effective Unit Testing Step 1: Use Databinding</vt:lpstr>
      <vt:lpstr>Data Binding in XAML</vt:lpstr>
      <vt:lpstr>Data Binding Modes</vt:lpstr>
      <vt:lpstr>INotifyPropertyChanged</vt:lpstr>
      <vt:lpstr>MVVM and DataBinding</vt:lpstr>
      <vt:lpstr>Advanced MVVM</vt:lpstr>
      <vt:lpstr>Road to Effective Unit Testing Step 2: Use Commanding to Handle User Actions</vt:lpstr>
      <vt:lpstr>Commanding Bind Events to RelayCommand or RelayCommand&lt;T&gt;</vt:lpstr>
      <vt:lpstr>Commanding RelayCommand Implements Logic to Execute</vt:lpstr>
      <vt:lpstr>The Need for a Navigation Service</vt:lpstr>
      <vt:lpstr>Road to Effective Unit Testing Step 3: Move Common Logic into Services</vt:lpstr>
      <vt:lpstr>NavigationService Implementation</vt:lpstr>
      <vt:lpstr>Services are Good :)</vt:lpstr>
      <vt:lpstr>MVVM and Commanding</vt:lpstr>
      <vt:lpstr>The Story So Far…</vt:lpstr>
      <vt:lpstr>Dependency injection</vt:lpstr>
      <vt:lpstr>How Dependencies Make Testing Difficult</vt:lpstr>
      <vt:lpstr>Inject Dependencies To Allow Mocking</vt:lpstr>
      <vt:lpstr>Dependency Injection Container</vt:lpstr>
      <vt:lpstr>Dependency Injection</vt:lpstr>
      <vt:lpstr>Unit Testing Windows Phone XAML applications</vt:lpstr>
      <vt:lpstr>Windows Phone Testing</vt:lpstr>
      <vt:lpstr>Unit Test Metadata</vt:lpstr>
      <vt:lpstr>Unit Test Example</vt:lpstr>
      <vt:lpstr>Unit Testing</vt:lpstr>
      <vt:lpstr>In Summary: The Road to Effective Unit Testing</vt:lpstr>
      <vt:lpstr>Further Reading</vt:lpstr>
      <vt:lpstr>MVVM Frameworks for Windows Phone</vt:lpstr>
      <vt:lpstr>Related Content</vt:lpstr>
      <vt:lpstr>Windows Phone Sessions</vt:lpstr>
      <vt:lpstr>Resources</vt:lpstr>
      <vt:lpstr>Submit your evals online </vt:lpstr>
      <vt:lpstr>Questions?</vt:lpstr>
      <vt:lpstr>PowerPoint Presentation</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Phone MVVM and Unit Testing Step by Step</dc:title>
  <dc:subject>TechEd 2012</dc:subject>
  <dc:creator> Andy Wigley</dc:creator>
  <cp:keywords>TechEd 2012</cp:keywords>
  <dc:description>Event Date: June 26-29, 2012
Event Location: Amsterdam, NL
Audience Type: IT Pros, Developers</dc:description>
  <cp:lastModifiedBy>Shows</cp:lastModifiedBy>
  <cp:revision>79</cp:revision>
  <cp:lastPrinted>2010-05-11T05:02:34Z</cp:lastPrinted>
  <dcterms:created xsi:type="dcterms:W3CDTF">2012-03-23T02:48:52Z</dcterms:created>
  <dcterms:modified xsi:type="dcterms:W3CDTF">2012-06-29T10:33:21Z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