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D8007-1FD6-4A07-9325-935BF54EE83A}"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28D63-F99E-43E6-9547-64AB48ECA93E}" type="slidenum">
              <a:rPr lang="en-US" smtClean="0"/>
              <a:t>‹#›</a:t>
            </a:fld>
            <a:endParaRPr lang="en-US"/>
          </a:p>
        </p:txBody>
      </p:sp>
    </p:spTree>
    <p:extLst>
      <p:ext uri="{BB962C8B-B14F-4D97-AF65-F5344CB8AC3E}">
        <p14:creationId xmlns:p14="http://schemas.microsoft.com/office/powerpoint/2010/main" val="425407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28D63-F99E-43E6-9547-64AB48ECA93E}" type="slidenum">
              <a:rPr lang="en-US" smtClean="0"/>
              <a:t>2</a:t>
            </a:fld>
            <a:endParaRPr lang="en-US"/>
          </a:p>
        </p:txBody>
      </p:sp>
    </p:spTree>
    <p:extLst>
      <p:ext uri="{BB962C8B-B14F-4D97-AF65-F5344CB8AC3E}">
        <p14:creationId xmlns:p14="http://schemas.microsoft.com/office/powerpoint/2010/main" val="428905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4C27-C0DF-B928-4562-EC7FC9319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9C440-7C1A-502E-24B1-4224EFDC7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5F5EC-5418-5C7A-C676-A61B95E2DA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7CF1AA-3CB8-9141-C940-85FC086058C5}"/>
              </a:ext>
            </a:extLst>
          </p:cNvPr>
          <p:cNvSpPr>
            <a:spLocks noGrp="1"/>
          </p:cNvSpPr>
          <p:nvPr>
            <p:ph type="sldNum" sz="quarter" idx="5"/>
          </p:nvPr>
        </p:nvSpPr>
        <p:spPr/>
        <p:txBody>
          <a:bodyPr/>
          <a:lstStyle/>
          <a:p>
            <a:fld id="{C0828D63-F99E-43E6-9547-64AB48ECA93E}" type="slidenum">
              <a:rPr lang="en-US" smtClean="0"/>
              <a:t>3</a:t>
            </a:fld>
            <a:endParaRPr lang="en-US"/>
          </a:p>
        </p:txBody>
      </p:sp>
    </p:spTree>
    <p:extLst>
      <p:ext uri="{BB962C8B-B14F-4D97-AF65-F5344CB8AC3E}">
        <p14:creationId xmlns:p14="http://schemas.microsoft.com/office/powerpoint/2010/main" val="206210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65CE8-CF30-B763-A107-0C9596E73A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14ABF-8596-0DD2-D7CA-3FC8A28EA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B486AA-B3C1-E878-5257-F5561305CC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BA3A3F-7B50-558A-B9C4-230D0BC6A169}"/>
              </a:ext>
            </a:extLst>
          </p:cNvPr>
          <p:cNvSpPr>
            <a:spLocks noGrp="1"/>
          </p:cNvSpPr>
          <p:nvPr>
            <p:ph type="sldNum" sz="quarter" idx="5"/>
          </p:nvPr>
        </p:nvSpPr>
        <p:spPr/>
        <p:txBody>
          <a:bodyPr/>
          <a:lstStyle/>
          <a:p>
            <a:fld id="{C0828D63-F99E-43E6-9547-64AB48ECA93E}" type="slidenum">
              <a:rPr lang="en-US" smtClean="0"/>
              <a:t>4</a:t>
            </a:fld>
            <a:endParaRPr lang="en-US"/>
          </a:p>
        </p:txBody>
      </p:sp>
    </p:spTree>
    <p:extLst>
      <p:ext uri="{BB962C8B-B14F-4D97-AF65-F5344CB8AC3E}">
        <p14:creationId xmlns:p14="http://schemas.microsoft.com/office/powerpoint/2010/main" val="266574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E2FD-2567-D649-3E51-B00BB1E8C4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B57B6-DE51-8D16-158B-56DBF59585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C851DB-107D-534D-0335-D466328C92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A15D68-B4C2-15A8-4D7B-161B18516B55}"/>
              </a:ext>
            </a:extLst>
          </p:cNvPr>
          <p:cNvSpPr>
            <a:spLocks noGrp="1"/>
          </p:cNvSpPr>
          <p:nvPr>
            <p:ph type="sldNum" sz="quarter" idx="5"/>
          </p:nvPr>
        </p:nvSpPr>
        <p:spPr/>
        <p:txBody>
          <a:bodyPr/>
          <a:lstStyle/>
          <a:p>
            <a:fld id="{C0828D63-F99E-43E6-9547-64AB48ECA93E}" type="slidenum">
              <a:rPr lang="en-US" smtClean="0"/>
              <a:t>5</a:t>
            </a:fld>
            <a:endParaRPr lang="en-US"/>
          </a:p>
        </p:txBody>
      </p:sp>
    </p:spTree>
    <p:extLst>
      <p:ext uri="{BB962C8B-B14F-4D97-AF65-F5344CB8AC3E}">
        <p14:creationId xmlns:p14="http://schemas.microsoft.com/office/powerpoint/2010/main" val="129905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8DDA5-468C-A63A-64AA-89743FB72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636A42-3379-A176-E07D-94545F523A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366B5-FE70-99C4-04F1-B610055B76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41D044-8186-A145-BD8C-C4F82AED0E36}"/>
              </a:ext>
            </a:extLst>
          </p:cNvPr>
          <p:cNvSpPr>
            <a:spLocks noGrp="1"/>
          </p:cNvSpPr>
          <p:nvPr>
            <p:ph type="sldNum" sz="quarter" idx="5"/>
          </p:nvPr>
        </p:nvSpPr>
        <p:spPr/>
        <p:txBody>
          <a:bodyPr/>
          <a:lstStyle/>
          <a:p>
            <a:fld id="{C0828D63-F99E-43E6-9547-64AB48ECA93E}" type="slidenum">
              <a:rPr lang="en-US" smtClean="0"/>
              <a:t>6</a:t>
            </a:fld>
            <a:endParaRPr lang="en-US"/>
          </a:p>
        </p:txBody>
      </p:sp>
    </p:spTree>
    <p:extLst>
      <p:ext uri="{BB962C8B-B14F-4D97-AF65-F5344CB8AC3E}">
        <p14:creationId xmlns:p14="http://schemas.microsoft.com/office/powerpoint/2010/main" val="246409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CE98-DF20-72F7-B1F9-C7CA6D73B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68BBB-4AB4-66E2-3232-1111A9482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192ACC-0472-C8AE-9D87-D7BFF732AE91}"/>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87893809-D30C-EDBB-D773-328716151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04E35-6BE0-3A27-788E-58A39295E884}"/>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218705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92DB-C777-4AA0-79F0-DD027067F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B09E2-0374-A6E0-77B8-CA379C0840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36B15-0C79-2C6F-D148-864FB19203E9}"/>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5D37601A-61C1-FE60-A5C3-1DD09029F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4D5D-1F0F-2653-A005-F775F7A98AAF}"/>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253178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A9F31-C611-C604-A508-3098A466BC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651852-37EE-DE99-1531-CE62E711AC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3B9F3-29ED-6E7F-BEB7-506A6C96E115}"/>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44406C4B-6826-88A5-51C9-833752F51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0ABF-13E8-B5FC-CB88-0F8FBF036BF5}"/>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377913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9898-2AB6-544A-C75A-BE8C58CC8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B2F4F-395C-0ACE-BC56-EB67FFFD0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0EEA5-D403-0FC2-50DD-CD2334BCE39D}"/>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FE5561CF-1364-0590-6738-262EA855E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6C738-AE5D-3D94-9E35-00BAC111CE38}"/>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163672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5E6A-D6D6-4770-8D31-2424E1BD5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1DB03-DC77-77B9-0FFC-AD54CC6BD6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FAF8C-BA5F-ADAE-710C-E02D66C2627D}"/>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5283B4B5-1278-0FAC-9FBB-AA390B694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0399D-7B05-7962-281F-77D8295C5D39}"/>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275292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29AA-15B3-013B-495C-FE0146063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48724-5700-7484-7107-1D3C5D6E9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F621A8-3DD1-9333-42F1-DDB17017E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5EDAE-632A-2097-05F6-2051619CB4B2}"/>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6" name="Footer Placeholder 5">
            <a:extLst>
              <a:ext uri="{FF2B5EF4-FFF2-40B4-BE49-F238E27FC236}">
                <a16:creationId xmlns:a16="http://schemas.microsoft.com/office/drawing/2014/main" id="{485C8D3C-F952-EF88-F12D-F46658681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6D8C6-6442-3929-8BC5-B2212C86202C}"/>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195959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AB6D-20AE-0D54-48AB-9545945A5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15006-2000-1D89-870F-16CBB2611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99C362-6C98-69BF-7D6D-2A99657F2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B33000-288A-EBC5-E9CE-B1DAD5F37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183AA-220B-6ABF-78DB-89CAC48EE5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4CF1D-EBEF-D0D2-46EF-24262A4F8D61}"/>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8" name="Footer Placeholder 7">
            <a:extLst>
              <a:ext uri="{FF2B5EF4-FFF2-40B4-BE49-F238E27FC236}">
                <a16:creationId xmlns:a16="http://schemas.microsoft.com/office/drawing/2014/main" id="{BED1A00D-F3E8-E011-4D9C-E458A017B3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F40CB-ED4C-C35F-6B8C-9C3B5D0A32CE}"/>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341985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9FA6-E3F1-84BA-2245-8694800FD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87C7CE-AD0A-90A3-C865-15C115C96FEA}"/>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4" name="Footer Placeholder 3">
            <a:extLst>
              <a:ext uri="{FF2B5EF4-FFF2-40B4-BE49-F238E27FC236}">
                <a16:creationId xmlns:a16="http://schemas.microsoft.com/office/drawing/2014/main" id="{90F7539E-57FE-A239-EA1F-2C0EDB262A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A7492-3CDC-DE9F-7853-1463702C7D53}"/>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176884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4850D-CF29-9CD8-6C9E-F84D4EFD4CFF}"/>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3" name="Footer Placeholder 2">
            <a:extLst>
              <a:ext uri="{FF2B5EF4-FFF2-40B4-BE49-F238E27FC236}">
                <a16:creationId xmlns:a16="http://schemas.microsoft.com/office/drawing/2014/main" id="{C1BDA1EF-842A-0EAA-9345-EA1127758F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61CF3-A2A4-8E6A-E28D-C8DFAF9F213A}"/>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289024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E606-CEA8-89DC-CBAE-C07A2BF24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414BE-0104-F0A7-9953-AED081F39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83DD8-79A8-CEE6-EC56-591A8F15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62D89-A649-1153-6D0C-7A5EDCAF6456}"/>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6" name="Footer Placeholder 5">
            <a:extLst>
              <a:ext uri="{FF2B5EF4-FFF2-40B4-BE49-F238E27FC236}">
                <a16:creationId xmlns:a16="http://schemas.microsoft.com/office/drawing/2014/main" id="{DED69784-BC0B-EF3C-AE99-908F3FFD8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22B10-9647-2DAA-972B-F9B2B750AD46}"/>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257806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39CA-D38A-7381-8986-1F159B4D3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9E65F6-654C-6A57-DB80-348F895B4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6381C-0AE3-6FF6-5629-E62016075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CF0BA-FFBD-6028-C86F-43277CBA2FC8}"/>
              </a:ext>
            </a:extLst>
          </p:cNvPr>
          <p:cNvSpPr>
            <a:spLocks noGrp="1"/>
          </p:cNvSpPr>
          <p:nvPr>
            <p:ph type="dt" sz="half" idx="10"/>
          </p:nvPr>
        </p:nvSpPr>
        <p:spPr/>
        <p:txBody>
          <a:bodyPr/>
          <a:lstStyle/>
          <a:p>
            <a:fld id="{A19AF302-0A87-4DF3-B772-EE47E182C585}" type="datetimeFigureOut">
              <a:rPr lang="en-US" smtClean="0"/>
              <a:t>1/30/2025</a:t>
            </a:fld>
            <a:endParaRPr lang="en-US"/>
          </a:p>
        </p:txBody>
      </p:sp>
      <p:sp>
        <p:nvSpPr>
          <p:cNvPr id="6" name="Footer Placeholder 5">
            <a:extLst>
              <a:ext uri="{FF2B5EF4-FFF2-40B4-BE49-F238E27FC236}">
                <a16:creationId xmlns:a16="http://schemas.microsoft.com/office/drawing/2014/main" id="{8B712156-B448-56DF-3F2E-D1C200147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428B3-5C2A-AD84-3E91-8A3FF52C7FEC}"/>
              </a:ext>
            </a:extLst>
          </p:cNvPr>
          <p:cNvSpPr>
            <a:spLocks noGrp="1"/>
          </p:cNvSpPr>
          <p:nvPr>
            <p:ph type="sldNum" sz="quarter" idx="12"/>
          </p:nvPr>
        </p:nvSpPr>
        <p:spPr/>
        <p:txBody>
          <a:bodyPr/>
          <a:lstStyle/>
          <a:p>
            <a:fld id="{24B3C010-B7A0-4120-82BD-037CB2BC0C81}" type="slidenum">
              <a:rPr lang="en-US" smtClean="0"/>
              <a:t>‹#›</a:t>
            </a:fld>
            <a:endParaRPr lang="en-US"/>
          </a:p>
        </p:txBody>
      </p:sp>
    </p:spTree>
    <p:extLst>
      <p:ext uri="{BB962C8B-B14F-4D97-AF65-F5344CB8AC3E}">
        <p14:creationId xmlns:p14="http://schemas.microsoft.com/office/powerpoint/2010/main" val="69609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21FEF-AF0B-D32E-3B0D-D1CD589EC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14B5BB-9963-69B7-8F0E-9A0BB4D3B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5591B-F63B-CF29-D67C-79A9AB570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AF302-0A87-4DF3-B772-EE47E182C585}" type="datetimeFigureOut">
              <a:rPr lang="en-US" smtClean="0"/>
              <a:t>1/30/2025</a:t>
            </a:fld>
            <a:endParaRPr lang="en-US"/>
          </a:p>
        </p:txBody>
      </p:sp>
      <p:sp>
        <p:nvSpPr>
          <p:cNvPr id="5" name="Footer Placeholder 4">
            <a:extLst>
              <a:ext uri="{FF2B5EF4-FFF2-40B4-BE49-F238E27FC236}">
                <a16:creationId xmlns:a16="http://schemas.microsoft.com/office/drawing/2014/main" id="{DC9A6E90-4E99-279E-BD25-82B42F30F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CD245C-B518-275A-E591-E1BB07AFD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B3C010-B7A0-4120-82BD-037CB2BC0C81}" type="slidenum">
              <a:rPr lang="en-US" smtClean="0"/>
              <a:t>‹#›</a:t>
            </a:fld>
            <a:endParaRPr lang="en-US"/>
          </a:p>
        </p:txBody>
      </p:sp>
    </p:spTree>
    <p:extLst>
      <p:ext uri="{BB962C8B-B14F-4D97-AF65-F5344CB8AC3E}">
        <p14:creationId xmlns:p14="http://schemas.microsoft.com/office/powerpoint/2010/main" val="370003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652085E-EBF6-9686-4D57-921A6EEC6202}"/>
              </a:ext>
            </a:extLst>
          </p:cNvPr>
          <p:cNvSpPr>
            <a:spLocks noGrp="1"/>
          </p:cNvSpPr>
          <p:nvPr>
            <p:ph type="ctrTitle"/>
          </p:nvPr>
        </p:nvSpPr>
        <p:spPr>
          <a:xfrm>
            <a:off x="3880430" y="583345"/>
            <a:ext cx="7160357" cy="4164820"/>
          </a:xfrm>
        </p:spPr>
        <p:txBody>
          <a:bodyPr anchor="t">
            <a:normAutofit/>
          </a:bodyPr>
          <a:lstStyle/>
          <a:p>
            <a:pPr algn="r"/>
            <a:r>
              <a:rPr lang="en-US" sz="8000" dirty="0">
                <a:solidFill>
                  <a:srgbClr val="FFFFFF"/>
                </a:solidFill>
              </a:rPr>
              <a:t>Marketing Analytics </a:t>
            </a:r>
            <a:br>
              <a:rPr lang="en-US" sz="8000" dirty="0">
                <a:solidFill>
                  <a:srgbClr val="FFFFFF"/>
                </a:solidFill>
              </a:rPr>
            </a:br>
            <a:r>
              <a:rPr lang="en-US" sz="8000" dirty="0">
                <a:solidFill>
                  <a:srgbClr val="FFFFFF"/>
                </a:solidFill>
              </a:rPr>
              <a:t>Business Case</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79586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784A9D62-1B48-FF11-5F85-C9F01F9DBD0B}"/>
              </a:ext>
            </a:extLst>
          </p:cNvPr>
          <p:cNvSpPr txBox="1"/>
          <p:nvPr/>
        </p:nvSpPr>
        <p:spPr>
          <a:xfrm>
            <a:off x="4167268" y="591344"/>
            <a:ext cx="7186531" cy="5585619"/>
          </a:xfrm>
          <a:prstGeom prst="rect">
            <a:avLst/>
          </a:prstGeom>
        </p:spPr>
        <p:txBody>
          <a:bodyPr vert="horz" lIns="91440" tIns="45720" rIns="91440" bIns="45720" rtlCol="0" anchor="ctr">
            <a:normAutofit/>
          </a:bodyPr>
          <a:lstStyle/>
          <a:p>
            <a:pPr>
              <a:lnSpc>
                <a:spcPct val="90000"/>
              </a:lnSpc>
              <a:spcAft>
                <a:spcPts val="600"/>
              </a:spcAft>
            </a:pPr>
            <a:r>
              <a:rPr lang="en-US" sz="3600" b="1" dirty="0">
                <a:latin typeface="+mj-lt"/>
              </a:rPr>
              <a:t>Introduction</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dirty="0"/>
              <a:t>Entally, an online retail business, is facing reduced customer engagement and conversion rates despite launching several new online marketing campaigns. They are reaching out to help conduct a detailed analysis and identify areas of improvement in their marketing strategies </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2400" b="1" dirty="0">
                <a:latin typeface="+mj-lt"/>
              </a:rPr>
              <a:t>Key points:</a:t>
            </a:r>
          </a:p>
          <a:p>
            <a:pPr indent="-228600">
              <a:lnSpc>
                <a:spcPct val="90000"/>
              </a:lnSpc>
              <a:spcAft>
                <a:spcPts val="600"/>
              </a:spcAft>
              <a:buFont typeface="Arial" panose="020B0604020202020204" pitchFamily="34" charset="0"/>
              <a:buChar char="•"/>
            </a:pPr>
            <a:r>
              <a:rPr lang="en-US" sz="1700" b="1" u="sng" dirty="0"/>
              <a:t>Reduced  Customer Engagement</a:t>
            </a:r>
            <a:r>
              <a:rPr lang="en-US" sz="1700" dirty="0"/>
              <a:t>: The number of customer interactions and engagement with the site and marketing content has declined</a:t>
            </a:r>
          </a:p>
          <a:p>
            <a:pPr indent="-228600">
              <a:lnSpc>
                <a:spcPct val="90000"/>
              </a:lnSpc>
              <a:spcAft>
                <a:spcPts val="600"/>
              </a:spcAft>
              <a:buFont typeface="Arial" panose="020B0604020202020204" pitchFamily="34" charset="0"/>
              <a:buChar char="•"/>
            </a:pPr>
            <a:r>
              <a:rPr lang="en-US" sz="1700" b="1" u="sng" dirty="0"/>
              <a:t>Decreased Conversion Rates</a:t>
            </a:r>
            <a:r>
              <a:rPr lang="en-US" sz="1700" dirty="0"/>
              <a:t>: Fewer site visitors are converting into paying customers</a:t>
            </a:r>
          </a:p>
          <a:p>
            <a:pPr indent="-228600">
              <a:lnSpc>
                <a:spcPct val="90000"/>
              </a:lnSpc>
              <a:spcAft>
                <a:spcPts val="600"/>
              </a:spcAft>
              <a:buFont typeface="Arial" panose="020B0604020202020204" pitchFamily="34" charset="0"/>
              <a:buChar char="•"/>
            </a:pPr>
            <a:r>
              <a:rPr lang="en-US" sz="1700" b="1" u="sng" dirty="0"/>
              <a:t>High Marketing  Expenses</a:t>
            </a:r>
            <a:r>
              <a:rPr lang="en-US" sz="1700" dirty="0"/>
              <a:t>: Significant investments in marketing campaigns are not yet yielding expected returns</a:t>
            </a:r>
          </a:p>
          <a:p>
            <a:pPr indent="-228600">
              <a:lnSpc>
                <a:spcPct val="90000"/>
              </a:lnSpc>
              <a:spcAft>
                <a:spcPts val="600"/>
              </a:spcAft>
              <a:buFont typeface="Arial" panose="020B0604020202020204" pitchFamily="34" charset="0"/>
              <a:buChar char="•"/>
            </a:pPr>
            <a:r>
              <a:rPr lang="en-US" sz="1700" b="1" u="sng" dirty="0"/>
              <a:t>Need for Customer Feedback Analysis</a:t>
            </a:r>
            <a:r>
              <a:rPr lang="en-US" sz="1700" dirty="0"/>
              <a:t>: Understanding customer opinions about products and services is crucial for improving engagement and conversions </a:t>
            </a:r>
            <a:r>
              <a:rPr lang="en-US" sz="1700" b="1" dirty="0"/>
              <a:t>	</a:t>
            </a:r>
          </a:p>
        </p:txBody>
      </p:sp>
    </p:spTree>
    <p:extLst>
      <p:ext uri="{BB962C8B-B14F-4D97-AF65-F5344CB8AC3E}">
        <p14:creationId xmlns:p14="http://schemas.microsoft.com/office/powerpoint/2010/main" val="350607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8CF872-EC55-2783-F6F0-3DDC43E70ED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F5DED0F-8759-56F7-3AF5-561B87C8E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92A0A-0E78-7611-8808-4776A918B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FFC512D3-F445-CCDF-DB9B-68C480B0A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55FECD89-580E-AFA7-E30F-4EE205378A85}"/>
              </a:ext>
            </a:extLst>
          </p:cNvPr>
          <p:cNvSpPr txBox="1"/>
          <p:nvPr/>
        </p:nvSpPr>
        <p:spPr>
          <a:xfrm>
            <a:off x="4167268" y="231112"/>
            <a:ext cx="7186531" cy="6119446"/>
          </a:xfrm>
          <a:prstGeom prst="rect">
            <a:avLst/>
          </a:prstGeom>
        </p:spPr>
        <p:txBody>
          <a:bodyPr vert="horz" lIns="91440" tIns="45720" rIns="91440" bIns="45720" rtlCol="0" anchor="ctr">
            <a:normAutofit fontScale="47500" lnSpcReduction="20000"/>
          </a:bodyPr>
          <a:lstStyle/>
          <a:p>
            <a:r>
              <a:rPr lang="en-US" sz="5100" b="1" dirty="0">
                <a:latin typeface="+mj-lt"/>
              </a:rPr>
              <a:t>Customers’ Email request</a:t>
            </a:r>
          </a:p>
          <a:p>
            <a:endParaRPr lang="en-US" sz="5100" b="1" dirty="0">
              <a:latin typeface="+mj-lt"/>
            </a:endParaRPr>
          </a:p>
          <a:p>
            <a:endParaRPr lang="en-US" sz="3600" dirty="0"/>
          </a:p>
          <a:p>
            <a:r>
              <a:rPr lang="en-US" sz="3600" dirty="0"/>
              <a:t>Hi Data Analyst,</a:t>
            </a:r>
          </a:p>
          <a:p>
            <a:endParaRPr lang="en-US" sz="3600" dirty="0"/>
          </a:p>
          <a:p>
            <a:r>
              <a:rPr lang="en-US" sz="3600" dirty="0"/>
              <a:t>I hope this email finds you well. I’m the Marketing Manager at Entally. We’ve been facing some challenges with our marketing campaigns lately, and I’m reaching out to request your expertise in data analysis to help us identify areas of improvement</a:t>
            </a:r>
          </a:p>
          <a:p>
            <a:endParaRPr lang="en-US" sz="3600" dirty="0"/>
          </a:p>
          <a:p>
            <a:r>
              <a:rPr lang="en-US" sz="3600"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endParaRPr lang="en-US" sz="3600" dirty="0"/>
          </a:p>
          <a:p>
            <a:r>
              <a:rPr lang="en-US" sz="3600" dirty="0"/>
              <a:t>We have data from various sources, including customer reviews, social media comments, and campaign performance metrics. Your insights will be invaluable in helping  us turn this situation around</a:t>
            </a:r>
          </a:p>
          <a:p>
            <a:endParaRPr lang="en-US" sz="3600" dirty="0"/>
          </a:p>
          <a:p>
            <a:r>
              <a:rPr lang="en-US" sz="3600" dirty="0"/>
              <a:t>Looking forward for your response</a:t>
            </a:r>
          </a:p>
          <a:p>
            <a:endParaRPr lang="en-US" sz="3600" dirty="0"/>
          </a:p>
          <a:p>
            <a:r>
              <a:rPr lang="en-US" sz="3600" dirty="0"/>
              <a:t>Best regards, </a:t>
            </a:r>
          </a:p>
          <a:p>
            <a:r>
              <a:rPr lang="en-US" sz="3600" dirty="0"/>
              <a:t>Jake Dan</a:t>
            </a:r>
          </a:p>
          <a:p>
            <a:r>
              <a:rPr lang="en-US" sz="3600" dirty="0"/>
              <a:t>Marketing Manager</a:t>
            </a:r>
          </a:p>
        </p:txBody>
      </p:sp>
    </p:spTree>
    <p:extLst>
      <p:ext uri="{BB962C8B-B14F-4D97-AF65-F5344CB8AC3E}">
        <p14:creationId xmlns:p14="http://schemas.microsoft.com/office/powerpoint/2010/main" val="218297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D000C7-B802-E5EF-6DFB-B868F583E66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14422B-2FD4-F86A-0F5A-6F11FF03B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147B5F0-58CC-8E89-B8E9-2F6A5BA7B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1FE63558-87F4-FEC6-2691-ECDF276C1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A6737FDB-EF17-8CE7-28F5-F446E2D9BE98}"/>
              </a:ext>
            </a:extLst>
          </p:cNvPr>
          <p:cNvSpPr txBox="1"/>
          <p:nvPr/>
        </p:nvSpPr>
        <p:spPr>
          <a:xfrm>
            <a:off x="4167268" y="231112"/>
            <a:ext cx="7466567" cy="6119446"/>
          </a:xfrm>
          <a:prstGeom prst="rect">
            <a:avLst/>
          </a:prstGeom>
        </p:spPr>
        <p:txBody>
          <a:bodyPr vert="horz" lIns="91440" tIns="45720" rIns="91440" bIns="45720" rtlCol="0" anchor="ctr">
            <a:normAutofit/>
          </a:bodyPr>
          <a:lstStyle/>
          <a:p>
            <a:r>
              <a:rPr lang="en-US" sz="3900" b="1" dirty="0">
                <a:latin typeface="+mj-lt"/>
              </a:rPr>
              <a:t>Key Performance Indicators (KPIs)</a:t>
            </a:r>
          </a:p>
          <a:p>
            <a:endParaRPr lang="en-US" sz="3900" b="1" dirty="0">
              <a:latin typeface="+mj-lt"/>
            </a:endParaRPr>
          </a:p>
          <a:p>
            <a:pPr marL="685800" indent="-685800">
              <a:buFont typeface="Arial" panose="020B0604020202020204" pitchFamily="34" charset="0"/>
              <a:buChar char="•"/>
            </a:pPr>
            <a:r>
              <a:rPr lang="en-US" sz="2000" b="1" dirty="0"/>
              <a:t>Conversion Rate: </a:t>
            </a:r>
            <a:r>
              <a:rPr lang="en-US" sz="2000" dirty="0"/>
              <a:t>Percentage of website visitors who make a purchase</a:t>
            </a:r>
          </a:p>
          <a:p>
            <a:pPr marL="685800" indent="-685800">
              <a:buFont typeface="Arial" panose="020B0604020202020204" pitchFamily="34" charset="0"/>
              <a:buChar char="•"/>
            </a:pPr>
            <a:r>
              <a:rPr lang="en-US" sz="2000" b="1" dirty="0"/>
              <a:t>Customer Engagement Rate: </a:t>
            </a:r>
            <a:r>
              <a:rPr lang="en-US" sz="2000" dirty="0"/>
              <a:t>Level of interaction with marketing</a:t>
            </a:r>
            <a:r>
              <a:rPr lang="en-US" sz="2000" b="1" dirty="0"/>
              <a:t> </a:t>
            </a:r>
            <a:r>
              <a:rPr lang="en-US" sz="2000" dirty="0"/>
              <a:t>content (clicks, likes, comments)</a:t>
            </a:r>
          </a:p>
          <a:p>
            <a:pPr marL="685800" indent="-685800">
              <a:buFont typeface="Arial" panose="020B0604020202020204" pitchFamily="34" charset="0"/>
              <a:buChar char="•"/>
            </a:pPr>
            <a:r>
              <a:rPr lang="en-US" sz="2000" b="1" dirty="0"/>
              <a:t>Average Order Value (AOV): </a:t>
            </a:r>
            <a:r>
              <a:rPr lang="en-US" sz="2000" dirty="0"/>
              <a:t>Average amount spent by a customer per transaction</a:t>
            </a:r>
          </a:p>
          <a:p>
            <a:pPr marL="685800" indent="-685800">
              <a:buFont typeface="Arial" panose="020B0604020202020204" pitchFamily="34" charset="0"/>
              <a:buChar char="•"/>
            </a:pPr>
            <a:r>
              <a:rPr lang="en-US" sz="2000" b="1" dirty="0"/>
              <a:t>Customer Feedback Score: </a:t>
            </a:r>
            <a:r>
              <a:rPr lang="en-US" sz="2000" dirty="0"/>
              <a:t>Average rating from customer reviews</a:t>
            </a:r>
          </a:p>
        </p:txBody>
      </p:sp>
    </p:spTree>
    <p:extLst>
      <p:ext uri="{BB962C8B-B14F-4D97-AF65-F5344CB8AC3E}">
        <p14:creationId xmlns:p14="http://schemas.microsoft.com/office/powerpoint/2010/main" val="75465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9C1FE1-E60C-564B-37A3-19407A22366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CC5A0D-AB15-D75B-7673-421FB989D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21A36C-04EC-095A-60E1-4F8D095D3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3B2F1876-03D0-6BA6-5D3C-A225D53C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08A8360-AA46-BC59-6011-DD954975F2D5}"/>
              </a:ext>
            </a:extLst>
          </p:cNvPr>
          <p:cNvSpPr txBox="1"/>
          <p:nvPr/>
        </p:nvSpPr>
        <p:spPr>
          <a:xfrm>
            <a:off x="4194615" y="241160"/>
            <a:ext cx="7466567" cy="6119446"/>
          </a:xfrm>
          <a:prstGeom prst="rect">
            <a:avLst/>
          </a:prstGeom>
        </p:spPr>
        <p:txBody>
          <a:bodyPr vert="horz" lIns="91440" tIns="45720" rIns="91440" bIns="45720" rtlCol="0" anchor="ctr">
            <a:normAutofit fontScale="70000" lnSpcReduction="20000"/>
          </a:bodyPr>
          <a:lstStyle/>
          <a:p>
            <a:r>
              <a:rPr lang="en-US" sz="5800" b="1" dirty="0">
                <a:latin typeface="+mj-lt"/>
              </a:rPr>
              <a:t>Goals</a:t>
            </a:r>
          </a:p>
          <a:p>
            <a:endParaRPr lang="en-US" sz="5800" b="1" dirty="0">
              <a:latin typeface="+mj-lt"/>
            </a:endParaRPr>
          </a:p>
          <a:p>
            <a:pPr marL="571500" indent="-571500">
              <a:buFont typeface="Wingdings" panose="05000000000000000000" pitchFamily="2" charset="2"/>
              <a:buChar char="ü"/>
            </a:pPr>
            <a:r>
              <a:rPr lang="en-US" sz="3400" b="1" dirty="0"/>
              <a:t>Increase Conversion Rates:</a:t>
            </a:r>
          </a:p>
          <a:p>
            <a:pPr marL="1028700" lvl="1" indent="-571500">
              <a:buFont typeface="Arial" panose="020B0604020202020204" pitchFamily="34" charset="0"/>
              <a:buChar char="•"/>
            </a:pPr>
            <a:r>
              <a:rPr lang="en-US" sz="3200" b="1" u="sng" dirty="0"/>
              <a:t>Goal</a:t>
            </a:r>
            <a:r>
              <a:rPr lang="en-US" sz="3200" b="1" dirty="0"/>
              <a:t>: </a:t>
            </a:r>
            <a:r>
              <a:rPr lang="en-US" sz="3200" dirty="0"/>
              <a:t>Identify factors impacting the conversation rate and provide recommendations to improve it</a:t>
            </a:r>
          </a:p>
          <a:p>
            <a:pPr marL="1028700" lvl="1" indent="-571500">
              <a:buFont typeface="Arial" panose="020B0604020202020204" pitchFamily="34" charset="0"/>
              <a:buChar char="•"/>
            </a:pPr>
            <a:r>
              <a:rPr lang="en-US" sz="3200" b="1" u="sng" dirty="0"/>
              <a:t>Insight</a:t>
            </a:r>
            <a:r>
              <a:rPr lang="en-US" sz="3200" b="1" dirty="0"/>
              <a:t>: </a:t>
            </a:r>
            <a:r>
              <a:rPr lang="en-US" sz="3200" dirty="0"/>
              <a:t>Highlight key stages where visitors drop off and suggest improvements to optimize the conversation funnel</a:t>
            </a:r>
          </a:p>
          <a:p>
            <a:pPr marL="571500" indent="-571500">
              <a:buFont typeface="Wingdings" panose="05000000000000000000" pitchFamily="2" charset="2"/>
              <a:buChar char="ü"/>
            </a:pPr>
            <a:r>
              <a:rPr lang="en-US" sz="3400" b="1" dirty="0"/>
              <a:t>Enhance Customer Engagement:</a:t>
            </a:r>
          </a:p>
          <a:p>
            <a:pPr marL="1028700" lvl="1" indent="-571500">
              <a:buFont typeface="Arial" panose="020B0604020202020204" pitchFamily="34" charset="0"/>
              <a:buChar char="•"/>
            </a:pPr>
            <a:r>
              <a:rPr lang="en-US" sz="3200" b="1" u="sng" dirty="0"/>
              <a:t>Goal</a:t>
            </a:r>
            <a:r>
              <a:rPr lang="en-US" sz="3200" b="1" dirty="0"/>
              <a:t>: </a:t>
            </a:r>
            <a:r>
              <a:rPr lang="en-US" sz="3200" dirty="0"/>
              <a:t>Determine which types of content drive the highest engagement</a:t>
            </a:r>
          </a:p>
          <a:p>
            <a:pPr marL="1028700" lvl="1" indent="-571500">
              <a:buFont typeface="Arial" panose="020B0604020202020204" pitchFamily="34" charset="0"/>
              <a:buChar char="•"/>
            </a:pPr>
            <a:r>
              <a:rPr lang="en-US" sz="3200" b="1" u="sng" dirty="0"/>
              <a:t>Insight</a:t>
            </a:r>
            <a:r>
              <a:rPr lang="en-US" sz="3200" b="1" dirty="0"/>
              <a:t>: </a:t>
            </a:r>
            <a:r>
              <a:rPr lang="en-US" sz="3200" dirty="0"/>
              <a:t>Analyze interaction levels with different types of marketing content to inform better content strategies</a:t>
            </a:r>
          </a:p>
          <a:p>
            <a:pPr marL="571500" indent="-571500">
              <a:buFont typeface="Wingdings" panose="05000000000000000000" pitchFamily="2" charset="2"/>
              <a:buChar char="ü"/>
            </a:pPr>
            <a:r>
              <a:rPr lang="en-US" sz="3400" b="1" dirty="0"/>
              <a:t>Improve Customer Feedback Scores:</a:t>
            </a:r>
          </a:p>
          <a:p>
            <a:pPr marL="1028700" lvl="1" indent="-571500">
              <a:buFont typeface="Arial" panose="020B0604020202020204" pitchFamily="34" charset="0"/>
              <a:buChar char="•"/>
            </a:pPr>
            <a:r>
              <a:rPr lang="en-US" sz="3200" b="1" u="sng" dirty="0"/>
              <a:t>Goal</a:t>
            </a:r>
            <a:r>
              <a:rPr lang="en-US" sz="3200" b="1" dirty="0"/>
              <a:t>: </a:t>
            </a:r>
            <a:r>
              <a:rPr lang="en-US" sz="3200" dirty="0"/>
              <a:t>Understand common themes in customer reviews and provide actionable insights</a:t>
            </a:r>
          </a:p>
          <a:p>
            <a:pPr marL="1028700" lvl="1" indent="-571500">
              <a:buFont typeface="Arial" panose="020B0604020202020204" pitchFamily="34" charset="0"/>
              <a:buChar char="•"/>
            </a:pPr>
            <a:r>
              <a:rPr lang="en-US" sz="3200" b="1" u="sng" dirty="0"/>
              <a:t>Insight</a:t>
            </a:r>
            <a:r>
              <a:rPr lang="en-US" sz="3200" b="1" dirty="0"/>
              <a:t>: </a:t>
            </a:r>
            <a:r>
              <a:rPr lang="en-US" sz="3200" dirty="0"/>
              <a:t>Identify recurring positive and negative feedback to guide product and service improvements</a:t>
            </a:r>
          </a:p>
        </p:txBody>
      </p:sp>
    </p:spTree>
    <p:extLst>
      <p:ext uri="{BB962C8B-B14F-4D97-AF65-F5344CB8AC3E}">
        <p14:creationId xmlns:p14="http://schemas.microsoft.com/office/powerpoint/2010/main" val="5533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7FCB14-930A-C071-53D6-4BC6D6C717F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32F997F-FBE4-A543-F4A6-7C41E2D6C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67C73C-8445-3E55-5434-199415A8E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E1122DB8-397A-61E8-A74F-9AE570547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5C070AE4-B04C-2128-2914-1C1554EC5009}"/>
              </a:ext>
            </a:extLst>
          </p:cNvPr>
          <p:cNvSpPr txBox="1"/>
          <p:nvPr/>
        </p:nvSpPr>
        <p:spPr>
          <a:xfrm>
            <a:off x="4167268" y="562707"/>
            <a:ext cx="7466567" cy="5174901"/>
          </a:xfrm>
          <a:prstGeom prst="rect">
            <a:avLst/>
          </a:prstGeom>
        </p:spPr>
        <p:txBody>
          <a:bodyPr vert="horz" lIns="91440" tIns="45720" rIns="91440" bIns="45720" rtlCol="0" anchor="ctr">
            <a:normAutofit lnSpcReduction="10000"/>
          </a:bodyPr>
          <a:lstStyle/>
          <a:p>
            <a:r>
              <a:rPr lang="en-US" sz="3600" b="1" dirty="0">
                <a:latin typeface="+mj-lt"/>
              </a:rPr>
              <a:t>Data sources and Tables</a:t>
            </a:r>
          </a:p>
          <a:p>
            <a:endParaRPr lang="en-US" sz="5800" b="1" dirty="0">
              <a:latin typeface="+mj-lt"/>
            </a:endParaRPr>
          </a:p>
          <a:p>
            <a:pPr marL="571500" indent="-571500">
              <a:buFont typeface="Arial" panose="020B0604020202020204" pitchFamily="34" charset="0"/>
              <a:buChar char="•"/>
            </a:pPr>
            <a:r>
              <a:rPr lang="en-US" sz="2200" b="1" dirty="0"/>
              <a:t>Customer Journey Table: </a:t>
            </a:r>
            <a:r>
              <a:rPr lang="en-US" sz="2200" dirty="0"/>
              <a:t>Track customer movements through website to analyze the conversion funnel</a:t>
            </a:r>
          </a:p>
          <a:p>
            <a:pPr marL="571500" indent="-571500">
              <a:buFont typeface="Arial" panose="020B0604020202020204" pitchFamily="34" charset="0"/>
              <a:buChar char="•"/>
            </a:pPr>
            <a:r>
              <a:rPr lang="en-US" sz="2200" b="1" dirty="0"/>
              <a:t>Engagement Data Table: </a:t>
            </a:r>
            <a:r>
              <a:rPr lang="en-US" sz="2200" dirty="0"/>
              <a:t>Measure engagement with different types of content </a:t>
            </a:r>
          </a:p>
          <a:p>
            <a:pPr marL="571500" indent="-571500">
              <a:buFont typeface="Arial" panose="020B0604020202020204" pitchFamily="34" charset="0"/>
              <a:buChar char="•"/>
            </a:pPr>
            <a:r>
              <a:rPr lang="en-US" sz="2200" b="1" dirty="0"/>
              <a:t>Customer Reviews Table: </a:t>
            </a:r>
            <a:r>
              <a:rPr lang="en-US" sz="2200" dirty="0"/>
              <a:t>Analyze customer feedback to identify common themes and sentiment</a:t>
            </a:r>
          </a:p>
          <a:p>
            <a:pPr marL="571500" indent="-571500">
              <a:buFont typeface="Arial" panose="020B0604020202020204" pitchFamily="34" charset="0"/>
              <a:buChar char="•"/>
            </a:pPr>
            <a:r>
              <a:rPr lang="en-US" sz="2200" b="1" dirty="0"/>
              <a:t>Customers Table: </a:t>
            </a:r>
            <a:r>
              <a:rPr lang="en-US" sz="2200" dirty="0"/>
              <a:t>Provide additional information about customers</a:t>
            </a:r>
          </a:p>
          <a:p>
            <a:pPr marL="571500" indent="-571500">
              <a:buFont typeface="Arial" panose="020B0604020202020204" pitchFamily="34" charset="0"/>
              <a:buChar char="•"/>
            </a:pPr>
            <a:r>
              <a:rPr lang="en-US" sz="2200" b="1" dirty="0"/>
              <a:t>Geography Table: </a:t>
            </a:r>
            <a:r>
              <a:rPr lang="en-US" sz="2200" dirty="0"/>
              <a:t>Provide additional geographic information about the customer </a:t>
            </a:r>
          </a:p>
          <a:p>
            <a:pPr marL="571500" indent="-571500">
              <a:buFont typeface="Arial" panose="020B0604020202020204" pitchFamily="34" charset="0"/>
              <a:buChar char="•"/>
            </a:pPr>
            <a:r>
              <a:rPr lang="en-US" sz="2200" b="1" dirty="0"/>
              <a:t>Products Table: </a:t>
            </a:r>
            <a:r>
              <a:rPr lang="en-US" sz="2200" dirty="0"/>
              <a:t>Provide additional information about products </a:t>
            </a:r>
          </a:p>
        </p:txBody>
      </p:sp>
    </p:spTree>
    <p:extLst>
      <p:ext uri="{BB962C8B-B14F-4D97-AF65-F5344CB8AC3E}">
        <p14:creationId xmlns:p14="http://schemas.microsoft.com/office/powerpoint/2010/main" val="138103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57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Marketing Analytics  Business Case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Sahir, MohammadSahir</dc:creator>
  <cp:lastModifiedBy>Sahir, MohammadSahir</cp:lastModifiedBy>
  <cp:revision>1</cp:revision>
  <dcterms:created xsi:type="dcterms:W3CDTF">2025-01-30T08:13:29Z</dcterms:created>
  <dcterms:modified xsi:type="dcterms:W3CDTF">2025-01-30T16:45:55Z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2025-01-30T16:45:55Z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f615179d-9863-4cc2-9708-65dc7ab679a9</vt:lpwstr>
  </property>
  <property fmtid="{D5CDD505-2E9C-101B-9397-08002B2CF9AE}" pid="8" name="MSIP_Label_dad3be33-4108-4738-9e07-d8656a181486_ContentBits">
    <vt:lpwstr>0</vt:lpwstr>
  </property>
</Properties>
</file>