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1" r:id="rId6"/>
    <p:sldId id="294" r:id="rId7"/>
    <p:sldId id="296" r:id="rId8"/>
    <p:sldId id="295" r:id="rId9"/>
    <p:sldId id="297" r:id="rId10"/>
    <p:sldId id="298" r:id="rId11"/>
    <p:sldId id="266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39" autoAdjust="0"/>
  </p:normalViewPr>
  <p:slideViewPr>
    <p:cSldViewPr snapToGrid="0">
      <p:cViewPr varScale="1">
        <p:scale>
          <a:sx n="72" d="100"/>
          <a:sy n="72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Fashion Class Image Classification Using ANN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Meet Shah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191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1. PROBLEM STATEMENT AND BUSINESS CASE UNDERSTANDING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Fashion training set consists of 70,000 images divided into 60,000 training and 10,000 testing samples. Dataset sample consists of 28x28 grayscale image, associated with a label from 10 classes.</a:t>
            </a:r>
          </a:p>
          <a:p>
            <a:pPr algn="just"/>
            <a:r>
              <a:rPr lang="en-US" dirty="0"/>
              <a:t>The 10 classes are as follows:</a:t>
            </a:r>
          </a:p>
          <a:p>
            <a:pPr marL="0" indent="0" algn="just">
              <a:buNone/>
            </a:pPr>
            <a:r>
              <a:rPr lang="en-US" dirty="0"/>
              <a:t>	0 =&gt; T-shirt/top 1 =&gt; Trouser 2 =&gt; Pullover 	3 =&gt; Dress 4 =&gt; Coat 5 =&gt; Sandal 6 =&gt; Shirt 	7 =&gt; Sneaker 8 =&gt; Bag 9 =&gt; Ankle boot</a:t>
            </a:r>
          </a:p>
          <a:p>
            <a:pPr algn="just"/>
            <a:r>
              <a:rPr lang="en-US" dirty="0"/>
              <a:t>Each image is 28 pixels in height and 28 pixels in width, for a total of 784 pixels in total. Each pixel has a single pixel-value associated with it, indicating the lightness or darkness of that pixel, with higher numbers meaning darker. This pixel-value is an integer between 0 and 255.</a:t>
            </a: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00B-0B7F-4066-B981-C282CA82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89741"/>
            <a:ext cx="10058400" cy="878518"/>
          </a:xfrm>
        </p:spPr>
        <p:txBody>
          <a:bodyPr/>
          <a:lstStyle/>
          <a:p>
            <a:pPr algn="ctr"/>
            <a:r>
              <a:rPr lang="en-US" dirty="0"/>
              <a:t>2.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70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356-B555-420C-B25B-D72FC1EC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9465"/>
            <a:ext cx="10058400" cy="1450757"/>
          </a:xfrm>
        </p:spPr>
        <p:txBody>
          <a:bodyPr/>
          <a:lstStyle/>
          <a:p>
            <a:pPr algn="just"/>
            <a:r>
              <a:rPr lang="en-US" dirty="0"/>
              <a:t>This is a short description of an image on next slide.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0226-75F5-4FCE-87F8-F25FD63CFF7C}"/>
              </a:ext>
            </a:extLst>
          </p:cNvPr>
          <p:cNvSpPr txBox="1"/>
          <p:nvPr/>
        </p:nvSpPr>
        <p:spPr>
          <a:xfrm>
            <a:off x="1097280" y="3852909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not much to visualize in our data so this section will contain only 1 visualization.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could not be fitted here. So it is uploaded separately.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visualization is enough to represent our whole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image is a grid of several images </a:t>
            </a:r>
            <a:r>
              <a:rPr lang="en-IN" dirty="0"/>
              <a:t>shown as an example of how they look like.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We have seen the full description of them in the 2</a:t>
            </a:r>
            <a:r>
              <a:rPr lang="en-IN" baseline="30000" dirty="0"/>
              <a:t>nd</a:t>
            </a:r>
            <a:r>
              <a:rPr lang="en-IN" dirty="0"/>
              <a:t> slide.</a:t>
            </a:r>
          </a:p>
        </p:txBody>
      </p:sp>
    </p:spTree>
    <p:extLst>
      <p:ext uri="{BB962C8B-B14F-4D97-AF65-F5344CB8AC3E}">
        <p14:creationId xmlns:p14="http://schemas.microsoft.com/office/powerpoint/2010/main" val="30003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sitting, holding, light&#10;&#10;Description automatically generated">
            <a:extLst>
              <a:ext uri="{FF2B5EF4-FFF2-40B4-BE49-F238E27FC236}">
                <a16:creationId xmlns:a16="http://schemas.microsoft.com/office/drawing/2014/main" id="{639E42ED-A127-4007-96CA-44251D94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006" y="-452760"/>
            <a:ext cx="13059052" cy="78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89DA-8E9A-4577-BF20-2414A67E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 Building &amp; Evaluation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88FD2-45DD-42A9-A933-104D2DFF4672}"/>
              </a:ext>
            </a:extLst>
          </p:cNvPr>
          <p:cNvSpPr txBox="1"/>
          <p:nvPr/>
        </p:nvSpPr>
        <p:spPr>
          <a:xfrm>
            <a:off x="1097280" y="3187084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model that I have used for this dataset is </a:t>
            </a:r>
            <a:r>
              <a:rPr lang="en-US" b="1" dirty="0"/>
              <a:t>Artificial Neural Network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steps to apply it are as follows:</a:t>
            </a:r>
          </a:p>
          <a:p>
            <a:pPr algn="just"/>
            <a:r>
              <a:rPr lang="en-US" dirty="0"/>
              <a:t>	1. First I applied a </a:t>
            </a:r>
            <a:r>
              <a:rPr lang="en-US" b="1" dirty="0"/>
              <a:t>Convoluted filter layer</a:t>
            </a:r>
            <a:r>
              <a:rPr lang="en-US" dirty="0"/>
              <a:t> with 64 filters and a kernel size of 3. The input shape 	    was given the value of [28, 28, 1] with a </a:t>
            </a:r>
            <a:r>
              <a:rPr lang="en-US" b="1" dirty="0"/>
              <a:t>relu</a:t>
            </a:r>
            <a:r>
              <a:rPr lang="en-US" dirty="0"/>
              <a:t> activation.</a:t>
            </a:r>
          </a:p>
          <a:p>
            <a:pPr algn="just"/>
            <a:r>
              <a:rPr lang="en-US" dirty="0"/>
              <a:t>	2. Next I applied a </a:t>
            </a:r>
            <a:r>
              <a:rPr lang="en-US" b="1" dirty="0"/>
              <a:t>Max Pooling</a:t>
            </a:r>
            <a:r>
              <a:rPr lang="en-US" dirty="0"/>
              <a:t> to reduce the dimensions of my matrix to 2x2.</a:t>
            </a:r>
          </a:p>
          <a:p>
            <a:pPr algn="just"/>
            <a:r>
              <a:rPr lang="en-US" dirty="0"/>
              <a:t>	3. I used </a:t>
            </a:r>
            <a:r>
              <a:rPr lang="en-US" b="1" dirty="0"/>
              <a:t>Flatten </a:t>
            </a:r>
            <a:r>
              <a:rPr lang="en-US" dirty="0"/>
              <a:t>on my Max Pooling to convert it from a matrix to a single array.</a:t>
            </a:r>
          </a:p>
          <a:p>
            <a:pPr algn="just"/>
            <a:r>
              <a:rPr lang="en-US" b="1" dirty="0"/>
              <a:t>	</a:t>
            </a:r>
            <a:r>
              <a:rPr lang="en-US" dirty="0"/>
              <a:t>4. Next I applied a </a:t>
            </a:r>
            <a:r>
              <a:rPr lang="en-US" b="1" dirty="0"/>
              <a:t>Dense layer</a:t>
            </a:r>
            <a:r>
              <a:rPr lang="en-US" dirty="0"/>
              <a:t> or a </a:t>
            </a:r>
            <a:r>
              <a:rPr lang="en-US" b="1" dirty="0"/>
              <a:t>hidden layer</a:t>
            </a:r>
            <a:r>
              <a:rPr lang="en-US" dirty="0"/>
              <a:t> which further improved my model accuracy 	    with </a:t>
            </a:r>
            <a:r>
              <a:rPr lang="en-US" b="1" dirty="0"/>
              <a:t>32 units and a relu activation.</a:t>
            </a:r>
          </a:p>
          <a:p>
            <a:pPr algn="just"/>
            <a:r>
              <a:rPr lang="en-US" b="1" dirty="0"/>
              <a:t>	</a:t>
            </a:r>
            <a:r>
              <a:rPr lang="en-US" dirty="0"/>
              <a:t>5.</a:t>
            </a:r>
            <a:r>
              <a:rPr lang="en-US" b="1" dirty="0"/>
              <a:t> </a:t>
            </a:r>
            <a:r>
              <a:rPr lang="en-US" dirty="0"/>
              <a:t>At last I applied one more Dense layer which went as the output layer of my model. It has 	    </a:t>
            </a:r>
            <a:r>
              <a:rPr lang="en-US" b="1" dirty="0"/>
              <a:t>10 units</a:t>
            </a:r>
            <a:r>
              <a:rPr lang="en-US" dirty="0"/>
              <a:t>(should equal to the number of target variables) and a </a:t>
            </a:r>
            <a:r>
              <a:rPr lang="en-US" b="1" dirty="0"/>
              <a:t>sigmoid activation function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I converted all these to a confusion matrix comparing our predicted classes vs test dataset which is shown on the next slide.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A00F91-2ECE-4914-A3B5-2F620CD67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I have successfully achieved a 92% of average accuracy across my train, test and validation dataset without overfitting my model. A full classification report consisting all the 10 classes/target variables can be found in my </a:t>
            </a:r>
            <a:r>
              <a:rPr lang="en-US" b="1" dirty="0">
                <a:latin typeface="+mj-lt"/>
              </a:rPr>
              <a:t>Main notebook. </a:t>
            </a:r>
            <a:r>
              <a:rPr lang="en-US" dirty="0">
                <a:latin typeface="+mj-lt"/>
              </a:rPr>
              <a:t>So make sure to check it out.</a:t>
            </a: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74</TotalTime>
  <Words>500</Words>
  <Application>Microsoft Office PowerPoint</Application>
  <PresentationFormat>Widescreen</PresentationFormat>
  <Paragraphs>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RetrospectVTI</vt:lpstr>
      <vt:lpstr>Fashion Class Image Classification Using ANN</vt:lpstr>
      <vt:lpstr>1. PROBLEM STATEMENT AND BUSINESS CASE UNDERSTANDING </vt:lpstr>
      <vt:lpstr>2. Visualization</vt:lpstr>
      <vt:lpstr>This is a short description of an image on next slide.</vt:lpstr>
      <vt:lpstr>PowerPoint Presentation</vt:lpstr>
      <vt:lpstr>3. Model Building &amp; Evaluation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Class Image Classification Using ANN</dc:title>
  <dc:creator>Meet Shah</dc:creator>
  <cp:lastModifiedBy>Meet Shah</cp:lastModifiedBy>
  <cp:revision>13</cp:revision>
  <dcterms:created xsi:type="dcterms:W3CDTF">2020-10-10T06:01:23Z</dcterms:created>
  <dcterms:modified xsi:type="dcterms:W3CDTF">2020-10-10T07:16:09Z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