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40" r:id="rId1"/>
  </p:sldMasterIdLst>
  <p:notesMasterIdLst>
    <p:notesMasterId r:id="rId13"/>
  </p:notesMasterIdLst>
  <p:handoutMasterIdLst>
    <p:handoutMasterId r:id="rId14"/>
  </p:handoutMasterIdLst>
  <p:sldIdLst>
    <p:sldId id="256" r:id="rId2"/>
    <p:sldId id="257" r:id="rId3"/>
    <p:sldId id="266" r:id="rId4"/>
    <p:sldId id="261" r:id="rId5"/>
    <p:sldId id="263" r:id="rId6"/>
    <p:sldId id="258" r:id="rId7"/>
    <p:sldId id="269" r:id="rId8"/>
    <p:sldId id="270" r:id="rId9"/>
    <p:sldId id="267" r:id="rId10"/>
    <p:sldId id="260" r:id="rId11"/>
    <p:sldId id="26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DA37D80-6434-44D0-A028-1B22A696006F}">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891" autoAdjust="0"/>
    <p:restoredTop sz="94660"/>
  </p:normalViewPr>
  <p:slideViewPr>
    <p:cSldViewPr snapToGrid="0">
      <p:cViewPr varScale="1">
        <p:scale>
          <a:sx n="72" d="100"/>
          <a:sy n="72" d="100"/>
        </p:scale>
        <p:origin x="208" y="56"/>
      </p:cViewPr>
      <p:guideLst>
        <p:guide orient="horz" pos="2160"/>
        <p:guide pos="3840"/>
      </p:guideLst>
    </p:cSldViewPr>
  </p:slideViewPr>
  <p:notesTextViewPr>
    <p:cViewPr>
      <p:scale>
        <a:sx n="1" d="1"/>
        <a:sy n="1" d="1"/>
      </p:scale>
      <p:origin x="0" y="0"/>
    </p:cViewPr>
  </p:notesTextViewPr>
  <p:notesViewPr>
    <p:cSldViewPr snapToGrid="0">
      <p:cViewPr varScale="1">
        <p:scale>
          <a:sx n="63" d="100"/>
          <a:sy n="63" d="100"/>
        </p:scale>
        <p:origin x="1986"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E71268B-8AC2-4239-8FAF-7C144C210720}" type="datetimeFigureOut">
              <a:rPr lang="en-US"/>
              <a:t>10/17/2020</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02BA2C8-71FC-43D0-BD87-0547616971FA}" type="slidenum">
              <a:rPr/>
              <a:t>‹#›</a:t>
            </a:fld>
            <a:endParaRPr/>
          </a:p>
        </p:txBody>
      </p:sp>
    </p:spTree>
    <p:extLst>
      <p:ext uri="{BB962C8B-B14F-4D97-AF65-F5344CB8AC3E}">
        <p14:creationId xmlns:p14="http://schemas.microsoft.com/office/powerpoint/2010/main" val="37292136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AD8362-6D63-40AC-BAA9-90C3AE6D5875}" type="datetimeFigureOut">
              <a:rPr lang="en-US"/>
              <a:t>10/17/2020</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539446-6953-447E-A4E3-E7CFBF870046}" type="slidenum">
              <a:rPr/>
              <a:t>‹#›</a:t>
            </a:fld>
            <a:endParaRPr/>
          </a:p>
        </p:txBody>
      </p:sp>
    </p:spTree>
    <p:extLst>
      <p:ext uri="{BB962C8B-B14F-4D97-AF65-F5344CB8AC3E}">
        <p14:creationId xmlns:p14="http://schemas.microsoft.com/office/powerpoint/2010/main" val="14239292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water3"/>
          <p:cNvSpPr/>
          <p:nvPr/>
        </p:nvSpPr>
        <p:spPr bwMode="gray">
          <a:xfrm>
            <a:off x="2552" y="5243129"/>
            <a:ext cx="12188952" cy="1614871"/>
          </a:xfrm>
          <a:prstGeom prst="rect">
            <a:avLst/>
          </a:prstGeom>
          <a:gradFill>
            <a:gsLst>
              <a:gs pos="833">
                <a:schemeClr val="accent2">
                  <a:lumMod val="60000"/>
                  <a:lumOff val="40000"/>
                  <a:alpha val="38000"/>
                </a:schemeClr>
              </a:gs>
              <a:gs pos="23000">
                <a:schemeClr val="accent2">
                  <a:lumMod val="60000"/>
                  <a:lumOff val="40000"/>
                </a:schemeClr>
              </a:gs>
              <a:gs pos="100000">
                <a:schemeClr val="accent2">
                  <a:lumMod val="20000"/>
                  <a:lumOff val="80000"/>
                  <a:alpha val="89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5" name="sky"/>
          <p:cNvSpPr/>
          <p:nvPr/>
        </p:nvSpPr>
        <p:spPr bwMode="white">
          <a:xfrm>
            <a:off x="2552" y="0"/>
            <a:ext cx="12188952" cy="5334000"/>
          </a:xfrm>
          <a:prstGeom prst="rect">
            <a:avLst/>
          </a:prstGeom>
          <a:gradFill>
            <a:gsLst>
              <a:gs pos="0">
                <a:schemeClr val="accent2">
                  <a:lumMod val="60000"/>
                  <a:lumOff val="40000"/>
                  <a:alpha val="80000"/>
                </a:schemeClr>
              </a:gs>
              <a:gs pos="99000">
                <a:schemeClr val="accent2">
                  <a:lumMod val="20000"/>
                  <a:lumOff val="80000"/>
                  <a:alpha val="6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6" name="water2"/>
          <p:cNvPicPr>
            <a:picLocks noChangeAspect="1"/>
          </p:cNvPicPr>
          <p:nvPr/>
        </p:nvPicPr>
        <p:blipFill rotWithShape="1">
          <a:blip r:embed="rId2" cstate="print">
            <a:extLst>
              <a:ext uri="{28A0092B-C50C-407E-A947-70E740481C1C}">
                <a14:useLocalDpi xmlns:a14="http://schemas.microsoft.com/office/drawing/2010/main" val="0"/>
              </a:ext>
            </a:extLst>
          </a:blip>
          <a:srcRect l="2674" r="9901"/>
          <a:stretch/>
        </p:blipFill>
        <p:spPr bwMode="ltGray">
          <a:xfrm>
            <a:off x="-1425" y="5497897"/>
            <a:ext cx="12188952" cy="463209"/>
          </a:xfrm>
          <a:prstGeom prst="rect">
            <a:avLst/>
          </a:prstGeom>
          <a:noFill/>
          <a:ln>
            <a:noFill/>
          </a:ln>
        </p:spPr>
      </p:pic>
      <p:pic>
        <p:nvPicPr>
          <p:cNvPr id="7" name="water1"/>
          <p:cNvPicPr>
            <a:picLocks noChangeAspect="1"/>
          </p:cNvPicPr>
          <p:nvPr/>
        </p:nvPicPr>
        <p:blipFill rotWithShape="1">
          <a:blip r:embed="rId3" cstate="print">
            <a:duotone>
              <a:schemeClr val="accent2">
                <a:shade val="45000"/>
                <a:satMod val="135000"/>
              </a:schemeClr>
              <a:prstClr val="white"/>
            </a:duotone>
            <a:extLst>
              <a:ext uri="{28A0092B-C50C-407E-A947-70E740481C1C}">
                <a14:useLocalDpi xmlns:a14="http://schemas.microsoft.com/office/drawing/2010/main" val="0"/>
              </a:ext>
            </a:extLst>
          </a:blip>
          <a:srcRect l="6218" r="6356"/>
          <a:stretch/>
        </p:blipFill>
        <p:spPr bwMode="gray">
          <a:xfrm flipH="1">
            <a:off x="-1425" y="5221111"/>
            <a:ext cx="12188952" cy="268288"/>
          </a:xfrm>
          <a:prstGeom prst="rect">
            <a:avLst/>
          </a:prstGeom>
          <a:noFill/>
          <a:ln>
            <a:noFill/>
          </a:ln>
        </p:spPr>
      </p:pic>
      <p:sp>
        <p:nvSpPr>
          <p:cNvPr id="8" name="Rectangle 7"/>
          <p:cNvSpPr/>
          <p:nvPr/>
        </p:nvSpPr>
        <p:spPr>
          <a:xfrm>
            <a:off x="-1425" y="5961106"/>
            <a:ext cx="12188952" cy="896846"/>
          </a:xfrm>
          <a:prstGeom prst="rect">
            <a:avLst/>
          </a:prstGeom>
          <a:gradFill>
            <a:gsLst>
              <a:gs pos="25000">
                <a:schemeClr val="accent6">
                  <a:lumMod val="60000"/>
                  <a:lumOff val="40000"/>
                  <a:alpha val="0"/>
                </a:schemeClr>
              </a:gs>
              <a:gs pos="100000">
                <a:schemeClr val="accent6"/>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1305872" y="1309047"/>
            <a:ext cx="9602789" cy="2667000"/>
          </a:xfrm>
        </p:spPr>
        <p:txBody>
          <a:bodyPr anchor="b">
            <a:noAutofit/>
          </a:bodyPr>
          <a:lstStyle>
            <a:lvl1pPr algn="ctr">
              <a:defRPr sz="6000"/>
            </a:lvl1pPr>
          </a:lstStyle>
          <a:p>
            <a:r>
              <a:rPr lang="en-US"/>
              <a:t>Click to edit Master title style</a:t>
            </a:r>
            <a:endParaRPr/>
          </a:p>
        </p:txBody>
      </p:sp>
      <p:sp>
        <p:nvSpPr>
          <p:cNvPr id="3" name="Subtitle 2"/>
          <p:cNvSpPr>
            <a:spLocks noGrp="1"/>
          </p:cNvSpPr>
          <p:nvPr>
            <p:ph type="subTitle" idx="1"/>
          </p:nvPr>
        </p:nvSpPr>
        <p:spPr>
          <a:xfrm>
            <a:off x="1305872" y="4038600"/>
            <a:ext cx="9601200" cy="990600"/>
          </a:xfrm>
        </p:spPr>
        <p:txBody>
          <a:bodyPr>
            <a:normAutofit/>
          </a:bodyPr>
          <a:lstStyle>
            <a:lvl1pPr marL="0" indent="0" algn="ctr">
              <a:spcBef>
                <a:spcPts val="0"/>
              </a:spcBef>
              <a:buNone/>
              <a:defRPr sz="1800" cap="all" baseline="0">
                <a:solidFill>
                  <a:schemeClr val="accent2">
                    <a:lumMod val="7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a:p>
        </p:txBody>
      </p:sp>
    </p:spTree>
    <p:extLst>
      <p:ext uri="{BB962C8B-B14F-4D97-AF65-F5344CB8AC3E}">
        <p14:creationId xmlns:p14="http://schemas.microsoft.com/office/powerpoint/2010/main" val="2942361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5F4E5243-F52A-4D37-9694-EB26C6C31910}" type="datetime1">
              <a:rPr lang="en-US"/>
              <a:t>10/17/2020</a:t>
            </a:fld>
            <a:endParaRPr/>
          </a:p>
        </p:txBody>
      </p:sp>
      <p:sp>
        <p:nvSpPr>
          <p:cNvPr id="6" name="Slide Number Placeholder 5"/>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3536256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274638"/>
            <a:ext cx="2628900" cy="5440362"/>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838200" y="274638"/>
            <a:ext cx="7734300" cy="54403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3A77B6E1-634A-48DC-9E8B-D894023267EF}" type="datetime1">
              <a:rPr lang="en-US"/>
              <a:t>10/17/2020</a:t>
            </a:fld>
            <a:endParaRPr/>
          </a:p>
        </p:txBody>
      </p:sp>
      <p:sp>
        <p:nvSpPr>
          <p:cNvPr id="6" name="Slide Number Placeholder 5"/>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1358651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7B2D3E9E-A95C-48F2-B4BF-A71542E0BE9A}" type="datetime1">
              <a:rPr lang="en-US"/>
              <a:t>10/17/2020</a:t>
            </a:fld>
            <a:endParaRPr/>
          </a:p>
        </p:txBody>
      </p:sp>
      <p:sp>
        <p:nvSpPr>
          <p:cNvPr id="6" name="Slide Number Placeholder 5"/>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3405082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sky"/>
          <p:cNvSpPr/>
          <p:nvPr/>
        </p:nvSpPr>
        <p:spPr>
          <a:xfrm>
            <a:off x="2552" y="-1"/>
            <a:ext cx="12188952" cy="6858002"/>
          </a:xfrm>
          <a:prstGeom prst="rect">
            <a:avLst/>
          </a:prstGeom>
          <a:gradFill>
            <a:gsLst>
              <a:gs pos="0">
                <a:schemeClr val="accent2">
                  <a:lumMod val="60000"/>
                  <a:lumOff val="40000"/>
                  <a:alpha val="80000"/>
                </a:schemeClr>
              </a:gs>
              <a:gs pos="99000">
                <a:schemeClr val="accent2">
                  <a:lumMod val="20000"/>
                  <a:lumOff val="80000"/>
                  <a:alpha val="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pPr algn="ctr"/>
            <a:endParaRPr/>
          </a:p>
        </p:txBody>
      </p:sp>
      <p:sp>
        <p:nvSpPr>
          <p:cNvPr id="2" name="Title 1"/>
          <p:cNvSpPr>
            <a:spLocks noGrp="1"/>
          </p:cNvSpPr>
          <p:nvPr>
            <p:ph type="title"/>
          </p:nvPr>
        </p:nvSpPr>
        <p:spPr>
          <a:xfrm>
            <a:off x="1293813" y="1309047"/>
            <a:ext cx="9601252" cy="2667000"/>
          </a:xfrm>
        </p:spPr>
        <p:txBody>
          <a:bodyPr anchor="b">
            <a:normAutofit/>
          </a:bodyPr>
          <a:lstStyle>
            <a:lvl1pPr algn="ctr">
              <a:defRPr sz="6000" b="0"/>
            </a:lvl1pPr>
          </a:lstStyle>
          <a:p>
            <a:r>
              <a:rPr lang="en-US"/>
              <a:t>Click to edit Master title style</a:t>
            </a:r>
            <a:endParaRPr/>
          </a:p>
        </p:txBody>
      </p:sp>
      <p:sp>
        <p:nvSpPr>
          <p:cNvPr id="3" name="Text Placeholder 2"/>
          <p:cNvSpPr>
            <a:spLocks noGrp="1"/>
          </p:cNvSpPr>
          <p:nvPr>
            <p:ph type="body" idx="1"/>
          </p:nvPr>
        </p:nvSpPr>
        <p:spPr>
          <a:xfrm>
            <a:off x="1293813" y="4038600"/>
            <a:ext cx="9601200" cy="1143000"/>
          </a:xfrm>
        </p:spPr>
        <p:txBody>
          <a:bodyPr anchor="t">
            <a:normAutofit/>
          </a:bodyPr>
          <a:lstStyle>
            <a:lvl1pPr marL="0" indent="0" algn="ctr">
              <a:spcBef>
                <a:spcPts val="0"/>
              </a:spcBef>
              <a:buNone/>
              <a:defRPr sz="2000" cap="all" baseline="0">
                <a:solidFill>
                  <a:schemeClr val="accent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A50F84E2-2D7A-43CF-AC90-352A289A783A}" type="datetime1">
              <a:rPr lang="en-US"/>
              <a:t>10/17/2020</a:t>
            </a:fld>
            <a:endParaRPr/>
          </a:p>
        </p:txBody>
      </p:sp>
      <p:sp>
        <p:nvSpPr>
          <p:cNvPr id="6" name="Slide Number Placeholder 5"/>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3043559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Content Placeholder 3"/>
          <p:cNvSpPr>
            <a:spLocks noGrp="1"/>
          </p:cNvSpPr>
          <p:nvPr>
            <p:ph sz="half" idx="2"/>
          </p:nvPr>
        </p:nvSpPr>
        <p:spPr>
          <a:xfrm>
            <a:off x="6278880" y="1572768"/>
            <a:ext cx="4572000" cy="4142232"/>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3" name="Content Placeholder 2"/>
          <p:cNvSpPr>
            <a:spLocks noGrp="1"/>
          </p:cNvSpPr>
          <p:nvPr>
            <p:ph sz="half" idx="1"/>
          </p:nvPr>
        </p:nvSpPr>
        <p:spPr>
          <a:xfrm>
            <a:off x="1341120" y="1572768"/>
            <a:ext cx="4572000" cy="4142232"/>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5" name="Date Placeholder 4"/>
          <p:cNvSpPr>
            <a:spLocks noGrp="1"/>
          </p:cNvSpPr>
          <p:nvPr>
            <p:ph type="dt" sz="half" idx="10"/>
          </p:nvPr>
        </p:nvSpPr>
        <p:spPr/>
        <p:txBody>
          <a:bodyPr/>
          <a:lstStyle/>
          <a:p>
            <a:fld id="{F12952B5-7A2F-4CC8-B7CE-9234E21C2837}" type="datetime1">
              <a:rPr lang="en-US"/>
              <a:t>10/17/2020</a:t>
            </a:fld>
            <a:endParaRPr/>
          </a:p>
        </p:txBody>
      </p:sp>
      <p:sp>
        <p:nvSpPr>
          <p:cNvPr id="7" name="Slide Number Placeholder 6"/>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4249378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341120" y="1572768"/>
            <a:ext cx="4572000" cy="766588"/>
          </a:xfrm>
        </p:spPr>
        <p:txBody>
          <a:bodyPr anchor="ctr">
            <a:normAutofit/>
          </a:bodyPr>
          <a:lstStyle>
            <a:lvl1pPr marL="0" indent="0">
              <a:spcBef>
                <a:spcPts val="0"/>
              </a:spcBef>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41120" y="2365861"/>
            <a:ext cx="4572000" cy="334914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78880" y="1572768"/>
            <a:ext cx="4572000" cy="766588"/>
          </a:xfrm>
        </p:spPr>
        <p:txBody>
          <a:bodyPr anchor="ctr">
            <a:normAutofit/>
          </a:bodyPr>
          <a:lstStyle>
            <a:lvl1pPr marL="0" indent="0">
              <a:spcBef>
                <a:spcPts val="0"/>
              </a:spcBef>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78880" y="2365861"/>
            <a:ext cx="4572000" cy="334914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endParaRPr dirty="0"/>
          </a:p>
        </p:txBody>
      </p:sp>
      <p:sp>
        <p:nvSpPr>
          <p:cNvPr id="7" name="Date Placeholder 6"/>
          <p:cNvSpPr>
            <a:spLocks noGrp="1"/>
          </p:cNvSpPr>
          <p:nvPr>
            <p:ph type="dt" sz="half" idx="10"/>
          </p:nvPr>
        </p:nvSpPr>
        <p:spPr/>
        <p:txBody>
          <a:bodyPr/>
          <a:lstStyle/>
          <a:p>
            <a:fld id="{CE1DA07A-9201-4B4B-BAF2-015AFA30F520}" type="datetime1">
              <a:rPr lang="en-US"/>
              <a:t>10/17/2020</a:t>
            </a:fld>
            <a:endParaRPr/>
          </a:p>
        </p:txBody>
      </p:sp>
      <p:sp>
        <p:nvSpPr>
          <p:cNvPr id="9" name="Slide Number Placeholder 8"/>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1072378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endParaRPr dirty="0"/>
          </a:p>
        </p:txBody>
      </p:sp>
      <p:sp>
        <p:nvSpPr>
          <p:cNvPr id="3" name="Date Placeholder 2"/>
          <p:cNvSpPr>
            <a:spLocks noGrp="1"/>
          </p:cNvSpPr>
          <p:nvPr>
            <p:ph type="dt" sz="half" idx="10"/>
          </p:nvPr>
        </p:nvSpPr>
        <p:spPr/>
        <p:txBody>
          <a:bodyPr/>
          <a:lstStyle/>
          <a:p>
            <a:fld id="{73D7E00A-486F-4252-8B1D-E32645521F49}" type="datetime1">
              <a:rPr lang="en-US"/>
              <a:t>10/17/2020</a:t>
            </a:fld>
            <a:endParaRPr/>
          </a:p>
        </p:txBody>
      </p:sp>
      <p:sp>
        <p:nvSpPr>
          <p:cNvPr id="5" name="Slide Number Placeholder 4"/>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3681886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sky"/>
          <p:cNvSpPr/>
          <p:nvPr/>
        </p:nvSpPr>
        <p:spPr>
          <a:xfrm>
            <a:off x="2552" y="-1"/>
            <a:ext cx="12188952" cy="6858002"/>
          </a:xfrm>
          <a:prstGeom prst="rect">
            <a:avLst/>
          </a:prstGeom>
          <a:gradFill>
            <a:gsLst>
              <a:gs pos="0">
                <a:schemeClr val="accent2">
                  <a:lumMod val="60000"/>
                  <a:lumOff val="40000"/>
                  <a:alpha val="80000"/>
                </a:schemeClr>
              </a:gs>
              <a:gs pos="99000">
                <a:schemeClr val="accent2">
                  <a:lumMod val="20000"/>
                  <a:lumOff val="80000"/>
                  <a:alpha val="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pPr algn="ctr"/>
            <a:endParaRPr/>
          </a:p>
        </p:txBody>
      </p:sp>
      <p:sp>
        <p:nvSpPr>
          <p:cNvPr id="3" name="Footer Placeholder 2"/>
          <p:cNvSpPr>
            <a:spLocks noGrp="1"/>
          </p:cNvSpPr>
          <p:nvPr>
            <p:ph type="ftr" sz="quarter" idx="11"/>
          </p:nvPr>
        </p:nvSpPr>
        <p:spPr/>
        <p:txBody>
          <a:bodyPr/>
          <a:lstStyle/>
          <a:p>
            <a:r>
              <a:rPr lang="en-US" dirty="0"/>
              <a:t>Add a footer</a:t>
            </a:r>
            <a:endParaRPr dirty="0"/>
          </a:p>
        </p:txBody>
      </p:sp>
      <p:sp>
        <p:nvSpPr>
          <p:cNvPr id="2" name="Date Placeholder 1"/>
          <p:cNvSpPr>
            <a:spLocks noGrp="1"/>
          </p:cNvSpPr>
          <p:nvPr>
            <p:ph type="dt" sz="half" idx="10"/>
          </p:nvPr>
        </p:nvSpPr>
        <p:spPr/>
        <p:txBody>
          <a:bodyPr/>
          <a:lstStyle/>
          <a:p>
            <a:fld id="{8DDF5F92-E675-4B36-9A60-69A962A68675}" type="datetime1">
              <a:rPr lang="en-US"/>
              <a:t>10/17/2020</a:t>
            </a:fld>
            <a:endParaRPr/>
          </a:p>
        </p:txBody>
      </p:sp>
      <p:sp>
        <p:nvSpPr>
          <p:cNvPr id="4" name="Slide Number Placeholder 3"/>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492262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7479" y="762000"/>
            <a:ext cx="3377133" cy="2743200"/>
          </a:xfrm>
        </p:spPr>
        <p:txBody>
          <a:bodyPr anchor="b">
            <a:normAutofit/>
          </a:bodyPr>
          <a:lstStyle>
            <a:lvl1pPr>
              <a:defRPr sz="3200" b="0"/>
            </a:lvl1pPr>
          </a:lstStyle>
          <a:p>
            <a:r>
              <a:rPr lang="en-US"/>
              <a:t>Click to edit Master title style</a:t>
            </a:r>
            <a:endParaRPr/>
          </a:p>
        </p:txBody>
      </p:sp>
      <p:sp>
        <p:nvSpPr>
          <p:cNvPr id="3" name="Content Placeholder 2"/>
          <p:cNvSpPr>
            <a:spLocks noGrp="1"/>
          </p:cNvSpPr>
          <p:nvPr>
            <p:ph idx="1"/>
          </p:nvPr>
        </p:nvSpPr>
        <p:spPr>
          <a:xfrm>
            <a:off x="760413" y="685800"/>
            <a:ext cx="6858000" cy="4572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8127479" y="3554104"/>
            <a:ext cx="3377133" cy="1703696"/>
          </a:xfrm>
        </p:spPr>
        <p:txBody>
          <a:bodyPr>
            <a:normAutofit/>
          </a:bodyPr>
          <a:lstStyle>
            <a:lvl1pPr marL="0" indent="0">
              <a:lnSpc>
                <a:spcPct val="90000"/>
              </a:lnSpc>
              <a:spcBef>
                <a:spcPts val="8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5" name="Date Placeholder 4"/>
          <p:cNvSpPr>
            <a:spLocks noGrp="1"/>
          </p:cNvSpPr>
          <p:nvPr>
            <p:ph type="dt" sz="half" idx="10"/>
          </p:nvPr>
        </p:nvSpPr>
        <p:spPr/>
        <p:txBody>
          <a:bodyPr/>
          <a:lstStyle/>
          <a:p>
            <a:fld id="{AF6E2C9B-5FA2-460D-9BE7-B0812FC2A6FF}" type="datetime1">
              <a:rPr lang="en-US"/>
              <a:t>10/17/2020</a:t>
            </a:fld>
            <a:endParaRPr/>
          </a:p>
        </p:txBody>
      </p:sp>
      <p:sp>
        <p:nvSpPr>
          <p:cNvPr id="7" name="Slide Number Placeholder 6"/>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1483897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7479" y="762000"/>
            <a:ext cx="3377133" cy="2743200"/>
          </a:xfrm>
        </p:spPr>
        <p:txBody>
          <a:bodyPr anchor="b">
            <a:normAutofit/>
          </a:bodyPr>
          <a:lstStyle>
            <a:lvl1pPr>
              <a:defRPr sz="34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760413" y="685800"/>
            <a:ext cx="6858000" cy="4572000"/>
          </a:xfrm>
          <a:solidFill>
            <a:schemeClr val="bg1">
              <a:lumMod val="95000"/>
            </a:schemeClr>
          </a:solidFill>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8127479" y="3554104"/>
            <a:ext cx="3377133" cy="1703696"/>
          </a:xfrm>
        </p:spPr>
        <p:txBody>
          <a:bodyPr>
            <a:normAutofit/>
          </a:bodyPr>
          <a:lstStyle>
            <a:lvl1pPr marL="0" indent="0">
              <a:lnSpc>
                <a:spcPct val="100000"/>
              </a:lnSpc>
              <a:spcBef>
                <a:spcPts val="8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5" name="Date Placeholder 4"/>
          <p:cNvSpPr>
            <a:spLocks noGrp="1"/>
          </p:cNvSpPr>
          <p:nvPr>
            <p:ph type="dt" sz="half" idx="10"/>
          </p:nvPr>
        </p:nvSpPr>
        <p:spPr/>
        <p:txBody>
          <a:bodyPr/>
          <a:lstStyle/>
          <a:p>
            <a:fld id="{1D374940-A916-4C8B-9648-02A2D3898F9E}" type="datetime1">
              <a:rPr lang="en-US"/>
              <a:t>10/17/2020</a:t>
            </a:fld>
            <a:endParaRPr/>
          </a:p>
        </p:txBody>
      </p:sp>
      <p:sp>
        <p:nvSpPr>
          <p:cNvPr id="7" name="Slide Number Placeholder 6"/>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4216615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sky"/>
          <p:cNvSpPr/>
          <p:nvPr/>
        </p:nvSpPr>
        <p:spPr>
          <a:xfrm>
            <a:off x="2552" y="-1"/>
            <a:ext cx="12188952" cy="6858002"/>
          </a:xfrm>
          <a:prstGeom prst="rect">
            <a:avLst/>
          </a:prstGeom>
          <a:gradFill>
            <a:gsLst>
              <a:gs pos="0">
                <a:schemeClr val="accent2">
                  <a:lumMod val="60000"/>
                  <a:lumOff val="40000"/>
                  <a:alpha val="58000"/>
                </a:schemeClr>
              </a:gs>
              <a:gs pos="88000">
                <a:schemeClr val="accent2">
                  <a:lumMod val="20000"/>
                  <a:lumOff val="80000"/>
                  <a:alpha val="6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pPr algn="ctr"/>
            <a:endParaRPr/>
          </a:p>
        </p:txBody>
      </p:sp>
      <p:sp>
        <p:nvSpPr>
          <p:cNvPr id="8" name="water3"/>
          <p:cNvSpPr/>
          <p:nvPr/>
        </p:nvSpPr>
        <p:spPr bwMode="gray">
          <a:xfrm>
            <a:off x="2552" y="6064101"/>
            <a:ext cx="12188952" cy="793899"/>
          </a:xfrm>
          <a:prstGeom prst="rect">
            <a:avLst/>
          </a:prstGeom>
          <a:gradFill>
            <a:gsLst>
              <a:gs pos="833">
                <a:schemeClr val="accent2">
                  <a:lumMod val="60000"/>
                  <a:lumOff val="40000"/>
                  <a:alpha val="38000"/>
                </a:schemeClr>
              </a:gs>
              <a:gs pos="49000">
                <a:schemeClr val="accent2">
                  <a:lumMod val="60000"/>
                  <a:lumOff val="40000"/>
                </a:schemeClr>
              </a:gs>
              <a:gs pos="100000">
                <a:schemeClr val="accent2">
                  <a:lumMod val="20000"/>
                  <a:lumOff val="80000"/>
                  <a:alpha val="89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9" name="water2"/>
          <p:cNvPicPr>
            <a:picLocks noChangeAspect="1"/>
          </p:cNvPicPr>
          <p:nvPr/>
        </p:nvPicPr>
        <p:blipFill rotWithShape="1">
          <a:blip r:embed="rId13" cstate="print">
            <a:extLst>
              <a:ext uri="{28A0092B-C50C-407E-A947-70E740481C1C}">
                <a14:useLocalDpi xmlns:a14="http://schemas.microsoft.com/office/drawing/2010/main" val="0"/>
              </a:ext>
            </a:extLst>
          </a:blip>
          <a:srcRect l="2674" r="9901"/>
          <a:stretch/>
        </p:blipFill>
        <p:spPr bwMode="white">
          <a:xfrm>
            <a:off x="-1425" y="6256181"/>
            <a:ext cx="12188952" cy="463209"/>
          </a:xfrm>
          <a:prstGeom prst="rect">
            <a:avLst/>
          </a:prstGeom>
          <a:noFill/>
          <a:ln>
            <a:noFill/>
          </a:ln>
        </p:spPr>
      </p:pic>
      <p:pic>
        <p:nvPicPr>
          <p:cNvPr id="10" name="water1"/>
          <p:cNvPicPr>
            <a:picLocks noChangeAspect="1"/>
          </p:cNvPicPr>
          <p:nvPr/>
        </p:nvPicPr>
        <p:blipFill rotWithShape="1">
          <a:blip r:embed="rId14" cstate="print">
            <a:duotone>
              <a:schemeClr val="accent2">
                <a:shade val="45000"/>
                <a:satMod val="135000"/>
              </a:schemeClr>
              <a:prstClr val="white"/>
            </a:duotone>
            <a:extLst>
              <a:ext uri="{28A0092B-C50C-407E-A947-70E740481C1C}">
                <a14:useLocalDpi xmlns:a14="http://schemas.microsoft.com/office/drawing/2010/main" val="0"/>
              </a:ext>
            </a:extLst>
          </a:blip>
          <a:srcRect l="6218" r="6356"/>
          <a:stretch/>
        </p:blipFill>
        <p:spPr bwMode="gray">
          <a:xfrm flipH="1">
            <a:off x="-1425" y="5979395"/>
            <a:ext cx="12188952" cy="268288"/>
          </a:xfrm>
          <a:prstGeom prst="rect">
            <a:avLst/>
          </a:prstGeom>
          <a:noFill/>
          <a:ln>
            <a:noFill/>
          </a:ln>
        </p:spPr>
      </p:pic>
      <p:sp>
        <p:nvSpPr>
          <p:cNvPr id="2" name="Title Placeholder 1"/>
          <p:cNvSpPr>
            <a:spLocks noGrp="1"/>
          </p:cNvSpPr>
          <p:nvPr>
            <p:ph type="title"/>
          </p:nvPr>
        </p:nvSpPr>
        <p:spPr>
          <a:xfrm>
            <a:off x="1341120" y="265176"/>
            <a:ext cx="9509759" cy="1088136"/>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341120" y="1572768"/>
            <a:ext cx="9509760" cy="414223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1341120" y="6601968"/>
            <a:ext cx="7159752" cy="237744"/>
          </a:xfrm>
          <a:prstGeom prst="rect">
            <a:avLst/>
          </a:prstGeom>
        </p:spPr>
        <p:txBody>
          <a:bodyPr vert="horz" lIns="91440" tIns="45720" rIns="91440" bIns="45720" rtlCol="0" anchor="ctr"/>
          <a:lstStyle>
            <a:lvl1pPr algn="l">
              <a:defRPr sz="1100" cap="all" baseline="0">
                <a:solidFill>
                  <a:schemeClr val="tx1"/>
                </a:solidFill>
              </a:defRPr>
            </a:lvl1pPr>
          </a:lstStyle>
          <a:p>
            <a:r>
              <a:rPr lang="en-US"/>
              <a:t>Add a footer</a:t>
            </a:r>
            <a:endParaRPr lang="en-US" dirty="0"/>
          </a:p>
        </p:txBody>
      </p:sp>
      <p:sp>
        <p:nvSpPr>
          <p:cNvPr id="4" name="Date Placeholder 3"/>
          <p:cNvSpPr>
            <a:spLocks noGrp="1"/>
          </p:cNvSpPr>
          <p:nvPr>
            <p:ph type="dt" sz="half" idx="2"/>
          </p:nvPr>
        </p:nvSpPr>
        <p:spPr>
          <a:xfrm>
            <a:off x="8875776" y="6601968"/>
            <a:ext cx="960120" cy="237744"/>
          </a:xfrm>
          <a:prstGeom prst="rect">
            <a:avLst/>
          </a:prstGeom>
        </p:spPr>
        <p:txBody>
          <a:bodyPr vert="horz" lIns="91440" tIns="45720" rIns="91440" bIns="45720" rtlCol="0" anchor="ctr"/>
          <a:lstStyle>
            <a:lvl1pPr algn="l">
              <a:defRPr sz="1100" cap="all" baseline="0">
                <a:solidFill>
                  <a:schemeClr val="tx1"/>
                </a:solidFill>
              </a:defRPr>
            </a:lvl1pPr>
          </a:lstStyle>
          <a:p>
            <a:fld id="{5586B75A-687E-405C-8A0B-8D00578BA2C3}" type="datetime1">
              <a:rPr lang="en-US" smtClean="0"/>
              <a:pPr/>
              <a:t>10/17/2020</a:t>
            </a:fld>
            <a:endParaRPr lang="en-US"/>
          </a:p>
        </p:txBody>
      </p:sp>
      <p:sp>
        <p:nvSpPr>
          <p:cNvPr id="6" name="Slide Number Placeholder 5"/>
          <p:cNvSpPr>
            <a:spLocks noGrp="1"/>
          </p:cNvSpPr>
          <p:nvPr>
            <p:ph type="sldNum" sz="quarter" idx="4"/>
          </p:nvPr>
        </p:nvSpPr>
        <p:spPr>
          <a:xfrm>
            <a:off x="10210800" y="6601968"/>
            <a:ext cx="640080" cy="237744"/>
          </a:xfrm>
          <a:prstGeom prst="rect">
            <a:avLst/>
          </a:prstGeom>
        </p:spPr>
        <p:txBody>
          <a:bodyPr vert="horz" lIns="91440" tIns="45720" rIns="91440" bIns="45720" rtlCol="0" anchor="ctr"/>
          <a:lstStyle>
            <a:lvl1pPr algn="r">
              <a:defRPr sz="1100" cap="all" baseline="0">
                <a:solidFill>
                  <a:schemeClr val="tx1"/>
                </a:solidFill>
              </a:defRPr>
            </a:lvl1pPr>
          </a:lstStyle>
          <a:p>
            <a:fld id="{4FAB73BC-B049-4115-A692-8D63A059BFB8}" type="slidenum">
              <a:rPr lang="en-US" smtClean="0"/>
              <a:pPr/>
              <a:t>‹#›</a:t>
            </a:fld>
            <a:endParaRPr lang="en-US"/>
          </a:p>
        </p:txBody>
      </p:sp>
    </p:spTree>
    <p:extLst>
      <p:ext uri="{BB962C8B-B14F-4D97-AF65-F5344CB8AC3E}">
        <p14:creationId xmlns:p14="http://schemas.microsoft.com/office/powerpoint/2010/main" val="3877551537"/>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800" kern="1200">
          <a:solidFill>
            <a:schemeClr val="accent2">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SzPct val="100000"/>
        <a:buFont typeface="Arial" pitchFamily="34" charset="0"/>
        <a:buChar char="•"/>
        <a:defRPr sz="2000" kern="1200">
          <a:solidFill>
            <a:schemeClr val="accent2">
              <a:lumMod val="50000"/>
            </a:schemeClr>
          </a:solidFill>
          <a:latin typeface="+mn-lt"/>
          <a:ea typeface="+mn-ea"/>
          <a:cs typeface="+mn-cs"/>
        </a:defRPr>
      </a:lvl1pPr>
      <a:lvl2pPr marL="548640" indent="-228600" algn="l" defTabSz="914400" rtl="0" eaLnBrk="1" latinLnBrk="0" hangingPunct="1">
        <a:lnSpc>
          <a:spcPct val="90000"/>
        </a:lnSpc>
        <a:spcBef>
          <a:spcPts val="1000"/>
        </a:spcBef>
        <a:buSzPct val="100000"/>
        <a:buFont typeface="Arial" pitchFamily="34" charset="0"/>
        <a:buChar char="•"/>
        <a:defRPr sz="1800" kern="1200">
          <a:solidFill>
            <a:schemeClr val="accent2">
              <a:lumMod val="50000"/>
            </a:schemeClr>
          </a:solidFill>
          <a:latin typeface="+mn-lt"/>
          <a:ea typeface="+mn-ea"/>
          <a:cs typeface="+mn-cs"/>
        </a:defRPr>
      </a:lvl2pPr>
      <a:lvl3pPr marL="822960" indent="-228600" algn="l" defTabSz="914400" rtl="0" eaLnBrk="1" latinLnBrk="0" hangingPunct="1">
        <a:lnSpc>
          <a:spcPct val="90000"/>
        </a:lnSpc>
        <a:spcBef>
          <a:spcPts val="800"/>
        </a:spcBef>
        <a:buSzPct val="100000"/>
        <a:buFont typeface="Arial" pitchFamily="34" charset="0"/>
        <a:buChar char="•"/>
        <a:defRPr sz="1600" kern="1200">
          <a:solidFill>
            <a:schemeClr val="accent2">
              <a:lumMod val="50000"/>
            </a:schemeClr>
          </a:solidFill>
          <a:latin typeface="+mn-lt"/>
          <a:ea typeface="+mn-ea"/>
          <a:cs typeface="+mn-cs"/>
        </a:defRPr>
      </a:lvl3pPr>
      <a:lvl4pPr marL="1097280" indent="-228600" algn="l" defTabSz="914400" rtl="0" eaLnBrk="1" latinLnBrk="0" hangingPunct="1">
        <a:lnSpc>
          <a:spcPct val="90000"/>
        </a:lnSpc>
        <a:spcBef>
          <a:spcPts val="800"/>
        </a:spcBef>
        <a:buSzPct val="100000"/>
        <a:buFont typeface="Arial" pitchFamily="34" charset="0"/>
        <a:buChar char="•"/>
        <a:defRPr sz="1400" kern="1200">
          <a:solidFill>
            <a:schemeClr val="accent2">
              <a:lumMod val="50000"/>
            </a:schemeClr>
          </a:solidFill>
          <a:latin typeface="+mn-lt"/>
          <a:ea typeface="+mn-ea"/>
          <a:cs typeface="+mn-cs"/>
        </a:defRPr>
      </a:lvl4pPr>
      <a:lvl5pPr marL="1371600" indent="-228600" algn="l" defTabSz="914400" rtl="0" eaLnBrk="1" latinLnBrk="0" hangingPunct="1">
        <a:lnSpc>
          <a:spcPct val="90000"/>
        </a:lnSpc>
        <a:spcBef>
          <a:spcPts val="800"/>
        </a:spcBef>
        <a:buSzPct val="100000"/>
        <a:buFont typeface="Arial" pitchFamily="34" charset="0"/>
        <a:buChar char="•"/>
        <a:defRPr sz="1400" kern="1200">
          <a:solidFill>
            <a:schemeClr val="accent2">
              <a:lumMod val="50000"/>
            </a:schemeClr>
          </a:solidFill>
          <a:latin typeface="+mn-lt"/>
          <a:ea typeface="+mn-ea"/>
          <a:cs typeface="+mn-cs"/>
        </a:defRPr>
      </a:lvl5pPr>
      <a:lvl6pPr marL="1645920" indent="-228600" algn="l" defTabSz="914400" rtl="0" eaLnBrk="1" latinLnBrk="0" hangingPunct="1">
        <a:lnSpc>
          <a:spcPct val="90000"/>
        </a:lnSpc>
        <a:spcBef>
          <a:spcPts val="800"/>
        </a:spcBef>
        <a:buSzPct val="100000"/>
        <a:buFont typeface="Arial" pitchFamily="34" charset="0"/>
        <a:buChar char="•"/>
        <a:defRPr sz="1400" kern="1200">
          <a:solidFill>
            <a:schemeClr val="accent2">
              <a:lumMod val="50000"/>
            </a:schemeClr>
          </a:solidFill>
          <a:latin typeface="+mn-lt"/>
          <a:ea typeface="+mn-ea"/>
          <a:cs typeface="+mn-cs"/>
        </a:defRPr>
      </a:lvl6pPr>
      <a:lvl7pPr marL="1920240" indent="-228600" algn="l" defTabSz="914400" rtl="0" eaLnBrk="1" latinLnBrk="0" hangingPunct="1">
        <a:lnSpc>
          <a:spcPct val="90000"/>
        </a:lnSpc>
        <a:spcBef>
          <a:spcPts val="800"/>
        </a:spcBef>
        <a:buSzPct val="100000"/>
        <a:buFont typeface="Arial" pitchFamily="34" charset="0"/>
        <a:buChar char="•"/>
        <a:defRPr sz="1400" kern="1200">
          <a:solidFill>
            <a:schemeClr val="accent2">
              <a:lumMod val="50000"/>
            </a:schemeClr>
          </a:solidFill>
          <a:latin typeface="+mn-lt"/>
          <a:ea typeface="+mn-ea"/>
          <a:cs typeface="+mn-cs"/>
        </a:defRPr>
      </a:lvl7pPr>
      <a:lvl8pPr marL="2194560" indent="-228600" algn="l" defTabSz="914400" rtl="0" eaLnBrk="1" latinLnBrk="0" hangingPunct="1">
        <a:lnSpc>
          <a:spcPct val="90000"/>
        </a:lnSpc>
        <a:spcBef>
          <a:spcPts val="800"/>
        </a:spcBef>
        <a:buSzPct val="100000"/>
        <a:buFont typeface="Arial" pitchFamily="34" charset="0"/>
        <a:buChar char="•"/>
        <a:defRPr sz="1400" kern="1200">
          <a:solidFill>
            <a:schemeClr val="accent2">
              <a:lumMod val="50000"/>
            </a:schemeClr>
          </a:solidFill>
          <a:latin typeface="+mn-lt"/>
          <a:ea typeface="+mn-ea"/>
          <a:cs typeface="+mn-cs"/>
        </a:defRPr>
      </a:lvl8pPr>
      <a:lvl9pPr marL="2240280" indent="0" algn="l" defTabSz="914400" rtl="0" eaLnBrk="1" latinLnBrk="0" hangingPunct="1">
        <a:lnSpc>
          <a:spcPct val="90000"/>
        </a:lnSpc>
        <a:spcBef>
          <a:spcPts val="800"/>
        </a:spcBef>
        <a:buSzPct val="100000"/>
        <a:buFont typeface="Arial" pitchFamily="34" charset="0"/>
        <a:buNone/>
        <a:defRPr sz="1400" kern="1200">
          <a:solidFill>
            <a:schemeClr val="accent2">
              <a:lumMod val="50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pixabay.com/illustrations/android-smartphone-smart-phone-2281309/" TargetMode="External"/><Relationship Id="rId2" Type="http://schemas.openxmlformats.org/officeDocument/2006/relationships/image" Target="../media/image3.jp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Minimizing Churn rate Through Analysis of Financial Habits</a:t>
            </a:r>
          </a:p>
        </p:txBody>
      </p:sp>
      <p:sp>
        <p:nvSpPr>
          <p:cNvPr id="3" name="Subtitle 2"/>
          <p:cNvSpPr>
            <a:spLocks noGrp="1"/>
          </p:cNvSpPr>
          <p:nvPr>
            <p:ph type="subTitle" idx="1"/>
          </p:nvPr>
        </p:nvSpPr>
        <p:spPr>
          <a:xfrm>
            <a:off x="1307461" y="4242786"/>
            <a:ext cx="9601200" cy="990600"/>
          </a:xfrm>
        </p:spPr>
        <p:txBody>
          <a:bodyPr/>
          <a:lstStyle/>
          <a:p>
            <a:r>
              <a:rPr lang="en-US" dirty="0"/>
              <a:t>Meet Shah</a:t>
            </a:r>
          </a:p>
        </p:txBody>
      </p:sp>
    </p:spTree>
    <p:extLst>
      <p:ext uri="{BB962C8B-B14F-4D97-AF65-F5344CB8AC3E}">
        <p14:creationId xmlns:p14="http://schemas.microsoft.com/office/powerpoint/2010/main" val="1503902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1120" y="194155"/>
            <a:ext cx="9509759" cy="1088136"/>
          </a:xfrm>
        </p:spPr>
        <p:txBody>
          <a:bodyPr/>
          <a:lstStyle/>
          <a:p>
            <a:pPr algn="ctr"/>
            <a:r>
              <a:rPr lang="en-US" dirty="0"/>
              <a:t>Classification Report</a:t>
            </a:r>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3493973766"/>
              </p:ext>
            </p:extLst>
          </p:nvPr>
        </p:nvGraphicFramePr>
        <p:xfrm>
          <a:off x="2877106" y="2087672"/>
          <a:ext cx="6437788" cy="3256686"/>
        </p:xfrm>
        <a:graphic>
          <a:graphicData uri="http://schemas.openxmlformats.org/drawingml/2006/table">
            <a:tbl>
              <a:tblPr firstRow="1" bandRow="1">
                <a:tableStyleId>{5DA37D80-6434-44D0-A028-1B22A696006F}</a:tableStyleId>
              </a:tblPr>
              <a:tblGrid>
                <a:gridCol w="1609447">
                  <a:extLst>
                    <a:ext uri="{9D8B030D-6E8A-4147-A177-3AD203B41FA5}">
                      <a16:colId xmlns:a16="http://schemas.microsoft.com/office/drawing/2014/main" val="3335838305"/>
                    </a:ext>
                  </a:extLst>
                </a:gridCol>
                <a:gridCol w="1609447">
                  <a:extLst>
                    <a:ext uri="{9D8B030D-6E8A-4147-A177-3AD203B41FA5}">
                      <a16:colId xmlns:a16="http://schemas.microsoft.com/office/drawing/2014/main" val="20000"/>
                    </a:ext>
                  </a:extLst>
                </a:gridCol>
                <a:gridCol w="1609447">
                  <a:extLst>
                    <a:ext uri="{9D8B030D-6E8A-4147-A177-3AD203B41FA5}">
                      <a16:colId xmlns:a16="http://schemas.microsoft.com/office/drawing/2014/main" val="20001"/>
                    </a:ext>
                  </a:extLst>
                </a:gridCol>
                <a:gridCol w="1609447">
                  <a:extLst>
                    <a:ext uri="{9D8B030D-6E8A-4147-A177-3AD203B41FA5}">
                      <a16:colId xmlns:a16="http://schemas.microsoft.com/office/drawing/2014/main" val="20002"/>
                    </a:ext>
                  </a:extLst>
                </a:gridCol>
              </a:tblGrid>
              <a:tr h="870284">
                <a:tc>
                  <a:txBody>
                    <a:bodyPr/>
                    <a:lstStyle/>
                    <a:p>
                      <a:endParaRPr lang="en-US" dirty="0"/>
                    </a:p>
                  </a:txBody>
                  <a:tcPr anchor="ctr"/>
                </a:tc>
                <a:tc>
                  <a:txBody>
                    <a:bodyPr/>
                    <a:lstStyle/>
                    <a:p>
                      <a:r>
                        <a:rPr lang="en-US" dirty="0"/>
                        <a:t>Precision</a:t>
                      </a:r>
                    </a:p>
                  </a:txBody>
                  <a:tcPr anchor="ctr"/>
                </a:tc>
                <a:tc>
                  <a:txBody>
                    <a:bodyPr/>
                    <a:lstStyle/>
                    <a:p>
                      <a:pPr algn="ctr"/>
                      <a:r>
                        <a:rPr lang="en-US" dirty="0"/>
                        <a:t>Recall</a:t>
                      </a:r>
                    </a:p>
                  </a:txBody>
                  <a:tcPr anchor="ctr"/>
                </a:tc>
                <a:tc>
                  <a:txBody>
                    <a:bodyPr/>
                    <a:lstStyle/>
                    <a:p>
                      <a:pPr algn="ctr"/>
                      <a:r>
                        <a:rPr lang="en-US" dirty="0"/>
                        <a:t>F1-Score</a:t>
                      </a:r>
                    </a:p>
                  </a:txBody>
                  <a:tcPr anchor="ctr"/>
                </a:tc>
                <a:extLst>
                  <a:ext uri="{0D108BD9-81ED-4DB2-BD59-A6C34878D82A}">
                    <a16:rowId xmlns:a16="http://schemas.microsoft.com/office/drawing/2014/main" val="10000"/>
                  </a:ext>
                </a:extLst>
              </a:tr>
              <a:tr h="758059">
                <a:tc>
                  <a:txBody>
                    <a:bodyPr/>
                    <a:lstStyle/>
                    <a:p>
                      <a:pPr algn="ctr"/>
                      <a:r>
                        <a:rPr lang="en-US" dirty="0"/>
                        <a:t>0</a:t>
                      </a:r>
                    </a:p>
                  </a:txBody>
                  <a:tcPr anchor="ctr"/>
                </a:tc>
                <a:tc>
                  <a:txBody>
                    <a:bodyPr/>
                    <a:lstStyle/>
                    <a:p>
                      <a:r>
                        <a:rPr lang="en-US" dirty="0"/>
                        <a:t>0.74</a:t>
                      </a:r>
                    </a:p>
                  </a:txBody>
                  <a:tcPr anchor="ctr"/>
                </a:tc>
                <a:tc>
                  <a:txBody>
                    <a:bodyPr/>
                    <a:lstStyle/>
                    <a:p>
                      <a:pPr algn="ctr"/>
                      <a:r>
                        <a:rPr lang="en-US" dirty="0"/>
                        <a:t>0.51</a:t>
                      </a:r>
                    </a:p>
                  </a:txBody>
                  <a:tcPr anchor="ctr"/>
                </a:tc>
                <a:tc>
                  <a:txBody>
                    <a:bodyPr/>
                    <a:lstStyle/>
                    <a:p>
                      <a:pPr algn="ctr"/>
                      <a:r>
                        <a:rPr lang="en-US" dirty="0"/>
                        <a:t>0.61</a:t>
                      </a:r>
                    </a:p>
                  </a:txBody>
                  <a:tcPr anchor="ctr"/>
                </a:tc>
                <a:extLst>
                  <a:ext uri="{0D108BD9-81ED-4DB2-BD59-A6C34878D82A}">
                    <a16:rowId xmlns:a16="http://schemas.microsoft.com/office/drawing/2014/main" val="10001"/>
                  </a:ext>
                </a:extLst>
              </a:tr>
              <a:tr h="758059">
                <a:tc>
                  <a:txBody>
                    <a:bodyPr/>
                    <a:lstStyle/>
                    <a:p>
                      <a:pPr algn="ctr"/>
                      <a:r>
                        <a:rPr lang="en-US" dirty="0"/>
                        <a:t>1</a:t>
                      </a:r>
                    </a:p>
                  </a:txBody>
                  <a:tcPr anchor="ctr"/>
                </a:tc>
                <a:tc>
                  <a:txBody>
                    <a:bodyPr/>
                    <a:lstStyle/>
                    <a:p>
                      <a:r>
                        <a:rPr lang="en-US" dirty="0"/>
                        <a:t>0.52</a:t>
                      </a:r>
                    </a:p>
                  </a:txBody>
                  <a:tcPr anchor="ctr"/>
                </a:tc>
                <a:tc>
                  <a:txBody>
                    <a:bodyPr/>
                    <a:lstStyle/>
                    <a:p>
                      <a:pPr algn="ctr"/>
                      <a:r>
                        <a:rPr lang="en-US" dirty="0"/>
                        <a:t>0.74</a:t>
                      </a:r>
                    </a:p>
                  </a:txBody>
                  <a:tcPr anchor="ctr"/>
                </a:tc>
                <a:tc>
                  <a:txBody>
                    <a:bodyPr/>
                    <a:lstStyle/>
                    <a:p>
                      <a:pPr algn="ctr"/>
                      <a:r>
                        <a:rPr lang="en-US" dirty="0"/>
                        <a:t>0.61</a:t>
                      </a:r>
                    </a:p>
                  </a:txBody>
                  <a:tcPr anchor="ctr"/>
                </a:tc>
                <a:extLst>
                  <a:ext uri="{0D108BD9-81ED-4DB2-BD59-A6C34878D82A}">
                    <a16:rowId xmlns:a16="http://schemas.microsoft.com/office/drawing/2014/main" val="10002"/>
                  </a:ext>
                </a:extLst>
              </a:tr>
              <a:tr h="870284">
                <a:tc>
                  <a:txBody>
                    <a:bodyPr/>
                    <a:lstStyle/>
                    <a:p>
                      <a:r>
                        <a:rPr lang="en-US" dirty="0"/>
                        <a:t>Average Accuracy</a:t>
                      </a:r>
                    </a:p>
                  </a:txBody>
                  <a:tcPr anchor="ctr"/>
                </a:tc>
                <a:tc>
                  <a:txBody>
                    <a:bodyPr/>
                    <a:lstStyle/>
                    <a:p>
                      <a:r>
                        <a:rPr lang="en-US" dirty="0"/>
                        <a:t>0.63</a:t>
                      </a:r>
                    </a:p>
                  </a:txBody>
                  <a:tcPr anchor="ctr"/>
                </a:tc>
                <a:tc>
                  <a:txBody>
                    <a:bodyPr/>
                    <a:lstStyle/>
                    <a:p>
                      <a:pPr algn="ctr"/>
                      <a:r>
                        <a:rPr lang="en-US" dirty="0"/>
                        <a:t>0.63</a:t>
                      </a:r>
                    </a:p>
                  </a:txBody>
                  <a:tcPr anchor="ctr"/>
                </a:tc>
                <a:tc>
                  <a:txBody>
                    <a:bodyPr/>
                    <a:lstStyle/>
                    <a:p>
                      <a:pPr algn="ctr"/>
                      <a:r>
                        <a:rPr lang="en-US" dirty="0"/>
                        <a:t>0.61</a:t>
                      </a:r>
                    </a:p>
                  </a:txBody>
                  <a:tcPr anchor="ctr"/>
                </a:tc>
                <a:extLst>
                  <a:ext uri="{0D108BD9-81ED-4DB2-BD59-A6C34878D82A}">
                    <a16:rowId xmlns:a16="http://schemas.microsoft.com/office/drawing/2014/main" val="1245817614"/>
                  </a:ext>
                </a:extLst>
              </a:tr>
            </a:tbl>
          </a:graphicData>
        </a:graphic>
      </p:graphicFrame>
    </p:spTree>
    <p:extLst>
      <p:ext uri="{BB962C8B-B14F-4D97-AF65-F5344CB8AC3E}">
        <p14:creationId xmlns:p14="http://schemas.microsoft.com/office/powerpoint/2010/main" val="1952036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Conclusion</a:t>
            </a:r>
          </a:p>
        </p:txBody>
      </p:sp>
      <p:sp>
        <p:nvSpPr>
          <p:cNvPr id="7" name="Text Placeholder 6"/>
          <p:cNvSpPr>
            <a:spLocks noGrp="1"/>
          </p:cNvSpPr>
          <p:nvPr>
            <p:ph type="body" idx="1"/>
          </p:nvPr>
        </p:nvSpPr>
        <p:spPr>
          <a:xfrm>
            <a:off x="1341119" y="1572767"/>
            <a:ext cx="9509759" cy="4268739"/>
          </a:xfrm>
        </p:spPr>
        <p:txBody>
          <a:bodyPr>
            <a:normAutofit lnSpcReduction="10000"/>
          </a:bodyPr>
          <a:lstStyle/>
          <a:p>
            <a:pPr marL="342900" indent="-342900" algn="just">
              <a:buFont typeface="Arial" panose="020B0604020202020204" pitchFamily="34" charset="0"/>
              <a:buChar char="•"/>
            </a:pPr>
            <a:r>
              <a:rPr lang="en-US" dirty="0"/>
              <a:t>Our model has provided us with an indication of which users are likely to churn. We have purposefully left the date of the expected churn open-ended because we are focused on only gauging the features that indicate disengagement with the product, and not the exact manner (like timeframe) in which users will disengage. In this case study we have chosen this open-ended emphasis to get a sense of those who are even just a </a:t>
            </a:r>
            <a:r>
              <a:rPr lang="en-US" i="1" dirty="0"/>
              <a:t>bit likely </a:t>
            </a:r>
            <a:r>
              <a:rPr lang="en-US" dirty="0"/>
              <a:t>to churn because we are not aiming to create new products for people who are going to leave us for sure, but for people who are starting to lose interest in the app.</a:t>
            </a:r>
          </a:p>
          <a:p>
            <a:pPr algn="just"/>
            <a:endParaRPr lang="en-US" dirty="0"/>
          </a:p>
          <a:p>
            <a:pPr marL="342900" indent="-342900" algn="just">
              <a:buFont typeface="Arial" panose="020B0604020202020204" pitchFamily="34" charset="0"/>
              <a:buChar char="•"/>
            </a:pPr>
            <a:r>
              <a:rPr lang="en-US" dirty="0"/>
              <a:t>If, after creating new product features, we start seeing our model predict that less of our users are going to churn, then we can assume our customers are feeling more engaged with what we are offering them. We can move forward with these efforts by inquiring the opinions of our users about our new features (e.g. polls). If we want to transition into predicting churn more accurately, in order to put emphasis strictly on those leaving us, then we can add a time dimension to churn, which would add more accuracy to the model.</a:t>
            </a:r>
          </a:p>
        </p:txBody>
      </p:sp>
    </p:spTree>
    <p:extLst>
      <p:ext uri="{BB962C8B-B14F-4D97-AF65-F5344CB8AC3E}">
        <p14:creationId xmlns:p14="http://schemas.microsoft.com/office/powerpoint/2010/main" val="212726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rmAutofit fontScale="85000" lnSpcReduction="10000"/>
          </a:bodyPr>
          <a:lstStyle/>
          <a:p>
            <a:pPr marL="45720" indent="0" algn="just">
              <a:buNone/>
            </a:pPr>
            <a:r>
              <a:rPr lang="en-US" dirty="0"/>
              <a:t>Subscription Products often are the main source of revenue for companies across all industries. These products can come in the form of a ‘one size fits all’ over compassing subscription, or in multi-level memberships. Regardless of how they structure their memberships, or what industry they are in, companies almost always try to minimize customer churn (a.k.a. subscription cancellations). To retain their customers, these companies first need to identify behavioral patterns that act as a catalyst in disengagement with the product.</a:t>
            </a:r>
          </a:p>
          <a:p>
            <a:pPr marL="45720" indent="0" algn="just">
              <a:buNone/>
            </a:pPr>
            <a:endParaRPr lang="en-US" dirty="0"/>
          </a:p>
          <a:p>
            <a:pPr algn="just"/>
            <a:r>
              <a:rPr lang="en-US" b="1" dirty="0"/>
              <a:t>Market</a:t>
            </a:r>
            <a:r>
              <a:rPr lang="en-US" dirty="0"/>
              <a:t>: The target audience is the entirety of a company’s subscription base. They are the ones companies want to keep.</a:t>
            </a:r>
          </a:p>
          <a:p>
            <a:pPr algn="just"/>
            <a:r>
              <a:rPr lang="en-US" b="1" dirty="0"/>
              <a:t>Product:</a:t>
            </a:r>
            <a:r>
              <a:rPr lang="en-US" dirty="0"/>
              <a:t> The subscription products that customers are already enrolled in can provide value that users may not have imagined, or that they may have forgotten.</a:t>
            </a:r>
          </a:p>
          <a:p>
            <a:pPr algn="just"/>
            <a:r>
              <a:rPr lang="en-US" b="1" dirty="0"/>
              <a:t>Goal: </a:t>
            </a:r>
            <a:r>
              <a:rPr lang="en-US" dirty="0"/>
              <a:t>The objective of this model is to predict which users are likely to churn, so that the company can focus on re-engaging these users with the product. These efforts can be email reminders about the benefits of the product, especially focusing on the features that are new or that the user has shown to value.</a:t>
            </a:r>
          </a:p>
        </p:txBody>
      </p:sp>
    </p:spTree>
    <p:extLst>
      <p:ext uri="{BB962C8B-B14F-4D97-AF65-F5344CB8AC3E}">
        <p14:creationId xmlns:p14="http://schemas.microsoft.com/office/powerpoint/2010/main" val="3327456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70560" y="685798"/>
            <a:ext cx="3834305" cy="1128944"/>
          </a:xfrm>
        </p:spPr>
        <p:txBody>
          <a:bodyPr/>
          <a:lstStyle/>
          <a:p>
            <a:pPr algn="ctr"/>
            <a:r>
              <a:rPr lang="en-US" dirty="0"/>
              <a:t>Business Challenge</a:t>
            </a:r>
          </a:p>
        </p:txBody>
      </p:sp>
      <p:sp>
        <p:nvSpPr>
          <p:cNvPr id="4" name="Text Placeholder 3"/>
          <p:cNvSpPr>
            <a:spLocks noGrp="1"/>
          </p:cNvSpPr>
          <p:nvPr>
            <p:ph type="body" sz="half" idx="2"/>
          </p:nvPr>
        </p:nvSpPr>
        <p:spPr>
          <a:xfrm>
            <a:off x="7270813" y="2226820"/>
            <a:ext cx="4233800" cy="3030979"/>
          </a:xfrm>
        </p:spPr>
        <p:txBody>
          <a:bodyPr>
            <a:normAutofit fontScale="92500"/>
          </a:bodyPr>
          <a:lstStyle/>
          <a:p>
            <a:pPr algn="just"/>
            <a:r>
              <a:rPr lang="en-US" dirty="0"/>
              <a:t>In this case study we will be working for a fintech company that provides a subscription product to its users, which allows them to manage their bank accounts (saving accounts, credits cards etc.), provides them with personalized coupons, informs them of the latest low-APR loans available in the market and educates them on the best available methods to save money (like videos on saving money on taxes, free courses on financial health etc.).</a:t>
            </a:r>
          </a:p>
          <a:p>
            <a:pPr algn="just"/>
            <a:r>
              <a:rPr lang="en-US" dirty="0"/>
              <a:t>We are in charge of identifying users who are likely to cancel their subscription so that we can start building new features that the users may be interested in. These features can increase the engagement and interest of the users towards the product.</a:t>
            </a:r>
          </a:p>
        </p:txBody>
      </p:sp>
      <p:pic>
        <p:nvPicPr>
          <p:cNvPr id="5" name="Picture 4" descr="Graphical user interface&#10;&#10;Description automatically generated">
            <a:extLst>
              <a:ext uri="{FF2B5EF4-FFF2-40B4-BE49-F238E27FC236}">
                <a16:creationId xmlns:a16="http://schemas.microsoft.com/office/drawing/2014/main" id="{F4BB6B08-3F03-4E50-9774-54866B00BC24}"/>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760413" y="685798"/>
            <a:ext cx="5335587" cy="4572001"/>
          </a:xfrm>
          <a:prstGeom prst="rect">
            <a:avLst/>
          </a:prstGeom>
        </p:spPr>
      </p:pic>
    </p:spTree>
    <p:extLst>
      <p:ext uri="{BB962C8B-B14F-4D97-AF65-F5344CB8AC3E}">
        <p14:creationId xmlns:p14="http://schemas.microsoft.com/office/powerpoint/2010/main" val="361883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3813" y="1309047"/>
            <a:ext cx="9601252" cy="954759"/>
          </a:xfrm>
        </p:spPr>
        <p:txBody>
          <a:bodyPr/>
          <a:lstStyle/>
          <a:p>
            <a:r>
              <a:rPr lang="en-US" dirty="0"/>
              <a:t>Data Explanation</a:t>
            </a:r>
          </a:p>
        </p:txBody>
      </p:sp>
      <p:sp>
        <p:nvSpPr>
          <p:cNvPr id="4" name="Text Placeholder 3"/>
          <p:cNvSpPr>
            <a:spLocks noGrp="1"/>
          </p:cNvSpPr>
          <p:nvPr>
            <p:ph type="body" idx="1"/>
          </p:nvPr>
        </p:nvSpPr>
        <p:spPr>
          <a:xfrm>
            <a:off x="1293813" y="2645547"/>
            <a:ext cx="9601200" cy="3151571"/>
          </a:xfrm>
        </p:spPr>
        <p:txBody>
          <a:bodyPr>
            <a:normAutofit/>
          </a:bodyPr>
          <a:lstStyle/>
          <a:p>
            <a:pPr algn="just"/>
            <a:r>
              <a:rPr lang="en-US" cap="none" dirty="0"/>
              <a:t>By subscribing to the membership, our customers have provided us with data on their finances, as well as how they handle those finances through the product. We also have some demographic information we acquired from them during the sign-up process.</a:t>
            </a:r>
          </a:p>
          <a:p>
            <a:pPr algn="just"/>
            <a:endParaRPr lang="en-US" cap="none" dirty="0"/>
          </a:p>
          <a:p>
            <a:pPr algn="just"/>
            <a:r>
              <a:rPr lang="en-US" cap="none" dirty="0"/>
              <a:t>Financial data can often be unreliable and delayed. As a result, companies can sometimes build their marketing models using only demographic data, and data related to finances handled through the product itself. Therefore, we will be restricting ourselves to only using that type of data. Furthermore, product-related data is more indicative of what new features we should be creating as a company.</a:t>
            </a:r>
          </a:p>
        </p:txBody>
      </p:sp>
    </p:spTree>
    <p:extLst>
      <p:ext uri="{BB962C8B-B14F-4D97-AF65-F5344CB8AC3E}">
        <p14:creationId xmlns:p14="http://schemas.microsoft.com/office/powerpoint/2010/main" val="2255057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1120" y="265176"/>
            <a:ext cx="9509759" cy="3163824"/>
          </a:xfrm>
        </p:spPr>
        <p:txBody>
          <a:bodyPr/>
          <a:lstStyle/>
          <a:p>
            <a:pPr algn="ctr"/>
            <a:r>
              <a:rPr lang="en-US" dirty="0"/>
              <a:t>Visualizations</a:t>
            </a:r>
          </a:p>
        </p:txBody>
      </p:sp>
    </p:spTree>
    <p:extLst>
      <p:ext uri="{BB962C8B-B14F-4D97-AF65-F5344CB8AC3E}">
        <p14:creationId xmlns:p14="http://schemas.microsoft.com/office/powerpoint/2010/main" val="1689357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1120" y="265176"/>
            <a:ext cx="9509759" cy="1088136"/>
          </a:xfrm>
        </p:spPr>
        <p:txBody>
          <a:bodyPr anchor="b">
            <a:normAutofit/>
          </a:bodyPr>
          <a:lstStyle/>
          <a:p>
            <a:pPr algn="ctr"/>
            <a:r>
              <a:rPr lang="en-US" dirty="0"/>
              <a:t>Correlation with the Dependant Variable</a:t>
            </a:r>
          </a:p>
        </p:txBody>
      </p:sp>
      <p:pic>
        <p:nvPicPr>
          <p:cNvPr id="9" name="Content Placeholder 8" descr="Chart, waterfall chart&#10;&#10;Description automatically generated">
            <a:extLst>
              <a:ext uri="{FF2B5EF4-FFF2-40B4-BE49-F238E27FC236}">
                <a16:creationId xmlns:a16="http://schemas.microsoft.com/office/drawing/2014/main" id="{D6044FF2-0582-4C54-ADCF-2091A891DF8D}"/>
              </a:ext>
            </a:extLst>
          </p:cNvPr>
          <p:cNvPicPr>
            <a:picLocks noGrp="1" noChangeAspect="1"/>
          </p:cNvPicPr>
          <p:nvPr>
            <p:ph idx="1"/>
          </p:nvPr>
        </p:nvPicPr>
        <p:blipFill>
          <a:blip r:embed="rId2"/>
          <a:stretch>
            <a:fillRect/>
          </a:stretch>
        </p:blipFill>
        <p:spPr>
          <a:xfrm>
            <a:off x="1341120" y="1573213"/>
            <a:ext cx="9509759" cy="4141787"/>
          </a:xfrm>
          <a:noFill/>
        </p:spPr>
      </p:pic>
    </p:spTree>
    <p:extLst>
      <p:ext uri="{BB962C8B-B14F-4D97-AF65-F5344CB8AC3E}">
        <p14:creationId xmlns:p14="http://schemas.microsoft.com/office/powerpoint/2010/main" val="2578687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27254" y="265175"/>
            <a:ext cx="3648723" cy="4004983"/>
          </a:xfrm>
        </p:spPr>
        <p:txBody>
          <a:bodyPr anchor="b">
            <a:normAutofit/>
          </a:bodyPr>
          <a:lstStyle/>
          <a:p>
            <a:pPr algn="ctr"/>
            <a:r>
              <a:rPr lang="en-US" dirty="0"/>
              <a:t>Heatmap showing Correlation of all variables with each other</a:t>
            </a:r>
          </a:p>
        </p:txBody>
      </p:sp>
      <p:pic>
        <p:nvPicPr>
          <p:cNvPr id="6" name="Picture 5" descr="A picture containing star, clock&#10;&#10;Description automatically generated">
            <a:extLst>
              <a:ext uri="{FF2B5EF4-FFF2-40B4-BE49-F238E27FC236}">
                <a16:creationId xmlns:a16="http://schemas.microsoft.com/office/drawing/2014/main" id="{089487CE-3ED8-4A21-AC5D-4F6C3460FE09}"/>
              </a:ext>
            </a:extLst>
          </p:cNvPr>
          <p:cNvPicPr>
            <a:picLocks noChangeAspect="1"/>
          </p:cNvPicPr>
          <p:nvPr/>
        </p:nvPicPr>
        <p:blipFill>
          <a:blip r:embed="rId2"/>
          <a:stretch>
            <a:fillRect/>
          </a:stretch>
        </p:blipFill>
        <p:spPr>
          <a:xfrm>
            <a:off x="0" y="-301842"/>
            <a:ext cx="9509758" cy="6285391"/>
          </a:xfrm>
          <a:prstGeom prst="rect">
            <a:avLst/>
          </a:prstGeom>
        </p:spPr>
      </p:pic>
    </p:spTree>
    <p:extLst>
      <p:ext uri="{BB962C8B-B14F-4D97-AF65-F5344CB8AC3E}">
        <p14:creationId xmlns:p14="http://schemas.microsoft.com/office/powerpoint/2010/main" val="245067435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1120" y="265176"/>
            <a:ext cx="9509759" cy="3163824"/>
          </a:xfrm>
        </p:spPr>
        <p:txBody>
          <a:bodyPr/>
          <a:lstStyle/>
          <a:p>
            <a:pPr algn="ctr"/>
            <a:r>
              <a:rPr lang="en-US" dirty="0"/>
              <a:t>Model Accuracy</a:t>
            </a:r>
          </a:p>
        </p:txBody>
      </p:sp>
    </p:spTree>
    <p:extLst>
      <p:ext uri="{BB962C8B-B14F-4D97-AF65-F5344CB8AC3E}">
        <p14:creationId xmlns:p14="http://schemas.microsoft.com/office/powerpoint/2010/main" val="322185919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1120" y="229665"/>
            <a:ext cx="9509759" cy="1088136"/>
          </a:xfrm>
        </p:spPr>
        <p:txBody>
          <a:bodyPr>
            <a:normAutofit fontScale="90000"/>
          </a:bodyPr>
          <a:lstStyle/>
          <a:p>
            <a:pPr algn="ctr"/>
            <a:r>
              <a:rPr lang="en-US" dirty="0"/>
              <a:t>Confusion Matrix Before &amp; After Feature Engineering</a:t>
            </a:r>
          </a:p>
        </p:txBody>
      </p:sp>
      <p:pic>
        <p:nvPicPr>
          <p:cNvPr id="11" name="Content Placeholder 10" descr="Chart, treemap chart&#10;&#10;Description automatically generated">
            <a:extLst>
              <a:ext uri="{FF2B5EF4-FFF2-40B4-BE49-F238E27FC236}">
                <a16:creationId xmlns:a16="http://schemas.microsoft.com/office/drawing/2014/main" id="{473E78F9-DA36-4BF3-A595-969918EE55DD}"/>
              </a:ext>
            </a:extLst>
          </p:cNvPr>
          <p:cNvPicPr>
            <a:picLocks noGrp="1" noChangeAspect="1"/>
          </p:cNvPicPr>
          <p:nvPr>
            <p:ph idx="1"/>
          </p:nvPr>
        </p:nvPicPr>
        <p:blipFill>
          <a:blip r:embed="rId2"/>
          <a:stretch>
            <a:fillRect/>
          </a:stretch>
        </p:blipFill>
        <p:spPr>
          <a:xfrm>
            <a:off x="202439" y="2133588"/>
            <a:ext cx="5485714" cy="3657143"/>
          </a:xfrm>
        </p:spPr>
      </p:pic>
      <p:pic>
        <p:nvPicPr>
          <p:cNvPr id="13" name="Picture 12" descr="Chart, treemap chart&#10;&#10;Description automatically generated">
            <a:extLst>
              <a:ext uri="{FF2B5EF4-FFF2-40B4-BE49-F238E27FC236}">
                <a16:creationId xmlns:a16="http://schemas.microsoft.com/office/drawing/2014/main" id="{B3E7064C-234C-4621-8255-0B1E1DD01006}"/>
              </a:ext>
            </a:extLst>
          </p:cNvPr>
          <p:cNvPicPr>
            <a:picLocks noChangeAspect="1"/>
          </p:cNvPicPr>
          <p:nvPr/>
        </p:nvPicPr>
        <p:blipFill>
          <a:blip r:embed="rId3"/>
          <a:stretch>
            <a:fillRect/>
          </a:stretch>
        </p:blipFill>
        <p:spPr>
          <a:xfrm>
            <a:off x="6095999" y="2133587"/>
            <a:ext cx="5485714" cy="3657143"/>
          </a:xfrm>
          <a:prstGeom prst="rect">
            <a:avLst/>
          </a:prstGeom>
        </p:spPr>
      </p:pic>
    </p:spTree>
    <p:extLst>
      <p:ext uri="{BB962C8B-B14F-4D97-AF65-F5344CB8AC3E}">
        <p14:creationId xmlns:p14="http://schemas.microsoft.com/office/powerpoint/2010/main" val="138705665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Ocean 16x9">
  <a:themeElements>
    <a:clrScheme name="Ocean">
      <a:dk1>
        <a:sysClr val="windowText" lastClr="000000"/>
      </a:dk1>
      <a:lt1>
        <a:sysClr val="window" lastClr="FFFFFF"/>
      </a:lt1>
      <a:dk2>
        <a:srgbClr val="323232"/>
      </a:dk2>
      <a:lt2>
        <a:srgbClr val="E3DED1"/>
      </a:lt2>
      <a:accent1>
        <a:srgbClr val="4557A1"/>
      </a:accent1>
      <a:accent2>
        <a:srgbClr val="3691AA"/>
      </a:accent2>
      <a:accent3>
        <a:srgbClr val="893768"/>
      </a:accent3>
      <a:accent4>
        <a:srgbClr val="4E8542"/>
      </a:accent4>
      <a:accent5>
        <a:srgbClr val="A25A12"/>
      </a:accent5>
      <a:accent6>
        <a:srgbClr val="C19859"/>
      </a:accent6>
      <a:hlink>
        <a:srgbClr val="6B9F25"/>
      </a:hlink>
      <a:folHlink>
        <a:srgbClr val="B26B02"/>
      </a:folHlink>
    </a:clrScheme>
    <a:fontScheme name="Georgia">
      <a:maj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cean painting presentation (widescreen).potx" id="{7D8F5DB3-F878-46D5-AF2D-2DD5B7369221}" vid="{9251DF30-C224-466C-9BFA-3064FAD55731}"/>
    </a:ext>
  </a:extLst>
</a:theme>
</file>

<file path=ppt/theme/theme2.xml><?xml version="1.0" encoding="utf-8"?>
<a:theme xmlns:a="http://schemas.openxmlformats.org/drawingml/2006/main" name="Office Theme">
  <a:themeElements>
    <a:clrScheme name="Ocean">
      <a:dk1>
        <a:sysClr val="windowText" lastClr="000000"/>
      </a:dk1>
      <a:lt1>
        <a:sysClr val="window" lastClr="FFFFFF"/>
      </a:lt1>
      <a:dk2>
        <a:srgbClr val="323232"/>
      </a:dk2>
      <a:lt2>
        <a:srgbClr val="E3DED1"/>
      </a:lt2>
      <a:accent1>
        <a:srgbClr val="4557A1"/>
      </a:accent1>
      <a:accent2>
        <a:srgbClr val="3691AA"/>
      </a:accent2>
      <a:accent3>
        <a:srgbClr val="893768"/>
      </a:accent3>
      <a:accent4>
        <a:srgbClr val="4E8542"/>
      </a:accent4>
      <a:accent5>
        <a:srgbClr val="A25A12"/>
      </a:accent5>
      <a:accent6>
        <a:srgbClr val="C19859"/>
      </a:accent6>
      <a:hlink>
        <a:srgbClr val="6B9F25"/>
      </a:hlink>
      <a:folHlink>
        <a:srgbClr val="B26B02"/>
      </a:folHlink>
    </a:clrScheme>
    <a:fontScheme name="Georgia">
      <a:maj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Ocean">
      <a:dk1>
        <a:sysClr val="windowText" lastClr="000000"/>
      </a:dk1>
      <a:lt1>
        <a:sysClr val="window" lastClr="FFFFFF"/>
      </a:lt1>
      <a:dk2>
        <a:srgbClr val="323232"/>
      </a:dk2>
      <a:lt2>
        <a:srgbClr val="E3DED1"/>
      </a:lt2>
      <a:accent1>
        <a:srgbClr val="4557A1"/>
      </a:accent1>
      <a:accent2>
        <a:srgbClr val="3691AA"/>
      </a:accent2>
      <a:accent3>
        <a:srgbClr val="893768"/>
      </a:accent3>
      <a:accent4>
        <a:srgbClr val="4E8542"/>
      </a:accent4>
      <a:accent5>
        <a:srgbClr val="A25A12"/>
      </a:accent5>
      <a:accent6>
        <a:srgbClr val="C19859"/>
      </a:accent6>
      <a:hlink>
        <a:srgbClr val="6B9F25"/>
      </a:hlink>
      <a:folHlink>
        <a:srgbClr val="B26B02"/>
      </a:folHlink>
    </a:clrScheme>
    <a:fontScheme name="Georgia">
      <a:maj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TotalTime>
  <Words>729</Words>
  <Application>Microsoft Office PowerPoint</Application>
  <PresentationFormat>Widescreen</PresentationFormat>
  <Paragraphs>40</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Georgia</vt:lpstr>
      <vt:lpstr>Ocean 16x9</vt:lpstr>
      <vt:lpstr>Minimizing Churn rate Through Analysis of Financial Habits</vt:lpstr>
      <vt:lpstr>Introduction</vt:lpstr>
      <vt:lpstr>Business Challenge</vt:lpstr>
      <vt:lpstr>Data Explanation</vt:lpstr>
      <vt:lpstr>Visualizations</vt:lpstr>
      <vt:lpstr>Correlation with the Dependant Variable</vt:lpstr>
      <vt:lpstr>Heatmap showing Correlation of all variables with each other</vt:lpstr>
      <vt:lpstr>Model Accuracy</vt:lpstr>
      <vt:lpstr>Confusion Matrix Before &amp; After Feature Engineering</vt:lpstr>
      <vt:lpstr>Classification Report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Minimizing Churn rate Through Analysis of Financial Habits</dc:title>
  <dc:creator>Meet Shah</dc:creator>
  <cp:lastModifiedBy>Meet Shah</cp:lastModifiedBy>
  <cp:revision>9</cp:revision>
  <dcterms:created xsi:type="dcterms:W3CDTF">2020-10-17T04:54:09Z</dcterms:created>
  <dcterms:modified xsi:type="dcterms:W3CDTF">2020-10-17T05:37:25Z</dcterms:modified>
</cp:coreProperties>
</file>