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96" r:id="rId3"/>
    <p:sldId id="266" r:id="rId4"/>
    <p:sldId id="258" r:id="rId5"/>
    <p:sldId id="274" r:id="rId6"/>
    <p:sldId id="259" r:id="rId7"/>
    <p:sldId id="262" r:id="rId8"/>
    <p:sldId id="292" r:id="rId9"/>
    <p:sldId id="294" r:id="rId10"/>
    <p:sldId id="291" r:id="rId11"/>
    <p:sldId id="295" r:id="rId12"/>
    <p:sldId id="29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766CD2A5-EB34-22DD-7B9D-AD45C0D81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>
            <a:extLst>
              <a:ext uri="{FF2B5EF4-FFF2-40B4-BE49-F238E27FC236}">
                <a16:creationId xmlns:a16="http://schemas.microsoft.com/office/drawing/2014/main" id="{EDC8D91D-3B4C-0B1D-CB10-3E1A7BBB36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>
            <a:extLst>
              <a:ext uri="{FF2B5EF4-FFF2-40B4-BE49-F238E27FC236}">
                <a16:creationId xmlns:a16="http://schemas.microsoft.com/office/drawing/2014/main" id="{793CDDDF-74F8-AA24-8063-9E749C78C8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913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52E0C337-8236-7E60-458C-094B97732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>
            <a:extLst>
              <a:ext uri="{FF2B5EF4-FFF2-40B4-BE49-F238E27FC236}">
                <a16:creationId xmlns:a16="http://schemas.microsoft.com/office/drawing/2014/main" id="{DB424C0B-CDBB-E0E5-7D1C-6B5AA7E032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>
            <a:extLst>
              <a:ext uri="{FF2B5EF4-FFF2-40B4-BE49-F238E27FC236}">
                <a16:creationId xmlns:a16="http://schemas.microsoft.com/office/drawing/2014/main" id="{73155E41-564F-CAFB-860A-B38058FABE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835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200F86BD-328E-69C0-DE11-71F734B33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>
            <a:extLst>
              <a:ext uri="{FF2B5EF4-FFF2-40B4-BE49-F238E27FC236}">
                <a16:creationId xmlns:a16="http://schemas.microsoft.com/office/drawing/2014/main" id="{30ABFAED-3737-109C-1738-E62026A85E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>
            <a:extLst>
              <a:ext uri="{FF2B5EF4-FFF2-40B4-BE49-F238E27FC236}">
                <a16:creationId xmlns:a16="http://schemas.microsoft.com/office/drawing/2014/main" id="{D8496BE4-890A-4AE5-412D-7969E2148B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53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EF660A59-1ECD-4F37-1675-885B5BB2E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e8b782381_0_797:notes">
            <a:extLst>
              <a:ext uri="{FF2B5EF4-FFF2-40B4-BE49-F238E27FC236}">
                <a16:creationId xmlns:a16="http://schemas.microsoft.com/office/drawing/2014/main" id="{F0A59827-ADEB-360C-DC04-030AD73D60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e8b782381_0_797:notes">
            <a:extLst>
              <a:ext uri="{FF2B5EF4-FFF2-40B4-BE49-F238E27FC236}">
                <a16:creationId xmlns:a16="http://schemas.microsoft.com/office/drawing/2014/main" id="{8B9623C9-D265-1EFC-E0D5-2047C78C61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65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e8b782381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e8b782381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8bc00f6a12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8bc00f6a12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e8b782381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e8b782381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CE65E74E-EA1E-3F03-6C9B-FCD77CA23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>
            <a:extLst>
              <a:ext uri="{FF2B5EF4-FFF2-40B4-BE49-F238E27FC236}">
                <a16:creationId xmlns:a16="http://schemas.microsoft.com/office/drawing/2014/main" id="{3467A827-5791-9BD8-40F8-998B6592A5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>
            <a:extLst>
              <a:ext uri="{FF2B5EF4-FFF2-40B4-BE49-F238E27FC236}">
                <a16:creationId xmlns:a16="http://schemas.microsoft.com/office/drawing/2014/main" id="{CEB75054-1F78-4160-F750-DF1D181F7D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159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FAA990C4-5562-571A-C3DE-F0EBEC154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>
            <a:extLst>
              <a:ext uri="{FF2B5EF4-FFF2-40B4-BE49-F238E27FC236}">
                <a16:creationId xmlns:a16="http://schemas.microsoft.com/office/drawing/2014/main" id="{7C77E48F-6DC0-358D-2F76-EC12099778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>
            <a:extLst>
              <a:ext uri="{FF2B5EF4-FFF2-40B4-BE49-F238E27FC236}">
                <a16:creationId xmlns:a16="http://schemas.microsoft.com/office/drawing/2014/main" id="{18EC7136-877F-DDCD-9612-28DD71F79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734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777059" y="2610548"/>
            <a:ext cx="3945300" cy="1634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badi" panose="020B0604020104020204" pitchFamily="34" charset="0"/>
              </a:rPr>
              <a:t>Team Members: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>
                <a:latin typeface="Abadi" panose="020B0604020104020204" pitchFamily="34" charset="0"/>
              </a:rPr>
              <a:t>Tousif Mahmud Emon (1901011)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>
                <a:latin typeface="Abadi" panose="020B0604020104020204" pitchFamily="34" charset="0"/>
              </a:rPr>
              <a:t>Md. Muntasire Mahmud (1901012)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>
                <a:latin typeface="Abadi" panose="020B0604020104020204" pitchFamily="34" charset="0"/>
              </a:rPr>
              <a:t>Sharika Khan (1901013)</a:t>
            </a:r>
          </a:p>
          <a:p>
            <a:pPr marL="342900" lvl="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>
                <a:latin typeface="Abadi" panose="020B0604020104020204" pitchFamily="34" charset="0"/>
              </a:rPr>
              <a:t>Shakil Ahmed (1901023)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1735E-2F9D-E0C7-5472-60378E936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87" y="1983143"/>
            <a:ext cx="2738343" cy="2738343"/>
          </a:xfrm>
          <a:prstGeom prst="rect">
            <a:avLst/>
          </a:prstGeom>
        </p:spPr>
      </p:pic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031786" y="401414"/>
            <a:ext cx="7080427" cy="13399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pc="300" dirty="0">
                <a:latin typeface="Abadi" panose="020B0604020104020204" pitchFamily="34" charset="0"/>
              </a:rPr>
              <a:t>ECO GUARDIAN:</a:t>
            </a:r>
            <a:br>
              <a:rPr lang="en-US" sz="2800" dirty="0">
                <a:latin typeface="Abadi" panose="020B0604020104020204" pitchFamily="34" charset="0"/>
              </a:rPr>
            </a:br>
            <a:r>
              <a:rPr lang="en-US" sz="2800" dirty="0">
                <a:latin typeface="Abadi" panose="020B0604020104020204" pitchFamily="34" charset="0"/>
              </a:rPr>
              <a:t>LOCATION BASED GARBAGE MANAGEMENT SYSTEM FOR SMART CITY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A7305842-A219-E720-6DE7-3E168A7AC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4;p18">
            <a:extLst>
              <a:ext uri="{FF2B5EF4-FFF2-40B4-BE49-F238E27FC236}">
                <a16:creationId xmlns:a16="http://schemas.microsoft.com/office/drawing/2014/main" id="{730FD883-EF66-5AC3-3374-56FC9BAAA5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883" y="453301"/>
            <a:ext cx="795021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>
                <a:latin typeface="Abadi" panose="020B0604020104020204" pitchFamily="34" charset="0"/>
              </a:rPr>
              <a:t>APP VIEW: BINS LOCATION</a:t>
            </a:r>
            <a:endParaRPr spc="300" dirty="0">
              <a:latin typeface="Abadi" panose="020B06040201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0FBA59-A933-6270-7FA9-524A4E5AB592}"/>
              </a:ext>
            </a:extLst>
          </p:cNvPr>
          <p:cNvGrpSpPr/>
          <p:nvPr/>
        </p:nvGrpSpPr>
        <p:grpSpPr>
          <a:xfrm>
            <a:off x="996147" y="1088213"/>
            <a:ext cx="1792509" cy="3718056"/>
            <a:chOff x="6308718" y="1088213"/>
            <a:chExt cx="1792509" cy="3718056"/>
          </a:xfrm>
        </p:grpSpPr>
        <p:grpSp>
          <p:nvGrpSpPr>
            <p:cNvPr id="12" name="Google Shape;405;p21">
              <a:extLst>
                <a:ext uri="{FF2B5EF4-FFF2-40B4-BE49-F238E27FC236}">
                  <a16:creationId xmlns:a16="http://schemas.microsoft.com/office/drawing/2014/main" id="{79DB609A-6D9B-A5DE-7FD8-BB7BE01A70D2}"/>
                </a:ext>
              </a:extLst>
            </p:cNvPr>
            <p:cNvGrpSpPr/>
            <p:nvPr/>
          </p:nvGrpSpPr>
          <p:grpSpPr>
            <a:xfrm>
              <a:off x="6308718" y="1088213"/>
              <a:ext cx="1792509" cy="3718056"/>
              <a:chOff x="4628045" y="1300654"/>
              <a:chExt cx="1846806" cy="3505620"/>
            </a:xfrm>
          </p:grpSpPr>
          <p:sp>
            <p:nvSpPr>
              <p:cNvPr id="14" name="Google Shape;406;p21">
                <a:extLst>
                  <a:ext uri="{FF2B5EF4-FFF2-40B4-BE49-F238E27FC236}">
                    <a16:creationId xmlns:a16="http://schemas.microsoft.com/office/drawing/2014/main" id="{3FD4DB8F-01DD-A60A-2108-4E227E6D7730}"/>
                  </a:ext>
                </a:extLst>
              </p:cNvPr>
              <p:cNvSpPr/>
              <p:nvPr/>
            </p:nvSpPr>
            <p:spPr>
              <a:xfrm rot="10800000" flipH="1">
                <a:off x="4628045" y="1899290"/>
                <a:ext cx="1846800" cy="2906984"/>
              </a:xfrm>
              <a:prstGeom prst="round2SameRect">
                <a:avLst>
                  <a:gd name="adj1" fmla="val 5396"/>
                  <a:gd name="adj2" fmla="val 0"/>
                </a:avLst>
              </a:prstGeom>
              <a:noFill/>
              <a:ln w="9525" cap="flat" cmpd="sng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09;p21">
                <a:extLst>
                  <a:ext uri="{FF2B5EF4-FFF2-40B4-BE49-F238E27FC236}">
                    <a16:creationId xmlns:a16="http://schemas.microsoft.com/office/drawing/2014/main" id="{2BF2E918-7228-A891-5101-50430CC2FC6F}"/>
                  </a:ext>
                </a:extLst>
              </p:cNvPr>
              <p:cNvSpPr/>
              <p:nvPr/>
            </p:nvSpPr>
            <p:spPr>
              <a:xfrm>
                <a:off x="4628051" y="1300654"/>
                <a:ext cx="1846800" cy="45370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700" dirty="0">
                    <a:solidFill>
                      <a:schemeClr val="lt1"/>
                    </a:solidFill>
                    <a:latin typeface="Fira Sans Extra Condensed Medium"/>
                    <a:sym typeface="Fira Sans Extra Condensed Medium"/>
                  </a:rPr>
                  <a:t>HOME PAGE</a:t>
                </a:r>
                <a:endParaRPr dirty="0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3BB28-A7B7-D395-B7CF-58242690B1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961"/>
            <a:stretch/>
          </p:blipFill>
          <p:spPr>
            <a:xfrm>
              <a:off x="6357007" y="1818530"/>
              <a:ext cx="1724503" cy="2871669"/>
            </a:xfrm>
            <a:prstGeom prst="rect">
              <a:avLst/>
            </a:prstGeom>
          </p:spPr>
        </p:pic>
      </p:grpSp>
      <p:grpSp>
        <p:nvGrpSpPr>
          <p:cNvPr id="18" name="Google Shape;405;p21">
            <a:extLst>
              <a:ext uri="{FF2B5EF4-FFF2-40B4-BE49-F238E27FC236}">
                <a16:creationId xmlns:a16="http://schemas.microsoft.com/office/drawing/2014/main" id="{6EDBBE1E-36BD-60DB-0F65-4EB9A4AAFB09}"/>
              </a:ext>
            </a:extLst>
          </p:cNvPr>
          <p:cNvGrpSpPr/>
          <p:nvPr/>
        </p:nvGrpSpPr>
        <p:grpSpPr>
          <a:xfrm>
            <a:off x="3651592" y="1088214"/>
            <a:ext cx="1792510" cy="3718055"/>
            <a:chOff x="4628044" y="1300654"/>
            <a:chExt cx="1846807" cy="3505619"/>
          </a:xfrm>
        </p:grpSpPr>
        <p:sp>
          <p:nvSpPr>
            <p:cNvPr id="19" name="Google Shape;406;p21">
              <a:extLst>
                <a:ext uri="{FF2B5EF4-FFF2-40B4-BE49-F238E27FC236}">
                  <a16:creationId xmlns:a16="http://schemas.microsoft.com/office/drawing/2014/main" id="{0AFF8CE9-23C2-049D-1063-164B661D619E}"/>
                </a:ext>
              </a:extLst>
            </p:cNvPr>
            <p:cNvSpPr/>
            <p:nvPr/>
          </p:nvSpPr>
          <p:spPr>
            <a:xfrm rot="10800000" flipH="1">
              <a:off x="4628044" y="1899289"/>
              <a:ext cx="1846800" cy="2906984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;p21">
              <a:extLst>
                <a:ext uri="{FF2B5EF4-FFF2-40B4-BE49-F238E27FC236}">
                  <a16:creationId xmlns:a16="http://schemas.microsoft.com/office/drawing/2014/main" id="{F9AC1033-3BC8-7759-7AF9-28A86A58B7E2}"/>
                </a:ext>
              </a:extLst>
            </p:cNvPr>
            <p:cNvSpPr/>
            <p:nvPr/>
          </p:nvSpPr>
          <p:spPr>
            <a:xfrm>
              <a:off x="4628051" y="1300654"/>
              <a:ext cx="1846800" cy="45370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BIN LOCATION</a:t>
              </a:r>
              <a:endParaRPr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0BFE904-BBD7-6194-D125-C9DFC152C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633"/>
          <a:stretch/>
        </p:blipFill>
        <p:spPr>
          <a:xfrm>
            <a:off x="3710293" y="1818531"/>
            <a:ext cx="1678022" cy="2871669"/>
          </a:xfrm>
          <a:prstGeom prst="rect">
            <a:avLst/>
          </a:prstGeom>
        </p:spPr>
      </p:pic>
      <p:grpSp>
        <p:nvGrpSpPr>
          <p:cNvPr id="22" name="Google Shape;405;p21">
            <a:extLst>
              <a:ext uri="{FF2B5EF4-FFF2-40B4-BE49-F238E27FC236}">
                <a16:creationId xmlns:a16="http://schemas.microsoft.com/office/drawing/2014/main" id="{14F2A1B5-2936-EB85-DED7-BB60C7D1FC22}"/>
              </a:ext>
            </a:extLst>
          </p:cNvPr>
          <p:cNvGrpSpPr/>
          <p:nvPr/>
        </p:nvGrpSpPr>
        <p:grpSpPr>
          <a:xfrm>
            <a:off x="6307036" y="1088213"/>
            <a:ext cx="1792510" cy="3718055"/>
            <a:chOff x="4628044" y="1300654"/>
            <a:chExt cx="1846807" cy="3505619"/>
          </a:xfrm>
        </p:grpSpPr>
        <p:sp>
          <p:nvSpPr>
            <p:cNvPr id="23" name="Google Shape;406;p21">
              <a:extLst>
                <a:ext uri="{FF2B5EF4-FFF2-40B4-BE49-F238E27FC236}">
                  <a16:creationId xmlns:a16="http://schemas.microsoft.com/office/drawing/2014/main" id="{18E67D98-50DB-2E3E-0BC6-A68F59800CB2}"/>
                </a:ext>
              </a:extLst>
            </p:cNvPr>
            <p:cNvSpPr/>
            <p:nvPr/>
          </p:nvSpPr>
          <p:spPr>
            <a:xfrm rot="10800000" flipH="1">
              <a:off x="4628044" y="1899289"/>
              <a:ext cx="1846800" cy="2906984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9;p21">
              <a:extLst>
                <a:ext uri="{FF2B5EF4-FFF2-40B4-BE49-F238E27FC236}">
                  <a16:creationId xmlns:a16="http://schemas.microsoft.com/office/drawing/2014/main" id="{69CD23E9-DA86-4653-E364-E7A9D59F9EA9}"/>
                </a:ext>
              </a:extLst>
            </p:cNvPr>
            <p:cNvSpPr/>
            <p:nvPr/>
          </p:nvSpPr>
          <p:spPr>
            <a:xfrm>
              <a:off x="4628051" y="1300654"/>
              <a:ext cx="1846800" cy="45370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BIN DETAILS</a:t>
              </a:r>
              <a:endParaRPr dirty="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B4F006D-8FA9-EC22-80AA-643A1C6841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48"/>
          <a:stretch/>
        </p:blipFill>
        <p:spPr>
          <a:xfrm>
            <a:off x="6393213" y="1818530"/>
            <a:ext cx="1620147" cy="28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2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FAF6C3B5-5128-0B60-B576-073C9E525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4;p18">
            <a:extLst>
              <a:ext uri="{FF2B5EF4-FFF2-40B4-BE49-F238E27FC236}">
                <a16:creationId xmlns:a16="http://schemas.microsoft.com/office/drawing/2014/main" id="{42168650-158E-960F-DDF5-E3F7B6DAC8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883" y="453301"/>
            <a:ext cx="795021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>
                <a:latin typeface="Abadi" panose="020B0604020104020204" pitchFamily="34" charset="0"/>
              </a:rPr>
              <a:t>APP VIEW: ACCOUNT DETAILS</a:t>
            </a:r>
            <a:endParaRPr spc="300" dirty="0">
              <a:latin typeface="Abadi" panose="020B06040201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6DC2B3-23B4-E845-849D-D181B5096740}"/>
              </a:ext>
            </a:extLst>
          </p:cNvPr>
          <p:cNvGrpSpPr/>
          <p:nvPr/>
        </p:nvGrpSpPr>
        <p:grpSpPr>
          <a:xfrm>
            <a:off x="996147" y="1088213"/>
            <a:ext cx="1792509" cy="3718056"/>
            <a:chOff x="6308718" y="1088213"/>
            <a:chExt cx="1792509" cy="3718056"/>
          </a:xfrm>
        </p:grpSpPr>
        <p:grpSp>
          <p:nvGrpSpPr>
            <p:cNvPr id="12" name="Google Shape;405;p21">
              <a:extLst>
                <a:ext uri="{FF2B5EF4-FFF2-40B4-BE49-F238E27FC236}">
                  <a16:creationId xmlns:a16="http://schemas.microsoft.com/office/drawing/2014/main" id="{7A38EA1D-D377-5DF5-11D4-C0926D5BF04D}"/>
                </a:ext>
              </a:extLst>
            </p:cNvPr>
            <p:cNvGrpSpPr/>
            <p:nvPr/>
          </p:nvGrpSpPr>
          <p:grpSpPr>
            <a:xfrm>
              <a:off x="6308718" y="1088213"/>
              <a:ext cx="1792509" cy="3718056"/>
              <a:chOff x="4628045" y="1300654"/>
              <a:chExt cx="1846806" cy="3505620"/>
            </a:xfrm>
          </p:grpSpPr>
          <p:sp>
            <p:nvSpPr>
              <p:cNvPr id="14" name="Google Shape;406;p21">
                <a:extLst>
                  <a:ext uri="{FF2B5EF4-FFF2-40B4-BE49-F238E27FC236}">
                    <a16:creationId xmlns:a16="http://schemas.microsoft.com/office/drawing/2014/main" id="{AD5F3833-64B5-C7E4-9948-B1B6D754B644}"/>
                  </a:ext>
                </a:extLst>
              </p:cNvPr>
              <p:cNvSpPr/>
              <p:nvPr/>
            </p:nvSpPr>
            <p:spPr>
              <a:xfrm rot="10800000" flipH="1">
                <a:off x="4628045" y="1899290"/>
                <a:ext cx="1846800" cy="2906984"/>
              </a:xfrm>
              <a:prstGeom prst="round2SameRect">
                <a:avLst>
                  <a:gd name="adj1" fmla="val 5396"/>
                  <a:gd name="adj2" fmla="val 0"/>
                </a:avLst>
              </a:prstGeom>
              <a:noFill/>
              <a:ln w="9525" cap="flat" cmpd="sng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09;p21">
                <a:extLst>
                  <a:ext uri="{FF2B5EF4-FFF2-40B4-BE49-F238E27FC236}">
                    <a16:creationId xmlns:a16="http://schemas.microsoft.com/office/drawing/2014/main" id="{876CF674-12D1-5289-5B47-44CAC348B2DF}"/>
                  </a:ext>
                </a:extLst>
              </p:cNvPr>
              <p:cNvSpPr/>
              <p:nvPr/>
            </p:nvSpPr>
            <p:spPr>
              <a:xfrm>
                <a:off x="4628051" y="1300654"/>
                <a:ext cx="1846800" cy="45370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700" dirty="0">
                    <a:solidFill>
                      <a:schemeClr val="lt1"/>
                    </a:solidFill>
                    <a:latin typeface="Fira Sans Extra Condensed Medium"/>
                    <a:sym typeface="Fira Sans Extra Condensed Medium"/>
                  </a:rPr>
                  <a:t>HOME PAGE</a:t>
                </a:r>
                <a:endParaRPr dirty="0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FCC46D2-0035-51EA-CCDE-318AFD9737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961"/>
            <a:stretch/>
          </p:blipFill>
          <p:spPr>
            <a:xfrm>
              <a:off x="6357007" y="1818530"/>
              <a:ext cx="1724503" cy="2871669"/>
            </a:xfrm>
            <a:prstGeom prst="rect">
              <a:avLst/>
            </a:prstGeom>
          </p:spPr>
        </p:pic>
      </p:grpSp>
      <p:grpSp>
        <p:nvGrpSpPr>
          <p:cNvPr id="18" name="Google Shape;405;p21">
            <a:extLst>
              <a:ext uri="{FF2B5EF4-FFF2-40B4-BE49-F238E27FC236}">
                <a16:creationId xmlns:a16="http://schemas.microsoft.com/office/drawing/2014/main" id="{01A417EF-503E-2DAA-A31B-10A7FE5FA88B}"/>
              </a:ext>
            </a:extLst>
          </p:cNvPr>
          <p:cNvGrpSpPr/>
          <p:nvPr/>
        </p:nvGrpSpPr>
        <p:grpSpPr>
          <a:xfrm>
            <a:off x="3651592" y="1088214"/>
            <a:ext cx="1792510" cy="3718055"/>
            <a:chOff x="4628044" y="1300654"/>
            <a:chExt cx="1846807" cy="3505619"/>
          </a:xfrm>
        </p:grpSpPr>
        <p:sp>
          <p:nvSpPr>
            <p:cNvPr id="19" name="Google Shape;406;p21">
              <a:extLst>
                <a:ext uri="{FF2B5EF4-FFF2-40B4-BE49-F238E27FC236}">
                  <a16:creationId xmlns:a16="http://schemas.microsoft.com/office/drawing/2014/main" id="{08FD267F-5ED2-099D-32BB-6B69BD65DBFA}"/>
                </a:ext>
              </a:extLst>
            </p:cNvPr>
            <p:cNvSpPr/>
            <p:nvPr/>
          </p:nvSpPr>
          <p:spPr>
            <a:xfrm rot="10800000" flipH="1">
              <a:off x="4628044" y="1899289"/>
              <a:ext cx="1846800" cy="2906984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9;p21">
              <a:extLst>
                <a:ext uri="{FF2B5EF4-FFF2-40B4-BE49-F238E27FC236}">
                  <a16:creationId xmlns:a16="http://schemas.microsoft.com/office/drawing/2014/main" id="{20AA1140-DB46-5CAF-794A-6A12E0909E35}"/>
                </a:ext>
              </a:extLst>
            </p:cNvPr>
            <p:cNvSpPr/>
            <p:nvPr/>
          </p:nvSpPr>
          <p:spPr>
            <a:xfrm>
              <a:off x="4628051" y="1300654"/>
              <a:ext cx="1846800" cy="45370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ACCOUNT DETAILS</a:t>
              </a:r>
              <a:endParaRPr sz="1600" dirty="0"/>
            </a:p>
          </p:txBody>
        </p:sp>
      </p:grpSp>
      <p:grpSp>
        <p:nvGrpSpPr>
          <p:cNvPr id="22" name="Google Shape;405;p21">
            <a:extLst>
              <a:ext uri="{FF2B5EF4-FFF2-40B4-BE49-F238E27FC236}">
                <a16:creationId xmlns:a16="http://schemas.microsoft.com/office/drawing/2014/main" id="{3D752963-E786-0EEB-A9C9-0A7B7824FE4A}"/>
              </a:ext>
            </a:extLst>
          </p:cNvPr>
          <p:cNvGrpSpPr/>
          <p:nvPr/>
        </p:nvGrpSpPr>
        <p:grpSpPr>
          <a:xfrm>
            <a:off x="6307036" y="1088213"/>
            <a:ext cx="1792510" cy="3718055"/>
            <a:chOff x="4628044" y="1300654"/>
            <a:chExt cx="1846807" cy="3505619"/>
          </a:xfrm>
        </p:grpSpPr>
        <p:sp>
          <p:nvSpPr>
            <p:cNvPr id="23" name="Google Shape;406;p21">
              <a:extLst>
                <a:ext uri="{FF2B5EF4-FFF2-40B4-BE49-F238E27FC236}">
                  <a16:creationId xmlns:a16="http://schemas.microsoft.com/office/drawing/2014/main" id="{E1922228-1F4D-D2C4-312F-3A7FFDAC4CB8}"/>
                </a:ext>
              </a:extLst>
            </p:cNvPr>
            <p:cNvSpPr/>
            <p:nvPr/>
          </p:nvSpPr>
          <p:spPr>
            <a:xfrm rot="10800000" flipH="1">
              <a:off x="4628044" y="1899289"/>
              <a:ext cx="1846800" cy="2906984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9;p21">
              <a:extLst>
                <a:ext uri="{FF2B5EF4-FFF2-40B4-BE49-F238E27FC236}">
                  <a16:creationId xmlns:a16="http://schemas.microsoft.com/office/drawing/2014/main" id="{FA61C37E-5765-9B55-BD12-4BD66904C994}"/>
                </a:ext>
              </a:extLst>
            </p:cNvPr>
            <p:cNvSpPr/>
            <p:nvPr/>
          </p:nvSpPr>
          <p:spPr>
            <a:xfrm>
              <a:off x="4628051" y="1300654"/>
              <a:ext cx="1846800" cy="45370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EDIT PROFILE</a:t>
              </a:r>
              <a:endParaRPr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48208D2-22EE-332A-5121-F53E03F991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409"/>
          <a:stretch/>
        </p:blipFill>
        <p:spPr>
          <a:xfrm>
            <a:off x="3733170" y="1818530"/>
            <a:ext cx="1635898" cy="2871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C3A79C-1E86-FB0E-123D-E4B0B73653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633"/>
          <a:stretch/>
        </p:blipFill>
        <p:spPr>
          <a:xfrm>
            <a:off x="6370467" y="1818530"/>
            <a:ext cx="1678022" cy="28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4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F8C6C742-0E9A-14DE-8B38-694B25DE9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4;p18">
            <a:extLst>
              <a:ext uri="{FF2B5EF4-FFF2-40B4-BE49-F238E27FC236}">
                <a16:creationId xmlns:a16="http://schemas.microsoft.com/office/drawing/2014/main" id="{CF6313F8-A8B4-BC59-A535-2B99A6678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895" y="2331150"/>
            <a:ext cx="795021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>
                <a:latin typeface="Abadi" panose="020B0604020104020204" pitchFamily="34" charset="0"/>
              </a:rPr>
              <a:t>THANK YOU!</a:t>
            </a:r>
            <a:endParaRPr spc="3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5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5647744A-CDAE-D322-6DA2-08A773C58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5">
            <a:extLst>
              <a:ext uri="{FF2B5EF4-FFF2-40B4-BE49-F238E27FC236}">
                <a16:creationId xmlns:a16="http://schemas.microsoft.com/office/drawing/2014/main" id="{4925F40F-DCD5-ABB5-70F8-3046C2AF416C}"/>
              </a:ext>
            </a:extLst>
          </p:cNvPr>
          <p:cNvSpPr txBox="1"/>
          <p:nvPr/>
        </p:nvSpPr>
        <p:spPr>
          <a:xfrm>
            <a:off x="634771" y="1307365"/>
            <a:ext cx="5561990" cy="317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The Location-Based Garbage Management System is a digital solution designed to optimize garbage management in smart cities.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By leveraging mobile technology, implementing IoT sensors, and getting real-time data to monitor and manage garbage collection processes efficiently.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By providing real-time insights and tools for route optimization, the application aims to revolutionize urban waste management practices.</a:t>
            </a:r>
          </a:p>
        </p:txBody>
      </p:sp>
      <p:sp>
        <p:nvSpPr>
          <p:cNvPr id="4" name="Google Shape;244;p18">
            <a:extLst>
              <a:ext uri="{FF2B5EF4-FFF2-40B4-BE49-F238E27FC236}">
                <a16:creationId xmlns:a16="http://schemas.microsoft.com/office/drawing/2014/main" id="{5CA034E6-8821-D4A3-D436-A6CA1DC59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0275" y="453523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>
                <a:latin typeface="Abadi" panose="020B0604020104020204" pitchFamily="34" charset="0"/>
              </a:rPr>
              <a:t>INTRODUCTION</a:t>
            </a:r>
            <a:endParaRPr spc="300" dirty="0">
              <a:latin typeface="Abadi" panose="020B06040201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F5A3A-BAA6-ADC1-381E-601B1BCBD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997" y="1662545"/>
            <a:ext cx="2386366" cy="23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9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"/>
          <p:cNvSpPr/>
          <p:nvPr/>
        </p:nvSpPr>
        <p:spPr>
          <a:xfrm rot="2700000">
            <a:off x="4132857" y="1528063"/>
            <a:ext cx="865074" cy="8650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5"/>
          <p:cNvSpPr/>
          <p:nvPr/>
        </p:nvSpPr>
        <p:spPr>
          <a:xfrm rot="2700000">
            <a:off x="5481475" y="1528063"/>
            <a:ext cx="865074" cy="8650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98" name="Google Shape;598;p25"/>
          <p:cNvGrpSpPr/>
          <p:nvPr/>
        </p:nvGrpSpPr>
        <p:grpSpPr>
          <a:xfrm>
            <a:off x="3033404" y="2765690"/>
            <a:ext cx="3052808" cy="1961384"/>
            <a:chOff x="3715500" y="2485274"/>
            <a:chExt cx="1713000" cy="1961384"/>
          </a:xfrm>
        </p:grpSpPr>
        <p:cxnSp>
          <p:nvCxnSpPr>
            <p:cNvPr id="599" name="Google Shape;599;p25"/>
            <p:cNvCxnSpPr>
              <a:cxnSpLocks/>
              <a:endCxn id="600" idx="0"/>
            </p:cNvCxnSpPr>
            <p:nvPr/>
          </p:nvCxnSpPr>
          <p:spPr>
            <a:xfrm>
              <a:off x="4572000" y="2485274"/>
              <a:ext cx="0" cy="897511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1" name="Google Shape;601;p25"/>
            <p:cNvSpPr txBox="1"/>
            <p:nvPr/>
          </p:nvSpPr>
          <p:spPr>
            <a:xfrm>
              <a:off x="3853063" y="3691858"/>
              <a:ext cx="1437875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Key component of sustainable cities, pollution reduction, and improved quality of life.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3715500" y="3382785"/>
              <a:ext cx="171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rgbClr val="00B0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Sustainability Alignment</a:t>
              </a:r>
              <a:endParaRPr sz="1700" dirty="0">
                <a:solidFill>
                  <a:srgbClr val="00B0F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2" name="Google Shape;602;p25"/>
          <p:cNvGrpSpPr/>
          <p:nvPr/>
        </p:nvGrpSpPr>
        <p:grpSpPr>
          <a:xfrm>
            <a:off x="6264601" y="1239850"/>
            <a:ext cx="2299114" cy="1377743"/>
            <a:chOff x="6519043" y="1239850"/>
            <a:chExt cx="1914658" cy="1377743"/>
          </a:xfrm>
        </p:grpSpPr>
        <p:sp>
          <p:nvSpPr>
            <p:cNvPr id="603" name="Google Shape;603;p25"/>
            <p:cNvSpPr/>
            <p:nvPr/>
          </p:nvSpPr>
          <p:spPr>
            <a:xfrm>
              <a:off x="6615426" y="1239850"/>
              <a:ext cx="1772517" cy="336900"/>
            </a:xfrm>
            <a:custGeom>
              <a:avLst/>
              <a:gdLst/>
              <a:ahLst/>
              <a:cxnLst/>
              <a:rect l="l" t="t" r="r" b="b"/>
              <a:pathLst>
                <a:path w="71950" h="13476" extrusionOk="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4" name="Google Shape;604;p25"/>
            <p:cNvSpPr txBox="1"/>
            <p:nvPr/>
          </p:nvSpPr>
          <p:spPr>
            <a:xfrm>
              <a:off x="6519043" y="1862793"/>
              <a:ext cx="1914658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With the use of advanced technology to revolutionize waste management practices.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5" name="Google Shape;605;p25"/>
            <p:cNvSpPr txBox="1"/>
            <p:nvPr/>
          </p:nvSpPr>
          <p:spPr>
            <a:xfrm>
              <a:off x="6962200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6">
                      <a:lumMod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Technological Innovation</a:t>
              </a:r>
              <a:endParaRPr sz="1700" dirty="0">
                <a:solidFill>
                  <a:schemeClr val="accent6">
                    <a:lumMod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06" name="Google Shape;606;p25"/>
          <p:cNvSpPr/>
          <p:nvPr/>
        </p:nvSpPr>
        <p:spPr>
          <a:xfrm rot="2700000">
            <a:off x="2784838" y="1528063"/>
            <a:ext cx="865074" cy="8650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7" name="Google Shape;607;p25"/>
          <p:cNvGrpSpPr/>
          <p:nvPr/>
        </p:nvGrpSpPr>
        <p:grpSpPr>
          <a:xfrm>
            <a:off x="634654" y="1239850"/>
            <a:ext cx="2297925" cy="1400414"/>
            <a:chOff x="710225" y="1239850"/>
            <a:chExt cx="1997191" cy="1400414"/>
          </a:xfrm>
        </p:grpSpPr>
        <p:sp>
          <p:nvSpPr>
            <p:cNvPr id="608" name="Google Shape;608;p25"/>
            <p:cNvSpPr/>
            <p:nvPr/>
          </p:nvSpPr>
          <p:spPr>
            <a:xfrm flipH="1">
              <a:off x="710225" y="1239850"/>
              <a:ext cx="1818356" cy="336900"/>
            </a:xfrm>
            <a:custGeom>
              <a:avLst/>
              <a:gdLst/>
              <a:ahLst/>
              <a:cxnLst/>
              <a:rect l="l" t="t" r="r" b="b"/>
              <a:pathLst>
                <a:path w="71950" h="13476" extrusionOk="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9" name="Google Shape;609;p25"/>
            <p:cNvSpPr txBox="1"/>
            <p:nvPr/>
          </p:nvSpPr>
          <p:spPr>
            <a:xfrm>
              <a:off x="710299" y="1885464"/>
              <a:ext cx="1997117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Static garbage collection schedules leading to overflows and can be missed.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25"/>
            <p:cNvSpPr txBox="1"/>
            <p:nvPr/>
          </p:nvSpPr>
          <p:spPr>
            <a:xfrm>
              <a:off x="710288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chemeClr val="accent5">
                      <a:lumMod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Traditional Challenges</a:t>
              </a:r>
              <a:endParaRPr sz="1700" dirty="0">
                <a:solidFill>
                  <a:schemeClr val="accent5">
                    <a:lumMod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1" name="Google Shape;611;p25"/>
          <p:cNvSpPr/>
          <p:nvPr/>
        </p:nvSpPr>
        <p:spPr>
          <a:xfrm rot="2701683">
            <a:off x="3457999" y="2341495"/>
            <a:ext cx="866772" cy="8665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25"/>
          <p:cNvGrpSpPr/>
          <p:nvPr/>
        </p:nvGrpSpPr>
        <p:grpSpPr>
          <a:xfrm>
            <a:off x="634717" y="2905826"/>
            <a:ext cx="2448638" cy="1495490"/>
            <a:chOff x="710287" y="2905826"/>
            <a:chExt cx="2448638" cy="1495490"/>
          </a:xfrm>
        </p:grpSpPr>
        <p:sp>
          <p:nvSpPr>
            <p:cNvPr id="613" name="Google Shape;613;p25"/>
            <p:cNvSpPr/>
            <p:nvPr/>
          </p:nvSpPr>
          <p:spPr>
            <a:xfrm>
              <a:off x="710800" y="2905826"/>
              <a:ext cx="2448125" cy="337125"/>
            </a:xfrm>
            <a:custGeom>
              <a:avLst/>
              <a:gdLst/>
              <a:ahLst/>
              <a:cxnLst/>
              <a:rect l="l" t="t" r="r" b="b"/>
              <a:pathLst>
                <a:path w="97925" h="13485" extrusionOk="0">
                  <a:moveTo>
                    <a:pt x="97925" y="0"/>
                  </a:moveTo>
                  <a:lnTo>
                    <a:pt x="84301" y="13476"/>
                  </a:lnTo>
                  <a:lnTo>
                    <a:pt x="0" y="13485"/>
                  </a:lnTo>
                </a:path>
              </a:pathLst>
            </a:custGeom>
            <a:noFill/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4" name="Google Shape;614;p25"/>
            <p:cNvSpPr txBox="1"/>
            <p:nvPr/>
          </p:nvSpPr>
          <p:spPr>
            <a:xfrm>
              <a:off x="710299" y="3646516"/>
              <a:ext cx="2423061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Ensuring timely collection and reducing the risk of overflowing bins.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5" name="Google Shape;615;p25"/>
            <p:cNvSpPr txBox="1"/>
            <p:nvPr/>
          </p:nvSpPr>
          <p:spPr>
            <a:xfrm>
              <a:off x="710287" y="3288675"/>
              <a:ext cx="2179075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>
                      <a:lumMod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Real Time Monitoring</a:t>
              </a:r>
              <a:endParaRPr sz="1700" dirty="0">
                <a:solidFill>
                  <a:schemeClr val="accent2">
                    <a:lumMod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6" name="Google Shape;616;p25"/>
          <p:cNvSpPr/>
          <p:nvPr/>
        </p:nvSpPr>
        <p:spPr>
          <a:xfrm rot="2700000">
            <a:off x="4806317" y="2341265"/>
            <a:ext cx="866771" cy="8667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17" name="Google Shape;617;p25"/>
          <p:cNvGrpSpPr/>
          <p:nvPr/>
        </p:nvGrpSpPr>
        <p:grpSpPr>
          <a:xfrm>
            <a:off x="5974099" y="2769800"/>
            <a:ext cx="2587634" cy="1623959"/>
            <a:chOff x="5974100" y="2769800"/>
            <a:chExt cx="2459601" cy="1623959"/>
          </a:xfrm>
        </p:grpSpPr>
        <p:sp>
          <p:nvSpPr>
            <p:cNvPr id="618" name="Google Shape;618;p25"/>
            <p:cNvSpPr/>
            <p:nvPr/>
          </p:nvSpPr>
          <p:spPr>
            <a:xfrm>
              <a:off x="5974100" y="2769800"/>
              <a:ext cx="2409257" cy="337125"/>
            </a:xfrm>
            <a:custGeom>
              <a:avLst/>
              <a:gdLst/>
              <a:ahLst/>
              <a:cxnLst/>
              <a:rect l="l" t="t" r="r" b="b"/>
              <a:pathLst>
                <a:path w="98459" h="13485" extrusionOk="0">
                  <a:moveTo>
                    <a:pt x="0" y="0"/>
                  </a:moveTo>
                  <a:lnTo>
                    <a:pt x="13624" y="13476"/>
                  </a:lnTo>
                  <a:lnTo>
                    <a:pt x="98459" y="13485"/>
                  </a:lnTo>
                </a:path>
              </a:pathLst>
            </a:custGeom>
            <a:noFill/>
            <a:ln w="9525" cap="flat" cmpd="sng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9" name="Google Shape;619;p25"/>
            <p:cNvSpPr txBox="1"/>
            <p:nvPr/>
          </p:nvSpPr>
          <p:spPr>
            <a:xfrm>
              <a:off x="6086213" y="3638959"/>
              <a:ext cx="2347488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Optimizing waste collectors allocation for efficiency and load distribution.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25"/>
            <p:cNvSpPr txBox="1"/>
            <p:nvPr/>
          </p:nvSpPr>
          <p:spPr>
            <a:xfrm>
              <a:off x="6250226" y="3288675"/>
              <a:ext cx="2183474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00B05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Resource Optimization</a:t>
              </a:r>
              <a:endParaRPr sz="1700" dirty="0">
                <a:solidFill>
                  <a:srgbClr val="00B05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4383278" y="1779507"/>
            <a:ext cx="358397" cy="358285"/>
            <a:chOff x="5642475" y="1435075"/>
            <a:chExt cx="481975" cy="481825"/>
          </a:xfrm>
        </p:grpSpPr>
        <p:sp>
          <p:nvSpPr>
            <p:cNvPr id="631" name="Google Shape;631;p25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4" name="Google Shape;634;p25"/>
          <p:cNvGrpSpPr/>
          <p:nvPr/>
        </p:nvGrpSpPr>
        <p:grpSpPr>
          <a:xfrm>
            <a:off x="3768316" y="2587408"/>
            <a:ext cx="293908" cy="358285"/>
            <a:chOff x="3907325" y="2620775"/>
            <a:chExt cx="395250" cy="481825"/>
          </a:xfrm>
        </p:grpSpPr>
        <p:sp>
          <p:nvSpPr>
            <p:cNvPr id="635" name="Google Shape;635;p25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" name="Google Shape;244;p18">
            <a:extLst>
              <a:ext uri="{FF2B5EF4-FFF2-40B4-BE49-F238E27FC236}">
                <a16:creationId xmlns:a16="http://schemas.microsoft.com/office/drawing/2014/main" id="{F5208682-965B-F0F7-C23C-D76AE363DB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0275" y="453523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>
                <a:latin typeface="Abadi" panose="020B0604020104020204" pitchFamily="34" charset="0"/>
              </a:rPr>
              <a:t>MOTIVATION</a:t>
            </a:r>
            <a:endParaRPr spc="300" dirty="0">
              <a:latin typeface="Abadi" panose="020B0604020104020204" pitchFamily="34" charset="0"/>
            </a:endParaRPr>
          </a:p>
        </p:txBody>
      </p:sp>
      <p:grpSp>
        <p:nvGrpSpPr>
          <p:cNvPr id="6" name="Google Shape;367;p21">
            <a:extLst>
              <a:ext uri="{FF2B5EF4-FFF2-40B4-BE49-F238E27FC236}">
                <a16:creationId xmlns:a16="http://schemas.microsoft.com/office/drawing/2014/main" id="{23D127FC-2DDA-5448-AE24-EE5F344298D8}"/>
              </a:ext>
            </a:extLst>
          </p:cNvPr>
          <p:cNvGrpSpPr/>
          <p:nvPr/>
        </p:nvGrpSpPr>
        <p:grpSpPr>
          <a:xfrm>
            <a:off x="3013761" y="1717540"/>
            <a:ext cx="407228" cy="381216"/>
            <a:chOff x="6577238" y="2457221"/>
            <a:chExt cx="332019" cy="310788"/>
          </a:xfrm>
          <a:solidFill>
            <a:schemeClr val="bg1"/>
          </a:solidFill>
        </p:grpSpPr>
        <p:sp>
          <p:nvSpPr>
            <p:cNvPr id="7" name="Google Shape;368;p21">
              <a:extLst>
                <a:ext uri="{FF2B5EF4-FFF2-40B4-BE49-F238E27FC236}">
                  <a16:creationId xmlns:a16="http://schemas.microsoft.com/office/drawing/2014/main" id="{A0F016BF-A96E-725E-E17F-A385D39880FE}"/>
                </a:ext>
              </a:extLst>
            </p:cNvPr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9;p21">
              <a:extLst>
                <a:ext uri="{FF2B5EF4-FFF2-40B4-BE49-F238E27FC236}">
                  <a16:creationId xmlns:a16="http://schemas.microsoft.com/office/drawing/2014/main" id="{CFA39670-D433-AE81-FD0E-0807E2C7870B}"/>
                </a:ext>
              </a:extLst>
            </p:cNvPr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0;p21">
              <a:extLst>
                <a:ext uri="{FF2B5EF4-FFF2-40B4-BE49-F238E27FC236}">
                  <a16:creationId xmlns:a16="http://schemas.microsoft.com/office/drawing/2014/main" id="{F43ECB05-2066-1B61-E00B-91B557BA0BE5}"/>
                </a:ext>
              </a:extLst>
            </p:cNvPr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1;p21">
              <a:extLst>
                <a:ext uri="{FF2B5EF4-FFF2-40B4-BE49-F238E27FC236}">
                  <a16:creationId xmlns:a16="http://schemas.microsoft.com/office/drawing/2014/main" id="{2D46660A-0CE9-6977-EC9F-F7C2D900A954}"/>
                </a:ext>
              </a:extLst>
            </p:cNvPr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2;p21">
              <a:extLst>
                <a:ext uri="{FF2B5EF4-FFF2-40B4-BE49-F238E27FC236}">
                  <a16:creationId xmlns:a16="http://schemas.microsoft.com/office/drawing/2014/main" id="{BA717B03-F245-10EB-3F72-9171DEC43A23}"/>
                </a:ext>
              </a:extLst>
            </p:cNvPr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3;p21">
              <a:extLst>
                <a:ext uri="{FF2B5EF4-FFF2-40B4-BE49-F238E27FC236}">
                  <a16:creationId xmlns:a16="http://schemas.microsoft.com/office/drawing/2014/main" id="{6482A52D-F645-2690-ECDD-E802A110D7F3}"/>
                </a:ext>
              </a:extLst>
            </p:cNvPr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87;p17">
            <a:extLst>
              <a:ext uri="{FF2B5EF4-FFF2-40B4-BE49-F238E27FC236}">
                <a16:creationId xmlns:a16="http://schemas.microsoft.com/office/drawing/2014/main" id="{8FBDC52F-884F-31BD-E8C1-A7AC51E04E46}"/>
              </a:ext>
            </a:extLst>
          </p:cNvPr>
          <p:cNvGrpSpPr/>
          <p:nvPr/>
        </p:nvGrpSpPr>
        <p:grpSpPr>
          <a:xfrm>
            <a:off x="5718861" y="1786727"/>
            <a:ext cx="390302" cy="390382"/>
            <a:chOff x="5049725" y="2027900"/>
            <a:chExt cx="481750" cy="481850"/>
          </a:xfrm>
        </p:grpSpPr>
        <p:sp>
          <p:nvSpPr>
            <p:cNvPr id="14" name="Google Shape;188;p17">
              <a:extLst>
                <a:ext uri="{FF2B5EF4-FFF2-40B4-BE49-F238E27FC236}">
                  <a16:creationId xmlns:a16="http://schemas.microsoft.com/office/drawing/2014/main" id="{0C14C57F-7E17-5E43-E73C-9F23C48EF1AD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189;p17">
              <a:extLst>
                <a:ext uri="{FF2B5EF4-FFF2-40B4-BE49-F238E27FC236}">
                  <a16:creationId xmlns:a16="http://schemas.microsoft.com/office/drawing/2014/main" id="{0A370496-8F71-5FC0-FE45-5ECDBB570AD9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190;p17">
              <a:extLst>
                <a:ext uri="{FF2B5EF4-FFF2-40B4-BE49-F238E27FC236}">
                  <a16:creationId xmlns:a16="http://schemas.microsoft.com/office/drawing/2014/main" id="{03EEC1E8-2BD5-91B0-5391-855D39222226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191;p17">
              <a:extLst>
                <a:ext uri="{FF2B5EF4-FFF2-40B4-BE49-F238E27FC236}">
                  <a16:creationId xmlns:a16="http://schemas.microsoft.com/office/drawing/2014/main" id="{410616C5-68D7-1BA3-416E-E3C2761CC201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192;p17">
              <a:extLst>
                <a:ext uri="{FF2B5EF4-FFF2-40B4-BE49-F238E27FC236}">
                  <a16:creationId xmlns:a16="http://schemas.microsoft.com/office/drawing/2014/main" id="{EEF1FC1C-0434-AC64-B6AE-AD10634BDED7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193;p17">
              <a:extLst>
                <a:ext uri="{FF2B5EF4-FFF2-40B4-BE49-F238E27FC236}">
                  <a16:creationId xmlns:a16="http://schemas.microsoft.com/office/drawing/2014/main" id="{1359E607-3A08-6A6C-DCFC-10777C1CD46A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194;p17">
              <a:extLst>
                <a:ext uri="{FF2B5EF4-FFF2-40B4-BE49-F238E27FC236}">
                  <a16:creationId xmlns:a16="http://schemas.microsoft.com/office/drawing/2014/main" id="{EB294A96-4F1D-7030-3771-6BC5CABA89A2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195;p17">
              <a:extLst>
                <a:ext uri="{FF2B5EF4-FFF2-40B4-BE49-F238E27FC236}">
                  <a16:creationId xmlns:a16="http://schemas.microsoft.com/office/drawing/2014/main" id="{13DD34E3-0E1E-BC84-51B5-BAB5199CC3DA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6" name="Google Shape;351;p20">
            <a:extLst>
              <a:ext uri="{FF2B5EF4-FFF2-40B4-BE49-F238E27FC236}">
                <a16:creationId xmlns:a16="http://schemas.microsoft.com/office/drawing/2014/main" id="{31BE19A2-45BB-3BF6-7D2B-7CF55DEC969D}"/>
              </a:ext>
            </a:extLst>
          </p:cNvPr>
          <p:cNvSpPr/>
          <p:nvPr/>
        </p:nvSpPr>
        <p:spPr>
          <a:xfrm>
            <a:off x="5027978" y="2553215"/>
            <a:ext cx="429134" cy="392478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7"/>
          <p:cNvGrpSpPr/>
          <p:nvPr/>
        </p:nvGrpSpPr>
        <p:grpSpPr>
          <a:xfrm>
            <a:off x="3269150" y="1529586"/>
            <a:ext cx="2605800" cy="2606700"/>
            <a:chOff x="3269150" y="1529586"/>
            <a:chExt cx="2605800" cy="2606700"/>
          </a:xfrm>
        </p:grpSpPr>
        <p:sp>
          <p:nvSpPr>
            <p:cNvPr id="155" name="Google Shape;155;p17"/>
            <p:cNvSpPr/>
            <p:nvPr/>
          </p:nvSpPr>
          <p:spPr>
            <a:xfrm>
              <a:off x="3269150" y="1529586"/>
              <a:ext cx="2605800" cy="26067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734500" y="1995080"/>
              <a:ext cx="1675200" cy="16755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7"/>
          <p:cNvGrpSpPr/>
          <p:nvPr/>
        </p:nvGrpSpPr>
        <p:grpSpPr>
          <a:xfrm>
            <a:off x="506321" y="1495000"/>
            <a:ext cx="3326415" cy="1036849"/>
            <a:chOff x="710263" y="1495000"/>
            <a:chExt cx="3116272" cy="1036849"/>
          </a:xfrm>
        </p:grpSpPr>
        <p:sp>
          <p:nvSpPr>
            <p:cNvPr id="160" name="Google Shape;160;p17"/>
            <p:cNvSpPr/>
            <p:nvPr/>
          </p:nvSpPr>
          <p:spPr>
            <a:xfrm>
              <a:off x="3291635" y="1745975"/>
              <a:ext cx="534900" cy="534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cxnSp>
          <p:nvCxnSpPr>
            <p:cNvPr id="161" name="Google Shape;161;p17"/>
            <p:cNvCxnSpPr>
              <a:stCxn id="160" idx="2"/>
            </p:cNvCxnSpPr>
            <p:nvPr/>
          </p:nvCxnSpPr>
          <p:spPr>
            <a:xfrm rot="10800000">
              <a:off x="2801735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62" name="Google Shape;162;p17"/>
            <p:cNvGrpSpPr/>
            <p:nvPr/>
          </p:nvGrpSpPr>
          <p:grpSpPr>
            <a:xfrm>
              <a:off x="710263" y="1495000"/>
              <a:ext cx="2781894" cy="1036849"/>
              <a:chOff x="3590550" y="1413338"/>
              <a:chExt cx="2781894" cy="1036849"/>
            </a:xfrm>
          </p:grpSpPr>
          <p:sp>
            <p:nvSpPr>
              <p:cNvPr id="163" name="Google Shape;163;p17"/>
              <p:cNvSpPr txBox="1"/>
              <p:nvPr/>
            </p:nvSpPr>
            <p:spPr>
              <a:xfrm>
                <a:off x="3590550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Optimize waste collection routes to minimize environmental impact</a:t>
                </a:r>
                <a:endParaRPr lang="en-US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  <p:sp>
            <p:nvSpPr>
              <p:cNvPr id="164" name="Google Shape;164;p17"/>
              <p:cNvSpPr txBox="1"/>
              <p:nvPr/>
            </p:nvSpPr>
            <p:spPr>
              <a:xfrm>
                <a:off x="3590550" y="1413338"/>
                <a:ext cx="2781894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dirty="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Environmental Sustainability</a:t>
                </a:r>
              </a:p>
            </p:txBody>
          </p:sp>
        </p:grpSp>
      </p:grpSp>
      <p:grpSp>
        <p:nvGrpSpPr>
          <p:cNvPr id="165" name="Google Shape;165;p17"/>
          <p:cNvGrpSpPr/>
          <p:nvPr/>
        </p:nvGrpSpPr>
        <p:grpSpPr>
          <a:xfrm>
            <a:off x="506320" y="3133901"/>
            <a:ext cx="3326415" cy="1036848"/>
            <a:chOff x="710262" y="3133901"/>
            <a:chExt cx="3116272" cy="1036848"/>
          </a:xfrm>
        </p:grpSpPr>
        <p:grpSp>
          <p:nvGrpSpPr>
            <p:cNvPr id="166" name="Google Shape;166;p17"/>
            <p:cNvGrpSpPr/>
            <p:nvPr/>
          </p:nvGrpSpPr>
          <p:grpSpPr>
            <a:xfrm>
              <a:off x="710262" y="3133901"/>
              <a:ext cx="2524559" cy="1036848"/>
              <a:chOff x="3590549" y="3052092"/>
              <a:chExt cx="2524559" cy="1036848"/>
            </a:xfrm>
          </p:grpSpPr>
          <p:sp>
            <p:nvSpPr>
              <p:cNvPr id="167" name="Google Shape;167;p17"/>
              <p:cNvSpPr txBox="1"/>
              <p:nvPr/>
            </p:nvSpPr>
            <p:spPr>
              <a:xfrm>
                <a:off x="3590549" y="3052092"/>
                <a:ext cx="2524559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B0F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Public Health Improvement</a:t>
                </a:r>
                <a:endParaRPr sz="1700" dirty="0">
                  <a:solidFill>
                    <a:srgbClr val="00B0F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8" name="Google Shape;168;p17"/>
              <p:cNvSpPr txBox="1"/>
              <p:nvPr/>
            </p:nvSpPr>
            <p:spPr>
              <a:xfrm>
                <a:off x="3590550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Maintain clean and hygienic public spaces.</a:t>
                </a:r>
                <a:endParaRPr lang="en-US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</p:grpSp>
        <p:sp>
          <p:nvSpPr>
            <p:cNvPr id="169" name="Google Shape;169;p17"/>
            <p:cNvSpPr/>
            <p:nvPr/>
          </p:nvSpPr>
          <p:spPr>
            <a:xfrm>
              <a:off x="3291634" y="3384875"/>
              <a:ext cx="534900" cy="534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0" name="Google Shape;170;p17"/>
            <p:cNvCxnSpPr>
              <a:stCxn id="169" idx="2"/>
            </p:cNvCxnSpPr>
            <p:nvPr/>
          </p:nvCxnSpPr>
          <p:spPr>
            <a:xfrm rot="10800000">
              <a:off x="2801734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rgbClr val="00B0F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1" name="Google Shape;171;p17"/>
          <p:cNvGrpSpPr/>
          <p:nvPr/>
        </p:nvGrpSpPr>
        <p:grpSpPr>
          <a:xfrm>
            <a:off x="5326562" y="3133901"/>
            <a:ext cx="3311106" cy="1036848"/>
            <a:chOff x="5331820" y="3133901"/>
            <a:chExt cx="3101955" cy="1036848"/>
          </a:xfrm>
        </p:grpSpPr>
        <p:grpSp>
          <p:nvGrpSpPr>
            <p:cNvPr id="172" name="Google Shape;172;p17"/>
            <p:cNvGrpSpPr/>
            <p:nvPr/>
          </p:nvGrpSpPr>
          <p:grpSpPr>
            <a:xfrm>
              <a:off x="5986943" y="3133901"/>
              <a:ext cx="2446832" cy="1036848"/>
              <a:chOff x="6057843" y="3052092"/>
              <a:chExt cx="2446832" cy="1036848"/>
            </a:xfrm>
          </p:grpSpPr>
          <p:sp>
            <p:nvSpPr>
              <p:cNvPr id="173" name="Google Shape;173;p17"/>
              <p:cNvSpPr txBox="1"/>
              <p:nvPr/>
            </p:nvSpPr>
            <p:spPr>
              <a:xfrm>
                <a:off x="6057843" y="3052092"/>
                <a:ext cx="2446832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2">
                        <a:lumMod val="75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Informed Decision Making</a:t>
                </a:r>
                <a:endParaRPr sz="1700" dirty="0">
                  <a:solidFill>
                    <a:schemeClr val="accent2">
                      <a:lumMod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4" name="Google Shape;174;p17"/>
              <p:cNvSpPr txBox="1"/>
              <p:nvPr/>
            </p:nvSpPr>
            <p:spPr>
              <a:xfrm>
                <a:off x="6443056" y="3323940"/>
                <a:ext cx="2061619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Empower administrators to allocate resources effectively with real time data</a:t>
                </a:r>
                <a:endParaRPr lang="en-US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</p:grpSp>
        <p:sp>
          <p:nvSpPr>
            <p:cNvPr id="175" name="Google Shape;175;p17"/>
            <p:cNvSpPr/>
            <p:nvPr/>
          </p:nvSpPr>
          <p:spPr>
            <a:xfrm>
              <a:off x="5331820" y="3384875"/>
              <a:ext cx="534900" cy="5349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6" name="Google Shape;176;p17"/>
            <p:cNvCxnSpPr>
              <a:endCxn id="175" idx="6"/>
            </p:cNvCxnSpPr>
            <p:nvPr/>
          </p:nvCxnSpPr>
          <p:spPr>
            <a:xfrm rot="10800000">
              <a:off x="5866729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77" name="Google Shape;177;p17"/>
          <p:cNvGrpSpPr/>
          <p:nvPr/>
        </p:nvGrpSpPr>
        <p:grpSpPr>
          <a:xfrm>
            <a:off x="5319004" y="1495000"/>
            <a:ext cx="3318663" cy="1036849"/>
            <a:chOff x="5324740" y="1495000"/>
            <a:chExt cx="3109035" cy="1036849"/>
          </a:xfrm>
        </p:grpSpPr>
        <p:grpSp>
          <p:nvGrpSpPr>
            <p:cNvPr id="178" name="Google Shape;178;p17"/>
            <p:cNvGrpSpPr/>
            <p:nvPr/>
          </p:nvGrpSpPr>
          <p:grpSpPr>
            <a:xfrm>
              <a:off x="5992576" y="1495000"/>
              <a:ext cx="2441199" cy="1036849"/>
              <a:chOff x="6063476" y="1413338"/>
              <a:chExt cx="2441199" cy="1036849"/>
            </a:xfrm>
          </p:grpSpPr>
          <p:sp>
            <p:nvSpPr>
              <p:cNvPr id="179" name="Google Shape;179;p17"/>
              <p:cNvSpPr txBox="1"/>
              <p:nvPr/>
            </p:nvSpPr>
            <p:spPr>
              <a:xfrm>
                <a:off x="6063476" y="1413338"/>
                <a:ext cx="2441199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B050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Efficient Waste Collection</a:t>
                </a:r>
                <a:endParaRPr sz="1700" dirty="0">
                  <a:solidFill>
                    <a:srgbClr val="00B05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6620075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dirty="0">
                    <a:solidFill>
                      <a:schemeClr val="tx1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Continuous monitoring of trash bin fill levels with sensors.</a:t>
                </a:r>
                <a:endParaRPr lang="en-US" sz="12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</p:grpSp>
        <p:sp>
          <p:nvSpPr>
            <p:cNvPr id="181" name="Google Shape;181;p17"/>
            <p:cNvSpPr/>
            <p:nvPr/>
          </p:nvSpPr>
          <p:spPr>
            <a:xfrm>
              <a:off x="5324740" y="1745975"/>
              <a:ext cx="534900" cy="534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cxnSp>
          <p:nvCxnSpPr>
            <p:cNvPr id="182" name="Google Shape;182;p17"/>
            <p:cNvCxnSpPr>
              <a:endCxn id="181" idx="6"/>
            </p:cNvCxnSpPr>
            <p:nvPr/>
          </p:nvCxnSpPr>
          <p:spPr>
            <a:xfrm rot="10800000">
              <a:off x="585965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83" name="Google Shape;183;p17"/>
          <p:cNvGrpSpPr/>
          <p:nvPr/>
        </p:nvGrpSpPr>
        <p:grpSpPr>
          <a:xfrm>
            <a:off x="3391041" y="1861889"/>
            <a:ext cx="303162" cy="303068"/>
            <a:chOff x="5642475" y="1435075"/>
            <a:chExt cx="481975" cy="481825"/>
          </a:xfrm>
        </p:grpSpPr>
        <p:sp>
          <p:nvSpPr>
            <p:cNvPr id="184" name="Google Shape;184;p17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3391110" y="3500784"/>
            <a:ext cx="303021" cy="303084"/>
            <a:chOff x="5049725" y="2027900"/>
            <a:chExt cx="481750" cy="481850"/>
          </a:xfrm>
        </p:grpSpPr>
        <p:sp>
          <p:nvSpPr>
            <p:cNvPr id="188" name="Google Shape;188;p17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5503364" y="1861962"/>
            <a:ext cx="196437" cy="302926"/>
            <a:chOff x="5726350" y="2028150"/>
            <a:chExt cx="312300" cy="481600"/>
          </a:xfrm>
        </p:grpSpPr>
        <p:sp>
          <p:nvSpPr>
            <p:cNvPr id="197" name="Google Shape;197;p17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5449456" y="3500784"/>
            <a:ext cx="304247" cy="303084"/>
            <a:chOff x="898875" y="4399275"/>
            <a:chExt cx="483700" cy="481850"/>
          </a:xfrm>
        </p:grpSpPr>
        <p:sp>
          <p:nvSpPr>
            <p:cNvPr id="201" name="Google Shape;201;p17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F0532B7-8C35-0419-3E40-2073F3DC07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6" t="5989" r="4942" b="5989"/>
          <a:stretch/>
        </p:blipFill>
        <p:spPr>
          <a:xfrm>
            <a:off x="3583585" y="1823004"/>
            <a:ext cx="1980866" cy="1980864"/>
          </a:xfrm>
          <a:prstGeom prst="ellipse">
            <a:avLst/>
          </a:prstGeom>
        </p:spPr>
      </p:pic>
      <p:sp>
        <p:nvSpPr>
          <p:cNvPr id="4" name="Google Shape;244;p18">
            <a:extLst>
              <a:ext uri="{FF2B5EF4-FFF2-40B4-BE49-F238E27FC236}">
                <a16:creationId xmlns:a16="http://schemas.microsoft.com/office/drawing/2014/main" id="{E44D2BD9-9F04-15D2-DCD6-E13D8E74F3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0275" y="453523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>
                <a:latin typeface="Abadi" panose="020B0604020104020204" pitchFamily="34" charset="0"/>
              </a:rPr>
              <a:t>OBJECTIVES</a:t>
            </a:r>
            <a:endParaRPr spc="3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3"/>
          <p:cNvGrpSpPr/>
          <p:nvPr/>
        </p:nvGrpSpPr>
        <p:grpSpPr>
          <a:xfrm>
            <a:off x="2476297" y="2650896"/>
            <a:ext cx="6033678" cy="741454"/>
            <a:chOff x="3223810" y="2091615"/>
            <a:chExt cx="6033678" cy="741454"/>
          </a:xfrm>
        </p:grpSpPr>
        <p:sp>
          <p:nvSpPr>
            <p:cNvPr id="961" name="Google Shape;961;p33"/>
            <p:cNvSpPr/>
            <p:nvPr/>
          </p:nvSpPr>
          <p:spPr>
            <a:xfrm>
              <a:off x="3223810" y="2091615"/>
              <a:ext cx="2985777" cy="741454"/>
            </a:xfrm>
            <a:custGeom>
              <a:avLst/>
              <a:gdLst/>
              <a:ahLst/>
              <a:cxnLst/>
              <a:rect l="l" t="t" r="r" b="b"/>
              <a:pathLst>
                <a:path w="109943" h="27302" extrusionOk="0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3657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solidFill>
                    <a:srgbClr val="FFFFFF"/>
                  </a:solidFill>
                  <a:latin typeface="Abadi" panose="020B0604020104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Location Based Garbage Management System with IoT for Smart City</a:t>
              </a:r>
              <a:endParaRPr sz="1050" dirty="0">
                <a:solidFill>
                  <a:srgbClr val="FFFFFF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3223810" y="2091615"/>
              <a:ext cx="2687017" cy="117076"/>
            </a:xfrm>
            <a:custGeom>
              <a:avLst/>
              <a:gdLst/>
              <a:ahLst/>
              <a:cxnLst/>
              <a:rect l="l" t="t" r="r" b="b"/>
              <a:pathLst>
                <a:path w="98942" h="4311" extrusionOk="0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 txBox="1"/>
            <p:nvPr/>
          </p:nvSpPr>
          <p:spPr>
            <a:xfrm>
              <a:off x="6200211" y="2194913"/>
              <a:ext cx="3057277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This paper suggests a cost-effective IoT solution for smart city garbage management, optimizing collection routes and providing a mobile app for citizens and workers.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0" name="Google Shape;970;p33"/>
          <p:cNvGrpSpPr/>
          <p:nvPr/>
        </p:nvGrpSpPr>
        <p:grpSpPr>
          <a:xfrm>
            <a:off x="566777" y="3765748"/>
            <a:ext cx="6124294" cy="741128"/>
            <a:chOff x="-151134" y="2833029"/>
            <a:chExt cx="6124294" cy="741128"/>
          </a:xfrm>
        </p:grpSpPr>
        <p:sp>
          <p:nvSpPr>
            <p:cNvPr id="971" name="Google Shape;971;p33"/>
            <p:cNvSpPr/>
            <p:nvPr/>
          </p:nvSpPr>
          <p:spPr>
            <a:xfrm>
              <a:off x="2979767" y="2833029"/>
              <a:ext cx="2985777" cy="741128"/>
            </a:xfrm>
            <a:custGeom>
              <a:avLst/>
              <a:gdLst/>
              <a:ahLst/>
              <a:cxnLst/>
              <a:rect l="l" t="t" r="r" b="b"/>
              <a:pathLst>
                <a:path w="109943" h="27290" extrusionOk="0">
                  <a:moveTo>
                    <a:pt x="4501" y="1"/>
                  </a:moveTo>
                  <a:lnTo>
                    <a:pt x="0" y="13645"/>
                  </a:lnTo>
                  <a:lnTo>
                    <a:pt x="4501" y="27290"/>
                  </a:lnTo>
                  <a:lnTo>
                    <a:pt x="109943" y="27290"/>
                  </a:lnTo>
                  <a:lnTo>
                    <a:pt x="105442" y="13645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6575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latin typeface="Abadi" panose="020B0604020104020204" pitchFamily="34" charset="0"/>
                </a:rPr>
                <a:t>Location Based Garbage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>
                  <a:latin typeface="Abadi" panose="020B0604020104020204" pitchFamily="34" charset="0"/>
                </a:rPr>
                <a:t>Management System for Smart City </a:t>
              </a:r>
              <a:endParaRPr sz="900" dirty="0">
                <a:solidFill>
                  <a:srgbClr val="FFFFFF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3200787" y="2833029"/>
              <a:ext cx="2772373" cy="121285"/>
            </a:xfrm>
            <a:custGeom>
              <a:avLst/>
              <a:gdLst/>
              <a:ahLst/>
              <a:cxnLst/>
              <a:rect l="l" t="t" r="r" b="b"/>
              <a:pathLst>
                <a:path w="102085" h="4466" extrusionOk="0">
                  <a:moveTo>
                    <a:pt x="0" y="1"/>
                  </a:moveTo>
                  <a:lnTo>
                    <a:pt x="100608" y="4466"/>
                  </a:lnTo>
                  <a:lnTo>
                    <a:pt x="102085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33"/>
            <p:cNvSpPr txBox="1"/>
            <p:nvPr/>
          </p:nvSpPr>
          <p:spPr>
            <a:xfrm>
              <a:off x="-151134" y="2966390"/>
              <a:ext cx="3055331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This paper proposes a web-based garbage management system for smart cities, optimizing collection routes and providing an app for citizens and workers.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5" name="Google Shape;975;p33"/>
          <p:cNvGrpSpPr/>
          <p:nvPr/>
        </p:nvGrpSpPr>
        <p:grpSpPr>
          <a:xfrm>
            <a:off x="566777" y="1392025"/>
            <a:ext cx="6116678" cy="1176370"/>
            <a:chOff x="-196476" y="1204094"/>
            <a:chExt cx="6116678" cy="1176370"/>
          </a:xfrm>
        </p:grpSpPr>
        <p:sp>
          <p:nvSpPr>
            <p:cNvPr id="976" name="Google Shape;976;p33"/>
            <p:cNvSpPr/>
            <p:nvPr/>
          </p:nvSpPr>
          <p:spPr>
            <a:xfrm>
              <a:off x="2934425" y="1350200"/>
              <a:ext cx="2985777" cy="741454"/>
            </a:xfrm>
            <a:custGeom>
              <a:avLst/>
              <a:gdLst/>
              <a:ahLst/>
              <a:cxnLst/>
              <a:rect l="l" t="t" r="r" b="b"/>
              <a:pathLst>
                <a:path w="109943" h="27302" extrusionOk="0">
                  <a:moveTo>
                    <a:pt x="4501" y="1"/>
                  </a:moveTo>
                  <a:lnTo>
                    <a:pt x="0" y="13657"/>
                  </a:lnTo>
                  <a:lnTo>
                    <a:pt x="4501" y="27302"/>
                  </a:lnTo>
                  <a:lnTo>
                    <a:pt x="109943" y="27302"/>
                  </a:lnTo>
                  <a:lnTo>
                    <a:pt x="105442" y="13657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5750" tIns="91425" rIns="91425" bIns="91425" anchor="ctr" anchorCtr="0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effectLst/>
                  <a:latin typeface="Abadi" panose="020B0604020104020204" pitchFamily="34" charset="0"/>
                </a:rPr>
                <a:t>Garbage Management System</a:t>
              </a:r>
            </a:p>
            <a:p>
              <a:r>
                <a:rPr lang="en-US" sz="1200" dirty="0">
                  <a:solidFill>
                    <a:srgbClr val="000000"/>
                  </a:solidFill>
                  <a:effectLst/>
                  <a:latin typeface="Abadi" panose="020B0604020104020204" pitchFamily="34" charset="0"/>
                </a:rPr>
                <a:t>for Smart City</a:t>
              </a:r>
            </a:p>
          </p:txBody>
        </p:sp>
        <p:sp>
          <p:nvSpPr>
            <p:cNvPr id="978" name="Google Shape;978;p33"/>
            <p:cNvSpPr txBox="1"/>
            <p:nvPr/>
          </p:nvSpPr>
          <p:spPr>
            <a:xfrm>
              <a:off x="-196476" y="1204094"/>
              <a:ext cx="3100673" cy="11763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Roboto"/>
                  <a:ea typeface="Roboto"/>
                  <a:cs typeface="Roboto"/>
                  <a:sym typeface="Roboto"/>
                </a:rPr>
                <a:t>This paper introduces a smart city garbage management system using sensors to detect bin levels, alerting via an Android app, and GPS for precise bin location, reducing monitoring time. </a:t>
              </a:r>
              <a:endParaRPr sz="11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" name="Google Shape;244;p18">
            <a:extLst>
              <a:ext uri="{FF2B5EF4-FFF2-40B4-BE49-F238E27FC236}">
                <a16:creationId xmlns:a16="http://schemas.microsoft.com/office/drawing/2014/main" id="{75F1C107-46DB-FB97-135E-BD3AA4B9A093}"/>
              </a:ext>
            </a:extLst>
          </p:cNvPr>
          <p:cNvSpPr txBox="1">
            <a:spLocks/>
          </p:cNvSpPr>
          <p:nvPr/>
        </p:nvSpPr>
        <p:spPr>
          <a:xfrm>
            <a:off x="596883" y="453301"/>
            <a:ext cx="795021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pc="300">
                <a:latin typeface="Abadi" panose="020B0604020104020204" pitchFamily="34" charset="0"/>
              </a:rPr>
              <a:t>RELATED WORKS</a:t>
            </a:r>
            <a:endParaRPr lang="en-US" spc="300" dirty="0">
              <a:latin typeface="Abadi" panose="020B0604020104020204" pitchFamily="34" charset="0"/>
            </a:endParaRPr>
          </a:p>
        </p:txBody>
      </p:sp>
      <p:sp>
        <p:nvSpPr>
          <p:cNvPr id="5" name="Google Shape;972;p33">
            <a:extLst>
              <a:ext uri="{FF2B5EF4-FFF2-40B4-BE49-F238E27FC236}">
                <a16:creationId xmlns:a16="http://schemas.microsoft.com/office/drawing/2014/main" id="{9414B433-3CC3-621F-3DA2-4A61263455AE}"/>
              </a:ext>
            </a:extLst>
          </p:cNvPr>
          <p:cNvSpPr/>
          <p:nvPr/>
        </p:nvSpPr>
        <p:spPr>
          <a:xfrm>
            <a:off x="3908717" y="1539472"/>
            <a:ext cx="2772373" cy="121285"/>
          </a:xfrm>
          <a:custGeom>
            <a:avLst/>
            <a:gdLst/>
            <a:ahLst/>
            <a:cxnLst/>
            <a:rect l="l" t="t" r="r" b="b"/>
            <a:pathLst>
              <a:path w="102085" h="4466" extrusionOk="0">
                <a:moveTo>
                  <a:pt x="0" y="1"/>
                </a:moveTo>
                <a:lnTo>
                  <a:pt x="100608" y="4466"/>
                </a:lnTo>
                <a:lnTo>
                  <a:pt x="102085" y="1"/>
                </a:lnTo>
                <a:close/>
              </a:path>
            </a:pathLst>
          </a:custGeom>
          <a:solidFill>
            <a:srgbClr val="000000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8"/>
          <p:cNvGrpSpPr/>
          <p:nvPr/>
        </p:nvGrpSpPr>
        <p:grpSpPr>
          <a:xfrm>
            <a:off x="596907" y="1656314"/>
            <a:ext cx="3861913" cy="1086087"/>
            <a:chOff x="710262" y="1452275"/>
            <a:chExt cx="3861913" cy="1086087"/>
          </a:xfrm>
        </p:grpSpPr>
        <p:sp>
          <p:nvSpPr>
            <p:cNvPr id="214" name="Google Shape;214;p18"/>
            <p:cNvSpPr/>
            <p:nvPr/>
          </p:nvSpPr>
          <p:spPr>
            <a:xfrm>
              <a:off x="710275" y="14522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i="0" dirty="0">
                  <a:solidFill>
                    <a:schemeClr val="bg1"/>
                  </a:solidFill>
                  <a:effectLst/>
                  <a:latin typeface="Abadi" panose="020B0604020104020204" pitchFamily="34" charset="0"/>
                </a:rPr>
                <a:t>Real Time Monitoring</a:t>
              </a:r>
              <a:endParaRPr sz="1000" dirty="0">
                <a:solidFill>
                  <a:schemeClr val="bg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710262" y="2003462"/>
              <a:ext cx="2637499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0" i="0" dirty="0">
                  <a:solidFill>
                    <a:schemeClr val="tx1"/>
                  </a:solidFill>
                  <a:effectLst/>
                  <a:latin typeface="Abadi" panose="020B0604020104020204" pitchFamily="34" charset="0"/>
                </a:rPr>
                <a:t>Continuous monitoring of garbage bins fill levels using sensors data.</a:t>
              </a: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773579" y="1498027"/>
              <a:ext cx="380400" cy="38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596883" y="3147936"/>
            <a:ext cx="3861940" cy="1117178"/>
            <a:chOff x="710238" y="2943897"/>
            <a:chExt cx="3861940" cy="1117178"/>
          </a:xfrm>
        </p:grpSpPr>
        <p:sp>
          <p:nvSpPr>
            <p:cNvPr id="218" name="Google Shape;218;p18"/>
            <p:cNvSpPr/>
            <p:nvPr/>
          </p:nvSpPr>
          <p:spPr>
            <a:xfrm>
              <a:off x="710278" y="35891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FFFFFF"/>
                  </a:solidFill>
                  <a:latin typeface="Abadi" panose="020B0604020104020204" pitchFamily="34" charset="0"/>
                  <a:sym typeface="Fira Sans Extra Condensed Medium"/>
                </a:rPr>
                <a:t>Bin Location Tracking</a:t>
              </a:r>
              <a:endParaRPr sz="1100" dirty="0">
                <a:solidFill>
                  <a:srgbClr val="FFFFFF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710238" y="2943897"/>
              <a:ext cx="2637498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0" i="0" dirty="0">
                  <a:solidFill>
                    <a:schemeClr val="tx1"/>
                  </a:solidFill>
                  <a:effectLst/>
                  <a:latin typeface="Abadi" panose="020B0604020104020204" pitchFamily="34" charset="0"/>
                </a:rPr>
                <a:t>Efficient route planning based on the bins locations.</a:t>
              </a:r>
              <a:endParaRPr sz="1300" dirty="0">
                <a:solidFill>
                  <a:schemeClr val="tx1"/>
                </a:solidFill>
                <a:latin typeface="Abadi" panose="020B06040201040202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73579" y="3634937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685442" y="1656314"/>
            <a:ext cx="3861900" cy="1086081"/>
            <a:chOff x="4572087" y="1452275"/>
            <a:chExt cx="3861900" cy="1086081"/>
          </a:xfrm>
        </p:grpSpPr>
        <p:sp>
          <p:nvSpPr>
            <p:cNvPr id="222" name="Google Shape;222;p18"/>
            <p:cNvSpPr/>
            <p:nvPr/>
          </p:nvSpPr>
          <p:spPr>
            <a:xfrm>
              <a:off x="4572087" y="14522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5486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i="0" dirty="0">
                  <a:solidFill>
                    <a:schemeClr val="bg1"/>
                  </a:solidFill>
                  <a:effectLst/>
                  <a:latin typeface="Söhne"/>
                </a:rPr>
                <a:t>Resource Management</a:t>
              </a:r>
              <a:endParaRPr sz="1000" dirty="0">
                <a:solidFill>
                  <a:schemeClr val="bg1"/>
                </a:solidFill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5568117" y="2003456"/>
              <a:ext cx="2865646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0" i="0" dirty="0">
                  <a:solidFill>
                    <a:schemeClr val="tx1"/>
                  </a:solidFill>
                  <a:effectLst/>
                  <a:latin typeface="Abadi" panose="020B0604020104020204" pitchFamily="34" charset="0"/>
                </a:rPr>
                <a:t>Centralized dashboard </a:t>
              </a:r>
              <a:r>
                <a:rPr lang="en-US" sz="1300" dirty="0">
                  <a:solidFill>
                    <a:schemeClr val="tx1"/>
                  </a:solidFill>
                  <a:latin typeface="Abadi" panose="020B0604020104020204" pitchFamily="34" charset="0"/>
                </a:rPr>
                <a:t>to </a:t>
              </a:r>
              <a:r>
                <a:rPr lang="en-US" sz="1300" b="0" i="0" dirty="0">
                  <a:solidFill>
                    <a:schemeClr val="tx1"/>
                  </a:solidFill>
                  <a:effectLst/>
                  <a:latin typeface="Abadi" panose="020B0604020104020204" pitchFamily="34" charset="0"/>
                </a:rPr>
                <a:t>monitor system-wide operations.</a:t>
              </a:r>
              <a:endParaRPr sz="1300" dirty="0">
                <a:solidFill>
                  <a:schemeClr val="tx1"/>
                </a:solidFill>
                <a:latin typeface="Abadi" panose="020B06040201040202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990183" y="1498014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8"/>
          <p:cNvGrpSpPr/>
          <p:nvPr/>
        </p:nvGrpSpPr>
        <p:grpSpPr>
          <a:xfrm>
            <a:off x="4685270" y="3147944"/>
            <a:ext cx="3861900" cy="1117170"/>
            <a:chOff x="4571915" y="2943905"/>
            <a:chExt cx="3861900" cy="1117170"/>
          </a:xfrm>
        </p:grpSpPr>
        <p:sp>
          <p:nvSpPr>
            <p:cNvPr id="226" name="Google Shape;226;p18"/>
            <p:cNvSpPr/>
            <p:nvPr/>
          </p:nvSpPr>
          <p:spPr>
            <a:xfrm>
              <a:off x="4571915" y="35891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5486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FFFFFF"/>
                  </a:solidFill>
                  <a:latin typeface="Abadi" panose="020B060402010402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User Friendly Mobile App</a:t>
              </a:r>
              <a:endParaRPr sz="1100" dirty="0">
                <a:solidFill>
                  <a:srgbClr val="FFFFFF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5924709" y="2943905"/>
              <a:ext cx="250903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0" i="0" dirty="0">
                  <a:solidFill>
                    <a:schemeClr val="tx1"/>
                  </a:solidFill>
                  <a:effectLst/>
                  <a:latin typeface="Abadi" panose="020B0604020104020204" pitchFamily="34" charset="0"/>
                </a:rPr>
                <a:t>Intuitive and easy-to-use </a:t>
              </a:r>
              <a:r>
                <a:rPr lang="en-US" sz="1300" dirty="0">
                  <a:solidFill>
                    <a:schemeClr val="tx1"/>
                  </a:solidFill>
                  <a:latin typeface="Abadi" panose="020B0604020104020204" pitchFamily="34" charset="0"/>
                </a:rPr>
                <a:t>mobile application</a:t>
              </a:r>
              <a:r>
                <a:rPr lang="en-US" sz="1300" b="0" i="0" dirty="0">
                  <a:solidFill>
                    <a:schemeClr val="tx1"/>
                  </a:solidFill>
                  <a:effectLst/>
                  <a:latin typeface="Abadi" panose="020B0604020104020204" pitchFamily="34" charset="0"/>
                </a:rPr>
                <a:t> for the user.</a:t>
              </a: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7990183" y="3634821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18"/>
          <p:cNvSpPr txBox="1">
            <a:spLocks noGrp="1"/>
          </p:cNvSpPr>
          <p:nvPr>
            <p:ph type="title"/>
          </p:nvPr>
        </p:nvSpPr>
        <p:spPr>
          <a:xfrm>
            <a:off x="596883" y="453301"/>
            <a:ext cx="795021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>
                <a:latin typeface="Abadi" panose="020B0604020104020204" pitchFamily="34" charset="0"/>
              </a:rPr>
              <a:t>KEY FEATURES</a:t>
            </a:r>
            <a:endParaRPr spc="300" dirty="0">
              <a:latin typeface="Abadi" panose="020B0604020104020204" pitchFamily="34" charset="0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4402392" y="2305737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86F8E7-9475-3784-3461-00745AD38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92" y="1372957"/>
            <a:ext cx="1589177" cy="3141567"/>
          </a:xfrm>
          <a:prstGeom prst="rect">
            <a:avLst/>
          </a:prstGeom>
        </p:spPr>
      </p:pic>
      <p:grpSp>
        <p:nvGrpSpPr>
          <p:cNvPr id="11" name="Google Shape;634;p25">
            <a:extLst>
              <a:ext uri="{FF2B5EF4-FFF2-40B4-BE49-F238E27FC236}">
                <a16:creationId xmlns:a16="http://schemas.microsoft.com/office/drawing/2014/main" id="{06665018-AE47-5A54-A30D-AFA9B3BAE4FF}"/>
              </a:ext>
            </a:extLst>
          </p:cNvPr>
          <p:cNvGrpSpPr/>
          <p:nvPr/>
        </p:nvGrpSpPr>
        <p:grpSpPr>
          <a:xfrm>
            <a:off x="765270" y="1766009"/>
            <a:ext cx="197790" cy="241113"/>
            <a:chOff x="3907325" y="2620775"/>
            <a:chExt cx="395250" cy="481825"/>
          </a:xfrm>
          <a:solidFill>
            <a:schemeClr val="accent5">
              <a:lumMod val="75000"/>
            </a:schemeClr>
          </a:solidFill>
        </p:grpSpPr>
        <p:sp>
          <p:nvSpPr>
            <p:cNvPr id="12" name="Google Shape;635;p25">
              <a:extLst>
                <a:ext uri="{FF2B5EF4-FFF2-40B4-BE49-F238E27FC236}">
                  <a16:creationId xmlns:a16="http://schemas.microsoft.com/office/drawing/2014/main" id="{1A9DB613-F2B5-1A4E-D7E9-8499DE2A51BE}"/>
                </a:ext>
              </a:extLst>
            </p:cNvPr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636;p25">
              <a:extLst>
                <a:ext uri="{FF2B5EF4-FFF2-40B4-BE49-F238E27FC236}">
                  <a16:creationId xmlns:a16="http://schemas.microsoft.com/office/drawing/2014/main" id="{BEE43D56-1843-9147-E7C4-053C39624CEC}"/>
                </a:ext>
              </a:extLst>
            </p:cNvPr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637;p25">
              <a:extLst>
                <a:ext uri="{FF2B5EF4-FFF2-40B4-BE49-F238E27FC236}">
                  <a16:creationId xmlns:a16="http://schemas.microsoft.com/office/drawing/2014/main" id="{23C59C49-5A9F-1649-C71E-7388974F11ED}"/>
                </a:ext>
              </a:extLst>
            </p:cNvPr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638;p25">
              <a:extLst>
                <a:ext uri="{FF2B5EF4-FFF2-40B4-BE49-F238E27FC236}">
                  <a16:creationId xmlns:a16="http://schemas.microsoft.com/office/drawing/2014/main" id="{05387B64-E14E-95D7-7C08-794D6514684F}"/>
                </a:ext>
              </a:extLst>
            </p:cNvPr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" name="Google Shape;351;p20">
            <a:extLst>
              <a:ext uri="{FF2B5EF4-FFF2-40B4-BE49-F238E27FC236}">
                <a16:creationId xmlns:a16="http://schemas.microsoft.com/office/drawing/2014/main" id="{5EF820BE-69B5-ADBD-4682-48B8745F27CC}"/>
              </a:ext>
            </a:extLst>
          </p:cNvPr>
          <p:cNvSpPr/>
          <p:nvPr/>
        </p:nvSpPr>
        <p:spPr>
          <a:xfrm>
            <a:off x="8167301" y="1772716"/>
            <a:ext cx="252871" cy="241113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" name="Google Shape;1239;p38">
            <a:extLst>
              <a:ext uri="{FF2B5EF4-FFF2-40B4-BE49-F238E27FC236}">
                <a16:creationId xmlns:a16="http://schemas.microsoft.com/office/drawing/2014/main" id="{D39F2113-BE55-987A-D8BB-5BE4275CF559}"/>
              </a:ext>
            </a:extLst>
          </p:cNvPr>
          <p:cNvGrpSpPr/>
          <p:nvPr/>
        </p:nvGrpSpPr>
        <p:grpSpPr>
          <a:xfrm>
            <a:off x="8176857" y="3916063"/>
            <a:ext cx="233249" cy="234509"/>
            <a:chOff x="-33286325" y="3944800"/>
            <a:chExt cx="291450" cy="293025"/>
          </a:xfrm>
          <a:solidFill>
            <a:srgbClr val="002060"/>
          </a:solidFill>
        </p:grpSpPr>
        <p:sp>
          <p:nvSpPr>
            <p:cNvPr id="18" name="Google Shape;1240;p38">
              <a:extLst>
                <a:ext uri="{FF2B5EF4-FFF2-40B4-BE49-F238E27FC236}">
                  <a16:creationId xmlns:a16="http://schemas.microsoft.com/office/drawing/2014/main" id="{6738A957-5C37-7C95-BB98-349AABB13B10}"/>
                </a:ext>
              </a:extLst>
            </p:cNvPr>
            <p:cNvSpPr/>
            <p:nvPr/>
          </p:nvSpPr>
          <p:spPr>
            <a:xfrm>
              <a:off x="-33194950" y="3996000"/>
              <a:ext cx="200075" cy="241825"/>
            </a:xfrm>
            <a:custGeom>
              <a:avLst/>
              <a:gdLst/>
              <a:ahLst/>
              <a:cxnLst/>
              <a:rect l="l" t="t" r="r" b="b"/>
              <a:pathLst>
                <a:path w="8003" h="9673" extrusionOk="0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41;p38">
              <a:extLst>
                <a:ext uri="{FF2B5EF4-FFF2-40B4-BE49-F238E27FC236}">
                  <a16:creationId xmlns:a16="http://schemas.microsoft.com/office/drawing/2014/main" id="{19C5A154-45C7-B20A-C8A6-44F4E3C90BC4}"/>
                </a:ext>
              </a:extLst>
            </p:cNvPr>
            <p:cNvSpPr/>
            <p:nvPr/>
          </p:nvSpPr>
          <p:spPr>
            <a:xfrm>
              <a:off x="-33027975" y="3962900"/>
              <a:ext cx="33100" cy="105575"/>
            </a:xfrm>
            <a:custGeom>
              <a:avLst/>
              <a:gdLst/>
              <a:ahLst/>
              <a:cxnLst/>
              <a:rect l="l" t="t" r="r" b="b"/>
              <a:pathLst>
                <a:path w="1324" h="4223" extrusionOk="0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42;p38">
              <a:extLst>
                <a:ext uri="{FF2B5EF4-FFF2-40B4-BE49-F238E27FC236}">
                  <a16:creationId xmlns:a16="http://schemas.microsoft.com/office/drawing/2014/main" id="{9BF5A670-E97E-661B-8687-B27FD68D24B0}"/>
                </a:ext>
              </a:extLst>
            </p:cNvPr>
            <p:cNvSpPr/>
            <p:nvPr/>
          </p:nvSpPr>
          <p:spPr>
            <a:xfrm>
              <a:off x="-33286325" y="3962125"/>
              <a:ext cx="96125" cy="205600"/>
            </a:xfrm>
            <a:custGeom>
              <a:avLst/>
              <a:gdLst/>
              <a:ahLst/>
              <a:cxnLst/>
              <a:rect l="l" t="t" r="r" b="b"/>
              <a:pathLst>
                <a:path w="3845" h="8224" extrusionOk="0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43;p38">
              <a:extLst>
                <a:ext uri="{FF2B5EF4-FFF2-40B4-BE49-F238E27FC236}">
                  <a16:creationId xmlns:a16="http://schemas.microsoft.com/office/drawing/2014/main" id="{BEF03EA6-D71B-952F-2A08-2F26A6472BFA}"/>
                </a:ext>
              </a:extLst>
            </p:cNvPr>
            <p:cNvSpPr/>
            <p:nvPr/>
          </p:nvSpPr>
          <p:spPr>
            <a:xfrm>
              <a:off x="-33235125" y="3944800"/>
              <a:ext cx="189050" cy="171725"/>
            </a:xfrm>
            <a:custGeom>
              <a:avLst/>
              <a:gdLst/>
              <a:ahLst/>
              <a:cxnLst/>
              <a:rect l="l" t="t" r="r" b="b"/>
              <a:pathLst>
                <a:path w="7562" h="6869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96;p17">
            <a:extLst>
              <a:ext uri="{FF2B5EF4-FFF2-40B4-BE49-F238E27FC236}">
                <a16:creationId xmlns:a16="http://schemas.microsoft.com/office/drawing/2014/main" id="{3B88B4CA-FE16-14A0-E560-DFEFA81C2ACC}"/>
              </a:ext>
            </a:extLst>
          </p:cNvPr>
          <p:cNvGrpSpPr/>
          <p:nvPr/>
        </p:nvGrpSpPr>
        <p:grpSpPr>
          <a:xfrm>
            <a:off x="765271" y="3907256"/>
            <a:ext cx="162502" cy="250595"/>
            <a:chOff x="5726350" y="2028150"/>
            <a:chExt cx="312300" cy="481600"/>
          </a:xfrm>
          <a:solidFill>
            <a:srgbClr val="00B0F0"/>
          </a:solidFill>
        </p:grpSpPr>
        <p:sp>
          <p:nvSpPr>
            <p:cNvPr id="24" name="Google Shape;197;p17">
              <a:extLst>
                <a:ext uri="{FF2B5EF4-FFF2-40B4-BE49-F238E27FC236}">
                  <a16:creationId xmlns:a16="http://schemas.microsoft.com/office/drawing/2014/main" id="{6CEA4658-D0FE-022A-5791-4EDFFFB4C670}"/>
                </a:ext>
              </a:extLst>
            </p:cNvPr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198;p17">
              <a:extLst>
                <a:ext uri="{FF2B5EF4-FFF2-40B4-BE49-F238E27FC236}">
                  <a16:creationId xmlns:a16="http://schemas.microsoft.com/office/drawing/2014/main" id="{9119BF13-C653-7526-8E96-C30ED085C154}"/>
                </a:ext>
              </a:extLst>
            </p:cNvPr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199;p17">
              <a:extLst>
                <a:ext uri="{FF2B5EF4-FFF2-40B4-BE49-F238E27FC236}">
                  <a16:creationId xmlns:a16="http://schemas.microsoft.com/office/drawing/2014/main" id="{7827EBB7-F4CC-1CE7-935F-DA28553258EB}"/>
                </a:ext>
              </a:extLst>
            </p:cNvPr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4;p18">
            <a:extLst>
              <a:ext uri="{FF2B5EF4-FFF2-40B4-BE49-F238E27FC236}">
                <a16:creationId xmlns:a16="http://schemas.microsoft.com/office/drawing/2014/main" id="{0095411A-1D4C-B67C-9F88-CB6EB71774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883" y="453301"/>
            <a:ext cx="795021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>
                <a:latin typeface="Abadi" panose="020B0604020104020204" pitchFamily="34" charset="0"/>
              </a:rPr>
              <a:t>APP VIEW</a:t>
            </a:r>
            <a:endParaRPr spc="300" dirty="0">
              <a:latin typeface="Abadi" panose="020B0604020104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C7C066-220C-F7A4-4C49-9D2CE9809CBF}"/>
              </a:ext>
            </a:extLst>
          </p:cNvPr>
          <p:cNvGrpSpPr/>
          <p:nvPr/>
        </p:nvGrpSpPr>
        <p:grpSpPr>
          <a:xfrm>
            <a:off x="994482" y="1088213"/>
            <a:ext cx="1792513" cy="3718056"/>
            <a:chOff x="2279172" y="1088213"/>
            <a:chExt cx="1792513" cy="3718056"/>
          </a:xfrm>
        </p:grpSpPr>
        <p:grpSp>
          <p:nvGrpSpPr>
            <p:cNvPr id="420" name="Google Shape;420;p21"/>
            <p:cNvGrpSpPr/>
            <p:nvPr/>
          </p:nvGrpSpPr>
          <p:grpSpPr>
            <a:xfrm>
              <a:off x="2279172" y="1088213"/>
              <a:ext cx="1792513" cy="3718056"/>
              <a:chOff x="2669153" y="1300654"/>
              <a:chExt cx="1846809" cy="3505619"/>
            </a:xfrm>
          </p:grpSpPr>
          <p:sp>
            <p:nvSpPr>
              <p:cNvPr id="421" name="Google Shape;421;p21"/>
              <p:cNvSpPr/>
              <p:nvPr/>
            </p:nvSpPr>
            <p:spPr>
              <a:xfrm rot="10800000" flipH="1">
                <a:off x="2669162" y="1899290"/>
                <a:ext cx="1846800" cy="2906983"/>
              </a:xfrm>
              <a:prstGeom prst="round2SameRect">
                <a:avLst>
                  <a:gd name="adj1" fmla="val 6301"/>
                  <a:gd name="adj2" fmla="val 0"/>
                </a:avLst>
              </a:prstGeom>
              <a:noFill/>
              <a:ln w="9525" cap="flat" cmpd="sng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2669153" y="1300654"/>
                <a:ext cx="1846800" cy="45370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700" dirty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LOGIN</a:t>
                </a:r>
                <a:endParaRPr dirty="0"/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C61C5EA-EA2A-9D27-C320-FB1698EF4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3" t="650" r="-333" b="14464"/>
            <a:stretch/>
          </p:blipFill>
          <p:spPr>
            <a:xfrm>
              <a:off x="2349264" y="1818530"/>
              <a:ext cx="1663982" cy="279881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0121F-69AF-0745-BA29-8956E1A22183}"/>
              </a:ext>
            </a:extLst>
          </p:cNvPr>
          <p:cNvGrpSpPr/>
          <p:nvPr/>
        </p:nvGrpSpPr>
        <p:grpSpPr>
          <a:xfrm>
            <a:off x="3651605" y="1088213"/>
            <a:ext cx="1792510" cy="3718055"/>
            <a:chOff x="5019422" y="1088213"/>
            <a:chExt cx="1792510" cy="3718055"/>
          </a:xfrm>
        </p:grpSpPr>
        <p:grpSp>
          <p:nvGrpSpPr>
            <p:cNvPr id="405" name="Google Shape;405;p21"/>
            <p:cNvGrpSpPr/>
            <p:nvPr/>
          </p:nvGrpSpPr>
          <p:grpSpPr>
            <a:xfrm>
              <a:off x="5019422" y="1088213"/>
              <a:ext cx="1792510" cy="3718055"/>
              <a:chOff x="4628044" y="1300654"/>
              <a:chExt cx="1846807" cy="3505619"/>
            </a:xfrm>
          </p:grpSpPr>
          <p:sp>
            <p:nvSpPr>
              <p:cNvPr id="406" name="Google Shape;406;p21"/>
              <p:cNvSpPr/>
              <p:nvPr/>
            </p:nvSpPr>
            <p:spPr>
              <a:xfrm rot="10800000" flipH="1">
                <a:off x="4628044" y="1899289"/>
                <a:ext cx="1846800" cy="2906984"/>
              </a:xfrm>
              <a:prstGeom prst="round2SameRect">
                <a:avLst>
                  <a:gd name="adj1" fmla="val 5396"/>
                  <a:gd name="adj2" fmla="val 0"/>
                </a:avLst>
              </a:prstGeom>
              <a:noFill/>
              <a:ln w="9525" cap="flat" cmpd="sng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4628051" y="1300654"/>
                <a:ext cx="1846800" cy="45370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700" dirty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REGISTRATION</a:t>
                </a:r>
                <a:endParaRPr dirty="0"/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3F2BCD-1755-ECC5-F614-939ED0333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223"/>
            <a:stretch/>
          </p:blipFill>
          <p:spPr>
            <a:xfrm>
              <a:off x="5105593" y="1818530"/>
              <a:ext cx="1620160" cy="2798812"/>
            </a:xfrm>
            <a:prstGeom prst="rect">
              <a:avLst/>
            </a:prstGeom>
          </p:spPr>
        </p:pic>
      </p:grpSp>
      <p:grpSp>
        <p:nvGrpSpPr>
          <p:cNvPr id="12" name="Google Shape;405;p21">
            <a:extLst>
              <a:ext uri="{FF2B5EF4-FFF2-40B4-BE49-F238E27FC236}">
                <a16:creationId xmlns:a16="http://schemas.microsoft.com/office/drawing/2014/main" id="{4C9B6B01-4E40-5E31-3918-803B27DAC3B1}"/>
              </a:ext>
            </a:extLst>
          </p:cNvPr>
          <p:cNvGrpSpPr/>
          <p:nvPr/>
        </p:nvGrpSpPr>
        <p:grpSpPr>
          <a:xfrm>
            <a:off x="6308718" y="1088213"/>
            <a:ext cx="1792509" cy="3718056"/>
            <a:chOff x="4628045" y="1300654"/>
            <a:chExt cx="1846806" cy="3505620"/>
          </a:xfrm>
        </p:grpSpPr>
        <p:sp>
          <p:nvSpPr>
            <p:cNvPr id="14" name="Google Shape;406;p21">
              <a:extLst>
                <a:ext uri="{FF2B5EF4-FFF2-40B4-BE49-F238E27FC236}">
                  <a16:creationId xmlns:a16="http://schemas.microsoft.com/office/drawing/2014/main" id="{CBD0C1CD-E00F-D287-8976-9D2DEE579B02}"/>
                </a:ext>
              </a:extLst>
            </p:cNvPr>
            <p:cNvSpPr/>
            <p:nvPr/>
          </p:nvSpPr>
          <p:spPr>
            <a:xfrm rot="10800000" flipH="1">
              <a:off x="4628045" y="1899290"/>
              <a:ext cx="1846800" cy="2906984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 cap="flat" cmpd="sng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;p21">
              <a:extLst>
                <a:ext uri="{FF2B5EF4-FFF2-40B4-BE49-F238E27FC236}">
                  <a16:creationId xmlns:a16="http://schemas.microsoft.com/office/drawing/2014/main" id="{FAF655AA-13A1-7B21-597D-4D84CFA75B79}"/>
                </a:ext>
              </a:extLst>
            </p:cNvPr>
            <p:cNvSpPr/>
            <p:nvPr/>
          </p:nvSpPr>
          <p:spPr>
            <a:xfrm>
              <a:off x="4628051" y="1300654"/>
              <a:ext cx="1846800" cy="45370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HOME PAGE</a:t>
              </a:r>
              <a:endParaRPr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37556C1-C75B-C651-3307-215182C4D2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961"/>
          <a:stretch/>
        </p:blipFill>
        <p:spPr>
          <a:xfrm>
            <a:off x="6357007" y="1818530"/>
            <a:ext cx="1724503" cy="28716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C2C08FDC-250F-BB00-B5D4-4530883B1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4;p18">
            <a:extLst>
              <a:ext uri="{FF2B5EF4-FFF2-40B4-BE49-F238E27FC236}">
                <a16:creationId xmlns:a16="http://schemas.microsoft.com/office/drawing/2014/main" id="{A66DE1AA-4456-F84B-E301-1B3968310E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883" y="453301"/>
            <a:ext cx="795021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>
                <a:latin typeface="Abadi" panose="020B0604020104020204" pitchFamily="34" charset="0"/>
              </a:rPr>
              <a:t>APP VIEW: AVAILABLE BINS</a:t>
            </a:r>
            <a:endParaRPr spc="300" dirty="0">
              <a:latin typeface="Abadi" panose="020B0604020104020204" pitchFamily="34" charset="0"/>
            </a:endParaRPr>
          </a:p>
        </p:txBody>
      </p:sp>
      <p:grpSp>
        <p:nvGrpSpPr>
          <p:cNvPr id="405" name="Google Shape;405;p21">
            <a:extLst>
              <a:ext uri="{FF2B5EF4-FFF2-40B4-BE49-F238E27FC236}">
                <a16:creationId xmlns:a16="http://schemas.microsoft.com/office/drawing/2014/main" id="{3C96878B-54D8-4825-24D2-B6CF36476633}"/>
              </a:ext>
            </a:extLst>
          </p:cNvPr>
          <p:cNvGrpSpPr/>
          <p:nvPr/>
        </p:nvGrpSpPr>
        <p:grpSpPr>
          <a:xfrm>
            <a:off x="4996755" y="1088213"/>
            <a:ext cx="1792510" cy="3718055"/>
            <a:chOff x="4628044" y="1300654"/>
            <a:chExt cx="1846807" cy="3505619"/>
          </a:xfrm>
        </p:grpSpPr>
        <p:sp>
          <p:nvSpPr>
            <p:cNvPr id="406" name="Google Shape;406;p21">
              <a:extLst>
                <a:ext uri="{FF2B5EF4-FFF2-40B4-BE49-F238E27FC236}">
                  <a16:creationId xmlns:a16="http://schemas.microsoft.com/office/drawing/2014/main" id="{523673F5-C42B-FADF-A5AD-D811F04D77F7}"/>
                </a:ext>
              </a:extLst>
            </p:cNvPr>
            <p:cNvSpPr/>
            <p:nvPr/>
          </p:nvSpPr>
          <p:spPr>
            <a:xfrm rot="10800000" flipH="1">
              <a:off x="4628044" y="1899289"/>
              <a:ext cx="1846800" cy="2906984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>
              <a:extLst>
                <a:ext uri="{FF2B5EF4-FFF2-40B4-BE49-F238E27FC236}">
                  <a16:creationId xmlns:a16="http://schemas.microsoft.com/office/drawing/2014/main" id="{C43403EC-21BA-94E2-2AD2-8D2485427FCE}"/>
                </a:ext>
              </a:extLst>
            </p:cNvPr>
            <p:cNvSpPr/>
            <p:nvPr/>
          </p:nvSpPr>
          <p:spPr>
            <a:xfrm>
              <a:off x="4628051" y="1300654"/>
              <a:ext cx="1846800" cy="45370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AVAILABLE BIN</a:t>
              </a:r>
              <a:endParaRPr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D990CF-6C41-3BE4-D1A0-EC14BFECA359}"/>
              </a:ext>
            </a:extLst>
          </p:cNvPr>
          <p:cNvGrpSpPr/>
          <p:nvPr/>
        </p:nvGrpSpPr>
        <p:grpSpPr>
          <a:xfrm>
            <a:off x="2341297" y="1088213"/>
            <a:ext cx="1792509" cy="3718056"/>
            <a:chOff x="6308718" y="1088213"/>
            <a:chExt cx="1792509" cy="3718056"/>
          </a:xfrm>
        </p:grpSpPr>
        <p:grpSp>
          <p:nvGrpSpPr>
            <p:cNvPr id="12" name="Google Shape;405;p21">
              <a:extLst>
                <a:ext uri="{FF2B5EF4-FFF2-40B4-BE49-F238E27FC236}">
                  <a16:creationId xmlns:a16="http://schemas.microsoft.com/office/drawing/2014/main" id="{EF301FFE-CC04-68B3-FED8-54F8E89BFE3B}"/>
                </a:ext>
              </a:extLst>
            </p:cNvPr>
            <p:cNvGrpSpPr/>
            <p:nvPr/>
          </p:nvGrpSpPr>
          <p:grpSpPr>
            <a:xfrm>
              <a:off x="6308718" y="1088213"/>
              <a:ext cx="1792509" cy="3718056"/>
              <a:chOff x="4628045" y="1300654"/>
              <a:chExt cx="1846806" cy="3505620"/>
            </a:xfrm>
          </p:grpSpPr>
          <p:sp>
            <p:nvSpPr>
              <p:cNvPr id="14" name="Google Shape;406;p21">
                <a:extLst>
                  <a:ext uri="{FF2B5EF4-FFF2-40B4-BE49-F238E27FC236}">
                    <a16:creationId xmlns:a16="http://schemas.microsoft.com/office/drawing/2014/main" id="{E7F99FDF-A89C-9409-58FB-A2D02848E6C1}"/>
                  </a:ext>
                </a:extLst>
              </p:cNvPr>
              <p:cNvSpPr/>
              <p:nvPr/>
            </p:nvSpPr>
            <p:spPr>
              <a:xfrm rot="10800000" flipH="1">
                <a:off x="4628045" y="1899290"/>
                <a:ext cx="1846800" cy="2906984"/>
              </a:xfrm>
              <a:prstGeom prst="round2SameRect">
                <a:avLst>
                  <a:gd name="adj1" fmla="val 5396"/>
                  <a:gd name="adj2" fmla="val 0"/>
                </a:avLst>
              </a:prstGeom>
              <a:noFill/>
              <a:ln w="9525" cap="flat" cmpd="sng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09;p21">
                <a:extLst>
                  <a:ext uri="{FF2B5EF4-FFF2-40B4-BE49-F238E27FC236}">
                    <a16:creationId xmlns:a16="http://schemas.microsoft.com/office/drawing/2014/main" id="{082C9D6E-6EA1-547E-FC01-AA327D7E83F4}"/>
                  </a:ext>
                </a:extLst>
              </p:cNvPr>
              <p:cNvSpPr/>
              <p:nvPr/>
            </p:nvSpPr>
            <p:spPr>
              <a:xfrm>
                <a:off x="4628051" y="1300654"/>
                <a:ext cx="1846800" cy="45370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700" dirty="0">
                    <a:solidFill>
                      <a:schemeClr val="lt1"/>
                    </a:solidFill>
                    <a:latin typeface="Fira Sans Extra Condensed Medium"/>
                    <a:sym typeface="Fira Sans Extra Condensed Medium"/>
                  </a:rPr>
                  <a:t>HOME PAGE</a:t>
                </a:r>
                <a:endParaRPr dirty="0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96D7DFA-51E6-7437-8229-7E7C0BF69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961"/>
            <a:stretch/>
          </p:blipFill>
          <p:spPr>
            <a:xfrm>
              <a:off x="6357007" y="1818530"/>
              <a:ext cx="1724503" cy="2871669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93E9D1E-5827-8746-AC62-DE22D89EA0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633"/>
          <a:stretch/>
        </p:blipFill>
        <p:spPr>
          <a:xfrm>
            <a:off x="5055456" y="1818530"/>
            <a:ext cx="1678022" cy="28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2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9B53FB4A-11DF-EB01-6C3F-F9F5633B1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4;p18">
            <a:extLst>
              <a:ext uri="{FF2B5EF4-FFF2-40B4-BE49-F238E27FC236}">
                <a16:creationId xmlns:a16="http://schemas.microsoft.com/office/drawing/2014/main" id="{48D5FDCB-EA08-628A-3BF0-38A7CF0AE2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883" y="453301"/>
            <a:ext cx="795021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>
                <a:latin typeface="Abadi" panose="020B0604020104020204" pitchFamily="34" charset="0"/>
              </a:rPr>
              <a:t>APP VIEW: DRIVER DETAILS</a:t>
            </a:r>
            <a:endParaRPr spc="300" dirty="0">
              <a:latin typeface="Abadi" panose="020B0604020104020204" pitchFamily="34" charset="0"/>
            </a:endParaRPr>
          </a:p>
        </p:txBody>
      </p:sp>
      <p:grpSp>
        <p:nvGrpSpPr>
          <p:cNvPr id="420" name="Google Shape;420;p21">
            <a:extLst>
              <a:ext uri="{FF2B5EF4-FFF2-40B4-BE49-F238E27FC236}">
                <a16:creationId xmlns:a16="http://schemas.microsoft.com/office/drawing/2014/main" id="{8808F1DC-6372-5567-5948-DBE099D87082}"/>
              </a:ext>
            </a:extLst>
          </p:cNvPr>
          <p:cNvGrpSpPr/>
          <p:nvPr/>
        </p:nvGrpSpPr>
        <p:grpSpPr>
          <a:xfrm>
            <a:off x="6307051" y="1088213"/>
            <a:ext cx="1792513" cy="3718056"/>
            <a:chOff x="2669153" y="1300654"/>
            <a:chExt cx="1846809" cy="3505619"/>
          </a:xfrm>
        </p:grpSpPr>
        <p:sp>
          <p:nvSpPr>
            <p:cNvPr id="421" name="Google Shape;421;p21">
              <a:extLst>
                <a:ext uri="{FF2B5EF4-FFF2-40B4-BE49-F238E27FC236}">
                  <a16:creationId xmlns:a16="http://schemas.microsoft.com/office/drawing/2014/main" id="{83F7815C-0F43-ABB6-7A5E-689D88AA2812}"/>
                </a:ext>
              </a:extLst>
            </p:cNvPr>
            <p:cNvSpPr/>
            <p:nvPr/>
          </p:nvSpPr>
          <p:spPr>
            <a:xfrm rot="10800000" flipH="1">
              <a:off x="2669162" y="1899290"/>
              <a:ext cx="1846800" cy="2906983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525" cap="flat" cmpd="sng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>
              <a:extLst>
                <a:ext uri="{FF2B5EF4-FFF2-40B4-BE49-F238E27FC236}">
                  <a16:creationId xmlns:a16="http://schemas.microsoft.com/office/drawing/2014/main" id="{E390C5EE-10B7-71F6-9DFF-5D51FC2BE524}"/>
                </a:ext>
              </a:extLst>
            </p:cNvPr>
            <p:cNvSpPr/>
            <p:nvPr/>
          </p:nvSpPr>
          <p:spPr>
            <a:xfrm>
              <a:off x="2669153" y="1300654"/>
              <a:ext cx="1846800" cy="45370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DRIVER STATUS</a:t>
              </a:r>
              <a:endParaRPr dirty="0"/>
            </a:p>
          </p:txBody>
        </p:sp>
      </p:grpSp>
      <p:grpSp>
        <p:nvGrpSpPr>
          <p:cNvPr id="405" name="Google Shape;405;p21">
            <a:extLst>
              <a:ext uri="{FF2B5EF4-FFF2-40B4-BE49-F238E27FC236}">
                <a16:creationId xmlns:a16="http://schemas.microsoft.com/office/drawing/2014/main" id="{9E2D7687-9F54-5445-3343-B3B11A83CF25}"/>
              </a:ext>
            </a:extLst>
          </p:cNvPr>
          <p:cNvGrpSpPr/>
          <p:nvPr/>
        </p:nvGrpSpPr>
        <p:grpSpPr>
          <a:xfrm>
            <a:off x="3651605" y="1088213"/>
            <a:ext cx="1792510" cy="3718055"/>
            <a:chOff x="4628044" y="1300654"/>
            <a:chExt cx="1846807" cy="3505619"/>
          </a:xfrm>
        </p:grpSpPr>
        <p:sp>
          <p:nvSpPr>
            <p:cNvPr id="406" name="Google Shape;406;p21">
              <a:extLst>
                <a:ext uri="{FF2B5EF4-FFF2-40B4-BE49-F238E27FC236}">
                  <a16:creationId xmlns:a16="http://schemas.microsoft.com/office/drawing/2014/main" id="{CBF8BF42-2FD9-C774-BE24-1C184C7487A0}"/>
                </a:ext>
              </a:extLst>
            </p:cNvPr>
            <p:cNvSpPr/>
            <p:nvPr/>
          </p:nvSpPr>
          <p:spPr>
            <a:xfrm rot="10800000" flipH="1">
              <a:off x="4628044" y="1899289"/>
              <a:ext cx="1846800" cy="2906984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>
              <a:extLst>
                <a:ext uri="{FF2B5EF4-FFF2-40B4-BE49-F238E27FC236}">
                  <a16:creationId xmlns:a16="http://schemas.microsoft.com/office/drawing/2014/main" id="{C9FB3F8B-FD8D-F63C-9EFD-66806348E7BA}"/>
                </a:ext>
              </a:extLst>
            </p:cNvPr>
            <p:cNvSpPr/>
            <p:nvPr/>
          </p:nvSpPr>
          <p:spPr>
            <a:xfrm>
              <a:off x="4628051" y="1300654"/>
              <a:ext cx="1846800" cy="45370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DRIVER DETAILS</a:t>
              </a:r>
              <a:endParaRPr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F6142D1-0131-0DF6-722B-A0FF1FBB6374}"/>
              </a:ext>
            </a:extLst>
          </p:cNvPr>
          <p:cNvGrpSpPr/>
          <p:nvPr/>
        </p:nvGrpSpPr>
        <p:grpSpPr>
          <a:xfrm>
            <a:off x="996147" y="1088213"/>
            <a:ext cx="1792509" cy="3718056"/>
            <a:chOff x="6308718" y="1088213"/>
            <a:chExt cx="1792509" cy="3718056"/>
          </a:xfrm>
        </p:grpSpPr>
        <p:grpSp>
          <p:nvGrpSpPr>
            <p:cNvPr id="12" name="Google Shape;405;p21">
              <a:extLst>
                <a:ext uri="{FF2B5EF4-FFF2-40B4-BE49-F238E27FC236}">
                  <a16:creationId xmlns:a16="http://schemas.microsoft.com/office/drawing/2014/main" id="{B6600288-10F1-4D79-D807-8AA13956ADB8}"/>
                </a:ext>
              </a:extLst>
            </p:cNvPr>
            <p:cNvGrpSpPr/>
            <p:nvPr/>
          </p:nvGrpSpPr>
          <p:grpSpPr>
            <a:xfrm>
              <a:off x="6308718" y="1088213"/>
              <a:ext cx="1792509" cy="3718056"/>
              <a:chOff x="4628045" y="1300654"/>
              <a:chExt cx="1846806" cy="3505620"/>
            </a:xfrm>
          </p:grpSpPr>
          <p:sp>
            <p:nvSpPr>
              <p:cNvPr id="14" name="Google Shape;406;p21">
                <a:extLst>
                  <a:ext uri="{FF2B5EF4-FFF2-40B4-BE49-F238E27FC236}">
                    <a16:creationId xmlns:a16="http://schemas.microsoft.com/office/drawing/2014/main" id="{568C653E-18F0-3CDE-5316-7D3F0CF60783}"/>
                  </a:ext>
                </a:extLst>
              </p:cNvPr>
              <p:cNvSpPr/>
              <p:nvPr/>
            </p:nvSpPr>
            <p:spPr>
              <a:xfrm rot="10800000" flipH="1">
                <a:off x="4628045" y="1899290"/>
                <a:ext cx="1846800" cy="2906984"/>
              </a:xfrm>
              <a:prstGeom prst="round2SameRect">
                <a:avLst>
                  <a:gd name="adj1" fmla="val 5396"/>
                  <a:gd name="adj2" fmla="val 0"/>
                </a:avLst>
              </a:prstGeom>
              <a:noFill/>
              <a:ln w="9525" cap="flat" cmpd="sng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09;p21">
                <a:extLst>
                  <a:ext uri="{FF2B5EF4-FFF2-40B4-BE49-F238E27FC236}">
                    <a16:creationId xmlns:a16="http://schemas.microsoft.com/office/drawing/2014/main" id="{3D397959-3F62-CA54-2E81-7710E229AE3F}"/>
                  </a:ext>
                </a:extLst>
              </p:cNvPr>
              <p:cNvSpPr/>
              <p:nvPr/>
            </p:nvSpPr>
            <p:spPr>
              <a:xfrm>
                <a:off x="4628051" y="1300654"/>
                <a:ext cx="1846800" cy="453707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700" dirty="0">
                    <a:solidFill>
                      <a:schemeClr val="lt1"/>
                    </a:solidFill>
                    <a:latin typeface="Fira Sans Extra Condensed Medium"/>
                    <a:sym typeface="Fira Sans Extra Condensed Medium"/>
                  </a:rPr>
                  <a:t>HOME PAGE</a:t>
                </a:r>
                <a:endParaRPr dirty="0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1535F-D4C9-CEA0-5930-13A0AAA29B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961"/>
            <a:stretch/>
          </p:blipFill>
          <p:spPr>
            <a:xfrm>
              <a:off x="6357007" y="1818530"/>
              <a:ext cx="1724503" cy="2871669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38D1565-C945-3173-BF30-36B86E509F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666"/>
          <a:stretch/>
        </p:blipFill>
        <p:spPr>
          <a:xfrm>
            <a:off x="3745760" y="1818776"/>
            <a:ext cx="1604191" cy="28714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023D02-751D-11AE-3A88-95DC0C9F0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795" y="1818530"/>
            <a:ext cx="1485195" cy="294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57592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428</Words>
  <Application>Microsoft Office PowerPoint</Application>
  <PresentationFormat>On-screen Show (16:9)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Abadi</vt:lpstr>
      <vt:lpstr>Arial</vt:lpstr>
      <vt:lpstr>Fira Sans Extra Condensed Medium</vt:lpstr>
      <vt:lpstr>Fira Sans Extra Condensed SemiBold</vt:lpstr>
      <vt:lpstr>Roboto</vt:lpstr>
      <vt:lpstr>Söhne</vt:lpstr>
      <vt:lpstr>Project Management Infographics by Slidesgo</vt:lpstr>
      <vt:lpstr>ECO GUARDIAN: LOCATION BASED GARBAGE MANAGEMENT SYSTEM FOR SMART CITY</vt:lpstr>
      <vt:lpstr>INTRODUCTION</vt:lpstr>
      <vt:lpstr>MOTIVATION</vt:lpstr>
      <vt:lpstr>OBJECTIVES</vt:lpstr>
      <vt:lpstr>PowerPoint Presentation</vt:lpstr>
      <vt:lpstr>KEY FEATURES</vt:lpstr>
      <vt:lpstr>APP VIEW</vt:lpstr>
      <vt:lpstr>APP VIEW: AVAILABLE BINS</vt:lpstr>
      <vt:lpstr>APP VIEW: DRIVER DETAILS</vt:lpstr>
      <vt:lpstr>APP VIEW: BINS LOCATION</vt:lpstr>
      <vt:lpstr>APP VIEW: ACCOUNT DETAILS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Infographics</dc:title>
  <cp:lastModifiedBy>Shakil Ahmed</cp:lastModifiedBy>
  <cp:revision>8</cp:revision>
  <dcterms:modified xsi:type="dcterms:W3CDTF">2025-06-07T16:36:34Z</dcterms:modified>
</cp:coreProperties>
</file>