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7" r:id="rId2"/>
    <p:sldId id="267" r:id="rId3"/>
    <p:sldId id="300" r:id="rId4"/>
    <p:sldId id="303" r:id="rId5"/>
    <p:sldId id="304" r:id="rId6"/>
    <p:sldId id="302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Britannic Bold" panose="020B090306070302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oper Black" panose="0208090404030B020404" pitchFamily="18" charset="0"/>
      <p:regular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4F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1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6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9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11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40;p44">
            <a:extLst>
              <a:ext uri="{FF2B5EF4-FFF2-40B4-BE49-F238E27FC236}">
                <a16:creationId xmlns:a16="http://schemas.microsoft.com/office/drawing/2014/main" id="{096452A9-5342-BE2A-BF1C-4DD2F28D844D}"/>
              </a:ext>
            </a:extLst>
          </p:cNvPr>
          <p:cNvSpPr/>
          <p:nvPr/>
        </p:nvSpPr>
        <p:spPr>
          <a:xfrm>
            <a:off x="4942554" y="1542539"/>
            <a:ext cx="2972252" cy="27071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</a:rPr>
              <a:t>PRESENTED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Md. </a:t>
            </a:r>
            <a:r>
              <a:rPr lang="en-US" dirty="0" err="1">
                <a:solidFill>
                  <a:schemeClr val="bg1"/>
                </a:solidFill>
              </a:rPr>
              <a:t>Muntasire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Mahamud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ID: 1901012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Md. Shakil Mia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ID: 1901023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Session: 2019-2020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year 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semester.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Program: IoT</a:t>
            </a:r>
          </a:p>
        </p:txBody>
      </p:sp>
      <p:grpSp>
        <p:nvGrpSpPr>
          <p:cNvPr id="30" name="Google Shape;1605;p47">
            <a:extLst>
              <a:ext uri="{FF2B5EF4-FFF2-40B4-BE49-F238E27FC236}">
                <a16:creationId xmlns:a16="http://schemas.microsoft.com/office/drawing/2014/main" id="{C8D091EC-5EC3-308E-38C8-82EFD37D2EF4}"/>
              </a:ext>
            </a:extLst>
          </p:cNvPr>
          <p:cNvGrpSpPr/>
          <p:nvPr/>
        </p:nvGrpSpPr>
        <p:grpSpPr>
          <a:xfrm>
            <a:off x="8334531" y="1"/>
            <a:ext cx="770868" cy="646331"/>
            <a:chOff x="1147762" y="1131887"/>
            <a:chExt cx="5137150" cy="4619626"/>
          </a:xfrm>
        </p:grpSpPr>
        <p:sp>
          <p:nvSpPr>
            <p:cNvPr id="31" name="Google Shape;1606;p47">
              <a:extLst>
                <a:ext uri="{FF2B5EF4-FFF2-40B4-BE49-F238E27FC236}">
                  <a16:creationId xmlns:a16="http://schemas.microsoft.com/office/drawing/2014/main" id="{51622017-D680-EF0A-FDF3-2CF66C4F2872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607;p47">
              <a:extLst>
                <a:ext uri="{FF2B5EF4-FFF2-40B4-BE49-F238E27FC236}">
                  <a16:creationId xmlns:a16="http://schemas.microsoft.com/office/drawing/2014/main" id="{2EEBC56E-C09B-5E9D-CE97-6B761747E011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608;p47">
              <a:extLst>
                <a:ext uri="{FF2B5EF4-FFF2-40B4-BE49-F238E27FC236}">
                  <a16:creationId xmlns:a16="http://schemas.microsoft.com/office/drawing/2014/main" id="{EFB7832B-738D-ED2B-D524-B067254CA857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1681;p47">
            <a:extLst>
              <a:ext uri="{FF2B5EF4-FFF2-40B4-BE49-F238E27FC236}">
                <a16:creationId xmlns:a16="http://schemas.microsoft.com/office/drawing/2014/main" id="{10A1C767-46CF-0161-4084-F3CCDD7C91B2}"/>
              </a:ext>
            </a:extLst>
          </p:cNvPr>
          <p:cNvSpPr/>
          <p:nvPr/>
        </p:nvSpPr>
        <p:spPr>
          <a:xfrm rot="16200000">
            <a:off x="3962588" y="-1100115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8AC8C-8DCA-533F-5AAB-0160D82A76E0}"/>
              </a:ext>
            </a:extLst>
          </p:cNvPr>
          <p:cNvSpPr txBox="1"/>
          <p:nvPr/>
        </p:nvSpPr>
        <p:spPr>
          <a:xfrm>
            <a:off x="-28067" y="1146683"/>
            <a:ext cx="224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dirty="0">
                <a:solidFill>
                  <a:schemeClr val="tx1"/>
                </a:solidFill>
                <a:latin typeface="Cooper Black" panose="0208090404030B020404" pitchFamily="18" charset="0"/>
              </a:rPr>
              <a:t>IoT-4214</a:t>
            </a:r>
            <a:endParaRPr lang="en-US" sz="20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8B11A-7504-8A47-5C7B-75A4B5D77CFF}"/>
              </a:ext>
            </a:extLst>
          </p:cNvPr>
          <p:cNvSpPr txBox="1"/>
          <p:nvPr/>
        </p:nvSpPr>
        <p:spPr>
          <a:xfrm>
            <a:off x="-28067" y="684921"/>
            <a:ext cx="836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Microcontroller &amp; Interfacing IoT Lab</a:t>
            </a:r>
            <a:endParaRPr lang="en-US" sz="2800" dirty="0">
              <a:solidFill>
                <a:srgbClr val="002060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Google Shape;836;p44">
            <a:extLst>
              <a:ext uri="{FF2B5EF4-FFF2-40B4-BE49-F238E27FC236}">
                <a16:creationId xmlns:a16="http://schemas.microsoft.com/office/drawing/2014/main" id="{54E0B514-10FE-A84E-6BD7-3E6F24C01045}"/>
              </a:ext>
            </a:extLst>
          </p:cNvPr>
          <p:cNvSpPr/>
          <p:nvPr/>
        </p:nvSpPr>
        <p:spPr>
          <a:xfrm>
            <a:off x="1522851" y="1444752"/>
            <a:ext cx="3049149" cy="2888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INSTRUCTED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Samsuddin</a:t>
            </a:r>
            <a:r>
              <a:rPr lang="en-US" dirty="0">
                <a:solidFill>
                  <a:schemeClr val="bg1"/>
                </a:solidFill>
              </a:rPr>
              <a:t> Ahmed,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Aassociate</a:t>
            </a:r>
            <a:r>
              <a:rPr lang="en-US" dirty="0">
                <a:solidFill>
                  <a:schemeClr val="bg1"/>
                </a:solidFill>
              </a:rPr>
              <a:t> Professor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Suman </a:t>
            </a:r>
            <a:r>
              <a:rPr lang="en-US" dirty="0" err="1">
                <a:solidFill>
                  <a:schemeClr val="bg1"/>
                </a:solidFill>
              </a:rPr>
              <a:t>Saha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Lecturer,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Dept. of ICT,BDU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7EEE0-B9A9-B433-242C-3A2C874F4656}"/>
              </a:ext>
            </a:extLst>
          </p:cNvPr>
          <p:cNvSpPr txBox="1"/>
          <p:nvPr/>
        </p:nvSpPr>
        <p:spPr>
          <a:xfrm>
            <a:off x="2213272" y="4566713"/>
            <a:ext cx="51923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600" dirty="0">
                <a:solidFill>
                  <a:schemeClr val="tx1"/>
                </a:solidFill>
                <a:latin typeface="Cooper Black" panose="0208090404030B020404" pitchFamily="18" charset="0"/>
              </a:rPr>
              <a:t>Short Range Radar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0EB81-788B-E118-DDC9-4153AB68BF58}"/>
              </a:ext>
            </a:extLst>
          </p:cNvPr>
          <p:cNvSpPr txBox="1"/>
          <p:nvPr/>
        </p:nvSpPr>
        <p:spPr>
          <a:xfrm>
            <a:off x="74951" y="4565609"/>
            <a:ext cx="2407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200" dirty="0">
                <a:solidFill>
                  <a:srgbClr val="C00000"/>
                </a:solidFill>
                <a:latin typeface="Britannic Bold" panose="020B0903060703020204" pitchFamily="34" charset="0"/>
              </a:rPr>
              <a:t>Presentation 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96E66-BA5E-E2CB-B5CD-022995A4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306"/>
            <a:ext cx="5258400" cy="766200"/>
          </a:xfrm>
        </p:spPr>
        <p:txBody>
          <a:bodyPr/>
          <a:lstStyle/>
          <a:p>
            <a:r>
              <a:rPr lang="en-US" sz="3600" dirty="0"/>
              <a:t>ABSTRACT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A3AD5-5B33-0F27-8536-94037297588D}"/>
              </a:ext>
            </a:extLst>
          </p:cNvPr>
          <p:cNvSpPr txBox="1"/>
          <p:nvPr/>
        </p:nvSpPr>
        <p:spPr>
          <a:xfrm>
            <a:off x="332186" y="1469994"/>
            <a:ext cx="84796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</a:rPr>
              <a:t>Radar is an object detection system that uses electromagnetic waves to identify range, altitude, direction, or speed of both moving and fixed objects such as aircraft, ships, vehicles , weather formations, and terrain. When we use ultrasonic waves instead of electromagnetic waves, we call it ultrasonic radar.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main components in any ultrasonic radar are the ultrasonic Sensors.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</a:rPr>
              <a:t>Ultrasonic sensors work on a principle similar to radar or sonar which evaluates attributes of a target by interpreting the echoes from radio or sound waves respectively.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Arial" panose="020B0604020202020204" pitchFamily="34" charset="0"/>
              </a:rPr>
              <a:t> Radar’s information will appear in different ways. Basic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old radar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station used sound alarm or LED, modern radar uses LCD display to show detailed information of the targeted object. We use Computer screen to show the information (distance and angle).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40;p47">
            <a:extLst>
              <a:ext uri="{FF2B5EF4-FFF2-40B4-BE49-F238E27FC236}">
                <a16:creationId xmlns:a16="http://schemas.microsoft.com/office/drawing/2014/main" id="{D9B15282-2397-99D9-2BAC-A5659FBF487B}"/>
              </a:ext>
            </a:extLst>
          </p:cNvPr>
          <p:cNvSpPr/>
          <p:nvPr/>
        </p:nvSpPr>
        <p:spPr>
          <a:xfrm rot="1880297">
            <a:off x="796936" y="932213"/>
            <a:ext cx="501548" cy="4957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B9EFF-C224-4334-BB5C-7B08A7083042}"/>
              </a:ext>
            </a:extLst>
          </p:cNvPr>
          <p:cNvSpPr txBox="1"/>
          <p:nvPr/>
        </p:nvSpPr>
        <p:spPr>
          <a:xfrm>
            <a:off x="1321747" y="980039"/>
            <a:ext cx="5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U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ses radio waves to determine the distance.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F392E-30E4-020E-61AD-C7CB99A3528B}"/>
              </a:ext>
            </a:extLst>
          </p:cNvPr>
          <p:cNvSpPr txBox="1"/>
          <p:nvPr/>
        </p:nvSpPr>
        <p:spPr>
          <a:xfrm>
            <a:off x="5374224" y="3467432"/>
            <a:ext cx="10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BRANCH STAFF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D5AEA-E4C3-B8B7-3AA9-2B4901D76855}"/>
              </a:ext>
            </a:extLst>
          </p:cNvPr>
          <p:cNvSpPr txBox="1"/>
          <p:nvPr/>
        </p:nvSpPr>
        <p:spPr>
          <a:xfrm>
            <a:off x="5424520" y="1508395"/>
            <a:ext cx="109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A3B683-6887-D5A8-8611-14200B9C0132}"/>
              </a:ext>
            </a:extLst>
          </p:cNvPr>
          <p:cNvSpPr txBox="1"/>
          <p:nvPr/>
        </p:nvSpPr>
        <p:spPr>
          <a:xfrm>
            <a:off x="69744" y="98707"/>
            <a:ext cx="19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Google Shape;1640;p47">
            <a:extLst>
              <a:ext uri="{FF2B5EF4-FFF2-40B4-BE49-F238E27FC236}">
                <a16:creationId xmlns:a16="http://schemas.microsoft.com/office/drawing/2014/main" id="{2263A3F6-90E5-DAE1-ADC3-C631630A7BB0}"/>
              </a:ext>
            </a:extLst>
          </p:cNvPr>
          <p:cNvSpPr/>
          <p:nvPr/>
        </p:nvSpPr>
        <p:spPr>
          <a:xfrm rot="1880297">
            <a:off x="788674" y="1712691"/>
            <a:ext cx="501548" cy="4957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640;p47">
            <a:extLst>
              <a:ext uri="{FF2B5EF4-FFF2-40B4-BE49-F238E27FC236}">
                <a16:creationId xmlns:a16="http://schemas.microsoft.com/office/drawing/2014/main" id="{507DF848-5398-DAEC-E6A7-9F7937F9EADA}"/>
              </a:ext>
            </a:extLst>
          </p:cNvPr>
          <p:cNvSpPr/>
          <p:nvPr/>
        </p:nvSpPr>
        <p:spPr>
          <a:xfrm rot="1880297">
            <a:off x="796936" y="2493169"/>
            <a:ext cx="501548" cy="4957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40;p47">
            <a:extLst>
              <a:ext uri="{FF2B5EF4-FFF2-40B4-BE49-F238E27FC236}">
                <a16:creationId xmlns:a16="http://schemas.microsoft.com/office/drawing/2014/main" id="{6BCFF14E-9361-E94C-7157-A3324F1A561A}"/>
              </a:ext>
            </a:extLst>
          </p:cNvPr>
          <p:cNvSpPr/>
          <p:nvPr/>
        </p:nvSpPr>
        <p:spPr>
          <a:xfrm rot="1880297">
            <a:off x="796937" y="3273646"/>
            <a:ext cx="501548" cy="495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B5D39-DF69-1E4A-3931-EAD17AD0FAB2}"/>
              </a:ext>
            </a:extLst>
          </p:cNvPr>
          <p:cNvSpPr txBox="1"/>
          <p:nvPr/>
        </p:nvSpPr>
        <p:spPr>
          <a:xfrm>
            <a:off x="1321747" y="1753340"/>
            <a:ext cx="7250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Angle, and radial velocity of objects relative to the site.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DBEBD5-3F47-F4A5-8F2B-E078C373D214}"/>
              </a:ext>
            </a:extLst>
          </p:cNvPr>
          <p:cNvSpPr txBox="1"/>
          <p:nvPr/>
        </p:nvSpPr>
        <p:spPr>
          <a:xfrm>
            <a:off x="1321747" y="2519546"/>
            <a:ext cx="7732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It operates by transmitting electromagnetic energy toward objects.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0F0B4C-27F9-9028-37C0-C20653742389}"/>
              </a:ext>
            </a:extLst>
          </p:cNvPr>
          <p:cNvSpPr txBox="1"/>
          <p:nvPr/>
        </p:nvSpPr>
        <p:spPr>
          <a:xfrm>
            <a:off x="1321747" y="3321472"/>
            <a:ext cx="7555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Can be used to detect aircraft, ships, spacecraft, motor vehicles.</a:t>
            </a:r>
          </a:p>
        </p:txBody>
      </p:sp>
      <p:sp>
        <p:nvSpPr>
          <p:cNvPr id="36" name="Google Shape;1681;p47">
            <a:extLst>
              <a:ext uri="{FF2B5EF4-FFF2-40B4-BE49-F238E27FC236}">
                <a16:creationId xmlns:a16="http://schemas.microsoft.com/office/drawing/2014/main" id="{824A004B-B96A-1A45-CA03-5227EA11A6CA}"/>
              </a:ext>
            </a:extLst>
          </p:cNvPr>
          <p:cNvSpPr/>
          <p:nvPr/>
        </p:nvSpPr>
        <p:spPr>
          <a:xfrm rot="16200000">
            <a:off x="-1729166" y="2747978"/>
            <a:ext cx="4352652" cy="49835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681;p47">
            <a:extLst>
              <a:ext uri="{FF2B5EF4-FFF2-40B4-BE49-F238E27FC236}">
                <a16:creationId xmlns:a16="http://schemas.microsoft.com/office/drawing/2014/main" id="{107EBFEB-C8B0-1BF8-9C6F-BD0489FC4240}"/>
              </a:ext>
            </a:extLst>
          </p:cNvPr>
          <p:cNvSpPr/>
          <p:nvPr/>
        </p:nvSpPr>
        <p:spPr>
          <a:xfrm rot="16200000">
            <a:off x="5669112" y="-2258390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0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159299" y="465925"/>
            <a:ext cx="6167923" cy="649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Novelty &amp; Advantages-</a:t>
            </a:r>
            <a:endParaRPr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6A7ED8-11AB-057D-E53D-7C5DBAC61F78}"/>
              </a:ext>
            </a:extLst>
          </p:cNvPr>
          <p:cNvSpPr txBox="1"/>
          <p:nvPr/>
        </p:nvSpPr>
        <p:spPr>
          <a:xfrm>
            <a:off x="8065551" y="1873509"/>
            <a:ext cx="109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Delivered</a:t>
            </a:r>
          </a:p>
        </p:txBody>
      </p:sp>
      <p:grpSp>
        <p:nvGrpSpPr>
          <p:cNvPr id="2" name="Google Shape;1692;p47">
            <a:extLst>
              <a:ext uri="{FF2B5EF4-FFF2-40B4-BE49-F238E27FC236}">
                <a16:creationId xmlns:a16="http://schemas.microsoft.com/office/drawing/2014/main" id="{7E7BDF12-B0B9-A291-116F-B9555C6F6A57}"/>
              </a:ext>
            </a:extLst>
          </p:cNvPr>
          <p:cNvGrpSpPr/>
          <p:nvPr/>
        </p:nvGrpSpPr>
        <p:grpSpPr>
          <a:xfrm>
            <a:off x="7987487" y="112533"/>
            <a:ext cx="949933" cy="1379500"/>
            <a:chOff x="8095060" y="5664590"/>
            <a:chExt cx="497404" cy="594389"/>
          </a:xfrm>
        </p:grpSpPr>
        <p:grpSp>
          <p:nvGrpSpPr>
            <p:cNvPr id="3" name="Google Shape;1693;p47">
              <a:extLst>
                <a:ext uri="{FF2B5EF4-FFF2-40B4-BE49-F238E27FC236}">
                  <a16:creationId xmlns:a16="http://schemas.microsoft.com/office/drawing/2014/main" id="{1144EB1E-9D87-546A-D4B8-1307D31E8037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" name="Google Shape;1694;p47">
                <a:extLst>
                  <a:ext uri="{FF2B5EF4-FFF2-40B4-BE49-F238E27FC236}">
                    <a16:creationId xmlns:a16="http://schemas.microsoft.com/office/drawing/2014/main" id="{ED11F069-17F0-D2EE-2653-FCEEBA487DB4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95;p47">
                <a:extLst>
                  <a:ext uri="{FF2B5EF4-FFF2-40B4-BE49-F238E27FC236}">
                    <a16:creationId xmlns:a16="http://schemas.microsoft.com/office/drawing/2014/main" id="{05D31214-5E41-DB8B-D244-C7EF35FE0073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696;p47">
                <a:extLst>
                  <a:ext uri="{FF2B5EF4-FFF2-40B4-BE49-F238E27FC236}">
                    <a16:creationId xmlns:a16="http://schemas.microsoft.com/office/drawing/2014/main" id="{C0ACD67B-E214-0E82-69AA-96AEE952AF38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697;p47">
              <a:extLst>
                <a:ext uri="{FF2B5EF4-FFF2-40B4-BE49-F238E27FC236}">
                  <a16:creationId xmlns:a16="http://schemas.microsoft.com/office/drawing/2014/main" id="{25B86351-5155-7CF7-1A01-91DD1FD8DBA4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" name="Google Shape;1698;p47">
                <a:extLst>
                  <a:ext uri="{FF2B5EF4-FFF2-40B4-BE49-F238E27FC236}">
                    <a16:creationId xmlns:a16="http://schemas.microsoft.com/office/drawing/2014/main" id="{9FABAF0E-BC78-2A06-D19E-898A2214D42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699;p47">
                <a:extLst>
                  <a:ext uri="{FF2B5EF4-FFF2-40B4-BE49-F238E27FC236}">
                    <a16:creationId xmlns:a16="http://schemas.microsoft.com/office/drawing/2014/main" id="{D451D09F-D9EA-ED72-E0CC-A0C58DFECC65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700;p47">
                <a:extLst>
                  <a:ext uri="{FF2B5EF4-FFF2-40B4-BE49-F238E27FC236}">
                    <a16:creationId xmlns:a16="http://schemas.microsoft.com/office/drawing/2014/main" id="{D8E36C62-CF8C-4DBA-8B04-B946D7C59254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701;p47">
              <a:extLst>
                <a:ext uri="{FF2B5EF4-FFF2-40B4-BE49-F238E27FC236}">
                  <a16:creationId xmlns:a16="http://schemas.microsoft.com/office/drawing/2014/main" id="{8F1B1864-FABE-4410-0F20-1400995E78F6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" name="Google Shape;1702;p47">
                <a:extLst>
                  <a:ext uri="{FF2B5EF4-FFF2-40B4-BE49-F238E27FC236}">
                    <a16:creationId xmlns:a16="http://schemas.microsoft.com/office/drawing/2014/main" id="{24DC4006-3A86-DFAB-B0BC-7B8F3463D499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703;p47">
                <a:extLst>
                  <a:ext uri="{FF2B5EF4-FFF2-40B4-BE49-F238E27FC236}">
                    <a16:creationId xmlns:a16="http://schemas.microsoft.com/office/drawing/2014/main" id="{BA7F3CC0-D6A5-765F-1852-2577E501B7A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704;p47">
                <a:extLst>
                  <a:ext uri="{FF2B5EF4-FFF2-40B4-BE49-F238E27FC236}">
                    <a16:creationId xmlns:a16="http://schemas.microsoft.com/office/drawing/2014/main" id="{FA6AE3B4-B2CC-2786-1CA3-3DC648803B3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705;p47">
              <a:extLst>
                <a:ext uri="{FF2B5EF4-FFF2-40B4-BE49-F238E27FC236}">
                  <a16:creationId xmlns:a16="http://schemas.microsoft.com/office/drawing/2014/main" id="{2EE076A6-A33C-60E7-36EA-E35AE424AF5F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" name="Google Shape;1706;p47">
                <a:extLst>
                  <a:ext uri="{FF2B5EF4-FFF2-40B4-BE49-F238E27FC236}">
                    <a16:creationId xmlns:a16="http://schemas.microsoft.com/office/drawing/2014/main" id="{B3ED53A3-42AC-1B44-407C-2155035F552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707;p47">
                <a:extLst>
                  <a:ext uri="{FF2B5EF4-FFF2-40B4-BE49-F238E27FC236}">
                    <a16:creationId xmlns:a16="http://schemas.microsoft.com/office/drawing/2014/main" id="{D746F6A9-71B5-8F73-72FE-B5D28BC6142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708;p47">
                <a:extLst>
                  <a:ext uri="{FF2B5EF4-FFF2-40B4-BE49-F238E27FC236}">
                    <a16:creationId xmlns:a16="http://schemas.microsoft.com/office/drawing/2014/main" id="{37462F0E-9958-67E7-9BE2-B171DDA9E5A9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605;p47">
            <a:extLst>
              <a:ext uri="{FF2B5EF4-FFF2-40B4-BE49-F238E27FC236}">
                <a16:creationId xmlns:a16="http://schemas.microsoft.com/office/drawing/2014/main" id="{9D55C95A-6889-315E-CC3B-0BB6E3EACF35}"/>
              </a:ext>
            </a:extLst>
          </p:cNvPr>
          <p:cNvGrpSpPr/>
          <p:nvPr/>
        </p:nvGrpSpPr>
        <p:grpSpPr>
          <a:xfrm>
            <a:off x="159299" y="4354409"/>
            <a:ext cx="770868" cy="646331"/>
            <a:chOff x="1147762" y="1131887"/>
            <a:chExt cx="5137150" cy="4619626"/>
          </a:xfrm>
        </p:grpSpPr>
        <p:sp>
          <p:nvSpPr>
            <p:cNvPr id="20" name="Google Shape;1606;p47">
              <a:extLst>
                <a:ext uri="{FF2B5EF4-FFF2-40B4-BE49-F238E27FC236}">
                  <a16:creationId xmlns:a16="http://schemas.microsoft.com/office/drawing/2014/main" id="{2CA41501-21E0-B46A-A693-91C65F3CFC1D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07;p47">
              <a:extLst>
                <a:ext uri="{FF2B5EF4-FFF2-40B4-BE49-F238E27FC236}">
                  <a16:creationId xmlns:a16="http://schemas.microsoft.com/office/drawing/2014/main" id="{79C207BA-ECE3-9EEA-04C0-AB5F745DA1A7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08;p47">
              <a:extLst>
                <a:ext uri="{FF2B5EF4-FFF2-40B4-BE49-F238E27FC236}">
                  <a16:creationId xmlns:a16="http://schemas.microsoft.com/office/drawing/2014/main" id="{1C31FB8F-EAC7-8D97-3467-AE8401A36275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37AEF8-4DF4-7389-4FA3-ED6E9EE2519F}"/>
              </a:ext>
            </a:extLst>
          </p:cNvPr>
          <p:cNvGrpSpPr/>
          <p:nvPr/>
        </p:nvGrpSpPr>
        <p:grpSpPr>
          <a:xfrm>
            <a:off x="-109227" y="1220220"/>
            <a:ext cx="4723456" cy="3940708"/>
            <a:chOff x="1748455" y="-20660"/>
            <a:chExt cx="4947949" cy="4249456"/>
          </a:xfrm>
        </p:grpSpPr>
        <p:sp>
          <p:nvSpPr>
            <p:cNvPr id="24" name="Google Shape;1639;p47">
              <a:extLst>
                <a:ext uri="{FF2B5EF4-FFF2-40B4-BE49-F238E27FC236}">
                  <a16:creationId xmlns:a16="http://schemas.microsoft.com/office/drawing/2014/main" id="{5DF59058-283E-F3CB-37BE-73188EC6ED7C}"/>
                </a:ext>
              </a:extLst>
            </p:cNvPr>
            <p:cNvSpPr/>
            <p:nvPr/>
          </p:nvSpPr>
          <p:spPr>
            <a:xfrm rot="1880297">
              <a:off x="5339337" y="1287916"/>
              <a:ext cx="1357067" cy="1319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640;p47">
              <a:extLst>
                <a:ext uri="{FF2B5EF4-FFF2-40B4-BE49-F238E27FC236}">
                  <a16:creationId xmlns:a16="http://schemas.microsoft.com/office/drawing/2014/main" id="{5737CE49-EEDB-777F-4A0E-26328030DACF}"/>
                </a:ext>
              </a:extLst>
            </p:cNvPr>
            <p:cNvSpPr/>
            <p:nvPr/>
          </p:nvSpPr>
          <p:spPr>
            <a:xfrm rot="1880297">
              <a:off x="3592933" y="-20660"/>
              <a:ext cx="1266084" cy="12543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641;p47">
              <a:extLst>
                <a:ext uri="{FF2B5EF4-FFF2-40B4-BE49-F238E27FC236}">
                  <a16:creationId xmlns:a16="http://schemas.microsoft.com/office/drawing/2014/main" id="{5BBA17C9-7B62-342E-5052-3A4C9A7D444E}"/>
                </a:ext>
              </a:extLst>
            </p:cNvPr>
            <p:cNvSpPr/>
            <p:nvPr/>
          </p:nvSpPr>
          <p:spPr>
            <a:xfrm rot="1880297">
              <a:off x="1748455" y="1545965"/>
              <a:ext cx="1263827" cy="12543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642;p47">
              <a:extLst>
                <a:ext uri="{FF2B5EF4-FFF2-40B4-BE49-F238E27FC236}">
                  <a16:creationId xmlns:a16="http://schemas.microsoft.com/office/drawing/2014/main" id="{82D132B2-C1AB-5CBF-FFAE-294BBCA6D811}"/>
                </a:ext>
              </a:extLst>
            </p:cNvPr>
            <p:cNvSpPr/>
            <p:nvPr/>
          </p:nvSpPr>
          <p:spPr>
            <a:xfrm rot="1880297">
              <a:off x="3690775" y="2969970"/>
              <a:ext cx="1266084" cy="12588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645;p47">
              <a:extLst>
                <a:ext uri="{FF2B5EF4-FFF2-40B4-BE49-F238E27FC236}">
                  <a16:creationId xmlns:a16="http://schemas.microsoft.com/office/drawing/2014/main" id="{8AE79B06-2EF3-9BEE-701C-E81B9E5C6834}"/>
                </a:ext>
              </a:extLst>
            </p:cNvPr>
            <p:cNvSpPr/>
            <p:nvPr/>
          </p:nvSpPr>
          <p:spPr>
            <a:xfrm rot="4934566">
              <a:off x="5196091" y="2660741"/>
              <a:ext cx="738896" cy="859157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646;p47">
              <a:extLst>
                <a:ext uri="{FF2B5EF4-FFF2-40B4-BE49-F238E27FC236}">
                  <a16:creationId xmlns:a16="http://schemas.microsoft.com/office/drawing/2014/main" id="{9E8EF634-B017-C79E-8EFB-1D6A58DCDEFF}"/>
                </a:ext>
              </a:extLst>
            </p:cNvPr>
            <p:cNvSpPr/>
            <p:nvPr/>
          </p:nvSpPr>
          <p:spPr>
            <a:xfrm rot="4322992">
              <a:off x="2510066" y="3059086"/>
              <a:ext cx="1095870" cy="644673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649;p47">
              <a:extLst>
                <a:ext uri="{FF2B5EF4-FFF2-40B4-BE49-F238E27FC236}">
                  <a16:creationId xmlns:a16="http://schemas.microsoft.com/office/drawing/2014/main" id="{368E561D-54C0-759A-0891-B35A147697F8}"/>
                </a:ext>
              </a:extLst>
            </p:cNvPr>
            <p:cNvSpPr/>
            <p:nvPr/>
          </p:nvSpPr>
          <p:spPr>
            <a:xfrm rot="468772">
              <a:off x="2755763" y="707538"/>
              <a:ext cx="606711" cy="825735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650;p47">
              <a:extLst>
                <a:ext uri="{FF2B5EF4-FFF2-40B4-BE49-F238E27FC236}">
                  <a16:creationId xmlns:a16="http://schemas.microsoft.com/office/drawing/2014/main" id="{15370D75-9CA6-E416-E643-F0E1E39BB539}"/>
                </a:ext>
              </a:extLst>
            </p:cNvPr>
            <p:cNvSpPr/>
            <p:nvPr/>
          </p:nvSpPr>
          <p:spPr>
            <a:xfrm rot="1880297">
              <a:off x="4914730" y="939880"/>
              <a:ext cx="773248" cy="103852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6B13D99-294C-D0A8-0BE2-792C1DFB5006}"/>
              </a:ext>
            </a:extLst>
          </p:cNvPr>
          <p:cNvSpPr txBox="1"/>
          <p:nvPr/>
        </p:nvSpPr>
        <p:spPr>
          <a:xfrm>
            <a:off x="1842485" y="1472204"/>
            <a:ext cx="10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Low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F8EC7-9DE8-1C89-5F24-75FE4C2A53DB}"/>
              </a:ext>
            </a:extLst>
          </p:cNvPr>
          <p:cNvSpPr txBox="1"/>
          <p:nvPr/>
        </p:nvSpPr>
        <p:spPr>
          <a:xfrm>
            <a:off x="1842485" y="4254877"/>
            <a:ext cx="10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Sound Alarming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C91DD0-9752-C426-2045-418327DAE74A}"/>
              </a:ext>
            </a:extLst>
          </p:cNvPr>
          <p:cNvGrpSpPr/>
          <p:nvPr/>
        </p:nvGrpSpPr>
        <p:grpSpPr>
          <a:xfrm>
            <a:off x="-38286" y="1815941"/>
            <a:ext cx="4798258" cy="2716266"/>
            <a:chOff x="2178335" y="1836436"/>
            <a:chExt cx="4798258" cy="27162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C7166C-5238-7D5F-EB87-8AD20BCA389D}"/>
                </a:ext>
              </a:extLst>
            </p:cNvPr>
            <p:cNvSpPr txBox="1"/>
            <p:nvPr/>
          </p:nvSpPr>
          <p:spPr>
            <a:xfrm>
              <a:off x="4529235" y="3559501"/>
              <a:ext cx="134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Destination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1FE7E8-2246-CCF3-3067-EFE0B63358C3}"/>
                </a:ext>
              </a:extLst>
            </p:cNvPr>
            <p:cNvSpPr txBox="1"/>
            <p:nvPr/>
          </p:nvSpPr>
          <p:spPr>
            <a:xfrm>
              <a:off x="2178335" y="2979965"/>
              <a:ext cx="1306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Focusing light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30A4FF-90D7-9120-4AC3-1E9246EC34CA}"/>
                </a:ext>
              </a:extLst>
            </p:cNvPr>
            <p:cNvSpPr txBox="1"/>
            <p:nvPr/>
          </p:nvSpPr>
          <p:spPr>
            <a:xfrm>
              <a:off x="5499094" y="2687578"/>
              <a:ext cx="14774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low maintenance</a:t>
              </a:r>
            </a:p>
          </p:txBody>
        </p:sp>
        <p:sp>
          <p:nvSpPr>
            <p:cNvPr id="39" name="Google Shape;1661;p47">
              <a:extLst>
                <a:ext uri="{FF2B5EF4-FFF2-40B4-BE49-F238E27FC236}">
                  <a16:creationId xmlns:a16="http://schemas.microsoft.com/office/drawing/2014/main" id="{19713847-15D2-6EA6-9125-4E2D3FC32752}"/>
                </a:ext>
              </a:extLst>
            </p:cNvPr>
            <p:cNvSpPr/>
            <p:nvPr/>
          </p:nvSpPr>
          <p:spPr>
            <a:xfrm rot="7595007">
              <a:off x="3618281" y="1805984"/>
              <a:ext cx="132215" cy="193120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661;p47">
              <a:extLst>
                <a:ext uri="{FF2B5EF4-FFF2-40B4-BE49-F238E27FC236}">
                  <a16:creationId xmlns:a16="http://schemas.microsoft.com/office/drawing/2014/main" id="{1645D77D-7ABE-1B1B-E8E2-044F476D22C5}"/>
                </a:ext>
              </a:extLst>
            </p:cNvPr>
            <p:cNvSpPr/>
            <p:nvPr/>
          </p:nvSpPr>
          <p:spPr>
            <a:xfrm rot="2249730">
              <a:off x="2876465" y="3868909"/>
              <a:ext cx="174717" cy="288648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661;p47">
              <a:extLst>
                <a:ext uri="{FF2B5EF4-FFF2-40B4-BE49-F238E27FC236}">
                  <a16:creationId xmlns:a16="http://schemas.microsoft.com/office/drawing/2014/main" id="{9D8845C8-C114-3DC1-8D71-1273BA79609D}"/>
                </a:ext>
              </a:extLst>
            </p:cNvPr>
            <p:cNvSpPr/>
            <p:nvPr/>
          </p:nvSpPr>
          <p:spPr>
            <a:xfrm rot="18243028">
              <a:off x="5352664" y="4304229"/>
              <a:ext cx="192445" cy="304502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661;p47">
              <a:extLst>
                <a:ext uri="{FF2B5EF4-FFF2-40B4-BE49-F238E27FC236}">
                  <a16:creationId xmlns:a16="http://schemas.microsoft.com/office/drawing/2014/main" id="{3BC41AFE-4F17-763E-9241-3D36B273E3EA}"/>
                </a:ext>
              </a:extLst>
            </p:cNvPr>
            <p:cNvSpPr/>
            <p:nvPr/>
          </p:nvSpPr>
          <p:spPr>
            <a:xfrm rot="13230169">
              <a:off x="5728469" y="2228693"/>
              <a:ext cx="130289" cy="207243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A174CA2-8AB4-6FD0-E740-149EC9C3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16" y="1627506"/>
            <a:ext cx="4317402" cy="2663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19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1A3B683-6887-D5A8-8611-14200B9C0132}"/>
              </a:ext>
            </a:extLst>
          </p:cNvPr>
          <p:cNvSpPr txBox="1"/>
          <p:nvPr/>
        </p:nvSpPr>
        <p:spPr>
          <a:xfrm>
            <a:off x="69744" y="98707"/>
            <a:ext cx="19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FD0B9-0F90-B25F-E382-F21C5F79F9E6}"/>
              </a:ext>
            </a:extLst>
          </p:cNvPr>
          <p:cNvSpPr txBox="1"/>
          <p:nvPr/>
        </p:nvSpPr>
        <p:spPr>
          <a:xfrm>
            <a:off x="264730" y="1734634"/>
            <a:ext cx="87443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We have represented a project on Ultrasonic RADAR for security system for human or object interference in a shortrange.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The system has been successfully implemented and the aim is achieved without any deviation. There is a lot of future scope of this project because of its security </a:t>
            </a:r>
            <a:r>
              <a:rPr lang="en-US" sz="1600"/>
              <a:t>capacity.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It can be used in many applications. This project can also be developed or modified according to the rising needs and demand.</a:t>
            </a:r>
          </a:p>
        </p:txBody>
      </p:sp>
      <p:grpSp>
        <p:nvGrpSpPr>
          <p:cNvPr id="6" name="Google Shape;1692;p47">
            <a:extLst>
              <a:ext uri="{FF2B5EF4-FFF2-40B4-BE49-F238E27FC236}">
                <a16:creationId xmlns:a16="http://schemas.microsoft.com/office/drawing/2014/main" id="{4AC8661B-3AB6-2F9C-079D-C89DAD8D27CF}"/>
              </a:ext>
            </a:extLst>
          </p:cNvPr>
          <p:cNvGrpSpPr/>
          <p:nvPr/>
        </p:nvGrpSpPr>
        <p:grpSpPr>
          <a:xfrm>
            <a:off x="7987487" y="112533"/>
            <a:ext cx="949933" cy="1379500"/>
            <a:chOff x="8095060" y="5664590"/>
            <a:chExt cx="497404" cy="594389"/>
          </a:xfrm>
        </p:grpSpPr>
        <p:grpSp>
          <p:nvGrpSpPr>
            <p:cNvPr id="8" name="Google Shape;1693;p47">
              <a:extLst>
                <a:ext uri="{FF2B5EF4-FFF2-40B4-BE49-F238E27FC236}">
                  <a16:creationId xmlns:a16="http://schemas.microsoft.com/office/drawing/2014/main" id="{41F12E0A-E4DE-0ECF-6A08-518551822FFF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5" name="Google Shape;1694;p47">
                <a:extLst>
                  <a:ext uri="{FF2B5EF4-FFF2-40B4-BE49-F238E27FC236}">
                    <a16:creationId xmlns:a16="http://schemas.microsoft.com/office/drawing/2014/main" id="{503B7A0F-A819-A945-B0EA-5E2E7B5306DB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95;p47">
                <a:extLst>
                  <a:ext uri="{FF2B5EF4-FFF2-40B4-BE49-F238E27FC236}">
                    <a16:creationId xmlns:a16="http://schemas.microsoft.com/office/drawing/2014/main" id="{AC8F0B6C-68C4-7C3E-4A1E-9FCBAE002515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96;p47">
                <a:extLst>
                  <a:ext uri="{FF2B5EF4-FFF2-40B4-BE49-F238E27FC236}">
                    <a16:creationId xmlns:a16="http://schemas.microsoft.com/office/drawing/2014/main" id="{11B2E2E7-3B88-374F-F787-8900E488B265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697;p47">
              <a:extLst>
                <a:ext uri="{FF2B5EF4-FFF2-40B4-BE49-F238E27FC236}">
                  <a16:creationId xmlns:a16="http://schemas.microsoft.com/office/drawing/2014/main" id="{B837B38D-5BA3-1E10-7744-487025BDE635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9" name="Google Shape;1698;p47">
                <a:extLst>
                  <a:ext uri="{FF2B5EF4-FFF2-40B4-BE49-F238E27FC236}">
                    <a16:creationId xmlns:a16="http://schemas.microsoft.com/office/drawing/2014/main" id="{FCF777CA-D618-ACDF-762A-7A5302C6CC40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699;p47">
                <a:extLst>
                  <a:ext uri="{FF2B5EF4-FFF2-40B4-BE49-F238E27FC236}">
                    <a16:creationId xmlns:a16="http://schemas.microsoft.com/office/drawing/2014/main" id="{1E2BDEB6-02D0-EF90-6B54-56083091BAD4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700;p47">
                <a:extLst>
                  <a:ext uri="{FF2B5EF4-FFF2-40B4-BE49-F238E27FC236}">
                    <a16:creationId xmlns:a16="http://schemas.microsoft.com/office/drawing/2014/main" id="{5421524C-E2FD-8FF7-464D-1DEA047A8F53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701;p47">
              <a:extLst>
                <a:ext uri="{FF2B5EF4-FFF2-40B4-BE49-F238E27FC236}">
                  <a16:creationId xmlns:a16="http://schemas.microsoft.com/office/drawing/2014/main" id="{73A8451C-3CA2-1766-9387-973569D9A69D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" name="Google Shape;1702;p47">
                <a:extLst>
                  <a:ext uri="{FF2B5EF4-FFF2-40B4-BE49-F238E27FC236}">
                    <a16:creationId xmlns:a16="http://schemas.microsoft.com/office/drawing/2014/main" id="{298B98BA-B172-B552-D2B1-9B106A36430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703;p47">
                <a:extLst>
                  <a:ext uri="{FF2B5EF4-FFF2-40B4-BE49-F238E27FC236}">
                    <a16:creationId xmlns:a16="http://schemas.microsoft.com/office/drawing/2014/main" id="{B382933B-9AA9-E211-B80C-8B642B4555BA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04;p47">
                <a:extLst>
                  <a:ext uri="{FF2B5EF4-FFF2-40B4-BE49-F238E27FC236}">
                    <a16:creationId xmlns:a16="http://schemas.microsoft.com/office/drawing/2014/main" id="{FBC1DACF-BD14-3BCD-EB28-56880798B6A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705;p47">
              <a:extLst>
                <a:ext uri="{FF2B5EF4-FFF2-40B4-BE49-F238E27FC236}">
                  <a16:creationId xmlns:a16="http://schemas.microsoft.com/office/drawing/2014/main" id="{E9AF8D01-13B3-5A9C-35E9-BF4889A56B9D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" name="Google Shape;1706;p47">
                <a:extLst>
                  <a:ext uri="{FF2B5EF4-FFF2-40B4-BE49-F238E27FC236}">
                    <a16:creationId xmlns:a16="http://schemas.microsoft.com/office/drawing/2014/main" id="{EDC0055F-B35F-0F4B-4D95-AF8A86EDEB72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707;p47">
                <a:extLst>
                  <a:ext uri="{FF2B5EF4-FFF2-40B4-BE49-F238E27FC236}">
                    <a16:creationId xmlns:a16="http://schemas.microsoft.com/office/drawing/2014/main" id="{C78F5CEC-BB03-DAD2-0DFE-E11724024F8C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708;p47">
                <a:extLst>
                  <a:ext uri="{FF2B5EF4-FFF2-40B4-BE49-F238E27FC236}">
                    <a16:creationId xmlns:a16="http://schemas.microsoft.com/office/drawing/2014/main" id="{EE36545C-9DA2-F7CB-FD80-4D351F5E13BA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1605;p47">
            <a:extLst>
              <a:ext uri="{FF2B5EF4-FFF2-40B4-BE49-F238E27FC236}">
                <a16:creationId xmlns:a16="http://schemas.microsoft.com/office/drawing/2014/main" id="{1AA6A9EB-F377-F7CC-BF2C-086FF79DFC41}"/>
              </a:ext>
            </a:extLst>
          </p:cNvPr>
          <p:cNvGrpSpPr/>
          <p:nvPr/>
        </p:nvGrpSpPr>
        <p:grpSpPr>
          <a:xfrm>
            <a:off x="159299" y="4174761"/>
            <a:ext cx="1069894" cy="825979"/>
            <a:chOff x="1147762" y="1131887"/>
            <a:chExt cx="5137150" cy="4619626"/>
          </a:xfrm>
        </p:grpSpPr>
        <p:sp>
          <p:nvSpPr>
            <p:cNvPr id="29" name="Google Shape;1606;p47">
              <a:extLst>
                <a:ext uri="{FF2B5EF4-FFF2-40B4-BE49-F238E27FC236}">
                  <a16:creationId xmlns:a16="http://schemas.microsoft.com/office/drawing/2014/main" id="{0AC5FFC0-CC87-D7B2-10E7-5A46C36C3E39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607;p47">
              <a:extLst>
                <a:ext uri="{FF2B5EF4-FFF2-40B4-BE49-F238E27FC236}">
                  <a16:creationId xmlns:a16="http://schemas.microsoft.com/office/drawing/2014/main" id="{DB62832D-6FBB-D83A-1936-F159BD34D329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608;p47">
              <a:extLst>
                <a:ext uri="{FF2B5EF4-FFF2-40B4-BE49-F238E27FC236}">
                  <a16:creationId xmlns:a16="http://schemas.microsoft.com/office/drawing/2014/main" id="{7A137F50-2C58-F9CD-E838-7963F5A87374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1681;p47">
            <a:extLst>
              <a:ext uri="{FF2B5EF4-FFF2-40B4-BE49-F238E27FC236}">
                <a16:creationId xmlns:a16="http://schemas.microsoft.com/office/drawing/2014/main" id="{B6F0D743-55CA-F926-9F7A-571AA83C20A2}"/>
              </a:ext>
            </a:extLst>
          </p:cNvPr>
          <p:cNvSpPr/>
          <p:nvPr/>
        </p:nvSpPr>
        <p:spPr>
          <a:xfrm rot="16200000">
            <a:off x="2430043" y="-1741165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681;p47">
            <a:extLst>
              <a:ext uri="{FF2B5EF4-FFF2-40B4-BE49-F238E27FC236}">
                <a16:creationId xmlns:a16="http://schemas.microsoft.com/office/drawing/2014/main" id="{D0596081-7C68-514F-B0B2-70C181163E35}"/>
              </a:ext>
            </a:extLst>
          </p:cNvPr>
          <p:cNvSpPr/>
          <p:nvPr/>
        </p:nvSpPr>
        <p:spPr>
          <a:xfrm rot="16200000">
            <a:off x="5966930" y="1435605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6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AD3D70DA-429A-0EE3-9C9A-9CFBEF35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E205E-AAB5-F0F0-05E7-7E36F52A88CF}"/>
              </a:ext>
            </a:extLst>
          </p:cNvPr>
          <p:cNvSpPr txBox="1"/>
          <p:nvPr/>
        </p:nvSpPr>
        <p:spPr>
          <a:xfrm>
            <a:off x="449705" y="1394085"/>
            <a:ext cx="82595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[1] https://www.irjet.net/archives/V4/i10/IRJET-V4I1059.pdf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[2] https://create.arduino.cc/projecthub/rexhepmustafovski/arduino-radar-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with-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simulink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[3] https://create.arduino.cc/projecthub/faweiz/arduino-radar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[4] http://radartutorial.en (intro, principle of operation)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[5] http://microcontrollerslab.com/servo-motor-control and-interfacing-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with-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arduino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[6] https://en.wikipedia.org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[7] http://robotforpro.blogspot.in (sensor)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[8] J.G .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Proakis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“Digital Comm.”, fourth edition. NY: McGraw- Hill, 2001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[9]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R.BaraniukandP.Steeghs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[10] “Compressive radio detection and ranging imaging” in IEEE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[11] Wikipedia</a:t>
            </a:r>
            <a:endParaRPr lang="en-US" dirty="0"/>
          </a:p>
        </p:txBody>
      </p:sp>
      <p:grpSp>
        <p:nvGrpSpPr>
          <p:cNvPr id="58" name="Google Shape;1692;p47">
            <a:extLst>
              <a:ext uri="{FF2B5EF4-FFF2-40B4-BE49-F238E27FC236}">
                <a16:creationId xmlns:a16="http://schemas.microsoft.com/office/drawing/2014/main" id="{95E6F0A7-7FE6-E112-0B2B-7196B5E274A9}"/>
              </a:ext>
            </a:extLst>
          </p:cNvPr>
          <p:cNvGrpSpPr/>
          <p:nvPr/>
        </p:nvGrpSpPr>
        <p:grpSpPr>
          <a:xfrm>
            <a:off x="0" y="4287184"/>
            <a:ext cx="674557" cy="856315"/>
            <a:chOff x="8095060" y="5664590"/>
            <a:chExt cx="497404" cy="594389"/>
          </a:xfrm>
        </p:grpSpPr>
        <p:grpSp>
          <p:nvGrpSpPr>
            <p:cNvPr id="59" name="Google Shape;1693;p47">
              <a:extLst>
                <a:ext uri="{FF2B5EF4-FFF2-40B4-BE49-F238E27FC236}">
                  <a16:creationId xmlns:a16="http://schemas.microsoft.com/office/drawing/2014/main" id="{BDC233AE-5396-6A9B-108A-C95CC703FD16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0" name="Google Shape;1694;p47">
                <a:extLst>
                  <a:ext uri="{FF2B5EF4-FFF2-40B4-BE49-F238E27FC236}">
                    <a16:creationId xmlns:a16="http://schemas.microsoft.com/office/drawing/2014/main" id="{29E5DDF1-32E3-3DD4-373F-7A5F778A5C2E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695;p47">
                <a:extLst>
                  <a:ext uri="{FF2B5EF4-FFF2-40B4-BE49-F238E27FC236}">
                    <a16:creationId xmlns:a16="http://schemas.microsoft.com/office/drawing/2014/main" id="{991597E2-86AC-35AA-EAC9-521085911D17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1696;p47">
                <a:extLst>
                  <a:ext uri="{FF2B5EF4-FFF2-40B4-BE49-F238E27FC236}">
                    <a16:creationId xmlns:a16="http://schemas.microsoft.com/office/drawing/2014/main" id="{DF782BD7-D79F-DA0E-60E4-9CA92D89CF72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1697;p47">
              <a:extLst>
                <a:ext uri="{FF2B5EF4-FFF2-40B4-BE49-F238E27FC236}">
                  <a16:creationId xmlns:a16="http://schemas.microsoft.com/office/drawing/2014/main" id="{3EBB7E9B-6D40-664D-F282-E6EE8C45DCAF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97" name="Google Shape;1698;p47">
                <a:extLst>
                  <a:ext uri="{FF2B5EF4-FFF2-40B4-BE49-F238E27FC236}">
                    <a16:creationId xmlns:a16="http://schemas.microsoft.com/office/drawing/2014/main" id="{56128313-7FB1-FCBC-7F8D-BB5142A3E52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699;p47">
                <a:extLst>
                  <a:ext uri="{FF2B5EF4-FFF2-40B4-BE49-F238E27FC236}">
                    <a16:creationId xmlns:a16="http://schemas.microsoft.com/office/drawing/2014/main" id="{9D7000B3-1D65-0FE9-D712-133243EB5444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700;p47">
                <a:extLst>
                  <a:ext uri="{FF2B5EF4-FFF2-40B4-BE49-F238E27FC236}">
                    <a16:creationId xmlns:a16="http://schemas.microsoft.com/office/drawing/2014/main" id="{3A3304C9-7E6A-BE01-AD9F-FA19418C5066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1701;p47">
              <a:extLst>
                <a:ext uri="{FF2B5EF4-FFF2-40B4-BE49-F238E27FC236}">
                  <a16:creationId xmlns:a16="http://schemas.microsoft.com/office/drawing/2014/main" id="{AC5DE249-D4F5-45E6-93DE-8A1AB4365C4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94" name="Google Shape;1702;p47">
                <a:extLst>
                  <a:ext uri="{FF2B5EF4-FFF2-40B4-BE49-F238E27FC236}">
                    <a16:creationId xmlns:a16="http://schemas.microsoft.com/office/drawing/2014/main" id="{CDFF4A77-2FC5-2B61-506D-A277AB8AF6F7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703;p47">
                <a:extLst>
                  <a:ext uri="{FF2B5EF4-FFF2-40B4-BE49-F238E27FC236}">
                    <a16:creationId xmlns:a16="http://schemas.microsoft.com/office/drawing/2014/main" id="{C8F8045B-F07C-C10B-89AE-1E7ABCC82A47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704;p47">
                <a:extLst>
                  <a:ext uri="{FF2B5EF4-FFF2-40B4-BE49-F238E27FC236}">
                    <a16:creationId xmlns:a16="http://schemas.microsoft.com/office/drawing/2014/main" id="{1C30C7C6-9527-3697-C159-9B482882A47D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1705;p47">
              <a:extLst>
                <a:ext uri="{FF2B5EF4-FFF2-40B4-BE49-F238E27FC236}">
                  <a16:creationId xmlns:a16="http://schemas.microsoft.com/office/drawing/2014/main" id="{D2D97906-E2CD-F3CF-ED59-8508F0BCD251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63" name="Google Shape;1706;p47">
                <a:extLst>
                  <a:ext uri="{FF2B5EF4-FFF2-40B4-BE49-F238E27FC236}">
                    <a16:creationId xmlns:a16="http://schemas.microsoft.com/office/drawing/2014/main" id="{31CCF069-BB3B-BD10-47C8-A43CE032A30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707;p47">
                <a:extLst>
                  <a:ext uri="{FF2B5EF4-FFF2-40B4-BE49-F238E27FC236}">
                    <a16:creationId xmlns:a16="http://schemas.microsoft.com/office/drawing/2014/main" id="{7DC23C06-6BA2-85B9-90B4-CAAA59EA0048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708;p47">
                <a:extLst>
                  <a:ext uri="{FF2B5EF4-FFF2-40B4-BE49-F238E27FC236}">
                    <a16:creationId xmlns:a16="http://schemas.microsoft.com/office/drawing/2014/main" id="{F5201860-2204-6BB4-8F53-A4E47D561C63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1605;p47">
            <a:extLst>
              <a:ext uri="{FF2B5EF4-FFF2-40B4-BE49-F238E27FC236}">
                <a16:creationId xmlns:a16="http://schemas.microsoft.com/office/drawing/2014/main" id="{452390AE-A92E-D9BD-DC46-1FB5EAAEA7FA}"/>
              </a:ext>
            </a:extLst>
          </p:cNvPr>
          <p:cNvGrpSpPr/>
          <p:nvPr/>
        </p:nvGrpSpPr>
        <p:grpSpPr>
          <a:xfrm>
            <a:off x="7959777" y="37462"/>
            <a:ext cx="1109272" cy="1036412"/>
            <a:chOff x="1147762" y="1131887"/>
            <a:chExt cx="5137150" cy="4619626"/>
          </a:xfrm>
        </p:grpSpPr>
        <p:sp>
          <p:nvSpPr>
            <p:cNvPr id="204" name="Google Shape;1606;p47">
              <a:extLst>
                <a:ext uri="{FF2B5EF4-FFF2-40B4-BE49-F238E27FC236}">
                  <a16:creationId xmlns:a16="http://schemas.microsoft.com/office/drawing/2014/main" id="{63521CCA-2543-6743-E183-F94E5C823BAB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607;p47">
              <a:extLst>
                <a:ext uri="{FF2B5EF4-FFF2-40B4-BE49-F238E27FC236}">
                  <a16:creationId xmlns:a16="http://schemas.microsoft.com/office/drawing/2014/main" id="{0AE10DC6-C7ED-F1D0-CFE5-6E0333E7618F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608;p47">
              <a:extLst>
                <a:ext uri="{FF2B5EF4-FFF2-40B4-BE49-F238E27FC236}">
                  <a16:creationId xmlns:a16="http://schemas.microsoft.com/office/drawing/2014/main" id="{2122628D-F7A1-5269-2AC3-2A79F5A3E521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1681;p47">
            <a:extLst>
              <a:ext uri="{FF2B5EF4-FFF2-40B4-BE49-F238E27FC236}">
                <a16:creationId xmlns:a16="http://schemas.microsoft.com/office/drawing/2014/main" id="{EF42F5AE-C46F-C741-EDB7-95B6C3689E88}"/>
              </a:ext>
            </a:extLst>
          </p:cNvPr>
          <p:cNvSpPr/>
          <p:nvPr/>
        </p:nvSpPr>
        <p:spPr>
          <a:xfrm rot="16200000">
            <a:off x="5954247" y="328105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681;p47">
            <a:extLst>
              <a:ext uri="{FF2B5EF4-FFF2-40B4-BE49-F238E27FC236}">
                <a16:creationId xmlns:a16="http://schemas.microsoft.com/office/drawing/2014/main" id="{13673400-0F1F-EF20-F264-5C006C61848B}"/>
              </a:ext>
            </a:extLst>
          </p:cNvPr>
          <p:cNvSpPr/>
          <p:nvPr/>
        </p:nvSpPr>
        <p:spPr>
          <a:xfrm rot="16200000">
            <a:off x="3662784" y="1857102"/>
            <a:ext cx="610188" cy="5330785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0" y="89"/>
                </a:moveTo>
                <a:cubicBezTo>
                  <a:pt x="74" y="102"/>
                  <a:pt x="115" y="143"/>
                  <a:pt x="128" y="217"/>
                </a:cubicBezTo>
                <a:cubicBezTo>
                  <a:pt x="145" y="176"/>
                  <a:pt x="177" y="144"/>
                  <a:pt x="217" y="128"/>
                </a:cubicBezTo>
                <a:cubicBezTo>
                  <a:pt x="143" y="114"/>
                  <a:pt x="103" y="74"/>
                  <a:pt x="90" y="0"/>
                </a:cubicBezTo>
                <a:cubicBezTo>
                  <a:pt x="73" y="40"/>
                  <a:pt x="41" y="73"/>
                  <a:pt x="0" y="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69324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503</Words>
  <Application>Microsoft Office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Wingdings</vt:lpstr>
      <vt:lpstr>Calibri</vt:lpstr>
      <vt:lpstr>Roboto Condensed</vt:lpstr>
      <vt:lpstr>Britannic Bold</vt:lpstr>
      <vt:lpstr>Cooper Black</vt:lpstr>
      <vt:lpstr>Arvo</vt:lpstr>
      <vt:lpstr>Arial</vt:lpstr>
      <vt:lpstr>Roboto Condensed Light</vt:lpstr>
      <vt:lpstr>Salerio template</vt:lpstr>
      <vt:lpstr>PowerPoint Presentation</vt:lpstr>
      <vt:lpstr>ABSTRACT -</vt:lpstr>
      <vt:lpstr>PowerPoint Presentation</vt:lpstr>
      <vt:lpstr>Novelty &amp; Advantages-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&amp; Engineering Lab</dc:title>
  <dc:creator>SHAKIL</dc:creator>
  <cp:lastModifiedBy>MD.MUNTASIRE MAHAMUD</cp:lastModifiedBy>
  <cp:revision>46</cp:revision>
  <dcterms:modified xsi:type="dcterms:W3CDTF">2022-08-12T09:06:19Z</dcterms:modified>
</cp:coreProperties>
</file>