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3" r:id="rId2"/>
    <p:sldId id="346" r:id="rId3"/>
    <p:sldId id="257" r:id="rId4"/>
    <p:sldId id="317" r:id="rId5"/>
    <p:sldId id="319" r:id="rId6"/>
    <p:sldId id="259" r:id="rId7"/>
    <p:sldId id="320" r:id="rId8"/>
    <p:sldId id="260" r:id="rId9"/>
    <p:sldId id="294" r:id="rId10"/>
    <p:sldId id="321" r:id="rId11"/>
    <p:sldId id="322" r:id="rId12"/>
    <p:sldId id="323" r:id="rId13"/>
    <p:sldId id="324" r:id="rId14"/>
    <p:sldId id="325" r:id="rId15"/>
    <p:sldId id="326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660066"/>
    <a:srgbClr val="0000FF"/>
    <a:srgbClr val="000076"/>
    <a:srgbClr val="FF9966"/>
    <a:srgbClr val="FFCC99"/>
    <a:srgbClr val="0099CC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1" autoAdjust="0"/>
    <p:restoredTop sz="94660"/>
  </p:normalViewPr>
  <p:slideViewPr>
    <p:cSldViewPr snapToGrid="0">
      <p:cViewPr varScale="1">
        <p:scale>
          <a:sx n="62" d="100"/>
          <a:sy n="62" d="100"/>
        </p:scale>
        <p:origin x="-96" y="-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004"/>
    </p:cViewPr>
  </p:sorterViewPr>
  <p:notesViewPr>
    <p:cSldViewPr snapToGrid="0">
      <p:cViewPr varScale="1">
        <p:scale>
          <a:sx n="74" d="100"/>
          <a:sy n="74" d="100"/>
        </p:scale>
        <p:origin x="-233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D956FB6-67E4-4D0F-9BCD-6AF2BDE8C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5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DB35CE-09BB-4FCD-9513-C6B8896CBC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7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38CE6-852F-4FA8-9709-E0BC3757B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8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/>
          <p:cNvCxnSpPr>
            <a:cxnSpLocks noChangeShapeType="1"/>
          </p:cNvCxnSpPr>
          <p:nvPr userDrawn="1"/>
        </p:nvCxnSpPr>
        <p:spPr bwMode="auto">
          <a:xfrm>
            <a:off x="0" y="92075"/>
            <a:ext cx="9144000" cy="0"/>
          </a:xfrm>
          <a:prstGeom prst="line">
            <a:avLst/>
          </a:prstGeom>
          <a:noFill/>
          <a:ln w="38100" cmpd="thickThin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620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F10A4DAA-1B38-4787-A602-51870A8DE7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5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D84D2-C759-4732-9684-AEF5EDDEB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2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AE999-36E9-4181-A63A-EC98135AD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9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4E0D0-F494-4050-8B77-7F6DC476B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2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37B60-1B37-4DD4-8AC9-DC23AE694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9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54913" y="6553200"/>
            <a:ext cx="1512887" cy="242888"/>
          </a:xfrm>
        </p:spPr>
        <p:txBody>
          <a:bodyPr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2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1825" y="6386513"/>
            <a:ext cx="598488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 baseline="0">
                <a:solidFill>
                  <a:srgbClr val="000076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236C873-1B19-42AD-9CD5-F23EED5BA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-228600" y="6629400"/>
            <a:ext cx="1004888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 sz="1400" b="0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2463800" y="6362700"/>
            <a:ext cx="3627438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solidFill>
                  <a:srgbClr val="000076"/>
                </a:solidFill>
                <a:latin typeface="Arial" pitchFamily="34" charset="0"/>
              </a:rPr>
              <a:t>Architecture of Database Management Systems</a:t>
            </a:r>
          </a:p>
        </p:txBody>
      </p:sp>
      <p:cxnSp>
        <p:nvCxnSpPr>
          <p:cNvPr id="1031" name="Straight Connector 3"/>
          <p:cNvCxnSpPr>
            <a:cxnSpLocks noChangeShapeType="1"/>
          </p:cNvCxnSpPr>
          <p:nvPr userDrawn="1"/>
        </p:nvCxnSpPr>
        <p:spPr bwMode="auto">
          <a:xfrm>
            <a:off x="0" y="6130925"/>
            <a:ext cx="9144000" cy="0"/>
          </a:xfrm>
          <a:prstGeom prst="line">
            <a:avLst/>
          </a:prstGeom>
          <a:noFill/>
          <a:ln w="38100" cmpd="thinThick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6975475" y="6346825"/>
            <a:ext cx="1154113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1200" b="1" dirty="0">
                <a:solidFill>
                  <a:srgbClr val="000076"/>
                </a:solidFill>
                <a:latin typeface="Arial" pitchFamily="34" charset="0"/>
                <a:cs typeface="Arial" pitchFamily="34" charset="0"/>
              </a:rPr>
              <a:t>Vijay Kumar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6183313"/>
            <a:ext cx="173196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31" r:id="rId2"/>
    <p:sldLayoutId id="2147483727" r:id="rId3"/>
    <p:sldLayoutId id="2147483728" r:id="rId4"/>
    <p:sldLayoutId id="2147483729" r:id="rId5"/>
    <p:sldLayoutId id="2147483730" r:id="rId6"/>
    <p:sldLayoutId id="2147483732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96275" y="6321425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CE615E-EFF2-43BA-A46E-FDD975D0E220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en-US" sz="140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1"/>
          <p:cNvSpPr>
            <a:spLocks noChangeArrowheads="1"/>
          </p:cNvSpPr>
          <p:nvPr/>
        </p:nvSpPr>
        <p:spPr bwMode="auto">
          <a:xfrm>
            <a:off x="341313" y="862013"/>
            <a:ext cx="8437562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CS5570</a:t>
            </a:r>
            <a:br>
              <a:rPr lang="en-U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Architecture of Database Management </a:t>
            </a:r>
            <a:r>
              <a:rPr lang="en-US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Systems</a:t>
            </a:r>
          </a:p>
          <a:p>
            <a:pPr algn="ctr"/>
            <a:endParaRPr lang="en-US" sz="28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2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28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Basics</a:t>
            </a:r>
            <a:r>
              <a:rPr lang="en-US" sz="4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4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Vijay Kumar</a:t>
            </a:r>
            <a:b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Computer Science Electrical Engineering</a:t>
            </a:r>
            <a:b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University of Missouri-Kansas City</a:t>
            </a:r>
            <a:b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Kansas City, MO, USA.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01063" y="6302375"/>
            <a:ext cx="422275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0B8266-252E-4EBB-B2B7-49662A41BC85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 sz="1400" smtClean="0">
              <a:latin typeface="Arial" pitchFamily="34" charset="0"/>
              <a:cs typeface="Arial" pitchFamily="34" charset="0"/>
            </a:endParaRPr>
          </a:p>
          <a:p>
            <a:endParaRPr lang="en-US" sz="1400" b="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6388" y="457200"/>
            <a:ext cx="8191500" cy="838200"/>
          </a:xfrm>
        </p:spPr>
        <p:txBody>
          <a:bodyPr/>
          <a:lstStyle/>
          <a:p>
            <a:r>
              <a:rPr lang="en-US" sz="28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Application Servers</a:t>
            </a:r>
            <a:endParaRPr lang="en-US" sz="2800" smtClean="0"/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736600" y="1700213"/>
            <a:ext cx="7866063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Main components of an application server</a:t>
            </a:r>
          </a:p>
          <a:p>
            <a:pPr marL="800100" lvl="1" indent="-342900" algn="just"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an application programming interface (API) (e.g., Enterprise Java Beans)</a:t>
            </a:r>
          </a:p>
          <a:p>
            <a:pPr marL="800100" lvl="1" indent="-342900" algn="just">
              <a:spcBef>
                <a:spcPts val="600"/>
              </a:spcBef>
              <a:buFontTx/>
              <a:buBlip>
                <a:blip r:embed="rId2"/>
              </a:buBlip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tools for program development (programming language, library, functions, etc.)</a:t>
            </a:r>
          </a:p>
          <a:p>
            <a:pPr marL="800100" lvl="1" indent="-342900" algn="just">
              <a:spcBef>
                <a:spcPts val="600"/>
              </a:spcBef>
              <a:buFontTx/>
              <a:buBlip>
                <a:blip r:embed="rId2"/>
              </a:buBlip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tools for system management (application deployment, auditing, fault and performance monitoring, billing, resource and user management)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40738" y="6310313"/>
            <a:ext cx="417512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3E852F-630C-4569-9DDC-E65090CC0BE9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 sz="1400" smtClean="0">
              <a:latin typeface="Arial" pitchFamily="34" charset="0"/>
              <a:cs typeface="Arial" pitchFamily="34" charset="0"/>
            </a:endParaRPr>
          </a:p>
          <a:p>
            <a:endParaRPr lang="en-US" sz="1400" b="0" smtClean="0"/>
          </a:p>
        </p:txBody>
      </p:sp>
      <p:pic>
        <p:nvPicPr>
          <p:cNvPr id="14339" name="Picture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1711325"/>
            <a:ext cx="4311650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Rectangle 2"/>
          <p:cNvSpPr txBox="1">
            <a:spLocks noChangeArrowheads="1"/>
          </p:cNvSpPr>
          <p:nvPr/>
        </p:nvSpPr>
        <p:spPr bwMode="auto">
          <a:xfrm>
            <a:off x="947738" y="457200"/>
            <a:ext cx="6832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Application Servers Architecture</a:t>
            </a:r>
            <a:endParaRPr lang="en-US" sz="28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75663" y="6302375"/>
            <a:ext cx="447675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1A98DB-49F4-465F-BFE2-7F0F71426923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 sz="1400" smtClean="0">
              <a:latin typeface="Arial" pitchFamily="34" charset="0"/>
              <a:cs typeface="Arial" pitchFamily="34" charset="0"/>
            </a:endParaRPr>
          </a:p>
          <a:p>
            <a:endParaRPr lang="en-US" sz="1400" b="0" smtClean="0"/>
          </a:p>
        </p:txBody>
      </p:sp>
      <p:sp>
        <p:nvSpPr>
          <p:cNvPr id="15363" name="Rectangle 2"/>
          <p:cNvSpPr txBox="1">
            <a:spLocks noChangeArrowheads="1"/>
          </p:cNvSpPr>
          <p:nvPr/>
        </p:nvSpPr>
        <p:spPr bwMode="auto">
          <a:xfrm>
            <a:off x="947738" y="457200"/>
            <a:ext cx="6832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ATM Application Example</a:t>
            </a:r>
            <a:endParaRPr lang="en-US" sz="2800">
              <a:solidFill>
                <a:schemeClr val="tx2"/>
              </a:solidFill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1720850"/>
            <a:ext cx="6616700" cy="322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40738" y="6302375"/>
            <a:ext cx="427037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5884C7-F372-4385-AF50-D2D5D70B2EFF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 sz="14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Rectangle 2"/>
          <p:cNvSpPr txBox="1">
            <a:spLocks noChangeArrowheads="1"/>
          </p:cNvSpPr>
          <p:nvPr/>
        </p:nvSpPr>
        <p:spPr bwMode="auto">
          <a:xfrm>
            <a:off x="947738" y="457200"/>
            <a:ext cx="6832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Application Servers Architecture (Web)</a:t>
            </a:r>
            <a:endParaRPr lang="en-US" sz="2800">
              <a:solidFill>
                <a:schemeClr val="tx2"/>
              </a:solidFill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1301750"/>
            <a:ext cx="6165850" cy="459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2800" y="6327775"/>
            <a:ext cx="417513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1EFA32-3594-446F-A2DF-CFECD9F437F5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 sz="1400" smtClean="0">
              <a:latin typeface="Arial" pitchFamily="34" charset="0"/>
              <a:cs typeface="Arial" pitchFamily="34" charset="0"/>
            </a:endParaRPr>
          </a:p>
          <a:p>
            <a:endParaRPr lang="en-US" sz="1400" b="0" smtClean="0"/>
          </a:p>
        </p:txBody>
      </p:sp>
      <p:sp>
        <p:nvSpPr>
          <p:cNvPr id="17411" name="Rectangle 2"/>
          <p:cNvSpPr txBox="1">
            <a:spLocks noChangeArrowheads="1"/>
          </p:cNvSpPr>
          <p:nvPr/>
        </p:nvSpPr>
        <p:spPr bwMode="auto">
          <a:xfrm>
            <a:off x="947738" y="457200"/>
            <a:ext cx="6832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Internet Retailer</a:t>
            </a:r>
            <a:endParaRPr lang="en-US" sz="2800">
              <a:solidFill>
                <a:schemeClr val="tx2"/>
              </a:solidFill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1963738"/>
            <a:ext cx="5435600" cy="292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2800" y="6327775"/>
            <a:ext cx="417513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5878F2-E0E1-476A-9997-3CCAAF8767F8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 sz="1400" smtClean="0">
              <a:latin typeface="Arial" pitchFamily="34" charset="0"/>
              <a:cs typeface="Arial" pitchFamily="34" charset="0"/>
            </a:endParaRPr>
          </a:p>
          <a:p>
            <a:endParaRPr lang="en-US" sz="1400" b="0" smtClean="0"/>
          </a:p>
        </p:txBody>
      </p:sp>
      <p:sp>
        <p:nvSpPr>
          <p:cNvPr id="18435" name="Rectangle 2"/>
          <p:cNvSpPr txBox="1">
            <a:spLocks noChangeArrowheads="1"/>
          </p:cNvSpPr>
          <p:nvPr/>
        </p:nvSpPr>
        <p:spPr bwMode="auto">
          <a:xfrm>
            <a:off x="947738" y="457200"/>
            <a:ext cx="6832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Prologue</a:t>
            </a: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18436" name="Rectangle 1"/>
          <p:cNvSpPr>
            <a:spLocks noChangeArrowheads="1"/>
          </p:cNvSpPr>
          <p:nvPr/>
        </p:nvSpPr>
        <p:spPr bwMode="auto">
          <a:xfrm>
            <a:off x="947738" y="1462088"/>
            <a:ext cx="68326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We presented an intuitive introduction to the basic components of database management systems. We will now discuss each of these topics formally in detail and understand their theoretical foundations.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en-US" sz="140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28663"/>
          </a:xfrm>
        </p:spPr>
        <p:txBody>
          <a:bodyPr/>
          <a:lstStyle/>
          <a:p>
            <a:r>
              <a:rPr lang="en-US" sz="28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Outline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355725" y="1949450"/>
            <a:ext cx="559762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Blip>
                <a:blip r:embed="rId2"/>
              </a:buBlip>
            </a:pPr>
            <a:r>
              <a:rPr lang="en-US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Introduction </a:t>
            </a:r>
            <a:r>
              <a:rPr lang="en-U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to Transaction</a:t>
            </a:r>
          </a:p>
          <a:p>
            <a:pPr>
              <a:buFontTx/>
              <a:buBlip>
                <a:blip r:embed="rId2"/>
              </a:buBlip>
            </a:pPr>
            <a:r>
              <a:rPr lang="en-U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Transaction Properties</a:t>
            </a:r>
          </a:p>
          <a:p>
            <a:pPr>
              <a:buFontTx/>
              <a:buBlip>
                <a:blip r:embed="rId2"/>
              </a:buBlip>
            </a:pPr>
            <a:r>
              <a:rPr lang="en-U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Atomicity and Two-Phase Commit</a:t>
            </a:r>
          </a:p>
          <a:p>
            <a:pPr>
              <a:buFontTx/>
              <a:buBlip>
                <a:blip r:embed="rId2"/>
              </a:buBlip>
            </a:pPr>
            <a:r>
              <a:rPr lang="en-U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Availability</a:t>
            </a:r>
          </a:p>
          <a:p>
            <a:pPr>
              <a:buFontTx/>
              <a:buBlip>
                <a:blip r:embed="rId2"/>
              </a:buBlip>
            </a:pPr>
            <a:r>
              <a:rPr lang="en-U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Performance</a:t>
            </a:r>
          </a:p>
          <a:p>
            <a:pPr>
              <a:buFontTx/>
              <a:buBlip>
                <a:blip r:embed="rId2"/>
              </a:buBlip>
            </a:pPr>
            <a:r>
              <a:rPr lang="en-U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Styles of System</a:t>
            </a:r>
          </a:p>
        </p:txBody>
      </p:sp>
    </p:spTree>
    <p:extLst>
      <p:ext uri="{BB962C8B-B14F-4D97-AF65-F5344CB8AC3E}">
        <p14:creationId xmlns:p14="http://schemas.microsoft.com/office/powerpoint/2010/main" val="366367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2188" y="6286500"/>
            <a:ext cx="379412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C6BE49-E1C8-4568-BFDE-B68DD394A440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 sz="14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991600" cy="836613"/>
          </a:xfrm>
        </p:spPr>
        <p:txBody>
          <a:bodyPr/>
          <a:lstStyle/>
          <a:p>
            <a:r>
              <a:rPr lang="en-US" sz="28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458200" cy="4006850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en-US" sz="2400" b="1" dirty="0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A transaction is a mechanism for manipulating a database in </a:t>
            </a:r>
            <a:r>
              <a:rPr lang="en-US" sz="2400" b="1" i="1" dirty="0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consistency-preserving</a:t>
            </a:r>
            <a:r>
              <a:rPr lang="en-US" sz="2400" b="1" dirty="0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 manner.</a:t>
            </a:r>
          </a:p>
          <a:p>
            <a:pPr>
              <a:buFontTx/>
              <a:buNone/>
              <a:defRPr/>
            </a:pPr>
            <a:endParaRPr lang="en-US" sz="2400" b="1" u="sng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Some real-life examples of a transaction</a:t>
            </a:r>
          </a:p>
          <a:p>
            <a:pPr lvl="1">
              <a:spcBef>
                <a:spcPts val="1200"/>
              </a:spcBef>
              <a:buSzPct val="150000"/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Airline seat reservation transaction to buy an airline ticket</a:t>
            </a:r>
          </a:p>
          <a:p>
            <a:pPr lvl="1">
              <a:buSzPct val="150000"/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On-line purchase from Internet</a:t>
            </a:r>
          </a:p>
          <a:p>
            <a:pPr lvl="1">
              <a:buSzPct val="150000"/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Withdraw money from an ATM.</a:t>
            </a:r>
          </a:p>
          <a:p>
            <a:pPr lvl="1">
              <a:buSzPct val="150000"/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E-bay bidding</a:t>
            </a:r>
          </a:p>
          <a:p>
            <a:pPr lvl="1">
              <a:buSzPct val="150000"/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2188" y="6286500"/>
            <a:ext cx="379412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CBD7DA-95E1-4783-82AC-17E6807D2643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 sz="14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991600" cy="903288"/>
          </a:xfrm>
        </p:spPr>
        <p:txBody>
          <a:bodyPr/>
          <a:lstStyle/>
          <a:p>
            <a:r>
              <a:rPr lang="en-US" sz="28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Transaction Processing (TP)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1255713"/>
            <a:ext cx="8458200" cy="4538662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en-US" sz="2400" b="1" dirty="0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400" b="1" i="1" dirty="0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consistency-preserving</a:t>
            </a:r>
            <a:r>
              <a:rPr lang="en-US" sz="2400" b="1" dirty="0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 requirement of a transaction makes its processing quite hard. It must satisfy the following:</a:t>
            </a:r>
            <a:endParaRPr lang="en-US" sz="2400" b="1" u="sng" dirty="0" smtClean="0">
              <a:solidFill>
                <a:srgbClr val="660066"/>
              </a:solidFill>
              <a:latin typeface="Arial" pitchFamily="34" charset="0"/>
              <a:cs typeface="Arial" pitchFamily="34" charset="0"/>
            </a:endParaRPr>
          </a:p>
          <a:p>
            <a:pPr marL="692150">
              <a:spcBef>
                <a:spcPts val="1200"/>
              </a:spcBef>
              <a:buFontTx/>
              <a:buBlip>
                <a:blip r:embed="rId2"/>
              </a:buBlip>
              <a:defRPr/>
            </a:pP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Reliability and Availability: system should rarely fail and running all the time</a:t>
            </a:r>
          </a:p>
          <a:p>
            <a:pPr marL="692150">
              <a:spcBef>
                <a:spcPts val="0"/>
              </a:spcBef>
              <a:buFontTx/>
              <a:buBlip>
                <a:blip r:embed="rId2"/>
              </a:buBlip>
              <a:defRPr/>
            </a:pP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Response and Throughput: within 1 second and at least thousands of transactions/second</a:t>
            </a:r>
          </a:p>
          <a:p>
            <a:pPr marL="692150">
              <a:spcBef>
                <a:spcPts val="0"/>
              </a:spcBef>
              <a:buFontTx/>
              <a:buBlip>
                <a:blip r:embed="rId2"/>
              </a:buBlip>
              <a:defRPr/>
            </a:pP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Scalability: can grow from balance enquiry to internet scale</a:t>
            </a:r>
          </a:p>
          <a:p>
            <a:pPr marL="692150">
              <a:spcBef>
                <a:spcPts val="0"/>
              </a:spcBef>
              <a:buFontTx/>
              <a:buBlip>
                <a:blip r:embed="rId2"/>
              </a:buBlip>
              <a:defRPr/>
            </a:pP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Security: must not compromise the institution’s integrity</a:t>
            </a:r>
          </a:p>
          <a:p>
            <a:pPr marL="692150">
              <a:spcBef>
                <a:spcPts val="0"/>
              </a:spcBef>
              <a:buFontTx/>
              <a:buBlip>
                <a:blip r:embed="rId2"/>
              </a:buBlip>
              <a:defRPr/>
            </a:pP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Atomicity: must install its updates in the database successfully</a:t>
            </a:r>
          </a:p>
          <a:p>
            <a:pPr marL="692150">
              <a:spcBef>
                <a:spcPts val="0"/>
              </a:spcBef>
              <a:buFontTx/>
              <a:buBlip>
                <a:blip r:embed="rId2"/>
              </a:buBlip>
              <a:defRPr/>
            </a:pP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Durability: a transaction is a legal contract, therefore, its updates must persist in the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2188" y="6286500"/>
            <a:ext cx="379412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B930D47-11C0-42E0-A0DD-756A1AC431F3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sz="14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991600" cy="903288"/>
          </a:xfrm>
        </p:spPr>
        <p:txBody>
          <a:bodyPr/>
          <a:lstStyle/>
          <a:p>
            <a:r>
              <a:rPr lang="en-US" sz="28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Transaction Processing (TP)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1255713"/>
            <a:ext cx="8458200" cy="3940175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sz="2400" b="1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What makes TP Important:</a:t>
            </a:r>
          </a:p>
          <a:p>
            <a:pPr marL="0" indent="0" algn="just">
              <a:buFontTx/>
              <a:buNone/>
            </a:pPr>
            <a:endParaRPr lang="en-US" sz="2400" b="1" u="sng" smtClean="0">
              <a:solidFill>
                <a:srgbClr val="660066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spcAft>
                <a:spcPct val="30000"/>
              </a:spcAft>
              <a:buFontTx/>
              <a:buBlip>
                <a:blip r:embed="rId2"/>
              </a:buBlip>
            </a:pPr>
            <a:r>
              <a:rPr lang="en-US" sz="2000" b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It is at the core of electronic commerce and soon will be the core of mobile commerce too</a:t>
            </a:r>
          </a:p>
          <a:p>
            <a:pPr lvl="1" algn="just">
              <a:spcAft>
                <a:spcPct val="30000"/>
              </a:spcAft>
              <a:buFontTx/>
              <a:buBlip>
                <a:blip r:embed="rId2"/>
              </a:buBlip>
            </a:pPr>
            <a:r>
              <a:rPr lang="en-US" sz="2000" b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It is the core of most medium-to-large businesses. They use TP for their production systems and cannot operate without it</a:t>
            </a:r>
          </a:p>
          <a:p>
            <a:pPr lvl="1" algn="just">
              <a:spcAft>
                <a:spcPct val="30000"/>
              </a:spcAft>
              <a:buFontTx/>
              <a:buBlip>
                <a:blip r:embed="rId2"/>
              </a:buBlip>
            </a:pPr>
            <a:r>
              <a:rPr lang="en-US" sz="2000" b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It is probably the single largest computer application with more than $80B/year cost</a:t>
            </a:r>
          </a:p>
          <a:p>
            <a:pPr lvl="1" algn="just">
              <a:spcAft>
                <a:spcPct val="30000"/>
              </a:spcAft>
              <a:buFontTx/>
              <a:buBlip>
                <a:blip r:embed="rId2"/>
              </a:buBlip>
            </a:pPr>
            <a:r>
              <a:rPr lang="en-US" sz="2000" b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Nearly all academic research and development use TP to manage their research and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78850" y="6303963"/>
            <a:ext cx="255588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174051-6E78-4A61-B042-EC4248E85900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en-US" sz="140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49225"/>
            <a:ext cx="7772400" cy="781050"/>
          </a:xfrm>
        </p:spPr>
        <p:txBody>
          <a:bodyPr/>
          <a:lstStyle/>
          <a:p>
            <a:r>
              <a:rPr lang="en-US" sz="28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TP System (DBMS) Infrastructure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1313" y="1087438"/>
            <a:ext cx="8466137" cy="4265612"/>
          </a:xfrm>
        </p:spPr>
        <p:txBody>
          <a:bodyPr/>
          <a:lstStyle/>
          <a:p>
            <a:pPr marL="233363" indent="0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End User’s Viewpoint</a:t>
            </a:r>
          </a:p>
          <a:p>
            <a:pPr lvl="1"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sz="2000" b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Enter a request transaction from an input device (monitor, cell phone, PDA, tablet, ATM, browser,  etc.)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z="2000" b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The transaction is processed by the DBMS that installs transaction’s updates in the database successfully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z="2000" b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The user receives a reply, if a reply is required</a:t>
            </a:r>
          </a:p>
          <a:p>
            <a:pPr marL="233363" indent="0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sz="2400" b="1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The TP system (DBMS) ensures that each transaction</a:t>
            </a:r>
          </a:p>
          <a:p>
            <a:pPr lvl="1"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sz="2000" b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is an </a:t>
            </a:r>
            <a:r>
              <a:rPr lang="en-US" sz="2000" b="1" i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Atomic</a:t>
            </a:r>
            <a:r>
              <a:rPr lang="en-US" sz="2000" b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action (independent unit of work),</a:t>
            </a:r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sz="2000" b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executes and </a:t>
            </a:r>
            <a:r>
              <a:rPr lang="en-US" sz="2000" b="1" i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commits</a:t>
            </a:r>
            <a:r>
              <a:rPr lang="en-US" sz="2000" b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exactly once, and </a:t>
            </a:r>
          </a:p>
          <a:p>
            <a:pPr lvl="1">
              <a:spcBef>
                <a:spcPct val="0"/>
              </a:spcBef>
              <a:spcAft>
                <a:spcPts val="1200"/>
              </a:spcAft>
              <a:buFontTx/>
              <a:buBlip>
                <a:blip r:embed="rId2"/>
              </a:buBlip>
            </a:pPr>
            <a:r>
              <a:rPr lang="en-US" sz="2000" b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produces results that persist (durable) in the database.</a:t>
            </a:r>
          </a:p>
          <a:p>
            <a:pPr marL="233363" indent="0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TP system has </a:t>
            </a:r>
            <a:r>
              <a:rPr lang="en-US" sz="2400" b="1" i="1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tools</a:t>
            </a:r>
            <a:r>
              <a:rPr lang="en-US" sz="2400" b="1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 to enforce these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78850" y="6303963"/>
            <a:ext cx="255588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B78997-4A1A-4C1D-A4F3-CBDF34F464B1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en-US" sz="140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49225"/>
            <a:ext cx="7772400" cy="781050"/>
          </a:xfrm>
        </p:spPr>
        <p:txBody>
          <a:bodyPr/>
          <a:lstStyle/>
          <a:p>
            <a:r>
              <a:rPr lang="en-US" sz="28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TP System (DBMS) Infrastructure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2273300" y="3246438"/>
            <a:ext cx="2863850" cy="401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rgbClr val="000099"/>
                </a:solidFill>
                <a:latin typeface="Arial" pitchFamily="34" charset="0"/>
              </a:rPr>
              <a:t>Presentation Manager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2273300" y="3246438"/>
            <a:ext cx="2863850" cy="401637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2435225" y="4016375"/>
            <a:ext cx="2608263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2000">
                <a:solidFill>
                  <a:srgbClr val="000099"/>
                </a:solidFill>
                <a:latin typeface="Arial" pitchFamily="34" charset="0"/>
              </a:rPr>
              <a:t>Transaction Control</a:t>
            </a:r>
          </a:p>
          <a:p>
            <a:pPr algn="ctr"/>
            <a:r>
              <a:rPr lang="en-US" sz="2000">
                <a:solidFill>
                  <a:srgbClr val="000099"/>
                </a:solidFill>
                <a:latin typeface="Arial" pitchFamily="34" charset="0"/>
              </a:rPr>
              <a:t>(routes requests)</a:t>
            </a:r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2435225" y="3984625"/>
            <a:ext cx="2570163" cy="1123950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12"/>
          <p:cNvSpPr>
            <a:spLocks noChangeArrowheads="1"/>
          </p:cNvSpPr>
          <p:nvPr/>
        </p:nvSpPr>
        <p:spPr bwMode="auto">
          <a:xfrm>
            <a:off x="3248025" y="4706938"/>
            <a:ext cx="9429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2000">
                <a:solidFill>
                  <a:srgbClr val="000099"/>
                </a:solidFill>
                <a:latin typeface="Arial" pitchFamily="34" charset="0"/>
              </a:rPr>
              <a:t>DBMS</a:t>
            </a:r>
          </a:p>
        </p:txBody>
      </p:sp>
      <p:sp>
        <p:nvSpPr>
          <p:cNvPr id="10249" name="Rectangle 13"/>
          <p:cNvSpPr>
            <a:spLocks noChangeArrowheads="1"/>
          </p:cNvSpPr>
          <p:nvPr/>
        </p:nvSpPr>
        <p:spPr bwMode="auto">
          <a:xfrm>
            <a:off x="5207000" y="3246438"/>
            <a:ext cx="24034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>
                <a:solidFill>
                  <a:srgbClr val="000099"/>
                </a:solidFill>
                <a:latin typeface="Arial" pitchFamily="34" charset="0"/>
              </a:rPr>
              <a:t>Front-End (Client)</a:t>
            </a:r>
          </a:p>
        </p:txBody>
      </p:sp>
      <p:sp>
        <p:nvSpPr>
          <p:cNvPr id="10250" name="Line 15"/>
          <p:cNvSpPr>
            <a:spLocks noChangeShapeType="1"/>
          </p:cNvSpPr>
          <p:nvPr/>
        </p:nvSpPr>
        <p:spPr bwMode="auto">
          <a:xfrm flipH="1">
            <a:off x="3921125" y="2914650"/>
            <a:ext cx="0" cy="331788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33"/>
          <p:cNvSpPr>
            <a:spLocks noChangeArrowheads="1"/>
          </p:cNvSpPr>
          <p:nvPr/>
        </p:nvSpPr>
        <p:spPr bwMode="auto">
          <a:xfrm>
            <a:off x="4341813" y="2006600"/>
            <a:ext cx="1327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rgbClr val="000099"/>
                </a:solidFill>
                <a:latin typeface="Arial" pitchFamily="34" charset="0"/>
              </a:rPr>
              <a:t>End-User</a:t>
            </a:r>
          </a:p>
        </p:txBody>
      </p:sp>
      <p:sp>
        <p:nvSpPr>
          <p:cNvPr id="10252" name="Line 36"/>
          <p:cNvSpPr>
            <a:spLocks noChangeShapeType="1"/>
          </p:cNvSpPr>
          <p:nvPr/>
        </p:nvSpPr>
        <p:spPr bwMode="auto">
          <a:xfrm>
            <a:off x="2435225" y="4724400"/>
            <a:ext cx="2570163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Text Box 39"/>
          <p:cNvSpPr txBox="1">
            <a:spLocks noChangeArrowheads="1"/>
          </p:cNvSpPr>
          <p:nvPr/>
        </p:nvSpPr>
        <p:spPr bwMode="auto">
          <a:xfrm>
            <a:off x="2379663" y="2838450"/>
            <a:ext cx="11969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Request</a:t>
            </a:r>
          </a:p>
        </p:txBody>
      </p:sp>
      <p:pic>
        <p:nvPicPr>
          <p:cNvPr id="1025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2006600"/>
            <a:ext cx="96202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5" name="Line 15"/>
          <p:cNvSpPr>
            <a:spLocks noChangeShapeType="1"/>
          </p:cNvSpPr>
          <p:nvPr/>
        </p:nvSpPr>
        <p:spPr bwMode="auto">
          <a:xfrm flipH="1">
            <a:off x="3925888" y="3648075"/>
            <a:ext cx="0" cy="331788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 flipH="1">
            <a:off x="3576638" y="2914650"/>
            <a:ext cx="0" cy="331788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Line 15"/>
          <p:cNvSpPr>
            <a:spLocks noChangeShapeType="1"/>
          </p:cNvSpPr>
          <p:nvPr/>
        </p:nvSpPr>
        <p:spPr bwMode="auto">
          <a:xfrm flipH="1">
            <a:off x="3581400" y="3648075"/>
            <a:ext cx="0" cy="331788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3"/>
          <p:cNvSpPr>
            <a:spLocks noChangeArrowheads="1"/>
          </p:cNvSpPr>
          <p:nvPr/>
        </p:nvSpPr>
        <p:spPr bwMode="auto">
          <a:xfrm>
            <a:off x="5207000" y="4170363"/>
            <a:ext cx="24034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>
                <a:solidFill>
                  <a:srgbClr val="000099"/>
                </a:solidFill>
                <a:latin typeface="Arial" pitchFamily="34" charset="0"/>
              </a:rPr>
              <a:t>Back-End (Server)</a:t>
            </a:r>
          </a:p>
        </p:txBody>
      </p:sp>
      <p:sp>
        <p:nvSpPr>
          <p:cNvPr id="10259" name="Text Box 39"/>
          <p:cNvSpPr txBox="1">
            <a:spLocks noChangeArrowheads="1"/>
          </p:cNvSpPr>
          <p:nvPr/>
        </p:nvSpPr>
        <p:spPr bwMode="auto">
          <a:xfrm>
            <a:off x="4111625" y="2846388"/>
            <a:ext cx="8826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61400" y="6327775"/>
            <a:ext cx="2047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E267D5-4AF8-4A28-BBA7-7B20962F78C4}" type="slidenum">
              <a:rPr lang="en-US" sz="1400" smtClean="0">
                <a:solidFill>
                  <a:srgbClr val="000076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en-US" sz="1400" smtClean="0">
              <a:solidFill>
                <a:srgbClr val="00007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8750" y="382588"/>
            <a:ext cx="8839200" cy="631825"/>
          </a:xfrm>
        </p:spPr>
        <p:txBody>
          <a:bodyPr/>
          <a:lstStyle/>
          <a:p>
            <a:r>
              <a:rPr lang="en-US" sz="28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DBMS Characteristics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196975"/>
            <a:ext cx="8610600" cy="4538663"/>
          </a:xfrm>
        </p:spPr>
        <p:txBody>
          <a:bodyPr/>
          <a:lstStyle/>
          <a:p>
            <a:pPr marL="233363" indent="0">
              <a:lnSpc>
                <a:spcPct val="9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Transaction characteristics</a:t>
            </a:r>
          </a:p>
          <a:p>
            <a:pPr marL="1033463">
              <a:spcBef>
                <a:spcPts val="1200"/>
              </a:spcBef>
              <a:buFontTx/>
              <a:buBlip>
                <a:blip r:embed="rId2"/>
              </a:buBlip>
              <a:defRPr/>
            </a:pP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Typically &lt; 100 transaction types per application (finance, bank, load, etc.)</a:t>
            </a:r>
          </a:p>
          <a:p>
            <a:pPr marL="1033463" lvl="1" indent="-342900">
              <a:buFontTx/>
              <a:buBlip>
                <a:blip r:embed="rId2"/>
              </a:buBlip>
              <a:defRPr/>
            </a:pP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Transaction size varies with application. Typically 0-30 disk accesses, 10K - 1M instructions executed, 2-20 messages</a:t>
            </a:r>
          </a:p>
          <a:p>
            <a:pPr marL="233363" indent="0">
              <a:spcBef>
                <a:spcPts val="1200"/>
              </a:spcBef>
              <a:spcAft>
                <a:spcPts val="600"/>
              </a:spcAft>
              <a:buFontTx/>
              <a:buNone/>
              <a:defRPr/>
            </a:pPr>
            <a:r>
              <a:rPr lang="en-US" sz="2400" b="1" dirty="0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A large-scale example: airline reservation system</a:t>
            </a:r>
          </a:p>
          <a:p>
            <a:pPr marL="976313" lvl="1">
              <a:spcBef>
                <a:spcPts val="600"/>
              </a:spcBef>
              <a:buFontTx/>
              <a:buBlip>
                <a:blip r:embed="rId2"/>
              </a:buBlip>
              <a:defRPr/>
            </a:pP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150,000+ active display devices (direct access)</a:t>
            </a:r>
          </a:p>
          <a:p>
            <a:pPr marL="976313" lvl="1">
              <a:buFontTx/>
              <a:buBlip>
                <a:blip r:embed="rId2"/>
              </a:buBlip>
              <a:defRPr/>
            </a:pP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Indirect DB accesses through Internet (travel agents, customers, etc.)</a:t>
            </a:r>
          </a:p>
          <a:p>
            <a:pPr marL="976313" lvl="1">
              <a:buFontTx/>
              <a:buBlip>
                <a:blip r:embed="rId2"/>
              </a:buBlip>
              <a:defRPr/>
            </a:pP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thousands of disk drives</a:t>
            </a:r>
          </a:p>
          <a:p>
            <a:pPr marL="976313" lvl="1">
              <a:buFontTx/>
              <a:buBlip>
                <a:blip r:embed="rId2"/>
              </a:buBlip>
              <a:defRPr/>
            </a:pP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3000 transactions per second, peak</a:t>
            </a:r>
          </a:p>
          <a:p>
            <a:pPr lvl="1">
              <a:lnSpc>
                <a:spcPct val="90000"/>
              </a:lnSpc>
              <a:defRPr/>
            </a:pPr>
            <a:endParaRPr lang="en-US" sz="2000" b="1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67738" y="6318250"/>
            <a:ext cx="290512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468622-7CBC-4B58-BA23-FE29A137CBE6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 sz="14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6388" y="457200"/>
            <a:ext cx="8191500" cy="838200"/>
          </a:xfrm>
        </p:spPr>
        <p:txBody>
          <a:bodyPr/>
          <a:lstStyle/>
          <a:p>
            <a:r>
              <a:rPr lang="en-US" sz="28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Application Servers</a:t>
            </a:r>
            <a:endParaRPr lang="en-US" sz="2800" smtClean="0"/>
          </a:p>
        </p:txBody>
      </p:sp>
      <p:sp>
        <p:nvSpPr>
          <p:cNvPr id="12292" name="Rectangle 1"/>
          <p:cNvSpPr>
            <a:spLocks noChangeArrowheads="1"/>
          </p:cNvSpPr>
          <p:nvPr/>
        </p:nvSpPr>
        <p:spPr bwMode="auto">
          <a:xfrm>
            <a:off x="566738" y="1506538"/>
            <a:ext cx="80772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An application server is a software module that creates, executes and manage TP application. It is also referred to as</a:t>
            </a:r>
            <a:r>
              <a:rPr lang="en-US" i="1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 TP monitors.</a:t>
            </a:r>
            <a:r>
              <a:rPr lang="en-US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 Actually application server can be defined as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000" i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App Server = TP monitor + web functionality</a:t>
            </a:r>
          </a:p>
          <a:p>
            <a:pPr algn="just"/>
            <a:r>
              <a:rPr lang="en-US" sz="200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Application programmer writes an application (e.g., a transaction) to process a single request and application server scales it up and deploys it on large systems. For example,</a:t>
            </a:r>
          </a:p>
          <a:p>
            <a:pPr marL="233363" lvl="1" algn="just">
              <a:spcBef>
                <a:spcPts val="600"/>
              </a:spcBef>
            </a:pPr>
            <a:r>
              <a:rPr lang="en-US" sz="2000" i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Application developer writes a transaction for debit/credit task. The application server deploys it to 10s/100s of servers and on the Internet.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3333CC"/>
      </a:dk2>
      <a:lt2>
        <a:srgbClr val="FFFF00"/>
      </a:lt2>
      <a:accent1>
        <a:srgbClr val="FF9900"/>
      </a:accent1>
      <a:accent2>
        <a:srgbClr val="00FFFF"/>
      </a:accent2>
      <a:accent3>
        <a:srgbClr val="ADADE2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13476</TotalTime>
  <Words>656</Words>
  <Application>Microsoft Office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Blank Presentation</vt:lpstr>
      <vt:lpstr>PowerPoint Presentation</vt:lpstr>
      <vt:lpstr>Outline</vt:lpstr>
      <vt:lpstr>Transaction</vt:lpstr>
      <vt:lpstr>Transaction Processing (TP)</vt:lpstr>
      <vt:lpstr>Transaction Processing (TP)</vt:lpstr>
      <vt:lpstr>TP System (DBMS) Infrastructure</vt:lpstr>
      <vt:lpstr>TP System (DBMS) Infrastructure</vt:lpstr>
      <vt:lpstr>DBMS Characteristics</vt:lpstr>
      <vt:lpstr>Application Servers</vt:lpstr>
      <vt:lpstr>Application Servers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MSFT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Phil Bernstein</dc:creator>
  <cp:lastModifiedBy>Kumar, Vijay</cp:lastModifiedBy>
  <cp:revision>382</cp:revision>
  <cp:lastPrinted>2001-01-03T18:16:48Z</cp:lastPrinted>
  <dcterms:created xsi:type="dcterms:W3CDTF">1996-12-18T00:07:49Z</dcterms:created>
  <dcterms:modified xsi:type="dcterms:W3CDTF">2013-01-22T19:40:13Z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philbe@microsoft.com</vt:lpwstr>
  </property>
  <property fmtid="{D5CDD505-2E9C-101B-9397-08002B2CF9AE}" pid="8" name="HomePage">
    <vt:lpwstr>http://www.cs.washington.edu/education/courses/593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C:\WINNT\Profiles\rprieto\Desktop</vt:lpwstr>
  </property>
</Properties>
</file>