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4" r:id="rId2"/>
  </p:sldMasterIdLst>
  <p:notesMasterIdLst>
    <p:notesMasterId r:id="rId18"/>
  </p:notesMasterIdLst>
  <p:handoutMasterIdLst>
    <p:handoutMasterId r:id="rId19"/>
  </p:handoutMasterIdLst>
  <p:sldIdLst>
    <p:sldId id="293" r:id="rId3"/>
    <p:sldId id="257" r:id="rId4"/>
    <p:sldId id="407" r:id="rId5"/>
    <p:sldId id="408" r:id="rId6"/>
    <p:sldId id="402" r:id="rId7"/>
    <p:sldId id="403" r:id="rId8"/>
    <p:sldId id="405" r:id="rId9"/>
    <p:sldId id="406" r:id="rId10"/>
    <p:sldId id="409" r:id="rId11"/>
    <p:sldId id="410" r:id="rId12"/>
    <p:sldId id="411" r:id="rId13"/>
    <p:sldId id="412" r:id="rId14"/>
    <p:sldId id="413" r:id="rId15"/>
    <p:sldId id="326" r:id="rId16"/>
    <p:sldId id="401" r:id="rId1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66"/>
    <a:srgbClr val="000076"/>
    <a:srgbClr val="0000FF"/>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1" autoAdjust="0"/>
    <p:restoredTop sz="94609" autoAdjust="0"/>
  </p:normalViewPr>
  <p:slideViewPr>
    <p:cSldViewPr snapToGrid="0">
      <p:cViewPr varScale="1">
        <p:scale>
          <a:sx n="83" d="100"/>
          <a:sy n="83" d="100"/>
        </p:scale>
        <p:origin x="82" y="22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004"/>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992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591793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376771-1535-4A44-806A-2F50A490CABA}"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055996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376771-1535-4A44-806A-2F50A490CABA}" type="datetimeFigureOut">
              <a:rPr lang="en-US" smtClean="0"/>
              <a:t>2/16/2015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1346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376771-1535-4A44-806A-2F50A490CABA}" type="datetimeFigureOut">
              <a:rPr lang="en-US" smtClean="0"/>
              <a:t>2/16/2015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608234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76771-1535-4A44-806A-2F50A490CABA}" type="datetimeFigureOut">
              <a:rPr lang="en-US" smtClean="0"/>
              <a:t>2/16/2015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98601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27591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376771-1535-4A44-806A-2F50A490CABA}" type="datetimeFigureOut">
              <a:rPr lang="en-US" smtClean="0"/>
              <a:t>2/16/2015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188793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374394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252862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Tree>
    <p:extLst>
      <p:ext uri="{BB962C8B-B14F-4D97-AF65-F5344CB8AC3E}">
        <p14:creationId xmlns:p14="http://schemas.microsoft.com/office/powerpoint/2010/main" val="373045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a:p>
        </p:txBody>
      </p:sp>
    </p:spTree>
    <p:extLst>
      <p:ext uri="{BB962C8B-B14F-4D97-AF65-F5344CB8AC3E}">
        <p14:creationId xmlns:p14="http://schemas.microsoft.com/office/powerpoint/2010/main" val="233086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376771-1535-4A44-806A-2F50A490CABA}" type="datetimeFigureOut">
              <a:rPr lang="en-US" smtClean="0"/>
              <a:t>2/16/2015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19D4C-7E3A-4883-A51D-D39533B527CD}" type="slidenum">
              <a:rPr lang="en-US" smtClean="0"/>
              <a:t>‹#›</a:t>
            </a:fld>
            <a:endParaRPr lang="en-US"/>
          </a:p>
        </p:txBody>
      </p:sp>
    </p:spTree>
    <p:extLst>
      <p:ext uri="{BB962C8B-B14F-4D97-AF65-F5344CB8AC3E}">
        <p14:creationId xmlns:p14="http://schemas.microsoft.com/office/powerpoint/2010/main" val="186733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a:p>
        </p:txBody>
      </p:sp>
      <p:sp>
        <p:nvSpPr>
          <p:cNvPr id="7" name="Rectangle 6"/>
          <p:cNvSpPr txBox="1">
            <a:spLocks noChangeArrowheads="1"/>
          </p:cNvSpPr>
          <p:nvPr userDrawn="1"/>
        </p:nvSpPr>
        <p:spPr bwMode="auto">
          <a:xfrm>
            <a:off x="2463800" y="6362700"/>
            <a:ext cx="36274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a:solidFill>
                  <a:srgbClr val="000076"/>
                </a:solidFill>
                <a:latin typeface="Arial" pitchFamily="34" charset="0"/>
              </a:rPr>
              <a:t>Architecture of Database Management Systems</a:t>
            </a: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r>
              <a:rPr lang="en-US" sz="1200" b="1" dirty="0">
                <a:solidFill>
                  <a:srgbClr val="000076"/>
                </a:solidFill>
                <a:latin typeface="Arial" pitchFamily="34" charset="0"/>
                <a:cs typeface="Arial" pitchFamily="34" charset="0"/>
              </a:rPr>
              <a:t>Vijay Kumar</a:t>
            </a: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92101" y="6183313"/>
            <a:ext cx="1459966"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33" r:id="rId3"/>
    <p:sldLayoutId id="2147483727" r:id="rId4"/>
    <p:sldLayoutId id="2147483728" r:id="rId5"/>
    <p:sldLayoutId id="2147483729" r:id="rId6"/>
    <p:sldLayoutId id="2147483730" r:id="rId7"/>
    <p:sldLayoutId id="2147483732" r:id="rId8"/>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376771-1535-4A44-806A-2F50A490CABA}" type="datetimeFigureOut">
              <a:rPr lang="en-US" smtClean="0"/>
              <a:t>2/16/2015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C19D4C-7E3A-4883-A51D-D39533B527CD}" type="slidenum">
              <a:rPr lang="en-US" smtClean="0"/>
              <a:t>‹#›</a:t>
            </a:fld>
            <a:endParaRPr lang="en-US"/>
          </a:p>
        </p:txBody>
      </p:sp>
    </p:spTree>
    <p:extLst>
      <p:ext uri="{BB962C8B-B14F-4D97-AF65-F5344CB8AC3E}">
        <p14:creationId xmlns:p14="http://schemas.microsoft.com/office/powerpoint/2010/main" val="9470309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341313" y="862013"/>
            <a:ext cx="8437562"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800" dirty="0">
                <a:solidFill>
                  <a:srgbClr val="C00000"/>
                </a:solidFill>
                <a:latin typeface="Arial" pitchFamily="34" charset="0"/>
                <a:cs typeface="Arial" pitchFamily="34" charset="0"/>
              </a:rPr>
              <a:t>CS5570</a:t>
            </a:r>
            <a:br>
              <a:rPr lang="en-US" sz="2800" dirty="0">
                <a:solidFill>
                  <a:srgbClr val="C00000"/>
                </a:solidFill>
                <a:latin typeface="Arial" pitchFamily="34" charset="0"/>
                <a:cs typeface="Arial" pitchFamily="34" charset="0"/>
              </a:rPr>
            </a:br>
            <a:r>
              <a:rPr lang="en-US" sz="2800" dirty="0">
                <a:solidFill>
                  <a:srgbClr val="C00000"/>
                </a:solidFill>
                <a:latin typeface="Arial" pitchFamily="34" charset="0"/>
                <a:cs typeface="Arial" pitchFamily="34" charset="0"/>
              </a:rPr>
              <a:t>Architecture of Database Management Systems</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Vijay Kumar</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Computer Science Electrical Engineering</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University of Missouri-Kansas City</a:t>
            </a:r>
            <a:br>
              <a:rPr lang="en-US" sz="2000" dirty="0">
                <a:solidFill>
                  <a:srgbClr val="000099"/>
                </a:solidFill>
                <a:latin typeface="Arial" pitchFamily="34" charset="0"/>
                <a:cs typeface="Arial" pitchFamily="34" charset="0"/>
              </a:rPr>
            </a:br>
            <a:r>
              <a:rPr lang="en-US" sz="2000" dirty="0">
                <a:solidFill>
                  <a:srgbClr val="000099"/>
                </a:solidFill>
                <a:latin typeface="Arial" pitchFamily="34" charset="0"/>
                <a:cs typeface="Arial" pitchFamily="34" charset="0"/>
              </a:rPr>
              <a:t>Kansas City, MO, USA.</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10</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731521" y="1165396"/>
            <a:ext cx="7714210" cy="4108817"/>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sym typeface="Symbol"/>
              </a:rPr>
              <a:t>Theorem 2.4: If </a:t>
            </a:r>
            <a:r>
              <a:rPr lang="en-US" i="1" dirty="0" smtClean="0">
                <a:solidFill>
                  <a:srgbClr val="660066"/>
                </a:solidFill>
                <a:latin typeface="Arial" pitchFamily="34" charset="0"/>
                <a:cs typeface="Arial" pitchFamily="34" charset="0"/>
                <a:sym typeface="Symbol"/>
              </a:rPr>
              <a:t>H</a:t>
            </a:r>
            <a:r>
              <a:rPr lang="en-US" dirty="0" smtClean="0">
                <a:solidFill>
                  <a:srgbClr val="660066"/>
                </a:solidFill>
                <a:latin typeface="Arial" pitchFamily="34" charset="0"/>
                <a:cs typeface="Arial" pitchFamily="34" charset="0"/>
                <a:sym typeface="Symbol"/>
              </a:rPr>
              <a:t> is conflict </a:t>
            </a:r>
            <a:r>
              <a:rPr lang="en-US" dirty="0" err="1" smtClean="0">
                <a:solidFill>
                  <a:srgbClr val="660066"/>
                </a:solidFill>
                <a:latin typeface="Arial" pitchFamily="34" charset="0"/>
                <a:cs typeface="Arial" pitchFamily="34" charset="0"/>
                <a:sym typeface="Symbol"/>
              </a:rPr>
              <a:t>serializable</a:t>
            </a:r>
            <a:r>
              <a:rPr lang="en-US" dirty="0" smtClean="0">
                <a:solidFill>
                  <a:srgbClr val="660066"/>
                </a:solidFill>
                <a:latin typeface="Arial" pitchFamily="34" charset="0"/>
                <a:cs typeface="Arial" pitchFamily="34" charset="0"/>
                <a:sym typeface="Symbol"/>
              </a:rPr>
              <a:t> then it is view </a:t>
            </a:r>
            <a:r>
              <a:rPr lang="en-US" dirty="0" err="1" smtClean="0">
                <a:solidFill>
                  <a:srgbClr val="660066"/>
                </a:solidFill>
                <a:latin typeface="Arial" pitchFamily="34" charset="0"/>
                <a:cs typeface="Arial" pitchFamily="34" charset="0"/>
                <a:sym typeface="Symbol"/>
              </a:rPr>
              <a:t>serializable</a:t>
            </a:r>
            <a:r>
              <a:rPr lang="en-US" dirty="0" smtClean="0">
                <a:solidFill>
                  <a:srgbClr val="660066"/>
                </a:solidFill>
                <a:latin typeface="Arial" pitchFamily="34" charset="0"/>
                <a:cs typeface="Arial" pitchFamily="34" charset="0"/>
                <a:sym typeface="Symbol"/>
              </a:rPr>
              <a:t>. The converse is not generally true.</a:t>
            </a:r>
          </a:p>
          <a:p>
            <a:pPr marL="3175" algn="just">
              <a:spcBef>
                <a:spcPts val="600"/>
              </a:spcBef>
              <a:defRPr/>
            </a:pPr>
            <a:r>
              <a:rPr lang="en-US" sz="2000" dirty="0" smtClean="0">
                <a:solidFill>
                  <a:srgbClr val="000099"/>
                </a:solidFill>
                <a:latin typeface="Arial" pitchFamily="34" charset="0"/>
                <a:cs typeface="Arial" pitchFamily="34" charset="0"/>
                <a:sym typeface="Symbol"/>
              </a:rPr>
              <a:t>Proof: </a:t>
            </a:r>
            <a:r>
              <a:rPr lang="en-US" sz="2000" i="1" dirty="0" smtClean="0">
                <a:solidFill>
                  <a:srgbClr val="000099"/>
                </a:solidFill>
                <a:latin typeface="Arial" pitchFamily="34" charset="0"/>
                <a:cs typeface="Arial" pitchFamily="34" charset="0"/>
                <a:sym typeface="Symbol"/>
              </a:rPr>
              <a:t>Suppose H is a conflict </a:t>
            </a:r>
            <a:r>
              <a:rPr lang="en-US" sz="2000" i="1" dirty="0" err="1" smtClean="0">
                <a:solidFill>
                  <a:srgbClr val="000099"/>
                </a:solidFill>
                <a:latin typeface="Arial" pitchFamily="34" charset="0"/>
                <a:cs typeface="Arial" pitchFamily="34" charset="0"/>
                <a:sym typeface="Symbol"/>
              </a:rPr>
              <a:t>serializable</a:t>
            </a:r>
            <a:r>
              <a:rPr lang="en-US" sz="2000" i="1" dirty="0" smtClean="0">
                <a:solidFill>
                  <a:srgbClr val="000099"/>
                </a:solidFill>
                <a:latin typeface="Arial" pitchFamily="34" charset="0"/>
                <a:cs typeface="Arial" pitchFamily="34" charset="0"/>
                <a:sym typeface="Symbol"/>
              </a:rPr>
              <a:t>, i.e., a committed projection of H is equivalent to a serial history </a:t>
            </a:r>
            <a:r>
              <a:rPr lang="en-US" sz="2000" i="1" dirty="0" err="1" smtClean="0">
                <a:solidFill>
                  <a:srgbClr val="000099"/>
                </a:solidFill>
                <a:latin typeface="Arial" pitchFamily="34" charset="0"/>
                <a:cs typeface="Arial" pitchFamily="34" charset="0"/>
              </a:rPr>
              <a:t>H</a:t>
            </a:r>
            <a:r>
              <a:rPr lang="en-US" sz="2000" i="1" baseline="-10000" dirty="0" err="1" smtClean="0">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sym typeface="Symbol"/>
              </a:rPr>
              <a:t>. Let C(H’ ) be an arbitrary </a:t>
            </a:r>
            <a:r>
              <a:rPr lang="en-US" sz="2000" i="1" dirty="0" smtClean="0">
                <a:solidFill>
                  <a:srgbClr val="FF0000"/>
                </a:solidFill>
                <a:latin typeface="Arial" pitchFamily="34" charset="0"/>
                <a:cs typeface="Arial" pitchFamily="34" charset="0"/>
                <a:sym typeface="Symbol"/>
              </a:rPr>
              <a:t>prefix</a:t>
            </a:r>
            <a:r>
              <a:rPr lang="en-US" sz="2000" i="1" dirty="0" smtClean="0">
                <a:solidFill>
                  <a:srgbClr val="000099"/>
                </a:solidFill>
                <a:latin typeface="Arial" pitchFamily="34" charset="0"/>
                <a:cs typeface="Arial" pitchFamily="34" charset="0"/>
                <a:sym typeface="Symbol"/>
              </a:rPr>
              <a:t> of H. By assumption, C(H’) is conflict equivalent to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sym typeface="Symbol"/>
              </a:rPr>
              <a:t> since they are over the same set of transactions and have the same set of operations (since they are conflict equivalent) </a:t>
            </a:r>
            <a:r>
              <a:rPr lang="en-US" sz="2000" i="1" dirty="0" smtClean="0">
                <a:solidFill>
                  <a:srgbClr val="00B050"/>
                </a:solidFill>
                <a:latin typeface="Arial" pitchFamily="34" charset="0"/>
                <a:cs typeface="Arial" pitchFamily="34" charset="0"/>
                <a:sym typeface="Symbol"/>
              </a:rPr>
              <a:t>We claim that C(H’) is a view equivalent to </a:t>
            </a:r>
            <a:r>
              <a:rPr lang="en-US" sz="2000" i="1" dirty="0" err="1">
                <a:solidFill>
                  <a:srgbClr val="00B050"/>
                </a:solidFill>
                <a:latin typeface="Arial" pitchFamily="34" charset="0"/>
                <a:cs typeface="Arial" pitchFamily="34" charset="0"/>
              </a:rPr>
              <a:t>H</a:t>
            </a:r>
            <a:r>
              <a:rPr lang="en-US" sz="2000" i="1" baseline="-10000" dirty="0" err="1">
                <a:solidFill>
                  <a:srgbClr val="00B050"/>
                </a:solidFill>
                <a:latin typeface="Arial" pitchFamily="34" charset="0"/>
                <a:cs typeface="Arial" pitchFamily="34" charset="0"/>
              </a:rPr>
              <a:t>s</a:t>
            </a:r>
            <a:r>
              <a:rPr lang="en-US" sz="2000" i="1" dirty="0" smtClean="0">
                <a:solidFill>
                  <a:srgbClr val="00B050"/>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sym typeface="Symbol"/>
              </a:rPr>
              <a:t>We establish our claim by showing that C(H’) and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sym typeface="Symbol"/>
              </a:rPr>
              <a:t> have same set of reads-from relation and have the same final writes for all data items.</a:t>
            </a:r>
            <a:endParaRPr lang="en-US" sz="2000" i="1" dirty="0">
              <a:solidFill>
                <a:srgbClr val="00B050"/>
              </a:solidFill>
              <a:latin typeface="Arial" pitchFamily="34" charset="0"/>
              <a:cs typeface="Arial" pitchFamily="34" charset="0"/>
              <a:sym typeface="Symbol"/>
            </a:endParaRPr>
          </a:p>
        </p:txBody>
      </p:sp>
    </p:spTree>
    <p:extLst>
      <p:ext uri="{BB962C8B-B14F-4D97-AF65-F5344CB8AC3E}">
        <p14:creationId xmlns:p14="http://schemas.microsoft.com/office/powerpoint/2010/main" val="2748621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11</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731521" y="1634953"/>
            <a:ext cx="7714210" cy="3170099"/>
          </a:xfrm>
          <a:prstGeom prst="rect">
            <a:avLst/>
          </a:prstGeom>
        </p:spPr>
        <p:txBody>
          <a:bodyPr wrap="square">
            <a:spAutoFit/>
          </a:bodyPr>
          <a:lstStyle/>
          <a:p>
            <a:pPr marL="3175" algn="just">
              <a:spcBef>
                <a:spcPts val="600"/>
              </a:spcBef>
              <a:defRPr/>
            </a:pPr>
            <a:r>
              <a:rPr lang="en-US" sz="2000" i="1" dirty="0" smtClean="0">
                <a:solidFill>
                  <a:srgbClr val="000099"/>
                </a:solidFill>
                <a:latin typeface="Arial" pitchFamily="34" charset="0"/>
                <a:cs typeface="Arial" pitchFamily="34" charset="0"/>
                <a:sym typeface="Symbol"/>
              </a:rPr>
              <a:t>Suppose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sym typeface="Symbol"/>
              </a:rPr>
              <a:t> </a:t>
            </a:r>
            <a:r>
              <a:rPr lang="en-US" sz="2000" i="1" dirty="0" smtClean="0">
                <a:solidFill>
                  <a:srgbClr val="FF0000"/>
                </a:solidFill>
                <a:latin typeface="Arial" pitchFamily="34" charset="0"/>
                <a:cs typeface="Arial" pitchFamily="34" charset="0"/>
                <a:sym typeface="Symbol"/>
              </a:rPr>
              <a:t>reads from</a:t>
            </a:r>
            <a:r>
              <a:rPr lang="en-US" sz="2000" i="1" dirty="0" smtClean="0">
                <a:solidFill>
                  <a:srgbClr val="000099"/>
                </a:solidFill>
                <a:latin typeface="Arial" pitchFamily="34" charset="0"/>
                <a:cs typeface="Arial" pitchFamily="34" charset="0"/>
                <a:sym typeface="Symbol"/>
              </a:rPr>
              <a:t>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sym typeface="Symbol"/>
              </a:rPr>
              <a:t> in C(H’). This means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sym typeface="Symbol"/>
              </a:rPr>
              <a:t> &lt; </a:t>
            </a:r>
            <a:r>
              <a:rPr lang="en-US" sz="2000" i="1" dirty="0" err="1">
                <a:solidFill>
                  <a:srgbClr val="000099"/>
                </a:solidFill>
                <a:latin typeface="Arial" pitchFamily="34" charset="0"/>
                <a:cs typeface="Arial" pitchFamily="34" charset="0"/>
                <a:sym typeface="Symbol"/>
              </a:rPr>
              <a:t>r</a:t>
            </a:r>
            <a:r>
              <a:rPr lang="en-US" sz="2000" i="1" baseline="-10000" dirty="0" err="1">
                <a:solidFill>
                  <a:srgbClr val="000099"/>
                </a:solidFill>
                <a:latin typeface="Arial" pitchFamily="34" charset="0"/>
                <a:cs typeface="Arial" pitchFamily="34" charset="0"/>
                <a:sym typeface="Symbol"/>
              </a:rPr>
              <a:t>i</a:t>
            </a:r>
            <a:r>
              <a:rPr lang="en-US" sz="2000" i="1" dirty="0">
                <a:solidFill>
                  <a:srgbClr val="000099"/>
                </a:solidFill>
                <a:latin typeface="Arial" pitchFamily="34" charset="0"/>
                <a:cs typeface="Arial" pitchFamily="34" charset="0"/>
                <a:sym typeface="Symbol"/>
              </a:rPr>
              <a:t>[x]</a:t>
            </a:r>
            <a:r>
              <a:rPr lang="en-US" sz="2000" i="1" dirty="0" smtClean="0">
                <a:solidFill>
                  <a:srgbClr val="000099"/>
                </a:solidFill>
                <a:latin typeface="Arial" pitchFamily="34" charset="0"/>
                <a:cs typeface="Arial" pitchFamily="34" charset="0"/>
                <a:sym typeface="Symbol"/>
              </a:rPr>
              <a:t> and there is no schedule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[x]</a:t>
            </a:r>
            <a:r>
              <a:rPr lang="en-US" sz="2000" i="1" dirty="0" smtClean="0">
                <a:solidFill>
                  <a:srgbClr val="000099"/>
                </a:solidFill>
                <a:latin typeface="Arial" pitchFamily="34" charset="0"/>
                <a:cs typeface="Arial" pitchFamily="34" charset="0"/>
                <a:sym typeface="Symbol"/>
              </a:rPr>
              <a:t> &lt; </a:t>
            </a:r>
            <a:r>
              <a:rPr lang="en-US" sz="2000" i="1" dirty="0" err="1" smtClean="0">
                <a:solidFill>
                  <a:srgbClr val="000099"/>
                </a:solidFill>
                <a:latin typeface="Arial" pitchFamily="34" charset="0"/>
                <a:cs typeface="Arial" pitchFamily="34" charset="0"/>
                <a:sym typeface="Symbol"/>
              </a:rPr>
              <a:t>w</a:t>
            </a:r>
            <a:r>
              <a:rPr lang="en-US" sz="2000" i="1" baseline="-10000" dirty="0" err="1" smtClean="0">
                <a:solidFill>
                  <a:srgbClr val="000099"/>
                </a:solidFill>
                <a:latin typeface="Arial" pitchFamily="34" charset="0"/>
                <a:cs typeface="Arial" pitchFamily="34" charset="0"/>
                <a:sym typeface="Symbol"/>
              </a:rPr>
              <a:t>k</a:t>
            </a:r>
            <a:r>
              <a:rPr lang="en-US" sz="2000" i="1" dirty="0" smtClean="0">
                <a:solidFill>
                  <a:srgbClr val="000099"/>
                </a:solidFill>
                <a:latin typeface="Arial" pitchFamily="34" charset="0"/>
                <a:cs typeface="Arial" pitchFamily="34" charset="0"/>
                <a:sym typeface="Symbol"/>
              </a:rPr>
              <a:t>[x</a:t>
            </a:r>
            <a:r>
              <a:rPr lang="en-US" sz="2000" i="1"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sym typeface="Symbol"/>
              </a:rPr>
              <a:t> &lt; </a:t>
            </a:r>
            <a:r>
              <a:rPr lang="en-US" sz="2000" i="1" dirty="0" err="1" smtClean="0">
                <a:solidFill>
                  <a:srgbClr val="000099"/>
                </a:solidFill>
                <a:latin typeface="Arial" pitchFamily="34" charset="0"/>
                <a:cs typeface="Arial" pitchFamily="34" charset="0"/>
                <a:sym typeface="Symbol"/>
              </a:rPr>
              <a:t>r</a:t>
            </a:r>
            <a:r>
              <a:rPr lang="en-US" sz="2000" i="1" baseline="-10000" dirty="0" err="1" smtClean="0">
                <a:solidFill>
                  <a:srgbClr val="000099"/>
                </a:solidFill>
                <a:latin typeface="Arial" pitchFamily="34" charset="0"/>
                <a:cs typeface="Arial" pitchFamily="34" charset="0"/>
                <a:sym typeface="Symbol"/>
              </a:rPr>
              <a:t>i</a:t>
            </a:r>
            <a:r>
              <a:rPr lang="en-US" sz="2000" i="1" dirty="0">
                <a:solidFill>
                  <a:srgbClr val="000099"/>
                </a:solidFill>
                <a:latin typeface="Arial" pitchFamily="34" charset="0"/>
                <a:cs typeface="Arial" pitchFamily="34" charset="0"/>
                <a:sym typeface="Symbol"/>
              </a:rPr>
              <a:t>[</a:t>
            </a:r>
            <a:r>
              <a:rPr lang="en-US" sz="2000" i="1" dirty="0" smtClean="0">
                <a:solidFill>
                  <a:srgbClr val="000099"/>
                </a:solidFill>
                <a:latin typeface="Arial" pitchFamily="34" charset="0"/>
                <a:cs typeface="Arial" pitchFamily="34" charset="0"/>
                <a:sym typeface="Symbol"/>
              </a:rPr>
              <a:t>x] because this will mean that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sym typeface="Symbol"/>
              </a:rPr>
              <a:t> reads from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k</a:t>
            </a:r>
            <a:r>
              <a:rPr lang="en-US" sz="2000" i="1" dirty="0" smtClean="0">
                <a:solidFill>
                  <a:srgbClr val="000099"/>
                </a:solidFill>
                <a:latin typeface="Arial" pitchFamily="34" charset="0"/>
                <a:cs typeface="Arial" pitchFamily="34" charset="0"/>
                <a:sym typeface="Symbol"/>
              </a:rPr>
              <a:t> (contrary to our assumption). Since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sym typeface="Symbol"/>
              </a:rPr>
              <a:t> is over the same set of transactions and same set of operations </a:t>
            </a:r>
            <a:r>
              <a:rPr lang="en-US" sz="2000" i="1" dirty="0" err="1">
                <a:solidFill>
                  <a:srgbClr val="000099"/>
                </a:solidFill>
                <a:latin typeface="Arial" pitchFamily="34" charset="0"/>
                <a:cs typeface="Arial" pitchFamily="34" charset="0"/>
              </a:rPr>
              <a:t>w</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sym typeface="Symbol"/>
              </a:rPr>
              <a:t> &lt; </a:t>
            </a:r>
            <a:r>
              <a:rPr lang="en-US" sz="2000" i="1" dirty="0" err="1">
                <a:solidFill>
                  <a:srgbClr val="000099"/>
                </a:solidFill>
                <a:latin typeface="Arial" pitchFamily="34" charset="0"/>
                <a:cs typeface="Arial" pitchFamily="34" charset="0"/>
                <a:sym typeface="Symbol"/>
              </a:rPr>
              <a:t>w</a:t>
            </a:r>
            <a:r>
              <a:rPr lang="en-US" sz="2000" i="1" baseline="-10000" dirty="0" err="1">
                <a:solidFill>
                  <a:srgbClr val="000099"/>
                </a:solidFill>
                <a:latin typeface="Arial" pitchFamily="34" charset="0"/>
                <a:cs typeface="Arial" pitchFamily="34" charset="0"/>
                <a:sym typeface="Symbol"/>
              </a:rPr>
              <a:t>k</a:t>
            </a:r>
            <a:r>
              <a:rPr lang="en-US" sz="2000" i="1" dirty="0">
                <a:solidFill>
                  <a:srgbClr val="000099"/>
                </a:solidFill>
                <a:latin typeface="Arial" pitchFamily="34" charset="0"/>
                <a:cs typeface="Arial" pitchFamily="34" charset="0"/>
                <a:sym typeface="Symbol"/>
              </a:rPr>
              <a:t>[x] &lt; </a:t>
            </a:r>
            <a:r>
              <a:rPr lang="en-US" sz="2000" i="1" dirty="0" err="1">
                <a:solidFill>
                  <a:srgbClr val="000099"/>
                </a:solidFill>
                <a:latin typeface="Arial" pitchFamily="34" charset="0"/>
                <a:cs typeface="Arial" pitchFamily="34" charset="0"/>
                <a:sym typeface="Symbol"/>
              </a:rPr>
              <a:t>r</a:t>
            </a:r>
            <a:r>
              <a:rPr lang="en-US" sz="2000" i="1" baseline="-10000" dirty="0" err="1">
                <a:solidFill>
                  <a:srgbClr val="000099"/>
                </a:solidFill>
                <a:latin typeface="Arial" pitchFamily="34" charset="0"/>
                <a:cs typeface="Arial" pitchFamily="34" charset="0"/>
                <a:sym typeface="Symbol"/>
              </a:rPr>
              <a:t>i</a:t>
            </a:r>
            <a:r>
              <a:rPr lang="en-US" sz="2000" i="1" dirty="0">
                <a:solidFill>
                  <a:srgbClr val="000099"/>
                </a:solidFill>
                <a:latin typeface="Arial" pitchFamily="34" charset="0"/>
                <a:cs typeface="Arial" pitchFamily="34" charset="0"/>
                <a:sym typeface="Symbol"/>
              </a:rPr>
              <a:t>[x] </a:t>
            </a:r>
            <a:r>
              <a:rPr lang="en-US" sz="2000" i="1" dirty="0" smtClean="0">
                <a:solidFill>
                  <a:srgbClr val="000099"/>
                </a:solidFill>
                <a:latin typeface="Arial" pitchFamily="34" charset="0"/>
                <a:cs typeface="Arial" pitchFamily="34" charset="0"/>
                <a:sym typeface="Symbol"/>
              </a:rPr>
              <a:t>will also not exist in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sym typeface="Symbol"/>
              </a:rPr>
              <a:t>. Hence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sym typeface="Symbol"/>
              </a:rPr>
              <a:t> reads from </a:t>
            </a:r>
            <a:r>
              <a:rPr lang="en-US" sz="2000" i="1" dirty="0" err="1" smtClean="0">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sym typeface="Symbol"/>
              </a:rPr>
              <a:t>in Hs too and have the same reads from relationship. We, therefore, conclude that C(H’) and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sym typeface="Symbol"/>
              </a:rPr>
              <a:t> order conflicting operations in the same way and the final writes on all data items in C(H’) and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sym typeface="Symbol"/>
              </a:rPr>
              <a:t> are the same. We establish our claim that C(H’) and </a:t>
            </a:r>
            <a:r>
              <a:rPr lang="en-US" sz="2000" i="1" dirty="0" err="1">
                <a:solidFill>
                  <a:srgbClr val="000099"/>
                </a:solidFill>
                <a:latin typeface="Arial" pitchFamily="34" charset="0"/>
                <a:cs typeface="Arial" pitchFamily="34" charset="0"/>
              </a:rPr>
              <a:t>H</a:t>
            </a:r>
            <a:r>
              <a:rPr lang="en-US" sz="2000" i="1" baseline="-10000" dirty="0" err="1">
                <a:solidFill>
                  <a:srgbClr val="000099"/>
                </a:solidFill>
                <a:latin typeface="Arial" pitchFamily="34" charset="0"/>
                <a:cs typeface="Arial" pitchFamily="34" charset="0"/>
              </a:rPr>
              <a:t>s</a:t>
            </a:r>
            <a:r>
              <a:rPr lang="en-US" sz="2000" i="1" dirty="0" smtClean="0">
                <a:solidFill>
                  <a:srgbClr val="000099"/>
                </a:solidFill>
                <a:latin typeface="Arial" pitchFamily="34" charset="0"/>
                <a:cs typeface="Arial" pitchFamily="34" charset="0"/>
                <a:sym typeface="Symbol"/>
              </a:rPr>
              <a:t> are view equivalent.</a:t>
            </a:r>
            <a:endParaRPr lang="en-US" sz="2000" i="1" dirty="0">
              <a:solidFill>
                <a:srgbClr val="00B050"/>
              </a:solidFill>
              <a:latin typeface="Arial" pitchFamily="34" charset="0"/>
              <a:cs typeface="Arial" pitchFamily="34" charset="0"/>
              <a:sym typeface="Symbol"/>
            </a:endParaRPr>
          </a:p>
        </p:txBody>
      </p:sp>
    </p:spTree>
    <p:extLst>
      <p:ext uri="{BB962C8B-B14F-4D97-AF65-F5344CB8AC3E}">
        <p14:creationId xmlns:p14="http://schemas.microsoft.com/office/powerpoint/2010/main" val="1292449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12</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dirty="0" err="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725036" y="1103963"/>
            <a:ext cx="7714210" cy="4755148"/>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sym typeface="Symbol"/>
              </a:rPr>
              <a:t>Converse is not true</a:t>
            </a:r>
          </a:p>
          <a:p>
            <a:pPr marL="3175" algn="just">
              <a:spcBef>
                <a:spcPts val="600"/>
              </a:spcBef>
              <a:defRPr/>
            </a:pPr>
            <a:r>
              <a:rPr lang="en-US" sz="2000" i="1" dirty="0" smtClean="0">
                <a:solidFill>
                  <a:srgbClr val="000099"/>
                </a:solidFill>
                <a:latin typeface="Arial" pitchFamily="34" charset="0"/>
                <a:cs typeface="Arial" pitchFamily="34" charset="0"/>
                <a:sym typeface="Symbol"/>
              </a:rPr>
              <a:t>Consider the following history</a:t>
            </a:r>
          </a:p>
          <a:p>
            <a:pPr marL="3175" algn="ctr">
              <a:spcBef>
                <a:spcPts val="600"/>
              </a:spcBef>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13  </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a:t>
            </a:r>
            <a:r>
              <a:rPr lang="en-US" sz="2000" i="1" dirty="0" smtClean="0">
                <a:solidFill>
                  <a:srgbClr val="000099"/>
                </a:solidFill>
                <a:latin typeface="Arial" pitchFamily="34" charset="0"/>
                <a:cs typeface="Arial" pitchFamily="34" charset="0"/>
              </a:rPr>
              <a:t>] c</a:t>
            </a:r>
            <a:r>
              <a:rPr lang="en-US" sz="2000" i="1" baseline="-10000" dirty="0" smtClean="0">
                <a:solidFill>
                  <a:srgbClr val="000099"/>
                </a:solidFill>
                <a:latin typeface="Arial" pitchFamily="34" charset="0"/>
                <a:cs typeface="Arial" pitchFamily="34" charset="0"/>
              </a:rPr>
              <a:t>3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p>
          <a:p>
            <a:pPr marL="3175" algn="just">
              <a:spcBef>
                <a:spcPts val="600"/>
              </a:spcBef>
              <a:defRPr/>
            </a:pPr>
            <a:r>
              <a:rPr lang="en-US" dirty="0" smtClean="0">
                <a:solidFill>
                  <a:srgbClr val="660066"/>
                </a:solidFill>
                <a:latin typeface="Arial" pitchFamily="34" charset="0"/>
                <a:cs typeface="Arial" pitchFamily="34" charset="0"/>
                <a:sym typeface="Symbol"/>
              </a:rPr>
              <a:t>Is it view equivalence? Yes it is because</a:t>
            </a:r>
          </a:p>
          <a:p>
            <a:pPr marL="460375" algn="just">
              <a:spcBef>
                <a:spcPts val="1200"/>
              </a:spcBef>
              <a:defRPr/>
            </a:pPr>
            <a:r>
              <a:rPr lang="en-US" sz="2000" dirty="0" smtClean="0">
                <a:solidFill>
                  <a:srgbClr val="000099"/>
                </a:solidFill>
                <a:latin typeface="Arial" pitchFamily="34" charset="0"/>
                <a:cs typeface="Arial" pitchFamily="34" charset="0"/>
                <a:sym typeface="Symbol"/>
              </a:rPr>
              <a:t>Let a prefix of H13 is C(H’13).</a:t>
            </a:r>
          </a:p>
          <a:p>
            <a:pPr marL="460375" algn="just">
              <a:spcBef>
                <a:spcPts val="1200"/>
              </a:spcBef>
              <a:defRPr/>
            </a:pPr>
            <a:r>
              <a:rPr lang="en-US" sz="2000" dirty="0" smtClean="0">
                <a:solidFill>
                  <a:srgbClr val="000099"/>
                </a:solidFill>
                <a:latin typeface="Arial" pitchFamily="34" charset="0"/>
                <a:cs typeface="Arial" pitchFamily="34" charset="0"/>
                <a:sym typeface="Symbol"/>
              </a:rPr>
              <a:t>If C(H’13)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sym typeface="Symbol"/>
              </a:rPr>
              <a:t>then it is view equivalent to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3 </a:t>
            </a:r>
            <a:r>
              <a:rPr lang="en-US" sz="2000" i="1" baseline="-10000"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a:t>
            </a:r>
            <a:r>
              <a:rPr lang="en-US" sz="2000" i="1" dirty="0" smtClean="0">
                <a:solidFill>
                  <a:srgbClr val="FF0000"/>
                </a:solidFill>
                <a:latin typeface="Arial" pitchFamily="34" charset="0"/>
                <a:cs typeface="Arial" pitchFamily="34" charset="0"/>
              </a:rPr>
              <a:t>T3 has the final writes on x and y in C(H’13) and T1</a:t>
            </a:r>
            <a:r>
              <a:rPr lang="en-US" sz="2000" i="1" dirty="0" smtClean="0">
                <a:solidFill>
                  <a:srgbClr val="FF0000"/>
                </a:solidFill>
                <a:latin typeface="Arial" pitchFamily="34" charset="0"/>
                <a:cs typeface="Arial" pitchFamily="34" charset="0"/>
                <a:sym typeface="Wingdings" panose="05000000000000000000" pitchFamily="2" charset="2"/>
              </a:rPr>
              <a:t>T2T3</a:t>
            </a:r>
            <a:r>
              <a:rPr lang="en-US" sz="2000" i="1" dirty="0" smtClean="0">
                <a:solidFill>
                  <a:srgbClr val="000099"/>
                </a:solidFill>
                <a:latin typeface="Arial" pitchFamily="34" charset="0"/>
                <a:cs typeface="Arial" pitchFamily="34" charset="0"/>
                <a:sym typeface="Wingdings" panose="05000000000000000000" pitchFamily="2" charset="2"/>
              </a:rPr>
              <a:t>)</a:t>
            </a:r>
            <a:endParaRPr lang="en-US" sz="2000" i="1" baseline="-10000" dirty="0" smtClean="0">
              <a:solidFill>
                <a:srgbClr val="000099"/>
              </a:solidFill>
              <a:latin typeface="Arial" pitchFamily="34" charset="0"/>
              <a:cs typeface="Arial" pitchFamily="34" charset="0"/>
            </a:endParaRPr>
          </a:p>
          <a:p>
            <a:pPr marL="460375" algn="just">
              <a:spcBef>
                <a:spcPts val="1200"/>
              </a:spcBef>
              <a:defRPr/>
            </a:pPr>
            <a:r>
              <a:rPr lang="en-US" sz="2000" dirty="0" smtClean="0">
                <a:solidFill>
                  <a:srgbClr val="000099"/>
                </a:solidFill>
                <a:latin typeface="Arial" pitchFamily="34" charset="0"/>
                <a:cs typeface="Arial" pitchFamily="34" charset="0"/>
                <a:sym typeface="Symbol"/>
              </a:rPr>
              <a:t>If </a:t>
            </a:r>
            <a:r>
              <a:rPr lang="en-US" sz="2000" dirty="0">
                <a:solidFill>
                  <a:srgbClr val="000099"/>
                </a:solidFill>
                <a:latin typeface="Arial" pitchFamily="34" charset="0"/>
                <a:cs typeface="Arial" pitchFamily="34" charset="0"/>
                <a:sym typeface="Symbol"/>
              </a:rPr>
              <a:t>C(H’13)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3</a:t>
            </a:r>
            <a:r>
              <a:rPr lang="en-US" sz="2000" dirty="0" smtClean="0">
                <a:solidFill>
                  <a:srgbClr val="000099"/>
                </a:solidFill>
                <a:latin typeface="Arial" pitchFamily="34" charset="0"/>
                <a:cs typeface="Arial" pitchFamily="34" charset="0"/>
                <a:sym typeface="Symbol"/>
              </a:rPr>
              <a:t> </a:t>
            </a:r>
            <a:r>
              <a:rPr lang="en-US" sz="2000" dirty="0">
                <a:solidFill>
                  <a:srgbClr val="000099"/>
                </a:solidFill>
                <a:latin typeface="Arial" pitchFamily="34" charset="0"/>
                <a:cs typeface="Arial" pitchFamily="34" charset="0"/>
                <a:sym typeface="Symbol"/>
              </a:rPr>
              <a:t>then it is </a:t>
            </a:r>
            <a:r>
              <a:rPr lang="en-US" sz="2000" dirty="0" smtClean="0">
                <a:solidFill>
                  <a:srgbClr val="000099"/>
                </a:solidFill>
                <a:latin typeface="Arial" pitchFamily="34" charset="0"/>
                <a:cs typeface="Arial" pitchFamily="34" charset="0"/>
                <a:sym typeface="Symbol"/>
              </a:rPr>
              <a:t>view </a:t>
            </a:r>
            <a:r>
              <a:rPr lang="en-US" sz="2000" dirty="0">
                <a:solidFill>
                  <a:srgbClr val="000099"/>
                </a:solidFill>
                <a:latin typeface="Arial" pitchFamily="34" charset="0"/>
                <a:cs typeface="Arial" pitchFamily="34" charset="0"/>
                <a:sym typeface="Symbol"/>
              </a:rPr>
              <a:t>equivalent to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3 </a:t>
            </a:r>
            <a:r>
              <a:rPr lang="en-US" sz="2000" i="1" baseline="-10000"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sym typeface="Symbol"/>
              </a:rPr>
              <a:t>(</a:t>
            </a:r>
            <a:r>
              <a:rPr lang="en-US" sz="2000" i="1" dirty="0">
                <a:solidFill>
                  <a:srgbClr val="FF0000"/>
                </a:solidFill>
                <a:latin typeface="Arial" pitchFamily="34" charset="0"/>
                <a:cs typeface="Arial" pitchFamily="34" charset="0"/>
              </a:rPr>
              <a:t>w</a:t>
            </a:r>
            <a:r>
              <a:rPr lang="en-US" sz="2000" i="1" baseline="-10000" dirty="0">
                <a:solidFill>
                  <a:srgbClr val="FF0000"/>
                </a:solidFill>
                <a:latin typeface="Arial" pitchFamily="34" charset="0"/>
                <a:cs typeface="Arial" pitchFamily="34" charset="0"/>
              </a:rPr>
              <a:t>2</a:t>
            </a:r>
            <a:r>
              <a:rPr lang="en-US" sz="2000" i="1" dirty="0">
                <a:solidFill>
                  <a:srgbClr val="FF0000"/>
                </a:solidFill>
                <a:latin typeface="Arial" pitchFamily="34" charset="0"/>
                <a:cs typeface="Arial" pitchFamily="34" charset="0"/>
              </a:rPr>
              <a:t>[x] </a:t>
            </a:r>
            <a:r>
              <a:rPr lang="en-US" sz="2000" dirty="0" smtClean="0">
                <a:solidFill>
                  <a:srgbClr val="FF0000"/>
                </a:solidFill>
                <a:latin typeface="Arial" pitchFamily="34" charset="0"/>
                <a:cs typeface="Arial" pitchFamily="34" charset="0"/>
                <a:sym typeface="Symbol"/>
              </a:rPr>
              <a:t>is not a function of </a:t>
            </a:r>
            <a:r>
              <a:rPr lang="en-US" sz="2000" i="1" dirty="0" smtClean="0">
                <a:solidFill>
                  <a:srgbClr val="FF0000"/>
                </a:solidFill>
                <a:latin typeface="Arial" pitchFamily="34" charset="0"/>
                <a:cs typeface="Arial" pitchFamily="34" charset="0"/>
              </a:rPr>
              <a:t>r</a:t>
            </a:r>
            <a:r>
              <a:rPr lang="en-US" sz="2000" i="1" baseline="-10000" dirty="0">
                <a:solidFill>
                  <a:srgbClr val="FF0000"/>
                </a:solidFill>
                <a:latin typeface="Arial" pitchFamily="34" charset="0"/>
                <a:cs typeface="Arial" pitchFamily="34" charset="0"/>
              </a:rPr>
              <a:t>2</a:t>
            </a:r>
            <a:r>
              <a:rPr lang="en-US" sz="2000" i="1" dirty="0" smtClean="0">
                <a:solidFill>
                  <a:srgbClr val="FF0000"/>
                </a:solidFill>
                <a:latin typeface="Arial" pitchFamily="34" charset="0"/>
                <a:cs typeface="Arial" pitchFamily="34" charset="0"/>
              </a:rPr>
              <a:t>[x</a:t>
            </a:r>
            <a:r>
              <a:rPr lang="en-US" sz="2000" i="1" dirty="0" smtClean="0">
                <a:solidFill>
                  <a:srgbClr val="FF0000"/>
                </a:solidFill>
                <a:latin typeface="Arial" pitchFamily="34" charset="0"/>
                <a:cs typeface="Arial" pitchFamily="34" charset="0"/>
              </a:rPr>
              <a:t>]</a:t>
            </a:r>
            <a:r>
              <a:rPr lang="en-US" sz="2000" dirty="0" smtClean="0">
                <a:solidFill>
                  <a:srgbClr val="000099"/>
                </a:solidFill>
                <a:latin typeface="Arial" pitchFamily="34" charset="0"/>
                <a:cs typeface="Arial" pitchFamily="34" charset="0"/>
                <a:sym typeface="Symbol"/>
              </a:rPr>
              <a:t>)</a:t>
            </a:r>
          </a:p>
          <a:p>
            <a:pPr marL="460375" algn="just">
              <a:spcBef>
                <a:spcPts val="1200"/>
              </a:spcBef>
              <a:defRPr/>
            </a:pPr>
            <a:r>
              <a:rPr lang="en-US" sz="2000" dirty="0">
                <a:solidFill>
                  <a:srgbClr val="000099"/>
                </a:solidFill>
                <a:latin typeface="Arial" pitchFamily="34" charset="0"/>
                <a:cs typeface="Arial" pitchFamily="34" charset="0"/>
                <a:sym typeface="Symbol"/>
              </a:rPr>
              <a:t>If C(H’13)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dirty="0" smtClean="0">
                <a:solidFill>
                  <a:srgbClr val="000099"/>
                </a:solidFill>
                <a:latin typeface="Arial" pitchFamily="34" charset="0"/>
                <a:cs typeface="Arial" pitchFamily="34" charset="0"/>
                <a:sym typeface="Symbol"/>
              </a:rPr>
              <a:t>then </a:t>
            </a:r>
            <a:r>
              <a:rPr lang="en-US" sz="2000" dirty="0">
                <a:solidFill>
                  <a:srgbClr val="000099"/>
                </a:solidFill>
                <a:latin typeface="Arial" pitchFamily="34" charset="0"/>
                <a:cs typeface="Arial" pitchFamily="34" charset="0"/>
                <a:sym typeface="Symbol"/>
              </a:rPr>
              <a:t>it is </a:t>
            </a:r>
            <a:r>
              <a:rPr lang="en-US" sz="2000" dirty="0" smtClean="0">
                <a:solidFill>
                  <a:srgbClr val="000099"/>
                </a:solidFill>
                <a:latin typeface="Arial" pitchFamily="34" charset="0"/>
                <a:cs typeface="Arial" pitchFamily="34" charset="0"/>
                <a:sym typeface="Symbol"/>
              </a:rPr>
              <a:t>view </a:t>
            </a:r>
            <a:r>
              <a:rPr lang="en-US" sz="2000" dirty="0">
                <a:solidFill>
                  <a:srgbClr val="000099"/>
                </a:solidFill>
                <a:latin typeface="Arial" pitchFamily="34" charset="0"/>
                <a:cs typeface="Arial" pitchFamily="34" charset="0"/>
                <a:sym typeface="Symbol"/>
              </a:rPr>
              <a:t>equivalent to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2</a:t>
            </a:r>
            <a:r>
              <a:rPr lang="en-US" sz="2000" dirty="0" smtClean="0">
                <a:solidFill>
                  <a:srgbClr val="000099"/>
                </a:solidFill>
                <a:latin typeface="Arial" pitchFamily="34" charset="0"/>
                <a:cs typeface="Arial" pitchFamily="34" charset="0"/>
                <a:sym typeface="Symbol"/>
              </a:rPr>
              <a:t> (</a:t>
            </a:r>
            <a:r>
              <a:rPr lang="en-US" sz="2000" i="1" dirty="0">
                <a:solidFill>
                  <a:srgbClr val="FF0000"/>
                </a:solidFill>
                <a:latin typeface="Arial" pitchFamily="34" charset="0"/>
                <a:cs typeface="Arial" pitchFamily="34" charset="0"/>
              </a:rPr>
              <a:t>w</a:t>
            </a:r>
            <a:r>
              <a:rPr lang="en-US" sz="2000" i="1" baseline="-10000" dirty="0">
                <a:solidFill>
                  <a:srgbClr val="FF0000"/>
                </a:solidFill>
                <a:latin typeface="Arial" pitchFamily="34" charset="0"/>
                <a:cs typeface="Arial" pitchFamily="34" charset="0"/>
              </a:rPr>
              <a:t>2</a:t>
            </a:r>
            <a:r>
              <a:rPr lang="en-US" sz="2000" i="1" dirty="0">
                <a:solidFill>
                  <a:srgbClr val="FF0000"/>
                </a:solidFill>
                <a:latin typeface="Arial" pitchFamily="34" charset="0"/>
                <a:cs typeface="Arial" pitchFamily="34" charset="0"/>
              </a:rPr>
              <a:t>[x] </a:t>
            </a:r>
            <a:r>
              <a:rPr lang="en-US" sz="2000" dirty="0">
                <a:solidFill>
                  <a:srgbClr val="FF0000"/>
                </a:solidFill>
                <a:latin typeface="Arial" pitchFamily="34" charset="0"/>
                <a:cs typeface="Arial" pitchFamily="34" charset="0"/>
                <a:sym typeface="Symbol"/>
              </a:rPr>
              <a:t>is not a function of </a:t>
            </a:r>
            <a:r>
              <a:rPr lang="en-US" sz="2000" i="1" dirty="0" smtClean="0">
                <a:solidFill>
                  <a:srgbClr val="FF0000"/>
                </a:solidFill>
                <a:latin typeface="Arial" pitchFamily="34" charset="0"/>
                <a:cs typeface="Arial" pitchFamily="34" charset="0"/>
              </a:rPr>
              <a:t>r</a:t>
            </a:r>
            <a:r>
              <a:rPr lang="en-US" sz="2000" i="1" baseline="-10000" dirty="0">
                <a:solidFill>
                  <a:srgbClr val="FF0000"/>
                </a:solidFill>
                <a:latin typeface="Arial" pitchFamily="34" charset="0"/>
                <a:cs typeface="Arial" pitchFamily="34" charset="0"/>
              </a:rPr>
              <a:t>2</a:t>
            </a:r>
            <a:r>
              <a:rPr lang="en-US" sz="2000" i="1" dirty="0" smtClean="0">
                <a:solidFill>
                  <a:srgbClr val="FF0000"/>
                </a:solidFill>
                <a:latin typeface="Arial" pitchFamily="34" charset="0"/>
                <a:cs typeface="Arial" pitchFamily="34" charset="0"/>
              </a:rPr>
              <a:t>[x</a:t>
            </a:r>
            <a:r>
              <a:rPr lang="en-US" sz="2000" i="1" dirty="0" smtClean="0">
                <a:solidFill>
                  <a:srgbClr val="FF0000"/>
                </a:solidFill>
                <a:latin typeface="Arial" pitchFamily="34" charset="0"/>
                <a:cs typeface="Arial" pitchFamily="34" charset="0"/>
              </a:rPr>
              <a:t>]</a:t>
            </a:r>
            <a:r>
              <a:rPr lang="en-US" sz="2000" dirty="0" smtClean="0">
                <a:solidFill>
                  <a:srgbClr val="000099"/>
                </a:solidFill>
                <a:latin typeface="Arial" pitchFamily="34" charset="0"/>
                <a:cs typeface="Arial" pitchFamily="34" charset="0"/>
                <a:sym typeface="Symbol"/>
              </a:rPr>
              <a:t>)</a:t>
            </a:r>
            <a:endParaRPr lang="en-US" sz="2000" dirty="0">
              <a:solidFill>
                <a:srgbClr val="000099"/>
              </a:solidFill>
              <a:latin typeface="Arial" pitchFamily="34" charset="0"/>
              <a:cs typeface="Arial" pitchFamily="34" charset="0"/>
              <a:sym typeface="Symbol"/>
            </a:endParaRPr>
          </a:p>
        </p:txBody>
      </p:sp>
    </p:spTree>
    <p:extLst>
      <p:ext uri="{BB962C8B-B14F-4D97-AF65-F5344CB8AC3E}">
        <p14:creationId xmlns:p14="http://schemas.microsoft.com/office/powerpoint/2010/main" val="2470754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13</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dirty="0" err="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731521" y="1227180"/>
            <a:ext cx="7714210" cy="2123658"/>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sym typeface="Symbol"/>
              </a:rPr>
              <a:t>Converse is not true</a:t>
            </a:r>
          </a:p>
          <a:p>
            <a:pPr marL="3175" algn="just">
              <a:spcBef>
                <a:spcPts val="600"/>
              </a:spcBef>
              <a:defRPr/>
            </a:pPr>
            <a:r>
              <a:rPr lang="en-US" sz="2000" i="1" dirty="0" smtClean="0">
                <a:solidFill>
                  <a:srgbClr val="000099"/>
                </a:solidFill>
                <a:latin typeface="Arial" pitchFamily="34" charset="0"/>
                <a:cs typeface="Arial" pitchFamily="34" charset="0"/>
                <a:sym typeface="Symbol"/>
              </a:rPr>
              <a:t>Consider the following history</a:t>
            </a:r>
          </a:p>
          <a:p>
            <a:pPr marL="3175" algn="ctr">
              <a:spcBef>
                <a:spcPts val="600"/>
              </a:spcBef>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13  </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a:t>
            </a:r>
            <a:r>
              <a:rPr lang="en-US" sz="2000" i="1" dirty="0" smtClean="0">
                <a:solidFill>
                  <a:srgbClr val="000099"/>
                </a:solidFill>
                <a:latin typeface="Arial" pitchFamily="34" charset="0"/>
                <a:cs typeface="Arial" pitchFamily="34" charset="0"/>
              </a:rPr>
              <a:t>] c</a:t>
            </a:r>
            <a:r>
              <a:rPr lang="en-US" sz="2000" i="1" baseline="-10000" dirty="0" smtClean="0">
                <a:solidFill>
                  <a:srgbClr val="000099"/>
                </a:solidFill>
                <a:latin typeface="Arial" pitchFamily="34" charset="0"/>
                <a:cs typeface="Arial" pitchFamily="34" charset="0"/>
              </a:rPr>
              <a:t>3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a:t>
            </a:r>
          </a:p>
          <a:p>
            <a:pPr marL="3175" algn="just">
              <a:spcBef>
                <a:spcPts val="600"/>
              </a:spcBef>
              <a:defRPr/>
            </a:pPr>
            <a:r>
              <a:rPr lang="en-US" dirty="0" smtClean="0">
                <a:solidFill>
                  <a:srgbClr val="660066"/>
                </a:solidFill>
                <a:latin typeface="Arial" pitchFamily="34" charset="0"/>
                <a:cs typeface="Arial" pitchFamily="34" charset="0"/>
                <a:sym typeface="Symbol"/>
              </a:rPr>
              <a:t>Is it conflict equivalence? No because</a:t>
            </a:r>
          </a:p>
          <a:p>
            <a:pPr marL="460375" algn="just">
              <a:spcBef>
                <a:spcPts val="600"/>
              </a:spcBef>
              <a:defRPr/>
            </a:pPr>
            <a:r>
              <a:rPr lang="en-US" sz="2000" i="1" dirty="0" smtClean="0">
                <a:solidFill>
                  <a:srgbClr val="000099"/>
                </a:solidFill>
                <a:latin typeface="Arial" pitchFamily="34" charset="0"/>
                <a:cs typeface="Arial" pitchFamily="34" charset="0"/>
                <a:sym typeface="Symbol"/>
              </a:rPr>
              <a:t>SH(H</a:t>
            </a:r>
            <a:r>
              <a:rPr lang="en-US" sz="2000" i="1" baseline="-10000" dirty="0" smtClean="0">
                <a:solidFill>
                  <a:srgbClr val="000099"/>
                </a:solidFill>
                <a:latin typeface="Arial" pitchFamily="34" charset="0"/>
                <a:cs typeface="Arial" pitchFamily="34" charset="0"/>
                <a:sym typeface="Symbol"/>
              </a:rPr>
              <a:t>13</a:t>
            </a:r>
            <a:r>
              <a:rPr lang="en-US" sz="2000" i="1" dirty="0" smtClean="0">
                <a:solidFill>
                  <a:srgbClr val="000099"/>
                </a:solidFill>
                <a:latin typeface="Arial" pitchFamily="34" charset="0"/>
                <a:cs typeface="Arial" pitchFamily="34" charset="0"/>
                <a:sym typeface="Symbol"/>
              </a:rPr>
              <a:t>) has a cycle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500" y="3865992"/>
            <a:ext cx="3492457" cy="1217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10749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xfrm>
            <a:off x="8432800" y="6327775"/>
            <a:ext cx="417513"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1C5878F2-E0E1-476A-9997-3CCAAF8767F8}" type="slidenum">
              <a:rPr lang="en-US" sz="1400" smtClean="0">
                <a:latin typeface="Arial" pitchFamily="34" charset="0"/>
                <a:cs typeface="Arial" pitchFamily="34" charset="0"/>
              </a:rPr>
              <a:pPr/>
              <a:t>14</a:t>
            </a:fld>
            <a:endParaRPr lang="en-US" sz="1400" smtClean="0">
              <a:latin typeface="Arial" pitchFamily="34" charset="0"/>
              <a:cs typeface="Arial" pitchFamily="34" charset="0"/>
            </a:endParaRPr>
          </a:p>
          <a:p>
            <a:endParaRPr lang="en-US" sz="1400" b="0" smtClean="0"/>
          </a:p>
        </p:txBody>
      </p:sp>
      <p:sp>
        <p:nvSpPr>
          <p:cNvPr id="18435" name="Rectangle 2"/>
          <p:cNvSpPr txBox="1">
            <a:spLocks noChangeArrowheads="1"/>
          </p:cNvSpPr>
          <p:nvPr/>
        </p:nvSpPr>
        <p:spPr bwMode="auto">
          <a:xfrm>
            <a:off x="947738" y="457200"/>
            <a:ext cx="6832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a:r>
              <a:rPr lang="en-US" sz="2800" dirty="0" smtClean="0">
                <a:solidFill>
                  <a:srgbClr val="C00000"/>
                </a:solidFill>
                <a:latin typeface="Arial" pitchFamily="34" charset="0"/>
                <a:cs typeface="Arial" pitchFamily="34" charset="0"/>
              </a:rPr>
              <a:t>Summary</a:t>
            </a:r>
            <a:endParaRPr lang="en-US" sz="2800" dirty="0">
              <a:solidFill>
                <a:schemeClr val="tx2"/>
              </a:solidFill>
            </a:endParaRPr>
          </a:p>
        </p:txBody>
      </p:sp>
      <p:sp>
        <p:nvSpPr>
          <p:cNvPr id="18436" name="Rectangle 1"/>
          <p:cNvSpPr>
            <a:spLocks noChangeArrowheads="1"/>
          </p:cNvSpPr>
          <p:nvPr/>
        </p:nvSpPr>
        <p:spPr bwMode="auto">
          <a:xfrm>
            <a:off x="947738" y="1616833"/>
            <a:ext cx="6832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dirty="0">
                <a:solidFill>
                  <a:srgbClr val="660066"/>
                </a:solidFill>
                <a:latin typeface="Arial" pitchFamily="34" charset="0"/>
                <a:cs typeface="Arial" pitchFamily="34" charset="0"/>
              </a:rPr>
              <a:t>We </a:t>
            </a:r>
            <a:r>
              <a:rPr lang="en-US" dirty="0" smtClean="0">
                <a:solidFill>
                  <a:srgbClr val="660066"/>
                </a:solidFill>
                <a:latin typeface="Arial" pitchFamily="34" charset="0"/>
                <a:cs typeface="Arial" pitchFamily="34" charset="0"/>
              </a:rPr>
              <a:t>formalized the concept of view </a:t>
            </a:r>
            <a:r>
              <a:rPr lang="en-US" dirty="0" err="1" smtClean="0">
                <a:solidFill>
                  <a:srgbClr val="660066"/>
                </a:solidFill>
                <a:latin typeface="Arial" pitchFamily="34" charset="0"/>
                <a:cs typeface="Arial" pitchFamily="34" charset="0"/>
              </a:rPr>
              <a:t>serializability</a:t>
            </a:r>
            <a:r>
              <a:rPr lang="en-US" dirty="0" smtClean="0">
                <a:solidFill>
                  <a:srgbClr val="660066"/>
                </a:solidFill>
                <a:latin typeface="Arial" pitchFamily="34" charset="0"/>
                <a:cs typeface="Arial" pitchFamily="34" charset="0"/>
              </a:rPr>
              <a:t>. A good understanding of </a:t>
            </a:r>
            <a:r>
              <a:rPr lang="en-US" dirty="0">
                <a:solidFill>
                  <a:srgbClr val="660066"/>
                </a:solidFill>
                <a:latin typeface="Arial" pitchFamily="34" charset="0"/>
                <a:cs typeface="Arial" pitchFamily="34" charset="0"/>
              </a:rPr>
              <a:t>view </a:t>
            </a:r>
            <a:r>
              <a:rPr lang="en-US" dirty="0" err="1">
                <a:solidFill>
                  <a:srgbClr val="660066"/>
                </a:solidFill>
                <a:latin typeface="Arial" pitchFamily="34" charset="0"/>
                <a:cs typeface="Arial" pitchFamily="34" charset="0"/>
              </a:rPr>
              <a:t>serializability</a:t>
            </a:r>
            <a:r>
              <a:rPr lang="en-US" dirty="0">
                <a:solidFill>
                  <a:srgbClr val="660066"/>
                </a:solidFill>
                <a:latin typeface="Arial" pitchFamily="34" charset="0"/>
                <a:cs typeface="Arial" pitchFamily="34" charset="0"/>
              </a:rPr>
              <a:t> is </a:t>
            </a:r>
            <a:r>
              <a:rPr lang="en-US" dirty="0" smtClean="0">
                <a:solidFill>
                  <a:srgbClr val="660066"/>
                </a:solidFill>
                <a:latin typeface="Arial" pitchFamily="34" charset="0"/>
                <a:cs typeface="Arial" pitchFamily="34" charset="0"/>
              </a:rPr>
              <a:t>required to understand multi-version concurrency control mechanism. We will cover this topic in future lectures. It is strongly advised that you should further study this topic from other references. </a:t>
            </a:r>
            <a:endParaRPr lang="en-US" dirty="0">
              <a:solidFill>
                <a:srgbClr val="66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xfrm>
            <a:off x="8501063" y="6302375"/>
            <a:ext cx="422275"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30B8266-252E-4EBB-B2B7-49662A41BC85}" type="slidenum">
              <a:rPr lang="en-US" sz="1400" smtClean="0">
                <a:solidFill>
                  <a:srgbClr val="000076"/>
                </a:solidFill>
                <a:latin typeface="Arial" pitchFamily="34" charset="0"/>
                <a:cs typeface="Arial" pitchFamily="34" charset="0"/>
              </a:rPr>
              <a:pPr/>
              <a:t>15</a:t>
            </a:fld>
            <a:endParaRPr lang="en-US" sz="1400" dirty="0" smtClean="0">
              <a:solidFill>
                <a:srgbClr val="000076"/>
              </a:solidFill>
              <a:latin typeface="Arial" pitchFamily="34" charset="0"/>
              <a:cs typeface="Arial" pitchFamily="34" charset="0"/>
            </a:endParaRPr>
          </a:p>
          <a:p>
            <a:endParaRPr lang="en-US" sz="1400" b="0" dirty="0" smtClean="0"/>
          </a:p>
        </p:txBody>
      </p:sp>
      <p:sp>
        <p:nvSpPr>
          <p:cNvPr id="13315" name="Rectangle 2"/>
          <p:cNvSpPr>
            <a:spLocks noGrp="1" noChangeArrowheads="1"/>
          </p:cNvSpPr>
          <p:nvPr>
            <p:ph type="title" idx="4294967295"/>
          </p:nvPr>
        </p:nvSpPr>
        <p:spPr>
          <a:xfrm>
            <a:off x="914400" y="457200"/>
            <a:ext cx="7583488" cy="838200"/>
          </a:xfrm>
        </p:spPr>
        <p:txBody>
          <a:bodyPr/>
          <a:lstStyle/>
          <a:p>
            <a:r>
              <a:rPr lang="en-US" sz="2800" b="1" dirty="0" smtClean="0">
                <a:solidFill>
                  <a:srgbClr val="C00000"/>
                </a:solidFill>
                <a:latin typeface="Arial" pitchFamily="34" charset="0"/>
                <a:cs typeface="Arial" pitchFamily="34" charset="0"/>
              </a:rPr>
              <a:t>Discussion</a:t>
            </a:r>
            <a:endParaRPr lang="en-US" sz="2800" dirty="0" smtClean="0"/>
          </a:p>
        </p:txBody>
      </p:sp>
      <p:sp>
        <p:nvSpPr>
          <p:cNvPr id="13316" name="Rectangle 2"/>
          <p:cNvSpPr>
            <a:spLocks noChangeArrowheads="1"/>
          </p:cNvSpPr>
          <p:nvPr/>
        </p:nvSpPr>
        <p:spPr bwMode="auto">
          <a:xfrm>
            <a:off x="736599" y="1550584"/>
            <a:ext cx="7866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dirty="0" smtClean="0">
                <a:solidFill>
                  <a:srgbClr val="00B050"/>
                </a:solidFill>
                <a:latin typeface="Arial" pitchFamily="34" charset="0"/>
                <a:cs typeface="Arial" pitchFamily="34" charset="0"/>
              </a:rPr>
              <a:t>Question and Answer</a:t>
            </a:r>
          </a:p>
        </p:txBody>
      </p:sp>
    </p:spTree>
    <p:extLst>
      <p:ext uri="{BB962C8B-B14F-4D97-AF65-F5344CB8AC3E}">
        <p14:creationId xmlns:p14="http://schemas.microsoft.com/office/powerpoint/2010/main" val="2193721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8612188" y="6286500"/>
            <a:ext cx="379412"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F3C6BE49-E1C8-4568-BFDE-B68DD394A440}" type="slidenum">
              <a:rPr lang="en-US" sz="1400" smtClean="0">
                <a:latin typeface="Arial" pitchFamily="34" charset="0"/>
                <a:cs typeface="Arial" pitchFamily="34" charset="0"/>
              </a:rPr>
              <a:pPr/>
              <a:t>2</a:t>
            </a:fld>
            <a:endParaRPr lang="en-US" sz="1400" smtClean="0">
              <a:latin typeface="Arial" pitchFamily="34" charset="0"/>
              <a:cs typeface="Arial" pitchFamily="34" charset="0"/>
            </a:endParaRPr>
          </a:p>
        </p:txBody>
      </p:sp>
      <p:sp>
        <p:nvSpPr>
          <p:cNvPr id="6147" name="Rectangle 2"/>
          <p:cNvSpPr>
            <a:spLocks noGrp="1" noChangeArrowheads="1"/>
          </p:cNvSpPr>
          <p:nvPr>
            <p:ph type="title" idx="4294967295"/>
          </p:nvPr>
        </p:nvSpPr>
        <p:spPr>
          <a:xfrm>
            <a:off x="152400" y="461890"/>
            <a:ext cx="8991600" cy="836613"/>
          </a:xfrm>
        </p:spPr>
        <p:txBody>
          <a:bodyPr/>
          <a:lstStyle/>
          <a:p>
            <a:r>
              <a:rPr lang="en-US" sz="2800" b="1" dirty="0" smtClean="0">
                <a:solidFill>
                  <a:srgbClr val="C00000"/>
                </a:solidFill>
                <a:latin typeface="Arial" pitchFamily="34" charset="0"/>
                <a:cs typeface="Arial" pitchFamily="34" charset="0"/>
              </a:rPr>
              <a:t>View </a:t>
            </a:r>
            <a:r>
              <a:rPr lang="en-US" sz="2800" b="1" dirty="0" err="1" smtClean="0">
                <a:solidFill>
                  <a:srgbClr val="C00000"/>
                </a:solidFill>
                <a:latin typeface="Arial" pitchFamily="34" charset="0"/>
                <a:cs typeface="Arial" pitchFamily="34" charset="0"/>
              </a:rPr>
              <a:t>Serializability</a:t>
            </a:r>
            <a:endParaRPr lang="en-US" sz="2800" b="1" dirty="0" smtClean="0">
              <a:solidFill>
                <a:srgbClr val="C00000"/>
              </a:solidFill>
              <a:latin typeface="Arial" pitchFamily="34" charset="0"/>
              <a:cs typeface="Arial" pitchFamily="34" charset="0"/>
            </a:endParaRPr>
          </a:p>
        </p:txBody>
      </p:sp>
      <p:sp>
        <p:nvSpPr>
          <p:cNvPr id="2" name="Rectangle 1"/>
          <p:cNvSpPr/>
          <p:nvPr/>
        </p:nvSpPr>
        <p:spPr>
          <a:xfrm>
            <a:off x="1139483" y="1748756"/>
            <a:ext cx="7118252" cy="2323713"/>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We cover</a:t>
            </a:r>
          </a:p>
          <a:p>
            <a:pPr marL="911225" indent="-457200" algn="just">
              <a:spcBef>
                <a:spcPts val="1800"/>
              </a:spcBef>
              <a:buFont typeface="+mj-lt"/>
              <a:buAutoNum type="arabicPeriod"/>
              <a:defRPr/>
            </a:pPr>
            <a:r>
              <a:rPr lang="en-US" dirty="0" smtClean="0">
                <a:solidFill>
                  <a:srgbClr val="660066"/>
                </a:solidFill>
                <a:latin typeface="Arial" pitchFamily="34" charset="0"/>
                <a:cs typeface="Arial" pitchFamily="34" charset="0"/>
              </a:rPr>
              <a:t>Introduction to View</a:t>
            </a:r>
          </a:p>
          <a:p>
            <a:pPr marL="911225" indent="-457200" algn="just">
              <a:spcBef>
                <a:spcPts val="600"/>
              </a:spcBef>
              <a:buFont typeface="+mj-lt"/>
              <a:buAutoNum type="arabicPeriod"/>
              <a:defRPr/>
            </a:pPr>
            <a:r>
              <a:rPr lang="en-US" dirty="0" smtClean="0">
                <a:solidFill>
                  <a:srgbClr val="660066"/>
                </a:solidFill>
                <a:latin typeface="Arial" pitchFamily="34" charset="0"/>
                <a:cs typeface="Arial" pitchFamily="34" charset="0"/>
              </a:rPr>
              <a:t>Order of conflicting operations in a view</a:t>
            </a:r>
          </a:p>
          <a:p>
            <a:pPr marL="911225" indent="-457200" algn="just">
              <a:spcBef>
                <a:spcPts val="600"/>
              </a:spcBef>
              <a:buFont typeface="+mj-lt"/>
              <a:buAutoNum type="arabicPeriod"/>
              <a:defRPr/>
            </a:pPr>
            <a:r>
              <a:rPr lang="en-US" dirty="0" smtClean="0">
                <a:solidFill>
                  <a:srgbClr val="660066"/>
                </a:solidFill>
                <a:latin typeface="Arial" pitchFamily="34" charset="0"/>
                <a:cs typeface="Arial" pitchFamily="34" charset="0"/>
              </a:rPr>
              <a:t>A comparison of conflict </a:t>
            </a:r>
            <a:r>
              <a:rPr lang="en-US" dirty="0" err="1" smtClean="0">
                <a:solidFill>
                  <a:srgbClr val="660066"/>
                </a:solidFill>
                <a:latin typeface="Arial" pitchFamily="34" charset="0"/>
                <a:cs typeface="Arial" pitchFamily="34" charset="0"/>
              </a:rPr>
              <a:t>serializability</a:t>
            </a:r>
            <a:r>
              <a:rPr lang="en-US" dirty="0" smtClean="0">
                <a:solidFill>
                  <a:srgbClr val="660066"/>
                </a:solidFill>
                <a:latin typeface="Arial" pitchFamily="34" charset="0"/>
                <a:cs typeface="Arial" pitchFamily="34" charset="0"/>
              </a:rPr>
              <a:t> and view </a:t>
            </a:r>
            <a:r>
              <a:rPr lang="en-US" dirty="0" err="1" smtClean="0">
                <a:solidFill>
                  <a:srgbClr val="660066"/>
                </a:solidFill>
                <a:latin typeface="Arial" pitchFamily="34" charset="0"/>
                <a:cs typeface="Arial" pitchFamily="34" charset="0"/>
              </a:rPr>
              <a:t>serializability</a:t>
            </a:r>
            <a:r>
              <a:rPr lang="en-US" smtClean="0">
                <a:solidFill>
                  <a:srgbClr val="660066"/>
                </a:solidFill>
                <a:latin typeface="Arial" pitchFamily="34" charset="0"/>
                <a:cs typeface="Arial" pitchFamily="34" charset="0"/>
              </a:rPr>
              <a:t>.</a:t>
            </a:r>
            <a:endParaRPr lang="en-US" dirty="0">
              <a:solidFill>
                <a:srgbClr val="66006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3</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Interleaved Execution</a:t>
            </a:r>
            <a:endParaRPr lang="en-US" sz="2800" dirty="0" smtClean="0"/>
          </a:p>
        </p:txBody>
      </p:sp>
      <p:sp>
        <p:nvSpPr>
          <p:cNvPr id="7" name="Rectangle 6"/>
          <p:cNvSpPr/>
          <p:nvPr/>
        </p:nvSpPr>
        <p:spPr>
          <a:xfrm>
            <a:off x="731521" y="1472967"/>
            <a:ext cx="7714210" cy="4154984"/>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We discussed the properties of serial execution and its properties. A serial execution provides us with a correctness measure. By definition a serial execution is correctness-preserving so we use it to establish the correctness of a concurrent execution. We first investigate concurrent execution of transactions which is implemented by interleaving of read and write operations. Interleaving of operations has a number of correctness issues that are managed by concurrency control mechanisms.</a:t>
            </a:r>
          </a:p>
        </p:txBody>
      </p:sp>
    </p:spTree>
    <p:extLst>
      <p:ext uri="{BB962C8B-B14F-4D97-AF65-F5344CB8AC3E}">
        <p14:creationId xmlns:p14="http://schemas.microsoft.com/office/powerpoint/2010/main" val="4103972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4</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Interleaved Execution</a:t>
            </a:r>
            <a:endParaRPr lang="en-US" sz="2800" dirty="0" smtClean="0"/>
          </a:p>
        </p:txBody>
      </p:sp>
      <p:sp>
        <p:nvSpPr>
          <p:cNvPr id="7" name="Rectangle 6"/>
          <p:cNvSpPr/>
          <p:nvPr/>
        </p:nvSpPr>
        <p:spPr>
          <a:xfrm>
            <a:off x="731521" y="1831313"/>
            <a:ext cx="7714210" cy="2569934"/>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We discussed serialization process and identified two serialization approaches:</a:t>
            </a:r>
          </a:p>
          <a:p>
            <a:pPr marL="917575" indent="-457200" algn="just">
              <a:spcBef>
                <a:spcPts val="1200"/>
              </a:spcBef>
              <a:buFont typeface="+mj-lt"/>
              <a:buAutoNum type="arabicPeriod"/>
              <a:defRPr/>
            </a:pPr>
            <a:r>
              <a:rPr lang="en-US" sz="2000" dirty="0" smtClean="0">
                <a:solidFill>
                  <a:srgbClr val="000099"/>
                </a:solidFill>
                <a:latin typeface="Arial" pitchFamily="34" charset="0"/>
                <a:cs typeface="Arial" pitchFamily="34" charset="0"/>
              </a:rPr>
              <a:t>Conflict serialization</a:t>
            </a:r>
          </a:p>
          <a:p>
            <a:pPr marL="917575" indent="-457200" algn="just">
              <a:spcBef>
                <a:spcPts val="600"/>
              </a:spcBef>
              <a:buFont typeface="+mj-lt"/>
              <a:buAutoNum type="arabicPeriod"/>
              <a:defRPr/>
            </a:pPr>
            <a:r>
              <a:rPr lang="en-US" sz="2000" dirty="0" smtClean="0">
                <a:solidFill>
                  <a:srgbClr val="000099"/>
                </a:solidFill>
                <a:latin typeface="Arial" pitchFamily="34" charset="0"/>
                <a:cs typeface="Arial" pitchFamily="34" charset="0"/>
              </a:rPr>
              <a:t>View serialization</a:t>
            </a:r>
            <a:endParaRPr lang="en-US" sz="2000" dirty="0">
              <a:solidFill>
                <a:srgbClr val="000099"/>
              </a:solidFill>
              <a:latin typeface="Arial" pitchFamily="34" charset="0"/>
              <a:cs typeface="Arial" pitchFamily="34" charset="0"/>
            </a:endParaRPr>
          </a:p>
          <a:p>
            <a:pPr marL="3175" algn="just">
              <a:spcBef>
                <a:spcPts val="1200"/>
              </a:spcBef>
              <a:defRPr/>
            </a:pPr>
            <a:r>
              <a:rPr lang="en-US" dirty="0">
                <a:solidFill>
                  <a:srgbClr val="660066"/>
                </a:solidFill>
                <a:latin typeface="Arial" pitchFamily="34" charset="0"/>
                <a:cs typeface="Arial" pitchFamily="34" charset="0"/>
              </a:rPr>
              <a:t>We </a:t>
            </a:r>
            <a:r>
              <a:rPr lang="en-US" dirty="0" smtClean="0">
                <a:solidFill>
                  <a:srgbClr val="660066"/>
                </a:solidFill>
                <a:latin typeface="Arial" pitchFamily="34" charset="0"/>
                <a:cs typeface="Arial" pitchFamily="34" charset="0"/>
              </a:rPr>
              <a:t>investigated conflict serialization earlier, here we look into view serialization</a:t>
            </a:r>
          </a:p>
        </p:txBody>
      </p:sp>
    </p:spTree>
    <p:extLst>
      <p:ext uri="{BB962C8B-B14F-4D97-AF65-F5344CB8AC3E}">
        <p14:creationId xmlns:p14="http://schemas.microsoft.com/office/powerpoint/2010/main" val="1761508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5</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a:t>
            </a:r>
            <a:endParaRPr lang="en-US" sz="2800" dirty="0" smtClean="0"/>
          </a:p>
        </p:txBody>
      </p:sp>
      <p:sp>
        <p:nvSpPr>
          <p:cNvPr id="7" name="Rectangle 6"/>
          <p:cNvSpPr/>
          <p:nvPr/>
        </p:nvSpPr>
        <p:spPr>
          <a:xfrm>
            <a:off x="731521" y="1472967"/>
            <a:ext cx="7714210" cy="3785652"/>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In database a view is a part of the whole. The whole can be a relation, a file, or a history. Here a view is used to analyze the history equivalence using the final results produced by two histories. In our earlier treatment of history equivalence, we used conflicting operation. In the view approach we look at the final writes in two histories to see if they produce the same result. Note that when we analyze a write, we must consider read operations that precede the write.</a:t>
            </a:r>
          </a:p>
        </p:txBody>
      </p:sp>
    </p:spTree>
    <p:extLst>
      <p:ext uri="{BB962C8B-B14F-4D97-AF65-F5344CB8AC3E}">
        <p14:creationId xmlns:p14="http://schemas.microsoft.com/office/powerpoint/2010/main" val="1152466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6</a:t>
            </a:fld>
            <a:endParaRPr lang="en-US" sz="1400" b="0" dirty="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Equivalence</a:t>
            </a:r>
            <a:endParaRPr lang="en-US" sz="2800" dirty="0" smtClean="0"/>
          </a:p>
        </p:txBody>
      </p:sp>
      <p:sp>
        <p:nvSpPr>
          <p:cNvPr id="7" name="Rectangle 6"/>
          <p:cNvSpPr/>
          <p:nvPr/>
        </p:nvSpPr>
        <p:spPr>
          <a:xfrm>
            <a:off x="731521" y="1331651"/>
            <a:ext cx="7714210" cy="3231654"/>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We proceed as follows:</a:t>
            </a:r>
          </a:p>
          <a:p>
            <a:pPr marL="236538" algn="just">
              <a:spcBef>
                <a:spcPts val="600"/>
              </a:spcBef>
              <a:defRPr/>
            </a:pPr>
            <a:r>
              <a:rPr lang="en-US" sz="2000" dirty="0" smtClean="0">
                <a:solidFill>
                  <a:srgbClr val="000099"/>
                </a:solidFill>
                <a:latin typeface="Arial" pitchFamily="34" charset="0"/>
                <a:cs typeface="Arial" pitchFamily="34" charset="0"/>
              </a:rPr>
              <a:t>We can formalize this as follows for histories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a:t>
            </a:r>
          </a:p>
          <a:p>
            <a:pPr marL="693738" indent="-457200" algn="just">
              <a:spcBef>
                <a:spcPts val="1200"/>
              </a:spcBef>
              <a:buFont typeface="+mj-lt"/>
              <a:buAutoNum type="arabicPeriod"/>
              <a:defRPr/>
            </a:pPr>
            <a:r>
              <a:rPr lang="en-US" sz="2000" dirty="0" smtClean="0">
                <a:solidFill>
                  <a:srgbClr val="000099"/>
                </a:solidFill>
                <a:latin typeface="Arial" pitchFamily="34" charset="0"/>
                <a:cs typeface="Arial" pitchFamily="34" charset="0"/>
              </a:rPr>
              <a:t>If each transaction’s </a:t>
            </a:r>
            <a:r>
              <a:rPr lang="en-US" sz="2000" i="1" dirty="0" smtClean="0">
                <a:solidFill>
                  <a:srgbClr val="000099"/>
                </a:solidFill>
                <a:latin typeface="Arial" pitchFamily="34" charset="0"/>
                <a:cs typeface="Arial" pitchFamily="34" charset="0"/>
              </a:rPr>
              <a:t>w[x</a:t>
            </a:r>
            <a:r>
              <a:rPr lang="en-US" sz="2000" i="1" dirty="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is a function of </a:t>
            </a:r>
            <a:r>
              <a:rPr lang="en-US" sz="2000" i="1" dirty="0" smtClean="0">
                <a:solidFill>
                  <a:srgbClr val="000099"/>
                </a:solidFill>
                <a:latin typeface="Arial" pitchFamily="34" charset="0"/>
                <a:cs typeface="Arial" pitchFamily="34" charset="0"/>
              </a:rPr>
              <a:t>r[x]</a:t>
            </a:r>
            <a:r>
              <a:rPr lang="en-US" sz="2000" dirty="0" smtClean="0">
                <a:solidFill>
                  <a:srgbClr val="000099"/>
                </a:solidFill>
                <a:latin typeface="Arial" pitchFamily="34" charset="0"/>
                <a:cs typeface="Arial" pitchFamily="34" charset="0"/>
              </a:rPr>
              <a:t> that immediately precedes </a:t>
            </a:r>
            <a:r>
              <a:rPr lang="en-US" sz="2000" i="1" dirty="0">
                <a:solidFill>
                  <a:srgbClr val="000099"/>
                </a:solidFill>
                <a:latin typeface="Arial" pitchFamily="34" charset="0"/>
                <a:cs typeface="Arial" pitchFamily="34" charset="0"/>
              </a:rPr>
              <a:t>w[x]</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 if </a:t>
            </a:r>
            <a:r>
              <a:rPr lang="en-US" sz="2000" i="1" dirty="0" smtClean="0">
                <a:solidFill>
                  <a:srgbClr val="000099"/>
                </a:solidFill>
                <a:latin typeface="Arial" pitchFamily="34" charset="0"/>
                <a:cs typeface="Arial" pitchFamily="34" charset="0"/>
              </a:rPr>
              <a:t>r[x]</a:t>
            </a:r>
            <a:r>
              <a:rPr lang="en-US" sz="2000" dirty="0" smtClean="0">
                <a:solidFill>
                  <a:srgbClr val="000099"/>
                </a:solidFill>
                <a:latin typeface="Arial" pitchFamily="34" charset="0"/>
                <a:cs typeface="Arial" pitchFamily="34" charset="0"/>
              </a:rPr>
              <a:t> reads the same value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w[x]</a:t>
            </a:r>
            <a:r>
              <a:rPr lang="en-US" sz="2000" dirty="0" smtClean="0">
                <a:solidFill>
                  <a:srgbClr val="000099"/>
                </a:solidFill>
                <a:latin typeface="Arial" pitchFamily="34" charset="0"/>
                <a:cs typeface="Arial" pitchFamily="34" charset="0"/>
              </a:rPr>
              <a:t> will produce the same result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p>
          <a:p>
            <a:pPr marL="693738" indent="-457200" algn="just">
              <a:spcBef>
                <a:spcPts val="600"/>
              </a:spcBef>
              <a:buFont typeface="+mj-lt"/>
              <a:buAutoNum type="arabicPeriod"/>
              <a:defRPr/>
            </a:pPr>
            <a:r>
              <a:rPr lang="en-US" sz="2000" dirty="0" smtClean="0">
                <a:solidFill>
                  <a:srgbClr val="000099"/>
                </a:solidFill>
                <a:latin typeface="Arial" pitchFamily="34" charset="0"/>
                <a:cs typeface="Arial" pitchFamily="34" charset="0"/>
              </a:rPr>
              <a:t>If for each </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the final </a:t>
            </a:r>
            <a:r>
              <a:rPr lang="en-US" sz="2000" i="1" dirty="0">
                <a:solidFill>
                  <a:srgbClr val="000099"/>
                </a:solidFill>
                <a:latin typeface="Arial" pitchFamily="34" charset="0"/>
                <a:cs typeface="Arial" pitchFamily="34" charset="0"/>
              </a:rPr>
              <a:t>w[x]</a:t>
            </a:r>
            <a:r>
              <a:rPr lang="en-US" sz="2000" dirty="0" smtClean="0">
                <a:solidFill>
                  <a:srgbClr val="000099"/>
                </a:solidFill>
                <a:latin typeface="Arial" pitchFamily="34" charset="0"/>
                <a:cs typeface="Arial" pitchFamily="34" charset="0"/>
              </a:rPr>
              <a:t> is the same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then the final value of all data items will be the same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p>
        </p:txBody>
      </p:sp>
    </p:spTree>
    <p:extLst>
      <p:ext uri="{BB962C8B-B14F-4D97-AF65-F5344CB8AC3E}">
        <p14:creationId xmlns:p14="http://schemas.microsoft.com/office/powerpoint/2010/main" val="722425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7</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dirty="0" err="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731521" y="1331651"/>
            <a:ext cx="7714210" cy="3877985"/>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The final write of </a:t>
            </a:r>
            <a:r>
              <a:rPr lang="en-US" i="1" dirty="0" smtClean="0">
                <a:solidFill>
                  <a:srgbClr val="660066"/>
                </a:solidFill>
                <a:latin typeface="Arial" pitchFamily="34" charset="0"/>
                <a:cs typeface="Arial" pitchFamily="34" charset="0"/>
              </a:rPr>
              <a:t>x</a:t>
            </a:r>
            <a:r>
              <a:rPr lang="en-US" dirty="0" smtClean="0">
                <a:solidFill>
                  <a:srgbClr val="660066"/>
                </a:solidFill>
                <a:latin typeface="Arial" pitchFamily="34" charset="0"/>
                <a:cs typeface="Arial" pitchFamily="34" charset="0"/>
              </a:rPr>
              <a:t> in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is </a:t>
            </a:r>
            <a:r>
              <a:rPr lang="en-US" i="1" dirty="0" err="1" smtClean="0">
                <a:solidFill>
                  <a:srgbClr val="660066"/>
                </a:solidFill>
                <a:latin typeface="Arial" pitchFamily="34" charset="0"/>
                <a:cs typeface="Arial" pitchFamily="34" charset="0"/>
              </a:rPr>
              <a:t>w</a:t>
            </a:r>
            <a:r>
              <a:rPr lang="en-US" i="1" baseline="-10000"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[x]</a:t>
            </a:r>
            <a:r>
              <a:rPr lang="en-US"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and </a:t>
            </a:r>
            <a:r>
              <a:rPr lang="en-US" i="1" dirty="0" err="1" smtClean="0">
                <a:solidFill>
                  <a:srgbClr val="660066"/>
                </a:solidFill>
                <a:latin typeface="Arial" pitchFamily="34" charset="0"/>
                <a:cs typeface="Arial" pitchFamily="34" charset="0"/>
              </a:rPr>
              <a:t>a</a:t>
            </a:r>
            <a:r>
              <a:rPr lang="en-US" i="1" baseline="-10000" dirty="0" err="1" smtClean="0">
                <a:solidFill>
                  <a:srgbClr val="660066"/>
                </a:solidFill>
                <a:latin typeface="Arial" pitchFamily="34" charset="0"/>
                <a:cs typeface="Arial" pitchFamily="34" charset="0"/>
              </a:rPr>
              <a:t>i</a:t>
            </a:r>
            <a:r>
              <a:rPr lang="en-US" i="1" dirty="0" smtClean="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sym typeface="Symbol"/>
              </a:rPr>
              <a:t> H</a:t>
            </a:r>
            <a:r>
              <a:rPr lang="en-US" dirty="0" smtClean="0">
                <a:solidFill>
                  <a:srgbClr val="660066"/>
                </a:solidFill>
                <a:latin typeface="Arial" pitchFamily="34" charset="0"/>
                <a:cs typeface="Arial" pitchFamily="34" charset="0"/>
                <a:sym typeface="Symbol"/>
              </a:rPr>
              <a:t>. For any </a:t>
            </a:r>
            <a:r>
              <a:rPr lang="en-US" i="1" dirty="0" err="1" smtClean="0">
                <a:solidFill>
                  <a:srgbClr val="660066"/>
                </a:solidFill>
                <a:latin typeface="Arial" pitchFamily="34" charset="0"/>
                <a:cs typeface="Arial" pitchFamily="34" charset="0"/>
                <a:sym typeface="Symbol"/>
              </a:rPr>
              <a:t>w</a:t>
            </a:r>
            <a:r>
              <a:rPr lang="en-US" i="1" baseline="-10000" dirty="0" err="1" smtClean="0">
                <a:solidFill>
                  <a:srgbClr val="660066"/>
                </a:solidFill>
                <a:latin typeface="Arial" pitchFamily="34" charset="0"/>
                <a:cs typeface="Arial" pitchFamily="34" charset="0"/>
                <a:sym typeface="Symbol"/>
              </a:rPr>
              <a:t>j</a:t>
            </a:r>
            <a:r>
              <a:rPr lang="en-US" i="1" dirty="0" smtClean="0">
                <a:solidFill>
                  <a:srgbClr val="660066"/>
                </a:solidFill>
                <a:latin typeface="Arial" pitchFamily="34" charset="0"/>
                <a:cs typeface="Arial" pitchFamily="34" charset="0"/>
                <a:sym typeface="Symbol"/>
              </a:rPr>
              <a:t>[x]</a:t>
            </a:r>
            <a:r>
              <a:rPr lang="en-US" i="1" dirty="0">
                <a:solidFill>
                  <a:srgbClr val="660066"/>
                </a:solidFill>
                <a:latin typeface="Arial" pitchFamily="34" charset="0"/>
                <a:cs typeface="Arial" pitchFamily="34" charset="0"/>
                <a:sym typeface="Symbol"/>
              </a:rPr>
              <a:t> </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rPr>
              <a:t>H </a:t>
            </a:r>
            <a:r>
              <a:rPr lang="en-US" dirty="0" smtClean="0">
                <a:solidFill>
                  <a:srgbClr val="660066"/>
                </a:solidFill>
                <a:latin typeface="Arial" pitchFamily="34" charset="0"/>
                <a:cs typeface="Arial" pitchFamily="34" charset="0"/>
              </a:rPr>
              <a:t>(</a:t>
            </a:r>
            <a:r>
              <a:rPr lang="en-US" i="1" dirty="0" smtClean="0">
                <a:solidFill>
                  <a:srgbClr val="660066"/>
                </a:solidFill>
                <a:latin typeface="Arial" pitchFamily="34" charset="0"/>
                <a:cs typeface="Arial" pitchFamily="34" charset="0"/>
              </a:rPr>
              <a:t>j </a:t>
            </a:r>
            <a:r>
              <a:rPr lang="en-US" i="1" dirty="0" smtClean="0">
                <a:solidFill>
                  <a:srgbClr val="660066"/>
                </a:solidFill>
                <a:latin typeface="Arial" pitchFamily="34" charset="0"/>
                <a:cs typeface="Arial" pitchFamily="34" charset="0"/>
                <a:sym typeface="Symbol"/>
              </a:rPr>
              <a:t> </a:t>
            </a:r>
            <a:r>
              <a:rPr lang="en-US" i="1" dirty="0" err="1" smtClean="0">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either </a:t>
            </a:r>
            <a:r>
              <a:rPr lang="en-US" i="1" dirty="0" err="1">
                <a:solidFill>
                  <a:srgbClr val="660066"/>
                </a:solidFill>
                <a:latin typeface="Arial" pitchFamily="34" charset="0"/>
                <a:cs typeface="Arial" pitchFamily="34" charset="0"/>
              </a:rPr>
              <a:t>w</a:t>
            </a:r>
            <a:r>
              <a:rPr lang="en-US" i="1" baseline="-10000" dirty="0" err="1">
                <a:solidFill>
                  <a:srgbClr val="660066"/>
                </a:solidFill>
                <a:latin typeface="Arial" pitchFamily="34" charset="0"/>
                <a:cs typeface="Arial" pitchFamily="34" charset="0"/>
              </a:rPr>
              <a:t>i</a:t>
            </a:r>
            <a:r>
              <a:rPr lang="en-US" i="1" dirty="0">
                <a:solidFill>
                  <a:srgbClr val="660066"/>
                </a:solidFill>
                <a:latin typeface="Arial" pitchFamily="34" charset="0"/>
                <a:cs typeface="Arial" pitchFamily="34" charset="0"/>
              </a:rPr>
              <a:t>[x</a:t>
            </a:r>
            <a:r>
              <a:rPr lang="en-US" i="1" dirty="0" smtClean="0">
                <a:solidFill>
                  <a:srgbClr val="660066"/>
                </a:solidFill>
                <a:latin typeface="Arial" pitchFamily="34" charset="0"/>
                <a:cs typeface="Arial" pitchFamily="34" charset="0"/>
              </a:rPr>
              <a:t>] &lt; </a:t>
            </a:r>
            <a:r>
              <a:rPr lang="en-US" i="1" dirty="0" err="1">
                <a:solidFill>
                  <a:srgbClr val="660066"/>
                </a:solidFill>
                <a:latin typeface="Arial" pitchFamily="34" charset="0"/>
                <a:cs typeface="Arial" pitchFamily="34" charset="0"/>
                <a:sym typeface="Symbol"/>
              </a:rPr>
              <a:t>w</a:t>
            </a:r>
            <a:r>
              <a:rPr lang="en-US" i="1" baseline="-10000" dirty="0" err="1">
                <a:solidFill>
                  <a:srgbClr val="660066"/>
                </a:solidFill>
                <a:latin typeface="Arial" pitchFamily="34" charset="0"/>
                <a:cs typeface="Arial" pitchFamily="34" charset="0"/>
                <a:sym typeface="Symbol"/>
              </a:rPr>
              <a:t>j</a:t>
            </a:r>
            <a:r>
              <a:rPr lang="en-US" i="1" baseline="-10000" dirty="0">
                <a:solidFill>
                  <a:srgbClr val="660066"/>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sym typeface="Symbol"/>
              </a:rPr>
              <a:t>[x]</a:t>
            </a:r>
            <a:r>
              <a:rPr lang="en-US" dirty="0" smtClean="0">
                <a:solidFill>
                  <a:srgbClr val="660066"/>
                </a:solidFill>
                <a:latin typeface="Arial" pitchFamily="34" charset="0"/>
                <a:cs typeface="Arial" pitchFamily="34" charset="0"/>
                <a:sym typeface="Symbol"/>
              </a:rPr>
              <a:t> or </a:t>
            </a:r>
            <a:r>
              <a:rPr lang="en-US" i="1" dirty="0" err="1">
                <a:solidFill>
                  <a:srgbClr val="660066"/>
                </a:solidFill>
                <a:latin typeface="Arial" pitchFamily="34" charset="0"/>
                <a:cs typeface="Arial" pitchFamily="34" charset="0"/>
              </a:rPr>
              <a:t>a</a:t>
            </a:r>
            <a:r>
              <a:rPr lang="en-US" i="1" baseline="-10000" dirty="0" err="1">
                <a:solidFill>
                  <a:srgbClr val="660066"/>
                </a:solidFill>
                <a:latin typeface="Arial" pitchFamily="34" charset="0"/>
                <a:cs typeface="Arial" pitchFamily="34" charset="0"/>
              </a:rPr>
              <a:t>i</a:t>
            </a:r>
            <a:r>
              <a:rPr lang="en-US" dirty="0" smtClean="0">
                <a:solidFill>
                  <a:srgbClr val="660066"/>
                </a:solidFill>
                <a:latin typeface="Arial" pitchFamily="34" charset="0"/>
                <a:cs typeface="Arial" pitchFamily="34" charset="0"/>
              </a:rPr>
              <a:t> </a:t>
            </a:r>
            <a:r>
              <a:rPr lang="en-US" i="1" dirty="0">
                <a:solidFill>
                  <a:srgbClr val="660066"/>
                </a:solidFill>
                <a:latin typeface="Arial" pitchFamily="34" charset="0"/>
                <a:cs typeface="Arial" pitchFamily="34" charset="0"/>
                <a:sym typeface="Symbol"/>
              </a:rPr>
              <a:t></a:t>
            </a:r>
            <a:r>
              <a:rPr lang="en-US" i="1" dirty="0">
                <a:solidFill>
                  <a:srgbClr val="000099"/>
                </a:solidFill>
                <a:latin typeface="Arial" pitchFamily="34" charset="0"/>
                <a:cs typeface="Arial" pitchFamily="34" charset="0"/>
                <a:sym typeface="Symbol"/>
              </a:rPr>
              <a:t>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and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are equivalent if</a:t>
            </a:r>
          </a:p>
          <a:p>
            <a:pPr marL="693738" indent="-457200" algn="just">
              <a:spcBef>
                <a:spcPts val="1200"/>
              </a:spcBef>
              <a:buFont typeface="+mj-lt"/>
              <a:buAutoNum type="arabicPeriod"/>
              <a:defRPr/>
            </a:pPr>
            <a:r>
              <a:rPr lang="en-US" sz="2000" i="1" dirty="0" smtClean="0">
                <a:solidFill>
                  <a:srgbClr val="000099"/>
                </a:solidFill>
                <a:latin typeface="Arial" pitchFamily="34" charset="0"/>
                <a:cs typeface="Arial" pitchFamily="34" charset="0"/>
              </a:rPr>
              <a:t>H </a:t>
            </a:r>
            <a:r>
              <a:rPr lang="en-US" i="1" dirty="0" smtClean="0">
                <a:solidFill>
                  <a:srgbClr val="000099"/>
                </a:solidFill>
                <a:latin typeface="Arial" pitchFamily="34" charset="0"/>
                <a:cs typeface="Arial" pitchFamily="34" charset="0"/>
                <a:sym typeface="Symbol"/>
              </a:rPr>
              <a:t></a:t>
            </a:r>
            <a:r>
              <a:rPr lang="en-US" sz="2000" i="1" dirty="0" smtClean="0">
                <a:solidFill>
                  <a:srgbClr val="660066"/>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smtClean="0">
                <a:solidFill>
                  <a:srgbClr val="000099"/>
                </a:solidFill>
                <a:latin typeface="Arial" pitchFamily="34" charset="0"/>
                <a:cs typeface="Arial" pitchFamily="34" charset="0"/>
              </a:rPr>
              <a:t>}</a:t>
            </a:r>
            <a:r>
              <a:rPr lang="en-US" sz="2000" dirty="0" smtClean="0">
                <a:solidFill>
                  <a:srgbClr val="000099"/>
                </a:solidFill>
                <a:latin typeface="Arial" pitchFamily="34" charset="0"/>
                <a:cs typeface="Arial" pitchFamily="34" charset="0"/>
              </a:rPr>
              <a:t> and </a:t>
            </a:r>
            <a:r>
              <a:rPr lang="en-US" sz="2000" i="1" dirty="0" smtClean="0">
                <a:solidFill>
                  <a:srgbClr val="000099"/>
                </a:solidFill>
                <a:latin typeface="Arial" pitchFamily="34" charset="0"/>
                <a:cs typeface="Arial" pitchFamily="34" charset="0"/>
              </a:rPr>
              <a:t>H’</a:t>
            </a:r>
            <a:r>
              <a:rPr lang="en-US" i="1" dirty="0" smtClean="0">
                <a:solidFill>
                  <a:srgbClr val="000099"/>
                </a:solidFill>
                <a:latin typeface="Arial" pitchFamily="34" charset="0"/>
                <a:cs typeface="Arial" pitchFamily="34" charset="0"/>
                <a:sym typeface="Symbol"/>
              </a:rPr>
              <a:t></a:t>
            </a:r>
            <a:r>
              <a:rPr lang="en-US" sz="2000" i="1" dirty="0">
                <a:solidFill>
                  <a:srgbClr val="660066"/>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n</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and have the same set of operations;</a:t>
            </a:r>
          </a:p>
          <a:p>
            <a:pPr marL="693738" indent="-457200" algn="just">
              <a:spcBef>
                <a:spcPts val="1200"/>
              </a:spcBef>
              <a:buFont typeface="+mj-lt"/>
              <a:buAutoNum type="arabicPeriod"/>
              <a:defRPr/>
            </a:pPr>
            <a:r>
              <a:rPr lang="en-US" sz="2000" dirty="0" smtClean="0">
                <a:solidFill>
                  <a:srgbClr val="000099"/>
                </a:solidFill>
                <a:latin typeface="Arial" pitchFamily="34" charset="0"/>
                <a:cs typeface="Arial" pitchFamily="34" charset="0"/>
              </a:rPr>
              <a:t>For any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T</a:t>
            </a:r>
            <a:r>
              <a:rPr lang="en-US" sz="2000" i="1" baseline="-10000" dirty="0" err="1" smtClean="0">
                <a:solidFill>
                  <a:srgbClr val="000099"/>
                </a:solidFill>
                <a:latin typeface="Arial" pitchFamily="34" charset="0"/>
                <a:cs typeface="Arial" pitchFamily="34" charset="0"/>
              </a:rPr>
              <a:t>j</a:t>
            </a:r>
            <a:r>
              <a:rPr lang="en-US" sz="2000" i="1" baseline="-10000"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such that </a:t>
            </a:r>
            <a:r>
              <a:rPr lang="en-US" sz="2000" i="1" dirty="0" err="1" smtClean="0">
                <a:solidFill>
                  <a:srgbClr val="000099"/>
                </a:solidFill>
                <a:latin typeface="Arial" pitchFamily="34" charset="0"/>
                <a:cs typeface="Arial" pitchFamily="34" charset="0"/>
              </a:rPr>
              <a:t>a</a:t>
            </a:r>
            <a:r>
              <a:rPr lang="en-US" sz="2000" i="1" baseline="-10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 </a:t>
            </a:r>
            <a:r>
              <a:rPr lang="en-US" sz="2000" i="1" dirty="0" err="1" smtClean="0">
                <a:solidFill>
                  <a:srgbClr val="000099"/>
                </a:solidFill>
                <a:latin typeface="Arial" pitchFamily="34" charset="0"/>
                <a:cs typeface="Arial" pitchFamily="34" charset="0"/>
              </a:rPr>
              <a:t>a</a:t>
            </a:r>
            <a:r>
              <a:rPr lang="en-US" sz="2000" i="1" baseline="-10000" dirty="0" err="1" smtClean="0">
                <a:solidFill>
                  <a:srgbClr val="000099"/>
                </a:solidFill>
                <a:latin typeface="Arial" pitchFamily="34" charset="0"/>
                <a:cs typeface="Arial" pitchFamily="34" charset="0"/>
              </a:rPr>
              <a:t>j</a:t>
            </a:r>
            <a:r>
              <a:rPr lang="en-US" sz="2000" i="1" dirty="0" smtClean="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sym typeface="Symbol"/>
              </a:rPr>
              <a:t> </a:t>
            </a:r>
            <a:r>
              <a:rPr lang="en-US" sz="2000" i="1" dirty="0" smtClean="0">
                <a:solidFill>
                  <a:srgbClr val="000099"/>
                </a:solidFill>
                <a:latin typeface="Arial" pitchFamily="34" charset="0"/>
                <a:cs typeface="Arial" pitchFamily="34" charset="0"/>
              </a:rPr>
              <a:t>H </a:t>
            </a:r>
            <a:r>
              <a:rPr lang="en-US" sz="2000" dirty="0" smtClean="0">
                <a:solidFill>
                  <a:srgbClr val="000099"/>
                </a:solidFill>
                <a:latin typeface="Arial" pitchFamily="34" charset="0"/>
                <a:cs typeface="Arial" pitchFamily="34" charset="0"/>
              </a:rPr>
              <a:t>(hence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i</a:t>
            </a:r>
            <a:r>
              <a:rPr lang="en-US" sz="2000" i="1" dirty="0">
                <a:solidFill>
                  <a:srgbClr val="000099"/>
                </a:solidFill>
                <a:latin typeface="Arial" pitchFamily="34" charset="0"/>
                <a:cs typeface="Arial" pitchFamily="34" charset="0"/>
              </a:rPr>
              <a:t>, </a:t>
            </a:r>
            <a:r>
              <a:rPr lang="en-US" sz="2000" i="1" dirty="0" err="1">
                <a:solidFill>
                  <a:srgbClr val="000099"/>
                </a:solidFill>
                <a:latin typeface="Arial" pitchFamily="34" charset="0"/>
                <a:cs typeface="Arial" pitchFamily="34" charset="0"/>
              </a:rPr>
              <a:t>a</a:t>
            </a:r>
            <a:r>
              <a:rPr lang="en-US" sz="2000" i="1" baseline="-10000" dirty="0" err="1">
                <a:solidFill>
                  <a:srgbClr val="000099"/>
                </a:solidFill>
                <a:latin typeface="Arial" pitchFamily="34" charset="0"/>
                <a:cs typeface="Arial" pitchFamily="34" charset="0"/>
              </a:rPr>
              <a:t>j</a:t>
            </a:r>
            <a:r>
              <a:rPr lang="en-US" sz="2000" i="1"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sym typeface="Symbol"/>
              </a:rPr>
              <a:t> </a:t>
            </a:r>
            <a:r>
              <a:rPr lang="en-US" sz="2000" dirty="0" smtClean="0">
                <a:solidFill>
                  <a:srgbClr val="000099"/>
                </a:solidFill>
                <a:latin typeface="Arial" pitchFamily="34" charset="0"/>
                <a:cs typeface="Arial" pitchFamily="34" charset="0"/>
              </a:rPr>
              <a:t>H’) and for any </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if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reads </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then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i</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reads </a:t>
            </a:r>
            <a:r>
              <a:rPr lang="en-US" sz="2000" i="1" dirty="0">
                <a:solidFill>
                  <a:srgbClr val="000099"/>
                </a:solidFill>
                <a:latin typeface="Arial" pitchFamily="34" charset="0"/>
                <a:cs typeface="Arial" pitchFamily="34" charset="0"/>
              </a:rPr>
              <a:t>x</a:t>
            </a:r>
            <a:r>
              <a:rPr lang="en-US" sz="2000" dirty="0">
                <a:solidFill>
                  <a:srgbClr val="000099"/>
                </a:solidFill>
                <a:latin typeface="Arial" pitchFamily="34" charset="0"/>
                <a:cs typeface="Arial" pitchFamily="34" charset="0"/>
              </a:rPr>
              <a:t> from </a:t>
            </a:r>
            <a:r>
              <a:rPr lang="en-US" sz="2000" i="1" dirty="0" err="1">
                <a:solidFill>
                  <a:srgbClr val="000099"/>
                </a:solidFill>
                <a:latin typeface="Arial" pitchFamily="34" charset="0"/>
                <a:cs typeface="Arial" pitchFamily="34" charset="0"/>
              </a:rPr>
              <a:t>T</a:t>
            </a:r>
            <a:r>
              <a:rPr lang="en-US" sz="2000" i="1" baseline="-10000" dirty="0" err="1">
                <a:solidFill>
                  <a:srgbClr val="000099"/>
                </a:solidFill>
                <a:latin typeface="Arial" pitchFamily="34" charset="0"/>
                <a:cs typeface="Arial" pitchFamily="34" charset="0"/>
              </a:rPr>
              <a:t>j</a:t>
            </a:r>
            <a:r>
              <a:rPr lang="en-US" sz="2000" dirty="0" smtClean="0">
                <a:solidFill>
                  <a:srgbClr val="000099"/>
                </a:solidFill>
                <a:latin typeface="Arial" pitchFamily="34" charset="0"/>
                <a:cs typeface="Arial" pitchFamily="34" charset="0"/>
              </a:rPr>
              <a:t> </a:t>
            </a:r>
            <a:r>
              <a:rPr lang="en-US" sz="2000" dirty="0">
                <a:solidFill>
                  <a:srgbClr val="000099"/>
                </a:solidFill>
                <a:latin typeface="Arial" pitchFamily="34" charset="0"/>
                <a:cs typeface="Arial" pitchFamily="34" charset="0"/>
              </a:rPr>
              <a:t>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and</a:t>
            </a:r>
          </a:p>
          <a:p>
            <a:pPr marL="693738" indent="-457200" algn="just">
              <a:spcBef>
                <a:spcPts val="1200"/>
              </a:spcBef>
              <a:buFont typeface="+mj-lt"/>
              <a:buAutoNum type="arabicPeriod"/>
              <a:defRPr/>
            </a:pPr>
            <a:r>
              <a:rPr lang="en-US" sz="2000" dirty="0">
                <a:solidFill>
                  <a:srgbClr val="000099"/>
                </a:solidFill>
                <a:latin typeface="Arial" pitchFamily="34" charset="0"/>
                <a:cs typeface="Arial" pitchFamily="34" charset="0"/>
              </a:rPr>
              <a:t>F</a:t>
            </a:r>
            <a:r>
              <a:rPr lang="en-US" sz="2000" dirty="0" smtClean="0">
                <a:solidFill>
                  <a:srgbClr val="000099"/>
                </a:solidFill>
                <a:latin typeface="Arial" pitchFamily="34" charset="0"/>
                <a:cs typeface="Arial" pitchFamily="34" charset="0"/>
              </a:rPr>
              <a:t>or each </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if </a:t>
            </a:r>
            <a:r>
              <a:rPr lang="en-US" sz="2000" i="1" dirty="0" err="1" smtClean="0">
                <a:solidFill>
                  <a:srgbClr val="000099"/>
                </a:solidFill>
                <a:latin typeface="Arial" pitchFamily="34" charset="0"/>
                <a:cs typeface="Arial" pitchFamily="34" charset="0"/>
              </a:rPr>
              <a:t>w</a:t>
            </a:r>
            <a:r>
              <a:rPr lang="en-US" sz="2000" i="1" baseline="-10000" dirty="0" err="1" smtClean="0">
                <a:solidFill>
                  <a:srgbClr val="000099"/>
                </a:solidFill>
                <a:latin typeface="Arial" pitchFamily="34" charset="0"/>
                <a:cs typeface="Arial" pitchFamily="34" charset="0"/>
              </a:rPr>
              <a:t>i</a:t>
            </a:r>
            <a:r>
              <a:rPr lang="en-US" sz="2000" i="1" dirty="0" smtClean="0">
                <a:solidFill>
                  <a:srgbClr val="000099"/>
                </a:solidFill>
                <a:latin typeface="Arial" pitchFamily="34" charset="0"/>
                <a:cs typeface="Arial" pitchFamily="34" charset="0"/>
              </a:rPr>
              <a:t>[x]</a:t>
            </a:r>
            <a:r>
              <a:rPr lang="en-US" sz="2000" dirty="0" smtClean="0">
                <a:solidFill>
                  <a:srgbClr val="000099"/>
                </a:solidFill>
                <a:latin typeface="Arial" pitchFamily="34" charset="0"/>
                <a:cs typeface="Arial" pitchFamily="34" charset="0"/>
              </a:rPr>
              <a:t> is the final write in </a:t>
            </a:r>
            <a:r>
              <a:rPr lang="en-US" sz="2000" i="1" dirty="0" smtClean="0">
                <a:solidFill>
                  <a:srgbClr val="000099"/>
                </a:solidFill>
                <a:latin typeface="Arial" pitchFamily="34" charset="0"/>
                <a:cs typeface="Arial" pitchFamily="34" charset="0"/>
              </a:rPr>
              <a:t>H</a:t>
            </a:r>
            <a:r>
              <a:rPr lang="en-US" sz="2000" dirty="0" smtClean="0">
                <a:solidFill>
                  <a:srgbClr val="000099"/>
                </a:solidFill>
                <a:latin typeface="Arial" pitchFamily="34" charset="0"/>
                <a:cs typeface="Arial" pitchFamily="34" charset="0"/>
              </a:rPr>
              <a:t> then it is also the final write in </a:t>
            </a:r>
            <a:r>
              <a:rPr lang="en-US" sz="2000" i="1" dirty="0" smtClean="0">
                <a:solidFill>
                  <a:srgbClr val="000099"/>
                </a:solidFill>
                <a:latin typeface="Arial" pitchFamily="34" charset="0"/>
                <a:cs typeface="Arial" pitchFamily="34" charset="0"/>
              </a:rPr>
              <a:t>H’</a:t>
            </a:r>
            <a:r>
              <a:rPr lang="en-US" sz="2000" dirty="0">
                <a:solidFill>
                  <a:srgbClr val="000099"/>
                </a:solidFill>
                <a:latin typeface="Arial" pitchFamily="34" charset="0"/>
                <a:cs typeface="Arial" pitchFamily="34" charset="0"/>
              </a:rPr>
              <a:t>.</a:t>
            </a:r>
            <a:endParaRPr lang="en-US" sz="2000" dirty="0" smtClean="0">
              <a:solidFill>
                <a:srgbClr val="000099"/>
              </a:solidFill>
              <a:latin typeface="Arial" pitchFamily="34" charset="0"/>
              <a:cs typeface="Arial" pitchFamily="34" charset="0"/>
            </a:endParaRPr>
          </a:p>
        </p:txBody>
      </p:sp>
    </p:spTree>
    <p:extLst>
      <p:ext uri="{BB962C8B-B14F-4D97-AF65-F5344CB8AC3E}">
        <p14:creationId xmlns:p14="http://schemas.microsoft.com/office/powerpoint/2010/main" val="38585035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8</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731521" y="1499028"/>
            <a:ext cx="7714210" cy="3339376"/>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rPr>
              <a:t>Definition: A history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is view </a:t>
            </a:r>
            <a:r>
              <a:rPr lang="en-US" dirty="0" err="1" smtClean="0">
                <a:solidFill>
                  <a:srgbClr val="660066"/>
                </a:solidFill>
                <a:latin typeface="Arial" pitchFamily="34" charset="0"/>
                <a:cs typeface="Arial" pitchFamily="34" charset="0"/>
              </a:rPr>
              <a:t>serializable</a:t>
            </a:r>
            <a:r>
              <a:rPr lang="en-US" dirty="0" smtClean="0">
                <a:solidFill>
                  <a:srgbClr val="660066"/>
                </a:solidFill>
                <a:latin typeface="Arial" pitchFamily="34" charset="0"/>
                <a:cs typeface="Arial" pitchFamily="34" charset="0"/>
              </a:rPr>
              <a:t> (VSR) if for any prefix </a:t>
            </a:r>
            <a:r>
              <a:rPr lang="en-US" i="1" dirty="0" smtClean="0">
                <a:solidFill>
                  <a:srgbClr val="660066"/>
                </a:solidFill>
                <a:latin typeface="Arial" pitchFamily="34" charset="0"/>
                <a:cs typeface="Arial" pitchFamily="34" charset="0"/>
              </a:rPr>
              <a:t>H’ = C(H’) </a:t>
            </a:r>
            <a:r>
              <a:rPr lang="en-US" dirty="0" smtClean="0">
                <a:solidFill>
                  <a:srgbClr val="660066"/>
                </a:solidFill>
                <a:latin typeface="Arial" pitchFamily="34" charset="0"/>
                <a:cs typeface="Arial" pitchFamily="34" charset="0"/>
              </a:rPr>
              <a:t>(committed projection) of </a:t>
            </a:r>
            <a:r>
              <a:rPr lang="en-US" i="1" dirty="0" smtClean="0">
                <a:solidFill>
                  <a:srgbClr val="660066"/>
                </a:solidFill>
                <a:latin typeface="Arial" pitchFamily="34" charset="0"/>
                <a:cs typeface="Arial" pitchFamily="34" charset="0"/>
              </a:rPr>
              <a:t>H</a:t>
            </a:r>
            <a:r>
              <a:rPr lang="en-US" dirty="0" smtClean="0">
                <a:solidFill>
                  <a:srgbClr val="660066"/>
                </a:solidFill>
                <a:latin typeface="Arial" pitchFamily="34" charset="0"/>
                <a:cs typeface="Arial" pitchFamily="34" charset="0"/>
              </a:rPr>
              <a:t> is view equivalent to some serial history.</a:t>
            </a:r>
            <a:r>
              <a:rPr lang="en-US" dirty="0">
                <a:solidFill>
                  <a:srgbClr val="660066"/>
                </a:solidFill>
                <a:latin typeface="Arial" pitchFamily="34" charset="0"/>
                <a:cs typeface="Arial" pitchFamily="34" charset="0"/>
              </a:rPr>
              <a:t> </a:t>
            </a:r>
            <a:r>
              <a:rPr lang="en-US" dirty="0" smtClean="0">
                <a:solidFill>
                  <a:srgbClr val="660066"/>
                </a:solidFill>
                <a:latin typeface="Arial" pitchFamily="34" charset="0"/>
                <a:cs typeface="Arial" pitchFamily="34" charset="0"/>
              </a:rPr>
              <a:t>Consider the following history:</a:t>
            </a:r>
          </a:p>
          <a:p>
            <a:pPr marL="3175" algn="ctr">
              <a:spcBef>
                <a:spcPts val="1200"/>
              </a:spcBef>
              <a:spcAft>
                <a:spcPts val="1200"/>
              </a:spcAft>
              <a:defRPr/>
            </a:pP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12</a:t>
            </a:r>
            <a:r>
              <a:rPr lang="en-US" sz="2000" i="1" dirty="0" smtClean="0">
                <a:solidFill>
                  <a:srgbClr val="000099"/>
                </a:solidFill>
                <a:latin typeface="Arial" pitchFamily="34" charset="0"/>
                <a:cs typeface="Arial" pitchFamily="34" charset="0"/>
              </a:rPr>
              <a:t> </a:t>
            </a:r>
            <a:r>
              <a:rPr lang="en-US" sz="2000" i="1" dirty="0">
                <a:solidFill>
                  <a:srgbClr val="000099"/>
                </a:solidFill>
                <a:latin typeface="Arial" pitchFamily="34" charset="0"/>
                <a:cs typeface="Arial" pitchFamily="34" charset="0"/>
              </a:rPr>
              <a:t>= 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2</a:t>
            </a:r>
            <a:r>
              <a:rPr lang="en-US" sz="2000" i="1" dirty="0" smtClean="0">
                <a:solidFill>
                  <a:srgbClr val="000099"/>
                </a:solidFill>
                <a:latin typeface="Arial" pitchFamily="34" charset="0"/>
                <a:cs typeface="Arial" pitchFamily="34" charset="0"/>
              </a:rPr>
              <a:t>[y] c</a:t>
            </a:r>
            <a:r>
              <a:rPr lang="en-US" sz="2000" i="1" baseline="-10000" dirty="0" smtClean="0">
                <a:solidFill>
                  <a:srgbClr val="000099"/>
                </a:solidFill>
                <a:latin typeface="Arial" pitchFamily="34" charset="0"/>
                <a:cs typeface="Arial" pitchFamily="34" charset="0"/>
              </a:rPr>
              <a:t>2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1</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1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[x</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w</a:t>
            </a:r>
            <a:r>
              <a:rPr lang="en-US" sz="2000" i="1" baseline="-10000" dirty="0" smtClean="0">
                <a:solidFill>
                  <a:srgbClr val="000099"/>
                </a:solidFill>
                <a:latin typeface="Arial" pitchFamily="34" charset="0"/>
                <a:cs typeface="Arial" pitchFamily="34" charset="0"/>
              </a:rPr>
              <a:t>3</a:t>
            </a:r>
            <a:r>
              <a:rPr lang="en-US" sz="2000" i="1" dirty="0" smtClean="0">
                <a:solidFill>
                  <a:srgbClr val="000099"/>
                </a:solidFill>
                <a:latin typeface="Arial" pitchFamily="34" charset="0"/>
                <a:cs typeface="Arial" pitchFamily="34" charset="0"/>
              </a:rPr>
              <a:t>[y</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p>
          <a:p>
            <a:pPr marL="3175" algn="just">
              <a:spcBef>
                <a:spcPts val="600"/>
              </a:spcBef>
              <a:defRPr/>
            </a:pPr>
            <a:r>
              <a:rPr lang="en-US" sz="2000" i="1" dirty="0" smtClean="0">
                <a:solidFill>
                  <a:srgbClr val="000099"/>
                </a:solidFill>
                <a:latin typeface="Arial" pitchFamily="34" charset="0"/>
                <a:cs typeface="Arial" pitchFamily="34" charset="0"/>
              </a:rPr>
              <a:t>C(H</a:t>
            </a:r>
            <a:r>
              <a:rPr lang="en-US" sz="2000" i="1" baseline="-10000" dirty="0" smtClean="0">
                <a:solidFill>
                  <a:srgbClr val="000099"/>
                </a:solidFill>
                <a:latin typeface="Arial" pitchFamily="34" charset="0"/>
                <a:cs typeface="Arial" pitchFamily="34" charset="0"/>
              </a:rPr>
              <a:t>12</a:t>
            </a:r>
            <a:r>
              <a:rPr lang="en-US" sz="2000" i="1" dirty="0" smtClean="0">
                <a:solidFill>
                  <a:srgbClr val="000099"/>
                </a:solidFill>
                <a:latin typeface="Arial" pitchFamily="34" charset="0"/>
                <a:cs typeface="Arial" pitchFamily="34" charset="0"/>
              </a:rPr>
              <a:t>) = </a:t>
            </a:r>
            <a:r>
              <a:rPr lang="en-US" sz="2000" i="1" dirty="0">
                <a:solidFill>
                  <a:srgbClr val="000099"/>
                </a:solidFill>
                <a:latin typeface="Arial" pitchFamily="34" charset="0"/>
                <a:cs typeface="Arial" pitchFamily="34" charset="0"/>
              </a:rPr>
              <a:t>H</a:t>
            </a:r>
            <a:r>
              <a:rPr lang="en-US" sz="2000" i="1" baseline="-10000" dirty="0">
                <a:solidFill>
                  <a:srgbClr val="000099"/>
                </a:solidFill>
                <a:latin typeface="Arial" pitchFamily="34" charset="0"/>
                <a:cs typeface="Arial" pitchFamily="34" charset="0"/>
              </a:rPr>
              <a:t>12</a:t>
            </a:r>
            <a:r>
              <a:rPr lang="en-US" sz="2000" i="1" dirty="0" smtClean="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rPr>
              <a:t>is a view equivalent to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3</a:t>
            </a:r>
            <a:r>
              <a:rPr lang="en-US" sz="2000" dirty="0" smtClean="0">
                <a:solidFill>
                  <a:srgbClr val="000099"/>
                </a:solidFill>
                <a:latin typeface="Arial" pitchFamily="34" charset="0"/>
                <a:cs typeface="Arial" pitchFamily="34" charset="0"/>
              </a:rPr>
              <a:t>.</a:t>
            </a:r>
          </a:p>
          <a:p>
            <a:pPr marL="3175" algn="just">
              <a:spcBef>
                <a:spcPts val="1200"/>
              </a:spcBef>
              <a:defRPr/>
            </a:pPr>
            <a:r>
              <a:rPr lang="en-US" sz="2000" i="1" dirty="0" smtClean="0">
                <a:solidFill>
                  <a:srgbClr val="000099"/>
                </a:solidFill>
                <a:latin typeface="Arial" pitchFamily="34" charset="0"/>
                <a:cs typeface="Arial" pitchFamily="34" charset="0"/>
                <a:sym typeface="Symbol"/>
              </a:rPr>
              <a:t>C(</a:t>
            </a:r>
            <a:r>
              <a:rPr lang="en-US" sz="2000" i="1" dirty="0" smtClean="0">
                <a:solidFill>
                  <a:srgbClr val="000099"/>
                </a:solidFill>
                <a:latin typeface="Arial" pitchFamily="34" charset="0"/>
                <a:cs typeface="Arial" pitchFamily="34" charset="0"/>
              </a:rPr>
              <a:t>H’</a:t>
            </a:r>
            <a:r>
              <a:rPr lang="en-US" sz="2000" i="1" baseline="-10000" dirty="0" smtClean="0">
                <a:solidFill>
                  <a:srgbClr val="000099"/>
                </a:solidFill>
                <a:latin typeface="Arial" pitchFamily="34" charset="0"/>
                <a:cs typeface="Arial" pitchFamily="34" charset="0"/>
              </a:rPr>
              <a:t>12</a:t>
            </a:r>
            <a:r>
              <a:rPr lang="en-US" sz="2000" i="1" dirty="0" smtClean="0">
                <a:solidFill>
                  <a:srgbClr val="000099"/>
                </a:solidFill>
                <a:latin typeface="Arial" pitchFamily="34" charset="0"/>
                <a:cs typeface="Arial" pitchFamily="34" charset="0"/>
                <a:sym typeface="Symbol"/>
              </a:rPr>
              <a:t>) =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sym typeface="Symbol"/>
              </a:rPr>
              <a:t> is not view equivalent to either </a:t>
            </a:r>
            <a:r>
              <a:rPr lang="en-US" sz="2000" i="1" dirty="0">
                <a:solidFill>
                  <a:srgbClr val="000099"/>
                </a:solidFill>
                <a:latin typeface="Arial" pitchFamily="34" charset="0"/>
                <a:cs typeface="Arial" pitchFamily="34" charset="0"/>
              </a:rPr>
              <a:t>T</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 T</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 </a:t>
            </a:r>
            <a:r>
              <a:rPr lang="en-US" sz="2000" dirty="0" smtClean="0">
                <a:solidFill>
                  <a:srgbClr val="000099"/>
                </a:solidFill>
                <a:latin typeface="Arial" pitchFamily="34" charset="0"/>
                <a:cs typeface="Arial" pitchFamily="34" charset="0"/>
                <a:sym typeface="Symbol"/>
              </a:rPr>
              <a:t>or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2 </a:t>
            </a:r>
            <a:r>
              <a:rPr lang="en-US" sz="2000" i="1" dirty="0" smtClean="0">
                <a:solidFill>
                  <a:srgbClr val="000099"/>
                </a:solidFill>
                <a:latin typeface="Arial" pitchFamily="34" charset="0"/>
                <a:cs typeface="Arial" pitchFamily="34" charset="0"/>
              </a:rPr>
              <a:t>T</a:t>
            </a:r>
            <a:r>
              <a:rPr lang="en-US" sz="2000" i="1" baseline="-10000" dirty="0" smtClean="0">
                <a:solidFill>
                  <a:srgbClr val="000099"/>
                </a:solidFill>
                <a:latin typeface="Arial" pitchFamily="34" charset="0"/>
                <a:cs typeface="Arial" pitchFamily="34" charset="0"/>
              </a:rPr>
              <a:t>1</a:t>
            </a:r>
            <a:r>
              <a:rPr lang="en-US" sz="2000" dirty="0" smtClean="0">
                <a:solidFill>
                  <a:srgbClr val="000099"/>
                </a:solidFill>
                <a:latin typeface="Arial" pitchFamily="34" charset="0"/>
                <a:cs typeface="Arial" pitchFamily="34" charset="0"/>
                <a:sym typeface="Symbol"/>
              </a:rPr>
              <a:t>.   </a:t>
            </a:r>
          </a:p>
        </p:txBody>
      </p:sp>
    </p:spTree>
    <p:extLst>
      <p:ext uri="{BB962C8B-B14F-4D97-AF65-F5344CB8AC3E}">
        <p14:creationId xmlns:p14="http://schemas.microsoft.com/office/powerpoint/2010/main" val="2434811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xfrm>
            <a:off x="8221663" y="6303963"/>
            <a:ext cx="598487" cy="242887"/>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0D833B24-60BC-494A-B93D-C4E365C84DB7}" type="slidenum">
              <a:rPr lang="en-US" sz="1400" smtClean="0">
                <a:solidFill>
                  <a:srgbClr val="000099"/>
                </a:solidFill>
                <a:latin typeface="Arial" pitchFamily="34" charset="0"/>
                <a:cs typeface="Arial" pitchFamily="34" charset="0"/>
              </a:rPr>
              <a:pPr/>
              <a:t>9</a:t>
            </a:fld>
            <a:endParaRPr lang="en-US" sz="1400" b="0" smtClean="0"/>
          </a:p>
        </p:txBody>
      </p:sp>
      <p:sp>
        <p:nvSpPr>
          <p:cNvPr id="39939" name="Rectangle 2"/>
          <p:cNvSpPr>
            <a:spLocks noGrp="1" noChangeArrowheads="1"/>
          </p:cNvSpPr>
          <p:nvPr>
            <p:ph type="title" idx="4294967295"/>
          </p:nvPr>
        </p:nvSpPr>
        <p:spPr>
          <a:xfrm>
            <a:off x="1088650" y="378143"/>
            <a:ext cx="7300912" cy="636010"/>
          </a:xfrm>
        </p:spPr>
        <p:txBody>
          <a:bodyPr/>
          <a:lstStyle/>
          <a:p>
            <a:r>
              <a:rPr lang="en-US" sz="2800" b="1" dirty="0" smtClean="0">
                <a:solidFill>
                  <a:srgbClr val="C00000"/>
                </a:solidFill>
                <a:latin typeface="Arial" pitchFamily="34" charset="0"/>
                <a:cs typeface="Arial" pitchFamily="34" charset="0"/>
              </a:rPr>
              <a:t>View </a:t>
            </a:r>
            <a:r>
              <a:rPr lang="en-US" sz="2800" b="1" smtClean="0">
                <a:solidFill>
                  <a:srgbClr val="C00000"/>
                </a:solidFill>
                <a:latin typeface="Arial" pitchFamily="34" charset="0"/>
                <a:cs typeface="Arial" pitchFamily="34" charset="0"/>
              </a:rPr>
              <a:t>Serializability</a:t>
            </a:r>
            <a:endParaRPr lang="en-US" sz="2800" dirty="0" smtClean="0"/>
          </a:p>
        </p:txBody>
      </p:sp>
      <p:sp>
        <p:nvSpPr>
          <p:cNvPr id="7" name="Rectangle 6"/>
          <p:cNvSpPr/>
          <p:nvPr/>
        </p:nvSpPr>
        <p:spPr>
          <a:xfrm>
            <a:off x="731521" y="1165396"/>
            <a:ext cx="7714210" cy="3831818"/>
          </a:xfrm>
          <a:prstGeom prst="rect">
            <a:avLst/>
          </a:prstGeom>
        </p:spPr>
        <p:txBody>
          <a:bodyPr wrap="square">
            <a:spAutoFit/>
          </a:bodyPr>
          <a:lstStyle/>
          <a:p>
            <a:pPr marL="3175" algn="just">
              <a:spcBef>
                <a:spcPts val="600"/>
              </a:spcBef>
              <a:defRPr/>
            </a:pPr>
            <a:r>
              <a:rPr lang="en-US" dirty="0" smtClean="0">
                <a:solidFill>
                  <a:srgbClr val="660066"/>
                </a:solidFill>
                <a:latin typeface="Arial" pitchFamily="34" charset="0"/>
                <a:cs typeface="Arial" pitchFamily="34" charset="0"/>
                <a:sym typeface="Symbol"/>
              </a:rPr>
              <a:t>Observation</a:t>
            </a:r>
          </a:p>
          <a:p>
            <a:pPr marL="460375" algn="just">
              <a:spcBef>
                <a:spcPts val="600"/>
              </a:spcBef>
              <a:defRPr/>
            </a:pPr>
            <a:r>
              <a:rPr lang="en-US" sz="2000" dirty="0" smtClean="0">
                <a:solidFill>
                  <a:srgbClr val="000099"/>
                </a:solidFill>
                <a:latin typeface="Arial" pitchFamily="34" charset="0"/>
                <a:cs typeface="Arial" pitchFamily="34" charset="0"/>
                <a:sym typeface="Symbol"/>
              </a:rPr>
              <a:t>A committed projection of </a:t>
            </a:r>
            <a:r>
              <a:rPr lang="en-US" sz="2000" i="1" dirty="0" smtClean="0">
                <a:solidFill>
                  <a:srgbClr val="000099"/>
                </a:solidFill>
                <a:latin typeface="Arial" pitchFamily="34" charset="0"/>
                <a:cs typeface="Arial" pitchFamily="34" charset="0"/>
                <a:sym typeface="Symbol"/>
              </a:rPr>
              <a:t>H</a:t>
            </a:r>
            <a:r>
              <a:rPr lang="en-US" sz="2000" dirty="0" smtClean="0">
                <a:solidFill>
                  <a:srgbClr val="000099"/>
                </a:solidFill>
                <a:latin typeface="Arial" pitchFamily="34" charset="0"/>
                <a:cs typeface="Arial" pitchFamily="34" charset="0"/>
                <a:sym typeface="Symbol"/>
              </a:rPr>
              <a:t>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3</a:t>
            </a:r>
            <a:r>
              <a:rPr lang="en-US" sz="2000" i="1" dirty="0">
                <a:solidFill>
                  <a:srgbClr val="000099"/>
                </a:solidFill>
                <a:latin typeface="Arial" pitchFamily="34" charset="0"/>
                <a:cs typeface="Arial" pitchFamily="34" charset="0"/>
              </a:rPr>
              <a:t>[y] </a:t>
            </a:r>
            <a:r>
              <a:rPr lang="en-US" sz="2000" i="1" dirty="0" smtClean="0">
                <a:solidFill>
                  <a:srgbClr val="000099"/>
                </a:solidFill>
                <a:latin typeface="Arial" pitchFamily="34" charset="0"/>
                <a:cs typeface="Arial" pitchFamily="34" charset="0"/>
              </a:rPr>
              <a:t>c</a:t>
            </a:r>
            <a:r>
              <a:rPr lang="en-US" sz="2000" i="1" baseline="-10000" dirty="0" smtClean="0">
                <a:solidFill>
                  <a:srgbClr val="000099"/>
                </a:solidFill>
                <a:latin typeface="Arial" pitchFamily="34" charset="0"/>
                <a:cs typeface="Arial" pitchFamily="34" charset="0"/>
              </a:rPr>
              <a:t>3</a:t>
            </a:r>
          </a:p>
          <a:p>
            <a:pPr marL="460375" algn="just">
              <a:spcBef>
                <a:spcPts val="1200"/>
              </a:spcBef>
              <a:defRPr/>
            </a:pPr>
            <a:r>
              <a:rPr lang="en-US" sz="2000" dirty="0">
                <a:solidFill>
                  <a:srgbClr val="000099"/>
                </a:solidFill>
                <a:latin typeface="Arial" pitchFamily="34" charset="0"/>
                <a:cs typeface="Arial" pitchFamily="34" charset="0"/>
                <a:sym typeface="Symbol"/>
              </a:rPr>
              <a:t>A </a:t>
            </a:r>
            <a:r>
              <a:rPr lang="en-US" sz="2000" dirty="0" smtClean="0">
                <a:solidFill>
                  <a:srgbClr val="000099"/>
                </a:solidFill>
                <a:latin typeface="Arial" pitchFamily="34" charset="0"/>
                <a:cs typeface="Arial" pitchFamily="34" charset="0"/>
                <a:sym typeface="Symbol"/>
              </a:rPr>
              <a:t>prefix </a:t>
            </a:r>
            <a:r>
              <a:rPr lang="en-US" sz="2000" i="1" dirty="0" smtClean="0">
                <a:solidFill>
                  <a:srgbClr val="000099"/>
                </a:solidFill>
                <a:latin typeface="Arial" pitchFamily="34" charset="0"/>
                <a:cs typeface="Arial" pitchFamily="34" charset="0"/>
                <a:sym typeface="Symbol"/>
              </a:rPr>
              <a:t>C(H’) </a:t>
            </a:r>
            <a:r>
              <a:rPr lang="en-US" sz="2000" dirty="0" smtClean="0">
                <a:solidFill>
                  <a:srgbClr val="000099"/>
                </a:solidFill>
                <a:latin typeface="Arial" pitchFamily="34" charset="0"/>
                <a:cs typeface="Arial" pitchFamily="34" charset="0"/>
                <a:sym typeface="Symbol"/>
              </a:rPr>
              <a:t>of </a:t>
            </a:r>
            <a:r>
              <a:rPr lang="en-US" sz="2000" i="1" dirty="0" smtClean="0">
                <a:solidFill>
                  <a:srgbClr val="000099"/>
                </a:solidFill>
                <a:latin typeface="Arial" pitchFamily="34" charset="0"/>
                <a:cs typeface="Arial" pitchFamily="34" charset="0"/>
                <a:sym typeface="Symbol"/>
              </a:rPr>
              <a:t>H</a:t>
            </a:r>
            <a:r>
              <a:rPr lang="en-US" sz="2000" dirty="0" smtClean="0">
                <a:solidFill>
                  <a:srgbClr val="000099"/>
                </a:solidFill>
                <a:latin typeface="Arial" pitchFamily="34" charset="0"/>
                <a:cs typeface="Arial" pitchFamily="34" charset="0"/>
                <a:sym typeface="Symbol"/>
              </a:rPr>
              <a:t> is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[x] w</a:t>
            </a:r>
            <a:r>
              <a:rPr lang="en-US" sz="2000" i="1" baseline="-10000" dirty="0">
                <a:solidFill>
                  <a:srgbClr val="000099"/>
                </a:solidFill>
                <a:latin typeface="Arial" pitchFamily="34" charset="0"/>
                <a:cs typeface="Arial" pitchFamily="34" charset="0"/>
              </a:rPr>
              <a:t>2</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2 </a:t>
            </a:r>
            <a:r>
              <a:rPr lang="en-US" sz="2000" i="1" dirty="0">
                <a:solidFill>
                  <a:srgbClr val="000099"/>
                </a:solidFill>
                <a:latin typeface="Arial" pitchFamily="34" charset="0"/>
                <a:cs typeface="Arial" pitchFamily="34" charset="0"/>
              </a:rPr>
              <a:t>w</a:t>
            </a:r>
            <a:r>
              <a:rPr lang="en-US" sz="2000" i="1" baseline="-10000" dirty="0">
                <a:solidFill>
                  <a:srgbClr val="000099"/>
                </a:solidFill>
                <a:latin typeface="Arial" pitchFamily="34" charset="0"/>
                <a:cs typeface="Arial" pitchFamily="34" charset="0"/>
              </a:rPr>
              <a:t>1</a:t>
            </a:r>
            <a:r>
              <a:rPr lang="en-US" sz="2000" i="1" dirty="0">
                <a:solidFill>
                  <a:srgbClr val="000099"/>
                </a:solidFill>
                <a:latin typeface="Arial" pitchFamily="34" charset="0"/>
                <a:cs typeface="Arial" pitchFamily="34" charset="0"/>
              </a:rPr>
              <a:t>[y] c</a:t>
            </a:r>
            <a:r>
              <a:rPr lang="en-US" sz="2000" i="1" baseline="-10000" dirty="0">
                <a:solidFill>
                  <a:srgbClr val="000099"/>
                </a:solidFill>
                <a:latin typeface="Arial" pitchFamily="34" charset="0"/>
                <a:cs typeface="Arial" pitchFamily="34" charset="0"/>
              </a:rPr>
              <a:t>1</a:t>
            </a:r>
            <a:r>
              <a:rPr lang="en-US" i="1" baseline="-10000" dirty="0">
                <a:solidFill>
                  <a:srgbClr val="000099"/>
                </a:solidFill>
                <a:latin typeface="Arial" pitchFamily="34" charset="0"/>
                <a:cs typeface="Arial" pitchFamily="34" charset="0"/>
              </a:rPr>
              <a:t> </a:t>
            </a:r>
            <a:endParaRPr lang="en-US" i="1" baseline="-10000" dirty="0" smtClean="0">
              <a:solidFill>
                <a:srgbClr val="000099"/>
              </a:solidFill>
              <a:latin typeface="Arial" pitchFamily="34" charset="0"/>
              <a:cs typeface="Arial" pitchFamily="34" charset="0"/>
            </a:endParaRPr>
          </a:p>
          <a:p>
            <a:pPr marL="3175" algn="just">
              <a:spcBef>
                <a:spcPts val="1200"/>
              </a:spcBef>
              <a:defRPr/>
            </a:pPr>
            <a:r>
              <a:rPr lang="en-US" dirty="0" smtClean="0">
                <a:solidFill>
                  <a:srgbClr val="660066"/>
                </a:solidFill>
                <a:latin typeface="Arial" pitchFamily="34" charset="0"/>
                <a:cs typeface="Arial" pitchFamily="34" charset="0"/>
                <a:sym typeface="Symbol"/>
              </a:rPr>
              <a:t>On the basis of this observation, we conclude that we would not get a prefix commit-closed property if we had used any committed projection to define view </a:t>
            </a:r>
            <a:r>
              <a:rPr lang="en-US" dirty="0" err="1" smtClean="0">
                <a:solidFill>
                  <a:srgbClr val="660066"/>
                </a:solidFill>
                <a:latin typeface="Arial" pitchFamily="34" charset="0"/>
                <a:cs typeface="Arial" pitchFamily="34" charset="0"/>
                <a:sym typeface="Symbol"/>
              </a:rPr>
              <a:t>serializability</a:t>
            </a:r>
            <a:r>
              <a:rPr lang="en-US" dirty="0" smtClean="0">
                <a:solidFill>
                  <a:srgbClr val="660066"/>
                </a:solidFill>
                <a:latin typeface="Arial" pitchFamily="34" charset="0"/>
                <a:cs typeface="Arial" pitchFamily="34" charset="0"/>
                <a:sym typeface="Symbol"/>
              </a:rPr>
              <a:t>.</a:t>
            </a:r>
          </a:p>
          <a:p>
            <a:pPr marL="3175" algn="just">
              <a:spcBef>
                <a:spcPts val="1200"/>
              </a:spcBef>
              <a:defRPr/>
            </a:pPr>
            <a:r>
              <a:rPr lang="en-US" dirty="0" smtClean="0">
                <a:solidFill>
                  <a:srgbClr val="660066"/>
                </a:solidFill>
                <a:latin typeface="Arial" pitchFamily="34" charset="0"/>
                <a:cs typeface="Arial" pitchFamily="34" charset="0"/>
                <a:sym typeface="Symbol"/>
              </a:rPr>
              <a:t>View </a:t>
            </a:r>
            <a:r>
              <a:rPr lang="en-US" dirty="0" err="1" smtClean="0">
                <a:solidFill>
                  <a:srgbClr val="660066"/>
                </a:solidFill>
                <a:latin typeface="Arial" pitchFamily="34" charset="0"/>
                <a:cs typeface="Arial" pitchFamily="34" charset="0"/>
                <a:sym typeface="Symbol"/>
              </a:rPr>
              <a:t>serializability</a:t>
            </a:r>
            <a:r>
              <a:rPr lang="en-US" dirty="0" smtClean="0">
                <a:solidFill>
                  <a:srgbClr val="660066"/>
                </a:solidFill>
                <a:latin typeface="Arial" pitchFamily="34" charset="0"/>
                <a:cs typeface="Arial" pitchFamily="34" charset="0"/>
                <a:sym typeface="Symbol"/>
              </a:rPr>
              <a:t> is a special case of conflict </a:t>
            </a:r>
            <a:r>
              <a:rPr lang="en-US" dirty="0" err="1" smtClean="0">
                <a:solidFill>
                  <a:srgbClr val="660066"/>
                </a:solidFill>
                <a:latin typeface="Arial" pitchFamily="34" charset="0"/>
                <a:cs typeface="Arial" pitchFamily="34" charset="0"/>
                <a:sym typeface="Symbol"/>
              </a:rPr>
              <a:t>serializability</a:t>
            </a:r>
            <a:r>
              <a:rPr lang="en-US" dirty="0" smtClean="0">
                <a:solidFill>
                  <a:srgbClr val="660066"/>
                </a:solidFill>
                <a:latin typeface="Arial" pitchFamily="34" charset="0"/>
                <a:cs typeface="Arial" pitchFamily="34" charset="0"/>
                <a:sym typeface="Symbol"/>
              </a:rPr>
              <a:t>.</a:t>
            </a:r>
            <a:endParaRPr lang="en-US" dirty="0">
              <a:solidFill>
                <a:srgbClr val="660066"/>
              </a:solidFill>
              <a:latin typeface="Arial" pitchFamily="34" charset="0"/>
              <a:cs typeface="Arial" pitchFamily="34" charset="0"/>
              <a:sym typeface="Symbol"/>
            </a:endParaRPr>
          </a:p>
        </p:txBody>
      </p:sp>
    </p:spTree>
    <p:extLst>
      <p:ext uri="{BB962C8B-B14F-4D97-AF65-F5344CB8AC3E}">
        <p14:creationId xmlns:p14="http://schemas.microsoft.com/office/powerpoint/2010/main" val="3950605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21571</TotalTime>
  <Words>1166</Words>
  <Application>Microsoft Office PowerPoint</Application>
  <PresentationFormat>On-screen Show (4:3)</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Symbol</vt:lpstr>
      <vt:lpstr>Times New Roman</vt:lpstr>
      <vt:lpstr>Wingdings</vt:lpstr>
      <vt:lpstr>Blank Presentation</vt:lpstr>
      <vt:lpstr>Custom Design</vt:lpstr>
      <vt:lpstr>PowerPoint Presentation</vt:lpstr>
      <vt:lpstr>View Serializability</vt:lpstr>
      <vt:lpstr>Interleaved Execution</vt:lpstr>
      <vt:lpstr>Interleaved Execution</vt:lpstr>
      <vt:lpstr>View</vt:lpstr>
      <vt:lpstr>View Equivalence</vt:lpstr>
      <vt:lpstr>View Serializability</vt:lpstr>
      <vt:lpstr>View Serializability</vt:lpstr>
      <vt:lpstr>View Serializability</vt:lpstr>
      <vt:lpstr>View Serializability</vt:lpstr>
      <vt:lpstr>View Serializability</vt:lpstr>
      <vt:lpstr>View Serializability</vt:lpstr>
      <vt:lpstr>View Serializability</vt:lpstr>
      <vt:lpstr>PowerPoint Presentation</vt:lpstr>
      <vt:lpstr>Discussion</vt:lpstr>
    </vt:vector>
  </TitlesOfParts>
  <Company>MSFT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Vijay Kumar</dc:creator>
  <cp:lastModifiedBy>Kumar, Vijay</cp:lastModifiedBy>
  <cp:revision>536</cp:revision>
  <cp:lastPrinted>2001-01-03T18:16:48Z</cp:lastPrinted>
  <dcterms:created xsi:type="dcterms:W3CDTF">1996-12-18T00:07:49Z</dcterms:created>
  <dcterms:modified xsi:type="dcterms:W3CDTF">2015-02-16T19:06:09Z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