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734" r:id="rId2"/>
  </p:sldMasterIdLst>
  <p:notesMasterIdLst>
    <p:notesMasterId r:id="rId31"/>
  </p:notesMasterIdLst>
  <p:handoutMasterIdLst>
    <p:handoutMasterId r:id="rId32"/>
  </p:handoutMasterIdLst>
  <p:sldIdLst>
    <p:sldId id="293" r:id="rId3"/>
    <p:sldId id="346" r:id="rId4"/>
    <p:sldId id="257" r:id="rId5"/>
    <p:sldId id="385" r:id="rId6"/>
    <p:sldId id="317" r:id="rId7"/>
    <p:sldId id="259" r:id="rId8"/>
    <p:sldId id="320" r:id="rId9"/>
    <p:sldId id="386" r:id="rId10"/>
    <p:sldId id="400" r:id="rId11"/>
    <p:sldId id="260" r:id="rId12"/>
    <p:sldId id="388" r:id="rId13"/>
    <p:sldId id="389" r:id="rId14"/>
    <p:sldId id="404" r:id="rId15"/>
    <p:sldId id="387" r:id="rId16"/>
    <p:sldId id="294" r:id="rId17"/>
    <p:sldId id="390" r:id="rId18"/>
    <p:sldId id="391" r:id="rId19"/>
    <p:sldId id="393" r:id="rId20"/>
    <p:sldId id="394" r:id="rId21"/>
    <p:sldId id="395" r:id="rId22"/>
    <p:sldId id="396" r:id="rId23"/>
    <p:sldId id="398" r:id="rId24"/>
    <p:sldId id="399" r:id="rId25"/>
    <p:sldId id="397" r:id="rId26"/>
    <p:sldId id="402" r:id="rId27"/>
    <p:sldId id="403" r:id="rId28"/>
    <p:sldId id="326" r:id="rId29"/>
    <p:sldId id="401" r:id="rId30"/>
  </p:sldIdLst>
  <p:sldSz cx="9144000" cy="6858000" type="screen4x3"/>
  <p:notesSz cx="6858000" cy="9144000"/>
  <p:defaultTextStyle>
    <a:defPPr>
      <a:defRPr lang="en-US"/>
    </a:defPPr>
    <a:lvl1pPr algn="l" rtl="0" eaLnBrk="0" fontAlgn="base" hangingPunct="0">
      <a:spcBef>
        <a:spcPct val="0"/>
      </a:spcBef>
      <a:spcAft>
        <a:spcPct val="0"/>
      </a:spcAft>
      <a:defRPr sz="2400"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76"/>
    <a:srgbClr val="000099"/>
    <a:srgbClr val="660066"/>
    <a:srgbClr val="0000FF"/>
    <a:srgbClr val="FF9966"/>
    <a:srgbClr val="FFCC99"/>
    <a:srgbClr val="0099CC"/>
    <a:srgbClr val="66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31" autoAdjust="0"/>
    <p:restoredTop sz="94609" autoAdjust="0"/>
  </p:normalViewPr>
  <p:slideViewPr>
    <p:cSldViewPr snapToGrid="0">
      <p:cViewPr varScale="1">
        <p:scale>
          <a:sx n="83" d="100"/>
          <a:sy n="83" d="100"/>
        </p:scale>
        <p:origin x="82" y="221"/>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8004"/>
    </p:cViewPr>
  </p:sorterViewPr>
  <p:notesViewPr>
    <p:cSldViewPr snapToGrid="0">
      <p:cViewPr varScale="1">
        <p:scale>
          <a:sx n="74" d="100"/>
          <a:sy n="74" d="100"/>
        </p:scale>
        <p:origin x="-2333"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7373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7373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7373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6D956FB6-67E4-4D0F-9BCD-6AF2BDE8C34B}" type="slidenum">
              <a:rPr lang="en-US"/>
              <a:pPr>
                <a:defRPr/>
              </a:pPr>
              <a:t>‹#›</a:t>
            </a:fld>
            <a:endParaRPr lang="en-US"/>
          </a:p>
        </p:txBody>
      </p:sp>
    </p:spTree>
    <p:extLst>
      <p:ext uri="{BB962C8B-B14F-4D97-AF65-F5344CB8AC3E}">
        <p14:creationId xmlns:p14="http://schemas.microsoft.com/office/powerpoint/2010/main" val="33632538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0419"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69636"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0421"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0422"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0423"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CDDB35CE-09BB-4FCD-9513-C6B8896CBCBA}" type="slidenum">
              <a:rPr lang="en-US"/>
              <a:pPr>
                <a:defRPr/>
              </a:pPr>
              <a:t>‹#›</a:t>
            </a:fld>
            <a:endParaRPr lang="en-US"/>
          </a:p>
        </p:txBody>
      </p:sp>
    </p:spTree>
    <p:extLst>
      <p:ext uri="{BB962C8B-B14F-4D97-AF65-F5344CB8AC3E}">
        <p14:creationId xmlns:p14="http://schemas.microsoft.com/office/powerpoint/2010/main" val="1181771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D6738CE6-852F-4FA8-9709-E0BC3757B686}" type="slidenum">
              <a:rPr lang="en-US"/>
              <a:pPr>
                <a:defRPr/>
              </a:pPr>
              <a:t>‹#›</a:t>
            </a:fld>
            <a:endParaRPr lang="en-US"/>
          </a:p>
        </p:txBody>
      </p:sp>
    </p:spTree>
    <p:extLst>
      <p:ext uri="{BB962C8B-B14F-4D97-AF65-F5344CB8AC3E}">
        <p14:creationId xmlns:p14="http://schemas.microsoft.com/office/powerpoint/2010/main" val="1225782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376771-1535-4A44-806A-2F50A490CABA}" type="datetimeFigureOut">
              <a:rPr lang="en-US" smtClean="0"/>
              <a:t>2/16/2015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999245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376771-1535-4A44-806A-2F50A490CABA}" type="datetimeFigureOut">
              <a:rPr lang="en-US" smtClean="0"/>
              <a:t>2/16/2015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591793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F376771-1535-4A44-806A-2F50A490CABA}" type="datetimeFigureOut">
              <a:rPr lang="en-US" smtClean="0"/>
              <a:t>2/16/2015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20559960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F376771-1535-4A44-806A-2F50A490CABA}" type="datetimeFigureOut">
              <a:rPr lang="en-US" smtClean="0"/>
              <a:t>2/16/2015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21134697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F376771-1535-4A44-806A-2F50A490CABA}" type="datetimeFigureOut">
              <a:rPr lang="en-US" smtClean="0"/>
              <a:t>2/16/2015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2608234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376771-1535-4A44-806A-2F50A490CABA}" type="datetimeFigureOut">
              <a:rPr lang="en-US" smtClean="0"/>
              <a:t>2/16/2015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9860102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376771-1535-4A44-806A-2F50A490CABA}" type="datetimeFigureOut">
              <a:rPr lang="en-US" smtClean="0"/>
              <a:t>2/16/2015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12759188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376771-1535-4A44-806A-2F50A490CABA}" type="datetimeFigureOut">
              <a:rPr lang="en-US" smtClean="0"/>
              <a:t>2/16/2015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21887936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376771-1535-4A44-806A-2F50A490CABA}" type="datetimeFigureOut">
              <a:rPr lang="en-US" smtClean="0"/>
              <a:t>2/16/2015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37439466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376771-1535-4A44-806A-2F50A490CABA}" type="datetimeFigureOut">
              <a:rPr lang="en-US" smtClean="0"/>
              <a:t>2/16/2015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252862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2" name="Straight Connector 9"/>
          <p:cNvCxnSpPr>
            <a:cxnSpLocks noChangeShapeType="1"/>
          </p:cNvCxnSpPr>
          <p:nvPr userDrawn="1"/>
        </p:nvCxnSpPr>
        <p:spPr bwMode="auto">
          <a:xfrm>
            <a:off x="0" y="92075"/>
            <a:ext cx="9144000" cy="0"/>
          </a:xfrm>
          <a:prstGeom prst="line">
            <a:avLst/>
          </a:prstGeom>
          <a:noFill/>
          <a:ln w="38100" cmpd="thickThin" algn="ctr">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Rectangle 10"/>
          <p:cNvSpPr>
            <a:spLocks noChangeArrowheads="1"/>
          </p:cNvSpPr>
          <p:nvPr userDrawn="1"/>
        </p:nvSpPr>
        <p:spPr bwMode="auto">
          <a:xfrm>
            <a:off x="0" y="0"/>
            <a:ext cx="9144000" cy="76200"/>
          </a:xfrm>
          <a:prstGeom prst="rect">
            <a:avLst/>
          </a:prstGeom>
          <a:solidFill>
            <a:srgbClr val="00B05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endParaRPr lang="en-US"/>
          </a:p>
        </p:txBody>
      </p:sp>
      <p:sp>
        <p:nvSpPr>
          <p:cNvPr id="4" name="Rectangle 6"/>
          <p:cNvSpPr>
            <a:spLocks noGrp="1" noChangeArrowheads="1"/>
          </p:cNvSpPr>
          <p:nvPr>
            <p:ph type="sldNum" sz="quarter" idx="10"/>
          </p:nvPr>
        </p:nvSpPr>
        <p:spPr/>
        <p:txBody>
          <a:bodyPr/>
          <a:lstStyle>
            <a:lvl1pPr algn="r">
              <a:defRPr/>
            </a:lvl1pPr>
          </a:lstStyle>
          <a:p>
            <a:pPr>
              <a:defRPr/>
            </a:pPr>
            <a:fld id="{F10A4DAA-1B38-4787-A602-51870A8DE70E}" type="slidenum">
              <a:rPr lang="en-US"/>
              <a:pPr>
                <a:defRPr/>
              </a:pPr>
              <a:t>‹#›</a:t>
            </a:fld>
            <a:endParaRPr lang="en-US" dirty="0"/>
          </a:p>
        </p:txBody>
      </p:sp>
    </p:spTree>
    <p:extLst>
      <p:ext uri="{BB962C8B-B14F-4D97-AF65-F5344CB8AC3E}">
        <p14:creationId xmlns:p14="http://schemas.microsoft.com/office/powerpoint/2010/main" val="3730451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pPr>
              <a:defRPr/>
            </a:pPr>
            <a:fld id="{B236C873-1B19-42AD-9CD5-F23EED5BAB33}" type="slidenum">
              <a:rPr lang="en-US" smtClean="0"/>
              <a:pPr>
                <a:defRPr/>
              </a:pPr>
              <a:t>‹#›</a:t>
            </a:fld>
            <a:endParaRPr lang="en-US"/>
          </a:p>
        </p:txBody>
      </p:sp>
    </p:spTree>
    <p:extLst>
      <p:ext uri="{BB962C8B-B14F-4D97-AF65-F5344CB8AC3E}">
        <p14:creationId xmlns:p14="http://schemas.microsoft.com/office/powerpoint/2010/main" val="2330868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9ADD84D2-C759-4732-9684-AEF5EDDEBBF0}" type="slidenum">
              <a:rPr lang="en-US"/>
              <a:pPr>
                <a:defRPr/>
              </a:pPr>
              <a:t>‹#›</a:t>
            </a:fld>
            <a:endParaRPr lang="en-US"/>
          </a:p>
        </p:txBody>
      </p:sp>
    </p:spTree>
    <p:extLst>
      <p:ext uri="{BB962C8B-B14F-4D97-AF65-F5344CB8AC3E}">
        <p14:creationId xmlns:p14="http://schemas.microsoft.com/office/powerpoint/2010/main" val="991524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8A2AE999-36E9-4181-A63A-EC98135AD130}" type="slidenum">
              <a:rPr lang="en-US"/>
              <a:pPr>
                <a:defRPr/>
              </a:pPr>
              <a:t>‹#›</a:t>
            </a:fld>
            <a:endParaRPr lang="en-US"/>
          </a:p>
        </p:txBody>
      </p:sp>
    </p:spTree>
    <p:extLst>
      <p:ext uri="{BB962C8B-B14F-4D97-AF65-F5344CB8AC3E}">
        <p14:creationId xmlns:p14="http://schemas.microsoft.com/office/powerpoint/2010/main" val="895693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DD74E0D0-F494-4050-8B77-7F6DC476B1A1}" type="slidenum">
              <a:rPr lang="en-US"/>
              <a:pPr>
                <a:defRPr/>
              </a:pPr>
              <a:t>‹#›</a:t>
            </a:fld>
            <a:endParaRPr lang="en-US"/>
          </a:p>
        </p:txBody>
      </p:sp>
    </p:spTree>
    <p:extLst>
      <p:ext uri="{BB962C8B-B14F-4D97-AF65-F5344CB8AC3E}">
        <p14:creationId xmlns:p14="http://schemas.microsoft.com/office/powerpoint/2010/main" val="1924025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8E537B60-1B37-4DD4-8AC9-DC23AE694809}" type="slidenum">
              <a:rPr lang="en-US"/>
              <a:pPr>
                <a:defRPr/>
              </a:pPr>
              <a:t>‹#›</a:t>
            </a:fld>
            <a:endParaRPr lang="en-US"/>
          </a:p>
        </p:txBody>
      </p:sp>
    </p:spTree>
    <p:extLst>
      <p:ext uri="{BB962C8B-B14F-4D97-AF65-F5344CB8AC3E}">
        <p14:creationId xmlns:p14="http://schemas.microsoft.com/office/powerpoint/2010/main" val="2556392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xfrm>
            <a:off x="7554913" y="6553200"/>
            <a:ext cx="1512887" cy="242888"/>
          </a:xfrm>
        </p:spPr>
        <p:txBody>
          <a:bodyPr/>
          <a:lstStyle>
            <a:lvl1pPr algn="r">
              <a:defRPr>
                <a:latin typeface="Arial" pitchFamily="34" charset="0"/>
                <a:cs typeface="Arial" pitchFamily="34" charset="0"/>
              </a:defRPr>
            </a:lvl1pPr>
          </a:lstStyle>
          <a:p>
            <a:pPr>
              <a:defRPr/>
            </a:pPr>
            <a:endParaRPr lang="en-US"/>
          </a:p>
        </p:txBody>
      </p:sp>
    </p:spTree>
    <p:extLst>
      <p:ext uri="{BB962C8B-B14F-4D97-AF65-F5344CB8AC3E}">
        <p14:creationId xmlns:p14="http://schemas.microsoft.com/office/powerpoint/2010/main" val="4281026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F376771-1535-4A44-806A-2F50A490CABA}" type="datetimeFigureOut">
              <a:rPr lang="en-US" smtClean="0"/>
              <a:t>2/16/2015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1867334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8251825" y="6386513"/>
            <a:ext cx="598488" cy="242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1" i="0" baseline="0">
                <a:solidFill>
                  <a:srgbClr val="000076"/>
                </a:solidFill>
                <a:latin typeface="Arial" pitchFamily="34" charset="0"/>
              </a:defRPr>
            </a:lvl1pPr>
          </a:lstStyle>
          <a:p>
            <a:pPr>
              <a:defRPr/>
            </a:pPr>
            <a:fld id="{B236C873-1B19-42AD-9CD5-F23EED5BAB33}" type="slidenum">
              <a:rPr lang="en-US"/>
              <a:pPr>
                <a:defRPr/>
              </a:pPr>
              <a:t>‹#›</a:t>
            </a:fld>
            <a:endParaRPr lang="en-US"/>
          </a:p>
        </p:txBody>
      </p:sp>
      <p:sp>
        <p:nvSpPr>
          <p:cNvPr id="1029" name="Rectangle 7"/>
          <p:cNvSpPr>
            <a:spLocks noChangeArrowheads="1"/>
          </p:cNvSpPr>
          <p:nvPr userDrawn="1"/>
        </p:nvSpPr>
        <p:spPr bwMode="auto">
          <a:xfrm>
            <a:off x="-228600" y="6629400"/>
            <a:ext cx="1004888" cy="24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sz="1400" b="0"/>
          </a:p>
        </p:txBody>
      </p:sp>
      <p:sp>
        <p:nvSpPr>
          <p:cNvPr id="7" name="Rectangle 6"/>
          <p:cNvSpPr txBox="1">
            <a:spLocks noChangeArrowheads="1"/>
          </p:cNvSpPr>
          <p:nvPr userDrawn="1"/>
        </p:nvSpPr>
        <p:spPr bwMode="auto">
          <a:xfrm>
            <a:off x="2463800" y="6362700"/>
            <a:ext cx="3627438" cy="24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r" rtl="0" eaLnBrk="0" fontAlgn="base" hangingPunct="0">
              <a:spcBef>
                <a:spcPct val="0"/>
              </a:spcBef>
              <a:spcAft>
                <a:spcPct val="0"/>
              </a:spcAft>
              <a:defRPr sz="1400" b="0" kern="1200" smtClean="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a:lstStyle>
          <a:p>
            <a:pPr>
              <a:defRPr/>
            </a:pPr>
            <a:r>
              <a:rPr lang="en-US" sz="1200" b="1" dirty="0">
                <a:solidFill>
                  <a:srgbClr val="000076"/>
                </a:solidFill>
                <a:latin typeface="Arial" pitchFamily="34" charset="0"/>
              </a:rPr>
              <a:t>Architecture of Database Management Systems</a:t>
            </a:r>
          </a:p>
        </p:txBody>
      </p:sp>
      <p:cxnSp>
        <p:nvCxnSpPr>
          <p:cNvPr id="1031" name="Straight Connector 3"/>
          <p:cNvCxnSpPr>
            <a:cxnSpLocks noChangeShapeType="1"/>
          </p:cNvCxnSpPr>
          <p:nvPr userDrawn="1"/>
        </p:nvCxnSpPr>
        <p:spPr bwMode="auto">
          <a:xfrm>
            <a:off x="0" y="6130925"/>
            <a:ext cx="9144000" cy="0"/>
          </a:xfrm>
          <a:prstGeom prst="line">
            <a:avLst/>
          </a:prstGeom>
          <a:noFill/>
          <a:ln w="38100" cmpd="thinThick" algn="ctr">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Rectangle 6"/>
          <p:cNvSpPr txBox="1">
            <a:spLocks noChangeArrowheads="1"/>
          </p:cNvSpPr>
          <p:nvPr userDrawn="1"/>
        </p:nvSpPr>
        <p:spPr bwMode="auto">
          <a:xfrm>
            <a:off x="6975475" y="6346825"/>
            <a:ext cx="1154113" cy="24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r" rtl="0" eaLnBrk="0" fontAlgn="base" hangingPunct="0">
              <a:spcBef>
                <a:spcPct val="0"/>
              </a:spcBef>
              <a:spcAft>
                <a:spcPct val="0"/>
              </a:spcAft>
              <a:defRPr sz="1400" b="0" kern="1200" smtClean="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a:lstStyle>
          <a:p>
            <a:pPr algn="just">
              <a:defRPr/>
            </a:pPr>
            <a:r>
              <a:rPr lang="en-US" sz="1200" b="1" dirty="0">
                <a:solidFill>
                  <a:srgbClr val="000076"/>
                </a:solidFill>
                <a:latin typeface="Arial" pitchFamily="34" charset="0"/>
                <a:cs typeface="Arial" pitchFamily="34" charset="0"/>
              </a:rPr>
              <a:t>Vijay Kumar</a:t>
            </a:r>
          </a:p>
        </p:txBody>
      </p:sp>
      <p:pic>
        <p:nvPicPr>
          <p:cNvPr id="1033" name="Picture 9"/>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192101" y="6183313"/>
            <a:ext cx="1459966" cy="554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726" r:id="rId1"/>
    <p:sldLayoutId id="2147483731" r:id="rId2"/>
    <p:sldLayoutId id="2147483733" r:id="rId3"/>
    <p:sldLayoutId id="2147483727" r:id="rId4"/>
    <p:sldLayoutId id="2147483728" r:id="rId5"/>
    <p:sldLayoutId id="2147483729" r:id="rId6"/>
    <p:sldLayoutId id="2147483730" r:id="rId7"/>
    <p:sldLayoutId id="2147483732" r:id="rId8"/>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376771-1535-4A44-806A-2F50A490CABA}" type="datetimeFigureOut">
              <a:rPr lang="en-US" smtClean="0"/>
              <a:t>2/16/2015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C19D4C-7E3A-4883-A51D-D39533B527CD}" type="slidenum">
              <a:rPr lang="en-US" smtClean="0"/>
              <a:t>‹#›</a:t>
            </a:fld>
            <a:endParaRPr lang="en-US"/>
          </a:p>
        </p:txBody>
      </p:sp>
    </p:spTree>
    <p:extLst>
      <p:ext uri="{BB962C8B-B14F-4D97-AF65-F5344CB8AC3E}">
        <p14:creationId xmlns:p14="http://schemas.microsoft.com/office/powerpoint/2010/main" val="94703097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8296275" y="6321425"/>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C6CE615E-EFF2-43BA-A46E-FDD975D0E220}" type="slidenum">
              <a:rPr lang="en-US" sz="1400" smtClean="0">
                <a:solidFill>
                  <a:srgbClr val="000099"/>
                </a:solidFill>
                <a:latin typeface="Arial" pitchFamily="34" charset="0"/>
                <a:cs typeface="Arial" pitchFamily="34" charset="0"/>
              </a:rPr>
              <a:pPr/>
              <a:t>1</a:t>
            </a:fld>
            <a:endParaRPr lang="en-US" sz="1400" smtClean="0">
              <a:solidFill>
                <a:srgbClr val="000099"/>
              </a:solidFill>
              <a:latin typeface="Arial" pitchFamily="34" charset="0"/>
              <a:cs typeface="Arial" pitchFamily="34" charset="0"/>
            </a:endParaRPr>
          </a:p>
        </p:txBody>
      </p:sp>
      <p:sp>
        <p:nvSpPr>
          <p:cNvPr id="4099" name="Rectangle 1"/>
          <p:cNvSpPr>
            <a:spLocks noChangeArrowheads="1"/>
          </p:cNvSpPr>
          <p:nvPr/>
        </p:nvSpPr>
        <p:spPr bwMode="auto">
          <a:xfrm>
            <a:off x="341313" y="862013"/>
            <a:ext cx="8437562" cy="390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800" dirty="0">
                <a:solidFill>
                  <a:srgbClr val="C00000"/>
                </a:solidFill>
                <a:latin typeface="Arial" pitchFamily="34" charset="0"/>
                <a:cs typeface="Arial" pitchFamily="34" charset="0"/>
              </a:rPr>
              <a:t>CS5570</a:t>
            </a:r>
            <a:br>
              <a:rPr lang="en-US" sz="2800" dirty="0">
                <a:solidFill>
                  <a:srgbClr val="C00000"/>
                </a:solidFill>
                <a:latin typeface="Arial" pitchFamily="34" charset="0"/>
                <a:cs typeface="Arial" pitchFamily="34" charset="0"/>
              </a:rPr>
            </a:br>
            <a:r>
              <a:rPr lang="en-US" sz="2800" dirty="0">
                <a:solidFill>
                  <a:srgbClr val="C00000"/>
                </a:solidFill>
                <a:latin typeface="Arial" pitchFamily="34" charset="0"/>
                <a:cs typeface="Arial" pitchFamily="34" charset="0"/>
              </a:rPr>
              <a:t>Architecture of Database Management Systems</a:t>
            </a:r>
            <a:r>
              <a:rPr lang="en-US" sz="4000" dirty="0">
                <a:solidFill>
                  <a:srgbClr val="000099"/>
                </a:solidFill>
                <a:latin typeface="Arial" pitchFamily="34" charset="0"/>
                <a:cs typeface="Arial" pitchFamily="34" charset="0"/>
              </a:rPr>
              <a:t/>
            </a:r>
            <a:br>
              <a:rPr lang="en-US" sz="4000" dirty="0">
                <a:solidFill>
                  <a:srgbClr val="000099"/>
                </a:solidFill>
                <a:latin typeface="Arial" pitchFamily="34" charset="0"/>
                <a:cs typeface="Arial" pitchFamily="34" charset="0"/>
              </a:rPr>
            </a:br>
            <a:r>
              <a:rPr lang="en-US" sz="2800" dirty="0">
                <a:solidFill>
                  <a:srgbClr val="000099"/>
                </a:solidFill>
                <a:latin typeface="Arial" pitchFamily="34" charset="0"/>
                <a:cs typeface="Arial" pitchFamily="34" charset="0"/>
              </a:rPr>
              <a:t/>
            </a:r>
            <a:br>
              <a:rPr lang="en-US" sz="2800" dirty="0">
                <a:solidFill>
                  <a:srgbClr val="000099"/>
                </a:solidFill>
                <a:latin typeface="Arial" pitchFamily="34" charset="0"/>
                <a:cs typeface="Arial" pitchFamily="34" charset="0"/>
              </a:rPr>
            </a:br>
            <a:endParaRPr lang="en-US" sz="2800" dirty="0">
              <a:solidFill>
                <a:srgbClr val="000099"/>
              </a:solidFill>
              <a:latin typeface="Arial" pitchFamily="34" charset="0"/>
              <a:cs typeface="Arial" pitchFamily="34" charset="0"/>
            </a:endParaRPr>
          </a:p>
          <a:p>
            <a:pPr algn="ctr"/>
            <a:endParaRPr lang="en-US" sz="2800" dirty="0">
              <a:solidFill>
                <a:srgbClr val="000099"/>
              </a:solidFill>
              <a:latin typeface="Arial" pitchFamily="34" charset="0"/>
              <a:cs typeface="Arial" pitchFamily="34" charset="0"/>
            </a:endParaRPr>
          </a:p>
          <a:p>
            <a:pPr algn="ctr"/>
            <a:r>
              <a:rPr lang="en-US" sz="2800" dirty="0">
                <a:solidFill>
                  <a:srgbClr val="000099"/>
                </a:solidFill>
                <a:latin typeface="Arial" pitchFamily="34" charset="0"/>
                <a:cs typeface="Arial" pitchFamily="34" charset="0"/>
              </a:rPr>
              <a:t/>
            </a:r>
            <a:br>
              <a:rPr lang="en-US" sz="2800" dirty="0">
                <a:solidFill>
                  <a:srgbClr val="000099"/>
                </a:solidFill>
                <a:latin typeface="Arial" pitchFamily="34" charset="0"/>
                <a:cs typeface="Arial" pitchFamily="34" charset="0"/>
              </a:rPr>
            </a:br>
            <a:r>
              <a:rPr lang="en-US" sz="2000" dirty="0">
                <a:solidFill>
                  <a:srgbClr val="000099"/>
                </a:solidFill>
                <a:latin typeface="Arial" pitchFamily="34" charset="0"/>
                <a:cs typeface="Arial" pitchFamily="34" charset="0"/>
              </a:rPr>
              <a:t>Vijay Kumar</a:t>
            </a:r>
            <a:br>
              <a:rPr lang="en-US" sz="2000" dirty="0">
                <a:solidFill>
                  <a:srgbClr val="000099"/>
                </a:solidFill>
                <a:latin typeface="Arial" pitchFamily="34" charset="0"/>
                <a:cs typeface="Arial" pitchFamily="34" charset="0"/>
              </a:rPr>
            </a:br>
            <a:r>
              <a:rPr lang="en-US" sz="2000" dirty="0">
                <a:solidFill>
                  <a:srgbClr val="000099"/>
                </a:solidFill>
                <a:latin typeface="Arial" pitchFamily="34" charset="0"/>
                <a:cs typeface="Arial" pitchFamily="34" charset="0"/>
              </a:rPr>
              <a:t>Computer Science Electrical Engineering</a:t>
            </a:r>
            <a:br>
              <a:rPr lang="en-US" sz="2000" dirty="0">
                <a:solidFill>
                  <a:srgbClr val="000099"/>
                </a:solidFill>
                <a:latin typeface="Arial" pitchFamily="34" charset="0"/>
                <a:cs typeface="Arial" pitchFamily="34" charset="0"/>
              </a:rPr>
            </a:br>
            <a:r>
              <a:rPr lang="en-US" sz="2000" dirty="0">
                <a:solidFill>
                  <a:srgbClr val="000099"/>
                </a:solidFill>
                <a:latin typeface="Arial" pitchFamily="34" charset="0"/>
                <a:cs typeface="Arial" pitchFamily="34" charset="0"/>
              </a:rPr>
              <a:t>University of Missouri-Kansas City</a:t>
            </a:r>
            <a:br>
              <a:rPr lang="en-US" sz="2000" dirty="0">
                <a:solidFill>
                  <a:srgbClr val="000099"/>
                </a:solidFill>
                <a:latin typeface="Arial" pitchFamily="34" charset="0"/>
                <a:cs typeface="Arial" pitchFamily="34" charset="0"/>
              </a:rPr>
            </a:br>
            <a:r>
              <a:rPr lang="en-US" sz="2000" dirty="0">
                <a:solidFill>
                  <a:srgbClr val="000099"/>
                </a:solidFill>
                <a:latin typeface="Arial" pitchFamily="34" charset="0"/>
                <a:cs typeface="Arial" pitchFamily="34" charset="0"/>
              </a:rPr>
              <a:t>Kansas City, MO, USA.</a:t>
            </a:r>
            <a:endParaRPr 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xfrm>
            <a:off x="8661400" y="6327775"/>
            <a:ext cx="2047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0E267D5-4AF8-4A28-BBA7-7B20962F78C4}" type="slidenum">
              <a:rPr lang="en-US" sz="1400" smtClean="0">
                <a:solidFill>
                  <a:srgbClr val="000076"/>
                </a:solidFill>
                <a:latin typeface="Arial" pitchFamily="34" charset="0"/>
                <a:cs typeface="Arial" pitchFamily="34" charset="0"/>
              </a:rPr>
              <a:pPr/>
              <a:t>10</a:t>
            </a:fld>
            <a:endParaRPr lang="en-US" sz="1400" smtClean="0">
              <a:solidFill>
                <a:srgbClr val="000076"/>
              </a:solidFill>
              <a:latin typeface="Arial" pitchFamily="34" charset="0"/>
              <a:cs typeface="Arial" pitchFamily="34" charset="0"/>
            </a:endParaRPr>
          </a:p>
        </p:txBody>
      </p:sp>
      <p:sp>
        <p:nvSpPr>
          <p:cNvPr id="11267" name="Rectangle 2"/>
          <p:cNvSpPr>
            <a:spLocks noGrp="1" noChangeArrowheads="1"/>
          </p:cNvSpPr>
          <p:nvPr>
            <p:ph type="title" idx="4294967295"/>
          </p:nvPr>
        </p:nvSpPr>
        <p:spPr>
          <a:xfrm>
            <a:off x="158750" y="382588"/>
            <a:ext cx="8839200" cy="631825"/>
          </a:xfrm>
        </p:spPr>
        <p:txBody>
          <a:bodyPr/>
          <a:lstStyle/>
          <a:p>
            <a:r>
              <a:rPr lang="en-US" sz="2800" b="1" dirty="0" smtClean="0">
                <a:solidFill>
                  <a:srgbClr val="C00000"/>
                </a:solidFill>
                <a:latin typeface="Arial" pitchFamily="34" charset="0"/>
                <a:cs typeface="Arial" pitchFamily="34" charset="0"/>
              </a:rPr>
              <a:t>Recoverability</a:t>
            </a:r>
          </a:p>
        </p:txBody>
      </p:sp>
      <p:sp>
        <p:nvSpPr>
          <p:cNvPr id="11268" name="Rectangle 3"/>
          <p:cNvSpPr>
            <a:spLocks noGrp="1" noChangeArrowheads="1"/>
          </p:cNvSpPr>
          <p:nvPr>
            <p:ph type="body" idx="4294967295"/>
          </p:nvPr>
        </p:nvSpPr>
        <p:spPr>
          <a:xfrm>
            <a:off x="922712" y="1529484"/>
            <a:ext cx="7431579" cy="3682595"/>
          </a:xfrm>
        </p:spPr>
        <p:txBody>
          <a:bodyPr/>
          <a:lstStyle/>
          <a:p>
            <a:pPr marL="0" lvl="1" indent="0" algn="just">
              <a:lnSpc>
                <a:spcPct val="90000"/>
              </a:lnSpc>
              <a:buNone/>
              <a:defRPr/>
            </a:pPr>
            <a:r>
              <a:rPr lang="en-US" sz="2000" b="1" dirty="0">
                <a:solidFill>
                  <a:srgbClr val="000099"/>
                </a:solidFill>
                <a:latin typeface="Arial" pitchFamily="34" charset="0"/>
                <a:cs typeface="Arial" pitchFamily="34" charset="0"/>
              </a:rPr>
              <a:t>S</a:t>
            </a:r>
            <a:r>
              <a:rPr lang="en-US" sz="2000" b="1" dirty="0" smtClean="0">
                <a:solidFill>
                  <a:srgbClr val="000099"/>
                </a:solidFill>
                <a:latin typeface="Arial" pitchFamily="34" charset="0"/>
                <a:cs typeface="Arial" pitchFamily="34" charset="0"/>
              </a:rPr>
              <a:t>ystem failure is an integral state of any system. </a:t>
            </a:r>
            <a:r>
              <a:rPr lang="en-US" sz="2000" b="1" dirty="0">
                <a:solidFill>
                  <a:srgbClr val="000099"/>
                </a:solidFill>
                <a:latin typeface="Arial" pitchFamily="34" charset="0"/>
                <a:cs typeface="Arial" pitchFamily="34" charset="0"/>
              </a:rPr>
              <a:t>W</a:t>
            </a:r>
            <a:r>
              <a:rPr lang="en-US" sz="2000" b="1" dirty="0" smtClean="0">
                <a:solidFill>
                  <a:srgbClr val="000099"/>
                </a:solidFill>
                <a:latin typeface="Arial" pitchFamily="34" charset="0"/>
                <a:cs typeface="Arial" pitchFamily="34" charset="0"/>
              </a:rPr>
              <a:t>e cannot eliminate a failure state, we can only recover the system from a failure. In our earlier discussion on history, we established that we need to generate a history that is </a:t>
            </a:r>
            <a:r>
              <a:rPr lang="en-US" sz="2000" b="1" dirty="0" err="1" smtClean="0">
                <a:solidFill>
                  <a:srgbClr val="000099"/>
                </a:solidFill>
                <a:latin typeface="Arial" pitchFamily="34" charset="0"/>
                <a:cs typeface="Arial" pitchFamily="34" charset="0"/>
              </a:rPr>
              <a:t>serializable</a:t>
            </a:r>
            <a:r>
              <a:rPr lang="en-US" sz="2000" b="1" dirty="0" smtClean="0">
                <a:solidFill>
                  <a:srgbClr val="000099"/>
                </a:solidFill>
                <a:latin typeface="Arial" pitchFamily="34" charset="0"/>
                <a:cs typeface="Arial" pitchFamily="34" charset="0"/>
              </a:rPr>
              <a:t> (consistency preserving). Under recoverability we discuss what schedule is recoverable and what is not. If a schedule is not recoverable then the system will not generate it. In other words the system component that is responsible for generating a schedule (scheduler) will never generate a schedule that is not recoverable. As we will see, we need both </a:t>
            </a:r>
            <a:r>
              <a:rPr lang="en-US" sz="2000" b="1" dirty="0" err="1" smtClean="0">
                <a:solidFill>
                  <a:srgbClr val="000099"/>
                </a:solidFill>
                <a:latin typeface="Arial" pitchFamily="34" charset="0"/>
                <a:cs typeface="Arial" pitchFamily="34" charset="0"/>
              </a:rPr>
              <a:t>serializability</a:t>
            </a:r>
            <a:r>
              <a:rPr lang="en-US" sz="2000" b="1" dirty="0" smtClean="0">
                <a:solidFill>
                  <a:srgbClr val="000099"/>
                </a:solidFill>
                <a:latin typeface="Arial" pitchFamily="34" charset="0"/>
                <a:cs typeface="Arial" pitchFamily="34" charset="0"/>
              </a:rPr>
              <a:t> and recoverability in a schedule for keeping the database consistent in transaction processing and in a failure.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xfrm>
            <a:off x="8379229" y="6327775"/>
            <a:ext cx="486959"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0E267D5-4AF8-4A28-BBA7-7B20962F78C4}" type="slidenum">
              <a:rPr lang="en-US" sz="1400" smtClean="0">
                <a:solidFill>
                  <a:srgbClr val="000076"/>
                </a:solidFill>
                <a:latin typeface="Arial" pitchFamily="34" charset="0"/>
                <a:cs typeface="Arial" pitchFamily="34" charset="0"/>
              </a:rPr>
              <a:pPr/>
              <a:t>11</a:t>
            </a:fld>
            <a:endParaRPr lang="en-US" sz="1400" dirty="0" smtClean="0">
              <a:solidFill>
                <a:srgbClr val="000076"/>
              </a:solidFill>
              <a:latin typeface="Arial" pitchFamily="34" charset="0"/>
              <a:cs typeface="Arial" pitchFamily="34" charset="0"/>
            </a:endParaRPr>
          </a:p>
        </p:txBody>
      </p:sp>
      <p:sp>
        <p:nvSpPr>
          <p:cNvPr id="11267" name="Rectangle 2"/>
          <p:cNvSpPr>
            <a:spLocks noGrp="1" noChangeArrowheads="1"/>
          </p:cNvSpPr>
          <p:nvPr>
            <p:ph type="title" idx="4294967295"/>
          </p:nvPr>
        </p:nvSpPr>
        <p:spPr>
          <a:xfrm>
            <a:off x="158750" y="382588"/>
            <a:ext cx="8839200" cy="631825"/>
          </a:xfrm>
        </p:spPr>
        <p:txBody>
          <a:bodyPr/>
          <a:lstStyle/>
          <a:p>
            <a:r>
              <a:rPr lang="en-US" sz="2800" b="1" dirty="0" smtClean="0">
                <a:solidFill>
                  <a:srgbClr val="C00000"/>
                </a:solidFill>
                <a:latin typeface="Arial" pitchFamily="34" charset="0"/>
                <a:cs typeface="Arial" pitchFamily="34" charset="0"/>
              </a:rPr>
              <a:t>Types of Failure</a:t>
            </a:r>
          </a:p>
        </p:txBody>
      </p:sp>
      <p:sp>
        <p:nvSpPr>
          <p:cNvPr id="11268" name="Rectangle 3"/>
          <p:cNvSpPr>
            <a:spLocks noGrp="1" noChangeArrowheads="1"/>
          </p:cNvSpPr>
          <p:nvPr>
            <p:ph type="body" idx="4294967295"/>
          </p:nvPr>
        </p:nvSpPr>
        <p:spPr>
          <a:xfrm>
            <a:off x="922712" y="1529484"/>
            <a:ext cx="7431579" cy="3682595"/>
          </a:xfrm>
        </p:spPr>
        <p:txBody>
          <a:bodyPr/>
          <a:lstStyle/>
          <a:p>
            <a:pPr marL="342900" lvl="1" indent="-342900" algn="just">
              <a:lnSpc>
                <a:spcPct val="90000"/>
              </a:lnSpc>
              <a:buBlip>
                <a:blip r:embed="rId2"/>
              </a:buBlip>
              <a:defRPr/>
            </a:pPr>
            <a:r>
              <a:rPr lang="en-US" sz="2400" b="1" dirty="0" smtClean="0">
                <a:solidFill>
                  <a:srgbClr val="660066"/>
                </a:solidFill>
                <a:latin typeface="Arial" pitchFamily="34" charset="0"/>
                <a:cs typeface="Arial" pitchFamily="34" charset="0"/>
              </a:rPr>
              <a:t>Transaction Failure</a:t>
            </a:r>
          </a:p>
          <a:p>
            <a:pPr marL="688975" lvl="1" indent="0" algn="just" defTabSz="798513">
              <a:lnSpc>
                <a:spcPct val="90000"/>
              </a:lnSpc>
              <a:buNone/>
              <a:defRPr/>
            </a:pPr>
            <a:r>
              <a:rPr lang="en-US" sz="2000" b="1" dirty="0" smtClean="0">
                <a:solidFill>
                  <a:srgbClr val="000099"/>
                </a:solidFill>
                <a:latin typeface="Arial" pitchFamily="34" charset="0"/>
                <a:cs typeface="Arial" pitchFamily="34" charset="0"/>
              </a:rPr>
              <a:t>Incorrect data input, Involve in a deadlock, Forced abort by the operator, and some addressing error.</a:t>
            </a:r>
            <a:endParaRPr lang="en-US" sz="2000" b="1" dirty="0">
              <a:solidFill>
                <a:srgbClr val="000099"/>
              </a:solidFill>
              <a:latin typeface="Arial" pitchFamily="34" charset="0"/>
              <a:cs typeface="Arial" pitchFamily="34" charset="0"/>
            </a:endParaRPr>
          </a:p>
          <a:p>
            <a:pPr marL="342900" lvl="1" indent="-342900" algn="just">
              <a:lnSpc>
                <a:spcPct val="90000"/>
              </a:lnSpc>
              <a:spcBef>
                <a:spcPts val="1800"/>
              </a:spcBef>
              <a:buBlip>
                <a:blip r:embed="rId2"/>
              </a:buBlip>
              <a:defRPr/>
            </a:pPr>
            <a:r>
              <a:rPr lang="en-US" sz="2400" b="1" dirty="0" smtClean="0">
                <a:solidFill>
                  <a:srgbClr val="660066"/>
                </a:solidFill>
                <a:latin typeface="Arial" pitchFamily="34" charset="0"/>
                <a:cs typeface="Arial" pitchFamily="34" charset="0"/>
              </a:rPr>
              <a:t>System Failure</a:t>
            </a:r>
          </a:p>
          <a:p>
            <a:pPr marL="690563" lvl="1" indent="0" algn="just">
              <a:lnSpc>
                <a:spcPct val="90000"/>
              </a:lnSpc>
              <a:spcBef>
                <a:spcPts val="600"/>
              </a:spcBef>
              <a:buNone/>
              <a:defRPr/>
            </a:pPr>
            <a:r>
              <a:rPr lang="en-US" sz="2000" b="1" dirty="0" smtClean="0">
                <a:solidFill>
                  <a:srgbClr val="000099"/>
                </a:solidFill>
                <a:latin typeface="Arial" pitchFamily="34" charset="0"/>
                <a:cs typeface="Arial" pitchFamily="34" charset="0"/>
              </a:rPr>
              <a:t>Addressing error, Forced system shutdown, RAM failure, and programming error.</a:t>
            </a:r>
            <a:endParaRPr lang="en-US" sz="2000" b="1" dirty="0">
              <a:solidFill>
                <a:srgbClr val="000099"/>
              </a:solidFill>
              <a:latin typeface="Arial" pitchFamily="34" charset="0"/>
              <a:cs typeface="Arial" pitchFamily="34" charset="0"/>
            </a:endParaRPr>
          </a:p>
          <a:p>
            <a:pPr marL="342900" lvl="1" indent="-342900" algn="just">
              <a:lnSpc>
                <a:spcPct val="90000"/>
              </a:lnSpc>
              <a:spcBef>
                <a:spcPts val="1800"/>
              </a:spcBef>
              <a:buBlip>
                <a:blip r:embed="rId2"/>
              </a:buBlip>
              <a:defRPr/>
            </a:pPr>
            <a:r>
              <a:rPr lang="en-US" sz="2400" b="1" dirty="0" smtClean="0">
                <a:solidFill>
                  <a:srgbClr val="660066"/>
                </a:solidFill>
                <a:latin typeface="Arial" pitchFamily="34" charset="0"/>
                <a:cs typeface="Arial" pitchFamily="34" charset="0"/>
              </a:rPr>
              <a:t>Media Failure</a:t>
            </a:r>
            <a:endParaRPr lang="en-US" sz="2400" b="1" dirty="0">
              <a:solidFill>
                <a:srgbClr val="660066"/>
              </a:solidFill>
              <a:latin typeface="Arial" pitchFamily="34" charset="0"/>
              <a:cs typeface="Arial" pitchFamily="34" charset="0"/>
            </a:endParaRPr>
          </a:p>
          <a:p>
            <a:pPr marL="690563" lvl="1" indent="0" algn="just">
              <a:lnSpc>
                <a:spcPct val="90000"/>
              </a:lnSpc>
              <a:spcBef>
                <a:spcPts val="600"/>
              </a:spcBef>
              <a:buNone/>
              <a:defRPr/>
            </a:pPr>
            <a:r>
              <a:rPr lang="en-US" sz="2000" b="1" dirty="0" smtClean="0">
                <a:solidFill>
                  <a:srgbClr val="000099"/>
                </a:solidFill>
                <a:latin typeface="Arial" pitchFamily="34" charset="0"/>
                <a:cs typeface="Arial" pitchFamily="34" charset="0"/>
              </a:rPr>
              <a:t>Disk crash.</a:t>
            </a:r>
            <a:endParaRPr lang="en-US" sz="2000" b="1" dirty="0">
              <a:solidFill>
                <a:srgbClr val="000099"/>
              </a:solidFill>
              <a:latin typeface="Arial" pitchFamily="34" charset="0"/>
              <a:cs typeface="Arial" pitchFamily="34" charset="0"/>
            </a:endParaRPr>
          </a:p>
          <a:p>
            <a:pPr marL="690563" lvl="1" indent="0" algn="just">
              <a:lnSpc>
                <a:spcPct val="90000"/>
              </a:lnSpc>
              <a:spcBef>
                <a:spcPts val="600"/>
              </a:spcBef>
              <a:buNone/>
              <a:defRPr/>
            </a:pPr>
            <a:endParaRPr lang="en-US" sz="2000" b="1" dirty="0">
              <a:solidFill>
                <a:srgbClr val="000099"/>
              </a:solidFill>
              <a:latin typeface="Arial" pitchFamily="34" charset="0"/>
              <a:cs typeface="Arial" pitchFamily="34" charset="0"/>
            </a:endParaRPr>
          </a:p>
          <a:p>
            <a:pPr marL="0" lvl="1" indent="0" algn="just">
              <a:lnSpc>
                <a:spcPct val="90000"/>
              </a:lnSpc>
              <a:buNone/>
              <a:defRPr/>
            </a:pPr>
            <a:endParaRPr lang="en-US" sz="2000" b="1" dirty="0">
              <a:solidFill>
                <a:srgbClr val="660066"/>
              </a:solidFill>
              <a:latin typeface="Arial" pitchFamily="34" charset="0"/>
              <a:cs typeface="Arial" pitchFamily="34" charset="0"/>
            </a:endParaRPr>
          </a:p>
        </p:txBody>
      </p:sp>
    </p:spTree>
    <p:extLst>
      <p:ext uri="{BB962C8B-B14F-4D97-AF65-F5344CB8AC3E}">
        <p14:creationId xmlns:p14="http://schemas.microsoft.com/office/powerpoint/2010/main" val="29282886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xfrm>
            <a:off x="8379229" y="6327775"/>
            <a:ext cx="486959"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0E267D5-4AF8-4A28-BBA7-7B20962F78C4}" type="slidenum">
              <a:rPr lang="en-US" sz="1400" smtClean="0">
                <a:solidFill>
                  <a:srgbClr val="000076"/>
                </a:solidFill>
                <a:latin typeface="Arial" pitchFamily="34" charset="0"/>
                <a:cs typeface="Arial" pitchFamily="34" charset="0"/>
              </a:rPr>
              <a:pPr/>
              <a:t>12</a:t>
            </a:fld>
            <a:endParaRPr lang="en-US" sz="1400" dirty="0" smtClean="0">
              <a:solidFill>
                <a:srgbClr val="000076"/>
              </a:solidFill>
              <a:latin typeface="Arial" pitchFamily="34" charset="0"/>
              <a:cs typeface="Arial" pitchFamily="34" charset="0"/>
            </a:endParaRPr>
          </a:p>
        </p:txBody>
      </p:sp>
      <p:sp>
        <p:nvSpPr>
          <p:cNvPr id="11267" name="Rectangle 2"/>
          <p:cNvSpPr>
            <a:spLocks noGrp="1" noChangeArrowheads="1"/>
          </p:cNvSpPr>
          <p:nvPr>
            <p:ph type="title" idx="4294967295"/>
          </p:nvPr>
        </p:nvSpPr>
        <p:spPr>
          <a:xfrm>
            <a:off x="158750" y="382588"/>
            <a:ext cx="8839200" cy="631825"/>
          </a:xfrm>
        </p:spPr>
        <p:txBody>
          <a:bodyPr/>
          <a:lstStyle/>
          <a:p>
            <a:r>
              <a:rPr lang="en-US" sz="2800" b="1" dirty="0" smtClean="0">
                <a:solidFill>
                  <a:srgbClr val="C00000"/>
                </a:solidFill>
                <a:latin typeface="Arial" pitchFamily="34" charset="0"/>
                <a:cs typeface="Arial" pitchFamily="34" charset="0"/>
              </a:rPr>
              <a:t>Operations for Recovery</a:t>
            </a:r>
          </a:p>
        </p:txBody>
      </p:sp>
      <p:sp>
        <p:nvSpPr>
          <p:cNvPr id="11268" name="Rectangle 3"/>
          <p:cNvSpPr>
            <a:spLocks noGrp="1" noChangeArrowheads="1"/>
          </p:cNvSpPr>
          <p:nvPr>
            <p:ph type="body" idx="4294967295"/>
          </p:nvPr>
        </p:nvSpPr>
        <p:spPr>
          <a:xfrm>
            <a:off x="922712" y="1529484"/>
            <a:ext cx="7431579" cy="3682595"/>
          </a:xfrm>
        </p:spPr>
        <p:txBody>
          <a:bodyPr/>
          <a:lstStyle/>
          <a:p>
            <a:pPr marL="342900" lvl="1" indent="-342900" algn="just">
              <a:lnSpc>
                <a:spcPct val="90000"/>
              </a:lnSpc>
              <a:buBlip>
                <a:blip r:embed="rId2"/>
              </a:buBlip>
              <a:defRPr/>
            </a:pPr>
            <a:r>
              <a:rPr lang="en-US" sz="2400" b="1" dirty="0" smtClean="0">
                <a:solidFill>
                  <a:srgbClr val="660066"/>
                </a:solidFill>
                <a:latin typeface="Arial" pitchFamily="34" charset="0"/>
                <a:cs typeface="Arial" pitchFamily="34" charset="0"/>
              </a:rPr>
              <a:t>Transaction Failure: Roll-back</a:t>
            </a:r>
          </a:p>
          <a:p>
            <a:pPr marL="688975" lvl="1" indent="0" algn="just" defTabSz="798513">
              <a:lnSpc>
                <a:spcPct val="90000"/>
              </a:lnSpc>
              <a:buNone/>
              <a:defRPr/>
            </a:pPr>
            <a:r>
              <a:rPr lang="en-US" sz="2000" b="1" dirty="0" smtClean="0">
                <a:solidFill>
                  <a:srgbClr val="000099"/>
                </a:solidFill>
                <a:latin typeface="Arial" pitchFamily="34" charset="0"/>
                <a:cs typeface="Arial" pitchFamily="34" charset="0"/>
              </a:rPr>
              <a:t>Roll-back failed transaction.</a:t>
            </a:r>
          </a:p>
          <a:p>
            <a:pPr marL="342900" lvl="1" indent="-342900" algn="just">
              <a:lnSpc>
                <a:spcPct val="90000"/>
              </a:lnSpc>
              <a:spcBef>
                <a:spcPts val="1800"/>
              </a:spcBef>
              <a:buBlip>
                <a:blip r:embed="rId2"/>
              </a:buBlip>
              <a:defRPr/>
            </a:pPr>
            <a:r>
              <a:rPr lang="en-US" sz="2400" b="1" dirty="0" smtClean="0">
                <a:solidFill>
                  <a:srgbClr val="660066"/>
                </a:solidFill>
                <a:latin typeface="Arial" pitchFamily="34" charset="0"/>
                <a:cs typeface="Arial" pitchFamily="34" charset="0"/>
              </a:rPr>
              <a:t>System Failure: Roll-back and Roll-forward</a:t>
            </a:r>
          </a:p>
          <a:p>
            <a:pPr marL="690563" lvl="1" indent="0" algn="just">
              <a:lnSpc>
                <a:spcPct val="90000"/>
              </a:lnSpc>
              <a:spcBef>
                <a:spcPts val="600"/>
              </a:spcBef>
              <a:buNone/>
              <a:defRPr/>
            </a:pPr>
            <a:r>
              <a:rPr lang="en-US" sz="2000" b="1" dirty="0" smtClean="0">
                <a:solidFill>
                  <a:srgbClr val="000099"/>
                </a:solidFill>
                <a:latin typeface="Arial" pitchFamily="34" charset="0"/>
                <a:cs typeface="Arial" pitchFamily="34" charset="0"/>
              </a:rPr>
              <a:t>Active transactions are rolled-back and transactions that executed “</a:t>
            </a:r>
            <a:r>
              <a:rPr lang="en-US" sz="2000" b="1" i="1" dirty="0" smtClean="0">
                <a:solidFill>
                  <a:srgbClr val="000099"/>
                </a:solidFill>
                <a:latin typeface="Arial" pitchFamily="34" charset="0"/>
                <a:cs typeface="Arial" pitchFamily="34" charset="0"/>
              </a:rPr>
              <a:t>ET</a:t>
            </a:r>
            <a:r>
              <a:rPr lang="en-US" sz="2000" b="1" dirty="0" smtClean="0">
                <a:solidFill>
                  <a:srgbClr val="000099"/>
                </a:solidFill>
                <a:latin typeface="Arial" pitchFamily="34" charset="0"/>
                <a:cs typeface="Arial" pitchFamily="34" charset="0"/>
              </a:rPr>
              <a:t>” are rolled-forward.</a:t>
            </a:r>
            <a:endParaRPr lang="en-US" sz="2000" b="1" dirty="0">
              <a:solidFill>
                <a:srgbClr val="000099"/>
              </a:solidFill>
              <a:latin typeface="Arial" pitchFamily="34" charset="0"/>
              <a:cs typeface="Arial" pitchFamily="34" charset="0"/>
            </a:endParaRPr>
          </a:p>
          <a:p>
            <a:pPr marL="342900" lvl="1" indent="-342900" algn="just">
              <a:lnSpc>
                <a:spcPct val="90000"/>
              </a:lnSpc>
              <a:spcBef>
                <a:spcPts val="1800"/>
              </a:spcBef>
              <a:buBlip>
                <a:blip r:embed="rId2"/>
              </a:buBlip>
              <a:defRPr/>
            </a:pPr>
            <a:r>
              <a:rPr lang="en-US" sz="2400" b="1" dirty="0" smtClean="0">
                <a:solidFill>
                  <a:srgbClr val="660066"/>
                </a:solidFill>
                <a:latin typeface="Arial" pitchFamily="34" charset="0"/>
                <a:cs typeface="Arial" pitchFamily="34" charset="0"/>
              </a:rPr>
              <a:t>Media Failure: Disk recovery</a:t>
            </a:r>
            <a:endParaRPr lang="en-US" sz="2400" b="1" dirty="0">
              <a:solidFill>
                <a:srgbClr val="660066"/>
              </a:solidFill>
              <a:latin typeface="Arial" pitchFamily="34" charset="0"/>
              <a:cs typeface="Arial" pitchFamily="34" charset="0"/>
            </a:endParaRPr>
          </a:p>
          <a:p>
            <a:pPr marL="690563" lvl="1" indent="0" algn="just">
              <a:lnSpc>
                <a:spcPct val="90000"/>
              </a:lnSpc>
              <a:spcBef>
                <a:spcPts val="600"/>
              </a:spcBef>
              <a:buNone/>
              <a:defRPr/>
            </a:pPr>
            <a:r>
              <a:rPr lang="en-US" sz="2000" b="1" dirty="0" smtClean="0">
                <a:solidFill>
                  <a:srgbClr val="000099"/>
                </a:solidFill>
                <a:latin typeface="Arial" pitchFamily="34" charset="0"/>
                <a:cs typeface="Arial" pitchFamily="34" charset="0"/>
              </a:rPr>
              <a:t>May involve disk replacement, re-execution of committed transactions, and some other recovery operations.</a:t>
            </a:r>
            <a:endParaRPr lang="en-US" sz="2000" b="1" dirty="0">
              <a:solidFill>
                <a:srgbClr val="000099"/>
              </a:solidFill>
              <a:latin typeface="Arial" pitchFamily="34" charset="0"/>
              <a:cs typeface="Arial" pitchFamily="34" charset="0"/>
            </a:endParaRPr>
          </a:p>
          <a:p>
            <a:pPr marL="690563" lvl="1" indent="0" algn="just">
              <a:lnSpc>
                <a:spcPct val="90000"/>
              </a:lnSpc>
              <a:spcBef>
                <a:spcPts val="600"/>
              </a:spcBef>
              <a:buNone/>
              <a:defRPr/>
            </a:pPr>
            <a:endParaRPr lang="en-US" sz="2000" b="1" dirty="0">
              <a:solidFill>
                <a:srgbClr val="000099"/>
              </a:solidFill>
              <a:latin typeface="Arial" pitchFamily="34" charset="0"/>
              <a:cs typeface="Arial" pitchFamily="34" charset="0"/>
            </a:endParaRPr>
          </a:p>
          <a:p>
            <a:pPr marL="0" lvl="1" indent="0" algn="just">
              <a:lnSpc>
                <a:spcPct val="90000"/>
              </a:lnSpc>
              <a:buNone/>
              <a:defRPr/>
            </a:pPr>
            <a:endParaRPr lang="en-US" sz="2000" b="1" dirty="0">
              <a:solidFill>
                <a:srgbClr val="660066"/>
              </a:solidFill>
              <a:latin typeface="Arial" pitchFamily="34" charset="0"/>
              <a:cs typeface="Arial" pitchFamily="34" charset="0"/>
            </a:endParaRPr>
          </a:p>
        </p:txBody>
      </p:sp>
    </p:spTree>
    <p:extLst>
      <p:ext uri="{BB962C8B-B14F-4D97-AF65-F5344CB8AC3E}">
        <p14:creationId xmlns:p14="http://schemas.microsoft.com/office/powerpoint/2010/main" val="36655563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xfrm>
            <a:off x="8379229" y="6327775"/>
            <a:ext cx="486959"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0E267D5-4AF8-4A28-BBA7-7B20962F78C4}" type="slidenum">
              <a:rPr lang="en-US" sz="1400" smtClean="0">
                <a:solidFill>
                  <a:srgbClr val="000076"/>
                </a:solidFill>
                <a:latin typeface="Arial" pitchFamily="34" charset="0"/>
                <a:cs typeface="Arial" pitchFamily="34" charset="0"/>
              </a:rPr>
              <a:pPr/>
              <a:t>13</a:t>
            </a:fld>
            <a:endParaRPr lang="en-US" sz="1400" dirty="0" smtClean="0">
              <a:solidFill>
                <a:srgbClr val="000076"/>
              </a:solidFill>
              <a:latin typeface="Arial" pitchFamily="34" charset="0"/>
              <a:cs typeface="Arial" pitchFamily="34" charset="0"/>
            </a:endParaRPr>
          </a:p>
        </p:txBody>
      </p:sp>
      <p:sp>
        <p:nvSpPr>
          <p:cNvPr id="11267" name="Rectangle 2"/>
          <p:cNvSpPr>
            <a:spLocks noGrp="1" noChangeArrowheads="1"/>
          </p:cNvSpPr>
          <p:nvPr>
            <p:ph type="title" idx="4294967295"/>
          </p:nvPr>
        </p:nvSpPr>
        <p:spPr>
          <a:xfrm>
            <a:off x="158750" y="382588"/>
            <a:ext cx="8839200" cy="631825"/>
          </a:xfrm>
        </p:spPr>
        <p:txBody>
          <a:bodyPr/>
          <a:lstStyle/>
          <a:p>
            <a:pPr eaLnBrk="1" hangingPunct="1">
              <a:spcBef>
                <a:spcPts val="0"/>
              </a:spcBef>
              <a:spcAft>
                <a:spcPts val="600"/>
              </a:spcAft>
            </a:pPr>
            <a:r>
              <a:rPr lang="en-US" sz="2800" b="1" dirty="0">
                <a:solidFill>
                  <a:srgbClr val="800000"/>
                </a:solidFill>
              </a:rPr>
              <a:t>Current Transaction Processing Scenario</a:t>
            </a:r>
          </a:p>
        </p:txBody>
      </p:sp>
      <p:sp>
        <p:nvSpPr>
          <p:cNvPr id="11268" name="Rectangle 3"/>
          <p:cNvSpPr>
            <a:spLocks noGrp="1" noChangeArrowheads="1"/>
          </p:cNvSpPr>
          <p:nvPr>
            <p:ph type="body" idx="4294967295"/>
          </p:nvPr>
        </p:nvSpPr>
        <p:spPr>
          <a:xfrm>
            <a:off x="862560" y="1014413"/>
            <a:ext cx="7431579" cy="1841789"/>
          </a:xfrm>
        </p:spPr>
        <p:txBody>
          <a:bodyPr/>
          <a:lstStyle/>
          <a:p>
            <a:pPr marL="460375" indent="-460375" algn="just" eaLnBrk="1" hangingPunct="1">
              <a:spcBef>
                <a:spcPts val="600"/>
              </a:spcBef>
              <a:buBlip>
                <a:blip r:embed="rId2"/>
              </a:buBlip>
            </a:pPr>
            <a:r>
              <a:rPr lang="en-US" sz="1800" b="1" dirty="0">
                <a:solidFill>
                  <a:srgbClr val="000099"/>
                </a:solidFill>
              </a:rPr>
              <a:t>Use of ULT (user level thread library)</a:t>
            </a:r>
            <a:endParaRPr lang="en-US" sz="1800" b="1" dirty="0">
              <a:solidFill>
                <a:srgbClr val="000099"/>
              </a:solidFill>
              <a:latin typeface="Arial" panose="020B0604020202020204" pitchFamily="34" charset="0"/>
              <a:cs typeface="Arial" panose="020B0604020202020204" pitchFamily="34" charset="0"/>
            </a:endParaRPr>
          </a:p>
          <a:p>
            <a:pPr lvl="2" indent="-452438" algn="just">
              <a:spcBef>
                <a:spcPts val="600"/>
              </a:spcBef>
              <a:buClr>
                <a:srgbClr val="7030A0"/>
              </a:buClr>
              <a:buSzPct val="100000"/>
              <a:buFont typeface="Wingdings" panose="05000000000000000000" pitchFamily="2" charset="2"/>
              <a:buChar char="Ø"/>
            </a:pPr>
            <a:r>
              <a:rPr lang="en-US" sz="1800" b="1" dirty="0">
                <a:solidFill>
                  <a:srgbClr val="000099"/>
                </a:solidFill>
                <a:latin typeface="Arial" panose="020B0604020202020204" pitchFamily="34" charset="0"/>
                <a:cs typeface="Arial" panose="020B0604020202020204" pitchFamily="34" charset="0"/>
              </a:rPr>
              <a:t>ULT library provides a clean approach to implement multithreading with a very small overhead. ULT system has different code and different execution for each thread and uses a single shared memory, as shown in the figure</a:t>
            </a:r>
            <a:r>
              <a:rPr lang="en-US" sz="1800" b="1" dirty="0" smtClean="0">
                <a:solidFill>
                  <a:srgbClr val="000099"/>
                </a:solidFill>
                <a:latin typeface="Arial" panose="020B0604020202020204" pitchFamily="34" charset="0"/>
                <a:cs typeface="Arial" panose="020B0604020202020204" pitchFamily="34" charset="0"/>
              </a:rPr>
              <a:t>.</a:t>
            </a:r>
            <a:endParaRPr lang="en-US" sz="2000" b="1" dirty="0">
              <a:solidFill>
                <a:srgbClr val="000099"/>
              </a:solidFill>
              <a:latin typeface="Arial" pitchFamily="34" charset="0"/>
              <a:cs typeface="Arial" pitchFamily="34" charset="0"/>
            </a:endParaRPr>
          </a:p>
          <a:p>
            <a:pPr marL="0" lvl="1" indent="0" algn="just">
              <a:lnSpc>
                <a:spcPct val="90000"/>
              </a:lnSpc>
              <a:buNone/>
              <a:defRPr/>
            </a:pPr>
            <a:endParaRPr lang="en-US" sz="2000" b="1" dirty="0">
              <a:solidFill>
                <a:srgbClr val="660066"/>
              </a:solidFill>
              <a:latin typeface="Arial" pitchFamily="34" charset="0"/>
              <a:cs typeface="Arial" pitchFamily="34" charset="0"/>
            </a:endParaRPr>
          </a:p>
        </p:txBody>
      </p:sp>
      <p:pic>
        <p:nvPicPr>
          <p:cNvPr id="2" name="Picture 1"/>
          <p:cNvPicPr>
            <a:picLocks noChangeAspect="1"/>
          </p:cNvPicPr>
          <p:nvPr/>
        </p:nvPicPr>
        <p:blipFill>
          <a:blip r:embed="rId3"/>
          <a:stretch>
            <a:fillRect/>
          </a:stretch>
        </p:blipFill>
        <p:spPr>
          <a:xfrm>
            <a:off x="3364533" y="2438286"/>
            <a:ext cx="3747467" cy="2318303"/>
          </a:xfrm>
          <a:prstGeom prst="rect">
            <a:avLst/>
          </a:prstGeom>
        </p:spPr>
      </p:pic>
      <p:sp>
        <p:nvSpPr>
          <p:cNvPr id="3" name="Rectangle 2"/>
          <p:cNvSpPr/>
          <p:nvPr/>
        </p:nvSpPr>
        <p:spPr>
          <a:xfrm>
            <a:off x="936450" y="4833264"/>
            <a:ext cx="7516669" cy="1200329"/>
          </a:xfrm>
          <a:prstGeom prst="rect">
            <a:avLst/>
          </a:prstGeom>
        </p:spPr>
        <p:txBody>
          <a:bodyPr wrap="square">
            <a:spAutoFit/>
          </a:bodyPr>
          <a:lstStyle/>
          <a:p>
            <a:pPr marL="460375" lvl="0" indent="-460375" algn="just" eaLnBrk="1" hangingPunct="1">
              <a:spcBef>
                <a:spcPts val="600"/>
              </a:spcBef>
              <a:buBlip>
                <a:blip r:embed="rId2"/>
              </a:buBlip>
            </a:pPr>
            <a:r>
              <a:rPr lang="en-US" sz="1800" kern="0" dirty="0">
                <a:solidFill>
                  <a:srgbClr val="000099"/>
                </a:solidFill>
                <a:latin typeface="Arial" panose="020B0604020202020204" pitchFamily="34" charset="0"/>
                <a:cs typeface="Arial" panose="020B0604020202020204" pitchFamily="34" charset="0"/>
              </a:rPr>
              <a:t>TP Monitor can implement multithreading and run TS in each thread that communicate with each other. The operating system is unaware of this setup and it executes TM Monitor process as any other process.</a:t>
            </a:r>
            <a:endParaRPr lang="en-US" sz="1800" kern="0" dirty="0">
              <a:solidFill>
                <a:srgbClr val="000099"/>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182580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xfrm>
            <a:off x="8553796" y="6327775"/>
            <a:ext cx="407324"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0E267D5-4AF8-4A28-BBA7-7B20962F78C4}" type="slidenum">
              <a:rPr lang="en-US" sz="1400" smtClean="0">
                <a:solidFill>
                  <a:srgbClr val="000076"/>
                </a:solidFill>
                <a:latin typeface="Arial" pitchFamily="34" charset="0"/>
                <a:cs typeface="Arial" pitchFamily="34" charset="0"/>
              </a:rPr>
              <a:pPr/>
              <a:t>14</a:t>
            </a:fld>
            <a:endParaRPr lang="en-US" sz="1400" dirty="0" smtClean="0">
              <a:solidFill>
                <a:srgbClr val="000076"/>
              </a:solidFill>
              <a:latin typeface="Arial" pitchFamily="34" charset="0"/>
              <a:cs typeface="Arial" pitchFamily="34" charset="0"/>
            </a:endParaRPr>
          </a:p>
        </p:txBody>
      </p:sp>
      <p:sp>
        <p:nvSpPr>
          <p:cNvPr id="11267" name="Rectangle 2"/>
          <p:cNvSpPr>
            <a:spLocks noGrp="1" noChangeArrowheads="1"/>
          </p:cNvSpPr>
          <p:nvPr>
            <p:ph type="title" idx="4294967295"/>
          </p:nvPr>
        </p:nvSpPr>
        <p:spPr>
          <a:xfrm>
            <a:off x="158750" y="382588"/>
            <a:ext cx="8839200" cy="631825"/>
          </a:xfrm>
        </p:spPr>
        <p:txBody>
          <a:bodyPr/>
          <a:lstStyle/>
          <a:p>
            <a:r>
              <a:rPr lang="en-US" sz="2800" b="1" dirty="0" smtClean="0">
                <a:solidFill>
                  <a:srgbClr val="C00000"/>
                </a:solidFill>
                <a:latin typeface="Arial" pitchFamily="34" charset="0"/>
                <a:cs typeface="Arial" pitchFamily="34" charset="0"/>
              </a:rPr>
              <a:t>Recoverability</a:t>
            </a:r>
          </a:p>
        </p:txBody>
      </p:sp>
      <p:sp>
        <p:nvSpPr>
          <p:cNvPr id="2" name="Rectangle 1"/>
          <p:cNvSpPr/>
          <p:nvPr/>
        </p:nvSpPr>
        <p:spPr>
          <a:xfrm>
            <a:off x="681644" y="1204283"/>
            <a:ext cx="7797338" cy="830997"/>
          </a:xfrm>
          <a:prstGeom prst="rect">
            <a:avLst/>
          </a:prstGeom>
        </p:spPr>
        <p:txBody>
          <a:bodyPr wrap="square">
            <a:spAutoFit/>
          </a:bodyPr>
          <a:lstStyle/>
          <a:p>
            <a:pPr algn="just"/>
            <a:r>
              <a:rPr lang="en-US" dirty="0" smtClean="0">
                <a:solidFill>
                  <a:srgbClr val="660066"/>
                </a:solidFill>
                <a:latin typeface="Arial" pitchFamily="34" charset="0"/>
                <a:cs typeface="Arial" pitchFamily="34" charset="0"/>
              </a:rPr>
              <a:t>A transaction failure: The failed transaction has to be rolled-back. There could be cascade roll-back.</a:t>
            </a:r>
            <a:endParaRPr lang="en-US" dirty="0">
              <a:solidFill>
                <a:srgbClr val="660066"/>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063" y="2197443"/>
            <a:ext cx="7695919" cy="3610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13830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xfrm>
            <a:off x="8462356" y="6318250"/>
            <a:ext cx="395894"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0E267D5-4AF8-4A28-BBA7-7B20962F78C4}" type="slidenum">
              <a:rPr lang="en-US" sz="1400">
                <a:solidFill>
                  <a:srgbClr val="000076"/>
                </a:solidFill>
                <a:latin typeface="Arial" pitchFamily="34" charset="0"/>
                <a:cs typeface="Arial" pitchFamily="34" charset="0"/>
              </a:rPr>
              <a:pPr/>
              <a:t>15</a:t>
            </a:fld>
            <a:endParaRPr lang="en-US" sz="1400" dirty="0" smtClean="0">
              <a:latin typeface="Arial" pitchFamily="34" charset="0"/>
              <a:cs typeface="Arial" pitchFamily="34" charset="0"/>
            </a:endParaRPr>
          </a:p>
        </p:txBody>
      </p:sp>
      <p:sp>
        <p:nvSpPr>
          <p:cNvPr id="12291" name="Rectangle 2"/>
          <p:cNvSpPr>
            <a:spLocks noGrp="1" noChangeArrowheads="1"/>
          </p:cNvSpPr>
          <p:nvPr>
            <p:ph type="title" idx="4294967295"/>
          </p:nvPr>
        </p:nvSpPr>
        <p:spPr>
          <a:xfrm>
            <a:off x="306388" y="457200"/>
            <a:ext cx="8191500" cy="838200"/>
          </a:xfrm>
        </p:spPr>
        <p:txBody>
          <a:bodyPr/>
          <a:lstStyle/>
          <a:p>
            <a:r>
              <a:rPr lang="en-US" sz="2800" b="1" dirty="0" smtClean="0">
                <a:solidFill>
                  <a:srgbClr val="C00000"/>
                </a:solidFill>
                <a:latin typeface="Arial" pitchFamily="34" charset="0"/>
                <a:cs typeface="Arial" pitchFamily="34" charset="0"/>
              </a:rPr>
              <a:t>System Failure</a:t>
            </a:r>
            <a:endParaRPr lang="en-US" sz="2800" dirty="0" smtClean="0"/>
          </a:p>
        </p:txBody>
      </p:sp>
      <p:sp>
        <p:nvSpPr>
          <p:cNvPr id="12292" name="Rectangle 1"/>
          <p:cNvSpPr>
            <a:spLocks noChangeArrowheads="1"/>
          </p:cNvSpPr>
          <p:nvPr/>
        </p:nvSpPr>
        <p:spPr bwMode="auto">
          <a:xfrm>
            <a:off x="566738" y="1406785"/>
            <a:ext cx="8077200"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ts val="600"/>
              </a:spcBef>
              <a:spcAft>
                <a:spcPts val="600"/>
              </a:spcAft>
            </a:pPr>
            <a:r>
              <a:rPr lang="en-US" dirty="0" smtClean="0">
                <a:solidFill>
                  <a:srgbClr val="660066"/>
                </a:solidFill>
                <a:latin typeface="Arial" pitchFamily="34" charset="0"/>
                <a:cs typeface="Arial" pitchFamily="34" charset="0"/>
              </a:rPr>
              <a:t>State of transactions when system failed:</a:t>
            </a:r>
          </a:p>
          <a:p>
            <a:pPr marL="1430338" indent="-1430338" algn="just">
              <a:spcBef>
                <a:spcPts val="600"/>
              </a:spcBef>
              <a:spcAft>
                <a:spcPts val="0"/>
              </a:spcAft>
            </a:pPr>
            <a:r>
              <a:rPr lang="en-US" sz="2000" dirty="0" smtClean="0">
                <a:solidFill>
                  <a:srgbClr val="000099"/>
                </a:solidFill>
                <a:latin typeface="Arial" pitchFamily="34" charset="0"/>
                <a:cs typeface="Arial" pitchFamily="34" charset="0"/>
              </a:rPr>
              <a:t>T1:	Active so it must be rolled back</a:t>
            </a:r>
          </a:p>
          <a:p>
            <a:pPr marL="1430338" indent="-1430338" algn="just">
              <a:spcBef>
                <a:spcPts val="600"/>
              </a:spcBef>
              <a:spcAft>
                <a:spcPts val="0"/>
              </a:spcAft>
            </a:pPr>
            <a:r>
              <a:rPr lang="en-US" sz="2000" dirty="0" smtClean="0">
                <a:solidFill>
                  <a:srgbClr val="000099"/>
                </a:solidFill>
                <a:latin typeface="Arial" pitchFamily="34" charset="0"/>
                <a:cs typeface="Arial" pitchFamily="34" charset="0"/>
              </a:rPr>
              <a:t>T2 and T3 :	Executed ET so they will be rolled-forward</a:t>
            </a:r>
          </a:p>
          <a:p>
            <a:pPr marL="1430338" indent="-1430338" algn="just">
              <a:spcBef>
                <a:spcPts val="600"/>
              </a:spcBef>
              <a:spcAft>
                <a:spcPts val="0"/>
              </a:spcAft>
            </a:pPr>
            <a:r>
              <a:rPr lang="en-US" sz="2000" dirty="0" smtClean="0">
                <a:solidFill>
                  <a:srgbClr val="000099"/>
                </a:solidFill>
                <a:latin typeface="Arial" pitchFamily="34" charset="0"/>
                <a:cs typeface="Arial" pitchFamily="34" charset="0"/>
              </a:rPr>
              <a:t>T4:	Committed so it is durable. No action is required.</a:t>
            </a:r>
            <a:endParaRPr lang="en-US" sz="2000" dirty="0">
              <a:solidFill>
                <a:srgbClr val="000099"/>
              </a:solidFill>
              <a:latin typeface="Arial" pitchFamily="34" charset="0"/>
              <a:cs typeface="Arial" pitchFamily="34"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5883" y="3505053"/>
            <a:ext cx="5818909" cy="2260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xfrm>
            <a:off x="8501063" y="6302375"/>
            <a:ext cx="422275"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30B8266-252E-4EBB-B2B7-49662A41BC85}" type="slidenum">
              <a:rPr lang="en-US" sz="1400" smtClean="0">
                <a:solidFill>
                  <a:srgbClr val="000076"/>
                </a:solidFill>
                <a:latin typeface="Arial" pitchFamily="34" charset="0"/>
                <a:cs typeface="Arial" pitchFamily="34" charset="0"/>
              </a:rPr>
              <a:pPr/>
              <a:t>16</a:t>
            </a:fld>
            <a:endParaRPr lang="en-US" sz="1400" dirty="0" smtClean="0">
              <a:solidFill>
                <a:srgbClr val="000076"/>
              </a:solidFill>
              <a:latin typeface="Arial" pitchFamily="34" charset="0"/>
              <a:cs typeface="Arial" pitchFamily="34" charset="0"/>
            </a:endParaRPr>
          </a:p>
          <a:p>
            <a:endParaRPr lang="en-US" sz="1400" b="0" dirty="0" smtClean="0"/>
          </a:p>
        </p:txBody>
      </p:sp>
      <p:sp>
        <p:nvSpPr>
          <p:cNvPr id="13315" name="Rectangle 2"/>
          <p:cNvSpPr>
            <a:spLocks noGrp="1" noChangeArrowheads="1"/>
          </p:cNvSpPr>
          <p:nvPr>
            <p:ph type="title" idx="4294967295"/>
          </p:nvPr>
        </p:nvSpPr>
        <p:spPr>
          <a:xfrm>
            <a:off x="306388" y="457200"/>
            <a:ext cx="8191500" cy="838200"/>
          </a:xfrm>
        </p:spPr>
        <p:txBody>
          <a:bodyPr/>
          <a:lstStyle/>
          <a:p>
            <a:r>
              <a:rPr lang="en-US" sz="2800" b="1" dirty="0" smtClean="0">
                <a:solidFill>
                  <a:srgbClr val="C00000"/>
                </a:solidFill>
                <a:latin typeface="Arial" pitchFamily="34" charset="0"/>
                <a:cs typeface="Arial" pitchFamily="34" charset="0"/>
              </a:rPr>
              <a:t>Recoverability</a:t>
            </a:r>
            <a:endParaRPr lang="en-US" sz="2800" dirty="0" smtClean="0"/>
          </a:p>
        </p:txBody>
      </p:sp>
      <p:sp>
        <p:nvSpPr>
          <p:cNvPr id="13316" name="Rectangle 2"/>
          <p:cNvSpPr>
            <a:spLocks noChangeArrowheads="1"/>
          </p:cNvSpPr>
          <p:nvPr/>
        </p:nvSpPr>
        <p:spPr bwMode="auto">
          <a:xfrm>
            <a:off x="736599" y="1442519"/>
            <a:ext cx="7866063" cy="4508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dirty="0" smtClean="0">
                <a:solidFill>
                  <a:srgbClr val="660066"/>
                </a:solidFill>
                <a:latin typeface="Arial" pitchFamily="34" charset="0"/>
                <a:cs typeface="Arial" pitchFamily="34" charset="0"/>
              </a:rPr>
              <a:t>Consider the following schedule of </a:t>
            </a:r>
            <a:r>
              <a:rPr lang="en-US" i="1" dirty="0" smtClean="0">
                <a:solidFill>
                  <a:srgbClr val="660066"/>
                </a:solidFill>
                <a:latin typeface="Arial" pitchFamily="34" charset="0"/>
                <a:cs typeface="Arial" pitchFamily="34" charset="0"/>
              </a:rPr>
              <a:t>T</a:t>
            </a:r>
            <a:r>
              <a:rPr lang="en-US" i="1" baseline="-10000" dirty="0" smtClean="0">
                <a:solidFill>
                  <a:srgbClr val="660066"/>
                </a:solidFill>
                <a:latin typeface="Arial" pitchFamily="34" charset="0"/>
                <a:cs typeface="Arial" pitchFamily="34" charset="0"/>
              </a:rPr>
              <a:t>1</a:t>
            </a:r>
            <a:r>
              <a:rPr lang="en-US" dirty="0" smtClean="0">
                <a:solidFill>
                  <a:srgbClr val="660066"/>
                </a:solidFill>
                <a:latin typeface="Arial" pitchFamily="34" charset="0"/>
                <a:cs typeface="Arial" pitchFamily="34" charset="0"/>
              </a:rPr>
              <a:t> and </a:t>
            </a:r>
            <a:r>
              <a:rPr lang="en-US" i="1" dirty="0" smtClean="0">
                <a:solidFill>
                  <a:srgbClr val="660066"/>
                </a:solidFill>
                <a:latin typeface="Arial" pitchFamily="34" charset="0"/>
                <a:cs typeface="Arial" pitchFamily="34" charset="0"/>
              </a:rPr>
              <a:t>T</a:t>
            </a:r>
            <a:r>
              <a:rPr lang="en-US" i="1" baseline="-10000" dirty="0" smtClean="0">
                <a:solidFill>
                  <a:srgbClr val="660066"/>
                </a:solidFill>
                <a:latin typeface="Arial" pitchFamily="34" charset="0"/>
                <a:cs typeface="Arial" pitchFamily="34" charset="0"/>
              </a:rPr>
              <a:t>2 </a:t>
            </a:r>
          </a:p>
          <a:p>
            <a:pPr algn="ctr">
              <a:spcBef>
                <a:spcPts val="1200"/>
              </a:spcBef>
              <a:spcAft>
                <a:spcPts val="1200"/>
              </a:spcAft>
            </a:pPr>
            <a:r>
              <a:rPr lang="en-US" sz="2000" i="1" dirty="0" smtClean="0">
                <a:solidFill>
                  <a:srgbClr val="000099"/>
                </a:solidFill>
                <a:latin typeface="Arial" pitchFamily="34" charset="0"/>
                <a:cs typeface="Arial" pitchFamily="34" charset="0"/>
              </a:rPr>
              <a:t>S</a:t>
            </a:r>
            <a:r>
              <a:rPr lang="en-US" sz="2000" i="1" baseline="-10000" dirty="0" smtClean="0">
                <a:solidFill>
                  <a:srgbClr val="000099"/>
                </a:solidFill>
                <a:latin typeface="Arial" pitchFamily="34" charset="0"/>
                <a:cs typeface="Arial" pitchFamily="34" charset="0"/>
              </a:rPr>
              <a:t>1,2</a:t>
            </a:r>
            <a:r>
              <a:rPr lang="en-US" sz="2000" i="1" dirty="0" smtClean="0">
                <a:solidFill>
                  <a:srgbClr val="000099"/>
                </a:solidFill>
                <a:latin typeface="Arial" pitchFamily="34" charset="0"/>
                <a:cs typeface="Arial" pitchFamily="34" charset="0"/>
              </a:rPr>
              <a:t> = w</a:t>
            </a:r>
            <a:r>
              <a:rPr lang="en-US" sz="2000" i="1" baseline="-10000" dirty="0" smtClean="0">
                <a:solidFill>
                  <a:srgbClr val="000099"/>
                </a:solidFill>
                <a:latin typeface="Arial" pitchFamily="34" charset="0"/>
                <a:cs typeface="Arial" pitchFamily="34" charset="0"/>
              </a:rPr>
              <a:t>1</a:t>
            </a:r>
            <a:r>
              <a:rPr lang="en-US" sz="2000" i="1" dirty="0" smtClean="0">
                <a:solidFill>
                  <a:srgbClr val="000099"/>
                </a:solidFill>
                <a:latin typeface="Arial" pitchFamily="34" charset="0"/>
                <a:cs typeface="Arial" pitchFamily="34" charset="0"/>
              </a:rPr>
              <a:t>[x, 2] r</a:t>
            </a:r>
            <a:r>
              <a:rPr lang="en-US" sz="2000" i="1" baseline="-10000" dirty="0" smtClean="0">
                <a:solidFill>
                  <a:srgbClr val="000099"/>
                </a:solidFill>
                <a:latin typeface="Arial" pitchFamily="34" charset="0"/>
                <a:cs typeface="Arial" pitchFamily="34" charset="0"/>
              </a:rPr>
              <a:t>2</a:t>
            </a:r>
            <a:r>
              <a:rPr lang="en-US" sz="2000" i="1" dirty="0" smtClean="0">
                <a:solidFill>
                  <a:srgbClr val="000099"/>
                </a:solidFill>
                <a:latin typeface="Arial" pitchFamily="34" charset="0"/>
                <a:cs typeface="Arial" pitchFamily="34" charset="0"/>
              </a:rPr>
              <a:t>[x] w</a:t>
            </a:r>
            <a:r>
              <a:rPr lang="en-US" sz="2000" i="1" baseline="-10000" dirty="0" smtClean="0">
                <a:solidFill>
                  <a:srgbClr val="000099"/>
                </a:solidFill>
                <a:latin typeface="Arial" pitchFamily="34" charset="0"/>
                <a:cs typeface="Arial" pitchFamily="34" charset="0"/>
              </a:rPr>
              <a:t>2</a:t>
            </a:r>
            <a:r>
              <a:rPr lang="en-US" sz="2000" i="1" dirty="0" smtClean="0">
                <a:solidFill>
                  <a:srgbClr val="000099"/>
                </a:solidFill>
                <a:latin typeface="Arial" pitchFamily="34" charset="0"/>
                <a:cs typeface="Arial" pitchFamily="34" charset="0"/>
              </a:rPr>
              <a:t>[y, 3].</a:t>
            </a:r>
          </a:p>
          <a:p>
            <a:pPr algn="just"/>
            <a:r>
              <a:rPr lang="en-US" sz="2000" i="1" dirty="0" smtClean="0">
                <a:solidFill>
                  <a:srgbClr val="000099"/>
                </a:solidFill>
                <a:latin typeface="Arial" pitchFamily="34" charset="0"/>
                <a:cs typeface="Arial" pitchFamily="34" charset="0"/>
              </a:rPr>
              <a:t>T</a:t>
            </a:r>
            <a:r>
              <a:rPr lang="en-US" sz="2000" i="1" baseline="-10000" dirty="0" smtClean="0">
                <a:solidFill>
                  <a:srgbClr val="000099"/>
                </a:solidFill>
                <a:latin typeface="Arial" pitchFamily="34" charset="0"/>
                <a:cs typeface="Arial" pitchFamily="34" charset="0"/>
              </a:rPr>
              <a:t>2</a:t>
            </a:r>
            <a:r>
              <a:rPr lang="en-US" sz="2000" dirty="0" smtClean="0">
                <a:solidFill>
                  <a:srgbClr val="000099"/>
                </a:solidFill>
                <a:latin typeface="Arial" pitchFamily="34" charset="0"/>
                <a:cs typeface="Arial" pitchFamily="34" charset="0"/>
              </a:rPr>
              <a:t> reads from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1</a:t>
            </a:r>
            <a:r>
              <a:rPr lang="en-US" sz="2000" dirty="0" smtClean="0">
                <a:solidFill>
                  <a:srgbClr val="000099"/>
                </a:solidFill>
                <a:latin typeface="Arial" pitchFamily="34" charset="0"/>
                <a:cs typeface="Arial" pitchFamily="34" charset="0"/>
              </a:rPr>
              <a:t> (recall reads-from relationship), so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2</a:t>
            </a:r>
            <a:r>
              <a:rPr lang="en-US" sz="2000" dirty="0" smtClean="0">
                <a:solidFill>
                  <a:srgbClr val="000099"/>
                </a:solidFill>
                <a:latin typeface="Arial" pitchFamily="34" charset="0"/>
                <a:cs typeface="Arial" pitchFamily="34" charset="0"/>
              </a:rPr>
              <a:t> is dependent on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1</a:t>
            </a:r>
            <a:r>
              <a:rPr lang="en-US" sz="2000" dirty="0" smtClean="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rPr>
              <a:t>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[y, 3</a:t>
            </a:r>
            <a:r>
              <a:rPr lang="en-US" sz="2000" i="1" dirty="0" smtClean="0">
                <a:solidFill>
                  <a:srgbClr val="000099"/>
                </a:solidFill>
                <a:latin typeface="Arial" pitchFamily="34" charset="0"/>
                <a:cs typeface="Arial" pitchFamily="34" charset="0"/>
              </a:rPr>
              <a:t>] </a:t>
            </a:r>
            <a:r>
              <a:rPr lang="en-US" sz="2000" dirty="0" smtClean="0">
                <a:solidFill>
                  <a:srgbClr val="000099"/>
                </a:solidFill>
                <a:latin typeface="Arial" pitchFamily="34" charset="0"/>
                <a:cs typeface="Arial" pitchFamily="34" charset="0"/>
              </a:rPr>
              <a:t>is not a function of </a:t>
            </a:r>
            <a:r>
              <a:rPr lang="en-US" sz="2000" i="1" dirty="0">
                <a:solidFill>
                  <a:srgbClr val="000099"/>
                </a:solidFill>
                <a:latin typeface="Arial" pitchFamily="34" charset="0"/>
                <a:cs typeface="Arial" pitchFamily="34" charset="0"/>
              </a:rPr>
              <a:t>r</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[x</a:t>
            </a:r>
            <a:r>
              <a:rPr lang="en-US" sz="2000" i="1" dirty="0" smtClean="0">
                <a:solidFill>
                  <a:srgbClr val="000099"/>
                </a:solidFill>
                <a:latin typeface="Arial" pitchFamily="34" charset="0"/>
                <a:cs typeface="Arial" pitchFamily="34" charset="0"/>
              </a:rPr>
              <a:t>]</a:t>
            </a:r>
            <a:r>
              <a:rPr lang="en-US" sz="2000" dirty="0" smtClean="0">
                <a:solidFill>
                  <a:srgbClr val="000099"/>
                </a:solidFill>
                <a:latin typeface="Arial" pitchFamily="34" charset="0"/>
                <a:cs typeface="Arial" pitchFamily="34" charset="0"/>
              </a:rPr>
              <a:t>.</a:t>
            </a:r>
            <a:endParaRPr lang="en-US" sz="2000" dirty="0">
              <a:solidFill>
                <a:srgbClr val="000099"/>
              </a:solidFill>
              <a:latin typeface="Arial" pitchFamily="34" charset="0"/>
              <a:cs typeface="Arial" pitchFamily="34" charset="0"/>
            </a:endParaRPr>
          </a:p>
          <a:p>
            <a:pPr>
              <a:spcBef>
                <a:spcPts val="600"/>
              </a:spcBef>
              <a:spcAft>
                <a:spcPts val="600"/>
              </a:spcAft>
            </a:pPr>
            <a:r>
              <a:rPr lang="en-US" dirty="0">
                <a:solidFill>
                  <a:srgbClr val="660066"/>
                </a:solidFill>
                <a:latin typeface="Arial" pitchFamily="34" charset="0"/>
                <a:cs typeface="Arial" pitchFamily="34" charset="0"/>
              </a:rPr>
              <a:t>Consider the following </a:t>
            </a:r>
            <a:r>
              <a:rPr lang="en-US" dirty="0" smtClean="0">
                <a:solidFill>
                  <a:srgbClr val="660066"/>
                </a:solidFill>
                <a:latin typeface="Arial" pitchFamily="34" charset="0"/>
                <a:cs typeface="Arial" pitchFamily="34" charset="0"/>
              </a:rPr>
              <a:t>scenario of </a:t>
            </a:r>
            <a:r>
              <a:rPr lang="en-US" i="1" dirty="0" smtClean="0">
                <a:solidFill>
                  <a:srgbClr val="660066"/>
                </a:solidFill>
                <a:latin typeface="Arial" pitchFamily="34" charset="0"/>
                <a:cs typeface="Arial" pitchFamily="34" charset="0"/>
              </a:rPr>
              <a:t>S</a:t>
            </a:r>
            <a:r>
              <a:rPr lang="en-US" i="1" baseline="-10000" dirty="0" smtClean="0">
                <a:solidFill>
                  <a:srgbClr val="660066"/>
                </a:solidFill>
                <a:latin typeface="Arial" pitchFamily="34" charset="0"/>
                <a:cs typeface="Arial" pitchFamily="34" charset="0"/>
              </a:rPr>
              <a:t>1,2</a:t>
            </a:r>
            <a:r>
              <a:rPr lang="en-US" dirty="0" smtClean="0">
                <a:solidFill>
                  <a:srgbClr val="660066"/>
                </a:solidFill>
                <a:latin typeface="Arial" pitchFamily="34" charset="0"/>
                <a:cs typeface="Arial" pitchFamily="34" charset="0"/>
              </a:rPr>
              <a:t>:</a:t>
            </a:r>
          </a:p>
          <a:p>
            <a:pPr algn="ctr">
              <a:spcBef>
                <a:spcPts val="600"/>
              </a:spcBef>
              <a:spcAft>
                <a:spcPts val="600"/>
              </a:spcAft>
            </a:pPr>
            <a:r>
              <a:rPr lang="en-US" sz="2000" i="1" dirty="0" smtClean="0">
                <a:solidFill>
                  <a:srgbClr val="000099"/>
                </a:solidFill>
                <a:latin typeface="Arial" pitchFamily="34" charset="0"/>
                <a:cs typeface="Arial" pitchFamily="34" charset="0"/>
              </a:rPr>
              <a:t>S’</a:t>
            </a:r>
            <a:r>
              <a:rPr lang="en-US" sz="2000" i="1" baseline="-10000" dirty="0" smtClean="0">
                <a:solidFill>
                  <a:srgbClr val="000099"/>
                </a:solidFill>
                <a:latin typeface="Arial" pitchFamily="34" charset="0"/>
                <a:cs typeface="Arial" pitchFamily="34" charset="0"/>
              </a:rPr>
              <a:t>1,2</a:t>
            </a:r>
            <a:r>
              <a:rPr lang="en-US" sz="2000" i="1" dirty="0" smtClean="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rPr>
              <a:t>= 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2] r</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[x</a:t>
            </a:r>
            <a:r>
              <a:rPr lang="en-US" sz="2000" i="1">
                <a:solidFill>
                  <a:srgbClr val="000099"/>
                </a:solidFill>
                <a:latin typeface="Arial" pitchFamily="34" charset="0"/>
                <a:cs typeface="Arial" pitchFamily="34" charset="0"/>
              </a:rPr>
              <a:t>] </a:t>
            </a:r>
            <a:r>
              <a:rPr lang="en-US" sz="2000" i="1" smtClean="0">
                <a:solidFill>
                  <a:srgbClr val="000099"/>
                </a:solidFill>
                <a:latin typeface="Arial" pitchFamily="34" charset="0"/>
                <a:cs typeface="Arial" pitchFamily="34" charset="0"/>
              </a:rPr>
              <a:t>w</a:t>
            </a:r>
            <a:r>
              <a:rPr lang="en-US" sz="2000" i="1" baseline="-10000" smtClean="0">
                <a:solidFill>
                  <a:srgbClr val="000099"/>
                </a:solidFill>
                <a:latin typeface="Arial" pitchFamily="34" charset="0"/>
                <a:cs typeface="Arial" pitchFamily="34" charset="0"/>
              </a:rPr>
              <a:t>2</a:t>
            </a:r>
            <a:r>
              <a:rPr lang="en-US" sz="2000" i="1" smtClean="0">
                <a:solidFill>
                  <a:srgbClr val="000099"/>
                </a:solidFill>
                <a:latin typeface="Arial" pitchFamily="34" charset="0"/>
                <a:cs typeface="Arial" pitchFamily="34" charset="0"/>
              </a:rPr>
              <a:t>[x, </a:t>
            </a:r>
            <a:r>
              <a:rPr lang="en-US" sz="2000" i="1" dirty="0">
                <a:solidFill>
                  <a:srgbClr val="000099"/>
                </a:solidFill>
                <a:latin typeface="Arial" pitchFamily="34" charset="0"/>
                <a:cs typeface="Arial" pitchFamily="34" charset="0"/>
              </a:rPr>
              <a:t>3</a:t>
            </a:r>
            <a:r>
              <a:rPr lang="en-US" sz="2000" i="1" dirty="0" smtClean="0">
                <a:solidFill>
                  <a:srgbClr val="000099"/>
                </a:solidFill>
                <a:latin typeface="Arial" pitchFamily="34" charset="0"/>
                <a:cs typeface="Arial" pitchFamily="34" charset="0"/>
              </a:rPr>
              <a:t>] c</a:t>
            </a:r>
            <a:r>
              <a:rPr lang="en-US" sz="2000" i="1" baseline="-10000" dirty="0" smtClean="0">
                <a:solidFill>
                  <a:srgbClr val="000099"/>
                </a:solidFill>
                <a:latin typeface="Arial" pitchFamily="34" charset="0"/>
                <a:cs typeface="Arial" pitchFamily="34" charset="0"/>
              </a:rPr>
              <a:t>2</a:t>
            </a:r>
          </a:p>
          <a:p>
            <a:pPr>
              <a:spcBef>
                <a:spcPts val="600"/>
              </a:spcBef>
              <a:spcAft>
                <a:spcPts val="600"/>
              </a:spcAft>
            </a:pPr>
            <a:r>
              <a:rPr lang="en-US" sz="2000" dirty="0" smtClean="0">
                <a:solidFill>
                  <a:srgbClr val="FF0000"/>
                </a:solidFill>
                <a:latin typeface="Arial" pitchFamily="34" charset="0"/>
                <a:cs typeface="Arial" pitchFamily="34" charset="0"/>
              </a:rPr>
              <a:t>Is </a:t>
            </a:r>
            <a:r>
              <a:rPr lang="en-US" sz="2000" dirty="0">
                <a:solidFill>
                  <a:srgbClr val="FF0000"/>
                </a:solidFill>
                <a:latin typeface="Arial" pitchFamily="34" charset="0"/>
                <a:cs typeface="Arial" pitchFamily="34" charset="0"/>
              </a:rPr>
              <a:t>S’</a:t>
            </a:r>
            <a:r>
              <a:rPr lang="en-US" sz="2000" baseline="-10000" dirty="0">
                <a:solidFill>
                  <a:srgbClr val="FF0000"/>
                </a:solidFill>
                <a:latin typeface="Arial" pitchFamily="34" charset="0"/>
                <a:cs typeface="Arial" pitchFamily="34" charset="0"/>
              </a:rPr>
              <a:t>1,2 </a:t>
            </a:r>
            <a:r>
              <a:rPr lang="en-US" sz="2000" baseline="-10000" dirty="0" smtClean="0">
                <a:solidFill>
                  <a:srgbClr val="FF0000"/>
                </a:solidFill>
                <a:latin typeface="Arial" pitchFamily="34" charset="0"/>
                <a:cs typeface="Arial" pitchFamily="34" charset="0"/>
              </a:rPr>
              <a:t> </a:t>
            </a:r>
            <a:r>
              <a:rPr lang="en-US" sz="2000" dirty="0" smtClean="0">
                <a:solidFill>
                  <a:srgbClr val="FF0000"/>
                </a:solidFill>
                <a:latin typeface="Arial" pitchFamily="34" charset="0"/>
                <a:cs typeface="Arial" pitchFamily="34" charset="0"/>
              </a:rPr>
              <a:t>recoverable?</a:t>
            </a:r>
          </a:p>
          <a:p>
            <a:pPr marL="233363" algn="just">
              <a:spcBef>
                <a:spcPts val="600"/>
              </a:spcBef>
              <a:spcAft>
                <a:spcPts val="600"/>
              </a:spcAft>
            </a:pPr>
            <a:r>
              <a:rPr lang="en-US" sz="2000" dirty="0" smtClean="0">
                <a:solidFill>
                  <a:srgbClr val="FF0000"/>
                </a:solidFill>
                <a:latin typeface="Arial" pitchFamily="34" charset="0"/>
                <a:cs typeface="Arial" pitchFamily="34" charset="0"/>
              </a:rPr>
              <a:t>No,</a:t>
            </a:r>
            <a:r>
              <a:rPr lang="en-US" sz="2000" dirty="0" smtClean="0">
                <a:solidFill>
                  <a:srgbClr val="000099"/>
                </a:solidFill>
                <a:latin typeface="Arial" pitchFamily="34" charset="0"/>
                <a:cs typeface="Arial" pitchFamily="34" charset="0"/>
              </a:rPr>
              <a:t> because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2</a:t>
            </a:r>
            <a:r>
              <a:rPr lang="en-US" sz="2000" dirty="0" smtClean="0">
                <a:solidFill>
                  <a:srgbClr val="000099"/>
                </a:solidFill>
                <a:latin typeface="Arial" pitchFamily="34" charset="0"/>
                <a:cs typeface="Arial" pitchFamily="34" charset="0"/>
              </a:rPr>
              <a:t> (a dependent of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1</a:t>
            </a:r>
            <a:r>
              <a:rPr lang="en-US" sz="2000" dirty="0" smtClean="0">
                <a:solidFill>
                  <a:srgbClr val="000099"/>
                </a:solidFill>
                <a:latin typeface="Arial" pitchFamily="34" charset="0"/>
                <a:cs typeface="Arial" pitchFamily="34" charset="0"/>
              </a:rPr>
              <a:t>) commits first. If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1</a:t>
            </a:r>
            <a:r>
              <a:rPr lang="en-US" sz="2000" dirty="0" smtClean="0">
                <a:solidFill>
                  <a:srgbClr val="000099"/>
                </a:solidFill>
                <a:latin typeface="Arial" pitchFamily="34" charset="0"/>
                <a:cs typeface="Arial" pitchFamily="34" charset="0"/>
              </a:rPr>
              <a:t> fails then it will be rolled-back and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2</a:t>
            </a:r>
            <a:r>
              <a:rPr lang="en-US" sz="2000" dirty="0" smtClean="0">
                <a:solidFill>
                  <a:srgbClr val="000099"/>
                </a:solidFill>
                <a:latin typeface="Arial" pitchFamily="34" charset="0"/>
                <a:cs typeface="Arial" pitchFamily="34" charset="0"/>
              </a:rPr>
              <a:t> must as well but it cannot be rolled-back and if we do to make database consistent, it will violate commit semantics.</a:t>
            </a:r>
            <a:endParaRPr lang="en-US" sz="2000" dirty="0">
              <a:solidFill>
                <a:srgbClr val="000099"/>
              </a:solidFill>
              <a:latin typeface="Arial" pitchFamily="34" charset="0"/>
              <a:cs typeface="Arial" pitchFamily="34" charset="0"/>
            </a:endParaRPr>
          </a:p>
        </p:txBody>
      </p:sp>
    </p:spTree>
    <p:extLst>
      <p:ext uri="{BB962C8B-B14F-4D97-AF65-F5344CB8AC3E}">
        <p14:creationId xmlns:p14="http://schemas.microsoft.com/office/powerpoint/2010/main" val="32718955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xfrm>
            <a:off x="8501063" y="6302375"/>
            <a:ext cx="422275"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30B8266-252E-4EBB-B2B7-49662A41BC85}" type="slidenum">
              <a:rPr lang="en-US" sz="1400" smtClean="0">
                <a:solidFill>
                  <a:srgbClr val="000076"/>
                </a:solidFill>
                <a:latin typeface="Arial" pitchFamily="34" charset="0"/>
                <a:cs typeface="Arial" pitchFamily="34" charset="0"/>
              </a:rPr>
              <a:pPr/>
              <a:t>17</a:t>
            </a:fld>
            <a:endParaRPr lang="en-US" sz="1400" dirty="0" smtClean="0">
              <a:solidFill>
                <a:srgbClr val="000076"/>
              </a:solidFill>
              <a:latin typeface="Arial" pitchFamily="34" charset="0"/>
              <a:cs typeface="Arial" pitchFamily="34" charset="0"/>
            </a:endParaRPr>
          </a:p>
          <a:p>
            <a:endParaRPr lang="en-US" sz="1400" b="0" dirty="0" smtClean="0"/>
          </a:p>
        </p:txBody>
      </p:sp>
      <p:sp>
        <p:nvSpPr>
          <p:cNvPr id="13315" name="Rectangle 2"/>
          <p:cNvSpPr>
            <a:spLocks noGrp="1" noChangeArrowheads="1"/>
          </p:cNvSpPr>
          <p:nvPr>
            <p:ph type="title" idx="4294967295"/>
          </p:nvPr>
        </p:nvSpPr>
        <p:spPr>
          <a:xfrm>
            <a:off x="306388" y="457200"/>
            <a:ext cx="8191500" cy="838200"/>
          </a:xfrm>
        </p:spPr>
        <p:txBody>
          <a:bodyPr/>
          <a:lstStyle/>
          <a:p>
            <a:r>
              <a:rPr lang="en-US" sz="2800" b="1" dirty="0" smtClean="0">
                <a:solidFill>
                  <a:srgbClr val="C00000"/>
                </a:solidFill>
                <a:latin typeface="Arial" pitchFamily="34" charset="0"/>
                <a:cs typeface="Arial" pitchFamily="34" charset="0"/>
              </a:rPr>
              <a:t>Recoverability</a:t>
            </a:r>
            <a:endParaRPr lang="en-US" sz="2800" dirty="0" smtClean="0"/>
          </a:p>
        </p:txBody>
      </p:sp>
      <p:sp>
        <p:nvSpPr>
          <p:cNvPr id="13316" name="Rectangle 2"/>
          <p:cNvSpPr>
            <a:spLocks noChangeArrowheads="1"/>
          </p:cNvSpPr>
          <p:nvPr/>
        </p:nvSpPr>
        <p:spPr bwMode="auto">
          <a:xfrm>
            <a:off x="736599" y="1367704"/>
            <a:ext cx="7866063" cy="4601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dirty="0" smtClean="0">
                <a:solidFill>
                  <a:srgbClr val="660066"/>
                </a:solidFill>
                <a:latin typeface="Arial" pitchFamily="34" charset="0"/>
                <a:cs typeface="Arial" pitchFamily="34" charset="0"/>
              </a:rPr>
              <a:t>Recoverability condition 1</a:t>
            </a:r>
            <a:endParaRPr lang="en-US" i="1" baseline="-10000" dirty="0" smtClean="0">
              <a:solidFill>
                <a:srgbClr val="660066"/>
              </a:solidFill>
              <a:latin typeface="Arial" pitchFamily="34" charset="0"/>
              <a:cs typeface="Arial" pitchFamily="34" charset="0"/>
            </a:endParaRPr>
          </a:p>
          <a:p>
            <a:pPr marL="233363">
              <a:spcBef>
                <a:spcPts val="600"/>
              </a:spcBef>
              <a:spcAft>
                <a:spcPts val="600"/>
              </a:spcAft>
            </a:pPr>
            <a:r>
              <a:rPr lang="en-US" sz="2000" dirty="0" smtClean="0">
                <a:solidFill>
                  <a:srgbClr val="000099"/>
                </a:solidFill>
                <a:latin typeface="Arial" pitchFamily="34" charset="0"/>
                <a:cs typeface="Arial" pitchFamily="34" charset="0"/>
              </a:rPr>
              <a:t>If </a:t>
            </a:r>
            <a:r>
              <a:rPr lang="en-US" sz="2000" i="1" dirty="0" err="1" smtClean="0">
                <a:solidFill>
                  <a:srgbClr val="000099"/>
                </a:solidFill>
                <a:latin typeface="Arial" pitchFamily="34" charset="0"/>
                <a:cs typeface="Arial" pitchFamily="34" charset="0"/>
              </a:rPr>
              <a:t>T</a:t>
            </a:r>
            <a:r>
              <a:rPr lang="en-US" sz="2000" i="1" baseline="-10000" dirty="0" err="1" smtClean="0">
                <a:solidFill>
                  <a:srgbClr val="000099"/>
                </a:solidFill>
                <a:latin typeface="Arial" pitchFamily="34" charset="0"/>
                <a:cs typeface="Arial" pitchFamily="34" charset="0"/>
              </a:rPr>
              <a:t>j</a:t>
            </a:r>
            <a:r>
              <a:rPr lang="en-US" sz="2000" dirty="0" smtClean="0">
                <a:solidFill>
                  <a:srgbClr val="000099"/>
                </a:solidFill>
                <a:latin typeface="Arial" pitchFamily="34" charset="0"/>
                <a:cs typeface="Arial" pitchFamily="34" charset="0"/>
              </a:rPr>
              <a:t> reads from </a:t>
            </a:r>
            <a:r>
              <a:rPr lang="en-US" sz="2000" i="1" dirty="0" smtClean="0">
                <a:solidFill>
                  <a:srgbClr val="000099"/>
                </a:solidFill>
                <a:latin typeface="Arial" pitchFamily="34" charset="0"/>
                <a:cs typeface="Arial" pitchFamily="34" charset="0"/>
              </a:rPr>
              <a:t>T</a:t>
            </a:r>
            <a:r>
              <a:rPr lang="en-US" sz="2000" i="1" baseline="-10000" dirty="0" smtClean="0">
                <a:solidFill>
                  <a:srgbClr val="000099"/>
                </a:solidFill>
                <a:latin typeface="Arial" pitchFamily="34" charset="0"/>
                <a:cs typeface="Arial" pitchFamily="34" charset="0"/>
              </a:rPr>
              <a:t>i</a:t>
            </a:r>
            <a:r>
              <a:rPr lang="en-US" sz="2000" dirty="0" smtClean="0">
                <a:solidFill>
                  <a:srgbClr val="000099"/>
                </a:solidFill>
                <a:latin typeface="Arial" pitchFamily="34" charset="0"/>
                <a:cs typeface="Arial" pitchFamily="34" charset="0"/>
              </a:rPr>
              <a:t> (</a:t>
            </a:r>
            <a:r>
              <a:rPr lang="en-US" sz="2000" i="1" dirty="0" err="1">
                <a:solidFill>
                  <a:srgbClr val="000099"/>
                </a:solidFill>
                <a:latin typeface="Arial" pitchFamily="34" charset="0"/>
                <a:cs typeface="Arial" pitchFamily="34" charset="0"/>
              </a:rPr>
              <a:t>T</a:t>
            </a:r>
            <a:r>
              <a:rPr lang="en-US" sz="2000" i="1" baseline="-10000" dirty="0" err="1">
                <a:solidFill>
                  <a:srgbClr val="000099"/>
                </a:solidFill>
                <a:latin typeface="Arial" pitchFamily="34" charset="0"/>
                <a:cs typeface="Arial" pitchFamily="34" charset="0"/>
              </a:rPr>
              <a:t>j</a:t>
            </a:r>
            <a:r>
              <a:rPr lang="en-US" sz="2000" dirty="0" smtClean="0">
                <a:solidFill>
                  <a:srgbClr val="000099"/>
                </a:solidFill>
                <a:latin typeface="Arial" pitchFamily="34" charset="0"/>
                <a:cs typeface="Arial" pitchFamily="34" charset="0"/>
              </a:rPr>
              <a:t> is dependent on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i</a:t>
            </a:r>
            <a:r>
              <a:rPr lang="en-US" sz="2000" dirty="0" smtClean="0">
                <a:solidFill>
                  <a:srgbClr val="000099"/>
                </a:solidFill>
                <a:latin typeface="Arial" pitchFamily="34" charset="0"/>
                <a:cs typeface="Arial" pitchFamily="34" charset="0"/>
              </a:rPr>
              <a:t>) then </a:t>
            </a:r>
            <a:r>
              <a:rPr lang="en-US" sz="2000" i="1" dirty="0" err="1">
                <a:solidFill>
                  <a:srgbClr val="000099"/>
                </a:solidFill>
                <a:latin typeface="Arial" pitchFamily="34" charset="0"/>
                <a:cs typeface="Arial" pitchFamily="34" charset="0"/>
              </a:rPr>
              <a:t>T</a:t>
            </a:r>
            <a:r>
              <a:rPr lang="en-US" sz="2000" i="1" baseline="-10000" dirty="0" err="1">
                <a:solidFill>
                  <a:srgbClr val="000099"/>
                </a:solidFill>
                <a:latin typeface="Arial" pitchFamily="34" charset="0"/>
                <a:cs typeface="Arial" pitchFamily="34" charset="0"/>
              </a:rPr>
              <a:t>j</a:t>
            </a:r>
            <a:r>
              <a:rPr lang="en-US" sz="2000" dirty="0">
                <a:solidFill>
                  <a:srgbClr val="000099"/>
                </a:solidFill>
                <a:latin typeface="Arial" pitchFamily="34" charset="0"/>
                <a:cs typeface="Arial" pitchFamily="34" charset="0"/>
              </a:rPr>
              <a:t> </a:t>
            </a:r>
            <a:r>
              <a:rPr lang="en-US" sz="2000" dirty="0" smtClean="0">
                <a:solidFill>
                  <a:srgbClr val="000099"/>
                </a:solidFill>
                <a:latin typeface="Arial" pitchFamily="34" charset="0"/>
                <a:cs typeface="Arial" pitchFamily="34" charset="0"/>
              </a:rPr>
              <a:t>must commit after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i</a:t>
            </a:r>
            <a:r>
              <a:rPr lang="en-US" sz="2000" dirty="0" smtClean="0">
                <a:solidFill>
                  <a:srgbClr val="000099"/>
                </a:solidFill>
                <a:latin typeface="Arial" pitchFamily="34" charset="0"/>
                <a:cs typeface="Arial" pitchFamily="34" charset="0"/>
              </a:rPr>
              <a:t> has committed (recall that this is a RC history)</a:t>
            </a:r>
          </a:p>
          <a:p>
            <a:pPr>
              <a:spcBef>
                <a:spcPts val="600"/>
              </a:spcBef>
              <a:spcAft>
                <a:spcPts val="600"/>
              </a:spcAft>
            </a:pPr>
            <a:r>
              <a:rPr lang="en-US" dirty="0" smtClean="0">
                <a:solidFill>
                  <a:srgbClr val="660066"/>
                </a:solidFill>
                <a:latin typeface="Arial" pitchFamily="34" charset="0"/>
                <a:cs typeface="Arial" pitchFamily="34" charset="0"/>
              </a:rPr>
              <a:t>Consider </a:t>
            </a:r>
            <a:r>
              <a:rPr lang="en-US" dirty="0">
                <a:solidFill>
                  <a:srgbClr val="660066"/>
                </a:solidFill>
                <a:latin typeface="Arial" pitchFamily="34" charset="0"/>
                <a:cs typeface="Arial" pitchFamily="34" charset="0"/>
              </a:rPr>
              <a:t>the following </a:t>
            </a:r>
            <a:r>
              <a:rPr lang="en-US" dirty="0" smtClean="0">
                <a:solidFill>
                  <a:srgbClr val="660066"/>
                </a:solidFill>
                <a:latin typeface="Arial" pitchFamily="34" charset="0"/>
                <a:cs typeface="Arial" pitchFamily="34" charset="0"/>
              </a:rPr>
              <a:t>scenario of </a:t>
            </a:r>
            <a:r>
              <a:rPr lang="en-US" i="1" dirty="0" smtClean="0">
                <a:solidFill>
                  <a:srgbClr val="660066"/>
                </a:solidFill>
                <a:latin typeface="Arial" pitchFamily="34" charset="0"/>
                <a:cs typeface="Arial" pitchFamily="34" charset="0"/>
              </a:rPr>
              <a:t>S</a:t>
            </a:r>
            <a:r>
              <a:rPr lang="en-US" i="1" baseline="-10000" dirty="0" smtClean="0">
                <a:solidFill>
                  <a:srgbClr val="660066"/>
                </a:solidFill>
                <a:latin typeface="Arial" pitchFamily="34" charset="0"/>
                <a:cs typeface="Arial" pitchFamily="34" charset="0"/>
              </a:rPr>
              <a:t>1,2</a:t>
            </a:r>
            <a:r>
              <a:rPr lang="en-US" dirty="0" smtClean="0">
                <a:solidFill>
                  <a:srgbClr val="660066"/>
                </a:solidFill>
                <a:latin typeface="Arial" pitchFamily="34" charset="0"/>
                <a:cs typeface="Arial" pitchFamily="34" charset="0"/>
              </a:rPr>
              <a:t>:</a:t>
            </a:r>
          </a:p>
          <a:p>
            <a:pPr algn="ctr">
              <a:spcBef>
                <a:spcPts val="600"/>
              </a:spcBef>
              <a:spcAft>
                <a:spcPts val="600"/>
              </a:spcAft>
            </a:pPr>
            <a:r>
              <a:rPr lang="en-US" sz="2000" i="1" dirty="0" smtClean="0">
                <a:solidFill>
                  <a:srgbClr val="000099"/>
                </a:solidFill>
                <a:latin typeface="Arial" pitchFamily="34" charset="0"/>
                <a:cs typeface="Arial" pitchFamily="34" charset="0"/>
              </a:rPr>
              <a:t>S’</a:t>
            </a:r>
            <a:r>
              <a:rPr lang="en-US" sz="2000" i="1" baseline="-10000" dirty="0" smtClean="0">
                <a:solidFill>
                  <a:srgbClr val="000099"/>
                </a:solidFill>
                <a:latin typeface="Arial" pitchFamily="34" charset="0"/>
                <a:cs typeface="Arial" pitchFamily="34" charset="0"/>
              </a:rPr>
              <a:t>1,2</a:t>
            </a:r>
            <a:r>
              <a:rPr lang="en-US" sz="2000" i="1" dirty="0" smtClean="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rPr>
              <a:t>= 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2] r</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[y, 3</a:t>
            </a:r>
            <a:r>
              <a:rPr lang="en-US" sz="2000" i="1" dirty="0" smtClean="0">
                <a:solidFill>
                  <a:srgbClr val="000099"/>
                </a:solidFill>
                <a:latin typeface="Arial" pitchFamily="34" charset="0"/>
                <a:cs typeface="Arial" pitchFamily="34" charset="0"/>
              </a:rPr>
              <a:t>] a</a:t>
            </a:r>
            <a:r>
              <a:rPr lang="en-US" sz="2000" i="1" baseline="-10000" dirty="0" smtClean="0">
                <a:solidFill>
                  <a:srgbClr val="000099"/>
                </a:solidFill>
                <a:latin typeface="Arial" pitchFamily="34" charset="0"/>
                <a:cs typeface="Arial" pitchFamily="34" charset="0"/>
              </a:rPr>
              <a:t>2</a:t>
            </a:r>
          </a:p>
          <a:p>
            <a:pPr>
              <a:spcBef>
                <a:spcPts val="600"/>
              </a:spcBef>
              <a:spcAft>
                <a:spcPts val="600"/>
              </a:spcAft>
            </a:pPr>
            <a:r>
              <a:rPr lang="en-US" sz="2000" dirty="0" smtClean="0">
                <a:solidFill>
                  <a:srgbClr val="FF0000"/>
                </a:solidFill>
                <a:latin typeface="Arial" pitchFamily="34" charset="0"/>
                <a:cs typeface="Arial" pitchFamily="34" charset="0"/>
              </a:rPr>
              <a:t>Is </a:t>
            </a:r>
            <a:r>
              <a:rPr lang="en-US" sz="2000" dirty="0">
                <a:solidFill>
                  <a:srgbClr val="FF0000"/>
                </a:solidFill>
                <a:latin typeface="Arial" pitchFamily="34" charset="0"/>
                <a:cs typeface="Arial" pitchFamily="34" charset="0"/>
              </a:rPr>
              <a:t>S’</a:t>
            </a:r>
            <a:r>
              <a:rPr lang="en-US" sz="2000" baseline="-10000" dirty="0">
                <a:solidFill>
                  <a:srgbClr val="FF0000"/>
                </a:solidFill>
                <a:latin typeface="Arial" pitchFamily="34" charset="0"/>
                <a:cs typeface="Arial" pitchFamily="34" charset="0"/>
              </a:rPr>
              <a:t>1,2 </a:t>
            </a:r>
            <a:r>
              <a:rPr lang="en-US" sz="2000" baseline="-10000" dirty="0" smtClean="0">
                <a:solidFill>
                  <a:srgbClr val="FF0000"/>
                </a:solidFill>
                <a:latin typeface="Arial" pitchFamily="34" charset="0"/>
                <a:cs typeface="Arial" pitchFamily="34" charset="0"/>
              </a:rPr>
              <a:t> </a:t>
            </a:r>
            <a:r>
              <a:rPr lang="en-US" sz="2000" dirty="0" smtClean="0">
                <a:solidFill>
                  <a:srgbClr val="FF0000"/>
                </a:solidFill>
                <a:latin typeface="Arial" pitchFamily="34" charset="0"/>
                <a:cs typeface="Arial" pitchFamily="34" charset="0"/>
              </a:rPr>
              <a:t>recoverable?</a:t>
            </a:r>
          </a:p>
          <a:p>
            <a:pPr marL="233363">
              <a:spcBef>
                <a:spcPts val="600"/>
              </a:spcBef>
              <a:spcAft>
                <a:spcPts val="600"/>
              </a:spcAft>
            </a:pPr>
            <a:r>
              <a:rPr lang="en-US" sz="2000" dirty="0" smtClean="0">
                <a:solidFill>
                  <a:srgbClr val="FF0000"/>
                </a:solidFill>
                <a:latin typeface="Arial" pitchFamily="34" charset="0"/>
                <a:cs typeface="Arial" pitchFamily="34" charset="0"/>
              </a:rPr>
              <a:t>Yes,</a:t>
            </a:r>
            <a:r>
              <a:rPr lang="en-US" sz="2000" dirty="0" smtClean="0">
                <a:solidFill>
                  <a:srgbClr val="000099"/>
                </a:solidFill>
                <a:latin typeface="Arial" pitchFamily="34" charset="0"/>
                <a:cs typeface="Arial" pitchFamily="34" charset="0"/>
              </a:rPr>
              <a:t> because </a:t>
            </a:r>
            <a:r>
              <a:rPr lang="en-US" sz="2000" i="1" dirty="0" smtClean="0">
                <a:solidFill>
                  <a:srgbClr val="000099"/>
                </a:solidFill>
                <a:latin typeface="Arial" pitchFamily="34" charset="0"/>
                <a:cs typeface="Arial" pitchFamily="34" charset="0"/>
              </a:rPr>
              <a:t>T</a:t>
            </a:r>
            <a:r>
              <a:rPr lang="en-US" sz="2000" i="1" baseline="-10000" dirty="0" smtClean="0">
                <a:solidFill>
                  <a:srgbClr val="000099"/>
                </a:solidFill>
                <a:latin typeface="Arial" pitchFamily="34" charset="0"/>
                <a:cs typeface="Arial" pitchFamily="34" charset="0"/>
              </a:rPr>
              <a:t>1</a:t>
            </a:r>
            <a:r>
              <a:rPr lang="en-US" sz="2000" dirty="0" smtClean="0">
                <a:solidFill>
                  <a:srgbClr val="000099"/>
                </a:solidFill>
                <a:latin typeface="Arial" pitchFamily="34" charset="0"/>
                <a:cs typeface="Arial" pitchFamily="34" charset="0"/>
              </a:rPr>
              <a:t> is not dependent on </a:t>
            </a:r>
            <a:r>
              <a:rPr lang="en-US" sz="2000" i="1" dirty="0" smtClean="0">
                <a:solidFill>
                  <a:srgbClr val="000099"/>
                </a:solidFill>
                <a:latin typeface="Arial" pitchFamily="34" charset="0"/>
                <a:cs typeface="Arial" pitchFamily="34" charset="0"/>
              </a:rPr>
              <a:t>T</a:t>
            </a:r>
            <a:r>
              <a:rPr lang="en-US" sz="2000" i="1" baseline="-10000" dirty="0" smtClean="0">
                <a:solidFill>
                  <a:srgbClr val="000099"/>
                </a:solidFill>
                <a:latin typeface="Arial" pitchFamily="34" charset="0"/>
                <a:cs typeface="Arial" pitchFamily="34" charset="0"/>
              </a:rPr>
              <a:t>2</a:t>
            </a:r>
            <a:r>
              <a:rPr lang="en-US" sz="2000" dirty="0" smtClean="0">
                <a:solidFill>
                  <a:srgbClr val="000099"/>
                </a:solidFill>
                <a:latin typeface="Arial" pitchFamily="34" charset="0"/>
                <a:cs typeface="Arial" pitchFamily="34" charset="0"/>
              </a:rPr>
              <a:t> and the roll-back of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2</a:t>
            </a:r>
            <a:r>
              <a:rPr lang="en-US" sz="2000" dirty="0" smtClean="0">
                <a:solidFill>
                  <a:srgbClr val="000099"/>
                </a:solidFill>
                <a:latin typeface="Arial" pitchFamily="34" charset="0"/>
                <a:cs typeface="Arial" pitchFamily="34" charset="0"/>
              </a:rPr>
              <a:t> does not dirty any data.</a:t>
            </a:r>
          </a:p>
          <a:p>
            <a:pPr>
              <a:spcBef>
                <a:spcPts val="600"/>
              </a:spcBef>
              <a:spcAft>
                <a:spcPts val="600"/>
              </a:spcAft>
            </a:pPr>
            <a:r>
              <a:rPr lang="en-US" dirty="0">
                <a:solidFill>
                  <a:srgbClr val="660066"/>
                </a:solidFill>
                <a:latin typeface="Arial" pitchFamily="34" charset="0"/>
                <a:cs typeface="Arial" pitchFamily="34" charset="0"/>
              </a:rPr>
              <a:t>Recoverability condition </a:t>
            </a:r>
            <a:r>
              <a:rPr lang="en-US" dirty="0" smtClean="0">
                <a:solidFill>
                  <a:srgbClr val="660066"/>
                </a:solidFill>
                <a:latin typeface="Arial" pitchFamily="34" charset="0"/>
                <a:cs typeface="Arial" pitchFamily="34" charset="0"/>
              </a:rPr>
              <a:t>2</a:t>
            </a:r>
            <a:endParaRPr lang="en-US" i="1" baseline="-10000" dirty="0">
              <a:solidFill>
                <a:srgbClr val="660066"/>
              </a:solidFill>
              <a:latin typeface="Arial" pitchFamily="34" charset="0"/>
              <a:cs typeface="Arial" pitchFamily="34" charset="0"/>
            </a:endParaRPr>
          </a:p>
          <a:p>
            <a:pPr marL="233363">
              <a:spcBef>
                <a:spcPts val="0"/>
              </a:spcBef>
              <a:spcAft>
                <a:spcPts val="600"/>
              </a:spcAft>
            </a:pPr>
            <a:r>
              <a:rPr lang="en-US" sz="2000" dirty="0" smtClean="0">
                <a:solidFill>
                  <a:srgbClr val="000099"/>
                </a:solidFill>
                <a:latin typeface="Arial" pitchFamily="34" charset="0"/>
                <a:cs typeface="Arial" pitchFamily="34" charset="0"/>
              </a:rPr>
              <a:t>The roll-back of a dependent transaction does not generate a dirty data so the schedule is recoverable.</a:t>
            </a:r>
          </a:p>
        </p:txBody>
      </p:sp>
    </p:spTree>
    <p:extLst>
      <p:ext uri="{BB962C8B-B14F-4D97-AF65-F5344CB8AC3E}">
        <p14:creationId xmlns:p14="http://schemas.microsoft.com/office/powerpoint/2010/main" val="8240195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xfrm>
            <a:off x="8501063" y="6302375"/>
            <a:ext cx="422275"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30B8266-252E-4EBB-B2B7-49662A41BC85}" type="slidenum">
              <a:rPr lang="en-US" sz="1400" smtClean="0">
                <a:solidFill>
                  <a:srgbClr val="000076"/>
                </a:solidFill>
                <a:latin typeface="Arial" pitchFamily="34" charset="0"/>
                <a:cs typeface="Arial" pitchFamily="34" charset="0"/>
              </a:rPr>
              <a:pPr/>
              <a:t>18</a:t>
            </a:fld>
            <a:endParaRPr lang="en-US" sz="1400" dirty="0" smtClean="0">
              <a:solidFill>
                <a:srgbClr val="000076"/>
              </a:solidFill>
              <a:latin typeface="Arial" pitchFamily="34" charset="0"/>
              <a:cs typeface="Arial" pitchFamily="34" charset="0"/>
            </a:endParaRPr>
          </a:p>
          <a:p>
            <a:endParaRPr lang="en-US" sz="1400" b="0" dirty="0" smtClean="0"/>
          </a:p>
        </p:txBody>
      </p:sp>
      <p:sp>
        <p:nvSpPr>
          <p:cNvPr id="13315" name="Rectangle 2"/>
          <p:cNvSpPr>
            <a:spLocks noGrp="1" noChangeArrowheads="1"/>
          </p:cNvSpPr>
          <p:nvPr>
            <p:ph type="title" idx="4294967295"/>
          </p:nvPr>
        </p:nvSpPr>
        <p:spPr>
          <a:xfrm>
            <a:off x="306388" y="457200"/>
            <a:ext cx="8191500" cy="838200"/>
          </a:xfrm>
        </p:spPr>
        <p:txBody>
          <a:bodyPr/>
          <a:lstStyle/>
          <a:p>
            <a:r>
              <a:rPr lang="en-US" sz="2800" b="1" dirty="0" smtClean="0">
                <a:solidFill>
                  <a:srgbClr val="C00000"/>
                </a:solidFill>
                <a:latin typeface="Arial" pitchFamily="34" charset="0"/>
                <a:cs typeface="Arial" pitchFamily="34" charset="0"/>
              </a:rPr>
              <a:t>Recoverability</a:t>
            </a:r>
            <a:endParaRPr lang="en-US" sz="2800" dirty="0" smtClean="0"/>
          </a:p>
        </p:txBody>
      </p:sp>
      <p:sp>
        <p:nvSpPr>
          <p:cNvPr id="13316" name="Rectangle 2"/>
          <p:cNvSpPr>
            <a:spLocks noChangeArrowheads="1"/>
          </p:cNvSpPr>
          <p:nvPr/>
        </p:nvSpPr>
        <p:spPr bwMode="auto">
          <a:xfrm>
            <a:off x="1111348" y="1367704"/>
            <a:ext cx="7491314" cy="4601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dirty="0" smtClean="0">
                <a:solidFill>
                  <a:srgbClr val="660066"/>
                </a:solidFill>
                <a:latin typeface="Arial" pitchFamily="34" charset="0"/>
                <a:cs typeface="Arial" pitchFamily="34" charset="0"/>
              </a:rPr>
              <a:t>Testing your understanding</a:t>
            </a:r>
            <a:endParaRPr lang="en-US" i="1" baseline="-10000" dirty="0" smtClean="0">
              <a:solidFill>
                <a:srgbClr val="660066"/>
              </a:solidFill>
              <a:latin typeface="Arial" pitchFamily="34" charset="0"/>
              <a:cs typeface="Arial" pitchFamily="34" charset="0"/>
            </a:endParaRPr>
          </a:p>
          <a:p>
            <a:pPr>
              <a:spcBef>
                <a:spcPts val="600"/>
              </a:spcBef>
              <a:spcAft>
                <a:spcPts val="600"/>
              </a:spcAft>
            </a:pPr>
            <a:r>
              <a:rPr lang="en-US" dirty="0" smtClean="0">
                <a:solidFill>
                  <a:srgbClr val="660066"/>
                </a:solidFill>
                <a:latin typeface="Arial" pitchFamily="34" charset="0"/>
                <a:cs typeface="Arial" pitchFamily="34" charset="0"/>
              </a:rPr>
              <a:t>Consider </a:t>
            </a:r>
            <a:r>
              <a:rPr lang="en-US" dirty="0">
                <a:solidFill>
                  <a:srgbClr val="660066"/>
                </a:solidFill>
                <a:latin typeface="Arial" pitchFamily="34" charset="0"/>
                <a:cs typeface="Arial" pitchFamily="34" charset="0"/>
              </a:rPr>
              <a:t>the following </a:t>
            </a:r>
            <a:r>
              <a:rPr lang="en-US" dirty="0" smtClean="0">
                <a:solidFill>
                  <a:srgbClr val="660066"/>
                </a:solidFill>
                <a:latin typeface="Arial" pitchFamily="34" charset="0"/>
                <a:cs typeface="Arial" pitchFamily="34" charset="0"/>
              </a:rPr>
              <a:t>scenario of </a:t>
            </a:r>
            <a:r>
              <a:rPr lang="en-US" i="1" dirty="0" smtClean="0">
                <a:solidFill>
                  <a:srgbClr val="660066"/>
                </a:solidFill>
                <a:latin typeface="Arial" pitchFamily="34" charset="0"/>
                <a:cs typeface="Arial" pitchFamily="34" charset="0"/>
              </a:rPr>
              <a:t>schedules</a:t>
            </a:r>
            <a:endParaRPr lang="en-US" dirty="0" smtClean="0">
              <a:solidFill>
                <a:srgbClr val="660066"/>
              </a:solidFill>
              <a:latin typeface="Arial" pitchFamily="34" charset="0"/>
              <a:cs typeface="Arial" pitchFamily="34" charset="0"/>
            </a:endParaRPr>
          </a:p>
          <a:p>
            <a:pPr marL="576263" indent="-342900" algn="just">
              <a:spcBef>
                <a:spcPts val="600"/>
              </a:spcBef>
              <a:spcAft>
                <a:spcPts val="600"/>
              </a:spcAft>
              <a:buBlip>
                <a:blip r:embed="rId2"/>
              </a:buBlip>
            </a:pPr>
            <a:r>
              <a:rPr lang="en-US" sz="2000" i="1" dirty="0" smtClean="0">
                <a:solidFill>
                  <a:srgbClr val="000099"/>
                </a:solidFill>
                <a:latin typeface="Arial" pitchFamily="34" charset="0"/>
                <a:cs typeface="Arial" pitchFamily="34" charset="0"/>
              </a:rPr>
              <a:t>S</a:t>
            </a:r>
            <a:r>
              <a:rPr lang="en-US" sz="2000" i="1" baseline="-10000" dirty="0" smtClean="0">
                <a:solidFill>
                  <a:srgbClr val="000099"/>
                </a:solidFill>
                <a:latin typeface="Arial" pitchFamily="34" charset="0"/>
                <a:cs typeface="Arial" pitchFamily="34" charset="0"/>
              </a:rPr>
              <a:t>1</a:t>
            </a:r>
            <a:r>
              <a:rPr lang="en-US" sz="2000" i="1" dirty="0" smtClean="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rPr>
              <a:t>= 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2] r</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[y, 3</a:t>
            </a:r>
            <a:r>
              <a:rPr lang="en-US" sz="2000" i="1" dirty="0" smtClean="0">
                <a:solidFill>
                  <a:srgbClr val="000099"/>
                </a:solidFill>
                <a:latin typeface="Arial" pitchFamily="34" charset="0"/>
                <a:cs typeface="Arial" pitchFamily="34" charset="0"/>
              </a:rPr>
              <a:t>] a</a:t>
            </a:r>
            <a:r>
              <a:rPr lang="en-US" sz="2000" i="1" baseline="-10000" dirty="0" smtClean="0">
                <a:solidFill>
                  <a:srgbClr val="000099"/>
                </a:solidFill>
                <a:latin typeface="Arial" pitchFamily="34" charset="0"/>
                <a:cs typeface="Arial" pitchFamily="34" charset="0"/>
              </a:rPr>
              <a:t>1	</a:t>
            </a:r>
            <a:r>
              <a:rPr lang="en-US" sz="2000" i="1" dirty="0" smtClean="0">
                <a:solidFill>
                  <a:srgbClr val="FF0000"/>
                </a:solidFill>
                <a:latin typeface="Arial" pitchFamily="34" charset="0"/>
                <a:cs typeface="Arial" pitchFamily="34" charset="0"/>
              </a:rPr>
              <a:t>Recoverable?</a:t>
            </a:r>
          </a:p>
          <a:p>
            <a:pPr marL="576263" indent="-342900" algn="just">
              <a:spcBef>
                <a:spcPts val="600"/>
              </a:spcBef>
              <a:spcAft>
                <a:spcPts val="600"/>
              </a:spcAft>
              <a:buBlip>
                <a:blip r:embed="rId2"/>
              </a:buBlip>
            </a:pPr>
            <a:r>
              <a:rPr lang="en-US" sz="2000" i="1" dirty="0" smtClean="0">
                <a:solidFill>
                  <a:srgbClr val="000099"/>
                </a:solidFill>
                <a:latin typeface="Arial" pitchFamily="34" charset="0"/>
                <a:cs typeface="Arial" pitchFamily="34" charset="0"/>
              </a:rPr>
              <a:t>S</a:t>
            </a:r>
            <a:r>
              <a:rPr lang="en-US" sz="2000" i="1" baseline="-10000" dirty="0" smtClean="0">
                <a:solidFill>
                  <a:srgbClr val="000099"/>
                </a:solidFill>
                <a:latin typeface="Arial" pitchFamily="34" charset="0"/>
                <a:cs typeface="Arial" pitchFamily="34" charset="0"/>
              </a:rPr>
              <a:t>2</a:t>
            </a:r>
            <a:r>
              <a:rPr lang="en-US" sz="2000" i="1" dirty="0" smtClean="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rPr>
              <a:t>= 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2] r</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[y, 3] </a:t>
            </a:r>
            <a:r>
              <a:rPr lang="en-US" sz="2000" i="1" dirty="0" smtClean="0">
                <a:solidFill>
                  <a:srgbClr val="000099"/>
                </a:solidFill>
                <a:latin typeface="Arial" pitchFamily="34" charset="0"/>
                <a:cs typeface="Arial" pitchFamily="34" charset="0"/>
              </a:rPr>
              <a:t>a</a:t>
            </a:r>
            <a:r>
              <a:rPr lang="en-US" sz="2000" i="1" baseline="-10000" dirty="0" smtClean="0">
                <a:solidFill>
                  <a:srgbClr val="000099"/>
                </a:solidFill>
                <a:latin typeface="Arial" pitchFamily="34" charset="0"/>
                <a:cs typeface="Arial" pitchFamily="34" charset="0"/>
              </a:rPr>
              <a:t>1 </a:t>
            </a:r>
            <a:r>
              <a:rPr lang="en-US" sz="2000" i="1" dirty="0" smtClean="0">
                <a:solidFill>
                  <a:srgbClr val="000099"/>
                </a:solidFill>
                <a:latin typeface="Arial" pitchFamily="34" charset="0"/>
                <a:cs typeface="Arial" pitchFamily="34" charset="0"/>
              </a:rPr>
              <a:t>a</a:t>
            </a:r>
            <a:r>
              <a:rPr lang="en-US" sz="2000" i="1" baseline="-10000" dirty="0" smtClean="0">
                <a:solidFill>
                  <a:srgbClr val="000099"/>
                </a:solidFill>
                <a:latin typeface="Arial" pitchFamily="34" charset="0"/>
                <a:cs typeface="Arial" pitchFamily="34" charset="0"/>
              </a:rPr>
              <a:t>2	</a:t>
            </a:r>
            <a:r>
              <a:rPr lang="en-US" sz="2000" i="1" dirty="0">
                <a:solidFill>
                  <a:srgbClr val="FF0000"/>
                </a:solidFill>
                <a:latin typeface="Arial" pitchFamily="34" charset="0"/>
                <a:cs typeface="Arial" pitchFamily="34" charset="0"/>
              </a:rPr>
              <a:t> Recoverable?</a:t>
            </a:r>
            <a:endParaRPr lang="en-US" sz="2000" i="1" baseline="-10000" dirty="0" smtClean="0">
              <a:solidFill>
                <a:srgbClr val="000099"/>
              </a:solidFill>
              <a:latin typeface="Arial" pitchFamily="34" charset="0"/>
              <a:cs typeface="Arial" pitchFamily="34" charset="0"/>
            </a:endParaRPr>
          </a:p>
          <a:p>
            <a:pPr marL="576263" indent="-342900" algn="just">
              <a:spcBef>
                <a:spcPts val="600"/>
              </a:spcBef>
              <a:spcAft>
                <a:spcPts val="600"/>
              </a:spcAft>
              <a:buBlip>
                <a:blip r:embed="rId2"/>
              </a:buBlip>
            </a:pPr>
            <a:r>
              <a:rPr lang="en-US" sz="2000" i="1" dirty="0" smtClean="0">
                <a:solidFill>
                  <a:srgbClr val="000099"/>
                </a:solidFill>
                <a:latin typeface="Arial" pitchFamily="34" charset="0"/>
                <a:cs typeface="Arial" pitchFamily="34" charset="0"/>
              </a:rPr>
              <a:t>S</a:t>
            </a:r>
            <a:r>
              <a:rPr lang="en-US" sz="2000" i="1" baseline="-10000" dirty="0" smtClean="0">
                <a:solidFill>
                  <a:srgbClr val="000099"/>
                </a:solidFill>
                <a:latin typeface="Arial" pitchFamily="34" charset="0"/>
                <a:cs typeface="Arial" pitchFamily="34" charset="0"/>
              </a:rPr>
              <a:t>3</a:t>
            </a:r>
            <a:r>
              <a:rPr lang="en-US" sz="2000" i="1" dirty="0" smtClean="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rPr>
              <a:t>= 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2] r</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[y, 3] </a:t>
            </a:r>
            <a:r>
              <a:rPr lang="en-US" sz="2000" i="1" dirty="0" smtClean="0">
                <a:solidFill>
                  <a:srgbClr val="000099"/>
                </a:solidFill>
                <a:latin typeface="Arial" pitchFamily="34" charset="0"/>
                <a:cs typeface="Arial" pitchFamily="34" charset="0"/>
              </a:rPr>
              <a:t>a</a:t>
            </a:r>
            <a:r>
              <a:rPr lang="en-US" sz="2000" i="1" baseline="-10000" dirty="0" smtClean="0">
                <a:solidFill>
                  <a:srgbClr val="000099"/>
                </a:solidFill>
                <a:latin typeface="Arial" pitchFamily="34" charset="0"/>
                <a:cs typeface="Arial" pitchFamily="34" charset="0"/>
              </a:rPr>
              <a:t>2 </a:t>
            </a:r>
            <a:r>
              <a:rPr lang="en-US" sz="2000" i="1" dirty="0" smtClean="0">
                <a:solidFill>
                  <a:srgbClr val="000099"/>
                </a:solidFill>
                <a:latin typeface="Arial" pitchFamily="34" charset="0"/>
                <a:cs typeface="Arial" pitchFamily="34" charset="0"/>
              </a:rPr>
              <a:t>a</a:t>
            </a:r>
            <a:r>
              <a:rPr lang="en-US" sz="2000" i="1" baseline="-10000" dirty="0" smtClean="0">
                <a:solidFill>
                  <a:srgbClr val="000099"/>
                </a:solidFill>
                <a:latin typeface="Arial" pitchFamily="34" charset="0"/>
                <a:cs typeface="Arial" pitchFamily="34" charset="0"/>
              </a:rPr>
              <a:t>1	</a:t>
            </a:r>
            <a:r>
              <a:rPr lang="en-US" sz="2000" i="1" dirty="0">
                <a:solidFill>
                  <a:srgbClr val="FF0000"/>
                </a:solidFill>
                <a:latin typeface="Arial" pitchFamily="34" charset="0"/>
                <a:cs typeface="Arial" pitchFamily="34" charset="0"/>
              </a:rPr>
              <a:t> Recoverable?</a:t>
            </a:r>
          </a:p>
          <a:p>
            <a:pPr marL="576263" indent="-342900" algn="just">
              <a:spcBef>
                <a:spcPts val="600"/>
              </a:spcBef>
              <a:spcAft>
                <a:spcPts val="600"/>
              </a:spcAft>
              <a:buBlip>
                <a:blip r:embed="rId2"/>
              </a:buBlip>
            </a:pPr>
            <a:r>
              <a:rPr lang="en-US" sz="2000" i="1" dirty="0" smtClean="0">
                <a:solidFill>
                  <a:srgbClr val="000099"/>
                </a:solidFill>
                <a:latin typeface="Arial" pitchFamily="34" charset="0"/>
                <a:cs typeface="Arial" pitchFamily="34" charset="0"/>
              </a:rPr>
              <a:t>S</a:t>
            </a:r>
            <a:r>
              <a:rPr lang="en-US" sz="2000" i="1" baseline="-10000" dirty="0" smtClean="0">
                <a:solidFill>
                  <a:srgbClr val="000099"/>
                </a:solidFill>
                <a:latin typeface="Arial" pitchFamily="34" charset="0"/>
                <a:cs typeface="Arial" pitchFamily="34" charset="0"/>
              </a:rPr>
              <a:t>4</a:t>
            </a:r>
            <a:r>
              <a:rPr lang="en-US" sz="2000" i="1" dirty="0" smtClean="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rPr>
              <a:t>= 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2] r</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[y, 3] </a:t>
            </a:r>
            <a:r>
              <a:rPr lang="en-US" sz="2000" i="1" dirty="0" smtClean="0">
                <a:solidFill>
                  <a:srgbClr val="000099"/>
                </a:solidFill>
                <a:latin typeface="Arial" pitchFamily="34" charset="0"/>
                <a:cs typeface="Arial" pitchFamily="34" charset="0"/>
              </a:rPr>
              <a:t>a</a:t>
            </a:r>
            <a:r>
              <a:rPr lang="en-US" sz="2000" i="1" baseline="-10000" dirty="0" smtClean="0">
                <a:solidFill>
                  <a:srgbClr val="000099"/>
                </a:solidFill>
                <a:latin typeface="Arial" pitchFamily="34" charset="0"/>
                <a:cs typeface="Arial" pitchFamily="34" charset="0"/>
              </a:rPr>
              <a:t>1 </a:t>
            </a:r>
            <a:r>
              <a:rPr lang="en-US" sz="2000" i="1" dirty="0" smtClean="0">
                <a:solidFill>
                  <a:srgbClr val="000099"/>
                </a:solidFill>
                <a:latin typeface="Arial" pitchFamily="34" charset="0"/>
                <a:cs typeface="Arial" pitchFamily="34" charset="0"/>
              </a:rPr>
              <a:t>c</a:t>
            </a:r>
            <a:r>
              <a:rPr lang="en-US" sz="2000" i="1" baseline="-10000" dirty="0" smtClean="0">
                <a:solidFill>
                  <a:srgbClr val="000099"/>
                </a:solidFill>
                <a:latin typeface="Arial" pitchFamily="34" charset="0"/>
                <a:cs typeface="Arial" pitchFamily="34" charset="0"/>
              </a:rPr>
              <a:t>2	</a:t>
            </a:r>
            <a:r>
              <a:rPr lang="en-US" sz="2000" i="1" dirty="0">
                <a:solidFill>
                  <a:srgbClr val="FF0000"/>
                </a:solidFill>
                <a:latin typeface="Arial" pitchFamily="34" charset="0"/>
                <a:cs typeface="Arial" pitchFamily="34" charset="0"/>
              </a:rPr>
              <a:t> Recoverable?</a:t>
            </a:r>
          </a:p>
          <a:p>
            <a:pPr marL="576263" indent="-342900" algn="just">
              <a:spcBef>
                <a:spcPts val="600"/>
              </a:spcBef>
              <a:spcAft>
                <a:spcPts val="600"/>
              </a:spcAft>
              <a:buBlip>
                <a:blip r:embed="rId2"/>
              </a:buBlip>
            </a:pPr>
            <a:r>
              <a:rPr lang="en-US" sz="2000" i="1" dirty="0" smtClean="0">
                <a:solidFill>
                  <a:srgbClr val="000099"/>
                </a:solidFill>
                <a:latin typeface="Arial" pitchFamily="34" charset="0"/>
                <a:cs typeface="Arial" pitchFamily="34" charset="0"/>
              </a:rPr>
              <a:t>S</a:t>
            </a:r>
            <a:r>
              <a:rPr lang="en-US" sz="2000" i="1" baseline="-10000" dirty="0" smtClean="0">
                <a:solidFill>
                  <a:srgbClr val="000099"/>
                </a:solidFill>
                <a:latin typeface="Arial" pitchFamily="34" charset="0"/>
                <a:cs typeface="Arial" pitchFamily="34" charset="0"/>
              </a:rPr>
              <a:t>5</a:t>
            </a:r>
            <a:r>
              <a:rPr lang="en-US" sz="2000" i="1" dirty="0" smtClean="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rPr>
              <a:t>= 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2] r</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[y, 3] </a:t>
            </a:r>
            <a:r>
              <a:rPr lang="en-US" sz="2000" i="1" dirty="0" smtClean="0">
                <a:solidFill>
                  <a:srgbClr val="000099"/>
                </a:solidFill>
                <a:latin typeface="Arial" pitchFamily="34" charset="0"/>
                <a:cs typeface="Arial" pitchFamily="34" charset="0"/>
              </a:rPr>
              <a:t>c</a:t>
            </a:r>
            <a:r>
              <a:rPr lang="en-US" sz="2000" i="1" baseline="-10000" dirty="0" smtClean="0">
                <a:solidFill>
                  <a:srgbClr val="000099"/>
                </a:solidFill>
                <a:latin typeface="Arial" pitchFamily="34" charset="0"/>
                <a:cs typeface="Arial" pitchFamily="34" charset="0"/>
              </a:rPr>
              <a:t>1 </a:t>
            </a:r>
            <a:r>
              <a:rPr lang="en-US" sz="2000" i="1" dirty="0" smtClean="0">
                <a:solidFill>
                  <a:srgbClr val="000099"/>
                </a:solidFill>
                <a:latin typeface="Arial" pitchFamily="34" charset="0"/>
                <a:cs typeface="Arial" pitchFamily="34" charset="0"/>
              </a:rPr>
              <a:t>a</a:t>
            </a:r>
            <a:r>
              <a:rPr lang="en-US" sz="2000" i="1" baseline="-10000" dirty="0" smtClean="0">
                <a:solidFill>
                  <a:srgbClr val="000099"/>
                </a:solidFill>
                <a:latin typeface="Arial" pitchFamily="34" charset="0"/>
                <a:cs typeface="Arial" pitchFamily="34" charset="0"/>
              </a:rPr>
              <a:t>2	</a:t>
            </a:r>
            <a:r>
              <a:rPr lang="en-US" sz="2000" i="1" dirty="0">
                <a:solidFill>
                  <a:srgbClr val="FF0000"/>
                </a:solidFill>
                <a:latin typeface="Arial" pitchFamily="34" charset="0"/>
                <a:cs typeface="Arial" pitchFamily="34" charset="0"/>
              </a:rPr>
              <a:t> Recoverable?</a:t>
            </a:r>
            <a:endParaRPr lang="en-US" sz="2000" i="1" baseline="-10000" dirty="0" smtClean="0">
              <a:solidFill>
                <a:srgbClr val="000099"/>
              </a:solidFill>
              <a:latin typeface="Arial" pitchFamily="34" charset="0"/>
              <a:cs typeface="Arial" pitchFamily="34" charset="0"/>
            </a:endParaRPr>
          </a:p>
          <a:p>
            <a:pPr marL="576263" indent="-342900" algn="just">
              <a:spcBef>
                <a:spcPts val="600"/>
              </a:spcBef>
              <a:spcAft>
                <a:spcPts val="600"/>
              </a:spcAft>
              <a:buBlip>
                <a:blip r:embed="rId2"/>
              </a:buBlip>
            </a:pPr>
            <a:r>
              <a:rPr lang="en-US" sz="2000" i="1" dirty="0">
                <a:solidFill>
                  <a:srgbClr val="000099"/>
                </a:solidFill>
                <a:latin typeface="Arial" pitchFamily="34" charset="0"/>
                <a:cs typeface="Arial" pitchFamily="34" charset="0"/>
              </a:rPr>
              <a:t>S</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 = 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2] r</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[y, 3] a</a:t>
            </a:r>
            <a:r>
              <a:rPr lang="en-US" sz="2000" i="1" baseline="-10000" dirty="0">
                <a:solidFill>
                  <a:srgbClr val="000099"/>
                </a:solidFill>
                <a:latin typeface="Arial" pitchFamily="34" charset="0"/>
                <a:cs typeface="Arial" pitchFamily="34" charset="0"/>
              </a:rPr>
              <a:t>1 </a:t>
            </a:r>
            <a:r>
              <a:rPr lang="en-US" sz="2000" i="1" dirty="0" smtClean="0">
                <a:solidFill>
                  <a:srgbClr val="000099"/>
                </a:solidFill>
                <a:latin typeface="Arial" pitchFamily="34" charset="0"/>
                <a:cs typeface="Arial" pitchFamily="34" charset="0"/>
              </a:rPr>
              <a:t>c</a:t>
            </a:r>
            <a:r>
              <a:rPr lang="en-US" sz="2000" i="1" baseline="-10000" dirty="0" smtClean="0">
                <a:solidFill>
                  <a:srgbClr val="000099"/>
                </a:solidFill>
                <a:latin typeface="Arial" pitchFamily="34" charset="0"/>
                <a:cs typeface="Arial" pitchFamily="34" charset="0"/>
              </a:rPr>
              <a:t>2	</a:t>
            </a:r>
            <a:r>
              <a:rPr lang="en-US" sz="2000" i="1" dirty="0">
                <a:solidFill>
                  <a:srgbClr val="FF0000"/>
                </a:solidFill>
                <a:latin typeface="Arial" pitchFamily="34" charset="0"/>
                <a:cs typeface="Arial" pitchFamily="34" charset="0"/>
              </a:rPr>
              <a:t> Recoverable?</a:t>
            </a:r>
            <a:endParaRPr lang="en-US" sz="2000" i="1" baseline="-10000" dirty="0" smtClean="0">
              <a:solidFill>
                <a:srgbClr val="000099"/>
              </a:solidFill>
              <a:latin typeface="Arial" pitchFamily="34" charset="0"/>
              <a:cs typeface="Arial" pitchFamily="34" charset="0"/>
            </a:endParaRPr>
          </a:p>
          <a:p>
            <a:pPr marL="576263" indent="-342900" algn="just">
              <a:spcBef>
                <a:spcPts val="600"/>
              </a:spcBef>
              <a:spcAft>
                <a:spcPts val="600"/>
              </a:spcAft>
              <a:buBlip>
                <a:blip r:embed="rId2"/>
              </a:buBlip>
            </a:pPr>
            <a:r>
              <a:rPr lang="en-US" sz="2000" i="1" dirty="0">
                <a:solidFill>
                  <a:srgbClr val="000099"/>
                </a:solidFill>
                <a:latin typeface="Arial" pitchFamily="34" charset="0"/>
                <a:cs typeface="Arial" pitchFamily="34" charset="0"/>
              </a:rPr>
              <a:t>S</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 = 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2] r</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[y, 3] a</a:t>
            </a:r>
            <a:r>
              <a:rPr lang="en-US" sz="2000" i="1" baseline="-10000" dirty="0">
                <a:solidFill>
                  <a:srgbClr val="000099"/>
                </a:solidFill>
                <a:latin typeface="Arial" pitchFamily="34" charset="0"/>
                <a:cs typeface="Arial" pitchFamily="34" charset="0"/>
              </a:rPr>
              <a:t>1 </a:t>
            </a:r>
            <a:r>
              <a:rPr lang="en-US" sz="2000" i="1" dirty="0" smtClean="0">
                <a:solidFill>
                  <a:srgbClr val="000099"/>
                </a:solidFill>
                <a:latin typeface="Arial" pitchFamily="34" charset="0"/>
                <a:cs typeface="Arial" pitchFamily="34" charset="0"/>
              </a:rPr>
              <a:t>a</a:t>
            </a:r>
            <a:r>
              <a:rPr lang="en-US" sz="2000" i="1" baseline="-10000" dirty="0" smtClean="0">
                <a:solidFill>
                  <a:srgbClr val="000099"/>
                </a:solidFill>
                <a:latin typeface="Arial" pitchFamily="34" charset="0"/>
                <a:cs typeface="Arial" pitchFamily="34" charset="0"/>
              </a:rPr>
              <a:t>2	</a:t>
            </a:r>
            <a:r>
              <a:rPr lang="en-US" sz="2000" i="1" dirty="0">
                <a:solidFill>
                  <a:srgbClr val="FF0000"/>
                </a:solidFill>
                <a:latin typeface="Arial" pitchFamily="34" charset="0"/>
                <a:cs typeface="Arial" pitchFamily="34" charset="0"/>
              </a:rPr>
              <a:t> Recoverable?</a:t>
            </a:r>
            <a:endParaRPr lang="en-US" sz="2000" i="1" baseline="-10000" dirty="0" smtClean="0">
              <a:solidFill>
                <a:srgbClr val="000099"/>
              </a:solidFill>
              <a:latin typeface="Arial" pitchFamily="34" charset="0"/>
              <a:cs typeface="Arial" pitchFamily="34" charset="0"/>
            </a:endParaRPr>
          </a:p>
          <a:p>
            <a:pPr marL="576263" indent="-342900" algn="just">
              <a:spcBef>
                <a:spcPts val="600"/>
              </a:spcBef>
              <a:spcAft>
                <a:spcPts val="600"/>
              </a:spcAft>
              <a:buBlip>
                <a:blip r:embed="rId2"/>
              </a:buBlip>
            </a:pPr>
            <a:r>
              <a:rPr lang="en-US" sz="2000" i="1" dirty="0">
                <a:solidFill>
                  <a:srgbClr val="000099"/>
                </a:solidFill>
                <a:latin typeface="Arial" pitchFamily="34" charset="0"/>
                <a:cs typeface="Arial" pitchFamily="34" charset="0"/>
              </a:rPr>
              <a:t>S</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 = 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2] r</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[y, 3] </a:t>
            </a:r>
            <a:r>
              <a:rPr lang="en-US" sz="2000" i="1" dirty="0" smtClean="0">
                <a:solidFill>
                  <a:srgbClr val="000099"/>
                </a:solidFill>
                <a:latin typeface="Arial" pitchFamily="34" charset="0"/>
                <a:cs typeface="Arial" pitchFamily="34" charset="0"/>
              </a:rPr>
              <a:t>a</a:t>
            </a:r>
            <a:r>
              <a:rPr lang="en-US" sz="2000" i="1" baseline="-10000" dirty="0" smtClean="0">
                <a:solidFill>
                  <a:srgbClr val="000099"/>
                </a:solidFill>
                <a:latin typeface="Arial" pitchFamily="34" charset="0"/>
                <a:cs typeface="Arial" pitchFamily="34" charset="0"/>
              </a:rPr>
              <a:t>2 </a:t>
            </a:r>
            <a:r>
              <a:rPr lang="en-US" sz="2000" i="1" dirty="0" smtClean="0">
                <a:solidFill>
                  <a:srgbClr val="000099"/>
                </a:solidFill>
                <a:latin typeface="Arial" pitchFamily="34" charset="0"/>
                <a:cs typeface="Arial" pitchFamily="34" charset="0"/>
              </a:rPr>
              <a:t>a</a:t>
            </a:r>
            <a:r>
              <a:rPr lang="en-US" sz="2000" i="1" baseline="-10000" dirty="0" smtClean="0">
                <a:solidFill>
                  <a:srgbClr val="000099"/>
                </a:solidFill>
                <a:latin typeface="Arial" pitchFamily="34" charset="0"/>
                <a:cs typeface="Arial" pitchFamily="34" charset="0"/>
              </a:rPr>
              <a:t>1	</a:t>
            </a:r>
            <a:r>
              <a:rPr lang="en-US" sz="2000" i="1" dirty="0">
                <a:solidFill>
                  <a:srgbClr val="FF0000"/>
                </a:solidFill>
                <a:latin typeface="Arial" pitchFamily="34" charset="0"/>
                <a:cs typeface="Arial" pitchFamily="34" charset="0"/>
              </a:rPr>
              <a:t> Recoverable?</a:t>
            </a:r>
            <a:endParaRPr lang="en-US" sz="2000" i="1" dirty="0" smtClean="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38187788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xfrm>
            <a:off x="8501063" y="6302375"/>
            <a:ext cx="422275"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30B8266-252E-4EBB-B2B7-49662A41BC85}" type="slidenum">
              <a:rPr lang="en-US" sz="1400" smtClean="0">
                <a:solidFill>
                  <a:srgbClr val="000076"/>
                </a:solidFill>
                <a:latin typeface="Arial" pitchFamily="34" charset="0"/>
                <a:cs typeface="Arial" pitchFamily="34" charset="0"/>
              </a:rPr>
              <a:pPr/>
              <a:t>19</a:t>
            </a:fld>
            <a:endParaRPr lang="en-US" sz="1400" dirty="0" smtClean="0">
              <a:solidFill>
                <a:srgbClr val="000076"/>
              </a:solidFill>
              <a:latin typeface="Arial" pitchFamily="34" charset="0"/>
              <a:cs typeface="Arial" pitchFamily="34" charset="0"/>
            </a:endParaRPr>
          </a:p>
          <a:p>
            <a:endParaRPr lang="en-US" sz="1400" b="0" dirty="0" smtClean="0"/>
          </a:p>
        </p:txBody>
      </p:sp>
      <p:sp>
        <p:nvSpPr>
          <p:cNvPr id="13315" name="Rectangle 2"/>
          <p:cNvSpPr>
            <a:spLocks noGrp="1" noChangeArrowheads="1"/>
          </p:cNvSpPr>
          <p:nvPr>
            <p:ph type="title" idx="4294967295"/>
          </p:nvPr>
        </p:nvSpPr>
        <p:spPr>
          <a:xfrm>
            <a:off x="306388" y="457200"/>
            <a:ext cx="8191500" cy="838200"/>
          </a:xfrm>
        </p:spPr>
        <p:txBody>
          <a:bodyPr/>
          <a:lstStyle/>
          <a:p>
            <a:r>
              <a:rPr lang="en-US" sz="2800" b="1" dirty="0" smtClean="0">
                <a:solidFill>
                  <a:srgbClr val="C00000"/>
                </a:solidFill>
                <a:latin typeface="Arial" pitchFamily="34" charset="0"/>
                <a:cs typeface="Arial" pitchFamily="34" charset="0"/>
              </a:rPr>
              <a:t>Terminal I/O</a:t>
            </a:r>
            <a:endParaRPr lang="en-US" sz="2800" dirty="0" smtClean="0"/>
          </a:p>
        </p:txBody>
      </p:sp>
      <p:sp>
        <p:nvSpPr>
          <p:cNvPr id="13316" name="Rectangle 2"/>
          <p:cNvSpPr>
            <a:spLocks noChangeArrowheads="1"/>
          </p:cNvSpPr>
          <p:nvPr/>
        </p:nvSpPr>
        <p:spPr bwMode="auto">
          <a:xfrm>
            <a:off x="736599" y="1367704"/>
            <a:ext cx="7866063"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dirty="0">
                <a:solidFill>
                  <a:srgbClr val="660066"/>
                </a:solidFill>
                <a:latin typeface="Arial" pitchFamily="34" charset="0"/>
                <a:cs typeface="Arial" pitchFamily="34" charset="0"/>
              </a:rPr>
              <a:t>I</a:t>
            </a:r>
            <a:r>
              <a:rPr lang="en-US" dirty="0" smtClean="0">
                <a:solidFill>
                  <a:srgbClr val="660066"/>
                </a:solidFill>
                <a:latin typeface="Arial" pitchFamily="34" charset="0"/>
                <a:cs typeface="Arial" pitchFamily="34" charset="0"/>
              </a:rPr>
              <a:t>nteractive transactions present dirty data problem in a different way. Suppose </a:t>
            </a:r>
            <a:r>
              <a:rPr lang="en-US" i="1" dirty="0">
                <a:solidFill>
                  <a:srgbClr val="660066"/>
                </a:solidFill>
                <a:latin typeface="Arial" pitchFamily="34" charset="0"/>
                <a:cs typeface="Arial" pitchFamily="34" charset="0"/>
              </a:rPr>
              <a:t>T</a:t>
            </a:r>
            <a:r>
              <a:rPr lang="en-US" i="1" baseline="-10000" dirty="0">
                <a:solidFill>
                  <a:srgbClr val="660066"/>
                </a:solidFill>
                <a:latin typeface="Arial" pitchFamily="34" charset="0"/>
                <a:cs typeface="Arial" pitchFamily="34" charset="0"/>
              </a:rPr>
              <a:t>1</a:t>
            </a:r>
            <a:r>
              <a:rPr lang="en-US" dirty="0" smtClean="0">
                <a:solidFill>
                  <a:srgbClr val="660066"/>
                </a:solidFill>
                <a:latin typeface="Arial" pitchFamily="34" charset="0"/>
                <a:cs typeface="Arial" pitchFamily="34" charset="0"/>
              </a:rPr>
              <a:t> and </a:t>
            </a:r>
            <a:r>
              <a:rPr lang="en-US" i="1" dirty="0" smtClean="0">
                <a:solidFill>
                  <a:srgbClr val="660066"/>
                </a:solidFill>
                <a:latin typeface="Arial" pitchFamily="34" charset="0"/>
                <a:cs typeface="Arial" pitchFamily="34" charset="0"/>
              </a:rPr>
              <a:t>T</a:t>
            </a:r>
            <a:r>
              <a:rPr lang="en-US" i="1" baseline="-10000" dirty="0" smtClean="0">
                <a:solidFill>
                  <a:srgbClr val="660066"/>
                </a:solidFill>
                <a:latin typeface="Arial" pitchFamily="34" charset="0"/>
                <a:cs typeface="Arial" pitchFamily="34" charset="0"/>
              </a:rPr>
              <a:t>2</a:t>
            </a:r>
            <a:r>
              <a:rPr lang="en-US" dirty="0" smtClean="0">
                <a:solidFill>
                  <a:srgbClr val="660066"/>
                </a:solidFill>
                <a:latin typeface="Arial" pitchFamily="34" charset="0"/>
                <a:cs typeface="Arial" pitchFamily="34" charset="0"/>
              </a:rPr>
              <a:t> are two transactions. The execution of </a:t>
            </a:r>
            <a:r>
              <a:rPr lang="en-US" i="1" dirty="0">
                <a:solidFill>
                  <a:srgbClr val="660066"/>
                </a:solidFill>
                <a:latin typeface="Arial" pitchFamily="34" charset="0"/>
                <a:cs typeface="Arial" pitchFamily="34" charset="0"/>
              </a:rPr>
              <a:t>T</a:t>
            </a:r>
            <a:r>
              <a:rPr lang="en-US" i="1" baseline="-10000" dirty="0">
                <a:solidFill>
                  <a:srgbClr val="660066"/>
                </a:solidFill>
                <a:latin typeface="Arial" pitchFamily="34" charset="0"/>
                <a:cs typeface="Arial" pitchFamily="34" charset="0"/>
              </a:rPr>
              <a:t>1</a:t>
            </a:r>
            <a:r>
              <a:rPr lang="en-US" dirty="0" smtClean="0">
                <a:solidFill>
                  <a:srgbClr val="660066"/>
                </a:solidFill>
                <a:latin typeface="Arial" pitchFamily="34" charset="0"/>
                <a:cs typeface="Arial" pitchFamily="34" charset="0"/>
              </a:rPr>
              <a:t> and </a:t>
            </a:r>
            <a:r>
              <a:rPr lang="en-US" i="1" dirty="0">
                <a:solidFill>
                  <a:srgbClr val="660066"/>
                </a:solidFill>
                <a:latin typeface="Arial" pitchFamily="34" charset="0"/>
                <a:cs typeface="Arial" pitchFamily="34" charset="0"/>
              </a:rPr>
              <a:t>T</a:t>
            </a:r>
            <a:r>
              <a:rPr lang="en-US" i="1" baseline="-10000" dirty="0">
                <a:solidFill>
                  <a:srgbClr val="660066"/>
                </a:solidFill>
                <a:latin typeface="Arial" pitchFamily="34" charset="0"/>
                <a:cs typeface="Arial" pitchFamily="34" charset="0"/>
              </a:rPr>
              <a:t>2</a:t>
            </a:r>
            <a:r>
              <a:rPr lang="en-US" dirty="0" smtClean="0">
                <a:solidFill>
                  <a:srgbClr val="660066"/>
                </a:solidFill>
                <a:latin typeface="Arial" pitchFamily="34" charset="0"/>
                <a:cs typeface="Arial" pitchFamily="34" charset="0"/>
              </a:rPr>
              <a:t> is a total order </a:t>
            </a:r>
            <a:r>
              <a:rPr lang="en-US" i="1" dirty="0">
                <a:solidFill>
                  <a:srgbClr val="660066"/>
                </a:solidFill>
                <a:latin typeface="Arial" pitchFamily="34" charset="0"/>
                <a:cs typeface="Arial" pitchFamily="34" charset="0"/>
              </a:rPr>
              <a:t>T</a:t>
            </a:r>
            <a:r>
              <a:rPr lang="en-US" i="1" baseline="-10000" dirty="0">
                <a:solidFill>
                  <a:srgbClr val="660066"/>
                </a:solidFill>
                <a:latin typeface="Arial" pitchFamily="34" charset="0"/>
                <a:cs typeface="Arial" pitchFamily="34" charset="0"/>
              </a:rPr>
              <a:t>1</a:t>
            </a:r>
            <a:r>
              <a:rPr lang="en-US" dirty="0" smtClean="0">
                <a:solidFill>
                  <a:srgbClr val="660066"/>
                </a:solidFill>
                <a:latin typeface="Arial" pitchFamily="34" charset="0"/>
                <a:cs typeface="Arial" pitchFamily="34" charset="0"/>
              </a:rPr>
              <a:t> </a:t>
            </a:r>
            <a:r>
              <a:rPr lang="en-US" dirty="0" smtClean="0">
                <a:solidFill>
                  <a:srgbClr val="660066"/>
                </a:solidFill>
                <a:latin typeface="Arial" pitchFamily="34" charset="0"/>
                <a:cs typeface="Arial" pitchFamily="34" charset="0"/>
                <a:sym typeface="Wingdings" pitchFamily="2" charset="2"/>
              </a:rPr>
              <a:t> </a:t>
            </a:r>
            <a:r>
              <a:rPr lang="en-US" i="1" dirty="0">
                <a:solidFill>
                  <a:srgbClr val="660066"/>
                </a:solidFill>
                <a:latin typeface="Arial" pitchFamily="34" charset="0"/>
                <a:cs typeface="Arial" pitchFamily="34" charset="0"/>
              </a:rPr>
              <a:t>T</a:t>
            </a:r>
            <a:r>
              <a:rPr lang="en-US" i="1" baseline="-10000" dirty="0">
                <a:solidFill>
                  <a:srgbClr val="660066"/>
                </a:solidFill>
                <a:latin typeface="Arial" pitchFamily="34" charset="0"/>
                <a:cs typeface="Arial" pitchFamily="34" charset="0"/>
              </a:rPr>
              <a:t>2</a:t>
            </a:r>
            <a:r>
              <a:rPr lang="en-US" dirty="0" smtClean="0">
                <a:solidFill>
                  <a:srgbClr val="660066"/>
                </a:solidFill>
                <a:latin typeface="Arial" pitchFamily="34" charset="0"/>
                <a:cs typeface="Arial" pitchFamily="34" charset="0"/>
              </a:rPr>
              <a:t> (</a:t>
            </a:r>
            <a:r>
              <a:rPr lang="en-US" i="1" dirty="0" smtClean="0">
                <a:solidFill>
                  <a:srgbClr val="660066"/>
                </a:solidFill>
                <a:latin typeface="Arial" pitchFamily="34" charset="0"/>
                <a:cs typeface="Arial" pitchFamily="34" charset="0"/>
              </a:rPr>
              <a:t>T</a:t>
            </a:r>
            <a:r>
              <a:rPr lang="en-US" i="1" baseline="-10000" dirty="0" smtClean="0">
                <a:solidFill>
                  <a:srgbClr val="660066"/>
                </a:solidFill>
                <a:latin typeface="Arial" pitchFamily="34" charset="0"/>
                <a:cs typeface="Arial" pitchFamily="34" charset="0"/>
              </a:rPr>
              <a:t>2</a:t>
            </a:r>
            <a:r>
              <a:rPr lang="en-US" dirty="0" smtClean="0">
                <a:solidFill>
                  <a:srgbClr val="660066"/>
                </a:solidFill>
                <a:latin typeface="Arial" pitchFamily="34" charset="0"/>
                <a:cs typeface="Arial" pitchFamily="34" charset="0"/>
              </a:rPr>
              <a:t> reads from </a:t>
            </a:r>
            <a:r>
              <a:rPr lang="en-US" i="1" dirty="0">
                <a:solidFill>
                  <a:srgbClr val="660066"/>
                </a:solidFill>
                <a:latin typeface="Arial" pitchFamily="34" charset="0"/>
                <a:cs typeface="Arial" pitchFamily="34" charset="0"/>
              </a:rPr>
              <a:t>T</a:t>
            </a:r>
            <a:r>
              <a:rPr lang="en-US" i="1" baseline="-10000" dirty="0">
                <a:solidFill>
                  <a:srgbClr val="660066"/>
                </a:solidFill>
                <a:latin typeface="Arial" pitchFamily="34" charset="0"/>
                <a:cs typeface="Arial" pitchFamily="34" charset="0"/>
              </a:rPr>
              <a:t>1</a:t>
            </a:r>
            <a:r>
              <a:rPr lang="en-US" dirty="0" smtClean="0">
                <a:solidFill>
                  <a:srgbClr val="660066"/>
                </a:solidFill>
                <a:latin typeface="Arial" pitchFamily="34" charset="0"/>
                <a:cs typeface="Arial" pitchFamily="34" charset="0"/>
              </a:rPr>
              <a:t>.) The commit semantics indicates that </a:t>
            </a:r>
            <a:r>
              <a:rPr lang="en-US" i="1" dirty="0">
                <a:solidFill>
                  <a:srgbClr val="660066"/>
                </a:solidFill>
                <a:latin typeface="Arial" pitchFamily="34" charset="0"/>
                <a:cs typeface="Arial" pitchFamily="34" charset="0"/>
              </a:rPr>
              <a:t>T</a:t>
            </a:r>
            <a:r>
              <a:rPr lang="en-US" i="1" baseline="-10000" dirty="0">
                <a:solidFill>
                  <a:srgbClr val="660066"/>
                </a:solidFill>
                <a:latin typeface="Arial" pitchFamily="34" charset="0"/>
                <a:cs typeface="Arial" pitchFamily="34" charset="0"/>
              </a:rPr>
              <a:t>1</a:t>
            </a:r>
            <a:r>
              <a:rPr lang="en-US" dirty="0" smtClean="0">
                <a:solidFill>
                  <a:srgbClr val="660066"/>
                </a:solidFill>
                <a:latin typeface="Arial" pitchFamily="34" charset="0"/>
                <a:cs typeface="Arial" pitchFamily="34" charset="0"/>
              </a:rPr>
              <a:t> must commit before </a:t>
            </a:r>
            <a:r>
              <a:rPr lang="en-US" i="1" dirty="0">
                <a:solidFill>
                  <a:srgbClr val="660066"/>
                </a:solidFill>
                <a:latin typeface="Arial" pitchFamily="34" charset="0"/>
                <a:cs typeface="Arial" pitchFamily="34" charset="0"/>
              </a:rPr>
              <a:t>T</a:t>
            </a:r>
            <a:r>
              <a:rPr lang="en-US" i="1" baseline="-10000" dirty="0">
                <a:solidFill>
                  <a:srgbClr val="660066"/>
                </a:solidFill>
                <a:latin typeface="Arial" pitchFamily="34" charset="0"/>
                <a:cs typeface="Arial" pitchFamily="34" charset="0"/>
              </a:rPr>
              <a:t>2</a:t>
            </a:r>
            <a:r>
              <a:rPr lang="en-US" dirty="0" smtClean="0">
                <a:solidFill>
                  <a:srgbClr val="660066"/>
                </a:solidFill>
                <a:latin typeface="Arial" pitchFamily="34" charset="0"/>
                <a:cs typeface="Arial" pitchFamily="34" charset="0"/>
              </a:rPr>
              <a:t> does. User starts </a:t>
            </a:r>
            <a:r>
              <a:rPr lang="en-US" i="1" dirty="0">
                <a:solidFill>
                  <a:srgbClr val="660066"/>
                </a:solidFill>
                <a:latin typeface="Arial" pitchFamily="34" charset="0"/>
                <a:cs typeface="Arial" pitchFamily="34" charset="0"/>
              </a:rPr>
              <a:t>T</a:t>
            </a:r>
            <a:r>
              <a:rPr lang="en-US" i="1" baseline="-10000" dirty="0">
                <a:solidFill>
                  <a:srgbClr val="660066"/>
                </a:solidFill>
                <a:latin typeface="Arial" pitchFamily="34" charset="0"/>
                <a:cs typeface="Arial" pitchFamily="34" charset="0"/>
              </a:rPr>
              <a:t>1</a:t>
            </a:r>
            <a:r>
              <a:rPr lang="en-US" dirty="0" smtClean="0">
                <a:solidFill>
                  <a:srgbClr val="660066"/>
                </a:solidFill>
                <a:latin typeface="Arial" pitchFamily="34" charset="0"/>
                <a:cs typeface="Arial" pitchFamily="34" charset="0"/>
              </a:rPr>
              <a:t> first and the intermediate result of </a:t>
            </a:r>
            <a:r>
              <a:rPr lang="en-US" i="1" dirty="0">
                <a:solidFill>
                  <a:srgbClr val="660066"/>
                </a:solidFill>
                <a:latin typeface="Arial" pitchFamily="34" charset="0"/>
                <a:cs typeface="Arial" pitchFamily="34" charset="0"/>
              </a:rPr>
              <a:t>T</a:t>
            </a:r>
            <a:r>
              <a:rPr lang="en-US" i="1" baseline="-10000" dirty="0">
                <a:solidFill>
                  <a:srgbClr val="660066"/>
                </a:solidFill>
                <a:latin typeface="Arial" pitchFamily="34" charset="0"/>
                <a:cs typeface="Arial" pitchFamily="34" charset="0"/>
              </a:rPr>
              <a:t>1</a:t>
            </a:r>
            <a:r>
              <a:rPr lang="en-US" dirty="0" smtClean="0">
                <a:solidFill>
                  <a:srgbClr val="660066"/>
                </a:solidFill>
                <a:latin typeface="Arial" pitchFamily="34" charset="0"/>
                <a:cs typeface="Arial" pitchFamily="34" charset="0"/>
              </a:rPr>
              <a:t> is input to </a:t>
            </a:r>
            <a:r>
              <a:rPr lang="en-US" i="1" dirty="0">
                <a:solidFill>
                  <a:srgbClr val="660066"/>
                </a:solidFill>
                <a:latin typeface="Arial" pitchFamily="34" charset="0"/>
                <a:cs typeface="Arial" pitchFamily="34" charset="0"/>
              </a:rPr>
              <a:t>T</a:t>
            </a:r>
            <a:r>
              <a:rPr lang="en-US" i="1" baseline="-10000" dirty="0">
                <a:solidFill>
                  <a:srgbClr val="660066"/>
                </a:solidFill>
                <a:latin typeface="Arial" pitchFamily="34" charset="0"/>
                <a:cs typeface="Arial" pitchFamily="34" charset="0"/>
              </a:rPr>
              <a:t>2</a:t>
            </a:r>
            <a:r>
              <a:rPr lang="en-US" dirty="0" smtClean="0">
                <a:solidFill>
                  <a:srgbClr val="660066"/>
                </a:solidFill>
                <a:latin typeface="Arial" pitchFamily="34" charset="0"/>
                <a:cs typeface="Arial" pitchFamily="34" charset="0"/>
              </a:rPr>
              <a:t>. </a:t>
            </a:r>
            <a:r>
              <a:rPr lang="en-US" i="1" dirty="0">
                <a:solidFill>
                  <a:srgbClr val="660066"/>
                </a:solidFill>
                <a:latin typeface="Arial" pitchFamily="34" charset="0"/>
                <a:cs typeface="Arial" pitchFamily="34" charset="0"/>
              </a:rPr>
              <a:t>T</a:t>
            </a:r>
            <a:r>
              <a:rPr lang="en-US" i="1" baseline="-10000" dirty="0">
                <a:solidFill>
                  <a:srgbClr val="660066"/>
                </a:solidFill>
                <a:latin typeface="Arial" pitchFamily="34" charset="0"/>
                <a:cs typeface="Arial" pitchFamily="34" charset="0"/>
              </a:rPr>
              <a:t>2</a:t>
            </a:r>
            <a:r>
              <a:rPr lang="en-US" dirty="0" smtClean="0">
                <a:solidFill>
                  <a:srgbClr val="660066"/>
                </a:solidFill>
                <a:latin typeface="Arial" pitchFamily="34" charset="0"/>
                <a:cs typeface="Arial" pitchFamily="34" charset="0"/>
              </a:rPr>
              <a:t> commits and </a:t>
            </a:r>
            <a:r>
              <a:rPr lang="en-US" i="1" dirty="0">
                <a:solidFill>
                  <a:srgbClr val="660066"/>
                </a:solidFill>
                <a:latin typeface="Arial" pitchFamily="34" charset="0"/>
                <a:cs typeface="Arial" pitchFamily="34" charset="0"/>
              </a:rPr>
              <a:t>T</a:t>
            </a:r>
            <a:r>
              <a:rPr lang="en-US" i="1" baseline="-10000" dirty="0">
                <a:solidFill>
                  <a:srgbClr val="660066"/>
                </a:solidFill>
                <a:latin typeface="Arial" pitchFamily="34" charset="0"/>
                <a:cs typeface="Arial" pitchFamily="34" charset="0"/>
              </a:rPr>
              <a:t>1</a:t>
            </a:r>
            <a:r>
              <a:rPr lang="en-US" dirty="0" smtClean="0">
                <a:solidFill>
                  <a:srgbClr val="660066"/>
                </a:solidFill>
                <a:latin typeface="Arial" pitchFamily="34" charset="0"/>
                <a:cs typeface="Arial" pitchFamily="34" charset="0"/>
              </a:rPr>
              <a:t> fails. </a:t>
            </a:r>
            <a:r>
              <a:rPr lang="en-US" i="1" dirty="0">
                <a:solidFill>
                  <a:srgbClr val="660066"/>
                </a:solidFill>
                <a:latin typeface="Arial" pitchFamily="34" charset="0"/>
                <a:cs typeface="Arial" pitchFamily="34" charset="0"/>
              </a:rPr>
              <a:t>T</a:t>
            </a:r>
            <a:r>
              <a:rPr lang="en-US" i="1" baseline="-10000" dirty="0">
                <a:solidFill>
                  <a:srgbClr val="660066"/>
                </a:solidFill>
                <a:latin typeface="Arial" pitchFamily="34" charset="0"/>
                <a:cs typeface="Arial" pitchFamily="34" charset="0"/>
              </a:rPr>
              <a:t>2</a:t>
            </a:r>
            <a:r>
              <a:rPr lang="en-US" dirty="0" smtClean="0">
                <a:solidFill>
                  <a:srgbClr val="660066"/>
                </a:solidFill>
                <a:latin typeface="Arial" pitchFamily="34" charset="0"/>
                <a:cs typeface="Arial" pitchFamily="34" charset="0"/>
              </a:rPr>
              <a:t> has dirty data but cannot be rolled-back.</a:t>
            </a:r>
          </a:p>
          <a:p>
            <a:pPr algn="just"/>
            <a:endParaRPr lang="en-US" dirty="0" smtClean="0">
              <a:solidFill>
                <a:srgbClr val="660066"/>
              </a:solidFill>
              <a:latin typeface="Arial" pitchFamily="34" charset="0"/>
              <a:cs typeface="Arial" pitchFamily="34" charset="0"/>
            </a:endParaRPr>
          </a:p>
          <a:p>
            <a:pPr algn="just"/>
            <a:r>
              <a:rPr lang="en-US" sz="2000" dirty="0" smtClean="0">
                <a:solidFill>
                  <a:srgbClr val="000076"/>
                </a:solidFill>
                <a:latin typeface="Arial" pitchFamily="34" charset="0"/>
                <a:cs typeface="Arial" pitchFamily="34" charset="0"/>
              </a:rPr>
              <a:t>Solution: User should wait for </a:t>
            </a:r>
            <a:r>
              <a:rPr lang="en-US" sz="2000" i="1" dirty="0" smtClean="0">
                <a:solidFill>
                  <a:srgbClr val="000076"/>
                </a:solidFill>
                <a:latin typeface="Arial" pitchFamily="34" charset="0"/>
                <a:cs typeface="Arial" pitchFamily="34" charset="0"/>
              </a:rPr>
              <a:t>T</a:t>
            </a:r>
            <a:r>
              <a:rPr lang="en-US" sz="2000" i="1" baseline="-10000" dirty="0" smtClean="0">
                <a:solidFill>
                  <a:srgbClr val="000076"/>
                </a:solidFill>
                <a:latin typeface="Arial" pitchFamily="34" charset="0"/>
                <a:cs typeface="Arial" pitchFamily="34" charset="0"/>
              </a:rPr>
              <a:t>1</a:t>
            </a:r>
            <a:r>
              <a:rPr lang="en-US" sz="2000" dirty="0" smtClean="0">
                <a:solidFill>
                  <a:srgbClr val="000076"/>
                </a:solidFill>
                <a:latin typeface="Arial" pitchFamily="34" charset="0"/>
                <a:cs typeface="Arial" pitchFamily="34" charset="0"/>
              </a:rPr>
              <a:t>’s commit message from the system before using its output in </a:t>
            </a:r>
            <a:r>
              <a:rPr lang="en-US" sz="2000" i="1" dirty="0">
                <a:solidFill>
                  <a:srgbClr val="000076"/>
                </a:solidFill>
                <a:latin typeface="Arial" pitchFamily="34" charset="0"/>
                <a:cs typeface="Arial" pitchFamily="34" charset="0"/>
              </a:rPr>
              <a:t>T</a:t>
            </a:r>
            <a:r>
              <a:rPr lang="en-US" sz="2000" i="1" baseline="-10000" dirty="0">
                <a:solidFill>
                  <a:srgbClr val="000076"/>
                </a:solidFill>
                <a:latin typeface="Arial" pitchFamily="34" charset="0"/>
                <a:cs typeface="Arial" pitchFamily="34" charset="0"/>
              </a:rPr>
              <a:t>2</a:t>
            </a:r>
            <a:r>
              <a:rPr lang="en-US" sz="2000" dirty="0" smtClean="0">
                <a:solidFill>
                  <a:srgbClr val="000076"/>
                </a:solidFill>
                <a:latin typeface="Arial" pitchFamily="34" charset="0"/>
                <a:cs typeface="Arial" pitchFamily="34" charset="0"/>
              </a:rPr>
              <a:t>.</a:t>
            </a:r>
          </a:p>
        </p:txBody>
      </p:sp>
    </p:spTree>
    <p:extLst>
      <p:ext uri="{BB962C8B-B14F-4D97-AF65-F5344CB8AC3E}">
        <p14:creationId xmlns:p14="http://schemas.microsoft.com/office/powerpoint/2010/main" val="26715607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2</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smtClean="0">
                <a:solidFill>
                  <a:srgbClr val="C00000"/>
                </a:solidFill>
                <a:latin typeface="Arial" pitchFamily="34" charset="0"/>
                <a:cs typeface="Arial" pitchFamily="34" charset="0"/>
              </a:rPr>
              <a:t>Outline</a:t>
            </a:r>
          </a:p>
        </p:txBody>
      </p:sp>
      <p:sp>
        <p:nvSpPr>
          <p:cNvPr id="5124" name="Text Box 4"/>
          <p:cNvSpPr txBox="1">
            <a:spLocks noChangeArrowheads="1"/>
          </p:cNvSpPr>
          <p:nvPr/>
        </p:nvSpPr>
        <p:spPr bwMode="auto">
          <a:xfrm>
            <a:off x="1355725" y="1949450"/>
            <a:ext cx="569399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buFontTx/>
              <a:buBlip>
                <a:blip r:embed="rId2"/>
              </a:buBlip>
            </a:pPr>
            <a:r>
              <a:rPr lang="en-US" dirty="0" smtClean="0">
                <a:solidFill>
                  <a:srgbClr val="000099"/>
                </a:solidFill>
                <a:latin typeface="Arial" pitchFamily="34" charset="0"/>
                <a:cs typeface="Arial" pitchFamily="34" charset="0"/>
              </a:rPr>
              <a:t>Introduction </a:t>
            </a:r>
            <a:r>
              <a:rPr lang="en-US" dirty="0">
                <a:solidFill>
                  <a:srgbClr val="000099"/>
                </a:solidFill>
                <a:latin typeface="Arial" pitchFamily="34" charset="0"/>
                <a:cs typeface="Arial" pitchFamily="34" charset="0"/>
              </a:rPr>
              <a:t>to </a:t>
            </a:r>
            <a:r>
              <a:rPr lang="en-US" dirty="0" smtClean="0">
                <a:solidFill>
                  <a:srgbClr val="000099"/>
                </a:solidFill>
                <a:latin typeface="Arial" pitchFamily="34" charset="0"/>
                <a:cs typeface="Arial" pitchFamily="34" charset="0"/>
              </a:rPr>
              <a:t>DBMS Architecture</a:t>
            </a:r>
            <a:endParaRPr lang="en-US" dirty="0">
              <a:solidFill>
                <a:srgbClr val="000099"/>
              </a:solidFill>
              <a:latin typeface="Arial" pitchFamily="34" charset="0"/>
              <a:cs typeface="Arial" pitchFamily="34" charset="0"/>
            </a:endParaRPr>
          </a:p>
          <a:p>
            <a:pPr>
              <a:buFontTx/>
              <a:buBlip>
                <a:blip r:embed="rId2"/>
              </a:buBlip>
            </a:pPr>
            <a:r>
              <a:rPr lang="en-US" dirty="0">
                <a:solidFill>
                  <a:srgbClr val="000099"/>
                </a:solidFill>
                <a:latin typeface="Arial" pitchFamily="34" charset="0"/>
                <a:cs typeface="Arial" pitchFamily="34" charset="0"/>
              </a:rPr>
              <a:t>Transaction </a:t>
            </a:r>
            <a:r>
              <a:rPr lang="en-US" dirty="0" smtClean="0">
                <a:solidFill>
                  <a:srgbClr val="000099"/>
                </a:solidFill>
                <a:latin typeface="Arial" pitchFamily="34" charset="0"/>
                <a:cs typeface="Arial" pitchFamily="34" charset="0"/>
              </a:rPr>
              <a:t>Properties</a:t>
            </a:r>
          </a:p>
          <a:p>
            <a:pPr>
              <a:buFontTx/>
              <a:buBlip>
                <a:blip r:embed="rId2"/>
              </a:buBlip>
            </a:pPr>
            <a:r>
              <a:rPr lang="en-US" dirty="0" smtClean="0">
                <a:solidFill>
                  <a:srgbClr val="000099"/>
                </a:solidFill>
                <a:latin typeface="Arial" pitchFamily="34" charset="0"/>
                <a:cs typeface="Arial" pitchFamily="34" charset="0"/>
              </a:rPr>
              <a:t>Recoverability</a:t>
            </a:r>
          </a:p>
          <a:p>
            <a:pPr>
              <a:buFontTx/>
              <a:buBlip>
                <a:blip r:embed="rId2"/>
              </a:buBlip>
            </a:pPr>
            <a:r>
              <a:rPr lang="en-US" dirty="0" err="1" smtClean="0">
                <a:solidFill>
                  <a:srgbClr val="000099"/>
                </a:solidFill>
                <a:latin typeface="Arial" pitchFamily="34" charset="0"/>
                <a:cs typeface="Arial" pitchFamily="34" charset="0"/>
              </a:rPr>
              <a:t>Serializability</a:t>
            </a:r>
            <a:endParaRPr lang="en-US" dirty="0">
              <a:solidFill>
                <a:srgbClr val="000099"/>
              </a:solidFill>
              <a:latin typeface="Arial" pitchFamily="34" charset="0"/>
              <a:cs typeface="Arial" pitchFamily="34" charset="0"/>
            </a:endParaRPr>
          </a:p>
        </p:txBody>
      </p:sp>
    </p:spTree>
    <p:extLst>
      <p:ext uri="{BB962C8B-B14F-4D97-AF65-F5344CB8AC3E}">
        <p14:creationId xmlns:p14="http://schemas.microsoft.com/office/powerpoint/2010/main" val="36636721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xfrm>
            <a:off x="8501063" y="6302375"/>
            <a:ext cx="422275"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30B8266-252E-4EBB-B2B7-49662A41BC85}" type="slidenum">
              <a:rPr lang="en-US" sz="1400" smtClean="0">
                <a:solidFill>
                  <a:srgbClr val="000076"/>
                </a:solidFill>
                <a:latin typeface="Arial" pitchFamily="34" charset="0"/>
                <a:cs typeface="Arial" pitchFamily="34" charset="0"/>
              </a:rPr>
              <a:pPr/>
              <a:t>20</a:t>
            </a:fld>
            <a:endParaRPr lang="en-US" sz="1400" dirty="0" smtClean="0">
              <a:solidFill>
                <a:srgbClr val="000076"/>
              </a:solidFill>
              <a:latin typeface="Arial" pitchFamily="34" charset="0"/>
              <a:cs typeface="Arial" pitchFamily="34" charset="0"/>
            </a:endParaRPr>
          </a:p>
          <a:p>
            <a:endParaRPr lang="en-US" sz="1400" b="0" dirty="0" smtClean="0"/>
          </a:p>
        </p:txBody>
      </p:sp>
      <p:sp>
        <p:nvSpPr>
          <p:cNvPr id="13315" name="Rectangle 2"/>
          <p:cNvSpPr>
            <a:spLocks noGrp="1" noChangeArrowheads="1"/>
          </p:cNvSpPr>
          <p:nvPr>
            <p:ph type="title" idx="4294967295"/>
          </p:nvPr>
        </p:nvSpPr>
        <p:spPr>
          <a:xfrm>
            <a:off x="306388" y="457200"/>
            <a:ext cx="8191500" cy="838200"/>
          </a:xfrm>
        </p:spPr>
        <p:txBody>
          <a:bodyPr/>
          <a:lstStyle/>
          <a:p>
            <a:r>
              <a:rPr lang="en-US" sz="2800" b="1" dirty="0" smtClean="0">
                <a:solidFill>
                  <a:srgbClr val="C00000"/>
                </a:solidFill>
                <a:latin typeface="Arial" pitchFamily="34" charset="0"/>
                <a:cs typeface="Arial" pitchFamily="34" charset="0"/>
              </a:rPr>
              <a:t>Avoiding Cascading Aborts</a:t>
            </a:r>
            <a:endParaRPr lang="en-US" sz="2800" dirty="0" smtClean="0"/>
          </a:p>
        </p:txBody>
      </p:sp>
      <p:sp>
        <p:nvSpPr>
          <p:cNvPr id="13316" name="Rectangle 2"/>
          <p:cNvSpPr>
            <a:spLocks noChangeArrowheads="1"/>
          </p:cNvSpPr>
          <p:nvPr/>
        </p:nvSpPr>
        <p:spPr bwMode="auto">
          <a:xfrm>
            <a:off x="736599" y="1967868"/>
            <a:ext cx="786606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dirty="0" smtClean="0">
                <a:solidFill>
                  <a:srgbClr val="660066"/>
                </a:solidFill>
                <a:latin typeface="Arial" pitchFamily="34" charset="0"/>
                <a:cs typeface="Arial" pitchFamily="34" charset="0"/>
              </a:rPr>
              <a:t>Avoiding Cascading Aborts</a:t>
            </a:r>
          </a:p>
          <a:p>
            <a:pPr marL="457200" algn="just"/>
            <a:endParaRPr lang="en-US" dirty="0" smtClean="0">
              <a:solidFill>
                <a:srgbClr val="660066"/>
              </a:solidFill>
              <a:latin typeface="Arial" pitchFamily="34" charset="0"/>
              <a:cs typeface="Arial" pitchFamily="34" charset="0"/>
            </a:endParaRPr>
          </a:p>
          <a:p>
            <a:pPr marL="457200" algn="just"/>
            <a:r>
              <a:rPr lang="en-US" dirty="0" smtClean="0">
                <a:solidFill>
                  <a:srgbClr val="660066"/>
                </a:solidFill>
                <a:latin typeface="Arial" pitchFamily="34" charset="0"/>
                <a:cs typeface="Arial" pitchFamily="34" charset="0"/>
              </a:rPr>
              <a:t>Must read from a committed transaction.</a:t>
            </a:r>
          </a:p>
        </p:txBody>
      </p:sp>
    </p:spTree>
    <p:extLst>
      <p:ext uri="{BB962C8B-B14F-4D97-AF65-F5344CB8AC3E}">
        <p14:creationId xmlns:p14="http://schemas.microsoft.com/office/powerpoint/2010/main" val="36516235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xfrm>
            <a:off x="8501063" y="6302375"/>
            <a:ext cx="422275"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30B8266-252E-4EBB-B2B7-49662A41BC85}" type="slidenum">
              <a:rPr lang="en-US" sz="1400" smtClean="0">
                <a:solidFill>
                  <a:srgbClr val="000076"/>
                </a:solidFill>
                <a:latin typeface="Arial" pitchFamily="34" charset="0"/>
                <a:cs typeface="Arial" pitchFamily="34" charset="0"/>
              </a:rPr>
              <a:pPr/>
              <a:t>21</a:t>
            </a:fld>
            <a:endParaRPr lang="en-US" sz="1400" dirty="0" smtClean="0">
              <a:solidFill>
                <a:srgbClr val="000076"/>
              </a:solidFill>
              <a:latin typeface="Arial" pitchFamily="34" charset="0"/>
              <a:cs typeface="Arial" pitchFamily="34" charset="0"/>
            </a:endParaRPr>
          </a:p>
          <a:p>
            <a:endParaRPr lang="en-US" sz="1400" b="0" dirty="0" smtClean="0"/>
          </a:p>
        </p:txBody>
      </p:sp>
      <p:sp>
        <p:nvSpPr>
          <p:cNvPr id="13315" name="Rectangle 2"/>
          <p:cNvSpPr>
            <a:spLocks noGrp="1" noChangeArrowheads="1"/>
          </p:cNvSpPr>
          <p:nvPr>
            <p:ph type="title" idx="4294967295"/>
          </p:nvPr>
        </p:nvSpPr>
        <p:spPr>
          <a:xfrm>
            <a:off x="306388" y="457200"/>
            <a:ext cx="8191500" cy="838200"/>
          </a:xfrm>
        </p:spPr>
        <p:txBody>
          <a:bodyPr/>
          <a:lstStyle/>
          <a:p>
            <a:r>
              <a:rPr lang="en-US" sz="2800" b="1" dirty="0" smtClean="0">
                <a:solidFill>
                  <a:srgbClr val="C00000"/>
                </a:solidFill>
                <a:latin typeface="Arial" pitchFamily="34" charset="0"/>
                <a:cs typeface="Arial" pitchFamily="34" charset="0"/>
              </a:rPr>
              <a:t>Strictness</a:t>
            </a:r>
            <a:endParaRPr lang="en-US" sz="2800" dirty="0" smtClean="0"/>
          </a:p>
        </p:txBody>
      </p:sp>
      <p:sp>
        <p:nvSpPr>
          <p:cNvPr id="13316" name="Rectangle 2"/>
          <p:cNvSpPr>
            <a:spLocks noChangeArrowheads="1"/>
          </p:cNvSpPr>
          <p:nvPr/>
        </p:nvSpPr>
        <p:spPr bwMode="auto">
          <a:xfrm>
            <a:off x="736599" y="1550584"/>
            <a:ext cx="7866063"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dirty="0" smtClean="0">
                <a:solidFill>
                  <a:srgbClr val="660066"/>
                </a:solidFill>
                <a:latin typeface="Arial" pitchFamily="34" charset="0"/>
                <a:cs typeface="Arial" pitchFamily="34" charset="0"/>
              </a:rPr>
              <a:t>Strictness</a:t>
            </a:r>
          </a:p>
          <a:p>
            <a:pPr marL="457200" algn="just"/>
            <a:r>
              <a:rPr lang="en-US" sz="2000" dirty="0" smtClean="0">
                <a:solidFill>
                  <a:srgbClr val="000076"/>
                </a:solidFill>
                <a:latin typeface="Arial" pitchFamily="34" charset="0"/>
                <a:cs typeface="Arial" pitchFamily="34" charset="0"/>
              </a:rPr>
              <a:t>Must read and/or write from a committed transaction</a:t>
            </a:r>
          </a:p>
          <a:p>
            <a:pPr marL="6350" algn="ctr">
              <a:spcBef>
                <a:spcPts val="1200"/>
              </a:spcBef>
            </a:pPr>
            <a:r>
              <a:rPr lang="en-US" sz="2000" i="1" dirty="0" smtClean="0">
                <a:solidFill>
                  <a:srgbClr val="000099"/>
                </a:solidFill>
                <a:latin typeface="Arial" pitchFamily="34" charset="0"/>
                <a:cs typeface="Arial" pitchFamily="34" charset="0"/>
              </a:rPr>
              <a:t>w</a:t>
            </a:r>
            <a:r>
              <a:rPr lang="en-US" sz="2000" i="1" baseline="-10000" dirty="0" smtClean="0">
                <a:solidFill>
                  <a:srgbClr val="000099"/>
                </a:solidFill>
                <a:latin typeface="Arial" pitchFamily="34" charset="0"/>
                <a:cs typeface="Arial" pitchFamily="34" charset="0"/>
              </a:rPr>
              <a:t>1</a:t>
            </a:r>
            <a:r>
              <a:rPr lang="en-US" sz="2000" i="1" dirty="0" smtClean="0">
                <a:solidFill>
                  <a:srgbClr val="000099"/>
                </a:solidFill>
                <a:latin typeface="Arial" pitchFamily="34" charset="0"/>
                <a:cs typeface="Arial" pitchFamily="34" charset="0"/>
              </a:rPr>
              <a:t>[x, 1] w</a:t>
            </a:r>
            <a:r>
              <a:rPr lang="en-US" sz="2000" i="1" baseline="-10000" dirty="0" smtClean="0">
                <a:solidFill>
                  <a:srgbClr val="000099"/>
                </a:solidFill>
                <a:latin typeface="Arial" pitchFamily="34" charset="0"/>
                <a:cs typeface="Arial" pitchFamily="34" charset="0"/>
              </a:rPr>
              <a:t>1</a:t>
            </a:r>
            <a:r>
              <a:rPr lang="en-US" sz="2000" i="1" dirty="0" smtClean="0">
                <a:solidFill>
                  <a:srgbClr val="000099"/>
                </a:solidFill>
                <a:latin typeface="Arial" pitchFamily="34" charset="0"/>
                <a:cs typeface="Arial" pitchFamily="34" charset="0"/>
              </a:rPr>
              <a:t>[y, 3] w</a:t>
            </a:r>
            <a:r>
              <a:rPr lang="en-US" sz="2000" i="1" baseline="-10000" dirty="0" smtClean="0">
                <a:solidFill>
                  <a:srgbClr val="000099"/>
                </a:solidFill>
                <a:latin typeface="Arial" pitchFamily="34" charset="0"/>
                <a:cs typeface="Arial" pitchFamily="34" charset="0"/>
              </a:rPr>
              <a:t>2</a:t>
            </a:r>
            <a:r>
              <a:rPr lang="en-US" sz="2000" i="1" dirty="0" smtClean="0">
                <a:solidFill>
                  <a:srgbClr val="000099"/>
                </a:solidFill>
                <a:latin typeface="Arial" pitchFamily="34" charset="0"/>
                <a:cs typeface="Arial" pitchFamily="34" charset="0"/>
              </a:rPr>
              <a:t>[y, 1] c</a:t>
            </a:r>
            <a:r>
              <a:rPr lang="en-US" sz="2000" i="1" baseline="-10000" dirty="0" smtClean="0">
                <a:solidFill>
                  <a:srgbClr val="000099"/>
                </a:solidFill>
                <a:latin typeface="Arial" pitchFamily="34" charset="0"/>
                <a:cs typeface="Arial" pitchFamily="34" charset="0"/>
              </a:rPr>
              <a:t>1</a:t>
            </a:r>
            <a:r>
              <a:rPr lang="en-US" sz="2000" dirty="0" smtClean="0">
                <a:solidFill>
                  <a:srgbClr val="660066"/>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r</a:t>
            </a:r>
            <a:r>
              <a:rPr lang="en-US" sz="2000" i="1" baseline="-10000" dirty="0" smtClean="0">
                <a:solidFill>
                  <a:srgbClr val="000099"/>
                </a:solidFill>
                <a:latin typeface="Arial" pitchFamily="34" charset="0"/>
                <a:cs typeface="Arial" pitchFamily="34" charset="0"/>
              </a:rPr>
              <a:t>2</a:t>
            </a:r>
            <a:r>
              <a:rPr lang="en-US" sz="2000" i="1" dirty="0" smtClean="0">
                <a:solidFill>
                  <a:srgbClr val="000099"/>
                </a:solidFill>
                <a:latin typeface="Arial" pitchFamily="34" charset="0"/>
                <a:cs typeface="Arial" pitchFamily="34" charset="0"/>
              </a:rPr>
              <a:t>[x] a</a:t>
            </a:r>
            <a:r>
              <a:rPr lang="en-US" sz="2000" i="1" baseline="-10000" dirty="0" smtClean="0">
                <a:solidFill>
                  <a:srgbClr val="000099"/>
                </a:solidFill>
                <a:latin typeface="Arial" pitchFamily="34" charset="0"/>
                <a:cs typeface="Arial" pitchFamily="34" charset="0"/>
              </a:rPr>
              <a:t>2</a:t>
            </a:r>
            <a:endParaRPr lang="en-US" sz="2000" dirty="0" smtClean="0">
              <a:solidFill>
                <a:srgbClr val="660066"/>
              </a:solidFill>
              <a:latin typeface="Arial" pitchFamily="34" charset="0"/>
              <a:cs typeface="Arial" pitchFamily="34" charset="0"/>
            </a:endParaRPr>
          </a:p>
          <a:p>
            <a:pPr algn="just"/>
            <a:endParaRPr lang="en-US" dirty="0" smtClean="0">
              <a:solidFill>
                <a:srgbClr val="660066"/>
              </a:solidFill>
              <a:latin typeface="Arial" pitchFamily="34" charset="0"/>
              <a:cs typeface="Arial" pitchFamily="34" charset="0"/>
            </a:endParaRPr>
          </a:p>
          <a:p>
            <a:pPr algn="just"/>
            <a:r>
              <a:rPr lang="en-US" sz="2000" dirty="0" smtClean="0">
                <a:solidFill>
                  <a:srgbClr val="000076"/>
                </a:solidFill>
                <a:latin typeface="Arial" pitchFamily="34" charset="0"/>
                <a:cs typeface="Arial" pitchFamily="34" charset="0"/>
              </a:rPr>
              <a:t>The final value of y in the database will be 3 after </a:t>
            </a:r>
            <a:r>
              <a:rPr lang="en-US" sz="2000" i="1" dirty="0" smtClean="0">
                <a:solidFill>
                  <a:srgbClr val="000076"/>
                </a:solidFill>
                <a:latin typeface="Arial" pitchFamily="34" charset="0"/>
                <a:cs typeface="Arial" pitchFamily="34" charset="0"/>
              </a:rPr>
              <a:t>T</a:t>
            </a:r>
            <a:r>
              <a:rPr lang="en-US" sz="2000" i="1" baseline="-10000" dirty="0" smtClean="0">
                <a:solidFill>
                  <a:srgbClr val="000076"/>
                </a:solidFill>
                <a:latin typeface="Arial" pitchFamily="34" charset="0"/>
                <a:cs typeface="Arial" pitchFamily="34" charset="0"/>
              </a:rPr>
              <a:t>2</a:t>
            </a:r>
            <a:r>
              <a:rPr lang="en-US" sz="2000" dirty="0" smtClean="0">
                <a:solidFill>
                  <a:srgbClr val="000076"/>
                </a:solidFill>
                <a:latin typeface="Arial" pitchFamily="34" charset="0"/>
                <a:cs typeface="Arial" pitchFamily="34" charset="0"/>
              </a:rPr>
              <a:t> is rolled-back. This is a correct value. In this case the solution is to restore BFIMs of all writes.</a:t>
            </a:r>
          </a:p>
          <a:p>
            <a:pPr algn="just"/>
            <a:endParaRPr lang="en-US" sz="2000" dirty="0">
              <a:solidFill>
                <a:srgbClr val="000076"/>
              </a:solidFill>
              <a:latin typeface="Arial" pitchFamily="34" charset="0"/>
              <a:cs typeface="Arial" pitchFamily="34" charset="0"/>
            </a:endParaRPr>
          </a:p>
          <a:p>
            <a:pPr algn="just"/>
            <a:r>
              <a:rPr lang="en-US" sz="2000" dirty="0" smtClean="0">
                <a:solidFill>
                  <a:srgbClr val="000076"/>
                </a:solidFill>
                <a:latin typeface="Arial" pitchFamily="34" charset="0"/>
                <a:cs typeface="Arial" pitchFamily="34" charset="0"/>
              </a:rPr>
              <a:t>Not always a correct solution.</a:t>
            </a:r>
          </a:p>
        </p:txBody>
      </p:sp>
    </p:spTree>
    <p:extLst>
      <p:ext uri="{BB962C8B-B14F-4D97-AF65-F5344CB8AC3E}">
        <p14:creationId xmlns:p14="http://schemas.microsoft.com/office/powerpoint/2010/main" val="30616350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xfrm>
            <a:off x="8501063" y="6302375"/>
            <a:ext cx="422275"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30B8266-252E-4EBB-B2B7-49662A41BC85}" type="slidenum">
              <a:rPr lang="en-US" sz="1400" smtClean="0">
                <a:solidFill>
                  <a:srgbClr val="000076"/>
                </a:solidFill>
                <a:latin typeface="Arial" pitchFamily="34" charset="0"/>
                <a:cs typeface="Arial" pitchFamily="34" charset="0"/>
              </a:rPr>
              <a:pPr/>
              <a:t>22</a:t>
            </a:fld>
            <a:endParaRPr lang="en-US" sz="1400" dirty="0" smtClean="0">
              <a:solidFill>
                <a:srgbClr val="000076"/>
              </a:solidFill>
              <a:latin typeface="Arial" pitchFamily="34" charset="0"/>
              <a:cs typeface="Arial" pitchFamily="34" charset="0"/>
            </a:endParaRPr>
          </a:p>
          <a:p>
            <a:endParaRPr lang="en-US" sz="1400" b="0" dirty="0" smtClean="0"/>
          </a:p>
        </p:txBody>
      </p:sp>
      <p:sp>
        <p:nvSpPr>
          <p:cNvPr id="13315" name="Rectangle 2"/>
          <p:cNvSpPr>
            <a:spLocks noGrp="1" noChangeArrowheads="1"/>
          </p:cNvSpPr>
          <p:nvPr>
            <p:ph type="title" idx="4294967295"/>
          </p:nvPr>
        </p:nvSpPr>
        <p:spPr>
          <a:xfrm>
            <a:off x="306388" y="457200"/>
            <a:ext cx="8191500" cy="838200"/>
          </a:xfrm>
        </p:spPr>
        <p:txBody>
          <a:bodyPr/>
          <a:lstStyle/>
          <a:p>
            <a:r>
              <a:rPr lang="en-US" sz="2800" b="1" dirty="0" smtClean="0">
                <a:solidFill>
                  <a:srgbClr val="C00000"/>
                </a:solidFill>
                <a:latin typeface="Arial" pitchFamily="34" charset="0"/>
                <a:cs typeface="Arial" pitchFamily="34" charset="0"/>
              </a:rPr>
              <a:t>Strictness</a:t>
            </a:r>
            <a:endParaRPr lang="en-US" sz="2800" dirty="0" smtClean="0"/>
          </a:p>
        </p:txBody>
      </p:sp>
      <p:sp>
        <p:nvSpPr>
          <p:cNvPr id="13316" name="Rectangle 2"/>
          <p:cNvSpPr>
            <a:spLocks noChangeArrowheads="1"/>
          </p:cNvSpPr>
          <p:nvPr/>
        </p:nvSpPr>
        <p:spPr bwMode="auto">
          <a:xfrm>
            <a:off x="736599" y="1550584"/>
            <a:ext cx="7866063"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dirty="0" smtClean="0">
                <a:solidFill>
                  <a:srgbClr val="660066"/>
                </a:solidFill>
                <a:latin typeface="Arial" pitchFamily="34" charset="0"/>
                <a:cs typeface="Arial" pitchFamily="34" charset="0"/>
              </a:rPr>
              <a:t>Consider the following schedule. Let </a:t>
            </a:r>
            <a:r>
              <a:rPr lang="en-US" i="1" dirty="0" smtClean="0">
                <a:solidFill>
                  <a:srgbClr val="660066"/>
                </a:solidFill>
                <a:latin typeface="Arial" pitchFamily="34" charset="0"/>
                <a:cs typeface="Arial" pitchFamily="34" charset="0"/>
              </a:rPr>
              <a:t>BFIM (x) = 1</a:t>
            </a:r>
            <a:endParaRPr lang="en-US" i="1" dirty="0">
              <a:solidFill>
                <a:srgbClr val="660066"/>
              </a:solidFill>
              <a:latin typeface="Arial" pitchFamily="34" charset="0"/>
              <a:cs typeface="Arial" pitchFamily="34" charset="0"/>
            </a:endParaRPr>
          </a:p>
          <a:p>
            <a:pPr algn="ctr">
              <a:spcBef>
                <a:spcPts val="1200"/>
              </a:spcBef>
              <a:spcAft>
                <a:spcPts val="1200"/>
              </a:spcAft>
            </a:pPr>
            <a:r>
              <a:rPr lang="en-US" sz="2000" i="1" dirty="0" smtClean="0">
                <a:solidFill>
                  <a:srgbClr val="000099"/>
                </a:solidFill>
                <a:latin typeface="Arial" pitchFamily="34" charset="0"/>
                <a:cs typeface="Arial" pitchFamily="34" charset="0"/>
              </a:rPr>
              <a:t>w</a:t>
            </a:r>
            <a:r>
              <a:rPr lang="en-US" sz="2000" i="1" baseline="-10000" dirty="0" smtClean="0">
                <a:solidFill>
                  <a:srgbClr val="000099"/>
                </a:solidFill>
                <a:latin typeface="Arial" pitchFamily="34" charset="0"/>
                <a:cs typeface="Arial" pitchFamily="34" charset="0"/>
              </a:rPr>
              <a:t>1</a:t>
            </a:r>
            <a:r>
              <a:rPr lang="en-US" sz="2000" i="1" dirty="0" smtClean="0">
                <a:solidFill>
                  <a:srgbClr val="000099"/>
                </a:solidFill>
                <a:latin typeface="Arial" pitchFamily="34" charset="0"/>
                <a:cs typeface="Arial" pitchFamily="34" charset="0"/>
              </a:rPr>
              <a:t>[x, 2] w</a:t>
            </a:r>
            <a:r>
              <a:rPr lang="en-US" sz="2000" i="1" baseline="-10000" dirty="0" smtClean="0">
                <a:solidFill>
                  <a:srgbClr val="000099"/>
                </a:solidFill>
                <a:latin typeface="Arial" pitchFamily="34" charset="0"/>
                <a:cs typeface="Arial" pitchFamily="34" charset="0"/>
              </a:rPr>
              <a:t>2</a:t>
            </a:r>
            <a:r>
              <a:rPr lang="en-US" sz="2000" i="1" dirty="0" smtClean="0">
                <a:solidFill>
                  <a:srgbClr val="000099"/>
                </a:solidFill>
                <a:latin typeface="Arial" pitchFamily="34" charset="0"/>
                <a:cs typeface="Arial" pitchFamily="34" charset="0"/>
              </a:rPr>
              <a:t>[x, </a:t>
            </a:r>
            <a:r>
              <a:rPr lang="en-US" sz="2000" i="1" dirty="0">
                <a:solidFill>
                  <a:srgbClr val="000099"/>
                </a:solidFill>
                <a:latin typeface="Arial" pitchFamily="34" charset="0"/>
                <a:cs typeface="Arial" pitchFamily="34" charset="0"/>
              </a:rPr>
              <a:t>3</a:t>
            </a:r>
            <a:r>
              <a:rPr lang="en-US" sz="2000" i="1" dirty="0" smtClean="0">
                <a:solidFill>
                  <a:srgbClr val="000099"/>
                </a:solidFill>
                <a:latin typeface="Arial" pitchFamily="34" charset="0"/>
                <a:cs typeface="Arial" pitchFamily="34" charset="0"/>
              </a:rPr>
              <a:t>] a</a:t>
            </a:r>
            <a:r>
              <a:rPr lang="en-US" sz="2000" i="1" baseline="-10000" dirty="0" smtClean="0">
                <a:solidFill>
                  <a:srgbClr val="000099"/>
                </a:solidFill>
                <a:latin typeface="Arial" pitchFamily="34" charset="0"/>
                <a:cs typeface="Arial" pitchFamily="34" charset="0"/>
              </a:rPr>
              <a:t>1</a:t>
            </a:r>
            <a:endParaRPr lang="en-US" sz="2000" dirty="0" smtClean="0">
              <a:solidFill>
                <a:srgbClr val="660066"/>
              </a:solidFill>
              <a:latin typeface="Arial" pitchFamily="34" charset="0"/>
              <a:cs typeface="Arial" pitchFamily="34" charset="0"/>
            </a:endParaRPr>
          </a:p>
          <a:p>
            <a:pPr algn="just"/>
            <a:r>
              <a:rPr lang="en-US" sz="2000" dirty="0" smtClean="0">
                <a:solidFill>
                  <a:srgbClr val="000076"/>
                </a:solidFill>
                <a:latin typeface="Arial" pitchFamily="34" charset="0"/>
                <a:cs typeface="Arial" pitchFamily="34" charset="0"/>
              </a:rPr>
              <a:t>Roll-back of </a:t>
            </a:r>
            <a:r>
              <a:rPr lang="en-US" sz="2000" i="1" dirty="0" smtClean="0">
                <a:solidFill>
                  <a:srgbClr val="000076"/>
                </a:solidFill>
                <a:latin typeface="Arial" pitchFamily="34" charset="0"/>
                <a:cs typeface="Arial" pitchFamily="34" charset="0"/>
              </a:rPr>
              <a:t>T</a:t>
            </a:r>
            <a:r>
              <a:rPr lang="en-US" sz="2000" i="1" baseline="-10000" dirty="0" smtClean="0">
                <a:solidFill>
                  <a:srgbClr val="000076"/>
                </a:solidFill>
                <a:latin typeface="Arial" pitchFamily="34" charset="0"/>
                <a:cs typeface="Arial" pitchFamily="34" charset="0"/>
              </a:rPr>
              <a:t>1</a:t>
            </a:r>
            <a:r>
              <a:rPr lang="en-US" sz="2000" dirty="0" smtClean="0">
                <a:solidFill>
                  <a:srgbClr val="000076"/>
                </a:solidFill>
                <a:latin typeface="Arial" pitchFamily="34" charset="0"/>
                <a:cs typeface="Arial" pitchFamily="34" charset="0"/>
              </a:rPr>
              <a:t> will set </a:t>
            </a:r>
            <a:r>
              <a:rPr lang="en-US" sz="2000" i="1" dirty="0" smtClean="0">
                <a:solidFill>
                  <a:srgbClr val="000076"/>
                </a:solidFill>
                <a:latin typeface="Arial" pitchFamily="34" charset="0"/>
                <a:cs typeface="Arial" pitchFamily="34" charset="0"/>
              </a:rPr>
              <a:t>x = 1</a:t>
            </a:r>
            <a:r>
              <a:rPr lang="en-US" sz="2000" dirty="0" smtClean="0">
                <a:solidFill>
                  <a:srgbClr val="000076"/>
                </a:solidFill>
                <a:latin typeface="Arial" pitchFamily="34" charset="0"/>
                <a:cs typeface="Arial" pitchFamily="34" charset="0"/>
              </a:rPr>
              <a:t>. If </a:t>
            </a:r>
            <a:r>
              <a:rPr lang="en-US" sz="2000" i="1" dirty="0">
                <a:solidFill>
                  <a:srgbClr val="000076"/>
                </a:solidFill>
                <a:latin typeface="Arial" pitchFamily="34" charset="0"/>
                <a:cs typeface="Arial" pitchFamily="34" charset="0"/>
              </a:rPr>
              <a:t>T</a:t>
            </a:r>
            <a:r>
              <a:rPr lang="en-US" sz="2000" i="1" baseline="-10000" dirty="0">
                <a:solidFill>
                  <a:srgbClr val="000076"/>
                </a:solidFill>
                <a:latin typeface="Arial" pitchFamily="34" charset="0"/>
                <a:cs typeface="Arial" pitchFamily="34" charset="0"/>
              </a:rPr>
              <a:t>2</a:t>
            </a:r>
            <a:r>
              <a:rPr lang="en-US" sz="2000" dirty="0" smtClean="0">
                <a:solidFill>
                  <a:srgbClr val="000076"/>
                </a:solidFill>
                <a:latin typeface="Arial" pitchFamily="34" charset="0"/>
                <a:cs typeface="Arial" pitchFamily="34" charset="0"/>
              </a:rPr>
              <a:t> commits then database will remain consistent because </a:t>
            </a:r>
            <a:r>
              <a:rPr lang="en-US" sz="2000" i="1" dirty="0">
                <a:solidFill>
                  <a:srgbClr val="000076"/>
                </a:solidFill>
                <a:latin typeface="Arial" pitchFamily="34" charset="0"/>
                <a:cs typeface="Arial" pitchFamily="34" charset="0"/>
              </a:rPr>
              <a:t>T</a:t>
            </a:r>
            <a:r>
              <a:rPr lang="en-US" sz="2000" i="1" baseline="-10000" dirty="0">
                <a:solidFill>
                  <a:srgbClr val="000076"/>
                </a:solidFill>
                <a:latin typeface="Arial" pitchFamily="34" charset="0"/>
                <a:cs typeface="Arial" pitchFamily="34" charset="0"/>
              </a:rPr>
              <a:t>2</a:t>
            </a:r>
            <a:r>
              <a:rPr lang="en-US" sz="2000" dirty="0" smtClean="0">
                <a:solidFill>
                  <a:srgbClr val="000076"/>
                </a:solidFill>
                <a:latin typeface="Arial" pitchFamily="34" charset="0"/>
                <a:cs typeface="Arial" pitchFamily="34" charset="0"/>
              </a:rPr>
              <a:t> does not read before it writes. </a:t>
            </a:r>
          </a:p>
          <a:p>
            <a:pPr algn="just"/>
            <a:r>
              <a:rPr lang="en-US" sz="2000" dirty="0" smtClean="0">
                <a:solidFill>
                  <a:srgbClr val="000076"/>
                </a:solidFill>
                <a:latin typeface="Arial" pitchFamily="34" charset="0"/>
                <a:cs typeface="Arial" pitchFamily="34" charset="0"/>
              </a:rPr>
              <a:t>Now consider the following schedule</a:t>
            </a:r>
          </a:p>
          <a:p>
            <a:pPr algn="ctr">
              <a:spcBef>
                <a:spcPts val="1200"/>
              </a:spcBef>
              <a:spcAft>
                <a:spcPts val="1200"/>
              </a:spcAft>
            </a:pPr>
            <a:r>
              <a:rPr lang="en-US" sz="2000" i="1" dirty="0">
                <a:solidFill>
                  <a:srgbClr val="000099"/>
                </a:solidFill>
                <a:latin typeface="Arial" pitchFamily="34" charset="0"/>
                <a:cs typeface="Arial" pitchFamily="34" charset="0"/>
              </a:rPr>
              <a:t>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2]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[x, 3] </a:t>
            </a:r>
            <a:r>
              <a:rPr lang="en-US" sz="2000" i="1" dirty="0" smtClean="0">
                <a:solidFill>
                  <a:srgbClr val="000099"/>
                </a:solidFill>
                <a:latin typeface="Arial" pitchFamily="34" charset="0"/>
                <a:cs typeface="Arial" pitchFamily="34" charset="0"/>
              </a:rPr>
              <a:t>a</a:t>
            </a:r>
            <a:r>
              <a:rPr lang="en-US" sz="2000" i="1" baseline="-10000" dirty="0" smtClean="0">
                <a:solidFill>
                  <a:srgbClr val="000099"/>
                </a:solidFill>
                <a:latin typeface="Arial" pitchFamily="34" charset="0"/>
                <a:cs typeface="Arial" pitchFamily="34" charset="0"/>
              </a:rPr>
              <a:t>1</a:t>
            </a:r>
            <a:r>
              <a:rPr lang="en-US" sz="2000" dirty="0" smtClean="0">
                <a:solidFill>
                  <a:srgbClr val="660066"/>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a</a:t>
            </a:r>
            <a:r>
              <a:rPr lang="en-US" sz="2000" i="1" baseline="-10000" dirty="0" smtClean="0">
                <a:solidFill>
                  <a:srgbClr val="000099"/>
                </a:solidFill>
                <a:latin typeface="Arial" pitchFamily="34" charset="0"/>
                <a:cs typeface="Arial" pitchFamily="34" charset="0"/>
              </a:rPr>
              <a:t>2</a:t>
            </a:r>
            <a:endParaRPr lang="en-US" sz="2000" dirty="0">
              <a:solidFill>
                <a:srgbClr val="000076"/>
              </a:solidFill>
              <a:latin typeface="Arial" pitchFamily="34" charset="0"/>
              <a:cs typeface="Arial" pitchFamily="34" charset="0"/>
            </a:endParaRPr>
          </a:p>
          <a:p>
            <a:pPr algn="just"/>
            <a:r>
              <a:rPr lang="en-US" sz="2000" dirty="0" smtClean="0">
                <a:solidFill>
                  <a:srgbClr val="000076"/>
                </a:solidFill>
                <a:latin typeface="Arial" pitchFamily="34" charset="0"/>
                <a:cs typeface="Arial" pitchFamily="34" charset="0"/>
              </a:rPr>
              <a:t>The BFIM of x after </a:t>
            </a:r>
            <a:r>
              <a:rPr lang="en-US" sz="2000" i="1" dirty="0">
                <a:solidFill>
                  <a:srgbClr val="000099"/>
                </a:solidFill>
                <a:latin typeface="Arial" pitchFamily="34" charset="0"/>
                <a:cs typeface="Arial" pitchFamily="34" charset="0"/>
              </a:rPr>
              <a:t>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2] </a:t>
            </a:r>
            <a:r>
              <a:rPr lang="en-US" sz="2000" dirty="0" smtClean="0">
                <a:solidFill>
                  <a:srgbClr val="000076"/>
                </a:solidFill>
                <a:latin typeface="Arial" pitchFamily="34" charset="0"/>
                <a:cs typeface="Arial" pitchFamily="34" charset="0"/>
              </a:rPr>
              <a:t>is 2. Thus, a1 will set </a:t>
            </a:r>
            <a:r>
              <a:rPr lang="en-US" sz="2000" i="1" dirty="0" smtClean="0">
                <a:solidFill>
                  <a:srgbClr val="000076"/>
                </a:solidFill>
                <a:latin typeface="Arial" pitchFamily="34" charset="0"/>
                <a:cs typeface="Arial" pitchFamily="34" charset="0"/>
              </a:rPr>
              <a:t>x = 1 </a:t>
            </a:r>
            <a:r>
              <a:rPr lang="en-US" sz="2000" dirty="0" smtClean="0">
                <a:solidFill>
                  <a:srgbClr val="000076"/>
                </a:solidFill>
                <a:latin typeface="Arial" pitchFamily="34" charset="0"/>
                <a:cs typeface="Arial" pitchFamily="34" charset="0"/>
              </a:rPr>
              <a:t>and </a:t>
            </a:r>
            <a:r>
              <a:rPr lang="en-US" sz="2000" i="1" dirty="0" smtClean="0">
                <a:solidFill>
                  <a:srgbClr val="000076"/>
                </a:solidFill>
                <a:latin typeface="Arial" pitchFamily="34" charset="0"/>
                <a:cs typeface="Arial" pitchFamily="34" charset="0"/>
              </a:rPr>
              <a:t>a</a:t>
            </a:r>
            <a:r>
              <a:rPr lang="en-US" sz="2000" i="1" baseline="-10000" dirty="0" smtClean="0">
                <a:solidFill>
                  <a:srgbClr val="000076"/>
                </a:solidFill>
                <a:latin typeface="Arial" pitchFamily="34" charset="0"/>
                <a:cs typeface="Arial" pitchFamily="34" charset="0"/>
              </a:rPr>
              <a:t>2</a:t>
            </a:r>
            <a:r>
              <a:rPr lang="en-US" sz="2000" i="1" dirty="0" smtClean="0">
                <a:solidFill>
                  <a:srgbClr val="000076"/>
                </a:solidFill>
                <a:latin typeface="Arial" pitchFamily="34" charset="0"/>
                <a:cs typeface="Arial" pitchFamily="34" charset="0"/>
              </a:rPr>
              <a:t> </a:t>
            </a:r>
            <a:r>
              <a:rPr lang="en-US" sz="2000" dirty="0" smtClean="0">
                <a:solidFill>
                  <a:srgbClr val="000076"/>
                </a:solidFill>
                <a:latin typeface="Arial" pitchFamily="34" charset="0"/>
                <a:cs typeface="Arial" pitchFamily="34" charset="0"/>
              </a:rPr>
              <a:t>will set </a:t>
            </a:r>
            <a:r>
              <a:rPr lang="en-US" sz="2000" i="1" dirty="0" smtClean="0">
                <a:solidFill>
                  <a:srgbClr val="000076"/>
                </a:solidFill>
                <a:latin typeface="Arial" pitchFamily="34" charset="0"/>
                <a:cs typeface="Arial" pitchFamily="34" charset="0"/>
              </a:rPr>
              <a:t>x = 2</a:t>
            </a:r>
            <a:r>
              <a:rPr lang="en-US" sz="2000" dirty="0" smtClean="0">
                <a:solidFill>
                  <a:srgbClr val="000076"/>
                </a:solidFill>
                <a:latin typeface="Arial" pitchFamily="34" charset="0"/>
                <a:cs typeface="Arial" pitchFamily="34" charset="0"/>
              </a:rPr>
              <a:t>, an inconsistent state.</a:t>
            </a:r>
          </a:p>
        </p:txBody>
      </p:sp>
    </p:spTree>
    <p:extLst>
      <p:ext uri="{BB962C8B-B14F-4D97-AF65-F5344CB8AC3E}">
        <p14:creationId xmlns:p14="http://schemas.microsoft.com/office/powerpoint/2010/main" val="14610792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xfrm>
            <a:off x="8501063" y="6302375"/>
            <a:ext cx="422275"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30B8266-252E-4EBB-B2B7-49662A41BC85}" type="slidenum">
              <a:rPr lang="en-US" sz="1400" smtClean="0">
                <a:solidFill>
                  <a:srgbClr val="000076"/>
                </a:solidFill>
                <a:latin typeface="Arial" pitchFamily="34" charset="0"/>
                <a:cs typeface="Arial" pitchFamily="34" charset="0"/>
              </a:rPr>
              <a:pPr/>
              <a:t>23</a:t>
            </a:fld>
            <a:endParaRPr lang="en-US" sz="1400" dirty="0" smtClean="0">
              <a:solidFill>
                <a:srgbClr val="000076"/>
              </a:solidFill>
              <a:latin typeface="Arial" pitchFamily="34" charset="0"/>
              <a:cs typeface="Arial" pitchFamily="34" charset="0"/>
            </a:endParaRPr>
          </a:p>
          <a:p>
            <a:endParaRPr lang="en-US" sz="1400" b="0" dirty="0" smtClean="0"/>
          </a:p>
        </p:txBody>
      </p:sp>
      <p:sp>
        <p:nvSpPr>
          <p:cNvPr id="13315" name="Rectangle 2"/>
          <p:cNvSpPr>
            <a:spLocks noGrp="1" noChangeArrowheads="1"/>
          </p:cNvSpPr>
          <p:nvPr>
            <p:ph type="title" idx="4294967295"/>
          </p:nvPr>
        </p:nvSpPr>
        <p:spPr>
          <a:xfrm>
            <a:off x="306388" y="457200"/>
            <a:ext cx="8191500" cy="838200"/>
          </a:xfrm>
        </p:spPr>
        <p:txBody>
          <a:bodyPr/>
          <a:lstStyle/>
          <a:p>
            <a:r>
              <a:rPr lang="en-US" sz="2800" b="1" dirty="0" smtClean="0">
                <a:solidFill>
                  <a:srgbClr val="C00000"/>
                </a:solidFill>
                <a:latin typeface="Arial" pitchFamily="34" charset="0"/>
                <a:cs typeface="Arial" pitchFamily="34" charset="0"/>
              </a:rPr>
              <a:t>Strictness</a:t>
            </a:r>
            <a:endParaRPr lang="en-US" sz="2800" dirty="0" smtClean="0"/>
          </a:p>
        </p:txBody>
      </p:sp>
      <p:sp>
        <p:nvSpPr>
          <p:cNvPr id="13316" name="Rectangle 2"/>
          <p:cNvSpPr>
            <a:spLocks noChangeArrowheads="1"/>
          </p:cNvSpPr>
          <p:nvPr/>
        </p:nvSpPr>
        <p:spPr bwMode="auto">
          <a:xfrm>
            <a:off x="736599" y="2014818"/>
            <a:ext cx="7866063" cy="2923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dirty="0" smtClean="0">
                <a:solidFill>
                  <a:srgbClr val="660066"/>
                </a:solidFill>
                <a:latin typeface="Arial" pitchFamily="34" charset="0"/>
                <a:cs typeface="Arial" pitchFamily="34" charset="0"/>
              </a:rPr>
              <a:t>To maintain strictness do the following:</a:t>
            </a:r>
          </a:p>
          <a:p>
            <a:pPr marL="920750" indent="-457200" algn="just">
              <a:spcBef>
                <a:spcPts val="1200"/>
              </a:spcBef>
              <a:buFont typeface="+mj-lt"/>
              <a:buAutoNum type="arabicPeriod"/>
            </a:pPr>
            <a:r>
              <a:rPr lang="en-US" sz="2000" dirty="0" smtClean="0">
                <a:solidFill>
                  <a:srgbClr val="000076"/>
                </a:solidFill>
                <a:latin typeface="Arial" pitchFamily="34" charset="0"/>
                <a:cs typeface="Arial" pitchFamily="34" charset="0"/>
              </a:rPr>
              <a:t>Delay all r(x) of a transaction until all transaction that previously wrote into x had either committed or rolled-back (this is also required for avoiding cascade roll-backs)</a:t>
            </a:r>
          </a:p>
          <a:p>
            <a:pPr marL="920750" indent="-457200" algn="just">
              <a:spcBef>
                <a:spcPts val="1200"/>
              </a:spcBef>
              <a:buFont typeface="+mj-lt"/>
              <a:buAutoNum type="arabicPeriod"/>
            </a:pPr>
            <a:r>
              <a:rPr lang="en-US" sz="2000" dirty="0">
                <a:solidFill>
                  <a:srgbClr val="000076"/>
                </a:solidFill>
                <a:latin typeface="Arial" pitchFamily="34" charset="0"/>
                <a:cs typeface="Arial" pitchFamily="34" charset="0"/>
              </a:rPr>
              <a:t>Delay all </a:t>
            </a:r>
            <a:r>
              <a:rPr lang="en-US" sz="2000" dirty="0" smtClean="0">
                <a:solidFill>
                  <a:srgbClr val="000076"/>
                </a:solidFill>
                <a:latin typeface="Arial" pitchFamily="34" charset="0"/>
                <a:cs typeface="Arial" pitchFamily="34" charset="0"/>
              </a:rPr>
              <a:t>w(x</a:t>
            </a:r>
            <a:r>
              <a:rPr lang="en-US" sz="2000" dirty="0">
                <a:solidFill>
                  <a:srgbClr val="000076"/>
                </a:solidFill>
                <a:latin typeface="Arial" pitchFamily="34" charset="0"/>
                <a:cs typeface="Arial" pitchFamily="34" charset="0"/>
              </a:rPr>
              <a:t>) of a transaction until all transaction that previously wrote into x had either committed or </a:t>
            </a:r>
            <a:r>
              <a:rPr lang="en-US" sz="2000" dirty="0" smtClean="0">
                <a:solidFill>
                  <a:srgbClr val="000076"/>
                </a:solidFill>
                <a:latin typeface="Arial" pitchFamily="34" charset="0"/>
                <a:cs typeface="Arial" pitchFamily="34" charset="0"/>
              </a:rPr>
              <a:t>rolled-back</a:t>
            </a:r>
            <a:endParaRPr lang="en-US" sz="2000" dirty="0">
              <a:solidFill>
                <a:srgbClr val="000076"/>
              </a:solidFill>
              <a:latin typeface="Arial" pitchFamily="34" charset="0"/>
              <a:cs typeface="Arial" pitchFamily="34" charset="0"/>
            </a:endParaRPr>
          </a:p>
        </p:txBody>
      </p:sp>
    </p:spTree>
    <p:extLst>
      <p:ext uri="{BB962C8B-B14F-4D97-AF65-F5344CB8AC3E}">
        <p14:creationId xmlns:p14="http://schemas.microsoft.com/office/powerpoint/2010/main" val="4824989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xfrm>
            <a:off x="8501063" y="6302375"/>
            <a:ext cx="422275"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30B8266-252E-4EBB-B2B7-49662A41BC85}" type="slidenum">
              <a:rPr lang="en-US" sz="1400" smtClean="0">
                <a:solidFill>
                  <a:srgbClr val="000076"/>
                </a:solidFill>
                <a:latin typeface="Arial" pitchFamily="34" charset="0"/>
                <a:cs typeface="Arial" pitchFamily="34" charset="0"/>
              </a:rPr>
              <a:pPr/>
              <a:t>24</a:t>
            </a:fld>
            <a:endParaRPr lang="en-US" sz="1400" dirty="0" smtClean="0">
              <a:solidFill>
                <a:srgbClr val="000076"/>
              </a:solidFill>
              <a:latin typeface="Arial" pitchFamily="34" charset="0"/>
              <a:cs typeface="Arial" pitchFamily="34" charset="0"/>
            </a:endParaRPr>
          </a:p>
          <a:p>
            <a:endParaRPr lang="en-US" sz="1400" b="0" dirty="0" smtClean="0"/>
          </a:p>
        </p:txBody>
      </p:sp>
      <p:sp>
        <p:nvSpPr>
          <p:cNvPr id="13315" name="Rectangle 2"/>
          <p:cNvSpPr>
            <a:spLocks noGrp="1" noChangeArrowheads="1"/>
          </p:cNvSpPr>
          <p:nvPr>
            <p:ph type="title" idx="4294967295"/>
          </p:nvPr>
        </p:nvSpPr>
        <p:spPr>
          <a:xfrm>
            <a:off x="306388" y="457200"/>
            <a:ext cx="8191500" cy="838200"/>
          </a:xfrm>
        </p:spPr>
        <p:txBody>
          <a:bodyPr/>
          <a:lstStyle/>
          <a:p>
            <a:r>
              <a:rPr lang="en-US" sz="2800" b="1" dirty="0" smtClean="0">
                <a:solidFill>
                  <a:srgbClr val="C00000"/>
                </a:solidFill>
                <a:latin typeface="Arial" pitchFamily="34" charset="0"/>
                <a:cs typeface="Arial" pitchFamily="34" charset="0"/>
              </a:rPr>
              <a:t>Strictness</a:t>
            </a:r>
            <a:endParaRPr lang="en-US" sz="2800" dirty="0" smtClean="0"/>
          </a:p>
        </p:txBody>
      </p:sp>
      <p:sp>
        <p:nvSpPr>
          <p:cNvPr id="13316" name="Rectangle 2"/>
          <p:cNvSpPr>
            <a:spLocks noChangeArrowheads="1"/>
          </p:cNvSpPr>
          <p:nvPr/>
        </p:nvSpPr>
        <p:spPr bwMode="auto">
          <a:xfrm>
            <a:off x="736599" y="1550584"/>
            <a:ext cx="7866063" cy="3447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dirty="0" smtClean="0">
                <a:solidFill>
                  <a:srgbClr val="660066"/>
                </a:solidFill>
                <a:latin typeface="Arial" pitchFamily="34" charset="0"/>
                <a:cs typeface="Arial" pitchFamily="34" charset="0"/>
              </a:rPr>
              <a:t>Consider the following schedule</a:t>
            </a:r>
          </a:p>
          <a:p>
            <a:pPr algn="ctr">
              <a:spcBef>
                <a:spcPts val="1200"/>
              </a:spcBef>
            </a:pPr>
            <a:r>
              <a:rPr lang="en-US" sz="2000" i="1" dirty="0" smtClean="0">
                <a:solidFill>
                  <a:srgbClr val="000099"/>
                </a:solidFill>
                <a:latin typeface="Arial" pitchFamily="34" charset="0"/>
                <a:cs typeface="Arial" pitchFamily="34" charset="0"/>
              </a:rPr>
              <a:t>w</a:t>
            </a:r>
            <a:r>
              <a:rPr lang="en-US" sz="2000" i="1" baseline="-10000" dirty="0" smtClean="0">
                <a:solidFill>
                  <a:srgbClr val="000099"/>
                </a:solidFill>
                <a:latin typeface="Arial" pitchFamily="34" charset="0"/>
                <a:cs typeface="Arial" pitchFamily="34" charset="0"/>
              </a:rPr>
              <a:t>1</a:t>
            </a:r>
            <a:r>
              <a:rPr lang="en-US" sz="2000" i="1" dirty="0" smtClean="0">
                <a:solidFill>
                  <a:srgbClr val="000099"/>
                </a:solidFill>
                <a:latin typeface="Arial" pitchFamily="34" charset="0"/>
                <a:cs typeface="Arial" pitchFamily="34" charset="0"/>
              </a:rPr>
              <a:t>[x, 2] w</a:t>
            </a:r>
            <a:r>
              <a:rPr lang="en-US" sz="2000" i="1" baseline="-10000" dirty="0" smtClean="0">
                <a:solidFill>
                  <a:srgbClr val="000099"/>
                </a:solidFill>
                <a:latin typeface="Arial" pitchFamily="34" charset="0"/>
                <a:cs typeface="Arial" pitchFamily="34" charset="0"/>
              </a:rPr>
              <a:t>2</a:t>
            </a:r>
            <a:r>
              <a:rPr lang="en-US" sz="2000" i="1" dirty="0" smtClean="0">
                <a:solidFill>
                  <a:srgbClr val="000099"/>
                </a:solidFill>
                <a:latin typeface="Arial" pitchFamily="34" charset="0"/>
                <a:cs typeface="Arial" pitchFamily="34" charset="0"/>
              </a:rPr>
              <a:t>[x, 3] a</a:t>
            </a:r>
            <a:r>
              <a:rPr lang="en-US" sz="2000" i="1" baseline="-10000" dirty="0" smtClean="0">
                <a:solidFill>
                  <a:srgbClr val="000099"/>
                </a:solidFill>
                <a:latin typeface="Arial" pitchFamily="34" charset="0"/>
                <a:cs typeface="Arial" pitchFamily="34" charset="0"/>
              </a:rPr>
              <a:t>1</a:t>
            </a:r>
            <a:endParaRPr lang="en-US" sz="2000" dirty="0" smtClean="0">
              <a:solidFill>
                <a:srgbClr val="660066"/>
              </a:solidFill>
              <a:latin typeface="Arial" pitchFamily="34" charset="0"/>
              <a:cs typeface="Arial" pitchFamily="34" charset="0"/>
            </a:endParaRPr>
          </a:p>
          <a:p>
            <a:pPr algn="just"/>
            <a:endParaRPr lang="en-US" dirty="0" smtClean="0">
              <a:solidFill>
                <a:srgbClr val="660066"/>
              </a:solidFill>
              <a:latin typeface="Arial" pitchFamily="34" charset="0"/>
              <a:cs typeface="Arial" pitchFamily="34" charset="0"/>
            </a:endParaRPr>
          </a:p>
          <a:p>
            <a:pPr algn="just"/>
            <a:r>
              <a:rPr lang="en-US" sz="2000" dirty="0" smtClean="0">
                <a:solidFill>
                  <a:srgbClr val="000076"/>
                </a:solidFill>
                <a:latin typeface="Arial" pitchFamily="34" charset="0"/>
                <a:cs typeface="Arial" pitchFamily="34" charset="0"/>
              </a:rPr>
              <a:t>The final value of x in the database will be 3 (an intermediate result) after </a:t>
            </a:r>
            <a:r>
              <a:rPr lang="en-US" sz="2000" i="1" dirty="0" smtClean="0">
                <a:solidFill>
                  <a:srgbClr val="000076"/>
                </a:solidFill>
                <a:latin typeface="Arial" pitchFamily="34" charset="0"/>
                <a:cs typeface="Arial" pitchFamily="34" charset="0"/>
              </a:rPr>
              <a:t>T</a:t>
            </a:r>
            <a:r>
              <a:rPr lang="en-US" sz="2000" i="1" baseline="-10000" dirty="0" smtClean="0">
                <a:solidFill>
                  <a:srgbClr val="000076"/>
                </a:solidFill>
                <a:latin typeface="Arial" pitchFamily="34" charset="0"/>
                <a:cs typeface="Arial" pitchFamily="34" charset="0"/>
              </a:rPr>
              <a:t>1</a:t>
            </a:r>
            <a:r>
              <a:rPr lang="en-US" sz="2000" dirty="0" smtClean="0">
                <a:solidFill>
                  <a:srgbClr val="000076"/>
                </a:solidFill>
                <a:latin typeface="Arial" pitchFamily="34" charset="0"/>
                <a:cs typeface="Arial" pitchFamily="34" charset="0"/>
              </a:rPr>
              <a:t> is rolled-back. This will be a correct value only if </a:t>
            </a:r>
            <a:r>
              <a:rPr lang="en-US" sz="2000" i="1" dirty="0">
                <a:solidFill>
                  <a:srgbClr val="000076"/>
                </a:solidFill>
                <a:latin typeface="Arial" pitchFamily="34" charset="0"/>
                <a:cs typeface="Arial" pitchFamily="34" charset="0"/>
              </a:rPr>
              <a:t>T</a:t>
            </a:r>
            <a:r>
              <a:rPr lang="en-US" sz="2000" i="1" baseline="-10000" dirty="0">
                <a:solidFill>
                  <a:srgbClr val="000076"/>
                </a:solidFill>
                <a:latin typeface="Arial" pitchFamily="34" charset="0"/>
                <a:cs typeface="Arial" pitchFamily="34" charset="0"/>
              </a:rPr>
              <a:t>2</a:t>
            </a:r>
            <a:r>
              <a:rPr lang="en-US" sz="2000" dirty="0" smtClean="0">
                <a:solidFill>
                  <a:srgbClr val="000076"/>
                </a:solidFill>
                <a:latin typeface="Arial" pitchFamily="34" charset="0"/>
                <a:cs typeface="Arial" pitchFamily="34" charset="0"/>
              </a:rPr>
              <a:t> commits. But this cannot be guaranteed because </a:t>
            </a:r>
            <a:r>
              <a:rPr lang="en-US" sz="2000" i="1" dirty="0">
                <a:solidFill>
                  <a:srgbClr val="000076"/>
                </a:solidFill>
                <a:latin typeface="Arial" pitchFamily="34" charset="0"/>
                <a:cs typeface="Arial" pitchFamily="34" charset="0"/>
              </a:rPr>
              <a:t>T</a:t>
            </a:r>
            <a:r>
              <a:rPr lang="en-US" sz="2000" i="1" baseline="-10000" dirty="0">
                <a:solidFill>
                  <a:srgbClr val="000076"/>
                </a:solidFill>
                <a:latin typeface="Arial" pitchFamily="34" charset="0"/>
                <a:cs typeface="Arial" pitchFamily="34" charset="0"/>
              </a:rPr>
              <a:t>2</a:t>
            </a:r>
            <a:r>
              <a:rPr lang="en-US" sz="2000" dirty="0" smtClean="0">
                <a:solidFill>
                  <a:srgbClr val="000076"/>
                </a:solidFill>
                <a:latin typeface="Arial" pitchFamily="34" charset="0"/>
                <a:cs typeface="Arial" pitchFamily="34" charset="0"/>
              </a:rPr>
              <a:t> is still active. If </a:t>
            </a:r>
            <a:r>
              <a:rPr lang="en-US" sz="2000" i="1" dirty="0">
                <a:solidFill>
                  <a:srgbClr val="000076"/>
                </a:solidFill>
                <a:latin typeface="Arial" pitchFamily="34" charset="0"/>
                <a:cs typeface="Arial" pitchFamily="34" charset="0"/>
              </a:rPr>
              <a:t>T</a:t>
            </a:r>
            <a:r>
              <a:rPr lang="en-US" sz="2000" i="1" baseline="-10000" dirty="0">
                <a:solidFill>
                  <a:srgbClr val="000076"/>
                </a:solidFill>
                <a:latin typeface="Arial" pitchFamily="34" charset="0"/>
                <a:cs typeface="Arial" pitchFamily="34" charset="0"/>
              </a:rPr>
              <a:t>2</a:t>
            </a:r>
            <a:r>
              <a:rPr lang="en-US" sz="2000" dirty="0" smtClean="0">
                <a:solidFill>
                  <a:srgbClr val="000076"/>
                </a:solidFill>
                <a:latin typeface="Arial" pitchFamily="34" charset="0"/>
                <a:cs typeface="Arial" pitchFamily="34" charset="0"/>
              </a:rPr>
              <a:t> commits then we are safe. If it aborts then:</a:t>
            </a:r>
          </a:p>
          <a:p>
            <a:pPr algn="ctr">
              <a:spcBef>
                <a:spcPts val="1200"/>
              </a:spcBef>
              <a:spcAft>
                <a:spcPts val="1200"/>
              </a:spcAft>
            </a:pPr>
            <a:r>
              <a:rPr lang="en-US" sz="2000" dirty="0" smtClean="0">
                <a:solidFill>
                  <a:srgbClr val="000076"/>
                </a:solidFill>
                <a:latin typeface="Arial" pitchFamily="34" charset="0"/>
                <a:cs typeface="Arial" pitchFamily="34" charset="0"/>
              </a:rPr>
              <a:t> </a:t>
            </a:r>
            <a:r>
              <a:rPr lang="en-US" sz="2000" i="1" dirty="0">
                <a:solidFill>
                  <a:srgbClr val="000099"/>
                </a:solidFill>
                <a:latin typeface="Arial" pitchFamily="34" charset="0"/>
                <a:cs typeface="Arial" pitchFamily="34" charset="0"/>
              </a:rPr>
              <a:t>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2]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[x, 3] </a:t>
            </a:r>
            <a:r>
              <a:rPr lang="en-US" sz="2000" i="1" dirty="0" smtClean="0">
                <a:solidFill>
                  <a:srgbClr val="000099"/>
                </a:solidFill>
                <a:latin typeface="Arial" pitchFamily="34" charset="0"/>
                <a:cs typeface="Arial" pitchFamily="34" charset="0"/>
              </a:rPr>
              <a:t>a</a:t>
            </a:r>
            <a:r>
              <a:rPr lang="en-US" sz="2000" i="1" baseline="-10000" dirty="0" smtClean="0">
                <a:solidFill>
                  <a:srgbClr val="000099"/>
                </a:solidFill>
                <a:latin typeface="Arial" pitchFamily="34" charset="0"/>
                <a:cs typeface="Arial" pitchFamily="34" charset="0"/>
              </a:rPr>
              <a:t>1 </a:t>
            </a:r>
            <a:r>
              <a:rPr lang="en-US" sz="2000" i="1" dirty="0" smtClean="0">
                <a:solidFill>
                  <a:srgbClr val="000099"/>
                </a:solidFill>
                <a:latin typeface="Arial" pitchFamily="34" charset="0"/>
                <a:cs typeface="Arial" pitchFamily="34" charset="0"/>
              </a:rPr>
              <a:t>a</a:t>
            </a:r>
            <a:r>
              <a:rPr lang="en-US" sz="2000" i="1" baseline="-10000" dirty="0" smtClean="0">
                <a:solidFill>
                  <a:srgbClr val="000099"/>
                </a:solidFill>
                <a:latin typeface="Arial" pitchFamily="34" charset="0"/>
                <a:cs typeface="Arial" pitchFamily="34" charset="0"/>
              </a:rPr>
              <a:t>2</a:t>
            </a:r>
            <a:endParaRPr lang="en-US" sz="2000" dirty="0">
              <a:solidFill>
                <a:srgbClr val="660066"/>
              </a:solidFill>
              <a:latin typeface="Arial" pitchFamily="34" charset="0"/>
              <a:cs typeface="Arial" pitchFamily="34" charset="0"/>
            </a:endParaRPr>
          </a:p>
          <a:p>
            <a:pPr algn="just"/>
            <a:r>
              <a:rPr lang="en-US" sz="2000" dirty="0" smtClean="0">
                <a:solidFill>
                  <a:srgbClr val="000076"/>
                </a:solidFill>
                <a:latin typeface="Arial" pitchFamily="34" charset="0"/>
                <a:cs typeface="Arial" pitchFamily="34" charset="0"/>
              </a:rPr>
              <a:t>In this case the solution is to restore BFIMs of all writes.</a:t>
            </a:r>
          </a:p>
        </p:txBody>
      </p:sp>
    </p:spTree>
    <p:extLst>
      <p:ext uri="{BB962C8B-B14F-4D97-AF65-F5344CB8AC3E}">
        <p14:creationId xmlns:p14="http://schemas.microsoft.com/office/powerpoint/2010/main" val="1319185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xfrm>
            <a:off x="8501063" y="6302375"/>
            <a:ext cx="422275"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30B8266-252E-4EBB-B2B7-49662A41BC85}" type="slidenum">
              <a:rPr lang="en-US" sz="1400" smtClean="0">
                <a:solidFill>
                  <a:srgbClr val="000076"/>
                </a:solidFill>
                <a:latin typeface="Arial" pitchFamily="34" charset="0"/>
                <a:cs typeface="Arial" pitchFamily="34" charset="0"/>
              </a:rPr>
              <a:pPr/>
              <a:t>25</a:t>
            </a:fld>
            <a:endParaRPr lang="en-US" sz="1400" dirty="0" smtClean="0">
              <a:solidFill>
                <a:srgbClr val="000076"/>
              </a:solidFill>
              <a:latin typeface="Arial" pitchFamily="34" charset="0"/>
              <a:cs typeface="Arial" pitchFamily="34" charset="0"/>
            </a:endParaRPr>
          </a:p>
          <a:p>
            <a:endParaRPr lang="en-US" sz="1400" b="0" dirty="0" smtClean="0"/>
          </a:p>
        </p:txBody>
      </p:sp>
      <p:sp>
        <p:nvSpPr>
          <p:cNvPr id="13315" name="Rectangle 2"/>
          <p:cNvSpPr>
            <a:spLocks noGrp="1" noChangeArrowheads="1"/>
          </p:cNvSpPr>
          <p:nvPr>
            <p:ph type="title" idx="4294967295"/>
          </p:nvPr>
        </p:nvSpPr>
        <p:spPr>
          <a:xfrm>
            <a:off x="914400" y="457200"/>
            <a:ext cx="7583488" cy="838200"/>
          </a:xfrm>
        </p:spPr>
        <p:txBody>
          <a:bodyPr/>
          <a:lstStyle/>
          <a:p>
            <a:r>
              <a:rPr lang="en-US" sz="2800" b="1" dirty="0" err="1" smtClean="0">
                <a:solidFill>
                  <a:srgbClr val="C00000"/>
                </a:solidFill>
                <a:latin typeface="Arial" pitchFamily="34" charset="0"/>
                <a:cs typeface="Arial" pitchFamily="34" charset="0"/>
              </a:rPr>
              <a:t>Serializability</a:t>
            </a:r>
            <a:endParaRPr lang="en-US" sz="2800" dirty="0" smtClean="0"/>
          </a:p>
        </p:txBody>
      </p:sp>
      <p:sp>
        <p:nvSpPr>
          <p:cNvPr id="2" name="Rectangle 1"/>
          <p:cNvSpPr/>
          <p:nvPr/>
        </p:nvSpPr>
        <p:spPr>
          <a:xfrm>
            <a:off x="902042" y="1744701"/>
            <a:ext cx="7611763" cy="3200876"/>
          </a:xfrm>
          <a:prstGeom prst="rect">
            <a:avLst/>
          </a:prstGeom>
        </p:spPr>
        <p:txBody>
          <a:bodyPr wrap="square">
            <a:spAutoFit/>
          </a:bodyPr>
          <a:lstStyle/>
          <a:p>
            <a:pPr>
              <a:spcBef>
                <a:spcPts val="600"/>
              </a:spcBef>
              <a:spcAft>
                <a:spcPts val="600"/>
              </a:spcAft>
            </a:pPr>
            <a:r>
              <a:rPr lang="en-US" dirty="0">
                <a:solidFill>
                  <a:srgbClr val="660066"/>
                </a:solidFill>
                <a:latin typeface="Arial" pitchFamily="34" charset="0"/>
                <a:cs typeface="Arial" pitchFamily="34" charset="0"/>
              </a:rPr>
              <a:t>Consider the following scenario of </a:t>
            </a:r>
            <a:r>
              <a:rPr lang="en-US" i="1" dirty="0">
                <a:solidFill>
                  <a:srgbClr val="660066"/>
                </a:solidFill>
                <a:latin typeface="Arial" pitchFamily="34" charset="0"/>
                <a:cs typeface="Arial" pitchFamily="34" charset="0"/>
              </a:rPr>
              <a:t>S</a:t>
            </a:r>
            <a:r>
              <a:rPr lang="en-US" i="1" baseline="-10000" dirty="0">
                <a:solidFill>
                  <a:srgbClr val="660066"/>
                </a:solidFill>
                <a:latin typeface="Arial" pitchFamily="34" charset="0"/>
                <a:cs typeface="Arial" pitchFamily="34" charset="0"/>
              </a:rPr>
              <a:t>1,2</a:t>
            </a:r>
            <a:r>
              <a:rPr lang="en-US" dirty="0">
                <a:solidFill>
                  <a:srgbClr val="660066"/>
                </a:solidFill>
                <a:latin typeface="Arial" pitchFamily="34" charset="0"/>
                <a:cs typeface="Arial" pitchFamily="34" charset="0"/>
              </a:rPr>
              <a:t>:</a:t>
            </a:r>
          </a:p>
          <a:p>
            <a:pPr algn="ctr">
              <a:spcBef>
                <a:spcPts val="600"/>
              </a:spcBef>
              <a:spcAft>
                <a:spcPts val="600"/>
              </a:spcAft>
            </a:pPr>
            <a:r>
              <a:rPr lang="en-US" sz="2000" i="1" dirty="0">
                <a:solidFill>
                  <a:srgbClr val="000099"/>
                </a:solidFill>
                <a:latin typeface="Arial" pitchFamily="34" charset="0"/>
                <a:cs typeface="Arial" pitchFamily="34" charset="0"/>
              </a:rPr>
              <a:t>S’</a:t>
            </a:r>
            <a:r>
              <a:rPr lang="en-US" sz="2000" i="1" baseline="-10000" dirty="0">
                <a:solidFill>
                  <a:srgbClr val="000099"/>
                </a:solidFill>
                <a:latin typeface="Arial" pitchFamily="34" charset="0"/>
                <a:cs typeface="Arial" pitchFamily="34" charset="0"/>
              </a:rPr>
              <a:t>1,2</a:t>
            </a:r>
            <a:r>
              <a:rPr lang="en-US" sz="2000" i="1" dirty="0">
                <a:solidFill>
                  <a:srgbClr val="000099"/>
                </a:solidFill>
                <a:latin typeface="Arial" pitchFamily="34" charset="0"/>
                <a:cs typeface="Arial" pitchFamily="34" charset="0"/>
              </a:rPr>
              <a:t> = 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2] r</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[y, 3] </a:t>
            </a:r>
            <a:r>
              <a:rPr lang="en-US" sz="2000" i="1" dirty="0" smtClean="0">
                <a:solidFill>
                  <a:srgbClr val="000099"/>
                </a:solidFill>
                <a:latin typeface="Arial" pitchFamily="34" charset="0"/>
                <a:cs typeface="Arial" pitchFamily="34" charset="0"/>
              </a:rPr>
              <a:t>a</a:t>
            </a:r>
            <a:r>
              <a:rPr lang="en-US" sz="2000" i="1" baseline="-10000" dirty="0" smtClean="0">
                <a:solidFill>
                  <a:srgbClr val="000099"/>
                </a:solidFill>
                <a:latin typeface="Arial" pitchFamily="34" charset="0"/>
                <a:cs typeface="Arial" pitchFamily="34" charset="0"/>
              </a:rPr>
              <a:t>2</a:t>
            </a:r>
          </a:p>
          <a:p>
            <a:pPr>
              <a:spcBef>
                <a:spcPts val="600"/>
              </a:spcBef>
              <a:spcAft>
                <a:spcPts val="600"/>
              </a:spcAft>
            </a:pPr>
            <a:r>
              <a:rPr lang="en-US" dirty="0" smtClean="0">
                <a:solidFill>
                  <a:srgbClr val="660066"/>
                </a:solidFill>
                <a:latin typeface="Arial" pitchFamily="34" charset="0"/>
                <a:cs typeface="Arial" pitchFamily="34" charset="0"/>
              </a:rPr>
              <a:t>Is </a:t>
            </a:r>
            <a:r>
              <a:rPr lang="en-US" i="1" dirty="0" smtClean="0">
                <a:solidFill>
                  <a:srgbClr val="660066"/>
                </a:solidFill>
                <a:latin typeface="Arial" pitchFamily="34" charset="0"/>
                <a:cs typeface="Arial" pitchFamily="34" charset="0"/>
              </a:rPr>
              <a:t>S’</a:t>
            </a:r>
            <a:r>
              <a:rPr lang="en-US" i="1" baseline="-10000" dirty="0" smtClean="0">
                <a:solidFill>
                  <a:srgbClr val="660066"/>
                </a:solidFill>
                <a:latin typeface="Arial" pitchFamily="34" charset="0"/>
                <a:cs typeface="Arial" pitchFamily="34" charset="0"/>
              </a:rPr>
              <a:t>1,2</a:t>
            </a:r>
            <a:r>
              <a:rPr lang="en-US" dirty="0">
                <a:solidFill>
                  <a:srgbClr val="660066"/>
                </a:solidFill>
                <a:latin typeface="Arial" pitchFamily="34" charset="0"/>
                <a:cs typeface="Arial" pitchFamily="34" charset="0"/>
              </a:rPr>
              <a:t> </a:t>
            </a:r>
            <a:r>
              <a:rPr lang="en-US" dirty="0" err="1" smtClean="0">
                <a:solidFill>
                  <a:srgbClr val="660066"/>
                </a:solidFill>
                <a:latin typeface="Arial" pitchFamily="34" charset="0"/>
                <a:cs typeface="Arial" pitchFamily="34" charset="0"/>
              </a:rPr>
              <a:t>serializable</a:t>
            </a:r>
            <a:r>
              <a:rPr lang="en-US" dirty="0" smtClean="0">
                <a:solidFill>
                  <a:srgbClr val="660066"/>
                </a:solidFill>
                <a:latin typeface="Arial" pitchFamily="34" charset="0"/>
                <a:cs typeface="Arial" pitchFamily="34" charset="0"/>
              </a:rPr>
              <a:t>?</a:t>
            </a:r>
          </a:p>
          <a:p>
            <a:pPr marL="457200">
              <a:spcBef>
                <a:spcPts val="600"/>
              </a:spcBef>
              <a:spcAft>
                <a:spcPts val="600"/>
              </a:spcAft>
            </a:pPr>
            <a:r>
              <a:rPr lang="en-US" sz="2000" dirty="0" smtClean="0">
                <a:solidFill>
                  <a:srgbClr val="000076"/>
                </a:solidFill>
                <a:latin typeface="Arial" pitchFamily="34" charset="0"/>
                <a:cs typeface="Arial" pitchFamily="34" charset="0"/>
              </a:rPr>
              <a:t>Yes, because all conflicting operations of T1 come before all conflicting operation of T2.</a:t>
            </a:r>
          </a:p>
          <a:p>
            <a:pPr>
              <a:spcBef>
                <a:spcPts val="600"/>
              </a:spcBef>
              <a:spcAft>
                <a:spcPts val="600"/>
              </a:spcAft>
            </a:pPr>
            <a:r>
              <a:rPr lang="en-US" dirty="0" smtClean="0">
                <a:solidFill>
                  <a:srgbClr val="660066"/>
                </a:solidFill>
                <a:latin typeface="Arial" pitchFamily="34" charset="0"/>
                <a:cs typeface="Arial" pitchFamily="34" charset="0"/>
              </a:rPr>
              <a:t>Is </a:t>
            </a:r>
            <a:r>
              <a:rPr lang="en-US" i="1" dirty="0" smtClean="0">
                <a:solidFill>
                  <a:srgbClr val="660066"/>
                </a:solidFill>
                <a:latin typeface="Arial" pitchFamily="34" charset="0"/>
                <a:cs typeface="Arial" pitchFamily="34" charset="0"/>
              </a:rPr>
              <a:t>S’</a:t>
            </a:r>
            <a:r>
              <a:rPr lang="en-US" i="1" baseline="-10000" dirty="0" smtClean="0">
                <a:solidFill>
                  <a:srgbClr val="660066"/>
                </a:solidFill>
                <a:latin typeface="Arial" pitchFamily="34" charset="0"/>
                <a:cs typeface="Arial" pitchFamily="34" charset="0"/>
              </a:rPr>
              <a:t>1,2</a:t>
            </a:r>
            <a:r>
              <a:rPr lang="en-US" dirty="0">
                <a:solidFill>
                  <a:srgbClr val="660066"/>
                </a:solidFill>
                <a:latin typeface="Arial" pitchFamily="34" charset="0"/>
                <a:cs typeface="Arial" pitchFamily="34" charset="0"/>
              </a:rPr>
              <a:t> </a:t>
            </a:r>
            <a:r>
              <a:rPr lang="en-US" dirty="0" smtClean="0">
                <a:solidFill>
                  <a:srgbClr val="660066"/>
                </a:solidFill>
                <a:latin typeface="Arial" pitchFamily="34" charset="0"/>
                <a:cs typeface="Arial" pitchFamily="34" charset="0"/>
              </a:rPr>
              <a:t>recoverable?</a:t>
            </a:r>
          </a:p>
          <a:p>
            <a:pPr marL="457200">
              <a:spcBef>
                <a:spcPts val="600"/>
              </a:spcBef>
              <a:spcAft>
                <a:spcPts val="600"/>
              </a:spcAft>
            </a:pPr>
            <a:r>
              <a:rPr lang="en-US" sz="2000" dirty="0">
                <a:solidFill>
                  <a:srgbClr val="000076"/>
                </a:solidFill>
                <a:latin typeface="Arial" pitchFamily="34" charset="0"/>
                <a:cs typeface="Arial" pitchFamily="34" charset="0"/>
              </a:rPr>
              <a:t>Yes, because </a:t>
            </a:r>
            <a:r>
              <a:rPr lang="en-US" sz="2000" dirty="0" smtClean="0">
                <a:solidFill>
                  <a:srgbClr val="000076"/>
                </a:solidFill>
                <a:latin typeface="Arial" pitchFamily="34" charset="0"/>
                <a:cs typeface="Arial" pitchFamily="34" charset="0"/>
              </a:rPr>
              <a:t>T2 reads from T1 and rolls-back.</a:t>
            </a:r>
            <a:endParaRPr lang="en-US" sz="2000" dirty="0">
              <a:solidFill>
                <a:srgbClr val="000076"/>
              </a:solidFill>
              <a:latin typeface="Arial" pitchFamily="34" charset="0"/>
              <a:cs typeface="Arial" pitchFamily="34" charset="0"/>
            </a:endParaRPr>
          </a:p>
        </p:txBody>
      </p:sp>
    </p:spTree>
    <p:extLst>
      <p:ext uri="{BB962C8B-B14F-4D97-AF65-F5344CB8AC3E}">
        <p14:creationId xmlns:p14="http://schemas.microsoft.com/office/powerpoint/2010/main" val="24839459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xfrm>
            <a:off x="8501063" y="6302375"/>
            <a:ext cx="422275"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30B8266-252E-4EBB-B2B7-49662A41BC85}" type="slidenum">
              <a:rPr lang="en-US" sz="1400" smtClean="0">
                <a:solidFill>
                  <a:srgbClr val="000076"/>
                </a:solidFill>
                <a:latin typeface="Arial" pitchFamily="34" charset="0"/>
                <a:cs typeface="Arial" pitchFamily="34" charset="0"/>
              </a:rPr>
              <a:pPr/>
              <a:t>26</a:t>
            </a:fld>
            <a:endParaRPr lang="en-US" sz="1400" dirty="0" smtClean="0">
              <a:solidFill>
                <a:srgbClr val="000076"/>
              </a:solidFill>
              <a:latin typeface="Arial" pitchFamily="34" charset="0"/>
              <a:cs typeface="Arial" pitchFamily="34" charset="0"/>
            </a:endParaRPr>
          </a:p>
          <a:p>
            <a:endParaRPr lang="en-US" sz="1400" b="0" dirty="0" smtClean="0"/>
          </a:p>
        </p:txBody>
      </p:sp>
      <p:sp>
        <p:nvSpPr>
          <p:cNvPr id="13315" name="Rectangle 2"/>
          <p:cNvSpPr>
            <a:spLocks noGrp="1" noChangeArrowheads="1"/>
          </p:cNvSpPr>
          <p:nvPr>
            <p:ph type="title" idx="4294967295"/>
          </p:nvPr>
        </p:nvSpPr>
        <p:spPr>
          <a:xfrm>
            <a:off x="914400" y="457200"/>
            <a:ext cx="7583488" cy="838200"/>
          </a:xfrm>
        </p:spPr>
        <p:txBody>
          <a:bodyPr/>
          <a:lstStyle/>
          <a:p>
            <a:r>
              <a:rPr lang="en-US" sz="2800" b="1" dirty="0" err="1" smtClean="0">
                <a:solidFill>
                  <a:srgbClr val="C00000"/>
                </a:solidFill>
                <a:latin typeface="Arial" pitchFamily="34" charset="0"/>
                <a:cs typeface="Arial" pitchFamily="34" charset="0"/>
              </a:rPr>
              <a:t>Serializability</a:t>
            </a:r>
            <a:endParaRPr lang="en-US" sz="2800" dirty="0" smtClean="0"/>
          </a:p>
        </p:txBody>
      </p:sp>
      <p:sp>
        <p:nvSpPr>
          <p:cNvPr id="2" name="Rectangle 1"/>
          <p:cNvSpPr/>
          <p:nvPr/>
        </p:nvSpPr>
        <p:spPr>
          <a:xfrm>
            <a:off x="902042" y="1744701"/>
            <a:ext cx="7611763" cy="3200876"/>
          </a:xfrm>
          <a:prstGeom prst="rect">
            <a:avLst/>
          </a:prstGeom>
        </p:spPr>
        <p:txBody>
          <a:bodyPr wrap="square">
            <a:spAutoFit/>
          </a:bodyPr>
          <a:lstStyle/>
          <a:p>
            <a:pPr>
              <a:spcBef>
                <a:spcPts val="600"/>
              </a:spcBef>
              <a:spcAft>
                <a:spcPts val="600"/>
              </a:spcAft>
            </a:pPr>
            <a:r>
              <a:rPr lang="en-US" dirty="0">
                <a:solidFill>
                  <a:srgbClr val="660066"/>
                </a:solidFill>
                <a:latin typeface="Arial" pitchFamily="34" charset="0"/>
                <a:cs typeface="Arial" pitchFamily="34" charset="0"/>
              </a:rPr>
              <a:t>Consider the following scenario of </a:t>
            </a:r>
            <a:r>
              <a:rPr lang="en-US" i="1" dirty="0">
                <a:solidFill>
                  <a:srgbClr val="660066"/>
                </a:solidFill>
                <a:latin typeface="Arial" pitchFamily="34" charset="0"/>
                <a:cs typeface="Arial" pitchFamily="34" charset="0"/>
              </a:rPr>
              <a:t>S</a:t>
            </a:r>
            <a:r>
              <a:rPr lang="en-US" i="1" baseline="-10000" dirty="0">
                <a:solidFill>
                  <a:srgbClr val="660066"/>
                </a:solidFill>
                <a:latin typeface="Arial" pitchFamily="34" charset="0"/>
                <a:cs typeface="Arial" pitchFamily="34" charset="0"/>
              </a:rPr>
              <a:t>1,2</a:t>
            </a:r>
            <a:r>
              <a:rPr lang="en-US" dirty="0">
                <a:solidFill>
                  <a:srgbClr val="660066"/>
                </a:solidFill>
                <a:latin typeface="Arial" pitchFamily="34" charset="0"/>
                <a:cs typeface="Arial" pitchFamily="34" charset="0"/>
              </a:rPr>
              <a:t>:</a:t>
            </a:r>
          </a:p>
          <a:p>
            <a:pPr algn="ctr">
              <a:spcBef>
                <a:spcPts val="600"/>
              </a:spcBef>
              <a:spcAft>
                <a:spcPts val="600"/>
              </a:spcAft>
            </a:pPr>
            <a:r>
              <a:rPr lang="en-US" sz="2000" i="1" dirty="0">
                <a:solidFill>
                  <a:srgbClr val="000099"/>
                </a:solidFill>
                <a:latin typeface="Arial" pitchFamily="34" charset="0"/>
                <a:cs typeface="Arial" pitchFamily="34" charset="0"/>
              </a:rPr>
              <a:t>S’</a:t>
            </a:r>
            <a:r>
              <a:rPr lang="en-US" sz="2000" i="1" baseline="-10000" dirty="0">
                <a:solidFill>
                  <a:srgbClr val="000099"/>
                </a:solidFill>
                <a:latin typeface="Arial" pitchFamily="34" charset="0"/>
                <a:cs typeface="Arial" pitchFamily="34" charset="0"/>
              </a:rPr>
              <a:t>1,2</a:t>
            </a:r>
            <a:r>
              <a:rPr lang="en-US" sz="2000" i="1" dirty="0">
                <a:solidFill>
                  <a:srgbClr val="000099"/>
                </a:solidFill>
                <a:latin typeface="Arial" pitchFamily="34" charset="0"/>
                <a:cs typeface="Arial" pitchFamily="34" charset="0"/>
              </a:rPr>
              <a:t> = 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2] r</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[y, 3] </a:t>
            </a:r>
            <a:r>
              <a:rPr lang="en-US" sz="2000" i="1" dirty="0" smtClean="0">
                <a:solidFill>
                  <a:srgbClr val="000099"/>
                </a:solidFill>
                <a:latin typeface="Arial" pitchFamily="34" charset="0"/>
                <a:cs typeface="Arial" pitchFamily="34" charset="0"/>
              </a:rPr>
              <a:t>a</a:t>
            </a:r>
            <a:r>
              <a:rPr lang="en-US" sz="2000" i="1" baseline="-10000" dirty="0" smtClean="0">
                <a:solidFill>
                  <a:srgbClr val="000099"/>
                </a:solidFill>
                <a:latin typeface="Arial" pitchFamily="34" charset="0"/>
                <a:cs typeface="Arial" pitchFamily="34" charset="0"/>
              </a:rPr>
              <a:t>1</a:t>
            </a:r>
          </a:p>
          <a:p>
            <a:pPr>
              <a:spcBef>
                <a:spcPts val="600"/>
              </a:spcBef>
              <a:spcAft>
                <a:spcPts val="600"/>
              </a:spcAft>
            </a:pPr>
            <a:r>
              <a:rPr lang="en-US" dirty="0" smtClean="0">
                <a:solidFill>
                  <a:srgbClr val="660066"/>
                </a:solidFill>
                <a:latin typeface="Arial" pitchFamily="34" charset="0"/>
                <a:cs typeface="Arial" pitchFamily="34" charset="0"/>
              </a:rPr>
              <a:t>Is </a:t>
            </a:r>
            <a:r>
              <a:rPr lang="en-US" i="1" dirty="0" smtClean="0">
                <a:solidFill>
                  <a:srgbClr val="660066"/>
                </a:solidFill>
                <a:latin typeface="Arial" pitchFamily="34" charset="0"/>
                <a:cs typeface="Arial" pitchFamily="34" charset="0"/>
              </a:rPr>
              <a:t>S’</a:t>
            </a:r>
            <a:r>
              <a:rPr lang="en-US" i="1" baseline="-10000" dirty="0" smtClean="0">
                <a:solidFill>
                  <a:srgbClr val="660066"/>
                </a:solidFill>
                <a:latin typeface="Arial" pitchFamily="34" charset="0"/>
                <a:cs typeface="Arial" pitchFamily="34" charset="0"/>
              </a:rPr>
              <a:t>1,2</a:t>
            </a:r>
            <a:r>
              <a:rPr lang="en-US" dirty="0">
                <a:solidFill>
                  <a:srgbClr val="660066"/>
                </a:solidFill>
                <a:latin typeface="Arial" pitchFamily="34" charset="0"/>
                <a:cs typeface="Arial" pitchFamily="34" charset="0"/>
              </a:rPr>
              <a:t> </a:t>
            </a:r>
            <a:r>
              <a:rPr lang="en-US" dirty="0" err="1" smtClean="0">
                <a:solidFill>
                  <a:srgbClr val="660066"/>
                </a:solidFill>
                <a:latin typeface="Arial" pitchFamily="34" charset="0"/>
                <a:cs typeface="Arial" pitchFamily="34" charset="0"/>
              </a:rPr>
              <a:t>serializable</a:t>
            </a:r>
            <a:r>
              <a:rPr lang="en-US" dirty="0" smtClean="0">
                <a:solidFill>
                  <a:srgbClr val="660066"/>
                </a:solidFill>
                <a:latin typeface="Arial" pitchFamily="34" charset="0"/>
                <a:cs typeface="Arial" pitchFamily="34" charset="0"/>
              </a:rPr>
              <a:t>?</a:t>
            </a:r>
          </a:p>
          <a:p>
            <a:pPr marL="457200">
              <a:spcBef>
                <a:spcPts val="600"/>
              </a:spcBef>
              <a:spcAft>
                <a:spcPts val="600"/>
              </a:spcAft>
            </a:pPr>
            <a:r>
              <a:rPr lang="en-US" sz="2000" dirty="0" smtClean="0">
                <a:solidFill>
                  <a:srgbClr val="000076"/>
                </a:solidFill>
                <a:latin typeface="Arial" pitchFamily="34" charset="0"/>
                <a:cs typeface="Arial" pitchFamily="34" charset="0"/>
              </a:rPr>
              <a:t>Yes, because all conflicting operations of T1 come before all conflicting operation of T2.</a:t>
            </a:r>
          </a:p>
          <a:p>
            <a:pPr>
              <a:spcBef>
                <a:spcPts val="600"/>
              </a:spcBef>
              <a:spcAft>
                <a:spcPts val="600"/>
              </a:spcAft>
            </a:pPr>
            <a:r>
              <a:rPr lang="en-US" dirty="0" smtClean="0">
                <a:solidFill>
                  <a:srgbClr val="660066"/>
                </a:solidFill>
                <a:latin typeface="Arial" pitchFamily="34" charset="0"/>
                <a:cs typeface="Arial" pitchFamily="34" charset="0"/>
              </a:rPr>
              <a:t>Is </a:t>
            </a:r>
            <a:r>
              <a:rPr lang="en-US" i="1" dirty="0" smtClean="0">
                <a:solidFill>
                  <a:srgbClr val="660066"/>
                </a:solidFill>
                <a:latin typeface="Arial" pitchFamily="34" charset="0"/>
                <a:cs typeface="Arial" pitchFamily="34" charset="0"/>
              </a:rPr>
              <a:t>S’</a:t>
            </a:r>
            <a:r>
              <a:rPr lang="en-US" i="1" baseline="-10000" dirty="0" smtClean="0">
                <a:solidFill>
                  <a:srgbClr val="660066"/>
                </a:solidFill>
                <a:latin typeface="Arial" pitchFamily="34" charset="0"/>
                <a:cs typeface="Arial" pitchFamily="34" charset="0"/>
              </a:rPr>
              <a:t>1,2</a:t>
            </a:r>
            <a:r>
              <a:rPr lang="en-US" dirty="0">
                <a:solidFill>
                  <a:srgbClr val="660066"/>
                </a:solidFill>
                <a:latin typeface="Arial" pitchFamily="34" charset="0"/>
                <a:cs typeface="Arial" pitchFamily="34" charset="0"/>
              </a:rPr>
              <a:t> </a:t>
            </a:r>
            <a:r>
              <a:rPr lang="en-US" dirty="0" smtClean="0">
                <a:solidFill>
                  <a:srgbClr val="660066"/>
                </a:solidFill>
                <a:latin typeface="Arial" pitchFamily="34" charset="0"/>
                <a:cs typeface="Arial" pitchFamily="34" charset="0"/>
              </a:rPr>
              <a:t>recoverable?</a:t>
            </a:r>
          </a:p>
          <a:p>
            <a:pPr marL="457200">
              <a:spcBef>
                <a:spcPts val="600"/>
              </a:spcBef>
              <a:spcAft>
                <a:spcPts val="600"/>
              </a:spcAft>
            </a:pPr>
            <a:r>
              <a:rPr lang="en-US" sz="2000" dirty="0" smtClean="0">
                <a:solidFill>
                  <a:srgbClr val="000076"/>
                </a:solidFill>
                <a:latin typeface="Arial" pitchFamily="34" charset="0"/>
                <a:cs typeface="Arial" pitchFamily="34" charset="0"/>
              </a:rPr>
              <a:t>No, </a:t>
            </a:r>
            <a:r>
              <a:rPr lang="en-US" sz="2000" dirty="0">
                <a:solidFill>
                  <a:srgbClr val="000076"/>
                </a:solidFill>
                <a:latin typeface="Arial" pitchFamily="34" charset="0"/>
                <a:cs typeface="Arial" pitchFamily="34" charset="0"/>
              </a:rPr>
              <a:t>because </a:t>
            </a:r>
            <a:r>
              <a:rPr lang="en-US" sz="2000" dirty="0" smtClean="0">
                <a:solidFill>
                  <a:srgbClr val="000076"/>
                </a:solidFill>
                <a:latin typeface="Arial" pitchFamily="34" charset="0"/>
                <a:cs typeface="Arial" pitchFamily="34" charset="0"/>
              </a:rPr>
              <a:t>T2 reads from T1 but T1 rolls-back.</a:t>
            </a:r>
            <a:endParaRPr lang="en-US" sz="2000" dirty="0">
              <a:solidFill>
                <a:srgbClr val="000076"/>
              </a:solidFill>
              <a:latin typeface="Arial" pitchFamily="34" charset="0"/>
              <a:cs typeface="Arial" pitchFamily="34" charset="0"/>
            </a:endParaRPr>
          </a:p>
        </p:txBody>
      </p:sp>
    </p:spTree>
    <p:extLst>
      <p:ext uri="{BB962C8B-B14F-4D97-AF65-F5344CB8AC3E}">
        <p14:creationId xmlns:p14="http://schemas.microsoft.com/office/powerpoint/2010/main" val="18595920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xfrm>
            <a:off x="8432800" y="6327775"/>
            <a:ext cx="417513"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C5878F2-E0E1-476A-9997-3CCAAF8767F8}" type="slidenum">
              <a:rPr lang="en-US" sz="1400" smtClean="0">
                <a:latin typeface="Arial" pitchFamily="34" charset="0"/>
                <a:cs typeface="Arial" pitchFamily="34" charset="0"/>
              </a:rPr>
              <a:pPr/>
              <a:t>27</a:t>
            </a:fld>
            <a:endParaRPr lang="en-US" sz="1400" smtClean="0">
              <a:latin typeface="Arial" pitchFamily="34" charset="0"/>
              <a:cs typeface="Arial" pitchFamily="34" charset="0"/>
            </a:endParaRPr>
          </a:p>
          <a:p>
            <a:endParaRPr lang="en-US" sz="1400" b="0" smtClean="0"/>
          </a:p>
        </p:txBody>
      </p:sp>
      <p:sp>
        <p:nvSpPr>
          <p:cNvPr id="18435" name="Rectangle 2"/>
          <p:cNvSpPr txBox="1">
            <a:spLocks noChangeArrowheads="1"/>
          </p:cNvSpPr>
          <p:nvPr/>
        </p:nvSpPr>
        <p:spPr bwMode="auto">
          <a:xfrm>
            <a:off x="947738" y="457200"/>
            <a:ext cx="6832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a:r>
              <a:rPr lang="en-US" sz="2800" dirty="0" smtClean="0">
                <a:solidFill>
                  <a:srgbClr val="C00000"/>
                </a:solidFill>
                <a:latin typeface="Arial" pitchFamily="34" charset="0"/>
                <a:cs typeface="Arial" pitchFamily="34" charset="0"/>
              </a:rPr>
              <a:t>Summary</a:t>
            </a:r>
            <a:endParaRPr lang="en-US" sz="2800" dirty="0">
              <a:solidFill>
                <a:schemeClr val="tx2"/>
              </a:solidFill>
            </a:endParaRPr>
          </a:p>
        </p:txBody>
      </p:sp>
      <p:sp>
        <p:nvSpPr>
          <p:cNvPr id="18436" name="Rectangle 1"/>
          <p:cNvSpPr>
            <a:spLocks noChangeArrowheads="1"/>
          </p:cNvSpPr>
          <p:nvPr/>
        </p:nvSpPr>
        <p:spPr bwMode="auto">
          <a:xfrm>
            <a:off x="947738" y="1616833"/>
            <a:ext cx="68326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dirty="0">
                <a:solidFill>
                  <a:srgbClr val="660066"/>
                </a:solidFill>
                <a:latin typeface="Arial" pitchFamily="34" charset="0"/>
                <a:cs typeface="Arial" pitchFamily="34" charset="0"/>
              </a:rPr>
              <a:t>We </a:t>
            </a:r>
            <a:r>
              <a:rPr lang="en-US" dirty="0" smtClean="0">
                <a:solidFill>
                  <a:srgbClr val="660066"/>
                </a:solidFill>
                <a:latin typeface="Arial" pitchFamily="34" charset="0"/>
                <a:cs typeface="Arial" pitchFamily="34" charset="0"/>
              </a:rPr>
              <a:t>formalized the concept of recoverability. A clear understanding of recoverability is required to develop recovery protocols. We will cover this topic later. It is important that you create all transaction processing scenarios (a finite number) and identify which schedule is recoverable and which one is not. If you clear about recoverability, you will identify them correctly. </a:t>
            </a:r>
            <a:endParaRPr lang="en-US" dirty="0">
              <a:solidFill>
                <a:srgbClr val="660066"/>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xfrm>
            <a:off x="8501063" y="6302375"/>
            <a:ext cx="422275"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30B8266-252E-4EBB-B2B7-49662A41BC85}" type="slidenum">
              <a:rPr lang="en-US" sz="1400" smtClean="0">
                <a:solidFill>
                  <a:srgbClr val="000076"/>
                </a:solidFill>
                <a:latin typeface="Arial" pitchFamily="34" charset="0"/>
                <a:cs typeface="Arial" pitchFamily="34" charset="0"/>
              </a:rPr>
              <a:pPr/>
              <a:t>28</a:t>
            </a:fld>
            <a:endParaRPr lang="en-US" sz="1400" dirty="0" smtClean="0">
              <a:solidFill>
                <a:srgbClr val="000076"/>
              </a:solidFill>
              <a:latin typeface="Arial" pitchFamily="34" charset="0"/>
              <a:cs typeface="Arial" pitchFamily="34" charset="0"/>
            </a:endParaRPr>
          </a:p>
          <a:p>
            <a:endParaRPr lang="en-US" sz="1400" b="0" dirty="0" smtClean="0"/>
          </a:p>
        </p:txBody>
      </p:sp>
      <p:sp>
        <p:nvSpPr>
          <p:cNvPr id="13315" name="Rectangle 2"/>
          <p:cNvSpPr>
            <a:spLocks noGrp="1" noChangeArrowheads="1"/>
          </p:cNvSpPr>
          <p:nvPr>
            <p:ph type="title" idx="4294967295"/>
          </p:nvPr>
        </p:nvSpPr>
        <p:spPr>
          <a:xfrm>
            <a:off x="914400" y="457200"/>
            <a:ext cx="7583488" cy="838200"/>
          </a:xfrm>
        </p:spPr>
        <p:txBody>
          <a:bodyPr/>
          <a:lstStyle/>
          <a:p>
            <a:r>
              <a:rPr lang="en-US" sz="2800" b="1" dirty="0" smtClean="0">
                <a:solidFill>
                  <a:srgbClr val="C00000"/>
                </a:solidFill>
                <a:latin typeface="Arial" pitchFamily="34" charset="0"/>
                <a:cs typeface="Arial" pitchFamily="34" charset="0"/>
              </a:rPr>
              <a:t>Discussion</a:t>
            </a:r>
            <a:endParaRPr lang="en-US" sz="2800" dirty="0" smtClean="0"/>
          </a:p>
        </p:txBody>
      </p:sp>
      <p:sp>
        <p:nvSpPr>
          <p:cNvPr id="13316" name="Rectangle 2"/>
          <p:cNvSpPr>
            <a:spLocks noChangeArrowheads="1"/>
          </p:cNvSpPr>
          <p:nvPr/>
        </p:nvSpPr>
        <p:spPr bwMode="auto">
          <a:xfrm>
            <a:off x="736599" y="1550584"/>
            <a:ext cx="78660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dirty="0" smtClean="0">
                <a:solidFill>
                  <a:srgbClr val="00B050"/>
                </a:solidFill>
                <a:latin typeface="Arial" pitchFamily="34" charset="0"/>
                <a:cs typeface="Arial" pitchFamily="34" charset="0"/>
              </a:rPr>
              <a:t>Question and Answer</a:t>
            </a:r>
          </a:p>
        </p:txBody>
      </p:sp>
    </p:spTree>
    <p:extLst>
      <p:ext uri="{BB962C8B-B14F-4D97-AF65-F5344CB8AC3E}">
        <p14:creationId xmlns:p14="http://schemas.microsoft.com/office/powerpoint/2010/main" val="21937215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612188" y="6286500"/>
            <a:ext cx="37941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latin typeface="Arial" pitchFamily="34" charset="0"/>
                <a:cs typeface="Arial" pitchFamily="34" charset="0"/>
              </a:rPr>
              <a:pPr/>
              <a:t>3</a:t>
            </a:fld>
            <a:endParaRPr lang="en-US" sz="1400" smtClean="0">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smtClean="0">
                <a:solidFill>
                  <a:srgbClr val="C00000"/>
                </a:solidFill>
                <a:latin typeface="Arial" pitchFamily="34" charset="0"/>
                <a:cs typeface="Arial" pitchFamily="34" charset="0"/>
              </a:rPr>
              <a:t>DBMS Architecture</a:t>
            </a: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1563" y="991813"/>
            <a:ext cx="5361825" cy="5002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612188" y="6286500"/>
            <a:ext cx="37941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latin typeface="Arial" pitchFamily="34" charset="0"/>
                <a:cs typeface="Arial" pitchFamily="34" charset="0"/>
              </a:rPr>
              <a:pPr/>
              <a:t>4</a:t>
            </a:fld>
            <a:endParaRPr lang="en-US" sz="1400" smtClean="0">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smtClean="0">
                <a:solidFill>
                  <a:srgbClr val="C00000"/>
                </a:solidFill>
                <a:latin typeface="Arial" pitchFamily="34" charset="0"/>
                <a:cs typeface="Arial" pitchFamily="34" charset="0"/>
              </a:rPr>
              <a:t>DBMS Architecture (Cache)</a:t>
            </a:r>
          </a:p>
        </p:txBody>
      </p:sp>
      <p:sp>
        <p:nvSpPr>
          <p:cNvPr id="3" name="Rectangle 2"/>
          <p:cNvSpPr/>
          <p:nvPr/>
        </p:nvSpPr>
        <p:spPr>
          <a:xfrm>
            <a:off x="665017" y="978605"/>
            <a:ext cx="7872153" cy="2677656"/>
          </a:xfrm>
          <a:prstGeom prst="rect">
            <a:avLst/>
          </a:prstGeom>
        </p:spPr>
        <p:txBody>
          <a:bodyPr wrap="square">
            <a:spAutoFit/>
          </a:bodyPr>
          <a:lstStyle/>
          <a:p>
            <a:pPr marL="1770063" indent="-1770063" algn="just">
              <a:buFontTx/>
              <a:buNone/>
            </a:pPr>
            <a:r>
              <a:rPr lang="en-US" dirty="0">
                <a:solidFill>
                  <a:srgbClr val="660066"/>
                </a:solidFill>
                <a:latin typeface="Arial" pitchFamily="34" charset="0"/>
                <a:cs typeface="Arial" pitchFamily="34" charset="0"/>
              </a:rPr>
              <a:t>Data item =	</a:t>
            </a:r>
            <a:r>
              <a:rPr lang="en-US" dirty="0" err="1">
                <a:solidFill>
                  <a:srgbClr val="660066"/>
                </a:solidFill>
                <a:latin typeface="Arial" pitchFamily="34" charset="0"/>
                <a:cs typeface="Arial" pitchFamily="34" charset="0"/>
              </a:rPr>
              <a:t>BeFore</a:t>
            </a:r>
            <a:r>
              <a:rPr lang="en-US" dirty="0">
                <a:solidFill>
                  <a:srgbClr val="660066"/>
                </a:solidFill>
                <a:latin typeface="Arial" pitchFamily="34" charset="0"/>
                <a:cs typeface="Arial" pitchFamily="34" charset="0"/>
              </a:rPr>
              <a:t> </a:t>
            </a:r>
            <a:r>
              <a:rPr lang="en-US" dirty="0" err="1">
                <a:solidFill>
                  <a:srgbClr val="660066"/>
                </a:solidFill>
                <a:latin typeface="Arial" pitchFamily="34" charset="0"/>
                <a:cs typeface="Arial" pitchFamily="34" charset="0"/>
              </a:rPr>
              <a:t>IMage</a:t>
            </a:r>
            <a:r>
              <a:rPr lang="en-US" dirty="0">
                <a:solidFill>
                  <a:srgbClr val="660066"/>
                </a:solidFill>
                <a:latin typeface="Arial" pitchFamily="34" charset="0"/>
                <a:cs typeface="Arial" pitchFamily="34" charset="0"/>
              </a:rPr>
              <a:t> (BFIM </a:t>
            </a:r>
            <a:r>
              <a:rPr lang="en-US" dirty="0" smtClean="0">
                <a:solidFill>
                  <a:srgbClr val="660066"/>
                </a:solidFill>
                <a:latin typeface="Arial" pitchFamily="34" charset="0"/>
                <a:cs typeface="Arial" pitchFamily="34" charset="0"/>
              </a:rPr>
              <a:t>– last committed </a:t>
            </a:r>
            <a:r>
              <a:rPr lang="en-US" dirty="0">
                <a:solidFill>
                  <a:srgbClr val="660066"/>
                </a:solidFill>
                <a:latin typeface="Arial" pitchFamily="34" charset="0"/>
                <a:cs typeface="Arial" pitchFamily="34" charset="0"/>
              </a:rPr>
              <a:t>value)</a:t>
            </a:r>
          </a:p>
          <a:p>
            <a:pPr marL="1770063" indent="-1770063" algn="just">
              <a:buFontTx/>
              <a:buNone/>
            </a:pPr>
            <a:r>
              <a:rPr lang="en-US" dirty="0">
                <a:solidFill>
                  <a:srgbClr val="660066"/>
                </a:solidFill>
                <a:latin typeface="Arial" pitchFamily="34" charset="0"/>
                <a:cs typeface="Arial" pitchFamily="34" charset="0"/>
              </a:rPr>
              <a:t>	</a:t>
            </a:r>
            <a:r>
              <a:rPr lang="en-US" dirty="0" err="1">
                <a:solidFill>
                  <a:srgbClr val="660066"/>
                </a:solidFill>
                <a:latin typeface="Arial" pitchFamily="34" charset="0"/>
                <a:cs typeface="Arial" pitchFamily="34" charset="0"/>
              </a:rPr>
              <a:t>AFter</a:t>
            </a:r>
            <a:r>
              <a:rPr lang="en-US" dirty="0">
                <a:solidFill>
                  <a:srgbClr val="660066"/>
                </a:solidFill>
                <a:latin typeface="Arial" pitchFamily="34" charset="0"/>
                <a:cs typeface="Arial" pitchFamily="34" charset="0"/>
              </a:rPr>
              <a:t> </a:t>
            </a:r>
            <a:r>
              <a:rPr lang="en-US" dirty="0" err="1">
                <a:solidFill>
                  <a:srgbClr val="660066"/>
                </a:solidFill>
                <a:latin typeface="Arial" pitchFamily="34" charset="0"/>
                <a:cs typeface="Arial" pitchFamily="34" charset="0"/>
              </a:rPr>
              <a:t>IMage</a:t>
            </a:r>
            <a:r>
              <a:rPr lang="en-US" dirty="0">
                <a:solidFill>
                  <a:srgbClr val="660066"/>
                </a:solidFill>
                <a:latin typeface="Arial" pitchFamily="34" charset="0"/>
                <a:cs typeface="Arial" pitchFamily="34" charset="0"/>
              </a:rPr>
              <a:t> (AFIM - new committed value)</a:t>
            </a:r>
          </a:p>
          <a:p>
            <a:pPr marL="1770063" indent="-1770063" algn="just">
              <a:buFontTx/>
              <a:buNone/>
            </a:pPr>
            <a:r>
              <a:rPr lang="en-US" dirty="0">
                <a:solidFill>
                  <a:srgbClr val="660066"/>
                </a:solidFill>
                <a:latin typeface="Arial" pitchFamily="34" charset="0"/>
                <a:cs typeface="Arial" pitchFamily="34" charset="0"/>
              </a:rPr>
              <a:t>Mod Bit =	Indicates AFIM is generated</a:t>
            </a:r>
          </a:p>
          <a:p>
            <a:pPr marL="1770063" indent="-1770063" algn="just">
              <a:buFontTx/>
              <a:buNone/>
            </a:pPr>
            <a:r>
              <a:rPr lang="en-US" dirty="0">
                <a:solidFill>
                  <a:srgbClr val="660066"/>
                </a:solidFill>
                <a:latin typeface="Arial" pitchFamily="34" charset="0"/>
                <a:cs typeface="Arial" pitchFamily="34" charset="0"/>
              </a:rPr>
              <a:t>Pin/Unpin = 	Indicates if data item must remain in </a:t>
            </a:r>
            <a:r>
              <a:rPr lang="en-US" dirty="0" smtClean="0">
                <a:solidFill>
                  <a:srgbClr val="660066"/>
                </a:solidFill>
                <a:latin typeface="Arial" pitchFamily="34" charset="0"/>
                <a:cs typeface="Arial" pitchFamily="34" charset="0"/>
              </a:rPr>
              <a:t>cache</a:t>
            </a:r>
            <a:endParaRPr lang="en-US" dirty="0">
              <a:solidFill>
                <a:srgbClr val="660066"/>
              </a:solidFill>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101755917"/>
              </p:ext>
            </p:extLst>
          </p:nvPr>
        </p:nvGraphicFramePr>
        <p:xfrm>
          <a:off x="810490" y="3707938"/>
          <a:ext cx="7581206" cy="1854200"/>
        </p:xfrm>
        <a:graphic>
          <a:graphicData uri="http://schemas.openxmlformats.org/drawingml/2006/table">
            <a:tbl>
              <a:tblPr firstRow="1" bandRow="1">
                <a:tableStyleId>{5C22544A-7EE6-4342-B048-85BDC9FD1C3A}</a:tableStyleId>
              </a:tblPr>
              <a:tblGrid>
                <a:gridCol w="980901"/>
                <a:gridCol w="1255221"/>
                <a:gridCol w="5345084"/>
              </a:tblGrid>
              <a:tr h="370840">
                <a:tc>
                  <a:txBody>
                    <a:bodyPr/>
                    <a:lstStyle/>
                    <a:p>
                      <a:r>
                        <a:rPr lang="en-US" dirty="0" err="1" smtClean="0">
                          <a:solidFill>
                            <a:srgbClr val="000099"/>
                          </a:solidFill>
                        </a:rPr>
                        <a:t>Modbit</a:t>
                      </a:r>
                      <a:endParaRPr lang="en-US" dirty="0">
                        <a:solidFill>
                          <a:srgbClr val="00009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rgbClr val="000099"/>
                          </a:solidFill>
                        </a:rPr>
                        <a:t>Pin/Unpin</a:t>
                      </a:r>
                      <a:endParaRPr lang="en-US" dirty="0">
                        <a:solidFill>
                          <a:srgbClr val="00009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rgbClr val="000099"/>
                          </a:solidFill>
                        </a:rPr>
                        <a:t>Result</a:t>
                      </a:r>
                      <a:endParaRPr lang="en-US" dirty="0">
                        <a:solidFill>
                          <a:srgbClr val="00009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sz="1800" b="1" dirty="0" smtClean="0">
                          <a:solidFill>
                            <a:srgbClr val="000099"/>
                          </a:solidFill>
                        </a:rPr>
                        <a:t>1</a:t>
                      </a:r>
                      <a:endParaRPr lang="en-US" sz="1800" b="1" dirty="0">
                        <a:solidFill>
                          <a:srgbClr val="00009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1" dirty="0" smtClean="0">
                          <a:solidFill>
                            <a:srgbClr val="000099"/>
                          </a:solidFill>
                        </a:rPr>
                        <a:t>1</a:t>
                      </a:r>
                      <a:endParaRPr lang="en-US" sz="1800" b="1" dirty="0">
                        <a:solidFill>
                          <a:srgbClr val="00009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1" dirty="0" smtClean="0">
                          <a:solidFill>
                            <a:srgbClr val="000099"/>
                          </a:solidFill>
                        </a:rPr>
                        <a:t>AFIM (x) is pinned in the cache</a:t>
                      </a:r>
                      <a:endParaRPr lang="en-US" sz="1800" b="1" dirty="0">
                        <a:solidFill>
                          <a:srgbClr val="00009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sz="1800" b="1" dirty="0" smtClean="0">
                          <a:solidFill>
                            <a:srgbClr val="000099"/>
                          </a:solidFill>
                        </a:rPr>
                        <a:t>1</a:t>
                      </a:r>
                      <a:endParaRPr lang="en-US" sz="1800" b="1" dirty="0">
                        <a:solidFill>
                          <a:srgbClr val="00009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1" dirty="0" smtClean="0">
                          <a:solidFill>
                            <a:srgbClr val="000099"/>
                          </a:solidFill>
                        </a:rPr>
                        <a:t>0</a:t>
                      </a:r>
                      <a:endParaRPr lang="en-US" sz="1800" b="1" dirty="0">
                        <a:solidFill>
                          <a:srgbClr val="00009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800" b="1" dirty="0" smtClean="0">
                          <a:solidFill>
                            <a:srgbClr val="000099"/>
                          </a:solidFill>
                        </a:rPr>
                        <a:t>AFIM(x) can be removed</a:t>
                      </a:r>
                      <a:r>
                        <a:rPr lang="en-US" sz="1800" b="1" baseline="0" dirty="0" smtClean="0">
                          <a:solidFill>
                            <a:srgbClr val="000099"/>
                          </a:solidFill>
                        </a:rPr>
                        <a:t> after copying it to disk</a:t>
                      </a:r>
                      <a:endParaRPr lang="en-US" sz="1800" b="1" dirty="0">
                        <a:solidFill>
                          <a:srgbClr val="00009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sz="1800" b="1" dirty="0" smtClean="0">
                          <a:solidFill>
                            <a:srgbClr val="000099"/>
                          </a:solidFill>
                        </a:rPr>
                        <a:t>0</a:t>
                      </a:r>
                      <a:endParaRPr lang="en-US" sz="1800" b="1" dirty="0">
                        <a:solidFill>
                          <a:srgbClr val="00009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1" dirty="0" smtClean="0">
                          <a:solidFill>
                            <a:srgbClr val="000099"/>
                          </a:solidFill>
                        </a:rPr>
                        <a:t>1</a:t>
                      </a:r>
                      <a:endParaRPr lang="en-US" sz="1800" b="1" dirty="0">
                        <a:solidFill>
                          <a:srgbClr val="00009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800" b="1" dirty="0" smtClean="0">
                          <a:solidFill>
                            <a:srgbClr val="000099"/>
                          </a:solidFill>
                        </a:rPr>
                        <a:t>BFIM (x) is pinned in the cache</a:t>
                      </a:r>
                      <a:endParaRPr lang="en-US" sz="1800" b="1" dirty="0">
                        <a:solidFill>
                          <a:srgbClr val="00009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sz="1800" b="1" dirty="0" smtClean="0">
                          <a:solidFill>
                            <a:srgbClr val="000099"/>
                          </a:solidFill>
                        </a:rPr>
                        <a:t>0</a:t>
                      </a:r>
                      <a:endParaRPr lang="en-US" sz="1800" b="1" dirty="0">
                        <a:solidFill>
                          <a:srgbClr val="00009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1" dirty="0" smtClean="0">
                          <a:solidFill>
                            <a:srgbClr val="000099"/>
                          </a:solidFill>
                        </a:rPr>
                        <a:t>0</a:t>
                      </a:r>
                      <a:endParaRPr lang="en-US" sz="1800" b="1" dirty="0">
                        <a:solidFill>
                          <a:srgbClr val="00009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rgbClr val="000099"/>
                          </a:solidFill>
                        </a:rPr>
                        <a:t>BFIM (x) can be removed</a:t>
                      </a:r>
                      <a:r>
                        <a:rPr lang="en-US" sz="1800" b="1" baseline="0" dirty="0" smtClean="0">
                          <a:solidFill>
                            <a:srgbClr val="000099"/>
                          </a:solidFill>
                        </a:rPr>
                        <a:t> from the cache</a:t>
                      </a:r>
                      <a:endParaRPr lang="en-US" sz="1800" b="1" dirty="0" smtClean="0">
                        <a:solidFill>
                          <a:srgbClr val="00009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9456562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612188" y="6286500"/>
            <a:ext cx="37941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latin typeface="Arial" pitchFamily="34" charset="0"/>
                <a:cs typeface="Arial" pitchFamily="34" charset="0"/>
              </a:rPr>
              <a:pPr/>
              <a:t>5</a:t>
            </a:fld>
            <a:endParaRPr lang="en-US" sz="1400" smtClean="0">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smtClean="0">
                <a:solidFill>
                  <a:srgbClr val="C00000"/>
                </a:solidFill>
                <a:latin typeface="Arial" pitchFamily="34" charset="0"/>
                <a:cs typeface="Arial" pitchFamily="34" charset="0"/>
              </a:rPr>
              <a:t>Transaction Processing</a:t>
            </a:r>
          </a:p>
        </p:txBody>
      </p:sp>
      <p:sp>
        <p:nvSpPr>
          <p:cNvPr id="11268" name="Rectangle 3"/>
          <p:cNvSpPr>
            <a:spLocks noGrp="1" noChangeArrowheads="1"/>
          </p:cNvSpPr>
          <p:nvPr>
            <p:ph type="body" idx="4294967295"/>
          </p:nvPr>
        </p:nvSpPr>
        <p:spPr>
          <a:xfrm>
            <a:off x="640079" y="1222462"/>
            <a:ext cx="7913717" cy="4446818"/>
          </a:xfrm>
        </p:spPr>
        <p:txBody>
          <a:bodyPr/>
          <a:lstStyle/>
          <a:p>
            <a:pPr marL="0" indent="0" algn="just">
              <a:buFontTx/>
              <a:buNone/>
              <a:defRPr/>
            </a:pPr>
            <a:r>
              <a:rPr lang="en-US" sz="2400" b="1" dirty="0" smtClean="0">
                <a:solidFill>
                  <a:srgbClr val="660066"/>
                </a:solidFill>
                <a:latin typeface="Arial" pitchFamily="34" charset="0"/>
                <a:cs typeface="Arial" pitchFamily="34" charset="0"/>
              </a:rPr>
              <a:t>T operations: </a:t>
            </a:r>
            <a:r>
              <a:rPr lang="en-US" sz="2400" b="1" i="1" dirty="0" smtClean="0">
                <a:solidFill>
                  <a:srgbClr val="660066"/>
                </a:solidFill>
                <a:latin typeface="Arial" pitchFamily="34" charset="0"/>
                <a:cs typeface="Arial" pitchFamily="34" charset="0"/>
              </a:rPr>
              <a:t>r</a:t>
            </a:r>
            <a:r>
              <a:rPr lang="en-US" sz="2400" b="1" dirty="0" smtClean="0">
                <a:solidFill>
                  <a:srgbClr val="660066"/>
                </a:solidFill>
                <a:latin typeface="Arial" pitchFamily="34" charset="0"/>
                <a:cs typeface="Arial" pitchFamily="34" charset="0"/>
              </a:rPr>
              <a:t> and </a:t>
            </a:r>
            <a:r>
              <a:rPr lang="en-US" sz="2400" b="1" i="1" dirty="0" smtClean="0">
                <a:solidFill>
                  <a:srgbClr val="660066"/>
                </a:solidFill>
                <a:latin typeface="Arial" pitchFamily="34" charset="0"/>
                <a:cs typeface="Arial" pitchFamily="34" charset="0"/>
              </a:rPr>
              <a:t>w</a:t>
            </a:r>
            <a:r>
              <a:rPr lang="en-US" sz="2400" b="1" dirty="0" smtClean="0">
                <a:solidFill>
                  <a:srgbClr val="660066"/>
                </a:solidFill>
                <a:latin typeface="Arial" pitchFamily="34" charset="0"/>
                <a:cs typeface="Arial" pitchFamily="34" charset="0"/>
              </a:rPr>
              <a:t>. DBS operations: </a:t>
            </a:r>
            <a:r>
              <a:rPr lang="en-US" sz="2400" b="1" i="1" dirty="0" smtClean="0">
                <a:solidFill>
                  <a:srgbClr val="660066"/>
                </a:solidFill>
                <a:latin typeface="Arial" pitchFamily="34" charset="0"/>
                <a:cs typeface="Arial" pitchFamily="34" charset="0"/>
              </a:rPr>
              <a:t>a</a:t>
            </a:r>
            <a:r>
              <a:rPr lang="en-US" sz="2400" b="1" dirty="0" smtClean="0">
                <a:solidFill>
                  <a:srgbClr val="660066"/>
                </a:solidFill>
                <a:latin typeface="Arial" pitchFamily="34" charset="0"/>
                <a:cs typeface="Arial" pitchFamily="34" charset="0"/>
              </a:rPr>
              <a:t> and </a:t>
            </a:r>
            <a:r>
              <a:rPr lang="en-US" sz="2400" b="1" i="1" dirty="0" smtClean="0">
                <a:solidFill>
                  <a:srgbClr val="660066"/>
                </a:solidFill>
                <a:latin typeface="Arial" pitchFamily="34" charset="0"/>
                <a:cs typeface="Arial" pitchFamily="34" charset="0"/>
              </a:rPr>
              <a:t>c</a:t>
            </a:r>
          </a:p>
          <a:p>
            <a:pPr marL="0" indent="0" algn="just">
              <a:buFontTx/>
              <a:buNone/>
              <a:defRPr/>
            </a:pPr>
            <a:r>
              <a:rPr lang="en-US" sz="2400" b="1" dirty="0" smtClean="0">
                <a:solidFill>
                  <a:srgbClr val="660066"/>
                </a:solidFill>
                <a:latin typeface="Arial" pitchFamily="34" charset="0"/>
                <a:cs typeface="Arial" pitchFamily="34" charset="0"/>
              </a:rPr>
              <a:t>Transaction execution:</a:t>
            </a:r>
          </a:p>
          <a:p>
            <a:pPr marL="692150">
              <a:spcBef>
                <a:spcPts val="1200"/>
              </a:spcBef>
              <a:buFontTx/>
              <a:buBlip>
                <a:blip r:embed="rId2"/>
              </a:buBlip>
              <a:defRPr/>
            </a:pPr>
            <a:r>
              <a:rPr lang="en-US" sz="1800" b="1" dirty="0" smtClean="0">
                <a:solidFill>
                  <a:srgbClr val="000099"/>
                </a:solidFill>
                <a:latin typeface="Arial" pitchFamily="34" charset="0"/>
                <a:cs typeface="Arial" pitchFamily="34" charset="0"/>
              </a:rPr>
              <a:t>TM presents </a:t>
            </a:r>
            <a:r>
              <a:rPr lang="en-US" sz="1800" b="1" i="1" dirty="0" smtClean="0">
                <a:solidFill>
                  <a:srgbClr val="000099"/>
                </a:solidFill>
                <a:latin typeface="Arial" pitchFamily="34" charset="0"/>
                <a:cs typeface="Arial" pitchFamily="34" charset="0"/>
              </a:rPr>
              <a:t>r</a:t>
            </a:r>
            <a:r>
              <a:rPr lang="en-US" sz="1800" b="1" dirty="0" smtClean="0">
                <a:solidFill>
                  <a:srgbClr val="000099"/>
                </a:solidFill>
                <a:latin typeface="Arial" pitchFamily="34" charset="0"/>
                <a:cs typeface="Arial" pitchFamily="34" charset="0"/>
              </a:rPr>
              <a:t> and </a:t>
            </a:r>
            <a:r>
              <a:rPr lang="en-US" sz="1800" b="1" i="1" dirty="0" smtClean="0">
                <a:solidFill>
                  <a:srgbClr val="000099"/>
                </a:solidFill>
                <a:latin typeface="Arial" pitchFamily="34" charset="0"/>
                <a:cs typeface="Arial" pitchFamily="34" charset="0"/>
              </a:rPr>
              <a:t>w</a:t>
            </a:r>
            <a:r>
              <a:rPr lang="en-US" sz="1800" b="1" dirty="0" smtClean="0">
                <a:solidFill>
                  <a:srgbClr val="000099"/>
                </a:solidFill>
                <a:latin typeface="Arial" pitchFamily="34" charset="0"/>
                <a:cs typeface="Arial" pitchFamily="34" charset="0"/>
              </a:rPr>
              <a:t> of a </a:t>
            </a:r>
            <a:r>
              <a:rPr lang="en-US" sz="1800" b="1" i="1" dirty="0" smtClean="0">
                <a:solidFill>
                  <a:srgbClr val="000099"/>
                </a:solidFill>
                <a:latin typeface="Arial" pitchFamily="34" charset="0"/>
                <a:cs typeface="Arial" pitchFamily="34" charset="0"/>
              </a:rPr>
              <a:t>T</a:t>
            </a:r>
            <a:r>
              <a:rPr lang="en-US" sz="1800" b="1" dirty="0" smtClean="0">
                <a:solidFill>
                  <a:srgbClr val="000099"/>
                </a:solidFill>
                <a:latin typeface="Arial" pitchFamily="34" charset="0"/>
                <a:cs typeface="Arial" pitchFamily="34" charset="0"/>
              </a:rPr>
              <a:t> one at a time to the scheduler</a:t>
            </a:r>
          </a:p>
          <a:p>
            <a:pPr marL="692150">
              <a:spcBef>
                <a:spcPts val="0"/>
              </a:spcBef>
              <a:buFontTx/>
              <a:buBlip>
                <a:blip r:embed="rId2"/>
              </a:buBlip>
              <a:defRPr/>
            </a:pPr>
            <a:r>
              <a:rPr lang="en-US" sz="1800" b="1" dirty="0" smtClean="0">
                <a:solidFill>
                  <a:srgbClr val="000099"/>
                </a:solidFill>
                <a:latin typeface="Arial" pitchFamily="34" charset="0"/>
                <a:cs typeface="Arial" pitchFamily="34" charset="0"/>
              </a:rPr>
              <a:t>Scheduler submits </a:t>
            </a:r>
            <a:r>
              <a:rPr lang="en-US" sz="1800" b="1" i="1" dirty="0" smtClean="0">
                <a:solidFill>
                  <a:srgbClr val="000099"/>
                </a:solidFill>
                <a:latin typeface="Arial" pitchFamily="34" charset="0"/>
                <a:cs typeface="Arial" pitchFamily="34" charset="0"/>
              </a:rPr>
              <a:t>r(x)</a:t>
            </a:r>
            <a:r>
              <a:rPr lang="en-US" sz="1800" b="1" dirty="0" smtClean="0">
                <a:solidFill>
                  <a:srgbClr val="000099"/>
                </a:solidFill>
                <a:latin typeface="Arial" pitchFamily="34" charset="0"/>
                <a:cs typeface="Arial" pitchFamily="34" charset="0"/>
              </a:rPr>
              <a:t> to the DM if the data item </a:t>
            </a:r>
            <a:r>
              <a:rPr lang="en-US" sz="1800" b="1" i="1" dirty="0" smtClean="0">
                <a:solidFill>
                  <a:srgbClr val="000099"/>
                </a:solidFill>
                <a:latin typeface="Arial" pitchFamily="34" charset="0"/>
                <a:cs typeface="Arial" pitchFamily="34" charset="0"/>
              </a:rPr>
              <a:t>x</a:t>
            </a:r>
            <a:r>
              <a:rPr lang="en-US" sz="1800" b="1" dirty="0" smtClean="0">
                <a:solidFill>
                  <a:srgbClr val="000099"/>
                </a:solidFill>
                <a:latin typeface="Arial" pitchFamily="34" charset="0"/>
                <a:cs typeface="Arial" pitchFamily="34" charset="0"/>
              </a:rPr>
              <a:t> is available. If not then it rejects the request</a:t>
            </a:r>
          </a:p>
          <a:p>
            <a:pPr marL="692150">
              <a:spcBef>
                <a:spcPts val="0"/>
              </a:spcBef>
              <a:buFontTx/>
              <a:buBlip>
                <a:blip r:embed="rId2"/>
              </a:buBlip>
              <a:defRPr/>
            </a:pPr>
            <a:r>
              <a:rPr lang="en-US" sz="1800" b="1" dirty="0" smtClean="0">
                <a:solidFill>
                  <a:srgbClr val="000099"/>
                </a:solidFill>
                <a:latin typeface="Arial" pitchFamily="34" charset="0"/>
                <a:cs typeface="Arial" pitchFamily="34" charset="0"/>
              </a:rPr>
              <a:t>RM consults CM to see if </a:t>
            </a:r>
            <a:r>
              <a:rPr lang="en-US" sz="1800" b="1" i="1" dirty="0" smtClean="0">
                <a:solidFill>
                  <a:srgbClr val="000099"/>
                </a:solidFill>
                <a:latin typeface="Arial" pitchFamily="34" charset="0"/>
                <a:cs typeface="Arial" pitchFamily="34" charset="0"/>
              </a:rPr>
              <a:t>x</a:t>
            </a:r>
            <a:r>
              <a:rPr lang="en-US" sz="1800" b="1" dirty="0" smtClean="0">
                <a:solidFill>
                  <a:srgbClr val="000099"/>
                </a:solidFill>
                <a:latin typeface="Arial" pitchFamily="34" charset="0"/>
                <a:cs typeface="Arial" pitchFamily="34" charset="0"/>
              </a:rPr>
              <a:t> is in cache. If it is then it executes </a:t>
            </a:r>
            <a:r>
              <a:rPr lang="en-US" sz="1800" b="1" i="1" dirty="0" smtClean="0">
                <a:solidFill>
                  <a:srgbClr val="000099"/>
                </a:solidFill>
                <a:latin typeface="Arial" pitchFamily="34" charset="0"/>
                <a:cs typeface="Arial" pitchFamily="34" charset="0"/>
              </a:rPr>
              <a:t>r(x)</a:t>
            </a:r>
            <a:r>
              <a:rPr lang="en-US" sz="1800" b="1" dirty="0" smtClean="0">
                <a:solidFill>
                  <a:srgbClr val="000099"/>
                </a:solidFill>
                <a:latin typeface="Arial" pitchFamily="34" charset="0"/>
                <a:cs typeface="Arial" pitchFamily="34" charset="0"/>
              </a:rPr>
              <a:t> and generates AFIM of </a:t>
            </a:r>
            <a:r>
              <a:rPr lang="en-US" sz="1800" b="1" i="1" dirty="0" smtClean="0">
                <a:solidFill>
                  <a:srgbClr val="000099"/>
                </a:solidFill>
                <a:latin typeface="Arial" pitchFamily="34" charset="0"/>
                <a:cs typeface="Arial" pitchFamily="34" charset="0"/>
              </a:rPr>
              <a:t>x</a:t>
            </a:r>
            <a:r>
              <a:rPr lang="en-US" sz="1800" b="1" dirty="0" smtClean="0">
                <a:solidFill>
                  <a:srgbClr val="000099"/>
                </a:solidFill>
                <a:latin typeface="Arial" pitchFamily="34" charset="0"/>
                <a:cs typeface="Arial" pitchFamily="34" charset="0"/>
              </a:rPr>
              <a:t>.</a:t>
            </a:r>
          </a:p>
          <a:p>
            <a:pPr marL="692150">
              <a:spcBef>
                <a:spcPts val="0"/>
              </a:spcBef>
              <a:buFontTx/>
              <a:buBlip>
                <a:blip r:embed="rId2"/>
              </a:buBlip>
              <a:defRPr/>
            </a:pPr>
            <a:r>
              <a:rPr lang="en-US" sz="1800" b="1" dirty="0" smtClean="0">
                <a:solidFill>
                  <a:srgbClr val="000099"/>
                </a:solidFill>
                <a:latin typeface="Arial" pitchFamily="34" charset="0"/>
                <a:cs typeface="Arial" pitchFamily="34" charset="0"/>
              </a:rPr>
              <a:t>If </a:t>
            </a:r>
            <a:r>
              <a:rPr lang="en-US" sz="1800" b="1" i="1" dirty="0" smtClean="0">
                <a:solidFill>
                  <a:srgbClr val="000099"/>
                </a:solidFill>
                <a:latin typeface="Arial" pitchFamily="34" charset="0"/>
                <a:cs typeface="Arial" pitchFamily="34" charset="0"/>
              </a:rPr>
              <a:t>x</a:t>
            </a:r>
            <a:r>
              <a:rPr lang="en-US" sz="1800" b="1" dirty="0" smtClean="0">
                <a:solidFill>
                  <a:srgbClr val="000099"/>
                </a:solidFill>
                <a:latin typeface="Arial" pitchFamily="34" charset="0"/>
                <a:cs typeface="Arial" pitchFamily="34" charset="0"/>
              </a:rPr>
              <a:t> is not in cache then CM first finds a cache slot and transfer </a:t>
            </a:r>
            <a:r>
              <a:rPr lang="en-US" sz="1800" b="1" i="1" dirty="0" smtClean="0">
                <a:solidFill>
                  <a:srgbClr val="000099"/>
                </a:solidFill>
                <a:latin typeface="Arial" pitchFamily="34" charset="0"/>
                <a:cs typeface="Arial" pitchFamily="34" charset="0"/>
              </a:rPr>
              <a:t>x</a:t>
            </a:r>
            <a:r>
              <a:rPr lang="en-US" sz="1800" b="1" dirty="0" smtClean="0">
                <a:solidFill>
                  <a:srgbClr val="000099"/>
                </a:solidFill>
                <a:latin typeface="Arial" pitchFamily="34" charset="0"/>
                <a:cs typeface="Arial" pitchFamily="34" charset="0"/>
              </a:rPr>
              <a:t> from disk to cache (end of </a:t>
            </a:r>
            <a:r>
              <a:rPr lang="en-US" sz="1800" b="1" i="1" dirty="0" smtClean="0">
                <a:solidFill>
                  <a:srgbClr val="000099"/>
                </a:solidFill>
                <a:latin typeface="Arial" pitchFamily="34" charset="0"/>
                <a:cs typeface="Arial" pitchFamily="34" charset="0"/>
              </a:rPr>
              <a:t>r</a:t>
            </a:r>
            <a:r>
              <a:rPr lang="en-US" sz="1800" b="1" dirty="0" smtClean="0">
                <a:solidFill>
                  <a:srgbClr val="000099"/>
                </a:solidFill>
                <a:latin typeface="Arial" pitchFamily="34" charset="0"/>
                <a:cs typeface="Arial" pitchFamily="34" charset="0"/>
              </a:rPr>
              <a:t>)</a:t>
            </a:r>
          </a:p>
          <a:p>
            <a:pPr marL="692150">
              <a:spcBef>
                <a:spcPts val="0"/>
              </a:spcBef>
              <a:buFontTx/>
              <a:buBlip>
                <a:blip r:embed="rId2"/>
              </a:buBlip>
              <a:defRPr/>
            </a:pPr>
            <a:r>
              <a:rPr lang="en-US" sz="1800" b="1" dirty="0" smtClean="0">
                <a:solidFill>
                  <a:srgbClr val="000099"/>
                </a:solidFill>
                <a:latin typeface="Arial" pitchFamily="34" charset="0"/>
                <a:cs typeface="Arial" pitchFamily="34" charset="0"/>
              </a:rPr>
              <a:t>Item is modified and copied to the log</a:t>
            </a:r>
          </a:p>
          <a:p>
            <a:pPr marL="692150">
              <a:spcBef>
                <a:spcPts val="0"/>
              </a:spcBef>
              <a:buFontTx/>
              <a:buBlip>
                <a:blip r:embed="rId2"/>
              </a:buBlip>
              <a:defRPr/>
            </a:pPr>
            <a:r>
              <a:rPr lang="en-US" sz="1800" b="1" dirty="0" smtClean="0">
                <a:solidFill>
                  <a:srgbClr val="000099"/>
                </a:solidFill>
                <a:latin typeface="Arial" pitchFamily="34" charset="0"/>
                <a:cs typeface="Arial" pitchFamily="34" charset="0"/>
              </a:rPr>
              <a:t>After log is successfully written to disk then the item is flushed to the database.</a:t>
            </a:r>
          </a:p>
          <a:p>
            <a:pPr marL="692150">
              <a:spcBef>
                <a:spcPts val="0"/>
              </a:spcBef>
              <a:buFontTx/>
              <a:buBlip>
                <a:blip r:embed="rId2"/>
              </a:buBlip>
              <a:defRPr/>
            </a:pPr>
            <a:r>
              <a:rPr lang="en-US" sz="1800" b="1" dirty="0" smtClean="0">
                <a:solidFill>
                  <a:srgbClr val="000099"/>
                </a:solidFill>
                <a:latin typeface="Arial" pitchFamily="34" charset="0"/>
                <a:cs typeface="Arial" pitchFamily="34" charset="0"/>
              </a:rPr>
              <a:t>T commits if all its updates are successfully saved in the log and in the database.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8578850" y="6303963"/>
            <a:ext cx="255588"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81174051-6E78-4A61-B042-EC4248E85900}" type="slidenum">
              <a:rPr lang="en-US" sz="1400" smtClean="0">
                <a:solidFill>
                  <a:srgbClr val="000099"/>
                </a:solidFill>
                <a:latin typeface="Arial" pitchFamily="34" charset="0"/>
                <a:cs typeface="Arial" pitchFamily="34" charset="0"/>
              </a:rPr>
              <a:pPr/>
              <a:t>6</a:t>
            </a:fld>
            <a:endParaRPr lang="en-US" sz="1400" smtClean="0">
              <a:solidFill>
                <a:srgbClr val="000099"/>
              </a:solidFill>
              <a:latin typeface="Arial" pitchFamily="34" charset="0"/>
              <a:cs typeface="Arial" pitchFamily="34" charset="0"/>
            </a:endParaRPr>
          </a:p>
        </p:txBody>
      </p:sp>
      <p:sp>
        <p:nvSpPr>
          <p:cNvPr id="9219" name="Rectangle 2"/>
          <p:cNvSpPr>
            <a:spLocks noGrp="1" noChangeArrowheads="1"/>
          </p:cNvSpPr>
          <p:nvPr>
            <p:ph type="title" idx="4294967295"/>
          </p:nvPr>
        </p:nvSpPr>
        <p:spPr>
          <a:xfrm>
            <a:off x="685800" y="149225"/>
            <a:ext cx="7772400" cy="781050"/>
          </a:xfrm>
        </p:spPr>
        <p:txBody>
          <a:bodyPr/>
          <a:lstStyle/>
          <a:p>
            <a:r>
              <a:rPr lang="en-US" sz="2800" b="1" dirty="0" smtClean="0">
                <a:solidFill>
                  <a:srgbClr val="C00000"/>
                </a:solidFill>
                <a:latin typeface="Arial" pitchFamily="34" charset="0"/>
                <a:cs typeface="Arial" pitchFamily="34" charset="0"/>
              </a:rPr>
              <a:t>Transaction Syntax</a:t>
            </a:r>
          </a:p>
        </p:txBody>
      </p:sp>
      <p:sp>
        <p:nvSpPr>
          <p:cNvPr id="4" name="Rectangle 3"/>
          <p:cNvSpPr/>
          <p:nvPr/>
        </p:nvSpPr>
        <p:spPr bwMode="auto">
          <a:xfrm>
            <a:off x="1030779" y="1591733"/>
            <a:ext cx="5769033" cy="4052609"/>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 name="Rectangle 1"/>
          <p:cNvSpPr/>
          <p:nvPr/>
        </p:nvSpPr>
        <p:spPr>
          <a:xfrm>
            <a:off x="1030778" y="1237125"/>
            <a:ext cx="6130598" cy="4154984"/>
          </a:xfrm>
          <a:prstGeom prst="rect">
            <a:avLst/>
          </a:prstGeom>
        </p:spPr>
        <p:txBody>
          <a:bodyPr wrap="square">
            <a:spAutoFit/>
          </a:bodyPr>
          <a:lstStyle/>
          <a:p>
            <a:pPr>
              <a:spcBef>
                <a:spcPts val="300"/>
              </a:spcBef>
            </a:pPr>
            <a:r>
              <a:rPr lang="en-US" sz="1800" dirty="0" smtClean="0">
                <a:solidFill>
                  <a:srgbClr val="000099"/>
                </a:solidFill>
                <a:latin typeface="Arial" pitchFamily="34" charset="0"/>
                <a:cs typeface="Arial" pitchFamily="34" charset="0"/>
              </a:rPr>
              <a:t>/* A fund transfers transaction</a:t>
            </a:r>
          </a:p>
          <a:p>
            <a:pPr>
              <a:spcBef>
                <a:spcPts val="300"/>
              </a:spcBef>
            </a:pPr>
            <a:r>
              <a:rPr lang="en-US" sz="1800" dirty="0" smtClean="0">
                <a:solidFill>
                  <a:srgbClr val="FF0000"/>
                </a:solidFill>
                <a:latin typeface="Arial" pitchFamily="34" charset="0"/>
                <a:cs typeface="Arial" pitchFamily="34" charset="0"/>
              </a:rPr>
              <a:t>Begin Transaction (BT)</a:t>
            </a:r>
            <a:endParaRPr lang="en-US" sz="1800" dirty="0">
              <a:solidFill>
                <a:srgbClr val="FF0000"/>
              </a:solidFill>
              <a:latin typeface="Arial" pitchFamily="34" charset="0"/>
              <a:cs typeface="Arial" pitchFamily="34" charset="0"/>
            </a:endParaRPr>
          </a:p>
          <a:p>
            <a:pPr marL="233363">
              <a:spcBef>
                <a:spcPts val="300"/>
              </a:spcBef>
            </a:pPr>
            <a:r>
              <a:rPr lang="en-US" sz="1800" dirty="0" smtClean="0">
                <a:solidFill>
                  <a:srgbClr val="000099"/>
                </a:solidFill>
                <a:latin typeface="Arial" pitchFamily="34" charset="0"/>
                <a:cs typeface="Arial" pitchFamily="34" charset="0"/>
              </a:rPr>
              <a:t>Input (from-account</a:t>
            </a:r>
            <a:r>
              <a:rPr lang="en-US" sz="1800" dirty="0">
                <a:solidFill>
                  <a:srgbClr val="000099"/>
                </a:solidFill>
                <a:latin typeface="Arial" pitchFamily="34" charset="0"/>
                <a:cs typeface="Arial" pitchFamily="34" charset="0"/>
              </a:rPr>
              <a:t>, </a:t>
            </a:r>
            <a:r>
              <a:rPr lang="en-US" sz="1800" dirty="0" smtClean="0">
                <a:solidFill>
                  <a:srgbClr val="000099"/>
                </a:solidFill>
                <a:latin typeface="Arial" pitchFamily="34" charset="0"/>
                <a:cs typeface="Arial" pitchFamily="34" charset="0"/>
              </a:rPr>
              <a:t>to-account</a:t>
            </a:r>
            <a:r>
              <a:rPr lang="en-US" sz="1800" dirty="0">
                <a:solidFill>
                  <a:srgbClr val="000099"/>
                </a:solidFill>
                <a:latin typeface="Arial" pitchFamily="34" charset="0"/>
                <a:cs typeface="Arial" pitchFamily="34" charset="0"/>
              </a:rPr>
              <a:t>, amount);</a:t>
            </a:r>
          </a:p>
          <a:p>
            <a:pPr marL="233363">
              <a:spcBef>
                <a:spcPts val="300"/>
              </a:spcBef>
            </a:pPr>
            <a:r>
              <a:rPr lang="en-US" sz="1800" dirty="0" smtClean="0">
                <a:solidFill>
                  <a:srgbClr val="000099"/>
                </a:solidFill>
                <a:latin typeface="Arial" pitchFamily="34" charset="0"/>
                <a:cs typeface="Arial" pitchFamily="34" charset="0"/>
              </a:rPr>
              <a:t>temp </a:t>
            </a:r>
            <a:r>
              <a:rPr lang="en-US" sz="1800" dirty="0">
                <a:solidFill>
                  <a:srgbClr val="000099"/>
                </a:solidFill>
                <a:latin typeface="Arial" pitchFamily="34" charset="0"/>
                <a:cs typeface="Arial" pitchFamily="34" charset="0"/>
              </a:rPr>
              <a:t>: = </a:t>
            </a:r>
            <a:r>
              <a:rPr lang="en-US" sz="1800" dirty="0" smtClean="0">
                <a:solidFill>
                  <a:srgbClr val="000099"/>
                </a:solidFill>
                <a:latin typeface="Arial" pitchFamily="34" charset="0"/>
                <a:cs typeface="Arial" pitchFamily="34" charset="0"/>
              </a:rPr>
              <a:t>Read(Accounts[from-account</a:t>
            </a:r>
            <a:r>
              <a:rPr lang="en-US" sz="1800" dirty="0">
                <a:solidFill>
                  <a:srgbClr val="000099"/>
                </a:solidFill>
                <a:latin typeface="Arial" pitchFamily="34" charset="0"/>
                <a:cs typeface="Arial" pitchFamily="34" charset="0"/>
              </a:rPr>
              <a:t>]);</a:t>
            </a:r>
          </a:p>
          <a:p>
            <a:pPr marL="233363">
              <a:spcBef>
                <a:spcPts val="300"/>
              </a:spcBef>
            </a:pPr>
            <a:r>
              <a:rPr lang="en-US" sz="1800" dirty="0">
                <a:solidFill>
                  <a:srgbClr val="000099"/>
                </a:solidFill>
                <a:latin typeface="Arial" pitchFamily="34" charset="0"/>
                <a:cs typeface="Arial" pitchFamily="34" charset="0"/>
              </a:rPr>
              <a:t>if temp &lt; amount then begin</a:t>
            </a:r>
          </a:p>
          <a:p>
            <a:pPr marL="457200">
              <a:spcBef>
                <a:spcPts val="300"/>
              </a:spcBef>
            </a:pPr>
            <a:r>
              <a:rPr lang="en-US" sz="1800" dirty="0">
                <a:solidFill>
                  <a:srgbClr val="000099"/>
                </a:solidFill>
                <a:latin typeface="Arial" pitchFamily="34" charset="0"/>
                <a:cs typeface="Arial" pitchFamily="34" charset="0"/>
              </a:rPr>
              <a:t>output( “insufficient funds</a:t>
            </a:r>
            <a:r>
              <a:rPr lang="en-US" sz="1800" dirty="0" smtClean="0">
                <a:solidFill>
                  <a:srgbClr val="000099"/>
                </a:solidFill>
                <a:latin typeface="Arial" pitchFamily="34" charset="0"/>
                <a:cs typeface="Arial" pitchFamily="34" charset="0"/>
              </a:rPr>
              <a:t>”) and </a:t>
            </a:r>
            <a:r>
              <a:rPr lang="en-US" sz="1800" dirty="0" smtClean="0">
                <a:solidFill>
                  <a:srgbClr val="FF0000"/>
                </a:solidFill>
                <a:latin typeface="Arial" pitchFamily="34" charset="0"/>
                <a:cs typeface="Arial" pitchFamily="34" charset="0"/>
              </a:rPr>
              <a:t>Abort</a:t>
            </a:r>
            <a:r>
              <a:rPr lang="en-US" sz="1800" dirty="0" smtClean="0">
                <a:solidFill>
                  <a:srgbClr val="000099"/>
                </a:solidFill>
                <a:latin typeface="Arial" pitchFamily="34" charset="0"/>
                <a:cs typeface="Arial" pitchFamily="34" charset="0"/>
              </a:rPr>
              <a:t>;</a:t>
            </a:r>
          </a:p>
          <a:p>
            <a:pPr marL="233363">
              <a:spcBef>
                <a:spcPts val="300"/>
              </a:spcBef>
            </a:pPr>
            <a:r>
              <a:rPr lang="en-US" sz="1800" dirty="0" smtClean="0">
                <a:solidFill>
                  <a:srgbClr val="000099"/>
                </a:solidFill>
                <a:latin typeface="Arial" pitchFamily="34" charset="0"/>
                <a:cs typeface="Arial" pitchFamily="34" charset="0"/>
              </a:rPr>
              <a:t>else </a:t>
            </a:r>
            <a:r>
              <a:rPr lang="en-US" sz="1800" dirty="0">
                <a:solidFill>
                  <a:srgbClr val="000099"/>
                </a:solidFill>
                <a:latin typeface="Arial" pitchFamily="34" charset="0"/>
                <a:cs typeface="Arial" pitchFamily="34" charset="0"/>
              </a:rPr>
              <a:t>begin</a:t>
            </a:r>
          </a:p>
          <a:p>
            <a:pPr marL="457200">
              <a:spcBef>
                <a:spcPts val="300"/>
              </a:spcBef>
            </a:pPr>
            <a:r>
              <a:rPr lang="en-US" sz="1800" dirty="0" smtClean="0">
                <a:solidFill>
                  <a:srgbClr val="000099"/>
                </a:solidFill>
                <a:latin typeface="Arial" pitchFamily="34" charset="0"/>
                <a:cs typeface="Arial" pitchFamily="34" charset="0"/>
              </a:rPr>
              <a:t>Write(Accounts[from-account</a:t>
            </a:r>
            <a:r>
              <a:rPr lang="en-US" sz="1800" dirty="0">
                <a:solidFill>
                  <a:srgbClr val="000099"/>
                </a:solidFill>
                <a:latin typeface="Arial" pitchFamily="34" charset="0"/>
                <a:cs typeface="Arial" pitchFamily="34" charset="0"/>
              </a:rPr>
              <a:t>], temp - amount);</a:t>
            </a:r>
          </a:p>
          <a:p>
            <a:pPr marL="457200">
              <a:spcBef>
                <a:spcPts val="300"/>
              </a:spcBef>
            </a:pPr>
            <a:r>
              <a:rPr lang="en-US" sz="1800" dirty="0">
                <a:solidFill>
                  <a:srgbClr val="000099"/>
                </a:solidFill>
                <a:latin typeface="Arial" pitchFamily="34" charset="0"/>
                <a:cs typeface="Arial" pitchFamily="34" charset="0"/>
              </a:rPr>
              <a:t>temp : = </a:t>
            </a:r>
            <a:r>
              <a:rPr lang="en-US" sz="1800" dirty="0" smtClean="0">
                <a:solidFill>
                  <a:srgbClr val="000099"/>
                </a:solidFill>
                <a:latin typeface="Arial" pitchFamily="34" charset="0"/>
                <a:cs typeface="Arial" pitchFamily="34" charset="0"/>
              </a:rPr>
              <a:t>Read(Accounts[to-account</a:t>
            </a:r>
            <a:r>
              <a:rPr lang="en-US" sz="1800" dirty="0">
                <a:solidFill>
                  <a:srgbClr val="000099"/>
                </a:solidFill>
                <a:latin typeface="Arial" pitchFamily="34" charset="0"/>
                <a:cs typeface="Arial" pitchFamily="34" charset="0"/>
              </a:rPr>
              <a:t>]);</a:t>
            </a:r>
          </a:p>
          <a:p>
            <a:pPr marL="457200">
              <a:spcBef>
                <a:spcPts val="300"/>
              </a:spcBef>
            </a:pPr>
            <a:r>
              <a:rPr lang="en-US" sz="1800" dirty="0" smtClean="0">
                <a:solidFill>
                  <a:srgbClr val="000099"/>
                </a:solidFill>
                <a:latin typeface="Arial" pitchFamily="34" charset="0"/>
                <a:cs typeface="Arial" pitchFamily="34" charset="0"/>
              </a:rPr>
              <a:t>Write(Accounts[to-account</a:t>
            </a:r>
            <a:r>
              <a:rPr lang="en-US" sz="1800" dirty="0">
                <a:solidFill>
                  <a:srgbClr val="000099"/>
                </a:solidFill>
                <a:latin typeface="Arial" pitchFamily="34" charset="0"/>
                <a:cs typeface="Arial" pitchFamily="34" charset="0"/>
              </a:rPr>
              <a:t>], temp + amount</a:t>
            </a:r>
            <a:r>
              <a:rPr lang="en-US" sz="1800" dirty="0" smtClean="0">
                <a:solidFill>
                  <a:srgbClr val="000099"/>
                </a:solidFill>
                <a:latin typeface="Arial" pitchFamily="34" charset="0"/>
                <a:cs typeface="Arial" pitchFamily="34" charset="0"/>
              </a:rPr>
              <a:t>);</a:t>
            </a:r>
          </a:p>
          <a:p>
            <a:pPr marL="233363">
              <a:spcBef>
                <a:spcPts val="300"/>
              </a:spcBef>
            </a:pPr>
            <a:r>
              <a:rPr lang="en-US" sz="1800" dirty="0" smtClean="0">
                <a:solidFill>
                  <a:srgbClr val="000099"/>
                </a:solidFill>
                <a:latin typeface="Arial" pitchFamily="34" charset="0"/>
                <a:cs typeface="Arial" pitchFamily="34" charset="0"/>
              </a:rPr>
              <a:t>End</a:t>
            </a:r>
          </a:p>
          <a:p>
            <a:pPr>
              <a:spcBef>
                <a:spcPts val="300"/>
              </a:spcBef>
            </a:pPr>
            <a:r>
              <a:rPr lang="en-US" sz="1800" dirty="0" smtClean="0">
                <a:solidFill>
                  <a:srgbClr val="FF0000"/>
                </a:solidFill>
                <a:latin typeface="Arial" pitchFamily="34" charset="0"/>
                <a:cs typeface="Arial" pitchFamily="34" charset="0"/>
              </a:rPr>
              <a:t>End Transaction (ET)</a:t>
            </a:r>
            <a:endParaRPr lang="en-US" sz="1800" dirty="0">
              <a:solidFill>
                <a:srgbClr val="FF0000"/>
              </a:solidFill>
              <a:latin typeface="Arial" pitchFamily="34" charset="0"/>
              <a:cs typeface="Arial" pitchFamily="34" charset="0"/>
            </a:endParaRPr>
          </a:p>
          <a:p>
            <a:pPr>
              <a:spcBef>
                <a:spcPts val="300"/>
              </a:spcBef>
            </a:pPr>
            <a:r>
              <a:rPr lang="en-US" sz="1800" dirty="0" smtClean="0">
                <a:solidFill>
                  <a:srgbClr val="FF0000"/>
                </a:solidFill>
                <a:latin typeface="Arial" pitchFamily="34" charset="0"/>
                <a:cs typeface="Arial" pitchFamily="34" charset="0"/>
              </a:rPr>
              <a:t>Commit; (outputs message “</a:t>
            </a:r>
            <a:r>
              <a:rPr lang="en-US" sz="1800" dirty="0">
                <a:solidFill>
                  <a:srgbClr val="FF0000"/>
                </a:solidFill>
                <a:latin typeface="Arial" pitchFamily="34" charset="0"/>
                <a:cs typeface="Arial" pitchFamily="34" charset="0"/>
              </a:rPr>
              <a:t>transfer completed</a:t>
            </a:r>
            <a:r>
              <a:rPr lang="en-US" sz="1800" dirty="0" smtClean="0">
                <a:solidFill>
                  <a:srgbClr val="FF0000"/>
                </a:solidFill>
                <a:latin typeface="Arial" pitchFamily="34" charset="0"/>
                <a:cs typeface="Arial" pitchFamily="34" charset="0"/>
              </a:rPr>
              <a:t>”)</a:t>
            </a:r>
            <a:endParaRPr lang="en-US" sz="1800" dirty="0">
              <a:solidFill>
                <a:srgbClr val="FF0000"/>
              </a:solidFill>
              <a:latin typeface="Arial" pitchFamily="34" charset="0"/>
              <a:cs typeface="Arial" pitchFamily="34" charset="0"/>
            </a:endParaRPr>
          </a:p>
        </p:txBody>
      </p:sp>
      <p:sp>
        <p:nvSpPr>
          <p:cNvPr id="5" name="Rectangle 4"/>
          <p:cNvSpPr/>
          <p:nvPr/>
        </p:nvSpPr>
        <p:spPr>
          <a:xfrm>
            <a:off x="6799812" y="2283056"/>
            <a:ext cx="1953490" cy="2669962"/>
          </a:xfrm>
          <a:prstGeom prst="rect">
            <a:avLst/>
          </a:prstGeom>
        </p:spPr>
        <p:txBody>
          <a:bodyPr wrap="square">
            <a:spAutoFit/>
          </a:bodyPr>
          <a:lstStyle/>
          <a:p>
            <a:pPr>
              <a:spcBef>
                <a:spcPts val="300"/>
              </a:spcBef>
            </a:pPr>
            <a:r>
              <a:rPr lang="en-US" sz="2000" dirty="0" smtClean="0">
                <a:solidFill>
                  <a:srgbClr val="660066"/>
                </a:solidFill>
                <a:latin typeface="Arial" pitchFamily="34" charset="0"/>
                <a:cs typeface="Arial" pitchFamily="34" charset="0"/>
              </a:rPr>
              <a:t>BT and ET</a:t>
            </a:r>
          </a:p>
          <a:p>
            <a:pPr>
              <a:spcBef>
                <a:spcPts val="300"/>
              </a:spcBef>
            </a:pPr>
            <a:r>
              <a:rPr lang="en-US" sz="2000" dirty="0">
                <a:solidFill>
                  <a:srgbClr val="660066"/>
                </a:solidFill>
                <a:latin typeface="Arial" pitchFamily="34" charset="0"/>
                <a:cs typeface="Arial" pitchFamily="34" charset="0"/>
              </a:rPr>
              <a:t>d</a:t>
            </a:r>
            <a:r>
              <a:rPr lang="en-US" sz="2000" dirty="0" smtClean="0">
                <a:solidFill>
                  <a:srgbClr val="660066"/>
                </a:solidFill>
                <a:latin typeface="Arial" pitchFamily="34" charset="0"/>
                <a:cs typeface="Arial" pitchFamily="34" charset="0"/>
              </a:rPr>
              <a:t>efines this segment as</a:t>
            </a:r>
          </a:p>
          <a:p>
            <a:pPr>
              <a:spcBef>
                <a:spcPts val="300"/>
              </a:spcBef>
            </a:pPr>
            <a:r>
              <a:rPr lang="en-US" sz="2000" dirty="0" smtClean="0">
                <a:solidFill>
                  <a:srgbClr val="660066"/>
                </a:solidFill>
                <a:latin typeface="Arial" pitchFamily="34" charset="0"/>
                <a:cs typeface="Arial" pitchFamily="34" charset="0"/>
              </a:rPr>
              <a:t>an atomic</a:t>
            </a:r>
          </a:p>
          <a:p>
            <a:pPr>
              <a:spcBef>
                <a:spcPts val="300"/>
              </a:spcBef>
            </a:pPr>
            <a:r>
              <a:rPr lang="en-US" sz="2000" dirty="0">
                <a:solidFill>
                  <a:srgbClr val="660066"/>
                </a:solidFill>
                <a:latin typeface="Arial" pitchFamily="34" charset="0"/>
                <a:cs typeface="Arial" pitchFamily="34" charset="0"/>
              </a:rPr>
              <a:t>o</a:t>
            </a:r>
            <a:r>
              <a:rPr lang="en-US" sz="2000" dirty="0" smtClean="0">
                <a:solidFill>
                  <a:srgbClr val="660066"/>
                </a:solidFill>
                <a:latin typeface="Arial" pitchFamily="34" charset="0"/>
                <a:cs typeface="Arial" pitchFamily="34" charset="0"/>
              </a:rPr>
              <a:t>peration and commit operation implements it</a:t>
            </a:r>
            <a:endParaRPr lang="en-US" sz="2000" dirty="0">
              <a:solidFill>
                <a:srgbClr val="660066"/>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xfrm>
            <a:off x="8578850" y="6303963"/>
            <a:ext cx="255588"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88B78997-4A1A-4C1D-A4F3-CBDF34F464B1}" type="slidenum">
              <a:rPr lang="en-US" sz="1400" smtClean="0">
                <a:solidFill>
                  <a:srgbClr val="000099"/>
                </a:solidFill>
                <a:latin typeface="Arial" pitchFamily="34" charset="0"/>
                <a:cs typeface="Arial" pitchFamily="34" charset="0"/>
              </a:rPr>
              <a:pPr/>
              <a:t>7</a:t>
            </a:fld>
            <a:endParaRPr lang="en-US" sz="1400" smtClean="0">
              <a:solidFill>
                <a:srgbClr val="000099"/>
              </a:solidFill>
              <a:latin typeface="Arial" pitchFamily="34" charset="0"/>
              <a:cs typeface="Arial" pitchFamily="34" charset="0"/>
            </a:endParaRPr>
          </a:p>
        </p:txBody>
      </p:sp>
      <p:sp>
        <p:nvSpPr>
          <p:cNvPr id="10243" name="Rectangle 2"/>
          <p:cNvSpPr>
            <a:spLocks noGrp="1" noChangeArrowheads="1"/>
          </p:cNvSpPr>
          <p:nvPr>
            <p:ph type="title" idx="4294967295"/>
          </p:nvPr>
        </p:nvSpPr>
        <p:spPr>
          <a:xfrm>
            <a:off x="685800" y="149225"/>
            <a:ext cx="7772400" cy="781050"/>
          </a:xfrm>
        </p:spPr>
        <p:txBody>
          <a:bodyPr/>
          <a:lstStyle/>
          <a:p>
            <a:r>
              <a:rPr lang="en-US" sz="2800" b="1" dirty="0" smtClean="0">
                <a:solidFill>
                  <a:srgbClr val="C00000"/>
                </a:solidFill>
                <a:latin typeface="Arial" pitchFamily="34" charset="0"/>
                <a:cs typeface="Arial" pitchFamily="34" charset="0"/>
              </a:rPr>
              <a:t>Commit and Abort</a:t>
            </a:r>
          </a:p>
        </p:txBody>
      </p:sp>
      <p:sp>
        <p:nvSpPr>
          <p:cNvPr id="10251" name="Rectangle 33"/>
          <p:cNvSpPr>
            <a:spLocks noChangeArrowheads="1"/>
          </p:cNvSpPr>
          <p:nvPr/>
        </p:nvSpPr>
        <p:spPr bwMode="auto">
          <a:xfrm>
            <a:off x="781396" y="1000759"/>
            <a:ext cx="7764088" cy="5202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just"/>
            <a:r>
              <a:rPr lang="en-US" dirty="0" smtClean="0">
                <a:solidFill>
                  <a:srgbClr val="660066"/>
                </a:solidFill>
                <a:latin typeface="Arial" pitchFamily="34" charset="0"/>
              </a:rPr>
              <a:t>Abort implements “nothing” or “never started” state and Commit implements “</a:t>
            </a:r>
            <a:r>
              <a:rPr lang="en-US" i="1" dirty="0">
                <a:solidFill>
                  <a:srgbClr val="660066"/>
                </a:solidFill>
                <a:latin typeface="Arial" pitchFamily="34" charset="0"/>
              </a:rPr>
              <a:t>D</a:t>
            </a:r>
            <a:r>
              <a:rPr lang="en-US" i="1" dirty="0" smtClean="0">
                <a:solidFill>
                  <a:srgbClr val="660066"/>
                </a:solidFill>
                <a:latin typeface="Arial" pitchFamily="34" charset="0"/>
              </a:rPr>
              <a:t>one</a:t>
            </a:r>
            <a:r>
              <a:rPr lang="en-US" dirty="0" smtClean="0">
                <a:solidFill>
                  <a:srgbClr val="660066"/>
                </a:solidFill>
                <a:latin typeface="Arial" pitchFamily="34" charset="0"/>
              </a:rPr>
              <a:t>” or “</a:t>
            </a:r>
            <a:r>
              <a:rPr lang="en-US" i="1" dirty="0">
                <a:solidFill>
                  <a:srgbClr val="660066"/>
                </a:solidFill>
                <a:latin typeface="Arial" pitchFamily="34" charset="0"/>
              </a:rPr>
              <a:t>C</a:t>
            </a:r>
            <a:r>
              <a:rPr lang="en-US" i="1" dirty="0" smtClean="0">
                <a:solidFill>
                  <a:srgbClr val="660066"/>
                </a:solidFill>
                <a:latin typeface="Arial" pitchFamily="34" charset="0"/>
              </a:rPr>
              <a:t>ompleted</a:t>
            </a:r>
            <a:r>
              <a:rPr lang="en-US" dirty="0" smtClean="0">
                <a:solidFill>
                  <a:srgbClr val="660066"/>
                </a:solidFill>
                <a:latin typeface="Arial" pitchFamily="34" charset="0"/>
              </a:rPr>
              <a:t>” </a:t>
            </a:r>
            <a:r>
              <a:rPr lang="en-US" dirty="0">
                <a:solidFill>
                  <a:srgbClr val="660066"/>
                </a:solidFill>
                <a:latin typeface="Arial" pitchFamily="34" charset="0"/>
              </a:rPr>
              <a:t>state of a </a:t>
            </a:r>
            <a:r>
              <a:rPr lang="en-US" dirty="0" smtClean="0">
                <a:solidFill>
                  <a:srgbClr val="660066"/>
                </a:solidFill>
                <a:latin typeface="Arial" pitchFamily="34" charset="0"/>
              </a:rPr>
              <a:t>transaction.</a:t>
            </a:r>
          </a:p>
          <a:p>
            <a:pPr marL="1606550" indent="-1606550" algn="just">
              <a:spcBef>
                <a:spcPts val="1200"/>
              </a:spcBef>
            </a:pPr>
            <a:r>
              <a:rPr lang="en-US" sz="2000" dirty="0" smtClean="0">
                <a:solidFill>
                  <a:srgbClr val="000099"/>
                </a:solidFill>
                <a:latin typeface="Arial" pitchFamily="34" charset="0"/>
              </a:rPr>
              <a:t>Abort (a):	When a transaction does not commit then it is aborted. It is a system operation. It removes all </a:t>
            </a:r>
            <a:r>
              <a:rPr lang="en-US" sz="2000" i="1" dirty="0" smtClean="0">
                <a:solidFill>
                  <a:srgbClr val="000099"/>
                </a:solidFill>
                <a:latin typeface="Arial" pitchFamily="34" charset="0"/>
              </a:rPr>
              <a:t>AFIMs</a:t>
            </a:r>
            <a:r>
              <a:rPr lang="en-US" sz="2000" dirty="0" smtClean="0">
                <a:solidFill>
                  <a:srgbClr val="000099"/>
                </a:solidFill>
                <a:latin typeface="Arial" pitchFamily="34" charset="0"/>
              </a:rPr>
              <a:t> of the transaction from the database but not from the log. The system uses log to implement abort.</a:t>
            </a:r>
          </a:p>
          <a:p>
            <a:pPr marL="1606550" indent="-1606550" algn="just">
              <a:spcBef>
                <a:spcPts val="1200"/>
              </a:spcBef>
            </a:pPr>
            <a:r>
              <a:rPr lang="en-US" sz="2000" dirty="0" smtClean="0">
                <a:solidFill>
                  <a:srgbClr val="000099"/>
                </a:solidFill>
                <a:latin typeface="Arial" pitchFamily="34" charset="0"/>
              </a:rPr>
              <a:t>Commit (c):	After </a:t>
            </a:r>
            <a:r>
              <a:rPr lang="en-US" sz="2000" i="1" dirty="0" smtClean="0">
                <a:solidFill>
                  <a:srgbClr val="000099"/>
                </a:solidFill>
                <a:latin typeface="Arial" pitchFamily="34" charset="0"/>
              </a:rPr>
              <a:t>ET</a:t>
            </a:r>
            <a:r>
              <a:rPr lang="en-US" sz="2000" dirty="0" smtClean="0">
                <a:solidFill>
                  <a:srgbClr val="000099"/>
                </a:solidFill>
                <a:latin typeface="Arial" pitchFamily="34" charset="0"/>
              </a:rPr>
              <a:t> system commits the transaction. It is a system operation. A commit guarantees that all AFIMs of a transaction are successfully first written to the log and then to the stable database (disk copy). Note that after commit a transaction cannot be aborted. Some transactions may be compensated.</a:t>
            </a:r>
            <a:endParaRPr lang="en-US" sz="2000" dirty="0">
              <a:solidFill>
                <a:srgbClr val="000099"/>
              </a:solidFill>
              <a:latin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xfrm>
            <a:off x="8578850" y="6303963"/>
            <a:ext cx="255588"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88B78997-4A1A-4C1D-A4F3-CBDF34F464B1}" type="slidenum">
              <a:rPr lang="en-US" sz="1400" smtClean="0">
                <a:solidFill>
                  <a:srgbClr val="000099"/>
                </a:solidFill>
                <a:latin typeface="Arial" pitchFamily="34" charset="0"/>
                <a:cs typeface="Arial" pitchFamily="34" charset="0"/>
              </a:rPr>
              <a:pPr/>
              <a:t>8</a:t>
            </a:fld>
            <a:endParaRPr lang="en-US" sz="1400" smtClean="0">
              <a:solidFill>
                <a:srgbClr val="000099"/>
              </a:solidFill>
              <a:latin typeface="Arial" pitchFamily="34" charset="0"/>
              <a:cs typeface="Arial" pitchFamily="34" charset="0"/>
            </a:endParaRPr>
          </a:p>
        </p:txBody>
      </p:sp>
      <p:sp>
        <p:nvSpPr>
          <p:cNvPr id="10243" name="Rectangle 2"/>
          <p:cNvSpPr>
            <a:spLocks noGrp="1" noChangeArrowheads="1"/>
          </p:cNvSpPr>
          <p:nvPr>
            <p:ph type="title" idx="4294967295"/>
          </p:nvPr>
        </p:nvSpPr>
        <p:spPr>
          <a:xfrm>
            <a:off x="685800" y="149225"/>
            <a:ext cx="7772400" cy="781050"/>
          </a:xfrm>
        </p:spPr>
        <p:txBody>
          <a:bodyPr/>
          <a:lstStyle/>
          <a:p>
            <a:r>
              <a:rPr lang="en-US" sz="2800" b="1" dirty="0" smtClean="0">
                <a:solidFill>
                  <a:srgbClr val="C00000"/>
                </a:solidFill>
                <a:latin typeface="Arial" pitchFamily="34" charset="0"/>
                <a:cs typeface="Arial" pitchFamily="34" charset="0"/>
              </a:rPr>
              <a:t>Messages</a:t>
            </a:r>
          </a:p>
        </p:txBody>
      </p:sp>
      <p:sp>
        <p:nvSpPr>
          <p:cNvPr id="10251" name="Rectangle 33"/>
          <p:cNvSpPr>
            <a:spLocks noChangeArrowheads="1"/>
          </p:cNvSpPr>
          <p:nvPr/>
        </p:nvSpPr>
        <p:spPr bwMode="auto">
          <a:xfrm>
            <a:off x="781396" y="1000759"/>
            <a:ext cx="7764088" cy="2678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just"/>
            <a:r>
              <a:rPr lang="en-US" dirty="0" smtClean="0">
                <a:solidFill>
                  <a:srgbClr val="660066"/>
                </a:solidFill>
                <a:latin typeface="Arial" pitchFamily="34" charset="0"/>
              </a:rPr>
              <a:t>Transactions do not directly communicate with each other. </a:t>
            </a:r>
            <a:r>
              <a:rPr lang="en-US" i="1" dirty="0" smtClean="0">
                <a:solidFill>
                  <a:srgbClr val="660066"/>
                </a:solidFill>
                <a:latin typeface="Arial" pitchFamily="34" charset="0"/>
              </a:rPr>
              <a:t>T</a:t>
            </a:r>
            <a:r>
              <a:rPr lang="en-US" i="1" baseline="-10000" dirty="0" smtClean="0">
                <a:solidFill>
                  <a:srgbClr val="660066"/>
                </a:solidFill>
                <a:latin typeface="Arial" pitchFamily="34" charset="0"/>
              </a:rPr>
              <a:t>i</a:t>
            </a:r>
            <a:r>
              <a:rPr lang="en-US" dirty="0" smtClean="0">
                <a:solidFill>
                  <a:srgbClr val="660066"/>
                </a:solidFill>
                <a:latin typeface="Arial" pitchFamily="34" charset="0"/>
              </a:rPr>
              <a:t> does not send or receive any message to </a:t>
            </a:r>
            <a:r>
              <a:rPr lang="en-US" i="1" dirty="0" err="1" smtClean="0">
                <a:solidFill>
                  <a:srgbClr val="660066"/>
                </a:solidFill>
                <a:latin typeface="Arial" pitchFamily="34" charset="0"/>
              </a:rPr>
              <a:t>T</a:t>
            </a:r>
            <a:r>
              <a:rPr lang="en-US" i="1" baseline="-10000" dirty="0" err="1" smtClean="0">
                <a:solidFill>
                  <a:srgbClr val="660066"/>
                </a:solidFill>
                <a:latin typeface="Arial" pitchFamily="34" charset="0"/>
              </a:rPr>
              <a:t>j</a:t>
            </a:r>
            <a:r>
              <a:rPr lang="en-US" dirty="0" smtClean="0">
                <a:solidFill>
                  <a:srgbClr val="660066"/>
                </a:solidFill>
                <a:latin typeface="Arial" pitchFamily="34" charset="0"/>
              </a:rPr>
              <a:t>. However, communication exists between them through shared data items. The scheduler is responsible for this indirect communication. A </a:t>
            </a:r>
            <a:r>
              <a:rPr lang="en-US" i="1" dirty="0">
                <a:solidFill>
                  <a:srgbClr val="660066"/>
                </a:solidFill>
                <a:latin typeface="Arial" pitchFamily="34" charset="0"/>
              </a:rPr>
              <a:t>T</a:t>
            </a:r>
            <a:r>
              <a:rPr lang="en-US" i="1" baseline="-10000" dirty="0">
                <a:solidFill>
                  <a:srgbClr val="660066"/>
                </a:solidFill>
                <a:latin typeface="Arial" pitchFamily="34" charset="0"/>
              </a:rPr>
              <a:t>i</a:t>
            </a:r>
            <a:r>
              <a:rPr lang="en-US" dirty="0" smtClean="0">
                <a:solidFill>
                  <a:srgbClr val="660066"/>
                </a:solidFill>
                <a:latin typeface="Arial" pitchFamily="34" charset="0"/>
              </a:rPr>
              <a:t> does not know if it is communicating with </a:t>
            </a:r>
            <a:r>
              <a:rPr lang="en-US" i="1" dirty="0" err="1" smtClean="0">
                <a:solidFill>
                  <a:srgbClr val="660066"/>
                </a:solidFill>
                <a:latin typeface="Arial" pitchFamily="34" charset="0"/>
              </a:rPr>
              <a:t>T</a:t>
            </a:r>
            <a:r>
              <a:rPr lang="en-US" i="1" baseline="-10000" dirty="0" err="1" smtClean="0">
                <a:solidFill>
                  <a:srgbClr val="660066"/>
                </a:solidFill>
                <a:latin typeface="Arial" pitchFamily="34" charset="0"/>
              </a:rPr>
              <a:t>j</a:t>
            </a:r>
            <a:r>
              <a:rPr lang="en-US" dirty="0" smtClean="0">
                <a:solidFill>
                  <a:srgbClr val="660066"/>
                </a:solidFill>
                <a:latin typeface="Arial" pitchFamily="34" charset="0"/>
              </a:rPr>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9164" y="3848879"/>
            <a:ext cx="4008552" cy="2103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86250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xfrm>
            <a:off x="8578850" y="6303963"/>
            <a:ext cx="255588"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88B78997-4A1A-4C1D-A4F3-CBDF34F464B1}" type="slidenum">
              <a:rPr lang="en-US" sz="1400" smtClean="0">
                <a:solidFill>
                  <a:srgbClr val="000099"/>
                </a:solidFill>
                <a:latin typeface="Arial" pitchFamily="34" charset="0"/>
                <a:cs typeface="Arial" pitchFamily="34" charset="0"/>
              </a:rPr>
              <a:pPr/>
              <a:t>9</a:t>
            </a:fld>
            <a:endParaRPr lang="en-US" sz="1400" smtClean="0">
              <a:solidFill>
                <a:srgbClr val="000099"/>
              </a:solidFill>
              <a:latin typeface="Arial" pitchFamily="34" charset="0"/>
              <a:cs typeface="Arial" pitchFamily="34" charset="0"/>
            </a:endParaRPr>
          </a:p>
        </p:txBody>
      </p:sp>
      <p:sp>
        <p:nvSpPr>
          <p:cNvPr id="10243" name="Rectangle 2"/>
          <p:cNvSpPr>
            <a:spLocks noGrp="1" noChangeArrowheads="1"/>
          </p:cNvSpPr>
          <p:nvPr>
            <p:ph type="title" idx="4294967295"/>
          </p:nvPr>
        </p:nvSpPr>
        <p:spPr>
          <a:xfrm>
            <a:off x="773084" y="277933"/>
            <a:ext cx="7772400" cy="781050"/>
          </a:xfrm>
        </p:spPr>
        <p:txBody>
          <a:bodyPr/>
          <a:lstStyle/>
          <a:p>
            <a:r>
              <a:rPr lang="en-US" sz="2800" b="1" dirty="0" smtClean="0">
                <a:solidFill>
                  <a:srgbClr val="C00000"/>
                </a:solidFill>
                <a:latin typeface="Arial" pitchFamily="34" charset="0"/>
                <a:cs typeface="Arial" pitchFamily="34" charset="0"/>
              </a:rPr>
              <a:t>Discussion</a:t>
            </a:r>
          </a:p>
        </p:txBody>
      </p:sp>
      <p:sp>
        <p:nvSpPr>
          <p:cNvPr id="10251" name="Rectangle 33"/>
          <p:cNvSpPr>
            <a:spLocks noChangeArrowheads="1"/>
          </p:cNvSpPr>
          <p:nvPr/>
        </p:nvSpPr>
        <p:spPr bwMode="auto">
          <a:xfrm>
            <a:off x="781396" y="1463066"/>
            <a:ext cx="7764088"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dirty="0" smtClean="0">
                <a:solidFill>
                  <a:srgbClr val="00B050"/>
                </a:solidFill>
                <a:latin typeface="Arial" pitchFamily="34" charset="0"/>
              </a:rPr>
              <a:t>Question and Answer</a:t>
            </a:r>
          </a:p>
        </p:txBody>
      </p:sp>
    </p:spTree>
    <p:extLst>
      <p:ext uri="{BB962C8B-B14F-4D97-AF65-F5344CB8AC3E}">
        <p14:creationId xmlns:p14="http://schemas.microsoft.com/office/powerpoint/2010/main" val="813360461"/>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
      <a:dk1>
        <a:srgbClr val="000000"/>
      </a:dk1>
      <a:lt1>
        <a:srgbClr val="FFFFFF"/>
      </a:lt1>
      <a:dk2>
        <a:srgbClr val="3333CC"/>
      </a:dk2>
      <a:lt2>
        <a:srgbClr val="FFFF00"/>
      </a:lt2>
      <a:accent1>
        <a:srgbClr val="FF9900"/>
      </a:accent1>
      <a:accent2>
        <a:srgbClr val="00FFFF"/>
      </a:accent2>
      <a:accent3>
        <a:srgbClr val="ADADE2"/>
      </a:accent3>
      <a:accent4>
        <a:srgbClr val="DADADA"/>
      </a:accent4>
      <a:accent5>
        <a:srgbClr val="FFCAAA"/>
      </a:accent5>
      <a:accent6>
        <a:srgbClr val="00E7E7"/>
      </a:accent6>
      <a:hlink>
        <a:srgbClr val="FF0000"/>
      </a:hlink>
      <a:folHlink>
        <a:srgbClr val="96969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20381</TotalTime>
  <Words>1617</Words>
  <Application>Microsoft Office PowerPoint</Application>
  <PresentationFormat>On-screen Show (4:3)</PresentationFormat>
  <Paragraphs>200</Paragraphs>
  <Slides>28</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28</vt:i4>
      </vt:variant>
    </vt:vector>
  </HeadingPairs>
  <TitlesOfParts>
    <vt:vector size="34" baseType="lpstr">
      <vt:lpstr>Arial</vt:lpstr>
      <vt:lpstr>Calibri</vt:lpstr>
      <vt:lpstr>Times New Roman</vt:lpstr>
      <vt:lpstr>Wingdings</vt:lpstr>
      <vt:lpstr>Blank Presentation</vt:lpstr>
      <vt:lpstr>Custom Design</vt:lpstr>
      <vt:lpstr>PowerPoint Presentation</vt:lpstr>
      <vt:lpstr>Outline</vt:lpstr>
      <vt:lpstr>DBMS Architecture</vt:lpstr>
      <vt:lpstr>DBMS Architecture (Cache)</vt:lpstr>
      <vt:lpstr>Transaction Processing</vt:lpstr>
      <vt:lpstr>Transaction Syntax</vt:lpstr>
      <vt:lpstr>Commit and Abort</vt:lpstr>
      <vt:lpstr>Messages</vt:lpstr>
      <vt:lpstr>Discussion</vt:lpstr>
      <vt:lpstr>Recoverability</vt:lpstr>
      <vt:lpstr>Types of Failure</vt:lpstr>
      <vt:lpstr>Operations for Recovery</vt:lpstr>
      <vt:lpstr>Current Transaction Processing Scenario</vt:lpstr>
      <vt:lpstr>Recoverability</vt:lpstr>
      <vt:lpstr>System Failure</vt:lpstr>
      <vt:lpstr>Recoverability</vt:lpstr>
      <vt:lpstr>Recoverability</vt:lpstr>
      <vt:lpstr>Recoverability</vt:lpstr>
      <vt:lpstr>Terminal I/O</vt:lpstr>
      <vt:lpstr>Avoiding Cascading Aborts</vt:lpstr>
      <vt:lpstr>Strictness</vt:lpstr>
      <vt:lpstr>Strictness</vt:lpstr>
      <vt:lpstr>Strictness</vt:lpstr>
      <vt:lpstr>Strictness</vt:lpstr>
      <vt:lpstr>Serializability</vt:lpstr>
      <vt:lpstr>Serializability</vt:lpstr>
      <vt:lpstr>PowerPoint Presentation</vt:lpstr>
      <vt:lpstr>Discussion</vt:lpstr>
    </vt:vector>
  </TitlesOfParts>
  <Company>MSFT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Vijay Kumar</dc:creator>
  <cp:lastModifiedBy>Kumar, Vijay</cp:lastModifiedBy>
  <cp:revision>517</cp:revision>
  <cp:lastPrinted>2001-01-03T18:16:48Z</cp:lastPrinted>
  <dcterms:created xsi:type="dcterms:W3CDTF">1996-12-18T00:07:49Z</dcterms:created>
  <dcterms:modified xsi:type="dcterms:W3CDTF">2015-02-16T21:10:38Z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2</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philbe@microsoft.com</vt:lpwstr>
  </property>
  <property fmtid="{D5CDD505-2E9C-101B-9397-08002B2CF9AE}" pid="8" name="HomePage">
    <vt:lpwstr>http://www.cs.washington.edu/education/courses/593</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C:\WINNT\Profiles\rprieto\Desktop</vt:lpwstr>
  </property>
</Properties>
</file>