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100"/>
  </p:notesMasterIdLst>
  <p:handoutMasterIdLst>
    <p:handoutMasterId r:id="rId101"/>
  </p:handoutMasterIdLst>
  <p:sldIdLst>
    <p:sldId id="293" r:id="rId3"/>
    <p:sldId id="346" r:id="rId4"/>
    <p:sldId id="257" r:id="rId5"/>
    <p:sldId id="402" r:id="rId6"/>
    <p:sldId id="403" r:id="rId7"/>
    <p:sldId id="404" r:id="rId8"/>
    <p:sldId id="405" r:id="rId9"/>
    <p:sldId id="317" r:id="rId10"/>
    <p:sldId id="406" r:id="rId11"/>
    <p:sldId id="407" r:id="rId12"/>
    <p:sldId id="408" r:id="rId13"/>
    <p:sldId id="410" r:id="rId14"/>
    <p:sldId id="412" r:id="rId15"/>
    <p:sldId id="413" r:id="rId16"/>
    <p:sldId id="414" r:id="rId17"/>
    <p:sldId id="415" r:id="rId18"/>
    <p:sldId id="416" r:id="rId19"/>
    <p:sldId id="411" r:id="rId20"/>
    <p:sldId id="417" r:id="rId21"/>
    <p:sldId id="418" r:id="rId22"/>
    <p:sldId id="419" r:id="rId23"/>
    <p:sldId id="420" r:id="rId24"/>
    <p:sldId id="421" r:id="rId25"/>
    <p:sldId id="422" r:id="rId26"/>
    <p:sldId id="423" r:id="rId27"/>
    <p:sldId id="437" r:id="rId28"/>
    <p:sldId id="424" r:id="rId29"/>
    <p:sldId id="425" r:id="rId30"/>
    <p:sldId id="426" r:id="rId31"/>
    <p:sldId id="427" r:id="rId32"/>
    <p:sldId id="428" r:id="rId33"/>
    <p:sldId id="429" r:id="rId34"/>
    <p:sldId id="430" r:id="rId35"/>
    <p:sldId id="438" r:id="rId36"/>
    <p:sldId id="431" r:id="rId37"/>
    <p:sldId id="432" r:id="rId38"/>
    <p:sldId id="433" r:id="rId39"/>
    <p:sldId id="434" r:id="rId40"/>
    <p:sldId id="435" r:id="rId41"/>
    <p:sldId id="436" r:id="rId42"/>
    <p:sldId id="440" r:id="rId43"/>
    <p:sldId id="442" r:id="rId44"/>
    <p:sldId id="439" r:id="rId45"/>
    <p:sldId id="443" r:id="rId46"/>
    <p:sldId id="445" r:id="rId47"/>
    <p:sldId id="444" r:id="rId48"/>
    <p:sldId id="449" r:id="rId49"/>
    <p:sldId id="450" r:id="rId50"/>
    <p:sldId id="451" r:id="rId51"/>
    <p:sldId id="452" r:id="rId52"/>
    <p:sldId id="453" r:id="rId53"/>
    <p:sldId id="454" r:id="rId54"/>
    <p:sldId id="455" r:id="rId55"/>
    <p:sldId id="456" r:id="rId56"/>
    <p:sldId id="458" r:id="rId57"/>
    <p:sldId id="459" r:id="rId58"/>
    <p:sldId id="460" r:id="rId59"/>
    <p:sldId id="461" r:id="rId60"/>
    <p:sldId id="462" r:id="rId61"/>
    <p:sldId id="463" r:id="rId62"/>
    <p:sldId id="496" r:id="rId63"/>
    <p:sldId id="464" r:id="rId64"/>
    <p:sldId id="465" r:id="rId65"/>
    <p:sldId id="466" r:id="rId66"/>
    <p:sldId id="467" r:id="rId67"/>
    <p:sldId id="468" r:id="rId68"/>
    <p:sldId id="469" r:id="rId69"/>
    <p:sldId id="472" r:id="rId70"/>
    <p:sldId id="470" r:id="rId71"/>
    <p:sldId id="471" r:id="rId72"/>
    <p:sldId id="446" r:id="rId73"/>
    <p:sldId id="447" r:id="rId74"/>
    <p:sldId id="448" r:id="rId75"/>
    <p:sldId id="473" r:id="rId76"/>
    <p:sldId id="474" r:id="rId77"/>
    <p:sldId id="475" r:id="rId78"/>
    <p:sldId id="476" r:id="rId79"/>
    <p:sldId id="477" r:id="rId80"/>
    <p:sldId id="478" r:id="rId81"/>
    <p:sldId id="479" r:id="rId82"/>
    <p:sldId id="481" r:id="rId83"/>
    <p:sldId id="480" r:id="rId84"/>
    <p:sldId id="482" r:id="rId85"/>
    <p:sldId id="483" r:id="rId86"/>
    <p:sldId id="484" r:id="rId87"/>
    <p:sldId id="485" r:id="rId88"/>
    <p:sldId id="486" r:id="rId89"/>
    <p:sldId id="487" r:id="rId90"/>
    <p:sldId id="488" r:id="rId91"/>
    <p:sldId id="489" r:id="rId92"/>
    <p:sldId id="490" r:id="rId93"/>
    <p:sldId id="491" r:id="rId94"/>
    <p:sldId id="492" r:id="rId95"/>
    <p:sldId id="493" r:id="rId96"/>
    <p:sldId id="494" r:id="rId97"/>
    <p:sldId id="495" r:id="rId98"/>
    <p:sldId id="326" r:id="rId9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66"/>
    <a:srgbClr val="080808"/>
    <a:srgbClr val="00007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72" d="100"/>
          <a:sy n="72" d="100"/>
        </p:scale>
        <p:origin x="1224"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Aggressive Vs. Conservative</a:t>
            </a:r>
          </a:p>
        </p:txBody>
      </p:sp>
      <p:sp>
        <p:nvSpPr>
          <p:cNvPr id="11268" name="Rectangle 3"/>
          <p:cNvSpPr>
            <a:spLocks noGrp="1" noChangeArrowheads="1"/>
          </p:cNvSpPr>
          <p:nvPr>
            <p:ph type="body" idx="4294967295"/>
          </p:nvPr>
        </p:nvSpPr>
        <p:spPr>
          <a:xfrm>
            <a:off x="640079" y="1222462"/>
            <a:ext cx="7913717" cy="3970024"/>
          </a:xfrm>
        </p:spPr>
        <p:txBody>
          <a:bodyPr/>
          <a:lstStyle/>
          <a:p>
            <a:pPr marL="0" indent="0" algn="just">
              <a:buFontTx/>
              <a:buNone/>
              <a:defRPr/>
            </a:pPr>
            <a:r>
              <a:rPr lang="en-US" sz="2400" b="1" dirty="0" smtClean="0">
                <a:solidFill>
                  <a:srgbClr val="660066"/>
                </a:solidFill>
                <a:latin typeface="Arial" pitchFamily="34" charset="0"/>
                <a:cs typeface="Arial" pitchFamily="34" charset="0"/>
              </a:rPr>
              <a:t>An conservative scheduler takes time to resolve a conflict. Usually it blocks </a:t>
            </a:r>
            <a:r>
              <a:rPr lang="en-US" sz="2400" b="1" i="1" dirty="0" err="1" smtClean="0">
                <a:solidFill>
                  <a:srgbClr val="660066"/>
                </a:solidFill>
                <a:latin typeface="Arial" pitchFamily="34" charset="0"/>
                <a:cs typeface="Arial" pitchFamily="34" charset="0"/>
              </a:rPr>
              <a:t>T</a:t>
            </a:r>
            <a:r>
              <a:rPr lang="en-US" sz="2400" b="1" i="1" baseline="-10000" dirty="0" err="1" smtClean="0">
                <a:solidFill>
                  <a:srgbClr val="660066"/>
                </a:solidFill>
                <a:latin typeface="Arial" pitchFamily="34" charset="0"/>
                <a:cs typeface="Arial" pitchFamily="34" charset="0"/>
              </a:rPr>
              <a:t>h</a:t>
            </a:r>
            <a:r>
              <a:rPr lang="en-US" sz="2400" b="1" dirty="0" smtClean="0">
                <a:solidFill>
                  <a:srgbClr val="660066"/>
                </a:solidFill>
                <a:latin typeface="Arial" pitchFamily="34" charset="0"/>
                <a:cs typeface="Arial" pitchFamily="34" charset="0"/>
              </a:rPr>
              <a:t> or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r</a:t>
            </a:r>
            <a:r>
              <a:rPr lang="en-US" sz="2400" b="1" dirty="0" smtClean="0">
                <a:solidFill>
                  <a:srgbClr val="660066"/>
                </a:solidFill>
                <a:latin typeface="Arial" pitchFamily="34" charset="0"/>
                <a:cs typeface="Arial" pitchFamily="34" charset="0"/>
              </a:rPr>
              <a:t> on the basis of a set of predefined criteria. This delayed decision does reduce transaction roll-backs but may introduces the possibility of</a:t>
            </a:r>
          </a:p>
          <a:p>
            <a:pPr marL="800100" algn="just">
              <a:spcBef>
                <a:spcPts val="1200"/>
              </a:spcBef>
              <a:buBlip>
                <a:blip r:embed="rId2"/>
              </a:buBlip>
              <a:defRPr/>
            </a:pPr>
            <a:r>
              <a:rPr lang="en-US" sz="2000" b="1" dirty="0" smtClean="0">
                <a:solidFill>
                  <a:srgbClr val="000099"/>
                </a:solidFill>
                <a:latin typeface="Arial" pitchFamily="34" charset="0"/>
                <a:cs typeface="Arial" pitchFamily="34" charset="0"/>
              </a:rPr>
              <a:t>Deadlock</a:t>
            </a:r>
            <a:endParaRPr lang="en-US" sz="2000" b="1" dirty="0">
              <a:solidFill>
                <a:srgbClr val="000099"/>
              </a:solidFill>
              <a:latin typeface="Arial" pitchFamily="34" charset="0"/>
              <a:cs typeface="Arial" pitchFamily="34" charset="0"/>
            </a:endParaRPr>
          </a:p>
          <a:p>
            <a:pPr marL="800100" algn="just">
              <a:buBlip>
                <a:blip r:embed="rId2"/>
              </a:buBlip>
              <a:defRPr/>
            </a:pPr>
            <a:r>
              <a:rPr lang="en-US" sz="2000" b="1" dirty="0" smtClean="0">
                <a:solidFill>
                  <a:srgbClr val="000099"/>
                </a:solidFill>
                <a:latin typeface="Arial" pitchFamily="34" charset="0"/>
                <a:cs typeface="Arial" pitchFamily="34" charset="0"/>
                <a:sym typeface="Symbol"/>
              </a:rPr>
              <a:t>Number of blockings</a:t>
            </a:r>
          </a:p>
          <a:p>
            <a:pPr marL="800100" algn="just">
              <a:buBlip>
                <a:blip r:embed="rId2"/>
              </a:buBlip>
              <a:defRPr/>
            </a:pPr>
            <a:r>
              <a:rPr lang="en-US" sz="2000" b="1" dirty="0" smtClean="0">
                <a:solidFill>
                  <a:srgbClr val="000099"/>
                </a:solidFill>
                <a:latin typeface="Arial" pitchFamily="34" charset="0"/>
                <a:cs typeface="Arial" pitchFamily="34" charset="0"/>
                <a:sym typeface="Symbol"/>
              </a:rPr>
              <a:t>Low level of concurrency (may degenerate to a serial execution)</a:t>
            </a:r>
          </a:p>
        </p:txBody>
      </p:sp>
    </p:spTree>
    <p:extLst>
      <p:ext uri="{BB962C8B-B14F-4D97-AF65-F5344CB8AC3E}">
        <p14:creationId xmlns:p14="http://schemas.microsoft.com/office/powerpoint/2010/main" val="3962021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Aggressive Vs. Conservative</a:t>
            </a:r>
          </a:p>
        </p:txBody>
      </p:sp>
      <p:sp>
        <p:nvSpPr>
          <p:cNvPr id="11268" name="Rectangle 3"/>
          <p:cNvSpPr>
            <a:spLocks noGrp="1" noChangeArrowheads="1"/>
          </p:cNvSpPr>
          <p:nvPr>
            <p:ph type="body" idx="4294967295"/>
          </p:nvPr>
        </p:nvSpPr>
        <p:spPr>
          <a:xfrm>
            <a:off x="661851" y="1538148"/>
            <a:ext cx="7913717" cy="3208024"/>
          </a:xfrm>
        </p:spPr>
        <p:txBody>
          <a:bodyPr/>
          <a:lstStyle/>
          <a:p>
            <a:pPr marL="0" indent="0" algn="just">
              <a:buFontTx/>
              <a:buNone/>
              <a:defRPr/>
            </a:pPr>
            <a:r>
              <a:rPr lang="en-US" sz="2400" b="1" dirty="0" smtClean="0">
                <a:solidFill>
                  <a:srgbClr val="660066"/>
                </a:solidFill>
                <a:latin typeface="Arial" pitchFamily="34" charset="0"/>
                <a:cs typeface="Arial" pitchFamily="34" charset="0"/>
              </a:rPr>
              <a:t>All schedulers have an aggressive and conservative  version (approaches). Since the data processing requirements varies with organization, type of data, temporal and spatial properties of data, transaction rate, workload, available resources, etc., it is hard to identify one scheme that could work efficiently in each situation. However, some mechanisms provide satisfactory performance in most cases.</a:t>
            </a:r>
          </a:p>
        </p:txBody>
      </p:sp>
    </p:spTree>
    <p:extLst>
      <p:ext uri="{BB962C8B-B14F-4D97-AF65-F5344CB8AC3E}">
        <p14:creationId xmlns:p14="http://schemas.microsoft.com/office/powerpoint/2010/main" val="1433058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Locking-Based Conflict Resolution Approach</a:t>
            </a:r>
          </a:p>
        </p:txBody>
      </p:sp>
      <p:sp>
        <p:nvSpPr>
          <p:cNvPr id="11268" name="Rectangle 3"/>
          <p:cNvSpPr>
            <a:spLocks noGrp="1" noChangeArrowheads="1"/>
          </p:cNvSpPr>
          <p:nvPr>
            <p:ph type="body" idx="4294967295"/>
          </p:nvPr>
        </p:nvSpPr>
        <p:spPr>
          <a:xfrm>
            <a:off x="544483" y="1208734"/>
            <a:ext cx="7913717" cy="4372795"/>
          </a:xfrm>
        </p:spPr>
        <p:txBody>
          <a:bodyPr/>
          <a:lstStyle/>
          <a:p>
            <a:pPr marL="0" indent="0" algn="just">
              <a:buFontTx/>
              <a:buNone/>
              <a:defRPr/>
            </a:pPr>
            <a:r>
              <a:rPr lang="en-US" sz="2400" b="1" dirty="0" smtClean="0">
                <a:solidFill>
                  <a:srgbClr val="660066"/>
                </a:solidFill>
                <a:latin typeface="Arial" pitchFamily="34" charset="0"/>
                <a:cs typeface="Arial" pitchFamily="34" charset="0"/>
              </a:rPr>
              <a:t>We will begin our discussion on locking-based isolation approaches. We define the following two additional operations:</a:t>
            </a:r>
          </a:p>
          <a:p>
            <a:pPr marL="800100" algn="just">
              <a:spcBef>
                <a:spcPts val="1200"/>
              </a:spcBef>
              <a:buBlip>
                <a:blip r:embed="rId2"/>
              </a:buBlip>
              <a:defRPr/>
            </a:pPr>
            <a:r>
              <a:rPr lang="en-US" sz="2000" b="1" i="1" dirty="0" err="1" smtClean="0">
                <a:solidFill>
                  <a:srgbClr val="000099"/>
                </a:solidFill>
                <a:latin typeface="Arial" pitchFamily="34" charset="0"/>
                <a:cs typeface="Arial" pitchFamily="34" charset="0"/>
              </a:rPr>
              <a:t>Lock</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 (x)</a:t>
            </a:r>
            <a:r>
              <a:rPr lang="en-US" sz="2000" b="1" dirty="0" smtClean="0">
                <a:solidFill>
                  <a:srgbClr val="000099"/>
                </a:solidFill>
                <a:latin typeface="Arial" pitchFamily="34" charset="0"/>
                <a:cs typeface="Arial" pitchFamily="34" charset="0"/>
              </a:rPr>
              <a:t> = </a:t>
            </a:r>
            <a:r>
              <a:rPr lang="en-US" sz="2000" b="1" i="1" dirty="0" smtClean="0">
                <a:solidFill>
                  <a:srgbClr val="000099"/>
                </a:solidFill>
                <a:latin typeface="Arial" pitchFamily="34" charset="0"/>
                <a:cs typeface="Arial" pitchFamily="34" charset="0"/>
              </a:rPr>
              <a:t>l</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locks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its use.</a:t>
            </a:r>
          </a:p>
          <a:p>
            <a:pPr marL="804863" indent="0" algn="just">
              <a:spcBef>
                <a:spcPts val="1200"/>
              </a:spcBef>
              <a:buNone/>
              <a:defRPr/>
            </a:pPr>
            <a:r>
              <a:rPr lang="en-US" sz="2000" b="1" dirty="0" smtClean="0">
                <a:solidFill>
                  <a:srgbClr val="000099"/>
                </a:solidFill>
                <a:latin typeface="Arial" pitchFamily="34" charset="0"/>
                <a:cs typeface="Arial" pitchFamily="34" charset="0"/>
              </a:rPr>
              <a:t>To manage conflicts (</a:t>
            </a:r>
            <a:r>
              <a:rPr lang="en-US" sz="2000" b="1" i="1" dirty="0" smtClean="0">
                <a:solidFill>
                  <a:srgbClr val="000099"/>
                </a:solidFill>
                <a:latin typeface="Arial" pitchFamily="34" charset="0"/>
                <a:cs typeface="Arial" pitchFamily="34" charset="0"/>
              </a:rPr>
              <a:t>r-w</a:t>
            </a:r>
            <a:r>
              <a:rPr lang="en-US" sz="2000" b="1" dirty="0" smtClean="0">
                <a:solidFill>
                  <a:srgbClr val="000099"/>
                </a:solidFill>
                <a:latin typeface="Arial" pitchFamily="34" charset="0"/>
                <a:cs typeface="Arial" pitchFamily="34" charset="0"/>
              </a:rPr>
              <a:t> and </a:t>
            </a:r>
            <a:r>
              <a:rPr lang="en-US" sz="2000" b="1" i="1" dirty="0" smtClean="0">
                <a:solidFill>
                  <a:srgbClr val="000099"/>
                </a:solidFill>
                <a:latin typeface="Arial" pitchFamily="34" charset="0"/>
                <a:cs typeface="Arial" pitchFamily="34" charset="0"/>
              </a:rPr>
              <a:t>w-w</a:t>
            </a:r>
            <a:r>
              <a:rPr lang="en-US" sz="2000" b="1" dirty="0" smtClean="0">
                <a:solidFill>
                  <a:srgbClr val="000099"/>
                </a:solidFill>
                <a:latin typeface="Arial" pitchFamily="34" charset="0"/>
                <a:cs typeface="Arial" pitchFamily="34" charset="0"/>
              </a:rPr>
              <a:t>) there are </a:t>
            </a:r>
            <a:r>
              <a:rPr lang="en-US" sz="2000" b="1" dirty="0" smtClean="0">
                <a:solidFill>
                  <a:srgbClr val="FF0000"/>
                </a:solidFill>
                <a:latin typeface="Arial" pitchFamily="34" charset="0"/>
                <a:cs typeface="Arial" pitchFamily="34" charset="0"/>
              </a:rPr>
              <a:t>Share (Read)</a:t>
            </a:r>
            <a:r>
              <a:rPr lang="en-US" sz="2000" b="1" dirty="0" smtClean="0">
                <a:solidFill>
                  <a:srgbClr val="000099"/>
                </a:solidFill>
                <a:latin typeface="Arial" pitchFamily="34" charset="0"/>
                <a:cs typeface="Arial" pitchFamily="34" charset="0"/>
              </a:rPr>
              <a:t> lock and </a:t>
            </a:r>
            <a:r>
              <a:rPr lang="en-US" sz="2000" b="1" dirty="0" smtClean="0">
                <a:solidFill>
                  <a:srgbClr val="FF0000"/>
                </a:solidFill>
                <a:latin typeface="Arial" pitchFamily="34" charset="0"/>
                <a:cs typeface="Arial" pitchFamily="34" charset="0"/>
              </a:rPr>
              <a:t>Exclusive (Write)</a:t>
            </a:r>
            <a:r>
              <a:rPr lang="en-US" sz="2000" b="1" dirty="0" smtClean="0">
                <a:solidFill>
                  <a:srgbClr val="000099"/>
                </a:solidFill>
                <a:latin typeface="Arial" pitchFamily="34" charset="0"/>
                <a:cs typeface="Arial" pitchFamily="34" charset="0"/>
              </a:rPr>
              <a:t> lock. </a:t>
            </a:r>
            <a:r>
              <a:rPr lang="en-US" sz="2000" b="1" dirty="0" smtClean="0">
                <a:solidFill>
                  <a:srgbClr val="FF0000"/>
                </a:solidFill>
                <a:latin typeface="Arial" pitchFamily="34" charset="0"/>
                <a:cs typeface="Arial" pitchFamily="34" charset="0"/>
              </a:rPr>
              <a:t>Share (Read)</a:t>
            </a:r>
            <a:r>
              <a:rPr lang="en-US" sz="2000" b="1" dirty="0" smtClean="0">
                <a:solidFill>
                  <a:srgbClr val="000099"/>
                </a:solidFill>
                <a:latin typeface="Arial" pitchFamily="34" charset="0"/>
                <a:cs typeface="Arial" pitchFamily="34" charset="0"/>
              </a:rPr>
              <a:t> lock or allows non-conflicting operations (</a:t>
            </a:r>
            <a:r>
              <a:rPr lang="en-US" sz="2000" b="1" i="1" dirty="0" smtClean="0">
                <a:solidFill>
                  <a:srgbClr val="000099"/>
                </a:solidFill>
                <a:latin typeface="Arial" pitchFamily="34" charset="0"/>
                <a:cs typeface="Arial" pitchFamily="34" charset="0"/>
              </a:rPr>
              <a:t>r-r</a:t>
            </a:r>
            <a:r>
              <a:rPr lang="en-US" sz="2000" b="1" dirty="0" smtClean="0">
                <a:solidFill>
                  <a:srgbClr val="000099"/>
                </a:solidFill>
                <a:latin typeface="Arial" pitchFamily="34" charset="0"/>
                <a:cs typeface="Arial" pitchFamily="34" charset="0"/>
              </a:rPr>
              <a:t>, </a:t>
            </a:r>
            <a:r>
              <a:rPr lang="en-US" sz="2000" b="1" i="1" dirty="0" err="1" smtClean="0">
                <a:solidFill>
                  <a:srgbClr val="000099"/>
                </a:solidFill>
                <a:latin typeface="Arial" pitchFamily="34" charset="0"/>
                <a:cs typeface="Arial" pitchFamily="34" charset="0"/>
              </a:rPr>
              <a:t>inc-inc</a:t>
            </a:r>
            <a:r>
              <a:rPr lang="en-US" sz="2000" b="1" dirty="0" smtClean="0">
                <a:solidFill>
                  <a:srgbClr val="000099"/>
                </a:solidFill>
                <a:latin typeface="Arial" pitchFamily="34" charset="0"/>
                <a:cs typeface="Arial" pitchFamily="34" charset="0"/>
              </a:rPr>
              <a:t>, </a:t>
            </a:r>
            <a:r>
              <a:rPr lang="en-US" sz="2000" b="1" i="1" dirty="0" err="1" smtClean="0">
                <a:solidFill>
                  <a:srgbClr val="000099"/>
                </a:solidFill>
                <a:latin typeface="Arial" pitchFamily="34" charset="0"/>
                <a:cs typeface="Arial" pitchFamily="34" charset="0"/>
              </a:rPr>
              <a:t>dec-dec</a:t>
            </a:r>
            <a:r>
              <a:rPr lang="en-US" sz="2000" b="1" dirty="0" smtClean="0">
                <a:solidFill>
                  <a:srgbClr val="000099"/>
                </a:solidFill>
                <a:latin typeface="Arial" pitchFamily="34" charset="0"/>
                <a:cs typeface="Arial" pitchFamily="34" charset="0"/>
              </a:rPr>
              <a:t>) to continue together (parallel or concurrently). An </a:t>
            </a:r>
            <a:r>
              <a:rPr lang="en-US" sz="2000" b="1" dirty="0">
                <a:solidFill>
                  <a:srgbClr val="FF0000"/>
                </a:solidFill>
                <a:latin typeface="Arial" pitchFamily="34" charset="0"/>
                <a:cs typeface="Arial" pitchFamily="34" charset="0"/>
              </a:rPr>
              <a:t>E</a:t>
            </a:r>
            <a:r>
              <a:rPr lang="en-US" sz="2000" b="1" dirty="0" smtClean="0">
                <a:solidFill>
                  <a:srgbClr val="FF0000"/>
                </a:solidFill>
                <a:latin typeface="Arial" pitchFamily="34" charset="0"/>
                <a:cs typeface="Arial" pitchFamily="34" charset="0"/>
              </a:rPr>
              <a:t>xclusive</a:t>
            </a:r>
            <a:r>
              <a:rPr lang="en-US" sz="2000" b="1" dirty="0" smtClean="0">
                <a:solidFill>
                  <a:srgbClr val="000099"/>
                </a:solidFill>
                <a:latin typeface="Arial" pitchFamily="34" charset="0"/>
                <a:cs typeface="Arial" pitchFamily="34" charset="0"/>
              </a:rPr>
              <a:t> lock cannot be shared.</a:t>
            </a:r>
            <a:endParaRPr lang="en-US" sz="2000" b="1" dirty="0">
              <a:solidFill>
                <a:srgbClr val="000099"/>
              </a:solidFill>
              <a:latin typeface="Arial" pitchFamily="34" charset="0"/>
              <a:cs typeface="Arial" pitchFamily="34" charset="0"/>
            </a:endParaRPr>
          </a:p>
          <a:p>
            <a:pPr marL="800100" algn="just">
              <a:buBlip>
                <a:blip r:embed="rId2"/>
              </a:buBlip>
              <a:defRPr/>
            </a:pPr>
            <a:r>
              <a:rPr lang="en-US" sz="2000" b="1" dirty="0" err="1" smtClean="0">
                <a:solidFill>
                  <a:srgbClr val="000099"/>
                </a:solidFill>
                <a:latin typeface="Arial" pitchFamily="34" charset="0"/>
                <a:cs typeface="Arial" pitchFamily="34" charset="0"/>
              </a:rPr>
              <a:t>unlock</a:t>
            </a:r>
            <a:r>
              <a:rPr lang="en-US" sz="2000" b="1" baseline="-10000" dirty="0" err="1"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 </a:t>
            </a:r>
            <a:r>
              <a:rPr lang="en-US" sz="2000" b="1" i="1" dirty="0" err="1" smtClean="0">
                <a:solidFill>
                  <a:srgbClr val="000099"/>
                </a:solidFill>
                <a:latin typeface="Arial" pitchFamily="34" charset="0"/>
                <a:cs typeface="Arial" pitchFamily="34" charset="0"/>
              </a:rPr>
              <a:t>u</a:t>
            </a:r>
            <a:r>
              <a:rPr lang="en-US" sz="2000" b="1" i="1" baseline="-10000" dirty="0" err="1"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and releases it for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a:t>
            </a:r>
          </a:p>
          <a:p>
            <a:pPr marL="0" indent="0" algn="just">
              <a:spcBef>
                <a:spcPts val="1200"/>
              </a:spcBef>
              <a:buNone/>
              <a:defRPr/>
            </a:pPr>
            <a:r>
              <a:rPr lang="en-US" sz="2400" b="1" dirty="0" smtClean="0">
                <a:solidFill>
                  <a:srgbClr val="660066"/>
                </a:solidFill>
                <a:latin typeface="Arial" pitchFamily="34" charset="0"/>
                <a:cs typeface="Arial" pitchFamily="34" charset="0"/>
              </a:rPr>
              <a:t>Read lock (x) = </a:t>
            </a:r>
            <a:r>
              <a:rPr lang="en-US" sz="2400" b="1" i="1" dirty="0" smtClean="0">
                <a:solidFill>
                  <a:srgbClr val="660066"/>
                </a:solidFill>
                <a:latin typeface="Arial" pitchFamily="34" charset="0"/>
                <a:cs typeface="Arial" pitchFamily="34" charset="0"/>
              </a:rPr>
              <a:t>r</a:t>
            </a:r>
            <a:r>
              <a:rPr lang="en-US" sz="2400" b="1" i="1" dirty="0">
                <a:solidFill>
                  <a:srgbClr val="660066"/>
                </a:solidFill>
                <a:latin typeface="Arial" pitchFamily="34" charset="0"/>
                <a:cs typeface="Arial" pitchFamily="34" charset="0"/>
              </a:rPr>
              <a:t>l</a:t>
            </a:r>
            <a:r>
              <a:rPr lang="en-US" sz="2400" b="1" i="1" baseline="-10000" dirty="0">
                <a:solidFill>
                  <a:srgbClr val="660066"/>
                </a:solidFill>
                <a:latin typeface="Arial" pitchFamily="34" charset="0"/>
                <a:cs typeface="Arial" pitchFamily="34" charset="0"/>
              </a:rPr>
              <a:t>i </a:t>
            </a:r>
            <a:r>
              <a:rPr lang="en-US" sz="2400" b="1" dirty="0" smtClean="0">
                <a:solidFill>
                  <a:srgbClr val="660066"/>
                </a:solidFill>
                <a:latin typeface="Arial" pitchFamily="34" charset="0"/>
                <a:cs typeface="Arial" pitchFamily="34" charset="0"/>
              </a:rPr>
              <a:t>(x). Write lock (x) = </a:t>
            </a:r>
            <a:r>
              <a:rPr lang="en-US" sz="2400" b="1" i="1" dirty="0" err="1" smtClean="0">
                <a:solidFill>
                  <a:srgbClr val="660066"/>
                </a:solidFill>
                <a:latin typeface="Arial" pitchFamily="34" charset="0"/>
                <a:cs typeface="Arial" pitchFamily="34" charset="0"/>
              </a:rPr>
              <a:t>w</a:t>
            </a:r>
            <a:r>
              <a:rPr lang="en-US" sz="2400" b="1" i="1" dirty="0" err="1">
                <a:solidFill>
                  <a:srgbClr val="660066"/>
                </a:solidFill>
                <a:latin typeface="Arial" pitchFamily="34" charset="0"/>
                <a:cs typeface="Arial" pitchFamily="34" charset="0"/>
              </a:rPr>
              <a:t>l</a:t>
            </a:r>
            <a:r>
              <a:rPr lang="en-US" sz="2400" b="1" i="1" baseline="-10000" dirty="0" err="1">
                <a:solidFill>
                  <a:srgbClr val="660066"/>
                </a:solidFill>
                <a:latin typeface="Arial" pitchFamily="34" charset="0"/>
                <a:cs typeface="Arial" pitchFamily="34" charset="0"/>
              </a:rPr>
              <a:t>i</a:t>
            </a:r>
            <a:r>
              <a:rPr lang="en-US" sz="2400" b="1" i="1" baseline="-10000" dirty="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(x)</a:t>
            </a: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466445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Lock Table</a:t>
            </a:r>
          </a:p>
        </p:txBody>
      </p:sp>
      <p:sp>
        <p:nvSpPr>
          <p:cNvPr id="11268" name="Rectangle 3"/>
          <p:cNvSpPr>
            <a:spLocks noGrp="1" noChangeArrowheads="1"/>
          </p:cNvSpPr>
          <p:nvPr>
            <p:ph type="body" idx="4294967295"/>
          </p:nvPr>
        </p:nvSpPr>
        <p:spPr>
          <a:xfrm>
            <a:off x="661851" y="1407518"/>
            <a:ext cx="7913717" cy="4372795"/>
          </a:xfrm>
        </p:spPr>
        <p:txBody>
          <a:bodyPr/>
          <a:lstStyle/>
          <a:p>
            <a:pPr marL="0" indent="0" algn="just">
              <a:buNone/>
              <a:defRPr/>
            </a:pPr>
            <a:r>
              <a:rPr lang="en-US" sz="2400" b="1" dirty="0" smtClean="0">
                <a:solidFill>
                  <a:srgbClr val="660066"/>
                </a:solidFill>
                <a:latin typeface="Arial" pitchFamily="34" charset="0"/>
                <a:cs typeface="Arial" pitchFamily="34" charset="0"/>
              </a:rPr>
              <a:t>A lock manager uses a lock table to record the status (locked or free) of a data item. A </a:t>
            </a:r>
            <a:r>
              <a:rPr lang="en-US" sz="2400" b="1" dirty="0">
                <a:solidFill>
                  <a:srgbClr val="660066"/>
                </a:solidFill>
                <a:latin typeface="Arial" pitchFamily="34" charset="0"/>
                <a:cs typeface="Arial" pitchFamily="34" charset="0"/>
              </a:rPr>
              <a:t>sample lock table is shown below</a:t>
            </a:r>
            <a:r>
              <a:rPr lang="en-US" sz="2400" b="1" dirty="0" smtClean="0">
                <a:solidFill>
                  <a:srgbClr val="660066"/>
                </a:solidFill>
                <a:latin typeface="Arial" pitchFamily="34" charset="0"/>
                <a:cs typeface="Arial" pitchFamily="34" charset="0"/>
              </a:rPr>
              <a:t>:</a:t>
            </a: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endParaRPr lang="en-US" sz="2400" b="1" dirty="0" smtClean="0">
              <a:solidFill>
                <a:srgbClr val="660066"/>
              </a:solidFill>
              <a:latin typeface="Arial" pitchFamily="34" charset="0"/>
              <a:cs typeface="Arial" pitchFamily="34" charset="0"/>
            </a:endParaRP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endParaRPr lang="en-US" sz="2400" b="1" dirty="0" smtClean="0">
              <a:solidFill>
                <a:srgbClr val="660066"/>
              </a:solidFill>
              <a:latin typeface="Arial" pitchFamily="34" charset="0"/>
              <a:cs typeface="Arial" pitchFamily="34" charset="0"/>
            </a:endParaRP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r>
              <a:rPr lang="en-US" sz="2400" b="1" smtClean="0">
                <a:solidFill>
                  <a:srgbClr val="660066"/>
                </a:solidFill>
                <a:latin typeface="Arial" pitchFamily="34" charset="0"/>
                <a:cs typeface="Arial" pitchFamily="34" charset="0"/>
              </a:rPr>
              <a:t>Data structure </a:t>
            </a:r>
            <a:r>
              <a:rPr lang="en-US" sz="2400" b="1" dirty="0" smtClean="0">
                <a:solidFill>
                  <a:srgbClr val="660066"/>
                </a:solidFill>
                <a:latin typeface="Arial" pitchFamily="34" charset="0"/>
                <a:cs typeface="Arial" pitchFamily="34" charset="0"/>
              </a:rPr>
              <a:t>of a lock table: A hash table. Usually data item id serves as a hash key.</a:t>
            </a:r>
            <a:endParaRPr lang="en-US" sz="2400" b="1" dirty="0">
              <a:solidFill>
                <a:srgbClr val="660066"/>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6301442"/>
              </p:ext>
            </p:extLst>
          </p:nvPr>
        </p:nvGraphicFramePr>
        <p:xfrm>
          <a:off x="1175658" y="2779486"/>
          <a:ext cx="6847114" cy="1584960"/>
        </p:xfrm>
        <a:graphic>
          <a:graphicData uri="http://schemas.openxmlformats.org/drawingml/2006/table">
            <a:tbl>
              <a:tblPr firstRow="1" bandRow="1">
                <a:tableStyleId>{073A0DAA-6AF3-43AB-8588-CEC1D06C72B9}</a:tableStyleId>
              </a:tblPr>
              <a:tblGrid>
                <a:gridCol w="1467892"/>
                <a:gridCol w="1479013"/>
                <a:gridCol w="2068394"/>
                <a:gridCol w="1831815"/>
              </a:tblGrid>
              <a:tr h="370840">
                <a:tc>
                  <a:txBody>
                    <a:bodyPr/>
                    <a:lstStyle/>
                    <a:p>
                      <a:pPr algn="ctr"/>
                      <a:r>
                        <a:rPr lang="en-US" sz="2000" dirty="0" smtClean="0">
                          <a:solidFill>
                            <a:srgbClr val="660066"/>
                          </a:solidFill>
                        </a:rPr>
                        <a:t>Data</a:t>
                      </a:r>
                      <a:r>
                        <a:rPr lang="en-US" sz="2000" baseline="0" dirty="0" smtClean="0">
                          <a:solidFill>
                            <a:srgbClr val="660066"/>
                          </a:solidFill>
                        </a:rPr>
                        <a:t> Item</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solidFill>
                            <a:srgbClr val="660066"/>
                          </a:solidFill>
                        </a:rPr>
                        <a:t>Operation</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solidFill>
                            <a:srgbClr val="660066"/>
                          </a:solidFill>
                        </a:rPr>
                        <a:t>Transaction ID</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solidFill>
                            <a:srgbClr val="660066"/>
                          </a:solidFill>
                        </a:rPr>
                        <a:t>T Status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1" i="1" dirty="0" smtClean="0">
                          <a:solidFill>
                            <a:srgbClr val="000076"/>
                          </a:solidFill>
                        </a:rPr>
                        <a:t>x</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err="1" smtClean="0">
                          <a:solidFill>
                            <a:srgbClr val="000076"/>
                          </a:solidFill>
                          <a:latin typeface="Arial" pitchFamily="34" charset="0"/>
                          <a:cs typeface="Arial" pitchFamily="34" charset="0"/>
                        </a:rPr>
                        <a:t>r</a:t>
                      </a:r>
                      <a:r>
                        <a:rPr lang="en-US" sz="2000" b="1" i="1" baseline="-10000" dirty="0" err="1" smtClean="0">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smtClean="0">
                          <a:solidFill>
                            <a:srgbClr val="000076"/>
                          </a:solidFill>
                          <a:latin typeface="Arial" pitchFamily="34" charset="0"/>
                          <a:cs typeface="Arial" pitchFamily="34" charset="0"/>
                        </a:rPr>
                        <a:t>T</a:t>
                      </a:r>
                      <a:r>
                        <a:rPr lang="en-US" sz="2000" b="1" i="1" baseline="-10000" dirty="0" smtClean="0">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smtClean="0">
                          <a:solidFill>
                            <a:srgbClr val="000076"/>
                          </a:solidFill>
                        </a:rPr>
                        <a:t>Active</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1" i="1" dirty="0" smtClean="0">
                          <a:solidFill>
                            <a:srgbClr val="000076"/>
                          </a:solidFill>
                        </a:rPr>
                        <a:t>y</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smtClean="0">
                          <a:solidFill>
                            <a:srgbClr val="000076"/>
                          </a:solidFill>
                        </a:rPr>
                        <a:t>w</a:t>
                      </a:r>
                      <a:r>
                        <a:rPr lang="en-US" sz="2000" b="1" i="1" baseline="-10000" dirty="0" err="1" smtClean="0">
                          <a:solidFill>
                            <a:srgbClr val="000076"/>
                          </a:solidFill>
                          <a:latin typeface="Arial" pitchFamily="34" charset="0"/>
                          <a:cs typeface="Arial" pitchFamily="34" charset="0"/>
                        </a:rPr>
                        <a:t>i</a:t>
                      </a:r>
                      <a:endParaRPr lang="en-US" sz="2000" b="1" i="1" dirty="0" smtClean="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smtClean="0">
                          <a:solidFill>
                            <a:srgbClr val="000076"/>
                          </a:solidFill>
                          <a:latin typeface="Arial" pitchFamily="34" charset="0"/>
                          <a:cs typeface="Arial" pitchFamily="34" charset="0"/>
                        </a:rPr>
                        <a:t>T</a:t>
                      </a:r>
                      <a:r>
                        <a:rPr lang="en-US" sz="2000" b="1" i="1" baseline="-10000" dirty="0" smtClean="0">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smtClean="0">
                          <a:solidFill>
                            <a:srgbClr val="000076"/>
                          </a:solidFill>
                        </a:rPr>
                        <a:t>Active</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1" i="1" dirty="0" smtClean="0">
                          <a:solidFill>
                            <a:srgbClr val="000076"/>
                          </a:solidFill>
                        </a:rPr>
                        <a:t>x</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smtClean="0">
                          <a:solidFill>
                            <a:srgbClr val="000076"/>
                          </a:solidFill>
                        </a:rPr>
                        <a:t>w</a:t>
                      </a:r>
                      <a:r>
                        <a:rPr lang="en-US" sz="2000" b="1" i="1" baseline="-10000" dirty="0" err="1" smtClean="0">
                          <a:solidFill>
                            <a:srgbClr val="000076"/>
                          </a:solidFill>
                          <a:latin typeface="Arial" pitchFamily="34" charset="0"/>
                          <a:cs typeface="Arial" pitchFamily="34" charset="0"/>
                        </a:rPr>
                        <a:t>i</a:t>
                      </a:r>
                      <a:endParaRPr lang="en-US" sz="2000" b="1" i="1" dirty="0" smtClean="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err="1" smtClean="0">
                          <a:solidFill>
                            <a:srgbClr val="000076"/>
                          </a:solidFill>
                          <a:latin typeface="Arial" pitchFamily="34" charset="0"/>
                          <a:cs typeface="Arial" pitchFamily="34" charset="0"/>
                        </a:rPr>
                        <a:t>T</a:t>
                      </a:r>
                      <a:r>
                        <a:rPr lang="en-US" sz="2000" b="1" i="1" baseline="-10000" dirty="0" err="1" smtClean="0">
                          <a:solidFill>
                            <a:srgbClr val="000076"/>
                          </a:solidFill>
                          <a:latin typeface="Arial" pitchFamily="34" charset="0"/>
                          <a:cs typeface="Arial" pitchFamily="34" charset="0"/>
                        </a:rPr>
                        <a:t>j</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smtClean="0">
                          <a:solidFill>
                            <a:srgbClr val="000076"/>
                          </a:solidFill>
                        </a:rPr>
                        <a:t>Blocked by 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664543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Lock Table</a:t>
            </a:r>
          </a:p>
        </p:txBody>
      </p:sp>
      <p:sp>
        <p:nvSpPr>
          <p:cNvPr id="11268" name="Rectangle 3"/>
          <p:cNvSpPr>
            <a:spLocks noGrp="1" noChangeArrowheads="1"/>
          </p:cNvSpPr>
          <p:nvPr>
            <p:ph type="body" idx="4294967295"/>
          </p:nvPr>
        </p:nvSpPr>
        <p:spPr>
          <a:xfrm>
            <a:off x="661851" y="1407519"/>
            <a:ext cx="7913717" cy="3393082"/>
          </a:xfrm>
        </p:spPr>
        <p:txBody>
          <a:bodyPr/>
          <a:lstStyle/>
          <a:p>
            <a:pPr marL="0" indent="0" algn="just">
              <a:buNone/>
              <a:defRPr/>
            </a:pPr>
            <a:r>
              <a:rPr lang="en-US" sz="2400" b="1" dirty="0" smtClean="0">
                <a:solidFill>
                  <a:srgbClr val="660066"/>
                </a:solidFill>
                <a:latin typeface="Arial" pitchFamily="34" charset="0"/>
                <a:cs typeface="Arial" pitchFamily="34" charset="0"/>
              </a:rPr>
              <a:t>A lock is very frequently accessed by the scheduler so it is a </a:t>
            </a:r>
            <a:r>
              <a:rPr lang="en-US" sz="2400" b="1" dirty="0" smtClean="0">
                <a:solidFill>
                  <a:srgbClr val="FF0000"/>
                </a:solidFill>
                <a:latin typeface="Arial" pitchFamily="34" charset="0"/>
                <a:cs typeface="Arial" pitchFamily="34" charset="0"/>
              </a:rPr>
              <a:t>hot</a:t>
            </a:r>
            <a:r>
              <a:rPr lang="en-US" sz="2400" b="1" dirty="0" smtClean="0">
                <a:solidFill>
                  <a:srgbClr val="660066"/>
                </a:solidFill>
                <a:latin typeface="Arial" pitchFamily="34" charset="0"/>
                <a:cs typeface="Arial" pitchFamily="34" charset="0"/>
              </a:rPr>
              <a:t> data. Most frequently accessed part of the page table resides in RAM and other parts are paged in on demand.</a:t>
            </a:r>
          </a:p>
          <a:p>
            <a:pPr marL="0" indent="0" algn="just">
              <a:spcBef>
                <a:spcPts val="1200"/>
              </a:spcBef>
              <a:buNone/>
              <a:defRPr/>
            </a:pPr>
            <a:r>
              <a:rPr lang="en-US" sz="2400" b="1" dirty="0" smtClean="0">
                <a:solidFill>
                  <a:srgbClr val="660066"/>
                </a:solidFill>
                <a:latin typeface="Arial" pitchFamily="34" charset="0"/>
                <a:cs typeface="Arial" pitchFamily="34" charset="0"/>
              </a:rPr>
              <a:t>Locking and unlocking cost: about a thousand instructions.</a:t>
            </a:r>
          </a:p>
          <a:p>
            <a:pPr marL="0" indent="0" algn="just">
              <a:spcBef>
                <a:spcPts val="1200"/>
              </a:spcBef>
              <a:buNone/>
              <a:defRPr/>
            </a:pPr>
            <a:r>
              <a:rPr lang="en-US" sz="2400" b="1" dirty="0" smtClean="0">
                <a:solidFill>
                  <a:srgbClr val="660066"/>
                </a:solidFill>
                <a:latin typeface="Arial" pitchFamily="34" charset="0"/>
                <a:cs typeface="Arial" pitchFamily="34" charset="0"/>
              </a:rPr>
              <a:t>Lock table entries are reused when a data item is released.</a:t>
            </a: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375251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Locking Granularity</a:t>
            </a:r>
          </a:p>
        </p:txBody>
      </p:sp>
      <p:sp>
        <p:nvSpPr>
          <p:cNvPr id="11268" name="Rectangle 3"/>
          <p:cNvSpPr>
            <a:spLocks noGrp="1" noChangeArrowheads="1"/>
          </p:cNvSpPr>
          <p:nvPr>
            <p:ph type="body" idx="4294967295"/>
          </p:nvPr>
        </p:nvSpPr>
        <p:spPr>
          <a:xfrm>
            <a:off x="661851" y="1407519"/>
            <a:ext cx="7913717" cy="3393082"/>
          </a:xfrm>
        </p:spPr>
        <p:txBody>
          <a:bodyPr/>
          <a:lstStyle/>
          <a:p>
            <a:pPr marL="0" indent="0" algn="just">
              <a:buNone/>
              <a:defRPr/>
            </a:pPr>
            <a:r>
              <a:rPr lang="en-US" sz="2400" b="1" dirty="0" smtClean="0">
                <a:solidFill>
                  <a:srgbClr val="660066"/>
                </a:solidFill>
                <a:latin typeface="Arial" pitchFamily="34" charset="0"/>
                <a:cs typeface="Arial" pitchFamily="34" charset="0"/>
              </a:rPr>
              <a:t>Lock granularity defines the size of a data item that is locked by a lock command. A lock operation lock It can be an,.</a:t>
            </a:r>
          </a:p>
          <a:p>
            <a:pPr marL="0" indent="0" algn="just">
              <a:spcBef>
                <a:spcPts val="1800"/>
              </a:spcBef>
              <a:buNone/>
              <a:defRPr/>
            </a:pPr>
            <a:r>
              <a:rPr lang="en-US" sz="2400" b="1" dirty="0" smtClean="0">
                <a:solidFill>
                  <a:srgbClr val="660066"/>
                </a:solidFill>
                <a:latin typeface="Arial" pitchFamily="34" charset="0"/>
                <a:cs typeface="Arial" pitchFamily="34" charset="0"/>
              </a:rPr>
              <a:t>Lock granularity: Fine or Coarse.</a:t>
            </a:r>
          </a:p>
          <a:p>
            <a:pPr marL="0" indent="0" algn="just">
              <a:spcBef>
                <a:spcPts val="1800"/>
              </a:spcBef>
              <a:buNone/>
              <a:defRPr/>
            </a:pPr>
            <a:r>
              <a:rPr lang="en-US" sz="2400" b="1" dirty="0" smtClean="0">
                <a:solidFill>
                  <a:srgbClr val="660066"/>
                </a:solidFill>
                <a:latin typeface="Arial" pitchFamily="34" charset="0"/>
                <a:cs typeface="Arial" pitchFamily="34" charset="0"/>
              </a:rPr>
              <a:t>Fine: A </a:t>
            </a:r>
            <a:r>
              <a:rPr lang="en-US" sz="2400" b="1" dirty="0">
                <a:solidFill>
                  <a:srgbClr val="660066"/>
                </a:solidFill>
                <a:latin typeface="Arial" pitchFamily="34" charset="0"/>
                <a:cs typeface="Arial" pitchFamily="34" charset="0"/>
              </a:rPr>
              <a:t>set of tuples of a relation, a set of columns of a relation, a set of attributes, </a:t>
            </a:r>
            <a:r>
              <a:rPr lang="en-US" sz="2400" b="1" dirty="0" smtClean="0">
                <a:solidFill>
                  <a:srgbClr val="660066"/>
                </a:solidFill>
                <a:latin typeface="Arial" pitchFamily="34" charset="0"/>
                <a:cs typeface="Arial" pitchFamily="34" charset="0"/>
              </a:rPr>
              <a:t>etc.</a:t>
            </a:r>
          </a:p>
          <a:p>
            <a:pPr marL="0" indent="0" algn="just">
              <a:spcBef>
                <a:spcPts val="1800"/>
              </a:spcBef>
              <a:buNone/>
              <a:defRPr/>
            </a:pPr>
            <a:r>
              <a:rPr lang="en-US" sz="2400" b="1" dirty="0" smtClean="0">
                <a:solidFill>
                  <a:srgbClr val="660066"/>
                </a:solidFill>
                <a:latin typeface="Arial" pitchFamily="34" charset="0"/>
                <a:cs typeface="Arial" pitchFamily="34" charset="0"/>
              </a:rPr>
              <a:t>Coarse: Entire </a:t>
            </a:r>
            <a:r>
              <a:rPr lang="en-US" sz="2400" b="1" dirty="0">
                <a:solidFill>
                  <a:srgbClr val="660066"/>
                </a:solidFill>
                <a:latin typeface="Arial" pitchFamily="34" charset="0"/>
                <a:cs typeface="Arial" pitchFamily="34" charset="0"/>
              </a:rPr>
              <a:t>database, a set of </a:t>
            </a:r>
            <a:r>
              <a:rPr lang="en-US" sz="2400" b="1" dirty="0" smtClean="0">
                <a:solidFill>
                  <a:srgbClr val="660066"/>
                </a:solidFill>
                <a:latin typeface="Arial" pitchFamily="34" charset="0"/>
                <a:cs typeface="Arial" pitchFamily="34" charset="0"/>
              </a:rPr>
              <a:t>relations, etc.</a:t>
            </a:r>
          </a:p>
        </p:txBody>
      </p:sp>
    </p:spTree>
    <p:extLst>
      <p:ext uri="{BB962C8B-B14F-4D97-AF65-F5344CB8AC3E}">
        <p14:creationId xmlns:p14="http://schemas.microsoft.com/office/powerpoint/2010/main" val="3232847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Locking Granularity Vs. Throughput</a:t>
            </a:r>
          </a:p>
        </p:txBody>
      </p:sp>
      <p:sp>
        <p:nvSpPr>
          <p:cNvPr id="11268" name="Rectangle 3"/>
          <p:cNvSpPr>
            <a:spLocks noGrp="1" noChangeArrowheads="1"/>
          </p:cNvSpPr>
          <p:nvPr>
            <p:ph type="body" idx="4294967295"/>
          </p:nvPr>
        </p:nvSpPr>
        <p:spPr>
          <a:xfrm>
            <a:off x="661851" y="1102719"/>
            <a:ext cx="7913717" cy="4732024"/>
          </a:xfrm>
        </p:spPr>
        <p:txBody>
          <a:bodyPr/>
          <a:lstStyle/>
          <a:p>
            <a:pPr marL="0" indent="0" algn="just">
              <a:spcBef>
                <a:spcPts val="1800"/>
              </a:spcBef>
              <a:buNone/>
              <a:defRPr/>
            </a:pPr>
            <a:r>
              <a:rPr lang="en-US" sz="2400" b="1" dirty="0" smtClean="0">
                <a:solidFill>
                  <a:srgbClr val="660066"/>
                </a:solidFill>
                <a:latin typeface="Arial" pitchFamily="34" charset="0"/>
                <a:cs typeface="Arial" pitchFamily="34" charset="0"/>
              </a:rPr>
              <a:t>Fine: A tuple, a column, etc.</a:t>
            </a:r>
          </a:p>
          <a:p>
            <a:pPr marL="457200" indent="0" algn="just">
              <a:spcBef>
                <a:spcPts val="1200"/>
              </a:spcBef>
              <a:buNone/>
              <a:defRPr/>
            </a:pPr>
            <a:r>
              <a:rPr lang="en-US" sz="2000" b="1" dirty="0" smtClean="0">
                <a:solidFill>
                  <a:srgbClr val="000099"/>
                </a:solidFill>
                <a:latin typeface="Arial" pitchFamily="34" charset="0"/>
                <a:cs typeface="Arial" pitchFamily="34" charset="0"/>
              </a:rPr>
              <a:t>Good points: Degree of concurrency high, Low waiting time, and higher throughput.</a:t>
            </a:r>
          </a:p>
          <a:p>
            <a:pPr marL="457200" indent="0" algn="just">
              <a:spcBef>
                <a:spcPts val="600"/>
              </a:spcBef>
              <a:buNone/>
              <a:defRPr/>
            </a:pPr>
            <a:r>
              <a:rPr lang="en-US" sz="2000" b="1" dirty="0" smtClean="0">
                <a:solidFill>
                  <a:srgbClr val="000099"/>
                </a:solidFill>
                <a:latin typeface="Arial" pitchFamily="34" charset="0"/>
                <a:cs typeface="Arial" pitchFamily="34" charset="0"/>
              </a:rPr>
              <a:t>Bad points: </a:t>
            </a:r>
            <a:r>
              <a:rPr lang="en-US" sz="2000" b="1" dirty="0">
                <a:solidFill>
                  <a:srgbClr val="000099"/>
                </a:solidFill>
                <a:latin typeface="Arial" pitchFamily="34" charset="0"/>
                <a:cs typeface="Arial" pitchFamily="34" charset="0"/>
              </a:rPr>
              <a:t>Higher transaction blocking and/or </a:t>
            </a:r>
            <a:r>
              <a:rPr lang="en-US" sz="2000" b="1" dirty="0" smtClean="0">
                <a:solidFill>
                  <a:srgbClr val="000099"/>
                </a:solidFill>
                <a:latin typeface="Arial" pitchFamily="34" charset="0"/>
                <a:cs typeface="Arial" pitchFamily="34" charset="0"/>
              </a:rPr>
              <a:t>roll-backs, too many locks, higher I/O overhead, higher paging traffic, etc.</a:t>
            </a:r>
          </a:p>
          <a:p>
            <a:pPr marL="0" indent="0" algn="just">
              <a:spcBef>
                <a:spcPts val="1200"/>
              </a:spcBef>
              <a:buNone/>
              <a:defRPr/>
            </a:pPr>
            <a:r>
              <a:rPr lang="en-US" sz="2400" b="1" dirty="0" smtClean="0">
                <a:solidFill>
                  <a:srgbClr val="660066"/>
                </a:solidFill>
                <a:latin typeface="Arial" pitchFamily="34" charset="0"/>
                <a:cs typeface="Arial" pitchFamily="34" charset="0"/>
              </a:rPr>
              <a:t>Coarse: Entire database, a set of relations, etc.</a:t>
            </a:r>
          </a:p>
          <a:p>
            <a:pPr marL="457200" indent="0" algn="just">
              <a:spcBef>
                <a:spcPts val="1200"/>
              </a:spcBef>
              <a:buNone/>
              <a:defRPr/>
            </a:pPr>
            <a:r>
              <a:rPr lang="en-US" sz="2000" b="1" dirty="0">
                <a:solidFill>
                  <a:srgbClr val="000099"/>
                </a:solidFill>
                <a:latin typeface="Arial" pitchFamily="34" charset="0"/>
                <a:cs typeface="Arial" pitchFamily="34" charset="0"/>
              </a:rPr>
              <a:t>Good points</a:t>
            </a:r>
            <a:r>
              <a:rPr lang="en-US" sz="2000" b="1" dirty="0" smtClean="0">
                <a:solidFill>
                  <a:srgbClr val="000099"/>
                </a:solidFill>
                <a:latin typeface="Arial" pitchFamily="34" charset="0"/>
                <a:cs typeface="Arial" pitchFamily="34" charset="0"/>
              </a:rPr>
              <a:t>: Low locking overhead, lower I/O overhead, lower number of locks, lower paging traffic, etc.</a:t>
            </a:r>
            <a:endParaRPr lang="en-US" sz="2000" b="1" dirty="0">
              <a:solidFill>
                <a:srgbClr val="000099"/>
              </a:solidFill>
              <a:latin typeface="Arial" pitchFamily="34" charset="0"/>
              <a:cs typeface="Arial" pitchFamily="34" charset="0"/>
            </a:endParaRPr>
          </a:p>
          <a:p>
            <a:pPr marL="457200" indent="0" algn="just">
              <a:spcBef>
                <a:spcPts val="600"/>
              </a:spcBef>
              <a:buNone/>
              <a:defRPr/>
            </a:pPr>
            <a:r>
              <a:rPr lang="en-US" sz="2000" b="1" dirty="0">
                <a:solidFill>
                  <a:srgbClr val="000099"/>
                </a:solidFill>
                <a:latin typeface="Arial" pitchFamily="34" charset="0"/>
                <a:cs typeface="Arial" pitchFamily="34" charset="0"/>
              </a:rPr>
              <a:t>Bad points: </a:t>
            </a:r>
            <a:r>
              <a:rPr lang="en-US" sz="2000" b="1" dirty="0" smtClean="0">
                <a:solidFill>
                  <a:srgbClr val="000099"/>
                </a:solidFill>
                <a:latin typeface="Arial" pitchFamily="34" charset="0"/>
                <a:cs typeface="Arial" pitchFamily="34" charset="0"/>
              </a:rPr>
              <a:t>Lower degree of concurrency, higher waiting time, low throughput but better response, etc.</a:t>
            </a:r>
          </a:p>
          <a:p>
            <a:pPr marL="0" indent="0" algn="just">
              <a:spcBef>
                <a:spcPts val="600"/>
              </a:spcBef>
              <a:buNone/>
              <a:defRPr/>
            </a:pPr>
            <a:r>
              <a:rPr lang="en-US" sz="2400" b="1" dirty="0" smtClean="0">
                <a:solidFill>
                  <a:srgbClr val="660066"/>
                </a:solidFill>
                <a:latin typeface="Arial" pitchFamily="34" charset="0"/>
                <a:cs typeface="Arial" pitchFamily="34" charset="0"/>
              </a:rPr>
              <a:t>Compromise: A set of relations.</a:t>
            </a:r>
          </a:p>
        </p:txBody>
      </p:sp>
    </p:spTree>
    <p:extLst>
      <p:ext uri="{BB962C8B-B14F-4D97-AF65-F5344CB8AC3E}">
        <p14:creationId xmlns:p14="http://schemas.microsoft.com/office/powerpoint/2010/main" val="3441014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Lock Conflict</a:t>
            </a:r>
          </a:p>
        </p:txBody>
      </p:sp>
      <p:graphicFrame>
        <p:nvGraphicFramePr>
          <p:cNvPr id="3" name="Table 2"/>
          <p:cNvGraphicFramePr>
            <a:graphicFrameLocks noGrp="1"/>
          </p:cNvGraphicFramePr>
          <p:nvPr>
            <p:extLst>
              <p:ext uri="{D42A27DB-BD31-4B8C-83A1-F6EECF244321}">
                <p14:modId xmlns:p14="http://schemas.microsoft.com/office/powerpoint/2010/main" val="2158469015"/>
              </p:ext>
            </p:extLst>
          </p:nvPr>
        </p:nvGraphicFramePr>
        <p:xfrm>
          <a:off x="2003372" y="3552371"/>
          <a:ext cx="5170715" cy="1981200"/>
        </p:xfrm>
        <a:graphic>
          <a:graphicData uri="http://schemas.openxmlformats.org/drawingml/2006/table">
            <a:tbl>
              <a:tblPr firstRow="1" bandRow="1">
                <a:tableStyleId>{5940675A-B579-460E-94D1-54222C63F5DA}</a:tableStyleId>
              </a:tblPr>
              <a:tblGrid>
                <a:gridCol w="1719945"/>
                <a:gridCol w="719310"/>
                <a:gridCol w="952835"/>
                <a:gridCol w="813086"/>
                <a:gridCol w="965539"/>
              </a:tblGrid>
              <a:tr h="370840">
                <a:tc>
                  <a:txBody>
                    <a:bodyPr/>
                    <a:lstStyle/>
                    <a:p>
                      <a:pPr algn="ctr"/>
                      <a:r>
                        <a:rPr lang="en-US" sz="2000" b="1" dirty="0" smtClean="0">
                          <a:solidFill>
                            <a:srgbClr val="660066"/>
                          </a:solidFill>
                        </a:rPr>
                        <a:t>Operation</a:t>
                      </a:r>
                      <a:endParaRPr lang="en-US" sz="2000" b="1" dirty="0">
                        <a:solidFill>
                          <a:srgbClr val="660066"/>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smtClean="0">
                          <a:solidFill>
                            <a:srgbClr val="660066"/>
                          </a:solidFill>
                        </a:rPr>
                        <a:t>rl</a:t>
                      </a:r>
                      <a:r>
                        <a:rPr lang="en-US" sz="2000" b="1" i="1" baseline="-10000" dirty="0" smtClean="0">
                          <a:solidFill>
                            <a:srgbClr val="660066"/>
                          </a:solidFill>
                        </a:rPr>
                        <a:t>j</a:t>
                      </a:r>
                      <a:r>
                        <a:rPr lang="en-US" sz="2000" b="1" i="1" dirty="0" smtClean="0">
                          <a:solidFill>
                            <a:srgbClr val="660066"/>
                          </a:solidFill>
                        </a:rPr>
                        <a:t>(x)</a:t>
                      </a:r>
                      <a:endParaRPr lang="en-US" sz="2000" b="1" i="1" dirty="0">
                        <a:solidFill>
                          <a:srgbClr val="660066"/>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smtClean="0">
                          <a:solidFill>
                            <a:srgbClr val="660066"/>
                          </a:solidFill>
                        </a:rPr>
                        <a:t>wl</a:t>
                      </a:r>
                      <a:r>
                        <a:rPr lang="en-US" sz="2000" b="1" i="1" baseline="-10000" dirty="0" err="1" smtClean="0">
                          <a:solidFill>
                            <a:srgbClr val="660066"/>
                          </a:solidFill>
                        </a:rPr>
                        <a:t>j</a:t>
                      </a:r>
                      <a:r>
                        <a:rPr lang="en-US" sz="2000" b="1" i="1" dirty="0" smtClean="0">
                          <a:solidFill>
                            <a:srgbClr val="660066"/>
                          </a:solidFill>
                        </a:rPr>
                        <a:t>(x)</a:t>
                      </a:r>
                      <a:endParaRPr lang="en-US" sz="2000" b="1" i="1" dirty="0">
                        <a:solidFill>
                          <a:srgbClr val="660066"/>
                        </a:solidFill>
                        <a:latin typeface="+mn-lt"/>
                      </a:endParaRPr>
                    </a:p>
                  </a:txBody>
                  <a:tcPr/>
                </a:tc>
                <a:tc>
                  <a:txBody>
                    <a:bodyPr/>
                    <a:lstStyle/>
                    <a:p>
                      <a:pPr algn="ctr"/>
                      <a:r>
                        <a:rPr lang="en-US" sz="2000" b="1" i="1" dirty="0" err="1" smtClean="0">
                          <a:solidFill>
                            <a:srgbClr val="660066"/>
                          </a:solidFill>
                        </a:rPr>
                        <a:t>rl</a:t>
                      </a:r>
                      <a:r>
                        <a:rPr lang="en-US" sz="2000" b="1" i="1" baseline="-10000" dirty="0" err="1" smtClean="0">
                          <a:solidFill>
                            <a:srgbClr val="660066"/>
                          </a:solidFill>
                        </a:rPr>
                        <a:t>j</a:t>
                      </a:r>
                      <a:r>
                        <a:rPr lang="en-US" sz="2000" b="1" i="1" dirty="0" smtClean="0">
                          <a:solidFill>
                            <a:srgbClr val="660066"/>
                          </a:solidFill>
                        </a:rPr>
                        <a:t>(y)</a:t>
                      </a:r>
                      <a:endParaRPr lang="en-US" sz="2000" b="1" i="1" dirty="0">
                        <a:solidFill>
                          <a:srgbClr val="660066"/>
                        </a:solidFill>
                        <a:latin typeface="+mn-lt"/>
                      </a:endParaRPr>
                    </a:p>
                  </a:txBody>
                  <a:tcPr/>
                </a:tc>
                <a:tc>
                  <a:txBody>
                    <a:bodyPr/>
                    <a:lstStyle/>
                    <a:p>
                      <a:pPr algn="ctr"/>
                      <a:r>
                        <a:rPr lang="en-US" sz="2000" b="1" i="1" dirty="0" err="1" smtClean="0">
                          <a:solidFill>
                            <a:srgbClr val="660066"/>
                          </a:solidFill>
                        </a:rPr>
                        <a:t>wl</a:t>
                      </a:r>
                      <a:r>
                        <a:rPr lang="en-US" sz="2000" b="1" i="1" baseline="-10000" dirty="0" err="1" smtClean="0">
                          <a:solidFill>
                            <a:srgbClr val="660066"/>
                          </a:solidFill>
                        </a:rPr>
                        <a:t>j</a:t>
                      </a:r>
                      <a:r>
                        <a:rPr lang="en-US" sz="2000" b="1" i="1" dirty="0" smtClean="0">
                          <a:solidFill>
                            <a:srgbClr val="660066"/>
                          </a:solidFill>
                        </a:rPr>
                        <a:t>(y)</a:t>
                      </a:r>
                      <a:endParaRPr lang="en-US" sz="2000" b="1" i="1" dirty="0">
                        <a:solidFill>
                          <a:srgbClr val="660066"/>
                        </a:solidFill>
                        <a:latin typeface="+mn-l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smtClean="0">
                          <a:solidFill>
                            <a:srgbClr val="660066"/>
                          </a:solidFill>
                        </a:rPr>
                        <a:t>rl</a:t>
                      </a:r>
                      <a:r>
                        <a:rPr lang="en-US" sz="2000" b="1" i="1" baseline="-10000" dirty="0" err="1" smtClean="0">
                          <a:solidFill>
                            <a:srgbClr val="660066"/>
                          </a:solidFill>
                        </a:rPr>
                        <a:t>i</a:t>
                      </a:r>
                      <a:r>
                        <a:rPr lang="en-US" sz="2000" b="1" i="1" dirty="0" smtClean="0">
                          <a:solidFill>
                            <a:srgbClr val="660066"/>
                          </a:solidFill>
                        </a:rPr>
                        <a:t>(x)</a:t>
                      </a:r>
                      <a:endParaRPr lang="en-US" sz="2000" b="1" i="1" dirty="0">
                        <a:solidFill>
                          <a:srgbClr val="660066"/>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Y</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latin typeface="+mn-lt"/>
                        </a:rPr>
                        <a:t>N</a:t>
                      </a:r>
                      <a:endParaRPr lang="en-US" sz="2000" b="1" i="1" dirty="0">
                        <a:solidFill>
                          <a:srgbClr val="000099"/>
                        </a:solidFill>
                        <a:latin typeface="+mn-lt"/>
                      </a:endParaRPr>
                    </a:p>
                  </a:txBody>
                  <a:tcPr/>
                </a:tc>
              </a:tr>
              <a:tr h="370840">
                <a:tc>
                  <a:txBody>
                    <a:bodyPr/>
                    <a:lstStyle/>
                    <a:p>
                      <a:pPr algn="ctr"/>
                      <a:r>
                        <a:rPr lang="en-US" sz="2000" b="1" i="1" dirty="0" err="1" smtClean="0">
                          <a:solidFill>
                            <a:srgbClr val="660066"/>
                          </a:solidFill>
                        </a:rPr>
                        <a:t>wl</a:t>
                      </a:r>
                      <a:r>
                        <a:rPr lang="en-US" sz="2000" b="1" i="1" baseline="-10000" dirty="0" err="1" smtClean="0">
                          <a:solidFill>
                            <a:srgbClr val="660066"/>
                          </a:solidFill>
                        </a:rPr>
                        <a:t>i</a:t>
                      </a:r>
                      <a:r>
                        <a:rPr lang="en-US" sz="2000" b="1" i="1" dirty="0" smtClean="0">
                          <a:solidFill>
                            <a:srgbClr val="660066"/>
                          </a:solidFill>
                        </a:rPr>
                        <a:t>(x)</a:t>
                      </a:r>
                      <a:endParaRPr lang="en-US" sz="2000" b="1" i="1" dirty="0">
                        <a:solidFill>
                          <a:srgbClr val="660066"/>
                        </a:solidFill>
                        <a:latin typeface="+mn-lt"/>
                      </a:endParaRPr>
                    </a:p>
                  </a:txBody>
                  <a:tcPr/>
                </a:tc>
                <a:tc>
                  <a:txBody>
                    <a:bodyPr/>
                    <a:lstStyle/>
                    <a:p>
                      <a:pPr algn="ctr"/>
                      <a:r>
                        <a:rPr lang="en-US" sz="2000" b="1" i="1" dirty="0" smtClean="0">
                          <a:solidFill>
                            <a:srgbClr val="000099"/>
                          </a:solidFill>
                        </a:rPr>
                        <a:t>Y</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Y</a:t>
                      </a:r>
                      <a:endParaRPr lang="en-US" sz="2000" b="1" i="1" dirty="0">
                        <a:solidFill>
                          <a:srgbClr val="000099"/>
                        </a:solidFill>
                        <a:latin typeface="+mn-lt"/>
                      </a:endParaRPr>
                    </a:p>
                  </a:txBody>
                  <a:tcPr/>
                </a:tc>
                <a:tc>
                  <a:txBody>
                    <a:bodyPr/>
                    <a:lstStyle/>
                    <a:p>
                      <a:pPr algn="ctr"/>
                      <a:r>
                        <a:rPr lang="en-US" sz="2000" b="1" i="1" dirty="0" smtClean="0">
                          <a:solidFill>
                            <a:srgbClr val="000099"/>
                          </a:solidFill>
                          <a:latin typeface="+mn-lt"/>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latin typeface="+mn-lt"/>
                        </a:rPr>
                        <a:t>N</a:t>
                      </a:r>
                      <a:endParaRPr lang="en-US" sz="2000" b="1" i="1" dirty="0">
                        <a:solidFill>
                          <a:srgbClr val="000099"/>
                        </a:solidFill>
                        <a:latin typeface="+mn-l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smtClean="0">
                          <a:solidFill>
                            <a:srgbClr val="660066"/>
                          </a:solidFill>
                        </a:rPr>
                        <a:t>rl</a:t>
                      </a:r>
                      <a:r>
                        <a:rPr lang="en-US" sz="2000" b="1" i="1" baseline="-10000" dirty="0" err="1" smtClean="0">
                          <a:solidFill>
                            <a:srgbClr val="660066"/>
                          </a:solidFill>
                        </a:rPr>
                        <a:t>i</a:t>
                      </a:r>
                      <a:r>
                        <a:rPr lang="en-US" sz="2000" b="1" i="1" dirty="0" smtClean="0">
                          <a:solidFill>
                            <a:srgbClr val="660066"/>
                          </a:solidFill>
                        </a:rPr>
                        <a:t>(y)</a:t>
                      </a:r>
                      <a:endParaRPr lang="en-US" sz="2000" b="1" i="1" dirty="0" smtClean="0">
                        <a:solidFill>
                          <a:srgbClr val="660066"/>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Y</a:t>
                      </a:r>
                      <a:endParaRPr lang="en-US" sz="2000" b="1" i="1" dirty="0">
                        <a:solidFill>
                          <a:srgbClr val="000099"/>
                        </a:solidFill>
                        <a:latin typeface="+mn-l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smtClean="0">
                          <a:solidFill>
                            <a:srgbClr val="660066"/>
                          </a:solidFill>
                        </a:rPr>
                        <a:t>wl</a:t>
                      </a:r>
                      <a:r>
                        <a:rPr lang="en-US" sz="2000" b="1" i="1" baseline="-10000" dirty="0" err="1" smtClean="0">
                          <a:solidFill>
                            <a:srgbClr val="660066"/>
                          </a:solidFill>
                        </a:rPr>
                        <a:t>i</a:t>
                      </a:r>
                      <a:r>
                        <a:rPr lang="en-US" sz="2000" b="1" i="1" dirty="0" smtClean="0">
                          <a:solidFill>
                            <a:srgbClr val="660066"/>
                          </a:solidFill>
                        </a:rPr>
                        <a:t>(y)</a:t>
                      </a:r>
                      <a:endParaRPr lang="en-US" sz="2000" b="1" i="1" dirty="0" smtClean="0">
                        <a:solidFill>
                          <a:srgbClr val="660066"/>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N</a:t>
                      </a:r>
                      <a:endParaRPr lang="en-US" sz="2000" b="1" i="1" dirty="0">
                        <a:solidFill>
                          <a:srgbClr val="000099"/>
                        </a:solidFill>
                        <a:latin typeface="+mn-lt"/>
                      </a:endParaRPr>
                    </a:p>
                  </a:txBody>
                  <a:tcPr/>
                </a:tc>
                <a:tc>
                  <a:txBody>
                    <a:bodyPr/>
                    <a:lstStyle/>
                    <a:p>
                      <a:pPr algn="ctr"/>
                      <a:r>
                        <a:rPr lang="en-US" sz="2000" b="1" i="1" dirty="0" smtClean="0">
                          <a:solidFill>
                            <a:srgbClr val="000099"/>
                          </a:solidFill>
                        </a:rPr>
                        <a:t>Y</a:t>
                      </a:r>
                      <a:endParaRPr lang="en-US" sz="2000" b="1" i="1" dirty="0">
                        <a:solidFill>
                          <a:srgbClr val="000099"/>
                        </a:solidFill>
                        <a:latin typeface="+mn-lt"/>
                      </a:endParaRPr>
                    </a:p>
                  </a:txBody>
                  <a:tcPr/>
                </a:tc>
                <a:tc>
                  <a:txBody>
                    <a:bodyPr/>
                    <a:lstStyle/>
                    <a:p>
                      <a:pPr algn="ctr"/>
                      <a:r>
                        <a:rPr lang="en-US" sz="2000" b="1" i="1" dirty="0" smtClean="0">
                          <a:solidFill>
                            <a:srgbClr val="000099"/>
                          </a:solidFill>
                          <a:latin typeface="+mn-lt"/>
                        </a:rPr>
                        <a:t>Y</a:t>
                      </a:r>
                      <a:endParaRPr lang="en-US" sz="2000" b="1" i="1" dirty="0">
                        <a:solidFill>
                          <a:srgbClr val="000099"/>
                        </a:solidFill>
                        <a:latin typeface="+mn-lt"/>
                      </a:endParaRPr>
                    </a:p>
                  </a:txBody>
                  <a:tcPr/>
                </a:tc>
              </a:tr>
            </a:tbl>
          </a:graphicData>
        </a:graphic>
      </p:graphicFrame>
      <p:sp>
        <p:nvSpPr>
          <p:cNvPr id="4" name="Rectangle 3"/>
          <p:cNvSpPr/>
          <p:nvPr/>
        </p:nvSpPr>
        <p:spPr>
          <a:xfrm>
            <a:off x="1110986" y="1040566"/>
            <a:ext cx="7254743" cy="2169825"/>
          </a:xfrm>
          <a:prstGeom prst="rect">
            <a:avLst/>
          </a:prstGeom>
        </p:spPr>
        <p:txBody>
          <a:bodyPr wrap="none">
            <a:spAutoFit/>
          </a:bodyPr>
          <a:lstStyle/>
          <a:p>
            <a:r>
              <a:rPr lang="en-US" i="1" dirty="0" smtClean="0">
                <a:solidFill>
                  <a:srgbClr val="660066"/>
                </a:solidFill>
                <a:latin typeface="Arial" pitchFamily="34" charset="0"/>
                <a:cs typeface="Arial" pitchFamily="34" charset="0"/>
              </a:rPr>
              <a:t>Y</a:t>
            </a:r>
            <a:r>
              <a:rPr lang="en-US" dirty="0" smtClean="0">
                <a:solidFill>
                  <a:srgbClr val="660066"/>
                </a:solidFill>
                <a:latin typeface="Arial" pitchFamily="34" charset="0"/>
                <a:cs typeface="Arial" pitchFamily="34" charset="0"/>
              </a:rPr>
              <a:t> = There is a conflict. </a:t>
            </a:r>
            <a:r>
              <a:rPr lang="en-US" i="1" dirty="0" smtClean="0">
                <a:solidFill>
                  <a:srgbClr val="660066"/>
                </a:solidFill>
                <a:latin typeface="Arial" pitchFamily="34" charset="0"/>
                <a:cs typeface="Arial" pitchFamily="34" charset="0"/>
              </a:rPr>
              <a:t>N</a:t>
            </a:r>
            <a:r>
              <a:rPr lang="en-US" dirty="0" smtClean="0">
                <a:solidFill>
                  <a:srgbClr val="660066"/>
                </a:solidFill>
                <a:latin typeface="Arial" pitchFamily="34" charset="0"/>
                <a:cs typeface="Arial" pitchFamily="34" charset="0"/>
              </a:rPr>
              <a:t> = There is no conflict.</a:t>
            </a:r>
          </a:p>
          <a:p>
            <a:pPr>
              <a:spcBef>
                <a:spcPts val="1800"/>
              </a:spcBef>
            </a:pPr>
            <a:r>
              <a:rPr lang="en-US" i="1" dirty="0" err="1">
                <a:solidFill>
                  <a:srgbClr val="660066"/>
                </a:solidFill>
                <a:latin typeface="+mn-lt"/>
              </a:rPr>
              <a:t>rl</a:t>
            </a:r>
            <a:r>
              <a:rPr lang="en-US" i="1" baseline="-10000" dirty="0" err="1">
                <a:solidFill>
                  <a:srgbClr val="660066"/>
                </a:solidFill>
                <a:latin typeface="+mn-lt"/>
              </a:rPr>
              <a:t>i</a:t>
            </a:r>
            <a:r>
              <a:rPr lang="en-US" i="1" dirty="0">
                <a:solidFill>
                  <a:srgbClr val="660066"/>
                </a:solidFill>
                <a:latin typeface="+mn-lt"/>
              </a:rPr>
              <a:t>(x</a:t>
            </a:r>
            <a:r>
              <a:rPr lang="en-US" i="1" dirty="0" smtClean="0">
                <a:solidFill>
                  <a:srgbClr val="660066"/>
                </a:solidFill>
                <a:latin typeface="+mn-lt"/>
              </a:rPr>
              <a:t>)</a:t>
            </a:r>
            <a:r>
              <a:rPr lang="en-US" dirty="0" smtClean="0">
                <a:solidFill>
                  <a:srgbClr val="660066"/>
                </a:solidFill>
                <a:latin typeface="+mn-lt"/>
              </a:rPr>
              <a:t> = </a:t>
            </a:r>
            <a:r>
              <a:rPr lang="en-US" i="1" dirty="0" smtClean="0">
                <a:solidFill>
                  <a:srgbClr val="660066"/>
                </a:solidFill>
                <a:latin typeface="+mn-lt"/>
              </a:rPr>
              <a:t>T</a:t>
            </a:r>
            <a:r>
              <a:rPr lang="en-US" i="1" baseline="-10000" dirty="0" smtClean="0">
                <a:solidFill>
                  <a:srgbClr val="660066"/>
                </a:solidFill>
                <a:latin typeface="+mn-lt"/>
              </a:rPr>
              <a:t>i</a:t>
            </a:r>
            <a:r>
              <a:rPr lang="en-US" dirty="0" smtClean="0">
                <a:solidFill>
                  <a:srgbClr val="660066"/>
                </a:solidFill>
                <a:latin typeface="+mn-lt"/>
              </a:rPr>
              <a:t> applies a read lock on x.</a:t>
            </a:r>
          </a:p>
          <a:p>
            <a:pPr>
              <a:spcBef>
                <a:spcPts val="0"/>
              </a:spcBef>
              <a:spcAft>
                <a:spcPts val="0"/>
              </a:spcAft>
            </a:pPr>
            <a:r>
              <a:rPr lang="en-US" i="1" dirty="0" err="1" smtClean="0">
                <a:solidFill>
                  <a:srgbClr val="660066"/>
                </a:solidFill>
                <a:latin typeface="+mn-lt"/>
              </a:rPr>
              <a:t>wl</a:t>
            </a:r>
            <a:r>
              <a:rPr lang="en-US" i="1" baseline="-10000" dirty="0" err="1" smtClean="0">
                <a:solidFill>
                  <a:srgbClr val="660066"/>
                </a:solidFill>
                <a:latin typeface="+mn-lt"/>
              </a:rPr>
              <a:t>i</a:t>
            </a:r>
            <a:r>
              <a:rPr lang="en-US" i="1" dirty="0" smtClean="0">
                <a:solidFill>
                  <a:srgbClr val="660066"/>
                </a:solidFill>
                <a:latin typeface="+mn-lt"/>
              </a:rPr>
              <a:t>(x) = </a:t>
            </a:r>
            <a:r>
              <a:rPr lang="en-US" i="1" dirty="0">
                <a:solidFill>
                  <a:srgbClr val="660066"/>
                </a:solidFill>
                <a:latin typeface="+mn-lt"/>
              </a:rPr>
              <a:t>T</a:t>
            </a:r>
            <a:r>
              <a:rPr lang="en-US" i="1" baseline="-10000" dirty="0">
                <a:solidFill>
                  <a:srgbClr val="660066"/>
                </a:solidFill>
                <a:latin typeface="+mn-lt"/>
              </a:rPr>
              <a:t>i</a:t>
            </a:r>
            <a:r>
              <a:rPr lang="en-US" i="1" dirty="0" smtClean="0">
                <a:solidFill>
                  <a:srgbClr val="660066"/>
                </a:solidFill>
                <a:latin typeface="+mn-lt"/>
              </a:rPr>
              <a:t> applies a write lock on x.</a:t>
            </a:r>
          </a:p>
          <a:p>
            <a:pPr>
              <a:spcBef>
                <a:spcPts val="0"/>
              </a:spcBef>
              <a:spcAft>
                <a:spcPts val="0"/>
              </a:spcAft>
            </a:pPr>
            <a:r>
              <a:rPr lang="en-US" i="1" dirty="0" err="1" smtClean="0">
                <a:solidFill>
                  <a:srgbClr val="660066"/>
                </a:solidFill>
                <a:latin typeface="+mn-lt"/>
              </a:rPr>
              <a:t>ru</a:t>
            </a:r>
            <a:r>
              <a:rPr lang="en-US" i="1" baseline="-10000" dirty="0" err="1" smtClean="0">
                <a:solidFill>
                  <a:srgbClr val="660066"/>
                </a:solidFill>
                <a:latin typeface="+mn-lt"/>
              </a:rPr>
              <a:t>i</a:t>
            </a:r>
            <a:r>
              <a:rPr lang="en-US" i="1" dirty="0" smtClean="0">
                <a:solidFill>
                  <a:srgbClr val="660066"/>
                </a:solidFill>
                <a:latin typeface="+mn-lt"/>
              </a:rPr>
              <a:t>(x</a:t>
            </a:r>
            <a:r>
              <a:rPr lang="en-US" i="1" dirty="0">
                <a:solidFill>
                  <a:srgbClr val="660066"/>
                </a:solidFill>
                <a:latin typeface="+mn-lt"/>
              </a:rPr>
              <a:t>)</a:t>
            </a:r>
            <a:r>
              <a:rPr lang="en-US" dirty="0">
                <a:solidFill>
                  <a:srgbClr val="660066"/>
                </a:solidFill>
                <a:latin typeface="+mn-lt"/>
              </a:rPr>
              <a:t> = </a:t>
            </a:r>
            <a:r>
              <a:rPr lang="en-US" dirty="0" smtClean="0">
                <a:solidFill>
                  <a:srgbClr val="660066"/>
                </a:solidFill>
                <a:latin typeface="+mn-lt"/>
              </a:rPr>
              <a:t>Scheduler unlocks read lock on x for </a:t>
            </a:r>
            <a:r>
              <a:rPr lang="en-US" i="1" dirty="0" smtClean="0">
                <a:solidFill>
                  <a:srgbClr val="660066"/>
                </a:solidFill>
                <a:latin typeface="+mn-lt"/>
              </a:rPr>
              <a:t>T</a:t>
            </a:r>
            <a:r>
              <a:rPr lang="en-US" i="1" baseline="-10000" dirty="0" smtClean="0">
                <a:solidFill>
                  <a:srgbClr val="660066"/>
                </a:solidFill>
                <a:latin typeface="+mn-lt"/>
              </a:rPr>
              <a:t>i</a:t>
            </a:r>
            <a:r>
              <a:rPr lang="en-US" dirty="0" smtClean="0">
                <a:solidFill>
                  <a:srgbClr val="660066"/>
                </a:solidFill>
                <a:latin typeface="+mn-lt"/>
              </a:rPr>
              <a:t>.</a:t>
            </a:r>
            <a:endParaRPr lang="en-US" dirty="0">
              <a:solidFill>
                <a:srgbClr val="660066"/>
              </a:solidFill>
              <a:latin typeface="+mn-lt"/>
            </a:endParaRPr>
          </a:p>
          <a:p>
            <a:pPr>
              <a:spcBef>
                <a:spcPts val="0"/>
              </a:spcBef>
              <a:spcAft>
                <a:spcPts val="0"/>
              </a:spcAft>
            </a:pPr>
            <a:r>
              <a:rPr lang="en-US" i="1" dirty="0" err="1" smtClean="0">
                <a:solidFill>
                  <a:srgbClr val="660066"/>
                </a:solidFill>
                <a:latin typeface="+mn-lt"/>
              </a:rPr>
              <a:t>wu</a:t>
            </a:r>
            <a:r>
              <a:rPr lang="en-US" i="1" baseline="-10000" dirty="0" err="1" smtClean="0">
                <a:solidFill>
                  <a:srgbClr val="660066"/>
                </a:solidFill>
                <a:latin typeface="+mn-lt"/>
              </a:rPr>
              <a:t>i</a:t>
            </a:r>
            <a:r>
              <a:rPr lang="en-US" i="1" dirty="0" smtClean="0">
                <a:solidFill>
                  <a:srgbClr val="660066"/>
                </a:solidFill>
                <a:latin typeface="+mn-lt"/>
              </a:rPr>
              <a:t>(x</a:t>
            </a:r>
            <a:r>
              <a:rPr lang="en-US" i="1" dirty="0">
                <a:solidFill>
                  <a:srgbClr val="660066"/>
                </a:solidFill>
                <a:latin typeface="+mn-lt"/>
              </a:rPr>
              <a:t>) = </a:t>
            </a:r>
            <a:r>
              <a:rPr lang="en-US" dirty="0">
                <a:solidFill>
                  <a:srgbClr val="660066"/>
                </a:solidFill>
                <a:latin typeface="+mn-lt"/>
              </a:rPr>
              <a:t>Scheduler unlocks </a:t>
            </a:r>
            <a:r>
              <a:rPr lang="en-US" dirty="0" smtClean="0">
                <a:solidFill>
                  <a:srgbClr val="660066"/>
                </a:solidFill>
                <a:latin typeface="+mn-lt"/>
              </a:rPr>
              <a:t>write </a:t>
            </a:r>
            <a:r>
              <a:rPr lang="en-US" dirty="0">
                <a:solidFill>
                  <a:srgbClr val="660066"/>
                </a:solidFill>
                <a:latin typeface="+mn-lt"/>
              </a:rPr>
              <a:t>lock on x for </a:t>
            </a:r>
            <a:r>
              <a:rPr lang="en-US" i="1" dirty="0">
                <a:solidFill>
                  <a:srgbClr val="660066"/>
                </a:solidFill>
                <a:latin typeface="+mn-lt"/>
              </a:rPr>
              <a:t>T</a:t>
            </a:r>
            <a:r>
              <a:rPr lang="en-US" i="1" baseline="-10000" dirty="0">
                <a:solidFill>
                  <a:srgbClr val="660066"/>
                </a:solidFill>
                <a:latin typeface="+mn-lt"/>
              </a:rPr>
              <a:t>i</a:t>
            </a:r>
            <a:r>
              <a:rPr lang="en-US" dirty="0" smtClean="0">
                <a:solidFill>
                  <a:srgbClr val="660066"/>
                </a:solidFill>
                <a:latin typeface="+mn-lt"/>
              </a:rPr>
              <a:t>.</a:t>
            </a:r>
            <a:endParaRPr lang="en-US" i="1" dirty="0">
              <a:solidFill>
                <a:srgbClr val="660066"/>
              </a:solidFill>
              <a:latin typeface="+mn-lt"/>
            </a:endParaRPr>
          </a:p>
        </p:txBody>
      </p:sp>
    </p:spTree>
    <p:extLst>
      <p:ext uri="{BB962C8B-B14F-4D97-AF65-F5344CB8AC3E}">
        <p14:creationId xmlns:p14="http://schemas.microsoft.com/office/powerpoint/2010/main" val="20028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Two-Phase Locking (2PL) Policy</a:t>
            </a:r>
          </a:p>
        </p:txBody>
      </p:sp>
      <p:sp>
        <p:nvSpPr>
          <p:cNvPr id="11268" name="Rectangle 3"/>
          <p:cNvSpPr>
            <a:spLocks noGrp="1" noChangeArrowheads="1"/>
          </p:cNvSpPr>
          <p:nvPr>
            <p:ph type="body" idx="4294967295"/>
          </p:nvPr>
        </p:nvSpPr>
        <p:spPr>
          <a:xfrm>
            <a:off x="661851" y="1407519"/>
            <a:ext cx="7913717" cy="3817624"/>
          </a:xfrm>
        </p:spPr>
        <p:txBody>
          <a:bodyPr/>
          <a:lstStyle/>
          <a:p>
            <a:pPr marL="0" indent="0" algn="just">
              <a:buFontTx/>
              <a:buNone/>
              <a:defRPr/>
            </a:pPr>
            <a:r>
              <a:rPr lang="en-US" sz="2400" b="1" dirty="0" smtClean="0">
                <a:solidFill>
                  <a:srgbClr val="660066"/>
                </a:solidFill>
                <a:latin typeface="Arial" pitchFamily="34" charset="0"/>
                <a:cs typeface="Arial" pitchFamily="34" charset="0"/>
              </a:rPr>
              <a:t>Concurrent operation must be managed correctly to resolve “dirty read”, “unrepeatable read”, and “Lost update.” 2PL policy states: Locking phase (growing phase) and Unlocking (releasing) phase must be mutually exclusive</a:t>
            </a:r>
          </a:p>
          <a:p>
            <a:pPr marL="800100" algn="just">
              <a:spcBef>
                <a:spcPts val="1200"/>
              </a:spcBef>
              <a:buBlip>
                <a:blip r:embed="rId2"/>
              </a:buBlip>
              <a:defRPr/>
            </a:pPr>
            <a:r>
              <a:rPr lang="en-US" sz="2000" b="1" i="1" dirty="0" err="1" smtClean="0">
                <a:solidFill>
                  <a:srgbClr val="000099"/>
                </a:solidFill>
                <a:latin typeface="Arial" pitchFamily="34" charset="0"/>
                <a:cs typeface="Arial" pitchFamily="34" charset="0"/>
              </a:rPr>
              <a:t>Lock</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 (x)</a:t>
            </a:r>
            <a:r>
              <a:rPr lang="en-US" sz="2000" b="1" dirty="0" smtClean="0">
                <a:solidFill>
                  <a:srgbClr val="000099"/>
                </a:solidFill>
                <a:latin typeface="Arial" pitchFamily="34" charset="0"/>
                <a:cs typeface="Arial" pitchFamily="34" charset="0"/>
              </a:rPr>
              <a:t> = </a:t>
            </a:r>
            <a:r>
              <a:rPr lang="en-US" sz="2000" b="1" i="1" dirty="0" smtClean="0">
                <a:solidFill>
                  <a:srgbClr val="000099"/>
                </a:solidFill>
                <a:latin typeface="Arial" pitchFamily="34" charset="0"/>
                <a:cs typeface="Arial" pitchFamily="34" charset="0"/>
              </a:rPr>
              <a:t>l</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locks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its use.</a:t>
            </a:r>
          </a:p>
          <a:p>
            <a:pPr marL="804863" indent="0" algn="just">
              <a:spcBef>
                <a:spcPts val="1200"/>
              </a:spcBef>
              <a:buNone/>
              <a:defRPr/>
            </a:pPr>
            <a:r>
              <a:rPr lang="en-US" sz="2000" b="1" dirty="0" smtClean="0">
                <a:solidFill>
                  <a:srgbClr val="000099"/>
                </a:solidFill>
                <a:latin typeface="Arial" pitchFamily="34" charset="0"/>
                <a:cs typeface="Arial" pitchFamily="34" charset="0"/>
              </a:rPr>
              <a:t>To manage conflicts (</a:t>
            </a:r>
            <a:r>
              <a:rPr lang="en-US" sz="2000" b="1" i="1" dirty="0" smtClean="0">
                <a:solidFill>
                  <a:srgbClr val="000099"/>
                </a:solidFill>
                <a:latin typeface="Arial" pitchFamily="34" charset="0"/>
                <a:cs typeface="Arial" pitchFamily="34" charset="0"/>
              </a:rPr>
              <a:t>r-w</a:t>
            </a:r>
            <a:r>
              <a:rPr lang="en-US" sz="2000" b="1" dirty="0" smtClean="0">
                <a:solidFill>
                  <a:srgbClr val="000099"/>
                </a:solidFill>
                <a:latin typeface="Arial" pitchFamily="34" charset="0"/>
                <a:cs typeface="Arial" pitchFamily="34" charset="0"/>
              </a:rPr>
              <a:t> and </a:t>
            </a:r>
            <a:r>
              <a:rPr lang="en-US" sz="2000" b="1" i="1" dirty="0" smtClean="0">
                <a:solidFill>
                  <a:srgbClr val="000099"/>
                </a:solidFill>
                <a:latin typeface="Arial" pitchFamily="34" charset="0"/>
                <a:cs typeface="Arial" pitchFamily="34" charset="0"/>
              </a:rPr>
              <a:t>w-w</a:t>
            </a:r>
            <a:r>
              <a:rPr lang="en-US" sz="2000" b="1" dirty="0" smtClean="0">
                <a:solidFill>
                  <a:srgbClr val="000099"/>
                </a:solidFill>
                <a:latin typeface="Arial" pitchFamily="34" charset="0"/>
                <a:cs typeface="Arial" pitchFamily="34" charset="0"/>
              </a:rPr>
              <a:t>) there are </a:t>
            </a:r>
            <a:r>
              <a:rPr lang="en-US" sz="2000" b="1" dirty="0" smtClean="0">
                <a:solidFill>
                  <a:srgbClr val="FF0000"/>
                </a:solidFill>
                <a:latin typeface="Arial" pitchFamily="34" charset="0"/>
                <a:cs typeface="Arial" pitchFamily="34" charset="0"/>
              </a:rPr>
              <a:t>share</a:t>
            </a:r>
            <a:r>
              <a:rPr lang="en-US" sz="2000" b="1" dirty="0" smtClean="0">
                <a:solidFill>
                  <a:srgbClr val="000099"/>
                </a:solidFill>
                <a:latin typeface="Arial" pitchFamily="34" charset="0"/>
                <a:cs typeface="Arial" pitchFamily="34" charset="0"/>
              </a:rPr>
              <a:t> lock and </a:t>
            </a:r>
            <a:r>
              <a:rPr lang="en-US" sz="2000" b="1" dirty="0" smtClean="0">
                <a:solidFill>
                  <a:srgbClr val="FF0000"/>
                </a:solidFill>
                <a:latin typeface="Arial" pitchFamily="34" charset="0"/>
                <a:cs typeface="Arial" pitchFamily="34" charset="0"/>
              </a:rPr>
              <a:t>exclusive</a:t>
            </a:r>
            <a:r>
              <a:rPr lang="en-US" sz="2000" b="1" dirty="0" smtClean="0">
                <a:solidFill>
                  <a:srgbClr val="000099"/>
                </a:solidFill>
                <a:latin typeface="Arial" pitchFamily="34" charset="0"/>
                <a:cs typeface="Arial" pitchFamily="34" charset="0"/>
              </a:rPr>
              <a:t> lock. </a:t>
            </a:r>
            <a:r>
              <a:rPr lang="en-US" sz="2000" b="1" dirty="0" smtClean="0">
                <a:solidFill>
                  <a:srgbClr val="FF0000"/>
                </a:solidFill>
                <a:latin typeface="Arial" pitchFamily="34" charset="0"/>
                <a:cs typeface="Arial" pitchFamily="34" charset="0"/>
              </a:rPr>
              <a:t>Share</a:t>
            </a:r>
            <a:r>
              <a:rPr lang="en-US" sz="2000" b="1" dirty="0" smtClean="0">
                <a:solidFill>
                  <a:srgbClr val="000099"/>
                </a:solidFill>
                <a:latin typeface="Arial" pitchFamily="34" charset="0"/>
                <a:cs typeface="Arial" pitchFamily="34" charset="0"/>
              </a:rPr>
              <a:t> lock allows non-conflicting operations (</a:t>
            </a:r>
            <a:r>
              <a:rPr lang="en-US" sz="2000" b="1" i="1" dirty="0" smtClean="0">
                <a:solidFill>
                  <a:srgbClr val="000099"/>
                </a:solidFill>
                <a:latin typeface="Arial" pitchFamily="34" charset="0"/>
                <a:cs typeface="Arial" pitchFamily="34" charset="0"/>
              </a:rPr>
              <a:t>r-r</a:t>
            </a:r>
            <a:r>
              <a:rPr lang="en-US" sz="2000" b="1" dirty="0" smtClean="0">
                <a:solidFill>
                  <a:srgbClr val="000099"/>
                </a:solidFill>
                <a:latin typeface="Arial" pitchFamily="34" charset="0"/>
                <a:cs typeface="Arial" pitchFamily="34" charset="0"/>
              </a:rPr>
              <a:t>, </a:t>
            </a:r>
            <a:r>
              <a:rPr lang="en-US" sz="2000" b="1" i="1" dirty="0" err="1" smtClean="0">
                <a:solidFill>
                  <a:srgbClr val="000099"/>
                </a:solidFill>
                <a:latin typeface="Arial" pitchFamily="34" charset="0"/>
                <a:cs typeface="Arial" pitchFamily="34" charset="0"/>
              </a:rPr>
              <a:t>inc-inc</a:t>
            </a:r>
            <a:r>
              <a:rPr lang="en-US" sz="2000" b="1" dirty="0" smtClean="0">
                <a:solidFill>
                  <a:srgbClr val="000099"/>
                </a:solidFill>
                <a:latin typeface="Arial" pitchFamily="34" charset="0"/>
                <a:cs typeface="Arial" pitchFamily="34" charset="0"/>
              </a:rPr>
              <a:t>, </a:t>
            </a:r>
            <a:r>
              <a:rPr lang="en-US" sz="2000" b="1" i="1" dirty="0" err="1" smtClean="0">
                <a:solidFill>
                  <a:srgbClr val="000099"/>
                </a:solidFill>
                <a:latin typeface="Arial" pitchFamily="34" charset="0"/>
                <a:cs typeface="Arial" pitchFamily="34" charset="0"/>
              </a:rPr>
              <a:t>dec-dec</a:t>
            </a:r>
            <a:r>
              <a:rPr lang="en-US" sz="2000" b="1" dirty="0" smtClean="0">
                <a:solidFill>
                  <a:srgbClr val="000099"/>
                </a:solidFill>
                <a:latin typeface="Arial" pitchFamily="34" charset="0"/>
                <a:cs typeface="Arial" pitchFamily="34" charset="0"/>
              </a:rPr>
              <a:t>) to continue together (parallel or concurrently). An </a:t>
            </a:r>
            <a:r>
              <a:rPr lang="en-US" sz="2000" b="1" dirty="0" smtClean="0">
                <a:solidFill>
                  <a:srgbClr val="FF0000"/>
                </a:solidFill>
                <a:latin typeface="Arial" pitchFamily="34" charset="0"/>
                <a:cs typeface="Arial" pitchFamily="34" charset="0"/>
              </a:rPr>
              <a:t>exclusive</a:t>
            </a:r>
            <a:r>
              <a:rPr lang="en-US" sz="2000" b="1" dirty="0" smtClean="0">
                <a:solidFill>
                  <a:srgbClr val="000099"/>
                </a:solidFill>
                <a:latin typeface="Arial" pitchFamily="34" charset="0"/>
                <a:cs typeface="Arial" pitchFamily="34" charset="0"/>
              </a:rPr>
              <a:t> lock cannot be shared.</a:t>
            </a:r>
            <a:endParaRPr lang="en-US" sz="2000" b="1" dirty="0">
              <a:solidFill>
                <a:srgbClr val="000099"/>
              </a:solidFill>
              <a:latin typeface="Arial" pitchFamily="34" charset="0"/>
              <a:cs typeface="Arial" pitchFamily="34" charset="0"/>
            </a:endParaRPr>
          </a:p>
          <a:p>
            <a:pPr marL="800100" algn="just">
              <a:buBlip>
                <a:blip r:embed="rId2"/>
              </a:buBlip>
              <a:defRPr/>
            </a:pPr>
            <a:r>
              <a:rPr lang="en-US" sz="2000" b="1" dirty="0" err="1" smtClean="0">
                <a:solidFill>
                  <a:srgbClr val="000099"/>
                </a:solidFill>
                <a:latin typeface="Arial" pitchFamily="34" charset="0"/>
                <a:cs typeface="Arial" pitchFamily="34" charset="0"/>
              </a:rPr>
              <a:t>unlock</a:t>
            </a:r>
            <a:r>
              <a:rPr lang="en-US" sz="2000" b="1" baseline="-10000" dirty="0" err="1"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 </a:t>
            </a:r>
            <a:r>
              <a:rPr lang="en-US" sz="2000" b="1" i="1" dirty="0" err="1" smtClean="0">
                <a:solidFill>
                  <a:srgbClr val="000099"/>
                </a:solidFill>
                <a:latin typeface="Arial" pitchFamily="34" charset="0"/>
                <a:cs typeface="Arial" pitchFamily="34" charset="0"/>
              </a:rPr>
              <a:t>u</a:t>
            </a:r>
            <a:r>
              <a:rPr lang="en-US" sz="2000" b="1" i="1" baseline="-10000" dirty="0" err="1"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and releases it for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46359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Two-Phase Locking (2PL) Policy</a:t>
            </a:r>
          </a:p>
        </p:txBody>
      </p:sp>
      <p:sp>
        <p:nvSpPr>
          <p:cNvPr id="11268" name="Rectangle 3"/>
          <p:cNvSpPr>
            <a:spLocks noGrp="1" noChangeArrowheads="1"/>
          </p:cNvSpPr>
          <p:nvPr>
            <p:ph type="body" idx="4294967295"/>
          </p:nvPr>
        </p:nvSpPr>
        <p:spPr>
          <a:xfrm>
            <a:off x="661851" y="1178919"/>
            <a:ext cx="7913717" cy="4873538"/>
          </a:xfrm>
        </p:spPr>
        <p:txBody>
          <a:bodyPr/>
          <a:lstStyle/>
          <a:p>
            <a:pPr marL="0" indent="0" algn="just">
              <a:buFontTx/>
              <a:buNone/>
              <a:defRPr/>
            </a:pPr>
            <a:r>
              <a:rPr lang="en-US" sz="2400" b="1" dirty="0" smtClean="0">
                <a:solidFill>
                  <a:srgbClr val="660066"/>
                </a:solidFill>
                <a:latin typeface="Arial" pitchFamily="34" charset="0"/>
                <a:cs typeface="Arial" pitchFamily="34" charset="0"/>
              </a:rPr>
              <a:t>A transaction must mutually exclude its locking and unlocking phases. This means that a transaction cannot release one of its locked data items and subsequently tries to lock a new data item.</a:t>
            </a:r>
          </a:p>
          <a:p>
            <a:pPr marL="457200" indent="0" algn="just">
              <a:buFontTx/>
              <a:buNone/>
              <a:defRPr/>
            </a:pPr>
            <a:r>
              <a:rPr lang="en-US" sz="2000" b="1" i="1" dirty="0" smtClean="0">
                <a:solidFill>
                  <a:srgbClr val="000099"/>
                </a:solidFill>
                <a:latin typeface="Arial" pitchFamily="34" charset="0"/>
                <a:cs typeface="Arial" pitchFamily="34" charset="0"/>
              </a:rPr>
              <a:t>If every transaction follows this 2PL policy then execution of concurrent transactions will preserve database consistency.</a:t>
            </a:r>
          </a:p>
          <a:p>
            <a:pPr marL="0" indent="0" algn="just">
              <a:buFontTx/>
              <a:buNone/>
              <a:defRPr/>
            </a:pPr>
            <a:r>
              <a:rPr lang="en-US" sz="2400" b="1" dirty="0" smtClean="0">
                <a:solidFill>
                  <a:srgbClr val="660066"/>
                </a:solidFill>
                <a:latin typeface="Arial" pitchFamily="34" charset="0"/>
                <a:cs typeface="Arial" pitchFamily="34" charset="0"/>
              </a:rPr>
              <a:t>To understand </a:t>
            </a:r>
            <a:r>
              <a:rPr lang="en-US" sz="2400" b="1" dirty="0">
                <a:solidFill>
                  <a:srgbClr val="660066"/>
                </a:solidFill>
                <a:latin typeface="Arial" pitchFamily="34" charset="0"/>
                <a:cs typeface="Arial" pitchFamily="34" charset="0"/>
              </a:rPr>
              <a:t>the concept, working, and implementation of 2PL </a:t>
            </a:r>
            <a:r>
              <a:rPr lang="en-US" sz="2400" b="1" dirty="0" smtClean="0">
                <a:solidFill>
                  <a:srgbClr val="660066"/>
                </a:solidFill>
                <a:latin typeface="Arial" pitchFamily="34" charset="0"/>
                <a:cs typeface="Arial" pitchFamily="34" charset="0"/>
              </a:rPr>
              <a:t>scheduler, we will proceed as follows:</a:t>
            </a:r>
          </a:p>
          <a:p>
            <a:pPr marL="857250" lvl="1"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rPr>
              <a:t>Understand the concept and policy</a:t>
            </a:r>
          </a:p>
          <a:p>
            <a:pPr marL="857250" lvl="1" indent="-457200" algn="just">
              <a:buFont typeface="+mj-lt"/>
              <a:buAutoNum type="arabicPeriod"/>
              <a:defRPr/>
            </a:pPr>
            <a:r>
              <a:rPr lang="en-US" sz="2000" b="1" dirty="0" smtClean="0">
                <a:solidFill>
                  <a:srgbClr val="000099"/>
                </a:solidFill>
                <a:latin typeface="Arial" pitchFamily="34" charset="0"/>
                <a:cs typeface="Arial" pitchFamily="34" charset="0"/>
              </a:rPr>
              <a:t>Discuss its behavior</a:t>
            </a:r>
          </a:p>
          <a:p>
            <a:pPr marL="857250" lvl="1" indent="-457200" algn="just">
              <a:buFont typeface="+mj-lt"/>
              <a:buAutoNum type="arabicPeriod"/>
              <a:defRPr/>
            </a:pPr>
            <a:r>
              <a:rPr lang="en-US" sz="2000" b="1" dirty="0" smtClean="0">
                <a:solidFill>
                  <a:srgbClr val="000099"/>
                </a:solidFill>
                <a:latin typeface="Arial" pitchFamily="34" charset="0"/>
                <a:cs typeface="Arial" pitchFamily="34" charset="0"/>
              </a:rPr>
              <a:t>Proof its correctness (it produces SR history)</a:t>
            </a:r>
          </a:p>
        </p:txBody>
      </p:sp>
    </p:spTree>
    <p:extLst>
      <p:ext uri="{BB962C8B-B14F-4D97-AF65-F5344CB8AC3E}">
        <p14:creationId xmlns:p14="http://schemas.microsoft.com/office/powerpoint/2010/main" val="920930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728663"/>
          </a:xfrm>
        </p:spPr>
        <p:txBody>
          <a:bodyPr/>
          <a:lstStyle/>
          <a:p>
            <a:r>
              <a:rPr lang="en-US" sz="2800" b="1" dirty="0" smtClean="0">
                <a:solidFill>
                  <a:srgbClr val="C00000"/>
                </a:solidFill>
                <a:latin typeface="Arial" pitchFamily="34" charset="0"/>
                <a:cs typeface="Arial" pitchFamily="34" charset="0"/>
              </a:rPr>
              <a:t>Concurrency Control Mechanisms (CCMs)</a:t>
            </a:r>
            <a:br>
              <a:rPr lang="en-US" sz="2800" b="1" dirty="0" smtClean="0">
                <a:solidFill>
                  <a:srgbClr val="C00000"/>
                </a:solidFill>
                <a:latin typeface="Arial" pitchFamily="34" charset="0"/>
                <a:cs typeface="Arial" pitchFamily="34" charset="0"/>
              </a:rPr>
            </a:br>
            <a:r>
              <a:rPr lang="en-US" sz="2800" b="1" dirty="0" smtClean="0">
                <a:solidFill>
                  <a:srgbClr val="C00000"/>
                </a:solidFill>
                <a:latin typeface="Arial" pitchFamily="34" charset="0"/>
                <a:cs typeface="Arial" pitchFamily="34" charset="0"/>
              </a:rPr>
              <a:t>Two-Phase Locking (2PL)</a:t>
            </a:r>
          </a:p>
        </p:txBody>
      </p:sp>
      <p:sp>
        <p:nvSpPr>
          <p:cNvPr id="5124" name="Text Box 4"/>
          <p:cNvSpPr txBox="1">
            <a:spLocks noChangeArrowheads="1"/>
          </p:cNvSpPr>
          <p:nvPr/>
        </p:nvSpPr>
        <p:spPr bwMode="auto">
          <a:xfrm>
            <a:off x="1355725" y="1949450"/>
            <a:ext cx="543514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Blip>
                <a:blip r:embed="rId2"/>
              </a:buBlip>
            </a:pPr>
            <a:r>
              <a:rPr lang="en-US" dirty="0" smtClean="0">
                <a:solidFill>
                  <a:srgbClr val="000099"/>
                </a:solidFill>
                <a:latin typeface="Arial" pitchFamily="34" charset="0"/>
                <a:cs typeface="Arial" pitchFamily="34" charset="0"/>
              </a:rPr>
              <a:t>Introduction </a:t>
            </a:r>
            <a:r>
              <a:rPr lang="en-US" dirty="0">
                <a:solidFill>
                  <a:srgbClr val="000099"/>
                </a:solidFill>
                <a:latin typeface="Arial" pitchFamily="34" charset="0"/>
                <a:cs typeface="Arial" pitchFamily="34" charset="0"/>
              </a:rPr>
              <a:t>to </a:t>
            </a:r>
            <a:r>
              <a:rPr lang="en-US" dirty="0" smtClean="0">
                <a:solidFill>
                  <a:srgbClr val="000099"/>
                </a:solidFill>
                <a:latin typeface="Arial" pitchFamily="34" charset="0"/>
                <a:cs typeface="Arial" pitchFamily="34" charset="0"/>
              </a:rPr>
              <a:t>CCMs</a:t>
            </a:r>
            <a:endParaRPr lang="en-US" dirty="0">
              <a:solidFill>
                <a:srgbClr val="000099"/>
              </a:solidFill>
              <a:latin typeface="Arial" pitchFamily="34" charset="0"/>
              <a:cs typeface="Arial" pitchFamily="34" charset="0"/>
            </a:endParaRPr>
          </a:p>
          <a:p>
            <a:pPr>
              <a:buFontTx/>
              <a:buBlip>
                <a:blip r:embed="rId2"/>
              </a:buBlip>
            </a:pPr>
            <a:r>
              <a:rPr lang="en-US" dirty="0">
                <a:solidFill>
                  <a:srgbClr val="000099"/>
                </a:solidFill>
                <a:latin typeface="Arial" pitchFamily="34" charset="0"/>
                <a:cs typeface="Arial" pitchFamily="34" charset="0"/>
              </a:rPr>
              <a:t>Transaction </a:t>
            </a:r>
            <a:r>
              <a:rPr lang="en-US" dirty="0" smtClean="0">
                <a:solidFill>
                  <a:srgbClr val="000099"/>
                </a:solidFill>
                <a:latin typeface="Arial" pitchFamily="34" charset="0"/>
                <a:cs typeface="Arial" pitchFamily="34" charset="0"/>
              </a:rPr>
              <a:t>Properties Revisited</a:t>
            </a:r>
          </a:p>
          <a:p>
            <a:pPr>
              <a:buFontTx/>
              <a:buBlip>
                <a:blip r:embed="rId2"/>
              </a:buBlip>
            </a:pPr>
            <a:r>
              <a:rPr lang="en-US" dirty="0" smtClean="0">
                <a:solidFill>
                  <a:srgbClr val="000099"/>
                </a:solidFill>
                <a:latin typeface="Arial" pitchFamily="34" charset="0"/>
                <a:cs typeface="Arial" pitchFamily="34" charset="0"/>
              </a:rPr>
              <a:t>Two Phase Locking Approach</a:t>
            </a:r>
          </a:p>
          <a:p>
            <a:pPr>
              <a:buFontTx/>
              <a:buBlip>
                <a:blip r:embed="rId2"/>
              </a:buBlip>
            </a:pPr>
            <a:r>
              <a:rPr lang="en-US" dirty="0" smtClean="0">
                <a:solidFill>
                  <a:srgbClr val="000099"/>
                </a:solidFill>
                <a:latin typeface="Arial" pitchFamily="34" charset="0"/>
                <a:cs typeface="Arial" pitchFamily="34" charset="0"/>
              </a:rPr>
              <a:t>Correctness</a:t>
            </a:r>
          </a:p>
          <a:p>
            <a:pPr>
              <a:buFontTx/>
              <a:buBlip>
                <a:blip r:embed="rId2"/>
              </a:buBlip>
            </a:pPr>
            <a:r>
              <a:rPr lang="en-US" dirty="0" smtClean="0">
                <a:solidFill>
                  <a:srgbClr val="000099"/>
                </a:solidFill>
                <a:latin typeface="Arial" pitchFamily="34" charset="0"/>
                <a:cs typeface="Arial" pitchFamily="34" charset="0"/>
              </a:rPr>
              <a:t>Implementation</a:t>
            </a:r>
          </a:p>
          <a:p>
            <a:pPr>
              <a:buFontTx/>
              <a:buBlip>
                <a:blip r:embed="rId2"/>
              </a:buBlip>
            </a:pPr>
            <a:r>
              <a:rPr lang="en-US" dirty="0" smtClean="0">
                <a:solidFill>
                  <a:srgbClr val="000099"/>
                </a:solidFill>
                <a:latin typeface="Arial" pitchFamily="34" charset="0"/>
                <a:cs typeface="Arial" pitchFamily="34" charset="0"/>
              </a:rPr>
              <a:t>Limitations</a:t>
            </a:r>
            <a:endParaRPr lang="en-US"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059175"/>
            <a:ext cx="7913717" cy="4546967"/>
          </a:xfrm>
        </p:spPr>
        <p:txBody>
          <a:bodyPr/>
          <a:lstStyle/>
          <a:p>
            <a:pPr marL="0" indent="0" algn="just">
              <a:buFontTx/>
              <a:buNone/>
              <a:defRPr/>
            </a:pPr>
            <a:r>
              <a:rPr lang="en-US" sz="2400" b="1" dirty="0" smtClean="0">
                <a:solidFill>
                  <a:srgbClr val="660066"/>
                </a:solidFill>
                <a:latin typeface="Arial" pitchFamily="34" charset="0"/>
                <a:cs typeface="Arial" pitchFamily="34" charset="0"/>
              </a:rPr>
              <a:t>There are many ways to enforce 2PL policy. We will discuss most of the variations and evaluate their behavior. We first discuss Basic 2PL concurrency control mechanism.  Steps of Basic 2PL:</a:t>
            </a:r>
          </a:p>
          <a:p>
            <a:pPr marL="681038" algn="just">
              <a:buBlip>
                <a:blip r:embed="rId2"/>
              </a:buBlip>
              <a:defRPr/>
            </a:pPr>
            <a:r>
              <a:rPr lang="en-US" sz="2000" b="1" dirty="0" smtClean="0">
                <a:solidFill>
                  <a:srgbClr val="000099"/>
                </a:solidFill>
                <a:latin typeface="Arial" pitchFamily="34" charset="0"/>
                <a:cs typeface="Arial" pitchFamily="34" charset="0"/>
              </a:rPr>
              <a:t>TM sends an operation </a:t>
            </a:r>
            <a:r>
              <a:rPr lang="en-US" sz="2000" b="1" i="1" dirty="0" smtClean="0">
                <a:solidFill>
                  <a:srgbClr val="000099"/>
                </a:solidFill>
                <a:latin typeface="Arial" pitchFamily="34" charset="0"/>
                <a:cs typeface="Arial" pitchFamily="34" charset="0"/>
              </a:rPr>
              <a:t>p</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to the scheduler. The scheduler checks if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is locked by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in a conflicting mode (</a:t>
            </a:r>
            <a:r>
              <a:rPr lang="en-US" sz="2000" b="1" i="1" dirty="0" err="1" smtClean="0">
                <a:solidFill>
                  <a:srgbClr val="000099"/>
                </a:solidFill>
                <a:latin typeface="Arial" pitchFamily="34" charset="0"/>
                <a:cs typeface="Arial" pitchFamily="34" charset="0"/>
              </a:rPr>
              <a:t>q</a:t>
            </a:r>
            <a:r>
              <a:rPr lang="en-US" sz="2000" b="1" i="1" baseline="-10000" dirty="0" err="1" smtClean="0">
                <a:solidFill>
                  <a:srgbClr val="000099"/>
                </a:solidFill>
                <a:latin typeface="Arial" pitchFamily="34" charset="0"/>
                <a:cs typeface="Arial" pitchFamily="34" charset="0"/>
              </a:rPr>
              <a:t>j</a:t>
            </a:r>
            <a:r>
              <a:rPr lang="en-US" sz="2000" b="1" i="1" dirty="0" err="1" smtClean="0">
                <a:solidFill>
                  <a:srgbClr val="000099"/>
                </a:solidFill>
                <a:latin typeface="Arial" pitchFamily="34" charset="0"/>
                <a:cs typeface="Arial" pitchFamily="34" charset="0"/>
              </a:rPr>
              <a:t>l</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If Yes then scheduler blocks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for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is blocked by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a:t>
            </a:r>
          </a:p>
          <a:p>
            <a:pPr marL="681038" algn="just">
              <a:buBlip>
                <a:blip r:embed="rId2"/>
              </a:buBlip>
              <a:defRPr/>
            </a:pPr>
            <a:r>
              <a:rPr lang="en-US" sz="2000" b="1" dirty="0" smtClean="0">
                <a:solidFill>
                  <a:srgbClr val="000099"/>
                </a:solidFill>
                <a:latin typeface="Arial" pitchFamily="34" charset="0"/>
                <a:cs typeface="Arial" pitchFamily="34" charset="0"/>
              </a:rPr>
              <a:t>If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is free or locked by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in share mode then the scheduler applies </a:t>
            </a:r>
            <a:r>
              <a:rPr lang="en-US" sz="2000" b="1" i="1" dirty="0" err="1">
                <a:solidFill>
                  <a:srgbClr val="000099"/>
                </a:solidFill>
                <a:latin typeface="Arial" pitchFamily="34" charset="0"/>
                <a:cs typeface="Arial" pitchFamily="34" charset="0"/>
              </a:rPr>
              <a:t>p</a:t>
            </a:r>
            <a:r>
              <a:rPr lang="en-US" sz="2000" b="1" i="1" baseline="-10000" dirty="0" err="1">
                <a:solidFill>
                  <a:srgbClr val="000099"/>
                </a:solidFill>
                <a:latin typeface="Arial" pitchFamily="34" charset="0"/>
                <a:cs typeface="Arial" pitchFamily="34" charset="0"/>
              </a:rPr>
              <a:t>i</a:t>
            </a:r>
            <a:r>
              <a:rPr lang="en-US" sz="2000" b="1" i="1" dirty="0" err="1" smtClean="0">
                <a:solidFill>
                  <a:srgbClr val="000099"/>
                </a:solidFill>
                <a:latin typeface="Arial" pitchFamily="34" charset="0"/>
                <a:cs typeface="Arial" pitchFamily="34" charset="0"/>
              </a:rPr>
              <a:t>l</a:t>
            </a:r>
            <a:r>
              <a:rPr lang="en-US" sz="2000" b="1" i="1" dirty="0" smtClean="0">
                <a:solidFill>
                  <a:srgbClr val="000099"/>
                </a:solidFill>
                <a:latin typeface="Arial" pitchFamily="34" charset="0"/>
                <a:cs typeface="Arial" pitchFamily="34" charset="0"/>
              </a:rPr>
              <a:t>[x] </a:t>
            </a:r>
            <a:r>
              <a:rPr lang="en-US" sz="2000" b="1" dirty="0" smtClean="0">
                <a:solidFill>
                  <a:srgbClr val="000099"/>
                </a:solidFill>
                <a:latin typeface="Arial" pitchFamily="34" charset="0"/>
                <a:cs typeface="Arial" pitchFamily="34" charset="0"/>
              </a:rPr>
              <a:t>and sends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a:t>
            </a:r>
            <a:r>
              <a:rPr lang="en-US" sz="2000" b="1" dirty="0" smtClean="0">
                <a:solidFill>
                  <a:srgbClr val="000099"/>
                </a:solidFill>
                <a:latin typeface="Arial" pitchFamily="34" charset="0"/>
                <a:cs typeface="Arial" pitchFamily="34" charset="0"/>
              </a:rPr>
              <a:t>to DM.</a:t>
            </a:r>
          </a:p>
          <a:p>
            <a:pPr marL="681038" algn="just">
              <a:buBlip>
                <a:blip r:embed="rId2"/>
              </a:buBlip>
              <a:defRPr/>
            </a:pPr>
            <a:r>
              <a:rPr lang="en-US" sz="2000" b="1" dirty="0" smtClean="0">
                <a:solidFill>
                  <a:srgbClr val="000099"/>
                </a:solidFill>
                <a:latin typeface="Arial" pitchFamily="34" charset="0"/>
                <a:cs typeface="Arial" pitchFamily="34" charset="0"/>
              </a:rPr>
              <a:t>DM processes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and acknowledges this to the scheduler. The scheduler unlocks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and makes sure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does not lock any more data items.</a:t>
            </a:r>
          </a:p>
          <a:p>
            <a:pPr marL="0" indent="0" algn="just">
              <a:buFontTx/>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068282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059175"/>
            <a:ext cx="7913717" cy="4546967"/>
          </a:xfrm>
        </p:spPr>
        <p:txBody>
          <a:bodyPr/>
          <a:lstStyle/>
          <a:p>
            <a:pPr marL="0" indent="0" algn="just">
              <a:buFontTx/>
              <a:buNone/>
              <a:defRPr/>
            </a:pPr>
            <a:r>
              <a:rPr lang="en-US" sz="2400" b="1" dirty="0" smtClean="0">
                <a:solidFill>
                  <a:srgbClr val="660066"/>
                </a:solidFill>
                <a:latin typeface="Arial" pitchFamily="34" charset="0"/>
                <a:cs typeface="Arial" pitchFamily="34" charset="0"/>
              </a:rPr>
              <a:t>Discussion</a:t>
            </a:r>
          </a:p>
          <a:p>
            <a:pPr marL="681038" algn="just">
              <a:buBlip>
                <a:blip r:embed="rId2"/>
              </a:buBlip>
              <a:defRPr/>
            </a:pPr>
            <a:r>
              <a:rPr lang="en-US" sz="2000" b="1" dirty="0" smtClean="0">
                <a:solidFill>
                  <a:srgbClr val="000099"/>
                </a:solidFill>
                <a:latin typeface="Arial" pitchFamily="34" charset="0"/>
                <a:cs typeface="Arial" pitchFamily="34" charset="0"/>
              </a:rPr>
              <a:t>DM processes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and acknowledges this to the scheduler. The scheduler unlocks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and makes sure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does not lock any more data items.</a:t>
            </a:r>
          </a:p>
          <a:p>
            <a:pPr marL="338138" indent="0" algn="just">
              <a:spcBef>
                <a:spcPts val="1200"/>
              </a:spcBef>
              <a:buNone/>
              <a:defRPr/>
            </a:pPr>
            <a:r>
              <a:rPr lang="en-US" sz="2000" b="1" dirty="0" smtClean="0">
                <a:solidFill>
                  <a:srgbClr val="000099"/>
                </a:solidFill>
                <a:latin typeface="Arial" pitchFamily="34" charset="0"/>
                <a:cs typeface="Arial" pitchFamily="34" charset="0"/>
              </a:rPr>
              <a:t>The successful acknowledge is necessary to maintain isolation property. Let see how.</a:t>
            </a:r>
          </a:p>
          <a:p>
            <a:pPr marL="338138" indent="0" algn="just">
              <a:spcBef>
                <a:spcPts val="1200"/>
              </a:spcBef>
              <a:buNone/>
              <a:defRPr/>
            </a:pPr>
            <a:r>
              <a:rPr lang="en-US" sz="2000" b="1" i="1" dirty="0" smtClean="0">
                <a:solidFill>
                  <a:srgbClr val="000099"/>
                </a:solidFill>
                <a:latin typeface="Arial" pitchFamily="34" charset="0"/>
                <a:cs typeface="Arial" pitchFamily="34" charset="0"/>
              </a:rPr>
              <a:t>If the scheduler applies </a:t>
            </a:r>
            <a:r>
              <a:rPr lang="en-US" sz="2000" b="1" i="1" dirty="0" err="1" smtClean="0">
                <a:solidFill>
                  <a:srgbClr val="000099"/>
                </a:solidFill>
                <a:latin typeface="Arial" pitchFamily="34" charset="0"/>
                <a:cs typeface="Arial" pitchFamily="34" charset="0"/>
              </a:rPr>
              <a:t>ui</a:t>
            </a:r>
            <a:r>
              <a:rPr lang="en-US" sz="2000" b="1" i="1" dirty="0" smtClean="0">
                <a:solidFill>
                  <a:srgbClr val="000099"/>
                </a:solidFill>
                <a:latin typeface="Arial" pitchFamily="34" charset="0"/>
                <a:cs typeface="Arial" pitchFamily="34" charset="0"/>
              </a:rPr>
              <a:t>[x] before receiving the acknowledgement from DM then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 may get the lock on x and the scheduler would send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baseline="-10000"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[x] to DM. At this point, DM has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 and </a:t>
            </a:r>
            <a:r>
              <a:rPr lang="en-US" sz="2000" b="1" i="1" dirty="0" err="1" smtClean="0">
                <a:solidFill>
                  <a:srgbClr val="000099"/>
                </a:solidFill>
                <a:latin typeface="Arial" pitchFamily="34" charset="0"/>
                <a:cs typeface="Arial" pitchFamily="34" charset="0"/>
              </a:rPr>
              <a:t>q</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[x]. There is no guarantee that DM will apply the operations in the order pi[x] &lt; </a:t>
            </a:r>
            <a:r>
              <a:rPr lang="en-US" sz="2000" b="1" i="1" dirty="0" err="1" smtClean="0">
                <a:solidFill>
                  <a:srgbClr val="000099"/>
                </a:solidFill>
                <a:latin typeface="Arial" pitchFamily="34" charset="0"/>
                <a:cs typeface="Arial" pitchFamily="34" charset="0"/>
              </a:rPr>
              <a:t>qj</a:t>
            </a:r>
            <a:r>
              <a:rPr lang="en-US" sz="2000" b="1" i="1" dirty="0" smtClean="0">
                <a:solidFill>
                  <a:srgbClr val="000099"/>
                </a:solidFill>
                <a:latin typeface="Arial" pitchFamily="34" charset="0"/>
                <a:cs typeface="Arial" pitchFamily="34" charset="0"/>
              </a:rPr>
              <a:t>[x]. If the order </a:t>
            </a:r>
            <a:r>
              <a:rPr lang="en-US" sz="2000" b="1" i="1" dirty="0" err="1" smtClean="0">
                <a:solidFill>
                  <a:srgbClr val="000099"/>
                </a:solidFill>
                <a:latin typeface="Arial" pitchFamily="34" charset="0"/>
                <a:cs typeface="Arial" pitchFamily="34" charset="0"/>
              </a:rPr>
              <a:t>q</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&lt; 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 is applied then it will violate isolation. Thus, to force the order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a:t>
            </a:r>
            <a:r>
              <a:rPr lang="en-US" sz="2000" b="1" i="1" dirty="0" smtClean="0">
                <a:solidFill>
                  <a:srgbClr val="000099"/>
                </a:solidFill>
                <a:latin typeface="Arial" pitchFamily="34" charset="0"/>
                <a:cs typeface="Arial" pitchFamily="34" charset="0"/>
              </a:rPr>
              <a:t>&lt;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baseline="-10000"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a:t>
            </a:r>
            <a:r>
              <a:rPr lang="en-US" sz="2000" b="1" i="1" dirty="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 acknowledgement is necessary.</a:t>
            </a:r>
          </a:p>
          <a:p>
            <a:pPr marL="0" indent="0" algn="just">
              <a:buFontTx/>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162256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059175"/>
            <a:ext cx="7913717" cy="4982396"/>
          </a:xfrm>
        </p:spPr>
        <p:txBody>
          <a:bodyPr/>
          <a:lstStyle/>
          <a:p>
            <a:pPr marL="0" indent="0" algn="just">
              <a:buFontTx/>
              <a:buNone/>
              <a:defRPr/>
            </a:pPr>
            <a:r>
              <a:rPr lang="en-US" sz="2400" b="1" dirty="0" smtClean="0">
                <a:solidFill>
                  <a:srgbClr val="660066"/>
                </a:solidFill>
                <a:latin typeface="Arial" pitchFamily="34" charset="0"/>
                <a:cs typeface="Arial" pitchFamily="34" charset="0"/>
              </a:rPr>
              <a:t>Discussion</a:t>
            </a:r>
          </a:p>
          <a:p>
            <a:pPr marL="681038" algn="just">
              <a:buBlip>
                <a:blip r:embed="rId2"/>
              </a:buBlip>
              <a:defRPr/>
            </a:pPr>
            <a:r>
              <a:rPr lang="en-US" sz="2000" b="1" dirty="0" smtClean="0">
                <a:solidFill>
                  <a:srgbClr val="000099"/>
                </a:solidFill>
                <a:latin typeface="Arial" pitchFamily="34" charset="0"/>
                <a:cs typeface="Arial" pitchFamily="34" charset="0"/>
              </a:rPr>
              <a:t>DM processes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and acknowledges this to the scheduler. The scheduler unlocks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and makes sure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does not lock any more data items.</a:t>
            </a:r>
          </a:p>
          <a:p>
            <a:pPr marL="338138" indent="0" algn="just">
              <a:spcBef>
                <a:spcPts val="1200"/>
              </a:spcBef>
              <a:buNone/>
              <a:defRPr/>
            </a:pPr>
            <a:r>
              <a:rPr lang="en-US" sz="2000" b="1" dirty="0" smtClean="0">
                <a:solidFill>
                  <a:srgbClr val="000099"/>
                </a:solidFill>
                <a:latin typeface="Arial" pitchFamily="34" charset="0"/>
                <a:cs typeface="Arial" pitchFamily="34" charset="0"/>
              </a:rPr>
              <a:t>This point also satisfies 2PL policy. It guarantees that all pairs of conflicting operations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are applied in the same order </a:t>
            </a:r>
            <a:r>
              <a:rPr lang="en-US" sz="2000" b="1" i="1" dirty="0" smtClean="0">
                <a:solidFill>
                  <a:srgbClr val="000099"/>
                </a:solidFill>
                <a:latin typeface="Arial" pitchFamily="34" charset="0"/>
                <a:cs typeface="Arial" pitchFamily="34" charset="0"/>
              </a:rPr>
              <a:t>p</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 &lt; </a:t>
            </a:r>
            <a:r>
              <a:rPr lang="en-US" sz="2000" b="1" i="1" dirty="0" err="1" smtClean="0">
                <a:solidFill>
                  <a:srgbClr val="000099"/>
                </a:solidFill>
                <a:latin typeface="Arial" pitchFamily="34" charset="0"/>
                <a:cs typeface="Arial" pitchFamily="34" charset="0"/>
              </a:rPr>
              <a:t>q</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[x] or </a:t>
            </a:r>
            <a:r>
              <a:rPr lang="en-US" sz="2000" b="1" i="1" dirty="0" err="1" smtClean="0">
                <a:solidFill>
                  <a:srgbClr val="000099"/>
                </a:solidFill>
                <a:latin typeface="Arial" pitchFamily="34" charset="0"/>
                <a:cs typeface="Arial" pitchFamily="34" charset="0"/>
              </a:rPr>
              <a:t>q</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[x] &lt; p</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 </a:t>
            </a:r>
            <a:r>
              <a:rPr lang="en-US" sz="2000" b="1" dirty="0" smtClean="0">
                <a:solidFill>
                  <a:srgbClr val="000099"/>
                </a:solidFill>
                <a:latin typeface="Arial" pitchFamily="34" charset="0"/>
                <a:cs typeface="Arial" pitchFamily="34" charset="0"/>
              </a:rPr>
              <a:t>We establish this as follows. Let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1 </a:t>
            </a:r>
            <a:r>
              <a:rPr lang="en-US" sz="2000" b="1" dirty="0" smtClean="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r</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[x] w</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[y] </a:t>
            </a:r>
            <a:r>
              <a:rPr lang="en-US" sz="2000" b="1" i="1" dirty="0" smtClean="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sym typeface="Wingdings" pitchFamily="2" charset="2"/>
              </a:rPr>
              <a:t> and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 </a:t>
            </a:r>
            <a:r>
              <a:rPr lang="en-US" sz="2000" b="1" i="1" dirty="0" smtClean="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w</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We have the following history:</a:t>
            </a:r>
          </a:p>
          <a:p>
            <a:pPr marL="1033463" indent="-695325" algn="just">
              <a:spcBef>
                <a:spcPts val="1200"/>
              </a:spcBef>
              <a:buNone/>
              <a:defRPr/>
            </a:pPr>
            <a:r>
              <a:rPr lang="en-US" sz="2000" b="1" i="1" dirty="0" smtClean="0">
                <a:solidFill>
                  <a:srgbClr val="000099"/>
                </a:solidFill>
                <a:latin typeface="Arial" pitchFamily="34" charset="0"/>
                <a:cs typeface="Arial" pitchFamily="34" charset="0"/>
              </a:rPr>
              <a:t>H1 =	rl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FF0000"/>
                </a:solidFill>
                <a:latin typeface="Arial" pitchFamily="34" charset="0"/>
                <a:cs typeface="Arial" pitchFamily="34" charset="0"/>
              </a:rPr>
              <a:t>r</a:t>
            </a:r>
            <a:r>
              <a:rPr lang="en-US" sz="2000" b="1" i="1" baseline="-10000" dirty="0" smtClean="0">
                <a:solidFill>
                  <a:srgbClr val="FF0000"/>
                </a:solidFill>
                <a:latin typeface="Arial" pitchFamily="34" charset="0"/>
                <a:cs typeface="Arial" pitchFamily="34" charset="0"/>
              </a:rPr>
              <a:t>1</a:t>
            </a:r>
            <a:r>
              <a:rPr lang="en-US" sz="2000" b="1" i="1" dirty="0" smtClean="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rPr>
              <a:t>]</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ru</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[x] </a:t>
            </a:r>
            <a:r>
              <a:rPr lang="en-US" sz="2000" b="1" i="1" dirty="0" smtClean="0">
                <a:solidFill>
                  <a:srgbClr val="FF0000"/>
                </a:solidFill>
                <a:latin typeface="Arial" pitchFamily="34" charset="0"/>
                <a:cs typeface="Arial" pitchFamily="34" charset="0"/>
              </a:rPr>
              <a:t>w</a:t>
            </a:r>
            <a:r>
              <a:rPr lang="en-US" sz="2000" b="1" i="1" baseline="-10000" dirty="0" smtClean="0">
                <a:solidFill>
                  <a:srgbClr val="FF0000"/>
                </a:solidFill>
                <a:latin typeface="Arial" pitchFamily="34" charset="0"/>
                <a:cs typeface="Arial" pitchFamily="34" charset="0"/>
              </a:rPr>
              <a:t>2</a:t>
            </a:r>
            <a:r>
              <a:rPr lang="en-US" sz="2000" b="1" i="1" dirty="0" smtClean="0">
                <a:solidFill>
                  <a:srgbClr val="FF0000"/>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 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a:t>
            </a:r>
            <a:r>
              <a:rPr lang="en-US" sz="2000" b="1" i="1" dirty="0" smtClean="0">
                <a:solidFill>
                  <a:srgbClr val="00B050"/>
                </a:solidFill>
                <a:latin typeface="Arial" pitchFamily="34" charset="0"/>
                <a:cs typeface="Arial" pitchFamily="34" charset="0"/>
              </a:rPr>
              <a:t>w</a:t>
            </a:r>
            <a:r>
              <a:rPr lang="en-US" sz="2000" b="1" i="1" baseline="-10000" dirty="0" smtClean="0">
                <a:solidFill>
                  <a:srgbClr val="00B050"/>
                </a:solidFill>
                <a:latin typeface="Arial" pitchFamily="34" charset="0"/>
                <a:cs typeface="Arial" pitchFamily="34" charset="0"/>
              </a:rPr>
              <a:t>2</a:t>
            </a:r>
            <a:r>
              <a:rPr lang="en-US" sz="2000" b="1" i="1" dirty="0" smtClean="0">
                <a:solidFill>
                  <a:srgbClr val="00B050"/>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wu</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wu</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a:t>
            </a:r>
            <a:r>
              <a:rPr lang="en-US" sz="2000" b="1" i="1" dirty="0" smtClean="0">
                <a:solidFill>
                  <a:srgbClr val="00B050"/>
                </a:solidFill>
                <a:latin typeface="Arial" pitchFamily="34" charset="0"/>
                <a:cs typeface="Arial" pitchFamily="34" charset="0"/>
              </a:rPr>
              <a:t>w</a:t>
            </a:r>
            <a:r>
              <a:rPr lang="en-US" sz="2000" b="1" i="1" baseline="-10000" dirty="0" smtClean="0">
                <a:solidFill>
                  <a:srgbClr val="00B050"/>
                </a:solidFill>
                <a:latin typeface="Arial" pitchFamily="34" charset="0"/>
                <a:cs typeface="Arial" pitchFamily="34" charset="0"/>
              </a:rPr>
              <a:t>1</a:t>
            </a:r>
            <a:r>
              <a:rPr lang="en-US" sz="2000" b="1" i="1" dirty="0" smtClean="0">
                <a:solidFill>
                  <a:srgbClr val="00B050"/>
                </a:solidFill>
                <a:latin typeface="Arial" pitchFamily="34" charset="0"/>
                <a:cs typeface="Arial" pitchFamily="34" charset="0"/>
              </a:rPr>
              <a:t>[y</a:t>
            </a:r>
            <a:r>
              <a:rPr lang="en-US" sz="2000" b="1" i="1" dirty="0" smtClean="0">
                <a:solidFill>
                  <a:srgbClr val="000099"/>
                </a:solidFill>
                <a:latin typeface="Arial" pitchFamily="34" charset="0"/>
                <a:cs typeface="Arial" pitchFamily="34" charset="0"/>
              </a:rPr>
              <a:t>]</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wu</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c</a:t>
            </a:r>
            <a:r>
              <a:rPr lang="en-US" sz="2000" b="1" i="1" baseline="-10000" dirty="0">
                <a:solidFill>
                  <a:srgbClr val="000099"/>
                </a:solidFill>
                <a:latin typeface="Arial" pitchFamily="34" charset="0"/>
                <a:cs typeface="Arial" pitchFamily="34" charset="0"/>
              </a:rPr>
              <a:t>1</a:t>
            </a:r>
            <a:endParaRPr lang="en-US" sz="2000" b="1" i="1" dirty="0" smtClean="0">
              <a:solidFill>
                <a:srgbClr val="000099"/>
              </a:solidFill>
              <a:latin typeface="Arial" pitchFamily="34" charset="0"/>
              <a:cs typeface="Arial" pitchFamily="34" charset="0"/>
            </a:endParaRPr>
          </a:p>
          <a:p>
            <a:pPr marL="338138" indent="0" algn="just">
              <a:spcBef>
                <a:spcPts val="1200"/>
              </a:spcBef>
              <a:buNone/>
              <a:defRPr/>
            </a:pPr>
            <a:r>
              <a:rPr lang="en-US" sz="2000" b="1" dirty="0" smtClean="0">
                <a:solidFill>
                  <a:srgbClr val="000099"/>
                </a:solidFill>
                <a:latin typeface="Arial" pitchFamily="34" charset="0"/>
                <a:cs typeface="Arial" pitchFamily="34" charset="0"/>
              </a:rPr>
              <a:t>The SG(H1) is cyclic, i.e., T1 </a:t>
            </a:r>
            <a:r>
              <a:rPr lang="en-US" sz="2000" b="1" dirty="0" smtClean="0">
                <a:solidFill>
                  <a:srgbClr val="000099"/>
                </a:solidFill>
                <a:latin typeface="Arial" pitchFamily="34" charset="0"/>
                <a:cs typeface="Arial" pitchFamily="34" charset="0"/>
                <a:sym typeface="Wingdings" pitchFamily="2" charset="2"/>
              </a:rPr>
              <a:t> T2  T1 so it is not </a:t>
            </a:r>
            <a:r>
              <a:rPr lang="en-US" sz="2000" b="1" dirty="0" err="1" smtClean="0">
                <a:solidFill>
                  <a:srgbClr val="000099"/>
                </a:solidFill>
                <a:latin typeface="Arial" pitchFamily="34" charset="0"/>
                <a:cs typeface="Arial" pitchFamily="34" charset="0"/>
                <a:sym typeface="Wingdings" pitchFamily="2" charset="2"/>
              </a:rPr>
              <a:t>seriazable</a:t>
            </a:r>
            <a:r>
              <a:rPr lang="en-US" sz="2000" b="1" i="1" dirty="0" smtClean="0">
                <a:solidFill>
                  <a:srgbClr val="000099"/>
                </a:solidFill>
                <a:latin typeface="Arial" pitchFamily="34" charset="0"/>
                <a:cs typeface="Arial" pitchFamily="34" charset="0"/>
                <a:sym typeface="Wingdings" pitchFamily="2" charset="2"/>
              </a:rPr>
              <a:t>.</a:t>
            </a:r>
            <a:r>
              <a:rPr lang="en-US" sz="2000" b="1" dirty="0" smtClean="0">
                <a:solidFill>
                  <a:srgbClr val="000099"/>
                </a:solidFill>
                <a:latin typeface="Arial" pitchFamily="34" charset="0"/>
                <a:cs typeface="Arial" pitchFamily="34" charset="0"/>
                <a:sym typeface="Wingdings" pitchFamily="2" charset="2"/>
              </a:rPr>
              <a:t> It occurs because the execution violates 2PL (lock  unlock  lock  unlock). </a:t>
            </a:r>
            <a:endParaRPr lang="en-US" sz="2000" b="1" i="1" dirty="0" smtClean="0">
              <a:solidFill>
                <a:srgbClr val="000099"/>
              </a:solidFill>
              <a:latin typeface="Arial" pitchFamily="34" charset="0"/>
              <a:cs typeface="Arial" pitchFamily="34" charset="0"/>
            </a:endParaRPr>
          </a:p>
          <a:p>
            <a:pPr marL="0" indent="0" algn="just">
              <a:buFontTx/>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032775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614347"/>
            <a:ext cx="7913717" cy="3284225"/>
          </a:xfrm>
        </p:spPr>
        <p:txBody>
          <a:bodyPr/>
          <a:lstStyle/>
          <a:p>
            <a:pPr marL="0" indent="0" algn="just">
              <a:buFontTx/>
              <a:buNone/>
              <a:defRPr/>
            </a:pPr>
            <a:r>
              <a:rPr lang="en-US" sz="2400" b="1" dirty="0" smtClean="0">
                <a:solidFill>
                  <a:srgbClr val="660066"/>
                </a:solidFill>
                <a:latin typeface="Arial" pitchFamily="34" charset="0"/>
                <a:cs typeface="Arial" pitchFamily="34" charset="0"/>
              </a:rPr>
              <a:t>If the locking</a:t>
            </a:r>
            <a:r>
              <a:rPr lang="en-US" sz="2400" b="1" dirty="0" smtClean="0">
                <a:solidFill>
                  <a:srgbClr val="660066"/>
                </a:solidFill>
                <a:latin typeface="Arial" pitchFamily="34" charset="0"/>
                <a:cs typeface="Arial" pitchFamily="34" charset="0"/>
                <a:sym typeface="Wingdings" pitchFamily="2" charset="2"/>
              </a:rPr>
              <a:t> unlocking  locking by a transaction is changed to</a:t>
            </a:r>
          </a:p>
          <a:p>
            <a:pPr marL="0" indent="0" algn="ctr">
              <a:buFontTx/>
              <a:buNone/>
              <a:defRPr/>
            </a:pPr>
            <a:r>
              <a:rPr lang="en-US" sz="2400" b="1" i="1" dirty="0" smtClean="0">
                <a:solidFill>
                  <a:srgbClr val="660066"/>
                </a:solidFill>
                <a:latin typeface="Arial" pitchFamily="34" charset="0"/>
                <a:cs typeface="Arial" pitchFamily="34" charset="0"/>
                <a:sym typeface="Wingdings" pitchFamily="2" charset="2"/>
              </a:rPr>
              <a:t>Lock .. .. Lock  Unlock .... Unlock</a:t>
            </a:r>
          </a:p>
          <a:p>
            <a:pPr marL="0" indent="0" algn="just">
              <a:buFontTx/>
              <a:buNone/>
              <a:defRPr/>
            </a:pPr>
            <a:r>
              <a:rPr lang="en-US" sz="2400" b="1" dirty="0" smtClean="0">
                <a:solidFill>
                  <a:srgbClr val="660066"/>
                </a:solidFill>
                <a:latin typeface="Arial" pitchFamily="34" charset="0"/>
                <a:cs typeface="Arial" pitchFamily="34" charset="0"/>
                <a:sym typeface="Wingdings" pitchFamily="2" charset="2"/>
              </a:rPr>
              <a:t>then H1 can become a SR. For H1 to be SR, the execution steps must be revised. Note that changing lock and unlock order does not alter the order of the execution of reads and writes. The following order generates a SR history.</a:t>
            </a: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427874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29194" y="1048291"/>
            <a:ext cx="7913717" cy="4797338"/>
          </a:xfrm>
        </p:spPr>
        <p:txBody>
          <a:bodyPr/>
          <a:lstStyle/>
          <a:p>
            <a:pPr marL="681038" algn="just">
              <a:buBlip>
                <a:blip r:embed="rId2"/>
              </a:buBlip>
              <a:defRPr/>
            </a:pPr>
            <a:r>
              <a:rPr lang="en-US" sz="2000" b="1" dirty="0" smtClean="0">
                <a:solidFill>
                  <a:srgbClr val="000099"/>
                </a:solidFill>
                <a:latin typeface="Arial" pitchFamily="34" charset="0"/>
                <a:cs typeface="Arial" pitchFamily="34" charset="0"/>
              </a:rPr>
              <a:t>Initially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and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have no locks.</a:t>
            </a:r>
          </a:p>
          <a:p>
            <a:pPr marL="681038" algn="just">
              <a:buBlip>
                <a:blip r:embed="rId2"/>
              </a:buBlip>
              <a:defRPr/>
            </a:pPr>
            <a:r>
              <a:rPr lang="en-US" sz="2000" b="1" dirty="0" smtClean="0">
                <a:solidFill>
                  <a:srgbClr val="000099"/>
                </a:solidFill>
                <a:latin typeface="Arial" pitchFamily="34" charset="0"/>
                <a:cs typeface="Arial" pitchFamily="34" charset="0"/>
              </a:rPr>
              <a:t>Scheduler sets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and submits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to DM. DM acknowledges the processing of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a:t>
            </a:r>
          </a:p>
          <a:p>
            <a:pPr marL="681038" algn="just">
              <a:buBlip>
                <a:blip r:embed="rId2"/>
              </a:buBlip>
              <a:defRPr/>
            </a:pPr>
            <a:r>
              <a:rPr lang="en-US" sz="2000" b="1" dirty="0" smtClean="0">
                <a:solidFill>
                  <a:srgbClr val="000099"/>
                </a:solidFill>
                <a:latin typeface="Arial" pitchFamily="34" charset="0"/>
                <a:cs typeface="Arial" pitchFamily="34" charset="0"/>
              </a:rPr>
              <a:t>Scheduler receives </a:t>
            </a:r>
            <a:r>
              <a:rPr lang="en-US" sz="2000" b="1" i="1" dirty="0" smtClean="0">
                <a:solidFill>
                  <a:srgbClr val="000099"/>
                </a:solidFill>
                <a:latin typeface="Arial" pitchFamily="34" charset="0"/>
                <a:cs typeface="Arial" pitchFamily="34" charset="0"/>
              </a:rPr>
              <a:t>w</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but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cannot be set so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is blocked.</a:t>
            </a:r>
          </a:p>
          <a:p>
            <a:pPr marL="681038" algn="just">
              <a:buBlip>
                <a:blip r:embed="rId2"/>
              </a:buBlip>
              <a:defRPr/>
            </a:pPr>
            <a:r>
              <a:rPr lang="en-US" sz="2000" b="1" dirty="0" smtClean="0">
                <a:solidFill>
                  <a:srgbClr val="000099"/>
                </a:solidFill>
                <a:latin typeface="Arial" pitchFamily="34" charset="0"/>
                <a:cs typeface="Arial" pitchFamily="34" charset="0"/>
              </a:rPr>
              <a:t>Scheduler receives </a:t>
            </a:r>
            <a:r>
              <a:rPr lang="en-US" sz="2000" b="1" i="1" dirty="0" smtClean="0">
                <a:solidFill>
                  <a:srgbClr val="000099"/>
                </a:solidFill>
                <a:latin typeface="Arial" pitchFamily="34" charset="0"/>
                <a:cs typeface="Arial" pitchFamily="34" charset="0"/>
              </a:rPr>
              <a:t>w</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and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a:t>
            </a:r>
            <a:r>
              <a:rPr lang="en-US" sz="2000" b="1" i="1" dirty="0" smtClean="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is successfully applied. DM acknowledges the processing of </a:t>
            </a:r>
            <a:r>
              <a:rPr lang="en-US" sz="2000" b="1" i="1" dirty="0">
                <a:solidFill>
                  <a:srgbClr val="000099"/>
                </a:solidFill>
                <a:latin typeface="Arial" pitchFamily="34" charset="0"/>
                <a:cs typeface="Arial" pitchFamily="34" charset="0"/>
              </a:rPr>
              <a:t>w</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a:t>
            </a:r>
            <a:r>
              <a:rPr lang="en-US" sz="2000" b="1" i="1" dirty="0" smtClean="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a:t>
            </a:r>
          </a:p>
          <a:p>
            <a:pPr marL="681038" algn="just">
              <a:buBlip>
                <a:blip r:embed="rId2"/>
              </a:buBlip>
              <a:defRPr/>
            </a:pPr>
            <a:r>
              <a:rPr lang="en-US" sz="2000" b="1" dirty="0" smtClean="0">
                <a:solidFill>
                  <a:srgbClr val="000099"/>
                </a:solidFill>
                <a:latin typeface="Arial" pitchFamily="34" charset="0"/>
                <a:cs typeface="Arial" pitchFamily="34" charset="0"/>
              </a:rPr>
              <a:t>The scheduler receives c</a:t>
            </a:r>
            <a:r>
              <a:rPr lang="en-US" sz="2000" b="1" baseline="-10000" dirty="0" smtClean="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which is sent to DM. DM acknowledges the processing of c1 and all locks applied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are released. The locking and execution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operations follows. The following serial (therefore </a:t>
            </a:r>
            <a:r>
              <a:rPr lang="en-US" sz="2000" b="1" dirty="0" err="1" smtClean="0">
                <a:solidFill>
                  <a:srgbClr val="000099"/>
                </a:solidFill>
                <a:latin typeface="Arial" pitchFamily="34" charset="0"/>
                <a:cs typeface="Arial" pitchFamily="34" charset="0"/>
              </a:rPr>
              <a:t>serializable</a:t>
            </a:r>
            <a:r>
              <a:rPr lang="en-US" sz="2000" b="1" dirty="0" smtClean="0">
                <a:solidFill>
                  <a:srgbClr val="000099"/>
                </a:solidFill>
                <a:latin typeface="Arial" pitchFamily="34" charset="0"/>
                <a:cs typeface="Arial" pitchFamily="34" charset="0"/>
              </a:rPr>
              <a:t>) history is produced.</a:t>
            </a:r>
          </a:p>
          <a:p>
            <a:pPr marL="685800" indent="-685800" algn="just">
              <a:spcBef>
                <a:spcPts val="1200"/>
              </a:spcBef>
              <a:buNone/>
              <a:defRPr/>
            </a:pPr>
            <a:r>
              <a:rPr lang="en-US" sz="2000" b="1" i="1" dirty="0" smtClean="0">
                <a:solidFill>
                  <a:srgbClr val="000099"/>
                </a:solidFill>
                <a:latin typeface="Arial" pitchFamily="34" charset="0"/>
                <a:cs typeface="Arial" pitchFamily="34" charset="0"/>
              </a:rPr>
              <a:t>H</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	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[y] w</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1 </a:t>
            </a:r>
            <a:r>
              <a:rPr lang="en-US" sz="2000" b="1" i="1" dirty="0" smtClean="0">
                <a:solidFill>
                  <a:srgbClr val="00B050"/>
                </a:solidFill>
                <a:latin typeface="Arial" pitchFamily="34" charset="0"/>
                <a:cs typeface="Arial" pitchFamily="34" charset="0"/>
              </a:rPr>
              <a:t>ru</a:t>
            </a:r>
            <a:r>
              <a:rPr lang="en-US" sz="2000" b="1" i="1" baseline="-10000" dirty="0" smtClean="0">
                <a:solidFill>
                  <a:srgbClr val="00B050"/>
                </a:solidFill>
                <a:latin typeface="Arial" pitchFamily="34" charset="0"/>
                <a:cs typeface="Arial" pitchFamily="34" charset="0"/>
              </a:rPr>
              <a:t>1</a:t>
            </a:r>
            <a:r>
              <a:rPr lang="en-US" sz="2000" b="1" i="1" dirty="0" smtClean="0">
                <a:solidFill>
                  <a:srgbClr val="00B050"/>
                </a:solidFill>
                <a:latin typeface="Arial" pitchFamily="34" charset="0"/>
                <a:cs typeface="Arial" pitchFamily="34" charset="0"/>
              </a:rPr>
              <a:t>[x]</a:t>
            </a:r>
            <a:r>
              <a:rPr lang="en-US" sz="2000" b="1" i="1" dirty="0">
                <a:solidFill>
                  <a:srgbClr val="00B050"/>
                </a:solidFill>
                <a:latin typeface="Arial" pitchFamily="34" charset="0"/>
                <a:cs typeface="Arial" pitchFamily="34" charset="0"/>
              </a:rPr>
              <a:t> </a:t>
            </a:r>
            <a:r>
              <a:rPr lang="en-US" sz="2000" b="1" i="1" dirty="0" smtClean="0">
                <a:solidFill>
                  <a:srgbClr val="00B050"/>
                </a:solidFill>
                <a:latin typeface="Arial" pitchFamily="34" charset="0"/>
                <a:cs typeface="Arial" pitchFamily="34" charset="0"/>
              </a:rPr>
              <a:t>wu</a:t>
            </a:r>
            <a:r>
              <a:rPr lang="en-US" sz="2000" b="1" i="1" baseline="-10000" dirty="0" smtClean="0">
                <a:solidFill>
                  <a:srgbClr val="00B050"/>
                </a:solidFill>
                <a:latin typeface="Arial" pitchFamily="34" charset="0"/>
                <a:cs typeface="Arial" pitchFamily="34" charset="0"/>
              </a:rPr>
              <a:t>1</a:t>
            </a:r>
            <a:r>
              <a:rPr lang="en-US" sz="2000" b="1" i="1" dirty="0" smtClean="0">
                <a:solidFill>
                  <a:srgbClr val="00B050"/>
                </a:solidFill>
                <a:latin typeface="Arial" pitchFamily="34" charset="0"/>
                <a:cs typeface="Arial" pitchFamily="34" charset="0"/>
              </a:rPr>
              <a:t>[y]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 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 </a:t>
            </a:r>
            <a:r>
              <a:rPr lang="en-US" sz="2000" b="1" i="1" dirty="0" smtClean="0">
                <a:solidFill>
                  <a:srgbClr val="00B050"/>
                </a:solidFill>
                <a:latin typeface="Arial" pitchFamily="34" charset="0"/>
                <a:cs typeface="Arial" pitchFamily="34" charset="0"/>
              </a:rPr>
              <a:t>wu</a:t>
            </a:r>
            <a:r>
              <a:rPr lang="en-US" sz="2000" b="1" i="1" baseline="-10000" dirty="0" smtClean="0">
                <a:solidFill>
                  <a:srgbClr val="00B050"/>
                </a:solidFill>
                <a:latin typeface="Arial" pitchFamily="34" charset="0"/>
                <a:cs typeface="Arial" pitchFamily="34" charset="0"/>
              </a:rPr>
              <a:t>2</a:t>
            </a:r>
            <a:r>
              <a:rPr lang="en-US" sz="2000" b="1" i="1" dirty="0" smtClean="0">
                <a:solidFill>
                  <a:srgbClr val="00B050"/>
                </a:solidFill>
                <a:latin typeface="Arial" pitchFamily="34" charset="0"/>
                <a:cs typeface="Arial" pitchFamily="34" charset="0"/>
              </a:rPr>
              <a:t>[x</a:t>
            </a:r>
            <a:r>
              <a:rPr lang="en-US" sz="2000" b="1" i="1" dirty="0">
                <a:solidFill>
                  <a:srgbClr val="00B050"/>
                </a:solidFill>
                <a:latin typeface="Arial" pitchFamily="34" charset="0"/>
                <a:cs typeface="Arial" pitchFamily="34" charset="0"/>
              </a:rPr>
              <a:t>] </a:t>
            </a:r>
            <a:r>
              <a:rPr lang="en-US" sz="2000" b="1" i="1" dirty="0" smtClean="0">
                <a:solidFill>
                  <a:srgbClr val="00B050"/>
                </a:solidFill>
                <a:latin typeface="Arial" pitchFamily="34" charset="0"/>
                <a:cs typeface="Arial" pitchFamily="34" charset="0"/>
              </a:rPr>
              <a:t>wu</a:t>
            </a:r>
            <a:r>
              <a:rPr lang="en-US" sz="2000" b="1" i="1" baseline="-10000" dirty="0" smtClean="0">
                <a:solidFill>
                  <a:srgbClr val="00B050"/>
                </a:solidFill>
                <a:latin typeface="Arial" pitchFamily="34" charset="0"/>
                <a:cs typeface="Arial" pitchFamily="34" charset="0"/>
              </a:rPr>
              <a:t>2</a:t>
            </a:r>
            <a:r>
              <a:rPr lang="en-US" sz="2000" b="1" i="1" dirty="0" smtClean="0">
                <a:solidFill>
                  <a:srgbClr val="00B050"/>
                </a:solidFill>
                <a:latin typeface="Arial" pitchFamily="34" charset="0"/>
                <a:cs typeface="Arial" pitchFamily="34" charset="0"/>
              </a:rPr>
              <a:t>[y]</a:t>
            </a:r>
            <a:endParaRPr lang="en-US" sz="2000" b="1"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920816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3893824"/>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A transaction’s execution life is composed of three phases: Lock </a:t>
            </a:r>
            <a:r>
              <a:rPr lang="en-US" sz="2400" b="1" dirty="0" smtClean="0">
                <a:solidFill>
                  <a:srgbClr val="660066"/>
                </a:solidFill>
                <a:latin typeface="Arial" pitchFamily="34" charset="0"/>
                <a:cs typeface="Arial" pitchFamily="34" charset="0"/>
                <a:sym typeface="Wingdings" pitchFamily="2" charset="2"/>
              </a:rPr>
              <a:t> Process  Unlock. These can be combined in following ways:</a:t>
            </a:r>
          </a:p>
          <a:p>
            <a:pPr marL="9144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All locks  Process  All Unlock.</a:t>
            </a:r>
          </a:p>
          <a:p>
            <a:pPr marL="9144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(Locks + Process)  All Unlock.</a:t>
            </a:r>
          </a:p>
          <a:p>
            <a:pPr marL="9144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All Locks </a:t>
            </a:r>
            <a:r>
              <a:rPr lang="en-US" sz="2000" b="1" dirty="0">
                <a:solidFill>
                  <a:srgbClr val="000099"/>
                </a:solidFill>
                <a:latin typeface="Arial" pitchFamily="34" charset="0"/>
                <a:cs typeface="Arial" pitchFamily="34" charset="0"/>
                <a:sym typeface="Wingdings" pitchFamily="2" charset="2"/>
              </a:rPr>
              <a:t> </a:t>
            </a:r>
            <a:r>
              <a:rPr lang="en-US" sz="2000" b="1" dirty="0" smtClean="0">
                <a:solidFill>
                  <a:srgbClr val="000099"/>
                </a:solidFill>
                <a:latin typeface="Arial" pitchFamily="34" charset="0"/>
                <a:cs typeface="Arial" pitchFamily="34" charset="0"/>
                <a:sym typeface="Wingdings" pitchFamily="2" charset="2"/>
              </a:rPr>
              <a:t>(Process + </a:t>
            </a:r>
            <a:r>
              <a:rPr lang="en-US" sz="2000" b="1" dirty="0">
                <a:solidFill>
                  <a:srgbClr val="000099"/>
                </a:solidFill>
                <a:latin typeface="Arial" pitchFamily="34" charset="0"/>
                <a:cs typeface="Arial" pitchFamily="34" charset="0"/>
                <a:sym typeface="Wingdings" pitchFamily="2" charset="2"/>
              </a:rPr>
              <a:t>U</a:t>
            </a:r>
            <a:r>
              <a:rPr lang="en-US" sz="2000" b="1" dirty="0" smtClean="0">
                <a:solidFill>
                  <a:srgbClr val="000099"/>
                </a:solidFill>
                <a:latin typeface="Arial" pitchFamily="34" charset="0"/>
                <a:cs typeface="Arial" pitchFamily="34" charset="0"/>
                <a:sym typeface="Wingdings" pitchFamily="2" charset="2"/>
              </a:rPr>
              <a:t>nlock).</a:t>
            </a:r>
            <a:endParaRPr lang="en-US" sz="2000" b="1" dirty="0">
              <a:solidFill>
                <a:srgbClr val="000099"/>
              </a:solidFill>
              <a:latin typeface="Arial" pitchFamily="34" charset="0"/>
              <a:cs typeface="Arial" pitchFamily="34" charset="0"/>
              <a:sym typeface="Wingdings" pitchFamily="2" charset="2"/>
            </a:endParaRPr>
          </a:p>
          <a:p>
            <a:pPr marL="9144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(Locks + Process)  (Process + Unlock).</a:t>
            </a: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Each of these ways satisfy 2PL locking policy. Each ways has a set of inherent problems. </a:t>
            </a:r>
            <a:endParaRPr lang="en-US" sz="2400" b="1" dirty="0">
              <a:solidFill>
                <a:srgbClr val="660066"/>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142547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649881"/>
          </a:xfrm>
        </p:spPr>
        <p:txBody>
          <a:bodyPr/>
          <a:lstStyle/>
          <a:p>
            <a:pPr marL="0" indent="0" algn="ctr">
              <a:spcBef>
                <a:spcPts val="1200"/>
              </a:spcBef>
              <a:buNone/>
              <a:defRPr/>
            </a:pPr>
            <a:r>
              <a:rPr lang="en-US" sz="2400" b="1" dirty="0" smtClean="0">
                <a:solidFill>
                  <a:srgbClr val="00B050"/>
                </a:solidFill>
                <a:latin typeface="Arial" pitchFamily="34" charset="0"/>
                <a:cs typeface="Arial" pitchFamily="34" charset="0"/>
              </a:rPr>
              <a:t>Question and Answer</a:t>
            </a:r>
            <a:endParaRPr lang="en-US" sz="2400" b="1" dirty="0">
              <a:solidFill>
                <a:srgbClr val="00B05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88579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080948"/>
            <a:ext cx="7913717" cy="4949738"/>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Redundant locking</a:t>
            </a:r>
            <a:endParaRPr lang="en-US" sz="2400" b="1" dirty="0" smtClean="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smtClean="0">
                <a:solidFill>
                  <a:srgbClr val="000099"/>
                </a:solidFill>
                <a:latin typeface="Arial" pitchFamily="34" charset="0"/>
                <a:cs typeface="Arial" pitchFamily="34" charset="0"/>
                <a:sym typeface="Wingdings" pitchFamily="2" charset="2"/>
              </a:rPr>
              <a:t>All locks  Process  All Unlock.</a:t>
            </a: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Consider the following code segment:</a:t>
            </a:r>
          </a:p>
          <a:p>
            <a:pPr marL="457200" indent="0" algn="just">
              <a:spcBef>
                <a:spcPts val="1200"/>
              </a:spcBef>
              <a:buNone/>
              <a:defRPr/>
            </a:pPr>
            <a:r>
              <a:rPr lang="en-US" sz="2000" b="1" i="1" dirty="0" smtClean="0">
                <a:solidFill>
                  <a:srgbClr val="000099"/>
                </a:solidFill>
                <a:latin typeface="Arial" pitchFamily="34" charset="0"/>
                <a:cs typeface="Arial" pitchFamily="34" charset="0"/>
                <a:sym typeface="Wingdings" pitchFamily="2" charset="2"/>
              </a:rPr>
              <a:t>BT</a:t>
            </a:r>
          </a:p>
          <a:p>
            <a:pPr marL="457200" indent="0" algn="just">
              <a:spcBef>
                <a:spcPts val="0"/>
              </a:spcBef>
              <a:buNone/>
              <a:defRPr/>
            </a:pPr>
            <a:r>
              <a:rPr lang="en-US" sz="2000" b="1" i="1" dirty="0" smtClean="0">
                <a:solidFill>
                  <a:srgbClr val="000099"/>
                </a:solidFill>
                <a:latin typeface="Arial" pitchFamily="34" charset="0"/>
                <a:cs typeface="Arial" pitchFamily="34" charset="0"/>
                <a:sym typeface="Wingdings" pitchFamily="2" charset="2"/>
              </a:rPr>
              <a:t>	r(x);</a:t>
            </a:r>
          </a:p>
          <a:p>
            <a:pPr marL="457200" indent="0" algn="just">
              <a:spcBef>
                <a:spcPts val="0"/>
              </a:spcBef>
              <a:buNone/>
              <a:defRPr/>
            </a:pPr>
            <a:r>
              <a:rPr lang="en-US" sz="2000" b="1" i="1" dirty="0" smtClean="0">
                <a:solidFill>
                  <a:srgbClr val="000099"/>
                </a:solidFill>
                <a:latin typeface="Arial" pitchFamily="34" charset="0"/>
                <a:cs typeface="Arial" pitchFamily="34" charset="0"/>
                <a:sym typeface="Wingdings" pitchFamily="2" charset="2"/>
              </a:rPr>
              <a:t>	if (x &gt; 0) then read (y) else r(z)</a:t>
            </a:r>
          </a:p>
          <a:p>
            <a:pPr marL="457200" indent="0" algn="just">
              <a:spcBef>
                <a:spcPts val="0"/>
              </a:spcBef>
              <a:buNone/>
              <a:defRPr/>
            </a:pPr>
            <a:r>
              <a:rPr lang="en-US" sz="2000" b="1" i="1" dirty="0" smtClean="0">
                <a:solidFill>
                  <a:srgbClr val="000099"/>
                </a:solidFill>
                <a:latin typeface="Arial" pitchFamily="34" charset="0"/>
                <a:cs typeface="Arial" pitchFamily="34" charset="0"/>
                <a:sym typeface="Wingdings" pitchFamily="2" charset="2"/>
              </a:rPr>
              <a:t>ET</a:t>
            </a:r>
          </a:p>
          <a:p>
            <a:pPr marL="0" indent="0" algn="just">
              <a:spcBef>
                <a:spcPts val="1200"/>
              </a:spcBef>
              <a:buNone/>
              <a:defRPr/>
            </a:pPr>
            <a:r>
              <a:rPr lang="en-US" sz="2400" b="1" dirty="0" smtClean="0">
                <a:solidFill>
                  <a:srgbClr val="660066"/>
                </a:solidFill>
                <a:latin typeface="Arial" pitchFamily="34" charset="0"/>
                <a:cs typeface="Arial" pitchFamily="34" charset="0"/>
              </a:rPr>
              <a:t>The code refers to data items x, y, and z but the transaction will use only two. This method will lock x, y, and z which means one of the locks (y or z) is redundant. This will increase number of blockings leading to higher wait time.</a:t>
            </a:r>
            <a:endParaRPr lang="en-US" sz="2400" b="1" dirty="0">
              <a:solidFill>
                <a:srgbClr val="660066"/>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536823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592576"/>
            <a:ext cx="7913717" cy="2979424"/>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No redundant locking but Deadlock</a:t>
            </a:r>
            <a:endParaRPr lang="en-US" sz="2400" b="1" dirty="0" smtClean="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smtClean="0">
                <a:solidFill>
                  <a:srgbClr val="000099"/>
                </a:solidFill>
                <a:latin typeface="Arial" pitchFamily="34" charset="0"/>
                <a:cs typeface="Arial" pitchFamily="34" charset="0"/>
                <a:sym typeface="Wingdings" pitchFamily="2" charset="2"/>
              </a:rPr>
              <a:t>(Locks + Process)  All Unlock.</a:t>
            </a: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In this process a data item is locked and processed then the next data item will be locked if it is required.  When a conflict occurs then the requester will be blocked. This is likely to generate a deadlock (a cycle in the schedule).</a:t>
            </a:r>
            <a:endParaRPr lang="en-US" sz="2400" b="1" dirty="0">
              <a:solidFill>
                <a:srgbClr val="660066"/>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2469346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3893824"/>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No deadlock but redundant locking and cascade roll-back.</a:t>
            </a:r>
            <a:endParaRPr lang="en-US" sz="2400" b="1" dirty="0" smtClean="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smtClean="0">
                <a:solidFill>
                  <a:srgbClr val="000099"/>
                </a:solidFill>
                <a:latin typeface="Arial" pitchFamily="34" charset="0"/>
                <a:cs typeface="Arial" pitchFamily="34" charset="0"/>
                <a:sym typeface="Wingdings" pitchFamily="2" charset="2"/>
              </a:rPr>
              <a:t>All Locks </a:t>
            </a:r>
            <a:r>
              <a:rPr lang="en-US" sz="2000" b="1" dirty="0">
                <a:solidFill>
                  <a:srgbClr val="000099"/>
                </a:solidFill>
                <a:latin typeface="Arial" pitchFamily="34" charset="0"/>
                <a:cs typeface="Arial" pitchFamily="34" charset="0"/>
                <a:sym typeface="Wingdings" pitchFamily="2" charset="2"/>
              </a:rPr>
              <a:t> </a:t>
            </a:r>
            <a:r>
              <a:rPr lang="en-US" sz="2000" b="1" dirty="0" smtClean="0">
                <a:solidFill>
                  <a:srgbClr val="000099"/>
                </a:solidFill>
                <a:latin typeface="Arial" pitchFamily="34" charset="0"/>
                <a:cs typeface="Arial" pitchFamily="34" charset="0"/>
                <a:sym typeface="Wingdings" pitchFamily="2" charset="2"/>
              </a:rPr>
              <a:t>(Process + </a:t>
            </a:r>
            <a:r>
              <a:rPr lang="en-US" sz="2000" b="1" dirty="0">
                <a:solidFill>
                  <a:srgbClr val="000099"/>
                </a:solidFill>
                <a:latin typeface="Arial" pitchFamily="34" charset="0"/>
                <a:cs typeface="Arial" pitchFamily="34" charset="0"/>
                <a:sym typeface="Wingdings" pitchFamily="2" charset="2"/>
              </a:rPr>
              <a:t>U</a:t>
            </a:r>
            <a:r>
              <a:rPr lang="en-US" sz="2000" b="1" dirty="0" smtClean="0">
                <a:solidFill>
                  <a:srgbClr val="000099"/>
                </a:solidFill>
                <a:latin typeface="Arial" pitchFamily="34" charset="0"/>
                <a:cs typeface="Arial" pitchFamily="34" charset="0"/>
                <a:sym typeface="Wingdings" pitchFamily="2" charset="2"/>
              </a:rPr>
              <a:t>nlock).</a:t>
            </a:r>
            <a:endParaRPr lang="en-US" sz="2000" b="1" dirty="0">
              <a:solidFill>
                <a:srgbClr val="000099"/>
              </a:solidFill>
              <a:latin typeface="Arial" pitchFamily="34" charset="0"/>
              <a:cs typeface="Arial" pitchFamily="34" charset="0"/>
              <a:sym typeface="Wingdings" pitchFamily="2" charset="2"/>
            </a:endParaRP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As soon as </a:t>
            </a:r>
            <a:r>
              <a:rPr lang="en-US" sz="2400" b="1" i="1" dirty="0" err="1" smtClean="0">
                <a:solidFill>
                  <a:srgbClr val="660066"/>
                </a:solidFill>
                <a:latin typeface="Arial" pitchFamily="34" charset="0"/>
                <a:cs typeface="Arial" pitchFamily="34" charset="0"/>
              </a:rPr>
              <a:t>T</a:t>
            </a:r>
            <a:r>
              <a:rPr lang="en-US" sz="2400" b="1" i="1" baseline="-10000" dirty="0" err="1" smtClean="0">
                <a:solidFill>
                  <a:srgbClr val="660066"/>
                </a:solidFill>
                <a:latin typeface="Arial" pitchFamily="34" charset="0"/>
                <a:cs typeface="Arial" pitchFamily="34" charset="0"/>
              </a:rPr>
              <a:t>h</a:t>
            </a:r>
            <a:r>
              <a:rPr lang="en-US" sz="2400" b="1" dirty="0" smtClean="0">
                <a:solidFill>
                  <a:srgbClr val="660066"/>
                </a:solidFill>
                <a:latin typeface="Arial" pitchFamily="34" charset="0"/>
                <a:cs typeface="Arial" pitchFamily="34" charset="0"/>
                <a:sym typeface="Wingdings" pitchFamily="2" charset="2"/>
              </a:rPr>
              <a:t> (holder) has processed </a:t>
            </a:r>
            <a:r>
              <a:rPr lang="en-US" sz="2400" b="1" i="1" dirty="0" smtClean="0">
                <a:solidFill>
                  <a:srgbClr val="660066"/>
                </a:solidFill>
                <a:latin typeface="Arial" pitchFamily="34" charset="0"/>
                <a:cs typeface="Arial" pitchFamily="34" charset="0"/>
                <a:sym typeface="Wingdings" pitchFamily="2" charset="2"/>
              </a:rPr>
              <a:t>x</a:t>
            </a:r>
            <a:r>
              <a:rPr lang="en-US" sz="2400" b="1" dirty="0" smtClean="0">
                <a:solidFill>
                  <a:srgbClr val="660066"/>
                </a:solidFill>
                <a:latin typeface="Arial" pitchFamily="34" charset="0"/>
                <a:cs typeface="Arial" pitchFamily="34" charset="0"/>
                <a:sym typeface="Wingdings" pitchFamily="2" charset="2"/>
              </a:rPr>
              <a:t>, it releases it (note that it cannot lock any data item if it has released one). This creates the problem cascade roll-back because releasing a data item before commit generates “</a:t>
            </a:r>
            <a:r>
              <a:rPr lang="en-US" sz="2400" b="1" i="1" dirty="0" smtClean="0">
                <a:solidFill>
                  <a:srgbClr val="660066"/>
                </a:solidFill>
                <a:latin typeface="Arial" pitchFamily="34" charset="0"/>
                <a:cs typeface="Arial" pitchFamily="34" charset="0"/>
                <a:sym typeface="Wingdings" pitchFamily="2" charset="2"/>
              </a:rPr>
              <a:t>reads from</a:t>
            </a:r>
            <a:r>
              <a:rPr lang="en-US" sz="2400" b="1" dirty="0" smtClean="0">
                <a:solidFill>
                  <a:srgbClr val="660066"/>
                </a:solidFill>
                <a:latin typeface="Arial" pitchFamily="34" charset="0"/>
                <a:cs typeface="Arial" pitchFamily="34" charset="0"/>
                <a:sym typeface="Wingdings" pitchFamily="2" charset="2"/>
              </a:rPr>
              <a:t>” relationship which introduces cascading in the schedule.</a:t>
            </a:r>
            <a:endParaRPr lang="en-US" sz="2400" b="1" dirty="0">
              <a:solidFill>
                <a:srgbClr val="660066"/>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2181518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DBMS Architecture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63" y="991813"/>
            <a:ext cx="5361825" cy="50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3055624"/>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Deadlock and Cascade Roll-backs.</a:t>
            </a:r>
            <a:endParaRPr lang="en-US" sz="2400" b="1" dirty="0" smtClean="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smtClean="0">
                <a:solidFill>
                  <a:srgbClr val="000099"/>
                </a:solidFill>
                <a:latin typeface="Arial" pitchFamily="34" charset="0"/>
                <a:cs typeface="Arial" pitchFamily="34" charset="0"/>
                <a:sym typeface="Wingdings" pitchFamily="2" charset="2"/>
              </a:rPr>
              <a:t>(Locks + Process)  (Process + Unlock).</a:t>
            </a: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Locks + Process generates deadlock.</a:t>
            </a:r>
          </a:p>
          <a:p>
            <a:pPr marL="0" indent="0" algn="just">
              <a:spcBef>
                <a:spcPts val="1200"/>
              </a:spcBef>
              <a:spcAft>
                <a:spcPts val="1200"/>
              </a:spcAft>
              <a:buNone/>
              <a:defRPr/>
            </a:pPr>
            <a:r>
              <a:rPr lang="en-US" sz="2400" b="1" dirty="0" smtClean="0">
                <a:solidFill>
                  <a:srgbClr val="660066"/>
                </a:solidFill>
                <a:latin typeface="Arial" pitchFamily="34" charset="0"/>
                <a:cs typeface="Arial" pitchFamily="34" charset="0"/>
                <a:sym typeface="Wingdings" pitchFamily="2" charset="2"/>
              </a:rPr>
              <a:t>Process + Unlock generates cascading.</a:t>
            </a:r>
            <a:endParaRPr lang="en-US" sz="2400" b="1" dirty="0">
              <a:solidFill>
                <a:srgbClr val="660066"/>
              </a:solidFill>
              <a:latin typeface="Arial" pitchFamily="34" charset="0"/>
              <a:cs typeface="Arial" pitchFamily="34" charset="0"/>
              <a:sym typeface="Wingdings" pitchFamily="2" charset="2"/>
            </a:endParaRP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Task: Investigate issues related to each of these 2PL locking methods. </a:t>
            </a:r>
            <a:endParaRPr lang="en-US" sz="2400" b="1" dirty="0">
              <a:solidFill>
                <a:srgbClr val="660066"/>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2629672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40080" y="1363977"/>
            <a:ext cx="7913717" cy="338219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Lock Conversion (Lock Upgrade or Downgrade)</a:t>
            </a:r>
            <a:endParaRPr lang="en-US" sz="2400" b="1" dirty="0" smtClean="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smtClean="0">
                <a:solidFill>
                  <a:srgbClr val="000099"/>
                </a:solidFill>
                <a:latin typeface="Arial" pitchFamily="34" charset="0"/>
                <a:cs typeface="Arial" pitchFamily="34" charset="0"/>
                <a:sym typeface="Wingdings" pitchFamily="2" charset="2"/>
              </a:rPr>
              <a:t>Lock Upgrade: </a:t>
            </a:r>
            <a:r>
              <a:rPr lang="en-US" sz="2000" b="1" i="1" dirty="0" err="1" smtClean="0">
                <a:solidFill>
                  <a:srgbClr val="000099"/>
                </a:solidFill>
                <a:latin typeface="Arial" pitchFamily="34" charset="0"/>
                <a:cs typeface="Arial" pitchFamily="34" charset="0"/>
                <a:sym typeface="Wingdings" pitchFamily="2" charset="2"/>
              </a:rPr>
              <a:t>rl</a:t>
            </a:r>
            <a:r>
              <a:rPr lang="en-US" sz="2000" b="1" i="1" dirty="0" smtClean="0">
                <a:solidFill>
                  <a:srgbClr val="000099"/>
                </a:solidFill>
                <a:latin typeface="Arial" pitchFamily="34" charset="0"/>
                <a:cs typeface="Arial" pitchFamily="34" charset="0"/>
                <a:sym typeface="Wingdings" pitchFamily="2" charset="2"/>
              </a:rPr>
              <a:t>[x</a:t>
            </a:r>
            <a:r>
              <a:rPr lang="en-US" sz="2000" b="1" i="1" dirty="0">
                <a:solidFill>
                  <a:srgbClr val="000099"/>
                </a:solidFill>
                <a:latin typeface="Arial" pitchFamily="34" charset="0"/>
                <a:cs typeface="Arial" pitchFamily="34" charset="0"/>
                <a:sym typeface="Wingdings" pitchFamily="2" charset="2"/>
              </a:rPr>
              <a:t>]</a:t>
            </a:r>
            <a:r>
              <a:rPr lang="en-US" sz="2000" b="1" i="1" dirty="0" smtClean="0">
                <a:solidFill>
                  <a:srgbClr val="000099"/>
                </a:solidFill>
                <a:latin typeface="Arial" pitchFamily="34" charset="0"/>
                <a:cs typeface="Arial" pitchFamily="34" charset="0"/>
                <a:sym typeface="Wingdings" pitchFamily="2" charset="2"/>
              </a:rPr>
              <a:t>  </a:t>
            </a:r>
            <a:r>
              <a:rPr lang="en-US" sz="2000" b="1" i="1" dirty="0" err="1" smtClean="0">
                <a:solidFill>
                  <a:srgbClr val="000099"/>
                </a:solidFill>
                <a:latin typeface="Arial" pitchFamily="34" charset="0"/>
                <a:cs typeface="Arial" pitchFamily="34" charset="0"/>
                <a:sym typeface="Wingdings" pitchFamily="2" charset="2"/>
              </a:rPr>
              <a:t>wl</a:t>
            </a:r>
            <a:r>
              <a:rPr lang="en-US" sz="2000" b="1" i="1" dirty="0" smtClean="0">
                <a:solidFill>
                  <a:srgbClr val="000099"/>
                </a:solidFill>
                <a:latin typeface="Arial" pitchFamily="34" charset="0"/>
                <a:cs typeface="Arial" pitchFamily="34" charset="0"/>
                <a:sym typeface="Wingdings" pitchFamily="2" charset="2"/>
              </a:rPr>
              <a:t>[x]</a:t>
            </a:r>
          </a:p>
          <a:p>
            <a:pPr marL="457200" indent="0" algn="just">
              <a:spcBef>
                <a:spcPts val="600"/>
              </a:spcBef>
              <a:buNone/>
              <a:defRPr/>
            </a:pPr>
            <a:r>
              <a:rPr lang="en-US" sz="2000" b="1" dirty="0" smtClean="0">
                <a:solidFill>
                  <a:srgbClr val="000099"/>
                </a:solidFill>
                <a:latin typeface="Arial" pitchFamily="34" charset="0"/>
                <a:cs typeface="Arial" pitchFamily="34" charset="0"/>
                <a:sym typeface="Wingdings" pitchFamily="2" charset="2"/>
              </a:rPr>
              <a:t>Lock Downgrade: </a:t>
            </a:r>
            <a:r>
              <a:rPr lang="en-US" sz="2000" b="1" i="1" dirty="0" err="1" smtClean="0">
                <a:solidFill>
                  <a:srgbClr val="000099"/>
                </a:solidFill>
                <a:latin typeface="Arial" pitchFamily="34" charset="0"/>
                <a:cs typeface="Arial" pitchFamily="34" charset="0"/>
                <a:sym typeface="Wingdings" pitchFamily="2" charset="2"/>
              </a:rPr>
              <a:t>wl</a:t>
            </a:r>
            <a:r>
              <a:rPr lang="en-US" sz="2000" b="1" i="1" dirty="0" smtClean="0">
                <a:solidFill>
                  <a:srgbClr val="000099"/>
                </a:solidFill>
                <a:latin typeface="Arial" pitchFamily="34" charset="0"/>
                <a:cs typeface="Arial" pitchFamily="34" charset="0"/>
                <a:sym typeface="Wingdings" pitchFamily="2" charset="2"/>
              </a:rPr>
              <a:t>[x</a:t>
            </a:r>
            <a:r>
              <a:rPr lang="en-US" sz="2000" b="1" i="1" dirty="0">
                <a:solidFill>
                  <a:srgbClr val="000099"/>
                </a:solidFill>
                <a:latin typeface="Arial" pitchFamily="34" charset="0"/>
                <a:cs typeface="Arial" pitchFamily="34" charset="0"/>
                <a:sym typeface="Wingdings" pitchFamily="2" charset="2"/>
              </a:rPr>
              <a:t>]  </a:t>
            </a:r>
            <a:r>
              <a:rPr lang="en-US" sz="2000" b="1" i="1" dirty="0" err="1" smtClean="0">
                <a:solidFill>
                  <a:srgbClr val="000099"/>
                </a:solidFill>
                <a:latin typeface="Arial" pitchFamily="34" charset="0"/>
                <a:cs typeface="Arial" pitchFamily="34" charset="0"/>
                <a:sym typeface="Wingdings" pitchFamily="2" charset="2"/>
              </a:rPr>
              <a:t>rl</a:t>
            </a:r>
            <a:r>
              <a:rPr lang="en-US" sz="2000" b="1" i="1" dirty="0" smtClean="0">
                <a:solidFill>
                  <a:srgbClr val="000099"/>
                </a:solidFill>
                <a:latin typeface="Arial" pitchFamily="34" charset="0"/>
                <a:cs typeface="Arial" pitchFamily="34" charset="0"/>
                <a:sym typeface="Wingdings" pitchFamily="2" charset="2"/>
              </a:rPr>
              <a:t>[x]</a:t>
            </a:r>
          </a:p>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A transaction may need to upgrade or downgrade its locks to complete the execution. For example, a transaction may read a number of data items (read lock) and depending upon the value of a data item may want to upgrade its lock on the data item. </a:t>
            </a:r>
          </a:p>
        </p:txBody>
      </p:sp>
    </p:spTree>
    <p:extLst>
      <p:ext uri="{BB962C8B-B14F-4D97-AF65-F5344CB8AC3E}">
        <p14:creationId xmlns:p14="http://schemas.microsoft.com/office/powerpoint/2010/main" val="1311688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50966" y="1440176"/>
            <a:ext cx="7913717" cy="3850282"/>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sym typeface="Wingdings" pitchFamily="2" charset="2"/>
              </a:rPr>
              <a:t>A lock conversion may create a cycle among two or more transactions. Consider the following scenario:</a:t>
            </a:r>
          </a:p>
          <a:p>
            <a:pPr marL="0" indent="0" algn="ctr">
              <a:spcBef>
                <a:spcPts val="1200"/>
              </a:spcBef>
              <a:spcAft>
                <a:spcPts val="1200"/>
              </a:spcAft>
              <a:buNone/>
              <a:defRPr/>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4 </a:t>
            </a:r>
            <a:r>
              <a:rPr lang="en-US" sz="2000" b="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r</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5 </a:t>
            </a:r>
            <a:r>
              <a:rPr lang="en-US" sz="2000" b="1" i="1" dirty="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r</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w</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 c</a:t>
            </a:r>
            <a:r>
              <a:rPr lang="en-US" sz="2000" b="1" i="1" baseline="-10000" dirty="0" smtClean="0">
                <a:solidFill>
                  <a:srgbClr val="000099"/>
                </a:solidFill>
                <a:latin typeface="Arial" pitchFamily="34" charset="0"/>
                <a:cs typeface="Arial" pitchFamily="34" charset="0"/>
              </a:rPr>
              <a:t>5</a:t>
            </a:r>
          </a:p>
          <a:p>
            <a:pPr marL="914400" indent="-457200" algn="just">
              <a:spcBef>
                <a:spcPts val="6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The scheduler applies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sym typeface="Wingdings" pitchFamily="2" charset="2"/>
              </a:rPr>
              <a:t> and sends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sym typeface="Wingdings" pitchFamily="2" charset="2"/>
              </a:rPr>
              <a:t> to the DM.</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The scheduler applies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 and sends </a:t>
            </a:r>
            <a:r>
              <a:rPr lang="en-US" sz="2000" b="1" i="1" dirty="0" smtClean="0">
                <a:solidFill>
                  <a:srgbClr val="000099"/>
                </a:solidFill>
                <a:latin typeface="Arial" pitchFamily="34" charset="0"/>
                <a:cs typeface="Arial" pitchFamily="34" charset="0"/>
              </a:rPr>
              <a:t>r</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 to the DM</a:t>
            </a:r>
            <a:r>
              <a:rPr lang="en-US" sz="2000" b="1" dirty="0" smtClean="0">
                <a:solidFill>
                  <a:srgbClr val="000099"/>
                </a:solidFill>
                <a:latin typeface="Arial" pitchFamily="34" charset="0"/>
                <a:cs typeface="Arial" pitchFamily="34" charset="0"/>
                <a:sym typeface="Wingdings" pitchFamily="2" charset="2"/>
              </a:rPr>
              <a:t>.</a:t>
            </a:r>
          </a:p>
          <a:p>
            <a:pPr marL="914400" indent="-457200" algn="just">
              <a:spcBef>
                <a:spcPts val="6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T4 wants to upgrade its lock to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sym typeface="Wingdings" pitchFamily="2" charset="2"/>
              </a:rPr>
              <a:t> but it cannot because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sym typeface="Wingdings" pitchFamily="2" charset="2"/>
              </a:rPr>
              <a:t>and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sym typeface="Wingdings" pitchFamily="2" charset="2"/>
              </a:rPr>
              <a:t> conflicts.</a:t>
            </a:r>
          </a:p>
          <a:p>
            <a:pPr marL="914400" indent="-457200" algn="just">
              <a:spcBef>
                <a:spcPts val="6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T5 </a:t>
            </a:r>
            <a:r>
              <a:rPr lang="en-US" sz="2000" b="1" dirty="0">
                <a:solidFill>
                  <a:srgbClr val="000099"/>
                </a:solidFill>
                <a:latin typeface="Arial" pitchFamily="34" charset="0"/>
                <a:cs typeface="Arial" pitchFamily="34" charset="0"/>
                <a:sym typeface="Wingdings" pitchFamily="2" charset="2"/>
              </a:rPr>
              <a:t>wants to upgrade its lock to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 but it cannot because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4</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Wingdings" pitchFamily="2" charset="2"/>
              </a:rPr>
              <a:t>and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5</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 conflicts</a:t>
            </a:r>
            <a:r>
              <a:rPr lang="en-US" sz="2000" b="1" dirty="0" smtClean="0">
                <a:solidFill>
                  <a:srgbClr val="000099"/>
                </a:solidFill>
                <a:latin typeface="Arial" pitchFamily="34" charset="0"/>
                <a:cs typeface="Arial" pitchFamily="34" charset="0"/>
                <a:sym typeface="Wingdings" pitchFamily="2" charset="2"/>
              </a:rPr>
              <a:t>.</a:t>
            </a:r>
            <a:endParaRPr lang="en-US" sz="2000" b="1" dirty="0">
              <a:solidFill>
                <a:srgbClr val="000099"/>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2163986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6" y="1222461"/>
            <a:ext cx="7913717" cy="4525195"/>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Correctness of a 2PL scheduler is established by proving that in all situations the scheduler produces a </a:t>
            </a:r>
            <a:r>
              <a:rPr lang="en-US" sz="2400" b="1" dirty="0" err="1" smtClean="0">
                <a:solidFill>
                  <a:srgbClr val="660066"/>
                </a:solidFill>
                <a:latin typeface="Arial" pitchFamily="34" charset="0"/>
                <a:cs typeface="Arial" pitchFamily="34" charset="0"/>
              </a:rPr>
              <a:t>serializable</a:t>
            </a:r>
            <a:r>
              <a:rPr lang="en-US" sz="2400" b="1" dirty="0" smtClean="0">
                <a:solidFill>
                  <a:srgbClr val="660066"/>
                </a:solidFill>
                <a:latin typeface="Arial" pitchFamily="34" charset="0"/>
                <a:cs typeface="Arial" pitchFamily="34" charset="0"/>
              </a:rPr>
              <a:t> history. We show this by analyzing the order of conflicting operations. We begin with ordering of locks and operations.</a:t>
            </a:r>
            <a:endParaRPr lang="en-US" sz="2000" b="1" i="1" dirty="0" smtClean="0">
              <a:solidFill>
                <a:srgbClr val="000099"/>
              </a:solidFill>
              <a:latin typeface="Arial" pitchFamily="34" charset="0"/>
              <a:cs typeface="Arial" pitchFamily="34" charset="0"/>
            </a:endParaRPr>
          </a:p>
          <a:p>
            <a:pPr marL="9144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An entity must be locked before applying r or w. Thus, </a:t>
            </a:r>
            <a:r>
              <a:rPr lang="en-US" sz="2000" b="1" i="1" dirty="0" err="1" smtClean="0">
                <a:solidFill>
                  <a:srgbClr val="000099"/>
                </a:solidFill>
                <a:latin typeface="Arial" pitchFamily="34" charset="0"/>
                <a:cs typeface="Arial" pitchFamily="34" charset="0"/>
              </a:rPr>
              <a:t>ol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sym typeface="Wingdings" pitchFamily="2" charset="2"/>
              </a:rPr>
              <a:t> &lt; </a:t>
            </a:r>
            <a:r>
              <a:rPr lang="en-US" sz="2000" b="1" i="1" dirty="0" err="1" smtClean="0">
                <a:solidFill>
                  <a:srgbClr val="000099"/>
                </a:solidFill>
                <a:latin typeface="Arial" pitchFamily="34" charset="0"/>
                <a:cs typeface="Arial" pitchFamily="34" charset="0"/>
              </a:rPr>
              <a:t>o</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sym typeface="Wingdings" pitchFamily="2" charset="2"/>
              </a:rPr>
              <a:t>.</a:t>
            </a:r>
          </a:p>
          <a:p>
            <a:pPr marL="914400" indent="-457200" algn="just">
              <a:spcBef>
                <a:spcPts val="6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The lock is released only when DM acknowledges the processing of o. Thus, </a:t>
            </a:r>
            <a:r>
              <a:rPr lang="en-US" sz="2000" b="1" i="1" dirty="0" err="1" smtClean="0">
                <a:solidFill>
                  <a:srgbClr val="000099"/>
                </a:solidFill>
                <a:latin typeface="Arial" pitchFamily="34" charset="0"/>
                <a:cs typeface="Arial" pitchFamily="34" charset="0"/>
              </a:rPr>
              <a:t>o</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 &lt; </a:t>
            </a:r>
            <a:r>
              <a:rPr lang="en-US" sz="2000" b="1" i="1" dirty="0" err="1" smtClean="0">
                <a:solidFill>
                  <a:srgbClr val="000099"/>
                </a:solidFill>
                <a:latin typeface="Arial" pitchFamily="34" charset="0"/>
                <a:cs typeface="Arial" pitchFamily="34" charset="0"/>
              </a:rPr>
              <a:t>ou</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a:t>
            </a:r>
            <a:endParaRPr lang="en-US" sz="2000" b="1" dirty="0" smtClean="0">
              <a:solidFill>
                <a:srgbClr val="000099"/>
              </a:solidFill>
              <a:latin typeface="Arial" pitchFamily="34" charset="0"/>
              <a:cs typeface="Arial" pitchFamily="34" charset="0"/>
              <a:sym typeface="Wingdings" pitchFamily="2" charset="2"/>
            </a:endParaRPr>
          </a:p>
          <a:p>
            <a:pPr marL="914400" indent="-457200" algn="just">
              <a:spcBef>
                <a:spcPts val="600"/>
              </a:spcBef>
              <a:buFont typeface="+mj-lt"/>
              <a:buAutoNum type="arabicPeriod"/>
              <a:defRPr/>
            </a:pPr>
            <a:r>
              <a:rPr lang="en-US" sz="2000" b="1" dirty="0" smtClean="0">
                <a:solidFill>
                  <a:srgbClr val="000099"/>
                </a:solidFill>
                <a:latin typeface="Arial" pitchFamily="34" charset="0"/>
                <a:cs typeface="Arial" pitchFamily="34" charset="0"/>
                <a:sym typeface="Wingdings" pitchFamily="2" charset="2"/>
              </a:rPr>
              <a:t>If Ti is committed then we have: </a:t>
            </a:r>
            <a:r>
              <a:rPr lang="en-US" sz="2000" b="1" i="1" dirty="0" err="1">
                <a:solidFill>
                  <a:srgbClr val="000099"/>
                </a:solidFill>
                <a:latin typeface="Arial" pitchFamily="34" charset="0"/>
                <a:cs typeface="Arial" pitchFamily="34" charset="0"/>
              </a:rPr>
              <a:t>ol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&lt; </a:t>
            </a:r>
            <a:r>
              <a:rPr lang="en-US" sz="2000" b="1" i="1" dirty="0" err="1" smtClean="0">
                <a:solidFill>
                  <a:srgbClr val="000099"/>
                </a:solidFill>
                <a:latin typeface="Arial" pitchFamily="34" charset="0"/>
                <a:cs typeface="Arial" pitchFamily="34" charset="0"/>
              </a:rPr>
              <a:t>o</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ou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sym typeface="Wingdings" pitchFamily="2" charset="2"/>
              </a:rPr>
              <a:t>.</a:t>
            </a:r>
          </a:p>
          <a:p>
            <a:pPr marL="0" indent="0" algn="just">
              <a:spcBef>
                <a:spcPts val="1200"/>
              </a:spcBef>
              <a:buNone/>
              <a:defRPr/>
            </a:pPr>
            <a:r>
              <a:rPr lang="en-US" sz="2000" b="1" i="1" dirty="0" smtClean="0">
                <a:solidFill>
                  <a:srgbClr val="FF0000"/>
                </a:solidFill>
                <a:latin typeface="Arial" pitchFamily="34" charset="0"/>
                <a:cs typeface="Arial" pitchFamily="34" charset="0"/>
                <a:sym typeface="Wingdings" pitchFamily="2" charset="2"/>
              </a:rPr>
              <a:t>Proposition 1: If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a:t>
            </a:r>
            <a:r>
              <a:rPr lang="en-US" sz="2000" b="1" i="1" dirty="0" smtClean="0">
                <a:solidFill>
                  <a:srgbClr val="FF0000"/>
                </a:solidFill>
                <a:latin typeface="Arial" pitchFamily="34" charset="0"/>
                <a:cs typeface="Arial" pitchFamily="34" charset="0"/>
                <a:sym typeface="Symbol"/>
              </a:rPr>
              <a:t> </a:t>
            </a:r>
            <a:r>
              <a:rPr lang="en-US" sz="2000" b="1" i="1" dirty="0" smtClean="0">
                <a:solidFill>
                  <a:srgbClr val="FF0000"/>
                </a:solidFill>
                <a:latin typeface="Arial" pitchFamily="34" charset="0"/>
                <a:cs typeface="Arial" pitchFamily="34" charset="0"/>
                <a:sym typeface="Wingdings" pitchFamily="2" charset="2"/>
              </a:rPr>
              <a:t>C(H) then </a:t>
            </a:r>
            <a:r>
              <a:rPr lang="en-US" sz="2000" b="1" i="1" dirty="0" err="1">
                <a:solidFill>
                  <a:srgbClr val="FF0000"/>
                </a:solidFill>
                <a:latin typeface="Arial" pitchFamily="34" charset="0"/>
                <a:cs typeface="Arial" pitchFamily="34" charset="0"/>
              </a:rPr>
              <a:t>ol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smtClean="0">
                <a:solidFill>
                  <a:srgbClr val="FF0000"/>
                </a:solidFill>
                <a:latin typeface="Arial" pitchFamily="34" charset="0"/>
                <a:cs typeface="Arial" pitchFamily="34" charset="0"/>
              </a:rPr>
              <a:t>]</a:t>
            </a:r>
            <a:r>
              <a:rPr lang="en-US" sz="2000" b="1" i="1" dirty="0" smtClean="0">
                <a:solidFill>
                  <a:srgbClr val="FF0000"/>
                </a:solidFill>
                <a:latin typeface="Arial" pitchFamily="34" charset="0"/>
                <a:cs typeface="Arial" pitchFamily="34" charset="0"/>
                <a:sym typeface="Wingdings" pitchFamily="2" charset="2"/>
              </a:rPr>
              <a:t>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 </a:t>
            </a:r>
            <a:r>
              <a:rPr lang="en-US" sz="2000" b="1" i="1" dirty="0" smtClean="0">
                <a:solidFill>
                  <a:srgbClr val="FF0000"/>
                </a:solidFill>
                <a:latin typeface="Arial" pitchFamily="34" charset="0"/>
                <a:cs typeface="Arial" pitchFamily="34" charset="0"/>
                <a:sym typeface="Symbol"/>
              </a:rPr>
              <a:t></a:t>
            </a:r>
            <a:endParaRPr lang="en-US" sz="2000" b="1" i="1" dirty="0" smtClean="0">
              <a:solidFill>
                <a:srgbClr val="FF000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3266392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6" y="1222462"/>
            <a:ext cx="7913717" cy="780510"/>
          </a:xfrm>
        </p:spPr>
        <p:txBody>
          <a:bodyPr/>
          <a:lstStyle/>
          <a:p>
            <a:pPr marL="0" indent="0" algn="ctr">
              <a:spcBef>
                <a:spcPts val="1200"/>
              </a:spcBef>
              <a:buNone/>
              <a:defRPr/>
            </a:pPr>
            <a:r>
              <a:rPr lang="en-US" sz="2400" b="1" dirty="0" smtClean="0">
                <a:solidFill>
                  <a:srgbClr val="00B050"/>
                </a:solidFill>
                <a:latin typeface="Arial" pitchFamily="34" charset="0"/>
                <a:cs typeface="Arial" pitchFamily="34" charset="0"/>
              </a:rPr>
              <a:t>Question and Answer</a:t>
            </a:r>
            <a:endParaRPr lang="en-US" sz="2000" b="1" i="1" dirty="0" smtClean="0">
              <a:solidFill>
                <a:srgbClr val="00B05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943137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29195" y="1483718"/>
            <a:ext cx="7913717" cy="4525195"/>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Let </a:t>
            </a:r>
            <a:r>
              <a:rPr lang="en-US" sz="2400" b="1" i="1" dirty="0" smtClean="0">
                <a:solidFill>
                  <a:srgbClr val="660066"/>
                </a:solidFill>
                <a:latin typeface="Arial" pitchFamily="34" charset="0"/>
                <a:cs typeface="Arial" pitchFamily="34" charset="0"/>
              </a:rPr>
              <a:t>p</a:t>
            </a:r>
            <a:r>
              <a:rPr lang="en-US" sz="2400" b="1" i="1" baseline="-10000" dirty="0" smtClean="0">
                <a:solidFill>
                  <a:srgbClr val="660066"/>
                </a:solidFill>
                <a:latin typeface="Arial" pitchFamily="34" charset="0"/>
                <a:cs typeface="Arial" pitchFamily="34" charset="0"/>
              </a:rPr>
              <a:t>i</a:t>
            </a:r>
            <a:r>
              <a:rPr lang="en-US" sz="2400" b="1" i="1" dirty="0" smtClean="0">
                <a:solidFill>
                  <a:srgbClr val="660066"/>
                </a:solidFill>
                <a:latin typeface="Arial" pitchFamily="34" charset="0"/>
                <a:cs typeface="Arial" pitchFamily="34" charset="0"/>
              </a:rPr>
              <a:t>[x</a:t>
            </a:r>
            <a:r>
              <a:rPr lang="en-US" sz="2400" b="1" i="1" dirty="0">
                <a:solidFill>
                  <a:srgbClr val="660066"/>
                </a:solidFill>
                <a:latin typeface="Arial" pitchFamily="34" charset="0"/>
                <a:cs typeface="Arial" pitchFamily="34" charset="0"/>
              </a:rPr>
              <a:t>]</a:t>
            </a:r>
            <a:r>
              <a:rPr lang="en-US" sz="2400" b="1" dirty="0">
                <a:solidFill>
                  <a:srgbClr val="660066"/>
                </a:solidFill>
                <a:latin typeface="Arial" pitchFamily="34" charset="0"/>
                <a:cs typeface="Arial" pitchFamily="34" charset="0"/>
                <a:sym typeface="Wingdings" pitchFamily="2" charset="2"/>
              </a:rPr>
              <a:t> </a:t>
            </a:r>
            <a:r>
              <a:rPr lang="en-US" sz="2400" b="1" dirty="0" smtClean="0">
                <a:solidFill>
                  <a:srgbClr val="660066"/>
                </a:solidFill>
                <a:latin typeface="Arial" pitchFamily="34" charset="0"/>
                <a:cs typeface="Arial" pitchFamily="34" charset="0"/>
                <a:sym typeface="Wingdings" pitchFamily="2" charset="2"/>
              </a:rPr>
              <a:t>and </a:t>
            </a:r>
            <a:r>
              <a:rPr lang="en-US" sz="2400" b="1" i="1" dirty="0" err="1" smtClean="0">
                <a:solidFill>
                  <a:srgbClr val="660066"/>
                </a:solidFill>
                <a:latin typeface="Arial" pitchFamily="34" charset="0"/>
                <a:cs typeface="Arial" pitchFamily="34" charset="0"/>
              </a:rPr>
              <a:t>q</a:t>
            </a:r>
            <a:r>
              <a:rPr lang="en-US" sz="2400" b="1" i="1" baseline="-10000" dirty="0" err="1" smtClean="0">
                <a:solidFill>
                  <a:srgbClr val="660066"/>
                </a:solidFill>
                <a:latin typeface="Arial" pitchFamily="34" charset="0"/>
                <a:cs typeface="Arial" pitchFamily="34" charset="0"/>
              </a:rPr>
              <a:t>j</a:t>
            </a:r>
            <a:r>
              <a:rPr lang="en-US" sz="2400" b="1" i="1" dirty="0" smtClean="0">
                <a:solidFill>
                  <a:srgbClr val="660066"/>
                </a:solidFill>
                <a:latin typeface="Arial" pitchFamily="34" charset="0"/>
                <a:cs typeface="Arial" pitchFamily="34" charset="0"/>
              </a:rPr>
              <a:t>[x]</a:t>
            </a:r>
            <a:r>
              <a:rPr lang="en-US" sz="2400" b="1" dirty="0" smtClean="0">
                <a:solidFill>
                  <a:srgbClr val="660066"/>
                </a:solidFill>
                <a:latin typeface="Arial" pitchFamily="34" charset="0"/>
                <a:cs typeface="Arial" pitchFamily="34" charset="0"/>
              </a:rPr>
              <a:t> be two conflicting operation. This implies that their corresponding locks </a:t>
            </a:r>
            <a:r>
              <a:rPr lang="en-US" sz="2400" b="1" i="1" dirty="0" err="1" smtClean="0">
                <a:solidFill>
                  <a:srgbClr val="660066"/>
                </a:solidFill>
                <a:latin typeface="Arial" pitchFamily="34" charset="0"/>
                <a:cs typeface="Arial" pitchFamily="34" charset="0"/>
              </a:rPr>
              <a:t>pl</a:t>
            </a:r>
            <a:r>
              <a:rPr lang="en-US" sz="2400" b="1" i="1" baseline="-10000" dirty="0" err="1" smtClean="0">
                <a:solidFill>
                  <a:srgbClr val="660066"/>
                </a:solidFill>
                <a:latin typeface="Arial" pitchFamily="34" charset="0"/>
                <a:cs typeface="Arial" pitchFamily="34" charset="0"/>
              </a:rPr>
              <a:t>i</a:t>
            </a:r>
            <a:r>
              <a:rPr lang="en-US" sz="2400" b="1" i="1" dirty="0" smtClean="0">
                <a:solidFill>
                  <a:srgbClr val="660066"/>
                </a:solidFill>
                <a:latin typeface="Arial" pitchFamily="34" charset="0"/>
                <a:cs typeface="Arial" pitchFamily="34" charset="0"/>
              </a:rPr>
              <a:t>[x</a:t>
            </a:r>
            <a:r>
              <a:rPr lang="en-US" sz="2400" b="1" i="1" dirty="0">
                <a:solidFill>
                  <a:srgbClr val="660066"/>
                </a:solidFill>
                <a:latin typeface="Arial" pitchFamily="34" charset="0"/>
                <a:cs typeface="Arial" pitchFamily="34" charset="0"/>
              </a:rPr>
              <a:t>]</a:t>
            </a:r>
            <a:r>
              <a:rPr lang="en-US" sz="2400" b="1" dirty="0">
                <a:solidFill>
                  <a:srgbClr val="660066"/>
                </a:solidFill>
                <a:latin typeface="Arial" pitchFamily="34" charset="0"/>
                <a:cs typeface="Arial" pitchFamily="34" charset="0"/>
                <a:sym typeface="Wingdings" pitchFamily="2" charset="2"/>
              </a:rPr>
              <a:t> and </a:t>
            </a:r>
            <a:r>
              <a:rPr lang="en-US" sz="2400" b="1" i="1" dirty="0" err="1" smtClean="0">
                <a:solidFill>
                  <a:srgbClr val="660066"/>
                </a:solidFill>
                <a:latin typeface="Arial" pitchFamily="34" charset="0"/>
                <a:cs typeface="Arial" pitchFamily="34" charset="0"/>
              </a:rPr>
              <a:t>q</a:t>
            </a:r>
            <a:r>
              <a:rPr lang="en-US" sz="2400" b="1" i="1" dirty="0" err="1" smtClean="0">
                <a:solidFill>
                  <a:srgbClr val="660066"/>
                </a:solidFill>
                <a:latin typeface="Arial" pitchFamily="34" charset="0"/>
                <a:cs typeface="Arial" pitchFamily="34" charset="0"/>
                <a:sym typeface="Wingdings" pitchFamily="2" charset="2"/>
              </a:rPr>
              <a:t>l</a:t>
            </a:r>
            <a:r>
              <a:rPr lang="en-US" sz="2400" b="1" i="1" baseline="-10000" dirty="0" err="1" smtClean="0">
                <a:solidFill>
                  <a:srgbClr val="660066"/>
                </a:solidFill>
                <a:latin typeface="Arial" pitchFamily="34" charset="0"/>
                <a:cs typeface="Arial" pitchFamily="34" charset="0"/>
              </a:rPr>
              <a:t>j</a:t>
            </a:r>
            <a:r>
              <a:rPr lang="en-US" sz="2400" b="1" i="1" dirty="0" smtClean="0">
                <a:solidFill>
                  <a:srgbClr val="660066"/>
                </a:solidFill>
                <a:latin typeface="Arial" pitchFamily="34" charset="0"/>
                <a:cs typeface="Arial" pitchFamily="34" charset="0"/>
              </a:rPr>
              <a:t>[x</a:t>
            </a:r>
            <a:r>
              <a:rPr lang="en-US" sz="2400" b="1" i="1" dirty="0">
                <a:solidFill>
                  <a:srgbClr val="660066"/>
                </a:solidFill>
                <a:latin typeface="Arial" pitchFamily="34" charset="0"/>
                <a:cs typeface="Arial" pitchFamily="34" charset="0"/>
              </a:rPr>
              <a:t>]</a:t>
            </a:r>
            <a:r>
              <a:rPr lang="en-US" sz="2400" b="1" dirty="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will conflict. If there is a </a:t>
            </a:r>
            <a:r>
              <a:rPr lang="en-US" sz="2400" b="1" i="1" dirty="0" smtClean="0">
                <a:solidFill>
                  <a:srgbClr val="660066"/>
                </a:solidFill>
                <a:latin typeface="Arial" pitchFamily="34" charset="0"/>
                <a:cs typeface="Arial" pitchFamily="34" charset="0"/>
              </a:rPr>
              <a:t>C(H)</a:t>
            </a:r>
            <a:r>
              <a:rPr lang="en-US" sz="2400" b="1" dirty="0" smtClean="0">
                <a:solidFill>
                  <a:srgbClr val="660066"/>
                </a:solidFill>
                <a:latin typeface="Arial" pitchFamily="34" charset="0"/>
                <a:cs typeface="Arial" pitchFamily="34" charset="0"/>
              </a:rPr>
              <a:t> then it must have </a:t>
            </a:r>
            <a:r>
              <a:rPr lang="en-US" sz="2400" b="1" i="1" dirty="0" err="1" smtClean="0">
                <a:solidFill>
                  <a:srgbClr val="660066"/>
                </a:solidFill>
                <a:latin typeface="Arial" pitchFamily="34" charset="0"/>
                <a:cs typeface="Arial" pitchFamily="34" charset="0"/>
              </a:rPr>
              <a:t>pu</a:t>
            </a:r>
            <a:r>
              <a:rPr lang="en-US" sz="2400" b="1" i="1" baseline="-10000" dirty="0" err="1" smtClean="0">
                <a:solidFill>
                  <a:srgbClr val="660066"/>
                </a:solidFill>
                <a:latin typeface="Arial" pitchFamily="34" charset="0"/>
                <a:cs typeface="Arial" pitchFamily="34" charset="0"/>
              </a:rPr>
              <a:t>i</a:t>
            </a:r>
            <a:r>
              <a:rPr lang="en-US" sz="2400" b="1" i="1" dirty="0" smtClean="0">
                <a:solidFill>
                  <a:srgbClr val="660066"/>
                </a:solidFill>
                <a:latin typeface="Arial" pitchFamily="34" charset="0"/>
                <a:cs typeface="Arial" pitchFamily="34" charset="0"/>
              </a:rPr>
              <a:t>[x] &lt; </a:t>
            </a:r>
            <a:r>
              <a:rPr lang="en-US" sz="2400" b="1" i="1" dirty="0" err="1">
                <a:solidFill>
                  <a:srgbClr val="660066"/>
                </a:solidFill>
                <a:latin typeface="Arial" pitchFamily="34" charset="0"/>
                <a:cs typeface="Arial" pitchFamily="34" charset="0"/>
              </a:rPr>
              <a:t>q</a:t>
            </a:r>
            <a:r>
              <a:rPr lang="en-US" sz="2400" b="1" i="1" dirty="0" err="1">
                <a:solidFill>
                  <a:srgbClr val="660066"/>
                </a:solidFill>
                <a:latin typeface="Arial" pitchFamily="34" charset="0"/>
                <a:cs typeface="Arial" pitchFamily="34" charset="0"/>
                <a:sym typeface="Wingdings" pitchFamily="2" charset="2"/>
              </a:rPr>
              <a:t>l</a:t>
            </a:r>
            <a:r>
              <a:rPr lang="en-US" sz="2400" b="1" i="1" baseline="-10000" dirty="0" err="1">
                <a:solidFill>
                  <a:srgbClr val="660066"/>
                </a:solidFill>
                <a:latin typeface="Arial" pitchFamily="34" charset="0"/>
                <a:cs typeface="Arial" pitchFamily="34" charset="0"/>
              </a:rPr>
              <a:t>j</a:t>
            </a:r>
            <a:r>
              <a:rPr lang="en-US" sz="2400" b="1" i="1" dirty="0">
                <a:solidFill>
                  <a:srgbClr val="660066"/>
                </a:solidFill>
                <a:latin typeface="Arial" pitchFamily="34" charset="0"/>
                <a:cs typeface="Arial" pitchFamily="34" charset="0"/>
              </a:rPr>
              <a:t>[x]</a:t>
            </a:r>
            <a:r>
              <a:rPr lang="en-US" sz="2400" b="1" i="1"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or </a:t>
            </a:r>
            <a:r>
              <a:rPr lang="en-US" sz="2400" b="1" i="1" dirty="0" err="1" smtClean="0">
                <a:solidFill>
                  <a:srgbClr val="660066"/>
                </a:solidFill>
                <a:latin typeface="Arial" pitchFamily="34" charset="0"/>
                <a:cs typeface="Arial" pitchFamily="34" charset="0"/>
              </a:rPr>
              <a:t>qu</a:t>
            </a:r>
            <a:r>
              <a:rPr lang="en-US" sz="2400" b="1" i="1" baseline="-10000" dirty="0" err="1" smtClean="0">
                <a:solidFill>
                  <a:srgbClr val="660066"/>
                </a:solidFill>
                <a:latin typeface="Arial" pitchFamily="34" charset="0"/>
                <a:cs typeface="Arial" pitchFamily="34" charset="0"/>
              </a:rPr>
              <a:t>j</a:t>
            </a:r>
            <a:r>
              <a:rPr lang="en-US" sz="2400" b="1" i="1" baseline="-10000" dirty="0" smtClean="0">
                <a:solidFill>
                  <a:srgbClr val="660066"/>
                </a:solidFill>
                <a:latin typeface="Arial" pitchFamily="34" charset="0"/>
                <a:cs typeface="Arial" pitchFamily="34" charset="0"/>
              </a:rPr>
              <a:t> </a:t>
            </a:r>
            <a:r>
              <a:rPr lang="en-US" sz="2400" b="1" i="1" dirty="0" smtClean="0">
                <a:solidFill>
                  <a:srgbClr val="660066"/>
                </a:solidFill>
                <a:latin typeface="Arial" pitchFamily="34" charset="0"/>
                <a:cs typeface="Arial" pitchFamily="34" charset="0"/>
              </a:rPr>
              <a:t>[</a:t>
            </a:r>
            <a:r>
              <a:rPr lang="en-US" sz="2400" b="1" i="1" dirty="0">
                <a:solidFill>
                  <a:srgbClr val="660066"/>
                </a:solidFill>
                <a:latin typeface="Arial" pitchFamily="34" charset="0"/>
                <a:cs typeface="Arial" pitchFamily="34" charset="0"/>
              </a:rPr>
              <a:t>x] &lt; </a:t>
            </a:r>
            <a:r>
              <a:rPr lang="en-US" sz="2400" b="1" i="1" dirty="0" err="1">
                <a:solidFill>
                  <a:srgbClr val="660066"/>
                </a:solidFill>
                <a:latin typeface="Arial" pitchFamily="34" charset="0"/>
                <a:cs typeface="Arial" pitchFamily="34" charset="0"/>
              </a:rPr>
              <a:t>pl</a:t>
            </a:r>
            <a:r>
              <a:rPr lang="en-US" sz="2400" b="1" i="1" baseline="-10000" dirty="0" err="1">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a:t>
            </a:r>
            <a:r>
              <a:rPr lang="en-US" sz="2400" b="1" i="1" dirty="0" smtClean="0">
                <a:solidFill>
                  <a:srgbClr val="660066"/>
                </a:solidFill>
                <a:latin typeface="Arial" pitchFamily="34" charset="0"/>
                <a:cs typeface="Arial" pitchFamily="34" charset="0"/>
              </a:rPr>
              <a:t>. </a:t>
            </a:r>
          </a:p>
          <a:p>
            <a:pPr marL="0" indent="0" algn="just">
              <a:spcBef>
                <a:spcPts val="1200"/>
              </a:spcBef>
              <a:buNone/>
              <a:defRPr/>
            </a:pPr>
            <a:r>
              <a:rPr lang="en-US" sz="2000" b="1" dirty="0" smtClean="0">
                <a:solidFill>
                  <a:srgbClr val="FF0000"/>
                </a:solidFill>
                <a:latin typeface="Arial" pitchFamily="34" charset="0"/>
                <a:cs typeface="Arial" pitchFamily="34" charset="0"/>
                <a:sym typeface="Wingdings" pitchFamily="2" charset="2"/>
              </a:rPr>
              <a:t>Proposition 2: If </a:t>
            </a:r>
            <a:r>
              <a:rPr lang="en-US" sz="2000" b="1" i="1" dirty="0">
                <a:solidFill>
                  <a:srgbClr val="FF0000"/>
                </a:solidFill>
                <a:latin typeface="Arial" pitchFamily="34" charset="0"/>
                <a:cs typeface="Arial" pitchFamily="34" charset="0"/>
              </a:rPr>
              <a:t>p</a:t>
            </a:r>
            <a:r>
              <a:rPr lang="en-US" sz="2000" b="1" i="1" baseline="-10000" dirty="0">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and </a:t>
            </a:r>
            <a:r>
              <a:rPr lang="en-US" sz="2000" b="1" i="1" dirty="0" err="1">
                <a:solidFill>
                  <a:srgbClr val="FF0000"/>
                </a:solidFill>
                <a:latin typeface="Arial" pitchFamily="34" charset="0"/>
                <a:cs typeface="Arial" pitchFamily="34" charset="0"/>
              </a:rPr>
              <a:t>q</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rPr>
              <a:t> </a:t>
            </a:r>
            <a:r>
              <a:rPr lang="en-US" sz="2000" b="1" dirty="0" smtClean="0">
                <a:solidFill>
                  <a:srgbClr val="FF0000"/>
                </a:solidFill>
                <a:latin typeface="Arial" pitchFamily="34" charset="0"/>
                <a:cs typeface="Arial" pitchFamily="34" charset="0"/>
              </a:rPr>
              <a:t>are conflicting operations </a:t>
            </a:r>
            <a:r>
              <a:rPr lang="en-US" sz="2000" b="1" i="1" dirty="0">
                <a:solidFill>
                  <a:srgbClr val="FF0000"/>
                </a:solidFill>
                <a:latin typeface="Arial" pitchFamily="34" charset="0"/>
                <a:cs typeface="Arial" pitchFamily="34" charset="0"/>
                <a:sym typeface="Symbol"/>
              </a:rPr>
              <a:t></a:t>
            </a:r>
            <a:r>
              <a:rPr lang="en-US" sz="2000" b="1" dirty="0" smtClean="0">
                <a:solidFill>
                  <a:srgbClr val="FF0000"/>
                </a:solidFill>
                <a:latin typeface="Arial" pitchFamily="34" charset="0"/>
                <a:cs typeface="Arial" pitchFamily="34" charset="0"/>
              </a:rPr>
              <a:t> </a:t>
            </a:r>
            <a:r>
              <a:rPr lang="en-US" sz="2000" b="1" i="1" dirty="0" smtClean="0">
                <a:solidFill>
                  <a:srgbClr val="FF0000"/>
                </a:solidFill>
                <a:latin typeface="Arial" pitchFamily="34" charset="0"/>
                <a:cs typeface="Arial" pitchFamily="34" charset="0"/>
              </a:rPr>
              <a:t>H</a:t>
            </a:r>
            <a:r>
              <a:rPr lang="en-US" sz="2000" b="1" dirty="0" smtClean="0">
                <a:solidFill>
                  <a:srgbClr val="FF0000"/>
                </a:solidFill>
                <a:latin typeface="Arial" pitchFamily="34" charset="0"/>
                <a:cs typeface="Arial" pitchFamily="34" charset="0"/>
              </a:rPr>
              <a:t> </a:t>
            </a:r>
            <a:r>
              <a:rPr lang="en-US" sz="2000" b="1" dirty="0" smtClean="0">
                <a:solidFill>
                  <a:srgbClr val="FF0000"/>
                </a:solidFill>
                <a:latin typeface="Arial" pitchFamily="34" charset="0"/>
                <a:cs typeface="Arial" pitchFamily="34" charset="0"/>
                <a:sym typeface="Wingdings" pitchFamily="2" charset="2"/>
              </a:rPr>
              <a:t>then either </a:t>
            </a:r>
            <a:r>
              <a:rPr lang="en-US" sz="2000" b="1" i="1" dirty="0" err="1" smtClean="0">
                <a:solidFill>
                  <a:srgbClr val="FF0000"/>
                </a:solidFill>
                <a:latin typeface="Arial" pitchFamily="34" charset="0"/>
                <a:cs typeface="Arial" pitchFamily="34" charset="0"/>
              </a:rPr>
              <a:t>pu</a:t>
            </a:r>
            <a:r>
              <a:rPr lang="en-US" sz="2000" b="1" i="1" baseline="-10000" dirty="0" err="1" smtClean="0">
                <a:solidFill>
                  <a:srgbClr val="FF0000"/>
                </a:solidFill>
                <a:latin typeface="Arial" pitchFamily="34" charset="0"/>
                <a:cs typeface="Arial" pitchFamily="34" charset="0"/>
              </a:rPr>
              <a:t>i</a:t>
            </a:r>
            <a:r>
              <a:rPr lang="en-US" sz="2000" b="1" i="1" dirty="0" smtClean="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sym typeface="Wingdings" pitchFamily="2" charset="2"/>
              </a:rPr>
              <a:t> &lt; </a:t>
            </a:r>
            <a:r>
              <a:rPr lang="en-US" sz="2000" b="1" i="1" dirty="0" err="1" smtClean="0">
                <a:solidFill>
                  <a:srgbClr val="FF0000"/>
                </a:solidFill>
                <a:latin typeface="Arial" pitchFamily="34" charset="0"/>
                <a:cs typeface="Arial" pitchFamily="34" charset="0"/>
              </a:rPr>
              <a:t>ql</a:t>
            </a:r>
            <a:r>
              <a:rPr lang="en-US" sz="2000" b="1" i="1" baseline="-10000" dirty="0" err="1" smtClean="0">
                <a:solidFill>
                  <a:srgbClr val="FF0000"/>
                </a:solidFill>
                <a:latin typeface="Arial" pitchFamily="34" charset="0"/>
                <a:cs typeface="Arial" pitchFamily="34" charset="0"/>
              </a:rPr>
              <a:t>j</a:t>
            </a:r>
            <a:r>
              <a:rPr lang="en-US" sz="2000" b="1" i="1" dirty="0" smtClean="0">
                <a:solidFill>
                  <a:srgbClr val="FF0000"/>
                </a:solidFill>
                <a:latin typeface="Arial" pitchFamily="34" charset="0"/>
                <a:cs typeface="Arial" pitchFamily="34" charset="0"/>
              </a:rPr>
              <a:t>[x]</a:t>
            </a:r>
            <a:r>
              <a:rPr lang="en-US" sz="2000" b="1" i="1" dirty="0" smtClean="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dirty="0">
                <a:solidFill>
                  <a:srgbClr val="FF0000"/>
                </a:solidFill>
                <a:latin typeface="Arial" pitchFamily="34" charset="0"/>
                <a:cs typeface="Arial" pitchFamily="34" charset="0"/>
                <a:sym typeface="Wingdings" pitchFamily="2" charset="2"/>
              </a:rPr>
              <a:t> </a:t>
            </a:r>
            <a:r>
              <a:rPr lang="en-US" sz="2000" b="1" dirty="0" smtClean="0">
                <a:solidFill>
                  <a:srgbClr val="FF0000"/>
                </a:solidFill>
                <a:latin typeface="Arial" pitchFamily="34" charset="0"/>
                <a:cs typeface="Arial" pitchFamily="34" charset="0"/>
                <a:sym typeface="Wingdings" pitchFamily="2" charset="2"/>
              </a:rPr>
              <a:t>or </a:t>
            </a:r>
            <a:r>
              <a:rPr lang="en-US" sz="2000" b="1" i="1" dirty="0" err="1" smtClean="0">
                <a:solidFill>
                  <a:srgbClr val="FF0000"/>
                </a:solidFill>
                <a:latin typeface="Arial" pitchFamily="34" charset="0"/>
                <a:cs typeface="Arial" pitchFamily="34" charset="0"/>
              </a:rPr>
              <a:t>qu</a:t>
            </a:r>
            <a:r>
              <a:rPr lang="en-US" sz="2000" b="1" i="1" baseline="-10000" dirty="0" err="1" smtClean="0">
                <a:solidFill>
                  <a:srgbClr val="FF0000"/>
                </a:solidFill>
                <a:latin typeface="Arial" pitchFamily="34" charset="0"/>
                <a:cs typeface="Arial" pitchFamily="34" charset="0"/>
              </a:rPr>
              <a:t>j</a:t>
            </a:r>
            <a:r>
              <a:rPr lang="en-US" sz="2000" b="1" i="1" dirty="0" smtClean="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sym typeface="Wingdings" pitchFamily="2" charset="2"/>
              </a:rPr>
              <a:t> &lt; </a:t>
            </a:r>
            <a:r>
              <a:rPr lang="en-US" sz="2000" b="1" i="1" dirty="0" err="1" smtClean="0">
                <a:solidFill>
                  <a:srgbClr val="FF0000"/>
                </a:solidFill>
                <a:latin typeface="Arial" pitchFamily="34" charset="0"/>
                <a:cs typeface="Arial" pitchFamily="34" charset="0"/>
              </a:rPr>
              <a:t>pl</a:t>
            </a:r>
            <a:r>
              <a:rPr lang="en-US" sz="2000" b="1" i="1" baseline="-10000" dirty="0" err="1" smtClean="0">
                <a:solidFill>
                  <a:srgbClr val="FF0000"/>
                </a:solidFill>
                <a:latin typeface="Arial" pitchFamily="34" charset="0"/>
                <a:cs typeface="Arial" pitchFamily="34" charset="0"/>
              </a:rPr>
              <a:t>i</a:t>
            </a:r>
            <a:r>
              <a:rPr lang="en-US" sz="2000" b="1" i="1" dirty="0" smtClean="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rPr>
              <a:t>]</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dirty="0">
                <a:solidFill>
                  <a:srgbClr val="FF0000"/>
                </a:solidFill>
                <a:latin typeface="Arial" pitchFamily="34" charset="0"/>
                <a:cs typeface="Arial" pitchFamily="34" charset="0"/>
                <a:sym typeface="Wingdings" pitchFamily="2" charset="2"/>
              </a:rPr>
              <a:t> </a:t>
            </a:r>
            <a:r>
              <a:rPr lang="en-US" sz="2000" b="1" dirty="0" smtClean="0">
                <a:solidFill>
                  <a:srgbClr val="FF0000"/>
                </a:solidFill>
                <a:latin typeface="Arial" pitchFamily="34" charset="0"/>
                <a:cs typeface="Arial" pitchFamily="34" charset="0"/>
                <a:sym typeface="Symbol"/>
              </a:rPr>
              <a:t></a:t>
            </a:r>
            <a:endParaRPr lang="en-US" sz="2000" b="1" dirty="0" smtClean="0">
              <a:solidFill>
                <a:srgbClr val="FF000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2849501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29195" y="1483718"/>
            <a:ext cx="7913717" cy="4536082"/>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The 2PL rule says that all lock operations must happen before all unlock operations in a transaction. Thus, </a:t>
            </a:r>
            <a:r>
              <a:rPr lang="en-US" sz="2400" b="1" i="1" dirty="0" err="1" smtClean="0">
                <a:solidFill>
                  <a:srgbClr val="660066"/>
                </a:solidFill>
                <a:latin typeface="Arial" pitchFamily="34" charset="0"/>
                <a:cs typeface="Arial" pitchFamily="34" charset="0"/>
              </a:rPr>
              <a:t>pl</a:t>
            </a:r>
            <a:r>
              <a:rPr lang="en-US" sz="2400" b="1" i="1" baseline="-10000" dirty="0" err="1" smtClean="0">
                <a:solidFill>
                  <a:srgbClr val="660066"/>
                </a:solidFill>
                <a:latin typeface="Arial" pitchFamily="34" charset="0"/>
                <a:cs typeface="Arial" pitchFamily="34" charset="0"/>
              </a:rPr>
              <a:t>i</a:t>
            </a:r>
            <a:r>
              <a:rPr lang="en-US" sz="2400" b="1" i="1" dirty="0" smtClean="0">
                <a:solidFill>
                  <a:srgbClr val="660066"/>
                </a:solidFill>
                <a:latin typeface="Arial" pitchFamily="34" charset="0"/>
                <a:cs typeface="Arial" pitchFamily="34" charset="0"/>
              </a:rPr>
              <a:t>[x</a:t>
            </a:r>
            <a:r>
              <a:rPr lang="en-US" sz="2400" b="1" i="1" dirty="0">
                <a:solidFill>
                  <a:srgbClr val="660066"/>
                </a:solidFill>
                <a:latin typeface="Arial" pitchFamily="34" charset="0"/>
                <a:cs typeface="Arial" pitchFamily="34" charset="0"/>
              </a:rPr>
              <a:t>]</a:t>
            </a:r>
            <a:r>
              <a:rPr lang="en-US" sz="2400" b="1" dirty="0">
                <a:solidFill>
                  <a:srgbClr val="660066"/>
                </a:solidFill>
                <a:latin typeface="Arial" pitchFamily="34" charset="0"/>
                <a:cs typeface="Arial" pitchFamily="34" charset="0"/>
                <a:sym typeface="Wingdings" pitchFamily="2" charset="2"/>
              </a:rPr>
              <a:t> </a:t>
            </a:r>
            <a:r>
              <a:rPr lang="en-US" sz="2400" b="1" dirty="0" smtClean="0">
                <a:solidFill>
                  <a:srgbClr val="660066"/>
                </a:solidFill>
                <a:latin typeface="Arial" pitchFamily="34" charset="0"/>
                <a:cs typeface="Arial" pitchFamily="34" charset="0"/>
                <a:sym typeface="Wingdings" pitchFamily="2" charset="2"/>
              </a:rPr>
              <a:t>&lt; </a:t>
            </a:r>
            <a:r>
              <a:rPr lang="en-US" sz="2400" b="1" i="1" dirty="0" err="1" smtClean="0">
                <a:solidFill>
                  <a:srgbClr val="660066"/>
                </a:solidFill>
                <a:latin typeface="Arial" pitchFamily="34" charset="0"/>
                <a:cs typeface="Arial" pitchFamily="34" charset="0"/>
              </a:rPr>
              <a:t>pu</a:t>
            </a:r>
            <a:r>
              <a:rPr lang="en-US" sz="2400" b="1" i="1" baseline="-10000" dirty="0" err="1" smtClean="0">
                <a:solidFill>
                  <a:srgbClr val="660066"/>
                </a:solidFill>
                <a:latin typeface="Arial" pitchFamily="34" charset="0"/>
                <a:cs typeface="Arial" pitchFamily="34" charset="0"/>
              </a:rPr>
              <a:t>i</a:t>
            </a:r>
            <a:r>
              <a:rPr lang="en-US" sz="2400" b="1" i="1" dirty="0" smtClean="0">
                <a:solidFill>
                  <a:srgbClr val="660066"/>
                </a:solidFill>
                <a:latin typeface="Arial" pitchFamily="34" charset="0"/>
                <a:cs typeface="Arial" pitchFamily="34" charset="0"/>
              </a:rPr>
              <a:t>[x] </a:t>
            </a:r>
            <a:r>
              <a:rPr lang="en-US" sz="2400" b="1" dirty="0" smtClean="0">
                <a:solidFill>
                  <a:srgbClr val="660066"/>
                </a:solidFill>
                <a:latin typeface="Arial" pitchFamily="34" charset="0"/>
                <a:cs typeface="Arial" pitchFamily="34" charset="0"/>
              </a:rPr>
              <a:t>will persists in the transaction</a:t>
            </a:r>
            <a:r>
              <a:rPr lang="en-US" sz="2400" b="1" i="1" dirty="0" smtClean="0">
                <a:solidFill>
                  <a:srgbClr val="660066"/>
                </a:solidFill>
                <a:latin typeface="Arial" pitchFamily="34" charset="0"/>
                <a:cs typeface="Arial" pitchFamily="34" charset="0"/>
              </a:rPr>
              <a:t>. </a:t>
            </a:r>
          </a:p>
          <a:p>
            <a:pPr marL="0" indent="0" algn="just">
              <a:spcBef>
                <a:spcPts val="1200"/>
              </a:spcBef>
              <a:buNone/>
              <a:defRPr/>
            </a:pPr>
            <a:r>
              <a:rPr lang="en-US" sz="2000" b="1" dirty="0" smtClean="0">
                <a:solidFill>
                  <a:srgbClr val="FF0000"/>
                </a:solidFill>
                <a:latin typeface="Arial" pitchFamily="34" charset="0"/>
                <a:cs typeface="Arial" pitchFamily="34" charset="0"/>
                <a:sym typeface="Wingdings" pitchFamily="2" charset="2"/>
              </a:rPr>
              <a:t>Proposition 3: In a complete history </a:t>
            </a:r>
            <a:r>
              <a:rPr lang="en-US" sz="2000" b="1" i="1" dirty="0" smtClean="0">
                <a:solidFill>
                  <a:srgbClr val="FF0000"/>
                </a:solidFill>
                <a:latin typeface="Arial" pitchFamily="34" charset="0"/>
                <a:cs typeface="Arial" pitchFamily="34" charset="0"/>
                <a:sym typeface="Wingdings" pitchFamily="2" charset="2"/>
              </a:rPr>
              <a:t>H</a:t>
            </a:r>
            <a:r>
              <a:rPr lang="en-US" sz="2000" b="1" dirty="0" smtClean="0">
                <a:solidFill>
                  <a:srgbClr val="FF0000"/>
                </a:solidFill>
                <a:latin typeface="Arial" pitchFamily="34" charset="0"/>
                <a:cs typeface="Arial" pitchFamily="34" charset="0"/>
                <a:sym typeface="Wingdings" pitchFamily="2" charset="2"/>
              </a:rPr>
              <a:t> of a 2PL scheduler, if </a:t>
            </a:r>
            <a:r>
              <a:rPr lang="en-US" sz="2000" b="1" i="1" dirty="0">
                <a:solidFill>
                  <a:srgbClr val="FF0000"/>
                </a:solidFill>
                <a:latin typeface="Arial" pitchFamily="34" charset="0"/>
                <a:cs typeface="Arial" pitchFamily="34" charset="0"/>
              </a:rPr>
              <a:t>p</a:t>
            </a:r>
            <a:r>
              <a:rPr lang="en-US" sz="2000" b="1" i="1" baseline="-10000" dirty="0">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and </a:t>
            </a:r>
            <a:r>
              <a:rPr lang="en-US" sz="2000" b="1" i="1" dirty="0" smtClean="0">
                <a:solidFill>
                  <a:srgbClr val="FF0000"/>
                </a:solidFill>
                <a:latin typeface="Arial" pitchFamily="34" charset="0"/>
                <a:cs typeface="Arial" pitchFamily="34" charset="0"/>
              </a:rPr>
              <a:t>q</a:t>
            </a:r>
            <a:r>
              <a:rPr lang="en-US" sz="2000" b="1" i="1" baseline="-10000" dirty="0" smtClean="0">
                <a:solidFill>
                  <a:srgbClr val="FF0000"/>
                </a:solidFill>
                <a:latin typeface="Arial" pitchFamily="34" charset="0"/>
                <a:cs typeface="Arial" pitchFamily="34" charset="0"/>
              </a:rPr>
              <a:t>i</a:t>
            </a:r>
            <a:r>
              <a:rPr lang="en-US" sz="2000" b="1" i="1" dirty="0" smtClean="0">
                <a:solidFill>
                  <a:srgbClr val="FF0000"/>
                </a:solidFill>
                <a:latin typeface="Arial" pitchFamily="34" charset="0"/>
                <a:cs typeface="Arial" pitchFamily="34" charset="0"/>
              </a:rPr>
              <a:t>[y]</a:t>
            </a:r>
            <a:r>
              <a:rPr lang="en-US" sz="2000" b="1" dirty="0" smtClean="0">
                <a:solidFill>
                  <a:srgbClr val="FF0000"/>
                </a:solidFill>
                <a:latin typeface="Arial" pitchFamily="34" charset="0"/>
                <a:cs typeface="Arial" pitchFamily="34" charset="0"/>
              </a:rPr>
              <a:t> </a:t>
            </a:r>
            <a:r>
              <a:rPr lang="en-US" sz="2000" b="1" i="1" dirty="0" smtClean="0">
                <a:solidFill>
                  <a:srgbClr val="FF0000"/>
                </a:solidFill>
                <a:latin typeface="Arial" pitchFamily="34" charset="0"/>
                <a:cs typeface="Arial" pitchFamily="34" charset="0"/>
                <a:sym typeface="Symbol"/>
              </a:rPr>
              <a:t></a:t>
            </a:r>
            <a:r>
              <a:rPr lang="en-US" sz="2000" b="1" dirty="0" smtClean="0">
                <a:solidFill>
                  <a:srgbClr val="FF0000"/>
                </a:solidFill>
                <a:latin typeface="Arial" pitchFamily="34" charset="0"/>
                <a:cs typeface="Arial" pitchFamily="34" charset="0"/>
              </a:rPr>
              <a:t> </a:t>
            </a:r>
            <a:r>
              <a:rPr lang="en-US" sz="2000" b="1" i="1" dirty="0" smtClean="0">
                <a:solidFill>
                  <a:srgbClr val="FF0000"/>
                </a:solidFill>
                <a:latin typeface="Arial" pitchFamily="34" charset="0"/>
                <a:cs typeface="Arial" pitchFamily="34" charset="0"/>
              </a:rPr>
              <a:t>H</a:t>
            </a:r>
            <a:r>
              <a:rPr lang="en-US" sz="2000" b="1" dirty="0" smtClean="0">
                <a:solidFill>
                  <a:srgbClr val="FF0000"/>
                </a:solidFill>
                <a:latin typeface="Arial" pitchFamily="34" charset="0"/>
                <a:cs typeface="Arial" pitchFamily="34" charset="0"/>
              </a:rPr>
              <a:t> </a:t>
            </a:r>
            <a:r>
              <a:rPr lang="en-US" sz="2000" b="1" dirty="0" smtClean="0">
                <a:solidFill>
                  <a:srgbClr val="FF0000"/>
                </a:solidFill>
                <a:latin typeface="Arial" pitchFamily="34" charset="0"/>
                <a:cs typeface="Arial" pitchFamily="34" charset="0"/>
                <a:sym typeface="Wingdings" pitchFamily="2" charset="2"/>
              </a:rPr>
              <a:t>then </a:t>
            </a:r>
            <a:r>
              <a:rPr lang="en-US" sz="2000" b="1" i="1" dirty="0" err="1" smtClean="0">
                <a:solidFill>
                  <a:srgbClr val="FF0000"/>
                </a:solidFill>
                <a:latin typeface="Arial" pitchFamily="34" charset="0"/>
                <a:cs typeface="Arial" pitchFamily="34" charset="0"/>
              </a:rPr>
              <a:t>pl</a:t>
            </a:r>
            <a:r>
              <a:rPr lang="en-US" sz="2000" b="1" i="1" baseline="-10000" dirty="0" err="1" smtClean="0">
                <a:solidFill>
                  <a:srgbClr val="FF0000"/>
                </a:solidFill>
                <a:latin typeface="Arial" pitchFamily="34" charset="0"/>
                <a:cs typeface="Arial" pitchFamily="34" charset="0"/>
              </a:rPr>
              <a:t>i</a:t>
            </a:r>
            <a:r>
              <a:rPr lang="en-US" sz="2000" b="1" i="1" dirty="0" smtClean="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sym typeface="Wingdings" pitchFamily="2" charset="2"/>
              </a:rPr>
              <a:t> &lt; </a:t>
            </a:r>
            <a:r>
              <a:rPr lang="en-US" sz="2000" b="1" i="1" dirty="0" err="1" smtClean="0">
                <a:solidFill>
                  <a:srgbClr val="FF0000"/>
                </a:solidFill>
                <a:latin typeface="Arial" pitchFamily="34" charset="0"/>
                <a:cs typeface="Arial" pitchFamily="34" charset="0"/>
              </a:rPr>
              <a:t>pu</a:t>
            </a:r>
            <a:r>
              <a:rPr lang="en-US" sz="2000" b="1" i="1" baseline="-10000" dirty="0" err="1" smtClean="0">
                <a:solidFill>
                  <a:srgbClr val="FF0000"/>
                </a:solidFill>
                <a:latin typeface="Arial" pitchFamily="34" charset="0"/>
                <a:cs typeface="Arial" pitchFamily="34" charset="0"/>
              </a:rPr>
              <a:t>i</a:t>
            </a:r>
            <a:r>
              <a:rPr lang="en-US" sz="2000" b="1" i="1" dirty="0" smtClean="0">
                <a:solidFill>
                  <a:srgbClr val="FF0000"/>
                </a:solidFill>
                <a:latin typeface="Arial" pitchFamily="34" charset="0"/>
                <a:cs typeface="Arial" pitchFamily="34" charset="0"/>
              </a:rPr>
              <a:t>[x] </a:t>
            </a:r>
            <a:r>
              <a:rPr lang="en-US" sz="2000" b="1" i="1" dirty="0" smtClean="0">
                <a:solidFill>
                  <a:srgbClr val="FF0000"/>
                </a:solidFill>
                <a:latin typeface="Arial" pitchFamily="34" charset="0"/>
                <a:cs typeface="Arial" pitchFamily="34" charset="0"/>
                <a:sym typeface="Symbol"/>
              </a:rPr>
              <a:t> </a:t>
            </a:r>
            <a:r>
              <a:rPr lang="en-US" sz="2000" b="1" i="1" dirty="0" smtClean="0">
                <a:solidFill>
                  <a:srgbClr val="FF0000"/>
                </a:solidFill>
                <a:latin typeface="Arial" pitchFamily="34" charset="0"/>
                <a:cs typeface="Arial" pitchFamily="34" charset="0"/>
                <a:sym typeface="Wingdings" pitchFamily="2" charset="2"/>
              </a:rPr>
              <a:t>C(H)</a:t>
            </a:r>
            <a:r>
              <a:rPr lang="en-US" sz="2000" b="1" dirty="0">
                <a:solidFill>
                  <a:srgbClr val="FF0000"/>
                </a:solidFill>
                <a:latin typeface="Arial" pitchFamily="34" charset="0"/>
                <a:cs typeface="Arial" pitchFamily="34" charset="0"/>
                <a:sym typeface="Wingdings" pitchFamily="2" charset="2"/>
              </a:rPr>
              <a:t> </a:t>
            </a:r>
            <a:r>
              <a:rPr lang="en-US" sz="2000" b="1" dirty="0" smtClean="0">
                <a:solidFill>
                  <a:srgbClr val="FF0000"/>
                </a:solidFill>
                <a:latin typeface="Arial" pitchFamily="34" charset="0"/>
                <a:cs typeface="Arial" pitchFamily="34" charset="0"/>
                <a:sym typeface="Wingdings" pitchFamily="2" charset="2"/>
              </a:rPr>
              <a:t>and </a:t>
            </a:r>
            <a:r>
              <a:rPr lang="en-US" sz="2000" b="1" i="1" dirty="0" err="1" smtClean="0">
                <a:solidFill>
                  <a:srgbClr val="FF0000"/>
                </a:solidFill>
                <a:latin typeface="Arial" pitchFamily="34" charset="0"/>
                <a:cs typeface="Arial" pitchFamily="34" charset="0"/>
              </a:rPr>
              <a:t>ql</a:t>
            </a:r>
            <a:r>
              <a:rPr lang="en-US" sz="2000" b="1" i="1" baseline="-10000" dirty="0" err="1" smtClean="0">
                <a:solidFill>
                  <a:srgbClr val="FF0000"/>
                </a:solidFill>
                <a:latin typeface="Arial" pitchFamily="34" charset="0"/>
                <a:cs typeface="Arial" pitchFamily="34" charset="0"/>
              </a:rPr>
              <a:t>j</a:t>
            </a:r>
            <a:r>
              <a:rPr lang="en-US" sz="2000" b="1" i="1" dirty="0" smtClean="0">
                <a:solidFill>
                  <a:srgbClr val="FF0000"/>
                </a:solidFill>
                <a:latin typeface="Arial" pitchFamily="34" charset="0"/>
                <a:cs typeface="Arial" pitchFamily="34" charset="0"/>
              </a:rPr>
              <a:t>[y]</a:t>
            </a:r>
            <a:r>
              <a:rPr lang="en-US" sz="2000" b="1" dirty="0" smtClean="0">
                <a:solidFill>
                  <a:srgbClr val="FF0000"/>
                </a:solidFill>
                <a:latin typeface="Arial" pitchFamily="34" charset="0"/>
                <a:cs typeface="Arial" pitchFamily="34" charset="0"/>
                <a:sym typeface="Wingdings" pitchFamily="2" charset="2"/>
              </a:rPr>
              <a:t> </a:t>
            </a:r>
            <a:r>
              <a:rPr lang="en-US" sz="2000" b="1" dirty="0">
                <a:solidFill>
                  <a:srgbClr val="FF0000"/>
                </a:solidFill>
                <a:latin typeface="Arial" pitchFamily="34" charset="0"/>
                <a:cs typeface="Arial" pitchFamily="34" charset="0"/>
                <a:sym typeface="Wingdings" pitchFamily="2" charset="2"/>
              </a:rPr>
              <a:t>&lt; </a:t>
            </a:r>
            <a:r>
              <a:rPr lang="en-US" sz="2000" b="1" i="1" dirty="0" err="1" smtClean="0">
                <a:solidFill>
                  <a:srgbClr val="FF0000"/>
                </a:solidFill>
                <a:latin typeface="Arial" pitchFamily="34" charset="0"/>
                <a:cs typeface="Arial" pitchFamily="34" charset="0"/>
              </a:rPr>
              <a:t>qu</a:t>
            </a:r>
            <a:r>
              <a:rPr lang="en-US" sz="2000" b="1" i="1" baseline="-10000" dirty="0" err="1" smtClean="0">
                <a:solidFill>
                  <a:srgbClr val="FF0000"/>
                </a:solidFill>
                <a:latin typeface="Arial" pitchFamily="34" charset="0"/>
                <a:cs typeface="Arial" pitchFamily="34" charset="0"/>
              </a:rPr>
              <a:t>j</a:t>
            </a:r>
            <a:r>
              <a:rPr lang="en-US" sz="2000" b="1" i="1" dirty="0" smtClean="0">
                <a:solidFill>
                  <a:srgbClr val="FF0000"/>
                </a:solidFill>
                <a:latin typeface="Arial" pitchFamily="34" charset="0"/>
                <a:cs typeface="Arial" pitchFamily="34" charset="0"/>
              </a:rPr>
              <a:t>[y]</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i="1" dirty="0" smtClean="0">
                <a:solidFill>
                  <a:srgbClr val="FF0000"/>
                </a:solidFill>
                <a:latin typeface="Arial" pitchFamily="34" charset="0"/>
                <a:cs typeface="Arial" pitchFamily="34" charset="0"/>
                <a:sym typeface="Wingdings" pitchFamily="2" charset="2"/>
              </a:rPr>
              <a:t>) implies that either </a:t>
            </a:r>
            <a:r>
              <a:rPr lang="en-US" sz="2000" b="1" i="1" dirty="0" err="1">
                <a:solidFill>
                  <a:srgbClr val="FF0000"/>
                </a:solidFill>
                <a:latin typeface="Arial" pitchFamily="34" charset="0"/>
                <a:cs typeface="Arial" pitchFamily="34" charset="0"/>
              </a:rPr>
              <a:t>pl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a:t>
            </a:r>
            <a:r>
              <a:rPr lang="en-US" sz="2000" b="1" i="1" dirty="0" smtClean="0">
                <a:solidFill>
                  <a:srgbClr val="FF0000"/>
                </a:solidFill>
                <a:latin typeface="Arial" pitchFamily="34" charset="0"/>
                <a:cs typeface="Arial" pitchFamily="34" charset="0"/>
              </a:rPr>
              <a:t>&lt; </a:t>
            </a:r>
            <a:r>
              <a:rPr lang="en-US" sz="2000" b="1" i="1" dirty="0" err="1" smtClean="0">
                <a:solidFill>
                  <a:srgbClr val="FF0000"/>
                </a:solidFill>
                <a:latin typeface="Arial" pitchFamily="34" charset="0"/>
                <a:cs typeface="Arial" pitchFamily="34" charset="0"/>
              </a:rPr>
              <a:t>qu</a:t>
            </a:r>
            <a:r>
              <a:rPr lang="en-US" sz="2000" b="1" i="1" baseline="-10000" dirty="0" err="1" smtClean="0">
                <a:solidFill>
                  <a:srgbClr val="FF0000"/>
                </a:solidFill>
                <a:latin typeface="Arial" pitchFamily="34" charset="0"/>
                <a:cs typeface="Arial" pitchFamily="34" charset="0"/>
              </a:rPr>
              <a:t>j</a:t>
            </a:r>
            <a:r>
              <a:rPr lang="en-US" sz="2000" b="1" i="1" dirty="0" smtClean="0">
                <a:solidFill>
                  <a:srgbClr val="FF0000"/>
                </a:solidFill>
                <a:latin typeface="Arial" pitchFamily="34" charset="0"/>
                <a:cs typeface="Arial" pitchFamily="34" charset="0"/>
              </a:rPr>
              <a:t>[y</a:t>
            </a:r>
            <a:r>
              <a:rPr lang="en-US" sz="2000" b="1" i="1" dirty="0">
                <a:solidFill>
                  <a:srgbClr val="FF0000"/>
                </a:solidFill>
                <a:latin typeface="Arial" pitchFamily="34" charset="0"/>
                <a:cs typeface="Arial" pitchFamily="34" charset="0"/>
              </a:rPr>
              <a:t>] </a:t>
            </a:r>
            <a:r>
              <a:rPr lang="en-US" sz="2000" b="1" i="1" dirty="0" smtClean="0">
                <a:solidFill>
                  <a:srgbClr val="FF0000"/>
                </a:solidFill>
                <a:latin typeface="Arial" pitchFamily="34" charset="0"/>
                <a:cs typeface="Arial" pitchFamily="34" charset="0"/>
              </a:rPr>
              <a:t>or </a:t>
            </a:r>
            <a:r>
              <a:rPr lang="en-US" sz="2000" b="1" i="1" dirty="0" err="1" smtClean="0">
                <a:solidFill>
                  <a:srgbClr val="FF0000"/>
                </a:solidFill>
                <a:latin typeface="Arial" pitchFamily="34" charset="0"/>
                <a:cs typeface="Arial" pitchFamily="34" charset="0"/>
              </a:rPr>
              <a:t>ql</a:t>
            </a:r>
            <a:r>
              <a:rPr lang="en-US" sz="2000" b="1" i="1" baseline="-10000" dirty="0" err="1" smtClean="0">
                <a:solidFill>
                  <a:srgbClr val="FF0000"/>
                </a:solidFill>
                <a:latin typeface="Arial" pitchFamily="34" charset="0"/>
                <a:cs typeface="Arial" pitchFamily="34" charset="0"/>
              </a:rPr>
              <a:t>j</a:t>
            </a:r>
            <a:r>
              <a:rPr lang="en-US" sz="2000" b="1" i="1" dirty="0" smtClean="0">
                <a:solidFill>
                  <a:srgbClr val="FF0000"/>
                </a:solidFill>
                <a:latin typeface="Arial" pitchFamily="34" charset="0"/>
                <a:cs typeface="Arial" pitchFamily="34" charset="0"/>
              </a:rPr>
              <a:t>[y] </a:t>
            </a:r>
            <a:r>
              <a:rPr lang="en-US" sz="2000" b="1" i="1" dirty="0">
                <a:solidFill>
                  <a:srgbClr val="FF0000"/>
                </a:solidFill>
                <a:latin typeface="Arial" pitchFamily="34" charset="0"/>
                <a:cs typeface="Arial" pitchFamily="34" charset="0"/>
              </a:rPr>
              <a:t>&lt; </a:t>
            </a:r>
            <a:r>
              <a:rPr lang="en-US" sz="2000" b="1" i="1" dirty="0" err="1" smtClean="0">
                <a:solidFill>
                  <a:srgbClr val="FF0000"/>
                </a:solidFill>
                <a:latin typeface="Arial" pitchFamily="34" charset="0"/>
                <a:cs typeface="Arial" pitchFamily="34" charset="0"/>
              </a:rPr>
              <a:t>pu</a:t>
            </a:r>
            <a:r>
              <a:rPr lang="en-US" sz="2000" b="1" i="1" baseline="-10000" dirty="0" err="1" smtClean="0">
                <a:solidFill>
                  <a:srgbClr val="FF0000"/>
                </a:solidFill>
                <a:latin typeface="Arial" pitchFamily="34" charset="0"/>
                <a:cs typeface="Arial" pitchFamily="34" charset="0"/>
              </a:rPr>
              <a:t>i</a:t>
            </a:r>
            <a:r>
              <a:rPr lang="en-US" sz="2000" b="1" i="1" dirty="0" smtClean="0">
                <a:solidFill>
                  <a:srgbClr val="FF0000"/>
                </a:solidFill>
                <a:latin typeface="Arial" pitchFamily="34" charset="0"/>
                <a:cs typeface="Arial" pitchFamily="34" charset="0"/>
              </a:rPr>
              <a:t>[x]</a:t>
            </a:r>
            <a:r>
              <a:rPr lang="en-US" sz="2000" b="1" i="1" dirty="0" smtClean="0">
                <a:solidFill>
                  <a:srgbClr val="FF0000"/>
                </a:solidFill>
                <a:latin typeface="Arial" pitchFamily="34" charset="0"/>
                <a:cs typeface="Arial" pitchFamily="34" charset="0"/>
                <a:sym typeface="Wingdings" pitchFamily="2" charset="2"/>
              </a:rPr>
              <a:t> </a:t>
            </a:r>
            <a:r>
              <a:rPr lang="en-US" sz="2000" b="1" dirty="0" smtClean="0">
                <a:solidFill>
                  <a:srgbClr val="FF0000"/>
                </a:solidFill>
                <a:latin typeface="Arial" pitchFamily="34" charset="0"/>
                <a:cs typeface="Arial" pitchFamily="34" charset="0"/>
                <a:sym typeface="Wingdings" pitchFamily="2" charset="2"/>
              </a:rPr>
              <a:t> </a:t>
            </a:r>
            <a:r>
              <a:rPr lang="en-US" sz="2000" b="1" dirty="0" smtClean="0">
                <a:solidFill>
                  <a:srgbClr val="FF0000"/>
                </a:solidFill>
                <a:latin typeface="Arial" pitchFamily="34" charset="0"/>
                <a:cs typeface="Arial" pitchFamily="34" charset="0"/>
                <a:sym typeface="Symbol"/>
              </a:rPr>
              <a:t></a:t>
            </a:r>
          </a:p>
          <a:p>
            <a:pPr marL="0" indent="0" algn="just">
              <a:spcBef>
                <a:spcPts val="1200"/>
              </a:spcBef>
              <a:buNone/>
              <a:defRPr/>
            </a:pPr>
            <a:r>
              <a:rPr lang="en-US" sz="2400" b="1" dirty="0" smtClean="0">
                <a:solidFill>
                  <a:srgbClr val="660066"/>
                </a:solidFill>
                <a:latin typeface="Arial" pitchFamily="34" charset="0"/>
                <a:cs typeface="Arial" pitchFamily="34" charset="0"/>
              </a:rPr>
              <a:t>Finally, we need to show that the serialization graph (SG) of all 2PL histories are acyclic</a:t>
            </a:r>
            <a:r>
              <a:rPr lang="en-US" sz="2400" b="1" i="1"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We use these propositions to establish this.</a:t>
            </a:r>
            <a:endParaRPr lang="en-US" sz="2400" b="1" dirty="0" smtClean="0">
              <a:solidFill>
                <a:srgbClr val="FF000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405161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29195" y="1483718"/>
            <a:ext cx="7913717" cy="4536082"/>
          </a:xfrm>
        </p:spPr>
        <p:txBody>
          <a:bodyPr/>
          <a:lstStyle/>
          <a:p>
            <a:pPr marL="457200" indent="-457200" algn="just">
              <a:spcBef>
                <a:spcPts val="1200"/>
              </a:spcBef>
              <a:buFont typeface="+mj-lt"/>
              <a:buAutoNum type="arabicPeriod"/>
              <a:defRPr/>
            </a:pPr>
            <a:r>
              <a:rPr lang="en-US" sz="2400" b="1" dirty="0" smtClean="0">
                <a:solidFill>
                  <a:srgbClr val="660066"/>
                </a:solidFill>
                <a:latin typeface="Arial" pitchFamily="34" charset="0"/>
                <a:cs typeface="Arial" pitchFamily="34" charset="0"/>
              </a:rPr>
              <a:t>Let </a:t>
            </a: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and </a:t>
            </a:r>
            <a:r>
              <a:rPr lang="en-US" sz="2400" b="1" i="1" dirty="0" err="1" smtClean="0">
                <a:solidFill>
                  <a:srgbClr val="660066"/>
                </a:solidFill>
                <a:latin typeface="Arial" pitchFamily="34" charset="0"/>
                <a:cs typeface="Arial" pitchFamily="34" charset="0"/>
              </a:rPr>
              <a:t>T</a:t>
            </a:r>
            <a:r>
              <a:rPr lang="en-US" sz="2400" b="1" i="1" baseline="-10000" dirty="0" err="1" smtClean="0">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rPr>
              <a:t> be two transactions at least one of their lock conflicts</a:t>
            </a:r>
            <a:r>
              <a:rPr lang="en-US" sz="2400" b="1" i="1"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Their SG of a complete 2PL history </a:t>
            </a:r>
            <a:r>
              <a:rPr lang="en-US" sz="2400" b="1" i="1" dirty="0" smtClean="0">
                <a:solidFill>
                  <a:srgbClr val="660066"/>
                </a:solidFill>
                <a:latin typeface="Arial" pitchFamily="34" charset="0"/>
                <a:cs typeface="Arial" pitchFamily="34" charset="0"/>
              </a:rPr>
              <a:t>H</a:t>
            </a:r>
            <a:r>
              <a:rPr lang="en-US" sz="2400" b="1" dirty="0" smtClean="0">
                <a:solidFill>
                  <a:srgbClr val="660066"/>
                </a:solidFill>
                <a:latin typeface="Arial" pitchFamily="34" charset="0"/>
                <a:cs typeface="Arial" pitchFamily="34" charset="0"/>
              </a:rPr>
              <a:t> will contain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sym typeface="Wingdings" pitchFamily="2" charset="2"/>
              </a:rPr>
              <a:t>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sym typeface="Wingdings" pitchFamily="2" charset="2"/>
              </a:rPr>
              <a:t> </a:t>
            </a:r>
            <a:r>
              <a:rPr lang="en-US" sz="2400" b="1" i="1" dirty="0">
                <a:solidFill>
                  <a:srgbClr val="660066"/>
                </a:solidFill>
                <a:latin typeface="Arial" pitchFamily="34" charset="0"/>
                <a:cs typeface="Arial" pitchFamily="34" charset="0"/>
                <a:sym typeface="Symbol"/>
              </a:rPr>
              <a:t></a:t>
            </a:r>
            <a:r>
              <a:rPr lang="en-US" sz="2400" b="1" i="1" dirty="0">
                <a:solidFill>
                  <a:srgbClr val="FF0000"/>
                </a:solidFill>
                <a:latin typeface="Arial" pitchFamily="34" charset="0"/>
                <a:cs typeface="Arial" pitchFamily="34" charset="0"/>
                <a:sym typeface="Symbol"/>
              </a:rPr>
              <a:t> </a:t>
            </a:r>
            <a:r>
              <a:rPr lang="en-US" sz="2400" b="1" dirty="0" smtClean="0">
                <a:solidFill>
                  <a:srgbClr val="660066"/>
                </a:solidFill>
                <a:latin typeface="Arial" pitchFamily="34" charset="0"/>
                <a:cs typeface="Arial" pitchFamily="34" charset="0"/>
                <a:sym typeface="Wingdings" pitchFamily="2" charset="2"/>
              </a:rPr>
              <a:t>SG(H). This means all locks of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sym typeface="Wingdings" pitchFamily="2" charset="2"/>
              </a:rPr>
              <a:t> will come before all locks of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sym typeface="Wingdings" pitchFamily="2" charset="2"/>
              </a:rPr>
              <a:t> and all unlocks of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sym typeface="Wingdings" pitchFamily="2" charset="2"/>
              </a:rPr>
              <a:t> will come before all unlocks of </a:t>
            </a:r>
            <a:r>
              <a:rPr lang="en-US" sz="2400" b="1" i="1" dirty="0" err="1" smtClean="0">
                <a:solidFill>
                  <a:srgbClr val="660066"/>
                </a:solidFill>
                <a:latin typeface="Arial" pitchFamily="34" charset="0"/>
                <a:cs typeface="Arial" pitchFamily="34" charset="0"/>
              </a:rPr>
              <a:t>T</a:t>
            </a:r>
            <a:r>
              <a:rPr lang="en-US" sz="2400" b="1" i="1" baseline="-10000" dirty="0" err="1" smtClean="0">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rPr>
              <a:t>.</a:t>
            </a:r>
          </a:p>
          <a:p>
            <a:pPr marL="457200" indent="0" algn="just">
              <a:spcBef>
                <a:spcPts val="1200"/>
              </a:spcBef>
              <a:buNone/>
              <a:defRPr/>
            </a:pPr>
            <a:r>
              <a:rPr lang="en-US" sz="2000" b="1" i="1" dirty="0" smtClean="0">
                <a:solidFill>
                  <a:srgbClr val="000099"/>
                </a:solidFill>
                <a:latin typeface="Arial" pitchFamily="34" charset="0"/>
                <a:cs typeface="Arial" pitchFamily="34" charset="0"/>
                <a:sym typeface="Wingdings" pitchFamily="2" charset="2"/>
              </a:rPr>
              <a:t>This confirms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Wingdings" pitchFamily="2" charset="2"/>
              </a:rPr>
              <a:t> must have released all locks before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sym typeface="Wingdings" pitchFamily="2" charset="2"/>
              </a:rPr>
              <a:t> applied any of its lock.</a:t>
            </a:r>
          </a:p>
        </p:txBody>
      </p:sp>
    </p:spTree>
    <p:extLst>
      <p:ext uri="{BB962C8B-B14F-4D97-AF65-F5344CB8AC3E}">
        <p14:creationId xmlns:p14="http://schemas.microsoft.com/office/powerpoint/2010/main" val="2146498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07424" y="1146261"/>
            <a:ext cx="7913717" cy="4917082"/>
          </a:xfrm>
        </p:spPr>
        <p:txBody>
          <a:bodyPr/>
          <a:lstStyle/>
          <a:p>
            <a:pPr marL="457200" indent="-457200" algn="just">
              <a:spcBef>
                <a:spcPts val="1200"/>
              </a:spcBef>
              <a:buFont typeface="+mj-lt"/>
              <a:buAutoNum type="arabicPeriod" startAt="2"/>
              <a:defRPr/>
            </a:pPr>
            <a:r>
              <a:rPr lang="en-US" sz="2400" b="1" dirty="0" smtClean="0">
                <a:solidFill>
                  <a:srgbClr val="660066"/>
                </a:solidFill>
                <a:latin typeface="Arial" pitchFamily="34" charset="0"/>
                <a:cs typeface="Arial" pitchFamily="34" charset="0"/>
              </a:rPr>
              <a:t>Consider a SG(H): </a:t>
            </a: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sym typeface="Wingdings" pitchFamily="2" charset="2"/>
              </a:rPr>
              <a:t></a:t>
            </a:r>
            <a:r>
              <a:rPr lang="en-US" sz="2400" b="1" dirty="0" smtClean="0">
                <a:solidFill>
                  <a:srgbClr val="660066"/>
                </a:solidFill>
                <a:latin typeface="Arial" pitchFamily="34" charset="0"/>
                <a:cs typeface="Arial" pitchFamily="34" charset="0"/>
              </a:rPr>
              <a:t> </a:t>
            </a:r>
            <a:r>
              <a:rPr lang="en-US" sz="2400" b="1" i="1" dirty="0" err="1" smtClean="0">
                <a:solidFill>
                  <a:srgbClr val="660066"/>
                </a:solidFill>
                <a:latin typeface="Arial" pitchFamily="34" charset="0"/>
                <a:cs typeface="Arial" pitchFamily="34" charset="0"/>
              </a:rPr>
              <a:t>T</a:t>
            </a:r>
            <a:r>
              <a:rPr lang="en-US" sz="2400" b="1" i="1" baseline="-10000" dirty="0" err="1" smtClean="0">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sym typeface="Wingdings" pitchFamily="2" charset="2"/>
              </a:rPr>
              <a:t> </a:t>
            </a: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k</a:t>
            </a:r>
            <a:r>
              <a:rPr lang="en-US" sz="2400" b="1" dirty="0" smtClean="0">
                <a:solidFill>
                  <a:srgbClr val="660066"/>
                </a:solidFill>
                <a:latin typeface="Arial" pitchFamily="34" charset="0"/>
                <a:cs typeface="Arial" pitchFamily="34" charset="0"/>
              </a:rPr>
              <a:t>. This means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must have released all its locks before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rPr>
              <a:t> applied all its locks and </a:t>
            </a:r>
            <a:r>
              <a:rPr lang="en-US" sz="2400" b="1" dirty="0" err="1" smtClean="0">
                <a:solidFill>
                  <a:srgbClr val="660066"/>
                </a:solidFill>
                <a:latin typeface="Arial" pitchFamily="34" charset="0"/>
                <a:cs typeface="Arial" pitchFamily="34" charset="0"/>
              </a:rPr>
              <a:t>Tj</a:t>
            </a:r>
            <a:r>
              <a:rPr lang="en-US" sz="2400" b="1" dirty="0" smtClean="0">
                <a:solidFill>
                  <a:srgbClr val="660066"/>
                </a:solidFill>
                <a:latin typeface="Arial" pitchFamily="34" charset="0"/>
                <a:cs typeface="Arial" pitchFamily="34" charset="0"/>
              </a:rPr>
              <a:t> must have released all its locks before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k</a:t>
            </a:r>
            <a:r>
              <a:rPr lang="en-US" sz="2400" b="1" dirty="0" smtClean="0">
                <a:solidFill>
                  <a:srgbClr val="660066"/>
                </a:solidFill>
                <a:latin typeface="Arial" pitchFamily="34" charset="0"/>
                <a:cs typeface="Arial" pitchFamily="34" charset="0"/>
              </a:rPr>
              <a:t> applied all its locks. Transitively,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must have released all its locks before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k</a:t>
            </a:r>
            <a:r>
              <a:rPr lang="en-US" sz="2400" b="1" dirty="0" smtClean="0">
                <a:solidFill>
                  <a:srgbClr val="660066"/>
                </a:solidFill>
                <a:latin typeface="Arial" pitchFamily="34" charset="0"/>
                <a:cs typeface="Arial" pitchFamily="34" charset="0"/>
              </a:rPr>
              <a:t> applied all its locks. Note that there may not be any conflicting operation between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and </a:t>
            </a:r>
            <a:r>
              <a:rPr lang="en-US" sz="2400" b="1" i="1" dirty="0" err="1" smtClean="0">
                <a:solidFill>
                  <a:srgbClr val="660066"/>
                </a:solidFill>
                <a:latin typeface="Arial" pitchFamily="34" charset="0"/>
                <a:cs typeface="Arial" pitchFamily="34" charset="0"/>
              </a:rPr>
              <a:t>T</a:t>
            </a:r>
            <a:r>
              <a:rPr lang="en-US" sz="2400" b="1" i="1" baseline="-10000" dirty="0" err="1" smtClean="0">
                <a:solidFill>
                  <a:srgbClr val="660066"/>
                </a:solidFill>
                <a:latin typeface="Arial" pitchFamily="34" charset="0"/>
                <a:cs typeface="Arial" pitchFamily="34" charset="0"/>
              </a:rPr>
              <a:t>k</a:t>
            </a:r>
            <a:r>
              <a:rPr lang="en-US" sz="2400" b="1" dirty="0" smtClean="0">
                <a:solidFill>
                  <a:srgbClr val="660066"/>
                </a:solidFill>
                <a:latin typeface="Arial" pitchFamily="34" charset="0"/>
                <a:cs typeface="Arial" pitchFamily="34" charset="0"/>
              </a:rPr>
              <a:t> but the transitive relationship creates a conflicting scenario. This lock and unlock precedence will persists in any SG(H) which is produced by a 2PL scheduler</a:t>
            </a:r>
          </a:p>
          <a:p>
            <a:pPr marL="457200" indent="0" algn="just">
              <a:spcBef>
                <a:spcPts val="1200"/>
              </a:spcBef>
              <a:buNone/>
              <a:defRPr/>
            </a:pPr>
            <a:r>
              <a:rPr lang="en-US" sz="2000" b="1" i="1" dirty="0" smtClean="0">
                <a:solidFill>
                  <a:srgbClr val="000099"/>
                </a:solidFill>
                <a:latin typeface="Arial" pitchFamily="34" charset="0"/>
                <a:cs typeface="Arial" pitchFamily="34" charset="0"/>
                <a:sym typeface="Wingdings" pitchFamily="2" charset="2"/>
              </a:rPr>
              <a:t>This confirms that in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sym typeface="Wingdings" pitchFamily="2" charset="2"/>
              </a:rPr>
              <a:t> 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 </a:t>
            </a:r>
            <a:r>
              <a:rPr lang="en-US" sz="2000" b="1" i="1" dirty="0" smtClean="0">
                <a:solidFill>
                  <a:srgbClr val="000099"/>
                </a:solidFill>
                <a:latin typeface="Arial" pitchFamily="34" charset="0"/>
                <a:cs typeface="Arial" pitchFamily="34" charset="0"/>
                <a:sym typeface="Wingdings" pitchFamily="2" charset="2"/>
              </a:rPr>
              <a:t> … 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n</a:t>
            </a:r>
            <a:r>
              <a:rPr lang="en-US" sz="2000" b="1" i="1" dirty="0" smtClean="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sym typeface="Wingdings" pitchFamily="2" charset="2"/>
              </a:rPr>
              <a:t> must have released all locks before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n</a:t>
            </a:r>
            <a:r>
              <a:rPr lang="en-US" sz="2000" b="1" i="1" dirty="0" smtClean="0">
                <a:solidFill>
                  <a:srgbClr val="000099"/>
                </a:solidFill>
                <a:latin typeface="Arial" pitchFamily="34" charset="0"/>
                <a:cs typeface="Arial" pitchFamily="34" charset="0"/>
                <a:sym typeface="Wingdings" pitchFamily="2" charset="2"/>
              </a:rPr>
              <a:t> applied any lock.</a:t>
            </a:r>
          </a:p>
        </p:txBody>
      </p:sp>
    </p:spTree>
    <p:extLst>
      <p:ext uri="{BB962C8B-B14F-4D97-AF65-F5344CB8AC3E}">
        <p14:creationId xmlns:p14="http://schemas.microsoft.com/office/powerpoint/2010/main" val="4226088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40081" y="1266003"/>
            <a:ext cx="7913717" cy="4340140"/>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We now want to establish that there is no cycle in SG(H) produced by a 2PL scheduler. We use proof by contradiction</a:t>
            </a:r>
          </a:p>
          <a:p>
            <a:pPr marL="457200" indent="-457200" algn="just">
              <a:spcBef>
                <a:spcPts val="1200"/>
              </a:spcBef>
              <a:buFont typeface="+mj-lt"/>
              <a:buAutoNum type="arabicPeriod" startAt="3"/>
              <a:defRPr/>
            </a:pPr>
            <a:r>
              <a:rPr lang="en-US" sz="2400" b="1" dirty="0" smtClean="0">
                <a:solidFill>
                  <a:srgbClr val="660066"/>
                </a:solidFill>
                <a:latin typeface="Arial" pitchFamily="34" charset="0"/>
                <a:cs typeface="Arial" pitchFamily="34" charset="0"/>
              </a:rPr>
              <a:t>Suppose a 2PL scheduler generated a SG(H) as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i="1" dirty="0">
                <a:solidFill>
                  <a:srgbClr val="FF0000"/>
                </a:solidFill>
                <a:latin typeface="Arial" pitchFamily="34" charset="0"/>
                <a:cs typeface="Arial" pitchFamily="34" charset="0"/>
                <a:sym typeface="Wingdings" pitchFamily="2" charset="2"/>
              </a:rPr>
              <a:t> 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2 </a:t>
            </a:r>
            <a:r>
              <a:rPr lang="en-US" sz="2400" b="1" i="1" dirty="0">
                <a:solidFill>
                  <a:srgbClr val="FF0000"/>
                </a:solidFill>
                <a:latin typeface="Arial" pitchFamily="34" charset="0"/>
                <a:cs typeface="Arial" pitchFamily="34" charset="0"/>
                <a:sym typeface="Wingdings" pitchFamily="2" charset="2"/>
              </a:rPr>
              <a:t> …  </a:t>
            </a:r>
            <a:r>
              <a:rPr lang="en-US" sz="2400" b="1" i="1" dirty="0" err="1" smtClean="0">
                <a:solidFill>
                  <a:srgbClr val="FF0000"/>
                </a:solidFill>
                <a:latin typeface="Arial" pitchFamily="34" charset="0"/>
                <a:cs typeface="Arial" pitchFamily="34" charset="0"/>
              </a:rPr>
              <a:t>T</a:t>
            </a:r>
            <a:r>
              <a:rPr lang="en-US" sz="2400" b="1" i="1" baseline="-10000" dirty="0" err="1" smtClean="0">
                <a:solidFill>
                  <a:srgbClr val="FF0000"/>
                </a:solidFill>
                <a:latin typeface="Arial" pitchFamily="34" charset="0"/>
                <a:cs typeface="Arial" pitchFamily="34" charset="0"/>
              </a:rPr>
              <a:t>n</a:t>
            </a:r>
            <a:r>
              <a:rPr lang="en-US" sz="2400" b="1" i="1" dirty="0">
                <a:solidFill>
                  <a:srgbClr val="FF0000"/>
                </a:solidFill>
                <a:latin typeface="Arial" pitchFamily="34" charset="0"/>
                <a:cs typeface="Arial" pitchFamily="34" charset="0"/>
                <a:sym typeface="Wingdings" pitchFamily="2" charset="2"/>
              </a:rPr>
              <a:t> </a:t>
            </a:r>
            <a:r>
              <a:rPr lang="en-US" sz="2400" b="1" i="1" dirty="0" smtClean="0">
                <a:solidFill>
                  <a:srgbClr val="FF0000"/>
                </a:solidFill>
                <a:latin typeface="Arial" pitchFamily="34" charset="0"/>
                <a:cs typeface="Arial" pitchFamily="34" charset="0"/>
                <a:sym typeface="Wingdings" pitchFamily="2" charset="2"/>
              </a:rPr>
              <a:t> </a:t>
            </a:r>
            <a:r>
              <a:rPr lang="en-US" sz="2400" b="1" i="1" dirty="0" smtClean="0">
                <a:solidFill>
                  <a:srgbClr val="FF0000"/>
                </a:solidFill>
                <a:latin typeface="Arial" pitchFamily="34" charset="0"/>
                <a:cs typeface="Arial" pitchFamily="34" charset="0"/>
              </a:rPr>
              <a:t>T</a:t>
            </a:r>
            <a:r>
              <a:rPr lang="en-US" sz="2400" b="1" i="1" baseline="-10000" dirty="0" smtClean="0">
                <a:solidFill>
                  <a:srgbClr val="FF0000"/>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Using our earlier discussions, this SG(H) indicates that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dirty="0" smtClean="0">
                <a:solidFill>
                  <a:srgbClr val="FF0000"/>
                </a:solidFill>
                <a:latin typeface="Arial" pitchFamily="34" charset="0"/>
                <a:cs typeface="Arial" pitchFamily="34" charset="0"/>
              </a:rPr>
              <a:t> released its locks and then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dirty="0" smtClean="0">
                <a:solidFill>
                  <a:srgbClr val="FF0000"/>
                </a:solidFill>
                <a:latin typeface="Arial" pitchFamily="34" charset="0"/>
                <a:cs typeface="Arial" pitchFamily="34" charset="0"/>
              </a:rPr>
              <a:t> applied its locks</a:t>
            </a:r>
            <a:r>
              <a:rPr lang="en-US" sz="2400" b="1" dirty="0" smtClean="0">
                <a:solidFill>
                  <a:srgbClr val="660066"/>
                </a:solidFill>
                <a:latin typeface="Arial" pitchFamily="34" charset="0"/>
                <a:cs typeface="Arial" pitchFamily="34" charset="0"/>
              </a:rPr>
              <a:t>. This is a violation of 2PL rule and cannot be produced by a 2PL scheduler. This contradicts our assumption implying that a 2PL always produces a SR history.</a:t>
            </a:r>
          </a:p>
        </p:txBody>
      </p:sp>
    </p:spTree>
    <p:extLst>
      <p:ext uri="{BB962C8B-B14F-4D97-AF65-F5344CB8AC3E}">
        <p14:creationId xmlns:p14="http://schemas.microsoft.com/office/powerpoint/2010/main" val="588913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4</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Transaction Properties Revisited</a:t>
            </a:r>
          </a:p>
        </p:txBody>
      </p:sp>
      <p:sp>
        <p:nvSpPr>
          <p:cNvPr id="3" name="Rectangle 2"/>
          <p:cNvSpPr/>
          <p:nvPr/>
        </p:nvSpPr>
        <p:spPr>
          <a:xfrm>
            <a:off x="665016" y="1448162"/>
            <a:ext cx="7872153" cy="3954929"/>
          </a:xfrm>
          <a:prstGeom prst="rect">
            <a:avLst/>
          </a:prstGeom>
        </p:spPr>
        <p:txBody>
          <a:bodyPr wrap="square">
            <a:spAutoFit/>
          </a:bodyPr>
          <a:lstStyle/>
          <a:p>
            <a:pPr marL="914400" indent="-457200">
              <a:spcBef>
                <a:spcPts val="600"/>
              </a:spcBef>
              <a:spcAft>
                <a:spcPts val="600"/>
              </a:spcAft>
              <a:buBlip>
                <a:blip r:embed="rId2"/>
              </a:buBlip>
              <a:tabLst>
                <a:tab pos="3435350" algn="l"/>
              </a:tabLst>
            </a:pPr>
            <a:r>
              <a:rPr lang="en-US" dirty="0" smtClean="0">
                <a:solidFill>
                  <a:srgbClr val="660066"/>
                </a:solidFill>
                <a:latin typeface="Arial" pitchFamily="34" charset="0"/>
                <a:cs typeface="Arial" pitchFamily="34" charset="0"/>
              </a:rPr>
              <a:t>Atomicity (A): 	Implemented by Roll-back 	operation</a:t>
            </a:r>
          </a:p>
          <a:p>
            <a:pPr marL="914400" indent="-457200">
              <a:spcBef>
                <a:spcPts val="600"/>
              </a:spcBef>
              <a:spcAft>
                <a:spcPts val="600"/>
              </a:spcAft>
              <a:buBlip>
                <a:blip r:embed="rId2"/>
              </a:buBlip>
              <a:tabLst>
                <a:tab pos="3435350" algn="l"/>
              </a:tabLst>
            </a:pPr>
            <a:r>
              <a:rPr lang="en-US" dirty="0" smtClean="0">
                <a:solidFill>
                  <a:srgbClr val="660066"/>
                </a:solidFill>
                <a:latin typeface="Arial" pitchFamily="34" charset="0"/>
                <a:cs typeface="Arial" pitchFamily="34" charset="0"/>
              </a:rPr>
              <a:t>Consistency (C):	Implemented by consistency 	constraints.</a:t>
            </a:r>
          </a:p>
          <a:p>
            <a:pPr marL="914400" indent="-457200">
              <a:spcBef>
                <a:spcPts val="600"/>
              </a:spcBef>
              <a:spcAft>
                <a:spcPts val="600"/>
              </a:spcAft>
              <a:buBlip>
                <a:blip r:embed="rId2"/>
              </a:buBlip>
              <a:tabLst>
                <a:tab pos="3435350" algn="l"/>
              </a:tabLst>
            </a:pPr>
            <a:r>
              <a:rPr lang="en-US" dirty="0" smtClean="0">
                <a:solidFill>
                  <a:srgbClr val="00B050"/>
                </a:solidFill>
                <a:latin typeface="Arial" pitchFamily="34" charset="0"/>
                <a:cs typeface="Arial" pitchFamily="34" charset="0"/>
              </a:rPr>
              <a:t>Isolation (I):	Implemented by the 	Scheduler</a:t>
            </a:r>
          </a:p>
          <a:p>
            <a:pPr marL="914400" indent="-457200">
              <a:spcBef>
                <a:spcPts val="600"/>
              </a:spcBef>
              <a:spcAft>
                <a:spcPts val="600"/>
              </a:spcAft>
              <a:buBlip>
                <a:blip r:embed="rId2"/>
              </a:buBlip>
              <a:tabLst>
                <a:tab pos="3435350" algn="l"/>
              </a:tabLst>
            </a:pPr>
            <a:r>
              <a:rPr lang="en-US" dirty="0" smtClean="0">
                <a:solidFill>
                  <a:srgbClr val="660066"/>
                </a:solidFill>
                <a:latin typeface="Arial" pitchFamily="34" charset="0"/>
                <a:cs typeface="Arial" pitchFamily="34" charset="0"/>
              </a:rPr>
              <a:t>Durability (D):	Implemented by recovery 	manager</a:t>
            </a:r>
          </a:p>
          <a:p>
            <a:pPr marL="1770063" indent="-1770063">
              <a:buFontTx/>
              <a:buNone/>
            </a:pP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354268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7" y="972089"/>
            <a:ext cx="7913717" cy="4938854"/>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The following lemmas formalize our discussion on SG(H) and ordering of conflicting operations.</a:t>
            </a:r>
          </a:p>
          <a:p>
            <a:pPr marL="0" indent="0" algn="just">
              <a:spcBef>
                <a:spcPts val="1200"/>
              </a:spcBef>
              <a:buNone/>
              <a:defRPr/>
            </a:pPr>
            <a:r>
              <a:rPr lang="en-US" sz="2000" b="1" dirty="0" smtClean="0">
                <a:solidFill>
                  <a:srgbClr val="000099"/>
                </a:solidFill>
                <a:latin typeface="Arial" pitchFamily="34" charset="0"/>
                <a:cs typeface="Arial" pitchFamily="34" charset="0"/>
              </a:rPr>
              <a:t>Lemma 3.4: If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sym typeface="Wingdings" pitchFamily="2" charset="2"/>
              </a:rPr>
              <a:t>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sym typeface="Wingdings" pitchFamily="2" charset="2"/>
              </a:rPr>
              <a:t> in SG(H) then for some conflicting operations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a:t>
            </a:r>
            <a:r>
              <a:rPr lang="en-US" sz="2000" b="1" dirty="0" smtClean="0">
                <a:solidFill>
                  <a:srgbClr val="000099"/>
                </a:solidFill>
                <a:latin typeface="Arial" pitchFamily="34" charset="0"/>
                <a:cs typeface="Arial" pitchFamily="34" charset="0"/>
                <a:sym typeface="Wingdings" pitchFamily="2" charset="2"/>
              </a:rPr>
              <a:t> and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a:t>
            </a:r>
            <a:r>
              <a:rPr lang="en-US" sz="2000" b="1" dirty="0" smtClean="0">
                <a:solidFill>
                  <a:srgbClr val="000099"/>
                </a:solidFill>
                <a:latin typeface="Arial" pitchFamily="34" charset="0"/>
                <a:cs typeface="Arial" pitchFamily="34" charset="0"/>
                <a:sym typeface="Wingdings" pitchFamily="2" charset="2"/>
              </a:rPr>
              <a:t> in </a:t>
            </a:r>
            <a:r>
              <a:rPr lang="en-US" sz="2000" b="1" i="1" dirty="0" smtClean="0">
                <a:solidFill>
                  <a:srgbClr val="000099"/>
                </a:solidFill>
                <a:latin typeface="Arial" pitchFamily="34" charset="0"/>
                <a:cs typeface="Arial" pitchFamily="34" charset="0"/>
                <a:sym typeface="Wingdings" pitchFamily="2" charset="2"/>
              </a:rPr>
              <a:t>H</a:t>
            </a:r>
            <a:r>
              <a:rPr lang="en-US" sz="2000" b="1" dirty="0" smtClean="0">
                <a:solidFill>
                  <a:srgbClr val="000099"/>
                </a:solidFill>
                <a:latin typeface="Arial" pitchFamily="34" charset="0"/>
                <a:cs typeface="Arial" pitchFamily="34" charset="0"/>
                <a:sym typeface="Wingdings" pitchFamily="2" charset="2"/>
              </a:rPr>
              <a:t>,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a:t>
            </a:r>
            <a:r>
              <a:rPr lang="en-US" sz="2000" b="1" dirty="0" smtClean="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a:t>
            </a:r>
            <a:r>
              <a:rPr lang="en-US" sz="2000" b="1" dirty="0" smtClean="0">
                <a:solidFill>
                  <a:srgbClr val="000099"/>
                </a:solidFill>
                <a:latin typeface="Arial" pitchFamily="34" charset="0"/>
                <a:cs typeface="Arial" pitchFamily="34" charset="0"/>
                <a:sym typeface="Wingdings" pitchFamily="2" charset="2"/>
              </a:rPr>
              <a:t>.</a:t>
            </a:r>
          </a:p>
          <a:p>
            <a:pPr marL="0" indent="0" algn="just">
              <a:spcBef>
                <a:spcPts val="1200"/>
              </a:spcBef>
              <a:buNone/>
              <a:defRPr/>
            </a:pPr>
            <a:r>
              <a:rPr lang="en-US" sz="2000" b="1" i="1" dirty="0" smtClean="0">
                <a:solidFill>
                  <a:srgbClr val="000099"/>
                </a:solidFill>
                <a:latin typeface="Arial" pitchFamily="34" charset="0"/>
                <a:cs typeface="Arial" pitchFamily="34" charset="0"/>
                <a:sym typeface="Wingdings" pitchFamily="2" charset="2"/>
              </a:rPr>
              <a:t>Proof: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Wingdings" pitchFamily="2" charset="2"/>
              </a:rPr>
              <a:t> 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sym typeface="Wingdings" pitchFamily="2" charset="2"/>
              </a:rPr>
              <a:t> indicates that there must be at least one conflicting operation in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Wingdings" pitchFamily="2" charset="2"/>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sym typeface="Wingdings" pitchFamily="2" charset="2"/>
              </a:rPr>
              <a:t> such that </a:t>
            </a:r>
            <a:r>
              <a:rPr lang="en-US" sz="2000" b="1" i="1" dirty="0">
                <a:solidFill>
                  <a:srgbClr val="000099"/>
                </a:solidFill>
                <a:latin typeface="Arial" pitchFamily="34" charset="0"/>
                <a:cs typeface="Arial" pitchFamily="34" charset="0"/>
                <a:sym typeface="Wingdings" pitchFamily="2" charset="2"/>
              </a:rPr>
              <a:t>pi[x] </a:t>
            </a:r>
            <a:r>
              <a:rPr lang="en-US" sz="2000" b="1" i="1" dirty="0" smtClean="0">
                <a:solidFill>
                  <a:srgbClr val="000099"/>
                </a:solidFill>
                <a:latin typeface="Arial" pitchFamily="34" charset="0"/>
                <a:cs typeface="Arial" pitchFamily="34" charset="0"/>
                <a:sym typeface="Wingdings" pitchFamily="2" charset="2"/>
              </a:rPr>
              <a:t>&lt; </a:t>
            </a:r>
            <a:r>
              <a:rPr lang="en-US" sz="2000" b="1" i="1" dirty="0" err="1" smtClean="0">
                <a:solidFill>
                  <a:srgbClr val="000099"/>
                </a:solidFill>
                <a:latin typeface="Arial" pitchFamily="34" charset="0"/>
                <a:cs typeface="Arial" pitchFamily="34" charset="0"/>
                <a:sym typeface="Wingdings" pitchFamily="2" charset="2"/>
              </a:rPr>
              <a:t>qj</a:t>
            </a:r>
            <a:r>
              <a:rPr lang="en-US" sz="2000" b="1" i="1" dirty="0" smtClean="0">
                <a:solidFill>
                  <a:srgbClr val="000099"/>
                </a:solidFill>
                <a:latin typeface="Arial" pitchFamily="34" charset="0"/>
                <a:cs typeface="Arial" pitchFamily="34" charset="0"/>
                <a:sym typeface="Wingdings" pitchFamily="2" charset="2"/>
              </a:rPr>
              <a:t>[x]. In this case (from proposition 1</a:t>
            </a:r>
            <a:r>
              <a:rPr lang="en-US" sz="2000" b="1" i="1" dirty="0" smtClean="0">
                <a:solidFill>
                  <a:srgbClr val="FF0000"/>
                </a:solidFill>
                <a:latin typeface="Arial" pitchFamily="34" charset="0"/>
                <a:cs typeface="Arial" pitchFamily="34" charset="0"/>
                <a:sym typeface="Wingdings" pitchFamily="2" charset="2"/>
              </a:rPr>
              <a:t>: </a:t>
            </a:r>
            <a:r>
              <a:rPr lang="en-US" sz="2000" b="1" i="1" dirty="0">
                <a:solidFill>
                  <a:srgbClr val="FF0000"/>
                </a:solidFill>
                <a:latin typeface="Arial" pitchFamily="34" charset="0"/>
                <a:cs typeface="Arial" pitchFamily="34" charset="0"/>
                <a:sym typeface="Wingdings" pitchFamily="2" charset="2"/>
              </a:rPr>
              <a:t>If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 then </a:t>
            </a:r>
            <a:r>
              <a:rPr lang="en-US" sz="2000" b="1" i="1" dirty="0" err="1">
                <a:solidFill>
                  <a:srgbClr val="FF0000"/>
                </a:solidFill>
                <a:latin typeface="Arial" pitchFamily="34" charset="0"/>
                <a:cs typeface="Arial" pitchFamily="34" charset="0"/>
              </a:rPr>
              <a:t>ol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i="1" dirty="0" smtClean="0">
                <a:solidFill>
                  <a:srgbClr val="FF0000"/>
                </a:solidFill>
                <a:latin typeface="Arial" pitchFamily="34" charset="0"/>
                <a:cs typeface="Arial" pitchFamily="34" charset="0"/>
                <a:sym typeface="Wingdings" pitchFamily="2" charset="2"/>
              </a:rPr>
              <a:t>)</a:t>
            </a:r>
            <a:r>
              <a:rPr lang="en-US" sz="2000" b="1" i="1" dirty="0" smtClean="0">
                <a:solidFill>
                  <a:srgbClr val="000099"/>
                </a:solidFill>
                <a:latin typeface="Arial" pitchFamily="34" charset="0"/>
                <a:cs typeface="Arial" pitchFamily="34" charset="0"/>
                <a:sym typeface="Wingdings" pitchFamily="2" charset="2"/>
              </a:rPr>
              <a:t>) we have,</a:t>
            </a:r>
          </a:p>
          <a:p>
            <a:pPr marL="400050" lvl="1" indent="0" algn="just">
              <a:spcBef>
                <a:spcPts val="1200"/>
              </a:spcBef>
              <a:buNone/>
              <a:defRPr/>
            </a:pPr>
            <a:r>
              <a:rPr lang="en-US" sz="2000" b="1" i="1" dirty="0" smtClean="0">
                <a:solidFill>
                  <a:srgbClr val="000099"/>
                </a:solidFill>
                <a:latin typeface="Arial" pitchFamily="34" charset="0"/>
                <a:cs typeface="Arial" pitchFamily="34" charset="0"/>
              </a:rPr>
              <a:t>1.  </a:t>
            </a:r>
            <a:r>
              <a:rPr lang="en-US" sz="2000" b="1" i="1" dirty="0" err="1" smtClean="0">
                <a:solidFill>
                  <a:srgbClr val="000099"/>
                </a:solidFill>
                <a:latin typeface="Arial" pitchFamily="34" charset="0"/>
                <a:cs typeface="Arial" pitchFamily="34" charset="0"/>
              </a:rPr>
              <a:t>pl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Wingdings" pitchFamily="2" charset="2"/>
              </a:rPr>
              <a:t>[x] &lt; </a:t>
            </a:r>
            <a:r>
              <a:rPr lang="en-US" sz="2000" b="1" i="1" dirty="0" smtClean="0">
                <a:solidFill>
                  <a:srgbClr val="000099"/>
                </a:solidFill>
                <a:latin typeface="Arial" pitchFamily="34" charset="0"/>
                <a:cs typeface="Arial" pitchFamily="34" charset="0"/>
              </a:rPr>
              <a:t>p</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Wingdings" pitchFamily="2" charset="2"/>
              </a:rPr>
              <a:t>[x] &lt; </a:t>
            </a:r>
            <a:r>
              <a:rPr lang="en-US" sz="2000" b="1" i="1" dirty="0" err="1" smtClean="0">
                <a:solidFill>
                  <a:srgbClr val="000099"/>
                </a:solidFill>
                <a:latin typeface="Arial" pitchFamily="34" charset="0"/>
                <a:cs typeface="Arial" pitchFamily="34" charset="0"/>
              </a:rPr>
              <a:t>pu</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Wingdings" pitchFamily="2" charset="2"/>
              </a:rPr>
              <a:t>[x], and 2.  </a:t>
            </a:r>
            <a:r>
              <a:rPr lang="en-US" sz="2000" b="1" i="1" dirty="0" err="1" smtClean="0">
                <a:solidFill>
                  <a:srgbClr val="000099"/>
                </a:solidFill>
                <a:latin typeface="Arial" pitchFamily="34" charset="0"/>
                <a:cs typeface="Arial" pitchFamily="34" charset="0"/>
              </a:rPr>
              <a:t>ql</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sym typeface="Wingdings" pitchFamily="2" charset="2"/>
              </a:rPr>
              <a:t>[x</a:t>
            </a:r>
            <a:r>
              <a:rPr lang="en-US" sz="2000" b="1" i="1" dirty="0">
                <a:solidFill>
                  <a:srgbClr val="000099"/>
                </a:solidFill>
                <a:latin typeface="Arial" pitchFamily="34" charset="0"/>
                <a:cs typeface="Arial" pitchFamily="34" charset="0"/>
                <a:sym typeface="Wingdings" pitchFamily="2" charset="2"/>
              </a:rPr>
              <a:t>] &lt; </a:t>
            </a:r>
            <a:r>
              <a:rPr lang="en-US" sz="2000" b="1" i="1" dirty="0" err="1" smtClean="0">
                <a:solidFill>
                  <a:srgbClr val="000099"/>
                </a:solidFill>
                <a:latin typeface="Arial" pitchFamily="34" charset="0"/>
                <a:cs typeface="Arial" pitchFamily="34" charset="0"/>
              </a:rPr>
              <a:t>q</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sym typeface="Wingdings" pitchFamily="2" charset="2"/>
              </a:rPr>
              <a:t>[x</a:t>
            </a:r>
            <a:r>
              <a:rPr lang="en-US" sz="2000" b="1" i="1" dirty="0">
                <a:solidFill>
                  <a:srgbClr val="000099"/>
                </a:solidFill>
                <a:latin typeface="Arial" pitchFamily="34" charset="0"/>
                <a:cs typeface="Arial" pitchFamily="34" charset="0"/>
                <a:sym typeface="Wingdings" pitchFamily="2" charset="2"/>
              </a:rPr>
              <a:t>] &lt; </a:t>
            </a:r>
            <a:r>
              <a:rPr lang="en-US" sz="2000" b="1" i="1" dirty="0" err="1" smtClean="0">
                <a:solidFill>
                  <a:srgbClr val="000099"/>
                </a:solidFill>
                <a:latin typeface="Arial" pitchFamily="34" charset="0"/>
                <a:cs typeface="Arial" pitchFamily="34" charset="0"/>
              </a:rPr>
              <a:t>qul</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sym typeface="Wingdings" pitchFamily="2" charset="2"/>
              </a:rPr>
              <a:t>[x]</a:t>
            </a:r>
          </a:p>
          <a:p>
            <a:pPr marL="0" lvl="1" indent="0" algn="just">
              <a:spcBef>
                <a:spcPts val="1200"/>
              </a:spcBef>
              <a:buNone/>
              <a:defRPr/>
            </a:pPr>
            <a:r>
              <a:rPr lang="en-US" sz="2000" b="1" dirty="0">
                <a:solidFill>
                  <a:srgbClr val="000099"/>
                </a:solidFill>
                <a:latin typeface="Arial" pitchFamily="34" charset="0"/>
                <a:cs typeface="Arial" pitchFamily="34" charset="0"/>
              </a:rPr>
              <a:t>By proposition 2, either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or </a:t>
            </a:r>
            <a:r>
              <a:rPr lang="en-US" sz="2000" b="1" i="1" dirty="0" err="1">
                <a:solidFill>
                  <a:srgbClr val="000099"/>
                </a:solidFill>
                <a:latin typeface="Arial" pitchFamily="34" charset="0"/>
                <a:cs typeface="Arial" pitchFamily="34" charset="0"/>
              </a:rPr>
              <a:t>qu</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pl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If </a:t>
            </a:r>
            <a:r>
              <a:rPr lang="en-US" sz="2000" b="1" i="1" dirty="0" err="1">
                <a:solidFill>
                  <a:srgbClr val="000099"/>
                </a:solidFill>
                <a:latin typeface="Arial" pitchFamily="34" charset="0"/>
                <a:cs typeface="Arial" pitchFamily="34" charset="0"/>
              </a:rPr>
              <a:t>qu</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pl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a:t>
            </a:r>
            <a:r>
              <a:rPr lang="en-US" sz="2000" b="1" dirty="0">
                <a:solidFill>
                  <a:srgbClr val="000099"/>
                </a:solidFill>
                <a:latin typeface="Arial" pitchFamily="34" charset="0"/>
                <a:cs typeface="Arial" pitchFamily="34" charset="0"/>
                <a:sym typeface="Wingdings" pitchFamily="2" charset="2"/>
              </a:rPr>
              <a:t>exists then from the relationships 1 and 2 above we will have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but this contradicts our SG(H):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Wingdings" pitchFamily="2" charset="2"/>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Thus,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a:t>
            </a:r>
            <a:r>
              <a:rPr lang="en-US" sz="2000" b="1" i="1" dirty="0">
                <a:solidFill>
                  <a:srgbClr val="000099"/>
                </a:solidFill>
                <a:latin typeface="Arial" pitchFamily="34" charset="0"/>
                <a:cs typeface="Arial" pitchFamily="34" charset="0"/>
                <a:sym typeface="Symbol"/>
              </a:rPr>
              <a:t> </a:t>
            </a:r>
            <a:r>
              <a:rPr lang="en-US" sz="2000" b="1" i="1" dirty="0">
                <a:solidFill>
                  <a:srgbClr val="000099"/>
                </a:solidFill>
                <a:latin typeface="Arial" pitchFamily="34" charset="0"/>
                <a:cs typeface="Arial" pitchFamily="34" charset="0"/>
                <a:sym typeface="Wingdings" pitchFamily="2" charset="2"/>
              </a:rPr>
              <a:t>C(H).</a:t>
            </a:r>
            <a:endParaRPr lang="en-US" sz="2000" b="1" dirty="0">
              <a:solidFill>
                <a:srgbClr val="000099"/>
              </a:solidFill>
              <a:latin typeface="Arial" pitchFamily="34" charset="0"/>
              <a:cs typeface="Arial" pitchFamily="34" charset="0"/>
            </a:endParaRPr>
          </a:p>
          <a:p>
            <a:pPr marL="400050" lvl="1" indent="0" algn="just">
              <a:spcBef>
                <a:spcPts val="1200"/>
              </a:spcBef>
              <a:buNone/>
              <a:defRPr/>
            </a:pPr>
            <a:endParaRPr lang="en-US" sz="2000" b="1" i="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909803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7" y="972089"/>
            <a:ext cx="7913717" cy="4938854"/>
          </a:xfrm>
        </p:spPr>
        <p:txBody>
          <a:bodyPr/>
          <a:lstStyle/>
          <a:p>
            <a:pPr marL="976313" indent="-976313" algn="just">
              <a:spcBef>
                <a:spcPts val="1200"/>
              </a:spcBef>
              <a:buNone/>
              <a:defRPr/>
            </a:pPr>
            <a:r>
              <a:rPr lang="en-US" sz="2400" b="1" dirty="0" smtClean="0">
                <a:solidFill>
                  <a:srgbClr val="660066"/>
                </a:solidFill>
                <a:latin typeface="Arial" pitchFamily="34" charset="0"/>
                <a:cs typeface="Arial" pitchFamily="34" charset="0"/>
              </a:rPr>
              <a:t>Task:	Study and understand Lemma 3.5 and Theorem 3.6: Every 2PL history H is </a:t>
            </a:r>
            <a:r>
              <a:rPr lang="en-US" sz="2400" b="1" dirty="0" err="1" smtClean="0">
                <a:solidFill>
                  <a:srgbClr val="660066"/>
                </a:solidFill>
                <a:latin typeface="Arial" pitchFamily="34" charset="0"/>
                <a:cs typeface="Arial" pitchFamily="34" charset="0"/>
              </a:rPr>
              <a:t>serializable</a:t>
            </a:r>
            <a:r>
              <a:rPr lang="en-US" sz="2400" b="1" dirty="0">
                <a:solidFill>
                  <a:srgbClr val="660066"/>
                </a:solidFill>
                <a:latin typeface="Arial" pitchFamily="34" charset="0"/>
                <a:cs typeface="Arial" pitchFamily="34" charset="0"/>
              </a:rPr>
              <a:t>.</a:t>
            </a: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6685706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Deadlock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2" y="1983398"/>
            <a:ext cx="7666894" cy="337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4929" y="1029199"/>
            <a:ext cx="7684477" cy="461665"/>
          </a:xfrm>
          <a:prstGeom prst="rect">
            <a:avLst/>
          </a:prstGeom>
        </p:spPr>
        <p:txBody>
          <a:bodyPr wrap="square">
            <a:spAutoFit/>
          </a:bodyPr>
          <a:lstStyle/>
          <a:p>
            <a:pPr marL="0" indent="0" algn="just">
              <a:spcBef>
                <a:spcPts val="1200"/>
              </a:spcBef>
              <a:buNone/>
              <a:defRPr/>
            </a:pPr>
            <a:r>
              <a:rPr lang="en-US" dirty="0" smtClean="0">
                <a:solidFill>
                  <a:srgbClr val="660066"/>
                </a:solidFill>
                <a:latin typeface="Arial" pitchFamily="34" charset="0"/>
                <a:cs typeface="Arial" pitchFamily="34" charset="0"/>
              </a:rPr>
              <a:t>How one or more deadlocks can set in.</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651549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Deadlock</a:t>
            </a:r>
          </a:p>
        </p:txBody>
      </p:sp>
      <p:sp>
        <p:nvSpPr>
          <p:cNvPr id="11268" name="Rectangle 3"/>
          <p:cNvSpPr>
            <a:spLocks noGrp="1" noChangeArrowheads="1"/>
          </p:cNvSpPr>
          <p:nvPr>
            <p:ph type="body" idx="4294967295"/>
          </p:nvPr>
        </p:nvSpPr>
        <p:spPr>
          <a:xfrm>
            <a:off x="640081" y="1266003"/>
            <a:ext cx="7913717" cy="4340140"/>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To discover a deadlock: Use Wait For Graph (WFG)</a:t>
            </a:r>
          </a:p>
          <a:p>
            <a:pPr marL="0" indent="0" algn="just">
              <a:spcBef>
                <a:spcPts val="1200"/>
              </a:spcBef>
              <a:buNone/>
              <a:defRPr/>
            </a:pPr>
            <a:r>
              <a:rPr lang="en-US" sz="2400" b="1" dirty="0" smtClean="0">
                <a:solidFill>
                  <a:srgbClr val="660066"/>
                </a:solidFill>
                <a:latin typeface="Arial" pitchFamily="34" charset="0"/>
                <a:cs typeface="Arial" pitchFamily="34" charset="0"/>
              </a:rPr>
              <a:t>To resolve a deadlock a victim (transaction) must be selected for rolling it back. Some of the possible options are:</a:t>
            </a:r>
          </a:p>
          <a:p>
            <a:pPr marL="857250" lvl="1" indent="-457200" algn="just">
              <a:spcBef>
                <a:spcPts val="600"/>
              </a:spcBef>
              <a:buFont typeface="+mj-lt"/>
              <a:buAutoNum type="arabicPeriod"/>
              <a:defRPr/>
            </a:pPr>
            <a:r>
              <a:rPr lang="en-US" sz="1800" b="1" dirty="0" smtClean="0">
                <a:solidFill>
                  <a:srgbClr val="000099"/>
                </a:solidFill>
                <a:latin typeface="Arial" pitchFamily="34" charset="0"/>
                <a:cs typeface="Arial" pitchFamily="34" charset="0"/>
              </a:rPr>
              <a:t>The amount of effort (CPU, I/O cost, etc.) used so far by a transaction.</a:t>
            </a:r>
          </a:p>
          <a:p>
            <a:pPr marL="857250" lvl="1" indent="-457200" algn="just">
              <a:spcBef>
                <a:spcPts val="600"/>
              </a:spcBef>
              <a:buFont typeface="+mj-lt"/>
              <a:buAutoNum type="arabicPeriod"/>
              <a:defRPr/>
            </a:pPr>
            <a:r>
              <a:rPr lang="en-US" sz="1800" b="1" dirty="0" smtClean="0">
                <a:solidFill>
                  <a:srgbClr val="000099"/>
                </a:solidFill>
                <a:latin typeface="Arial" pitchFamily="34" charset="0"/>
                <a:cs typeface="Arial" pitchFamily="34" charset="0"/>
              </a:rPr>
              <a:t>The cost of rolling-back a transaction. (The cost of forwarding processing is nearly the same as the cost of rolling-back the transaction).</a:t>
            </a:r>
          </a:p>
          <a:p>
            <a:pPr marL="857250" lvl="1" indent="-457200" algn="just">
              <a:spcBef>
                <a:spcPts val="600"/>
              </a:spcBef>
              <a:buFont typeface="+mj-lt"/>
              <a:buAutoNum type="arabicPeriod"/>
              <a:defRPr/>
            </a:pPr>
            <a:r>
              <a:rPr lang="en-US" sz="1800" b="1" dirty="0" smtClean="0">
                <a:solidFill>
                  <a:srgbClr val="000099"/>
                </a:solidFill>
                <a:latin typeface="Arial" pitchFamily="34" charset="0"/>
                <a:cs typeface="Arial" pitchFamily="34" charset="0"/>
              </a:rPr>
              <a:t>The cost needed to finish the transaction</a:t>
            </a:r>
          </a:p>
          <a:p>
            <a:pPr marL="857250" lvl="1" indent="-457200" algn="just">
              <a:spcBef>
                <a:spcPts val="600"/>
              </a:spcBef>
              <a:buFont typeface="+mj-lt"/>
              <a:buAutoNum type="arabicPeriod"/>
              <a:defRPr/>
            </a:pPr>
            <a:r>
              <a:rPr lang="en-US" sz="1800" b="1" dirty="0" smtClean="0">
                <a:solidFill>
                  <a:srgbClr val="000099"/>
                </a:solidFill>
                <a:latin typeface="Arial" pitchFamily="34" charset="0"/>
                <a:cs typeface="Arial" pitchFamily="34" charset="0"/>
              </a:rPr>
              <a:t>The degree of cascading</a:t>
            </a:r>
          </a:p>
          <a:p>
            <a:pPr marL="857250" lvl="1" indent="-457200" algn="just">
              <a:spcBef>
                <a:spcPts val="600"/>
              </a:spcBef>
              <a:buFont typeface="+mj-lt"/>
              <a:buAutoNum type="arabicPeriod"/>
              <a:defRPr/>
            </a:pPr>
            <a:r>
              <a:rPr lang="en-US" sz="1800" b="1" dirty="0" smtClean="0">
                <a:solidFill>
                  <a:srgbClr val="000099"/>
                </a:solidFill>
                <a:latin typeface="Arial" pitchFamily="34" charset="0"/>
                <a:cs typeface="Arial" pitchFamily="34" charset="0"/>
              </a:rPr>
              <a:t>A few more can be identified.</a:t>
            </a:r>
          </a:p>
          <a:p>
            <a:pPr marL="0" indent="0" algn="just">
              <a:spcBef>
                <a:spcPts val="1200"/>
              </a:spcBef>
              <a:buNone/>
              <a:defRPr/>
            </a:pP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339952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Variation of 2PL Schemes</a:t>
            </a:r>
          </a:p>
        </p:txBody>
      </p:sp>
      <p:sp>
        <p:nvSpPr>
          <p:cNvPr id="11268" name="Rectangle 3"/>
          <p:cNvSpPr>
            <a:spLocks noGrp="1" noChangeArrowheads="1"/>
          </p:cNvSpPr>
          <p:nvPr>
            <p:ph type="body" idx="4294967295"/>
          </p:nvPr>
        </p:nvSpPr>
        <p:spPr>
          <a:xfrm>
            <a:off x="640081" y="1098948"/>
            <a:ext cx="7913717" cy="3279621"/>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Conservative 2PL</a:t>
            </a:r>
          </a:p>
          <a:p>
            <a:pPr marL="228600" indent="0" algn="just">
              <a:spcBef>
                <a:spcPts val="1200"/>
              </a:spcBef>
              <a:buNone/>
            </a:pPr>
            <a:r>
              <a:rPr lang="en-US" sz="2000" b="1" dirty="0" smtClean="0">
                <a:solidFill>
                  <a:srgbClr val="000099"/>
                </a:solidFill>
              </a:rPr>
              <a:t>This scheduler prevents deadlock, as a result, no transaction is rolled-back. As we discussed earlier, its locking, execution, and release phases are atomic. Ti locks all data items if there is no data conflict with </a:t>
            </a:r>
            <a:r>
              <a:rPr lang="en-US" sz="2000" b="1" dirty="0" err="1" smtClean="0">
                <a:solidFill>
                  <a:srgbClr val="000099"/>
                </a:solidFill>
              </a:rPr>
              <a:t>Tj</a:t>
            </a:r>
            <a:r>
              <a:rPr lang="en-US" sz="2000" b="1" dirty="0" smtClean="0">
                <a:solidFill>
                  <a:srgbClr val="000099"/>
                </a:solidFill>
              </a:rPr>
              <a:t>. If Ti encounters a conflict during locking phase then Ti does not lock any. If a WFG is maintained then it will never have a cycle.</a:t>
            </a:r>
          </a:p>
          <a:p>
            <a:pPr marL="228600" indent="0" algn="just">
              <a:spcBef>
                <a:spcPts val="1200"/>
              </a:spcBef>
              <a:buNone/>
            </a:pPr>
            <a:r>
              <a:rPr lang="en-US" sz="2000" b="1" dirty="0" smtClean="0">
                <a:solidFill>
                  <a:srgbClr val="000099"/>
                </a:solidFill>
              </a:rPr>
              <a:t>Class Task: Prove that the SG(H) of a conservative scheduler has no cycle in WGF.</a:t>
            </a:r>
          </a:p>
        </p:txBody>
      </p:sp>
    </p:spTree>
    <p:extLst>
      <p:ext uri="{BB962C8B-B14F-4D97-AF65-F5344CB8AC3E}">
        <p14:creationId xmlns:p14="http://schemas.microsoft.com/office/powerpoint/2010/main" val="33884494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Variation of 2PL Schemes</a:t>
            </a:r>
          </a:p>
        </p:txBody>
      </p:sp>
      <p:sp>
        <p:nvSpPr>
          <p:cNvPr id="11268" name="Rectangle 3"/>
          <p:cNvSpPr>
            <a:spLocks noGrp="1" noChangeArrowheads="1"/>
          </p:cNvSpPr>
          <p:nvPr>
            <p:ph type="body" idx="4294967295"/>
          </p:nvPr>
        </p:nvSpPr>
        <p:spPr>
          <a:xfrm>
            <a:off x="640081" y="1098948"/>
            <a:ext cx="7913717" cy="3279621"/>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Strict 2PL</a:t>
            </a:r>
          </a:p>
          <a:p>
            <a:pPr marL="228600" indent="0" algn="just">
              <a:spcBef>
                <a:spcPts val="1200"/>
              </a:spcBef>
              <a:buNone/>
            </a:pPr>
            <a:r>
              <a:rPr lang="en-US" sz="2000" b="1" dirty="0" smtClean="0">
                <a:solidFill>
                  <a:srgbClr val="000099"/>
                </a:solidFill>
              </a:rPr>
              <a:t>This scheduler allows deadlock, as a result, some scheme must be used to resolve the cycle. This scheduler’s release phase is atomic. Ti locks data items incrementally and a transaction is blocked on a conflict. This creates a deadlock situation and if a deadlock happens then it must be discovered in a WFG.</a:t>
            </a:r>
          </a:p>
          <a:p>
            <a:pPr marL="228600" indent="0" algn="just">
              <a:spcBef>
                <a:spcPts val="1200"/>
              </a:spcBef>
              <a:buNone/>
            </a:pPr>
            <a:r>
              <a:rPr lang="en-US" sz="2000" b="1" dirty="0" smtClean="0">
                <a:solidFill>
                  <a:srgbClr val="000099"/>
                </a:solidFill>
              </a:rPr>
              <a:t>Class Task: Prove that the SG(H) of a strict scheduler may create a deadlock.</a:t>
            </a:r>
          </a:p>
        </p:txBody>
      </p:sp>
    </p:spTree>
    <p:extLst>
      <p:ext uri="{BB962C8B-B14F-4D97-AF65-F5344CB8AC3E}">
        <p14:creationId xmlns:p14="http://schemas.microsoft.com/office/powerpoint/2010/main" val="4017133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Variation of 2PL Schemes</a:t>
            </a:r>
          </a:p>
        </p:txBody>
      </p:sp>
      <p:sp>
        <p:nvSpPr>
          <p:cNvPr id="11268" name="Rectangle 3"/>
          <p:cNvSpPr>
            <a:spLocks noGrp="1" noChangeArrowheads="1"/>
          </p:cNvSpPr>
          <p:nvPr>
            <p:ph type="body" idx="4294967295"/>
          </p:nvPr>
        </p:nvSpPr>
        <p:spPr>
          <a:xfrm>
            <a:off x="640081" y="1098948"/>
            <a:ext cx="7913717" cy="48886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Cautious Waiting (CW)</a:t>
            </a:r>
          </a:p>
          <a:p>
            <a:pPr marL="228600" indent="0" algn="just">
              <a:spcBef>
                <a:spcPts val="1200"/>
              </a:spcBef>
              <a:buNone/>
            </a:pPr>
            <a:r>
              <a:rPr lang="en-US" sz="2000" b="1" dirty="0" smtClean="0">
                <a:solidFill>
                  <a:srgbClr val="000099"/>
                </a:solidFill>
              </a:rPr>
              <a:t>CW resolves </a:t>
            </a:r>
            <a:r>
              <a:rPr lang="en-US" sz="2000" b="1" dirty="0">
                <a:solidFill>
                  <a:srgbClr val="000099"/>
                </a:solidFill>
              </a:rPr>
              <a:t>a conflict </a:t>
            </a:r>
            <a:r>
              <a:rPr lang="en-US" sz="2000" b="1" dirty="0" smtClean="0">
                <a:solidFill>
                  <a:srgbClr val="000099"/>
                </a:solidFill>
              </a:rPr>
              <a:t>by </a:t>
            </a:r>
            <a:r>
              <a:rPr lang="en-US" sz="2000" b="1" dirty="0">
                <a:solidFill>
                  <a:srgbClr val="000099"/>
                </a:solidFill>
              </a:rPr>
              <a:t>rolling-back or by blocking one of the conflicting </a:t>
            </a:r>
            <a:r>
              <a:rPr lang="en-US" sz="2000" b="1" dirty="0" smtClean="0">
                <a:solidFill>
                  <a:srgbClr val="000099"/>
                </a:solidFill>
              </a:rPr>
              <a:t>transactions. When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r</a:t>
            </a:r>
            <a:r>
              <a:rPr lang="en-US" sz="2000" b="1" dirty="0" smtClean="0">
                <a:solidFill>
                  <a:srgbClr val="000099"/>
                </a:solidFill>
              </a:rPr>
              <a:t> </a:t>
            </a:r>
            <a:r>
              <a:rPr lang="en-US" sz="2000" b="1" dirty="0">
                <a:solidFill>
                  <a:srgbClr val="000099"/>
                </a:solidFill>
              </a:rPr>
              <a:t>conflicts </a:t>
            </a:r>
            <a:r>
              <a:rPr lang="en-US" sz="2000" b="1" dirty="0" smtClean="0">
                <a:solidFill>
                  <a:srgbClr val="000099"/>
                </a:solidFill>
              </a:rPr>
              <a:t>with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h</a:t>
            </a:r>
            <a:r>
              <a:rPr lang="en-US" sz="2000" b="1" dirty="0" smtClean="0">
                <a:solidFill>
                  <a:srgbClr val="000099"/>
                </a:solidFill>
              </a:rPr>
              <a:t> then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r</a:t>
            </a:r>
            <a:r>
              <a:rPr lang="en-US" sz="2000" b="1" dirty="0" smtClean="0">
                <a:solidFill>
                  <a:srgbClr val="000099"/>
                </a:solidFill>
              </a:rPr>
              <a:t> is </a:t>
            </a:r>
            <a:r>
              <a:rPr lang="en-US" sz="2000" b="1" dirty="0">
                <a:solidFill>
                  <a:srgbClr val="000099"/>
                </a:solidFill>
              </a:rPr>
              <a:t>rolled-back only if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h</a:t>
            </a:r>
            <a:r>
              <a:rPr lang="en-US" sz="2000" b="1" dirty="0" smtClean="0">
                <a:solidFill>
                  <a:srgbClr val="000099"/>
                </a:solidFill>
              </a:rPr>
              <a:t> is blocked.  </a:t>
            </a:r>
            <a:r>
              <a:rPr lang="en-US" sz="2000" b="1" dirty="0">
                <a:solidFill>
                  <a:srgbClr val="000099"/>
                </a:solidFill>
              </a:rPr>
              <a:t>If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h</a:t>
            </a:r>
            <a:r>
              <a:rPr lang="en-US" sz="2000" b="1" dirty="0" smtClean="0">
                <a:solidFill>
                  <a:srgbClr val="000099"/>
                </a:solidFill>
              </a:rPr>
              <a:t> is running then </a:t>
            </a:r>
            <a:r>
              <a:rPr lang="en-US" sz="2000" b="1" dirty="0">
                <a:solidFill>
                  <a:srgbClr val="000099"/>
                </a:solidFill>
              </a:rPr>
              <a:t>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smtClean="0">
                <a:solidFill>
                  <a:srgbClr val="000099"/>
                </a:solidFill>
              </a:rPr>
              <a:t> is </a:t>
            </a:r>
            <a:r>
              <a:rPr lang="en-US" sz="2000" b="1" dirty="0">
                <a:solidFill>
                  <a:srgbClr val="000099"/>
                </a:solidFill>
              </a:rPr>
              <a:t>blocked and resumes its execution when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smtClean="0">
                <a:solidFill>
                  <a:srgbClr val="000099"/>
                </a:solidFill>
              </a:rPr>
              <a:t> commits </a:t>
            </a:r>
            <a:r>
              <a:rPr lang="en-US" sz="2000" b="1" dirty="0">
                <a:solidFill>
                  <a:srgbClr val="000099"/>
                </a:solidFill>
              </a:rPr>
              <a:t>or </a:t>
            </a:r>
            <a:r>
              <a:rPr lang="en-US" sz="2000" b="1" dirty="0" smtClean="0">
                <a:solidFill>
                  <a:srgbClr val="000099"/>
                </a:solidFill>
              </a:rPr>
              <a:t>rolled-back.  </a:t>
            </a:r>
            <a:r>
              <a:rPr lang="en-US" sz="2000" b="1" dirty="0">
                <a:solidFill>
                  <a:srgbClr val="000099"/>
                </a:solidFill>
              </a:rPr>
              <a:t>If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smtClean="0">
                <a:solidFill>
                  <a:srgbClr val="000099"/>
                </a:solidFill>
              </a:rPr>
              <a:t> is </a:t>
            </a:r>
            <a:r>
              <a:rPr lang="en-US" sz="2000" b="1" dirty="0">
                <a:solidFill>
                  <a:srgbClr val="000099"/>
                </a:solidFill>
              </a:rPr>
              <a:t>subsequently </a:t>
            </a:r>
            <a:r>
              <a:rPr lang="en-US" sz="2000" b="1" dirty="0" smtClean="0">
                <a:solidFill>
                  <a:srgbClr val="000099"/>
                </a:solidFill>
              </a:rPr>
              <a:t>blocked then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smtClean="0">
                <a:solidFill>
                  <a:srgbClr val="000099"/>
                </a:solidFill>
              </a:rPr>
              <a:t> remains </a:t>
            </a:r>
            <a:r>
              <a:rPr lang="en-US" sz="2000" b="1" dirty="0">
                <a:solidFill>
                  <a:srgbClr val="000099"/>
                </a:solidFill>
              </a:rPr>
              <a:t>blocked. </a:t>
            </a:r>
            <a:endParaRPr lang="en-US" sz="2000" b="1" dirty="0" smtClean="0">
              <a:solidFill>
                <a:srgbClr val="000099"/>
              </a:solidFill>
            </a:endParaRPr>
          </a:p>
          <a:p>
            <a:pPr marL="228600" indent="0" algn="just">
              <a:spcBef>
                <a:spcPts val="1200"/>
              </a:spcBef>
              <a:buNone/>
            </a:pPr>
            <a:r>
              <a:rPr lang="en-US" sz="2000" b="1" dirty="0" smtClean="0">
                <a:solidFill>
                  <a:srgbClr val="000099"/>
                </a:solidFill>
              </a:rPr>
              <a:t>Suppose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h</a:t>
            </a:r>
            <a:r>
              <a:rPr lang="en-US" sz="2000" b="1" dirty="0" smtClean="0">
                <a:solidFill>
                  <a:srgbClr val="000099"/>
                </a:solidFill>
              </a:rPr>
              <a:t>1: r1(x) w1(y) </a:t>
            </a:r>
            <a:r>
              <a:rPr lang="en-US" sz="2000" b="1" dirty="0" err="1" smtClean="0">
                <a:solidFill>
                  <a:srgbClr val="000099"/>
                </a:solidFill>
              </a:rPr>
              <a:t>ch.</a:t>
            </a:r>
            <a:r>
              <a:rPr lang="en-US" sz="2000" b="1" dirty="0">
                <a:solidFill>
                  <a:srgbClr val="000099"/>
                </a:solidFill>
              </a:rPr>
              <a:t>	</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r</a:t>
            </a:r>
            <a:r>
              <a:rPr lang="en-US" sz="2000" b="1" i="1" baseline="-10000" dirty="0" smtClean="0">
                <a:solidFill>
                  <a:srgbClr val="000099"/>
                </a:solidFill>
                <a:latin typeface="Arial" pitchFamily="34" charset="0"/>
                <a:cs typeface="Arial" pitchFamily="34" charset="0"/>
              </a:rPr>
              <a:t> </a:t>
            </a:r>
            <a:r>
              <a:rPr lang="en-US" sz="2000" b="1" dirty="0" smtClean="0">
                <a:solidFill>
                  <a:srgbClr val="000099"/>
                </a:solidFill>
              </a:rPr>
              <a:t>2: r2(y) w2(x) cr.</a:t>
            </a:r>
          </a:p>
          <a:p>
            <a:pPr marL="228600" indent="0" algn="just">
              <a:spcBef>
                <a:spcPts val="1200"/>
              </a:spcBef>
              <a:buNone/>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h</a:t>
            </a:r>
            <a:r>
              <a:rPr lang="en-US" sz="2000" b="1" dirty="0" smtClean="0">
                <a:solidFill>
                  <a:srgbClr val="000099"/>
                </a:solidFill>
              </a:rPr>
              <a:t>1 has </a:t>
            </a:r>
            <a:r>
              <a:rPr lang="en-US" sz="2000" b="1" i="1" dirty="0" smtClean="0">
                <a:solidFill>
                  <a:srgbClr val="000099"/>
                </a:solidFill>
              </a:rPr>
              <a:t>x</a:t>
            </a:r>
            <a:r>
              <a:rPr lang="en-US" sz="2000" b="1" dirty="0" smtClean="0">
                <a:solidFill>
                  <a:srgbClr val="000099"/>
                </a:solidFill>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 </a:t>
            </a:r>
            <a:r>
              <a:rPr lang="en-US" sz="2000" b="1" dirty="0" smtClean="0">
                <a:solidFill>
                  <a:srgbClr val="000099"/>
                </a:solidFill>
              </a:rPr>
              <a:t>2 has </a:t>
            </a:r>
            <a:r>
              <a:rPr lang="en-US" sz="2000" b="1" i="1" dirty="0" smtClean="0">
                <a:solidFill>
                  <a:srgbClr val="000099"/>
                </a:solidFill>
              </a:rPr>
              <a:t>y</a:t>
            </a:r>
            <a:r>
              <a:rPr lang="en-US" sz="2000" b="1" dirty="0" smtClean="0">
                <a:solidFill>
                  <a:srgbClr val="000099"/>
                </a:solidFill>
              </a:rPr>
              <a:t> and conflicts then</a:t>
            </a:r>
          </a:p>
          <a:p>
            <a:pPr marL="457200" indent="0" algn="just">
              <a:spcBef>
                <a:spcPts val="1200"/>
              </a:spcBef>
              <a:buNone/>
            </a:pPr>
            <a:r>
              <a:rPr lang="en-US" sz="2000" b="1" dirty="0" smtClean="0">
                <a:solidFill>
                  <a:srgbClr val="000099"/>
                </a:solidFill>
              </a:rPr>
              <a:t>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smtClean="0">
                <a:solidFill>
                  <a:srgbClr val="000099"/>
                </a:solidFill>
              </a:rPr>
              <a:t> is running then block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smtClean="0">
                <a:solidFill>
                  <a:srgbClr val="000099"/>
                </a:solidFill>
              </a:rPr>
              <a:t> else 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smtClean="0">
                <a:solidFill>
                  <a:srgbClr val="000099"/>
                </a:solidFill>
              </a:rPr>
              <a:t> is blocked then roll-back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r</a:t>
            </a:r>
            <a:r>
              <a:rPr lang="en-US" sz="2000" b="1" dirty="0" smtClean="0">
                <a:solidFill>
                  <a:srgbClr val="000099"/>
                </a:solidFill>
              </a:rPr>
              <a:t>.</a:t>
            </a:r>
          </a:p>
          <a:p>
            <a:pPr marL="457200" indent="0" algn="just">
              <a:spcBef>
                <a:spcPts val="1200"/>
              </a:spcBef>
              <a:buNone/>
            </a:pPr>
            <a:r>
              <a:rPr lang="en-US" sz="2000" b="1" dirty="0" smtClean="0">
                <a:solidFill>
                  <a:srgbClr val="000099"/>
                </a:solidFill>
              </a:rPr>
              <a:t>If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h</a:t>
            </a:r>
            <a:r>
              <a:rPr lang="en-US" sz="2000" b="1" dirty="0" smtClean="0">
                <a:solidFill>
                  <a:srgbClr val="000099"/>
                </a:solidFill>
              </a:rPr>
              <a:t>1 makes a request for y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h</a:t>
            </a:r>
            <a:r>
              <a:rPr lang="en-US" sz="2000" b="1" dirty="0" smtClean="0">
                <a:solidFill>
                  <a:srgbClr val="000099"/>
                </a:solidFill>
              </a:rPr>
              <a:t>1 is now a requester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 </a:t>
            </a:r>
            <a:r>
              <a:rPr lang="en-US" sz="2000" b="1" dirty="0" smtClean="0">
                <a:solidFill>
                  <a:srgbClr val="000099"/>
                </a:solidFill>
              </a:rPr>
              <a:t>2 is a holder) then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h</a:t>
            </a:r>
            <a:r>
              <a:rPr lang="en-US" sz="2000" b="1" dirty="0" smtClean="0">
                <a:solidFill>
                  <a:srgbClr val="000099"/>
                </a:solidFill>
              </a:rPr>
              <a:t>1 will be rolled-back.</a:t>
            </a:r>
            <a:endParaRPr lang="en-US" sz="2000" b="1" dirty="0">
              <a:solidFill>
                <a:srgbClr val="000099"/>
              </a:solidFill>
            </a:endParaRPr>
          </a:p>
        </p:txBody>
      </p:sp>
    </p:spTree>
    <p:extLst>
      <p:ext uri="{BB962C8B-B14F-4D97-AF65-F5344CB8AC3E}">
        <p14:creationId xmlns:p14="http://schemas.microsoft.com/office/powerpoint/2010/main" val="345322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Implementation Issues</a:t>
            </a:r>
          </a:p>
        </p:txBody>
      </p:sp>
      <p:sp>
        <p:nvSpPr>
          <p:cNvPr id="11268" name="Rectangle 3"/>
          <p:cNvSpPr>
            <a:spLocks noGrp="1" noChangeArrowheads="1"/>
          </p:cNvSpPr>
          <p:nvPr>
            <p:ph type="body" idx="4294967295"/>
          </p:nvPr>
        </p:nvSpPr>
        <p:spPr>
          <a:xfrm>
            <a:off x="640081" y="1098948"/>
            <a:ext cx="7913717" cy="48886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Lock Manager</a:t>
            </a:r>
          </a:p>
          <a:p>
            <a:pPr marL="228600" indent="0" algn="just">
              <a:spcBef>
                <a:spcPts val="1200"/>
              </a:spcBef>
              <a:buNone/>
            </a:pPr>
            <a:r>
              <a:rPr lang="en-US" sz="2000" b="1" dirty="0" smtClean="0">
                <a:solidFill>
                  <a:srgbClr val="000099"/>
                </a:solidFill>
              </a:rPr>
              <a:t>It manages lock and unlock operations. These operations are invoked very frequently so their code must be highly optimized (should not use more than a few hundred machine code instructions). A lock table is implemented as a hash table. The locking time and unlocking time are reduced as follows:</a:t>
            </a:r>
          </a:p>
          <a:p>
            <a:pPr marL="571500" algn="just">
              <a:spcBef>
                <a:spcPts val="1200"/>
              </a:spcBef>
              <a:buBlip>
                <a:blip r:embed="rId2"/>
              </a:buBlip>
            </a:pPr>
            <a:r>
              <a:rPr lang="en-US" sz="2000" b="1" dirty="0" smtClean="0">
                <a:solidFill>
                  <a:srgbClr val="000099"/>
                </a:solidFill>
              </a:rPr>
              <a:t>All </a:t>
            </a:r>
            <a:r>
              <a:rPr lang="en-US" sz="2000" b="1" i="1" dirty="0" err="1" smtClean="0">
                <a:solidFill>
                  <a:srgbClr val="000099"/>
                </a:solidFill>
              </a:rPr>
              <a:t>rl’s</a:t>
            </a:r>
            <a:r>
              <a:rPr lang="en-US" sz="2000" b="1" dirty="0" smtClean="0">
                <a:solidFill>
                  <a:srgbClr val="000099"/>
                </a:solidFill>
              </a:rPr>
              <a:t> and </a:t>
            </a:r>
            <a:r>
              <a:rPr lang="en-US" sz="2000" b="1" i="1" dirty="0" err="1" smtClean="0">
                <a:solidFill>
                  <a:srgbClr val="000099"/>
                </a:solidFill>
              </a:rPr>
              <a:t>wl’s</a:t>
            </a:r>
            <a:r>
              <a:rPr lang="en-US" sz="2000" b="1" dirty="0" smtClean="0">
                <a:solidFill>
                  <a:srgbClr val="000099"/>
                </a:solidFill>
              </a:rPr>
              <a:t> of a transaction are linked in two different links in a lock table.</a:t>
            </a:r>
          </a:p>
          <a:p>
            <a:pPr marL="571500" algn="just">
              <a:spcBef>
                <a:spcPts val="1200"/>
              </a:spcBef>
              <a:buBlip>
                <a:blip r:embed="rId2"/>
              </a:buBlip>
            </a:pPr>
            <a:r>
              <a:rPr lang="en-US" sz="2000" b="1" dirty="0" smtClean="0">
                <a:solidFill>
                  <a:srgbClr val="000099"/>
                </a:solidFill>
              </a:rPr>
              <a:t>A read lock may be released (a) after all modifications are done and (b) just before commit is issued. But a write lock must be released after commit.</a:t>
            </a:r>
            <a:endParaRPr lang="en-US" sz="2000" b="1" dirty="0">
              <a:solidFill>
                <a:srgbClr val="000099"/>
              </a:solidFill>
            </a:endParaRPr>
          </a:p>
        </p:txBody>
      </p:sp>
    </p:spTree>
    <p:extLst>
      <p:ext uri="{BB962C8B-B14F-4D97-AF65-F5344CB8AC3E}">
        <p14:creationId xmlns:p14="http://schemas.microsoft.com/office/powerpoint/2010/main" val="19907724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Implementation Issues</a:t>
            </a:r>
          </a:p>
        </p:txBody>
      </p:sp>
      <p:sp>
        <p:nvSpPr>
          <p:cNvPr id="11268" name="Rectangle 3"/>
          <p:cNvSpPr>
            <a:spLocks noGrp="1" noChangeArrowheads="1"/>
          </p:cNvSpPr>
          <p:nvPr>
            <p:ph type="body" idx="4294967295"/>
          </p:nvPr>
        </p:nvSpPr>
        <p:spPr>
          <a:xfrm>
            <a:off x="640081" y="1098948"/>
            <a:ext cx="7913717" cy="48886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Fair Scheduling</a:t>
            </a:r>
          </a:p>
          <a:p>
            <a:pPr marL="228600" indent="0" algn="just">
              <a:spcBef>
                <a:spcPts val="1200"/>
              </a:spcBef>
              <a:buNone/>
            </a:pPr>
            <a:r>
              <a:rPr lang="en-US" sz="2000" b="1" dirty="0" smtClean="0">
                <a:solidFill>
                  <a:srgbClr val="000099"/>
                </a:solidFill>
              </a:rPr>
              <a:t>Consider the following scenario:</a:t>
            </a:r>
          </a:p>
          <a:p>
            <a:pPr marL="457200" indent="0" algn="just">
              <a:spcBef>
                <a:spcPts val="1200"/>
              </a:spcBef>
              <a:buNone/>
            </a:pPr>
            <a:r>
              <a:rPr lang="en-US" sz="2000" b="1" dirty="0" smtClean="0">
                <a:solidFill>
                  <a:srgbClr val="000099"/>
                </a:solidFill>
              </a:rPr>
              <a:t>Since there are many lock requests and cannot be processed immediately, they have to be queued. Consider the following lock request queue: </a:t>
            </a:r>
            <a:r>
              <a:rPr lang="en-US" sz="2000" b="1" i="1" dirty="0" smtClean="0">
                <a:solidFill>
                  <a:srgbClr val="FF0000"/>
                </a:solidFill>
              </a:rPr>
              <a:t>rl</a:t>
            </a:r>
            <a:r>
              <a:rPr lang="en-US" sz="2000" b="1" i="1" baseline="-10000" dirty="0" smtClean="0">
                <a:solidFill>
                  <a:srgbClr val="FF0000"/>
                </a:solidFill>
              </a:rPr>
              <a:t>2</a:t>
            </a:r>
            <a:r>
              <a:rPr lang="en-US" sz="2000" b="1" i="1" dirty="0" smtClean="0">
                <a:solidFill>
                  <a:srgbClr val="FF0000"/>
                </a:solidFill>
              </a:rPr>
              <a:t>[x] (head of the queue)</a:t>
            </a:r>
            <a:r>
              <a:rPr lang="en-US" sz="2000" b="1" i="1" dirty="0" smtClean="0">
                <a:solidFill>
                  <a:srgbClr val="000099"/>
                </a:solidFill>
              </a:rPr>
              <a:t>, rl</a:t>
            </a:r>
            <a:r>
              <a:rPr lang="en-US" sz="2000" b="1" i="1" baseline="-10000" dirty="0" smtClean="0">
                <a:solidFill>
                  <a:srgbClr val="000099"/>
                </a:solidFill>
              </a:rPr>
              <a:t>3</a:t>
            </a:r>
            <a:r>
              <a:rPr lang="en-US" sz="2000" b="1" i="1" dirty="0" smtClean="0">
                <a:solidFill>
                  <a:srgbClr val="000099"/>
                </a:solidFill>
              </a:rPr>
              <a:t>[x</a:t>
            </a:r>
            <a:r>
              <a:rPr lang="en-US" sz="2000" b="1" i="1" dirty="0">
                <a:solidFill>
                  <a:srgbClr val="000099"/>
                </a:solidFill>
              </a:rPr>
              <a:t>]</a:t>
            </a:r>
            <a:r>
              <a:rPr lang="en-US" sz="2000" b="1" i="1" dirty="0" smtClean="0">
                <a:solidFill>
                  <a:srgbClr val="000099"/>
                </a:solidFill>
              </a:rPr>
              <a:t>, wl</a:t>
            </a:r>
            <a:r>
              <a:rPr lang="en-US" sz="2000" b="1" i="1" baseline="-10000" dirty="0" smtClean="0">
                <a:solidFill>
                  <a:srgbClr val="000099"/>
                </a:solidFill>
              </a:rPr>
              <a:t>4</a:t>
            </a:r>
            <a:r>
              <a:rPr lang="en-US" sz="2000" b="1" i="1" dirty="0" smtClean="0">
                <a:solidFill>
                  <a:srgbClr val="000099"/>
                </a:solidFill>
              </a:rPr>
              <a:t>[x], rl</a:t>
            </a:r>
            <a:r>
              <a:rPr lang="en-US" sz="2000" b="1" i="1" baseline="-10000" dirty="0" smtClean="0">
                <a:solidFill>
                  <a:srgbClr val="000099"/>
                </a:solidFill>
              </a:rPr>
              <a:t>5</a:t>
            </a:r>
            <a:r>
              <a:rPr lang="en-US" sz="2000" b="1" i="1" dirty="0" smtClean="0">
                <a:solidFill>
                  <a:srgbClr val="000099"/>
                </a:solidFill>
              </a:rPr>
              <a:t>[x]</a:t>
            </a:r>
            <a:r>
              <a:rPr lang="en-US" sz="2000" b="1" dirty="0" smtClean="0">
                <a:solidFill>
                  <a:srgbClr val="000099"/>
                </a:solidFill>
              </a:rPr>
              <a:t> waiting for </a:t>
            </a:r>
            <a:r>
              <a:rPr lang="en-US" sz="2000" b="1" i="1" dirty="0" smtClean="0">
                <a:solidFill>
                  <a:srgbClr val="000099"/>
                </a:solidFill>
              </a:rPr>
              <a:t>wu</a:t>
            </a:r>
            <a:r>
              <a:rPr lang="en-US" sz="2000" b="1" i="1" baseline="-10000" dirty="0" smtClean="0">
                <a:solidFill>
                  <a:srgbClr val="000099"/>
                </a:solidFill>
              </a:rPr>
              <a:t>1</a:t>
            </a:r>
            <a:r>
              <a:rPr lang="en-US" sz="2000" b="1" dirty="0" smtClean="0">
                <a:solidFill>
                  <a:srgbClr val="000099"/>
                </a:solidFill>
              </a:rPr>
              <a:t>[x]. When </a:t>
            </a:r>
            <a:r>
              <a:rPr lang="en-US" sz="2000" b="1" i="1" dirty="0">
                <a:solidFill>
                  <a:srgbClr val="000099"/>
                </a:solidFill>
              </a:rPr>
              <a:t>wu</a:t>
            </a:r>
            <a:r>
              <a:rPr lang="en-US" sz="2000" b="1" i="1" baseline="-10000" dirty="0">
                <a:solidFill>
                  <a:srgbClr val="000099"/>
                </a:solidFill>
              </a:rPr>
              <a:t>1</a:t>
            </a:r>
            <a:r>
              <a:rPr lang="en-US" sz="2000" b="1" dirty="0">
                <a:solidFill>
                  <a:srgbClr val="000099"/>
                </a:solidFill>
              </a:rPr>
              <a:t>[x]</a:t>
            </a:r>
            <a:r>
              <a:rPr lang="en-US" sz="2000" b="1" dirty="0" smtClean="0">
                <a:solidFill>
                  <a:srgbClr val="000099"/>
                </a:solidFill>
              </a:rPr>
              <a:t> is executed, the lock manager can set  </a:t>
            </a:r>
            <a:r>
              <a:rPr lang="en-US" sz="2000" b="1" i="1" dirty="0">
                <a:solidFill>
                  <a:srgbClr val="000099"/>
                </a:solidFill>
              </a:rPr>
              <a:t>rl</a:t>
            </a:r>
            <a:r>
              <a:rPr lang="en-US" sz="2000" b="1" i="1" baseline="-10000" dirty="0">
                <a:solidFill>
                  <a:srgbClr val="000099"/>
                </a:solidFill>
              </a:rPr>
              <a:t>2</a:t>
            </a:r>
            <a:r>
              <a:rPr lang="en-US" sz="2000" b="1" i="1" dirty="0">
                <a:solidFill>
                  <a:srgbClr val="000099"/>
                </a:solidFill>
              </a:rPr>
              <a:t>[x</a:t>
            </a:r>
            <a:r>
              <a:rPr lang="en-US" sz="2000" b="1" i="1" dirty="0" smtClean="0">
                <a:solidFill>
                  <a:srgbClr val="000099"/>
                </a:solidFill>
              </a:rPr>
              <a:t>] and </a:t>
            </a:r>
            <a:r>
              <a:rPr lang="en-US" sz="2000" b="1" i="1" dirty="0">
                <a:solidFill>
                  <a:srgbClr val="000099"/>
                </a:solidFill>
              </a:rPr>
              <a:t>rl</a:t>
            </a:r>
            <a:r>
              <a:rPr lang="en-US" sz="2000" b="1" i="1" baseline="-10000" dirty="0">
                <a:solidFill>
                  <a:srgbClr val="000099"/>
                </a:solidFill>
              </a:rPr>
              <a:t>3</a:t>
            </a:r>
            <a:r>
              <a:rPr lang="en-US" sz="2000" b="1" i="1" dirty="0">
                <a:solidFill>
                  <a:srgbClr val="000099"/>
                </a:solidFill>
              </a:rPr>
              <a:t>[x</a:t>
            </a:r>
            <a:r>
              <a:rPr lang="en-US" sz="2000" b="1" i="1" dirty="0" smtClean="0">
                <a:solidFill>
                  <a:srgbClr val="000099"/>
                </a:solidFill>
              </a:rPr>
              <a:t>] and also </a:t>
            </a:r>
            <a:r>
              <a:rPr lang="en-US" sz="2000" b="1" i="1" dirty="0">
                <a:solidFill>
                  <a:srgbClr val="000099"/>
                </a:solidFill>
              </a:rPr>
              <a:t>rl</a:t>
            </a:r>
            <a:r>
              <a:rPr lang="en-US" sz="2000" b="1" i="1" baseline="-10000" dirty="0">
                <a:solidFill>
                  <a:srgbClr val="000099"/>
                </a:solidFill>
              </a:rPr>
              <a:t>5</a:t>
            </a:r>
            <a:r>
              <a:rPr lang="en-US" sz="2000" b="1" i="1" dirty="0">
                <a:solidFill>
                  <a:srgbClr val="000099"/>
                </a:solidFill>
              </a:rPr>
              <a:t>[x</a:t>
            </a:r>
            <a:r>
              <a:rPr lang="en-US" sz="2000" b="1" i="1" dirty="0" smtClean="0">
                <a:solidFill>
                  <a:srgbClr val="000099"/>
                </a:solidFill>
              </a:rPr>
              <a:t>]. </a:t>
            </a:r>
            <a:r>
              <a:rPr lang="en-US" sz="2000" b="1" dirty="0" smtClean="0">
                <a:solidFill>
                  <a:srgbClr val="000099"/>
                </a:solidFill>
              </a:rPr>
              <a:t>This would be unfair to </a:t>
            </a:r>
            <a:r>
              <a:rPr lang="en-US" sz="2000" b="1" i="1" dirty="0" smtClean="0">
                <a:solidFill>
                  <a:srgbClr val="000099"/>
                </a:solidFill>
              </a:rPr>
              <a:t>wl</a:t>
            </a:r>
            <a:r>
              <a:rPr lang="en-US" sz="2000" b="1" i="1" baseline="-10000" dirty="0" smtClean="0">
                <a:solidFill>
                  <a:srgbClr val="000099"/>
                </a:solidFill>
              </a:rPr>
              <a:t>4</a:t>
            </a:r>
            <a:r>
              <a:rPr lang="en-US" sz="2000" b="1" i="1" dirty="0" smtClean="0">
                <a:solidFill>
                  <a:srgbClr val="000099"/>
                </a:solidFill>
              </a:rPr>
              <a:t>[x] </a:t>
            </a:r>
            <a:r>
              <a:rPr lang="en-US" sz="2000" b="1" dirty="0" smtClean="0">
                <a:solidFill>
                  <a:srgbClr val="000099"/>
                </a:solidFill>
              </a:rPr>
              <a:t>and it may never be scheduled if there is a stream of reads.</a:t>
            </a:r>
          </a:p>
          <a:p>
            <a:pPr marL="457200" indent="0" algn="just">
              <a:spcBef>
                <a:spcPts val="1200"/>
              </a:spcBef>
              <a:buNone/>
            </a:pPr>
            <a:r>
              <a:rPr lang="en-US" sz="2000" b="1" dirty="0" smtClean="0">
                <a:solidFill>
                  <a:srgbClr val="000099"/>
                </a:solidFill>
              </a:rPr>
              <a:t>A number of scheduler policies can be implemented.</a:t>
            </a:r>
          </a:p>
          <a:p>
            <a:pPr marL="228600" indent="0" algn="just">
              <a:spcBef>
                <a:spcPts val="1200"/>
              </a:spcBef>
              <a:buNone/>
            </a:pPr>
            <a:r>
              <a:rPr lang="en-US" sz="2400" b="1" dirty="0" smtClean="0">
                <a:solidFill>
                  <a:srgbClr val="00B050"/>
                </a:solidFill>
              </a:rPr>
              <a:t>Class Task: please suggest a few policies that are fair and feasible.</a:t>
            </a:r>
          </a:p>
          <a:p>
            <a:pPr marL="228600" indent="0" algn="just">
              <a:spcBef>
                <a:spcPts val="1200"/>
              </a:spcBef>
              <a:buNone/>
            </a:pPr>
            <a:endParaRPr lang="en-US" sz="2000" b="1" dirty="0">
              <a:solidFill>
                <a:srgbClr val="000099"/>
              </a:solidFill>
            </a:endParaRPr>
          </a:p>
        </p:txBody>
      </p:sp>
    </p:spTree>
    <p:extLst>
      <p:ext uri="{BB962C8B-B14F-4D97-AF65-F5344CB8AC3E}">
        <p14:creationId xmlns:p14="http://schemas.microsoft.com/office/powerpoint/2010/main" val="2536206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7913717" cy="3983006"/>
          </a:xfrm>
        </p:spPr>
        <p:txBody>
          <a:bodyPr/>
          <a:lstStyle/>
          <a:p>
            <a:pPr marL="1485900" indent="-1485900" algn="just">
              <a:spcBef>
                <a:spcPts val="1200"/>
              </a:spcBef>
              <a:buNone/>
              <a:defRPr/>
            </a:pPr>
            <a:r>
              <a:rPr lang="en-US" sz="2400" b="1" dirty="0" smtClean="0">
                <a:solidFill>
                  <a:srgbClr val="660066"/>
                </a:solidFill>
                <a:latin typeface="Arial" pitchFamily="34" charset="0"/>
                <a:cs typeface="Arial" pitchFamily="34" charset="0"/>
              </a:rPr>
              <a:t>Phantom:	A non-existing lockable unit. The unit appears and then disappears. </a:t>
            </a:r>
          </a:p>
          <a:p>
            <a:pPr marL="1485900" indent="-1485900" algn="just">
              <a:spcBef>
                <a:spcPts val="1200"/>
              </a:spcBef>
              <a:buNone/>
              <a:defRPr/>
            </a:pPr>
            <a:r>
              <a:rPr lang="en-US" sz="2400" b="1" dirty="0" smtClean="0">
                <a:solidFill>
                  <a:srgbClr val="660066"/>
                </a:solidFill>
                <a:latin typeface="Arial" pitchFamily="34" charset="0"/>
                <a:cs typeface="Arial" pitchFamily="34" charset="0"/>
              </a:rPr>
              <a:t>Problem:	A phantom has to be locked to serialize the execution of transactions. For example, if a new account is opened then this new record is locked before it can be entered in the database.</a:t>
            </a:r>
          </a:p>
          <a:p>
            <a:pPr marL="1485900" indent="-1485900" algn="just">
              <a:spcBef>
                <a:spcPts val="1200"/>
              </a:spcBef>
              <a:buNone/>
              <a:defRPr/>
            </a:pPr>
            <a:r>
              <a:rPr lang="en-US" sz="2400" b="1" dirty="0" smtClean="0">
                <a:solidFill>
                  <a:srgbClr val="660066"/>
                </a:solidFill>
                <a:latin typeface="Arial" pitchFamily="34" charset="0"/>
                <a:cs typeface="Arial" pitchFamily="34" charset="0"/>
              </a:rPr>
              <a:t>Origin:	In a database that grows and shrink such as airline reservation, bank account, etc.</a:t>
            </a:r>
          </a:p>
        </p:txBody>
      </p:sp>
    </p:spTree>
    <p:extLst>
      <p:ext uri="{BB962C8B-B14F-4D97-AF65-F5344CB8AC3E}">
        <p14:creationId xmlns:p14="http://schemas.microsoft.com/office/powerpoint/2010/main" val="368201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5</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Scheduler</a:t>
            </a:r>
          </a:p>
        </p:txBody>
      </p:sp>
      <p:sp>
        <p:nvSpPr>
          <p:cNvPr id="3" name="Rectangle 2"/>
          <p:cNvSpPr/>
          <p:nvPr/>
        </p:nvSpPr>
        <p:spPr>
          <a:xfrm>
            <a:off x="665016" y="1262811"/>
            <a:ext cx="7872153" cy="4739759"/>
          </a:xfrm>
          <a:prstGeom prst="rect">
            <a:avLst/>
          </a:prstGeom>
        </p:spPr>
        <p:txBody>
          <a:bodyPr wrap="square">
            <a:spAutoFit/>
          </a:bodyPr>
          <a:lstStyle/>
          <a:p>
            <a:pPr>
              <a:spcBef>
                <a:spcPts val="600"/>
              </a:spcBef>
              <a:spcAft>
                <a:spcPts val="600"/>
              </a:spcAft>
            </a:pPr>
            <a:r>
              <a:rPr lang="en-US" dirty="0" smtClean="0">
                <a:solidFill>
                  <a:srgbClr val="660066"/>
                </a:solidFill>
                <a:latin typeface="Arial" pitchFamily="34" charset="0"/>
                <a:cs typeface="Arial" pitchFamily="34" charset="0"/>
              </a:rPr>
              <a:t>Isolation</a:t>
            </a:r>
            <a:endParaRPr lang="en-US" dirty="0">
              <a:solidFill>
                <a:srgbClr val="660066"/>
              </a:solidFill>
              <a:latin typeface="Arial" pitchFamily="34" charset="0"/>
              <a:cs typeface="Arial" pitchFamily="34" charset="0"/>
            </a:endParaRPr>
          </a:p>
          <a:p>
            <a:pPr marL="457200" algn="just">
              <a:spcBef>
                <a:spcPts val="600"/>
              </a:spcBef>
              <a:spcAft>
                <a:spcPts val="600"/>
              </a:spcAft>
            </a:pPr>
            <a:r>
              <a:rPr lang="en-US" sz="2000" dirty="0" smtClean="0">
                <a:solidFill>
                  <a:srgbClr val="000099"/>
                </a:solidFill>
                <a:latin typeface="Arial" pitchFamily="34" charset="0"/>
                <a:cs typeface="Arial" pitchFamily="34" charset="0"/>
              </a:rPr>
              <a:t>It guarantees that any time only one conflicting operation has access to a data item.</a:t>
            </a:r>
          </a:p>
          <a:p>
            <a:pPr marL="457200" algn="just">
              <a:spcBef>
                <a:spcPts val="600"/>
              </a:spcBef>
              <a:spcAft>
                <a:spcPts val="600"/>
              </a:spcAft>
            </a:pPr>
            <a:r>
              <a:rPr lang="en-US" sz="2000" dirty="0" smtClean="0">
                <a:solidFill>
                  <a:srgbClr val="000099"/>
                </a:solidFill>
                <a:latin typeface="Arial" pitchFamily="34" charset="0"/>
                <a:cs typeface="Arial" pitchFamily="34" charset="0"/>
              </a:rPr>
              <a:t>Definition: </a:t>
            </a:r>
            <a:r>
              <a:rPr lang="en-US" sz="2000" i="1" dirty="0" smtClean="0">
                <a:solidFill>
                  <a:srgbClr val="000099"/>
                </a:solidFill>
                <a:latin typeface="Arial" pitchFamily="34" charset="0"/>
                <a:cs typeface="Arial" pitchFamily="34" charset="0"/>
              </a:rPr>
              <a:t>Let x be a data item. </a:t>
            </a:r>
            <a:r>
              <a:rPr lang="en-US" sz="2000" i="1" dirty="0">
                <a:solidFill>
                  <a:srgbClr val="000099"/>
                </a:solidFill>
                <a:latin typeface="Arial" pitchFamily="34" charset="0"/>
                <a:cs typeface="Arial" pitchFamily="34" charset="0"/>
              </a:rPr>
              <a:t>Isolation at time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between </a:t>
            </a:r>
            <a:r>
              <a:rPr lang="en-US" sz="2000" i="1" dirty="0" smtClean="0">
                <a:solidFill>
                  <a:srgbClr val="000099"/>
                </a:solidFill>
                <a:latin typeface="Arial" pitchFamily="34" charset="0"/>
                <a:cs typeface="Arial" pitchFamily="34" charset="0"/>
              </a:rPr>
              <a:t>two conflict operations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and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and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and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exists</a:t>
            </a:r>
          </a:p>
          <a:p>
            <a:pPr marL="800100"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if </a:t>
            </a:r>
            <a:r>
              <a:rPr lang="en-US" sz="2000" i="1" dirty="0" err="1" smtClean="0">
                <a:solidFill>
                  <a:srgbClr val="000099"/>
                </a:solidFill>
                <a:latin typeface="Arial" pitchFamily="34" charset="0"/>
                <a:cs typeface="Arial" pitchFamily="34" charset="0"/>
              </a:rPr>
              <a:t>r</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 exists then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[x] either does not exist or waits for x to become available</a:t>
            </a:r>
          </a:p>
          <a:p>
            <a:pPr marL="800100"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If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exists then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either does not exist or waits for x to become </a:t>
            </a:r>
            <a:r>
              <a:rPr lang="en-US" sz="2000" i="1" dirty="0" smtClean="0">
                <a:solidFill>
                  <a:srgbClr val="000099"/>
                </a:solidFill>
                <a:latin typeface="Arial" pitchFamily="34" charset="0"/>
                <a:cs typeface="Arial" pitchFamily="34" charset="0"/>
              </a:rPr>
              <a:t>available</a:t>
            </a:r>
            <a:endParaRPr lang="en-US" sz="2000" i="1" dirty="0">
              <a:solidFill>
                <a:srgbClr val="660066"/>
              </a:solidFill>
              <a:latin typeface="Arial" pitchFamily="34" charset="0"/>
              <a:cs typeface="Arial" pitchFamily="34" charset="0"/>
            </a:endParaRPr>
          </a:p>
          <a:p>
            <a:pPr algn="just">
              <a:spcBef>
                <a:spcPts val="600"/>
              </a:spcBef>
              <a:spcAft>
                <a:spcPts val="600"/>
              </a:spcAft>
            </a:pPr>
            <a:r>
              <a:rPr lang="en-US" dirty="0" smtClean="0">
                <a:solidFill>
                  <a:srgbClr val="660066"/>
                </a:solidFill>
                <a:latin typeface="Arial" pitchFamily="34" charset="0"/>
                <a:cs typeface="Arial" pitchFamily="34" charset="0"/>
              </a:rPr>
              <a:t>Isolation</a:t>
            </a:r>
            <a:r>
              <a:rPr lang="en-US"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is required only when one of the operation is a write.</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4955792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7913717" cy="30598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We illustrate this problem with the following set of relations:</a:t>
            </a:r>
          </a:p>
          <a:p>
            <a:pPr marL="0" indent="0" algn="just">
              <a:spcBef>
                <a:spcPts val="1200"/>
              </a:spcBef>
              <a:buNone/>
              <a:defRPr/>
            </a:pPr>
            <a:r>
              <a:rPr lang="en-US" sz="2000" b="1" dirty="0" smtClean="0">
                <a:solidFill>
                  <a:srgbClr val="000099"/>
                </a:solidFill>
                <a:latin typeface="Arial" pitchFamily="34" charset="0"/>
                <a:cs typeface="Arial" pitchFamily="34" charset="0"/>
              </a:rPr>
              <a:t>Accounts					Assets</a:t>
            </a: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05231060"/>
              </p:ext>
            </p:extLst>
          </p:nvPr>
        </p:nvGraphicFramePr>
        <p:xfrm>
          <a:off x="800101" y="2434492"/>
          <a:ext cx="7631722" cy="1483360"/>
        </p:xfrm>
        <a:graphic>
          <a:graphicData uri="http://schemas.openxmlformats.org/drawingml/2006/table">
            <a:tbl>
              <a:tblPr firstRow="1" bandRow="1">
                <a:tableStyleId>{5940675A-B579-460E-94D1-54222C63F5DA}</a:tableStyleId>
              </a:tblPr>
              <a:tblGrid>
                <a:gridCol w="1392672"/>
                <a:gridCol w="1412428"/>
                <a:gridCol w="1107476"/>
                <a:gridCol w="1436434"/>
                <a:gridCol w="1350727"/>
                <a:gridCol w="931985"/>
              </a:tblGrid>
              <a:tr h="370840">
                <a:tc>
                  <a:txBody>
                    <a:bodyPr/>
                    <a:lstStyle/>
                    <a:p>
                      <a:r>
                        <a:rPr lang="en-US" b="1" dirty="0" smtClean="0">
                          <a:solidFill>
                            <a:srgbClr val="000099"/>
                          </a:solidFill>
                        </a:rPr>
                        <a:t>Account #</a:t>
                      </a:r>
                      <a:endParaRPr lang="en-US" b="1" dirty="0">
                        <a:solidFill>
                          <a:srgbClr val="000099"/>
                        </a:solidFill>
                      </a:endParaRPr>
                    </a:p>
                  </a:txBody>
                  <a:tcPr/>
                </a:tc>
                <a:tc>
                  <a:txBody>
                    <a:bodyPr/>
                    <a:lstStyle/>
                    <a:p>
                      <a:r>
                        <a:rPr lang="en-US" b="1" dirty="0" smtClean="0">
                          <a:solidFill>
                            <a:srgbClr val="000099"/>
                          </a:solidFill>
                        </a:rPr>
                        <a:t>Location</a:t>
                      </a:r>
                      <a:endParaRPr lang="en-US" b="1" dirty="0">
                        <a:solidFill>
                          <a:srgbClr val="000099"/>
                        </a:solidFill>
                      </a:endParaRPr>
                    </a:p>
                  </a:txBody>
                  <a:tcPr/>
                </a:tc>
                <a:tc>
                  <a:txBody>
                    <a:bodyPr/>
                    <a:lstStyle/>
                    <a:p>
                      <a:r>
                        <a:rPr lang="en-US" b="1" dirty="0" smtClean="0">
                          <a:solidFill>
                            <a:srgbClr val="000099"/>
                          </a:solidFill>
                        </a:rPr>
                        <a:t>Balance</a:t>
                      </a:r>
                      <a:endParaRPr lang="en-US" b="1" dirty="0">
                        <a:solidFill>
                          <a:srgbClr val="000099"/>
                        </a:solidFill>
                      </a:endParaRPr>
                    </a:p>
                  </a:txBody>
                  <a:tcPr>
                    <a:lnR w="12700" cap="flat" cmpd="sng" algn="ctr">
                      <a:solidFill>
                        <a:schemeClr val="tx1"/>
                      </a:solidFill>
                      <a:prstDash val="solid"/>
                      <a:round/>
                      <a:headEnd type="none" w="med" len="med"/>
                      <a:tailEnd type="none" w="med" len="med"/>
                    </a:lnR>
                  </a:tcPr>
                </a:tc>
                <a:tc>
                  <a:txBody>
                    <a:bodyPr/>
                    <a:lstStyle/>
                    <a:p>
                      <a:endParaRPr lang="en-US" b="1">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99"/>
                          </a:solidFill>
                        </a:rPr>
                        <a:t>Location</a:t>
                      </a:r>
                      <a:endParaRPr lang="en-US" b="1" dirty="0">
                        <a:solidFill>
                          <a:srgbClr val="000099"/>
                        </a:solidFill>
                      </a:endParaRPr>
                    </a:p>
                  </a:txBody>
                  <a:tcPr>
                    <a:lnL w="12700" cap="flat" cmpd="sng" algn="ctr">
                      <a:solidFill>
                        <a:schemeClr val="tx1"/>
                      </a:solidFill>
                      <a:prstDash val="solid"/>
                      <a:round/>
                      <a:headEnd type="none" w="med" len="med"/>
                      <a:tailEnd type="none" w="med" len="med"/>
                    </a:lnL>
                  </a:tcPr>
                </a:tc>
                <a:tc>
                  <a:txBody>
                    <a:bodyPr/>
                    <a:lstStyle/>
                    <a:p>
                      <a:r>
                        <a:rPr lang="en-US" b="1" dirty="0" smtClean="0">
                          <a:solidFill>
                            <a:srgbClr val="000099"/>
                          </a:solidFill>
                        </a:rPr>
                        <a:t>Total</a:t>
                      </a:r>
                      <a:endParaRPr lang="en-US" b="1" dirty="0">
                        <a:solidFill>
                          <a:srgbClr val="000099"/>
                        </a:solidFill>
                      </a:endParaRPr>
                    </a:p>
                  </a:txBody>
                  <a:tcPr/>
                </a:tc>
              </a:tr>
              <a:tr h="370840">
                <a:tc>
                  <a:txBody>
                    <a:bodyPr/>
                    <a:lstStyle/>
                    <a:p>
                      <a:r>
                        <a:rPr lang="en-US" b="1" dirty="0" smtClean="0">
                          <a:solidFill>
                            <a:srgbClr val="000099"/>
                          </a:solidFill>
                        </a:rPr>
                        <a:t>339</a:t>
                      </a:r>
                      <a:endParaRPr lang="en-US" b="1" dirty="0">
                        <a:solidFill>
                          <a:srgbClr val="000099"/>
                        </a:solidFill>
                      </a:endParaRPr>
                    </a:p>
                  </a:txBody>
                  <a:tcPr/>
                </a:tc>
                <a:tc>
                  <a:txBody>
                    <a:bodyPr/>
                    <a:lstStyle/>
                    <a:p>
                      <a:r>
                        <a:rPr lang="en-US" b="1" dirty="0" smtClean="0">
                          <a:solidFill>
                            <a:srgbClr val="000099"/>
                          </a:solidFill>
                        </a:rPr>
                        <a:t>Marlboro</a:t>
                      </a:r>
                      <a:endParaRPr lang="en-US" b="1" dirty="0">
                        <a:solidFill>
                          <a:srgbClr val="000099"/>
                        </a:solidFill>
                      </a:endParaRPr>
                    </a:p>
                  </a:txBody>
                  <a:tcPr/>
                </a:tc>
                <a:tc>
                  <a:txBody>
                    <a:bodyPr/>
                    <a:lstStyle/>
                    <a:p>
                      <a:r>
                        <a:rPr lang="en-US" b="1" dirty="0" smtClean="0">
                          <a:solidFill>
                            <a:srgbClr val="000099"/>
                          </a:solidFill>
                        </a:rPr>
                        <a:t>750</a:t>
                      </a:r>
                      <a:endParaRPr lang="en-US" b="1" dirty="0">
                        <a:solidFill>
                          <a:srgbClr val="000099"/>
                        </a:solidFill>
                      </a:endParaRPr>
                    </a:p>
                  </a:txBody>
                  <a:tcPr>
                    <a:lnR w="12700" cap="flat" cmpd="sng" algn="ctr">
                      <a:solidFill>
                        <a:schemeClr val="tx1"/>
                      </a:solidFill>
                      <a:prstDash val="solid"/>
                      <a:round/>
                      <a:headEnd type="none" w="med" len="med"/>
                      <a:tailEnd type="none" w="med" len="med"/>
                    </a:ln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99"/>
                          </a:solidFill>
                        </a:rPr>
                        <a:t>Marlboro</a:t>
                      </a:r>
                      <a:endParaRPr lang="en-US" b="1" dirty="0">
                        <a:solidFill>
                          <a:srgbClr val="000099"/>
                        </a:solidFill>
                      </a:endParaRPr>
                    </a:p>
                  </a:txBody>
                  <a:tcPr>
                    <a:lnL w="12700" cap="flat" cmpd="sng" algn="ctr">
                      <a:solidFill>
                        <a:schemeClr val="tx1"/>
                      </a:solidFill>
                      <a:prstDash val="solid"/>
                      <a:round/>
                      <a:headEnd type="none" w="med" len="med"/>
                      <a:tailEnd type="none" w="med" len="med"/>
                    </a:lnL>
                  </a:tcPr>
                </a:tc>
                <a:tc>
                  <a:txBody>
                    <a:bodyPr/>
                    <a:lstStyle/>
                    <a:p>
                      <a:r>
                        <a:rPr lang="en-US" b="1" dirty="0" smtClean="0">
                          <a:solidFill>
                            <a:srgbClr val="000099"/>
                          </a:solidFill>
                        </a:rPr>
                        <a:t>750</a:t>
                      </a:r>
                      <a:endParaRPr lang="en-US" b="1" dirty="0">
                        <a:solidFill>
                          <a:srgbClr val="000099"/>
                        </a:solidFill>
                      </a:endParaRPr>
                    </a:p>
                  </a:txBody>
                  <a:tcPr/>
                </a:tc>
              </a:tr>
              <a:tr h="370840">
                <a:tc>
                  <a:txBody>
                    <a:bodyPr/>
                    <a:lstStyle/>
                    <a:p>
                      <a:r>
                        <a:rPr lang="en-US" b="1" dirty="0" smtClean="0">
                          <a:solidFill>
                            <a:srgbClr val="000099"/>
                          </a:solidFill>
                        </a:rPr>
                        <a:t>914</a:t>
                      </a:r>
                      <a:endParaRPr lang="en-US" b="1" dirty="0">
                        <a:solidFill>
                          <a:srgbClr val="000099"/>
                        </a:solidFill>
                      </a:endParaRPr>
                    </a:p>
                  </a:txBody>
                  <a:tcPr/>
                </a:tc>
                <a:tc>
                  <a:txBody>
                    <a:bodyPr/>
                    <a:lstStyle/>
                    <a:p>
                      <a:r>
                        <a:rPr lang="en-US" b="1" dirty="0" smtClean="0">
                          <a:solidFill>
                            <a:srgbClr val="000099"/>
                          </a:solidFill>
                        </a:rPr>
                        <a:t>Tyngsboro</a:t>
                      </a:r>
                      <a:endParaRPr lang="en-US" b="1" dirty="0">
                        <a:solidFill>
                          <a:srgbClr val="000099"/>
                        </a:solidFill>
                      </a:endParaRPr>
                    </a:p>
                  </a:txBody>
                  <a:tcPr/>
                </a:tc>
                <a:tc>
                  <a:txBody>
                    <a:bodyPr/>
                    <a:lstStyle/>
                    <a:p>
                      <a:r>
                        <a:rPr lang="en-US" b="1" dirty="0" smtClean="0">
                          <a:solidFill>
                            <a:srgbClr val="000099"/>
                          </a:solidFill>
                        </a:rPr>
                        <a:t>2308</a:t>
                      </a:r>
                      <a:endParaRPr lang="en-US" b="1" dirty="0">
                        <a:solidFill>
                          <a:srgbClr val="000099"/>
                        </a:solidFill>
                      </a:endParaRPr>
                    </a:p>
                  </a:txBody>
                  <a:tcPr>
                    <a:lnR w="12700" cap="flat" cmpd="sng" algn="ctr">
                      <a:solidFill>
                        <a:schemeClr val="tx1"/>
                      </a:solidFill>
                      <a:prstDash val="solid"/>
                      <a:round/>
                      <a:headEnd type="none" w="med" len="med"/>
                      <a:tailEnd type="none" w="med" len="med"/>
                    </a:ln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99"/>
                          </a:solidFill>
                        </a:rPr>
                        <a:t>Tyngsboro</a:t>
                      </a:r>
                      <a:endParaRPr lang="en-US" b="1" dirty="0">
                        <a:solidFill>
                          <a:srgbClr val="000099"/>
                        </a:solidFill>
                      </a:endParaRPr>
                    </a:p>
                  </a:txBody>
                  <a:tcPr>
                    <a:lnL w="12700" cap="flat" cmpd="sng" algn="ctr">
                      <a:solidFill>
                        <a:schemeClr val="tx1"/>
                      </a:solidFill>
                      <a:prstDash val="solid"/>
                      <a:round/>
                      <a:headEnd type="none" w="med" len="med"/>
                      <a:tailEnd type="none" w="med" len="med"/>
                    </a:lnL>
                  </a:tcPr>
                </a:tc>
                <a:tc>
                  <a:txBody>
                    <a:bodyPr/>
                    <a:lstStyle/>
                    <a:p>
                      <a:r>
                        <a:rPr lang="en-US" b="1" dirty="0" smtClean="0">
                          <a:solidFill>
                            <a:srgbClr val="000099"/>
                          </a:solidFill>
                        </a:rPr>
                        <a:t>3858</a:t>
                      </a:r>
                      <a:endParaRPr lang="en-US" b="1" dirty="0">
                        <a:solidFill>
                          <a:srgbClr val="000099"/>
                        </a:solidFill>
                      </a:endParaRPr>
                    </a:p>
                  </a:txBody>
                  <a:tcPr/>
                </a:tc>
              </a:tr>
              <a:tr h="370840">
                <a:tc>
                  <a:txBody>
                    <a:bodyPr/>
                    <a:lstStyle/>
                    <a:p>
                      <a:r>
                        <a:rPr lang="en-US" b="1" dirty="0" smtClean="0">
                          <a:solidFill>
                            <a:srgbClr val="000099"/>
                          </a:solidFill>
                        </a:rPr>
                        <a:t>22</a:t>
                      </a:r>
                      <a:endParaRPr lang="en-US" b="1" dirty="0">
                        <a:solidFill>
                          <a:srgbClr val="000099"/>
                        </a:solidFill>
                      </a:endParaRPr>
                    </a:p>
                  </a:txBody>
                  <a:tcPr/>
                </a:tc>
                <a:tc>
                  <a:txBody>
                    <a:bodyPr/>
                    <a:lstStyle/>
                    <a:p>
                      <a:r>
                        <a:rPr lang="en-US" b="1" dirty="0" smtClean="0">
                          <a:solidFill>
                            <a:srgbClr val="000099"/>
                          </a:solidFill>
                        </a:rPr>
                        <a:t>Tyngsboro</a:t>
                      </a:r>
                      <a:endParaRPr lang="en-US" b="1" dirty="0">
                        <a:solidFill>
                          <a:srgbClr val="000099"/>
                        </a:solidFill>
                      </a:endParaRPr>
                    </a:p>
                  </a:txBody>
                  <a:tcPr/>
                </a:tc>
                <a:tc>
                  <a:txBody>
                    <a:bodyPr/>
                    <a:lstStyle/>
                    <a:p>
                      <a:r>
                        <a:rPr lang="en-US" b="1" dirty="0" smtClean="0">
                          <a:solidFill>
                            <a:srgbClr val="000099"/>
                          </a:solidFill>
                        </a:rPr>
                        <a:t>1550</a:t>
                      </a:r>
                      <a:endParaRPr lang="en-US" b="1" dirty="0">
                        <a:solidFill>
                          <a:srgbClr val="000099"/>
                        </a:solidFill>
                      </a:endParaRPr>
                    </a:p>
                  </a:txBody>
                  <a:tcPr>
                    <a:lnR w="12700" cap="flat" cmpd="sng" algn="ctr">
                      <a:solidFill>
                        <a:schemeClr val="tx1"/>
                      </a:solidFill>
                      <a:prstDash val="solid"/>
                      <a:round/>
                      <a:headEnd type="none" w="med" len="med"/>
                      <a:tailEnd type="none" w="med" len="med"/>
                    </a:ln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tcPr>
                </a:tc>
                <a:tc>
                  <a:txBody>
                    <a:bodyPr/>
                    <a:lstStyle/>
                    <a:p>
                      <a:endParaRPr lang="en-US" b="1" dirty="0">
                        <a:solidFill>
                          <a:srgbClr val="000099"/>
                        </a:solidFill>
                      </a:endParaRPr>
                    </a:p>
                  </a:txBody>
                  <a:tcPr/>
                </a:tc>
              </a:tr>
            </a:tbl>
          </a:graphicData>
        </a:graphic>
      </p:graphicFrame>
      <p:sp>
        <p:nvSpPr>
          <p:cNvPr id="3" name="Rectangle 2"/>
          <p:cNvSpPr/>
          <p:nvPr/>
        </p:nvSpPr>
        <p:spPr>
          <a:xfrm>
            <a:off x="808893" y="4261983"/>
            <a:ext cx="7631722" cy="830997"/>
          </a:xfrm>
          <a:prstGeom prst="rect">
            <a:avLst/>
          </a:prstGeom>
        </p:spPr>
        <p:txBody>
          <a:bodyPr wrap="square">
            <a:spAutoFit/>
          </a:bodyPr>
          <a:lstStyle/>
          <a:p>
            <a:pPr marL="0" indent="0" algn="just">
              <a:spcBef>
                <a:spcPts val="1200"/>
              </a:spcBef>
              <a:buNone/>
              <a:defRPr/>
            </a:pPr>
            <a:r>
              <a:rPr lang="en-US" dirty="0" smtClean="0">
                <a:solidFill>
                  <a:srgbClr val="660066"/>
                </a:solidFill>
                <a:latin typeface="Arial" pitchFamily="34" charset="0"/>
                <a:cs typeface="Arial" pitchFamily="34" charset="0"/>
              </a:rPr>
              <a:t>Lockable unit: A tuple. Thus, to insert a tuple lock is applied on this tuple.</a:t>
            </a:r>
          </a:p>
        </p:txBody>
      </p:sp>
    </p:spTree>
    <p:extLst>
      <p:ext uri="{BB962C8B-B14F-4D97-AF65-F5344CB8AC3E}">
        <p14:creationId xmlns:p14="http://schemas.microsoft.com/office/powerpoint/2010/main" val="31690752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7913717" cy="3508220"/>
          </a:xfrm>
        </p:spPr>
        <p:txBody>
          <a:bodyPr/>
          <a:lstStyle/>
          <a:p>
            <a:pPr marL="0" indent="0" algn="just">
              <a:spcBef>
                <a:spcPts val="1200"/>
              </a:spcBef>
              <a:buNone/>
              <a:defRPr/>
            </a:pP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Reads all Tyngsboro accounts from Account relation, adds up their balances, and compares the sum to the total assets in Assets relation.</a:t>
            </a:r>
          </a:p>
          <a:p>
            <a:pPr marL="0" indent="0" algn="just">
              <a:spcBef>
                <a:spcPts val="1200"/>
              </a:spcBef>
              <a:buNone/>
              <a:defRPr/>
            </a:pP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2</a:t>
            </a:r>
            <a:r>
              <a:rPr lang="en-US" sz="2400" b="1" baseline="-10000" dirty="0" smtClean="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 Adds a new account </a:t>
            </a:r>
            <a:r>
              <a:rPr lang="en-US" sz="2400" b="1" i="1" dirty="0" smtClean="0">
                <a:solidFill>
                  <a:srgbClr val="FF0000"/>
                </a:solidFill>
                <a:latin typeface="Arial" pitchFamily="34" charset="0"/>
                <a:cs typeface="Arial" pitchFamily="34" charset="0"/>
              </a:rPr>
              <a:t>[99, Tyngsboro, 50</a:t>
            </a:r>
            <a:r>
              <a:rPr lang="en-US" sz="2400" b="1" dirty="0" smtClean="0">
                <a:solidFill>
                  <a:srgbClr val="660066"/>
                </a:solidFill>
                <a:latin typeface="Arial" pitchFamily="34" charset="0"/>
                <a:cs typeface="Arial" pitchFamily="34" charset="0"/>
              </a:rPr>
              <a:t>] in Account relation, adds the balance of that account to the Total in Assets relation.</a:t>
            </a:r>
          </a:p>
          <a:p>
            <a:pPr marL="0" indent="0" algn="just">
              <a:spcBef>
                <a:spcPts val="1200"/>
              </a:spcBef>
              <a:buNone/>
              <a:defRPr/>
            </a:pPr>
            <a:r>
              <a:rPr lang="en-US" sz="2400" b="1" dirty="0">
                <a:solidFill>
                  <a:srgbClr val="660066"/>
                </a:solidFill>
                <a:latin typeface="Arial" pitchFamily="34" charset="0"/>
                <a:cs typeface="Arial" pitchFamily="34" charset="0"/>
              </a:rPr>
              <a:t>Conflicts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and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smtClean="0">
                <a:solidFill>
                  <a:srgbClr val="660066"/>
                </a:solidFill>
                <a:latin typeface="Arial" pitchFamily="34" charset="0"/>
                <a:cs typeface="Arial" pitchFamily="34" charset="0"/>
              </a:rPr>
              <a:t>): At Total attribute in Assets relation and in Accounts at tuple insertion.</a:t>
            </a: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a:p>
            <a:pPr marL="0" indent="0" algn="just">
              <a:spcBef>
                <a:spcPts val="1200"/>
              </a:spcBef>
              <a:buNone/>
              <a:defRPr/>
            </a:pPr>
            <a:r>
              <a:rPr lang="en-US" sz="2000" b="1" dirty="0" smtClean="0">
                <a:solidFill>
                  <a:srgbClr val="000099"/>
                </a:solidFill>
                <a:latin typeface="Arial" pitchFamily="34" charset="0"/>
                <a:cs typeface="Arial" pitchFamily="34" charset="0"/>
              </a:rPr>
              <a:t>Accounts					Assets</a:t>
            </a: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3009051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8090681" cy="3508220"/>
          </a:xfrm>
        </p:spPr>
        <p:txBody>
          <a:bodyPr/>
          <a:lstStyle/>
          <a:p>
            <a:pPr marL="0" indent="0" algn="just">
              <a:spcBef>
                <a:spcPts val="1200"/>
              </a:spcBef>
              <a:buNone/>
              <a:defRPr/>
            </a:pP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and </a:t>
            </a: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2</a:t>
            </a:r>
            <a:r>
              <a:rPr lang="en-US" sz="2400" b="1" dirty="0" smtClean="0">
                <a:solidFill>
                  <a:srgbClr val="660066"/>
                </a:solidFill>
                <a:latin typeface="Arial" pitchFamily="34" charset="0"/>
                <a:cs typeface="Arial" pitchFamily="34" charset="0"/>
              </a:rPr>
              <a:t> are executed concurrently and one of the schedules is as follows (we ignore the locking part):</a:t>
            </a:r>
          </a:p>
          <a:p>
            <a:pPr marL="228600" indent="0" algn="just">
              <a:spcBef>
                <a:spcPts val="1200"/>
              </a:spcBef>
              <a:buNone/>
              <a:defRPr/>
            </a:pPr>
            <a:r>
              <a:rPr lang="en-US" sz="2000" b="1" dirty="0" smtClean="0">
                <a:solidFill>
                  <a:srgbClr val="000099"/>
                </a:solidFill>
                <a:latin typeface="Arial" pitchFamily="34" charset="0"/>
                <a:cs typeface="Arial" pitchFamily="34" charset="0"/>
              </a:rPr>
              <a:t>r</a:t>
            </a:r>
            <a:r>
              <a:rPr lang="en-US" sz="2000" b="1" baseline="-10000" dirty="0" smtClean="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[tuples accounts(339), accounts(914), accounts(22) </a:t>
            </a:r>
            <a:r>
              <a:rPr lang="en-US" sz="2000" b="1" dirty="0" smtClean="0">
                <a:solidFill>
                  <a:srgbClr val="000099"/>
                </a:solidFill>
                <a:latin typeface="Arial" pitchFamily="34" charset="0"/>
                <a:cs typeface="Arial" pitchFamily="34" charset="0"/>
                <a:sym typeface="Symbol"/>
              </a:rPr>
              <a:t> 3858</a:t>
            </a:r>
          </a:p>
          <a:p>
            <a:pPr marL="228600" indent="0" algn="just">
              <a:spcBef>
                <a:spcPts val="1200"/>
              </a:spcBef>
              <a:buNone/>
              <a:defRPr/>
            </a:pPr>
            <a:r>
              <a:rPr lang="en-US" sz="2000" b="1" dirty="0" smtClean="0">
                <a:solidFill>
                  <a:srgbClr val="000099"/>
                </a:solidFill>
                <a:latin typeface="Arial" pitchFamily="34" charset="0"/>
                <a:cs typeface="Arial" pitchFamily="34" charset="0"/>
                <a:sym typeface="Symbol"/>
              </a:rPr>
              <a:t>	</a:t>
            </a:r>
            <a:r>
              <a:rPr lang="en-US" sz="2000" b="1" i="1" dirty="0" smtClean="0">
                <a:solidFill>
                  <a:srgbClr val="000099"/>
                </a:solidFill>
                <a:latin typeface="Arial" pitchFamily="34" charset="0"/>
                <a:cs typeface="Arial" pitchFamily="34" charset="0"/>
                <a:sym typeface="Symbol"/>
              </a:rPr>
              <a:t>(must read all tuples to select Tyngsboro tuples)</a:t>
            </a:r>
            <a:endParaRPr lang="en-US" sz="2000" b="1" i="1" dirty="0" smtClean="0">
              <a:solidFill>
                <a:srgbClr val="000099"/>
              </a:solidFill>
              <a:latin typeface="Arial" pitchFamily="34" charset="0"/>
              <a:cs typeface="Arial" pitchFamily="34" charset="0"/>
            </a:endParaRPr>
          </a:p>
          <a:p>
            <a:pPr marL="228600" indent="0" algn="just">
              <a:spcBef>
                <a:spcPts val="1200"/>
              </a:spcBef>
              <a:buNone/>
              <a:defRPr/>
            </a:pPr>
            <a:r>
              <a:rPr lang="en-US" sz="2000" b="1" dirty="0" smtClean="0">
                <a:solidFill>
                  <a:srgbClr val="000099"/>
                </a:solidFill>
                <a:latin typeface="Arial" pitchFamily="34" charset="0"/>
                <a:cs typeface="Arial" pitchFamily="34" charset="0"/>
              </a:rPr>
              <a:t>Insert</a:t>
            </a:r>
            <a:r>
              <a:rPr lang="en-US" sz="2000" b="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[tuple accounts(99, Tyngsboro, 50)];</a:t>
            </a:r>
          </a:p>
          <a:p>
            <a:pPr marL="228600" indent="0" algn="just">
              <a:spcBef>
                <a:spcPts val="1200"/>
              </a:spcBef>
              <a:buNone/>
              <a:defRPr/>
            </a:pPr>
            <a:r>
              <a:rPr lang="en-US" sz="2000" b="1" dirty="0" smtClean="0">
                <a:solidFill>
                  <a:srgbClr val="000099"/>
                </a:solidFill>
                <a:latin typeface="Arial" pitchFamily="34" charset="0"/>
                <a:cs typeface="Arial" pitchFamily="34" charset="0"/>
              </a:rPr>
              <a:t>r</a:t>
            </a:r>
            <a:r>
              <a:rPr lang="en-US" sz="2000" b="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[tuples assets(Tyngsboro)]; </a:t>
            </a:r>
            <a:r>
              <a:rPr lang="en-US" sz="2000" b="1" dirty="0" smtClean="0">
                <a:solidFill>
                  <a:srgbClr val="000099"/>
                </a:solidFill>
                <a:latin typeface="Arial" pitchFamily="34" charset="0"/>
                <a:cs typeface="Arial" pitchFamily="34" charset="0"/>
                <a:sym typeface="Symbol"/>
              </a:rPr>
              <a:t> 3858	</a:t>
            </a:r>
            <a:r>
              <a:rPr lang="en-US" sz="2000" b="1" i="1" dirty="0" smtClean="0">
                <a:solidFill>
                  <a:srgbClr val="FF0000"/>
                </a:solidFill>
                <a:latin typeface="Arial" pitchFamily="34" charset="0"/>
                <a:cs typeface="Arial" pitchFamily="34" charset="0"/>
                <a:sym typeface="Symbol"/>
              </a:rPr>
              <a:t>Interference</a:t>
            </a:r>
            <a:endParaRPr lang="en-US" sz="2000" b="1" dirty="0" smtClean="0">
              <a:solidFill>
                <a:srgbClr val="FF0000"/>
              </a:solidFill>
              <a:latin typeface="Arial" pitchFamily="34" charset="0"/>
              <a:cs typeface="Arial" pitchFamily="34" charset="0"/>
              <a:sym typeface="Symbol"/>
            </a:endParaRPr>
          </a:p>
          <a:p>
            <a:pPr marL="228600" indent="0" algn="just">
              <a:spcBef>
                <a:spcPts val="1200"/>
              </a:spcBef>
              <a:buNone/>
              <a:defRPr/>
            </a:pPr>
            <a:r>
              <a:rPr lang="en-US" sz="2000" b="1" dirty="0" smtClean="0">
                <a:solidFill>
                  <a:srgbClr val="000099"/>
                </a:solidFill>
                <a:latin typeface="Arial" pitchFamily="34" charset="0"/>
                <a:cs typeface="Arial" pitchFamily="34" charset="0"/>
              </a:rPr>
              <a:t>w</a:t>
            </a:r>
            <a:r>
              <a:rPr lang="en-US" sz="2000" b="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[tuple </a:t>
            </a:r>
            <a:r>
              <a:rPr lang="en-US" sz="2000" b="1" dirty="0">
                <a:solidFill>
                  <a:srgbClr val="000099"/>
                </a:solidFill>
                <a:latin typeface="Arial" pitchFamily="34" charset="0"/>
                <a:cs typeface="Arial" pitchFamily="34" charset="0"/>
              </a:rPr>
              <a:t>assets(Tyngsboro</a:t>
            </a:r>
            <a:r>
              <a:rPr lang="en-US" sz="2000" b="1" dirty="0" smtClean="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sym typeface="Symbol"/>
              </a:rPr>
              <a:t> 3908</a:t>
            </a:r>
          </a:p>
          <a:p>
            <a:pPr marL="228600" indent="0" algn="just">
              <a:spcBef>
                <a:spcPts val="1200"/>
              </a:spcBef>
              <a:buNone/>
              <a:defRPr/>
            </a:pPr>
            <a:r>
              <a:rPr lang="en-US" sz="2000" b="1" dirty="0">
                <a:solidFill>
                  <a:srgbClr val="000099"/>
                </a:solidFill>
                <a:latin typeface="Arial" pitchFamily="34" charset="0"/>
                <a:cs typeface="Arial" pitchFamily="34" charset="0"/>
              </a:rPr>
              <a:t>r</a:t>
            </a:r>
            <a:r>
              <a:rPr lang="en-US" sz="2000" b="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sym typeface="Symbol"/>
              </a:rPr>
              <a:t> [tuple </a:t>
            </a:r>
            <a:r>
              <a:rPr lang="en-US" sz="2000" b="1" dirty="0">
                <a:solidFill>
                  <a:srgbClr val="000099"/>
                </a:solidFill>
                <a:latin typeface="Arial" pitchFamily="34" charset="0"/>
                <a:cs typeface="Arial" pitchFamily="34" charset="0"/>
              </a:rPr>
              <a:t>assets(Tyngsboro</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Symbol"/>
              </a:rPr>
              <a:t> </a:t>
            </a:r>
            <a:r>
              <a:rPr lang="en-US" sz="2000" b="1" dirty="0" smtClean="0">
                <a:solidFill>
                  <a:srgbClr val="000099"/>
                </a:solidFill>
                <a:latin typeface="Arial" pitchFamily="34" charset="0"/>
                <a:cs typeface="Arial" pitchFamily="34" charset="0"/>
                <a:sym typeface="Symbol"/>
              </a:rPr>
              <a:t>3908</a:t>
            </a:r>
            <a:endParaRPr lang="en-US" sz="2000" b="1" dirty="0">
              <a:solidFill>
                <a:srgbClr val="000099"/>
              </a:solidFill>
              <a:latin typeface="Arial" pitchFamily="34" charset="0"/>
              <a:cs typeface="Arial" pitchFamily="34" charset="0"/>
            </a:endParaRPr>
          </a:p>
        </p:txBody>
      </p:sp>
      <p:cxnSp>
        <p:nvCxnSpPr>
          <p:cNvPr id="3" name="Straight Arrow Connector 2"/>
          <p:cNvCxnSpPr/>
          <p:nvPr/>
        </p:nvCxnSpPr>
        <p:spPr bwMode="auto">
          <a:xfrm>
            <a:off x="5389685" y="3534508"/>
            <a:ext cx="738553"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p:nvPr/>
        </p:nvCxnSpPr>
        <p:spPr bwMode="auto">
          <a:xfrm flipV="1">
            <a:off x="5389685" y="3666392"/>
            <a:ext cx="738553" cy="3429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2772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8090681" cy="3508220"/>
          </a:xfrm>
        </p:spPr>
        <p:txBody>
          <a:bodyPr/>
          <a:lstStyle/>
          <a:p>
            <a:pPr marL="0" indent="0" algn="just">
              <a:spcBef>
                <a:spcPts val="1200"/>
              </a:spcBef>
              <a:buNone/>
              <a:defRPr/>
            </a:pPr>
            <a:r>
              <a:rPr lang="en-US" sz="2400" b="1" i="1" dirty="0" smtClean="0">
                <a:solidFill>
                  <a:srgbClr val="660066"/>
                </a:solidFill>
                <a:latin typeface="Arial" pitchFamily="34" charset="0"/>
                <a:cs typeface="Arial" pitchFamily="34" charset="0"/>
              </a:rPr>
              <a:t>Execution:</a:t>
            </a:r>
          </a:p>
          <a:p>
            <a:pPr marL="571500" algn="just">
              <a:spcBef>
                <a:spcPts val="1200"/>
              </a:spcBef>
              <a:buBlip>
                <a:blip r:embed="rId2"/>
              </a:buBlip>
              <a:defRPr/>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locks all three tuples of Account and finds Tyngsboro tuples.</a:t>
            </a:r>
          </a:p>
          <a:p>
            <a:pPr marL="571500" algn="just">
              <a:spcBef>
                <a:spcPts val="1200"/>
              </a:spcBef>
              <a:buBlip>
                <a:blip r:embed="rId2"/>
              </a:buBlip>
              <a:defRPr/>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locks and inserts the new record, locks Tyngsboro tuple in Assets, updates the value and releases these tuples. (Note: this is an interference since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has not committed yet.)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 </a:t>
            </a:r>
            <a:r>
              <a:rPr lang="en-US" sz="2000" b="1" dirty="0" smtClean="0">
                <a:solidFill>
                  <a:srgbClr val="000099"/>
                </a:solidFill>
                <a:latin typeface="Arial" pitchFamily="34" charset="0"/>
                <a:cs typeface="Arial" pitchFamily="34" charset="0"/>
              </a:rPr>
              <a:t>locks Tyngsboro tuples in Assets, reads the total and commits.</a:t>
            </a:r>
          </a:p>
          <a:p>
            <a:pPr marL="0" indent="0" algn="just">
              <a:spcBef>
                <a:spcPts val="1200"/>
              </a:spcBef>
              <a:buNone/>
              <a:defRPr/>
            </a:pPr>
            <a:r>
              <a:rPr lang="en-US" sz="2000" b="1" dirty="0" smtClean="0">
                <a:solidFill>
                  <a:srgbClr val="000099"/>
                </a:solidFill>
                <a:latin typeface="Arial" pitchFamily="34" charset="0"/>
                <a:cs typeface="Arial" pitchFamily="34" charset="0"/>
              </a:rPr>
              <a:t>This execution is not </a:t>
            </a:r>
            <a:r>
              <a:rPr lang="en-US" sz="2000" b="1" dirty="0" err="1" smtClean="0">
                <a:solidFill>
                  <a:srgbClr val="000099"/>
                </a:solidFill>
                <a:latin typeface="Arial" pitchFamily="34" charset="0"/>
                <a:cs typeface="Arial" pitchFamily="34" charset="0"/>
              </a:rPr>
              <a:t>serializable</a:t>
            </a:r>
            <a:r>
              <a:rPr lang="en-US" sz="2000" b="1" dirty="0" smtClean="0">
                <a:solidFill>
                  <a:srgbClr val="000099"/>
                </a:solidFill>
                <a:latin typeface="Arial" pitchFamily="34" charset="0"/>
                <a:cs typeface="Arial" pitchFamily="34" charset="0"/>
              </a:rPr>
              <a:t> because of the interference from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(Execute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serially and check the order of conflicting operation)</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4256513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The problem is caused by the new tuple (</a:t>
            </a:r>
            <a:r>
              <a:rPr lang="en-US" sz="2400" b="1" dirty="0">
                <a:solidFill>
                  <a:srgbClr val="660066"/>
                </a:solidFill>
                <a:latin typeface="Arial" pitchFamily="34" charset="0"/>
                <a:cs typeface="Arial" pitchFamily="34" charset="0"/>
              </a:rPr>
              <a:t>accounts(99, Tyngsboro, 50</a:t>
            </a:r>
            <a:r>
              <a:rPr lang="en-US" sz="2400" b="1" dirty="0" smtClean="0">
                <a:solidFill>
                  <a:srgbClr val="660066"/>
                </a:solidFill>
                <a:latin typeface="Arial" pitchFamily="34" charset="0"/>
                <a:cs typeface="Arial" pitchFamily="34" charset="0"/>
              </a:rPr>
              <a:t>)</a:t>
            </a:r>
            <a:r>
              <a:rPr lang="en-US" sz="2400" b="1" dirty="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which acts like a phantom (appear for a transaction and disappears for another transaction).</a:t>
            </a:r>
          </a:p>
          <a:p>
            <a:pPr marL="0" indent="0" algn="just">
              <a:spcBef>
                <a:spcPts val="1200"/>
              </a:spcBef>
              <a:buNone/>
              <a:defRPr/>
            </a:pPr>
            <a:r>
              <a:rPr lang="en-US" sz="2400" b="1" dirty="0" smtClean="0">
                <a:solidFill>
                  <a:srgbClr val="660066"/>
                </a:solidFill>
                <a:latin typeface="Arial" pitchFamily="34" charset="0"/>
                <a:cs typeface="Arial" pitchFamily="34" charset="0"/>
              </a:rPr>
              <a:t>If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smtClean="0">
                <a:solidFill>
                  <a:srgbClr val="660066"/>
                </a:solidFill>
                <a:latin typeface="Arial" pitchFamily="34" charset="0"/>
                <a:cs typeface="Arial" pitchFamily="34" charset="0"/>
              </a:rPr>
              <a:t> is not allowed to lock the phantom tuple then this interference can be avoided. This will produce a </a:t>
            </a:r>
            <a:r>
              <a:rPr lang="en-US" sz="2400" b="1" dirty="0" err="1" smtClean="0">
                <a:solidFill>
                  <a:srgbClr val="660066"/>
                </a:solidFill>
                <a:latin typeface="Arial" pitchFamily="34" charset="0"/>
                <a:cs typeface="Arial" pitchFamily="34" charset="0"/>
              </a:rPr>
              <a:t>serializable</a:t>
            </a:r>
            <a:r>
              <a:rPr lang="en-US" sz="2400" b="1" dirty="0" smtClean="0">
                <a:solidFill>
                  <a:srgbClr val="660066"/>
                </a:solidFill>
                <a:latin typeface="Arial" pitchFamily="34" charset="0"/>
                <a:cs typeface="Arial" pitchFamily="34" charset="0"/>
              </a:rPr>
              <a:t> schedule. Under this lockable unit, something else has to be used to avoid this interference.</a:t>
            </a:r>
          </a:p>
          <a:p>
            <a:pPr marL="0" indent="0" algn="just">
              <a:spcBef>
                <a:spcPts val="1200"/>
              </a:spcBef>
              <a:buNone/>
              <a:defRPr/>
            </a:pPr>
            <a:r>
              <a:rPr lang="en-US" sz="2400" b="1" dirty="0" smtClean="0">
                <a:solidFill>
                  <a:srgbClr val="660066"/>
                </a:solidFill>
                <a:latin typeface="Arial" pitchFamily="34" charset="0"/>
                <a:cs typeface="Arial" pitchFamily="34" charset="0"/>
              </a:rPr>
              <a:t>Every relation (file) has a special location where control information (metadata) is stored. If </a:t>
            </a: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locks this control information and then locks the tuples,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smtClean="0">
                <a:solidFill>
                  <a:srgbClr val="660066"/>
                </a:solidFill>
                <a:latin typeface="Arial" pitchFamily="34" charset="0"/>
                <a:cs typeface="Arial" pitchFamily="34" charset="0"/>
              </a:rPr>
              <a:t> cannot lock and insert the phantom tuple.</a:t>
            </a:r>
          </a:p>
        </p:txBody>
      </p:sp>
    </p:spTree>
    <p:extLst>
      <p:ext uri="{BB962C8B-B14F-4D97-AF65-F5344CB8AC3E}">
        <p14:creationId xmlns:p14="http://schemas.microsoft.com/office/powerpoint/2010/main" val="1262259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Index Locking</a:t>
            </a:r>
          </a:p>
        </p:txBody>
      </p:sp>
      <p:sp>
        <p:nvSpPr>
          <p:cNvPr id="11268" name="Rectangle 3"/>
          <p:cNvSpPr>
            <a:spLocks noGrp="1" noChangeArrowheads="1"/>
          </p:cNvSpPr>
          <p:nvPr>
            <p:ph type="body" idx="4294967295"/>
          </p:nvPr>
        </p:nvSpPr>
        <p:spPr>
          <a:xfrm>
            <a:off x="631289" y="1019818"/>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Every relation (file) has a special location where control information (metadata) is stored. If T</a:t>
            </a:r>
            <a:r>
              <a:rPr lang="en-US" sz="2400" b="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locks this control information </a:t>
            </a:r>
            <a:r>
              <a:rPr lang="en-US" sz="2400" b="1" dirty="0" smtClean="0">
                <a:solidFill>
                  <a:srgbClr val="660066"/>
                </a:solidFill>
                <a:latin typeface="Arial" pitchFamily="34" charset="0"/>
                <a:cs typeface="Arial" pitchFamily="34" charset="0"/>
              </a:rPr>
              <a:t>before locking the tuples then </a:t>
            </a:r>
            <a:r>
              <a:rPr lang="en-US" sz="2400" b="1" dirty="0">
                <a:solidFill>
                  <a:srgbClr val="660066"/>
                </a:solidFill>
                <a:latin typeface="Arial" pitchFamily="34" charset="0"/>
                <a:cs typeface="Arial" pitchFamily="34" charset="0"/>
              </a:rPr>
              <a:t>T</a:t>
            </a:r>
            <a:r>
              <a:rPr lang="en-US" sz="2400" b="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cannot lock and insert the phantom tuple</a:t>
            </a:r>
            <a:r>
              <a:rPr lang="en-US" sz="2400" b="1" dirty="0" smtClean="0">
                <a:solidFill>
                  <a:srgbClr val="660066"/>
                </a:solidFill>
                <a:latin typeface="Arial" pitchFamily="34" charset="0"/>
                <a:cs typeface="Arial" pitchFamily="34" charset="0"/>
              </a:rPr>
              <a:t>.</a:t>
            </a:r>
          </a:p>
          <a:p>
            <a:pPr marL="0" indent="0" algn="just">
              <a:spcBef>
                <a:spcPts val="1200"/>
              </a:spcBef>
              <a:buNone/>
              <a:defRPr/>
            </a:pPr>
            <a:r>
              <a:rPr lang="en-US" sz="2400" b="1" dirty="0" smtClean="0">
                <a:solidFill>
                  <a:srgbClr val="660066"/>
                </a:solidFill>
                <a:latin typeface="Arial" pitchFamily="34" charset="0"/>
                <a:cs typeface="Arial" pitchFamily="34" charset="0"/>
              </a:rPr>
              <a:t>The control information can be used as an index to Accounts relation. T</a:t>
            </a:r>
            <a:r>
              <a:rPr lang="en-US" sz="2400" b="1" baseline="-10000" dirty="0" smtClean="0">
                <a:solidFill>
                  <a:srgbClr val="660066"/>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can </a:t>
            </a:r>
            <a:r>
              <a:rPr lang="en-US" sz="2400" b="1" dirty="0">
                <a:solidFill>
                  <a:srgbClr val="660066"/>
                </a:solidFill>
                <a:latin typeface="Arial" pitchFamily="34" charset="0"/>
                <a:cs typeface="Arial" pitchFamily="34" charset="0"/>
              </a:rPr>
              <a:t>isolate </a:t>
            </a:r>
            <a:r>
              <a:rPr lang="en-US" sz="2400" b="1" dirty="0" smtClean="0">
                <a:solidFill>
                  <a:srgbClr val="660066"/>
                </a:solidFill>
                <a:latin typeface="Arial" pitchFamily="34" charset="0"/>
                <a:cs typeface="Arial" pitchFamily="34" charset="0"/>
              </a:rPr>
              <a:t>T</a:t>
            </a:r>
            <a:r>
              <a:rPr lang="en-US" sz="2400" b="1" baseline="-10000" dirty="0" smtClean="0">
                <a:solidFill>
                  <a:srgbClr val="660066"/>
                </a:solidFill>
                <a:latin typeface="Arial" pitchFamily="34" charset="0"/>
                <a:cs typeface="Arial" pitchFamily="34" charset="0"/>
              </a:rPr>
              <a:t>2 </a:t>
            </a:r>
            <a:r>
              <a:rPr lang="en-US" sz="2400" b="1" dirty="0" smtClean="0">
                <a:solidFill>
                  <a:srgbClr val="660066"/>
                </a:solidFill>
                <a:latin typeface="Arial" pitchFamily="34" charset="0"/>
                <a:cs typeface="Arial" pitchFamily="34" charset="0"/>
              </a:rPr>
              <a:t>by locking the index.</a:t>
            </a:r>
          </a:p>
          <a:p>
            <a:pPr marL="0" indent="0" algn="just">
              <a:spcBef>
                <a:spcPts val="1200"/>
              </a:spcBef>
              <a:buNone/>
              <a:defRPr/>
            </a:pPr>
            <a:r>
              <a:rPr lang="en-US" sz="2400" b="1" dirty="0" smtClean="0">
                <a:solidFill>
                  <a:srgbClr val="660066"/>
                </a:solidFill>
                <a:latin typeface="Arial" pitchFamily="34" charset="0"/>
                <a:cs typeface="Arial" pitchFamily="34" charset="0"/>
              </a:rPr>
              <a:t>This can be implemented by creating an index (could be virtual) on “Location” attribute of “Accounts” and “Assets.” If a transaction, </a:t>
            </a:r>
            <a:r>
              <a:rPr lang="en-US" sz="2400" b="1" dirty="0">
                <a:solidFill>
                  <a:srgbClr val="660066"/>
                </a:solidFill>
                <a:latin typeface="Arial" pitchFamily="34" charset="0"/>
                <a:cs typeface="Arial" pitchFamily="34" charset="0"/>
              </a:rPr>
              <a:t>say </a:t>
            </a:r>
            <a:r>
              <a:rPr lang="en-US" sz="2400" b="1" dirty="0" smtClean="0">
                <a:solidFill>
                  <a:srgbClr val="660066"/>
                </a:solidFill>
                <a:latin typeface="Arial" pitchFamily="34" charset="0"/>
                <a:cs typeface="Arial" pitchFamily="34" charset="0"/>
              </a:rPr>
              <a:t>T</a:t>
            </a:r>
            <a:r>
              <a:rPr lang="en-US" sz="2400" b="1" baseline="-10000" dirty="0" smtClean="0">
                <a:solidFill>
                  <a:srgbClr val="660066"/>
                </a:solidFill>
                <a:latin typeface="Arial" pitchFamily="34" charset="0"/>
                <a:cs typeface="Arial" pitchFamily="34" charset="0"/>
              </a:rPr>
              <a:t>3</a:t>
            </a:r>
            <a:r>
              <a:rPr lang="en-US" sz="2400" b="1" dirty="0" smtClean="0">
                <a:solidFill>
                  <a:srgbClr val="660066"/>
                </a:solidFill>
                <a:latin typeface="Arial" pitchFamily="34" charset="0"/>
                <a:cs typeface="Arial" pitchFamily="34" charset="0"/>
              </a:rPr>
              <a:t> does not conflicts </a:t>
            </a:r>
            <a:r>
              <a:rPr lang="en-US" sz="2400" b="1" dirty="0">
                <a:solidFill>
                  <a:srgbClr val="660066"/>
                </a:solidFill>
                <a:latin typeface="Arial" pitchFamily="34" charset="0"/>
                <a:cs typeface="Arial" pitchFamily="34" charset="0"/>
              </a:rPr>
              <a:t>with T</a:t>
            </a:r>
            <a:r>
              <a:rPr lang="en-US" sz="2400" b="1" baseline="-10000" dirty="0">
                <a:solidFill>
                  <a:srgbClr val="660066"/>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or </a:t>
            </a:r>
            <a:r>
              <a:rPr lang="en-US" sz="2400" b="1" dirty="0" smtClean="0">
                <a:solidFill>
                  <a:srgbClr val="660066"/>
                </a:solidFill>
                <a:latin typeface="Arial" pitchFamily="34" charset="0"/>
                <a:cs typeface="Arial" pitchFamily="34" charset="0"/>
              </a:rPr>
              <a:t>T</a:t>
            </a:r>
            <a:r>
              <a:rPr lang="en-US" sz="2400" b="1" baseline="-10000" dirty="0" smtClean="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then it can continue by locking non-conflicting index.</a:t>
            </a:r>
          </a:p>
        </p:txBody>
      </p:sp>
    </p:spTree>
    <p:extLst>
      <p:ext uri="{BB962C8B-B14F-4D97-AF65-F5344CB8AC3E}">
        <p14:creationId xmlns:p14="http://schemas.microsoft.com/office/powerpoint/2010/main" val="20824053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Index Locking</a:t>
            </a:r>
          </a:p>
        </p:txBody>
      </p:sp>
      <p:sp>
        <p:nvSpPr>
          <p:cNvPr id="11268" name="Rectangle 3"/>
          <p:cNvSpPr>
            <a:spLocks noGrp="1" noChangeArrowheads="1"/>
          </p:cNvSpPr>
          <p:nvPr>
            <p:ph type="body" idx="4294967295"/>
          </p:nvPr>
        </p:nvSpPr>
        <p:spPr>
          <a:xfrm>
            <a:off x="631289" y="1019818"/>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This defines the concept of predicate locking. Thus, if a predicate such as </a:t>
            </a:r>
            <a:r>
              <a:rPr lang="en-US" sz="2400" b="1" i="1" dirty="0" smtClean="0">
                <a:solidFill>
                  <a:srgbClr val="660066"/>
                </a:solidFill>
                <a:latin typeface="Arial" pitchFamily="34" charset="0"/>
                <a:cs typeface="Arial" pitchFamily="34" charset="0"/>
              </a:rPr>
              <a:t>Location = Tyngsboro </a:t>
            </a:r>
            <a:r>
              <a:rPr lang="en-US" sz="2400" b="1" dirty="0" smtClean="0">
                <a:solidFill>
                  <a:srgbClr val="660066"/>
                </a:solidFill>
                <a:latin typeface="Arial" pitchFamily="34" charset="0"/>
                <a:cs typeface="Arial" pitchFamily="34" charset="0"/>
              </a:rPr>
              <a:t>or </a:t>
            </a:r>
          </a:p>
          <a:p>
            <a:pPr marL="0" indent="0" algn="just">
              <a:spcBef>
                <a:spcPts val="1200"/>
              </a:spcBef>
              <a:buNone/>
              <a:defRPr/>
            </a:pPr>
            <a:r>
              <a:rPr lang="en-US" sz="2400" b="1" dirty="0" smtClean="0">
                <a:solidFill>
                  <a:srgbClr val="660066"/>
                </a:solidFill>
                <a:latin typeface="Arial" pitchFamily="34" charset="0"/>
                <a:cs typeface="Arial" pitchFamily="34" charset="0"/>
              </a:rPr>
              <a:t>This can be implemented by creating an index (could be virtual) on “Location” attribute of “Accounts” and “Assets.” If a transaction, </a:t>
            </a:r>
            <a:r>
              <a:rPr lang="en-US" sz="2400" b="1" dirty="0">
                <a:solidFill>
                  <a:srgbClr val="660066"/>
                </a:solidFill>
                <a:latin typeface="Arial" pitchFamily="34" charset="0"/>
                <a:cs typeface="Arial" pitchFamily="34" charset="0"/>
              </a:rPr>
              <a:t>say </a:t>
            </a:r>
            <a:r>
              <a:rPr lang="en-US" sz="2400" b="1" dirty="0" smtClean="0">
                <a:solidFill>
                  <a:srgbClr val="660066"/>
                </a:solidFill>
                <a:latin typeface="Arial" pitchFamily="34" charset="0"/>
                <a:cs typeface="Arial" pitchFamily="34" charset="0"/>
              </a:rPr>
              <a:t>T</a:t>
            </a:r>
            <a:r>
              <a:rPr lang="en-US" sz="2400" b="1" baseline="-10000" dirty="0" smtClean="0">
                <a:solidFill>
                  <a:srgbClr val="660066"/>
                </a:solidFill>
                <a:latin typeface="Arial" pitchFamily="34" charset="0"/>
                <a:cs typeface="Arial" pitchFamily="34" charset="0"/>
              </a:rPr>
              <a:t>3</a:t>
            </a:r>
            <a:r>
              <a:rPr lang="en-US" sz="2400" b="1" dirty="0" smtClean="0">
                <a:solidFill>
                  <a:srgbClr val="660066"/>
                </a:solidFill>
                <a:latin typeface="Arial" pitchFamily="34" charset="0"/>
                <a:cs typeface="Arial" pitchFamily="34" charset="0"/>
              </a:rPr>
              <a:t> does not conflicts </a:t>
            </a:r>
            <a:r>
              <a:rPr lang="en-US" sz="2400" b="1" dirty="0">
                <a:solidFill>
                  <a:srgbClr val="660066"/>
                </a:solidFill>
                <a:latin typeface="Arial" pitchFamily="34" charset="0"/>
                <a:cs typeface="Arial" pitchFamily="34" charset="0"/>
              </a:rPr>
              <a:t>with T</a:t>
            </a:r>
            <a:r>
              <a:rPr lang="en-US" sz="2400" b="1" baseline="-10000" dirty="0">
                <a:solidFill>
                  <a:srgbClr val="660066"/>
                </a:solidFill>
                <a:latin typeface="Arial" pitchFamily="34" charset="0"/>
                <a:cs typeface="Arial" pitchFamily="34" charset="0"/>
              </a:rPr>
              <a:t>1</a:t>
            </a:r>
            <a:r>
              <a:rPr lang="en-US" sz="2400" b="1" dirty="0" smtClean="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or </a:t>
            </a:r>
            <a:r>
              <a:rPr lang="en-US" sz="2400" b="1" dirty="0" smtClean="0">
                <a:solidFill>
                  <a:srgbClr val="660066"/>
                </a:solidFill>
                <a:latin typeface="Arial" pitchFamily="34" charset="0"/>
                <a:cs typeface="Arial" pitchFamily="34" charset="0"/>
              </a:rPr>
              <a:t>T</a:t>
            </a:r>
            <a:r>
              <a:rPr lang="en-US" sz="2400" b="1" baseline="-10000" dirty="0" smtClean="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a:t>
            </a:r>
            <a:r>
              <a:rPr lang="en-US" sz="2400" b="1" dirty="0" smtClean="0">
                <a:solidFill>
                  <a:srgbClr val="660066"/>
                </a:solidFill>
                <a:latin typeface="Arial" pitchFamily="34" charset="0"/>
                <a:cs typeface="Arial" pitchFamily="34" charset="0"/>
              </a:rPr>
              <a:t>then it can continue by locking non-conflicting index.</a:t>
            </a:r>
          </a:p>
        </p:txBody>
      </p:sp>
    </p:spTree>
    <p:extLst>
      <p:ext uri="{BB962C8B-B14F-4D97-AF65-F5344CB8AC3E}">
        <p14:creationId xmlns:p14="http://schemas.microsoft.com/office/powerpoint/2010/main" val="35833343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583809" y="958272"/>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Concurrency can be increased (without affecting consistency) by defining lockable granularity of different sizes. This can create a lock granularity hierarchy and can be represented as:</a:t>
            </a: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508" y="2625969"/>
            <a:ext cx="2189284" cy="328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9664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583809" y="958272"/>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The hierarchical presentation of a database defines multiple granularities. Transaction behavior can be defined as follows:</a:t>
            </a:r>
          </a:p>
          <a:p>
            <a:pPr marL="571500" algn="just">
              <a:spcBef>
                <a:spcPts val="1200"/>
              </a:spcBef>
              <a:buBlip>
                <a:blip r:embed="rId2"/>
              </a:buBlip>
              <a:defRPr/>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intends to read a data item (not actually read it)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a:t>
            </a:r>
            <a:r>
              <a:rPr lang="en-US" sz="2000" b="1" dirty="0" smtClean="0">
                <a:solidFill>
                  <a:srgbClr val="000099"/>
                </a:solidFill>
                <a:latin typeface="Arial" pitchFamily="34" charset="0"/>
                <a:cs typeface="Arial" pitchFamily="34" charset="0"/>
              </a:rPr>
              <a:t>write a </a:t>
            </a:r>
            <a:r>
              <a:rPr lang="en-US" sz="2000" b="1" dirty="0">
                <a:solidFill>
                  <a:srgbClr val="000099"/>
                </a:solidFill>
                <a:latin typeface="Arial" pitchFamily="34" charset="0"/>
                <a:cs typeface="Arial" pitchFamily="34" charset="0"/>
              </a:rPr>
              <a:t>data item (not actually </a:t>
            </a:r>
            <a:r>
              <a:rPr lang="en-US" sz="2000" b="1" dirty="0" smtClean="0">
                <a:solidFill>
                  <a:srgbClr val="000099"/>
                </a:solidFill>
                <a:latin typeface="Arial" pitchFamily="34" charset="0"/>
                <a:cs typeface="Arial" pitchFamily="34" charset="0"/>
              </a:rPr>
              <a:t>write it).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reads </a:t>
            </a:r>
            <a:r>
              <a:rPr lang="en-US" sz="2000" b="1" dirty="0">
                <a:solidFill>
                  <a:srgbClr val="000099"/>
                </a:solidFill>
                <a:latin typeface="Arial" pitchFamily="34" charset="0"/>
                <a:cs typeface="Arial" pitchFamily="34" charset="0"/>
              </a:rPr>
              <a:t>a data item </a:t>
            </a:r>
            <a:r>
              <a:rPr lang="en-US" sz="2000" b="1" dirty="0" smtClean="0">
                <a:solidFill>
                  <a:srgbClr val="000099"/>
                </a:solidFill>
                <a:latin typeface="Arial" pitchFamily="34" charset="0"/>
                <a:cs typeface="Arial" pitchFamily="34" charset="0"/>
              </a:rPr>
              <a:t>and intends to write it</a:t>
            </a:r>
          </a:p>
          <a:p>
            <a:pPr marL="571500" algn="just">
              <a:spcBef>
                <a:spcPts val="1200"/>
              </a:spcBef>
              <a:buBlip>
                <a:blip r:embed="rId2"/>
              </a:buBlip>
              <a:defRPr/>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reads </a:t>
            </a:r>
            <a:r>
              <a:rPr lang="en-US" sz="2000" b="1" dirty="0">
                <a:solidFill>
                  <a:srgbClr val="000099"/>
                </a:solidFill>
                <a:latin typeface="Arial" pitchFamily="34" charset="0"/>
                <a:cs typeface="Arial" pitchFamily="34" charset="0"/>
              </a:rPr>
              <a:t>a data </a:t>
            </a:r>
            <a:r>
              <a:rPr lang="en-US" sz="2000" b="1" dirty="0" smtClean="0">
                <a:solidFill>
                  <a:srgbClr val="000099"/>
                </a:solidFill>
                <a:latin typeface="Arial" pitchFamily="34" charset="0"/>
                <a:cs typeface="Arial" pitchFamily="34" charset="0"/>
              </a:rPr>
              <a:t>item</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writes a </a:t>
            </a:r>
            <a:r>
              <a:rPr lang="en-US" sz="2000" b="1" dirty="0">
                <a:solidFill>
                  <a:srgbClr val="000099"/>
                </a:solidFill>
                <a:latin typeface="Arial" pitchFamily="34" charset="0"/>
                <a:cs typeface="Arial" pitchFamily="34" charset="0"/>
              </a:rPr>
              <a:t>data </a:t>
            </a:r>
            <a:r>
              <a:rPr lang="en-US" sz="2000" b="1" dirty="0" smtClean="0">
                <a:solidFill>
                  <a:srgbClr val="000099"/>
                </a:solidFill>
                <a:latin typeface="Arial" pitchFamily="34" charset="0"/>
                <a:cs typeface="Arial" pitchFamily="34" charset="0"/>
              </a:rPr>
              <a:t>item</a:t>
            </a:r>
          </a:p>
          <a:p>
            <a:pPr marL="0" indent="0" algn="just">
              <a:spcBef>
                <a:spcPts val="1200"/>
              </a:spcBef>
              <a:buNone/>
              <a:defRPr/>
            </a:pPr>
            <a:r>
              <a:rPr lang="en-US" sz="2000" b="1" dirty="0" smtClean="0">
                <a:solidFill>
                  <a:srgbClr val="000099"/>
                </a:solidFill>
                <a:latin typeface="Arial" pitchFamily="34" charset="0"/>
                <a:cs typeface="Arial" pitchFamily="34" charset="0"/>
              </a:rPr>
              <a:t>Various combinations of these modes are possible. These are operation so under 2PL we must define lock types to manage these operations.</a:t>
            </a:r>
            <a:endParaRPr lang="en-US" sz="2000" b="1" dirty="0">
              <a:solidFill>
                <a:srgbClr val="000099"/>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5313968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Operations</a:t>
            </a:r>
          </a:p>
        </p:txBody>
      </p:sp>
      <p:sp>
        <p:nvSpPr>
          <p:cNvPr id="11268" name="Rectangle 3"/>
          <p:cNvSpPr>
            <a:spLocks noGrp="1" noChangeArrowheads="1"/>
          </p:cNvSpPr>
          <p:nvPr>
            <p:ph type="body" idx="4294967295"/>
          </p:nvPr>
        </p:nvSpPr>
        <p:spPr>
          <a:xfrm>
            <a:off x="601394" y="975856"/>
            <a:ext cx="8090681" cy="4976536"/>
          </a:xfrm>
        </p:spPr>
        <p:txBody>
          <a:bodyPr/>
          <a:lstStyle/>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read a data item (not actually read it</a:t>
            </a:r>
            <a:r>
              <a:rPr lang="en-US" sz="2000" b="1" dirty="0" smtClean="0">
                <a:solidFill>
                  <a:srgbClr val="000099"/>
                </a:solidFill>
                <a:latin typeface="Arial" pitchFamily="34" charset="0"/>
                <a:cs typeface="Arial" pitchFamily="34" charset="0"/>
              </a:rPr>
              <a:t>) - </a:t>
            </a:r>
            <a:r>
              <a:rPr lang="en-US" sz="2000" b="1" i="1" dirty="0" err="1" smtClean="0">
                <a:solidFill>
                  <a:srgbClr val="FF0000"/>
                </a:solidFill>
                <a:latin typeface="Arial" pitchFamily="34" charset="0"/>
                <a:cs typeface="Arial" pitchFamily="34" charset="0"/>
              </a:rPr>
              <a:t>ir</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write a data item (not actually write it</a:t>
            </a:r>
            <a:r>
              <a:rPr lang="en-US" sz="2000" b="1" dirty="0" smtClean="0">
                <a:solidFill>
                  <a:srgbClr val="000099"/>
                </a:solidFill>
                <a:latin typeface="Arial" pitchFamily="34" charset="0"/>
                <a:cs typeface="Arial" pitchFamily="34" charset="0"/>
              </a:rPr>
              <a:t>) - </a:t>
            </a:r>
            <a:r>
              <a:rPr lang="en-US" sz="2000" b="1" i="1" dirty="0" err="1" smtClean="0">
                <a:solidFill>
                  <a:srgbClr val="FF0000"/>
                </a:solidFill>
                <a:latin typeface="Arial" pitchFamily="34" charset="0"/>
                <a:cs typeface="Arial" pitchFamily="34" charset="0"/>
              </a:rPr>
              <a:t>iw</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reads a data item and intends to write </a:t>
            </a:r>
            <a:r>
              <a:rPr lang="en-US" sz="2000" b="1" dirty="0" smtClean="0">
                <a:solidFill>
                  <a:srgbClr val="000099"/>
                </a:solidFill>
                <a:latin typeface="Arial" pitchFamily="34" charset="0"/>
                <a:cs typeface="Arial" pitchFamily="34" charset="0"/>
              </a:rPr>
              <a:t>it - </a:t>
            </a:r>
            <a:r>
              <a:rPr lang="en-US" sz="2000" b="1" i="1" dirty="0" err="1" smtClean="0">
                <a:solidFill>
                  <a:srgbClr val="FF0000"/>
                </a:solidFill>
                <a:latin typeface="Arial" pitchFamily="34" charset="0"/>
                <a:cs typeface="Arial" pitchFamily="34" charset="0"/>
              </a:rPr>
              <a:t>riw</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reads a data </a:t>
            </a:r>
            <a:r>
              <a:rPr lang="en-US" sz="2000" b="1" dirty="0" smtClean="0">
                <a:solidFill>
                  <a:srgbClr val="000099"/>
                </a:solidFill>
                <a:latin typeface="Arial" pitchFamily="34" charset="0"/>
                <a:cs typeface="Arial" pitchFamily="34" charset="0"/>
              </a:rPr>
              <a:t>item - </a:t>
            </a:r>
            <a:r>
              <a:rPr lang="en-US" sz="2000" b="1" i="1" dirty="0" smtClean="0">
                <a:solidFill>
                  <a:srgbClr val="FF0000"/>
                </a:solidFill>
                <a:latin typeface="Arial" pitchFamily="34" charset="0"/>
                <a:cs typeface="Arial" pitchFamily="34" charset="0"/>
              </a:rPr>
              <a:t>r</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writes a data </a:t>
            </a:r>
            <a:r>
              <a:rPr lang="en-US" sz="2000" b="1" dirty="0" smtClean="0">
                <a:solidFill>
                  <a:srgbClr val="000099"/>
                </a:solidFill>
                <a:latin typeface="Arial" pitchFamily="34" charset="0"/>
                <a:cs typeface="Arial" pitchFamily="34" charset="0"/>
              </a:rPr>
              <a:t>item - </a:t>
            </a:r>
            <a:r>
              <a:rPr lang="en-US" sz="2000" b="1" i="1" dirty="0" smtClean="0">
                <a:solidFill>
                  <a:srgbClr val="FF0000"/>
                </a:solidFill>
                <a:latin typeface="Arial" pitchFamily="34" charset="0"/>
                <a:cs typeface="Arial" pitchFamily="34" charset="0"/>
              </a:rPr>
              <a:t>w</a:t>
            </a:r>
            <a:endParaRPr lang="en-US" sz="2000" b="1" i="1" dirty="0">
              <a:solidFill>
                <a:srgbClr val="FF0000"/>
              </a:solidFill>
              <a:latin typeface="Arial" pitchFamily="34" charset="0"/>
              <a:cs typeface="Arial" pitchFamily="34" charset="0"/>
            </a:endParaRPr>
          </a:p>
          <a:p>
            <a:pPr marL="0" indent="0" algn="just">
              <a:spcBef>
                <a:spcPts val="1200"/>
              </a:spcBef>
              <a:buNone/>
              <a:defRPr/>
            </a:pPr>
            <a:r>
              <a:rPr lang="en-US" sz="2000" b="1" dirty="0" smtClean="0">
                <a:solidFill>
                  <a:srgbClr val="000099"/>
                </a:solidFill>
                <a:latin typeface="Arial" pitchFamily="34" charset="0"/>
                <a:cs typeface="Arial" pitchFamily="34" charset="0"/>
              </a:rPr>
              <a:t>Various combinations of these modes are possible. These are operation so under 2PL we must define lock types to manage these operations.</a:t>
            </a:r>
            <a:endParaRPr lang="en-US" sz="2000" b="1" dirty="0">
              <a:solidFill>
                <a:srgbClr val="000099"/>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48304354"/>
              </p:ext>
            </p:extLst>
          </p:nvPr>
        </p:nvGraphicFramePr>
        <p:xfrm>
          <a:off x="2989386" y="3894016"/>
          <a:ext cx="3437791" cy="2042160"/>
        </p:xfrm>
        <a:graphic>
          <a:graphicData uri="http://schemas.openxmlformats.org/drawingml/2006/table">
            <a:tbl>
              <a:tblPr firstRow="1" bandRow="1">
                <a:tableStyleId>{5940675A-B579-460E-94D1-54222C63F5DA}</a:tableStyleId>
              </a:tblPr>
              <a:tblGrid>
                <a:gridCol w="1295464"/>
                <a:gridCol w="401109"/>
                <a:gridCol w="357172"/>
                <a:gridCol w="419679"/>
                <a:gridCol w="437537"/>
                <a:gridCol w="526830"/>
              </a:tblGrid>
              <a:tr h="294637">
                <a:tc>
                  <a:txBody>
                    <a:bodyPr/>
                    <a:lstStyle/>
                    <a:p>
                      <a:r>
                        <a:rPr lang="en-US" sz="1600" b="1" dirty="0" smtClean="0">
                          <a:solidFill>
                            <a:srgbClr val="000099"/>
                          </a:solidFill>
                        </a:rPr>
                        <a:t>Operations</a:t>
                      </a:r>
                      <a:endParaRPr lang="en-US" sz="1600" b="1" dirty="0">
                        <a:solidFill>
                          <a:srgbClr val="000099"/>
                        </a:solidFill>
                      </a:endParaRPr>
                    </a:p>
                  </a:txBody>
                  <a:tcPr/>
                </a:tc>
                <a:tc>
                  <a:txBody>
                    <a:bodyPr/>
                    <a:lstStyle/>
                    <a:p>
                      <a:r>
                        <a:rPr lang="en-US" sz="1600" b="1" dirty="0" smtClean="0">
                          <a:solidFill>
                            <a:srgbClr val="000099"/>
                          </a:solidFill>
                        </a:rPr>
                        <a:t>r</a:t>
                      </a:r>
                      <a:endParaRPr lang="en-US" sz="1600" b="1" dirty="0">
                        <a:solidFill>
                          <a:srgbClr val="000099"/>
                        </a:solidFill>
                      </a:endParaRPr>
                    </a:p>
                  </a:txBody>
                  <a:tcPr/>
                </a:tc>
                <a:tc>
                  <a:txBody>
                    <a:bodyPr/>
                    <a:lstStyle/>
                    <a:p>
                      <a:r>
                        <a:rPr lang="en-US" sz="1600" b="1" dirty="0" smtClean="0">
                          <a:solidFill>
                            <a:srgbClr val="000099"/>
                          </a:solidFill>
                        </a:rPr>
                        <a:t>w</a:t>
                      </a:r>
                      <a:endParaRPr lang="en-US" sz="1600" b="1" dirty="0">
                        <a:solidFill>
                          <a:srgbClr val="000099"/>
                        </a:solidFill>
                      </a:endParaRPr>
                    </a:p>
                  </a:txBody>
                  <a:tcPr/>
                </a:tc>
                <a:tc>
                  <a:txBody>
                    <a:bodyPr/>
                    <a:lstStyle/>
                    <a:p>
                      <a:r>
                        <a:rPr lang="en-US" sz="1600" b="1" dirty="0" err="1" smtClean="0">
                          <a:solidFill>
                            <a:srgbClr val="000099"/>
                          </a:solidFill>
                        </a:rPr>
                        <a:t>ir</a:t>
                      </a:r>
                      <a:endParaRPr lang="en-US" sz="1600" b="1" dirty="0">
                        <a:solidFill>
                          <a:srgbClr val="000099"/>
                        </a:solidFill>
                      </a:endParaRPr>
                    </a:p>
                  </a:txBody>
                  <a:tcPr/>
                </a:tc>
                <a:tc>
                  <a:txBody>
                    <a:bodyPr/>
                    <a:lstStyle/>
                    <a:p>
                      <a:r>
                        <a:rPr lang="en-US" sz="1600" b="1" dirty="0" err="1" smtClean="0">
                          <a:solidFill>
                            <a:srgbClr val="000099"/>
                          </a:solidFill>
                        </a:rPr>
                        <a:t>iw</a:t>
                      </a:r>
                      <a:endParaRPr lang="en-US" sz="1600" b="1" dirty="0">
                        <a:solidFill>
                          <a:srgbClr val="000099"/>
                        </a:solidFill>
                      </a:endParaRPr>
                    </a:p>
                  </a:txBody>
                  <a:tcPr/>
                </a:tc>
                <a:tc>
                  <a:txBody>
                    <a:bodyPr/>
                    <a:lstStyle/>
                    <a:p>
                      <a:r>
                        <a:rPr lang="en-US" sz="1600" b="1" dirty="0" err="1" smtClean="0">
                          <a:solidFill>
                            <a:srgbClr val="000099"/>
                          </a:solidFill>
                        </a:rPr>
                        <a:t>riw</a:t>
                      </a:r>
                      <a:endParaRPr lang="en-US" sz="1600" b="1" dirty="0">
                        <a:solidFill>
                          <a:srgbClr val="000099"/>
                        </a:solidFill>
                      </a:endParaRPr>
                    </a:p>
                  </a:txBody>
                  <a:tcPr/>
                </a:tc>
              </a:tr>
              <a:tr h="294637">
                <a:tc>
                  <a:txBody>
                    <a:bodyPr/>
                    <a:lstStyle/>
                    <a:p>
                      <a:pPr algn="ctr"/>
                      <a:r>
                        <a:rPr lang="en-US" sz="1600" b="1" dirty="0" smtClean="0">
                          <a:solidFill>
                            <a:srgbClr val="000099"/>
                          </a:solidFill>
                        </a:rPr>
                        <a:t>r</a:t>
                      </a:r>
                      <a:endParaRPr lang="en-US" sz="1600" b="1" dirty="0">
                        <a:solidFill>
                          <a:srgbClr val="000099"/>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r>
              <a:tr h="294637">
                <a:tc>
                  <a:txBody>
                    <a:bodyPr/>
                    <a:lstStyle/>
                    <a:p>
                      <a:pPr algn="ctr"/>
                      <a:r>
                        <a:rPr lang="en-US" sz="1600" b="1" dirty="0" smtClean="0">
                          <a:solidFill>
                            <a:srgbClr val="000099"/>
                          </a:solidFill>
                        </a:rPr>
                        <a:t>w</a:t>
                      </a:r>
                      <a:endParaRPr lang="en-US" sz="1600" b="1" dirty="0">
                        <a:solidFill>
                          <a:srgbClr val="000099"/>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r>
              <a:tr h="294637">
                <a:tc>
                  <a:txBody>
                    <a:bodyPr/>
                    <a:lstStyle/>
                    <a:p>
                      <a:pPr algn="ctr"/>
                      <a:r>
                        <a:rPr lang="en-US" sz="1600" b="1" dirty="0" err="1" smtClean="0">
                          <a:solidFill>
                            <a:srgbClr val="000099"/>
                          </a:solidFill>
                        </a:rPr>
                        <a:t>ir</a:t>
                      </a:r>
                      <a:endParaRPr lang="en-US" sz="1600" b="1" dirty="0">
                        <a:solidFill>
                          <a:srgbClr val="000099"/>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r>
              <a:tr h="294637">
                <a:tc>
                  <a:txBody>
                    <a:bodyPr/>
                    <a:lstStyle/>
                    <a:p>
                      <a:pPr algn="ctr"/>
                      <a:r>
                        <a:rPr lang="en-US" sz="1600" b="1" dirty="0" err="1" smtClean="0">
                          <a:solidFill>
                            <a:srgbClr val="000099"/>
                          </a:solidFill>
                        </a:rPr>
                        <a:t>iw</a:t>
                      </a:r>
                      <a:endParaRPr lang="en-US" sz="1600" b="1" dirty="0">
                        <a:solidFill>
                          <a:srgbClr val="000099"/>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FF0000"/>
                          </a:solidFill>
                        </a:rPr>
                        <a:t>n</a:t>
                      </a:r>
                      <a:endParaRPr lang="en-US" sz="1600" b="1" dirty="0">
                        <a:solidFill>
                          <a:srgbClr val="FF0000"/>
                        </a:solidFill>
                      </a:endParaRPr>
                    </a:p>
                  </a:txBody>
                  <a:tcPr/>
                </a:tc>
                <a:tc>
                  <a:txBody>
                    <a:bodyPr/>
                    <a:lstStyle/>
                    <a:p>
                      <a:r>
                        <a:rPr lang="en-US" sz="1600" b="1" dirty="0" smtClean="0">
                          <a:solidFill>
                            <a:srgbClr val="00B050"/>
                          </a:solidFill>
                        </a:rPr>
                        <a:t>y</a:t>
                      </a:r>
                      <a:endParaRPr lang="en-US" sz="1600" b="1"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B050"/>
                          </a:solidFill>
                        </a:rPr>
                        <a:t>y</a:t>
                      </a:r>
                    </a:p>
                  </a:txBody>
                  <a:tcPr/>
                </a:tc>
                <a:tc>
                  <a:txBody>
                    <a:bodyPr/>
                    <a:lstStyle/>
                    <a:p>
                      <a:r>
                        <a:rPr lang="en-US" sz="1600" b="1" dirty="0" smtClean="0">
                          <a:solidFill>
                            <a:srgbClr val="FF0000"/>
                          </a:solidFill>
                        </a:rPr>
                        <a:t>n</a:t>
                      </a:r>
                      <a:endParaRPr lang="en-US" sz="1600" b="1" dirty="0">
                        <a:solidFill>
                          <a:srgbClr val="FF0000"/>
                        </a:solidFill>
                      </a:endParaRPr>
                    </a:p>
                  </a:txBody>
                  <a:tcPr/>
                </a:tc>
              </a:tr>
              <a:tr h="321422">
                <a:tc>
                  <a:txBody>
                    <a:bodyPr/>
                    <a:lstStyle/>
                    <a:p>
                      <a:pPr algn="ctr"/>
                      <a:r>
                        <a:rPr lang="en-US" dirty="0" err="1" smtClean="0">
                          <a:solidFill>
                            <a:srgbClr val="000099"/>
                          </a:solidFill>
                        </a:rPr>
                        <a:t>riw</a:t>
                      </a:r>
                      <a:endParaRPr lang="en-US" dirty="0">
                        <a:solidFill>
                          <a:srgbClr val="000099"/>
                        </a:solidFill>
                      </a:endParaRPr>
                    </a:p>
                  </a:txBody>
                  <a:tcPr/>
                </a:tc>
                <a:tc>
                  <a:txBody>
                    <a:bodyPr/>
                    <a:lstStyle/>
                    <a:p>
                      <a:r>
                        <a:rPr lang="en-US" dirty="0" smtClean="0">
                          <a:solidFill>
                            <a:srgbClr val="FF0000"/>
                          </a:solidFill>
                        </a:rPr>
                        <a:t>n</a:t>
                      </a:r>
                      <a:endParaRPr lang="en-US" dirty="0">
                        <a:solidFill>
                          <a:srgbClr val="FF0000"/>
                        </a:solidFill>
                      </a:endParaRPr>
                    </a:p>
                  </a:txBody>
                  <a:tcPr/>
                </a:tc>
                <a:tc>
                  <a:txBody>
                    <a:bodyPr/>
                    <a:lstStyle/>
                    <a:p>
                      <a:r>
                        <a:rPr lang="en-US" dirty="0" smtClean="0">
                          <a:solidFill>
                            <a:srgbClr val="FF0000"/>
                          </a:solidFill>
                        </a:rPr>
                        <a:t>n</a:t>
                      </a:r>
                      <a:endParaRPr lang="en-US" dirty="0">
                        <a:solidFill>
                          <a:srgbClr val="FF0000"/>
                        </a:solidFill>
                      </a:endParaRPr>
                    </a:p>
                  </a:txBody>
                  <a:tcPr/>
                </a:tc>
                <a:tc>
                  <a:txBody>
                    <a:bodyPr/>
                    <a:lstStyle/>
                    <a:p>
                      <a:r>
                        <a:rPr lang="en-US" dirty="0" smtClean="0">
                          <a:solidFill>
                            <a:srgbClr val="00B050"/>
                          </a:solidFill>
                        </a:rPr>
                        <a:t>y</a:t>
                      </a:r>
                      <a:endParaRPr lang="en-US" dirty="0">
                        <a:solidFill>
                          <a:srgbClr val="00B050"/>
                        </a:solidFill>
                      </a:endParaRPr>
                    </a:p>
                  </a:txBody>
                  <a:tcPr/>
                </a:tc>
                <a:tc>
                  <a:txBody>
                    <a:bodyPr/>
                    <a:lstStyle/>
                    <a:p>
                      <a:r>
                        <a:rPr lang="en-US" dirty="0" smtClean="0">
                          <a:solidFill>
                            <a:srgbClr val="FF0000"/>
                          </a:solidFill>
                        </a:rPr>
                        <a:t>n</a:t>
                      </a:r>
                      <a:endParaRPr lang="en-US" dirty="0">
                        <a:solidFill>
                          <a:srgbClr val="FF0000"/>
                        </a:solidFill>
                      </a:endParaRPr>
                    </a:p>
                  </a:txBody>
                  <a:tcPr/>
                </a:tc>
                <a:tc>
                  <a:txBody>
                    <a:bodyPr/>
                    <a:lstStyle/>
                    <a:p>
                      <a:r>
                        <a:rPr lang="en-US" dirty="0" smtClean="0">
                          <a:solidFill>
                            <a:srgbClr val="FF0000"/>
                          </a:solidFill>
                        </a:rPr>
                        <a:t>n</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912824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6</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Scheduler</a:t>
            </a:r>
          </a:p>
        </p:txBody>
      </p:sp>
      <p:sp>
        <p:nvSpPr>
          <p:cNvPr id="3" name="Rectangle 2"/>
          <p:cNvSpPr/>
          <p:nvPr/>
        </p:nvSpPr>
        <p:spPr>
          <a:xfrm>
            <a:off x="665016" y="1584087"/>
            <a:ext cx="7872153" cy="3631763"/>
          </a:xfrm>
          <a:prstGeom prst="rect">
            <a:avLst/>
          </a:prstGeom>
        </p:spPr>
        <p:txBody>
          <a:bodyPr wrap="square">
            <a:spAutoFit/>
          </a:bodyPr>
          <a:lstStyle/>
          <a:p>
            <a:pPr>
              <a:spcBef>
                <a:spcPts val="600"/>
              </a:spcBef>
              <a:spcAft>
                <a:spcPts val="600"/>
              </a:spcAft>
            </a:pPr>
            <a:r>
              <a:rPr lang="en-US" dirty="0" smtClean="0">
                <a:solidFill>
                  <a:srgbClr val="660066"/>
                </a:solidFill>
                <a:latin typeface="Arial" pitchFamily="34" charset="0"/>
                <a:cs typeface="Arial" pitchFamily="34" charset="0"/>
              </a:rPr>
              <a:t>Isolation Solutions</a:t>
            </a:r>
            <a:endParaRPr lang="en-US" dirty="0">
              <a:solidFill>
                <a:srgbClr val="660066"/>
              </a:solidFill>
              <a:latin typeface="Arial" pitchFamily="34" charset="0"/>
              <a:cs typeface="Arial" pitchFamily="34" charset="0"/>
            </a:endParaRPr>
          </a:p>
          <a:p>
            <a:pPr marL="800100" indent="-3429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If </a:t>
            </a:r>
            <a:r>
              <a:rPr lang="en-US" sz="2000" i="1" dirty="0" err="1" smtClean="0">
                <a:solidFill>
                  <a:srgbClr val="000099"/>
                </a:solidFill>
                <a:latin typeface="Arial" pitchFamily="34" charset="0"/>
                <a:cs typeface="Arial" pitchFamily="34" charset="0"/>
              </a:rPr>
              <a:t>r</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exists then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does not exist represents an immediate roll-back scenario</a:t>
            </a:r>
          </a:p>
          <a:p>
            <a:pPr marL="800100" indent="-3429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If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exists then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waits </a:t>
            </a:r>
            <a:r>
              <a:rPr lang="en-US" sz="2000" dirty="0">
                <a:solidFill>
                  <a:srgbClr val="000099"/>
                </a:solidFill>
                <a:latin typeface="Arial" pitchFamily="34" charset="0"/>
                <a:cs typeface="Arial" pitchFamily="34" charset="0"/>
              </a:rPr>
              <a:t>for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to become </a:t>
            </a:r>
            <a:r>
              <a:rPr lang="en-US" sz="2000" dirty="0" smtClean="0">
                <a:solidFill>
                  <a:srgbClr val="000099"/>
                </a:solidFill>
                <a:latin typeface="Arial" pitchFamily="34" charset="0"/>
                <a:cs typeface="Arial" pitchFamily="34" charset="0"/>
              </a:rPr>
              <a:t>available represent a blocking scenario</a:t>
            </a:r>
          </a:p>
          <a:p>
            <a:pPr algn="just">
              <a:spcBef>
                <a:spcPts val="600"/>
              </a:spcBef>
              <a:spcAft>
                <a:spcPts val="600"/>
              </a:spcAft>
            </a:pPr>
            <a:r>
              <a:rPr lang="en-US" dirty="0" smtClean="0">
                <a:solidFill>
                  <a:srgbClr val="660066"/>
                </a:solidFill>
                <a:latin typeface="Arial" pitchFamily="34" charset="0"/>
                <a:cs typeface="Arial" pitchFamily="34" charset="0"/>
              </a:rPr>
              <a:t>These two options are combined in a variety of ways to develop a number of conflict resolution policies. Each policy defines a unique concurrency control mechanism.</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769393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Lock Instance Graph (G)</a:t>
            </a:r>
          </a:p>
          <a:p>
            <a:pPr marL="228600" indent="0" algn="just">
              <a:spcBef>
                <a:spcPts val="1200"/>
              </a:spcBef>
              <a:buNone/>
              <a:defRPr/>
            </a:pPr>
            <a:r>
              <a:rPr lang="en-US" sz="2000" b="1" dirty="0" smtClean="0">
                <a:solidFill>
                  <a:srgbClr val="000099"/>
                </a:solidFill>
                <a:latin typeface="Arial" pitchFamily="34" charset="0"/>
                <a:cs typeface="Arial" pitchFamily="34" charset="0"/>
              </a:rPr>
              <a:t>A hierarchical arrangement of granularity is illustrated in the following figure. It is called a lock instance graph. Each node of this graph (tree) represents a lockable unit.</a:t>
            </a:r>
          </a:p>
          <a:p>
            <a:pPr marL="228600" indent="0" algn="ctr">
              <a:spcBef>
                <a:spcPts val="1200"/>
              </a:spcBef>
              <a:buNone/>
              <a:defRPr/>
            </a:pPr>
            <a:r>
              <a:rPr lang="en-US" sz="2000" b="1" dirty="0" smtClean="0">
                <a:solidFill>
                  <a:srgbClr val="000099"/>
                </a:solidFill>
                <a:latin typeface="Arial" pitchFamily="34" charset="0"/>
                <a:cs typeface="Arial" pitchFamily="34" charset="0"/>
              </a:rPr>
              <a:t>A Lock Instance Graph = G</a:t>
            </a:r>
            <a:endParaRPr lang="en-US" sz="2000" b="1" dirty="0">
              <a:solidFill>
                <a:srgbClr val="000099"/>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272" y="2901462"/>
            <a:ext cx="7483888" cy="289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6857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Lock Instance Graph (G)</a:t>
            </a:r>
          </a:p>
          <a:p>
            <a:pPr marL="0" indent="0" algn="just">
              <a:spcBef>
                <a:spcPts val="1200"/>
              </a:spcBef>
              <a:buNone/>
              <a:defRPr/>
            </a:pPr>
            <a:endParaRPr lang="en-US" sz="1800" b="1" dirty="0" smtClean="0">
              <a:solidFill>
                <a:srgbClr val="660066"/>
              </a:solidFill>
              <a:latin typeface="Arial" pitchFamily="34" charset="0"/>
              <a:cs typeface="Arial" pitchFamily="34" charset="0"/>
            </a:endParaRPr>
          </a:p>
          <a:p>
            <a:pPr marL="0" indent="0" algn="just">
              <a:spcBef>
                <a:spcPts val="1200"/>
              </a:spcBef>
              <a:buNone/>
              <a:defRPr/>
            </a:pPr>
            <a:r>
              <a:rPr lang="en-US" sz="1800" b="1" dirty="0" smtClean="0">
                <a:solidFill>
                  <a:srgbClr val="660066"/>
                </a:solidFill>
                <a:latin typeface="Arial" pitchFamily="34" charset="0"/>
                <a:cs typeface="Arial" pitchFamily="34" charset="0"/>
              </a:rPr>
              <a:t>T1 wants to read R1.1 	rl1(1.1)</a:t>
            </a:r>
          </a:p>
          <a:p>
            <a:pPr marL="0" indent="0" algn="just">
              <a:spcBef>
                <a:spcPts val="1200"/>
              </a:spcBef>
              <a:buNone/>
              <a:defRPr/>
            </a:pPr>
            <a:r>
              <a:rPr lang="en-US" sz="1800" b="1" dirty="0" smtClean="0">
                <a:solidFill>
                  <a:srgbClr val="660066"/>
                </a:solidFill>
                <a:latin typeface="Arial" pitchFamily="34" charset="0"/>
                <a:cs typeface="Arial" pitchFamily="34" charset="0"/>
              </a:rPr>
              <a:t>T2 wants to write R5.3	wl2(5.3)</a:t>
            </a:r>
          </a:p>
          <a:p>
            <a:pPr marL="0" indent="0" algn="just">
              <a:spcBef>
                <a:spcPts val="1200"/>
              </a:spcBef>
              <a:buNone/>
              <a:defRPr/>
            </a:pP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63" y="2745656"/>
            <a:ext cx="8034321" cy="310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5108232" y="911201"/>
            <a:ext cx="3462828" cy="2158171"/>
          </a:xfrm>
          <a:prstGeom prst="rect">
            <a:avLst/>
          </a:prstGeom>
        </p:spPr>
      </p:pic>
    </p:spTree>
    <p:extLst>
      <p:ext uri="{BB962C8B-B14F-4D97-AF65-F5344CB8AC3E}">
        <p14:creationId xmlns:p14="http://schemas.microsoft.com/office/powerpoint/2010/main" val="39398125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Lock Instance Graph</a:t>
            </a:r>
          </a:p>
          <a:p>
            <a:pPr marL="228600" indent="0" algn="just">
              <a:spcBef>
                <a:spcPts val="1200"/>
              </a:spcBef>
              <a:buNone/>
              <a:defRPr/>
            </a:pPr>
            <a:r>
              <a:rPr lang="en-US" sz="2000" b="1" dirty="0" smtClean="0">
                <a:solidFill>
                  <a:srgbClr val="000099"/>
                </a:solidFill>
                <a:latin typeface="Arial" pitchFamily="34" charset="0"/>
                <a:cs typeface="Arial" pitchFamily="34" charset="0"/>
              </a:rPr>
              <a:t>Explicit lock: A lock that is applied by the lock manager.</a:t>
            </a:r>
          </a:p>
          <a:p>
            <a:pPr marL="228600" indent="0" algn="just">
              <a:spcBef>
                <a:spcPts val="1200"/>
              </a:spcBef>
              <a:buNone/>
              <a:defRPr/>
            </a:pPr>
            <a:r>
              <a:rPr lang="en-US" sz="2000" b="1" dirty="0" smtClean="0">
                <a:solidFill>
                  <a:srgbClr val="000099"/>
                </a:solidFill>
                <a:latin typeface="Arial" pitchFamily="34" charset="0"/>
                <a:cs typeface="Arial" pitchFamily="34" charset="0"/>
              </a:rPr>
              <a:t>Ex: Lock manager applies a read or write lock on DB1.</a:t>
            </a:r>
          </a:p>
          <a:p>
            <a:pPr marL="228600" indent="0" algn="just">
              <a:spcBef>
                <a:spcPts val="1200"/>
              </a:spcBef>
              <a:buNone/>
              <a:defRPr/>
            </a:pPr>
            <a:r>
              <a:rPr lang="en-US" sz="2000" b="1" dirty="0" smtClean="0">
                <a:solidFill>
                  <a:srgbClr val="000099"/>
                </a:solidFill>
                <a:latin typeface="Arial" pitchFamily="34" charset="0"/>
                <a:cs typeface="Arial" pitchFamily="34" charset="0"/>
              </a:rPr>
              <a:t>Implicit lock: As a result of an explicit lock the children of the locked node (i.e., DB1) assumed to be locked. The lock manager does not lock them.</a:t>
            </a:r>
          </a:p>
          <a:p>
            <a:pPr marL="228600" indent="0" algn="just">
              <a:spcBef>
                <a:spcPts val="1200"/>
              </a:spcBef>
              <a:buNone/>
              <a:defRPr/>
            </a:pPr>
            <a:r>
              <a:rPr lang="en-US" sz="2000" b="1" dirty="0" smtClean="0">
                <a:solidFill>
                  <a:srgbClr val="000099"/>
                </a:solidFill>
                <a:latin typeface="Arial" pitchFamily="34" charset="0"/>
                <a:cs typeface="Arial" pitchFamily="34" charset="0"/>
              </a:rPr>
              <a:t>If LM applies a read lock (explicitly) on DB1 then all its children (A1 through R5.3) assumed to be locked (implicitly) in a read mode. Similarly if DB1 is locked explicitly in </a:t>
            </a:r>
            <a:r>
              <a:rPr lang="en-US" sz="2000" b="1" dirty="0" err="1" smtClean="0">
                <a:solidFill>
                  <a:srgbClr val="000099"/>
                </a:solidFill>
                <a:latin typeface="Arial" pitchFamily="34" charset="0"/>
                <a:cs typeface="Arial" pitchFamily="34" charset="0"/>
              </a:rPr>
              <a:t>irl</a:t>
            </a:r>
            <a:r>
              <a:rPr lang="en-US" sz="2000" b="1" dirty="0" smtClean="0">
                <a:solidFill>
                  <a:srgbClr val="000099"/>
                </a:solidFill>
                <a:latin typeface="Arial" pitchFamily="34" charset="0"/>
                <a:cs typeface="Arial" pitchFamily="34" charset="0"/>
              </a:rPr>
              <a:t> then all its descendants are assumed to get locked (implicitly) in </a:t>
            </a:r>
            <a:r>
              <a:rPr lang="en-US" sz="2000" b="1" dirty="0" err="1" smtClean="0">
                <a:solidFill>
                  <a:srgbClr val="000099"/>
                </a:solidFill>
                <a:latin typeface="Arial" pitchFamily="34" charset="0"/>
                <a:cs typeface="Arial" pitchFamily="34" charset="0"/>
              </a:rPr>
              <a:t>irl</a:t>
            </a:r>
            <a:r>
              <a:rPr lang="en-US" sz="2000" b="1" dirty="0" smtClean="0">
                <a:solidFill>
                  <a:srgbClr val="000099"/>
                </a:solidFill>
                <a:latin typeface="Arial" pitchFamily="34" charset="0"/>
                <a:cs typeface="Arial" pitchFamily="34" charset="0"/>
              </a:rPr>
              <a:t>.</a:t>
            </a: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3332373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Rules for applying lock types on a lockable unit</a:t>
            </a:r>
          </a:p>
          <a:p>
            <a:pPr marL="228600" indent="0" algn="just">
              <a:spcBef>
                <a:spcPts val="1200"/>
              </a:spcBef>
              <a:buNone/>
              <a:defRPr/>
            </a:pPr>
            <a:r>
              <a:rPr lang="en-US" sz="2000" b="1" dirty="0" smtClean="0">
                <a:solidFill>
                  <a:srgbClr val="000099"/>
                </a:solidFill>
                <a:latin typeface="Arial" pitchFamily="34" charset="0"/>
                <a:cs typeface="Arial" pitchFamily="34" charset="0"/>
              </a:rPr>
              <a:t>Ancestors to Descendants: If an ancestor is locked explicitly then descendants are locked implicitly. Thus, to lock an ancestor (DB1 or A1 or F1) in </a:t>
            </a:r>
            <a:r>
              <a:rPr lang="en-US" sz="2000" b="1" i="1" dirty="0" smtClean="0">
                <a:solidFill>
                  <a:srgbClr val="000099"/>
                </a:solidFill>
                <a:latin typeface="Arial" pitchFamily="34" charset="0"/>
                <a:cs typeface="Arial" pitchFamily="34" charset="0"/>
              </a:rPr>
              <a:t>r</a:t>
            </a:r>
            <a:r>
              <a:rPr lang="en-US" sz="2000" b="1" dirty="0" smtClean="0">
                <a:solidFill>
                  <a:srgbClr val="000099"/>
                </a:solidFill>
                <a:latin typeface="Arial" pitchFamily="34" charset="0"/>
                <a:cs typeface="Arial" pitchFamily="34" charset="0"/>
              </a:rPr>
              <a:t> or </a:t>
            </a:r>
            <a:r>
              <a:rPr lang="en-US" sz="2000" b="1" i="1" dirty="0" smtClean="0">
                <a:solidFill>
                  <a:srgbClr val="000099"/>
                </a:solidFill>
                <a:latin typeface="Arial" pitchFamily="34" charset="0"/>
                <a:cs typeface="Arial" pitchFamily="34" charset="0"/>
              </a:rPr>
              <a:t>w</a:t>
            </a:r>
            <a:r>
              <a:rPr lang="en-US" sz="2000" b="1" dirty="0" smtClean="0">
                <a:solidFill>
                  <a:srgbClr val="000099"/>
                </a:solidFill>
                <a:latin typeface="Arial" pitchFamily="34" charset="0"/>
                <a:cs typeface="Arial" pitchFamily="34" charset="0"/>
              </a:rPr>
              <a:t> mode just lock the ancestor in that mode.</a:t>
            </a:r>
          </a:p>
          <a:p>
            <a:pPr marL="228600" indent="0" algn="just">
              <a:spcBef>
                <a:spcPts val="1200"/>
              </a:spcBef>
              <a:buNone/>
              <a:defRPr/>
            </a:pPr>
            <a:r>
              <a:rPr lang="en-US" sz="2000" b="1" dirty="0" smtClean="0">
                <a:solidFill>
                  <a:srgbClr val="000099"/>
                </a:solidFill>
                <a:latin typeface="Arial" pitchFamily="34" charset="0"/>
                <a:cs typeface="Arial" pitchFamily="34" charset="0"/>
              </a:rPr>
              <a:t>Descendants to Ancestors: To lock a descendant in a </a:t>
            </a:r>
            <a:r>
              <a:rPr lang="en-US" sz="2000" b="1" i="1" dirty="0" smtClean="0">
                <a:solidFill>
                  <a:srgbClr val="000099"/>
                </a:solidFill>
                <a:latin typeface="Arial" pitchFamily="34" charset="0"/>
                <a:cs typeface="Arial" pitchFamily="34" charset="0"/>
              </a:rPr>
              <a:t>r</a:t>
            </a:r>
            <a:r>
              <a:rPr lang="en-US" sz="2000" b="1" dirty="0" smtClean="0">
                <a:solidFill>
                  <a:srgbClr val="000099"/>
                </a:solidFill>
                <a:latin typeface="Arial" pitchFamily="34" charset="0"/>
                <a:cs typeface="Arial" pitchFamily="34" charset="0"/>
              </a:rPr>
              <a:t> or </a:t>
            </a:r>
            <a:r>
              <a:rPr lang="en-US" sz="2000" b="1" i="1" dirty="0" smtClean="0">
                <a:solidFill>
                  <a:srgbClr val="000099"/>
                </a:solidFill>
                <a:latin typeface="Arial" pitchFamily="34" charset="0"/>
                <a:cs typeface="Arial" pitchFamily="34" charset="0"/>
              </a:rPr>
              <a:t>w</a:t>
            </a:r>
            <a:r>
              <a:rPr lang="en-US" sz="2000" b="1" dirty="0" smtClean="0">
                <a:solidFill>
                  <a:srgbClr val="000099"/>
                </a:solidFill>
                <a:latin typeface="Arial" pitchFamily="34" charset="0"/>
                <a:cs typeface="Arial" pitchFamily="34" charset="0"/>
              </a:rPr>
              <a:t> mode, all its ancestors must be locked in </a:t>
            </a:r>
            <a:r>
              <a:rPr lang="en-US" sz="2000" b="1" i="1" dirty="0" err="1" smtClean="0">
                <a:solidFill>
                  <a:srgbClr val="000099"/>
                </a:solidFill>
                <a:latin typeface="Arial" pitchFamily="34" charset="0"/>
                <a:cs typeface="Arial" pitchFamily="34" charset="0"/>
              </a:rPr>
              <a:t>ir</a:t>
            </a:r>
            <a:r>
              <a:rPr lang="en-US" sz="2000" b="1" dirty="0" smtClean="0">
                <a:solidFill>
                  <a:srgbClr val="000099"/>
                </a:solidFill>
                <a:latin typeface="Arial" pitchFamily="34" charset="0"/>
                <a:cs typeface="Arial" pitchFamily="34" charset="0"/>
              </a:rPr>
              <a:t> or </a:t>
            </a:r>
            <a:r>
              <a:rPr lang="en-US" sz="2000" b="1" i="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mode. Thus, if </a:t>
            </a:r>
            <a:r>
              <a:rPr lang="en-US" sz="2000" b="1" i="1" dirty="0" smtClean="0">
                <a:solidFill>
                  <a:srgbClr val="000099"/>
                </a:solidFill>
                <a:latin typeface="Arial" pitchFamily="34" charset="0"/>
                <a:cs typeface="Arial" pitchFamily="34" charset="0"/>
              </a:rPr>
              <a:t>R1.1</a:t>
            </a:r>
            <a:r>
              <a:rPr lang="en-US" sz="2000" b="1" dirty="0" smtClean="0">
                <a:solidFill>
                  <a:srgbClr val="000099"/>
                </a:solidFill>
                <a:latin typeface="Arial" pitchFamily="34" charset="0"/>
                <a:cs typeface="Arial" pitchFamily="34" charset="0"/>
              </a:rPr>
              <a:t> is needed to be locked in </a:t>
            </a:r>
            <a:r>
              <a:rPr lang="en-US" sz="2000" b="1" i="1" dirty="0" smtClean="0">
                <a:solidFill>
                  <a:srgbClr val="000099"/>
                </a:solidFill>
                <a:latin typeface="Arial" pitchFamily="34" charset="0"/>
                <a:cs typeface="Arial" pitchFamily="34" charset="0"/>
              </a:rPr>
              <a:t>w</a:t>
            </a:r>
            <a:r>
              <a:rPr lang="en-US" sz="2000" b="1" dirty="0" smtClean="0">
                <a:solidFill>
                  <a:srgbClr val="000099"/>
                </a:solidFill>
                <a:latin typeface="Arial" pitchFamily="34" charset="0"/>
                <a:cs typeface="Arial" pitchFamily="34" charset="0"/>
              </a:rPr>
              <a:t> mode, all its ancestors (DB1, A1, and F1, F2, and F3) must be locked in </a:t>
            </a:r>
            <a:r>
              <a:rPr lang="en-US" sz="2000" b="1" i="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mode in that order. This avoids </a:t>
            </a:r>
            <a:r>
              <a:rPr lang="en-US" sz="2000" b="1" i="1" dirty="0" smtClean="0">
                <a:solidFill>
                  <a:srgbClr val="000099"/>
                </a:solidFill>
                <a:latin typeface="Arial" pitchFamily="34" charset="0"/>
                <a:cs typeface="Arial" pitchFamily="34" charset="0"/>
              </a:rPr>
              <a:t>r-w</a:t>
            </a:r>
            <a:r>
              <a:rPr lang="en-US" sz="2000" b="1" dirty="0" smtClean="0">
                <a:solidFill>
                  <a:srgbClr val="000099"/>
                </a:solidFill>
                <a:latin typeface="Arial" pitchFamily="34" charset="0"/>
                <a:cs typeface="Arial" pitchFamily="34" charset="0"/>
              </a:rPr>
              <a:t> conflict.</a:t>
            </a: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3096513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Steps for applying lock types on a lockable unit</a:t>
            </a:r>
          </a:p>
          <a:p>
            <a:pPr marL="0" indent="0" algn="just">
              <a:spcBef>
                <a:spcPts val="1200"/>
              </a:spcBef>
              <a:buNone/>
              <a:defRPr/>
            </a:pPr>
            <a:r>
              <a:rPr lang="en-US" sz="2400" b="1" dirty="0" smtClean="0">
                <a:solidFill>
                  <a:srgbClr val="660066"/>
                </a:solidFill>
                <a:latin typeface="Arial" pitchFamily="34" charset="0"/>
                <a:cs typeface="Arial" pitchFamily="34" charset="0"/>
              </a:rPr>
              <a:t>G: A lock instance graph.</a:t>
            </a:r>
          </a:p>
          <a:p>
            <a:pPr marL="6858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rPr>
              <a:t>If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is not the root of </a:t>
            </a:r>
            <a:r>
              <a:rPr lang="en-US" sz="2000" b="1" i="1" dirty="0" smtClean="0">
                <a:solidFill>
                  <a:srgbClr val="000099"/>
                </a:solidFill>
                <a:latin typeface="Arial" pitchFamily="34" charset="0"/>
                <a:cs typeface="Arial" pitchFamily="34" charset="0"/>
              </a:rPr>
              <a:t>G</a:t>
            </a:r>
            <a:r>
              <a:rPr lang="en-US" sz="2000" b="1" dirty="0" smtClean="0">
                <a:solidFill>
                  <a:srgbClr val="000099"/>
                </a:solidFill>
                <a:latin typeface="Arial" pitchFamily="34" charset="0"/>
                <a:cs typeface="Arial" pitchFamily="34" charset="0"/>
              </a:rPr>
              <a:t>, then to set </a:t>
            </a:r>
            <a:r>
              <a:rPr lang="en-US" sz="2000" b="1" i="1" dirty="0" err="1" smtClean="0">
                <a:solidFill>
                  <a:srgbClr val="000099"/>
                </a:solidFill>
                <a:latin typeface="Arial" pitchFamily="34" charset="0"/>
                <a:cs typeface="Arial" pitchFamily="34" charset="0"/>
              </a:rPr>
              <a:t>rl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or </a:t>
            </a:r>
            <a:r>
              <a:rPr lang="en-US" sz="2000" b="1" i="1" dirty="0" err="1" smtClean="0">
                <a:solidFill>
                  <a:srgbClr val="000099"/>
                </a:solidFill>
                <a:latin typeface="Arial" pitchFamily="34" charset="0"/>
                <a:cs typeface="Arial" pitchFamily="34" charset="0"/>
              </a:rPr>
              <a:t>irl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must have an </a:t>
            </a:r>
            <a:r>
              <a:rPr lang="en-US" sz="2000" b="1" i="1" dirty="0" err="1" smtClean="0">
                <a:solidFill>
                  <a:srgbClr val="000099"/>
                </a:solidFill>
                <a:latin typeface="Arial" pitchFamily="34" charset="0"/>
                <a:cs typeface="Arial" pitchFamily="34" charset="0"/>
              </a:rPr>
              <a:t>ir</a:t>
            </a:r>
            <a:r>
              <a:rPr lang="en-US" sz="2000" b="1" dirty="0" smtClean="0">
                <a:solidFill>
                  <a:srgbClr val="000099"/>
                </a:solidFill>
                <a:latin typeface="Arial" pitchFamily="34" charset="0"/>
                <a:cs typeface="Arial" pitchFamily="34" charset="0"/>
              </a:rPr>
              <a:t> or </a:t>
            </a:r>
            <a:r>
              <a:rPr lang="en-US" sz="2000" b="1" i="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lock on </a:t>
            </a:r>
            <a:r>
              <a:rPr lang="en-US" sz="2000" b="1" i="1" dirty="0" smtClean="0">
                <a:solidFill>
                  <a:srgbClr val="000099"/>
                </a:solidFill>
                <a:latin typeface="Arial" pitchFamily="34" charset="0"/>
                <a:cs typeface="Arial" pitchFamily="34" charset="0"/>
              </a:rPr>
              <a:t>x’s</a:t>
            </a:r>
            <a:r>
              <a:rPr lang="en-US" sz="2000" b="1" dirty="0" smtClean="0">
                <a:solidFill>
                  <a:srgbClr val="000099"/>
                </a:solidFill>
                <a:latin typeface="Arial" pitchFamily="34" charset="0"/>
                <a:cs typeface="Arial" pitchFamily="34" charset="0"/>
              </a:rPr>
              <a:t> parent.</a:t>
            </a:r>
          </a:p>
          <a:p>
            <a:pPr marL="6858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rPr>
              <a:t>If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is not the root of </a:t>
            </a:r>
            <a:r>
              <a:rPr lang="en-US" sz="2000" b="1" i="1" dirty="0" smtClean="0">
                <a:solidFill>
                  <a:srgbClr val="000099"/>
                </a:solidFill>
                <a:latin typeface="Arial" pitchFamily="34" charset="0"/>
                <a:cs typeface="Arial" pitchFamily="34" charset="0"/>
              </a:rPr>
              <a:t>G, </a:t>
            </a:r>
            <a:r>
              <a:rPr lang="en-US" sz="2000" b="1" dirty="0" smtClean="0">
                <a:solidFill>
                  <a:srgbClr val="000099"/>
                </a:solidFill>
                <a:latin typeface="Arial" pitchFamily="34" charset="0"/>
                <a:cs typeface="Arial" pitchFamily="34" charset="0"/>
              </a:rPr>
              <a:t>then to set </a:t>
            </a:r>
            <a:r>
              <a:rPr lang="en-US" sz="2000" b="1" i="1" dirty="0" err="1" smtClean="0">
                <a:solidFill>
                  <a:srgbClr val="000099"/>
                </a:solidFill>
                <a:latin typeface="Arial" pitchFamily="34" charset="0"/>
                <a:cs typeface="Arial" pitchFamily="34" charset="0"/>
              </a:rPr>
              <a:t>wl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or </a:t>
            </a:r>
            <a:r>
              <a:rPr lang="en-US" sz="2000" b="1" i="1" dirty="0" err="1" smtClean="0">
                <a:solidFill>
                  <a:srgbClr val="000099"/>
                </a:solidFill>
                <a:latin typeface="Arial" pitchFamily="34" charset="0"/>
                <a:cs typeface="Arial" pitchFamily="34" charset="0"/>
              </a:rPr>
              <a:t>iwl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must have an </a:t>
            </a:r>
            <a:r>
              <a:rPr lang="en-US" sz="2000" b="1" i="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lock on </a:t>
            </a:r>
            <a:r>
              <a:rPr lang="en-US" sz="2000" b="1" i="1" dirty="0">
                <a:solidFill>
                  <a:srgbClr val="000099"/>
                </a:solidFill>
                <a:latin typeface="Arial" pitchFamily="34" charset="0"/>
                <a:cs typeface="Arial" pitchFamily="34" charset="0"/>
              </a:rPr>
              <a:t>x’s</a:t>
            </a:r>
            <a:r>
              <a:rPr lang="en-US" sz="2000" b="1" dirty="0">
                <a:solidFill>
                  <a:srgbClr val="000099"/>
                </a:solidFill>
                <a:latin typeface="Arial" pitchFamily="34" charset="0"/>
                <a:cs typeface="Arial" pitchFamily="34" charset="0"/>
              </a:rPr>
              <a:t> parent</a:t>
            </a:r>
            <a:r>
              <a:rPr lang="en-US" sz="2000" b="1" dirty="0" smtClean="0">
                <a:solidFill>
                  <a:srgbClr val="000099"/>
                </a:solidFill>
                <a:latin typeface="Arial" pitchFamily="34" charset="0"/>
                <a:cs typeface="Arial" pitchFamily="34" charset="0"/>
              </a:rPr>
              <a:t>.</a:t>
            </a:r>
          </a:p>
          <a:p>
            <a:pPr marL="685800" indent="-457200" algn="just">
              <a:spcBef>
                <a:spcPts val="1200"/>
              </a:spcBef>
              <a:buFont typeface="+mj-lt"/>
              <a:buAutoNum type="arabicPeriod"/>
              <a:defRPr/>
            </a:pPr>
            <a:r>
              <a:rPr lang="en-US" sz="2000" b="1" dirty="0" smtClean="0">
                <a:solidFill>
                  <a:srgbClr val="000099"/>
                </a:solidFill>
                <a:latin typeface="Arial" pitchFamily="34" charset="0"/>
                <a:cs typeface="Arial" pitchFamily="34" charset="0"/>
              </a:rPr>
              <a:t>To read (or write) 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must own an </a:t>
            </a:r>
            <a:r>
              <a:rPr lang="en-US" sz="2000" b="1" i="1" dirty="0" smtClean="0">
                <a:solidFill>
                  <a:srgbClr val="000099"/>
                </a:solidFill>
                <a:latin typeface="Arial" pitchFamily="34" charset="0"/>
                <a:cs typeface="Arial" pitchFamily="34" charset="0"/>
              </a:rPr>
              <a:t>r</a:t>
            </a:r>
            <a:r>
              <a:rPr lang="en-US" sz="2000" b="1" dirty="0" smtClean="0">
                <a:solidFill>
                  <a:srgbClr val="000099"/>
                </a:solidFill>
                <a:latin typeface="Arial" pitchFamily="34" charset="0"/>
                <a:cs typeface="Arial" pitchFamily="34" charset="0"/>
              </a:rPr>
              <a:t> or </a:t>
            </a:r>
            <a:r>
              <a:rPr lang="en-US" sz="2000" b="1" i="1" dirty="0" smtClean="0">
                <a:solidFill>
                  <a:srgbClr val="000099"/>
                </a:solidFill>
                <a:latin typeface="Arial" pitchFamily="34" charset="0"/>
                <a:cs typeface="Arial" pitchFamily="34" charset="0"/>
              </a:rPr>
              <a:t>w</a:t>
            </a:r>
            <a:r>
              <a:rPr lang="en-US" sz="2000" b="1" dirty="0" smtClean="0">
                <a:solidFill>
                  <a:srgbClr val="000099"/>
                </a:solidFill>
                <a:latin typeface="Arial" pitchFamily="34" charset="0"/>
                <a:cs typeface="Arial" pitchFamily="34" charset="0"/>
              </a:rPr>
              <a:t> (or </a:t>
            </a:r>
            <a:r>
              <a:rPr lang="en-US" sz="2000" b="1" i="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lock on some ancestor of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 lock on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itself is an explicit lock for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a lock on a proper ancestor of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is an implicit lock for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a:t>
            </a:r>
          </a:p>
          <a:p>
            <a:pPr marL="685800" indent="-457200" algn="just">
              <a:spcBef>
                <a:spcPts val="1200"/>
              </a:spcBef>
              <a:buFont typeface="+mj-lt"/>
              <a:buAutoNum type="arabicPeriod"/>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may not release an intention lock on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if it is currently holding a lock on any child of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a:t>
            </a: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9011171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An example. G: A lock instance graph.</a:t>
            </a:r>
          </a:p>
          <a:p>
            <a:pPr marL="0" indent="0" algn="just">
              <a:spcBef>
                <a:spcPts val="1200"/>
              </a:spcBef>
              <a:buNone/>
              <a:defRPr/>
            </a:pPr>
            <a:r>
              <a:rPr lang="en-US" sz="2000" b="1" dirty="0" smtClean="0">
                <a:solidFill>
                  <a:srgbClr val="000099"/>
                </a:solidFill>
                <a:latin typeface="Arial" pitchFamily="34" charset="0"/>
                <a:cs typeface="Arial" pitchFamily="34" charset="0"/>
              </a:rPr>
              <a:t>Suppose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wants to set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[F3]. </a:t>
            </a:r>
          </a:p>
          <a:p>
            <a:pPr marL="0" indent="0" algn="ctr">
              <a:spcBef>
                <a:spcPts val="1200"/>
              </a:spcBef>
              <a:buNone/>
              <a:defRPr/>
            </a:pPr>
            <a:r>
              <a:rPr lang="en-US" sz="2000" b="1" i="1" dirty="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[DB1]</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irl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[A1] </a:t>
            </a:r>
            <a:r>
              <a:rPr lang="en-US" sz="2000" b="1" i="1" dirty="0" smtClean="0">
                <a:solidFill>
                  <a:srgbClr val="000099"/>
                </a:solidFill>
                <a:latin typeface="Arial" pitchFamily="34" charset="0"/>
                <a:cs typeface="Arial" pitchFamily="34" charset="0"/>
                <a:sym typeface="Wingdings" pitchFamily="2" charset="2"/>
              </a:rPr>
              <a:t>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[F3]</a:t>
            </a:r>
          </a:p>
          <a:p>
            <a:pPr marL="0" indent="0" algn="just">
              <a:spcBef>
                <a:spcPts val="1200"/>
              </a:spcBef>
              <a:buNone/>
              <a:defRPr/>
            </a:pPr>
            <a:r>
              <a:rPr lang="en-US" sz="2000" b="1" dirty="0" smtClean="0">
                <a:solidFill>
                  <a:srgbClr val="000099"/>
                </a:solidFill>
                <a:latin typeface="Arial" pitchFamily="34" charset="0"/>
                <a:cs typeface="Arial" pitchFamily="34" charset="0"/>
              </a:rPr>
              <a:t>Check</a:t>
            </a:r>
          </a:p>
          <a:p>
            <a:pPr marL="228600" indent="0" algn="just">
              <a:spcBef>
                <a:spcPts val="1200"/>
              </a:spcBef>
              <a:buNone/>
              <a:defRPr/>
            </a:pPr>
            <a:r>
              <a:rPr lang="en-US" sz="2000" b="1" dirty="0" smtClean="0">
                <a:solidFill>
                  <a:srgbClr val="000099"/>
                </a:solidFill>
                <a:latin typeface="Arial" pitchFamily="34" charset="0"/>
                <a:cs typeface="Arial" pitchFamily="34" charset="0"/>
              </a:rPr>
              <a:t>Suppose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tries to set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[R3.2]</a:t>
            </a:r>
            <a:r>
              <a:rPr lang="en-US" sz="2000" b="1" dirty="0" smtClean="0">
                <a:solidFill>
                  <a:srgbClr val="000099"/>
                </a:solidFill>
                <a:latin typeface="Arial" pitchFamily="34" charset="0"/>
                <a:cs typeface="Arial" pitchFamily="34" charset="0"/>
              </a:rPr>
              <a:t>. It must first set </a:t>
            </a:r>
            <a:r>
              <a:rPr lang="en-US" sz="2000" b="1" i="1" dirty="0" smtClean="0">
                <a:solidFill>
                  <a:srgbClr val="000099"/>
                </a:solidFill>
                <a:latin typeface="Arial" pitchFamily="34" charset="0"/>
                <a:cs typeface="Arial" pitchFamily="34" charset="0"/>
              </a:rPr>
              <a:t>iwl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[DB1</a:t>
            </a:r>
            <a:r>
              <a:rPr lang="en-US" sz="2000" b="1" dirty="0" smtClean="0">
                <a:solidFill>
                  <a:srgbClr val="000099"/>
                </a:solidFill>
                <a:latin typeface="Arial" pitchFamily="34" charset="0"/>
                <a:cs typeface="Arial" pitchFamily="34" charset="0"/>
              </a:rPr>
              <a:t>], then </a:t>
            </a:r>
            <a:r>
              <a:rPr lang="en-US" sz="2000" b="1" i="1" dirty="0" smtClean="0">
                <a:solidFill>
                  <a:srgbClr val="000099"/>
                </a:solidFill>
                <a:latin typeface="Arial" pitchFamily="34" charset="0"/>
                <a:cs typeface="Arial" pitchFamily="34" charset="0"/>
              </a:rPr>
              <a:t>iwl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[A1]</a:t>
            </a:r>
            <a:r>
              <a:rPr lang="en-US" sz="2000" b="1" dirty="0" smtClean="0">
                <a:solidFill>
                  <a:srgbClr val="000099"/>
                </a:solidFill>
                <a:latin typeface="Arial" pitchFamily="34" charset="0"/>
                <a:cs typeface="Arial" pitchFamily="34" charset="0"/>
              </a:rPr>
              <a:t> and finally </a:t>
            </a:r>
            <a:r>
              <a:rPr lang="en-US" sz="2000" b="1" i="1" dirty="0" smtClean="0">
                <a:solidFill>
                  <a:srgbClr val="000099"/>
                </a:solidFill>
                <a:latin typeface="Arial" pitchFamily="34" charset="0"/>
                <a:cs typeface="Arial" pitchFamily="34" charset="0"/>
              </a:rPr>
              <a:t>iwl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[F3]</a:t>
            </a:r>
            <a:r>
              <a:rPr lang="en-US" sz="2000" b="1" dirty="0" smtClean="0">
                <a:solidFill>
                  <a:srgbClr val="000099"/>
                </a:solidFill>
                <a:latin typeface="Arial" pitchFamily="34" charset="0"/>
                <a:cs typeface="Arial" pitchFamily="34" charset="0"/>
              </a:rPr>
              <a:t>. It can obtain the first two locks but not the last one because it conflicts with the explicit lock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[F3</a:t>
            </a:r>
            <a:r>
              <a:rPr lang="en-US" sz="2000" b="1" i="1" dirty="0" smtClean="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After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releases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[F3]</a:t>
            </a:r>
            <a:r>
              <a:rPr lang="en-US" sz="2000" b="1" dirty="0" smtClean="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can set its locks </a:t>
            </a:r>
            <a:r>
              <a:rPr lang="en-US" sz="2000" b="1" i="1" dirty="0">
                <a:solidFill>
                  <a:srgbClr val="000099"/>
                </a:solidFill>
                <a:latin typeface="Arial" pitchFamily="34" charset="0"/>
                <a:cs typeface="Arial" pitchFamily="34" charset="0"/>
              </a:rPr>
              <a:t>iwl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[F3</a:t>
            </a:r>
            <a:r>
              <a:rPr lang="en-US" sz="2000" b="1" i="1" dirty="0" smtClean="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and </a:t>
            </a:r>
            <a:r>
              <a:rPr lang="en-US" sz="2000" b="1" i="1" dirty="0" smtClean="0">
                <a:solidFill>
                  <a:srgbClr val="000099"/>
                </a:solidFill>
                <a:latin typeface="Arial" pitchFamily="34" charset="0"/>
                <a:cs typeface="Arial" pitchFamily="34" charset="0"/>
              </a:rPr>
              <a:t>wl</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[R3.2]</a:t>
            </a:r>
            <a:r>
              <a:rPr lang="en-US" sz="2000" b="1" dirty="0" smtClean="0">
                <a:solidFill>
                  <a:srgbClr val="000099"/>
                </a:solidFill>
                <a:latin typeface="Arial" pitchFamily="34" charset="0"/>
                <a:cs typeface="Arial" pitchFamily="34" charset="0"/>
              </a:rPr>
              <a:t>. If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3</a:t>
            </a:r>
            <a:r>
              <a:rPr lang="en-US" sz="2000" b="1" dirty="0" smtClean="0">
                <a:solidFill>
                  <a:srgbClr val="000099"/>
                </a:solidFill>
                <a:latin typeface="Arial" pitchFamily="34" charset="0"/>
                <a:cs typeface="Arial" pitchFamily="34" charset="0"/>
              </a:rPr>
              <a:t> comes along and tries to set </a:t>
            </a:r>
            <a:r>
              <a:rPr lang="en-US" sz="2000" b="1" i="1" dirty="0" smtClean="0">
                <a:solidFill>
                  <a:srgbClr val="000099"/>
                </a:solidFill>
                <a:latin typeface="Arial" pitchFamily="34" charset="0"/>
                <a:cs typeface="Arial" pitchFamily="34" charset="0"/>
              </a:rPr>
              <a:t>rl</a:t>
            </a:r>
            <a:r>
              <a:rPr lang="en-US" sz="2000" b="1" i="1" baseline="-10000" dirty="0" smtClean="0">
                <a:solidFill>
                  <a:srgbClr val="000099"/>
                </a:solidFill>
                <a:latin typeface="Arial" pitchFamily="34" charset="0"/>
                <a:cs typeface="Arial" pitchFamily="34" charset="0"/>
              </a:rPr>
              <a:t>3</a:t>
            </a:r>
            <a:r>
              <a:rPr lang="en-US" sz="2000" b="1" i="1" dirty="0" smtClean="0">
                <a:solidFill>
                  <a:srgbClr val="000099"/>
                </a:solidFill>
                <a:latin typeface="Arial" pitchFamily="34" charset="0"/>
                <a:cs typeface="Arial" pitchFamily="34" charset="0"/>
              </a:rPr>
              <a:t>[A1</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then it must first set </a:t>
            </a:r>
            <a:r>
              <a:rPr lang="en-US" sz="2000" b="1" i="1" dirty="0" smtClean="0">
                <a:solidFill>
                  <a:srgbClr val="000099"/>
                </a:solidFill>
                <a:latin typeface="Arial" pitchFamily="34" charset="0"/>
                <a:cs typeface="Arial" pitchFamily="34" charset="0"/>
              </a:rPr>
              <a:t>irl</a:t>
            </a:r>
            <a:r>
              <a:rPr lang="en-US" sz="2000" b="1" i="1" baseline="-10000" dirty="0" smtClean="0">
                <a:solidFill>
                  <a:srgbClr val="000099"/>
                </a:solidFill>
                <a:latin typeface="Arial" pitchFamily="34" charset="0"/>
                <a:cs typeface="Arial" pitchFamily="34" charset="0"/>
              </a:rPr>
              <a:t>3</a:t>
            </a:r>
            <a:r>
              <a:rPr lang="en-US" sz="2000" b="1" i="1" dirty="0" smtClean="0">
                <a:solidFill>
                  <a:srgbClr val="000099"/>
                </a:solidFill>
                <a:latin typeface="Arial" pitchFamily="34" charset="0"/>
                <a:cs typeface="Arial" pitchFamily="34" charset="0"/>
              </a:rPr>
              <a:t>[DB1</a:t>
            </a:r>
            <a:r>
              <a:rPr lang="en-US" sz="2000" b="1" i="1" dirty="0">
                <a:solidFill>
                  <a:srgbClr val="000099"/>
                </a:solidFill>
                <a:latin typeface="Arial" pitchFamily="34" charset="0"/>
                <a:cs typeface="Arial" pitchFamily="34" charset="0"/>
              </a:rPr>
              <a:t>]</a:t>
            </a:r>
            <a:r>
              <a:rPr lang="en-US" sz="2000" b="1" dirty="0" smtClean="0">
                <a:solidFill>
                  <a:srgbClr val="000099"/>
                </a:solidFill>
                <a:latin typeface="Arial" pitchFamily="34" charset="0"/>
                <a:cs typeface="Arial" pitchFamily="34" charset="0"/>
              </a:rPr>
              <a:t>. It can set this lock followed by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3</a:t>
            </a:r>
            <a:r>
              <a:rPr lang="en-US" sz="2000" b="1" i="1" dirty="0">
                <a:solidFill>
                  <a:srgbClr val="000099"/>
                </a:solidFill>
                <a:latin typeface="Arial" pitchFamily="34" charset="0"/>
                <a:cs typeface="Arial" pitchFamily="34" charset="0"/>
              </a:rPr>
              <a:t>[A1]</a:t>
            </a:r>
            <a:r>
              <a:rPr lang="en-US" sz="2000" b="1" dirty="0" smtClean="0">
                <a:solidFill>
                  <a:srgbClr val="000099"/>
                </a:solidFill>
                <a:latin typeface="Arial" pitchFamily="34" charset="0"/>
                <a:cs typeface="Arial" pitchFamily="34" charset="0"/>
              </a:rPr>
              <a:t>] before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releases.</a:t>
            </a:r>
            <a:endParaRPr lang="en-US" sz="2400" b="1" dirty="0" smtClean="0">
              <a:solidFill>
                <a:srgbClr val="660066"/>
              </a:solidFill>
              <a:latin typeface="Arial" pitchFamily="34" charset="0"/>
              <a:cs typeface="Arial" pitchFamily="34" charset="0"/>
            </a:endParaRPr>
          </a:p>
          <a:p>
            <a:pPr marL="0" indent="0" algn="just">
              <a:spcBef>
                <a:spcPts val="1200"/>
              </a:spcBef>
              <a:buNone/>
              <a:defRPr/>
            </a:pP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7058911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Correctness</a:t>
            </a:r>
          </a:p>
          <a:p>
            <a:pPr marL="290513" indent="0" algn="just">
              <a:spcBef>
                <a:spcPts val="1200"/>
              </a:spcBef>
              <a:buNone/>
              <a:defRPr/>
            </a:pPr>
            <a:r>
              <a:rPr lang="en-US" sz="2000" b="1" dirty="0" smtClean="0">
                <a:solidFill>
                  <a:srgbClr val="000099"/>
                </a:solidFill>
                <a:latin typeface="Arial" pitchFamily="34" charset="0"/>
                <a:cs typeface="Arial" pitchFamily="34" charset="0"/>
              </a:rPr>
              <a:t>Theorem 3.7: In </a:t>
            </a:r>
            <a:r>
              <a:rPr lang="en-US" sz="2000" b="1" dirty="0" err="1" smtClean="0">
                <a:solidFill>
                  <a:srgbClr val="000099"/>
                </a:solidFill>
                <a:latin typeface="Arial" pitchFamily="34" charset="0"/>
                <a:cs typeface="Arial" pitchFamily="34" charset="0"/>
              </a:rPr>
              <a:t>multigranularity</a:t>
            </a:r>
            <a:r>
              <a:rPr lang="en-US" sz="2000" b="1" dirty="0" smtClean="0">
                <a:solidFill>
                  <a:srgbClr val="000099"/>
                </a:solidFill>
                <a:latin typeface="Arial" pitchFamily="34" charset="0"/>
                <a:cs typeface="Arial" pitchFamily="34" charset="0"/>
              </a:rPr>
              <a:t> locking, if a transaction owns an explicit or implicit lock on a node of </a:t>
            </a:r>
            <a:r>
              <a:rPr lang="en-US" sz="2000" b="1" i="1" dirty="0" smtClean="0">
                <a:solidFill>
                  <a:srgbClr val="000099"/>
                </a:solidFill>
                <a:latin typeface="Arial" pitchFamily="34" charset="0"/>
                <a:cs typeface="Arial" pitchFamily="34" charset="0"/>
              </a:rPr>
              <a:t>G</a:t>
            </a:r>
            <a:r>
              <a:rPr lang="en-US" sz="2000" b="1" dirty="0" smtClean="0">
                <a:solidFill>
                  <a:srgbClr val="000099"/>
                </a:solidFill>
                <a:latin typeface="Arial" pitchFamily="34" charset="0"/>
                <a:cs typeface="Arial" pitchFamily="34" charset="0"/>
              </a:rPr>
              <a:t>, then no other transaction can own an explicit or implicit conflicting lock on that node.</a:t>
            </a:r>
          </a:p>
          <a:p>
            <a:pPr marL="290513" indent="0" algn="just">
              <a:spcBef>
                <a:spcPts val="1200"/>
              </a:spcBef>
              <a:buNone/>
              <a:defRPr/>
            </a:pPr>
            <a:r>
              <a:rPr lang="en-US" sz="2000" b="1" dirty="0" smtClean="0">
                <a:solidFill>
                  <a:srgbClr val="000099"/>
                </a:solidFill>
                <a:latin typeface="Arial" pitchFamily="34" charset="0"/>
                <a:cs typeface="Arial" pitchFamily="34" charset="0"/>
              </a:rPr>
              <a:t>Proof: Since modification is done to a leaf node(s) after intention locks on its ancestors are applied, it is enough to proof that no conflicting locks can be applied on a leaf node. Suppose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and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hold a conflicting lock leaf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We have the following seven cases to consider:</a:t>
            </a:r>
            <a:endParaRPr lang="en-US" sz="2400" b="1"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8390467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72887" y="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207818" y="845852"/>
            <a:ext cx="5158509" cy="4803709"/>
          </a:xfrm>
        </p:spPr>
        <p:txBody>
          <a:bodyPr/>
          <a:lstStyle/>
          <a:p>
            <a:pPr marL="290513" indent="0" algn="just">
              <a:spcBef>
                <a:spcPts val="1200"/>
              </a:spcBef>
              <a:buNone/>
              <a:tabLst>
                <a:tab pos="1025525" algn="l"/>
                <a:tab pos="3028950" algn="l"/>
                <a:tab pos="4460875" algn="l"/>
              </a:tabLst>
              <a:defRPr/>
            </a:pPr>
            <a:endParaRPr lang="en-US" sz="2000" b="1" dirty="0" smtClean="0">
              <a:solidFill>
                <a:srgbClr val="000099"/>
              </a:solidFill>
              <a:latin typeface="Arial" pitchFamily="34" charset="0"/>
              <a:cs typeface="Arial" pitchFamily="34" charset="0"/>
            </a:endParaRPr>
          </a:p>
          <a:p>
            <a:pPr marL="290513" indent="0" algn="just">
              <a:spcBef>
                <a:spcPts val="1200"/>
              </a:spcBef>
              <a:buNone/>
              <a:tabLst>
                <a:tab pos="1025525" algn="l"/>
                <a:tab pos="3028950" algn="l"/>
                <a:tab pos="4460875" algn="l"/>
              </a:tabLst>
              <a:defRPr/>
            </a:pPr>
            <a:endParaRPr lang="en-US" sz="2000" b="1" dirty="0">
              <a:solidFill>
                <a:srgbClr val="000099"/>
              </a:solidFill>
              <a:latin typeface="Arial" pitchFamily="34" charset="0"/>
              <a:cs typeface="Arial" pitchFamily="34" charset="0"/>
            </a:endParaRPr>
          </a:p>
          <a:p>
            <a:pPr marL="290513" indent="0" algn="just">
              <a:spcBef>
                <a:spcPts val="1200"/>
              </a:spcBef>
              <a:buNone/>
              <a:tabLst>
                <a:tab pos="1025525" algn="l"/>
                <a:tab pos="3028950" algn="l"/>
                <a:tab pos="4460875" algn="l"/>
              </a:tabLst>
              <a:defRPr/>
            </a:pPr>
            <a:r>
              <a:rPr lang="en-US" sz="2000" b="1" dirty="0" smtClean="0">
                <a:solidFill>
                  <a:srgbClr val="000099"/>
                </a:solidFill>
                <a:latin typeface="Arial" pitchFamily="34" charset="0"/>
                <a:cs typeface="Arial" pitchFamily="34" charset="0"/>
              </a:rPr>
              <a:t>	</a:t>
            </a:r>
          </a:p>
          <a:p>
            <a:pPr marL="290513" indent="0" algn="just">
              <a:spcBef>
                <a:spcPts val="1200"/>
              </a:spcBef>
              <a:buNone/>
              <a:tabLst>
                <a:tab pos="1025525" algn="l"/>
                <a:tab pos="3028950" algn="l"/>
                <a:tab pos="4460875" algn="l"/>
              </a:tabLst>
              <a:defRPr/>
            </a:pPr>
            <a:endParaRPr lang="en-US" sz="2000" b="1" i="1" dirty="0">
              <a:solidFill>
                <a:srgbClr val="000099"/>
              </a:solidFill>
              <a:latin typeface="Arial" pitchFamily="34" charset="0"/>
              <a:cs typeface="Arial" pitchFamily="34" charset="0"/>
            </a:endParaRPr>
          </a:p>
          <a:p>
            <a:pPr marL="1090613" indent="0" algn="just">
              <a:spcBef>
                <a:spcPts val="1200"/>
              </a:spcBef>
              <a:buNone/>
              <a:tabLst>
                <a:tab pos="2854325" algn="l"/>
                <a:tab pos="4054475" algn="l"/>
              </a:tabLst>
              <a:defRPr/>
            </a:pP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i</a:t>
            </a:r>
            <a:r>
              <a:rPr lang="en-US" sz="2000" b="1" i="1" baseline="-10000" dirty="0" smtClean="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j</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A</a:t>
            </a:r>
            <a:r>
              <a:rPr lang="en-US" sz="2000" b="1" dirty="0" smtClean="0">
                <a:solidFill>
                  <a:srgbClr val="000099"/>
                </a:solidFill>
                <a:latin typeface="Arial" pitchFamily="34" charset="0"/>
                <a:cs typeface="Arial" pitchFamily="34" charset="0"/>
              </a:rPr>
              <a:t>nswer</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smtClean="0">
                <a:solidFill>
                  <a:srgbClr val="000099"/>
                </a:solidFill>
                <a:latin typeface="Arial" pitchFamily="34" charset="0"/>
                <a:cs typeface="Arial" pitchFamily="34" charset="0"/>
              </a:rPr>
              <a:t>Implicit </a:t>
            </a:r>
            <a:r>
              <a:rPr lang="en-US" sz="1800" b="1" i="1" dirty="0" smtClean="0">
                <a:solidFill>
                  <a:srgbClr val="000099"/>
                </a:solidFill>
                <a:latin typeface="Arial" pitchFamily="34" charset="0"/>
                <a:cs typeface="Arial" pitchFamily="34" charset="0"/>
              </a:rPr>
              <a:t>r</a:t>
            </a:r>
            <a:r>
              <a:rPr lang="en-US" sz="1800" b="1" dirty="0" smtClean="0">
                <a:solidFill>
                  <a:srgbClr val="000099"/>
                </a:solidFill>
                <a:latin typeface="Arial" pitchFamily="34" charset="0"/>
                <a:cs typeface="Arial" pitchFamily="34" charset="0"/>
              </a:rPr>
              <a:t> lock	explicit </a:t>
            </a:r>
            <a:r>
              <a:rPr lang="en-US" sz="1800" b="1" i="1" dirty="0" smtClean="0">
                <a:solidFill>
                  <a:srgbClr val="000099"/>
                </a:solidFill>
                <a:latin typeface="Arial" pitchFamily="34" charset="0"/>
                <a:cs typeface="Arial" pitchFamily="34" charset="0"/>
              </a:rPr>
              <a:t>w</a:t>
            </a:r>
            <a:r>
              <a:rPr lang="en-US" sz="1800" b="1" dirty="0" smtClean="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lock	</a:t>
            </a:r>
            <a:r>
              <a:rPr lang="en-US" sz="1800" b="1" dirty="0" smtClean="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lock	T</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smtClean="0">
                <a:solidFill>
                  <a:srgbClr val="000099"/>
                </a:solidFill>
                <a:latin typeface="Arial" pitchFamily="34" charset="0"/>
                <a:cs typeface="Arial" pitchFamily="34" charset="0"/>
              </a:rPr>
              <a:t>explicit </a:t>
            </a:r>
            <a:r>
              <a:rPr lang="en-US" sz="1800" b="1" i="1" dirty="0" smtClean="0">
                <a:solidFill>
                  <a:srgbClr val="000099"/>
                </a:solidFill>
                <a:latin typeface="Arial" pitchFamily="34" charset="0"/>
                <a:cs typeface="Arial" pitchFamily="34" charset="0"/>
              </a:rPr>
              <a:t>r</a:t>
            </a:r>
            <a:r>
              <a:rPr lang="en-US" sz="1800" b="1" dirty="0" smtClean="0">
                <a:solidFill>
                  <a:srgbClr val="000099"/>
                </a:solidFill>
                <a:latin typeface="Arial" pitchFamily="34" charset="0"/>
                <a:cs typeface="Arial" pitchFamily="34" charset="0"/>
              </a:rPr>
              <a:t> lock	explicit </a:t>
            </a:r>
            <a:r>
              <a:rPr lang="en-US" sz="1800" b="1" i="1" dirty="0" smtClean="0">
                <a:solidFill>
                  <a:srgbClr val="000099"/>
                </a:solidFill>
                <a:latin typeface="Arial" pitchFamily="34" charset="0"/>
                <a:cs typeface="Arial" pitchFamily="34" charset="0"/>
              </a:rPr>
              <a:t>w</a:t>
            </a:r>
            <a:r>
              <a:rPr lang="en-US" sz="1800" b="1" dirty="0" smtClean="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smtClean="0">
                <a:solidFill>
                  <a:srgbClr val="000099"/>
                </a:solidFill>
                <a:latin typeface="Arial" pitchFamily="34" charset="0"/>
                <a:cs typeface="Arial" pitchFamily="34" charset="0"/>
              </a:rPr>
              <a:t>explicit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lock	</a:t>
            </a:r>
            <a:r>
              <a:rPr lang="en-US" sz="1800" b="1" dirty="0" smtClean="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lock	T</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smtClean="0">
                <a:solidFill>
                  <a:srgbClr val="000099"/>
                </a:solidFill>
                <a:latin typeface="Arial" pitchFamily="34" charset="0"/>
                <a:cs typeface="Arial" pitchFamily="34" charset="0"/>
              </a:rPr>
              <a:t>w</a:t>
            </a:r>
            <a:r>
              <a:rPr lang="en-US" sz="1800" b="1" dirty="0" smtClean="0">
                <a:solidFill>
                  <a:srgbClr val="000099"/>
                </a:solidFill>
                <a:latin typeface="Arial" pitchFamily="34" charset="0"/>
                <a:cs typeface="Arial" pitchFamily="34" charset="0"/>
              </a:rPr>
              <a:t> </a:t>
            </a:r>
            <a:r>
              <a:rPr lang="en-US" sz="1800" b="1" dirty="0">
                <a:solidFill>
                  <a:srgbClr val="000099"/>
                </a:solidFill>
                <a:latin typeface="Arial" pitchFamily="34" charset="0"/>
                <a:cs typeface="Arial" pitchFamily="34" charset="0"/>
              </a:rPr>
              <a:t>lock	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lock	T</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F</a:t>
            </a:r>
            <a:endParaRPr lang="en-US" sz="1800" b="1" dirty="0">
              <a:solidFill>
                <a:srgbClr val="000099"/>
              </a:solidFill>
              <a:latin typeface="Arial" pitchFamily="34" charset="0"/>
              <a:cs typeface="Arial" pitchFamily="34" charset="0"/>
            </a:endParaRP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smtClean="0">
                <a:solidFill>
                  <a:srgbClr val="000099"/>
                </a:solidFill>
                <a:latin typeface="Arial" pitchFamily="34" charset="0"/>
                <a:cs typeface="Arial" pitchFamily="34" charset="0"/>
              </a:rPr>
              <a:t>w</a:t>
            </a:r>
            <a:r>
              <a:rPr lang="en-US" sz="1800" b="1" dirty="0" smtClean="0">
                <a:solidFill>
                  <a:srgbClr val="000099"/>
                </a:solidFill>
                <a:latin typeface="Arial" pitchFamily="34" charset="0"/>
                <a:cs typeface="Arial" pitchFamily="34" charset="0"/>
              </a:rPr>
              <a:t> </a:t>
            </a:r>
            <a:r>
              <a:rPr lang="en-US" sz="1800" b="1" dirty="0">
                <a:solidFill>
                  <a:srgbClr val="000099"/>
                </a:solidFill>
                <a:latin typeface="Arial" pitchFamily="34" charset="0"/>
                <a:cs typeface="Arial" pitchFamily="34" charset="0"/>
              </a:rPr>
              <a:t>lock	</a:t>
            </a:r>
            <a:r>
              <a:rPr lang="en-US" sz="1800" b="1" dirty="0" smtClean="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lock	T</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F</a:t>
            </a:r>
            <a:endParaRPr lang="en-US" sz="1800" b="1" dirty="0">
              <a:solidFill>
                <a:srgbClr val="000099"/>
              </a:solidFill>
              <a:latin typeface="Arial" pitchFamily="34" charset="0"/>
              <a:cs typeface="Arial" pitchFamily="34" charset="0"/>
            </a:endParaRPr>
          </a:p>
          <a:p>
            <a:pPr marL="573088" indent="-282575" algn="just">
              <a:spcBef>
                <a:spcPts val="1200"/>
              </a:spcBef>
              <a:buFont typeface="+mj-lt"/>
              <a:buAutoNum type="arabicPeriod"/>
              <a:tabLst>
                <a:tab pos="573088" algn="l"/>
                <a:tab pos="2290763" algn="l"/>
                <a:tab pos="4341813" algn="l"/>
                <a:tab pos="4683125" algn="l"/>
              </a:tabLst>
              <a:defRPr/>
            </a:pPr>
            <a:r>
              <a:rPr lang="en-US" sz="1800" b="1" dirty="0" smtClean="0">
                <a:solidFill>
                  <a:srgbClr val="000099"/>
                </a:solidFill>
                <a:latin typeface="Arial" pitchFamily="34" charset="0"/>
                <a:cs typeface="Arial" pitchFamily="34" charset="0"/>
              </a:rPr>
              <a:t>explicit </a:t>
            </a:r>
            <a:r>
              <a:rPr lang="en-US" sz="1800" b="1" i="1" dirty="0" smtClean="0">
                <a:solidFill>
                  <a:srgbClr val="000099"/>
                </a:solidFill>
                <a:latin typeface="Arial" pitchFamily="34" charset="0"/>
                <a:cs typeface="Arial" pitchFamily="34" charset="0"/>
              </a:rPr>
              <a:t>w</a:t>
            </a:r>
            <a:r>
              <a:rPr lang="en-US" sz="1800" b="1" dirty="0" smtClean="0">
                <a:solidFill>
                  <a:srgbClr val="000099"/>
                </a:solidFill>
                <a:latin typeface="Arial" pitchFamily="34" charset="0"/>
                <a:cs typeface="Arial" pitchFamily="34" charset="0"/>
              </a:rPr>
              <a:t> </a:t>
            </a:r>
            <a:r>
              <a:rPr lang="en-US" sz="1800" b="1" dirty="0">
                <a:solidFill>
                  <a:srgbClr val="000099"/>
                </a:solidFill>
                <a:latin typeface="Arial" pitchFamily="34" charset="0"/>
                <a:cs typeface="Arial" pitchFamily="34" charset="0"/>
              </a:rPr>
              <a:t>lock	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lock	T</a:t>
            </a:r>
            <a:r>
              <a:rPr lang="en-US" sz="1800" b="1" dirty="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F</a:t>
            </a:r>
            <a:endParaRPr lang="en-US" sz="1800" b="1" dirty="0">
              <a:solidFill>
                <a:srgbClr val="000099"/>
              </a:solidFill>
              <a:latin typeface="Arial" pitchFamily="34" charset="0"/>
              <a:cs typeface="Arial" pitchFamily="34" charset="0"/>
            </a:endParaRPr>
          </a:p>
          <a:p>
            <a:pPr marL="747713" indent="-457200" algn="just">
              <a:spcBef>
                <a:spcPts val="1200"/>
              </a:spcBef>
              <a:buFont typeface="+mj-lt"/>
              <a:buAutoNum type="arabicPeriod"/>
              <a:tabLst>
                <a:tab pos="4114800" algn="l"/>
              </a:tabLst>
              <a:defRPr/>
            </a:pPr>
            <a:endParaRPr lang="en-US" sz="2000" b="1" dirty="0">
              <a:solidFill>
                <a:srgbClr val="000099"/>
              </a:solidFill>
              <a:latin typeface="Arial" pitchFamily="34" charset="0"/>
              <a:cs typeface="Arial" pitchFamily="34" charset="0"/>
            </a:endParaRPr>
          </a:p>
          <a:p>
            <a:pPr marL="747713" indent="-457200" algn="just">
              <a:spcBef>
                <a:spcPts val="1200"/>
              </a:spcBef>
              <a:buFont typeface="+mj-lt"/>
              <a:buAutoNum type="arabicPeriod"/>
              <a:tabLst>
                <a:tab pos="4114800" algn="l"/>
              </a:tabLst>
              <a:defRPr/>
            </a:pPr>
            <a:endParaRPr lang="en-US" sz="2000" b="1" dirty="0" smtClean="0">
              <a:solidFill>
                <a:srgbClr val="000099"/>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4752109" y="845852"/>
            <a:ext cx="4239491" cy="1952765"/>
          </a:xfrm>
          <a:prstGeom prst="rect">
            <a:avLst/>
          </a:prstGeom>
        </p:spPr>
      </p:pic>
      <p:sp>
        <p:nvSpPr>
          <p:cNvPr id="4" name="Down Arrow 3"/>
          <p:cNvSpPr/>
          <p:nvPr/>
        </p:nvSpPr>
        <p:spPr bwMode="auto">
          <a:xfrm rot="10800000">
            <a:off x="6994236" y="2798617"/>
            <a:ext cx="157018" cy="24938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pic>
        <p:nvPicPr>
          <p:cNvPr id="5" name="Picture 4"/>
          <p:cNvPicPr>
            <a:picLocks noChangeAspect="1"/>
          </p:cNvPicPr>
          <p:nvPr/>
        </p:nvPicPr>
        <p:blipFill>
          <a:blip r:embed="rId3"/>
          <a:stretch>
            <a:fillRect/>
          </a:stretch>
        </p:blipFill>
        <p:spPr>
          <a:xfrm>
            <a:off x="5728460" y="3140007"/>
            <a:ext cx="2688569" cy="920576"/>
          </a:xfrm>
          <a:prstGeom prst="rect">
            <a:avLst/>
          </a:prstGeom>
        </p:spPr>
      </p:pic>
    </p:spTree>
    <p:extLst>
      <p:ext uri="{BB962C8B-B14F-4D97-AF65-F5344CB8AC3E}">
        <p14:creationId xmlns:p14="http://schemas.microsoft.com/office/powerpoint/2010/main" val="20865410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ctr">
              <a:spcBef>
                <a:spcPts val="1200"/>
              </a:spcBef>
              <a:buNone/>
              <a:defRPr/>
            </a:pPr>
            <a:r>
              <a:rPr lang="en-US" sz="2400" b="1" dirty="0" smtClean="0">
                <a:solidFill>
                  <a:srgbClr val="00B050"/>
                </a:solidFill>
                <a:latin typeface="Arial" pitchFamily="34" charset="0"/>
                <a:cs typeface="Arial" pitchFamily="34" charset="0"/>
              </a:rPr>
              <a:t>Class discussion</a:t>
            </a:r>
          </a:p>
          <a:p>
            <a:pPr marL="228600" indent="0" algn="just">
              <a:spcBef>
                <a:spcPts val="1200"/>
              </a:spcBef>
              <a:buNone/>
              <a:defRPr/>
            </a:pPr>
            <a:r>
              <a:rPr lang="en-US" sz="2000" b="1" dirty="0" smtClean="0">
                <a:solidFill>
                  <a:srgbClr val="000099"/>
                </a:solidFill>
                <a:latin typeface="Arial" pitchFamily="34" charset="0"/>
                <a:cs typeface="Arial" pitchFamily="34" charset="0"/>
              </a:rPr>
              <a:t>Questions for discussion</a:t>
            </a:r>
            <a:endParaRPr lang="en-US" sz="2000" b="1" dirty="0">
              <a:solidFill>
                <a:srgbClr val="000099"/>
              </a:solidFill>
              <a:latin typeface="Arial" pitchFamily="34" charset="0"/>
              <a:cs typeface="Arial" pitchFamily="34" charset="0"/>
            </a:endParaRPr>
          </a:p>
          <a:p>
            <a:pPr marL="747713" indent="-457200" algn="just">
              <a:spcBef>
                <a:spcPts val="1200"/>
              </a:spcBef>
              <a:buFont typeface="+mj-lt"/>
              <a:buAutoNum type="arabicPeriod"/>
              <a:tabLst>
                <a:tab pos="4114800" algn="l"/>
              </a:tabLst>
              <a:defRPr/>
            </a:pPr>
            <a:r>
              <a:rPr lang="en-US" sz="2000" b="1" dirty="0" smtClean="0">
                <a:solidFill>
                  <a:srgbClr val="000099"/>
                </a:solidFill>
                <a:latin typeface="Arial" pitchFamily="34" charset="0"/>
                <a:cs typeface="Arial" pitchFamily="34" charset="0"/>
              </a:rPr>
              <a:t>Does MGL expands 2PL capability? If yes then how, if no then why not?</a:t>
            </a:r>
          </a:p>
          <a:p>
            <a:pPr marL="747713" indent="-457200" algn="just">
              <a:spcBef>
                <a:spcPts val="1200"/>
              </a:spcBef>
              <a:buFont typeface="+mj-lt"/>
              <a:buAutoNum type="arabicPeriod"/>
              <a:tabLst>
                <a:tab pos="4114800" algn="l"/>
              </a:tabLst>
              <a:defRPr/>
            </a:pPr>
            <a:r>
              <a:rPr lang="en-US" sz="2000" b="1" dirty="0" smtClean="0">
                <a:solidFill>
                  <a:srgbClr val="000099"/>
                </a:solidFill>
                <a:latin typeface="Arial" pitchFamily="34" charset="0"/>
                <a:cs typeface="Arial" pitchFamily="34" charset="0"/>
              </a:rPr>
              <a:t>What intention lock mode would be required if a transaction wants to write (w is not a function of r) to a few records and then read some new records?</a:t>
            </a:r>
          </a:p>
          <a:p>
            <a:pPr marL="747713" indent="-457200" algn="just">
              <a:spcBef>
                <a:spcPts val="1200"/>
              </a:spcBef>
              <a:buFont typeface="+mj-lt"/>
              <a:buAutoNum type="arabicPeriod"/>
              <a:tabLst>
                <a:tab pos="4114800" algn="l"/>
              </a:tabLst>
              <a:defRPr/>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and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has </a:t>
            </a:r>
            <a:r>
              <a:rPr lang="en-US" sz="2000" b="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on DB1.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wants to delete A1. Can it be done?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latin typeface="Arial" pitchFamily="34" charset="0"/>
                <a:cs typeface="Arial" pitchFamily="34" charset="0"/>
              </a:rPr>
              <a:t> has </a:t>
            </a:r>
            <a:r>
              <a:rPr lang="en-US" sz="2000" b="1" dirty="0" err="1" smtClean="0">
                <a:solidFill>
                  <a:srgbClr val="000099"/>
                </a:solidFill>
                <a:latin typeface="Arial" pitchFamily="34" charset="0"/>
                <a:cs typeface="Arial" pitchFamily="34" charset="0"/>
              </a:rPr>
              <a:t>iw</a:t>
            </a:r>
            <a:r>
              <a:rPr lang="en-US" sz="2000" b="1" dirty="0" smtClean="0">
                <a:solidFill>
                  <a:srgbClr val="000099"/>
                </a:solidFill>
                <a:latin typeface="Arial" pitchFamily="34" charset="0"/>
                <a:cs typeface="Arial" pitchFamily="34" charset="0"/>
              </a:rPr>
              <a:t> on F1.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latin typeface="Arial" pitchFamily="34" charset="0"/>
                <a:cs typeface="Arial" pitchFamily="34" charset="0"/>
              </a:rPr>
              <a:t> wants to change DB1. Can it be done?</a:t>
            </a:r>
          </a:p>
        </p:txBody>
      </p:sp>
    </p:spTree>
    <p:extLst>
      <p:ext uri="{BB962C8B-B14F-4D97-AF65-F5344CB8AC3E}">
        <p14:creationId xmlns:p14="http://schemas.microsoft.com/office/powerpoint/2010/main" val="4148389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Implementation Issues – Lock conversion</a:t>
            </a:r>
          </a:p>
          <a:p>
            <a:pPr indent="0" algn="just">
              <a:spcBef>
                <a:spcPts val="1200"/>
              </a:spcBef>
              <a:buNone/>
              <a:defRPr/>
            </a:pPr>
            <a:r>
              <a:rPr lang="en-US" sz="2000" b="1" dirty="0" smtClean="0">
                <a:solidFill>
                  <a:srgbClr val="000099"/>
                </a:solidFill>
                <a:latin typeface="Arial" pitchFamily="34" charset="0"/>
                <a:cs typeface="Arial" pitchFamily="34" charset="0"/>
              </a:rPr>
              <a:t>We have now five lock modes that make lock conversion quite complex. We define “lock strength” to for a general lock conversion policy.</a:t>
            </a:r>
          </a:p>
          <a:p>
            <a:pPr indent="0" algn="just">
              <a:spcBef>
                <a:spcPts val="1200"/>
              </a:spcBef>
              <a:buNone/>
              <a:defRPr/>
            </a:pPr>
            <a:r>
              <a:rPr lang="en-US" sz="2000" b="1" dirty="0" smtClean="0">
                <a:solidFill>
                  <a:srgbClr val="000099"/>
                </a:solidFill>
                <a:latin typeface="Arial" pitchFamily="34" charset="0"/>
                <a:cs typeface="Arial" pitchFamily="34" charset="0"/>
              </a:rPr>
              <a:t>Lock strength: defines how many conflicts a lock type generates. For example, if a lock type </a:t>
            </a:r>
            <a:r>
              <a:rPr lang="en-US" sz="2000" b="1" i="1" dirty="0" smtClean="0">
                <a:solidFill>
                  <a:srgbClr val="000099"/>
                </a:solidFill>
                <a:latin typeface="Arial" pitchFamily="34" charset="0"/>
                <a:cs typeface="Arial" pitchFamily="34" charset="0"/>
              </a:rPr>
              <a:t>p</a:t>
            </a:r>
            <a:r>
              <a:rPr lang="en-US" sz="2000" b="1" dirty="0" smtClean="0">
                <a:solidFill>
                  <a:srgbClr val="000099"/>
                </a:solidFill>
                <a:latin typeface="Arial" pitchFamily="34" charset="0"/>
                <a:cs typeface="Arial" pitchFamily="34" charset="0"/>
              </a:rPr>
              <a:t> generates more number of conflicts than a lock type </a:t>
            </a:r>
            <a:r>
              <a:rPr lang="en-US" sz="2000" b="1" i="1" dirty="0" smtClean="0">
                <a:solidFill>
                  <a:srgbClr val="000099"/>
                </a:solidFill>
                <a:latin typeface="Arial" pitchFamily="34" charset="0"/>
                <a:cs typeface="Arial" pitchFamily="34" charset="0"/>
              </a:rPr>
              <a:t>q</a:t>
            </a:r>
            <a:r>
              <a:rPr lang="en-US" sz="2000" b="1" dirty="0" smtClean="0">
                <a:solidFill>
                  <a:srgbClr val="000099"/>
                </a:solidFill>
                <a:latin typeface="Arial" pitchFamily="34" charset="0"/>
                <a:cs typeface="Arial" pitchFamily="34" charset="0"/>
              </a:rPr>
              <a:t> then </a:t>
            </a:r>
            <a:r>
              <a:rPr lang="en-US" sz="2000" b="1" i="1" dirty="0" smtClean="0">
                <a:solidFill>
                  <a:srgbClr val="000099"/>
                </a:solidFill>
                <a:latin typeface="Arial" pitchFamily="34" charset="0"/>
                <a:cs typeface="Arial" pitchFamily="34" charset="0"/>
              </a:rPr>
              <a:t>p</a:t>
            </a:r>
            <a:r>
              <a:rPr lang="en-US" sz="2000" b="1" dirty="0" smtClean="0">
                <a:solidFill>
                  <a:srgbClr val="000099"/>
                </a:solidFill>
                <a:latin typeface="Arial" pitchFamily="34" charset="0"/>
                <a:cs typeface="Arial" pitchFamily="34" charset="0"/>
              </a:rPr>
              <a:t> is more stronger than </a:t>
            </a:r>
            <a:r>
              <a:rPr lang="en-US" sz="2000" b="1" i="1" dirty="0" smtClean="0">
                <a:solidFill>
                  <a:srgbClr val="000099"/>
                </a:solidFill>
                <a:latin typeface="Arial" pitchFamily="34" charset="0"/>
                <a:cs typeface="Arial" pitchFamily="34" charset="0"/>
              </a:rPr>
              <a:t>q</a:t>
            </a:r>
            <a:r>
              <a:rPr lang="en-US" sz="2000" b="1" dirty="0" smtClean="0">
                <a:solidFill>
                  <a:srgbClr val="000099"/>
                </a:solidFill>
                <a:latin typeface="Arial" pitchFamily="34" charset="0"/>
                <a:cs typeface="Arial" pitchFamily="34" charset="0"/>
              </a:rPr>
              <a:t>.</a:t>
            </a:r>
          </a:p>
          <a:p>
            <a:pPr indent="0" algn="just">
              <a:spcBef>
                <a:spcPts val="1200"/>
              </a:spcBef>
              <a:buNone/>
              <a:defRPr/>
            </a:pPr>
            <a:r>
              <a:rPr lang="en-US" sz="2000" b="1" dirty="0" smtClean="0">
                <a:solidFill>
                  <a:srgbClr val="000099"/>
                </a:solidFill>
                <a:latin typeface="Arial" pitchFamily="34" charset="0"/>
                <a:cs typeface="Arial" pitchFamily="34" charset="0"/>
              </a:rPr>
              <a:t>Definition: </a:t>
            </a:r>
            <a:r>
              <a:rPr lang="en-US" sz="2000" b="1" i="1" dirty="0" smtClean="0">
                <a:solidFill>
                  <a:srgbClr val="000099"/>
                </a:solidFill>
                <a:latin typeface="Arial" pitchFamily="34" charset="0"/>
                <a:cs typeface="Arial" pitchFamily="34" charset="0"/>
              </a:rPr>
              <a:t>Lock type p is stronger than lock type q if for every lock type o, </a:t>
            </a:r>
            <a:r>
              <a:rPr lang="en-US" sz="2000" b="1" i="1" dirty="0" err="1" smtClean="0">
                <a:solidFill>
                  <a:srgbClr val="000099"/>
                </a:solidFill>
                <a:latin typeface="Arial" pitchFamily="34" charset="0"/>
                <a:cs typeface="Arial" pitchFamily="34" charset="0"/>
              </a:rPr>
              <a:t>ol</a:t>
            </a:r>
            <a:r>
              <a:rPr lang="en-US" sz="2000" b="1" i="1" baseline="-10000" dirty="0" err="1"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[x] conflicts with </a:t>
            </a:r>
            <a:r>
              <a:rPr lang="en-US" sz="2000" b="1" i="1" dirty="0" err="1" smtClean="0">
                <a:solidFill>
                  <a:srgbClr val="000099"/>
                </a:solidFill>
                <a:latin typeface="Arial" pitchFamily="34" charset="0"/>
                <a:cs typeface="Arial" pitchFamily="34" charset="0"/>
              </a:rPr>
              <a:t>ql</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implies that </a:t>
            </a:r>
            <a:r>
              <a:rPr lang="en-US" sz="2000" b="1" i="1" dirty="0" err="1">
                <a:solidFill>
                  <a:srgbClr val="000099"/>
                </a:solidFill>
                <a:latin typeface="Arial" pitchFamily="34" charset="0"/>
                <a:cs typeface="Arial" pitchFamily="34" charset="0"/>
              </a:rPr>
              <a:t>ol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i="1" dirty="0" smtClean="0">
                <a:solidFill>
                  <a:srgbClr val="000099"/>
                </a:solidFill>
                <a:latin typeface="Arial" pitchFamily="34" charset="0"/>
                <a:cs typeface="Arial" pitchFamily="34" charset="0"/>
              </a:rPr>
              <a:t> conflicts with </a:t>
            </a:r>
            <a:r>
              <a:rPr lang="en-US" sz="2000" b="1" i="1" dirty="0" err="1" smtClean="0">
                <a:solidFill>
                  <a:srgbClr val="000099"/>
                </a:solidFill>
                <a:latin typeface="Arial" pitchFamily="34" charset="0"/>
                <a:cs typeface="Arial" pitchFamily="34" charset="0"/>
              </a:rPr>
              <a:t>pl</a:t>
            </a:r>
            <a:r>
              <a:rPr lang="en-US" sz="2000" b="1" i="1" baseline="-10000" dirty="0" err="1" smtClean="0">
                <a:solidFill>
                  <a:srgbClr val="000099"/>
                </a:solidFill>
                <a:latin typeface="Arial" pitchFamily="34" charset="0"/>
                <a:cs typeface="Arial" pitchFamily="34" charset="0"/>
              </a:rPr>
              <a:t>j</a:t>
            </a:r>
            <a:r>
              <a:rPr lang="en-US" sz="2000" b="1" i="1" dirty="0" smtClean="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a:t>
            </a:r>
            <a:r>
              <a:rPr lang="en-US" sz="2000" b="1" i="1" dirty="0" smtClean="0">
                <a:solidFill>
                  <a:srgbClr val="000099"/>
                </a:solidFill>
                <a:latin typeface="Arial" pitchFamily="34" charset="0"/>
                <a:cs typeface="Arial" pitchFamily="34" charset="0"/>
              </a:rPr>
              <a:t>.</a:t>
            </a:r>
          </a:p>
          <a:p>
            <a:pPr indent="0" algn="just">
              <a:spcBef>
                <a:spcPts val="1200"/>
              </a:spcBef>
              <a:buNone/>
              <a:defRPr/>
            </a:pPr>
            <a:endParaRPr lang="en-US" sz="2000" b="1" dirty="0">
              <a:solidFill>
                <a:srgbClr val="000099"/>
              </a:solidFill>
              <a:latin typeface="Arial" pitchFamily="34" charset="0"/>
              <a:cs typeface="Arial" pitchFamily="34" charset="0"/>
            </a:endParaRPr>
          </a:p>
          <a:p>
            <a:pPr marL="747713" indent="-457200" algn="just">
              <a:spcBef>
                <a:spcPts val="1200"/>
              </a:spcBef>
              <a:buFont typeface="+mj-lt"/>
              <a:buAutoNum type="arabicPeriod"/>
              <a:tabLst>
                <a:tab pos="4114800" algn="l"/>
              </a:tabLst>
              <a:defRPr/>
            </a:pP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80754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7</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Types of Scheduler</a:t>
            </a:r>
          </a:p>
        </p:txBody>
      </p:sp>
      <p:sp>
        <p:nvSpPr>
          <p:cNvPr id="3" name="Rectangle 2"/>
          <p:cNvSpPr/>
          <p:nvPr/>
        </p:nvSpPr>
        <p:spPr>
          <a:xfrm>
            <a:off x="665015" y="1225741"/>
            <a:ext cx="7872153" cy="4555093"/>
          </a:xfrm>
          <a:prstGeom prst="rect">
            <a:avLst/>
          </a:prstGeom>
        </p:spPr>
        <p:txBody>
          <a:bodyPr wrap="square">
            <a:spAutoFit/>
          </a:bodyPr>
          <a:lstStyle/>
          <a:p>
            <a:pPr>
              <a:spcBef>
                <a:spcPts val="600"/>
              </a:spcBef>
              <a:spcAft>
                <a:spcPts val="600"/>
              </a:spcAft>
            </a:pPr>
            <a:r>
              <a:rPr lang="en-US" dirty="0" smtClean="0">
                <a:solidFill>
                  <a:srgbClr val="660066"/>
                </a:solidFill>
                <a:latin typeface="Arial" pitchFamily="34" charset="0"/>
                <a:cs typeface="Arial" pitchFamily="34" charset="0"/>
              </a:rPr>
              <a:t>We identify two categories of schedulers</a:t>
            </a:r>
            <a:endParaRPr lang="en-US" dirty="0">
              <a:solidFill>
                <a:srgbClr val="660066"/>
              </a:solidFill>
              <a:latin typeface="Arial" pitchFamily="34" charset="0"/>
              <a:cs typeface="Arial" pitchFamily="34" charset="0"/>
            </a:endParaRPr>
          </a:p>
          <a:p>
            <a:pPr marL="800100" indent="-3429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Aggressive: The scheduler immediately resolves the conflict my rolling back one of the conflicting transaction. Thus, if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conflicts with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then either roll-back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 </a:t>
            </a:r>
            <a:r>
              <a:rPr lang="en-US" sz="2000" i="1" baseline="-10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or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using a set of predefined policies</a:t>
            </a:r>
          </a:p>
          <a:p>
            <a:pPr marL="800100" indent="-3429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Conservative: The scheduler forces one of the conflicting transactions to wait for the other transaction to complete or to reach at some execution point.  </a:t>
            </a:r>
          </a:p>
          <a:p>
            <a:pPr algn="just">
              <a:spcBef>
                <a:spcPts val="600"/>
              </a:spcBef>
              <a:spcAft>
                <a:spcPts val="600"/>
              </a:spcAft>
            </a:pPr>
            <a:r>
              <a:rPr lang="en-US" dirty="0" smtClean="0">
                <a:solidFill>
                  <a:srgbClr val="660066"/>
                </a:solidFill>
                <a:latin typeface="Arial" pitchFamily="34" charset="0"/>
                <a:cs typeface="Arial" pitchFamily="34" charset="0"/>
              </a:rPr>
              <a:t>These two policies can be combined in a large number of ways. Some combination may not be meaningful from performance viewpoint in resolving a conflict.</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9666026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smtClean="0">
                <a:solidFill>
                  <a:srgbClr val="C00000"/>
                </a:solidFill>
                <a:latin typeface="Arial" pitchFamily="34" charset="0"/>
                <a:cs typeface="Arial" pitchFamily="34" charset="0"/>
              </a:rPr>
              <a:t>Multigranularity</a:t>
            </a:r>
            <a:r>
              <a:rPr lang="en-US" sz="2800" b="1" dirty="0" smtClean="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Examples – Lock conversion</a:t>
            </a:r>
          </a:p>
          <a:p>
            <a:pPr marL="0" indent="0" algn="ctr">
              <a:spcBef>
                <a:spcPts val="1200"/>
              </a:spcBef>
              <a:buNone/>
              <a:defRPr/>
            </a:pPr>
            <a:r>
              <a:rPr lang="en-US" sz="2000" b="1" i="1" dirty="0" smtClean="0">
                <a:solidFill>
                  <a:srgbClr val="000099"/>
                </a:solidFill>
                <a:latin typeface="Arial" pitchFamily="34" charset="0"/>
                <a:cs typeface="Arial" pitchFamily="34" charset="0"/>
              </a:rPr>
              <a:t>Lock type </a:t>
            </a:r>
            <a:r>
              <a:rPr lang="en-US" sz="2000" b="1" i="1" dirty="0" err="1" smtClean="0">
                <a:solidFill>
                  <a:srgbClr val="000099"/>
                </a:solidFill>
                <a:latin typeface="Arial" pitchFamily="34" charset="0"/>
                <a:cs typeface="Arial" pitchFamily="34" charset="0"/>
              </a:rPr>
              <a:t>riw</a:t>
            </a:r>
            <a:r>
              <a:rPr lang="en-US" sz="2000" b="1" dirty="0" smtClean="0">
                <a:solidFill>
                  <a:srgbClr val="000099"/>
                </a:solidFill>
                <a:latin typeface="Arial" pitchFamily="34" charset="0"/>
                <a:cs typeface="Arial" pitchFamily="34" charset="0"/>
              </a:rPr>
              <a:t> 	 	is stronger than 	lock type </a:t>
            </a:r>
            <a:r>
              <a:rPr lang="en-US" sz="2000" b="1" i="1" dirty="0" smtClean="0">
                <a:solidFill>
                  <a:srgbClr val="000099"/>
                </a:solidFill>
                <a:latin typeface="Arial" pitchFamily="34" charset="0"/>
                <a:cs typeface="Arial" pitchFamily="34" charset="0"/>
              </a:rPr>
              <a:t>r</a:t>
            </a:r>
            <a:endParaRPr lang="en-US" sz="2000" b="1" dirty="0" smtClean="0">
              <a:solidFill>
                <a:srgbClr val="000099"/>
              </a:solidFill>
              <a:latin typeface="Arial" pitchFamily="34" charset="0"/>
              <a:cs typeface="Arial" pitchFamily="34" charset="0"/>
            </a:endParaRPr>
          </a:p>
          <a:p>
            <a:pPr indent="0" algn="just">
              <a:spcBef>
                <a:spcPts val="1200"/>
              </a:spcBef>
              <a:buNone/>
              <a:defRPr/>
            </a:pPr>
            <a:r>
              <a:rPr lang="en-US" sz="2000" b="1" i="1" dirty="0" smtClean="0">
                <a:solidFill>
                  <a:srgbClr val="000099"/>
                </a:solidFill>
                <a:latin typeface="Arial" pitchFamily="34" charset="0"/>
                <a:cs typeface="Arial" pitchFamily="34" charset="0"/>
              </a:rPr>
              <a:t>	Implied </a:t>
            </a:r>
          </a:p>
          <a:p>
            <a:pPr indent="0" algn="just">
              <a:spcBef>
                <a:spcPts val="0"/>
              </a:spcBef>
              <a:buNone/>
              <a:defRPr/>
            </a:pPr>
            <a:r>
              <a:rPr lang="en-US" sz="2000" b="1" i="1" dirty="0" smtClean="0">
                <a:solidFill>
                  <a:srgbClr val="000099"/>
                </a:solidFill>
                <a:latin typeface="Arial" pitchFamily="34" charset="0"/>
                <a:cs typeface="Arial" pitchFamily="34" charset="0"/>
              </a:rPr>
              <a:t>	   conflict				conflicts</a:t>
            </a:r>
          </a:p>
          <a:p>
            <a:pPr indent="0" algn="ctr">
              <a:spcBef>
                <a:spcPts val="1200"/>
              </a:spcBef>
              <a:buNone/>
              <a:defRPr/>
            </a:pPr>
            <a:r>
              <a:rPr lang="en-US" sz="2000" b="1" i="1" dirty="0" smtClean="0">
                <a:solidFill>
                  <a:srgbClr val="000099"/>
                </a:solidFill>
                <a:latin typeface="Arial" pitchFamily="34" charset="0"/>
                <a:cs typeface="Arial" pitchFamily="34" charset="0"/>
              </a:rPr>
              <a:t>lock type </a:t>
            </a:r>
            <a:r>
              <a:rPr lang="en-US" sz="2000" b="1" i="1" dirty="0" err="1" smtClean="0">
                <a:solidFill>
                  <a:srgbClr val="000099"/>
                </a:solidFill>
                <a:latin typeface="Arial" pitchFamily="34" charset="0"/>
                <a:cs typeface="Arial" pitchFamily="34" charset="0"/>
              </a:rPr>
              <a:t>wl</a:t>
            </a:r>
            <a:endParaRPr lang="en-US" sz="2000" b="1" i="1" dirty="0" smtClean="0">
              <a:solidFill>
                <a:srgbClr val="000099"/>
              </a:solidFill>
              <a:latin typeface="Arial" pitchFamily="34" charset="0"/>
              <a:cs typeface="Arial" pitchFamily="34" charset="0"/>
            </a:endParaRPr>
          </a:p>
          <a:p>
            <a:pPr indent="0" algn="just">
              <a:spcBef>
                <a:spcPts val="1200"/>
              </a:spcBef>
              <a:buNone/>
              <a:defRPr/>
            </a:pPr>
            <a:endParaRPr lang="en-US" sz="2000" b="1" dirty="0">
              <a:solidFill>
                <a:srgbClr val="000099"/>
              </a:solidFill>
              <a:latin typeface="Arial" pitchFamily="34" charset="0"/>
              <a:cs typeface="Arial" pitchFamily="34" charset="0"/>
            </a:endParaRPr>
          </a:p>
          <a:p>
            <a:pPr marL="0" indent="0" algn="ctr">
              <a:spcBef>
                <a:spcPts val="1200"/>
              </a:spcBef>
              <a:buNone/>
              <a:defRPr/>
            </a:pPr>
            <a:r>
              <a:rPr lang="en-US" sz="2000" b="1" dirty="0" smtClean="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Lock type </a:t>
            </a:r>
            <a:r>
              <a:rPr lang="en-US" sz="2000" b="1" i="1" dirty="0" smtClean="0">
                <a:solidFill>
                  <a:srgbClr val="000099"/>
                </a:solidFill>
                <a:latin typeface="Arial" pitchFamily="34" charset="0"/>
                <a:cs typeface="Arial" pitchFamily="34" charset="0"/>
              </a:rPr>
              <a:t>r</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	 	is stronger than 	lock type </a:t>
            </a:r>
            <a:r>
              <a:rPr lang="en-US" sz="2000" b="1" i="1" dirty="0" err="1" smtClean="0">
                <a:solidFill>
                  <a:srgbClr val="000099"/>
                </a:solidFill>
                <a:latin typeface="Arial" pitchFamily="34" charset="0"/>
                <a:cs typeface="Arial" pitchFamily="34" charset="0"/>
              </a:rPr>
              <a:t>ir</a:t>
            </a:r>
            <a:endParaRPr lang="en-US" sz="2000" b="1" dirty="0">
              <a:solidFill>
                <a:srgbClr val="000099"/>
              </a:solidFill>
              <a:latin typeface="Arial" pitchFamily="34" charset="0"/>
              <a:cs typeface="Arial" pitchFamily="34" charset="0"/>
            </a:endParaRPr>
          </a:p>
          <a:p>
            <a:pPr indent="0" algn="just">
              <a:spcBef>
                <a:spcPts val="1200"/>
              </a:spcBef>
              <a:buNone/>
              <a:defRPr/>
            </a:pPr>
            <a:r>
              <a:rPr lang="en-US" sz="2000" b="1" i="1" dirty="0">
                <a:solidFill>
                  <a:srgbClr val="000099"/>
                </a:solidFill>
                <a:latin typeface="Arial" pitchFamily="34" charset="0"/>
                <a:cs typeface="Arial" pitchFamily="34" charset="0"/>
              </a:rPr>
              <a:t>	Implied </a:t>
            </a:r>
          </a:p>
          <a:p>
            <a:pPr indent="0" algn="just">
              <a:spcBef>
                <a:spcPts val="0"/>
              </a:spcBef>
              <a:buNone/>
              <a:defRPr/>
            </a:pPr>
            <a:r>
              <a:rPr lang="en-US" sz="2000" b="1" i="1" dirty="0">
                <a:solidFill>
                  <a:srgbClr val="000099"/>
                </a:solidFill>
                <a:latin typeface="Arial" pitchFamily="34" charset="0"/>
                <a:cs typeface="Arial" pitchFamily="34" charset="0"/>
              </a:rPr>
              <a:t>	   conflict				conflicts</a:t>
            </a:r>
          </a:p>
          <a:p>
            <a:pPr indent="0" algn="ctr">
              <a:spcBef>
                <a:spcPts val="1200"/>
              </a:spcBef>
              <a:buNone/>
              <a:defRPr/>
            </a:pPr>
            <a:r>
              <a:rPr lang="en-US" sz="2000" b="1" i="1" dirty="0">
                <a:solidFill>
                  <a:srgbClr val="000099"/>
                </a:solidFill>
                <a:latin typeface="Arial" pitchFamily="34" charset="0"/>
                <a:cs typeface="Arial" pitchFamily="34" charset="0"/>
              </a:rPr>
              <a:t>lock type  </a:t>
            </a:r>
            <a:r>
              <a:rPr lang="en-US" sz="2000" b="1" i="1" dirty="0" smtClean="0">
                <a:solidFill>
                  <a:srgbClr val="000099"/>
                </a:solidFill>
                <a:latin typeface="Arial" pitchFamily="34" charset="0"/>
                <a:cs typeface="Arial" pitchFamily="34" charset="0"/>
              </a:rPr>
              <a:t>?</a:t>
            </a:r>
            <a:endParaRPr lang="en-US" sz="2000" b="1" i="1" dirty="0">
              <a:solidFill>
                <a:srgbClr val="000099"/>
              </a:solidFill>
              <a:latin typeface="Arial" pitchFamily="34" charset="0"/>
              <a:cs typeface="Arial" pitchFamily="34" charset="0"/>
            </a:endParaRPr>
          </a:p>
          <a:p>
            <a:pPr marL="290513" indent="0" algn="just">
              <a:spcBef>
                <a:spcPts val="1200"/>
              </a:spcBef>
              <a:buNone/>
              <a:tabLst>
                <a:tab pos="4114800" algn="l"/>
              </a:tabLst>
              <a:defRPr/>
            </a:pPr>
            <a:endParaRPr lang="en-US" sz="2000" b="1" dirty="0" smtClean="0">
              <a:solidFill>
                <a:srgbClr val="000099"/>
              </a:solidFill>
              <a:latin typeface="Arial" pitchFamily="34" charset="0"/>
              <a:cs typeface="Arial" pitchFamily="34" charset="0"/>
            </a:endParaRPr>
          </a:p>
        </p:txBody>
      </p:sp>
      <p:cxnSp>
        <p:nvCxnSpPr>
          <p:cNvPr id="3" name="Straight Arrow Connector 2"/>
          <p:cNvCxnSpPr/>
          <p:nvPr/>
        </p:nvCxnSpPr>
        <p:spPr bwMode="auto">
          <a:xfrm flipV="1">
            <a:off x="5635869" y="2057400"/>
            <a:ext cx="1635369" cy="764931"/>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H="1" flipV="1">
            <a:off x="2127738" y="2127738"/>
            <a:ext cx="1846384" cy="694594"/>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H="1" flipV="1">
            <a:off x="2233246" y="4290646"/>
            <a:ext cx="1995854" cy="826478"/>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5243146" y="4229100"/>
            <a:ext cx="1966546" cy="888024"/>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23079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Variation of 2PL Schemes (Optimistic Method)</a:t>
            </a:r>
          </a:p>
        </p:txBody>
      </p:sp>
      <p:sp>
        <p:nvSpPr>
          <p:cNvPr id="11268" name="Rectangle 3"/>
          <p:cNvSpPr>
            <a:spLocks noGrp="1" noChangeArrowheads="1"/>
          </p:cNvSpPr>
          <p:nvPr>
            <p:ph type="body" idx="4294967295"/>
          </p:nvPr>
        </p:nvSpPr>
        <p:spPr>
          <a:xfrm>
            <a:off x="631288" y="1169287"/>
            <a:ext cx="7913717" cy="4290737"/>
          </a:xfrm>
        </p:spPr>
        <p:txBody>
          <a:bodyPr/>
          <a:lstStyle/>
          <a:p>
            <a:pPr marL="0" indent="0" algn="just">
              <a:spcBef>
                <a:spcPts val="1200"/>
              </a:spcBef>
              <a:buNone/>
              <a:defRPr/>
            </a:pPr>
            <a:r>
              <a:rPr lang="en-US" sz="2400" b="1" smtClean="0">
                <a:solidFill>
                  <a:srgbClr val="660066"/>
                </a:solidFill>
                <a:latin typeface="Arial" pitchFamily="34" charset="0"/>
                <a:cs typeface="Arial" pitchFamily="34" charset="0"/>
              </a:rPr>
              <a:t>Optimistic Method of </a:t>
            </a:r>
            <a:r>
              <a:rPr lang="en-US" sz="2400" b="1" dirty="0" smtClean="0">
                <a:solidFill>
                  <a:srgbClr val="660066"/>
                </a:solidFill>
                <a:latin typeface="Arial" pitchFamily="34" charset="0"/>
                <a:cs typeface="Arial" pitchFamily="34" charset="0"/>
              </a:rPr>
              <a:t>Concurrency Control. Issues with 2PL locking schemes:</a:t>
            </a:r>
          </a:p>
          <a:p>
            <a:pPr algn="just">
              <a:spcBef>
                <a:spcPts val="1200"/>
              </a:spcBef>
              <a:buBlip>
                <a:blip r:embed="rId2"/>
              </a:buBlip>
            </a:pPr>
            <a:r>
              <a:rPr lang="en-US" sz="2000" b="1" dirty="0">
                <a:solidFill>
                  <a:srgbClr val="000099"/>
                </a:solidFill>
              </a:rPr>
              <a:t>Lock maintenance </a:t>
            </a:r>
            <a:r>
              <a:rPr lang="en-US" sz="2000" b="1" dirty="0" smtClean="0">
                <a:solidFill>
                  <a:srgbClr val="000099"/>
                </a:solidFill>
              </a:rPr>
              <a:t>overhead because of (a) read-only </a:t>
            </a:r>
            <a:r>
              <a:rPr lang="en-US" sz="2000" b="1" dirty="0">
                <a:solidFill>
                  <a:srgbClr val="000099"/>
                </a:solidFill>
              </a:rPr>
              <a:t>transactions </a:t>
            </a:r>
            <a:r>
              <a:rPr lang="en-US" sz="2000" b="1" dirty="0" smtClean="0">
                <a:solidFill>
                  <a:srgbClr val="000099"/>
                </a:solidFill>
              </a:rPr>
              <a:t>use locking (not necessary because they do not threatens consistency) and (b) deadlock management cost.</a:t>
            </a:r>
            <a:endParaRPr lang="en-US" sz="2000" b="1" dirty="0">
              <a:solidFill>
                <a:srgbClr val="000099"/>
              </a:solidFill>
            </a:endParaRPr>
          </a:p>
          <a:p>
            <a:pPr algn="just">
              <a:buBlip>
                <a:blip r:embed="rId2"/>
              </a:buBlip>
            </a:pPr>
            <a:r>
              <a:rPr lang="en-US" sz="2000" b="1" dirty="0" smtClean="0">
                <a:solidFill>
                  <a:srgbClr val="000099"/>
                </a:solidFill>
              </a:rPr>
              <a:t>There </a:t>
            </a:r>
            <a:r>
              <a:rPr lang="en-US" sz="2000" b="1" dirty="0">
                <a:solidFill>
                  <a:srgbClr val="000099"/>
                </a:solidFill>
              </a:rPr>
              <a:t>are no general-purpose deadlock-free locking protocols for </a:t>
            </a:r>
            <a:r>
              <a:rPr lang="en-US" sz="2000" b="1" dirty="0" smtClean="0">
                <a:solidFill>
                  <a:srgbClr val="000099"/>
                </a:solidFill>
              </a:rPr>
              <a:t>databases that </a:t>
            </a:r>
            <a:r>
              <a:rPr lang="en-US" sz="2000" b="1" dirty="0">
                <a:solidFill>
                  <a:srgbClr val="000099"/>
                </a:solidFill>
              </a:rPr>
              <a:t>always provide high concurrency</a:t>
            </a:r>
            <a:r>
              <a:rPr lang="en-US" sz="2000" b="1" dirty="0" smtClean="0">
                <a:solidFill>
                  <a:srgbClr val="000099"/>
                </a:solidFill>
              </a:rPr>
              <a:t>.</a:t>
            </a:r>
          </a:p>
          <a:p>
            <a:pPr algn="just">
              <a:buBlip>
                <a:blip r:embed="rId2"/>
              </a:buBlip>
            </a:pPr>
            <a:r>
              <a:rPr lang="en-US" sz="2000" b="1" dirty="0" smtClean="0">
                <a:solidFill>
                  <a:srgbClr val="000099"/>
                </a:solidFill>
              </a:rPr>
              <a:t>Since large </a:t>
            </a:r>
            <a:r>
              <a:rPr lang="en-US" sz="2000" b="1" dirty="0">
                <a:solidFill>
                  <a:srgbClr val="000099"/>
                </a:solidFill>
              </a:rPr>
              <a:t>parts of the database are on secondary </a:t>
            </a:r>
            <a:r>
              <a:rPr lang="en-US" sz="2000" b="1" dirty="0" smtClean="0">
                <a:solidFill>
                  <a:srgbClr val="000099"/>
                </a:solidFill>
              </a:rPr>
              <a:t>memory, concurrency </a:t>
            </a:r>
            <a:r>
              <a:rPr lang="en-US" sz="2000" b="1" dirty="0">
                <a:solidFill>
                  <a:srgbClr val="000099"/>
                </a:solidFill>
              </a:rPr>
              <a:t>is significantly lowered </a:t>
            </a:r>
            <a:r>
              <a:rPr lang="en-US" sz="2000" b="1" dirty="0" smtClean="0">
                <a:solidFill>
                  <a:srgbClr val="000099"/>
                </a:solidFill>
              </a:rPr>
              <a:t>in the presence of high paging traffic.</a:t>
            </a:r>
            <a:endParaRPr lang="en-US" sz="2000" b="1" dirty="0">
              <a:solidFill>
                <a:srgbClr val="000099"/>
              </a:solidFill>
            </a:endParaRPr>
          </a:p>
          <a:p>
            <a:pPr algn="just">
              <a:buBlip>
                <a:blip r:embed="rId2"/>
              </a:buBlip>
            </a:pPr>
            <a:r>
              <a:rPr lang="en-US" sz="2000" b="1" dirty="0" smtClean="0">
                <a:solidFill>
                  <a:srgbClr val="000099"/>
                </a:solidFill>
              </a:rPr>
              <a:t>Locks </a:t>
            </a:r>
            <a:r>
              <a:rPr lang="en-US" sz="2000" b="1" dirty="0">
                <a:solidFill>
                  <a:srgbClr val="000099"/>
                </a:solidFill>
              </a:rPr>
              <a:t>cannot </a:t>
            </a:r>
            <a:r>
              <a:rPr lang="en-US" sz="2000" b="1" dirty="0" smtClean="0">
                <a:solidFill>
                  <a:srgbClr val="000099"/>
                </a:solidFill>
              </a:rPr>
              <a:t>be released </a:t>
            </a:r>
            <a:r>
              <a:rPr lang="en-US" sz="2000" b="1" dirty="0">
                <a:solidFill>
                  <a:srgbClr val="000099"/>
                </a:solidFill>
              </a:rPr>
              <a:t>until the end of the transaction. This may again significantly </a:t>
            </a:r>
            <a:r>
              <a:rPr lang="en-US" sz="2000" b="1" dirty="0" smtClean="0">
                <a:solidFill>
                  <a:srgbClr val="000099"/>
                </a:solidFill>
              </a:rPr>
              <a:t>lower concurrency.</a:t>
            </a:r>
            <a:endParaRPr lang="en-US" sz="2000" b="1" dirty="0">
              <a:solidFill>
                <a:srgbClr val="000099"/>
              </a:solidFill>
            </a:endParaRPr>
          </a:p>
        </p:txBody>
      </p:sp>
    </p:spTree>
    <p:extLst>
      <p:ext uri="{BB962C8B-B14F-4D97-AF65-F5344CB8AC3E}">
        <p14:creationId xmlns:p14="http://schemas.microsoft.com/office/powerpoint/2010/main" val="13402489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endParaRPr lang="en-US" sz="2800" b="1" dirty="0" smtClean="0">
              <a:solidFill>
                <a:srgbClr val="C00000"/>
              </a:solidFill>
              <a:latin typeface="Arial" pitchFamily="34" charset="0"/>
              <a:cs typeface="Arial" pitchFamily="34" charset="0"/>
            </a:endParaRPr>
          </a:p>
        </p:txBody>
      </p:sp>
      <p:sp>
        <p:nvSpPr>
          <p:cNvPr id="11268" name="Rectangle 3"/>
          <p:cNvSpPr>
            <a:spLocks noGrp="1" noChangeArrowheads="1"/>
          </p:cNvSpPr>
          <p:nvPr>
            <p:ph type="body" idx="4294967295"/>
          </p:nvPr>
        </p:nvSpPr>
        <p:spPr>
          <a:xfrm>
            <a:off x="631288" y="1169287"/>
            <a:ext cx="7913717" cy="4290737"/>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Optimistic Method of Concurrency Control claims to eliminate a few of these issues. </a:t>
            </a:r>
            <a:r>
              <a:rPr lang="en-US" sz="2400" b="1" dirty="0" smtClean="0">
                <a:solidFill>
                  <a:srgbClr val="660066"/>
                </a:solidFill>
              </a:rPr>
              <a:t>The </a:t>
            </a:r>
            <a:r>
              <a:rPr lang="en-US" sz="2400" b="1" dirty="0">
                <a:solidFill>
                  <a:srgbClr val="660066"/>
                </a:solidFill>
              </a:rPr>
              <a:t>idea behind this optimistic approach is quite </a:t>
            </a:r>
            <a:r>
              <a:rPr lang="en-US" sz="2400" b="1" dirty="0" smtClean="0">
                <a:solidFill>
                  <a:srgbClr val="660066"/>
                </a:solidFill>
              </a:rPr>
              <a:t>simple:</a:t>
            </a:r>
          </a:p>
          <a:p>
            <a:pPr algn="just">
              <a:buBlip>
                <a:blip r:embed="rId2"/>
              </a:buBlip>
            </a:pPr>
            <a:r>
              <a:rPr lang="en-US" sz="2000" b="1" dirty="0" smtClean="0">
                <a:solidFill>
                  <a:srgbClr val="000099"/>
                </a:solidFill>
              </a:rPr>
              <a:t>Since in most cases reading </a:t>
            </a:r>
            <a:r>
              <a:rPr lang="en-US" sz="2000" b="1" dirty="0">
                <a:solidFill>
                  <a:srgbClr val="000099"/>
                </a:solidFill>
              </a:rPr>
              <a:t>a </a:t>
            </a:r>
            <a:r>
              <a:rPr lang="en-US" sz="2000" b="1" dirty="0" smtClean="0">
                <a:solidFill>
                  <a:srgbClr val="000099"/>
                </a:solidFill>
              </a:rPr>
              <a:t>data value can </a:t>
            </a:r>
            <a:r>
              <a:rPr lang="en-US" sz="2000" b="1" dirty="0">
                <a:solidFill>
                  <a:srgbClr val="000099"/>
                </a:solidFill>
              </a:rPr>
              <a:t>never cause a loss </a:t>
            </a:r>
            <a:r>
              <a:rPr lang="en-US" sz="2000" b="1" dirty="0" smtClean="0">
                <a:solidFill>
                  <a:srgbClr val="000099"/>
                </a:solidFill>
              </a:rPr>
              <a:t>of integrity, </a:t>
            </a:r>
            <a:r>
              <a:rPr lang="en-US" sz="2000" b="1" dirty="0">
                <a:solidFill>
                  <a:srgbClr val="000099"/>
                </a:solidFill>
              </a:rPr>
              <a:t>reads are completely </a:t>
            </a:r>
            <a:r>
              <a:rPr lang="en-US" sz="2000" b="1" dirty="0" smtClean="0">
                <a:solidFill>
                  <a:srgbClr val="000099"/>
                </a:solidFill>
              </a:rPr>
              <a:t>unrestricted.</a:t>
            </a:r>
            <a:endParaRPr lang="en-US" sz="2000" b="1" dirty="0">
              <a:solidFill>
                <a:srgbClr val="000099"/>
              </a:solidFill>
            </a:endParaRPr>
          </a:p>
          <a:p>
            <a:pPr algn="just">
              <a:buBlip>
                <a:blip r:embed="rId2"/>
              </a:buBlip>
            </a:pPr>
            <a:r>
              <a:rPr lang="en-US" sz="2000" b="1" dirty="0" smtClean="0">
                <a:solidFill>
                  <a:srgbClr val="000099"/>
                </a:solidFill>
              </a:rPr>
              <a:t>Writes </a:t>
            </a:r>
            <a:r>
              <a:rPr lang="en-US" sz="2000" b="1" dirty="0">
                <a:solidFill>
                  <a:srgbClr val="000099"/>
                </a:solidFill>
              </a:rPr>
              <a:t>are severely </a:t>
            </a:r>
            <a:r>
              <a:rPr lang="en-US" sz="2000" b="1" dirty="0" smtClean="0">
                <a:solidFill>
                  <a:srgbClr val="000099"/>
                </a:solidFill>
              </a:rPr>
              <a:t>restricted, all </a:t>
            </a:r>
            <a:r>
              <a:rPr lang="en-US" sz="2000" b="1" dirty="0">
                <a:solidFill>
                  <a:srgbClr val="000099"/>
                </a:solidFill>
              </a:rPr>
              <a:t>writes take place on </a:t>
            </a:r>
            <a:r>
              <a:rPr lang="en-US" sz="2000" b="1" dirty="0" smtClean="0">
                <a:solidFill>
                  <a:srgbClr val="000099"/>
                </a:solidFill>
              </a:rPr>
              <a:t>local copies </a:t>
            </a:r>
            <a:r>
              <a:rPr lang="en-US" sz="2000" b="1" dirty="0">
                <a:solidFill>
                  <a:srgbClr val="000099"/>
                </a:solidFill>
              </a:rPr>
              <a:t>of the </a:t>
            </a:r>
            <a:r>
              <a:rPr lang="en-US" sz="2000" b="1" dirty="0" smtClean="0">
                <a:solidFill>
                  <a:srgbClr val="000099"/>
                </a:solidFill>
              </a:rPr>
              <a:t>data to </a:t>
            </a:r>
            <a:r>
              <a:rPr lang="en-US" sz="2000" b="1" dirty="0">
                <a:solidFill>
                  <a:srgbClr val="000099"/>
                </a:solidFill>
              </a:rPr>
              <a:t>be modified. I</a:t>
            </a:r>
            <a:r>
              <a:rPr lang="en-US" sz="2000" b="1" dirty="0" smtClean="0">
                <a:solidFill>
                  <a:srgbClr val="000099"/>
                </a:solidFill>
              </a:rPr>
              <a:t>f </a:t>
            </a:r>
            <a:r>
              <a:rPr lang="en-US" sz="2000" b="1" dirty="0">
                <a:solidFill>
                  <a:srgbClr val="000099"/>
                </a:solidFill>
              </a:rPr>
              <a:t>it </a:t>
            </a:r>
            <a:r>
              <a:rPr lang="en-US" sz="2000" b="1" dirty="0" smtClean="0">
                <a:solidFill>
                  <a:srgbClr val="000099"/>
                </a:solidFill>
              </a:rPr>
              <a:t>is established that </a:t>
            </a:r>
            <a:r>
              <a:rPr lang="en-US" sz="2000" b="1" dirty="0">
                <a:solidFill>
                  <a:srgbClr val="000099"/>
                </a:solidFill>
              </a:rPr>
              <a:t>the </a:t>
            </a:r>
            <a:r>
              <a:rPr lang="en-US" sz="2000" b="1" dirty="0" smtClean="0">
                <a:solidFill>
                  <a:srgbClr val="000099"/>
                </a:solidFill>
              </a:rPr>
              <a:t>transaction’s changes will </a:t>
            </a:r>
            <a:r>
              <a:rPr lang="en-US" sz="2000" b="1" dirty="0">
                <a:solidFill>
                  <a:srgbClr val="000099"/>
                </a:solidFill>
              </a:rPr>
              <a:t>not cause a </a:t>
            </a:r>
            <a:r>
              <a:rPr lang="en-US" sz="2000" b="1" dirty="0" smtClean="0">
                <a:solidFill>
                  <a:srgbClr val="000099"/>
                </a:solidFill>
              </a:rPr>
              <a:t>loss of </a:t>
            </a:r>
            <a:r>
              <a:rPr lang="en-US" sz="2000" b="1" dirty="0">
                <a:solidFill>
                  <a:srgbClr val="000099"/>
                </a:solidFill>
              </a:rPr>
              <a:t>integrity, the local copies are made global in the write phase. In the </a:t>
            </a:r>
            <a:r>
              <a:rPr lang="en-US" sz="2000" b="1" dirty="0" smtClean="0">
                <a:solidFill>
                  <a:srgbClr val="000099"/>
                </a:solidFill>
              </a:rPr>
              <a:t>case of </a:t>
            </a:r>
            <a:r>
              <a:rPr lang="en-US" sz="2000" b="1" dirty="0">
                <a:solidFill>
                  <a:srgbClr val="000099"/>
                </a:solidFill>
              </a:rPr>
              <a:t>a </a:t>
            </a:r>
            <a:r>
              <a:rPr lang="en-US" sz="2000" b="1" dirty="0" smtClean="0">
                <a:solidFill>
                  <a:srgbClr val="000099"/>
                </a:solidFill>
              </a:rPr>
              <a:t>read-only transaction, </a:t>
            </a:r>
            <a:r>
              <a:rPr lang="en-US" sz="2000" b="1" dirty="0">
                <a:solidFill>
                  <a:srgbClr val="000099"/>
                </a:solidFill>
              </a:rPr>
              <a:t>it must be determined that the result </a:t>
            </a:r>
            <a:r>
              <a:rPr lang="en-US" sz="2000" b="1" dirty="0" smtClean="0">
                <a:solidFill>
                  <a:srgbClr val="000099"/>
                </a:solidFill>
              </a:rPr>
              <a:t>it </a:t>
            </a:r>
            <a:r>
              <a:rPr lang="en-US" sz="2000" b="1" dirty="0">
                <a:solidFill>
                  <a:srgbClr val="000099"/>
                </a:solidFill>
              </a:rPr>
              <a:t>would return </a:t>
            </a:r>
            <a:r>
              <a:rPr lang="en-US" sz="2000" b="1" dirty="0" smtClean="0">
                <a:solidFill>
                  <a:srgbClr val="000099"/>
                </a:solidFill>
              </a:rPr>
              <a:t>is correct</a:t>
            </a:r>
            <a:r>
              <a:rPr lang="en-US" sz="2000" b="1" dirty="0">
                <a:solidFill>
                  <a:srgbClr val="000099"/>
                </a:solidFill>
              </a:rPr>
              <a:t>. The step in which it is determined that the transaction </a:t>
            </a:r>
            <a:r>
              <a:rPr lang="en-US" sz="2000" b="1" dirty="0" smtClean="0">
                <a:solidFill>
                  <a:srgbClr val="000099"/>
                </a:solidFill>
              </a:rPr>
              <a:t>will not </a:t>
            </a:r>
            <a:r>
              <a:rPr lang="en-US" sz="2000" b="1" dirty="0">
                <a:solidFill>
                  <a:srgbClr val="000099"/>
                </a:solidFill>
              </a:rPr>
              <a:t>cause a loss of integrity (or that it will return the correct result) is </a:t>
            </a:r>
            <a:r>
              <a:rPr lang="en-US" sz="2000" b="1" dirty="0" smtClean="0">
                <a:solidFill>
                  <a:srgbClr val="000099"/>
                </a:solidFill>
              </a:rPr>
              <a:t>called validation.</a:t>
            </a: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2720619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endParaRPr lang="en-US" sz="2800" b="1" dirty="0" smtClean="0">
              <a:solidFill>
                <a:srgbClr val="C00000"/>
              </a:solidFill>
              <a:latin typeface="Arial" pitchFamily="34" charset="0"/>
              <a:cs typeface="Arial" pitchFamily="34" charset="0"/>
            </a:endParaRPr>
          </a:p>
        </p:txBody>
      </p:sp>
      <p:sp>
        <p:nvSpPr>
          <p:cNvPr id="11268" name="Rectangle 3"/>
          <p:cNvSpPr>
            <a:spLocks noGrp="1" noChangeArrowheads="1"/>
          </p:cNvSpPr>
          <p:nvPr>
            <p:ph type="body" idx="4294967295"/>
          </p:nvPr>
        </p:nvSpPr>
        <p:spPr>
          <a:xfrm>
            <a:off x="631288" y="1011025"/>
            <a:ext cx="7913717" cy="4290737"/>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Optimistic Method of Concurrency Control mechanisms are also called certifiers. They can be based on 2PL or Timestamp-based policy. 2PL-based certifiers works as follows:</a:t>
            </a:r>
            <a:endParaRPr lang="en-US" sz="2400" b="1" dirty="0" smtClean="0">
              <a:solidFill>
                <a:srgbClr val="660066"/>
              </a:solidFill>
            </a:endParaRPr>
          </a:p>
          <a:p>
            <a:pPr algn="just">
              <a:spcBef>
                <a:spcPts val="1200"/>
              </a:spcBef>
              <a:buBlip>
                <a:blip r:embed="rId2"/>
              </a:buBlip>
            </a:pPr>
            <a:r>
              <a:rPr lang="en-US" sz="2000" b="1" dirty="0" smtClean="0">
                <a:solidFill>
                  <a:srgbClr val="000099"/>
                </a:solidFill>
              </a:rPr>
              <a:t>A 2PL certifiers immediately .</a:t>
            </a:r>
            <a:endParaRPr lang="en-US" sz="2000" b="1" dirty="0">
              <a:solidFill>
                <a:srgbClr val="000099"/>
              </a:solidFill>
            </a:endParaRPr>
          </a:p>
          <a:p>
            <a:pPr algn="just">
              <a:spcBef>
                <a:spcPts val="600"/>
              </a:spcBef>
              <a:buBlip>
                <a:blip r:embed="rId2"/>
              </a:buBlip>
            </a:pPr>
            <a:r>
              <a:rPr lang="en-US" sz="2000" b="1" dirty="0" smtClean="0">
                <a:solidFill>
                  <a:srgbClr val="000099"/>
                </a:solidFill>
              </a:rPr>
              <a:t>Writes </a:t>
            </a:r>
            <a:r>
              <a:rPr lang="en-US" sz="2000" b="1" dirty="0">
                <a:solidFill>
                  <a:srgbClr val="000099"/>
                </a:solidFill>
              </a:rPr>
              <a:t>are severely </a:t>
            </a:r>
            <a:r>
              <a:rPr lang="en-US" sz="2000" b="1" dirty="0" smtClean="0">
                <a:solidFill>
                  <a:srgbClr val="000099"/>
                </a:solidFill>
              </a:rPr>
              <a:t>restricted, all </a:t>
            </a:r>
            <a:r>
              <a:rPr lang="en-US" sz="2000" b="1" dirty="0">
                <a:solidFill>
                  <a:srgbClr val="000099"/>
                </a:solidFill>
              </a:rPr>
              <a:t>writes take place on </a:t>
            </a:r>
            <a:r>
              <a:rPr lang="en-US" sz="2000" b="1" dirty="0" smtClean="0">
                <a:solidFill>
                  <a:srgbClr val="000099"/>
                </a:solidFill>
              </a:rPr>
              <a:t>local copies </a:t>
            </a:r>
            <a:r>
              <a:rPr lang="en-US" sz="2000" b="1" dirty="0">
                <a:solidFill>
                  <a:srgbClr val="000099"/>
                </a:solidFill>
              </a:rPr>
              <a:t>of the </a:t>
            </a:r>
            <a:r>
              <a:rPr lang="en-US" sz="2000" b="1" dirty="0" smtClean="0">
                <a:solidFill>
                  <a:srgbClr val="000099"/>
                </a:solidFill>
              </a:rPr>
              <a:t>data to </a:t>
            </a:r>
            <a:r>
              <a:rPr lang="en-US" sz="2000" b="1" dirty="0">
                <a:solidFill>
                  <a:srgbClr val="000099"/>
                </a:solidFill>
              </a:rPr>
              <a:t>be modified. I</a:t>
            </a:r>
            <a:r>
              <a:rPr lang="en-US" sz="2000" b="1" dirty="0" smtClean="0">
                <a:solidFill>
                  <a:srgbClr val="000099"/>
                </a:solidFill>
              </a:rPr>
              <a:t>f </a:t>
            </a:r>
            <a:r>
              <a:rPr lang="en-US" sz="2000" b="1" dirty="0">
                <a:solidFill>
                  <a:srgbClr val="000099"/>
                </a:solidFill>
              </a:rPr>
              <a:t>it </a:t>
            </a:r>
            <a:r>
              <a:rPr lang="en-US" sz="2000" b="1" dirty="0" smtClean="0">
                <a:solidFill>
                  <a:srgbClr val="000099"/>
                </a:solidFill>
              </a:rPr>
              <a:t>is established that </a:t>
            </a:r>
            <a:r>
              <a:rPr lang="en-US" sz="2000" b="1" dirty="0">
                <a:solidFill>
                  <a:srgbClr val="000099"/>
                </a:solidFill>
              </a:rPr>
              <a:t>the </a:t>
            </a:r>
            <a:r>
              <a:rPr lang="en-US" sz="2000" b="1" dirty="0" smtClean="0">
                <a:solidFill>
                  <a:srgbClr val="000099"/>
                </a:solidFill>
              </a:rPr>
              <a:t>transaction’s changes will </a:t>
            </a:r>
            <a:r>
              <a:rPr lang="en-US" sz="2000" b="1" dirty="0">
                <a:solidFill>
                  <a:srgbClr val="000099"/>
                </a:solidFill>
              </a:rPr>
              <a:t>not cause a </a:t>
            </a:r>
            <a:r>
              <a:rPr lang="en-US" sz="2000" b="1" dirty="0" smtClean="0">
                <a:solidFill>
                  <a:srgbClr val="000099"/>
                </a:solidFill>
              </a:rPr>
              <a:t>loss of </a:t>
            </a:r>
            <a:r>
              <a:rPr lang="en-US" sz="2000" b="1" dirty="0">
                <a:solidFill>
                  <a:srgbClr val="000099"/>
                </a:solidFill>
              </a:rPr>
              <a:t>integrity, the local copies are made global in the write phase. In the </a:t>
            </a:r>
            <a:r>
              <a:rPr lang="en-US" sz="2000" b="1" dirty="0" smtClean="0">
                <a:solidFill>
                  <a:srgbClr val="000099"/>
                </a:solidFill>
              </a:rPr>
              <a:t>case of </a:t>
            </a:r>
            <a:r>
              <a:rPr lang="en-US" sz="2000" b="1" dirty="0">
                <a:solidFill>
                  <a:srgbClr val="000099"/>
                </a:solidFill>
              </a:rPr>
              <a:t>a </a:t>
            </a:r>
            <a:r>
              <a:rPr lang="en-US" sz="2000" b="1" dirty="0" smtClean="0">
                <a:solidFill>
                  <a:srgbClr val="000099"/>
                </a:solidFill>
              </a:rPr>
              <a:t>read-only transaction, </a:t>
            </a:r>
            <a:r>
              <a:rPr lang="en-US" sz="2000" b="1" dirty="0">
                <a:solidFill>
                  <a:srgbClr val="000099"/>
                </a:solidFill>
              </a:rPr>
              <a:t>it must be determined that the result </a:t>
            </a:r>
            <a:r>
              <a:rPr lang="en-US" sz="2000" b="1" dirty="0" smtClean="0">
                <a:solidFill>
                  <a:srgbClr val="000099"/>
                </a:solidFill>
              </a:rPr>
              <a:t>it </a:t>
            </a:r>
            <a:r>
              <a:rPr lang="en-US" sz="2000" b="1" dirty="0">
                <a:solidFill>
                  <a:srgbClr val="000099"/>
                </a:solidFill>
              </a:rPr>
              <a:t>would return </a:t>
            </a:r>
            <a:r>
              <a:rPr lang="en-US" sz="2000" b="1" dirty="0" smtClean="0">
                <a:solidFill>
                  <a:srgbClr val="000099"/>
                </a:solidFill>
              </a:rPr>
              <a:t>is correct</a:t>
            </a:r>
            <a:r>
              <a:rPr lang="en-US" sz="2000" b="1" dirty="0">
                <a:solidFill>
                  <a:srgbClr val="000099"/>
                </a:solidFill>
              </a:rPr>
              <a:t>. The step in which it is determined that the transaction </a:t>
            </a:r>
            <a:r>
              <a:rPr lang="en-US" sz="2000" b="1" dirty="0" smtClean="0">
                <a:solidFill>
                  <a:srgbClr val="000099"/>
                </a:solidFill>
              </a:rPr>
              <a:t>will not </a:t>
            </a:r>
            <a:r>
              <a:rPr lang="en-US" sz="2000" b="1" dirty="0">
                <a:solidFill>
                  <a:srgbClr val="000099"/>
                </a:solidFill>
              </a:rPr>
              <a:t>cause a loss of integrity (or that it will return the correct result) is </a:t>
            </a:r>
            <a:r>
              <a:rPr lang="en-US" sz="2000" b="1" dirty="0" smtClean="0">
                <a:solidFill>
                  <a:srgbClr val="000099"/>
                </a:solidFill>
              </a:rPr>
              <a:t>called validation.</a:t>
            </a: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368990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endParaRPr lang="en-US" sz="2800" b="1" dirty="0" smtClean="0">
              <a:solidFill>
                <a:srgbClr val="C00000"/>
              </a:solidFill>
              <a:latin typeface="Arial" pitchFamily="34" charset="0"/>
              <a:cs typeface="Arial" pitchFamily="34" charset="0"/>
            </a:endParaRPr>
          </a:p>
        </p:txBody>
      </p:sp>
      <p:sp>
        <p:nvSpPr>
          <p:cNvPr id="11268" name="Rectangle 3"/>
          <p:cNvSpPr>
            <a:spLocks noGrp="1" noChangeArrowheads="1"/>
          </p:cNvSpPr>
          <p:nvPr>
            <p:ph type="body" idx="4294967295"/>
          </p:nvPr>
        </p:nvSpPr>
        <p:spPr>
          <a:xfrm>
            <a:off x="631288" y="1301172"/>
            <a:ext cx="7913717" cy="3349960"/>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A 2PL certifier works as follows:</a:t>
            </a:r>
            <a:endParaRPr lang="en-US" sz="2400" b="1" dirty="0" smtClean="0">
              <a:solidFill>
                <a:srgbClr val="660066"/>
              </a:solidFill>
            </a:endParaRPr>
          </a:p>
          <a:p>
            <a:pPr algn="just">
              <a:spcBef>
                <a:spcPts val="1200"/>
              </a:spcBef>
              <a:buBlip>
                <a:blip r:embed="rId2"/>
              </a:buBlip>
            </a:pP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1</a:t>
            </a:r>
            <a:r>
              <a:rPr lang="en-US" sz="2000" b="1" dirty="0" smtClean="0">
                <a:solidFill>
                  <a:srgbClr val="000099"/>
                </a:solidFill>
              </a:rPr>
              <a:t> requests a lock (read or write) on x and the scheduler grants it. X may be locked by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2</a:t>
            </a:r>
            <a:r>
              <a:rPr lang="en-US" sz="2000" b="1" dirty="0" smtClean="0">
                <a:solidFill>
                  <a:srgbClr val="000099"/>
                </a:solidFill>
              </a:rPr>
              <a:t> in a conflicting mode or free.</a:t>
            </a:r>
            <a:endParaRPr lang="en-US" sz="2000" b="1" dirty="0">
              <a:solidFill>
                <a:srgbClr val="000099"/>
              </a:solidFill>
            </a:endParaRPr>
          </a:p>
          <a:p>
            <a:pPr algn="just">
              <a:spcBef>
                <a:spcPts val="600"/>
              </a:spcBef>
              <a:buBlip>
                <a:blip r:embed="rId2"/>
              </a:buBlip>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rPr>
              <a:t> continue to execute. Suppose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rPr>
              <a:t> sends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1</a:t>
            </a:r>
            <a:r>
              <a:rPr lang="en-US" sz="2000" b="1" dirty="0" smtClean="0">
                <a:solidFill>
                  <a:srgbClr val="000099"/>
                </a:solidFill>
              </a:rPr>
              <a:t> to the certifier.</a:t>
            </a:r>
          </a:p>
          <a:p>
            <a:pPr algn="just">
              <a:spcBef>
                <a:spcPts val="600"/>
              </a:spcBef>
              <a:buBlip>
                <a:blip r:embed="rId2"/>
              </a:buBlip>
            </a:pPr>
            <a:r>
              <a:rPr lang="en-US" sz="2000" b="1" dirty="0" smtClean="0">
                <a:solidFill>
                  <a:srgbClr val="000099"/>
                </a:solidFill>
              </a:rPr>
              <a:t>The certifier checks if there is any operation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rPr>
              <a:t> that conflicts with an operation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smtClean="0">
                <a:solidFill>
                  <a:srgbClr val="000099"/>
                </a:solidFill>
              </a:rPr>
              <a:t>. If there is one then the certifier rejects </a:t>
            </a:r>
            <a:r>
              <a:rPr lang="en-US" sz="2000" b="1" i="1" dirty="0" smtClean="0">
                <a:solidFill>
                  <a:srgbClr val="000099"/>
                </a:solidFill>
                <a:latin typeface="Arial" pitchFamily="34" charset="0"/>
                <a:cs typeface="Arial" pitchFamily="34" charset="0"/>
              </a:rPr>
              <a:t>c</a:t>
            </a:r>
            <a:r>
              <a:rPr lang="en-US" sz="2000" b="1" i="1" baseline="-10000" dirty="0" smtClean="0">
                <a:solidFill>
                  <a:srgbClr val="000099"/>
                </a:solidFill>
                <a:latin typeface="Arial" pitchFamily="34" charset="0"/>
                <a:cs typeface="Arial" pitchFamily="34" charset="0"/>
              </a:rPr>
              <a:t>1</a:t>
            </a:r>
            <a:r>
              <a:rPr lang="en-US" sz="2000" b="1" dirty="0" smtClean="0">
                <a:solidFill>
                  <a:srgbClr val="000099"/>
                </a:solidFill>
              </a:rPr>
              <a:t> and aborts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rPr>
              <a:t> otherwise it commits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smtClean="0">
                <a:solidFill>
                  <a:srgbClr val="000099"/>
                </a:solidFill>
              </a:rPr>
              <a:t>. </a:t>
            </a: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5026871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endParaRPr lang="en-US" sz="2800" b="1" dirty="0" smtClean="0">
              <a:solidFill>
                <a:srgbClr val="C00000"/>
              </a:solidFill>
              <a:latin typeface="Arial" pitchFamily="34" charset="0"/>
              <a:cs typeface="Arial" pitchFamily="34" charset="0"/>
            </a:endParaRPr>
          </a:p>
        </p:txBody>
      </p:sp>
      <p:sp>
        <p:nvSpPr>
          <p:cNvPr id="11268" name="Rectangle 3"/>
          <p:cNvSpPr>
            <a:spLocks noGrp="1" noChangeArrowheads="1"/>
          </p:cNvSpPr>
          <p:nvPr>
            <p:ph type="body" idx="4294967295"/>
          </p:nvPr>
        </p:nvSpPr>
        <p:spPr>
          <a:xfrm>
            <a:off x="631288" y="1301172"/>
            <a:ext cx="7913717" cy="4695182"/>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Implementation</a:t>
            </a:r>
            <a:endParaRPr lang="en-US" sz="2400" b="1" dirty="0" smtClean="0">
              <a:solidFill>
                <a:srgbClr val="660066"/>
              </a:solidFill>
            </a:endParaRPr>
          </a:p>
          <a:p>
            <a:pPr marL="228600" indent="0" algn="just">
              <a:spcBef>
                <a:spcPts val="1200"/>
              </a:spcBef>
              <a:buNone/>
            </a:pPr>
            <a:r>
              <a:rPr lang="en-US" sz="2000" b="1" dirty="0" smtClean="0">
                <a:solidFill>
                  <a:srgbClr val="000099"/>
                </a:solidFill>
              </a:rPr>
              <a:t>Data structures: A list of active transactions, a list of </a:t>
            </a:r>
            <a:r>
              <a:rPr lang="en-US" sz="2000" b="1" i="1" dirty="0" err="1" smtClean="0">
                <a:solidFill>
                  <a:srgbClr val="000099"/>
                </a:solidFill>
              </a:rPr>
              <a:t>readset</a:t>
            </a:r>
            <a:r>
              <a:rPr lang="en-US" sz="2000" b="1" dirty="0" smtClean="0">
                <a:solidFill>
                  <a:srgbClr val="000099"/>
                </a:solidFill>
              </a:rPr>
              <a:t> of a transaction – </a:t>
            </a:r>
            <a:r>
              <a:rPr lang="en-US" sz="2000" b="1" i="1" dirty="0" smtClean="0">
                <a:solidFill>
                  <a:srgbClr val="000099"/>
                </a:solidFill>
              </a:rPr>
              <a:t>r-scheduled[T</a:t>
            </a:r>
            <a:r>
              <a:rPr lang="en-US" sz="2000" b="1" i="1" baseline="-10000" dirty="0" smtClean="0">
                <a:solidFill>
                  <a:srgbClr val="000099"/>
                </a:solidFill>
              </a:rPr>
              <a:t>i</a:t>
            </a:r>
            <a:r>
              <a:rPr lang="en-US" sz="2000" b="1" i="1" dirty="0" smtClean="0">
                <a:solidFill>
                  <a:srgbClr val="000099"/>
                </a:solidFill>
              </a:rPr>
              <a:t>]</a:t>
            </a:r>
            <a:r>
              <a:rPr lang="en-US" sz="2000" b="1" dirty="0" smtClean="0">
                <a:solidFill>
                  <a:srgbClr val="000099"/>
                </a:solidFill>
              </a:rPr>
              <a:t> </a:t>
            </a:r>
            <a:r>
              <a:rPr lang="en-US" sz="2000" b="1" dirty="0">
                <a:solidFill>
                  <a:srgbClr val="000099"/>
                </a:solidFill>
              </a:rPr>
              <a:t>and a list of </a:t>
            </a:r>
            <a:r>
              <a:rPr lang="en-US" sz="2000" b="1" i="1" dirty="0" err="1" smtClean="0">
                <a:solidFill>
                  <a:srgbClr val="000099"/>
                </a:solidFill>
              </a:rPr>
              <a:t>writeset</a:t>
            </a:r>
            <a:r>
              <a:rPr lang="en-US" sz="2000" b="1" dirty="0" smtClean="0">
                <a:solidFill>
                  <a:srgbClr val="000099"/>
                </a:solidFill>
              </a:rPr>
              <a:t> of a transaction </a:t>
            </a:r>
            <a:r>
              <a:rPr lang="en-US" sz="2000" b="1" dirty="0">
                <a:solidFill>
                  <a:srgbClr val="000099"/>
                </a:solidFill>
              </a:rPr>
              <a:t>–</a:t>
            </a:r>
            <a:r>
              <a:rPr lang="en-US" sz="2000" b="1" dirty="0" smtClean="0">
                <a:solidFill>
                  <a:srgbClr val="000099"/>
                </a:solidFill>
              </a:rPr>
              <a:t> </a:t>
            </a:r>
            <a:r>
              <a:rPr lang="en-US" sz="2000" b="1" i="1" dirty="0" smtClean="0">
                <a:solidFill>
                  <a:srgbClr val="000099"/>
                </a:solidFill>
              </a:rPr>
              <a:t>w-scheduled[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a:t>
            </a:r>
            <a:r>
              <a:rPr lang="en-US" sz="2000" b="1" dirty="0" smtClean="0">
                <a:solidFill>
                  <a:srgbClr val="000099"/>
                </a:solidFill>
              </a:rPr>
              <a:t>. So </a:t>
            </a:r>
            <a:r>
              <a:rPr lang="en-US" sz="2000" b="1" i="1" dirty="0" smtClean="0">
                <a:solidFill>
                  <a:srgbClr val="000099"/>
                </a:solidFill>
              </a:rPr>
              <a:t>r-scheduled[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 </a:t>
            </a:r>
            <a:r>
              <a:rPr lang="en-US" sz="2000" b="1" dirty="0" smtClean="0">
                <a:solidFill>
                  <a:srgbClr val="000099"/>
                </a:solidFill>
              </a:rPr>
              <a:t>contains all data items</a:t>
            </a:r>
            <a:r>
              <a:rPr lang="en-US" sz="2000" b="1" i="1" dirty="0" smtClean="0">
                <a:solidFill>
                  <a:srgbClr val="000099"/>
                </a:solidFill>
              </a:rPr>
              <a:t> </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 </a:t>
            </a:r>
            <a:r>
              <a:rPr lang="en-US" sz="2000" b="1" dirty="0" smtClean="0">
                <a:solidFill>
                  <a:srgbClr val="000099"/>
                </a:solidFill>
              </a:rPr>
              <a:t>has read and </a:t>
            </a:r>
            <a:r>
              <a:rPr lang="en-US" sz="2000" b="1" i="1" dirty="0" smtClean="0">
                <a:solidFill>
                  <a:srgbClr val="000099"/>
                </a:solidFill>
              </a:rPr>
              <a:t>w-scheduled[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 </a:t>
            </a:r>
            <a:r>
              <a:rPr lang="en-US" sz="2000" b="1" dirty="0">
                <a:solidFill>
                  <a:srgbClr val="000099"/>
                </a:solidFill>
              </a:rPr>
              <a:t>contains all data items</a:t>
            </a:r>
            <a:r>
              <a:rPr lang="en-US" sz="2000" b="1" i="1" dirty="0">
                <a:solidFill>
                  <a:srgbClr val="000099"/>
                </a:solidFill>
              </a:rPr>
              <a:t> T</a:t>
            </a:r>
            <a:r>
              <a:rPr lang="en-US" sz="2000" b="1" i="1" baseline="-10000" dirty="0">
                <a:solidFill>
                  <a:srgbClr val="000099"/>
                </a:solidFill>
              </a:rPr>
              <a:t>i</a:t>
            </a:r>
            <a:r>
              <a:rPr lang="en-US" sz="2000" b="1" i="1" dirty="0" smtClean="0">
                <a:solidFill>
                  <a:srgbClr val="000099"/>
                </a:solidFill>
              </a:rPr>
              <a:t> </a:t>
            </a:r>
            <a:r>
              <a:rPr lang="en-US" sz="2000" b="1" dirty="0">
                <a:solidFill>
                  <a:srgbClr val="000099"/>
                </a:solidFill>
              </a:rPr>
              <a:t>has </a:t>
            </a:r>
            <a:r>
              <a:rPr lang="en-US" sz="2000" b="1" dirty="0" smtClean="0">
                <a:solidFill>
                  <a:srgbClr val="000099"/>
                </a:solidFill>
              </a:rPr>
              <a:t>written to</a:t>
            </a:r>
            <a:r>
              <a:rPr lang="en-US" sz="2000" b="1" i="1" dirty="0" smtClean="0">
                <a:solidFill>
                  <a:srgbClr val="000099"/>
                </a:solidFill>
              </a:rPr>
              <a:t>. w-scheduled[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a:t>
            </a:r>
            <a:r>
              <a:rPr lang="en-US" sz="2000" b="1" dirty="0" smtClean="0">
                <a:solidFill>
                  <a:srgbClr val="000099"/>
                </a:solidFill>
              </a:rPr>
              <a:t> </a:t>
            </a:r>
            <a:r>
              <a:rPr lang="en-US" sz="2000" b="1" dirty="0" smtClean="0">
                <a:solidFill>
                  <a:srgbClr val="000099"/>
                </a:solidFill>
                <a:sym typeface="Symbol"/>
              </a:rPr>
              <a:t> </a:t>
            </a:r>
            <a:r>
              <a:rPr lang="en-US" sz="2000" b="1" i="1" dirty="0" smtClean="0">
                <a:solidFill>
                  <a:srgbClr val="000099"/>
                </a:solidFill>
              </a:rPr>
              <a:t>r-scheduled[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 </a:t>
            </a:r>
            <a:r>
              <a:rPr lang="en-US" sz="2000" b="1" i="1" dirty="0" smtClean="0">
                <a:solidFill>
                  <a:srgbClr val="000099"/>
                </a:solidFill>
                <a:sym typeface="Symbol"/>
              </a:rPr>
              <a:t> </a:t>
            </a:r>
            <a:r>
              <a:rPr lang="en-US" sz="2000" b="1" i="1" dirty="0" smtClean="0">
                <a:solidFill>
                  <a:srgbClr val="000099"/>
                </a:solidFill>
              </a:rPr>
              <a:t>{} </a:t>
            </a:r>
            <a:r>
              <a:rPr lang="en-US" sz="2000" b="1" dirty="0" smtClean="0">
                <a:solidFill>
                  <a:srgbClr val="000099"/>
                </a:solidFill>
              </a:rPr>
              <a:t>(could be = {}). The certifier receives </a:t>
            </a:r>
            <a:r>
              <a:rPr lang="en-US" sz="2000" b="1" i="1" dirty="0" smtClean="0">
                <a:solidFill>
                  <a:srgbClr val="000099"/>
                </a:solidFill>
              </a:rPr>
              <a:t>c</a:t>
            </a:r>
            <a:r>
              <a:rPr lang="en-US" sz="2000" b="1" i="1" baseline="-10000" dirty="0" smtClean="0">
                <a:solidFill>
                  <a:srgbClr val="000099"/>
                </a:solidFill>
              </a:rPr>
              <a:t>i</a:t>
            </a:r>
            <a:r>
              <a:rPr lang="en-US" sz="2000" b="1" dirty="0" smtClean="0">
                <a:solidFill>
                  <a:srgbClr val="000099"/>
                </a:solidFill>
              </a:rPr>
              <a:t>, it performs the following operations with all active transactions:</a:t>
            </a:r>
          </a:p>
          <a:p>
            <a:pPr marL="914400" indent="0" algn="just">
              <a:spcBef>
                <a:spcPts val="1200"/>
              </a:spcBef>
              <a:buNone/>
            </a:pPr>
            <a:r>
              <a:rPr lang="en-US" sz="2000" b="1" i="1" dirty="0" smtClean="0">
                <a:solidFill>
                  <a:srgbClr val="000099"/>
                </a:solidFill>
              </a:rPr>
              <a:t>r-scheduled[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a:t>
            </a:r>
            <a:r>
              <a:rPr lang="en-US" sz="2000" b="1" dirty="0" smtClean="0">
                <a:solidFill>
                  <a:srgbClr val="000099"/>
                </a:solidFill>
              </a:rPr>
              <a:t>  </a:t>
            </a:r>
            <a:r>
              <a:rPr lang="en-US" sz="2000" b="1" dirty="0" smtClean="0">
                <a:solidFill>
                  <a:srgbClr val="000099"/>
                </a:solidFill>
                <a:sym typeface="Symbol"/>
              </a:rPr>
              <a:t> </a:t>
            </a:r>
            <a:r>
              <a:rPr lang="en-US" sz="2000" b="1" i="1" dirty="0" smtClean="0">
                <a:solidFill>
                  <a:srgbClr val="000099"/>
                </a:solidFill>
                <a:sym typeface="Symbol"/>
              </a:rPr>
              <a:t>w</a:t>
            </a:r>
            <a:r>
              <a:rPr lang="en-US" sz="2000" b="1" i="1" dirty="0" smtClean="0">
                <a:solidFill>
                  <a:srgbClr val="000099"/>
                </a:solidFill>
              </a:rPr>
              <a:t>-scheduled[</a:t>
            </a:r>
            <a:r>
              <a:rPr lang="en-US" sz="2000" b="1" i="1" dirty="0" err="1" smtClean="0">
                <a:solidFill>
                  <a:srgbClr val="000099"/>
                </a:solidFill>
              </a:rPr>
              <a:t>T</a:t>
            </a:r>
            <a:r>
              <a:rPr lang="en-US" sz="2000" b="1" i="1" baseline="-10000" dirty="0" err="1" smtClean="0">
                <a:solidFill>
                  <a:srgbClr val="000099"/>
                </a:solidFill>
              </a:rPr>
              <a:t>j</a:t>
            </a:r>
            <a:r>
              <a:rPr lang="en-US" sz="2000" b="1" i="1" dirty="0" smtClean="0">
                <a:solidFill>
                  <a:srgbClr val="000099"/>
                </a:solidFill>
              </a:rPr>
              <a:t>]</a:t>
            </a:r>
          </a:p>
          <a:p>
            <a:pPr marL="914400" indent="0" algn="just">
              <a:spcBef>
                <a:spcPts val="1200"/>
              </a:spcBef>
              <a:buNone/>
            </a:pPr>
            <a:r>
              <a:rPr lang="en-US" sz="2000" b="1" i="1" dirty="0" smtClean="0">
                <a:solidFill>
                  <a:srgbClr val="000099"/>
                </a:solidFill>
              </a:rPr>
              <a:t>w-scheduled[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a:t>
            </a:r>
            <a:r>
              <a:rPr lang="en-US" sz="2000" b="1" dirty="0" smtClean="0">
                <a:solidFill>
                  <a:srgbClr val="000099"/>
                </a:solidFill>
              </a:rPr>
              <a:t>  </a:t>
            </a:r>
            <a:r>
              <a:rPr lang="en-US" sz="2000" b="1" dirty="0" smtClean="0">
                <a:solidFill>
                  <a:srgbClr val="000099"/>
                </a:solidFill>
                <a:sym typeface="Symbol"/>
              </a:rPr>
              <a:t> </a:t>
            </a:r>
            <a:r>
              <a:rPr lang="en-US" sz="2000" b="1" i="1" dirty="0" smtClean="0">
                <a:solidFill>
                  <a:srgbClr val="000099"/>
                </a:solidFill>
              </a:rPr>
              <a:t>r-scheduled[</a:t>
            </a:r>
            <a:r>
              <a:rPr lang="en-US" sz="2000" b="1" i="1" dirty="0" err="1">
                <a:solidFill>
                  <a:srgbClr val="000099"/>
                </a:solidFill>
              </a:rPr>
              <a:t>T</a:t>
            </a:r>
            <a:r>
              <a:rPr lang="en-US" sz="2000" b="1" i="1" baseline="-10000" dirty="0" err="1">
                <a:solidFill>
                  <a:srgbClr val="000099"/>
                </a:solidFill>
              </a:rPr>
              <a:t>j</a:t>
            </a:r>
            <a:r>
              <a:rPr lang="en-US" sz="2000" b="1" i="1" dirty="0" smtClean="0">
                <a:solidFill>
                  <a:srgbClr val="000099"/>
                </a:solidFill>
              </a:rPr>
              <a:t>]</a:t>
            </a:r>
          </a:p>
          <a:p>
            <a:pPr marL="914400" indent="0" algn="just">
              <a:spcBef>
                <a:spcPts val="1200"/>
              </a:spcBef>
              <a:buNone/>
            </a:pPr>
            <a:r>
              <a:rPr lang="en-US" sz="2000" b="1" i="1" dirty="0" smtClean="0">
                <a:solidFill>
                  <a:srgbClr val="000099"/>
                </a:solidFill>
              </a:rPr>
              <a:t>w-scheduled[</a:t>
            </a:r>
            <a:r>
              <a:rPr lang="en-US" sz="2000" b="1" i="1" dirty="0">
                <a:solidFill>
                  <a:srgbClr val="000099"/>
                </a:solidFill>
              </a:rPr>
              <a:t>T</a:t>
            </a:r>
            <a:r>
              <a:rPr lang="en-US" sz="2000" b="1" i="1" baseline="-10000" dirty="0">
                <a:solidFill>
                  <a:srgbClr val="000099"/>
                </a:solidFill>
              </a:rPr>
              <a:t>i</a:t>
            </a:r>
            <a:r>
              <a:rPr lang="en-US" sz="2000" b="1" i="1" dirty="0" smtClean="0">
                <a:solidFill>
                  <a:srgbClr val="000099"/>
                </a:solidFill>
              </a:rPr>
              <a:t>]</a:t>
            </a:r>
            <a:r>
              <a:rPr lang="en-US" sz="2000" b="1" dirty="0" smtClean="0">
                <a:solidFill>
                  <a:srgbClr val="000099"/>
                </a:solidFill>
              </a:rPr>
              <a:t>  </a:t>
            </a:r>
            <a:r>
              <a:rPr lang="en-US" sz="2000" b="1" dirty="0" smtClean="0">
                <a:solidFill>
                  <a:srgbClr val="000099"/>
                </a:solidFill>
                <a:sym typeface="Symbol"/>
              </a:rPr>
              <a:t> </a:t>
            </a:r>
            <a:r>
              <a:rPr lang="en-US" sz="2000" b="1" i="1" dirty="0" smtClean="0">
                <a:solidFill>
                  <a:srgbClr val="000099"/>
                </a:solidFill>
                <a:sym typeface="Symbol"/>
              </a:rPr>
              <a:t>w</a:t>
            </a:r>
            <a:r>
              <a:rPr lang="en-US" sz="2000" b="1" i="1" dirty="0" smtClean="0">
                <a:solidFill>
                  <a:srgbClr val="000099"/>
                </a:solidFill>
              </a:rPr>
              <a:t>-scheduled[</a:t>
            </a:r>
            <a:r>
              <a:rPr lang="en-US" sz="2000" b="1" i="1" dirty="0" err="1">
                <a:solidFill>
                  <a:srgbClr val="000099"/>
                </a:solidFill>
              </a:rPr>
              <a:t>T</a:t>
            </a:r>
            <a:r>
              <a:rPr lang="en-US" sz="2000" b="1" i="1" baseline="-10000" dirty="0" err="1">
                <a:solidFill>
                  <a:srgbClr val="000099"/>
                </a:solidFill>
              </a:rPr>
              <a:t>j</a:t>
            </a:r>
            <a:r>
              <a:rPr lang="en-US" sz="2000" b="1" i="1" dirty="0" smtClean="0">
                <a:solidFill>
                  <a:srgbClr val="000099"/>
                </a:solidFill>
              </a:rPr>
              <a:t>]</a:t>
            </a:r>
          </a:p>
          <a:p>
            <a:pPr marL="228600" indent="0" algn="just">
              <a:spcBef>
                <a:spcPts val="1200"/>
              </a:spcBef>
              <a:buNone/>
            </a:pPr>
            <a:r>
              <a:rPr lang="en-US" sz="2000" b="1" i="1" dirty="0" smtClean="0">
                <a:solidFill>
                  <a:srgbClr val="000099"/>
                </a:solidFill>
              </a:rPr>
              <a:t>If any result is </a:t>
            </a:r>
            <a:r>
              <a:rPr lang="en-US" sz="2000" b="1" i="1" dirty="0">
                <a:solidFill>
                  <a:srgbClr val="000099"/>
                </a:solidFill>
                <a:sym typeface="Symbol"/>
              </a:rPr>
              <a:t> </a:t>
            </a:r>
            <a:r>
              <a:rPr lang="en-US" sz="2000" b="1" i="1" dirty="0">
                <a:solidFill>
                  <a:srgbClr val="000099"/>
                </a:solidFill>
              </a:rPr>
              <a:t>{} T</a:t>
            </a:r>
            <a:r>
              <a:rPr lang="en-US" sz="2000" b="1" i="1" baseline="-10000" dirty="0">
                <a:solidFill>
                  <a:srgbClr val="000099"/>
                </a:solidFill>
              </a:rPr>
              <a:t>i</a:t>
            </a:r>
            <a:r>
              <a:rPr lang="en-US" sz="2000" b="1" i="1" dirty="0" smtClean="0">
                <a:solidFill>
                  <a:srgbClr val="000099"/>
                </a:solidFill>
              </a:rPr>
              <a:t> is rolled-back.</a:t>
            </a:r>
            <a:endParaRPr lang="en-US" sz="2000" b="1" dirty="0" smtClean="0">
              <a:solidFill>
                <a:srgbClr val="000099"/>
              </a:solidFill>
            </a:endParaRPr>
          </a:p>
        </p:txBody>
      </p:sp>
    </p:spTree>
    <p:extLst>
      <p:ext uri="{BB962C8B-B14F-4D97-AF65-F5344CB8AC3E}">
        <p14:creationId xmlns:p14="http://schemas.microsoft.com/office/powerpoint/2010/main" val="3589301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endParaRPr lang="en-US" sz="2800" b="1" dirty="0" smtClean="0">
              <a:solidFill>
                <a:srgbClr val="C00000"/>
              </a:solidFill>
              <a:latin typeface="Arial" pitchFamily="34" charset="0"/>
              <a:cs typeface="Arial" pitchFamily="34" charset="0"/>
            </a:endParaRPr>
          </a:p>
        </p:txBody>
      </p:sp>
      <p:sp>
        <p:nvSpPr>
          <p:cNvPr id="11268" name="Rectangle 3"/>
          <p:cNvSpPr>
            <a:spLocks noGrp="1" noChangeArrowheads="1"/>
          </p:cNvSpPr>
          <p:nvPr>
            <p:ph type="body" idx="4294967295"/>
          </p:nvPr>
        </p:nvSpPr>
        <p:spPr>
          <a:xfrm>
            <a:off x="631288" y="1301172"/>
            <a:ext cx="7913717" cy="1222220"/>
          </a:xfrm>
        </p:spPr>
        <p:txBody>
          <a:bodyPr/>
          <a:lstStyle/>
          <a:p>
            <a:pPr marL="0" indent="0" algn="ctr">
              <a:spcBef>
                <a:spcPts val="1200"/>
              </a:spcBef>
              <a:buNone/>
              <a:defRPr/>
            </a:pPr>
            <a:r>
              <a:rPr lang="en-US" sz="2400" b="1" dirty="0" smtClean="0">
                <a:solidFill>
                  <a:srgbClr val="00B050"/>
                </a:solidFill>
                <a:latin typeface="Arial" pitchFamily="34" charset="0"/>
                <a:cs typeface="Arial" pitchFamily="34" charset="0"/>
              </a:rPr>
              <a:t>Class discussion</a:t>
            </a:r>
          </a:p>
          <a:p>
            <a:pPr marL="0" indent="0" algn="just">
              <a:spcBef>
                <a:spcPts val="1200"/>
              </a:spcBef>
              <a:buNone/>
              <a:defRPr/>
            </a:pPr>
            <a:r>
              <a:rPr lang="en-US" sz="2400" b="1" dirty="0" smtClean="0">
                <a:solidFill>
                  <a:srgbClr val="660066"/>
                </a:solidFill>
                <a:latin typeface="Arial" pitchFamily="34" charset="0"/>
                <a:cs typeface="Arial" pitchFamily="34" charset="0"/>
              </a:rPr>
              <a:t>Task: Prove “The 2PL certifier produces SR history.”</a:t>
            </a:r>
            <a:endParaRPr lang="en-US" sz="2400" b="1" dirty="0" smtClean="0">
              <a:solidFill>
                <a:srgbClr val="660066"/>
              </a:solidFill>
            </a:endParaRPr>
          </a:p>
        </p:txBody>
      </p:sp>
    </p:spTree>
    <p:extLst>
      <p:ext uri="{BB962C8B-B14F-4D97-AF65-F5344CB8AC3E}">
        <p14:creationId xmlns:p14="http://schemas.microsoft.com/office/powerpoint/2010/main" val="5532407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Timestamp</a:t>
            </a:r>
          </a:p>
        </p:txBody>
      </p:sp>
      <p:sp>
        <p:nvSpPr>
          <p:cNvPr id="11268" name="Rectangle 3"/>
          <p:cNvSpPr>
            <a:spLocks noGrp="1" noChangeArrowheads="1"/>
          </p:cNvSpPr>
          <p:nvPr>
            <p:ph type="body" idx="4294967295"/>
          </p:nvPr>
        </p:nvSpPr>
        <p:spPr>
          <a:xfrm>
            <a:off x="631288" y="1301172"/>
            <a:ext cx="7913717" cy="1222220"/>
          </a:xfrm>
        </p:spPr>
        <p:txBody>
          <a:bodyPr/>
          <a:lstStyle/>
          <a:p>
            <a:pPr marL="0" indent="0" algn="just">
              <a:spcBef>
                <a:spcPts val="1200"/>
              </a:spcBef>
              <a:buNone/>
              <a:defRPr/>
            </a:pPr>
            <a:r>
              <a:rPr lang="en-US" sz="2400" b="1" dirty="0" smtClean="0">
                <a:solidFill>
                  <a:srgbClr val="660066"/>
                </a:solidFill>
                <a:latin typeface="Arial" pitchFamily="34" charset="0"/>
                <a:cs typeface="Arial" pitchFamily="34" charset="0"/>
              </a:rPr>
              <a:t>A timestamp is monotonically increasing integer. The upper bound is 2</a:t>
            </a:r>
            <a:r>
              <a:rPr lang="en-US" sz="2400" b="1" baseline="30000" dirty="0" smtClean="0">
                <a:solidFill>
                  <a:srgbClr val="660066"/>
                </a:solidFill>
                <a:latin typeface="Arial" pitchFamily="34" charset="0"/>
                <a:cs typeface="Arial" pitchFamily="34" charset="0"/>
              </a:rPr>
              <a:t>64</a:t>
            </a:r>
            <a:r>
              <a:rPr lang="en-US" sz="2400" b="1" dirty="0" smtClean="0">
                <a:solidFill>
                  <a:srgbClr val="660066"/>
                </a:solidFill>
                <a:latin typeface="Arial" pitchFamily="34" charset="0"/>
                <a:cs typeface="Arial" pitchFamily="34" charset="0"/>
              </a:rPr>
              <a:t>-1. It can be used for</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dentifying the order of arrive of events (transaction arrival, processing resource requests, etc.)</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a</a:t>
            </a:r>
            <a:r>
              <a:rPr lang="en-US" sz="2000" b="1" dirty="0" smtClean="0">
                <a:solidFill>
                  <a:srgbClr val="000099"/>
                </a:solidFill>
                <a:latin typeface="Arial" pitchFamily="34" charset="0"/>
                <a:cs typeface="Arial" pitchFamily="34" charset="0"/>
              </a:rPr>
              <a:t>ssigning execution priority to concurrent processes</a:t>
            </a:r>
          </a:p>
          <a:p>
            <a:pPr marL="914400" indent="-457200" algn="just">
              <a:spcBef>
                <a:spcPts val="1200"/>
              </a:spcBef>
              <a:buFont typeface="+mj-lt"/>
              <a:buAutoNum type="arabicPeriod"/>
              <a:defRPr/>
            </a:pPr>
            <a:r>
              <a:rPr lang="en-US" sz="2000" b="1" dirty="0">
                <a:solidFill>
                  <a:srgbClr val="000099"/>
                </a:solidFill>
              </a:rPr>
              <a:t>r</a:t>
            </a:r>
            <a:r>
              <a:rPr lang="en-US" sz="2000" b="1" dirty="0" smtClean="0">
                <a:solidFill>
                  <a:srgbClr val="000099"/>
                </a:solidFill>
              </a:rPr>
              <a:t>esolving conflicts</a:t>
            </a:r>
          </a:p>
          <a:p>
            <a:pPr marL="0" indent="0" algn="just">
              <a:spcBef>
                <a:spcPts val="1200"/>
              </a:spcBef>
              <a:buNone/>
              <a:defRPr/>
            </a:pPr>
            <a:r>
              <a:rPr lang="en-US" sz="2000" b="1" dirty="0" smtClean="0">
                <a:solidFill>
                  <a:srgbClr val="000099"/>
                </a:solidFill>
              </a:rPr>
              <a:t>We use timestamp with locking to develop integrated schedulers and non-locking timestamp-based schedulers. It is used to define transaction arrival as follows:</a:t>
            </a:r>
          </a:p>
          <a:p>
            <a:pPr marL="228600" indent="0" algn="just">
              <a:spcBef>
                <a:spcPts val="1200"/>
              </a:spcBef>
              <a:buNone/>
              <a:defRPr/>
            </a:pPr>
            <a:r>
              <a:rPr lang="en-US" sz="2000" b="1" dirty="0" smtClean="0">
                <a:solidFill>
                  <a:srgbClr val="000099"/>
                </a:solidFill>
              </a:rPr>
              <a:t>The scheduler assigns the current timestamp to </a:t>
            </a:r>
            <a:r>
              <a:rPr lang="en-US" sz="2000" b="1" i="1" dirty="0" smtClean="0">
                <a:solidFill>
                  <a:srgbClr val="000099"/>
                </a:solidFill>
              </a:rPr>
              <a:t>T</a:t>
            </a:r>
            <a:r>
              <a:rPr lang="en-US" sz="2000" b="1" i="1" baseline="-10000" dirty="0" smtClean="0">
                <a:solidFill>
                  <a:srgbClr val="000099"/>
                </a:solidFill>
              </a:rPr>
              <a:t>1</a:t>
            </a:r>
            <a:r>
              <a:rPr lang="en-US" sz="2000" b="1" dirty="0" smtClean="0">
                <a:solidFill>
                  <a:srgbClr val="000099"/>
                </a:solidFill>
              </a:rPr>
              <a:t> when it arrives and the value of timestamp is incremented. </a:t>
            </a:r>
            <a:r>
              <a:rPr lang="en-US" sz="2000" b="1" i="1" dirty="0" smtClean="0">
                <a:solidFill>
                  <a:srgbClr val="000099"/>
                </a:solidFill>
              </a:rPr>
              <a:t>T</a:t>
            </a:r>
            <a:r>
              <a:rPr lang="en-US" sz="2000" b="1" i="1" baseline="-10000" dirty="0" smtClean="0">
                <a:solidFill>
                  <a:srgbClr val="000099"/>
                </a:solidFill>
              </a:rPr>
              <a:t>2</a:t>
            </a:r>
            <a:r>
              <a:rPr lang="en-US" sz="2000" b="1" dirty="0" smtClean="0">
                <a:solidFill>
                  <a:srgbClr val="000099"/>
                </a:solidFill>
              </a:rPr>
              <a:t> gets the next timestamp and so on. </a:t>
            </a:r>
          </a:p>
        </p:txBody>
      </p:sp>
    </p:spTree>
    <p:extLst>
      <p:ext uri="{BB962C8B-B14F-4D97-AF65-F5344CB8AC3E}">
        <p14:creationId xmlns:p14="http://schemas.microsoft.com/office/powerpoint/2010/main" val="23352118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Timestamp</a:t>
            </a:r>
          </a:p>
        </p:txBody>
      </p:sp>
      <p:sp>
        <p:nvSpPr>
          <p:cNvPr id="11268" name="Rectangle 3"/>
          <p:cNvSpPr>
            <a:spLocks noGrp="1" noChangeArrowheads="1"/>
          </p:cNvSpPr>
          <p:nvPr>
            <p:ph type="body" idx="4294967295"/>
          </p:nvPr>
        </p:nvSpPr>
        <p:spPr>
          <a:xfrm>
            <a:off x="631288" y="1301171"/>
            <a:ext cx="7913717" cy="4158851"/>
          </a:xfrm>
        </p:spPr>
        <p:txBody>
          <a:bodyPr/>
          <a:lstStyle/>
          <a:p>
            <a:pPr marL="0" indent="0" algn="just">
              <a:spcBef>
                <a:spcPts val="1200"/>
              </a:spcBef>
              <a:buNone/>
              <a:defRPr/>
            </a:pPr>
            <a:r>
              <a:rPr lang="en-US" sz="2400" b="1" dirty="0">
                <a:solidFill>
                  <a:srgbClr val="660066"/>
                </a:solidFill>
              </a:rPr>
              <a:t>The scheduler assigns the current timestamp to </a:t>
            </a:r>
            <a:r>
              <a:rPr lang="en-US" sz="2400" b="1" i="1" dirty="0">
                <a:solidFill>
                  <a:srgbClr val="660066"/>
                </a:solidFill>
              </a:rPr>
              <a:t>T</a:t>
            </a:r>
            <a:r>
              <a:rPr lang="en-US" sz="2400" b="1" i="1" baseline="-10000" dirty="0">
                <a:solidFill>
                  <a:srgbClr val="660066"/>
                </a:solidFill>
              </a:rPr>
              <a:t>1</a:t>
            </a:r>
            <a:r>
              <a:rPr lang="en-US" sz="2400" b="1" dirty="0" smtClean="0">
                <a:solidFill>
                  <a:srgbClr val="660066"/>
                </a:solidFill>
              </a:rPr>
              <a:t> </a:t>
            </a:r>
            <a:r>
              <a:rPr lang="en-US" sz="2400" b="1" dirty="0">
                <a:solidFill>
                  <a:srgbClr val="660066"/>
                </a:solidFill>
              </a:rPr>
              <a:t>when it arrives and the value of timestamp is incremented. </a:t>
            </a:r>
            <a:r>
              <a:rPr lang="en-US" sz="2400" b="1" i="1" dirty="0" smtClean="0">
                <a:solidFill>
                  <a:srgbClr val="660066"/>
                </a:solidFill>
              </a:rPr>
              <a:t>T</a:t>
            </a:r>
            <a:r>
              <a:rPr lang="en-US" sz="2400" b="1" i="1" baseline="-10000" dirty="0" smtClean="0">
                <a:solidFill>
                  <a:srgbClr val="660066"/>
                </a:solidFill>
              </a:rPr>
              <a:t>2</a:t>
            </a:r>
            <a:r>
              <a:rPr lang="en-US" sz="2400" b="1" dirty="0" smtClean="0">
                <a:solidFill>
                  <a:srgbClr val="660066"/>
                </a:solidFill>
              </a:rPr>
              <a:t> </a:t>
            </a:r>
            <a:r>
              <a:rPr lang="en-US" sz="2400" b="1" dirty="0">
                <a:solidFill>
                  <a:srgbClr val="660066"/>
                </a:solidFill>
              </a:rPr>
              <a:t>gets the next timestamp and so on. </a:t>
            </a:r>
            <a:r>
              <a:rPr lang="en-US" sz="2400" b="1" dirty="0" smtClean="0">
                <a:solidFill>
                  <a:srgbClr val="660066"/>
                </a:solidFill>
              </a:rPr>
              <a:t>Under this scheme we have:</a:t>
            </a:r>
          </a:p>
          <a:p>
            <a:pPr marL="228600" indent="0" algn="just">
              <a:spcBef>
                <a:spcPts val="1200"/>
              </a:spcBef>
              <a:buNone/>
              <a:defRPr/>
            </a:pPr>
            <a:r>
              <a:rPr lang="en-US" sz="2000" b="1" dirty="0" smtClean="0">
                <a:solidFill>
                  <a:srgbClr val="000099"/>
                </a:solidFill>
              </a:rPr>
              <a:t>If timestamp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 &lt; timestamp (</a:t>
            </a:r>
            <a:r>
              <a:rPr lang="en-US" sz="2000" b="1" i="1" dirty="0" smtClean="0">
                <a:solidFill>
                  <a:srgbClr val="000099"/>
                </a:solidFill>
              </a:rPr>
              <a:t>T</a:t>
            </a:r>
            <a:r>
              <a:rPr lang="en-US" sz="2000" b="1" i="1" baseline="-10000" dirty="0" smtClean="0">
                <a:solidFill>
                  <a:srgbClr val="000099"/>
                </a:solidFill>
              </a:rPr>
              <a:t>2</a:t>
            </a:r>
            <a:r>
              <a:rPr lang="en-US" sz="2000" b="1" dirty="0" smtClean="0">
                <a:solidFill>
                  <a:srgbClr val="000099"/>
                </a:solidFill>
              </a:rPr>
              <a:t>) then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 arrived before </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rPr>
              <a:t> or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 is older than </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rPr>
              <a:t> in the event order. Note that this is true for the scheduler. It does not reflect the order of user initiation of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 and </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rPr>
              <a:t>. User may have issues </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rPr>
              <a:t> before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a:t>
            </a:r>
          </a:p>
          <a:p>
            <a:pPr marL="228600" indent="0" algn="just">
              <a:spcBef>
                <a:spcPts val="1200"/>
              </a:spcBef>
              <a:buNone/>
              <a:defRPr/>
            </a:pPr>
            <a:r>
              <a:rPr lang="en-US" sz="2000" b="1" dirty="0" smtClean="0">
                <a:solidFill>
                  <a:srgbClr val="000099"/>
                </a:solidFill>
              </a:rPr>
              <a:t>A conflict between </a:t>
            </a:r>
            <a:r>
              <a:rPr lang="en-US" sz="2000" b="1" i="1" dirty="0" smtClean="0">
                <a:solidFill>
                  <a:srgbClr val="000099"/>
                </a:solidFill>
              </a:rPr>
              <a:t>T</a:t>
            </a:r>
            <a:r>
              <a:rPr lang="en-US" sz="2000" b="1" i="1" baseline="-10000" dirty="0" smtClean="0">
                <a:solidFill>
                  <a:srgbClr val="000099"/>
                </a:solidFill>
              </a:rPr>
              <a:t>i </a:t>
            </a:r>
            <a:r>
              <a:rPr lang="en-US" sz="2000" b="1" dirty="0" smtClean="0">
                <a:solidFill>
                  <a:srgbClr val="000099"/>
                </a:solidFill>
              </a:rPr>
              <a:t>and </a:t>
            </a:r>
            <a:r>
              <a:rPr lang="en-US" sz="2000" b="1" i="1" dirty="0" err="1" smtClean="0">
                <a:solidFill>
                  <a:srgbClr val="000099"/>
                </a:solidFill>
              </a:rPr>
              <a:t>T</a:t>
            </a:r>
            <a:r>
              <a:rPr lang="en-US" sz="2000" b="1" i="1" baseline="-10000" dirty="0" err="1" smtClean="0">
                <a:solidFill>
                  <a:srgbClr val="000099"/>
                </a:solidFill>
              </a:rPr>
              <a:t>j</a:t>
            </a:r>
            <a:r>
              <a:rPr lang="en-US" sz="2000" b="1" dirty="0" smtClean="0">
                <a:solidFill>
                  <a:srgbClr val="000099"/>
                </a:solidFill>
              </a:rPr>
              <a:t> can be resolved if they are executed in their timestamps order. There is no blocking so one of the transactions has to be rolled-back. </a:t>
            </a:r>
            <a:endParaRPr lang="en-US" sz="2000" b="1" dirty="0">
              <a:solidFill>
                <a:srgbClr val="000099"/>
              </a:solidFill>
            </a:endParaRPr>
          </a:p>
        </p:txBody>
      </p:sp>
    </p:spTree>
    <p:extLst>
      <p:ext uri="{BB962C8B-B14F-4D97-AF65-F5344CB8AC3E}">
        <p14:creationId xmlns:p14="http://schemas.microsoft.com/office/powerpoint/2010/main" val="41087941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Timestamp</a:t>
            </a:r>
          </a:p>
        </p:txBody>
      </p:sp>
      <p:sp>
        <p:nvSpPr>
          <p:cNvPr id="11268" name="Rectangle 3"/>
          <p:cNvSpPr>
            <a:spLocks noGrp="1" noChangeArrowheads="1"/>
          </p:cNvSpPr>
          <p:nvPr>
            <p:ph type="body" idx="4294967295"/>
          </p:nvPr>
        </p:nvSpPr>
        <p:spPr>
          <a:xfrm>
            <a:off x="631288" y="1301172"/>
            <a:ext cx="7913717" cy="2901552"/>
          </a:xfrm>
        </p:spPr>
        <p:txBody>
          <a:bodyPr/>
          <a:lstStyle/>
          <a:p>
            <a:pPr marL="0" indent="0" algn="just">
              <a:spcBef>
                <a:spcPts val="1200"/>
              </a:spcBef>
              <a:buNone/>
              <a:defRPr/>
            </a:pPr>
            <a:r>
              <a:rPr lang="en-US" sz="2400" b="1" dirty="0" smtClean="0">
                <a:solidFill>
                  <a:srgbClr val="660066"/>
                </a:solidFill>
              </a:rPr>
              <a:t>A conflict between </a:t>
            </a:r>
            <a:r>
              <a:rPr lang="en-US" sz="2400" b="1" i="1" dirty="0" smtClean="0">
                <a:solidFill>
                  <a:srgbClr val="660066"/>
                </a:solidFill>
              </a:rPr>
              <a:t>T</a:t>
            </a:r>
            <a:r>
              <a:rPr lang="en-US" sz="2400" b="1" i="1" baseline="-10000" dirty="0" smtClean="0">
                <a:solidFill>
                  <a:srgbClr val="660066"/>
                </a:solidFill>
              </a:rPr>
              <a:t>i </a:t>
            </a:r>
            <a:r>
              <a:rPr lang="en-US" sz="2400" b="1" dirty="0" smtClean="0">
                <a:solidFill>
                  <a:srgbClr val="660066"/>
                </a:solidFill>
              </a:rPr>
              <a:t>and </a:t>
            </a:r>
            <a:r>
              <a:rPr lang="en-US" sz="2400" b="1" i="1" dirty="0" err="1" smtClean="0">
                <a:solidFill>
                  <a:srgbClr val="660066"/>
                </a:solidFill>
              </a:rPr>
              <a:t>T</a:t>
            </a:r>
            <a:r>
              <a:rPr lang="en-US" sz="2400" b="1" i="1" baseline="-10000" dirty="0" err="1" smtClean="0">
                <a:solidFill>
                  <a:srgbClr val="660066"/>
                </a:solidFill>
              </a:rPr>
              <a:t>j</a:t>
            </a:r>
            <a:r>
              <a:rPr lang="en-US" sz="2400" b="1" dirty="0" smtClean="0">
                <a:solidFill>
                  <a:srgbClr val="660066"/>
                </a:solidFill>
              </a:rPr>
              <a:t> can be resolved if they are executed in their timestamps order. There is no blocking so one of the transactions has to be rolled-back.</a:t>
            </a:r>
          </a:p>
          <a:p>
            <a:pPr marL="228600" indent="0" algn="just">
              <a:spcBef>
                <a:spcPts val="1200"/>
              </a:spcBef>
              <a:buNone/>
              <a:defRPr/>
            </a:pPr>
            <a:r>
              <a:rPr lang="en-US" sz="2000" b="1" dirty="0" smtClean="0">
                <a:solidFill>
                  <a:srgbClr val="000099"/>
                </a:solidFill>
              </a:rPr>
              <a:t>TO Rule: If </a:t>
            </a:r>
            <a:r>
              <a:rPr lang="en-US" sz="2000" b="1" i="1" dirty="0">
                <a:solidFill>
                  <a:srgbClr val="000099"/>
                </a:solidFill>
              </a:rPr>
              <a:t>p</a:t>
            </a:r>
            <a:r>
              <a:rPr lang="en-US" sz="2000" b="1" i="1" baseline="-10000" dirty="0">
                <a:solidFill>
                  <a:srgbClr val="000099"/>
                </a:solidFill>
              </a:rPr>
              <a:t>i</a:t>
            </a:r>
            <a:r>
              <a:rPr lang="en-US" sz="2000" b="1" dirty="0" smtClean="0">
                <a:solidFill>
                  <a:srgbClr val="000099"/>
                </a:solidFill>
              </a:rPr>
              <a:t> and </a:t>
            </a:r>
            <a:r>
              <a:rPr lang="en-US" sz="2000" b="1" i="1" dirty="0" err="1">
                <a:solidFill>
                  <a:srgbClr val="000099"/>
                </a:solidFill>
              </a:rPr>
              <a:t>p</a:t>
            </a:r>
            <a:r>
              <a:rPr lang="en-US" sz="2000" b="1" i="1" baseline="-10000" dirty="0" err="1">
                <a:solidFill>
                  <a:srgbClr val="000099"/>
                </a:solidFill>
              </a:rPr>
              <a:t>j</a:t>
            </a:r>
            <a:r>
              <a:rPr lang="en-US" sz="2000" b="1" dirty="0" smtClean="0">
                <a:solidFill>
                  <a:srgbClr val="000099"/>
                </a:solidFill>
              </a:rPr>
              <a:t> are two conflicting operations then </a:t>
            </a:r>
            <a:r>
              <a:rPr lang="en-US" sz="2000" b="1" dirty="0">
                <a:solidFill>
                  <a:srgbClr val="000099"/>
                </a:solidFill>
              </a:rPr>
              <a:t>DM processes </a:t>
            </a:r>
            <a:r>
              <a:rPr lang="en-US" sz="2000" b="1" i="1" dirty="0" smtClean="0">
                <a:solidFill>
                  <a:srgbClr val="000099"/>
                </a:solidFill>
              </a:rPr>
              <a:t>p</a:t>
            </a:r>
            <a:r>
              <a:rPr lang="en-US" sz="2000" b="1" i="1" baseline="-10000" dirty="0" smtClean="0">
                <a:solidFill>
                  <a:srgbClr val="000099"/>
                </a:solidFill>
              </a:rPr>
              <a:t>i </a:t>
            </a:r>
            <a:r>
              <a:rPr lang="en-US" sz="2000" b="1" dirty="0" smtClean="0">
                <a:solidFill>
                  <a:srgbClr val="000099"/>
                </a:solidFill>
              </a:rPr>
              <a:t>first then </a:t>
            </a:r>
            <a:r>
              <a:rPr lang="en-US" sz="2000" b="1" i="1" dirty="0" err="1" smtClean="0">
                <a:solidFill>
                  <a:srgbClr val="000099"/>
                </a:solidFill>
              </a:rPr>
              <a:t>p</a:t>
            </a:r>
            <a:r>
              <a:rPr lang="en-US" sz="2000" b="1" i="1" baseline="-10000" dirty="0" err="1" smtClean="0">
                <a:solidFill>
                  <a:srgbClr val="000099"/>
                </a:solidFill>
              </a:rPr>
              <a:t>j</a:t>
            </a:r>
            <a:r>
              <a:rPr lang="en-US" sz="2000" b="1" dirty="0" smtClean="0">
                <a:solidFill>
                  <a:srgbClr val="000099"/>
                </a:solidFill>
              </a:rPr>
              <a:t> </a:t>
            </a:r>
            <a:r>
              <a:rPr lang="en-US" sz="2000" b="1" dirty="0" err="1" smtClean="0">
                <a:solidFill>
                  <a:srgbClr val="000099"/>
                </a:solidFill>
              </a:rPr>
              <a:t>iff</a:t>
            </a:r>
            <a:r>
              <a:rPr lang="en-US" sz="2000" b="1" dirty="0" smtClean="0">
                <a:solidFill>
                  <a:srgbClr val="000099"/>
                </a:solidFill>
              </a:rPr>
              <a:t> </a:t>
            </a:r>
            <a:r>
              <a:rPr lang="en-US" sz="2000" b="1" i="1" dirty="0" err="1" smtClean="0">
                <a:solidFill>
                  <a:srgbClr val="000099"/>
                </a:solidFill>
              </a:rPr>
              <a:t>ts</a:t>
            </a:r>
            <a:r>
              <a:rPr lang="en-US" sz="2000" b="1" i="1" dirty="0" smtClean="0">
                <a:solidFill>
                  <a:srgbClr val="000099"/>
                </a:solidFill>
              </a:rPr>
              <a:t>(T</a:t>
            </a:r>
            <a:r>
              <a:rPr lang="en-US" sz="2000" b="1" i="1" baseline="-10000" dirty="0" smtClean="0">
                <a:solidFill>
                  <a:srgbClr val="000099"/>
                </a:solidFill>
              </a:rPr>
              <a:t>i</a:t>
            </a:r>
            <a:r>
              <a:rPr lang="en-US" sz="2000" b="1" i="1" dirty="0" smtClean="0">
                <a:solidFill>
                  <a:srgbClr val="000099"/>
                </a:solidFill>
              </a:rPr>
              <a:t>) &lt; </a:t>
            </a:r>
            <a:r>
              <a:rPr lang="en-US" sz="2000" b="1" i="1" dirty="0" err="1" smtClean="0">
                <a:solidFill>
                  <a:srgbClr val="000099"/>
                </a:solidFill>
              </a:rPr>
              <a:t>ts</a:t>
            </a:r>
            <a:r>
              <a:rPr lang="en-US" sz="2000" b="1" i="1" dirty="0" smtClean="0">
                <a:solidFill>
                  <a:srgbClr val="000099"/>
                </a:solidFill>
              </a:rPr>
              <a:t>(</a:t>
            </a:r>
            <a:r>
              <a:rPr lang="en-US" sz="2000" b="1" i="1" dirty="0" err="1" smtClean="0">
                <a:solidFill>
                  <a:srgbClr val="000099"/>
                </a:solidFill>
              </a:rPr>
              <a:t>T</a:t>
            </a:r>
            <a:r>
              <a:rPr lang="en-US" sz="2000" b="1" i="1" baseline="-10000" dirty="0" err="1" smtClean="0">
                <a:solidFill>
                  <a:srgbClr val="000099"/>
                </a:solidFill>
              </a:rPr>
              <a:t>j</a:t>
            </a:r>
            <a:r>
              <a:rPr lang="en-US" sz="2000" b="1" i="1" dirty="0" smtClean="0">
                <a:solidFill>
                  <a:srgbClr val="000099"/>
                </a:solidFill>
              </a:rPr>
              <a:t>).</a:t>
            </a:r>
          </a:p>
          <a:p>
            <a:pPr marL="228600" indent="0" algn="just">
              <a:spcBef>
                <a:spcPts val="1200"/>
              </a:spcBef>
              <a:buNone/>
              <a:defRPr/>
            </a:pPr>
            <a:r>
              <a:rPr lang="en-US" sz="2000" b="1" dirty="0" smtClean="0">
                <a:solidFill>
                  <a:srgbClr val="FF0000"/>
                </a:solidFill>
              </a:rPr>
              <a:t>Class Task: Prove theorem 4.1</a:t>
            </a:r>
            <a:endParaRPr lang="en-US" sz="2000" b="1" dirty="0">
              <a:solidFill>
                <a:srgbClr val="FF0000"/>
              </a:solidFill>
            </a:endParaRPr>
          </a:p>
        </p:txBody>
      </p:sp>
    </p:spTree>
    <p:extLst>
      <p:ext uri="{BB962C8B-B14F-4D97-AF65-F5344CB8AC3E}">
        <p14:creationId xmlns:p14="http://schemas.microsoft.com/office/powerpoint/2010/main" val="3584810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latin typeface="Arial" pitchFamily="34" charset="0"/>
                <a:cs typeface="Arial" pitchFamily="34" charset="0"/>
              </a:rPr>
              <a:pPr/>
              <a:t>8</a:t>
            </a:fld>
            <a:endParaRPr lang="en-US" sz="1400" smtClean="0">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Some Definitions</a:t>
            </a:r>
          </a:p>
        </p:txBody>
      </p:sp>
      <p:sp>
        <p:nvSpPr>
          <p:cNvPr id="11268" name="Rectangle 3"/>
          <p:cNvSpPr>
            <a:spLocks noGrp="1" noChangeArrowheads="1"/>
          </p:cNvSpPr>
          <p:nvPr>
            <p:ph type="body" idx="4294967295"/>
          </p:nvPr>
        </p:nvSpPr>
        <p:spPr>
          <a:xfrm>
            <a:off x="640079" y="1385747"/>
            <a:ext cx="7913717" cy="4427223"/>
          </a:xfrm>
        </p:spPr>
        <p:txBody>
          <a:bodyPr/>
          <a:lstStyle/>
          <a:p>
            <a:pPr marL="0" indent="0" algn="just">
              <a:buFontTx/>
              <a:buNone/>
              <a:defRPr/>
            </a:pPr>
            <a:r>
              <a:rPr lang="en-US" sz="2400" b="1" dirty="0" smtClean="0">
                <a:solidFill>
                  <a:srgbClr val="660066"/>
                </a:solidFill>
                <a:latin typeface="Arial" pitchFamily="34" charset="0"/>
                <a:cs typeface="Arial" pitchFamily="34" charset="0"/>
              </a:rPr>
              <a:t>We define the following items for a transaction:</a:t>
            </a:r>
          </a:p>
          <a:p>
            <a:pPr marL="800100" algn="just">
              <a:spcBef>
                <a:spcPts val="1200"/>
              </a:spcBef>
              <a:buBlip>
                <a:blip r:embed="rId2"/>
              </a:buBlip>
              <a:defRPr/>
            </a:pPr>
            <a:r>
              <a:rPr lang="en-US" sz="2000" b="1" dirty="0" smtClean="0">
                <a:solidFill>
                  <a:srgbClr val="000099"/>
                </a:solidFill>
                <a:latin typeface="Arial" pitchFamily="34" charset="0"/>
                <a:cs typeface="Arial" pitchFamily="34" charset="0"/>
              </a:rPr>
              <a:t>Holder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h</a:t>
            </a:r>
            <a:r>
              <a:rPr lang="en-US" sz="2000" b="1" dirty="0" smtClean="0">
                <a:solidFill>
                  <a:srgbClr val="000099"/>
                </a:solidFill>
                <a:latin typeface="Arial" pitchFamily="34" charset="0"/>
                <a:cs typeface="Arial" pitchFamily="34" charset="0"/>
              </a:rPr>
              <a:t>) =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that has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processing.</a:t>
            </a:r>
          </a:p>
          <a:p>
            <a:pPr marL="800100" algn="just">
              <a:buBlip>
                <a:blip r:embed="rId2"/>
              </a:buBlip>
              <a:defRPr/>
            </a:pPr>
            <a:r>
              <a:rPr lang="en-US" sz="2000" b="1" dirty="0" smtClean="0">
                <a:solidFill>
                  <a:srgbClr val="000099"/>
                </a:solidFill>
                <a:latin typeface="Arial" pitchFamily="34" charset="0"/>
                <a:cs typeface="Arial" pitchFamily="34" charset="0"/>
              </a:rPr>
              <a:t>Requester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r</a:t>
            </a:r>
            <a:r>
              <a:rPr lang="en-US" sz="2000" b="1" dirty="0" smtClean="0">
                <a:solidFill>
                  <a:srgbClr val="000099"/>
                </a:solidFill>
                <a:latin typeface="Arial" pitchFamily="34" charset="0"/>
                <a:cs typeface="Arial" pitchFamily="34" charset="0"/>
              </a:rPr>
              <a:t>) =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dirty="0" smtClean="0">
                <a:solidFill>
                  <a:srgbClr val="000099"/>
                </a:solidFill>
                <a:latin typeface="Arial" pitchFamily="34" charset="0"/>
                <a:cs typeface="Arial" pitchFamily="34" charset="0"/>
              </a:rPr>
              <a:t> that request </a:t>
            </a:r>
            <a:r>
              <a:rPr lang="en-US" sz="2000" b="1" i="1" dirty="0" smtClean="0">
                <a:solidFill>
                  <a:srgbClr val="000099"/>
                </a:solidFill>
                <a:latin typeface="Arial" pitchFamily="34" charset="0"/>
                <a:cs typeface="Arial" pitchFamily="34" charset="0"/>
              </a:rPr>
              <a:t>x</a:t>
            </a:r>
            <a:r>
              <a:rPr lang="en-US" sz="2000" b="1" dirty="0" smtClean="0">
                <a:solidFill>
                  <a:srgbClr val="000099"/>
                </a:solidFill>
                <a:latin typeface="Arial" pitchFamily="34" charset="0"/>
                <a:cs typeface="Arial" pitchFamily="34" charset="0"/>
              </a:rPr>
              <a:t> for processing.</a:t>
            </a:r>
          </a:p>
          <a:p>
            <a:pPr marL="804863" indent="0" algn="just">
              <a:spcBef>
                <a:spcPts val="600"/>
              </a:spcBef>
              <a:buNone/>
              <a:defRPr/>
            </a:pPr>
            <a:r>
              <a:rPr lang="en-US" sz="2000" b="1" dirty="0" smtClean="0">
                <a:solidFill>
                  <a:srgbClr val="000099"/>
                </a:solidFill>
                <a:latin typeface="Arial" pitchFamily="34" charset="0"/>
                <a:cs typeface="Arial" pitchFamily="34" charset="0"/>
              </a:rPr>
              <a:t>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smtClean="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sym typeface="Symbol"/>
              </a:rPr>
              <a:t></a:t>
            </a:r>
            <a:r>
              <a:rPr lang="en-US" sz="2000" b="1" i="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smtClean="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Symbol"/>
              </a:rPr>
              <a:t>  then sooner or later they will conflict</a:t>
            </a:r>
            <a:r>
              <a:rPr lang="en-US" sz="2000" b="1" dirty="0" smtClean="0">
                <a:solidFill>
                  <a:srgbClr val="000099"/>
                </a:solidFill>
                <a:latin typeface="Arial" pitchFamily="34" charset="0"/>
                <a:cs typeface="Arial" pitchFamily="34" charset="0"/>
                <a:sym typeface="Symbol"/>
              </a:rPr>
              <a:t>.</a:t>
            </a:r>
            <a:endParaRPr lang="en-US" sz="2000" b="1" dirty="0" smtClean="0">
              <a:solidFill>
                <a:srgbClr val="000099"/>
              </a:solidFill>
              <a:latin typeface="Arial" pitchFamily="34" charset="0"/>
              <a:cs typeface="Arial" pitchFamily="34" charset="0"/>
            </a:endParaRPr>
          </a:p>
          <a:p>
            <a:pPr marL="800100" algn="just">
              <a:buBlip>
                <a:blip r:embed="rId2"/>
              </a:buBlip>
              <a:defRPr/>
            </a:pPr>
            <a:r>
              <a:rPr lang="en-US" sz="2000" b="1" dirty="0" smtClean="0">
                <a:solidFill>
                  <a:srgbClr val="000099"/>
                </a:solidFill>
                <a:latin typeface="Arial" pitchFamily="34" charset="0"/>
                <a:cs typeface="Arial" pitchFamily="34" charset="0"/>
              </a:rPr>
              <a:t>Read set (</a:t>
            </a:r>
            <a:r>
              <a:rPr lang="en-US" sz="2000" b="1" i="1" dirty="0" smtClean="0">
                <a:solidFill>
                  <a:srgbClr val="000099"/>
                </a:solidFill>
                <a:latin typeface="Arial" pitchFamily="34" charset="0"/>
                <a:cs typeface="Arial" pitchFamily="34" charset="0"/>
              </a:rPr>
              <a:t>RS</a:t>
            </a:r>
            <a:r>
              <a:rPr lang="en-US" sz="2000" b="1" dirty="0" smtClean="0">
                <a:solidFill>
                  <a:srgbClr val="000099"/>
                </a:solidFill>
                <a:latin typeface="Arial" pitchFamily="34" charset="0"/>
                <a:cs typeface="Arial" pitchFamily="34" charset="0"/>
              </a:rPr>
              <a:t>) = The set of data items </a:t>
            </a:r>
            <a:r>
              <a:rPr lang="en-US" sz="2000" b="1" i="1" dirty="0" smtClean="0">
                <a:solidFill>
                  <a:srgbClr val="000099"/>
                </a:solidFill>
                <a:latin typeface="Arial" pitchFamily="34" charset="0"/>
                <a:cs typeface="Arial" pitchFamily="34" charset="0"/>
              </a:rPr>
              <a:t>T</a:t>
            </a:r>
            <a:r>
              <a:rPr lang="en-US" sz="2000" b="1" dirty="0" smtClean="0">
                <a:solidFill>
                  <a:srgbClr val="000099"/>
                </a:solidFill>
                <a:latin typeface="Arial" pitchFamily="34" charset="0"/>
                <a:cs typeface="Arial" pitchFamily="34" charset="0"/>
              </a:rPr>
              <a:t> reads</a:t>
            </a:r>
          </a:p>
          <a:p>
            <a:pPr marL="800100" algn="just">
              <a:buBlip>
                <a:blip r:embed="rId2"/>
              </a:buBlip>
              <a:defRPr/>
            </a:pPr>
            <a:r>
              <a:rPr lang="en-US" sz="2000" b="1" dirty="0" smtClean="0">
                <a:solidFill>
                  <a:srgbClr val="000099"/>
                </a:solidFill>
                <a:latin typeface="Arial" pitchFamily="34" charset="0"/>
                <a:cs typeface="Arial" pitchFamily="34" charset="0"/>
              </a:rPr>
              <a:t>Write set (</a:t>
            </a:r>
            <a:r>
              <a:rPr lang="en-US" sz="2000" b="1" i="1" dirty="0" smtClean="0">
                <a:solidFill>
                  <a:srgbClr val="000099"/>
                </a:solidFill>
                <a:latin typeface="Arial" pitchFamily="34" charset="0"/>
                <a:cs typeface="Arial" pitchFamily="34" charset="0"/>
              </a:rPr>
              <a:t>WS</a:t>
            </a:r>
            <a:r>
              <a:rPr lang="en-US" sz="2000" b="1" dirty="0" smtClean="0">
                <a:solidFill>
                  <a:srgbClr val="000099"/>
                </a:solidFill>
                <a:latin typeface="Arial" pitchFamily="34" charset="0"/>
                <a:cs typeface="Arial" pitchFamily="34" charset="0"/>
              </a:rPr>
              <a:t>) = </a:t>
            </a:r>
            <a:r>
              <a:rPr lang="en-US" sz="2000" b="1" dirty="0">
                <a:solidFill>
                  <a:srgbClr val="000099"/>
                </a:solidFill>
                <a:latin typeface="Arial" pitchFamily="34" charset="0"/>
                <a:cs typeface="Arial" pitchFamily="34" charset="0"/>
              </a:rPr>
              <a:t>The set of data items </a:t>
            </a:r>
            <a:r>
              <a:rPr lang="en-US" sz="2000" b="1" i="1" dirty="0">
                <a:solidFill>
                  <a:srgbClr val="000099"/>
                </a:solidFill>
                <a:latin typeface="Arial" pitchFamily="34" charset="0"/>
                <a:cs typeface="Arial" pitchFamily="34" charset="0"/>
              </a:rPr>
              <a:t>T</a:t>
            </a:r>
            <a:r>
              <a:rPr lang="en-US" sz="2000" b="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writes</a:t>
            </a:r>
            <a:endParaRPr lang="en-US" sz="2000" b="1" dirty="0">
              <a:solidFill>
                <a:srgbClr val="000099"/>
              </a:solidFill>
              <a:latin typeface="Arial" pitchFamily="34" charset="0"/>
              <a:cs typeface="Arial" pitchFamily="34" charset="0"/>
            </a:endParaRPr>
          </a:p>
          <a:p>
            <a:pPr marL="804863" indent="0" algn="just">
              <a:spcBef>
                <a:spcPts val="1200"/>
              </a:spcBef>
              <a:buFontTx/>
              <a:buNone/>
              <a:defRPr/>
            </a:pPr>
            <a:r>
              <a:rPr lang="en-US" sz="2000" b="1" dirty="0" smtClean="0">
                <a:solidFill>
                  <a:srgbClr val="000099"/>
                </a:solidFill>
                <a:latin typeface="Arial" pitchFamily="34" charset="0"/>
                <a:cs typeface="Arial" pitchFamily="34" charset="0"/>
              </a:rPr>
              <a:t>Usually </a:t>
            </a:r>
            <a:r>
              <a:rPr lang="en-US" sz="2000" b="1" i="1" dirty="0" smtClean="0">
                <a:solidFill>
                  <a:srgbClr val="000099"/>
                </a:solidFill>
                <a:latin typeface="Arial" pitchFamily="34" charset="0"/>
                <a:cs typeface="Arial" pitchFamily="34" charset="0"/>
              </a:rPr>
              <a:t>RS(T</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Symbol"/>
              </a:rPr>
              <a:t> </a:t>
            </a:r>
            <a:r>
              <a:rPr lang="en-US" sz="2000" b="1" i="1" dirty="0" smtClean="0">
                <a:solidFill>
                  <a:srgbClr val="000099"/>
                </a:solidFill>
                <a:latin typeface="Arial" pitchFamily="34" charset="0"/>
                <a:cs typeface="Arial" pitchFamily="34" charset="0"/>
              </a:rPr>
              <a:t>WS(T</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sym typeface="Symbol"/>
              </a:rPr>
              <a:t> </a:t>
            </a:r>
            <a:r>
              <a:rPr lang="en-US" sz="2000" b="1" dirty="0" smtClean="0">
                <a:solidFill>
                  <a:srgbClr val="000099"/>
                </a:solidFill>
                <a:latin typeface="Arial" pitchFamily="34" charset="0"/>
                <a:cs typeface="Arial" pitchFamily="34" charset="0"/>
                <a:sym typeface="Symbol"/>
              </a:rPr>
              <a:t>. In this case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sym typeface="Symbol"/>
              </a:rPr>
              <a:t>applies </a:t>
            </a:r>
            <a:r>
              <a:rPr lang="en-US" sz="2000" b="1" i="1" dirty="0" smtClean="0">
                <a:solidFill>
                  <a:srgbClr val="000099"/>
                </a:solidFill>
                <a:latin typeface="Arial" pitchFamily="34" charset="0"/>
                <a:cs typeface="Arial" pitchFamily="34" charset="0"/>
                <a:sym typeface="Symbol"/>
              </a:rPr>
              <a:t>r</a:t>
            </a:r>
            <a:r>
              <a:rPr lang="en-US" sz="2000" b="1" dirty="0" smtClean="0">
                <a:solidFill>
                  <a:srgbClr val="000099"/>
                </a:solidFill>
                <a:latin typeface="Arial" pitchFamily="34" charset="0"/>
                <a:cs typeface="Arial" pitchFamily="34" charset="0"/>
                <a:sym typeface="Symbol"/>
              </a:rPr>
              <a:t> and </a:t>
            </a:r>
            <a:r>
              <a:rPr lang="en-US" sz="2000" b="1" i="1" dirty="0" smtClean="0">
                <a:solidFill>
                  <a:srgbClr val="000099"/>
                </a:solidFill>
                <a:latin typeface="Arial" pitchFamily="34" charset="0"/>
                <a:cs typeface="Arial" pitchFamily="34" charset="0"/>
                <a:sym typeface="Symbol"/>
              </a:rPr>
              <a:t>w</a:t>
            </a:r>
            <a:r>
              <a:rPr lang="en-US" sz="2000" b="1" dirty="0" smtClean="0">
                <a:solidFill>
                  <a:srgbClr val="000099"/>
                </a:solidFill>
                <a:latin typeface="Arial" pitchFamily="34" charset="0"/>
                <a:cs typeface="Arial" pitchFamily="34" charset="0"/>
                <a:sym typeface="Symbol"/>
              </a:rPr>
              <a:t> operations on </a:t>
            </a:r>
            <a:r>
              <a:rPr lang="en-US" sz="2000" b="1" i="1" dirty="0" smtClean="0">
                <a:solidFill>
                  <a:srgbClr val="000099"/>
                </a:solidFill>
                <a:latin typeface="Arial" pitchFamily="34" charset="0"/>
                <a:cs typeface="Arial" pitchFamily="34" charset="0"/>
                <a:sym typeface="Symbol"/>
              </a:rPr>
              <a:t>x</a:t>
            </a:r>
            <a:r>
              <a:rPr lang="en-US" sz="2000" b="1" dirty="0" smtClean="0">
                <a:solidFill>
                  <a:srgbClr val="000099"/>
                </a:solidFill>
                <a:latin typeface="Arial" pitchFamily="34" charset="0"/>
                <a:cs typeface="Arial" pitchFamily="34" charset="0"/>
                <a:sym typeface="Symbol"/>
              </a:rPr>
              <a:t>. If </a:t>
            </a:r>
            <a:r>
              <a:rPr lang="en-US" sz="2000" b="1" i="1" dirty="0">
                <a:solidFill>
                  <a:srgbClr val="000099"/>
                </a:solidFill>
                <a:latin typeface="Arial" pitchFamily="34" charset="0"/>
                <a:cs typeface="Arial" pitchFamily="34" charset="0"/>
              </a:rPr>
              <a:t>RS(T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Symbol"/>
              </a:rPr>
              <a:t> </a:t>
            </a:r>
            <a:r>
              <a:rPr lang="en-US" sz="2000" b="1" i="1" dirty="0">
                <a:solidFill>
                  <a:srgbClr val="000099"/>
                </a:solidFill>
                <a:latin typeface="Arial" pitchFamily="34" charset="0"/>
                <a:cs typeface="Arial" pitchFamily="34" charset="0"/>
              </a:rPr>
              <a:t>WS(T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sym typeface="Symbol"/>
              </a:rPr>
              <a:t>=   </a:t>
            </a:r>
            <a:r>
              <a:rPr lang="en-US" sz="2000" b="1" dirty="0" smtClean="0">
                <a:solidFill>
                  <a:srgbClr val="000099"/>
                </a:solidFill>
                <a:latin typeface="Arial" pitchFamily="34" charset="0"/>
                <a:cs typeface="Arial" pitchFamily="34" charset="0"/>
                <a:sym typeface="Symbol"/>
              </a:rPr>
              <a:t>then</a:t>
            </a:r>
            <a:r>
              <a:rPr lang="en-US" sz="2000" b="1" i="1" dirty="0" smtClean="0">
                <a:solidFill>
                  <a:srgbClr val="000099"/>
                </a:solidFill>
                <a:latin typeface="Arial" pitchFamily="34" charset="0"/>
                <a:cs typeface="Arial" pitchFamily="34" charset="0"/>
                <a:sym typeface="Symbol"/>
              </a:rPr>
              <a:t> either </a:t>
            </a:r>
            <a:r>
              <a:rPr lang="en-US" sz="2000" b="1" i="1" dirty="0" smtClean="0">
                <a:solidFill>
                  <a:srgbClr val="000099"/>
                </a:solidFill>
                <a:latin typeface="Arial" pitchFamily="34" charset="0"/>
                <a:cs typeface="Arial" pitchFamily="34" charset="0"/>
              </a:rPr>
              <a:t>T</a:t>
            </a:r>
            <a:r>
              <a:rPr lang="en-US" sz="2000" b="1" i="1" baseline="-10000" dirty="0" smtClean="0">
                <a:solidFill>
                  <a:srgbClr val="000099"/>
                </a:solidFill>
                <a:latin typeface="Arial" pitchFamily="34" charset="0"/>
                <a:cs typeface="Arial" pitchFamily="34" charset="0"/>
              </a:rPr>
              <a:t>i</a:t>
            </a:r>
            <a:r>
              <a:rPr lang="en-US" sz="2000" b="1" i="1" dirty="0" smtClean="0">
                <a:solidFill>
                  <a:srgbClr val="000099"/>
                </a:solidFill>
                <a:latin typeface="Arial" pitchFamily="34" charset="0"/>
                <a:cs typeface="Arial" pitchFamily="34" charset="0"/>
                <a:sym typeface="Symbol"/>
              </a:rPr>
              <a:t> is a read transaction (no write operation) or it is a write transaction (no read operation).</a:t>
            </a:r>
            <a:endParaRPr lang="en-US" sz="2000" b="1" dirty="0" smtClean="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First we discuss “too late” arrival of a conflicting operation </a:t>
            </a:r>
            <a:r>
              <a:rPr lang="en-US" sz="2400" b="1" i="1" dirty="0" smtClean="0">
                <a:solidFill>
                  <a:srgbClr val="660066"/>
                </a:solidFill>
              </a:rPr>
              <a:t>p</a:t>
            </a:r>
            <a:r>
              <a:rPr lang="en-US" sz="2400" b="1" i="1" baseline="-10000" dirty="0" smtClean="0">
                <a:solidFill>
                  <a:srgbClr val="660066"/>
                </a:solidFill>
              </a:rPr>
              <a:t>i</a:t>
            </a:r>
            <a:r>
              <a:rPr lang="en-US" sz="2400" b="1" dirty="0" smtClean="0">
                <a:solidFill>
                  <a:srgbClr val="660066"/>
                </a:solidFill>
              </a:rPr>
              <a:t>.</a:t>
            </a:r>
          </a:p>
          <a:p>
            <a:pPr marL="228600" indent="0" algn="just">
              <a:spcBef>
                <a:spcPts val="1200"/>
              </a:spcBef>
              <a:buNone/>
              <a:defRPr/>
            </a:pPr>
            <a:r>
              <a:rPr lang="en-US" sz="2000" b="1" dirty="0" smtClean="0">
                <a:solidFill>
                  <a:srgbClr val="000099"/>
                </a:solidFill>
              </a:rPr>
              <a:t>An operation </a:t>
            </a:r>
            <a:r>
              <a:rPr lang="en-US" sz="2000" b="1" i="1" dirty="0" smtClean="0">
                <a:solidFill>
                  <a:srgbClr val="000099"/>
                </a:solidFill>
              </a:rPr>
              <a:t>p</a:t>
            </a:r>
            <a:r>
              <a:rPr lang="en-US" sz="2000" b="1" i="1" baseline="-10000" dirty="0" smtClean="0">
                <a:solidFill>
                  <a:srgbClr val="000099"/>
                </a:solidFill>
              </a:rPr>
              <a:t>i</a:t>
            </a:r>
            <a:r>
              <a:rPr lang="en-US" sz="2000" b="1" dirty="0" smtClean="0">
                <a:solidFill>
                  <a:srgbClr val="000099"/>
                </a:solidFill>
              </a:rPr>
              <a:t> is too late if the DM has already processed </a:t>
            </a:r>
            <a:r>
              <a:rPr lang="en-US" sz="2000" b="1" i="1" dirty="0" err="1" smtClean="0">
                <a:solidFill>
                  <a:srgbClr val="000099"/>
                </a:solidFill>
              </a:rPr>
              <a:t>p</a:t>
            </a:r>
            <a:r>
              <a:rPr lang="en-US" sz="2000" b="1" i="1" baseline="-10000" dirty="0" err="1" smtClean="0">
                <a:solidFill>
                  <a:srgbClr val="000099"/>
                </a:solidFill>
              </a:rPr>
              <a:t>j</a:t>
            </a:r>
            <a:r>
              <a:rPr lang="en-US" sz="2000" b="1" dirty="0" smtClean="0">
                <a:solidFill>
                  <a:srgbClr val="000099"/>
                </a:solidFill>
              </a:rPr>
              <a:t> where </a:t>
            </a:r>
            <a:r>
              <a:rPr lang="en-US" sz="2000" b="1" i="1" dirty="0" err="1" smtClean="0">
                <a:solidFill>
                  <a:srgbClr val="000099"/>
                </a:solidFill>
              </a:rPr>
              <a:t>ts</a:t>
            </a:r>
            <a:r>
              <a:rPr lang="en-US" sz="2000" b="1" i="1" dirty="0" smtClean="0">
                <a:solidFill>
                  <a:srgbClr val="000099"/>
                </a:solidFill>
              </a:rPr>
              <a:t>(T</a:t>
            </a:r>
            <a:r>
              <a:rPr lang="en-US" sz="2000" b="1" i="1" baseline="-10000" dirty="0" smtClean="0">
                <a:solidFill>
                  <a:srgbClr val="000099"/>
                </a:solidFill>
              </a:rPr>
              <a:t>i</a:t>
            </a:r>
            <a:r>
              <a:rPr lang="en-US" sz="2000" b="1" i="1" dirty="0" smtClean="0">
                <a:solidFill>
                  <a:srgbClr val="000099"/>
                </a:solidFill>
              </a:rPr>
              <a:t>) &lt; </a:t>
            </a:r>
            <a:r>
              <a:rPr lang="en-US" sz="2000" b="1" i="1" dirty="0" err="1" smtClean="0">
                <a:solidFill>
                  <a:srgbClr val="000099"/>
                </a:solidFill>
              </a:rPr>
              <a:t>ts</a:t>
            </a:r>
            <a:r>
              <a:rPr lang="en-US" sz="2000" b="1" i="1" dirty="0" smtClean="0">
                <a:solidFill>
                  <a:srgbClr val="000099"/>
                </a:solidFill>
              </a:rPr>
              <a:t>(</a:t>
            </a:r>
            <a:r>
              <a:rPr lang="en-US" sz="2000" b="1" i="1" dirty="0" err="1" smtClean="0">
                <a:solidFill>
                  <a:srgbClr val="000099"/>
                </a:solidFill>
              </a:rPr>
              <a:t>T</a:t>
            </a:r>
            <a:r>
              <a:rPr lang="en-US" sz="2000" b="1" i="1" baseline="-10000" dirty="0" err="1" smtClean="0">
                <a:solidFill>
                  <a:srgbClr val="000099"/>
                </a:solidFill>
              </a:rPr>
              <a:t>j</a:t>
            </a:r>
            <a:r>
              <a:rPr lang="en-US" sz="2000" b="1" i="1" dirty="0" smtClean="0">
                <a:solidFill>
                  <a:srgbClr val="000099"/>
                </a:solidFill>
              </a:rPr>
              <a:t>). </a:t>
            </a:r>
            <a:r>
              <a:rPr lang="en-US" sz="2000" b="1" dirty="0" smtClean="0">
                <a:solidFill>
                  <a:srgbClr val="000099"/>
                </a:solidFill>
              </a:rPr>
              <a:t>This implies that the event (e.g., </a:t>
            </a:r>
            <a:r>
              <a:rPr lang="en-US" sz="2000" b="1" i="1" dirty="0">
                <a:solidFill>
                  <a:srgbClr val="000099"/>
                </a:solidFill>
              </a:rPr>
              <a:t>T</a:t>
            </a:r>
            <a:r>
              <a:rPr lang="en-US" sz="2000" b="1" i="1" baseline="-10000" dirty="0">
                <a:solidFill>
                  <a:srgbClr val="000099"/>
                </a:solidFill>
              </a:rPr>
              <a:t>i</a:t>
            </a:r>
            <a:r>
              <a:rPr lang="en-US" sz="2000" b="1" dirty="0" smtClean="0">
                <a:solidFill>
                  <a:srgbClr val="000099"/>
                </a:solidFill>
              </a:rPr>
              <a:t>) that is older than </a:t>
            </a:r>
            <a:r>
              <a:rPr lang="en-US" sz="2000" b="1" i="1" dirty="0" err="1">
                <a:solidFill>
                  <a:srgbClr val="000099"/>
                </a:solidFill>
              </a:rPr>
              <a:t>T</a:t>
            </a:r>
            <a:r>
              <a:rPr lang="en-US" sz="2000" b="1" i="1" baseline="-10000" dirty="0" err="1">
                <a:solidFill>
                  <a:srgbClr val="000099"/>
                </a:solidFill>
              </a:rPr>
              <a:t>j</a:t>
            </a:r>
            <a:r>
              <a:rPr lang="en-US" sz="2000" b="1" dirty="0" smtClean="0">
                <a:solidFill>
                  <a:srgbClr val="000099"/>
                </a:solidFill>
              </a:rPr>
              <a:t> is trying to become a younger event than </a:t>
            </a:r>
            <a:r>
              <a:rPr lang="en-US" sz="2000" b="1" i="1" dirty="0" err="1">
                <a:solidFill>
                  <a:srgbClr val="000099"/>
                </a:solidFill>
              </a:rPr>
              <a:t>T</a:t>
            </a:r>
            <a:r>
              <a:rPr lang="en-US" sz="2000" b="1" i="1" baseline="-10000" dirty="0" err="1">
                <a:solidFill>
                  <a:srgbClr val="000099"/>
                </a:solidFill>
              </a:rPr>
              <a:t>j</a:t>
            </a:r>
            <a:r>
              <a:rPr lang="en-US" sz="2000" b="1" dirty="0" smtClean="0">
                <a:solidFill>
                  <a:srgbClr val="000099"/>
                </a:solidFill>
              </a:rPr>
              <a:t>. This violates serial execution rule so </a:t>
            </a:r>
            <a:r>
              <a:rPr lang="en-US" sz="2000" b="1" i="1" dirty="0">
                <a:solidFill>
                  <a:srgbClr val="000099"/>
                </a:solidFill>
              </a:rPr>
              <a:t>T</a:t>
            </a:r>
            <a:r>
              <a:rPr lang="en-US" sz="2000" b="1" i="1" baseline="-10000" dirty="0">
                <a:solidFill>
                  <a:srgbClr val="000099"/>
                </a:solidFill>
              </a:rPr>
              <a:t>i</a:t>
            </a:r>
            <a:r>
              <a:rPr lang="en-US" sz="2000" b="1" dirty="0" smtClean="0">
                <a:solidFill>
                  <a:srgbClr val="000099"/>
                </a:solidFill>
              </a:rPr>
              <a:t> is aborted. It is possible that </a:t>
            </a:r>
            <a:r>
              <a:rPr lang="en-US" sz="2000" b="1" i="1" dirty="0" err="1">
                <a:solidFill>
                  <a:srgbClr val="000099"/>
                </a:solidFill>
              </a:rPr>
              <a:t>T</a:t>
            </a:r>
            <a:r>
              <a:rPr lang="en-US" sz="2000" b="1" i="1" baseline="-10000" dirty="0" err="1">
                <a:solidFill>
                  <a:srgbClr val="000099"/>
                </a:solidFill>
              </a:rPr>
              <a:t>j</a:t>
            </a:r>
            <a:r>
              <a:rPr lang="en-US" sz="2000" b="1" dirty="0" smtClean="0">
                <a:solidFill>
                  <a:srgbClr val="000099"/>
                </a:solidFill>
              </a:rPr>
              <a:t> may also be aborted (cascading). If </a:t>
            </a:r>
            <a:r>
              <a:rPr lang="en-US" sz="2000" b="1" i="1" dirty="0">
                <a:solidFill>
                  <a:srgbClr val="000099"/>
                </a:solidFill>
              </a:rPr>
              <a:t>T</a:t>
            </a:r>
            <a:r>
              <a:rPr lang="en-US" sz="2000" b="1" i="1" baseline="-10000" dirty="0">
                <a:solidFill>
                  <a:srgbClr val="000099"/>
                </a:solidFill>
              </a:rPr>
              <a:t>i</a:t>
            </a:r>
            <a:r>
              <a:rPr lang="en-US" sz="2000" b="1" dirty="0" smtClean="0">
                <a:solidFill>
                  <a:srgbClr val="000099"/>
                </a:solidFill>
              </a:rPr>
              <a:t> must be executed then it can be scheduled with a new timestamp. </a:t>
            </a:r>
            <a:endParaRPr lang="en-US" sz="2000" b="1" dirty="0">
              <a:solidFill>
                <a:srgbClr val="000099"/>
              </a:solidFill>
            </a:endParaRPr>
          </a:p>
        </p:txBody>
      </p:sp>
    </p:spTree>
    <p:extLst>
      <p:ext uri="{BB962C8B-B14F-4D97-AF65-F5344CB8AC3E}">
        <p14:creationId xmlns:p14="http://schemas.microsoft.com/office/powerpoint/2010/main" val="4532262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Data structures:</a:t>
            </a:r>
            <a:endParaRPr lang="en-US" sz="2400" b="1" dirty="0">
              <a:solidFill>
                <a:srgbClr val="660066"/>
              </a:solidFill>
            </a:endParaRPr>
          </a:p>
          <a:p>
            <a:pPr marL="228600" indent="0" algn="just">
              <a:spcBef>
                <a:spcPts val="1200"/>
              </a:spcBef>
              <a:buNone/>
              <a:defRPr/>
            </a:pPr>
            <a:r>
              <a:rPr lang="en-US" sz="2000" b="1" i="1" dirty="0">
                <a:solidFill>
                  <a:srgbClr val="000099"/>
                </a:solidFill>
              </a:rPr>
              <a:t>max-r-scheduled[x</a:t>
            </a:r>
            <a:r>
              <a:rPr lang="en-US" sz="2000" b="1" i="1" dirty="0" smtClean="0">
                <a:solidFill>
                  <a:srgbClr val="000099"/>
                </a:solidFill>
              </a:rPr>
              <a:t>]</a:t>
            </a:r>
            <a:r>
              <a:rPr lang="en-US" sz="2000" b="1" dirty="0" smtClean="0">
                <a:solidFill>
                  <a:srgbClr val="000099"/>
                </a:solidFill>
              </a:rPr>
              <a:t> – denotes </a:t>
            </a:r>
            <a:r>
              <a:rPr lang="en-US" sz="2000" b="1" dirty="0">
                <a:solidFill>
                  <a:srgbClr val="000099"/>
                </a:solidFill>
              </a:rPr>
              <a:t>maximum timestamps of </a:t>
            </a:r>
            <a:r>
              <a:rPr lang="en-US" sz="2000" b="1" i="1" dirty="0">
                <a:solidFill>
                  <a:srgbClr val="000099"/>
                </a:solidFill>
              </a:rPr>
              <a:t>r</a:t>
            </a:r>
            <a:r>
              <a:rPr lang="en-US" sz="2000" b="1" dirty="0">
                <a:solidFill>
                  <a:srgbClr val="000099"/>
                </a:solidFill>
              </a:rPr>
              <a:t> on </a:t>
            </a:r>
            <a:r>
              <a:rPr lang="en-US" sz="2000" b="1" i="1" dirty="0">
                <a:solidFill>
                  <a:srgbClr val="000099"/>
                </a:solidFill>
              </a:rPr>
              <a:t>x</a:t>
            </a:r>
            <a:r>
              <a:rPr lang="en-US" sz="2000" b="1" dirty="0">
                <a:solidFill>
                  <a:srgbClr val="000099"/>
                </a:solidFill>
              </a:rPr>
              <a:t> that is sent to the DM.</a:t>
            </a:r>
          </a:p>
          <a:p>
            <a:pPr marL="228600" indent="0" algn="just">
              <a:spcBef>
                <a:spcPts val="1200"/>
              </a:spcBef>
              <a:buNone/>
              <a:defRPr/>
            </a:pPr>
            <a:r>
              <a:rPr lang="en-US" sz="2000" b="1" i="1" dirty="0">
                <a:solidFill>
                  <a:srgbClr val="000099"/>
                </a:solidFill>
              </a:rPr>
              <a:t>max-w-scheduled[x]</a:t>
            </a:r>
            <a:r>
              <a:rPr lang="en-US" sz="2000" b="1" dirty="0">
                <a:solidFill>
                  <a:srgbClr val="000099"/>
                </a:solidFill>
              </a:rPr>
              <a:t> – denotes maximum timestamps of </a:t>
            </a:r>
            <a:r>
              <a:rPr lang="en-US" sz="2000" b="1" i="1" dirty="0">
                <a:solidFill>
                  <a:srgbClr val="000099"/>
                </a:solidFill>
              </a:rPr>
              <a:t>w</a:t>
            </a:r>
            <a:r>
              <a:rPr lang="en-US" sz="2000" b="1" dirty="0">
                <a:solidFill>
                  <a:srgbClr val="000099"/>
                </a:solidFill>
              </a:rPr>
              <a:t> on </a:t>
            </a:r>
            <a:r>
              <a:rPr lang="en-US" sz="2000" b="1" i="1" dirty="0">
                <a:solidFill>
                  <a:srgbClr val="000099"/>
                </a:solidFill>
              </a:rPr>
              <a:t>x</a:t>
            </a:r>
            <a:r>
              <a:rPr lang="en-US" sz="2000" b="1" dirty="0">
                <a:solidFill>
                  <a:srgbClr val="000099"/>
                </a:solidFill>
              </a:rPr>
              <a:t> that is sent to the DM</a:t>
            </a:r>
            <a:r>
              <a:rPr lang="en-US" sz="2000" b="1" dirty="0" smtClean="0">
                <a:solidFill>
                  <a:srgbClr val="000099"/>
                </a:solidFill>
              </a:rPr>
              <a:t>.</a:t>
            </a:r>
          </a:p>
          <a:p>
            <a:pPr marL="228600" indent="0" algn="just">
              <a:spcBef>
                <a:spcPts val="1200"/>
              </a:spcBef>
              <a:buNone/>
              <a:defRPr/>
            </a:pPr>
            <a:r>
              <a:rPr lang="en-US" sz="2000" b="1" i="1" dirty="0">
                <a:solidFill>
                  <a:srgbClr val="000099"/>
                </a:solidFill>
              </a:rPr>
              <a:t>r</a:t>
            </a:r>
            <a:r>
              <a:rPr lang="en-US" sz="2000" b="1" i="1" dirty="0" smtClean="0">
                <a:solidFill>
                  <a:srgbClr val="000099"/>
                </a:solidFill>
              </a:rPr>
              <a:t>-in-transit[x]</a:t>
            </a:r>
            <a:r>
              <a:rPr lang="en-US" sz="2000" b="1" dirty="0" smtClean="0">
                <a:solidFill>
                  <a:srgbClr val="000099"/>
                </a:solidFill>
              </a:rPr>
              <a:t> – denotes the number of reads have been sent to DM but have not been acknowledged.</a:t>
            </a:r>
          </a:p>
          <a:p>
            <a:pPr marL="228600" indent="0" algn="just">
              <a:spcBef>
                <a:spcPts val="1200"/>
              </a:spcBef>
              <a:buNone/>
              <a:defRPr/>
            </a:pPr>
            <a:r>
              <a:rPr lang="en-US" sz="2000" b="1" i="1" dirty="0" smtClean="0">
                <a:solidFill>
                  <a:srgbClr val="000099"/>
                </a:solidFill>
              </a:rPr>
              <a:t>w-in-transit[x</a:t>
            </a:r>
            <a:r>
              <a:rPr lang="en-US" sz="2000" b="1" i="1" dirty="0">
                <a:solidFill>
                  <a:srgbClr val="000099"/>
                </a:solidFill>
              </a:rPr>
              <a:t>]</a:t>
            </a:r>
            <a:r>
              <a:rPr lang="en-US" sz="2000" b="1" dirty="0">
                <a:solidFill>
                  <a:srgbClr val="000099"/>
                </a:solidFill>
              </a:rPr>
              <a:t> – denotes the number of </a:t>
            </a:r>
            <a:r>
              <a:rPr lang="en-US" sz="2000" b="1" dirty="0" smtClean="0">
                <a:solidFill>
                  <a:srgbClr val="000099"/>
                </a:solidFill>
              </a:rPr>
              <a:t>writes </a:t>
            </a:r>
            <a:r>
              <a:rPr lang="en-US" sz="2000" b="1" dirty="0">
                <a:solidFill>
                  <a:srgbClr val="000099"/>
                </a:solidFill>
              </a:rPr>
              <a:t>have been sent to DM but have not been </a:t>
            </a:r>
            <a:r>
              <a:rPr lang="en-US" sz="2000" b="1" dirty="0" smtClean="0">
                <a:solidFill>
                  <a:srgbClr val="000099"/>
                </a:solidFill>
              </a:rPr>
              <a:t>acknowledged.</a:t>
            </a:r>
          </a:p>
          <a:p>
            <a:pPr marL="228600" indent="0" algn="just">
              <a:spcBef>
                <a:spcPts val="1200"/>
              </a:spcBef>
              <a:buNone/>
              <a:defRPr/>
            </a:pPr>
            <a:r>
              <a:rPr lang="en-US" sz="2000" b="1" i="1" dirty="0">
                <a:solidFill>
                  <a:srgbClr val="000099"/>
                </a:solidFill>
              </a:rPr>
              <a:t>q</a:t>
            </a:r>
            <a:r>
              <a:rPr lang="en-US" sz="2000" b="1" i="1" dirty="0" smtClean="0">
                <a:solidFill>
                  <a:srgbClr val="000099"/>
                </a:solidFill>
              </a:rPr>
              <a:t>ueue[x]</a:t>
            </a:r>
            <a:r>
              <a:rPr lang="en-US" sz="2000" b="1" dirty="0" smtClean="0">
                <a:solidFill>
                  <a:srgbClr val="000099"/>
                </a:solidFill>
              </a:rPr>
              <a:t> – holds transaction that can be scheduled according to </a:t>
            </a:r>
            <a:r>
              <a:rPr lang="en-US" sz="2000" b="1" dirty="0" err="1" smtClean="0">
                <a:solidFill>
                  <a:srgbClr val="000099"/>
                </a:solidFill>
              </a:rPr>
              <a:t>TO</a:t>
            </a:r>
            <a:r>
              <a:rPr lang="en-US" sz="2000" b="1" dirty="0" smtClean="0">
                <a:solidFill>
                  <a:srgbClr val="000099"/>
                </a:solidFill>
              </a:rPr>
              <a:t> policy but waiting for acknowledgement from DM for operations submitted earlier.</a:t>
            </a:r>
            <a:endParaRPr lang="en-US" sz="2000" b="1" dirty="0">
              <a:solidFill>
                <a:srgbClr val="000099"/>
              </a:solidFill>
            </a:endParaRPr>
          </a:p>
          <a:p>
            <a:pPr marL="0" indent="0" algn="just">
              <a:spcBef>
                <a:spcPts val="1200"/>
              </a:spcBef>
              <a:buNone/>
              <a:defRPr/>
            </a:pPr>
            <a:endParaRPr lang="en-US" sz="2400" b="1" dirty="0" smtClean="0">
              <a:solidFill>
                <a:srgbClr val="660066"/>
              </a:solidFill>
            </a:endParaRPr>
          </a:p>
        </p:txBody>
      </p:sp>
    </p:spTree>
    <p:extLst>
      <p:ext uri="{BB962C8B-B14F-4D97-AF65-F5344CB8AC3E}">
        <p14:creationId xmlns:p14="http://schemas.microsoft.com/office/powerpoint/2010/main" val="12703247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Initially</a:t>
            </a:r>
          </a:p>
          <a:p>
            <a:pPr marL="0" indent="0" algn="just">
              <a:spcBef>
                <a:spcPts val="1200"/>
              </a:spcBef>
              <a:buNone/>
              <a:defRPr/>
            </a:pPr>
            <a:r>
              <a:rPr lang="en-US" sz="2000" b="1" i="1" dirty="0" smtClean="0">
                <a:solidFill>
                  <a:srgbClr val="000099"/>
                </a:solidFill>
              </a:rPr>
              <a:t>max-r-scheduled[x] = 0</a:t>
            </a:r>
            <a:r>
              <a:rPr lang="en-US" sz="2000" b="1" dirty="0" smtClean="0">
                <a:solidFill>
                  <a:srgbClr val="000099"/>
                </a:solidFill>
              </a:rPr>
              <a:t>, </a:t>
            </a:r>
            <a:r>
              <a:rPr lang="en-US" sz="2000" b="1" i="1" dirty="0">
                <a:solidFill>
                  <a:srgbClr val="000099"/>
                </a:solidFill>
              </a:rPr>
              <a:t>r-in-transit[x</a:t>
            </a:r>
            <a:r>
              <a:rPr lang="en-US" sz="2000" b="1" i="1" dirty="0" smtClean="0">
                <a:solidFill>
                  <a:srgbClr val="000099"/>
                </a:solidFill>
              </a:rPr>
              <a:t>] = 0, and </a:t>
            </a:r>
            <a:r>
              <a:rPr lang="en-US" sz="2000" b="1" i="1" dirty="0">
                <a:solidFill>
                  <a:srgbClr val="000099"/>
                </a:solidFill>
              </a:rPr>
              <a:t>queue[x]</a:t>
            </a:r>
            <a:r>
              <a:rPr lang="en-US" sz="2000" b="1" dirty="0">
                <a:solidFill>
                  <a:srgbClr val="000099"/>
                </a:solidFill>
              </a:rPr>
              <a:t> </a:t>
            </a:r>
            <a:r>
              <a:rPr lang="en-US" sz="2000" b="1" dirty="0" smtClean="0">
                <a:solidFill>
                  <a:srgbClr val="000099"/>
                </a:solidFill>
              </a:rPr>
              <a:t>= </a:t>
            </a:r>
            <a:r>
              <a:rPr lang="en-US" sz="2000" b="1" i="1" dirty="0" smtClean="0">
                <a:solidFill>
                  <a:srgbClr val="000099"/>
                </a:solidFill>
              </a:rPr>
              <a:t>empty</a:t>
            </a:r>
            <a:endParaRPr lang="en-US" sz="2000" b="1" i="1" dirty="0">
              <a:solidFill>
                <a:srgbClr val="660066"/>
              </a:solidFill>
            </a:endParaRPr>
          </a:p>
          <a:p>
            <a:pPr marL="0" indent="0" algn="just">
              <a:spcBef>
                <a:spcPts val="1200"/>
              </a:spcBef>
              <a:buNone/>
              <a:defRPr/>
            </a:pPr>
            <a:r>
              <a:rPr lang="en-US" sz="2400" b="1" dirty="0" smtClean="0">
                <a:solidFill>
                  <a:srgbClr val="660066"/>
                </a:solidFill>
              </a:rPr>
              <a:t>Execution</a:t>
            </a:r>
          </a:p>
          <a:p>
            <a:pPr algn="just">
              <a:spcBef>
                <a:spcPts val="1200"/>
              </a:spcBef>
              <a:buBlip>
                <a:blip r:embed="rId2"/>
              </a:buBlip>
            </a:pPr>
            <a:r>
              <a:rPr lang="en-US" sz="2000" b="1" dirty="0" smtClean="0">
                <a:solidFill>
                  <a:srgbClr val="000099"/>
                </a:solidFill>
              </a:rPr>
              <a:t>The scheduler receives </a:t>
            </a:r>
            <a:r>
              <a:rPr lang="en-US" sz="2000" b="1" i="1" dirty="0" err="1" smtClean="0">
                <a:solidFill>
                  <a:srgbClr val="000099"/>
                </a:solidFill>
              </a:rPr>
              <a:t>r</a:t>
            </a:r>
            <a:r>
              <a:rPr lang="en-US" sz="2000" b="1" i="1" baseline="-10000" dirty="0" err="1" smtClean="0">
                <a:solidFill>
                  <a:srgbClr val="000099"/>
                </a:solidFill>
              </a:rPr>
              <a:t>i</a:t>
            </a:r>
            <a:r>
              <a:rPr lang="en-US" sz="2000" b="1" dirty="0" smtClean="0">
                <a:solidFill>
                  <a:srgbClr val="000099"/>
                </a:solidFill>
              </a:rPr>
              <a:t>[x], it dispatches it to DM, sets </a:t>
            </a:r>
            <a:r>
              <a:rPr lang="en-US" sz="2000" b="1" i="1" dirty="0">
                <a:solidFill>
                  <a:srgbClr val="000099"/>
                </a:solidFill>
              </a:rPr>
              <a:t>max-r-scheduled[x] = </a:t>
            </a:r>
            <a:r>
              <a:rPr lang="en-US" sz="2000" b="1" i="1" dirty="0" smtClean="0">
                <a:solidFill>
                  <a:srgbClr val="000099"/>
                </a:solidFill>
              </a:rPr>
              <a:t>1</a:t>
            </a:r>
            <a:r>
              <a:rPr lang="en-US" sz="2000" b="1" dirty="0" smtClean="0">
                <a:solidFill>
                  <a:srgbClr val="000099"/>
                </a:solidFill>
              </a:rPr>
              <a:t> and </a:t>
            </a:r>
            <a:r>
              <a:rPr lang="en-US" sz="2000" b="1" i="1" dirty="0">
                <a:solidFill>
                  <a:srgbClr val="000099"/>
                </a:solidFill>
              </a:rPr>
              <a:t>r-in-transit[x] = </a:t>
            </a:r>
            <a:r>
              <a:rPr lang="en-US" sz="2000" b="1" i="1" dirty="0" smtClean="0">
                <a:solidFill>
                  <a:srgbClr val="000099"/>
                </a:solidFill>
              </a:rPr>
              <a:t>1.</a:t>
            </a:r>
            <a:endParaRPr lang="en-US" sz="2000" b="1" dirty="0">
              <a:solidFill>
                <a:srgbClr val="000099"/>
              </a:solidFill>
            </a:endParaRPr>
          </a:p>
          <a:p>
            <a:pPr algn="just">
              <a:spcBef>
                <a:spcPts val="1200"/>
              </a:spcBef>
              <a:buBlip>
                <a:blip r:embed="rId2"/>
              </a:buBlip>
              <a:tabLst>
                <a:tab pos="5486400" algn="l"/>
              </a:tabLst>
            </a:pPr>
            <a:r>
              <a:rPr lang="en-US" sz="2000" b="1" dirty="0" smtClean="0">
                <a:solidFill>
                  <a:srgbClr val="000099"/>
                </a:solidFill>
              </a:rPr>
              <a:t>The scheduler receives </a:t>
            </a:r>
            <a:r>
              <a:rPr lang="en-US" sz="2000" b="1" i="1" dirty="0" smtClean="0">
                <a:solidFill>
                  <a:srgbClr val="000099"/>
                </a:solidFill>
              </a:rPr>
              <a:t>w</a:t>
            </a:r>
            <a:r>
              <a:rPr lang="en-US" sz="2000" b="1" i="1" baseline="-10000" dirty="0" smtClean="0">
                <a:solidFill>
                  <a:srgbClr val="000099"/>
                </a:solidFill>
              </a:rPr>
              <a:t>2</a:t>
            </a:r>
            <a:r>
              <a:rPr lang="en-US" sz="2000" b="1" i="1" dirty="0" smtClean="0">
                <a:solidFill>
                  <a:srgbClr val="000099"/>
                </a:solidFill>
              </a:rPr>
              <a:t>[x]</a:t>
            </a:r>
            <a:r>
              <a:rPr lang="en-US" sz="2000" b="1" dirty="0" smtClean="0">
                <a:solidFill>
                  <a:srgbClr val="000099"/>
                </a:solidFill>
              </a:rPr>
              <a:t>. It can be</a:t>
            </a:r>
          </a:p>
          <a:p>
            <a:pPr indent="0" algn="just">
              <a:spcBef>
                <a:spcPts val="600"/>
              </a:spcBef>
              <a:buNone/>
              <a:tabLst>
                <a:tab pos="5486400" algn="l"/>
              </a:tabLst>
            </a:pPr>
            <a:r>
              <a:rPr lang="en-US" sz="2000" b="1" dirty="0" smtClean="0">
                <a:solidFill>
                  <a:srgbClr val="000099"/>
                </a:solidFill>
              </a:rPr>
              <a:t>Scheduled according to </a:t>
            </a:r>
            <a:r>
              <a:rPr lang="en-US" sz="2000" b="1" dirty="0" err="1" smtClean="0">
                <a:solidFill>
                  <a:srgbClr val="000099"/>
                </a:solidFill>
              </a:rPr>
              <a:t>TO</a:t>
            </a:r>
            <a:r>
              <a:rPr lang="en-US" sz="2000" b="1" dirty="0" smtClean="0">
                <a:solidFill>
                  <a:srgbClr val="000099"/>
                </a:solidFill>
              </a:rPr>
              <a:t> rule but since</a:t>
            </a:r>
          </a:p>
          <a:p>
            <a:pPr indent="0" algn="just">
              <a:spcBef>
                <a:spcPts val="600"/>
              </a:spcBef>
              <a:buNone/>
              <a:tabLst>
                <a:tab pos="5486400" algn="l"/>
              </a:tabLst>
            </a:pPr>
            <a:r>
              <a:rPr lang="en-US" sz="2000" b="1" i="1" dirty="0" smtClean="0">
                <a:solidFill>
                  <a:srgbClr val="000099"/>
                </a:solidFill>
              </a:rPr>
              <a:t>r-in-transit[x] = 1, </a:t>
            </a:r>
            <a:r>
              <a:rPr lang="en-US" sz="2000" b="1" dirty="0" smtClean="0">
                <a:solidFill>
                  <a:srgbClr val="000099"/>
                </a:solidFill>
              </a:rPr>
              <a:t>the scheduler must wait until it receives </a:t>
            </a:r>
            <a:r>
              <a:rPr lang="en-US" sz="2000" b="1" i="1" dirty="0" err="1" smtClean="0">
                <a:solidFill>
                  <a:srgbClr val="000099"/>
                </a:solidFill>
              </a:rPr>
              <a:t>ack</a:t>
            </a:r>
            <a:r>
              <a:rPr lang="en-US" sz="2000" b="1" i="1" dirty="0" smtClean="0">
                <a:solidFill>
                  <a:srgbClr val="000099"/>
                </a:solidFill>
              </a:rPr>
              <a:t>(r1[x</a:t>
            </a:r>
            <a:r>
              <a:rPr lang="en-US" sz="2000" b="1" i="1" dirty="0">
                <a:solidFill>
                  <a:srgbClr val="000099"/>
                </a:solidFill>
              </a:rPr>
              <a:t>].  </a:t>
            </a:r>
            <a:r>
              <a:rPr lang="en-US" sz="2000" b="1" dirty="0" smtClean="0">
                <a:solidFill>
                  <a:srgbClr val="000099"/>
                </a:solidFill>
              </a:rPr>
              <a:t>It, therefore, </a:t>
            </a:r>
            <a:r>
              <a:rPr lang="en-US" sz="2000" b="1" dirty="0">
                <a:solidFill>
                  <a:srgbClr val="000099"/>
                </a:solidFill>
              </a:rPr>
              <a:t>appends </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dirty="0" smtClean="0">
                <a:solidFill>
                  <a:srgbClr val="000099"/>
                </a:solidFill>
              </a:rPr>
              <a:t> to </a:t>
            </a:r>
            <a:r>
              <a:rPr lang="en-US" sz="2000" b="1" i="1" dirty="0" smtClean="0">
                <a:solidFill>
                  <a:srgbClr val="000099"/>
                </a:solidFill>
              </a:rPr>
              <a:t>queue[x</a:t>
            </a:r>
            <a:r>
              <a:rPr lang="en-US" sz="2000" b="1" i="1" dirty="0">
                <a:solidFill>
                  <a:srgbClr val="000099"/>
                </a:solidFill>
              </a:rPr>
              <a:t>]</a:t>
            </a:r>
            <a:r>
              <a:rPr lang="en-US" sz="2000" b="1" dirty="0">
                <a:solidFill>
                  <a:srgbClr val="000099"/>
                </a:solidFill>
              </a:rPr>
              <a:t>. </a:t>
            </a:r>
            <a:r>
              <a:rPr lang="en-US" sz="2000" b="1" dirty="0" smtClean="0">
                <a:solidFill>
                  <a:srgbClr val="000099"/>
                </a:solidFill>
              </a:rPr>
              <a:t>(</a:t>
            </a:r>
            <a:r>
              <a:rPr lang="en-US" sz="2000" b="1" i="1" dirty="0" smtClean="0">
                <a:solidFill>
                  <a:srgbClr val="000099"/>
                </a:solidFill>
              </a:rPr>
              <a:t>w-in-transit[x] </a:t>
            </a:r>
            <a:r>
              <a:rPr lang="en-US" sz="2000" b="1" dirty="0">
                <a:solidFill>
                  <a:srgbClr val="000099"/>
                </a:solidFill>
              </a:rPr>
              <a:t>is </a:t>
            </a:r>
            <a:r>
              <a:rPr lang="en-US" sz="2000" b="1" dirty="0" smtClean="0">
                <a:solidFill>
                  <a:srgbClr val="000099"/>
                </a:solidFill>
              </a:rPr>
              <a:t>unaffected).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41" y="3446584"/>
            <a:ext cx="1676522" cy="54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8735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Execution</a:t>
            </a:r>
          </a:p>
          <a:p>
            <a:pPr algn="just">
              <a:spcBef>
                <a:spcPts val="1200"/>
              </a:spcBef>
              <a:buBlip>
                <a:blip r:embed="rId2"/>
              </a:buBlip>
            </a:pPr>
            <a:r>
              <a:rPr lang="en-US" sz="2000" b="1" dirty="0" smtClean="0">
                <a:solidFill>
                  <a:srgbClr val="000099"/>
                </a:solidFill>
              </a:rPr>
              <a:t>The </a:t>
            </a:r>
            <a:r>
              <a:rPr lang="en-US" sz="2000" b="1" dirty="0">
                <a:solidFill>
                  <a:srgbClr val="000099"/>
                </a:solidFill>
              </a:rPr>
              <a:t>scheduler receives </a:t>
            </a:r>
            <a:r>
              <a:rPr lang="en-US" sz="2000" b="1" i="1" dirty="0" smtClean="0">
                <a:solidFill>
                  <a:srgbClr val="000099"/>
                </a:solidFill>
              </a:rPr>
              <a:t>r</a:t>
            </a:r>
            <a:r>
              <a:rPr lang="en-US" sz="2000" b="1" i="1" baseline="-10000" dirty="0" smtClean="0">
                <a:solidFill>
                  <a:srgbClr val="000099"/>
                </a:solidFill>
              </a:rPr>
              <a:t>4</a:t>
            </a:r>
            <a:r>
              <a:rPr lang="en-US" sz="2000" b="1" i="1" dirty="0" smtClean="0">
                <a:solidFill>
                  <a:srgbClr val="000099"/>
                </a:solidFill>
              </a:rPr>
              <a:t>[x</a:t>
            </a:r>
            <a:r>
              <a:rPr lang="en-US" sz="2000" b="1" i="1" dirty="0">
                <a:solidFill>
                  <a:srgbClr val="000099"/>
                </a:solidFill>
              </a:rPr>
              <a:t>]</a:t>
            </a:r>
            <a:r>
              <a:rPr lang="en-US" sz="2000" b="1" dirty="0" smtClean="0">
                <a:solidFill>
                  <a:srgbClr val="000099"/>
                </a:solidFill>
              </a:rPr>
              <a:t> and although</a:t>
            </a:r>
          </a:p>
          <a:p>
            <a:pPr indent="0" algn="just">
              <a:spcBef>
                <a:spcPts val="600"/>
              </a:spcBef>
              <a:buNone/>
            </a:pPr>
            <a:r>
              <a:rPr lang="en-US" sz="2000" b="1" i="1" dirty="0" smtClean="0">
                <a:solidFill>
                  <a:srgbClr val="000099"/>
                </a:solidFill>
              </a:rPr>
              <a:t>r</a:t>
            </a:r>
            <a:r>
              <a:rPr lang="en-US" sz="2000" b="1" i="1" baseline="-10000" dirty="0" smtClean="0">
                <a:solidFill>
                  <a:srgbClr val="000099"/>
                </a:solidFill>
              </a:rPr>
              <a:t>4</a:t>
            </a:r>
            <a:r>
              <a:rPr lang="en-US" sz="2000" b="1" i="1" dirty="0" smtClean="0">
                <a:solidFill>
                  <a:srgbClr val="000099"/>
                </a:solidFill>
              </a:rPr>
              <a:t>[x</a:t>
            </a:r>
            <a:r>
              <a:rPr lang="en-US" sz="2000" b="1" i="1" dirty="0">
                <a:solidFill>
                  <a:srgbClr val="000099"/>
                </a:solidFill>
              </a:rPr>
              <a:t>] </a:t>
            </a:r>
            <a:r>
              <a:rPr lang="en-US" sz="2000" b="1" dirty="0">
                <a:solidFill>
                  <a:srgbClr val="000099"/>
                </a:solidFill>
              </a:rPr>
              <a:t>can be </a:t>
            </a:r>
            <a:r>
              <a:rPr lang="en-US" sz="2000" b="1" dirty="0" smtClean="0">
                <a:solidFill>
                  <a:srgbClr val="000099"/>
                </a:solidFill>
              </a:rPr>
              <a:t>scheduled (TO rule), the</a:t>
            </a:r>
          </a:p>
          <a:p>
            <a:pPr indent="0" algn="just">
              <a:spcBef>
                <a:spcPts val="600"/>
              </a:spcBef>
              <a:buNone/>
            </a:pPr>
            <a:r>
              <a:rPr lang="en-US" sz="2000" b="1" dirty="0" smtClean="0">
                <a:solidFill>
                  <a:srgbClr val="000099"/>
                </a:solidFill>
              </a:rPr>
              <a:t>scheduler </a:t>
            </a:r>
            <a:r>
              <a:rPr lang="en-US" sz="2000" b="1" dirty="0">
                <a:solidFill>
                  <a:srgbClr val="000099"/>
                </a:solidFill>
              </a:rPr>
              <a:t>must wait until it </a:t>
            </a:r>
            <a:r>
              <a:rPr lang="en-US" sz="2000" b="1" dirty="0" smtClean="0">
                <a:solidFill>
                  <a:srgbClr val="000099"/>
                </a:solidFill>
              </a:rPr>
              <a:t>receives</a:t>
            </a:r>
          </a:p>
          <a:p>
            <a:pPr indent="0" algn="just">
              <a:spcBef>
                <a:spcPts val="600"/>
              </a:spcBef>
              <a:buNone/>
            </a:pPr>
            <a:r>
              <a:rPr lang="en-US" sz="2000" b="1" i="1" dirty="0" err="1" smtClean="0">
                <a:solidFill>
                  <a:srgbClr val="000099"/>
                </a:solidFill>
              </a:rPr>
              <a:t>ack</a:t>
            </a:r>
            <a:r>
              <a:rPr lang="en-US" sz="2000" b="1" i="1" dirty="0" smtClean="0">
                <a:solidFill>
                  <a:srgbClr val="000099"/>
                </a:solidFill>
              </a:rPr>
              <a:t>(w</a:t>
            </a:r>
            <a:r>
              <a:rPr lang="en-US" sz="2000" b="1" i="1" baseline="-10000" dirty="0" smtClean="0">
                <a:solidFill>
                  <a:srgbClr val="000099"/>
                </a:solidFill>
              </a:rPr>
              <a:t>2</a:t>
            </a:r>
            <a:r>
              <a:rPr lang="en-US" sz="2000" b="1" i="1" dirty="0" smtClean="0">
                <a:solidFill>
                  <a:srgbClr val="000099"/>
                </a:solidFill>
              </a:rPr>
              <a:t>[x]</a:t>
            </a:r>
            <a:r>
              <a:rPr lang="en-US" sz="2000" b="1" dirty="0" smtClean="0">
                <a:solidFill>
                  <a:srgbClr val="000099"/>
                </a:solidFill>
              </a:rPr>
              <a:t>. It, therefore, appends </a:t>
            </a:r>
            <a:r>
              <a:rPr lang="en-US" sz="2000" b="1" i="1" dirty="0" smtClean="0">
                <a:solidFill>
                  <a:srgbClr val="000099"/>
                </a:solidFill>
              </a:rPr>
              <a:t>r</a:t>
            </a:r>
            <a:r>
              <a:rPr lang="en-US" sz="2000" b="1" i="1" baseline="-10000" dirty="0" smtClean="0">
                <a:solidFill>
                  <a:srgbClr val="000099"/>
                </a:solidFill>
              </a:rPr>
              <a:t>4</a:t>
            </a:r>
            <a:r>
              <a:rPr lang="en-US" sz="2000" b="1" i="1" dirty="0" smtClean="0">
                <a:solidFill>
                  <a:srgbClr val="000099"/>
                </a:solidFill>
              </a:rPr>
              <a:t>[x]</a:t>
            </a:r>
            <a:r>
              <a:rPr lang="en-US" sz="2000" b="1" dirty="0" smtClean="0">
                <a:solidFill>
                  <a:srgbClr val="000099"/>
                </a:solidFill>
              </a:rPr>
              <a:t> to </a:t>
            </a:r>
            <a:r>
              <a:rPr lang="en-US" sz="2000" b="1" i="1" dirty="0">
                <a:solidFill>
                  <a:srgbClr val="000099"/>
                </a:solidFill>
              </a:rPr>
              <a:t>queue[x]</a:t>
            </a:r>
            <a:r>
              <a:rPr lang="en-US" sz="2000" b="1" dirty="0">
                <a:solidFill>
                  <a:srgbClr val="000099"/>
                </a:solidFill>
              </a:rPr>
              <a:t> (after </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dirty="0" smtClean="0">
                <a:solidFill>
                  <a:srgbClr val="000099"/>
                </a:solidFill>
              </a:rPr>
              <a:t>). </a:t>
            </a:r>
            <a:r>
              <a:rPr lang="en-US" sz="2000" b="1" dirty="0">
                <a:solidFill>
                  <a:srgbClr val="000099"/>
                </a:solidFill>
              </a:rPr>
              <a:t>(</a:t>
            </a:r>
            <a:r>
              <a:rPr lang="en-US" sz="2000" b="1" i="1" dirty="0" smtClean="0">
                <a:solidFill>
                  <a:srgbClr val="000099"/>
                </a:solidFill>
              </a:rPr>
              <a:t>r-in-transit[x]</a:t>
            </a:r>
            <a:r>
              <a:rPr lang="en-US" sz="2000" b="1" dirty="0">
                <a:solidFill>
                  <a:srgbClr val="000099"/>
                </a:solidFill>
              </a:rPr>
              <a:t> </a:t>
            </a:r>
            <a:r>
              <a:rPr lang="en-US" sz="2000" b="1" dirty="0" smtClean="0">
                <a:solidFill>
                  <a:srgbClr val="000099"/>
                </a:solidFill>
              </a:rPr>
              <a:t>is </a:t>
            </a:r>
            <a:r>
              <a:rPr lang="en-US" sz="2000" b="1" dirty="0">
                <a:solidFill>
                  <a:srgbClr val="000099"/>
                </a:solidFill>
              </a:rPr>
              <a:t>unaffected</a:t>
            </a:r>
            <a:r>
              <a:rPr lang="en-US" sz="2000" b="1" dirty="0" smtClean="0">
                <a:solidFill>
                  <a:srgbClr val="000099"/>
                </a:solidFill>
              </a:rPr>
              <a:t>.)</a:t>
            </a:r>
          </a:p>
          <a:p>
            <a:pPr algn="just">
              <a:spcBef>
                <a:spcPts val="1200"/>
              </a:spcBef>
              <a:buBlip>
                <a:blip r:embed="rId2"/>
              </a:buBlip>
            </a:pPr>
            <a:r>
              <a:rPr lang="en-US" sz="2000" b="1" dirty="0">
                <a:solidFill>
                  <a:srgbClr val="000099"/>
                </a:solidFill>
              </a:rPr>
              <a:t>The scheduler receives </a:t>
            </a:r>
            <a:r>
              <a:rPr lang="en-US" sz="2000" b="1" i="1" dirty="0" smtClean="0">
                <a:solidFill>
                  <a:srgbClr val="000099"/>
                </a:solidFill>
              </a:rPr>
              <a:t>r</a:t>
            </a:r>
            <a:r>
              <a:rPr lang="en-US" sz="2000" b="1" i="1" baseline="-10000" dirty="0" smtClean="0">
                <a:solidFill>
                  <a:srgbClr val="000099"/>
                </a:solidFill>
              </a:rPr>
              <a:t>3</a:t>
            </a:r>
            <a:r>
              <a:rPr lang="en-US" sz="2000" b="1" i="1" dirty="0" smtClean="0">
                <a:solidFill>
                  <a:srgbClr val="000099"/>
                </a:solidFill>
              </a:rPr>
              <a:t>[x</a:t>
            </a:r>
            <a:r>
              <a:rPr lang="en-US" sz="2000" b="1" i="1" dirty="0">
                <a:solidFill>
                  <a:srgbClr val="000099"/>
                </a:solidFill>
              </a:rPr>
              <a:t>]</a:t>
            </a:r>
            <a:r>
              <a:rPr lang="en-US" sz="2000" b="1" dirty="0">
                <a:solidFill>
                  <a:srgbClr val="000099"/>
                </a:solidFill>
              </a:rPr>
              <a:t> </a:t>
            </a:r>
            <a:r>
              <a:rPr lang="en-US" sz="2000" b="1" dirty="0" smtClean="0">
                <a:solidFill>
                  <a:srgbClr val="000099"/>
                </a:solidFill>
              </a:rPr>
              <a:t>and</a:t>
            </a:r>
          </a:p>
          <a:p>
            <a:pPr indent="0" algn="just">
              <a:spcBef>
                <a:spcPts val="600"/>
              </a:spcBef>
              <a:buNone/>
            </a:pPr>
            <a:r>
              <a:rPr lang="en-US" sz="2000" b="1" dirty="0" smtClean="0">
                <a:solidFill>
                  <a:srgbClr val="000099"/>
                </a:solidFill>
              </a:rPr>
              <a:t>although </a:t>
            </a:r>
            <a:r>
              <a:rPr lang="en-US" sz="2000" b="1" i="1" dirty="0" smtClean="0">
                <a:solidFill>
                  <a:srgbClr val="000099"/>
                </a:solidFill>
              </a:rPr>
              <a:t>r</a:t>
            </a:r>
            <a:r>
              <a:rPr lang="en-US" sz="2000" b="1" i="1" baseline="-10000" dirty="0" smtClean="0">
                <a:solidFill>
                  <a:srgbClr val="000099"/>
                </a:solidFill>
              </a:rPr>
              <a:t>3</a:t>
            </a:r>
            <a:r>
              <a:rPr lang="en-US" sz="2000" b="1" i="1" dirty="0" smtClean="0">
                <a:solidFill>
                  <a:srgbClr val="000099"/>
                </a:solidFill>
              </a:rPr>
              <a:t>[x</a:t>
            </a:r>
            <a:r>
              <a:rPr lang="en-US" sz="2000" b="1" i="1" dirty="0">
                <a:solidFill>
                  <a:srgbClr val="000099"/>
                </a:solidFill>
              </a:rPr>
              <a:t>] </a:t>
            </a:r>
            <a:r>
              <a:rPr lang="en-US" sz="2000" b="1" dirty="0">
                <a:solidFill>
                  <a:srgbClr val="000099"/>
                </a:solidFill>
              </a:rPr>
              <a:t>can be </a:t>
            </a:r>
            <a:r>
              <a:rPr lang="en-US" sz="2000" b="1" dirty="0" smtClean="0">
                <a:solidFill>
                  <a:srgbClr val="000099"/>
                </a:solidFill>
              </a:rPr>
              <a:t>scheduled</a:t>
            </a:r>
          </a:p>
          <a:p>
            <a:pPr indent="0" algn="just">
              <a:spcBef>
                <a:spcPts val="600"/>
              </a:spcBef>
              <a:buNone/>
            </a:pPr>
            <a:r>
              <a:rPr lang="en-US" sz="2000" b="1" dirty="0" smtClean="0">
                <a:solidFill>
                  <a:srgbClr val="000099"/>
                </a:solidFill>
              </a:rPr>
              <a:t>(TO </a:t>
            </a:r>
            <a:r>
              <a:rPr lang="en-US" sz="2000" b="1" dirty="0">
                <a:solidFill>
                  <a:srgbClr val="000099"/>
                </a:solidFill>
              </a:rPr>
              <a:t>rule), the scheduler must </a:t>
            </a:r>
            <a:r>
              <a:rPr lang="en-US" sz="2000" b="1" dirty="0" smtClean="0">
                <a:solidFill>
                  <a:srgbClr val="000099"/>
                </a:solidFill>
              </a:rPr>
              <a:t>wait until </a:t>
            </a:r>
            <a:r>
              <a:rPr lang="en-US" sz="2000" b="1" dirty="0">
                <a:solidFill>
                  <a:srgbClr val="000099"/>
                </a:solidFill>
              </a:rPr>
              <a:t>it receives </a:t>
            </a:r>
            <a:r>
              <a:rPr lang="en-US" sz="2000" b="1" i="1" dirty="0" err="1">
                <a:solidFill>
                  <a:srgbClr val="000099"/>
                </a:solidFill>
              </a:rPr>
              <a:t>ack</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i="1" dirty="0" smtClean="0">
                <a:solidFill>
                  <a:srgbClr val="000099"/>
                </a:solidFill>
              </a:rPr>
              <a:t>])</a:t>
            </a:r>
            <a:r>
              <a:rPr lang="en-US" sz="2000" b="1" dirty="0" smtClean="0">
                <a:solidFill>
                  <a:srgbClr val="000099"/>
                </a:solidFill>
              </a:rPr>
              <a:t>. It, therefore</a:t>
            </a:r>
            <a:r>
              <a:rPr lang="en-US" sz="2000" b="1" dirty="0">
                <a:solidFill>
                  <a:srgbClr val="000099"/>
                </a:solidFill>
              </a:rPr>
              <a:t>, appends </a:t>
            </a:r>
            <a:r>
              <a:rPr lang="en-US" sz="2000" b="1" i="1" dirty="0" smtClean="0">
                <a:solidFill>
                  <a:srgbClr val="000099"/>
                </a:solidFill>
              </a:rPr>
              <a:t>r</a:t>
            </a:r>
            <a:r>
              <a:rPr lang="en-US" sz="2000" b="1" i="1" baseline="-10000" dirty="0" smtClean="0">
                <a:solidFill>
                  <a:srgbClr val="000099"/>
                </a:solidFill>
              </a:rPr>
              <a:t>3</a:t>
            </a:r>
            <a:r>
              <a:rPr lang="en-US" sz="2000" b="1" i="1" dirty="0" smtClean="0">
                <a:solidFill>
                  <a:srgbClr val="000099"/>
                </a:solidFill>
              </a:rPr>
              <a:t>[x</a:t>
            </a:r>
            <a:r>
              <a:rPr lang="en-US" sz="2000" b="1" i="1" dirty="0">
                <a:solidFill>
                  <a:srgbClr val="000099"/>
                </a:solidFill>
              </a:rPr>
              <a:t>]</a:t>
            </a:r>
            <a:r>
              <a:rPr lang="en-US" sz="2000" b="1" dirty="0">
                <a:solidFill>
                  <a:srgbClr val="000099"/>
                </a:solidFill>
              </a:rPr>
              <a:t> to </a:t>
            </a:r>
            <a:r>
              <a:rPr lang="en-US" sz="2000" b="1" i="1" dirty="0">
                <a:solidFill>
                  <a:srgbClr val="000099"/>
                </a:solidFill>
              </a:rPr>
              <a:t>queue[x</a:t>
            </a:r>
            <a:r>
              <a:rPr lang="en-US" sz="2000" b="1" i="1" dirty="0" smtClean="0">
                <a:solidFill>
                  <a:srgbClr val="000099"/>
                </a:solidFill>
              </a:rPr>
              <a:t>]</a:t>
            </a:r>
            <a:r>
              <a:rPr lang="en-US" sz="2000" b="1" dirty="0">
                <a:solidFill>
                  <a:srgbClr val="000099"/>
                </a:solidFill>
              </a:rPr>
              <a:t> </a:t>
            </a:r>
            <a:r>
              <a:rPr lang="en-US" sz="2000" b="1" dirty="0" smtClean="0">
                <a:solidFill>
                  <a:srgbClr val="000099"/>
                </a:solidFill>
              </a:rPr>
              <a:t>(</a:t>
            </a:r>
            <a:r>
              <a:rPr lang="en-US" sz="2000" b="1" dirty="0">
                <a:solidFill>
                  <a:srgbClr val="000099"/>
                </a:solidFill>
              </a:rPr>
              <a:t>after </a:t>
            </a:r>
            <a:r>
              <a:rPr lang="en-US" sz="2000" b="1" i="1" dirty="0" smtClean="0">
                <a:solidFill>
                  <a:srgbClr val="000099"/>
                </a:solidFill>
              </a:rPr>
              <a:t>r</a:t>
            </a:r>
            <a:r>
              <a:rPr lang="en-US" sz="2000" b="1" i="1" baseline="-10000" dirty="0" smtClean="0">
                <a:solidFill>
                  <a:srgbClr val="000099"/>
                </a:solidFill>
              </a:rPr>
              <a:t>4</a:t>
            </a:r>
            <a:r>
              <a:rPr lang="en-US" sz="2000" b="1" i="1" dirty="0" smtClean="0">
                <a:solidFill>
                  <a:srgbClr val="000099"/>
                </a:solidFill>
              </a:rPr>
              <a:t>[x</a:t>
            </a:r>
            <a:r>
              <a:rPr lang="en-US" sz="2000" b="1" i="1" dirty="0">
                <a:solidFill>
                  <a:srgbClr val="000099"/>
                </a:solidFill>
              </a:rPr>
              <a:t>]</a:t>
            </a:r>
            <a:r>
              <a:rPr lang="en-US" sz="2000" b="1" dirty="0">
                <a:solidFill>
                  <a:srgbClr val="000099"/>
                </a:solidFill>
              </a:rPr>
              <a:t>). (</a:t>
            </a:r>
            <a:r>
              <a:rPr lang="en-US" sz="2000" b="1" i="1" dirty="0">
                <a:solidFill>
                  <a:srgbClr val="000099"/>
                </a:solidFill>
              </a:rPr>
              <a:t>r-in-transit[x]</a:t>
            </a:r>
            <a:r>
              <a:rPr lang="en-US" sz="2000" b="1" dirty="0">
                <a:solidFill>
                  <a:srgbClr val="000099"/>
                </a:solidFill>
              </a:rPr>
              <a:t> is unaffected.)</a:t>
            </a:r>
          </a:p>
          <a:p>
            <a:pPr algn="just">
              <a:spcBef>
                <a:spcPts val="1200"/>
              </a:spcBef>
              <a:buBlip>
                <a:blip r:embed="rId2"/>
              </a:buBlip>
            </a:pPr>
            <a:endParaRPr lang="en-US" sz="2000" b="1" dirty="0">
              <a:solidFill>
                <a:srgbClr val="00009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933" y="1764348"/>
            <a:ext cx="2028214" cy="5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846" y="3659797"/>
            <a:ext cx="2615324" cy="54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5797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Execution</a:t>
            </a:r>
          </a:p>
          <a:p>
            <a:pPr algn="just">
              <a:spcBef>
                <a:spcPts val="1200"/>
              </a:spcBef>
              <a:buBlip>
                <a:blip r:embed="rId2"/>
              </a:buBlip>
            </a:pPr>
            <a:r>
              <a:rPr lang="en-US" sz="2000" b="1" dirty="0" smtClean="0">
                <a:solidFill>
                  <a:srgbClr val="000099"/>
                </a:solidFill>
              </a:rPr>
              <a:t>The </a:t>
            </a:r>
            <a:r>
              <a:rPr lang="en-US" sz="2000" b="1" dirty="0">
                <a:solidFill>
                  <a:srgbClr val="000099"/>
                </a:solidFill>
              </a:rPr>
              <a:t>scheduler receives </a:t>
            </a:r>
            <a:r>
              <a:rPr lang="en-US" sz="2000" b="1" dirty="0" err="1" smtClean="0">
                <a:solidFill>
                  <a:srgbClr val="000099"/>
                </a:solidFill>
              </a:rPr>
              <a:t>ack</a:t>
            </a:r>
            <a:r>
              <a:rPr lang="en-US" sz="2000" b="1" dirty="0" smtClean="0">
                <a:solidFill>
                  <a:srgbClr val="000099"/>
                </a:solidFill>
              </a:rPr>
              <a:t>(</a:t>
            </a:r>
            <a:r>
              <a:rPr lang="en-US" sz="2000" b="1" i="1" dirty="0" smtClean="0">
                <a:solidFill>
                  <a:srgbClr val="000099"/>
                </a:solidFill>
              </a:rPr>
              <a:t>r</a:t>
            </a:r>
            <a:r>
              <a:rPr lang="en-US" sz="2000" b="1" i="1" baseline="-10000" dirty="0" smtClean="0">
                <a:solidFill>
                  <a:srgbClr val="000099"/>
                </a:solidFill>
              </a:rPr>
              <a:t>1</a:t>
            </a:r>
            <a:r>
              <a:rPr lang="en-US" sz="2000" b="1" i="1" dirty="0" smtClean="0">
                <a:solidFill>
                  <a:srgbClr val="000099"/>
                </a:solidFill>
              </a:rPr>
              <a:t>[x])</a:t>
            </a:r>
            <a:r>
              <a:rPr lang="en-US" sz="2000" b="1" dirty="0" smtClean="0">
                <a:solidFill>
                  <a:srgbClr val="000099"/>
                </a:solidFill>
              </a:rPr>
              <a:t> from DM.</a:t>
            </a:r>
          </a:p>
          <a:p>
            <a:pPr indent="0" algn="just">
              <a:spcBef>
                <a:spcPts val="600"/>
              </a:spcBef>
              <a:buNone/>
            </a:pPr>
            <a:r>
              <a:rPr lang="en-US" sz="2000" b="1" dirty="0" smtClean="0">
                <a:solidFill>
                  <a:srgbClr val="000099"/>
                </a:solidFill>
              </a:rPr>
              <a:t>It sets </a:t>
            </a:r>
            <a:r>
              <a:rPr lang="en-US" sz="2000" b="1" i="1" dirty="0">
                <a:solidFill>
                  <a:srgbClr val="000099"/>
                </a:solidFill>
              </a:rPr>
              <a:t>r-in-transit[x</a:t>
            </a:r>
            <a:r>
              <a:rPr lang="en-US" sz="2000" b="1" i="1" dirty="0" smtClean="0">
                <a:solidFill>
                  <a:srgbClr val="000099"/>
                </a:solidFill>
              </a:rPr>
              <a:t>] = 0. It removes </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i="1" dirty="0" smtClean="0">
                <a:solidFill>
                  <a:srgbClr val="000099"/>
                </a:solidFill>
              </a:rPr>
              <a:t>]</a:t>
            </a:r>
            <a:r>
              <a:rPr lang="en-US" sz="2000" b="1" dirty="0">
                <a:solidFill>
                  <a:srgbClr val="000099"/>
                </a:solidFill>
              </a:rPr>
              <a:t> </a:t>
            </a:r>
            <a:r>
              <a:rPr lang="en-US" sz="2000" b="1" i="1" dirty="0" smtClean="0">
                <a:solidFill>
                  <a:srgbClr val="000099"/>
                </a:solidFill>
              </a:rPr>
              <a:t>from</a:t>
            </a:r>
            <a:endParaRPr lang="en-US" sz="2000" b="1" dirty="0" smtClean="0">
              <a:solidFill>
                <a:srgbClr val="000099"/>
              </a:solidFill>
            </a:endParaRPr>
          </a:p>
          <a:p>
            <a:pPr indent="0" algn="just">
              <a:spcBef>
                <a:spcPts val="600"/>
              </a:spcBef>
              <a:buNone/>
            </a:pPr>
            <a:r>
              <a:rPr lang="en-US" sz="2000" b="1" i="1" dirty="0">
                <a:solidFill>
                  <a:srgbClr val="000099"/>
                </a:solidFill>
              </a:rPr>
              <a:t>queue[x</a:t>
            </a:r>
            <a:r>
              <a:rPr lang="en-US" sz="2000" b="1" i="1" dirty="0" smtClean="0">
                <a:solidFill>
                  <a:srgbClr val="000099"/>
                </a:solidFill>
              </a:rPr>
              <a:t>], </a:t>
            </a:r>
            <a:r>
              <a:rPr lang="en-US" sz="2000" b="1" dirty="0" smtClean="0">
                <a:solidFill>
                  <a:srgbClr val="000099"/>
                </a:solidFill>
              </a:rPr>
              <a:t>sends it to DM, and sets</a:t>
            </a:r>
          </a:p>
          <a:p>
            <a:pPr indent="0" algn="just">
              <a:spcBef>
                <a:spcPts val="600"/>
              </a:spcBef>
              <a:buNone/>
            </a:pPr>
            <a:r>
              <a:rPr lang="en-US" sz="2000" b="1" i="1" dirty="0">
                <a:solidFill>
                  <a:srgbClr val="000099"/>
                </a:solidFill>
              </a:rPr>
              <a:t>max-w-scheduled[x]</a:t>
            </a:r>
            <a:r>
              <a:rPr lang="en-US" sz="2000" b="1" dirty="0">
                <a:solidFill>
                  <a:srgbClr val="000099"/>
                </a:solidFill>
              </a:rPr>
              <a:t> </a:t>
            </a:r>
            <a:r>
              <a:rPr lang="en-US" sz="2000" b="1" dirty="0" smtClean="0">
                <a:solidFill>
                  <a:srgbClr val="000099"/>
                </a:solidFill>
              </a:rPr>
              <a:t> </a:t>
            </a:r>
            <a:r>
              <a:rPr lang="en-US" sz="2000" b="1" smtClean="0">
                <a:solidFill>
                  <a:srgbClr val="000099"/>
                </a:solidFill>
              </a:rPr>
              <a:t>= </a:t>
            </a:r>
            <a:r>
              <a:rPr lang="en-US" sz="2000" b="1" smtClean="0">
                <a:solidFill>
                  <a:srgbClr val="000099"/>
                </a:solidFill>
              </a:rPr>
              <a:t>1 </a:t>
            </a:r>
            <a:r>
              <a:rPr lang="en-US" sz="2000" b="1" smtClean="0">
                <a:solidFill>
                  <a:srgbClr val="000099"/>
                </a:solidFill>
              </a:rPr>
              <a:t>and </a:t>
            </a:r>
            <a:r>
              <a:rPr lang="en-US" sz="2000" b="1" i="1" dirty="0">
                <a:solidFill>
                  <a:srgbClr val="000099"/>
                </a:solidFill>
              </a:rPr>
              <a:t>w</a:t>
            </a:r>
            <a:r>
              <a:rPr lang="en-US" sz="2000" b="1" i="1" smtClean="0">
                <a:solidFill>
                  <a:srgbClr val="000099"/>
                </a:solidFill>
              </a:rPr>
              <a:t>-in-transit[x</a:t>
            </a:r>
            <a:r>
              <a:rPr lang="en-US" sz="2000" b="1" i="1" dirty="0" smtClean="0">
                <a:solidFill>
                  <a:srgbClr val="000099"/>
                </a:solidFill>
              </a:rPr>
              <a:t>] = 1.</a:t>
            </a:r>
          </a:p>
          <a:p>
            <a:pPr indent="0" algn="just">
              <a:spcBef>
                <a:spcPts val="600"/>
              </a:spcBef>
              <a:buNone/>
            </a:pPr>
            <a:r>
              <a:rPr lang="en-US" sz="2000" b="1" i="1" dirty="0" smtClean="0">
                <a:solidFill>
                  <a:srgbClr val="000099"/>
                </a:solidFill>
              </a:rPr>
              <a:t>It cannot dispatch </a:t>
            </a:r>
            <a:r>
              <a:rPr lang="en-US" sz="2000" b="1" i="1" dirty="0">
                <a:solidFill>
                  <a:srgbClr val="000099"/>
                </a:solidFill>
              </a:rPr>
              <a:t>r</a:t>
            </a:r>
            <a:r>
              <a:rPr lang="en-US" sz="2000" b="1" i="1" baseline="-10000" dirty="0">
                <a:solidFill>
                  <a:srgbClr val="000099"/>
                </a:solidFill>
              </a:rPr>
              <a:t>3</a:t>
            </a:r>
            <a:r>
              <a:rPr lang="en-US" sz="2000" b="1" i="1" dirty="0">
                <a:solidFill>
                  <a:srgbClr val="000099"/>
                </a:solidFill>
              </a:rPr>
              <a:t>[x</a:t>
            </a:r>
            <a:r>
              <a:rPr lang="en-US" sz="2000" b="1" i="1" dirty="0" smtClean="0">
                <a:solidFill>
                  <a:srgbClr val="000099"/>
                </a:solidFill>
              </a:rPr>
              <a:t>] </a:t>
            </a:r>
            <a:r>
              <a:rPr lang="en-US" sz="2000" b="1" dirty="0" smtClean="0">
                <a:solidFill>
                  <a:srgbClr val="000099"/>
                </a:solidFill>
              </a:rPr>
              <a:t>and</a:t>
            </a:r>
            <a:r>
              <a:rPr lang="en-US" sz="2000" b="1" i="1" dirty="0" smtClean="0">
                <a:solidFill>
                  <a:srgbClr val="000099"/>
                </a:solidFill>
              </a:rPr>
              <a:t> r</a:t>
            </a:r>
            <a:r>
              <a:rPr lang="en-US" sz="2000" b="1" i="1" baseline="-10000" dirty="0" smtClean="0">
                <a:solidFill>
                  <a:srgbClr val="000099"/>
                </a:solidFill>
              </a:rPr>
              <a:t>4</a:t>
            </a:r>
            <a:r>
              <a:rPr lang="en-US" sz="2000" b="1" i="1" dirty="0" smtClean="0">
                <a:solidFill>
                  <a:srgbClr val="000099"/>
                </a:solidFill>
              </a:rPr>
              <a:t>[x] because</a:t>
            </a:r>
            <a:r>
              <a:rPr lang="en-US" sz="2000" b="1" dirty="0" smtClean="0">
                <a:solidFill>
                  <a:srgbClr val="000099"/>
                </a:solidFill>
              </a:rPr>
              <a:t> </a:t>
            </a:r>
            <a:r>
              <a:rPr lang="en-US" sz="2000" b="1" i="1" dirty="0" smtClean="0">
                <a:solidFill>
                  <a:srgbClr val="000099"/>
                </a:solidFill>
              </a:rPr>
              <a:t>w-in-transit[x</a:t>
            </a:r>
            <a:r>
              <a:rPr lang="en-US" sz="2000" b="1" i="1" dirty="0">
                <a:solidFill>
                  <a:srgbClr val="000099"/>
                </a:solidFill>
              </a:rPr>
              <a:t>] </a:t>
            </a:r>
            <a:r>
              <a:rPr lang="en-US" sz="2000" b="1" i="1" dirty="0" smtClean="0">
                <a:solidFill>
                  <a:srgbClr val="000099"/>
                </a:solidFill>
              </a:rPr>
              <a:t>&gt; 0. </a:t>
            </a:r>
            <a:r>
              <a:rPr lang="en-US" sz="2000" b="1" dirty="0" smtClean="0">
                <a:solidFill>
                  <a:srgbClr val="000099"/>
                </a:solidFill>
              </a:rPr>
              <a:t> This indicates that the DM has not yet acknowledged some conflicting w.</a:t>
            </a:r>
          </a:p>
          <a:p>
            <a:pPr algn="just">
              <a:spcBef>
                <a:spcPts val="600"/>
              </a:spcBef>
              <a:buBlip>
                <a:blip r:embed="rId2"/>
              </a:buBlip>
            </a:pPr>
            <a:r>
              <a:rPr lang="en-US" sz="2000" b="1" i="1" dirty="0" err="1" smtClean="0">
                <a:solidFill>
                  <a:srgbClr val="000099"/>
                </a:solidFill>
              </a:rPr>
              <a:t>ack</a:t>
            </a:r>
            <a:r>
              <a:rPr lang="en-US" sz="2000" b="1" i="1" dirty="0" smtClean="0">
                <a:solidFill>
                  <a:srgbClr val="000099"/>
                </a:solidFill>
              </a:rPr>
              <a:t>(w</a:t>
            </a:r>
            <a:r>
              <a:rPr lang="en-US" sz="2000" b="1" i="1" baseline="-10000" dirty="0" smtClean="0">
                <a:solidFill>
                  <a:srgbClr val="000099"/>
                </a:solidFill>
              </a:rPr>
              <a:t>2</a:t>
            </a:r>
            <a:r>
              <a:rPr lang="en-US" sz="2000" b="1" i="1" dirty="0" smtClean="0">
                <a:solidFill>
                  <a:srgbClr val="000099"/>
                </a:solidFill>
              </a:rPr>
              <a:t>[x]) </a:t>
            </a:r>
            <a:r>
              <a:rPr lang="en-US" sz="2000" b="1" dirty="0" smtClean="0">
                <a:solidFill>
                  <a:srgbClr val="000099"/>
                </a:solidFill>
              </a:rPr>
              <a:t>arrives. The scheduler makes</a:t>
            </a:r>
          </a:p>
          <a:p>
            <a:pPr indent="0" algn="just">
              <a:spcBef>
                <a:spcPts val="600"/>
              </a:spcBef>
              <a:buNone/>
            </a:pPr>
            <a:r>
              <a:rPr lang="en-US" sz="2000" b="1" i="1" dirty="0">
                <a:solidFill>
                  <a:srgbClr val="000099"/>
                </a:solidFill>
              </a:rPr>
              <a:t>w-in-transit[x] </a:t>
            </a:r>
            <a:r>
              <a:rPr lang="en-US" sz="2000" b="1" i="1" dirty="0" smtClean="0">
                <a:solidFill>
                  <a:srgbClr val="000099"/>
                </a:solidFill>
              </a:rPr>
              <a:t>= 0, sends r</a:t>
            </a:r>
            <a:r>
              <a:rPr lang="en-US" sz="2000" b="1" i="1" baseline="-10000" dirty="0" smtClean="0">
                <a:solidFill>
                  <a:srgbClr val="000099"/>
                </a:solidFill>
              </a:rPr>
              <a:t>3</a:t>
            </a:r>
            <a:r>
              <a:rPr lang="en-US" sz="2000" b="1" i="1" dirty="0" smtClean="0">
                <a:solidFill>
                  <a:srgbClr val="000099"/>
                </a:solidFill>
              </a:rPr>
              <a:t>[x</a:t>
            </a:r>
            <a:r>
              <a:rPr lang="en-US" sz="2000" b="1" i="1" dirty="0">
                <a:solidFill>
                  <a:srgbClr val="000099"/>
                </a:solidFill>
              </a:rPr>
              <a:t>]</a:t>
            </a:r>
            <a:r>
              <a:rPr lang="en-US" sz="2000" b="1" dirty="0">
                <a:solidFill>
                  <a:srgbClr val="000099"/>
                </a:solidFill>
              </a:rPr>
              <a:t> </a:t>
            </a:r>
            <a:r>
              <a:rPr lang="en-US" sz="2000" b="1" dirty="0" smtClean="0">
                <a:solidFill>
                  <a:srgbClr val="000099"/>
                </a:solidFill>
              </a:rPr>
              <a:t>and </a:t>
            </a:r>
            <a:r>
              <a:rPr lang="en-US" sz="2000" b="1" i="1" dirty="0" smtClean="0">
                <a:solidFill>
                  <a:srgbClr val="000099"/>
                </a:solidFill>
              </a:rPr>
              <a:t>r</a:t>
            </a:r>
            <a:r>
              <a:rPr lang="en-US" sz="2000" b="1" i="1" baseline="-10000" dirty="0" smtClean="0">
                <a:solidFill>
                  <a:srgbClr val="000099"/>
                </a:solidFill>
              </a:rPr>
              <a:t>4</a:t>
            </a:r>
            <a:r>
              <a:rPr lang="en-US" sz="2000" b="1" i="1" dirty="0" smtClean="0">
                <a:solidFill>
                  <a:srgbClr val="000099"/>
                </a:solidFill>
              </a:rPr>
              <a:t>[x]</a:t>
            </a:r>
            <a:r>
              <a:rPr lang="en-US" sz="2000" b="1" dirty="0" smtClean="0">
                <a:solidFill>
                  <a:srgbClr val="000099"/>
                </a:solidFill>
              </a:rPr>
              <a:t>),</a:t>
            </a:r>
          </a:p>
          <a:p>
            <a:pPr indent="0" algn="just">
              <a:spcBef>
                <a:spcPts val="600"/>
              </a:spcBef>
              <a:buNone/>
            </a:pPr>
            <a:r>
              <a:rPr lang="en-US" sz="2000" b="1" i="1" dirty="0">
                <a:solidFill>
                  <a:srgbClr val="000099"/>
                </a:solidFill>
              </a:rPr>
              <a:t>max-w-scheduled[x]</a:t>
            </a:r>
            <a:r>
              <a:rPr lang="en-US" sz="2000" b="1" dirty="0">
                <a:solidFill>
                  <a:srgbClr val="000099"/>
                </a:solidFill>
              </a:rPr>
              <a:t>  = </a:t>
            </a:r>
            <a:r>
              <a:rPr lang="en-US" sz="2000" b="1" dirty="0" smtClean="0">
                <a:solidFill>
                  <a:srgbClr val="000099"/>
                </a:solidFill>
              </a:rPr>
              <a:t>4 and </a:t>
            </a:r>
            <a:r>
              <a:rPr lang="en-US" sz="2000" b="1" i="1" dirty="0" smtClean="0">
                <a:solidFill>
                  <a:srgbClr val="000099"/>
                </a:solidFill>
              </a:rPr>
              <a:t>r-in-transit[x</a:t>
            </a:r>
            <a:r>
              <a:rPr lang="en-US" sz="2000" b="1" i="1" dirty="0">
                <a:solidFill>
                  <a:srgbClr val="000099"/>
                </a:solidFill>
              </a:rPr>
              <a:t>]</a:t>
            </a:r>
            <a:r>
              <a:rPr lang="en-US" sz="2000" b="1" dirty="0">
                <a:solidFill>
                  <a:srgbClr val="000099"/>
                </a:solidFill>
              </a:rPr>
              <a:t> </a:t>
            </a:r>
            <a:r>
              <a:rPr lang="en-US" sz="2000" b="1" dirty="0" smtClean="0">
                <a:solidFill>
                  <a:srgbClr val="000099"/>
                </a:solidFill>
              </a:rPr>
              <a:t>= 0.</a:t>
            </a:r>
            <a:endParaRPr lang="en-US" sz="2000" b="1" dirty="0">
              <a:solidFill>
                <a:srgbClr val="000099"/>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786" y="2129203"/>
            <a:ext cx="1788965" cy="53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786" y="4133850"/>
            <a:ext cx="1572114" cy="53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006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Strict TO</a:t>
            </a:r>
          </a:p>
          <a:p>
            <a:pPr marL="228600" indent="0" algn="just">
              <a:spcBef>
                <a:spcPts val="1200"/>
              </a:spcBef>
              <a:buNone/>
            </a:pPr>
            <a:r>
              <a:rPr lang="en-US" sz="2000" b="1" dirty="0" smtClean="0">
                <a:solidFill>
                  <a:srgbClr val="000099"/>
                </a:solidFill>
              </a:rPr>
              <a:t>Consider the following schedule generated by a TO scheduler of </a:t>
            </a:r>
            <a:r>
              <a:rPr lang="en-US" sz="2000" b="1" i="1" dirty="0" smtClean="0">
                <a:solidFill>
                  <a:srgbClr val="000099"/>
                </a:solidFill>
              </a:rPr>
              <a:t>T</a:t>
            </a:r>
            <a:r>
              <a:rPr lang="en-US" sz="2000" b="1" i="1" baseline="-10000" dirty="0" smtClean="0">
                <a:solidFill>
                  <a:srgbClr val="000099"/>
                </a:solidFill>
              </a:rPr>
              <a:t>1</a:t>
            </a:r>
            <a:r>
              <a:rPr lang="en-US" sz="2000" b="1" dirty="0" smtClean="0">
                <a:solidFill>
                  <a:srgbClr val="000099"/>
                </a:solidFill>
              </a:rPr>
              <a:t> and </a:t>
            </a:r>
            <a:r>
              <a:rPr lang="en-US" sz="2000" b="1" i="1" dirty="0" smtClean="0">
                <a:solidFill>
                  <a:srgbClr val="000099"/>
                </a:solidFill>
              </a:rPr>
              <a:t>T</a:t>
            </a:r>
            <a:r>
              <a:rPr lang="en-US" sz="2000" b="1" i="1" baseline="-10000" dirty="0" smtClean="0">
                <a:solidFill>
                  <a:srgbClr val="000099"/>
                </a:solidFill>
              </a:rPr>
              <a:t>2</a:t>
            </a:r>
            <a:r>
              <a:rPr lang="en-US" sz="2000" b="1" dirty="0" smtClean="0">
                <a:solidFill>
                  <a:srgbClr val="000099"/>
                </a:solidFill>
              </a:rPr>
              <a:t> where </a:t>
            </a:r>
            <a:r>
              <a:rPr lang="en-US" sz="2000" b="1" dirty="0" err="1" smtClean="0">
                <a:solidFill>
                  <a:srgbClr val="000099"/>
                </a:solidFill>
              </a:rPr>
              <a:t>ts</a:t>
            </a:r>
            <a:r>
              <a:rPr lang="en-US" sz="2000" b="1" dirty="0" smtClean="0">
                <a:solidFill>
                  <a:srgbClr val="000099"/>
                </a:solidFill>
              </a:rPr>
              <a:t>(</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 = 1 and </a:t>
            </a:r>
            <a:r>
              <a:rPr lang="en-US" sz="2000" b="1" dirty="0" err="1" smtClean="0">
                <a:solidFill>
                  <a:srgbClr val="000099"/>
                </a:solidFill>
              </a:rPr>
              <a:t>ts</a:t>
            </a:r>
            <a:r>
              <a:rPr lang="en-US" sz="2000" b="1" dirty="0" smtClean="0">
                <a:solidFill>
                  <a:srgbClr val="000099"/>
                </a:solidFill>
              </a:rPr>
              <a:t>(</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rPr>
              <a:t>) = 2:</a:t>
            </a:r>
          </a:p>
          <a:p>
            <a:pPr marL="228600" indent="0" algn="ctr">
              <a:spcBef>
                <a:spcPts val="1200"/>
              </a:spcBef>
              <a:buNone/>
            </a:pPr>
            <a:r>
              <a:rPr lang="en-US" sz="2000" b="1" i="1" dirty="0">
                <a:solidFill>
                  <a:srgbClr val="000099"/>
                </a:solidFill>
              </a:rPr>
              <a:t>w</a:t>
            </a:r>
            <a:r>
              <a:rPr lang="en-US" sz="2000" b="1" i="1" baseline="-10000" dirty="0">
                <a:solidFill>
                  <a:srgbClr val="000099"/>
                </a:solidFill>
              </a:rPr>
              <a:t>1</a:t>
            </a:r>
            <a:r>
              <a:rPr lang="en-US" sz="2000" b="1" i="1" dirty="0">
                <a:solidFill>
                  <a:srgbClr val="000099"/>
                </a:solidFill>
              </a:rPr>
              <a:t>[x] r</a:t>
            </a:r>
            <a:r>
              <a:rPr lang="en-US" sz="2000" b="1" i="1" baseline="-10000" dirty="0">
                <a:solidFill>
                  <a:srgbClr val="000099"/>
                </a:solidFill>
              </a:rPr>
              <a:t>2</a:t>
            </a:r>
            <a:r>
              <a:rPr lang="en-US" sz="2000" b="1" i="1" dirty="0">
                <a:solidFill>
                  <a:srgbClr val="000099"/>
                </a:solidFill>
              </a:rPr>
              <a:t>[x] w</a:t>
            </a:r>
            <a:r>
              <a:rPr lang="en-US" sz="2000" b="1" i="1" baseline="-10000" dirty="0">
                <a:solidFill>
                  <a:srgbClr val="000099"/>
                </a:solidFill>
              </a:rPr>
              <a:t>2</a:t>
            </a:r>
            <a:r>
              <a:rPr lang="en-US" sz="2000" b="1" i="1" dirty="0">
                <a:solidFill>
                  <a:srgbClr val="000099"/>
                </a:solidFill>
              </a:rPr>
              <a:t>[y] c</a:t>
            </a:r>
            <a:r>
              <a:rPr lang="en-US" sz="2000" b="1" i="1" baseline="-10000" dirty="0">
                <a:solidFill>
                  <a:srgbClr val="000099"/>
                </a:solidFill>
              </a:rPr>
              <a:t>2</a:t>
            </a:r>
            <a:endParaRPr lang="en-US" sz="2000" b="1" dirty="0">
              <a:solidFill>
                <a:srgbClr val="000099"/>
              </a:solidFill>
            </a:endParaRPr>
          </a:p>
          <a:p>
            <a:pPr marL="228600" indent="0" algn="just">
              <a:spcBef>
                <a:spcPts val="1200"/>
              </a:spcBef>
              <a:buNone/>
            </a:pPr>
            <a:r>
              <a:rPr lang="en-US" sz="2000" b="1" dirty="0" smtClean="0">
                <a:solidFill>
                  <a:srgbClr val="000099"/>
                </a:solidFill>
              </a:rPr>
              <a:t>It is </a:t>
            </a:r>
            <a:r>
              <a:rPr lang="en-US" sz="2000" b="1" dirty="0" err="1" smtClean="0">
                <a:solidFill>
                  <a:srgbClr val="000099"/>
                </a:solidFill>
              </a:rPr>
              <a:t>serializable</a:t>
            </a:r>
            <a:r>
              <a:rPr lang="en-US" sz="2000" b="1" dirty="0" smtClean="0">
                <a:solidFill>
                  <a:srgbClr val="000099"/>
                </a:solidFill>
              </a:rPr>
              <a:t> (conflicting operations appear in timestamp order) but not recoverable. We need a schedule that is </a:t>
            </a:r>
            <a:r>
              <a:rPr lang="en-US" sz="2000" b="1" dirty="0" err="1" smtClean="0">
                <a:solidFill>
                  <a:srgbClr val="000099"/>
                </a:solidFill>
              </a:rPr>
              <a:t>serializable</a:t>
            </a:r>
            <a:r>
              <a:rPr lang="en-US" sz="2000" b="1" dirty="0" smtClean="0">
                <a:solidFill>
                  <a:srgbClr val="000099"/>
                </a:solidFill>
              </a:rPr>
              <a:t> and recoverable. To make it recoverable, we need to enforce a further constraints: “do not set w-in-transit[x] = 0 when DM acknowledges the processing of </a:t>
            </a:r>
            <a:r>
              <a:rPr lang="en-US" sz="2000" b="1" i="1" dirty="0" err="1" smtClean="0">
                <a:solidFill>
                  <a:srgbClr val="000099"/>
                </a:solidFill>
              </a:rPr>
              <a:t>w</a:t>
            </a:r>
            <a:r>
              <a:rPr lang="en-US" sz="2000" b="1" i="1" baseline="-10000" dirty="0" err="1" smtClean="0">
                <a:solidFill>
                  <a:srgbClr val="000099"/>
                </a:solidFill>
              </a:rPr>
              <a:t>i</a:t>
            </a:r>
            <a:r>
              <a:rPr lang="en-US" sz="2000" b="1" i="1" dirty="0" smtClean="0">
                <a:solidFill>
                  <a:srgbClr val="000099"/>
                </a:solidFill>
              </a:rPr>
              <a:t>[x]</a:t>
            </a:r>
            <a:r>
              <a:rPr lang="en-US" sz="2000" b="1" dirty="0">
                <a:solidFill>
                  <a:srgbClr val="000099"/>
                </a:solidFill>
              </a:rPr>
              <a:t> </a:t>
            </a:r>
            <a:r>
              <a:rPr lang="en-US" sz="2000" b="1" dirty="0" smtClean="0">
                <a:solidFill>
                  <a:srgbClr val="000099"/>
                </a:solidFill>
              </a:rPr>
              <a:t>until the scheduler receives </a:t>
            </a:r>
            <a:r>
              <a:rPr lang="en-US" sz="2000" b="1" i="1" dirty="0" smtClean="0">
                <a:solidFill>
                  <a:srgbClr val="000099"/>
                </a:solidFill>
              </a:rPr>
              <a:t>c</a:t>
            </a:r>
            <a:r>
              <a:rPr lang="en-US" sz="2000" b="1" i="1" baseline="-10000" dirty="0" smtClean="0">
                <a:solidFill>
                  <a:srgbClr val="000099"/>
                </a:solidFill>
              </a:rPr>
              <a:t>i</a:t>
            </a:r>
            <a:r>
              <a:rPr lang="en-US" sz="2000" b="1" dirty="0" smtClean="0">
                <a:solidFill>
                  <a:srgbClr val="000099"/>
                </a:solidFill>
              </a:rPr>
              <a:t> or </a:t>
            </a:r>
            <a:r>
              <a:rPr lang="en-US" sz="2000" b="1" i="1" dirty="0" err="1" smtClean="0">
                <a:solidFill>
                  <a:srgbClr val="000099"/>
                </a:solidFill>
              </a:rPr>
              <a:t>a</a:t>
            </a:r>
            <a:r>
              <a:rPr lang="en-US" sz="2000" b="1" i="1" baseline="-10000" dirty="0" err="1" smtClean="0">
                <a:solidFill>
                  <a:srgbClr val="000099"/>
                </a:solidFill>
              </a:rPr>
              <a:t>i</a:t>
            </a:r>
            <a:r>
              <a:rPr lang="en-US" sz="2000" b="1" dirty="0" smtClean="0">
                <a:solidFill>
                  <a:srgbClr val="000099"/>
                </a:solidFill>
              </a:rPr>
              <a:t>. This eliminates dependency relationship “younger transaction is dependent on older transaction.” This may create a situation where a </a:t>
            </a:r>
            <a:r>
              <a:rPr lang="en-US" sz="2000" b="1" dirty="0" err="1" smtClean="0">
                <a:solidFill>
                  <a:srgbClr val="000099"/>
                </a:solidFill>
              </a:rPr>
              <a:t>yonger</a:t>
            </a:r>
            <a:r>
              <a:rPr lang="en-US" sz="2000" b="1" dirty="0" smtClean="0">
                <a:solidFill>
                  <a:srgbClr val="000099"/>
                </a:solidFill>
              </a:rPr>
              <a:t> transactions waits for an older transaction but this does not create a cyclic wait situation so there no deadlock.</a:t>
            </a:r>
            <a:endParaRPr lang="en-US" sz="2000" b="1" dirty="0">
              <a:solidFill>
                <a:srgbClr val="000099"/>
              </a:solidFill>
            </a:endParaRPr>
          </a:p>
          <a:p>
            <a:pPr marL="228600" indent="0" algn="just">
              <a:spcBef>
                <a:spcPts val="1200"/>
              </a:spcBef>
              <a:buNone/>
            </a:pPr>
            <a:endParaRPr lang="en-US" sz="2000" b="1" dirty="0" smtClean="0">
              <a:solidFill>
                <a:srgbClr val="000099"/>
              </a:solidFill>
            </a:endParaRPr>
          </a:p>
        </p:txBody>
      </p:sp>
    </p:spTree>
    <p:extLst>
      <p:ext uri="{BB962C8B-B14F-4D97-AF65-F5344CB8AC3E}">
        <p14:creationId xmlns:p14="http://schemas.microsoft.com/office/powerpoint/2010/main" val="16584253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TO Vs. 2PL</a:t>
            </a:r>
          </a:p>
          <a:p>
            <a:pPr marL="228600" indent="0" algn="just">
              <a:spcBef>
                <a:spcPts val="1200"/>
              </a:spcBef>
              <a:buNone/>
            </a:pPr>
            <a:r>
              <a:rPr lang="en-US" sz="2000" b="1" i="1" dirty="0">
                <a:solidFill>
                  <a:srgbClr val="000099"/>
                </a:solidFill>
              </a:rPr>
              <a:t>w-in-transit[x]</a:t>
            </a:r>
            <a:r>
              <a:rPr lang="en-US" sz="2000" b="1" dirty="0">
                <a:solidFill>
                  <a:srgbClr val="000099"/>
                </a:solidFill>
              </a:rPr>
              <a:t> </a:t>
            </a:r>
            <a:r>
              <a:rPr lang="en-US" sz="2000" b="1" dirty="0" smtClean="0">
                <a:solidFill>
                  <a:srgbClr val="000099"/>
                </a:solidFill>
              </a:rPr>
              <a:t>acts as a lock on a data item. In spite of this similarity, a TO scheduler is not a 2PL </a:t>
            </a:r>
            <a:r>
              <a:rPr lang="en-US" sz="2000" b="1" dirty="0" err="1" smtClean="0">
                <a:solidFill>
                  <a:srgbClr val="000099"/>
                </a:solidFill>
              </a:rPr>
              <a:t>schedular</a:t>
            </a:r>
            <a:r>
              <a:rPr lang="en-US" sz="2000" b="1" dirty="0">
                <a:solidFill>
                  <a:srgbClr val="000099"/>
                </a:solidFill>
              </a:rPr>
              <a:t> </a:t>
            </a:r>
            <a:r>
              <a:rPr lang="en-US" sz="2000" b="1" dirty="0" smtClean="0">
                <a:solidFill>
                  <a:srgbClr val="000099"/>
                </a:solidFill>
              </a:rPr>
              <a:t>because some </a:t>
            </a:r>
            <a:r>
              <a:rPr lang="en-US" sz="2000" b="1" dirty="0" err="1" smtClean="0">
                <a:solidFill>
                  <a:srgbClr val="000099"/>
                </a:solidFill>
              </a:rPr>
              <a:t>serializable</a:t>
            </a:r>
            <a:r>
              <a:rPr lang="en-US" sz="2000" b="1" dirty="0" smtClean="0">
                <a:solidFill>
                  <a:srgbClr val="000099"/>
                </a:solidFill>
              </a:rPr>
              <a:t> TO schedules cannot be produced by a 2PL scheduler (such as):</a:t>
            </a:r>
          </a:p>
          <a:p>
            <a:pPr marL="228600" indent="0" algn="ctr">
              <a:spcBef>
                <a:spcPts val="1200"/>
              </a:spcBef>
              <a:buNone/>
            </a:pPr>
            <a:r>
              <a:rPr lang="en-US" sz="2000" b="1" i="1" dirty="0" smtClean="0">
                <a:solidFill>
                  <a:srgbClr val="000099"/>
                </a:solidFill>
              </a:rPr>
              <a:t>H1 = r</a:t>
            </a:r>
            <a:r>
              <a:rPr lang="en-US" sz="2000" b="1" i="1" baseline="-10000" dirty="0" smtClean="0">
                <a:solidFill>
                  <a:srgbClr val="000099"/>
                </a:solidFill>
              </a:rPr>
              <a:t>2</a:t>
            </a:r>
            <a:r>
              <a:rPr lang="en-US" sz="2000" b="1" i="1" dirty="0" smtClean="0">
                <a:solidFill>
                  <a:srgbClr val="000099"/>
                </a:solidFill>
              </a:rPr>
              <a:t>[x] w</a:t>
            </a:r>
            <a:r>
              <a:rPr lang="en-US" sz="2000" b="1" i="1" baseline="-10000" dirty="0" smtClean="0">
                <a:solidFill>
                  <a:srgbClr val="000099"/>
                </a:solidFill>
              </a:rPr>
              <a:t>3</a:t>
            </a:r>
            <a:r>
              <a:rPr lang="en-US" sz="2000" b="1" i="1" dirty="0" smtClean="0">
                <a:solidFill>
                  <a:srgbClr val="000099"/>
                </a:solidFill>
              </a:rPr>
              <a:t>[x] c</a:t>
            </a:r>
            <a:r>
              <a:rPr lang="en-US" sz="2000" b="1" i="1" baseline="-10000" dirty="0" smtClean="0">
                <a:solidFill>
                  <a:srgbClr val="000099"/>
                </a:solidFill>
              </a:rPr>
              <a:t>3</a:t>
            </a:r>
            <a:r>
              <a:rPr lang="en-US" sz="2000" b="1" dirty="0" smtClean="0">
                <a:solidFill>
                  <a:srgbClr val="000099"/>
                </a:solidFill>
              </a:rPr>
              <a:t> </a:t>
            </a:r>
            <a:r>
              <a:rPr lang="en-US" sz="2000" b="1" i="1" dirty="0" smtClean="0">
                <a:solidFill>
                  <a:srgbClr val="000099"/>
                </a:solidFill>
              </a:rPr>
              <a:t>w</a:t>
            </a:r>
            <a:r>
              <a:rPr lang="en-US" sz="2000" b="1" i="1" baseline="-10000" dirty="0" smtClean="0">
                <a:solidFill>
                  <a:srgbClr val="000099"/>
                </a:solidFill>
              </a:rPr>
              <a:t>1</a:t>
            </a:r>
            <a:r>
              <a:rPr lang="en-US" sz="2000" b="1" i="1" dirty="0" smtClean="0">
                <a:solidFill>
                  <a:srgbClr val="000099"/>
                </a:solidFill>
              </a:rPr>
              <a:t>[y] c</a:t>
            </a:r>
            <a:r>
              <a:rPr lang="en-US" sz="2000" b="1" i="1" baseline="-10000" dirty="0" smtClean="0">
                <a:solidFill>
                  <a:srgbClr val="000099"/>
                </a:solidFill>
              </a:rPr>
              <a:t>1</a:t>
            </a:r>
            <a:r>
              <a:rPr lang="en-US" sz="2000" b="1" dirty="0" smtClean="0">
                <a:solidFill>
                  <a:srgbClr val="000099"/>
                </a:solidFill>
              </a:rPr>
              <a:t> </a:t>
            </a:r>
            <a:r>
              <a:rPr lang="en-US" sz="2000" b="1" i="1" dirty="0" smtClean="0">
                <a:solidFill>
                  <a:srgbClr val="000099"/>
                </a:solidFill>
              </a:rPr>
              <a:t>r</a:t>
            </a:r>
            <a:r>
              <a:rPr lang="en-US" sz="2000" b="1" i="1" baseline="-10000" dirty="0" smtClean="0">
                <a:solidFill>
                  <a:srgbClr val="000099"/>
                </a:solidFill>
              </a:rPr>
              <a:t>2</a:t>
            </a:r>
            <a:r>
              <a:rPr lang="en-US" sz="2000" b="1" i="1" dirty="0" smtClean="0">
                <a:solidFill>
                  <a:srgbClr val="000099"/>
                </a:solidFill>
              </a:rPr>
              <a:t>[y] w</a:t>
            </a:r>
            <a:r>
              <a:rPr lang="en-US" sz="2000" b="1" i="1" baseline="-10000" dirty="0" smtClean="0">
                <a:solidFill>
                  <a:srgbClr val="000099"/>
                </a:solidFill>
              </a:rPr>
              <a:t>2</a:t>
            </a:r>
            <a:r>
              <a:rPr lang="en-US" sz="2000" b="1" i="1" dirty="0" smtClean="0">
                <a:solidFill>
                  <a:srgbClr val="000099"/>
                </a:solidFill>
              </a:rPr>
              <a:t>[z] c</a:t>
            </a:r>
            <a:r>
              <a:rPr lang="en-US" sz="2000" b="1" i="1" baseline="-10000" dirty="0" smtClean="0">
                <a:solidFill>
                  <a:srgbClr val="000099"/>
                </a:solidFill>
              </a:rPr>
              <a:t>2</a:t>
            </a:r>
            <a:endParaRPr lang="en-US" sz="2000" b="1" dirty="0" smtClean="0">
              <a:solidFill>
                <a:srgbClr val="000099"/>
              </a:solidFill>
            </a:endParaRPr>
          </a:p>
          <a:p>
            <a:pPr marL="228600" indent="0" algn="just">
              <a:spcBef>
                <a:spcPts val="1200"/>
              </a:spcBef>
              <a:buNone/>
            </a:pPr>
            <a:r>
              <a:rPr lang="en-US" sz="2000" b="1" dirty="0" smtClean="0">
                <a:solidFill>
                  <a:srgbClr val="FF0000"/>
                </a:solidFill>
              </a:rPr>
              <a:t>Question: Which one is a correct serialization graph of H1?</a:t>
            </a:r>
          </a:p>
          <a:p>
            <a:pPr marL="228600" indent="0" algn="just">
              <a:spcBef>
                <a:spcPts val="1200"/>
              </a:spcBef>
              <a:buNone/>
            </a:pPr>
            <a:r>
              <a:rPr lang="en-US" sz="2000" b="1" dirty="0" smtClean="0">
                <a:solidFill>
                  <a:srgbClr val="000099"/>
                </a:solidFill>
              </a:rPr>
              <a:t>Serialization graph				Your answer</a:t>
            </a:r>
          </a:p>
          <a:p>
            <a:pPr marL="228600" indent="0" algn="just">
              <a:spcBef>
                <a:spcPts val="1200"/>
              </a:spcBef>
              <a:buNone/>
            </a:pPr>
            <a:r>
              <a:rPr lang="en-US" sz="2000" b="1" dirty="0" smtClean="0">
                <a:solidFill>
                  <a:srgbClr val="000099"/>
                </a:solidFill>
              </a:rPr>
              <a:t>SH(H1) = </a:t>
            </a:r>
            <a:r>
              <a:rPr lang="en-US" sz="2000" b="1" i="1" dirty="0" smtClean="0">
                <a:solidFill>
                  <a:srgbClr val="000099"/>
                </a:solidFill>
              </a:rPr>
              <a:t>T</a:t>
            </a:r>
            <a:r>
              <a:rPr lang="en-US" sz="2000" b="1" i="1" baseline="-10000" dirty="0" smtClean="0">
                <a:solidFill>
                  <a:srgbClr val="000099"/>
                </a:solidFill>
              </a:rPr>
              <a:t>2</a:t>
            </a:r>
            <a:r>
              <a:rPr lang="en-US" sz="2000" b="1" dirty="0" smtClean="0">
                <a:solidFill>
                  <a:srgbClr val="000099"/>
                </a:solidFill>
              </a:rPr>
              <a:t> </a:t>
            </a:r>
            <a:r>
              <a:rPr lang="en-US" sz="2000" b="1" dirty="0" smtClean="0">
                <a:solidFill>
                  <a:srgbClr val="000099"/>
                </a:solidFill>
                <a:sym typeface="Wingdings" pitchFamily="2" charset="2"/>
              </a:rPr>
              <a:t> </a:t>
            </a:r>
            <a:r>
              <a:rPr lang="en-US" sz="2000" b="1" i="1" dirty="0" smtClean="0">
                <a:solidFill>
                  <a:srgbClr val="000099"/>
                </a:solidFill>
              </a:rPr>
              <a:t>T</a:t>
            </a:r>
            <a:r>
              <a:rPr lang="en-US" sz="2000" b="1" i="1" baseline="-10000" dirty="0" smtClean="0">
                <a:solidFill>
                  <a:srgbClr val="000099"/>
                </a:solidFill>
              </a:rPr>
              <a:t>3</a:t>
            </a:r>
            <a:r>
              <a:rPr lang="en-US" sz="2000" b="1" dirty="0" smtClean="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1 </a:t>
            </a:r>
            <a:r>
              <a:rPr lang="en-US" sz="2000" b="1" dirty="0">
                <a:solidFill>
                  <a:srgbClr val="000099"/>
                </a:solidFill>
                <a:sym typeface="Wingdings" pitchFamily="2" charset="2"/>
              </a:rPr>
              <a:t>	</a:t>
            </a:r>
            <a:r>
              <a:rPr lang="en-US" sz="2000" b="1" dirty="0" smtClean="0">
                <a:solidFill>
                  <a:srgbClr val="000099"/>
                </a:solidFill>
                <a:sym typeface="Wingdings" pitchFamily="2" charset="2"/>
              </a:rPr>
              <a:t>		True	False</a:t>
            </a:r>
          </a:p>
          <a:p>
            <a:pPr marL="228600" indent="0" algn="just">
              <a:spcBef>
                <a:spcPts val="0"/>
              </a:spcBef>
              <a:buNone/>
            </a:pPr>
            <a:r>
              <a:rPr lang="en-US" sz="2000" b="1" dirty="0">
                <a:solidFill>
                  <a:srgbClr val="000099"/>
                </a:solidFill>
              </a:rPr>
              <a:t>SH(H1) =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3</a:t>
            </a:r>
            <a:r>
              <a:rPr lang="en-US" sz="2000" b="1" dirty="0" smtClean="0">
                <a:solidFill>
                  <a:srgbClr val="000099"/>
                </a:solidFill>
                <a:sym typeface="Wingdings" pitchFamily="2" charset="2"/>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2 </a:t>
            </a:r>
            <a:r>
              <a:rPr lang="en-US" sz="2000" b="1" dirty="0">
                <a:solidFill>
                  <a:srgbClr val="000099"/>
                </a:solidFill>
                <a:sym typeface="Wingdings" pitchFamily="2" charset="2"/>
              </a:rPr>
              <a:t>			True	</a:t>
            </a:r>
            <a:r>
              <a:rPr lang="en-US" sz="2000" b="1" dirty="0" smtClean="0">
                <a:solidFill>
                  <a:srgbClr val="000099"/>
                </a:solidFill>
                <a:sym typeface="Wingdings" pitchFamily="2" charset="2"/>
              </a:rPr>
              <a:t>False</a:t>
            </a:r>
          </a:p>
          <a:p>
            <a:pPr marL="228600" indent="0" algn="just">
              <a:spcBef>
                <a:spcPts val="0"/>
              </a:spcBef>
              <a:buNone/>
            </a:pPr>
            <a:r>
              <a:rPr lang="en-US" sz="2000" b="1" dirty="0">
                <a:solidFill>
                  <a:srgbClr val="000099"/>
                </a:solidFill>
              </a:rPr>
              <a:t>SH(H1) = </a:t>
            </a:r>
            <a:r>
              <a:rPr lang="en-US" sz="2000" b="1" i="1" dirty="0">
                <a:solidFill>
                  <a:srgbClr val="000099"/>
                </a:solidFill>
              </a:rPr>
              <a:t>T</a:t>
            </a:r>
            <a:r>
              <a:rPr lang="en-US" sz="2000" b="1" i="1" baseline="-10000" dirty="0">
                <a:solidFill>
                  <a:srgbClr val="000099"/>
                </a:solidFill>
              </a:rPr>
              <a:t>3</a:t>
            </a:r>
            <a:r>
              <a:rPr lang="en-US" sz="2000" b="1" dirty="0" smtClean="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sym typeface="Wingdings" pitchFamily="2" charset="2"/>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2 </a:t>
            </a:r>
            <a:r>
              <a:rPr lang="en-US" sz="2000" b="1" dirty="0">
                <a:solidFill>
                  <a:srgbClr val="000099"/>
                </a:solidFill>
                <a:sym typeface="Wingdings" pitchFamily="2" charset="2"/>
              </a:rPr>
              <a:t>			True	</a:t>
            </a:r>
            <a:r>
              <a:rPr lang="en-US" sz="2000" b="1" dirty="0" smtClean="0">
                <a:solidFill>
                  <a:srgbClr val="000099"/>
                </a:solidFill>
                <a:sym typeface="Wingdings" pitchFamily="2" charset="2"/>
              </a:rPr>
              <a:t>False</a:t>
            </a:r>
          </a:p>
          <a:p>
            <a:pPr marL="228600" indent="0" algn="just">
              <a:spcBef>
                <a:spcPts val="0"/>
              </a:spcBef>
              <a:buNone/>
            </a:pPr>
            <a:r>
              <a:rPr lang="en-US" sz="2000" b="1" dirty="0">
                <a:solidFill>
                  <a:srgbClr val="000099"/>
                </a:solidFill>
              </a:rPr>
              <a:t>SH(H1) = </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1</a:t>
            </a:r>
            <a:r>
              <a:rPr lang="en-US" sz="2000" b="1" dirty="0" smtClean="0">
                <a:solidFill>
                  <a:srgbClr val="000099"/>
                </a:solidFill>
                <a:sym typeface="Wingdings" pitchFamily="2" charset="2"/>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3 </a:t>
            </a:r>
            <a:r>
              <a:rPr lang="en-US" sz="2000" b="1" dirty="0">
                <a:solidFill>
                  <a:srgbClr val="000099"/>
                </a:solidFill>
                <a:sym typeface="Wingdings" pitchFamily="2" charset="2"/>
              </a:rPr>
              <a:t>			True	</a:t>
            </a:r>
            <a:r>
              <a:rPr lang="en-US" sz="2000" b="1" dirty="0" smtClean="0">
                <a:solidFill>
                  <a:srgbClr val="000099"/>
                </a:solidFill>
                <a:sym typeface="Wingdings" pitchFamily="2" charset="2"/>
              </a:rPr>
              <a:t>False</a:t>
            </a:r>
          </a:p>
          <a:p>
            <a:pPr marL="228600" indent="0" algn="just">
              <a:spcBef>
                <a:spcPts val="0"/>
              </a:spcBef>
              <a:buNone/>
            </a:pPr>
            <a:r>
              <a:rPr lang="en-US" sz="2000" b="1" dirty="0">
                <a:solidFill>
                  <a:srgbClr val="000099"/>
                </a:solidFill>
              </a:rPr>
              <a:t>SH(H1) = </a:t>
            </a:r>
            <a:r>
              <a:rPr lang="en-US" sz="2000" b="1" i="1" dirty="0">
                <a:solidFill>
                  <a:srgbClr val="000099"/>
                </a:solidFill>
              </a:rPr>
              <a:t>T</a:t>
            </a:r>
            <a:r>
              <a:rPr lang="en-US" sz="2000" b="1" i="1" baseline="-10000" dirty="0">
                <a:solidFill>
                  <a:srgbClr val="000099"/>
                </a:solidFill>
              </a:rPr>
              <a:t>3 </a:t>
            </a:r>
            <a:r>
              <a:rPr lang="en-US" sz="2000" b="1" i="1" baseline="-10000" dirty="0" smtClean="0">
                <a:solidFill>
                  <a:srgbClr val="000099"/>
                </a:solidFill>
              </a:rPr>
              <a:t> </a:t>
            </a:r>
            <a:r>
              <a:rPr lang="en-US" sz="2000" b="1" dirty="0" smtClean="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2</a:t>
            </a:r>
            <a:r>
              <a:rPr lang="en-US" sz="2000" b="1" dirty="0" smtClean="0">
                <a:solidFill>
                  <a:srgbClr val="000099"/>
                </a:solidFill>
                <a:sym typeface="Wingdings" pitchFamily="2" charset="2"/>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1 </a:t>
            </a:r>
            <a:r>
              <a:rPr lang="en-US" sz="2000" b="1" dirty="0">
                <a:solidFill>
                  <a:srgbClr val="000099"/>
                </a:solidFill>
                <a:sym typeface="Wingdings" pitchFamily="2" charset="2"/>
              </a:rPr>
              <a:t>			True	False</a:t>
            </a:r>
          </a:p>
          <a:p>
            <a:pPr marL="228600" indent="0" algn="just">
              <a:spcBef>
                <a:spcPts val="0"/>
              </a:spcBef>
              <a:buNone/>
            </a:pPr>
            <a:endParaRPr lang="en-US" sz="2000" b="1" dirty="0">
              <a:solidFill>
                <a:srgbClr val="000099"/>
              </a:solidFill>
              <a:sym typeface="Wingdings" pitchFamily="2" charset="2"/>
            </a:endParaRPr>
          </a:p>
          <a:p>
            <a:pPr marL="228600" indent="0" algn="just">
              <a:spcBef>
                <a:spcPts val="0"/>
              </a:spcBef>
              <a:buNone/>
            </a:pP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endParaRPr>
          </a:p>
          <a:p>
            <a:pPr marL="228600" indent="0" algn="just">
              <a:spcBef>
                <a:spcPts val="1200"/>
              </a:spcBef>
              <a:buNone/>
            </a:pPr>
            <a:endParaRPr lang="en-US" sz="2000" b="1" dirty="0" smtClean="0">
              <a:solidFill>
                <a:srgbClr val="000099"/>
              </a:solidFill>
            </a:endParaRPr>
          </a:p>
        </p:txBody>
      </p:sp>
    </p:spTree>
    <p:extLst>
      <p:ext uri="{BB962C8B-B14F-4D97-AF65-F5344CB8AC3E}">
        <p14:creationId xmlns:p14="http://schemas.microsoft.com/office/powerpoint/2010/main" val="9186110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87</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ctr">
              <a:spcBef>
                <a:spcPts val="1200"/>
              </a:spcBef>
              <a:buNone/>
              <a:defRPr/>
            </a:pPr>
            <a:r>
              <a:rPr lang="en-US" sz="2400" b="1" dirty="0" smtClean="0">
                <a:solidFill>
                  <a:srgbClr val="00B050"/>
                </a:solidFill>
              </a:rPr>
              <a:t>Class Discussion</a:t>
            </a:r>
          </a:p>
          <a:p>
            <a:pPr marL="0" indent="0" algn="just">
              <a:spcBef>
                <a:spcPts val="1200"/>
              </a:spcBef>
              <a:buNone/>
              <a:defRPr/>
            </a:pPr>
            <a:r>
              <a:rPr lang="en-US" sz="2400" b="1" dirty="0" smtClean="0">
                <a:solidFill>
                  <a:srgbClr val="660066"/>
                </a:solidFill>
              </a:rPr>
              <a:t>TO Vs. 2PL</a:t>
            </a:r>
          </a:p>
          <a:p>
            <a:pPr marL="228600" indent="0" algn="ctr">
              <a:spcBef>
                <a:spcPts val="1200"/>
              </a:spcBef>
              <a:buNone/>
            </a:pPr>
            <a:r>
              <a:rPr lang="en-US" sz="2000" b="1" i="1" dirty="0" smtClean="0">
                <a:solidFill>
                  <a:srgbClr val="000099"/>
                </a:solidFill>
              </a:rPr>
              <a:t>H1 = r</a:t>
            </a:r>
            <a:r>
              <a:rPr lang="en-US" sz="2000" b="1" i="1" baseline="-10000" dirty="0" smtClean="0">
                <a:solidFill>
                  <a:srgbClr val="000099"/>
                </a:solidFill>
              </a:rPr>
              <a:t>2</a:t>
            </a:r>
            <a:r>
              <a:rPr lang="en-US" sz="2000" b="1" i="1" dirty="0" smtClean="0">
                <a:solidFill>
                  <a:srgbClr val="000099"/>
                </a:solidFill>
              </a:rPr>
              <a:t>[x] w</a:t>
            </a:r>
            <a:r>
              <a:rPr lang="en-US" sz="2000" b="1" i="1" baseline="-10000" dirty="0" smtClean="0">
                <a:solidFill>
                  <a:srgbClr val="000099"/>
                </a:solidFill>
              </a:rPr>
              <a:t>3</a:t>
            </a:r>
            <a:r>
              <a:rPr lang="en-US" sz="2000" b="1" i="1" dirty="0" smtClean="0">
                <a:solidFill>
                  <a:srgbClr val="000099"/>
                </a:solidFill>
              </a:rPr>
              <a:t>[x] c</a:t>
            </a:r>
            <a:r>
              <a:rPr lang="en-US" sz="2000" b="1" i="1" baseline="-10000" dirty="0" smtClean="0">
                <a:solidFill>
                  <a:srgbClr val="000099"/>
                </a:solidFill>
              </a:rPr>
              <a:t>3</a:t>
            </a:r>
            <a:r>
              <a:rPr lang="en-US" sz="2000" b="1" dirty="0" smtClean="0">
                <a:solidFill>
                  <a:srgbClr val="000099"/>
                </a:solidFill>
              </a:rPr>
              <a:t> </a:t>
            </a:r>
            <a:r>
              <a:rPr lang="en-US" sz="2000" b="1" i="1" dirty="0" smtClean="0">
                <a:solidFill>
                  <a:srgbClr val="000099"/>
                </a:solidFill>
              </a:rPr>
              <a:t>w</a:t>
            </a:r>
            <a:r>
              <a:rPr lang="en-US" sz="2000" b="1" i="1" baseline="-10000" dirty="0" smtClean="0">
                <a:solidFill>
                  <a:srgbClr val="000099"/>
                </a:solidFill>
              </a:rPr>
              <a:t>1</a:t>
            </a:r>
            <a:r>
              <a:rPr lang="en-US" sz="2000" b="1" i="1" dirty="0" smtClean="0">
                <a:solidFill>
                  <a:srgbClr val="000099"/>
                </a:solidFill>
              </a:rPr>
              <a:t>[y] c</a:t>
            </a:r>
            <a:r>
              <a:rPr lang="en-US" sz="2000" b="1" i="1" baseline="-10000" dirty="0" smtClean="0">
                <a:solidFill>
                  <a:srgbClr val="000099"/>
                </a:solidFill>
              </a:rPr>
              <a:t>1</a:t>
            </a:r>
            <a:r>
              <a:rPr lang="en-US" sz="2000" b="1" dirty="0" smtClean="0">
                <a:solidFill>
                  <a:srgbClr val="000099"/>
                </a:solidFill>
              </a:rPr>
              <a:t> </a:t>
            </a:r>
            <a:r>
              <a:rPr lang="en-US" sz="2000" b="1" i="1" dirty="0" smtClean="0">
                <a:solidFill>
                  <a:srgbClr val="000099"/>
                </a:solidFill>
              </a:rPr>
              <a:t>r</a:t>
            </a:r>
            <a:r>
              <a:rPr lang="en-US" sz="2000" b="1" i="1" baseline="-10000" dirty="0" smtClean="0">
                <a:solidFill>
                  <a:srgbClr val="000099"/>
                </a:solidFill>
              </a:rPr>
              <a:t>2</a:t>
            </a:r>
            <a:r>
              <a:rPr lang="en-US" sz="2000" b="1" i="1" dirty="0" smtClean="0">
                <a:solidFill>
                  <a:srgbClr val="000099"/>
                </a:solidFill>
              </a:rPr>
              <a:t>[y] w</a:t>
            </a:r>
            <a:r>
              <a:rPr lang="en-US" sz="2000" b="1" i="1" baseline="-10000" dirty="0" smtClean="0">
                <a:solidFill>
                  <a:srgbClr val="000099"/>
                </a:solidFill>
              </a:rPr>
              <a:t>2</a:t>
            </a:r>
            <a:r>
              <a:rPr lang="en-US" sz="2000" b="1" i="1" dirty="0" smtClean="0">
                <a:solidFill>
                  <a:srgbClr val="000099"/>
                </a:solidFill>
              </a:rPr>
              <a:t>[z] c</a:t>
            </a:r>
            <a:r>
              <a:rPr lang="en-US" sz="2000" b="1" i="1" baseline="-10000" dirty="0" smtClean="0">
                <a:solidFill>
                  <a:srgbClr val="000099"/>
                </a:solidFill>
              </a:rPr>
              <a:t>2</a:t>
            </a:r>
            <a:endParaRPr lang="en-US" sz="2000" b="1" dirty="0" smtClean="0">
              <a:solidFill>
                <a:srgbClr val="000099"/>
              </a:solidFill>
            </a:endParaRPr>
          </a:p>
          <a:p>
            <a:pPr marL="228600" indent="0" algn="just">
              <a:spcBef>
                <a:spcPts val="1200"/>
              </a:spcBef>
              <a:buNone/>
            </a:pPr>
            <a:r>
              <a:rPr lang="en-US" sz="2000" b="1" dirty="0" smtClean="0">
                <a:solidFill>
                  <a:srgbClr val="FF0000"/>
                </a:solidFill>
              </a:rPr>
              <a:t>Question 1: Why </a:t>
            </a:r>
            <a:r>
              <a:rPr lang="en-US" sz="2000" b="1" i="1" dirty="0">
                <a:solidFill>
                  <a:srgbClr val="FF0000"/>
                </a:solidFill>
              </a:rPr>
              <a:t>H1</a:t>
            </a:r>
            <a:r>
              <a:rPr lang="en-US" sz="2000" b="1" dirty="0" smtClean="0">
                <a:solidFill>
                  <a:srgbClr val="FF0000"/>
                </a:solidFill>
              </a:rPr>
              <a:t> cannot be produced by a 2PL scheduler?</a:t>
            </a:r>
          </a:p>
          <a:p>
            <a:pPr marL="228600" indent="0" algn="just">
              <a:spcBef>
                <a:spcPts val="1200"/>
              </a:spcBef>
              <a:buNone/>
            </a:pPr>
            <a:r>
              <a:rPr lang="en-US" sz="2000" b="1" smtClean="0">
                <a:solidFill>
                  <a:srgbClr val="FF0000"/>
                </a:solidFill>
              </a:rPr>
              <a:t>Question 2: </a:t>
            </a:r>
            <a:r>
              <a:rPr lang="en-US" sz="2000" b="1" dirty="0" smtClean="0">
                <a:solidFill>
                  <a:srgbClr val="FF0000"/>
                </a:solidFill>
              </a:rPr>
              <a:t>How </a:t>
            </a:r>
            <a:r>
              <a:rPr lang="en-US" sz="2000" b="1" i="1" dirty="0" smtClean="0">
                <a:solidFill>
                  <a:srgbClr val="FF0000"/>
                </a:solidFill>
              </a:rPr>
              <a:t>T</a:t>
            </a:r>
            <a:r>
              <a:rPr lang="en-US" sz="2000" b="1" i="1" baseline="-10000" dirty="0" smtClean="0">
                <a:solidFill>
                  <a:srgbClr val="FF0000"/>
                </a:solidFill>
              </a:rPr>
              <a:t>1</a:t>
            </a:r>
            <a:r>
              <a:rPr lang="en-US" sz="2000" b="1" dirty="0" smtClean="0">
                <a:solidFill>
                  <a:srgbClr val="FF0000"/>
                </a:solidFill>
              </a:rPr>
              <a:t>, </a:t>
            </a:r>
            <a:r>
              <a:rPr lang="en-US" sz="2000" b="1" i="1" dirty="0">
                <a:solidFill>
                  <a:srgbClr val="FF0000"/>
                </a:solidFill>
              </a:rPr>
              <a:t>T</a:t>
            </a:r>
            <a:r>
              <a:rPr lang="en-US" sz="2000" b="1" i="1" baseline="-10000" dirty="0">
                <a:solidFill>
                  <a:srgbClr val="FF0000"/>
                </a:solidFill>
              </a:rPr>
              <a:t>2</a:t>
            </a:r>
            <a:r>
              <a:rPr lang="en-US" sz="2000" b="1" dirty="0" smtClean="0">
                <a:solidFill>
                  <a:srgbClr val="FF0000"/>
                </a:solidFill>
              </a:rPr>
              <a:t>, and </a:t>
            </a:r>
            <a:r>
              <a:rPr lang="en-US" sz="2000" b="1" i="1" dirty="0" smtClean="0">
                <a:solidFill>
                  <a:srgbClr val="FF0000"/>
                </a:solidFill>
              </a:rPr>
              <a:t>T</a:t>
            </a:r>
            <a:r>
              <a:rPr lang="en-US" sz="2000" b="1" i="1" baseline="-10000" dirty="0" smtClean="0">
                <a:solidFill>
                  <a:srgbClr val="FF0000"/>
                </a:solidFill>
              </a:rPr>
              <a:t>3</a:t>
            </a:r>
            <a:r>
              <a:rPr lang="en-US" sz="2000" b="1" dirty="0" smtClean="0">
                <a:solidFill>
                  <a:srgbClr val="FF0000"/>
                </a:solidFill>
              </a:rPr>
              <a:t> can run under 2PL to produce the same serialization graph as </a:t>
            </a:r>
            <a:r>
              <a:rPr lang="en-US" sz="2000" b="1" i="1" dirty="0" smtClean="0">
                <a:solidFill>
                  <a:srgbClr val="FF0000"/>
                </a:solidFill>
              </a:rPr>
              <a:t>H1</a:t>
            </a:r>
            <a:r>
              <a:rPr lang="en-US" sz="2000" b="1" dirty="0" smtClean="0">
                <a:solidFill>
                  <a:srgbClr val="FF0000"/>
                </a:solidFill>
              </a:rPr>
              <a:t>?</a:t>
            </a:r>
          </a:p>
          <a:p>
            <a:pPr marL="228600" indent="0" algn="just">
              <a:spcBef>
                <a:spcPts val="0"/>
              </a:spcBef>
              <a:buNone/>
            </a:pPr>
            <a:endParaRPr lang="en-US" sz="2000" b="1" dirty="0">
              <a:solidFill>
                <a:srgbClr val="000099"/>
              </a:solidFill>
              <a:sym typeface="Wingdings" pitchFamily="2" charset="2"/>
            </a:endParaRPr>
          </a:p>
          <a:p>
            <a:pPr marL="228600" indent="0" algn="just">
              <a:spcBef>
                <a:spcPts val="0"/>
              </a:spcBef>
              <a:buNone/>
            </a:pP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endParaRPr>
          </a:p>
          <a:p>
            <a:pPr marL="228600" indent="0" algn="just">
              <a:spcBef>
                <a:spcPts val="1200"/>
              </a:spcBef>
              <a:buNone/>
            </a:pPr>
            <a:endParaRPr lang="en-US" sz="2000" b="1" dirty="0" smtClean="0">
              <a:solidFill>
                <a:srgbClr val="000099"/>
              </a:solidFill>
            </a:endParaRPr>
          </a:p>
        </p:txBody>
      </p:sp>
    </p:spTree>
    <p:extLst>
      <p:ext uri="{BB962C8B-B14F-4D97-AF65-F5344CB8AC3E}">
        <p14:creationId xmlns:p14="http://schemas.microsoft.com/office/powerpoint/2010/main" val="9672470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88</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Simple TO Scheduler</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Implementation</a:t>
            </a:r>
          </a:p>
          <a:p>
            <a:pPr marL="228600" indent="0" algn="just">
              <a:spcBef>
                <a:spcPts val="1200"/>
              </a:spcBef>
              <a:buNone/>
            </a:pPr>
            <a:r>
              <a:rPr lang="en-US" sz="2000" b="1" dirty="0" smtClean="0">
                <a:solidFill>
                  <a:srgbClr val="000099"/>
                </a:solidFill>
              </a:rPr>
              <a:t>A simple TO scheduler works similar to a 2PL scheduler. </a:t>
            </a:r>
            <a:r>
              <a:rPr lang="en-US" sz="2000" b="1" i="1" dirty="0" smtClean="0">
                <a:solidFill>
                  <a:srgbClr val="000099"/>
                </a:solidFill>
              </a:rPr>
              <a:t>T</a:t>
            </a:r>
            <a:r>
              <a:rPr lang="en-US" sz="2000" b="1" i="1" baseline="-10000" dirty="0" smtClean="0">
                <a:solidFill>
                  <a:srgbClr val="000099"/>
                </a:solidFill>
              </a:rPr>
              <a:t>i</a:t>
            </a:r>
            <a:r>
              <a:rPr lang="en-US" sz="2000" b="1" i="1" dirty="0" smtClean="0">
                <a:solidFill>
                  <a:srgbClr val="000099"/>
                </a:solidFill>
              </a:rPr>
              <a:t> </a:t>
            </a:r>
            <a:r>
              <a:rPr lang="en-US" sz="2000" b="1" dirty="0" smtClean="0">
                <a:solidFill>
                  <a:srgbClr val="000099"/>
                </a:solidFill>
              </a:rPr>
              <a:t>must be able to access its timestamp and the timestamp of </a:t>
            </a:r>
            <a:r>
              <a:rPr lang="en-US" sz="2000" b="1" i="1" dirty="0" err="1" smtClean="0">
                <a:solidFill>
                  <a:srgbClr val="000099"/>
                </a:solidFill>
              </a:rPr>
              <a:t>T</a:t>
            </a:r>
            <a:r>
              <a:rPr lang="en-US" sz="2000" b="1" i="1" baseline="-10000" dirty="0" err="1" smtClean="0">
                <a:solidFill>
                  <a:srgbClr val="000099"/>
                </a:solidFill>
              </a:rPr>
              <a:t>j</a:t>
            </a:r>
            <a:r>
              <a:rPr lang="en-US" sz="2000" b="1" dirty="0" smtClean="0">
                <a:solidFill>
                  <a:srgbClr val="000099"/>
                </a:solidFill>
              </a:rPr>
              <a:t> that accessed </a:t>
            </a:r>
            <a:r>
              <a:rPr lang="en-US" sz="2000" b="1" i="1" dirty="0" smtClean="0">
                <a:solidFill>
                  <a:srgbClr val="000099"/>
                </a:solidFill>
              </a:rPr>
              <a:t>x</a:t>
            </a:r>
            <a:r>
              <a:rPr lang="en-US" sz="2000" b="1" dirty="0" smtClean="0">
                <a:solidFill>
                  <a:srgbClr val="000099"/>
                </a:solidFill>
              </a:rPr>
              <a:t> to know if there is a conflict. To do so, every data item is associated with the timestamp of the transaction that processed it last.</a:t>
            </a:r>
          </a:p>
          <a:p>
            <a:pPr marL="228600" indent="0" algn="just">
              <a:spcBef>
                <a:spcPts val="1200"/>
              </a:spcBef>
              <a:buNone/>
            </a:pPr>
            <a:r>
              <a:rPr lang="en-US" sz="2000" b="1" dirty="0" smtClean="0">
                <a:solidFill>
                  <a:srgbClr val="000099"/>
                </a:solidFill>
                <a:sym typeface="Wingdings" pitchFamily="2" charset="2"/>
              </a:rPr>
              <a:t>Data item representation:                                Instance: </a:t>
            </a: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sym typeface="Wingdings" pitchFamily="2" charset="2"/>
            </a:endParaRPr>
          </a:p>
          <a:p>
            <a:pPr marL="228600" indent="0" algn="just">
              <a:spcBef>
                <a:spcPts val="1200"/>
              </a:spcBef>
              <a:buNone/>
            </a:pPr>
            <a:r>
              <a:rPr lang="en-US" sz="2000" b="1" i="1" dirty="0" err="1" smtClean="0">
                <a:solidFill>
                  <a:srgbClr val="000099"/>
                </a:solidFill>
              </a:rPr>
              <a:t>ts</a:t>
            </a:r>
            <a:r>
              <a:rPr lang="en-US" sz="2000" b="1" i="1" dirty="0" smtClean="0">
                <a:solidFill>
                  <a:srgbClr val="000099"/>
                </a:solidFill>
              </a:rPr>
              <a:t>(</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a:t>
            </a:r>
            <a:r>
              <a:rPr lang="en-US" sz="2000" b="1" i="1" dirty="0" smtClean="0">
                <a:solidFill>
                  <a:srgbClr val="000099"/>
                </a:solidFill>
              </a:rPr>
              <a:t>) = </a:t>
            </a:r>
            <a:r>
              <a:rPr lang="en-US" sz="2000" b="1" i="1" dirty="0" err="1" smtClean="0">
                <a:solidFill>
                  <a:srgbClr val="000099"/>
                </a:solidFill>
              </a:rPr>
              <a:t>i</a:t>
            </a:r>
            <a:r>
              <a:rPr lang="en-US" sz="2000" b="1" i="1" dirty="0" smtClean="0">
                <a:solidFill>
                  <a:srgbClr val="000099"/>
                </a:solidFill>
              </a:rPr>
              <a:t> </a:t>
            </a:r>
            <a:r>
              <a:rPr lang="en-US" sz="2000" b="1" dirty="0" smtClean="0">
                <a:solidFill>
                  <a:srgbClr val="000099"/>
                </a:solidFill>
              </a:rPr>
              <a:t>and </a:t>
            </a:r>
            <a:r>
              <a:rPr lang="en-US" sz="2000" b="1" i="1" dirty="0" err="1" smtClean="0">
                <a:solidFill>
                  <a:srgbClr val="000099"/>
                </a:solidFill>
              </a:rPr>
              <a:t>ts</a:t>
            </a:r>
            <a:r>
              <a:rPr lang="en-US" sz="2000" b="1" i="1" dirty="0" smtClean="0">
                <a:solidFill>
                  <a:srgbClr val="000099"/>
                </a:solidFill>
              </a:rPr>
              <a:t>(</a:t>
            </a:r>
            <a:r>
              <a:rPr lang="en-US" sz="2000" b="1" i="1" dirty="0" err="1" smtClean="0">
                <a:solidFill>
                  <a:srgbClr val="000099"/>
                </a:solidFill>
              </a:rPr>
              <a:t>T</a:t>
            </a:r>
            <a:r>
              <a:rPr lang="en-US" sz="2000" b="1" i="1" baseline="-10000" dirty="0" err="1" smtClean="0">
                <a:solidFill>
                  <a:srgbClr val="000099"/>
                </a:solidFill>
              </a:rPr>
              <a:t>j</a:t>
            </a:r>
            <a:r>
              <a:rPr lang="en-US" sz="2000" b="1" i="1" dirty="0" smtClean="0">
                <a:solidFill>
                  <a:srgbClr val="000099"/>
                </a:solidFill>
              </a:rPr>
              <a:t>) = j</a:t>
            </a:r>
            <a:r>
              <a:rPr lang="en-US" sz="2000" b="1" dirty="0" smtClean="0">
                <a:solidFill>
                  <a:srgbClr val="000099"/>
                </a:solidFill>
              </a:rPr>
              <a:t>. 	</a:t>
            </a:r>
            <a:r>
              <a:rPr lang="en-US" sz="2000" b="1" i="1" dirty="0" err="1" smtClean="0">
                <a:solidFill>
                  <a:srgbClr val="000099"/>
                </a:solidFill>
              </a:rPr>
              <a:t>ts</a:t>
            </a:r>
            <a:r>
              <a:rPr lang="en-US" sz="2000" b="1" i="1" dirty="0" smtClean="0">
                <a:solidFill>
                  <a:srgbClr val="000099"/>
                </a:solidFill>
              </a:rPr>
              <a:t>(</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a:t>
            </a:r>
            <a:r>
              <a:rPr lang="en-US" sz="2000" b="1" i="1" dirty="0" smtClean="0">
                <a:solidFill>
                  <a:srgbClr val="000099"/>
                </a:solidFill>
              </a:rPr>
              <a:t>) &lt; </a:t>
            </a:r>
            <a:r>
              <a:rPr lang="en-US" sz="2000" b="1" i="1" dirty="0" err="1" smtClean="0">
                <a:solidFill>
                  <a:srgbClr val="000099"/>
                </a:solidFill>
              </a:rPr>
              <a:t>ts</a:t>
            </a:r>
            <a:r>
              <a:rPr lang="en-US" sz="2000" b="1" i="1" dirty="0" smtClean="0">
                <a:solidFill>
                  <a:srgbClr val="000099"/>
                </a:solidFill>
              </a:rPr>
              <a:t>(</a:t>
            </a:r>
            <a:r>
              <a:rPr lang="en-US" sz="2000" b="1" i="1" dirty="0" err="1" smtClean="0">
                <a:solidFill>
                  <a:srgbClr val="000099"/>
                </a:solidFill>
              </a:rPr>
              <a:t>T</a:t>
            </a:r>
            <a:r>
              <a:rPr lang="en-US" sz="2000" b="1" i="1" baseline="-10000" dirty="0" err="1" smtClean="0">
                <a:solidFill>
                  <a:srgbClr val="000099"/>
                </a:solidFill>
              </a:rPr>
              <a:t>j</a:t>
            </a:r>
            <a:r>
              <a:rPr lang="en-US" sz="2000" b="1" i="1" dirty="0" smtClean="0">
                <a:solidFill>
                  <a:srgbClr val="000099"/>
                </a:solidFill>
              </a:rPr>
              <a:t>) </a:t>
            </a:r>
            <a:r>
              <a:rPr lang="en-US" sz="2000" b="1" i="1" dirty="0">
                <a:solidFill>
                  <a:srgbClr val="000099"/>
                </a:solidFill>
              </a:rPr>
              <a:t>= </a:t>
            </a:r>
            <a:r>
              <a:rPr lang="en-US" sz="2000" b="1" i="1" dirty="0" smtClean="0">
                <a:solidFill>
                  <a:srgbClr val="000099"/>
                </a:solidFill>
              </a:rPr>
              <a:t>j</a:t>
            </a:r>
          </a:p>
          <a:p>
            <a:pPr marL="228600" indent="0" algn="just">
              <a:spcBef>
                <a:spcPts val="1200"/>
              </a:spcBef>
              <a:buNone/>
            </a:pPr>
            <a:endParaRPr lang="en-US" sz="2000" b="1" dirty="0" smtClean="0">
              <a:solidFill>
                <a:srgbClr val="000099"/>
              </a:solidFill>
            </a:endParaRPr>
          </a:p>
          <a:p>
            <a:pPr marL="228600" indent="0" algn="just">
              <a:spcBef>
                <a:spcPts val="1200"/>
              </a:spcBef>
              <a:buNone/>
            </a:pPr>
            <a:r>
              <a:rPr lang="en-US" sz="2000" b="1" i="1" dirty="0" err="1">
                <a:solidFill>
                  <a:srgbClr val="000099"/>
                </a:solidFill>
              </a:rPr>
              <a:t>T</a:t>
            </a:r>
            <a:r>
              <a:rPr lang="en-US" sz="2000" b="1" i="1" baseline="-10000" dirty="0" err="1">
                <a:solidFill>
                  <a:srgbClr val="000099"/>
                </a:solidFill>
              </a:rPr>
              <a:t>j</a:t>
            </a:r>
            <a:r>
              <a:rPr lang="en-US" sz="2000" b="1" dirty="0" smtClean="0">
                <a:solidFill>
                  <a:srgbClr val="000099"/>
                </a:solidFill>
              </a:rPr>
              <a:t> applies </a:t>
            </a:r>
            <a:r>
              <a:rPr lang="en-US" sz="2000" b="1" i="1" dirty="0" err="1" smtClean="0">
                <a:solidFill>
                  <a:srgbClr val="000099"/>
                </a:solidFill>
              </a:rPr>
              <a:t>r</a:t>
            </a:r>
            <a:r>
              <a:rPr lang="en-US" sz="2000" b="1" i="1" baseline="-10000" dirty="0" err="1" smtClean="0">
                <a:solidFill>
                  <a:srgbClr val="000099"/>
                </a:solidFill>
              </a:rPr>
              <a:t>j</a:t>
            </a:r>
            <a:r>
              <a:rPr lang="en-US" sz="2000" b="1" dirty="0" smtClean="0">
                <a:solidFill>
                  <a:srgbClr val="000099"/>
                </a:solidFill>
              </a:rPr>
              <a:t>[x] and the result is </a:t>
            </a:r>
            <a:endParaRPr lang="en-US" sz="2000" b="1" dirty="0">
              <a:solidFill>
                <a:srgbClr val="000099"/>
              </a:solidFill>
            </a:endParaRPr>
          </a:p>
          <a:p>
            <a:pPr marL="228600" indent="0" algn="just">
              <a:spcBef>
                <a:spcPts val="1200"/>
              </a:spcBef>
              <a:buNone/>
            </a:pPr>
            <a:endParaRPr lang="en-US" sz="2000" b="1" dirty="0" smtClean="0">
              <a:solidFill>
                <a:srgbClr val="000099"/>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067" y="3024188"/>
            <a:ext cx="16192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986" y="3024188"/>
            <a:ext cx="3714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740" y="4844195"/>
            <a:ext cx="3714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150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89</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Simple TO Scheduler</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Algorithm</a:t>
            </a:r>
          </a:p>
          <a:p>
            <a:pPr marL="228600" indent="0">
              <a:buNone/>
            </a:pPr>
            <a:endParaRPr lang="en-US" sz="2000" b="1" i="1" dirty="0" smtClean="0">
              <a:solidFill>
                <a:srgbClr val="000099"/>
              </a:solidFill>
            </a:endParaRPr>
          </a:p>
          <a:p>
            <a:pPr marL="228600" indent="0">
              <a:buNone/>
            </a:pPr>
            <a:r>
              <a:rPr lang="en-US" sz="2000" b="1" i="1" dirty="0" err="1" smtClean="0">
                <a:solidFill>
                  <a:srgbClr val="000099"/>
                </a:solidFill>
              </a:rPr>
              <a:t>Tj</a:t>
            </a:r>
            <a:r>
              <a:rPr lang="en-US" sz="2000" b="1" i="1" dirty="0" smtClean="0">
                <a:solidFill>
                  <a:srgbClr val="000099"/>
                </a:solidFill>
              </a:rPr>
              <a:t> wants to access x.</a:t>
            </a:r>
          </a:p>
          <a:p>
            <a:pPr marL="228600" indent="0">
              <a:spcBef>
                <a:spcPts val="1200"/>
              </a:spcBef>
              <a:buNone/>
            </a:pPr>
            <a:r>
              <a:rPr lang="en-US" sz="2000" b="1" i="1" dirty="0" smtClean="0">
                <a:solidFill>
                  <a:srgbClr val="000099"/>
                </a:solidFill>
              </a:rPr>
              <a:t>If </a:t>
            </a:r>
            <a:r>
              <a:rPr lang="en-US" sz="2000" b="1" i="1" dirty="0" err="1" smtClean="0">
                <a:solidFill>
                  <a:srgbClr val="000099"/>
                </a:solidFill>
              </a:rPr>
              <a:t>ts</a:t>
            </a:r>
            <a:r>
              <a:rPr lang="en-US" sz="2000" b="1" i="1" dirty="0" smtClean="0">
                <a:solidFill>
                  <a:srgbClr val="000099"/>
                </a:solidFill>
              </a:rPr>
              <a:t>(x) &lt; </a:t>
            </a:r>
            <a:r>
              <a:rPr lang="en-US" sz="2000" b="1" i="1" dirty="0" err="1" smtClean="0">
                <a:solidFill>
                  <a:srgbClr val="000099"/>
                </a:solidFill>
              </a:rPr>
              <a:t>ts</a:t>
            </a:r>
            <a:r>
              <a:rPr lang="en-US" sz="2000" b="1" i="1" dirty="0" smtClean="0">
                <a:solidFill>
                  <a:srgbClr val="000099"/>
                </a:solidFill>
              </a:rPr>
              <a:t>(</a:t>
            </a:r>
            <a:r>
              <a:rPr lang="en-US" sz="2000" b="1" i="1" dirty="0" err="1" smtClean="0">
                <a:solidFill>
                  <a:srgbClr val="000099"/>
                </a:solidFill>
              </a:rPr>
              <a:t>Tj</a:t>
            </a:r>
            <a:r>
              <a:rPr lang="en-US" sz="2000" b="1" i="1" dirty="0" smtClean="0">
                <a:solidFill>
                  <a:srgbClr val="000099"/>
                </a:solidFill>
              </a:rPr>
              <a:t>) then </a:t>
            </a:r>
            <a:endParaRPr lang="en-US" sz="2000" b="1" dirty="0">
              <a:solidFill>
                <a:srgbClr val="000099"/>
              </a:solidFill>
            </a:endParaRPr>
          </a:p>
          <a:p>
            <a:pPr marL="228600" indent="0">
              <a:buNone/>
            </a:pPr>
            <a:r>
              <a:rPr lang="en-US" sz="2000" b="1" i="1" dirty="0">
                <a:solidFill>
                  <a:srgbClr val="000099"/>
                </a:solidFill>
              </a:rPr>
              <a:t>begin </a:t>
            </a:r>
            <a:endParaRPr lang="en-US" sz="2000" b="1" dirty="0">
              <a:solidFill>
                <a:srgbClr val="000099"/>
              </a:solidFill>
            </a:endParaRPr>
          </a:p>
          <a:p>
            <a:pPr marL="228600" indent="0">
              <a:buNone/>
            </a:pPr>
            <a:r>
              <a:rPr lang="en-US" sz="2000" b="1" i="1" dirty="0">
                <a:solidFill>
                  <a:srgbClr val="000099"/>
                </a:solidFill>
              </a:rPr>
              <a:t>    </a:t>
            </a:r>
            <a:r>
              <a:rPr lang="en-US" sz="2000" b="1" i="1" dirty="0" err="1" smtClean="0">
                <a:solidFill>
                  <a:srgbClr val="000099"/>
                </a:solidFill>
              </a:rPr>
              <a:t>Tj</a:t>
            </a:r>
            <a:r>
              <a:rPr lang="en-US" sz="2000" b="1" i="1" dirty="0" smtClean="0">
                <a:solidFill>
                  <a:srgbClr val="000099"/>
                </a:solidFill>
              </a:rPr>
              <a:t> accesses </a:t>
            </a:r>
            <a:r>
              <a:rPr lang="en-US" sz="2000" b="1" i="1" dirty="0">
                <a:solidFill>
                  <a:srgbClr val="000099"/>
                </a:solidFill>
              </a:rPr>
              <a:t>and </a:t>
            </a:r>
            <a:r>
              <a:rPr lang="en-US" sz="2000" b="1" i="1" dirty="0" smtClean="0">
                <a:solidFill>
                  <a:srgbClr val="000099"/>
                </a:solidFill>
              </a:rPr>
              <a:t>modifies x; </a:t>
            </a:r>
            <a:endParaRPr lang="en-US" sz="2000" b="1" dirty="0">
              <a:solidFill>
                <a:srgbClr val="000099"/>
              </a:solidFill>
            </a:endParaRPr>
          </a:p>
          <a:p>
            <a:pPr marL="228600" indent="0">
              <a:buNone/>
            </a:pPr>
            <a:r>
              <a:rPr lang="en-US" sz="2000" b="1" i="1" dirty="0">
                <a:solidFill>
                  <a:srgbClr val="000099"/>
                </a:solidFill>
              </a:rPr>
              <a:t>    overwrite </a:t>
            </a:r>
            <a:r>
              <a:rPr lang="en-US" sz="2000" b="1" i="1" dirty="0" err="1" smtClean="0">
                <a:solidFill>
                  <a:srgbClr val="000099"/>
                </a:solidFill>
              </a:rPr>
              <a:t>ts</a:t>
            </a:r>
            <a:r>
              <a:rPr lang="en-US" sz="2000" b="1" i="1" dirty="0" smtClean="0">
                <a:solidFill>
                  <a:srgbClr val="000099"/>
                </a:solidFill>
              </a:rPr>
              <a:t>(x) </a:t>
            </a:r>
            <a:r>
              <a:rPr lang="en-US" sz="2000" b="1" i="1" dirty="0">
                <a:solidFill>
                  <a:srgbClr val="000099"/>
                </a:solidFill>
              </a:rPr>
              <a:t>with </a:t>
            </a:r>
            <a:r>
              <a:rPr lang="en-US" sz="2000" b="1" i="1" dirty="0" err="1" smtClean="0">
                <a:solidFill>
                  <a:srgbClr val="000099"/>
                </a:solidFill>
              </a:rPr>
              <a:t>ts</a:t>
            </a:r>
            <a:r>
              <a:rPr lang="en-US" sz="2000" b="1" i="1" dirty="0" smtClean="0">
                <a:solidFill>
                  <a:srgbClr val="000099"/>
                </a:solidFill>
              </a:rPr>
              <a:t>(</a:t>
            </a:r>
            <a:r>
              <a:rPr lang="en-US" sz="2000" b="1" i="1" dirty="0" err="1" smtClean="0">
                <a:solidFill>
                  <a:srgbClr val="000099"/>
                </a:solidFill>
              </a:rPr>
              <a:t>Tj</a:t>
            </a:r>
            <a:r>
              <a:rPr lang="en-US" sz="2000" b="1" i="1" dirty="0" smtClean="0">
                <a:solidFill>
                  <a:srgbClr val="000099"/>
                </a:solidFill>
              </a:rPr>
              <a:t>) 		\</a:t>
            </a:r>
            <a:r>
              <a:rPr lang="en-US" sz="2000" b="1" i="1" dirty="0" err="1" smtClean="0">
                <a:solidFill>
                  <a:srgbClr val="000099"/>
                </a:solidFill>
              </a:rPr>
              <a:t>ts</a:t>
            </a:r>
            <a:r>
              <a:rPr lang="en-US" sz="2000" b="1" i="1" dirty="0" smtClean="0">
                <a:solidFill>
                  <a:srgbClr val="000099"/>
                </a:solidFill>
              </a:rPr>
              <a:t>(x) is now j </a:t>
            </a:r>
            <a:endParaRPr lang="en-US" sz="2000" b="1" dirty="0">
              <a:solidFill>
                <a:srgbClr val="000099"/>
              </a:solidFill>
            </a:endParaRPr>
          </a:p>
          <a:p>
            <a:pPr marL="228600" indent="0">
              <a:buNone/>
            </a:pPr>
            <a:r>
              <a:rPr lang="en-US" sz="2000" b="1" i="1" dirty="0">
                <a:solidFill>
                  <a:srgbClr val="000099"/>
                </a:solidFill>
              </a:rPr>
              <a:t>end </a:t>
            </a:r>
            <a:endParaRPr lang="en-US" sz="2000" b="1" dirty="0">
              <a:solidFill>
                <a:srgbClr val="000099"/>
              </a:solidFill>
            </a:endParaRPr>
          </a:p>
          <a:p>
            <a:pPr marL="228600" indent="0">
              <a:buNone/>
            </a:pPr>
            <a:r>
              <a:rPr lang="en-US" sz="2000" b="1" i="1" dirty="0">
                <a:solidFill>
                  <a:srgbClr val="000099"/>
                </a:solidFill>
              </a:rPr>
              <a:t>else roll-back </a:t>
            </a:r>
            <a:r>
              <a:rPr lang="en-US" sz="2000" b="1" i="1" dirty="0" err="1" smtClean="0">
                <a:solidFill>
                  <a:srgbClr val="000099"/>
                </a:solidFill>
              </a:rPr>
              <a:t>Tj</a:t>
            </a:r>
            <a:r>
              <a:rPr lang="en-US" sz="2000" b="1" i="1" dirty="0" smtClean="0">
                <a:solidFill>
                  <a:srgbClr val="000099"/>
                </a:solidFill>
              </a:rPr>
              <a:t>;</a:t>
            </a:r>
            <a:r>
              <a:rPr lang="en-US" sz="2000" i="1" dirty="0" smtClean="0"/>
              <a:t> </a:t>
            </a:r>
            <a:endParaRPr lang="en-US" sz="2000" dirty="0"/>
          </a:p>
          <a:p>
            <a:pPr marL="228600" indent="0" algn="just">
              <a:spcBef>
                <a:spcPts val="1200"/>
              </a:spcBef>
              <a:buNone/>
            </a:pPr>
            <a:r>
              <a:rPr lang="en-US" sz="2000" b="1" dirty="0" smtClean="0">
                <a:solidFill>
                  <a:srgbClr val="000099"/>
                </a:solidFill>
                <a:sym typeface="Wingdings" pitchFamily="2" charset="2"/>
              </a:rPr>
              <a:t>Problem: </a:t>
            </a:r>
            <a:r>
              <a:rPr lang="en-US" sz="2000" b="1" dirty="0" err="1" smtClean="0">
                <a:solidFill>
                  <a:srgbClr val="000099"/>
                </a:solidFill>
                <a:sym typeface="Wingdings" pitchFamily="2" charset="2"/>
              </a:rPr>
              <a:t>Tj</a:t>
            </a:r>
            <a:r>
              <a:rPr lang="en-US" sz="2000" b="1" dirty="0" smtClean="0">
                <a:solidFill>
                  <a:srgbClr val="000099"/>
                </a:solidFill>
                <a:sym typeface="Wingdings" pitchFamily="2" charset="2"/>
              </a:rPr>
              <a:t> will be rolled back even if it wants to read x because simple TO cannot identify r-w and w-w conflicts.</a:t>
            </a:r>
          </a:p>
          <a:p>
            <a:pPr marL="228600" indent="0" algn="just">
              <a:spcBef>
                <a:spcPts val="1200"/>
              </a:spcBef>
              <a:buNone/>
            </a:pPr>
            <a:r>
              <a:rPr lang="en-US" sz="2000" b="1" dirty="0" smtClean="0">
                <a:solidFill>
                  <a:srgbClr val="000099"/>
                </a:solidFill>
                <a:sym typeface="Wingdings" pitchFamily="2" charset="2"/>
              </a:rPr>
              <a:t>Solution: Basic TO and Thomas Write Rule (TWR)</a:t>
            </a:r>
          </a:p>
        </p:txBody>
      </p:sp>
    </p:spTree>
    <p:extLst>
      <p:ext uri="{BB962C8B-B14F-4D97-AF65-F5344CB8AC3E}">
        <p14:creationId xmlns:p14="http://schemas.microsoft.com/office/powerpoint/2010/main" val="26003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latin typeface="Arial" pitchFamily="34" charset="0"/>
                <a:cs typeface="Arial" pitchFamily="34" charset="0"/>
              </a:rPr>
              <a:pPr/>
              <a:t>9</a:t>
            </a:fld>
            <a:endParaRPr lang="en-US" sz="1400" smtClean="0">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Aggressive Vs. Conservative</a:t>
            </a:r>
          </a:p>
        </p:txBody>
      </p:sp>
      <p:sp>
        <p:nvSpPr>
          <p:cNvPr id="11268" name="Rectangle 3"/>
          <p:cNvSpPr>
            <a:spLocks noGrp="1" noChangeArrowheads="1"/>
          </p:cNvSpPr>
          <p:nvPr>
            <p:ph type="body" idx="4294967295"/>
          </p:nvPr>
        </p:nvSpPr>
        <p:spPr>
          <a:xfrm>
            <a:off x="640079" y="1222462"/>
            <a:ext cx="7913717" cy="3970024"/>
          </a:xfrm>
        </p:spPr>
        <p:txBody>
          <a:bodyPr/>
          <a:lstStyle/>
          <a:p>
            <a:pPr marL="0" indent="0" algn="just">
              <a:buFontTx/>
              <a:buNone/>
              <a:defRPr/>
            </a:pPr>
            <a:r>
              <a:rPr lang="en-US" sz="2400" b="1" dirty="0" smtClean="0">
                <a:solidFill>
                  <a:srgbClr val="660066"/>
                </a:solidFill>
                <a:latin typeface="Arial" pitchFamily="34" charset="0"/>
                <a:cs typeface="Arial" pitchFamily="34" charset="0"/>
              </a:rPr>
              <a:t>An aggressive scheduler immediately resolves conflict by rolling-back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h</a:t>
            </a:r>
            <a:r>
              <a:rPr lang="en-US" sz="2400" b="1" dirty="0" smtClean="0">
                <a:solidFill>
                  <a:srgbClr val="660066"/>
                </a:solidFill>
                <a:latin typeface="Arial" pitchFamily="34" charset="0"/>
                <a:cs typeface="Arial" pitchFamily="34" charset="0"/>
              </a:rPr>
              <a:t> or </a:t>
            </a:r>
            <a:r>
              <a:rPr lang="en-US" sz="2400" b="1" i="1" dirty="0" smtClean="0">
                <a:solidFill>
                  <a:srgbClr val="660066"/>
                </a:solidFill>
                <a:latin typeface="Arial" pitchFamily="34" charset="0"/>
                <a:cs typeface="Arial" pitchFamily="34" charset="0"/>
              </a:rPr>
              <a:t>T</a:t>
            </a:r>
            <a:r>
              <a:rPr lang="en-US" sz="2400" b="1" i="1" baseline="-10000" dirty="0" smtClean="0">
                <a:solidFill>
                  <a:srgbClr val="660066"/>
                </a:solidFill>
                <a:latin typeface="Arial" pitchFamily="34" charset="0"/>
                <a:cs typeface="Arial" pitchFamily="34" charset="0"/>
              </a:rPr>
              <a:t>r</a:t>
            </a:r>
            <a:r>
              <a:rPr lang="en-US" sz="2400" b="1" dirty="0" smtClean="0">
                <a:solidFill>
                  <a:srgbClr val="660066"/>
                </a:solidFill>
                <a:latin typeface="Arial" pitchFamily="34" charset="0"/>
                <a:cs typeface="Arial" pitchFamily="34" charset="0"/>
              </a:rPr>
              <a:t>. The selection of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h</a:t>
            </a:r>
            <a:r>
              <a:rPr lang="en-US" sz="2400" b="1" dirty="0" smtClean="0">
                <a:solidFill>
                  <a:srgbClr val="660066"/>
                </a:solidFill>
                <a:latin typeface="Arial" pitchFamily="34" charset="0"/>
                <a:cs typeface="Arial" pitchFamily="34" charset="0"/>
              </a:rPr>
              <a:t> or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r</a:t>
            </a:r>
            <a:r>
              <a:rPr lang="en-US" sz="2400" b="1" dirty="0" smtClean="0">
                <a:solidFill>
                  <a:srgbClr val="660066"/>
                </a:solidFill>
                <a:latin typeface="Arial" pitchFamily="34" charset="0"/>
                <a:cs typeface="Arial" pitchFamily="34" charset="0"/>
              </a:rPr>
              <a:t> depends on the conflict resolution policy. This quick decision does reduce transaction waiting time but introduces the possibility of</a:t>
            </a:r>
          </a:p>
          <a:p>
            <a:pPr marL="800100" algn="just">
              <a:spcBef>
                <a:spcPts val="1200"/>
              </a:spcBef>
              <a:buBlip>
                <a:blip r:embed="rId2"/>
              </a:buBlip>
              <a:defRPr/>
            </a:pPr>
            <a:r>
              <a:rPr lang="en-US" sz="2000" b="1" dirty="0" smtClean="0">
                <a:solidFill>
                  <a:srgbClr val="000099"/>
                </a:solidFill>
                <a:latin typeface="Arial" pitchFamily="34" charset="0"/>
                <a:cs typeface="Arial" pitchFamily="34" charset="0"/>
              </a:rPr>
              <a:t>Repeated roll-back: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h</a:t>
            </a:r>
            <a:r>
              <a:rPr lang="en-US" sz="2000" b="1" dirty="0" smtClean="0">
                <a:solidFill>
                  <a:srgbClr val="000099"/>
                </a:solidFill>
                <a:latin typeface="Arial" pitchFamily="34" charset="0"/>
                <a:cs typeface="Arial" pitchFamily="34" charset="0"/>
              </a:rPr>
              <a:t> or </a:t>
            </a:r>
            <a:r>
              <a:rPr lang="en-US" sz="2000" b="1" i="1" dirty="0" err="1" smtClean="0">
                <a:solidFill>
                  <a:srgbClr val="000099"/>
                </a:solidFill>
                <a:latin typeface="Arial" pitchFamily="34" charset="0"/>
                <a:cs typeface="Arial" pitchFamily="34" charset="0"/>
              </a:rPr>
              <a:t>T</a:t>
            </a:r>
            <a:r>
              <a:rPr lang="en-US" sz="2000" b="1" i="1" baseline="-10000" dirty="0" err="1" smtClean="0">
                <a:solidFill>
                  <a:srgbClr val="000099"/>
                </a:solidFill>
                <a:latin typeface="Arial" pitchFamily="34" charset="0"/>
                <a:cs typeface="Arial" pitchFamily="34" charset="0"/>
              </a:rPr>
              <a:t>r</a:t>
            </a:r>
            <a:r>
              <a:rPr lang="en-US" sz="2000" b="1" i="1" baseline="-10000" dirty="0" smtClean="0">
                <a:solidFill>
                  <a:srgbClr val="000099"/>
                </a:solidFill>
                <a:latin typeface="Arial" pitchFamily="34" charset="0"/>
                <a:cs typeface="Arial" pitchFamily="34" charset="0"/>
              </a:rPr>
              <a:t> </a:t>
            </a:r>
            <a:r>
              <a:rPr lang="en-US" sz="2000" b="1" dirty="0" smtClean="0">
                <a:solidFill>
                  <a:srgbClr val="000099"/>
                </a:solidFill>
                <a:latin typeface="Arial" pitchFamily="34" charset="0"/>
                <a:cs typeface="Arial" pitchFamily="34" charset="0"/>
              </a:rPr>
              <a:t>may be rolled-back multiple times</a:t>
            </a:r>
            <a:endParaRPr lang="en-US" sz="2000" b="1" dirty="0">
              <a:solidFill>
                <a:srgbClr val="000099"/>
              </a:solidFill>
              <a:latin typeface="Arial" pitchFamily="34" charset="0"/>
              <a:cs typeface="Arial" pitchFamily="34" charset="0"/>
            </a:endParaRPr>
          </a:p>
          <a:p>
            <a:pPr marL="800100" algn="just">
              <a:buBlip>
                <a:blip r:embed="rId2"/>
              </a:buBlip>
              <a:defRPr/>
            </a:pPr>
            <a:r>
              <a:rPr lang="en-US" sz="2000" b="1" dirty="0" smtClean="0">
                <a:solidFill>
                  <a:srgbClr val="000099"/>
                </a:solidFill>
                <a:latin typeface="Arial" pitchFamily="34" charset="0"/>
                <a:cs typeface="Arial" pitchFamily="34" charset="0"/>
                <a:sym typeface="Symbol"/>
              </a:rPr>
              <a:t>Cascading</a:t>
            </a:r>
          </a:p>
          <a:p>
            <a:pPr marL="800100" algn="just">
              <a:buBlip>
                <a:blip r:embed="rId2"/>
              </a:buBlip>
              <a:defRPr/>
            </a:pPr>
            <a:r>
              <a:rPr lang="en-US" sz="2000" b="1" dirty="0" smtClean="0">
                <a:solidFill>
                  <a:srgbClr val="000099"/>
                </a:solidFill>
                <a:latin typeface="Arial" pitchFamily="34" charset="0"/>
                <a:cs typeface="Arial" pitchFamily="34" charset="0"/>
                <a:sym typeface="Symbol"/>
              </a:rPr>
              <a:t>Rigid decision (inflexibility)</a:t>
            </a:r>
          </a:p>
          <a:p>
            <a:pPr marL="800100" algn="just">
              <a:buBlip>
                <a:blip r:embed="rId2"/>
              </a:buBlip>
              <a:defRPr/>
            </a:pPr>
            <a:r>
              <a:rPr lang="en-US" sz="2000" b="1" dirty="0" smtClean="0">
                <a:solidFill>
                  <a:srgbClr val="000099"/>
                </a:solidFill>
                <a:latin typeface="Arial" pitchFamily="34" charset="0"/>
                <a:cs typeface="Arial" pitchFamily="34" charset="0"/>
              </a:rPr>
              <a:t>Violation of </a:t>
            </a:r>
            <a:r>
              <a:rPr lang="en-US" sz="2000" b="1" dirty="0" err="1" smtClean="0">
                <a:solidFill>
                  <a:srgbClr val="000099"/>
                </a:solidFill>
                <a:latin typeface="Arial" pitchFamily="34" charset="0"/>
                <a:cs typeface="Arial" pitchFamily="34" charset="0"/>
              </a:rPr>
              <a:t>serializability</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9136917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90</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TO Scheduler</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smtClean="0">
                <a:solidFill>
                  <a:srgbClr val="660066"/>
                </a:solidFill>
              </a:rPr>
              <a:t>Basic TO scheme identifies r-w and w-w conflicts to avoid unnecessary roll-back of transaction.</a:t>
            </a:r>
            <a:endParaRPr lang="en-US" sz="2000" b="1" i="1" dirty="0" smtClean="0">
              <a:solidFill>
                <a:srgbClr val="000099"/>
              </a:solidFill>
            </a:endParaRPr>
          </a:p>
          <a:p>
            <a:pPr marL="228600" indent="0" algn="just">
              <a:spcBef>
                <a:spcPts val="1200"/>
              </a:spcBef>
              <a:buNone/>
            </a:pPr>
            <a:r>
              <a:rPr lang="en-US" sz="2000" b="1" dirty="0" smtClean="0">
                <a:solidFill>
                  <a:srgbClr val="000099"/>
                </a:solidFill>
                <a:sym typeface="Wingdings" pitchFamily="2" charset="2"/>
              </a:rPr>
              <a:t>In a basic TO scheduler a data item has two time stamps (a) a read time stamp and (b) a write timestamp.</a:t>
            </a:r>
          </a:p>
          <a:p>
            <a:pPr marL="228600" indent="0" algn="just">
              <a:spcBef>
                <a:spcPts val="1200"/>
              </a:spcBef>
              <a:buNone/>
            </a:pPr>
            <a:r>
              <a:rPr lang="en-US" sz="2000" b="1" dirty="0" smtClean="0">
                <a:solidFill>
                  <a:srgbClr val="000099"/>
                </a:solidFill>
                <a:sym typeface="Wingdings" pitchFamily="2" charset="2"/>
              </a:rPr>
              <a:t>Read timestamp (</a:t>
            </a:r>
            <a:r>
              <a:rPr lang="en-US" sz="2000" b="1" dirty="0" err="1" smtClean="0">
                <a:solidFill>
                  <a:srgbClr val="000099"/>
                </a:solidFill>
                <a:sym typeface="Wingdings" pitchFamily="2" charset="2"/>
              </a:rPr>
              <a:t>rts</a:t>
            </a:r>
            <a:r>
              <a:rPr lang="en-US" sz="2000" b="1" dirty="0" smtClean="0">
                <a:solidFill>
                  <a:srgbClr val="000099"/>
                </a:solidFill>
                <a:sym typeface="Wingdings" pitchFamily="2" charset="2"/>
              </a:rPr>
              <a:t>): used to discover r-w and w-r conflicts.</a:t>
            </a:r>
          </a:p>
          <a:p>
            <a:pPr marL="228600" indent="0" algn="just">
              <a:spcBef>
                <a:spcPts val="1200"/>
              </a:spcBef>
              <a:buNone/>
            </a:pPr>
            <a:r>
              <a:rPr lang="en-US" sz="2000" b="1" dirty="0" smtClean="0">
                <a:solidFill>
                  <a:srgbClr val="000099"/>
                </a:solidFill>
                <a:sym typeface="Wingdings" pitchFamily="2" charset="2"/>
              </a:rPr>
              <a:t>Write timestamp (</a:t>
            </a:r>
            <a:r>
              <a:rPr lang="en-US" sz="2000" b="1" dirty="0" err="1" smtClean="0">
                <a:solidFill>
                  <a:srgbClr val="000099"/>
                </a:solidFill>
                <a:sym typeface="Wingdings" pitchFamily="2" charset="2"/>
              </a:rPr>
              <a:t>wts</a:t>
            </a:r>
            <a:r>
              <a:rPr lang="en-US" sz="2000" b="1" dirty="0" smtClean="0">
                <a:solidFill>
                  <a:srgbClr val="000099"/>
                </a:solidFill>
                <a:sym typeface="Wingdings" pitchFamily="2" charset="2"/>
              </a:rPr>
              <a:t>): used to discover r-w w-r, and w-w conflicts.</a:t>
            </a:r>
          </a:p>
          <a:p>
            <a:pPr marL="228600" indent="0" algn="just">
              <a:spcBef>
                <a:spcPts val="1200"/>
              </a:spcBef>
              <a:buNone/>
            </a:pPr>
            <a:endParaRPr lang="en-US" sz="2000" b="1" dirty="0" smtClean="0">
              <a:solidFill>
                <a:srgbClr val="000099"/>
              </a:solidFill>
              <a:sym typeface="Wingdings" pitchFamily="2" charset="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4466126"/>
            <a:ext cx="54006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3704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91</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Basic TO Scheduler</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buNone/>
            </a:pPr>
            <a:r>
              <a:rPr lang="en-US" sz="2400" b="1" dirty="0">
                <a:solidFill>
                  <a:srgbClr val="660066"/>
                </a:solidFill>
                <a:latin typeface="Arial" pitchFamily="34" charset="0"/>
                <a:cs typeface="Arial" pitchFamily="34" charset="0"/>
              </a:rPr>
              <a:t>Algorithm: </a:t>
            </a:r>
            <a:r>
              <a:rPr lang="en-US" sz="2400" b="1" i="1" dirty="0" smtClean="0">
                <a:solidFill>
                  <a:srgbClr val="660066"/>
                </a:solidFill>
                <a:latin typeface="Arial" pitchFamily="34" charset="0"/>
                <a:cs typeface="Arial" pitchFamily="34" charset="0"/>
              </a:rPr>
              <a:t>r</a:t>
            </a:r>
            <a:r>
              <a:rPr lang="en-US" sz="2400" b="1" dirty="0" smtClean="0">
                <a:solidFill>
                  <a:srgbClr val="660066"/>
                </a:solidFill>
                <a:latin typeface="Arial" pitchFamily="34" charset="0"/>
                <a:cs typeface="Arial" pitchFamily="34" charset="0"/>
              </a:rPr>
              <a:t> is </a:t>
            </a:r>
            <a:r>
              <a:rPr lang="en-US" sz="2400" b="1" dirty="0">
                <a:solidFill>
                  <a:srgbClr val="660066"/>
                </a:solidFill>
                <a:latin typeface="Arial" pitchFamily="34" charset="0"/>
                <a:cs typeface="Arial" pitchFamily="34" charset="0"/>
              </a:rPr>
              <a:t>managed by </a:t>
            </a:r>
            <a:r>
              <a:rPr lang="en-US" sz="2400" b="1" i="1" dirty="0" err="1" smtClean="0">
                <a:solidFill>
                  <a:srgbClr val="660066"/>
                </a:solidFill>
                <a:latin typeface="Arial" pitchFamily="34" charset="0"/>
                <a:cs typeface="Arial" pitchFamily="34" charset="0"/>
              </a:rPr>
              <a:t>rts</a:t>
            </a:r>
            <a:r>
              <a:rPr lang="en-US" sz="2400" b="1" dirty="0" smtClean="0">
                <a:solidFill>
                  <a:srgbClr val="660066"/>
                </a:solidFill>
                <a:latin typeface="Arial" pitchFamily="34" charset="0"/>
                <a:cs typeface="Arial" pitchFamily="34" charset="0"/>
              </a:rPr>
              <a:t> and </a:t>
            </a:r>
            <a:r>
              <a:rPr lang="en-US" sz="2400" b="1" dirty="0">
                <a:solidFill>
                  <a:srgbClr val="660066"/>
                </a:solidFill>
                <a:latin typeface="Arial" pitchFamily="34" charset="0"/>
                <a:cs typeface="Arial" pitchFamily="34" charset="0"/>
              </a:rPr>
              <a:t>a </a:t>
            </a:r>
            <a:r>
              <a:rPr lang="en-US" sz="2400" b="1" i="1" dirty="0" smtClean="0">
                <a:solidFill>
                  <a:srgbClr val="660066"/>
                </a:solidFill>
                <a:latin typeface="Arial" pitchFamily="34" charset="0"/>
                <a:cs typeface="Arial" pitchFamily="34" charset="0"/>
              </a:rPr>
              <a:t>w</a:t>
            </a:r>
            <a:r>
              <a:rPr lang="en-US" sz="2400" b="1" dirty="0" smtClean="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by </a:t>
            </a:r>
            <a:r>
              <a:rPr lang="en-US" sz="2400" b="1" i="1" dirty="0" err="1" smtClean="0">
                <a:solidFill>
                  <a:srgbClr val="660066"/>
                </a:solidFill>
                <a:latin typeface="Arial" pitchFamily="34" charset="0"/>
                <a:cs typeface="Arial" pitchFamily="34" charset="0"/>
              </a:rPr>
              <a:t>wts</a:t>
            </a:r>
            <a:r>
              <a:rPr lang="en-US" sz="2400" b="1" dirty="0" smtClean="0">
                <a:solidFill>
                  <a:srgbClr val="660066"/>
                </a:solidFill>
                <a:latin typeface="Arial" pitchFamily="34" charset="0"/>
                <a:cs typeface="Arial" pitchFamily="34" charset="0"/>
              </a:rPr>
              <a:t>. </a:t>
            </a:r>
            <a:endParaRPr lang="en-US" sz="2400" b="1" dirty="0">
              <a:solidFill>
                <a:srgbClr val="660066"/>
              </a:solidFill>
              <a:latin typeface="Arial" pitchFamily="34" charset="0"/>
              <a:cs typeface="Arial" pitchFamily="34" charset="0"/>
            </a:endParaRPr>
          </a:p>
          <a:p>
            <a:pPr marL="457200" indent="0">
              <a:spcBef>
                <a:spcPts val="1200"/>
              </a:spcBef>
              <a:buNone/>
            </a:pPr>
            <a:r>
              <a:rPr lang="en-US" sz="1800" b="1" dirty="0">
                <a:solidFill>
                  <a:srgbClr val="660066"/>
                </a:solidFill>
                <a:latin typeface="Arial" pitchFamily="34" charset="0"/>
                <a:cs typeface="Arial" pitchFamily="34" charset="0"/>
              </a:rPr>
              <a:t>Read operation</a:t>
            </a:r>
          </a:p>
          <a:p>
            <a:pPr marL="685800" indent="0">
              <a:buNone/>
            </a:pPr>
            <a:r>
              <a:rPr lang="en-US" sz="1800" b="1" i="1" dirty="0">
                <a:solidFill>
                  <a:srgbClr val="000099"/>
                </a:solidFill>
                <a:latin typeface="Arial" pitchFamily="34" charset="0"/>
                <a:cs typeface="Arial" pitchFamily="34" charset="0"/>
              </a:rPr>
              <a:t>If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&lt;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then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begin </a:t>
            </a:r>
            <a:r>
              <a:rPr lang="en-US" sz="1800" b="1" dirty="0" smtClean="0">
                <a:solidFill>
                  <a:srgbClr val="000099"/>
                </a:solidFill>
                <a:latin typeface="Arial" pitchFamily="34" charset="0"/>
                <a:cs typeface="Arial" pitchFamily="34" charset="0"/>
              </a:rPr>
              <a:t> </a:t>
            </a:r>
            <a:r>
              <a:rPr lang="en-US" sz="1800" b="1" i="1" dirty="0" smtClean="0">
                <a:solidFill>
                  <a:srgbClr val="000099"/>
                </a:solidFill>
                <a:latin typeface="Arial" pitchFamily="34" charset="0"/>
                <a:cs typeface="Arial" pitchFamily="34" charset="0"/>
              </a:rPr>
              <a:t>overwrite </a:t>
            </a:r>
            <a:r>
              <a:rPr lang="en-US" sz="1800" b="1" i="1" dirty="0" err="1">
                <a:solidFill>
                  <a:srgbClr val="000099"/>
                </a:solidFill>
                <a:latin typeface="Arial" pitchFamily="34" charset="0"/>
                <a:cs typeface="Arial" pitchFamily="34" charset="0"/>
              </a:rPr>
              <a:t>rts</a:t>
            </a:r>
            <a:r>
              <a:rPr lang="en-US" sz="1800" b="1" i="1" dirty="0">
                <a:solidFill>
                  <a:srgbClr val="000099"/>
                </a:solidFill>
                <a:latin typeface="Arial" pitchFamily="34" charset="0"/>
                <a:cs typeface="Arial" pitchFamily="34" charset="0"/>
              </a:rPr>
              <a:t> by the larger of the </a:t>
            </a:r>
            <a:r>
              <a:rPr lang="en-US" sz="1800" b="1" i="1" dirty="0" err="1" smtClean="0">
                <a:solidFill>
                  <a:srgbClr val="000099"/>
                </a:solidFill>
                <a:latin typeface="Arial" pitchFamily="34" charset="0"/>
                <a:cs typeface="Arial" pitchFamily="34" charset="0"/>
              </a:rPr>
              <a:t>ts</a:t>
            </a:r>
            <a:r>
              <a:rPr lang="en-US" sz="1800" b="1" i="1" dirty="0" smtClean="0">
                <a:solidFill>
                  <a:srgbClr val="000099"/>
                </a:solidFill>
                <a:latin typeface="Arial" pitchFamily="34" charset="0"/>
                <a:cs typeface="Arial" pitchFamily="34" charset="0"/>
              </a:rPr>
              <a:t>(</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smtClean="0">
                <a:solidFill>
                  <a:srgbClr val="000099"/>
                </a:solidFill>
                <a:latin typeface="Arial" pitchFamily="34" charset="0"/>
                <a:cs typeface="Arial" pitchFamily="34" charset="0"/>
              </a:rPr>
              <a:t>) </a:t>
            </a:r>
            <a:r>
              <a:rPr lang="en-US" sz="1800" b="1" i="1" dirty="0">
                <a:solidFill>
                  <a:srgbClr val="000099"/>
                </a:solidFill>
                <a:latin typeface="Arial" pitchFamily="34" charset="0"/>
                <a:cs typeface="Arial" pitchFamily="34" charset="0"/>
              </a:rPr>
              <a:t>and </a:t>
            </a:r>
            <a:r>
              <a:rPr lang="en-US" sz="1800" b="1" i="1" dirty="0" err="1">
                <a:solidFill>
                  <a:srgbClr val="000099"/>
                </a:solidFill>
                <a:latin typeface="Arial" pitchFamily="34" charset="0"/>
                <a:cs typeface="Arial" pitchFamily="34" charset="0"/>
              </a:rPr>
              <a:t>rts</a:t>
            </a:r>
            <a:r>
              <a:rPr lang="en-US" sz="1800" b="1" i="1" dirty="0">
                <a:solidFill>
                  <a:srgbClr val="000099"/>
                </a:solidFill>
                <a:latin typeface="Arial" pitchFamily="34" charset="0"/>
                <a:cs typeface="Arial" pitchFamily="34" charset="0"/>
              </a:rPr>
              <a:t>(x); </a:t>
            </a:r>
            <a:r>
              <a:rPr lang="en-US" sz="1800" b="1" i="1" dirty="0" smtClean="0">
                <a:solidFill>
                  <a:srgbClr val="000099"/>
                </a:solidFill>
                <a:latin typeface="Arial" pitchFamily="34" charset="0"/>
                <a:cs typeface="Arial" pitchFamily="34" charset="0"/>
              </a:rPr>
              <a:t>end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else roll-back the transaction;</a:t>
            </a:r>
            <a:endParaRPr lang="en-US" sz="1800" b="1" dirty="0">
              <a:solidFill>
                <a:srgbClr val="000099"/>
              </a:solidFill>
              <a:latin typeface="Arial" pitchFamily="34" charset="0"/>
              <a:cs typeface="Arial" pitchFamily="34" charset="0"/>
            </a:endParaRPr>
          </a:p>
          <a:p>
            <a:pPr marL="457200" indent="0">
              <a:spcBef>
                <a:spcPts val="1200"/>
              </a:spcBef>
              <a:buNone/>
            </a:pPr>
            <a:r>
              <a:rPr lang="en-US" sz="1800" b="1" dirty="0">
                <a:solidFill>
                  <a:srgbClr val="660066"/>
                </a:solidFill>
                <a:latin typeface="Arial" pitchFamily="34" charset="0"/>
                <a:cs typeface="Arial" pitchFamily="34" charset="0"/>
              </a:rPr>
              <a:t>Write operation</a:t>
            </a:r>
          </a:p>
          <a:p>
            <a:pPr marL="685800" indent="0">
              <a:buNone/>
            </a:pPr>
            <a:r>
              <a:rPr lang="en-US" sz="1800" b="1" i="1" dirty="0">
                <a:solidFill>
                  <a:srgbClr val="000099"/>
                </a:solidFill>
                <a:latin typeface="Arial" pitchFamily="34" charset="0"/>
                <a:cs typeface="Arial" pitchFamily="34" charset="0"/>
              </a:rPr>
              <a:t>If </a:t>
            </a:r>
            <a:r>
              <a:rPr lang="en-US" sz="1800" b="1" i="1" dirty="0" err="1">
                <a:solidFill>
                  <a:srgbClr val="000099"/>
                </a:solidFill>
                <a:latin typeface="Arial" pitchFamily="34" charset="0"/>
                <a:cs typeface="Arial" pitchFamily="34" charset="0"/>
              </a:rPr>
              <a:t>rts</a:t>
            </a:r>
            <a:r>
              <a:rPr lang="en-US" sz="1800" b="1" i="1" dirty="0">
                <a:solidFill>
                  <a:srgbClr val="000099"/>
                </a:solidFill>
                <a:latin typeface="Arial" pitchFamily="34" charset="0"/>
                <a:cs typeface="Arial" pitchFamily="34" charset="0"/>
              </a:rPr>
              <a:t>(x) &lt; </a:t>
            </a:r>
            <a:r>
              <a:rPr lang="en-US" sz="1800" b="1" i="1" dirty="0" err="1" smtClean="0">
                <a:solidFill>
                  <a:srgbClr val="000099"/>
                </a:solidFill>
                <a:latin typeface="Arial" pitchFamily="34" charset="0"/>
                <a:cs typeface="Arial" pitchFamily="34" charset="0"/>
              </a:rPr>
              <a:t>ts</a:t>
            </a:r>
            <a:r>
              <a:rPr lang="en-US" sz="1800" b="1" i="1" dirty="0" smtClean="0">
                <a:solidFill>
                  <a:srgbClr val="000099"/>
                </a:solidFill>
                <a:latin typeface="Arial" pitchFamily="34" charset="0"/>
                <a:cs typeface="Arial" pitchFamily="34" charset="0"/>
              </a:rPr>
              <a:t>(</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smtClean="0">
                <a:solidFill>
                  <a:srgbClr val="000099"/>
                </a:solidFill>
                <a:latin typeface="Arial" pitchFamily="34" charset="0"/>
                <a:cs typeface="Arial" pitchFamily="34" charset="0"/>
              </a:rPr>
              <a:t>) </a:t>
            </a:r>
            <a:r>
              <a:rPr lang="en-US" sz="1800" b="1" i="1" dirty="0">
                <a:solidFill>
                  <a:srgbClr val="000099"/>
                </a:solidFill>
                <a:latin typeface="Arial" pitchFamily="34" charset="0"/>
                <a:cs typeface="Arial" pitchFamily="34" charset="0"/>
              </a:rPr>
              <a:t>then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begin </a:t>
            </a:r>
            <a:r>
              <a:rPr lang="en-US" sz="1800" b="1" dirty="0" smtClean="0">
                <a:solidFill>
                  <a:srgbClr val="000099"/>
                </a:solidFill>
                <a:latin typeface="Arial" pitchFamily="34" charset="0"/>
                <a:cs typeface="Arial" pitchFamily="34" charset="0"/>
              </a:rPr>
              <a:t> </a:t>
            </a:r>
            <a:r>
              <a:rPr lang="en-US" sz="1800" b="1" i="1" dirty="0" smtClean="0">
                <a:solidFill>
                  <a:srgbClr val="000099"/>
                </a:solidFill>
                <a:latin typeface="Arial" pitchFamily="34" charset="0"/>
                <a:cs typeface="Arial" pitchFamily="34" charset="0"/>
              </a:rPr>
              <a:t>overwrite </a:t>
            </a:r>
            <a:r>
              <a:rPr lang="en-US" sz="1800" b="1" i="1" dirty="0" err="1">
                <a:solidFill>
                  <a:srgbClr val="000099"/>
                </a:solidFill>
                <a:latin typeface="Arial" pitchFamily="34" charset="0"/>
                <a:cs typeface="Arial" pitchFamily="34" charset="0"/>
              </a:rPr>
              <a:t>wt</a:t>
            </a:r>
            <a:r>
              <a:rPr lang="en-US" sz="1800" b="1" i="1" dirty="0">
                <a:solidFill>
                  <a:srgbClr val="000099"/>
                </a:solidFill>
                <a:latin typeface="Arial" pitchFamily="34" charset="0"/>
                <a:cs typeface="Arial" pitchFamily="34" charset="0"/>
              </a:rPr>
              <a:t> by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 modify data </a:t>
            </a:r>
            <a:r>
              <a:rPr lang="en-US" sz="1800" b="1" i="1" dirty="0" smtClean="0">
                <a:solidFill>
                  <a:srgbClr val="000099"/>
                </a:solidFill>
                <a:latin typeface="Arial" pitchFamily="34" charset="0"/>
                <a:cs typeface="Arial" pitchFamily="34" charset="0"/>
              </a:rPr>
              <a:t>end </a:t>
            </a:r>
            <a:r>
              <a:rPr lang="en-US" sz="1800" b="1" dirty="0" smtClean="0">
                <a:solidFill>
                  <a:srgbClr val="000099"/>
                </a:solidFill>
                <a:latin typeface="Arial" pitchFamily="34" charset="0"/>
                <a:cs typeface="Arial" pitchFamily="34" charset="0"/>
              </a:rPr>
              <a:t>  </a:t>
            </a:r>
            <a:r>
              <a:rPr lang="en-US" sz="1800" b="1" i="1" dirty="0" smtClean="0">
                <a:solidFill>
                  <a:srgbClr val="000099"/>
                </a:solidFill>
                <a:latin typeface="Arial" pitchFamily="34" charset="0"/>
                <a:cs typeface="Arial" pitchFamily="34" charset="0"/>
              </a:rPr>
              <a:t>else </a:t>
            </a:r>
            <a:r>
              <a:rPr lang="en-US" sz="1800" b="1" i="1" dirty="0">
                <a:solidFill>
                  <a:srgbClr val="000099"/>
                </a:solidFill>
                <a:latin typeface="Arial" pitchFamily="34" charset="0"/>
                <a:cs typeface="Arial" pitchFamily="34" charset="0"/>
              </a:rPr>
              <a:t>roll-back the transaction; </a:t>
            </a:r>
            <a:endParaRPr lang="en-US" sz="1800" b="1" dirty="0">
              <a:solidFill>
                <a:srgbClr val="000099"/>
              </a:solidFill>
              <a:latin typeface="Arial" pitchFamily="34" charset="0"/>
              <a:cs typeface="Arial" pitchFamily="34" charset="0"/>
            </a:endParaRPr>
          </a:p>
          <a:p>
            <a:pPr marL="457200" indent="0">
              <a:spcBef>
                <a:spcPts val="1200"/>
              </a:spcBef>
              <a:buNone/>
            </a:pPr>
            <a:r>
              <a:rPr lang="en-US" sz="1800" b="1" dirty="0">
                <a:solidFill>
                  <a:srgbClr val="660066"/>
                </a:solidFill>
                <a:latin typeface="Arial" pitchFamily="34" charset="0"/>
                <a:cs typeface="Arial" pitchFamily="34" charset="0"/>
              </a:rPr>
              <a:t>Two consecutive writes</a:t>
            </a:r>
          </a:p>
          <a:p>
            <a:pPr marL="685800" indent="0">
              <a:buNone/>
            </a:pPr>
            <a:r>
              <a:rPr lang="en-US" sz="1800" b="1" i="1" dirty="0">
                <a:solidFill>
                  <a:srgbClr val="000099"/>
                </a:solidFill>
                <a:latin typeface="Arial" pitchFamily="34" charset="0"/>
                <a:cs typeface="Arial" pitchFamily="34" charset="0"/>
              </a:rPr>
              <a:t>Compare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and </a:t>
            </a:r>
            <a:r>
              <a:rPr lang="en-US" sz="1800" b="1" i="1" dirty="0" err="1" smtClean="0">
                <a:solidFill>
                  <a:srgbClr val="000099"/>
                </a:solidFill>
                <a:latin typeface="Arial" pitchFamily="34" charset="0"/>
                <a:cs typeface="Arial" pitchFamily="34" charset="0"/>
              </a:rPr>
              <a:t>ts</a:t>
            </a:r>
            <a:r>
              <a:rPr lang="en-US" sz="1800" b="1" i="1" dirty="0" smtClean="0">
                <a:solidFill>
                  <a:srgbClr val="000099"/>
                </a:solidFill>
                <a:latin typeface="Arial" pitchFamily="34" charset="0"/>
                <a:cs typeface="Arial" pitchFamily="34" charset="0"/>
              </a:rPr>
              <a:t>(</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smtClean="0">
                <a:solidFill>
                  <a:srgbClr val="000099"/>
                </a:solidFill>
                <a:latin typeface="Arial" pitchFamily="34" charset="0"/>
                <a:cs typeface="Arial" pitchFamily="34" charset="0"/>
              </a:rPr>
              <a:t>)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If </a:t>
            </a:r>
            <a:r>
              <a:rPr lang="en-US" sz="1800" b="1" i="1" dirty="0" err="1">
                <a:solidFill>
                  <a:srgbClr val="000099"/>
                </a:solidFill>
                <a:latin typeface="Arial" pitchFamily="34" charset="0"/>
                <a:cs typeface="Arial" pitchFamily="34" charset="0"/>
              </a:rPr>
              <a:t>wt</a:t>
            </a:r>
            <a:r>
              <a:rPr lang="en-US" sz="1800" b="1" i="1" dirty="0">
                <a:solidFill>
                  <a:srgbClr val="000099"/>
                </a:solidFill>
                <a:latin typeface="Arial" pitchFamily="34" charset="0"/>
                <a:cs typeface="Arial" pitchFamily="34" charset="0"/>
              </a:rPr>
              <a:t> &lt;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 then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begin </a:t>
            </a:r>
            <a:r>
              <a:rPr lang="en-US" sz="1800" b="1" dirty="0">
                <a:solidFill>
                  <a:srgbClr val="000099"/>
                </a:solidFill>
                <a:latin typeface="Arial" pitchFamily="34" charset="0"/>
                <a:cs typeface="Arial" pitchFamily="34" charset="0"/>
              </a:rPr>
              <a:t>   </a:t>
            </a:r>
            <a:r>
              <a:rPr lang="en-US" sz="1800" b="1" i="1" dirty="0">
                <a:solidFill>
                  <a:srgbClr val="000099"/>
                </a:solidFill>
                <a:latin typeface="Arial" pitchFamily="34" charset="0"/>
                <a:cs typeface="Arial" pitchFamily="34" charset="0"/>
              </a:rPr>
              <a:t>modify the data item; overwrite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with </a:t>
            </a:r>
            <a:r>
              <a:rPr lang="en-US" sz="1800" b="1" i="1" dirty="0" err="1" smtClean="0">
                <a:solidFill>
                  <a:srgbClr val="000099"/>
                </a:solidFill>
                <a:latin typeface="Arial" pitchFamily="34" charset="0"/>
                <a:cs typeface="Arial" pitchFamily="34" charset="0"/>
              </a:rPr>
              <a:t>ts</a:t>
            </a:r>
            <a:r>
              <a:rPr lang="en-US" sz="1800" b="1" i="1" dirty="0" smtClean="0">
                <a:solidFill>
                  <a:srgbClr val="000099"/>
                </a:solidFill>
                <a:latin typeface="Arial" pitchFamily="34" charset="0"/>
                <a:cs typeface="Arial" pitchFamily="34" charset="0"/>
              </a:rPr>
              <a:t>(</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smtClean="0">
                <a:solidFill>
                  <a:srgbClr val="000099"/>
                </a:solidFill>
                <a:latin typeface="Arial" pitchFamily="34" charset="0"/>
                <a:cs typeface="Arial" pitchFamily="34" charset="0"/>
              </a:rPr>
              <a:t>) </a:t>
            </a:r>
            <a:r>
              <a:rPr lang="en-US" sz="1800" b="1" dirty="0" smtClean="0">
                <a:solidFill>
                  <a:srgbClr val="000099"/>
                </a:solidFill>
                <a:latin typeface="Arial" pitchFamily="34" charset="0"/>
                <a:cs typeface="Arial" pitchFamily="34" charset="0"/>
              </a:rPr>
              <a:t>  </a:t>
            </a:r>
            <a:r>
              <a:rPr lang="en-US" sz="1800" b="1" i="1" dirty="0">
                <a:solidFill>
                  <a:srgbClr val="000099"/>
                </a:solidFill>
                <a:latin typeface="Arial" pitchFamily="34" charset="0"/>
                <a:cs typeface="Arial" pitchFamily="34" charset="0"/>
              </a:rPr>
              <a:t>end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else roll-back the transaction;</a:t>
            </a:r>
            <a:endParaRPr lang="en-US" sz="1800" b="1" dirty="0">
              <a:solidFill>
                <a:srgbClr val="000099"/>
              </a:solidFill>
              <a:latin typeface="Arial" pitchFamily="34" charset="0"/>
              <a:cs typeface="Arial" pitchFamily="34" charset="0"/>
            </a:endParaRPr>
          </a:p>
          <a:p>
            <a:pPr marL="228600" indent="0" algn="just">
              <a:spcBef>
                <a:spcPts val="1200"/>
              </a:spcBef>
              <a:buNone/>
            </a:pPr>
            <a:endParaRPr lang="en-US" sz="1800" b="1" dirty="0" smtClean="0">
              <a:solidFill>
                <a:srgbClr val="000099"/>
              </a:solidFill>
              <a:sym typeface="Wingdings" pitchFamily="2" charset="2"/>
            </a:endParaRPr>
          </a:p>
        </p:txBody>
      </p:sp>
    </p:spTree>
    <p:extLst>
      <p:ext uri="{BB962C8B-B14F-4D97-AF65-F5344CB8AC3E}">
        <p14:creationId xmlns:p14="http://schemas.microsoft.com/office/powerpoint/2010/main" val="21331391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92</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Thomas Write Rule (TWR)</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smtClean="0">
                <a:solidFill>
                  <a:srgbClr val="660066"/>
                </a:solidFill>
                <a:latin typeface="Arial" pitchFamily="34" charset="0"/>
                <a:cs typeface="Arial" pitchFamily="34" charset="0"/>
              </a:rPr>
              <a:t>If </a:t>
            </a:r>
            <a:r>
              <a:rPr lang="en-US" sz="2400" b="1" i="1" dirty="0" err="1" smtClean="0">
                <a:solidFill>
                  <a:srgbClr val="660066"/>
                </a:solidFill>
                <a:latin typeface="Arial" pitchFamily="34" charset="0"/>
                <a:cs typeface="Arial" pitchFamily="34" charset="0"/>
              </a:rPr>
              <a:t>w</a:t>
            </a:r>
            <a:r>
              <a:rPr lang="en-US" sz="2400" b="1" i="1" baseline="-10000" dirty="0" err="1" smtClean="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[x] is performed and then </a:t>
            </a:r>
            <a:r>
              <a:rPr lang="en-US" sz="2400" b="1" i="1" dirty="0" err="1" smtClean="0">
                <a:solidFill>
                  <a:srgbClr val="660066"/>
                </a:solidFill>
                <a:latin typeface="Arial" pitchFamily="34" charset="0"/>
                <a:cs typeface="Arial" pitchFamily="34" charset="0"/>
              </a:rPr>
              <a:t>w</a:t>
            </a:r>
            <a:r>
              <a:rPr lang="en-US" sz="2400" b="1" i="1" baseline="-10000" dirty="0" err="1" smtClean="0">
                <a:solidFill>
                  <a:srgbClr val="660066"/>
                </a:solidFill>
                <a:latin typeface="Arial" pitchFamily="34" charset="0"/>
                <a:cs typeface="Arial" pitchFamily="34" charset="0"/>
              </a:rPr>
              <a:t>j</a:t>
            </a:r>
            <a:r>
              <a:rPr lang="en-US" sz="2400" b="1" dirty="0" smtClean="0">
                <a:solidFill>
                  <a:srgbClr val="660066"/>
                </a:solidFill>
                <a:latin typeface="Arial" pitchFamily="34" charset="0"/>
                <a:cs typeface="Arial" pitchFamily="34" charset="0"/>
              </a:rPr>
              <a:t>[x] (no write is a function of a read) then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[x</a:t>
            </a:r>
            <a:r>
              <a:rPr lang="en-US" sz="2400" b="1" dirty="0" smtClean="0">
                <a:solidFill>
                  <a:srgbClr val="660066"/>
                </a:solidFill>
                <a:latin typeface="Arial" pitchFamily="34" charset="0"/>
                <a:cs typeface="Arial" pitchFamily="34" charset="0"/>
              </a:rPr>
              <a:t>] can be ignored and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is not rolled-back.</a:t>
            </a:r>
            <a:endParaRPr lang="en-US" sz="2400" b="1" dirty="0">
              <a:solidFill>
                <a:srgbClr val="660066"/>
              </a:solidFill>
              <a:latin typeface="Arial" pitchFamily="34" charset="0"/>
              <a:cs typeface="Arial" pitchFamily="34" charset="0"/>
            </a:endParaRPr>
          </a:p>
          <a:p>
            <a:pPr marL="228600" indent="0" algn="just">
              <a:spcBef>
                <a:spcPts val="1200"/>
              </a:spcBef>
              <a:buNone/>
            </a:pPr>
            <a:r>
              <a:rPr lang="en-US" sz="1800" b="1" i="1" dirty="0" smtClean="0">
                <a:solidFill>
                  <a:srgbClr val="000099"/>
                </a:solidFill>
                <a:latin typeface="Arial" pitchFamily="34" charset="0"/>
                <a:cs typeface="Arial" pitchFamily="34" charset="0"/>
              </a:rPr>
              <a:t>Example: Suppose on Saturday you moved to 1020 </a:t>
            </a:r>
            <a:r>
              <a:rPr lang="en-US" sz="1800" b="1" i="1" dirty="0" err="1" smtClean="0">
                <a:solidFill>
                  <a:srgbClr val="000099"/>
                </a:solidFill>
                <a:latin typeface="Arial" pitchFamily="34" charset="0"/>
                <a:cs typeface="Arial" pitchFamily="34" charset="0"/>
              </a:rPr>
              <a:t>Troost</a:t>
            </a:r>
            <a:r>
              <a:rPr lang="en-US" sz="1800" b="1" i="1" dirty="0" smtClean="0">
                <a:solidFill>
                  <a:srgbClr val="000099"/>
                </a:solidFill>
                <a:latin typeface="Arial" pitchFamily="34" charset="0"/>
                <a:cs typeface="Arial" pitchFamily="34" charset="0"/>
              </a:rPr>
              <a:t> and then on Sunday you moved to 5100 </a:t>
            </a:r>
            <a:r>
              <a:rPr lang="en-US" sz="1800" b="1" i="1" dirty="0" err="1" smtClean="0">
                <a:solidFill>
                  <a:srgbClr val="000099"/>
                </a:solidFill>
                <a:latin typeface="Arial" pitchFamily="34" charset="0"/>
                <a:cs typeface="Arial" pitchFamily="34" charset="0"/>
              </a:rPr>
              <a:t>Rockhill</a:t>
            </a:r>
            <a:r>
              <a:rPr lang="en-US" sz="1800" b="1" i="1" dirty="0" smtClean="0">
                <a:solidFill>
                  <a:srgbClr val="000099"/>
                </a:solidFill>
                <a:latin typeface="Arial" pitchFamily="34" charset="0"/>
                <a:cs typeface="Arial" pitchFamily="34" charset="0"/>
              </a:rPr>
              <a:t>. Suppose UMKC sends your address change transactions </a:t>
            </a:r>
            <a:r>
              <a:rPr lang="en-US" sz="1800" b="1" i="1" dirty="0" err="1" smtClean="0">
                <a:solidFill>
                  <a:srgbClr val="000099"/>
                </a:solidFill>
                <a:latin typeface="Arial" pitchFamily="34" charset="0"/>
                <a:cs typeface="Arial" pitchFamily="34" charset="0"/>
              </a:rPr>
              <a:t>T</a:t>
            </a:r>
            <a:r>
              <a:rPr lang="en-US" sz="1800" b="1" i="1" baseline="-10000" dirty="0" err="1" smtClean="0">
                <a:solidFill>
                  <a:srgbClr val="000099"/>
                </a:solidFill>
                <a:latin typeface="Arial" pitchFamily="34" charset="0"/>
                <a:cs typeface="Arial" pitchFamily="34" charset="0"/>
              </a:rPr>
              <a:t>Troost</a:t>
            </a:r>
            <a:r>
              <a:rPr lang="en-US" sz="1800" b="1" i="1" dirty="0" smtClean="0">
                <a:solidFill>
                  <a:srgbClr val="000099"/>
                </a:solidFill>
                <a:latin typeface="Arial" pitchFamily="34" charset="0"/>
                <a:cs typeface="Arial" pitchFamily="34" charset="0"/>
              </a:rPr>
              <a:t> to the system and then sends </a:t>
            </a:r>
            <a:r>
              <a:rPr lang="en-US" sz="1800" b="1" i="1" dirty="0" err="1" smtClean="0">
                <a:solidFill>
                  <a:srgbClr val="000099"/>
                </a:solidFill>
                <a:latin typeface="Arial" pitchFamily="34" charset="0"/>
                <a:cs typeface="Arial" pitchFamily="34" charset="0"/>
              </a:rPr>
              <a:t>T</a:t>
            </a:r>
            <a:r>
              <a:rPr lang="en-US" sz="1800" b="1" i="1" baseline="-10000" dirty="0" err="1" smtClean="0">
                <a:solidFill>
                  <a:srgbClr val="000099"/>
                </a:solidFill>
                <a:latin typeface="Arial" pitchFamily="34" charset="0"/>
                <a:cs typeface="Arial" pitchFamily="34" charset="0"/>
              </a:rPr>
              <a:t>Rockhill</a:t>
            </a:r>
            <a:r>
              <a:rPr lang="en-US" sz="1800" b="1" i="1" dirty="0" smtClean="0">
                <a:solidFill>
                  <a:srgbClr val="000099"/>
                </a:solidFill>
                <a:latin typeface="Arial" pitchFamily="34" charset="0"/>
                <a:cs typeface="Arial" pitchFamily="34" charset="0"/>
              </a:rPr>
              <a:t> when </a:t>
            </a:r>
            <a:r>
              <a:rPr lang="en-US" sz="1800" b="1" i="1" dirty="0" err="1" smtClean="0">
                <a:solidFill>
                  <a:srgbClr val="000099"/>
                </a:solidFill>
                <a:latin typeface="Arial" pitchFamily="34" charset="0"/>
                <a:cs typeface="Arial" pitchFamily="34" charset="0"/>
              </a:rPr>
              <a:t>T</a:t>
            </a:r>
            <a:r>
              <a:rPr lang="en-US" sz="1800" b="1" i="1" baseline="-10000" dirty="0" err="1" smtClean="0">
                <a:solidFill>
                  <a:srgbClr val="000099"/>
                </a:solidFill>
                <a:latin typeface="Arial" pitchFamily="34" charset="0"/>
                <a:cs typeface="Arial" pitchFamily="34" charset="0"/>
              </a:rPr>
              <a:t>Troost</a:t>
            </a:r>
            <a:r>
              <a:rPr lang="en-US" sz="1800" b="1" i="1" dirty="0" smtClean="0">
                <a:solidFill>
                  <a:srgbClr val="000099"/>
                </a:solidFill>
                <a:latin typeface="Arial" pitchFamily="34" charset="0"/>
                <a:cs typeface="Arial" pitchFamily="34" charset="0"/>
              </a:rPr>
              <a:t> is still running. </a:t>
            </a:r>
            <a:r>
              <a:rPr lang="en-US" sz="1800" b="1" i="1" dirty="0" err="1" smtClean="0">
                <a:solidFill>
                  <a:srgbClr val="000099"/>
                </a:solidFill>
                <a:latin typeface="Arial" pitchFamily="34" charset="0"/>
                <a:cs typeface="Arial" pitchFamily="34" charset="0"/>
              </a:rPr>
              <a:t>T</a:t>
            </a:r>
            <a:r>
              <a:rPr lang="en-US" sz="1800" b="1" i="1" baseline="-10000" dirty="0" err="1" smtClean="0">
                <a:solidFill>
                  <a:srgbClr val="000099"/>
                </a:solidFill>
                <a:latin typeface="Arial" pitchFamily="34" charset="0"/>
                <a:cs typeface="Arial" pitchFamily="34" charset="0"/>
              </a:rPr>
              <a:t>Rockhill</a:t>
            </a:r>
            <a:r>
              <a:rPr lang="en-US" sz="1800" b="1" i="1" dirty="0" smtClean="0">
                <a:solidFill>
                  <a:srgbClr val="000099"/>
                </a:solidFill>
                <a:latin typeface="Arial" pitchFamily="34" charset="0"/>
                <a:cs typeface="Arial" pitchFamily="34" charset="0"/>
              </a:rPr>
              <a:t> modifies the address to 5100 </a:t>
            </a:r>
            <a:r>
              <a:rPr lang="en-US" sz="1800" b="1" i="1" dirty="0" err="1" smtClean="0">
                <a:solidFill>
                  <a:srgbClr val="000099"/>
                </a:solidFill>
                <a:latin typeface="Arial" pitchFamily="34" charset="0"/>
                <a:cs typeface="Arial" pitchFamily="34" charset="0"/>
              </a:rPr>
              <a:t>Rockhill</a:t>
            </a:r>
            <a:r>
              <a:rPr lang="en-US" sz="1800" b="1" i="1" dirty="0" smtClean="0">
                <a:solidFill>
                  <a:srgbClr val="000099"/>
                </a:solidFill>
                <a:latin typeface="Arial" pitchFamily="34" charset="0"/>
                <a:cs typeface="Arial" pitchFamily="34" charset="0"/>
              </a:rPr>
              <a:t>.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smtClean="0">
                <a:solidFill>
                  <a:srgbClr val="000099"/>
                </a:solidFill>
                <a:latin typeface="Arial" pitchFamily="34" charset="0"/>
                <a:cs typeface="Arial" pitchFamily="34" charset="0"/>
              </a:rPr>
              <a:t> finds that a younger transaction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Rockhill</a:t>
            </a:r>
            <a:r>
              <a:rPr lang="en-US" sz="1800" b="1" i="1" dirty="0" smtClean="0">
                <a:solidFill>
                  <a:srgbClr val="000099"/>
                </a:solidFill>
                <a:latin typeface="Arial" pitchFamily="34" charset="0"/>
                <a:cs typeface="Arial" pitchFamily="34" charset="0"/>
              </a:rPr>
              <a:t>) has changed the value to </a:t>
            </a:r>
            <a:r>
              <a:rPr lang="en-US" sz="1800" b="1" i="1" dirty="0">
                <a:solidFill>
                  <a:srgbClr val="000099"/>
                </a:solidFill>
                <a:latin typeface="Arial" pitchFamily="34" charset="0"/>
                <a:cs typeface="Arial" pitchFamily="34" charset="0"/>
              </a:rPr>
              <a:t>5100 </a:t>
            </a:r>
            <a:r>
              <a:rPr lang="en-US" sz="1800" b="1" i="1" dirty="0" err="1" smtClean="0">
                <a:solidFill>
                  <a:srgbClr val="000099"/>
                </a:solidFill>
                <a:latin typeface="Arial" pitchFamily="34" charset="0"/>
                <a:cs typeface="Arial" pitchFamily="34" charset="0"/>
              </a:rPr>
              <a:t>Rockhill</a:t>
            </a:r>
            <a:r>
              <a:rPr lang="en-US" sz="1800" b="1" i="1" dirty="0" smtClean="0">
                <a:solidFill>
                  <a:srgbClr val="000099"/>
                </a:solidFill>
                <a:latin typeface="Arial" pitchFamily="34" charset="0"/>
                <a:cs typeface="Arial" pitchFamily="34" charset="0"/>
              </a:rPr>
              <a:t>,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smtClean="0">
                <a:solidFill>
                  <a:srgbClr val="000099"/>
                </a:solidFill>
                <a:latin typeface="Arial" pitchFamily="34" charset="0"/>
                <a:cs typeface="Arial" pitchFamily="34" charset="0"/>
              </a:rPr>
              <a:t> must roll-back according to </a:t>
            </a:r>
            <a:r>
              <a:rPr lang="en-US" sz="1800" b="1" i="1" dirty="0" err="1" smtClean="0">
                <a:solidFill>
                  <a:srgbClr val="000099"/>
                </a:solidFill>
                <a:latin typeface="Arial" pitchFamily="34" charset="0"/>
                <a:cs typeface="Arial" pitchFamily="34" charset="0"/>
              </a:rPr>
              <a:t>TO</a:t>
            </a:r>
            <a:r>
              <a:rPr lang="en-US" sz="1800" b="1" i="1" dirty="0" smtClean="0">
                <a:solidFill>
                  <a:srgbClr val="000099"/>
                </a:solidFill>
                <a:latin typeface="Arial" pitchFamily="34" charset="0"/>
                <a:cs typeface="Arial" pitchFamily="34" charset="0"/>
              </a:rPr>
              <a:t>. But since no write is a function of read,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smtClean="0">
                <a:solidFill>
                  <a:srgbClr val="000099"/>
                </a:solidFill>
                <a:latin typeface="Arial" pitchFamily="34" charset="0"/>
                <a:cs typeface="Arial" pitchFamily="34" charset="0"/>
              </a:rPr>
              <a:t> is not rolled-back but ignored.</a:t>
            </a:r>
          </a:p>
          <a:p>
            <a:pPr marL="228600" indent="0" algn="just">
              <a:spcBef>
                <a:spcPts val="1200"/>
              </a:spcBef>
              <a:buNone/>
            </a:pPr>
            <a:r>
              <a:rPr lang="en-US" sz="1800" b="1" dirty="0" smtClean="0">
                <a:solidFill>
                  <a:srgbClr val="000099"/>
                </a:solidFill>
                <a:latin typeface="Arial" pitchFamily="34" charset="0"/>
                <a:cs typeface="Arial" pitchFamily="34" charset="0"/>
              </a:rPr>
              <a:t>This is a case of </a:t>
            </a:r>
            <a:r>
              <a:rPr lang="en-US" sz="1800" b="1" dirty="0" err="1" smtClean="0">
                <a:solidFill>
                  <a:srgbClr val="000099"/>
                </a:solidFill>
                <a:latin typeface="Arial" pitchFamily="34" charset="0"/>
                <a:cs typeface="Arial" pitchFamily="34" charset="0"/>
              </a:rPr>
              <a:t>ww</a:t>
            </a:r>
            <a:r>
              <a:rPr lang="en-US" sz="1800" b="1" dirty="0" smtClean="0">
                <a:solidFill>
                  <a:srgbClr val="000099"/>
                </a:solidFill>
                <a:latin typeface="Arial" pitchFamily="34" charset="0"/>
                <a:cs typeface="Arial" pitchFamily="34" charset="0"/>
              </a:rPr>
              <a:t> synchronization. Thus, if a write arrives too late (e.g.,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dirty="0" smtClean="0">
                <a:solidFill>
                  <a:srgbClr val="000099"/>
                </a:solidFill>
                <a:latin typeface="Arial" pitchFamily="34" charset="0"/>
                <a:cs typeface="Arial" pitchFamily="34" charset="0"/>
              </a:rPr>
              <a:t>) and its write is not a function of a read then its write is not sent to DM (ignored) for processing.</a:t>
            </a:r>
            <a:endParaRPr lang="en-US" sz="1800" b="1" dirty="0">
              <a:solidFill>
                <a:srgbClr val="000099"/>
              </a:solidFill>
              <a:latin typeface="Arial" pitchFamily="34" charset="0"/>
              <a:cs typeface="Arial" pitchFamily="34" charset="0"/>
            </a:endParaRPr>
          </a:p>
          <a:p>
            <a:pPr marL="228600" indent="0" algn="just">
              <a:spcBef>
                <a:spcPts val="1200"/>
              </a:spcBef>
              <a:buNone/>
            </a:pPr>
            <a:endParaRPr lang="en-US" sz="1800" b="1" dirty="0" smtClean="0">
              <a:solidFill>
                <a:srgbClr val="000099"/>
              </a:solidFill>
              <a:sym typeface="Wingdings" pitchFamily="2" charset="2"/>
            </a:endParaRPr>
          </a:p>
        </p:txBody>
      </p:sp>
    </p:spTree>
    <p:extLst>
      <p:ext uri="{BB962C8B-B14F-4D97-AF65-F5344CB8AC3E}">
        <p14:creationId xmlns:p14="http://schemas.microsoft.com/office/powerpoint/2010/main" val="14399984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93</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Wait-Die (WD) and Wound-Wait (WW) schedulers</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smtClean="0">
                <a:solidFill>
                  <a:srgbClr val="660066"/>
                </a:solidFill>
                <a:latin typeface="Arial" pitchFamily="34" charset="0"/>
                <a:cs typeface="Arial" pitchFamily="34" charset="0"/>
              </a:rPr>
              <a:t>These schedulers use timestamp to resolve conflicts and 2PL to achieve isolation. A conflict is resolved either by rolling back or blocking a transaction in a manner that avoids deadlocks. We define:</a:t>
            </a:r>
          </a:p>
          <a:p>
            <a:pPr marL="290513" indent="0" algn="just">
              <a:spcBef>
                <a:spcPts val="1200"/>
              </a:spcBef>
              <a:buNone/>
            </a:pPr>
            <a:r>
              <a:rPr lang="en-US" sz="2000" b="1" dirty="0" err="1" smtClean="0">
                <a:solidFill>
                  <a:srgbClr val="000099"/>
                </a:solidFill>
                <a:latin typeface="Arial" pitchFamily="34" charset="0"/>
                <a:cs typeface="Arial" pitchFamily="34" charset="0"/>
                <a:sym typeface="Wingdings" pitchFamily="2" charset="2"/>
              </a:rPr>
              <a:t>T</a:t>
            </a:r>
            <a:r>
              <a:rPr lang="en-US" sz="2000" b="1" baseline="-10000" dirty="0" err="1" smtClean="0">
                <a:solidFill>
                  <a:srgbClr val="000099"/>
                </a:solidFill>
                <a:latin typeface="Arial" pitchFamily="34" charset="0"/>
                <a:cs typeface="Arial" pitchFamily="34" charset="0"/>
                <a:sym typeface="Wingdings" pitchFamily="2" charset="2"/>
              </a:rPr>
              <a:t>r</a:t>
            </a:r>
            <a:r>
              <a:rPr lang="en-US" sz="2000" b="1" dirty="0" smtClean="0">
                <a:solidFill>
                  <a:srgbClr val="000099"/>
                </a:solidFill>
                <a:latin typeface="Arial" pitchFamily="34" charset="0"/>
                <a:cs typeface="Arial" pitchFamily="34" charset="0"/>
                <a:sym typeface="Wingdings" pitchFamily="2" charset="2"/>
              </a:rPr>
              <a:t> a transaction that requests a data item to lock</a:t>
            </a:r>
          </a:p>
          <a:p>
            <a:pPr marL="290513" indent="0" algn="just">
              <a:buNone/>
            </a:pPr>
            <a:r>
              <a:rPr lang="en-US" sz="2000" b="1" dirty="0" err="1" smtClean="0">
                <a:solidFill>
                  <a:srgbClr val="000099"/>
                </a:solidFill>
                <a:latin typeface="Arial" pitchFamily="34" charset="0"/>
                <a:cs typeface="Arial" pitchFamily="34" charset="0"/>
                <a:sym typeface="Wingdings" pitchFamily="2" charset="2"/>
              </a:rPr>
              <a:t>T</a:t>
            </a:r>
            <a:r>
              <a:rPr lang="en-US" sz="2000" b="1" baseline="-10000" dirty="0" err="1" smtClean="0">
                <a:solidFill>
                  <a:srgbClr val="000099"/>
                </a:solidFill>
                <a:latin typeface="Arial" pitchFamily="34" charset="0"/>
                <a:cs typeface="Arial" pitchFamily="34" charset="0"/>
                <a:sym typeface="Wingdings" pitchFamily="2" charset="2"/>
              </a:rPr>
              <a:t>h</a:t>
            </a:r>
            <a:r>
              <a:rPr lang="en-US" sz="2000" b="1" dirty="0" smtClean="0">
                <a:solidFill>
                  <a:srgbClr val="000099"/>
                </a:solidFill>
                <a:latin typeface="Arial" pitchFamily="34" charset="0"/>
                <a:cs typeface="Arial" pitchFamily="34" charset="0"/>
                <a:sym typeface="Wingdings" pitchFamily="2" charset="2"/>
              </a:rPr>
              <a:t> a transaction </a:t>
            </a:r>
            <a:r>
              <a:rPr lang="en-US" sz="2000" b="1" dirty="0">
                <a:solidFill>
                  <a:srgbClr val="000099"/>
                </a:solidFill>
                <a:latin typeface="Arial" pitchFamily="34" charset="0"/>
                <a:cs typeface="Arial" pitchFamily="34" charset="0"/>
                <a:sym typeface="Wingdings" pitchFamily="2" charset="2"/>
              </a:rPr>
              <a:t>that </a:t>
            </a:r>
            <a:r>
              <a:rPr lang="en-US" sz="2000" b="1" dirty="0" smtClean="0">
                <a:solidFill>
                  <a:srgbClr val="000099"/>
                </a:solidFill>
                <a:latin typeface="Arial" pitchFamily="34" charset="0"/>
                <a:cs typeface="Arial" pitchFamily="34" charset="0"/>
                <a:sym typeface="Wingdings" pitchFamily="2" charset="2"/>
              </a:rPr>
              <a:t>holds a </a:t>
            </a:r>
            <a:r>
              <a:rPr lang="en-US" sz="2000" b="1" dirty="0">
                <a:solidFill>
                  <a:srgbClr val="000099"/>
                </a:solidFill>
                <a:latin typeface="Arial" pitchFamily="34" charset="0"/>
                <a:cs typeface="Arial" pitchFamily="34" charset="0"/>
                <a:sym typeface="Wingdings" pitchFamily="2" charset="2"/>
              </a:rPr>
              <a:t>data </a:t>
            </a:r>
            <a:r>
              <a:rPr lang="en-US" sz="2000" b="1" dirty="0" smtClean="0">
                <a:solidFill>
                  <a:srgbClr val="000099"/>
                </a:solidFill>
                <a:latin typeface="Arial" pitchFamily="34" charset="0"/>
                <a:cs typeface="Arial" pitchFamily="34" charset="0"/>
                <a:sym typeface="Wingdings" pitchFamily="2" charset="2"/>
              </a:rPr>
              <a:t>item.</a:t>
            </a:r>
            <a:endParaRPr lang="en-US" sz="2000" b="1" dirty="0">
              <a:solidFill>
                <a:srgbClr val="000099"/>
              </a:solidFill>
              <a:latin typeface="Arial" pitchFamily="34" charset="0"/>
              <a:cs typeface="Arial" pitchFamily="34" charset="0"/>
              <a:sym typeface="Wingdings" pitchFamily="2" charset="2"/>
            </a:endParaRPr>
          </a:p>
          <a:p>
            <a:pPr marL="228600" indent="0" algn="just">
              <a:buNone/>
            </a:pPr>
            <a:r>
              <a:rPr lang="en-US" sz="1800" b="1" dirty="0" smtClean="0">
                <a:solidFill>
                  <a:srgbClr val="000099"/>
                </a:solidFill>
                <a:sym typeface="Wingdings" pitchFamily="2" charset="2"/>
              </a:rPr>
              <a:t>Wait-Die (WD)</a:t>
            </a:r>
          </a:p>
          <a:p>
            <a:pPr marL="457200" indent="0" algn="just">
              <a:buNone/>
            </a:pPr>
            <a:r>
              <a:rPr lang="en-US" sz="1800" b="1" i="1" dirty="0" smtClean="0">
                <a:solidFill>
                  <a:srgbClr val="000099"/>
                </a:solidFill>
                <a:sym typeface="Wingdings" pitchFamily="2" charset="2"/>
              </a:rPr>
              <a:t>In the event of a conflict between T</a:t>
            </a:r>
            <a:r>
              <a:rPr lang="en-US" sz="1800" b="1" i="1" baseline="-10000" dirty="0" smtClean="0">
                <a:solidFill>
                  <a:srgbClr val="000099"/>
                </a:solidFill>
                <a:sym typeface="Wingdings" pitchFamily="2" charset="2"/>
              </a:rPr>
              <a:t>r</a:t>
            </a:r>
            <a:r>
              <a:rPr lang="en-US" sz="1800" b="1" i="1" dirty="0" smtClean="0">
                <a:solidFill>
                  <a:srgbClr val="000099"/>
                </a:solidFill>
                <a:sym typeface="Wingdings" pitchFamily="2" charset="2"/>
              </a:rPr>
              <a:t>i </a:t>
            </a:r>
            <a:r>
              <a:rPr lang="en-US" sz="1800" b="1" i="1" dirty="0">
                <a:solidFill>
                  <a:srgbClr val="000099"/>
                </a:solidFill>
                <a:sym typeface="Wingdings" pitchFamily="2" charset="2"/>
              </a:rPr>
              <a:t>and </a:t>
            </a:r>
            <a:r>
              <a:rPr lang="en-US" sz="1800" b="1" i="1" dirty="0" err="1" smtClean="0">
                <a:solidFill>
                  <a:srgbClr val="000099"/>
                </a:solidFill>
                <a:sym typeface="Wingdings" pitchFamily="2" charset="2"/>
              </a:rPr>
              <a:t>T</a:t>
            </a:r>
            <a:r>
              <a:rPr lang="en-US" sz="1800" b="1" i="1" baseline="-10000" dirty="0" err="1" smtClean="0">
                <a:solidFill>
                  <a:srgbClr val="000099"/>
                </a:solidFill>
                <a:sym typeface="Wingdings" pitchFamily="2" charset="2"/>
              </a:rPr>
              <a:t>h</a:t>
            </a:r>
            <a:r>
              <a:rPr lang="en-US" sz="1800" b="1" i="1" dirty="0" err="1" smtClean="0">
                <a:solidFill>
                  <a:srgbClr val="000099"/>
                </a:solidFill>
                <a:sym typeface="Wingdings" pitchFamily="2" charset="2"/>
              </a:rPr>
              <a:t>j</a:t>
            </a:r>
            <a:endParaRPr lang="en-US" sz="1800" b="1" i="1" dirty="0" smtClean="0">
              <a:solidFill>
                <a:srgbClr val="000099"/>
              </a:solidFill>
              <a:sym typeface="Wingdings" pitchFamily="2" charset="2"/>
            </a:endParaRPr>
          </a:p>
          <a:p>
            <a:pPr marL="457200" indent="0" algn="just">
              <a:buNone/>
            </a:pPr>
            <a:r>
              <a:rPr lang="en-US" sz="1800" b="1" i="1" dirty="0" smtClean="0">
                <a:solidFill>
                  <a:srgbClr val="000099"/>
                </a:solidFill>
                <a:sym typeface="Wingdings" pitchFamily="2" charset="2"/>
              </a:rPr>
              <a:t>If </a:t>
            </a:r>
            <a:r>
              <a:rPr lang="en-US" sz="1800" b="1" i="1" dirty="0">
                <a:solidFill>
                  <a:srgbClr val="000099"/>
                </a:solidFill>
                <a:sym typeface="Wingdings" pitchFamily="2" charset="2"/>
              </a:rPr>
              <a:t>T</a:t>
            </a:r>
            <a:r>
              <a:rPr lang="en-US" sz="1800" b="1" i="1" baseline="-10000" dirty="0">
                <a:solidFill>
                  <a:srgbClr val="000099"/>
                </a:solidFill>
                <a:sym typeface="Wingdings" pitchFamily="2" charset="2"/>
              </a:rPr>
              <a:t>r</a:t>
            </a:r>
            <a:r>
              <a:rPr lang="en-US" sz="1800" b="1" i="1" dirty="0">
                <a:solidFill>
                  <a:srgbClr val="000099"/>
                </a:solidFill>
                <a:sym typeface="Wingdings" pitchFamily="2" charset="2"/>
              </a:rPr>
              <a:t>i</a:t>
            </a:r>
            <a:r>
              <a:rPr lang="en-US" sz="1800" b="1" i="1" dirty="0" smtClean="0">
                <a:solidFill>
                  <a:srgbClr val="000099"/>
                </a:solidFill>
                <a:sym typeface="Wingdings" pitchFamily="2" charset="2"/>
              </a:rPr>
              <a:t> is older (smaller timestamp) then</a:t>
            </a:r>
          </a:p>
          <a:p>
            <a:pPr marL="457200" indent="0" algn="just">
              <a:buNone/>
            </a:pPr>
            <a:r>
              <a:rPr lang="en-US" sz="1800" b="1" i="1" dirty="0">
                <a:solidFill>
                  <a:srgbClr val="000099"/>
                </a:solidFill>
                <a:sym typeface="Wingdings" pitchFamily="2" charset="2"/>
              </a:rPr>
              <a:t>	block </a:t>
            </a:r>
            <a:r>
              <a:rPr lang="en-US" sz="1800" b="1" i="1" dirty="0" smtClean="0">
                <a:solidFill>
                  <a:srgbClr val="000099"/>
                </a:solidFill>
                <a:sym typeface="Wingdings" pitchFamily="2" charset="2"/>
              </a:rPr>
              <a:t>T</a:t>
            </a:r>
            <a:r>
              <a:rPr lang="en-US" sz="1800" b="1" i="1" baseline="-10000" dirty="0" smtClean="0">
                <a:solidFill>
                  <a:srgbClr val="000099"/>
                </a:solidFill>
                <a:sym typeface="Wingdings" pitchFamily="2" charset="2"/>
              </a:rPr>
              <a:t>r</a:t>
            </a:r>
            <a:r>
              <a:rPr lang="en-US" sz="1800" b="1" i="1" dirty="0" smtClean="0">
                <a:solidFill>
                  <a:srgbClr val="000099"/>
                </a:solidFill>
                <a:sym typeface="Wingdings" pitchFamily="2" charset="2"/>
              </a:rPr>
              <a:t>i</a:t>
            </a:r>
          </a:p>
          <a:p>
            <a:pPr marL="457200" indent="0" algn="just">
              <a:buNone/>
            </a:pPr>
            <a:r>
              <a:rPr lang="en-US" sz="1800" b="1" i="1" dirty="0" smtClean="0">
                <a:solidFill>
                  <a:srgbClr val="000099"/>
                </a:solidFill>
                <a:sym typeface="Wingdings" pitchFamily="2" charset="2"/>
              </a:rPr>
              <a:t>Else roll-back T</a:t>
            </a:r>
            <a:r>
              <a:rPr lang="en-US" sz="1800" b="1" i="1" baseline="-10000" dirty="0" smtClean="0">
                <a:solidFill>
                  <a:srgbClr val="000099"/>
                </a:solidFill>
                <a:sym typeface="Wingdings" pitchFamily="2" charset="2"/>
              </a:rPr>
              <a:t>r</a:t>
            </a:r>
            <a:r>
              <a:rPr lang="en-US" sz="1800" b="1" i="1" dirty="0" smtClean="0">
                <a:solidFill>
                  <a:srgbClr val="000099"/>
                </a:solidFill>
                <a:sym typeface="Wingdings" pitchFamily="2" charset="2"/>
              </a:rPr>
              <a:t>i</a:t>
            </a:r>
          </a:p>
          <a:p>
            <a:pPr marL="228600" indent="0" algn="just">
              <a:buNone/>
            </a:pPr>
            <a:r>
              <a:rPr lang="en-US" sz="1800" b="1" dirty="0" smtClean="0">
                <a:solidFill>
                  <a:srgbClr val="000099"/>
                </a:solidFill>
                <a:sym typeface="Wingdings" pitchFamily="2" charset="2"/>
              </a:rPr>
              <a:t>In WD, an older requestor waits for a younger holder.</a:t>
            </a:r>
          </a:p>
        </p:txBody>
      </p:sp>
    </p:spTree>
    <p:extLst>
      <p:ext uri="{BB962C8B-B14F-4D97-AF65-F5344CB8AC3E}">
        <p14:creationId xmlns:p14="http://schemas.microsoft.com/office/powerpoint/2010/main" val="7971119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94</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Wait-Die (WD) schedulers</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ctr">
              <a:buNone/>
            </a:pPr>
            <a:r>
              <a:rPr lang="en-US" sz="2400" b="1" dirty="0" smtClean="0">
                <a:solidFill>
                  <a:srgbClr val="00B050"/>
                </a:solidFill>
                <a:latin typeface="Arial" pitchFamily="34" charset="0"/>
                <a:cs typeface="Arial" pitchFamily="34" charset="0"/>
              </a:rPr>
              <a:t>Class discussion</a:t>
            </a:r>
          </a:p>
          <a:p>
            <a:pPr marL="0" indent="0" algn="just">
              <a:buNone/>
            </a:pPr>
            <a:r>
              <a:rPr lang="en-US" sz="2000" b="1" dirty="0" smtClean="0">
                <a:solidFill>
                  <a:srgbClr val="FF0000"/>
                </a:solidFill>
                <a:latin typeface="Arial" pitchFamily="34" charset="0"/>
                <a:cs typeface="Arial" pitchFamily="34" charset="0"/>
              </a:rPr>
              <a:t>Task: Proof that WD is a deadlock-free scheduler.</a:t>
            </a:r>
          </a:p>
        </p:txBody>
      </p:sp>
    </p:spTree>
    <p:extLst>
      <p:ext uri="{BB962C8B-B14F-4D97-AF65-F5344CB8AC3E}">
        <p14:creationId xmlns:p14="http://schemas.microsoft.com/office/powerpoint/2010/main" val="15943211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95</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Wound-Wait (WW) schedulers</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smtClean="0">
                <a:solidFill>
                  <a:srgbClr val="C00000"/>
                </a:solidFill>
                <a:latin typeface="Arial" pitchFamily="34" charset="0"/>
                <a:cs typeface="Arial" pitchFamily="34" charset="0"/>
              </a:rPr>
              <a:t>WW scheduler</a:t>
            </a:r>
          </a:p>
          <a:p>
            <a:pPr marL="228600" indent="0" algn="just">
              <a:buNone/>
            </a:pPr>
            <a:r>
              <a:rPr lang="en-US" sz="2000" b="1" dirty="0" smtClean="0">
                <a:solidFill>
                  <a:srgbClr val="000099"/>
                </a:solidFill>
                <a:sym typeface="Wingdings" pitchFamily="2" charset="2"/>
              </a:rPr>
              <a:t>Wound-Wait </a:t>
            </a:r>
            <a:r>
              <a:rPr lang="en-US" sz="2000" b="1" dirty="0">
                <a:solidFill>
                  <a:srgbClr val="000099"/>
                </a:solidFill>
                <a:sym typeface="Wingdings" pitchFamily="2" charset="2"/>
              </a:rPr>
              <a:t>(</a:t>
            </a:r>
            <a:r>
              <a:rPr lang="en-US" sz="2000" b="1" dirty="0" smtClean="0">
                <a:solidFill>
                  <a:srgbClr val="000099"/>
                </a:solidFill>
                <a:sym typeface="Wingdings" pitchFamily="2" charset="2"/>
              </a:rPr>
              <a:t>WW)</a:t>
            </a:r>
            <a:endParaRPr lang="en-US" sz="2000" b="1" dirty="0">
              <a:solidFill>
                <a:srgbClr val="000099"/>
              </a:solidFill>
              <a:sym typeface="Wingdings" pitchFamily="2" charset="2"/>
            </a:endParaRPr>
          </a:p>
          <a:p>
            <a:pPr marL="457200" indent="0" algn="just">
              <a:buNone/>
            </a:pPr>
            <a:r>
              <a:rPr lang="en-US" sz="2000" b="1" i="1" dirty="0">
                <a:solidFill>
                  <a:srgbClr val="000099"/>
                </a:solidFill>
                <a:sym typeface="Wingdings" pitchFamily="2" charset="2"/>
              </a:rPr>
              <a:t>In the event of a conflict between T</a:t>
            </a:r>
            <a:r>
              <a:rPr lang="en-US" sz="2000" b="1" i="1" baseline="-10000" dirty="0">
                <a:solidFill>
                  <a:srgbClr val="000099"/>
                </a:solidFill>
                <a:sym typeface="Wingdings" pitchFamily="2" charset="2"/>
              </a:rPr>
              <a:t>r</a:t>
            </a:r>
            <a:r>
              <a:rPr lang="en-US" sz="2000" b="1" i="1" dirty="0">
                <a:solidFill>
                  <a:srgbClr val="000099"/>
                </a:solidFill>
                <a:sym typeface="Wingdings" pitchFamily="2" charset="2"/>
              </a:rPr>
              <a:t>i and </a:t>
            </a:r>
            <a:r>
              <a:rPr lang="en-US" sz="2000" b="1" i="1" dirty="0" err="1">
                <a:solidFill>
                  <a:srgbClr val="000099"/>
                </a:solidFill>
                <a:sym typeface="Wingdings" pitchFamily="2" charset="2"/>
              </a:rPr>
              <a:t>T</a:t>
            </a:r>
            <a:r>
              <a:rPr lang="en-US" sz="2000" b="1" i="1" baseline="-10000" dirty="0" err="1">
                <a:solidFill>
                  <a:srgbClr val="000099"/>
                </a:solidFill>
                <a:sym typeface="Wingdings" pitchFamily="2" charset="2"/>
              </a:rPr>
              <a:t>h</a:t>
            </a:r>
            <a:r>
              <a:rPr lang="en-US" sz="2000" b="1" i="1" dirty="0" err="1">
                <a:solidFill>
                  <a:srgbClr val="000099"/>
                </a:solidFill>
                <a:sym typeface="Wingdings" pitchFamily="2" charset="2"/>
              </a:rPr>
              <a:t>j</a:t>
            </a:r>
            <a:endParaRPr lang="en-US" sz="2000" b="1" i="1" dirty="0">
              <a:solidFill>
                <a:srgbClr val="000099"/>
              </a:solidFill>
              <a:sym typeface="Wingdings" pitchFamily="2" charset="2"/>
            </a:endParaRPr>
          </a:p>
          <a:p>
            <a:pPr marL="457200" indent="0" algn="just">
              <a:buNone/>
            </a:pPr>
            <a:r>
              <a:rPr lang="en-US" sz="2000" b="1" i="1" dirty="0">
                <a:solidFill>
                  <a:srgbClr val="000099"/>
                </a:solidFill>
                <a:sym typeface="Wingdings" pitchFamily="2" charset="2"/>
              </a:rPr>
              <a:t>If T</a:t>
            </a:r>
            <a:r>
              <a:rPr lang="en-US" sz="2000" b="1" i="1" baseline="-10000" dirty="0">
                <a:solidFill>
                  <a:srgbClr val="000099"/>
                </a:solidFill>
                <a:sym typeface="Wingdings" pitchFamily="2" charset="2"/>
              </a:rPr>
              <a:t>r</a:t>
            </a:r>
            <a:r>
              <a:rPr lang="en-US" sz="2000" b="1" i="1" dirty="0">
                <a:solidFill>
                  <a:srgbClr val="000099"/>
                </a:solidFill>
                <a:sym typeface="Wingdings" pitchFamily="2" charset="2"/>
              </a:rPr>
              <a:t>i is older (smaller timestamp) then</a:t>
            </a:r>
          </a:p>
          <a:p>
            <a:pPr marL="457200" indent="0" algn="just">
              <a:buNone/>
            </a:pPr>
            <a:r>
              <a:rPr lang="en-US" sz="2000" b="1" i="1" dirty="0">
                <a:solidFill>
                  <a:srgbClr val="000099"/>
                </a:solidFill>
                <a:sym typeface="Wingdings" pitchFamily="2" charset="2"/>
              </a:rPr>
              <a:t>	</a:t>
            </a:r>
            <a:r>
              <a:rPr lang="en-US" sz="2000" b="1" i="1" dirty="0" smtClean="0">
                <a:solidFill>
                  <a:srgbClr val="000099"/>
                </a:solidFill>
                <a:sym typeface="Wingdings" pitchFamily="2" charset="2"/>
              </a:rPr>
              <a:t>wound (roll-back the holder) </a:t>
            </a:r>
            <a:r>
              <a:rPr lang="en-US" sz="2000" b="1" i="1" dirty="0" err="1" smtClean="0">
                <a:solidFill>
                  <a:srgbClr val="000099"/>
                </a:solidFill>
                <a:sym typeface="Wingdings" pitchFamily="2" charset="2"/>
              </a:rPr>
              <a:t>T</a:t>
            </a:r>
            <a:r>
              <a:rPr lang="en-US" sz="2000" b="1" i="1" baseline="-10000" dirty="0" err="1" smtClean="0">
                <a:solidFill>
                  <a:srgbClr val="000099"/>
                </a:solidFill>
                <a:sym typeface="Wingdings" pitchFamily="2" charset="2"/>
              </a:rPr>
              <a:t>h</a:t>
            </a:r>
            <a:r>
              <a:rPr lang="en-US" sz="2000" b="1" i="1" dirty="0" err="1" smtClean="0">
                <a:solidFill>
                  <a:srgbClr val="000099"/>
                </a:solidFill>
                <a:sym typeface="Wingdings" pitchFamily="2" charset="2"/>
              </a:rPr>
              <a:t>i</a:t>
            </a:r>
            <a:endParaRPr lang="en-US" sz="2000" b="1" i="1" dirty="0">
              <a:solidFill>
                <a:srgbClr val="000099"/>
              </a:solidFill>
              <a:sym typeface="Wingdings" pitchFamily="2" charset="2"/>
            </a:endParaRPr>
          </a:p>
          <a:p>
            <a:pPr marL="457200" indent="0" algn="just">
              <a:buNone/>
            </a:pPr>
            <a:r>
              <a:rPr lang="en-US" sz="2000" b="1" i="1" dirty="0">
                <a:solidFill>
                  <a:srgbClr val="000099"/>
                </a:solidFill>
                <a:sym typeface="Wingdings" pitchFamily="2" charset="2"/>
              </a:rPr>
              <a:t>Else </a:t>
            </a:r>
            <a:r>
              <a:rPr lang="en-US" sz="2000" b="1" i="1" dirty="0" smtClean="0">
                <a:solidFill>
                  <a:srgbClr val="000099"/>
                </a:solidFill>
                <a:sym typeface="Wingdings" pitchFamily="2" charset="2"/>
              </a:rPr>
              <a:t>block </a:t>
            </a:r>
            <a:r>
              <a:rPr lang="en-US" sz="2000" b="1" i="1" dirty="0">
                <a:solidFill>
                  <a:srgbClr val="000099"/>
                </a:solidFill>
                <a:sym typeface="Wingdings" pitchFamily="2" charset="2"/>
              </a:rPr>
              <a:t>T</a:t>
            </a:r>
            <a:r>
              <a:rPr lang="en-US" sz="2000" b="1" i="1" baseline="-10000" dirty="0">
                <a:solidFill>
                  <a:srgbClr val="000099"/>
                </a:solidFill>
                <a:sym typeface="Wingdings" pitchFamily="2" charset="2"/>
              </a:rPr>
              <a:t>r</a:t>
            </a:r>
            <a:r>
              <a:rPr lang="en-US" sz="2000" b="1" i="1" dirty="0">
                <a:solidFill>
                  <a:srgbClr val="000099"/>
                </a:solidFill>
                <a:sym typeface="Wingdings" pitchFamily="2" charset="2"/>
              </a:rPr>
              <a:t>i</a:t>
            </a:r>
          </a:p>
          <a:p>
            <a:pPr marL="228600" indent="0" algn="just">
              <a:buNone/>
            </a:pPr>
            <a:r>
              <a:rPr lang="en-US" sz="2000" b="1" dirty="0">
                <a:solidFill>
                  <a:srgbClr val="000099"/>
                </a:solidFill>
                <a:sym typeface="Wingdings" pitchFamily="2" charset="2"/>
              </a:rPr>
              <a:t>In </a:t>
            </a:r>
            <a:r>
              <a:rPr lang="en-US" sz="2000" b="1" dirty="0" smtClean="0">
                <a:solidFill>
                  <a:srgbClr val="000099"/>
                </a:solidFill>
                <a:sym typeface="Wingdings" pitchFamily="2" charset="2"/>
              </a:rPr>
              <a:t>WW, </a:t>
            </a:r>
            <a:r>
              <a:rPr lang="en-US" sz="2000" b="1" dirty="0">
                <a:solidFill>
                  <a:srgbClr val="000099"/>
                </a:solidFill>
                <a:sym typeface="Wingdings" pitchFamily="2" charset="2"/>
              </a:rPr>
              <a:t>an older requestor </a:t>
            </a:r>
            <a:r>
              <a:rPr lang="en-US" sz="2000" b="1" dirty="0" smtClean="0">
                <a:solidFill>
                  <a:srgbClr val="000099"/>
                </a:solidFill>
                <a:sym typeface="Wingdings" pitchFamily="2" charset="2"/>
              </a:rPr>
              <a:t>always executes by wounding (rolling-back) younger holders.</a:t>
            </a:r>
            <a:endParaRPr lang="en-US" sz="2000" b="1" dirty="0">
              <a:solidFill>
                <a:srgbClr val="000099"/>
              </a:solidFill>
              <a:sym typeface="Wingdings" pitchFamily="2" charset="2"/>
            </a:endParaRPr>
          </a:p>
          <a:p>
            <a:pPr marL="457200" indent="0" algn="just">
              <a:buNone/>
            </a:pP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955507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96</a:t>
            </a:fld>
            <a:endParaRPr lang="en-US" sz="1400" dirty="0" smtClean="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smtClean="0">
                <a:solidFill>
                  <a:srgbClr val="C00000"/>
                </a:solidFill>
                <a:latin typeface="Arial" pitchFamily="34" charset="0"/>
                <a:cs typeface="Arial" pitchFamily="34" charset="0"/>
              </a:rPr>
              <a:t>Wound-Wait (WW) schedulers</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ctr">
              <a:buNone/>
            </a:pPr>
            <a:r>
              <a:rPr lang="en-US" sz="2400" b="1" dirty="0" smtClean="0">
                <a:solidFill>
                  <a:srgbClr val="00B050"/>
                </a:solidFill>
                <a:latin typeface="Arial" pitchFamily="34" charset="0"/>
                <a:cs typeface="Arial" pitchFamily="34" charset="0"/>
              </a:rPr>
              <a:t>Class Discussion</a:t>
            </a:r>
          </a:p>
          <a:p>
            <a:pPr marL="228600" indent="0" algn="just">
              <a:buNone/>
            </a:pPr>
            <a:r>
              <a:rPr lang="en-US" sz="2000" b="1" dirty="0" smtClean="0">
                <a:solidFill>
                  <a:srgbClr val="000099"/>
                </a:solidFill>
                <a:sym typeface="Wingdings" pitchFamily="2" charset="2"/>
              </a:rPr>
              <a:t>Task: Proof that WW is a deadlock-free scheduler</a:t>
            </a:r>
          </a:p>
          <a:p>
            <a:pPr marL="457200" indent="0" algn="just">
              <a:buNone/>
            </a:pPr>
            <a:endParaRPr lang="en-US" sz="2000" b="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6004111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8432800" y="6327775"/>
            <a:ext cx="41751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C5878F2-E0E1-476A-9997-3CCAAF8767F8}" type="slidenum">
              <a:rPr lang="en-US" sz="1400" smtClean="0">
                <a:latin typeface="Arial" pitchFamily="34" charset="0"/>
                <a:cs typeface="Arial" pitchFamily="34" charset="0"/>
              </a:rPr>
              <a:pPr/>
              <a:t>97</a:t>
            </a:fld>
            <a:endParaRPr lang="en-US" sz="1400" smtClean="0">
              <a:latin typeface="Arial" pitchFamily="34" charset="0"/>
              <a:cs typeface="Arial" pitchFamily="34" charset="0"/>
            </a:endParaRPr>
          </a:p>
          <a:p>
            <a:endParaRPr lang="en-US" sz="1400" b="0" smtClean="0"/>
          </a:p>
        </p:txBody>
      </p:sp>
      <p:sp>
        <p:nvSpPr>
          <p:cNvPr id="18435" name="Rectangle 2"/>
          <p:cNvSpPr txBox="1">
            <a:spLocks noChangeArrowheads="1"/>
          </p:cNvSpPr>
          <p:nvPr/>
        </p:nvSpPr>
        <p:spPr bwMode="auto">
          <a:xfrm>
            <a:off x="947738" y="457200"/>
            <a:ext cx="6832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smtClean="0">
                <a:solidFill>
                  <a:srgbClr val="C00000"/>
                </a:solidFill>
                <a:latin typeface="Arial" pitchFamily="34" charset="0"/>
                <a:cs typeface="Arial" pitchFamily="34" charset="0"/>
              </a:rPr>
              <a:t>Summary</a:t>
            </a:r>
          </a:p>
        </p:txBody>
      </p:sp>
      <p:sp>
        <p:nvSpPr>
          <p:cNvPr id="2" name="Rectangle 1"/>
          <p:cNvSpPr/>
          <p:nvPr/>
        </p:nvSpPr>
        <p:spPr>
          <a:xfrm>
            <a:off x="660521" y="1207477"/>
            <a:ext cx="7657002" cy="3785652"/>
          </a:xfrm>
          <a:prstGeom prst="rect">
            <a:avLst/>
          </a:prstGeom>
        </p:spPr>
        <p:txBody>
          <a:bodyPr wrap="square">
            <a:spAutoFit/>
          </a:bodyPr>
          <a:lstStyle/>
          <a:p>
            <a:pPr marL="0" indent="0" algn="just">
              <a:buNone/>
            </a:pPr>
            <a:r>
              <a:rPr lang="en-US" dirty="0" smtClean="0">
                <a:solidFill>
                  <a:srgbClr val="C00000"/>
                </a:solidFill>
                <a:latin typeface="Arial" pitchFamily="34" charset="0"/>
                <a:cs typeface="Arial" pitchFamily="34" charset="0"/>
              </a:rPr>
              <a:t>We have covered in detail </a:t>
            </a:r>
            <a:r>
              <a:rPr lang="en-US" dirty="0" err="1" smtClean="0">
                <a:solidFill>
                  <a:srgbClr val="C00000"/>
                </a:solidFill>
                <a:latin typeface="Arial" pitchFamily="34" charset="0"/>
                <a:cs typeface="Arial" pitchFamily="34" charset="0"/>
              </a:rPr>
              <a:t>serializability</a:t>
            </a:r>
            <a:r>
              <a:rPr lang="en-US" dirty="0" smtClean="0">
                <a:solidFill>
                  <a:srgbClr val="C00000"/>
                </a:solidFill>
                <a:latin typeface="Arial" pitchFamily="34" charset="0"/>
                <a:cs typeface="Arial" pitchFamily="34" charset="0"/>
              </a:rPr>
              <a:t> theory and discussed a number of schedulers. In particular we discussed 2PL, </a:t>
            </a:r>
            <a:r>
              <a:rPr lang="en-US" dirty="0" err="1" smtClean="0">
                <a:solidFill>
                  <a:srgbClr val="C00000"/>
                </a:solidFill>
                <a:latin typeface="Arial" pitchFamily="34" charset="0"/>
                <a:cs typeface="Arial" pitchFamily="34" charset="0"/>
              </a:rPr>
              <a:t>timestamping</a:t>
            </a:r>
            <a:r>
              <a:rPr lang="en-US" dirty="0" smtClean="0">
                <a:solidFill>
                  <a:srgbClr val="C00000"/>
                </a:solidFill>
                <a:latin typeface="Arial" pitchFamily="34" charset="0"/>
                <a:cs typeface="Arial" pitchFamily="34" charset="0"/>
              </a:rPr>
              <a:t> and mixed schemes. In practice, strict 2PL is most commonly used in all commercial database systems. Every system implements some variation of 2PL scheduler. No commercial database system maintains a wait-for-graph for resolving deadlock, rather they assume that a deadlock has occurred if a transaction remains in a blocked state for “x” amount of time.</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34756</TotalTime>
  <Words>7840</Words>
  <Application>Microsoft Office PowerPoint</Application>
  <PresentationFormat>On-screen Show (4:3)</PresentationFormat>
  <Paragraphs>741</Paragraphs>
  <Slides>97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97</vt:i4>
      </vt:variant>
    </vt:vector>
  </HeadingPairs>
  <TitlesOfParts>
    <vt:vector size="104" baseType="lpstr">
      <vt:lpstr>Arial</vt:lpstr>
      <vt:lpstr>Calibri</vt:lpstr>
      <vt:lpstr>Symbol</vt:lpstr>
      <vt:lpstr>Times New Roman</vt:lpstr>
      <vt:lpstr>Wingdings</vt:lpstr>
      <vt:lpstr>Blank Presentation</vt:lpstr>
      <vt:lpstr>Custom Design</vt:lpstr>
      <vt:lpstr>PowerPoint Presentation</vt:lpstr>
      <vt:lpstr>Concurrency Control Mechanisms (CCMs) Two-Phase Locking (2PL)</vt:lpstr>
      <vt:lpstr>DBMS Architecture</vt:lpstr>
      <vt:lpstr>Transaction Properties Revisited</vt:lpstr>
      <vt:lpstr>Scheduler</vt:lpstr>
      <vt:lpstr>Scheduler</vt:lpstr>
      <vt:lpstr>Types of Scheduler</vt:lpstr>
      <vt:lpstr>Some Definitions</vt:lpstr>
      <vt:lpstr>Aggressive Vs. Conservative</vt:lpstr>
      <vt:lpstr>Aggressive Vs. Conservative</vt:lpstr>
      <vt:lpstr>Aggressive Vs. Conservative</vt:lpstr>
      <vt:lpstr>Locking-Based Conflict Resolution Approach</vt:lpstr>
      <vt:lpstr>Lock Table</vt:lpstr>
      <vt:lpstr>Lock Table</vt:lpstr>
      <vt:lpstr>Locking Granularity</vt:lpstr>
      <vt:lpstr>Locking Granularity Vs. Throughput</vt:lpstr>
      <vt:lpstr>Lock Conflict</vt:lpstr>
      <vt:lpstr>Two-Phase Locking (2PL) Policy</vt:lpstr>
      <vt:lpstr>Two-Phase Locking (2PL) Policy</vt:lpstr>
      <vt:lpstr>Basic 2PL Locking</vt:lpstr>
      <vt:lpstr>Basic 2PL Locking</vt:lpstr>
      <vt:lpstr>Basic 2PL Locking</vt:lpstr>
      <vt:lpstr>Basic 2PL Locking</vt:lpstr>
      <vt:lpstr>Basic 2PL Locking</vt:lpstr>
      <vt:lpstr>Basic 2PL Locking Problem</vt:lpstr>
      <vt:lpstr>Basic 2PL Locking Problem</vt:lpstr>
      <vt:lpstr>Basic 2PL Locking Problem</vt:lpstr>
      <vt:lpstr>Basic 2PL Locking Problem</vt:lpstr>
      <vt:lpstr>Basic 2PL Locking Problem</vt:lpstr>
      <vt:lpstr>Basic 2PL Locking Problem</vt:lpstr>
      <vt:lpstr>Basic 2PL Locking Problem</vt:lpstr>
      <vt:lpstr>Basic 2PL Locking Problem</vt:lpstr>
      <vt:lpstr>Correctness of 2PL</vt:lpstr>
      <vt:lpstr>Correctness of 2PL</vt:lpstr>
      <vt:lpstr>Correctness of 2PL</vt:lpstr>
      <vt:lpstr>Correctness of 2PL</vt:lpstr>
      <vt:lpstr>Correctness of 2PL</vt:lpstr>
      <vt:lpstr>Correctness of 2PL</vt:lpstr>
      <vt:lpstr>Correctness of 2PL</vt:lpstr>
      <vt:lpstr>Correctness of 2PL</vt:lpstr>
      <vt:lpstr>Correctness of 2PL</vt:lpstr>
      <vt:lpstr>Deadlock</vt:lpstr>
      <vt:lpstr>Deadlock</vt:lpstr>
      <vt:lpstr>Variation of 2PL Schemes</vt:lpstr>
      <vt:lpstr>Variation of 2PL Schemes</vt:lpstr>
      <vt:lpstr>Variation of 2PL Schemes</vt:lpstr>
      <vt:lpstr>Implementation Issues</vt:lpstr>
      <vt:lpstr>Implementation Issues</vt:lpstr>
      <vt:lpstr>The Phantom Problem</vt:lpstr>
      <vt:lpstr>The Phantom Problem</vt:lpstr>
      <vt:lpstr>The Phantom Problem</vt:lpstr>
      <vt:lpstr>The Phantom Problem</vt:lpstr>
      <vt:lpstr>The Phantom Problem</vt:lpstr>
      <vt:lpstr>The Phantom Problem</vt:lpstr>
      <vt:lpstr>Index Locking</vt:lpstr>
      <vt:lpstr>Index Locking</vt:lpstr>
      <vt:lpstr>Multigranularity Locking</vt:lpstr>
      <vt:lpstr>Multigranularity Locking</vt:lpstr>
      <vt:lpstr>Multigranularity Operations</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Variation of 2PL Schemes (Optimistic Method)</vt:lpstr>
      <vt:lpstr>Optimistic Method</vt:lpstr>
      <vt:lpstr>Optimistic Method</vt:lpstr>
      <vt:lpstr>Optimistic Method</vt:lpstr>
      <vt:lpstr>Optimistic Method</vt:lpstr>
      <vt:lpstr>Optimistic Method</vt:lpstr>
      <vt:lpstr>Timestamp</vt:lpstr>
      <vt:lpstr>Timestamp</vt:lpstr>
      <vt:lpstr>Timestamp</vt:lpstr>
      <vt:lpstr>Basic Timestamp Ordering (TO)</vt:lpstr>
      <vt:lpstr>Basic Timestamp Ordering (TO)</vt:lpstr>
      <vt:lpstr>Basic Timestamp Ordering (TO)</vt:lpstr>
      <vt:lpstr>Basic Timestamp Ordering (TO)</vt:lpstr>
      <vt:lpstr>Basic Timestamp Ordering (TO)</vt:lpstr>
      <vt:lpstr>Basic Timestamp Ordering (TO)</vt:lpstr>
      <vt:lpstr>Basic Timestamp Ordering (TO)</vt:lpstr>
      <vt:lpstr>Basic Timestamp Ordering (TO)</vt:lpstr>
      <vt:lpstr>Simple TO Scheduler</vt:lpstr>
      <vt:lpstr>Simple TO Scheduler</vt:lpstr>
      <vt:lpstr>Basic TO Scheduler</vt:lpstr>
      <vt:lpstr>Basic TO Scheduler</vt:lpstr>
      <vt:lpstr>Thomas Write Rule (TWR)</vt:lpstr>
      <vt:lpstr>Wait-Die (WD) and Wound-Wait (WW) schedulers</vt:lpstr>
      <vt:lpstr>Wait-Die (WD) schedulers</vt:lpstr>
      <vt:lpstr>Wound-Wait (WW) schedulers</vt:lpstr>
      <vt:lpstr>Wound-Wait (WW) schedulers</vt:lpstr>
      <vt:lpstr>PowerPoint Presentation</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Sri Harsha Chennavajjala</cp:lastModifiedBy>
  <cp:revision>821</cp:revision>
  <cp:lastPrinted>2001-01-03T18:16:48Z</cp:lastPrinted>
  <dcterms:created xsi:type="dcterms:W3CDTF">1996-12-18T00:07:49Z</dcterms:created>
  <dcterms:modified xsi:type="dcterms:W3CDTF">2015-11-18T20:31:21Z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