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4" r:id="rId2"/>
  </p:sldMasterIdLst>
  <p:notesMasterIdLst>
    <p:notesMasterId r:id="rId49"/>
  </p:notesMasterIdLst>
  <p:handoutMasterIdLst>
    <p:handoutMasterId r:id="rId50"/>
  </p:handoutMasterIdLst>
  <p:sldIdLst>
    <p:sldId id="293" r:id="rId3"/>
    <p:sldId id="346" r:id="rId4"/>
    <p:sldId id="257" r:id="rId5"/>
    <p:sldId id="402" r:id="rId6"/>
    <p:sldId id="496" r:id="rId7"/>
    <p:sldId id="497" r:id="rId8"/>
    <p:sldId id="498" r:id="rId9"/>
    <p:sldId id="499" r:id="rId10"/>
    <p:sldId id="500" r:id="rId11"/>
    <p:sldId id="501" r:id="rId12"/>
    <p:sldId id="502" r:id="rId13"/>
    <p:sldId id="503" r:id="rId14"/>
    <p:sldId id="504" r:id="rId15"/>
    <p:sldId id="505" r:id="rId16"/>
    <p:sldId id="506" r:id="rId17"/>
    <p:sldId id="507" r:id="rId18"/>
    <p:sldId id="508" r:id="rId19"/>
    <p:sldId id="509" r:id="rId20"/>
    <p:sldId id="510" r:id="rId21"/>
    <p:sldId id="511" r:id="rId22"/>
    <p:sldId id="513" r:id="rId23"/>
    <p:sldId id="514" r:id="rId24"/>
    <p:sldId id="515" r:id="rId25"/>
    <p:sldId id="516" r:id="rId26"/>
    <p:sldId id="517" r:id="rId27"/>
    <p:sldId id="518" r:id="rId28"/>
    <p:sldId id="519" r:id="rId29"/>
    <p:sldId id="520" r:id="rId30"/>
    <p:sldId id="521" r:id="rId31"/>
    <p:sldId id="522" r:id="rId32"/>
    <p:sldId id="523" r:id="rId33"/>
    <p:sldId id="524" r:id="rId34"/>
    <p:sldId id="526" r:id="rId35"/>
    <p:sldId id="527" r:id="rId36"/>
    <p:sldId id="528" r:id="rId37"/>
    <p:sldId id="529" r:id="rId38"/>
    <p:sldId id="530" r:id="rId39"/>
    <p:sldId id="531" r:id="rId40"/>
    <p:sldId id="532" r:id="rId41"/>
    <p:sldId id="533" r:id="rId42"/>
    <p:sldId id="534" r:id="rId43"/>
    <p:sldId id="535" r:id="rId44"/>
    <p:sldId id="537" r:id="rId45"/>
    <p:sldId id="538" r:id="rId46"/>
    <p:sldId id="539" r:id="rId47"/>
    <p:sldId id="540" r:id="rId48"/>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660066"/>
    <a:srgbClr val="080808"/>
    <a:srgbClr val="000076"/>
    <a:srgbClr val="0000FF"/>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4609" autoAdjust="0"/>
  </p:normalViewPr>
  <p:slideViewPr>
    <p:cSldViewPr snapToGrid="0">
      <p:cViewPr varScale="1">
        <p:scale>
          <a:sx n="77" d="100"/>
          <a:sy n="77" d="100"/>
        </p:scale>
        <p:origin x="389"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24</a:t>
            </a:fld>
            <a:endParaRPr lang="en-US"/>
          </a:p>
        </p:txBody>
      </p:sp>
    </p:spTree>
    <p:extLst>
      <p:ext uri="{BB962C8B-B14F-4D97-AF65-F5344CB8AC3E}">
        <p14:creationId xmlns:p14="http://schemas.microsoft.com/office/powerpoint/2010/main" val="382273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33</a:t>
            </a:fld>
            <a:endParaRPr lang="en-US"/>
          </a:p>
        </p:txBody>
      </p:sp>
    </p:spTree>
    <p:extLst>
      <p:ext uri="{BB962C8B-B14F-4D97-AF65-F5344CB8AC3E}">
        <p14:creationId xmlns:p14="http://schemas.microsoft.com/office/powerpoint/2010/main" val="47360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34</a:t>
            </a:fld>
            <a:endParaRPr lang="en-US"/>
          </a:p>
        </p:txBody>
      </p:sp>
    </p:spTree>
    <p:extLst>
      <p:ext uri="{BB962C8B-B14F-4D97-AF65-F5344CB8AC3E}">
        <p14:creationId xmlns:p14="http://schemas.microsoft.com/office/powerpoint/2010/main" val="2049198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35</a:t>
            </a:fld>
            <a:endParaRPr lang="en-US"/>
          </a:p>
        </p:txBody>
      </p:sp>
    </p:spTree>
    <p:extLst>
      <p:ext uri="{BB962C8B-B14F-4D97-AF65-F5344CB8AC3E}">
        <p14:creationId xmlns:p14="http://schemas.microsoft.com/office/powerpoint/2010/main" val="286095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25</a:t>
            </a:fld>
            <a:endParaRPr lang="en-US"/>
          </a:p>
        </p:txBody>
      </p:sp>
    </p:spTree>
    <p:extLst>
      <p:ext uri="{BB962C8B-B14F-4D97-AF65-F5344CB8AC3E}">
        <p14:creationId xmlns:p14="http://schemas.microsoft.com/office/powerpoint/2010/main" val="50961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26</a:t>
            </a:fld>
            <a:endParaRPr lang="en-US"/>
          </a:p>
        </p:txBody>
      </p:sp>
    </p:spTree>
    <p:extLst>
      <p:ext uri="{BB962C8B-B14F-4D97-AF65-F5344CB8AC3E}">
        <p14:creationId xmlns:p14="http://schemas.microsoft.com/office/powerpoint/2010/main" val="4250345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27</a:t>
            </a:fld>
            <a:endParaRPr lang="en-US"/>
          </a:p>
        </p:txBody>
      </p:sp>
    </p:spTree>
    <p:extLst>
      <p:ext uri="{BB962C8B-B14F-4D97-AF65-F5344CB8AC3E}">
        <p14:creationId xmlns:p14="http://schemas.microsoft.com/office/powerpoint/2010/main" val="1532848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28</a:t>
            </a:fld>
            <a:endParaRPr lang="en-US"/>
          </a:p>
        </p:txBody>
      </p:sp>
    </p:spTree>
    <p:extLst>
      <p:ext uri="{BB962C8B-B14F-4D97-AF65-F5344CB8AC3E}">
        <p14:creationId xmlns:p14="http://schemas.microsoft.com/office/powerpoint/2010/main" val="1151481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29</a:t>
            </a:fld>
            <a:endParaRPr lang="en-US"/>
          </a:p>
        </p:txBody>
      </p:sp>
    </p:spTree>
    <p:extLst>
      <p:ext uri="{BB962C8B-B14F-4D97-AF65-F5344CB8AC3E}">
        <p14:creationId xmlns:p14="http://schemas.microsoft.com/office/powerpoint/2010/main" val="270267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30</a:t>
            </a:fld>
            <a:endParaRPr lang="en-US"/>
          </a:p>
        </p:txBody>
      </p:sp>
    </p:spTree>
    <p:extLst>
      <p:ext uri="{BB962C8B-B14F-4D97-AF65-F5344CB8AC3E}">
        <p14:creationId xmlns:p14="http://schemas.microsoft.com/office/powerpoint/2010/main" val="3452214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31</a:t>
            </a:fld>
            <a:endParaRPr lang="en-US"/>
          </a:p>
        </p:txBody>
      </p:sp>
    </p:spTree>
    <p:extLst>
      <p:ext uri="{BB962C8B-B14F-4D97-AF65-F5344CB8AC3E}">
        <p14:creationId xmlns:p14="http://schemas.microsoft.com/office/powerpoint/2010/main" val="1034217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32</a:t>
            </a:fld>
            <a:endParaRPr lang="en-US"/>
          </a:p>
        </p:txBody>
      </p:sp>
    </p:spTree>
    <p:extLst>
      <p:ext uri="{BB962C8B-B14F-4D97-AF65-F5344CB8AC3E}">
        <p14:creationId xmlns:p14="http://schemas.microsoft.com/office/powerpoint/2010/main" val="232033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992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76771-1535-4A44-806A-2F50A490CABA}"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59179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376771-1535-4A44-806A-2F50A490CABA}" type="datetimeFigureOut">
              <a:rPr lang="en-US" smtClean="0"/>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055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376771-1535-4A44-806A-2F50A490CABA}" type="datetimeFigureOut">
              <a:rPr lang="en-US" smtClean="0"/>
              <a:t>9/8/2014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1346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376771-1535-4A44-806A-2F50A490CABA}" type="datetimeFigureOut">
              <a:rPr lang="en-US" smtClean="0"/>
              <a:t>9/8/2014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60823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76771-1535-4A44-806A-2F50A490CABA}" type="datetimeFigureOut">
              <a:rPr lang="en-US" smtClean="0"/>
              <a:t>9/8/2014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8601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27591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8879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374394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5286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a:off x="0" y="92075"/>
            <a:ext cx="9144000" cy="0"/>
          </a:xfrm>
          <a:prstGeom prst="line">
            <a:avLst/>
          </a:prstGeom>
          <a:noFill/>
          <a:ln w="38100" cmpd="thickThin"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10"/>
          <p:cNvSpPr>
            <a:spLocks noChangeArrowheads="1"/>
          </p:cNvSpPr>
          <p:nvPr userDrawn="1"/>
        </p:nvSpPr>
        <p:spPr bwMode="auto">
          <a:xfrm>
            <a:off x="0" y="0"/>
            <a:ext cx="9144000" cy="7620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a:p>
        </p:txBody>
      </p:sp>
    </p:spTree>
    <p:extLst>
      <p:ext uri="{BB962C8B-B14F-4D97-AF65-F5344CB8AC3E}">
        <p14:creationId xmlns:p14="http://schemas.microsoft.com/office/powerpoint/2010/main" val="23308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8673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a:p>
        </p:txBody>
      </p:sp>
      <p:sp>
        <p:nvSpPr>
          <p:cNvPr id="7" name="Rectangle 6"/>
          <p:cNvSpPr txBox="1">
            <a:spLocks noChangeArrowheads="1"/>
          </p:cNvSpPr>
          <p:nvPr userDrawn="1"/>
        </p:nvSpPr>
        <p:spPr bwMode="auto">
          <a:xfrm>
            <a:off x="2463800" y="6362700"/>
            <a:ext cx="36274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a:solidFill>
                  <a:srgbClr val="000076"/>
                </a:solidFill>
                <a:latin typeface="Arial" pitchFamily="34" charset="0"/>
              </a:rPr>
              <a:t>Architecture of Database Management Systems</a:t>
            </a: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Vijay Kumar</a:t>
            </a:r>
          </a:p>
        </p:txBody>
      </p:sp>
      <p:pic>
        <p:nvPicPr>
          <p:cNvPr id="1033" name="Picture 9"/>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92101" y="6183313"/>
            <a:ext cx="1459966"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6" r:id="rId1"/>
    <p:sldLayoutId id="2147483731" r:id="rId2"/>
    <p:sldLayoutId id="2147483733" r:id="rId3"/>
    <p:sldLayoutId id="2147483727" r:id="rId4"/>
    <p:sldLayoutId id="2147483728" r:id="rId5"/>
    <p:sldLayoutId id="2147483729" r:id="rId6"/>
    <p:sldLayoutId id="2147483730" r:id="rId7"/>
    <p:sldLayoutId id="2147483732"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76771-1535-4A44-806A-2F50A490CABA}" type="datetimeFigureOut">
              <a:rPr lang="en-US" smtClean="0"/>
              <a:t>9/8/2014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9D4C-7E3A-4883-A51D-D39533B527CD}" type="slidenum">
              <a:rPr lang="en-US" smtClean="0"/>
              <a:t>‹#›</a:t>
            </a:fld>
            <a:endParaRPr lang="en-US"/>
          </a:p>
        </p:txBody>
      </p:sp>
    </p:spTree>
    <p:extLst>
      <p:ext uri="{BB962C8B-B14F-4D97-AF65-F5344CB8AC3E}">
        <p14:creationId xmlns:p14="http://schemas.microsoft.com/office/powerpoint/2010/main" val="9470309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Word_Document1.docx"/></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smtClean="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solidFill>
                  <a:srgbClr val="C00000"/>
                </a:solidFill>
                <a:latin typeface="Arial" pitchFamily="34" charset="0"/>
                <a:cs typeface="Arial" pitchFamily="34" charset="0"/>
              </a:rPr>
              <a:t>CS5570</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Architecture of Database Management Systems</a:t>
            </a:r>
            <a:r>
              <a:rPr lang="en-US" sz="4000" dirty="0">
                <a:solidFill>
                  <a:srgbClr val="000099"/>
                </a:solidFill>
                <a:latin typeface="Arial" pitchFamily="34" charset="0"/>
                <a:cs typeface="Arial" pitchFamily="34" charset="0"/>
              </a:rPr>
              <a:t/>
            </a:r>
            <a:br>
              <a:rPr lang="en-US" sz="4000" dirty="0">
                <a:solidFill>
                  <a:srgbClr val="000099"/>
                </a:solidFill>
                <a:latin typeface="Arial" pitchFamily="34" charset="0"/>
                <a:cs typeface="Arial" pitchFamily="34" charset="0"/>
              </a:rPr>
            </a:b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endParaRPr lang="en-US" sz="2800" dirty="0">
              <a:solidFill>
                <a:srgbClr val="000099"/>
              </a:solidFill>
              <a:latin typeface="Arial" pitchFamily="34" charset="0"/>
              <a:cs typeface="Arial" pitchFamily="34" charset="0"/>
            </a:endParaRPr>
          </a:p>
          <a:p>
            <a:pPr algn="ctr"/>
            <a:endParaRPr lang="en-US" sz="2800" dirty="0">
              <a:solidFill>
                <a:srgbClr val="000099"/>
              </a:solidFill>
              <a:latin typeface="Arial" pitchFamily="34" charset="0"/>
              <a:cs typeface="Arial" pitchFamily="34" charset="0"/>
            </a:endParaRPr>
          </a:p>
          <a:p>
            <a:pPr algn="ct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Vijay Kumar</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10</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Data Access and Modification</a:t>
            </a:r>
          </a:p>
        </p:txBody>
      </p:sp>
      <p:sp>
        <p:nvSpPr>
          <p:cNvPr id="3" name="Rectangle 2"/>
          <p:cNvSpPr/>
          <p:nvPr/>
        </p:nvSpPr>
        <p:spPr>
          <a:xfrm>
            <a:off x="665016" y="1448162"/>
            <a:ext cx="7872153" cy="4370427"/>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System supports data buffering facility called cache. The following operations are supported on cache</a:t>
            </a:r>
          </a:p>
          <a:p>
            <a:pPr marL="685800" lvl="1" indent="-457200" algn="just">
              <a:spcBef>
                <a:spcPts val="1200"/>
              </a:spcBef>
              <a:buFont typeface="+mj-lt"/>
              <a:buAutoNum type="arabicPeriod"/>
            </a:pPr>
            <a:r>
              <a:rPr lang="en-US" sz="2000" dirty="0" smtClean="0">
                <a:solidFill>
                  <a:srgbClr val="000099"/>
                </a:solidFill>
                <a:latin typeface="Arial" pitchFamily="34" charset="0"/>
                <a:cs typeface="Arial" pitchFamily="34" charset="0"/>
              </a:rPr>
              <a:t>Fetch: gets the desired data item from disk and store it in the cache.</a:t>
            </a:r>
          </a:p>
          <a:p>
            <a:pPr marL="0" lvl="1" algn="just">
              <a:spcBef>
                <a:spcPts val="1200"/>
              </a:spcBef>
            </a:pPr>
            <a:r>
              <a:rPr lang="en-US" sz="2000" dirty="0" smtClean="0">
                <a:solidFill>
                  <a:srgbClr val="000099"/>
                </a:solidFill>
                <a:latin typeface="Arial" pitchFamily="34" charset="0"/>
                <a:cs typeface="Arial" pitchFamily="34" charset="0"/>
              </a:rPr>
              <a:t>	        Cache 			      Cache Directory</a:t>
            </a:r>
            <a:endParaRPr lang="en-US" sz="2000" dirty="0">
              <a:solidFill>
                <a:srgbClr val="000099"/>
              </a:solidFill>
              <a:latin typeface="Arial" pitchFamily="34" charset="0"/>
              <a:cs typeface="Arial" pitchFamily="34" charset="0"/>
            </a:endParaRPr>
          </a:p>
          <a:p>
            <a:pPr marL="685800" lvl="1" indent="-457200" algn="just">
              <a:spcBef>
                <a:spcPts val="1200"/>
              </a:spcBef>
              <a:buFont typeface="+mj-lt"/>
              <a:buAutoNum type="arabicPeriod"/>
            </a:pPr>
            <a:endParaRPr lang="en-US" sz="2000" dirty="0" smtClean="0">
              <a:solidFill>
                <a:srgbClr val="000099"/>
              </a:solidFill>
              <a:latin typeface="Arial" pitchFamily="34" charset="0"/>
              <a:cs typeface="Arial" pitchFamily="34" charset="0"/>
            </a:endParaRPr>
          </a:p>
          <a:p>
            <a:pPr marL="685800" lvl="1" indent="-457200" algn="just">
              <a:spcBef>
                <a:spcPts val="1200"/>
              </a:spcBef>
              <a:buFont typeface="+mj-lt"/>
              <a:buAutoNum type="arabicPeriod"/>
            </a:pPr>
            <a:endParaRPr lang="en-US" sz="2000" dirty="0">
              <a:solidFill>
                <a:srgbClr val="000099"/>
              </a:solidFill>
              <a:latin typeface="Arial" pitchFamily="34" charset="0"/>
              <a:cs typeface="Arial" pitchFamily="34" charset="0"/>
            </a:endParaRPr>
          </a:p>
          <a:p>
            <a:pPr marL="685800" lvl="1" indent="-457200" algn="just">
              <a:spcBef>
                <a:spcPts val="1200"/>
              </a:spcBef>
              <a:buFont typeface="+mj-lt"/>
              <a:buAutoNum type="arabicPeriod"/>
            </a:pPr>
            <a:endParaRPr lang="en-US" sz="2000" dirty="0" smtClean="0">
              <a:solidFill>
                <a:srgbClr val="000099"/>
              </a:solidFill>
              <a:latin typeface="Arial" pitchFamily="34" charset="0"/>
              <a:cs typeface="Arial" pitchFamily="34" charset="0"/>
            </a:endParaRPr>
          </a:p>
          <a:p>
            <a:pPr marL="228600" lvl="1" algn="just">
              <a:spcBef>
                <a:spcPts val="2400"/>
              </a:spcBef>
            </a:pPr>
            <a:r>
              <a:rPr lang="en-US" sz="2000" dirty="0" smtClean="0">
                <a:solidFill>
                  <a:srgbClr val="000099"/>
                </a:solidFill>
                <a:latin typeface="Arial" pitchFamily="34" charset="0"/>
                <a:cs typeface="Arial" pitchFamily="34" charset="0"/>
              </a:rPr>
              <a:t>Cache slots are allocated dynamically so the system uses some cache replacement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860" y="3496411"/>
            <a:ext cx="7664464" cy="142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297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11</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Data Access and Modification</a:t>
            </a:r>
          </a:p>
        </p:txBody>
      </p:sp>
      <p:sp>
        <p:nvSpPr>
          <p:cNvPr id="3" name="Rectangle 2"/>
          <p:cNvSpPr/>
          <p:nvPr/>
        </p:nvSpPr>
        <p:spPr>
          <a:xfrm>
            <a:off x="665016" y="1448162"/>
            <a:ext cx="7872153" cy="2062103"/>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System supports data buffering facility called cache. The following operations are supported on cache</a:t>
            </a:r>
            <a:endParaRPr lang="en-US" sz="2000" dirty="0" smtClean="0">
              <a:solidFill>
                <a:srgbClr val="000099"/>
              </a:solidFill>
              <a:latin typeface="Arial" pitchFamily="34" charset="0"/>
              <a:cs typeface="Arial" pitchFamily="34" charset="0"/>
            </a:endParaRPr>
          </a:p>
          <a:p>
            <a:pPr marL="685800" lvl="1" indent="-457200" algn="just">
              <a:spcBef>
                <a:spcPts val="1200"/>
              </a:spcBef>
              <a:buFont typeface="+mj-lt"/>
              <a:buAutoNum type="arabicPeriod" startAt="2"/>
            </a:pPr>
            <a:r>
              <a:rPr lang="en-US" sz="2000" dirty="0" smtClean="0">
                <a:solidFill>
                  <a:srgbClr val="000099"/>
                </a:solidFill>
                <a:latin typeface="Arial" pitchFamily="34" charset="0"/>
                <a:cs typeface="Arial" pitchFamily="34" charset="0"/>
              </a:rPr>
              <a:t>Shadow: BFIM is not overwritten, AFIM is written at a completely new disk location</a:t>
            </a:r>
          </a:p>
          <a:p>
            <a:pPr marL="685800" lvl="1" indent="-457200" algn="just">
              <a:spcBef>
                <a:spcPts val="1200"/>
              </a:spcBef>
              <a:buFont typeface="+mj-lt"/>
              <a:buAutoNum type="arabicPeriod" startAt="2"/>
            </a:pPr>
            <a:endParaRPr lang="en-US" sz="2000" dirty="0" smtClean="0">
              <a:solidFill>
                <a:srgbClr val="000099"/>
              </a:solidFill>
              <a:latin typeface="Arial" pitchFamily="34" charset="0"/>
              <a:cs typeface="Arial" pitchFamily="34" charset="0"/>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473" y="2954884"/>
            <a:ext cx="5455871" cy="26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016" y="3229344"/>
            <a:ext cx="936785" cy="1835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6855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501323"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12</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Data Access and Modification</a:t>
            </a:r>
          </a:p>
        </p:txBody>
      </p:sp>
      <p:sp>
        <p:nvSpPr>
          <p:cNvPr id="3" name="Rectangle 2"/>
          <p:cNvSpPr/>
          <p:nvPr/>
        </p:nvSpPr>
        <p:spPr>
          <a:xfrm>
            <a:off x="665016" y="1448162"/>
            <a:ext cx="7872153" cy="1831271"/>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System supports data buffering facility called cache. The following operations are supported on cache</a:t>
            </a:r>
            <a:endParaRPr lang="en-US" sz="2000" dirty="0" smtClean="0">
              <a:solidFill>
                <a:srgbClr val="000099"/>
              </a:solidFill>
              <a:latin typeface="Arial" pitchFamily="34" charset="0"/>
              <a:cs typeface="Arial" pitchFamily="34" charset="0"/>
            </a:endParaRPr>
          </a:p>
          <a:p>
            <a:pPr marL="685800" lvl="1" indent="-457200" algn="just">
              <a:spcBef>
                <a:spcPts val="600"/>
              </a:spcBef>
              <a:buFont typeface="+mj-lt"/>
              <a:buAutoNum type="arabicPeriod" startAt="3"/>
            </a:pPr>
            <a:r>
              <a:rPr lang="en-US" sz="2000" dirty="0" smtClean="0">
                <a:solidFill>
                  <a:srgbClr val="000099"/>
                </a:solidFill>
                <a:latin typeface="Arial" pitchFamily="34" charset="0"/>
                <a:cs typeface="Arial" pitchFamily="34" charset="0"/>
              </a:rPr>
              <a:t>Immediate update: as soon as AFIM is created, it is written to disk. This can be an in-place update or a shadow.</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508" y="3668591"/>
            <a:ext cx="4055109" cy="1540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499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13</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Data Access and Modification</a:t>
            </a:r>
          </a:p>
        </p:txBody>
      </p:sp>
      <p:sp>
        <p:nvSpPr>
          <p:cNvPr id="3" name="Rectangle 2"/>
          <p:cNvSpPr/>
          <p:nvPr/>
        </p:nvSpPr>
        <p:spPr>
          <a:xfrm>
            <a:off x="665016" y="1105262"/>
            <a:ext cx="7872153" cy="1831271"/>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System supports data buffering facility called cache. The following operations are supported on cache</a:t>
            </a:r>
            <a:endParaRPr lang="en-US" sz="2000" dirty="0" smtClean="0">
              <a:solidFill>
                <a:srgbClr val="000099"/>
              </a:solidFill>
              <a:latin typeface="Arial" pitchFamily="34" charset="0"/>
              <a:cs typeface="Arial" pitchFamily="34" charset="0"/>
            </a:endParaRPr>
          </a:p>
          <a:p>
            <a:pPr marL="685800" lvl="1" indent="-457200" algn="just">
              <a:spcBef>
                <a:spcPts val="600"/>
              </a:spcBef>
              <a:buFont typeface="+mj-lt"/>
              <a:buAutoNum type="arabicPeriod" startAt="4"/>
            </a:pPr>
            <a:r>
              <a:rPr lang="en-US" sz="2000" dirty="0" smtClean="0">
                <a:solidFill>
                  <a:srgbClr val="000099"/>
                </a:solidFill>
                <a:latin typeface="Arial" pitchFamily="34" charset="0"/>
                <a:cs typeface="Arial" pitchFamily="34" charset="0"/>
              </a:rPr>
              <a:t>Deferred update: the AFIM is written after some delay which can be for a variety of reasons. A deferred update can be in-place or shadow</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72" y="3074376"/>
            <a:ext cx="7310029" cy="2322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bwMode="auto">
          <a:xfrm>
            <a:off x="4911365" y="3074376"/>
            <a:ext cx="0" cy="242145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2929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14</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Transaction (System) Log</a:t>
            </a:r>
          </a:p>
        </p:txBody>
      </p:sp>
      <p:sp>
        <p:nvSpPr>
          <p:cNvPr id="3" name="Rectangle 2"/>
          <p:cNvSpPr/>
          <p:nvPr/>
        </p:nvSpPr>
        <p:spPr>
          <a:xfrm>
            <a:off x="665016" y="1105262"/>
            <a:ext cx="7872153" cy="1938992"/>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Every operation of a transaction and of the system is recorded in a log. It is a sequential file and activity record is appended chronologically at the end of the log. Many parameter values are written in the log. A sample of a log with a few values are given below.</a:t>
            </a:r>
            <a:endParaRPr lang="en-US" sz="2000" dirty="0" smtClean="0">
              <a:solidFill>
                <a:srgbClr val="000099"/>
              </a:solidFill>
              <a:latin typeface="Arial" pitchFamily="34" charset="0"/>
              <a:cs typeface="Arial"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04437104"/>
              </p:ext>
            </p:extLst>
          </p:nvPr>
        </p:nvGraphicFramePr>
        <p:xfrm>
          <a:off x="428137" y="3136900"/>
          <a:ext cx="7974013" cy="2889250"/>
        </p:xfrm>
        <a:graphic>
          <a:graphicData uri="http://schemas.openxmlformats.org/presentationml/2006/ole">
            <mc:AlternateContent xmlns:mc="http://schemas.openxmlformats.org/markup-compatibility/2006">
              <mc:Choice xmlns:v="urn:schemas-microsoft-com:vml" Requires="v">
                <p:oleObj spid="_x0000_s4171" name="Document" r:id="rId4" imgW="6587850" imgH="2390892" progId="Word.Document.12">
                  <p:embed/>
                </p:oleObj>
              </mc:Choice>
              <mc:Fallback>
                <p:oleObj name="Document" r:id="rId4" imgW="6587850" imgH="2390892" progId="Word.Document.12">
                  <p:embed/>
                  <p:pic>
                    <p:nvPicPr>
                      <p:cNvPr id="0" name=""/>
                      <p:cNvPicPr/>
                      <p:nvPr/>
                    </p:nvPicPr>
                    <p:blipFill>
                      <a:blip r:embed="rId5"/>
                      <a:stretch>
                        <a:fillRect/>
                      </a:stretch>
                    </p:blipFill>
                    <p:spPr>
                      <a:xfrm>
                        <a:off x="428137" y="3136900"/>
                        <a:ext cx="7974013" cy="2889250"/>
                      </a:xfrm>
                      <a:prstGeom prst="rect">
                        <a:avLst/>
                      </a:prstGeom>
                    </p:spPr>
                  </p:pic>
                </p:oleObj>
              </mc:Fallback>
            </mc:AlternateContent>
          </a:graphicData>
        </a:graphic>
      </p:graphicFrame>
    </p:spTree>
    <p:extLst>
      <p:ext uri="{BB962C8B-B14F-4D97-AF65-F5344CB8AC3E}">
        <p14:creationId xmlns:p14="http://schemas.microsoft.com/office/powerpoint/2010/main" val="2446587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15</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Physical Log and Logical Log</a:t>
            </a:r>
          </a:p>
        </p:txBody>
      </p:sp>
      <p:sp>
        <p:nvSpPr>
          <p:cNvPr id="3" name="Rectangle 2"/>
          <p:cNvSpPr/>
          <p:nvPr/>
        </p:nvSpPr>
        <p:spPr>
          <a:xfrm>
            <a:off x="665016" y="1105262"/>
            <a:ext cx="7872153" cy="3077766"/>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Physical Log</a:t>
            </a:r>
          </a:p>
          <a:p>
            <a:pPr marL="228600" algn="just">
              <a:spcBef>
                <a:spcPts val="1200"/>
              </a:spcBef>
              <a:buFontTx/>
              <a:buNone/>
            </a:pPr>
            <a:r>
              <a:rPr lang="en-US" sz="2000" dirty="0" smtClean="0">
                <a:solidFill>
                  <a:srgbClr val="000099"/>
                </a:solidFill>
                <a:latin typeface="Arial" pitchFamily="34" charset="0"/>
                <a:cs typeface="Arial" pitchFamily="34" charset="0"/>
              </a:rPr>
              <a:t>A log record stores operations and its result (BFIM and AFIM). As a result, no interpretation is required to discover the type of an operation and data item on which the operation was applied. During database recovery, the recovery manager can execute the log from the last record for transaction roll-back or roll-forward. The entire logging operation is called “Physical Logging.” Unfortunately, it uses a lot of space to store a transaction log.</a:t>
            </a:r>
          </a:p>
        </p:txBody>
      </p:sp>
    </p:spTree>
    <p:extLst>
      <p:ext uri="{BB962C8B-B14F-4D97-AF65-F5344CB8AC3E}">
        <p14:creationId xmlns:p14="http://schemas.microsoft.com/office/powerpoint/2010/main" val="3268010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16</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Physical Log and Logical Log</a:t>
            </a:r>
          </a:p>
        </p:txBody>
      </p:sp>
      <p:sp>
        <p:nvSpPr>
          <p:cNvPr id="3" name="Rectangle 2"/>
          <p:cNvSpPr/>
          <p:nvPr/>
        </p:nvSpPr>
        <p:spPr>
          <a:xfrm>
            <a:off x="665016" y="1105262"/>
            <a:ext cx="7872153" cy="4770537"/>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Logical Log</a:t>
            </a:r>
          </a:p>
          <a:p>
            <a:pPr marL="228600" algn="just">
              <a:spcBef>
                <a:spcPts val="1200"/>
              </a:spcBef>
              <a:buFontTx/>
              <a:buNone/>
            </a:pPr>
            <a:r>
              <a:rPr lang="en-US" sz="2000" dirty="0" smtClean="0">
                <a:solidFill>
                  <a:srgbClr val="000099"/>
                </a:solidFill>
                <a:latin typeface="Arial" pitchFamily="34" charset="0"/>
                <a:cs typeface="Arial" pitchFamily="34" charset="0"/>
              </a:rPr>
              <a:t>A log record neither stores the operation on data item nor the BFIMs or AFIMs. A statement describing the operation and the state of data item is recorded. A logical log record may state “</a:t>
            </a:r>
            <a:r>
              <a:rPr lang="en-US" sz="2000" i="1" dirty="0" smtClean="0">
                <a:solidFill>
                  <a:srgbClr val="000099"/>
                </a:solidFill>
                <a:latin typeface="Arial" pitchFamily="34" charset="0"/>
                <a:cs typeface="Arial" pitchFamily="34" charset="0"/>
              </a:rPr>
              <a:t>A tuple was inserted in a relation Employee and the indexes on Employee were modified accordingly</a:t>
            </a:r>
            <a:r>
              <a:rPr lang="en-US" sz="2000" dirty="0" smtClean="0">
                <a:solidFill>
                  <a:srgbClr val="000099"/>
                </a:solidFill>
                <a:latin typeface="Arial" pitchFamily="34" charset="0"/>
                <a:cs typeface="Arial" pitchFamily="34" charset="0"/>
              </a:rPr>
              <a:t>.” This is called logical logging. A physical log record on the other hand will record BFIMs and AFIMs of the tuple and indexes of the relation Employee.</a:t>
            </a:r>
          </a:p>
          <a:p>
            <a:pPr marL="228600" algn="just">
              <a:spcBef>
                <a:spcPts val="1200"/>
              </a:spcBef>
              <a:buFontTx/>
              <a:buNone/>
            </a:pPr>
            <a:r>
              <a:rPr lang="en-US" sz="2000" dirty="0" smtClean="0">
                <a:solidFill>
                  <a:srgbClr val="000099"/>
                </a:solidFill>
                <a:latin typeface="Arial" pitchFamily="34" charset="0"/>
                <a:cs typeface="Arial" pitchFamily="34" charset="0"/>
              </a:rPr>
              <a:t>Significant amount of space is saved in logical logging and less amount of RAM is required for its processing but on the cost of record interpretation. The recovery manager must correctly interpret a logical log record during recovery.  We will come back to logical logging later.</a:t>
            </a:r>
          </a:p>
        </p:txBody>
      </p:sp>
    </p:spTree>
    <p:extLst>
      <p:ext uri="{BB962C8B-B14F-4D97-AF65-F5344CB8AC3E}">
        <p14:creationId xmlns:p14="http://schemas.microsoft.com/office/powerpoint/2010/main" val="4246086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17</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More data structure for Recovery</a:t>
            </a:r>
          </a:p>
        </p:txBody>
      </p:sp>
      <p:sp>
        <p:nvSpPr>
          <p:cNvPr id="3" name="Rectangle 2"/>
          <p:cNvSpPr/>
          <p:nvPr/>
        </p:nvSpPr>
        <p:spPr>
          <a:xfrm>
            <a:off x="665016" y="1105262"/>
            <a:ext cx="7872153" cy="4893647"/>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Active List or Table</a:t>
            </a:r>
          </a:p>
          <a:p>
            <a:pPr marL="228600" algn="just">
              <a:spcBef>
                <a:spcPts val="1200"/>
              </a:spcBef>
              <a:buFontTx/>
              <a:buNone/>
            </a:pPr>
            <a:r>
              <a:rPr lang="en-US" sz="2000" dirty="0" smtClean="0">
                <a:solidFill>
                  <a:srgbClr val="000099"/>
                </a:solidFill>
                <a:latin typeface="Arial" pitchFamily="34" charset="0"/>
                <a:cs typeface="Arial" pitchFamily="34" charset="0"/>
              </a:rPr>
              <a:t>It is a list of transactions that are active (not aborted and not committed). When a transaction is scheduled for execution, the transaction id is appended to this list.</a:t>
            </a:r>
          </a:p>
          <a:p>
            <a:pPr marL="1547813" indent="-1319213" algn="just">
              <a:spcBef>
                <a:spcPts val="1200"/>
              </a:spcBef>
              <a:buFontTx/>
              <a:buNone/>
            </a:pPr>
            <a:r>
              <a:rPr lang="en-US" sz="2000" dirty="0" smtClean="0">
                <a:solidFill>
                  <a:srgbClr val="00B050"/>
                </a:solidFill>
                <a:latin typeface="Arial" pitchFamily="34" charset="0"/>
                <a:cs typeface="Arial" pitchFamily="34" charset="0"/>
              </a:rPr>
              <a:t>Question</a:t>
            </a:r>
            <a:r>
              <a:rPr lang="en-US" sz="2000" dirty="0" smtClean="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When does a transaction is appended to this list? Just before it is marked to be scheduled or after it becomes active?</a:t>
            </a:r>
            <a:endParaRPr lang="en-US" sz="1800" dirty="0">
              <a:solidFill>
                <a:srgbClr val="000099"/>
              </a:solidFill>
              <a:latin typeface="Arial" pitchFamily="34" charset="0"/>
              <a:cs typeface="Arial" pitchFamily="34" charset="0"/>
            </a:endParaRPr>
          </a:p>
          <a:p>
            <a:pPr algn="just">
              <a:spcBef>
                <a:spcPts val="1200"/>
              </a:spcBef>
              <a:buFontTx/>
              <a:buNone/>
            </a:pPr>
            <a:r>
              <a:rPr lang="en-US" dirty="0" smtClean="0">
                <a:solidFill>
                  <a:srgbClr val="660066"/>
                </a:solidFill>
                <a:latin typeface="Arial" pitchFamily="34" charset="0"/>
                <a:cs typeface="Arial" pitchFamily="34" charset="0"/>
              </a:rPr>
              <a:t>Commit List </a:t>
            </a:r>
            <a:r>
              <a:rPr lang="en-US" dirty="0">
                <a:solidFill>
                  <a:srgbClr val="660066"/>
                </a:solidFill>
                <a:latin typeface="Arial" pitchFamily="34" charset="0"/>
                <a:cs typeface="Arial" pitchFamily="34" charset="0"/>
              </a:rPr>
              <a:t>or Table</a:t>
            </a:r>
          </a:p>
          <a:p>
            <a:pPr marL="228600" algn="just">
              <a:spcBef>
                <a:spcPts val="1200"/>
              </a:spcBef>
              <a:buFontTx/>
              <a:buNone/>
            </a:pPr>
            <a:r>
              <a:rPr lang="en-US" sz="2000" dirty="0">
                <a:solidFill>
                  <a:srgbClr val="000099"/>
                </a:solidFill>
                <a:latin typeface="Arial" pitchFamily="34" charset="0"/>
                <a:cs typeface="Arial" pitchFamily="34" charset="0"/>
              </a:rPr>
              <a:t>It is a list of </a:t>
            </a:r>
            <a:r>
              <a:rPr lang="en-US" sz="2000" dirty="0" smtClean="0">
                <a:solidFill>
                  <a:srgbClr val="000099"/>
                </a:solidFill>
                <a:latin typeface="Arial" pitchFamily="34" charset="0"/>
                <a:cs typeface="Arial" pitchFamily="34" charset="0"/>
              </a:rPr>
              <a:t>transactions </a:t>
            </a:r>
            <a:r>
              <a:rPr lang="en-US" sz="2000" dirty="0">
                <a:solidFill>
                  <a:srgbClr val="000099"/>
                </a:solidFill>
                <a:latin typeface="Arial" pitchFamily="34" charset="0"/>
                <a:cs typeface="Arial" pitchFamily="34" charset="0"/>
              </a:rPr>
              <a:t>that </a:t>
            </a:r>
            <a:r>
              <a:rPr lang="en-US" sz="2000" dirty="0" smtClean="0">
                <a:solidFill>
                  <a:srgbClr val="000099"/>
                </a:solidFill>
                <a:latin typeface="Arial" pitchFamily="34" charset="0"/>
                <a:cs typeface="Arial" pitchFamily="34" charset="0"/>
              </a:rPr>
              <a:t>were active and not are committed. When an active transaction scheduled to commit it is moved from the active list to commit list.</a:t>
            </a:r>
            <a:endParaRPr lang="en-US" sz="2000" dirty="0">
              <a:solidFill>
                <a:srgbClr val="000099"/>
              </a:solidFill>
              <a:latin typeface="Arial" pitchFamily="34" charset="0"/>
              <a:cs typeface="Arial" pitchFamily="34" charset="0"/>
            </a:endParaRPr>
          </a:p>
          <a:p>
            <a:pPr marL="1547813" indent="-1319213" algn="just">
              <a:spcBef>
                <a:spcPts val="1200"/>
              </a:spcBef>
              <a:buFontTx/>
              <a:buNone/>
            </a:pPr>
            <a:r>
              <a:rPr lang="en-US" sz="2000" dirty="0">
                <a:solidFill>
                  <a:srgbClr val="00B050"/>
                </a:solidFill>
                <a:latin typeface="Arial" pitchFamily="34" charset="0"/>
                <a:cs typeface="Arial" pitchFamily="34" charset="0"/>
              </a:rPr>
              <a:t>Question</a:t>
            </a:r>
            <a:r>
              <a:rPr lang="en-US" sz="2000" dirty="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How is the transfer managed? Is the transaction ID first deleted from the active list and appended </a:t>
            </a:r>
            <a:r>
              <a:rPr lang="en-US" sz="1800" dirty="0">
                <a:solidFill>
                  <a:srgbClr val="000099"/>
                </a:solidFill>
                <a:latin typeface="Arial" pitchFamily="34" charset="0"/>
                <a:cs typeface="Arial" pitchFamily="34" charset="0"/>
              </a:rPr>
              <a:t>to this list? </a:t>
            </a:r>
            <a:endParaRPr lang="en-US" sz="18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313857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18</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More data structure for Recovery</a:t>
            </a:r>
          </a:p>
        </p:txBody>
      </p:sp>
      <p:sp>
        <p:nvSpPr>
          <p:cNvPr id="3" name="Rectangle 2"/>
          <p:cNvSpPr/>
          <p:nvPr/>
        </p:nvSpPr>
        <p:spPr>
          <a:xfrm>
            <a:off x="665016" y="1105262"/>
            <a:ext cx="7872153" cy="3539430"/>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Commit List </a:t>
            </a:r>
            <a:r>
              <a:rPr lang="en-US" dirty="0">
                <a:solidFill>
                  <a:srgbClr val="660066"/>
                </a:solidFill>
                <a:latin typeface="Arial" pitchFamily="34" charset="0"/>
                <a:cs typeface="Arial" pitchFamily="34" charset="0"/>
              </a:rPr>
              <a:t>or Table</a:t>
            </a:r>
          </a:p>
          <a:p>
            <a:pPr marL="228600" algn="just">
              <a:spcBef>
                <a:spcPts val="1200"/>
              </a:spcBef>
              <a:buFontTx/>
              <a:buNone/>
            </a:pPr>
            <a:r>
              <a:rPr lang="en-US" sz="2000" dirty="0">
                <a:solidFill>
                  <a:srgbClr val="000099"/>
                </a:solidFill>
                <a:latin typeface="Arial" pitchFamily="34" charset="0"/>
                <a:cs typeface="Arial" pitchFamily="34" charset="0"/>
              </a:rPr>
              <a:t>It is a list of </a:t>
            </a:r>
            <a:r>
              <a:rPr lang="en-US" sz="2000" dirty="0" smtClean="0">
                <a:solidFill>
                  <a:srgbClr val="000099"/>
                </a:solidFill>
                <a:latin typeface="Arial" pitchFamily="34" charset="0"/>
                <a:cs typeface="Arial" pitchFamily="34" charset="0"/>
              </a:rPr>
              <a:t>transactions </a:t>
            </a:r>
            <a:r>
              <a:rPr lang="en-US" sz="2000" dirty="0">
                <a:solidFill>
                  <a:srgbClr val="000099"/>
                </a:solidFill>
                <a:latin typeface="Arial" pitchFamily="34" charset="0"/>
                <a:cs typeface="Arial" pitchFamily="34" charset="0"/>
              </a:rPr>
              <a:t>that </a:t>
            </a:r>
            <a:r>
              <a:rPr lang="en-US" sz="2000" dirty="0" smtClean="0">
                <a:solidFill>
                  <a:srgbClr val="000099"/>
                </a:solidFill>
                <a:latin typeface="Arial" pitchFamily="34" charset="0"/>
                <a:cs typeface="Arial" pitchFamily="34" charset="0"/>
              </a:rPr>
              <a:t>were active and may not be committed. When an active transaction scheduled to commit it is moved from the active list to commit list.</a:t>
            </a:r>
            <a:endParaRPr lang="en-US" sz="2000" dirty="0">
              <a:solidFill>
                <a:srgbClr val="000099"/>
              </a:solidFill>
              <a:latin typeface="Arial" pitchFamily="34" charset="0"/>
              <a:cs typeface="Arial" pitchFamily="34" charset="0"/>
            </a:endParaRPr>
          </a:p>
          <a:p>
            <a:pPr marL="1547813" indent="-1319213" algn="just">
              <a:spcBef>
                <a:spcPts val="1200"/>
              </a:spcBef>
              <a:buFontTx/>
              <a:buNone/>
            </a:pPr>
            <a:r>
              <a:rPr lang="en-US" sz="2000" dirty="0">
                <a:solidFill>
                  <a:srgbClr val="00B050"/>
                </a:solidFill>
                <a:latin typeface="Arial" pitchFamily="34" charset="0"/>
                <a:cs typeface="Arial" pitchFamily="34" charset="0"/>
              </a:rPr>
              <a:t>Question</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How is the transfer managed?</a:t>
            </a:r>
          </a:p>
          <a:p>
            <a:pPr marL="1828800" indent="-457200" algn="just">
              <a:spcBef>
                <a:spcPts val="1200"/>
              </a:spcBef>
              <a:buFont typeface="+mj-lt"/>
              <a:buAutoNum type="alphaLcPeriod"/>
            </a:pPr>
            <a:r>
              <a:rPr lang="en-US" sz="2000" dirty="0" smtClean="0">
                <a:solidFill>
                  <a:srgbClr val="000099"/>
                </a:solidFill>
                <a:latin typeface="Arial" pitchFamily="34" charset="0"/>
                <a:cs typeface="Arial" pitchFamily="34" charset="0"/>
              </a:rPr>
              <a:t>Is the transaction ID first deleted from the active list and appended </a:t>
            </a:r>
            <a:r>
              <a:rPr lang="en-US" sz="2000" dirty="0">
                <a:solidFill>
                  <a:srgbClr val="000099"/>
                </a:solidFill>
                <a:latin typeface="Arial" pitchFamily="34" charset="0"/>
                <a:cs typeface="Arial" pitchFamily="34" charset="0"/>
              </a:rPr>
              <a:t>to </a:t>
            </a:r>
            <a:r>
              <a:rPr lang="en-US" sz="2000" dirty="0" smtClean="0">
                <a:solidFill>
                  <a:srgbClr val="000099"/>
                </a:solidFill>
                <a:latin typeface="Arial" pitchFamily="34" charset="0"/>
                <a:cs typeface="Arial" pitchFamily="34" charset="0"/>
              </a:rPr>
              <a:t>commit </a:t>
            </a:r>
            <a:r>
              <a:rPr lang="en-US" sz="2000" dirty="0">
                <a:solidFill>
                  <a:srgbClr val="000099"/>
                </a:solidFill>
                <a:latin typeface="Arial" pitchFamily="34" charset="0"/>
                <a:cs typeface="Arial" pitchFamily="34" charset="0"/>
              </a:rPr>
              <a:t>list</a:t>
            </a:r>
            <a:r>
              <a:rPr lang="en-US" sz="2000" dirty="0" smtClean="0">
                <a:solidFill>
                  <a:srgbClr val="000099"/>
                </a:solidFill>
                <a:latin typeface="Arial" pitchFamily="34" charset="0"/>
                <a:cs typeface="Arial" pitchFamily="34" charset="0"/>
              </a:rPr>
              <a:t>?</a:t>
            </a:r>
          </a:p>
          <a:p>
            <a:pPr marL="1828800" indent="-457200" algn="just">
              <a:spcBef>
                <a:spcPts val="1200"/>
              </a:spcBef>
              <a:buFont typeface="+mj-lt"/>
              <a:buAutoNum type="alphaLcPeriod"/>
            </a:pPr>
            <a:r>
              <a:rPr lang="en-US" sz="2000" dirty="0" smtClean="0">
                <a:solidFill>
                  <a:srgbClr val="000099"/>
                </a:solidFill>
                <a:latin typeface="Arial" pitchFamily="34" charset="0"/>
                <a:cs typeface="Arial" pitchFamily="34" charset="0"/>
              </a:rPr>
              <a:t>Is the ID from the active list deleted after it is safely inserted to the commit list?</a:t>
            </a:r>
          </a:p>
        </p:txBody>
      </p:sp>
    </p:spTree>
    <p:extLst>
      <p:ext uri="{BB962C8B-B14F-4D97-AF65-F5344CB8AC3E}">
        <p14:creationId xmlns:p14="http://schemas.microsoft.com/office/powerpoint/2010/main" val="3259465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19</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More data structure for Recovery</a:t>
            </a:r>
          </a:p>
        </p:txBody>
      </p:sp>
      <p:sp>
        <p:nvSpPr>
          <p:cNvPr id="3" name="Rectangle 2"/>
          <p:cNvSpPr/>
          <p:nvPr/>
        </p:nvSpPr>
        <p:spPr>
          <a:xfrm>
            <a:off x="665016" y="1105262"/>
            <a:ext cx="7872153" cy="3539430"/>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Abort List </a:t>
            </a:r>
            <a:r>
              <a:rPr lang="en-US" dirty="0">
                <a:solidFill>
                  <a:srgbClr val="660066"/>
                </a:solidFill>
                <a:latin typeface="Arial" pitchFamily="34" charset="0"/>
                <a:cs typeface="Arial" pitchFamily="34" charset="0"/>
              </a:rPr>
              <a:t>or Table</a:t>
            </a:r>
          </a:p>
          <a:p>
            <a:pPr marL="228600" algn="just">
              <a:spcBef>
                <a:spcPts val="1200"/>
              </a:spcBef>
              <a:buFontTx/>
              <a:buNone/>
            </a:pPr>
            <a:r>
              <a:rPr lang="en-US" sz="2000" dirty="0">
                <a:solidFill>
                  <a:srgbClr val="000099"/>
                </a:solidFill>
                <a:latin typeface="Arial" pitchFamily="34" charset="0"/>
                <a:cs typeface="Arial" pitchFamily="34" charset="0"/>
              </a:rPr>
              <a:t>It is a list of </a:t>
            </a:r>
            <a:r>
              <a:rPr lang="en-US" sz="2000" dirty="0" smtClean="0">
                <a:solidFill>
                  <a:srgbClr val="000099"/>
                </a:solidFill>
                <a:latin typeface="Arial" pitchFamily="34" charset="0"/>
                <a:cs typeface="Arial" pitchFamily="34" charset="0"/>
              </a:rPr>
              <a:t>transactions </a:t>
            </a:r>
            <a:r>
              <a:rPr lang="en-US" sz="2000" dirty="0">
                <a:solidFill>
                  <a:srgbClr val="000099"/>
                </a:solidFill>
                <a:latin typeface="Arial" pitchFamily="34" charset="0"/>
                <a:cs typeface="Arial" pitchFamily="34" charset="0"/>
              </a:rPr>
              <a:t>that </a:t>
            </a:r>
            <a:r>
              <a:rPr lang="en-US" sz="2000" dirty="0" smtClean="0">
                <a:solidFill>
                  <a:srgbClr val="000099"/>
                </a:solidFill>
                <a:latin typeface="Arial" pitchFamily="34" charset="0"/>
                <a:cs typeface="Arial" pitchFamily="34" charset="0"/>
              </a:rPr>
              <a:t>were active but then aborted for some reason. When an active transaction is selected to be aborted then it is moved from the active list to abort list.</a:t>
            </a:r>
            <a:endParaRPr lang="en-US" sz="2000" dirty="0">
              <a:solidFill>
                <a:srgbClr val="000099"/>
              </a:solidFill>
              <a:latin typeface="Arial" pitchFamily="34" charset="0"/>
              <a:cs typeface="Arial" pitchFamily="34" charset="0"/>
            </a:endParaRPr>
          </a:p>
          <a:p>
            <a:pPr marL="1547813" indent="-1319213" algn="just">
              <a:spcBef>
                <a:spcPts val="1200"/>
              </a:spcBef>
              <a:buFontTx/>
              <a:buNone/>
            </a:pPr>
            <a:r>
              <a:rPr lang="en-US" sz="2000" dirty="0">
                <a:solidFill>
                  <a:srgbClr val="00B050"/>
                </a:solidFill>
                <a:latin typeface="Arial" pitchFamily="34" charset="0"/>
                <a:cs typeface="Arial" pitchFamily="34" charset="0"/>
              </a:rPr>
              <a:t>Question</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How the transfer is managed?</a:t>
            </a:r>
          </a:p>
          <a:p>
            <a:pPr marL="1828800" indent="-457200" algn="just">
              <a:spcBef>
                <a:spcPts val="1200"/>
              </a:spcBef>
              <a:buFont typeface="+mj-lt"/>
              <a:buAutoNum type="alphaLcPeriod"/>
            </a:pPr>
            <a:r>
              <a:rPr lang="en-US" sz="2000" dirty="0" smtClean="0">
                <a:solidFill>
                  <a:srgbClr val="000099"/>
                </a:solidFill>
                <a:latin typeface="Arial" pitchFamily="34" charset="0"/>
                <a:cs typeface="Arial" pitchFamily="34" charset="0"/>
              </a:rPr>
              <a:t>Is the transaction ID first deleted from the active list and appended </a:t>
            </a:r>
            <a:r>
              <a:rPr lang="en-US" sz="2000" dirty="0">
                <a:solidFill>
                  <a:srgbClr val="000099"/>
                </a:solidFill>
                <a:latin typeface="Arial" pitchFamily="34" charset="0"/>
                <a:cs typeface="Arial" pitchFamily="34" charset="0"/>
              </a:rPr>
              <a:t>to </a:t>
            </a:r>
            <a:r>
              <a:rPr lang="en-US" sz="2000" dirty="0" smtClean="0">
                <a:solidFill>
                  <a:srgbClr val="000099"/>
                </a:solidFill>
                <a:latin typeface="Arial" pitchFamily="34" charset="0"/>
                <a:cs typeface="Arial" pitchFamily="34" charset="0"/>
              </a:rPr>
              <a:t>abort list?</a:t>
            </a:r>
          </a:p>
          <a:p>
            <a:pPr marL="1828800" indent="-457200" algn="just">
              <a:spcBef>
                <a:spcPts val="1200"/>
              </a:spcBef>
              <a:buFont typeface="+mj-lt"/>
              <a:buAutoNum type="alphaLcPeriod"/>
            </a:pPr>
            <a:r>
              <a:rPr lang="en-US" sz="2000" dirty="0" smtClean="0">
                <a:solidFill>
                  <a:srgbClr val="000099"/>
                </a:solidFill>
                <a:latin typeface="Arial" pitchFamily="34" charset="0"/>
                <a:cs typeface="Arial" pitchFamily="34" charset="0"/>
              </a:rPr>
              <a:t>Is the ID from the active list deleted after it is safely inserted to the abort list?</a:t>
            </a:r>
          </a:p>
        </p:txBody>
      </p:sp>
    </p:spTree>
    <p:extLst>
      <p:ext uri="{BB962C8B-B14F-4D97-AF65-F5344CB8AC3E}">
        <p14:creationId xmlns:p14="http://schemas.microsoft.com/office/powerpoint/2010/main" val="1014286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728663"/>
          </a:xfrm>
        </p:spPr>
        <p:txBody>
          <a:bodyPr/>
          <a:lstStyle/>
          <a:p>
            <a:r>
              <a:rPr lang="en-US" sz="2800" b="1" dirty="0" smtClean="0">
                <a:solidFill>
                  <a:srgbClr val="C00000"/>
                </a:solidFill>
                <a:latin typeface="Arial" pitchFamily="34" charset="0"/>
                <a:cs typeface="Arial" pitchFamily="34" charset="0"/>
              </a:rPr>
              <a:t>Database Recovery</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124" name="Text Box 4"/>
          <p:cNvSpPr txBox="1">
            <a:spLocks noChangeArrowheads="1"/>
          </p:cNvSpPr>
          <p:nvPr/>
        </p:nvSpPr>
        <p:spPr bwMode="auto">
          <a:xfrm>
            <a:off x="1355725" y="1949450"/>
            <a:ext cx="734528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buFontTx/>
              <a:buBlip>
                <a:blip r:embed="rId2"/>
              </a:buBlip>
            </a:pPr>
            <a:r>
              <a:rPr lang="en-US" dirty="0" smtClean="0">
                <a:solidFill>
                  <a:srgbClr val="000099"/>
                </a:solidFill>
                <a:latin typeface="Arial" pitchFamily="34" charset="0"/>
                <a:cs typeface="Arial" pitchFamily="34" charset="0"/>
              </a:rPr>
              <a:t>Introduction </a:t>
            </a:r>
            <a:r>
              <a:rPr lang="en-US" dirty="0">
                <a:solidFill>
                  <a:srgbClr val="000099"/>
                </a:solidFill>
                <a:latin typeface="Arial" pitchFamily="34" charset="0"/>
                <a:cs typeface="Arial" pitchFamily="34" charset="0"/>
              </a:rPr>
              <a:t>to </a:t>
            </a:r>
            <a:r>
              <a:rPr lang="en-US" dirty="0" smtClean="0">
                <a:solidFill>
                  <a:srgbClr val="000099"/>
                </a:solidFill>
                <a:latin typeface="Arial" pitchFamily="34" charset="0"/>
                <a:cs typeface="Arial" pitchFamily="34" charset="0"/>
              </a:rPr>
              <a:t>system and transaction failure</a:t>
            </a:r>
            <a:endParaRPr lang="en-US" dirty="0">
              <a:solidFill>
                <a:srgbClr val="000099"/>
              </a:solidFill>
              <a:latin typeface="Arial" pitchFamily="34" charset="0"/>
              <a:cs typeface="Arial" pitchFamily="34" charset="0"/>
            </a:endParaRPr>
          </a:p>
          <a:p>
            <a:pPr>
              <a:buFontTx/>
              <a:buBlip>
                <a:blip r:embed="rId2"/>
              </a:buBlip>
            </a:pPr>
            <a:r>
              <a:rPr lang="en-US" dirty="0" smtClean="0">
                <a:solidFill>
                  <a:srgbClr val="000099"/>
                </a:solidFill>
                <a:latin typeface="Arial" pitchFamily="34" charset="0"/>
                <a:cs typeface="Arial" pitchFamily="34" charset="0"/>
              </a:rPr>
              <a:t>Recoverable schedules</a:t>
            </a:r>
          </a:p>
          <a:p>
            <a:pPr>
              <a:buFontTx/>
              <a:buBlip>
                <a:blip r:embed="rId2"/>
              </a:buBlip>
            </a:pPr>
            <a:r>
              <a:rPr lang="en-US" dirty="0" smtClean="0">
                <a:solidFill>
                  <a:srgbClr val="000099"/>
                </a:solidFill>
                <a:latin typeface="Arial" pitchFamily="34" charset="0"/>
                <a:cs typeface="Arial" pitchFamily="34" charset="0"/>
              </a:rPr>
              <a:t>Recovery protocols</a:t>
            </a:r>
          </a:p>
          <a:p>
            <a:pPr>
              <a:buFontTx/>
              <a:buBlip>
                <a:blip r:embed="rId2"/>
              </a:buBlip>
            </a:pPr>
            <a:r>
              <a:rPr lang="en-US" dirty="0" smtClean="0">
                <a:solidFill>
                  <a:srgbClr val="000099"/>
                </a:solidFill>
                <a:latin typeface="Arial" pitchFamily="34" charset="0"/>
                <a:cs typeface="Arial" pitchFamily="34" charset="0"/>
              </a:rPr>
              <a:t>Log management</a:t>
            </a:r>
          </a:p>
          <a:p>
            <a:pPr>
              <a:buFontTx/>
              <a:buBlip>
                <a:blip r:embed="rId2"/>
              </a:buBlip>
            </a:pPr>
            <a:r>
              <a:rPr lang="en-US" dirty="0" smtClean="0">
                <a:solidFill>
                  <a:srgbClr val="000099"/>
                </a:solidFill>
                <a:latin typeface="Arial" pitchFamily="34" charset="0"/>
                <a:cs typeface="Arial" pitchFamily="34" charset="0"/>
              </a:rPr>
              <a:t>Implementation</a:t>
            </a:r>
          </a:p>
          <a:p>
            <a:pPr>
              <a:buFontTx/>
              <a:buBlip>
                <a:blip r:embed="rId2"/>
              </a:buBlip>
            </a:pPr>
            <a:r>
              <a:rPr lang="en-US" dirty="0" smtClean="0">
                <a:solidFill>
                  <a:srgbClr val="000099"/>
                </a:solidFill>
                <a:latin typeface="Arial" pitchFamily="34" charset="0"/>
                <a:cs typeface="Arial" pitchFamily="34" charset="0"/>
              </a:rPr>
              <a:t>Media failure</a:t>
            </a:r>
            <a:endParaRPr lang="en-US"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663672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20</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Undo Rule</a:t>
            </a:r>
          </a:p>
        </p:txBody>
      </p:sp>
      <p:sp>
        <p:nvSpPr>
          <p:cNvPr id="3" name="Rectangle 2"/>
          <p:cNvSpPr/>
          <p:nvPr/>
        </p:nvSpPr>
        <p:spPr>
          <a:xfrm>
            <a:off x="665016" y="1105262"/>
            <a:ext cx="7872153" cy="3847207"/>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Undo rule</a:t>
            </a:r>
            <a:endParaRPr lang="en-US" dirty="0">
              <a:solidFill>
                <a:srgbClr val="660066"/>
              </a:solidFill>
              <a:latin typeface="Arial" pitchFamily="34" charset="0"/>
              <a:cs typeface="Arial" pitchFamily="34" charset="0"/>
            </a:endParaRPr>
          </a:p>
          <a:p>
            <a:pPr marL="228600" algn="just">
              <a:spcBef>
                <a:spcPts val="1200"/>
              </a:spcBef>
              <a:buFontTx/>
              <a:buNone/>
            </a:pPr>
            <a:r>
              <a:rPr lang="en-US" sz="2000" dirty="0" smtClean="0">
                <a:solidFill>
                  <a:srgbClr val="000099"/>
                </a:solidFill>
                <a:latin typeface="Arial" pitchFamily="34" charset="0"/>
                <a:cs typeface="Arial" pitchFamily="34" charset="0"/>
              </a:rPr>
              <a:t>To complete an undo of a transaction, BFIMs of its data items must be available. To make sure that they are available, the system must save them on a non-volatile store (disk) before AFIMs overwrite these BFIMs. This must be followed by every transactions at all stages of their execution. For this reason this is defined as a rule and implemented by the recovery manager.</a:t>
            </a:r>
            <a:endParaRPr lang="en-US" sz="2000" dirty="0">
              <a:solidFill>
                <a:srgbClr val="000099"/>
              </a:solidFill>
              <a:latin typeface="Arial" pitchFamily="34" charset="0"/>
              <a:cs typeface="Arial" pitchFamily="34" charset="0"/>
            </a:endParaRPr>
          </a:p>
          <a:p>
            <a:pPr marL="976313" indent="-747713" algn="just">
              <a:spcBef>
                <a:spcPts val="1200"/>
              </a:spcBef>
              <a:buFontTx/>
              <a:buNone/>
            </a:pPr>
            <a:r>
              <a:rPr lang="en-US" sz="2000" dirty="0" smtClean="0">
                <a:solidFill>
                  <a:srgbClr val="000099"/>
                </a:solidFill>
                <a:latin typeface="Arial" pitchFamily="34" charset="0"/>
                <a:cs typeface="Arial" pitchFamily="34" charset="0"/>
              </a:rPr>
              <a:t>Rule:	</a:t>
            </a:r>
            <a:r>
              <a:rPr lang="en-US" sz="2000" i="1" dirty="0" smtClean="0">
                <a:solidFill>
                  <a:srgbClr val="000099"/>
                </a:solidFill>
                <a:latin typeface="Arial" pitchFamily="34" charset="0"/>
                <a:cs typeface="Arial" pitchFamily="34" charset="0"/>
              </a:rPr>
              <a:t>If the BFIM (the last committed value) of a data item x is on the disk then it must be saved to a stable storage before it is written by its AFIM (uncommitted value).</a:t>
            </a:r>
          </a:p>
        </p:txBody>
      </p:sp>
    </p:spTree>
    <p:extLst>
      <p:ext uri="{BB962C8B-B14F-4D97-AF65-F5344CB8AC3E}">
        <p14:creationId xmlns:p14="http://schemas.microsoft.com/office/powerpoint/2010/main" val="122428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21</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How the Undo Rule is enforced</a:t>
            </a:r>
          </a:p>
        </p:txBody>
      </p:sp>
      <p:sp>
        <p:nvSpPr>
          <p:cNvPr id="3" name="Rectangle 2"/>
          <p:cNvSpPr/>
          <p:nvPr/>
        </p:nvSpPr>
        <p:spPr>
          <a:xfrm>
            <a:off x="665016" y="850285"/>
            <a:ext cx="7872153" cy="830997"/>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Undo rule; This rule is referred to as Write Ahead Logging (WAL) because of the following reason.</a:t>
            </a:r>
            <a:endParaRPr lang="en-US" dirty="0">
              <a:solidFill>
                <a:srgbClr val="660066"/>
              </a:solidFill>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9" y="2033896"/>
            <a:ext cx="7737069" cy="3329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9406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22</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Redo Rule</a:t>
            </a:r>
          </a:p>
        </p:txBody>
      </p:sp>
      <p:sp>
        <p:nvSpPr>
          <p:cNvPr id="3" name="Rectangle 2"/>
          <p:cNvSpPr/>
          <p:nvPr/>
        </p:nvSpPr>
        <p:spPr>
          <a:xfrm>
            <a:off x="665016" y="1105262"/>
            <a:ext cx="7872153" cy="3847207"/>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Redo rule</a:t>
            </a:r>
            <a:endParaRPr lang="en-US" dirty="0">
              <a:solidFill>
                <a:srgbClr val="660066"/>
              </a:solidFill>
              <a:latin typeface="Arial" pitchFamily="34" charset="0"/>
              <a:cs typeface="Arial" pitchFamily="34" charset="0"/>
            </a:endParaRPr>
          </a:p>
          <a:p>
            <a:pPr marL="228600" algn="just">
              <a:spcBef>
                <a:spcPts val="1200"/>
              </a:spcBef>
              <a:buFontTx/>
              <a:buNone/>
            </a:pPr>
            <a:r>
              <a:rPr lang="en-US" sz="2000" dirty="0" smtClean="0">
                <a:solidFill>
                  <a:srgbClr val="000099"/>
                </a:solidFill>
                <a:latin typeface="Arial" pitchFamily="34" charset="0"/>
                <a:cs typeface="Arial" pitchFamily="34" charset="0"/>
              </a:rPr>
              <a:t>To complete a redo of a transaction, AFIMs of its data items must be available. To make sure that they are available, the system must save them on a non-volatile store (disk) before the transaction processes commit. This rule must be followed by every transactions just before they are ready to commit. For this reason this is defined as a rule and implemented by the recovery manager.</a:t>
            </a:r>
            <a:endParaRPr lang="en-US" sz="2000" dirty="0">
              <a:solidFill>
                <a:srgbClr val="000099"/>
              </a:solidFill>
              <a:latin typeface="Arial" pitchFamily="34" charset="0"/>
              <a:cs typeface="Arial" pitchFamily="34" charset="0"/>
            </a:endParaRPr>
          </a:p>
          <a:p>
            <a:pPr marL="976313" indent="-747713" algn="just">
              <a:spcBef>
                <a:spcPts val="1200"/>
              </a:spcBef>
              <a:buFontTx/>
              <a:buNone/>
            </a:pPr>
            <a:r>
              <a:rPr lang="en-US" sz="2000" dirty="0" smtClean="0">
                <a:solidFill>
                  <a:srgbClr val="000099"/>
                </a:solidFill>
                <a:latin typeface="Arial" pitchFamily="34" charset="0"/>
                <a:cs typeface="Arial" pitchFamily="34" charset="0"/>
              </a:rPr>
              <a:t>Rule:	</a:t>
            </a:r>
            <a:r>
              <a:rPr lang="en-US" sz="2000" i="1" dirty="0" smtClean="0">
                <a:solidFill>
                  <a:srgbClr val="000099"/>
                </a:solidFill>
                <a:latin typeface="Arial" pitchFamily="34" charset="0"/>
                <a:cs typeface="Arial" pitchFamily="34" charset="0"/>
              </a:rPr>
              <a:t>The system must save all AFIMs of this transaction on disk before the commit for this transaction is processed.</a:t>
            </a:r>
          </a:p>
        </p:txBody>
      </p:sp>
    </p:spTree>
    <p:extLst>
      <p:ext uri="{BB962C8B-B14F-4D97-AF65-F5344CB8AC3E}">
        <p14:creationId xmlns:p14="http://schemas.microsoft.com/office/powerpoint/2010/main" val="938037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23</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Garbage Collection</a:t>
            </a:r>
          </a:p>
        </p:txBody>
      </p:sp>
      <p:sp>
        <p:nvSpPr>
          <p:cNvPr id="3" name="Rectangle 2"/>
          <p:cNvSpPr/>
          <p:nvPr/>
        </p:nvSpPr>
        <p:spPr>
          <a:xfrm>
            <a:off x="665016" y="1105262"/>
            <a:ext cx="7872153" cy="2923877"/>
          </a:xfrm>
          <a:prstGeom prst="rect">
            <a:avLst/>
          </a:prstGeom>
        </p:spPr>
        <p:txBody>
          <a:bodyPr wrap="square">
            <a:spAutoFit/>
          </a:bodyPr>
          <a:lstStyle/>
          <a:p>
            <a:pPr algn="just">
              <a:spcBef>
                <a:spcPts val="1200"/>
              </a:spcBef>
              <a:buFontTx/>
              <a:buNone/>
            </a:pPr>
            <a:r>
              <a:rPr lang="en-US" dirty="0">
                <a:solidFill>
                  <a:srgbClr val="660066"/>
                </a:solidFill>
                <a:latin typeface="Arial" pitchFamily="34" charset="0"/>
                <a:cs typeface="Arial" pitchFamily="34" charset="0"/>
              </a:rPr>
              <a:t>Garbage Collection </a:t>
            </a:r>
            <a:r>
              <a:rPr lang="en-US" dirty="0" smtClean="0">
                <a:solidFill>
                  <a:srgbClr val="660066"/>
                </a:solidFill>
                <a:latin typeface="Arial" pitchFamily="34" charset="0"/>
                <a:cs typeface="Arial" pitchFamily="34" charset="0"/>
              </a:rPr>
              <a:t>Rule</a:t>
            </a:r>
          </a:p>
          <a:p>
            <a:pPr marL="228600" algn="just">
              <a:spcBef>
                <a:spcPts val="1200"/>
              </a:spcBef>
              <a:buFontTx/>
              <a:buNone/>
            </a:pPr>
            <a:r>
              <a:rPr lang="en-US" sz="2000" dirty="0" smtClean="0">
                <a:solidFill>
                  <a:srgbClr val="000099"/>
                </a:solidFill>
                <a:latin typeface="Arial" pitchFamily="34" charset="0"/>
                <a:cs typeface="Arial" pitchFamily="34" charset="0"/>
              </a:rPr>
              <a:t>Since log continuously expands and the storage size is limited, unwanted portion of the log must be archived and log disk must be garbage collected.</a:t>
            </a:r>
            <a:endParaRPr lang="en-US" sz="2000" dirty="0">
              <a:solidFill>
                <a:srgbClr val="000099"/>
              </a:solidFill>
              <a:latin typeface="Arial" pitchFamily="34" charset="0"/>
              <a:cs typeface="Arial" pitchFamily="34" charset="0"/>
            </a:endParaRPr>
          </a:p>
          <a:p>
            <a:pPr marL="1028700" indent="-800100" algn="just">
              <a:spcBef>
                <a:spcPts val="1200"/>
              </a:spcBef>
            </a:pPr>
            <a:r>
              <a:rPr lang="en-US" sz="2000" dirty="0" smtClean="0">
                <a:solidFill>
                  <a:srgbClr val="000099"/>
                </a:solidFill>
                <a:latin typeface="Arial" pitchFamily="34" charset="0"/>
                <a:cs typeface="Arial" pitchFamily="34" charset="0"/>
              </a:rPr>
              <a:t>Rule:	</a:t>
            </a:r>
            <a:r>
              <a:rPr lang="en-US" sz="2000" i="1" dirty="0" smtClean="0">
                <a:solidFill>
                  <a:srgbClr val="000099"/>
                </a:solidFill>
                <a:latin typeface="Arial" pitchFamily="34" charset="0"/>
                <a:cs typeface="Arial" pitchFamily="34" charset="0"/>
              </a:rPr>
              <a:t>The </a:t>
            </a:r>
            <a:r>
              <a:rPr lang="en-US" sz="2000" i="1" dirty="0">
                <a:solidFill>
                  <a:srgbClr val="000099"/>
                </a:solidFill>
                <a:latin typeface="Arial" pitchFamily="34" charset="0"/>
                <a:cs typeface="Arial" pitchFamily="34" charset="0"/>
              </a:rPr>
              <a:t>entry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v</a:t>
            </a:r>
            <a:r>
              <a:rPr lang="en-US" sz="2000" i="1" dirty="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can be removed from the </a:t>
            </a:r>
            <a:r>
              <a:rPr lang="en-US" sz="2000" i="1" dirty="0" smtClean="0">
                <a:solidFill>
                  <a:srgbClr val="000099"/>
                </a:solidFill>
                <a:latin typeface="Arial" pitchFamily="34" charset="0"/>
                <a:cs typeface="Arial" pitchFamily="34" charset="0"/>
              </a:rPr>
              <a:t>log </a:t>
            </a:r>
            <a:r>
              <a:rPr lang="en-US" sz="2000" i="1" dirty="0" err="1" smtClean="0">
                <a:solidFill>
                  <a:srgbClr val="000099"/>
                </a:solidFill>
                <a:latin typeface="Arial" pitchFamily="34" charset="0"/>
                <a:cs typeface="Arial" pitchFamily="34" charset="0"/>
              </a:rPr>
              <a:t>iff</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has aborted or (2)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has committed but some other </a:t>
            </a:r>
            <a:r>
              <a:rPr lang="en-US" sz="2000" i="1" dirty="0" smtClean="0">
                <a:solidFill>
                  <a:srgbClr val="000099"/>
                </a:solidFill>
                <a:latin typeface="Arial" pitchFamily="34" charset="0"/>
                <a:cs typeface="Arial" pitchFamily="34" charset="0"/>
              </a:rPr>
              <a:t>committed transaction </a:t>
            </a:r>
            <a:r>
              <a:rPr lang="en-US" sz="2000" i="1" dirty="0">
                <a:solidFill>
                  <a:srgbClr val="000099"/>
                </a:solidFill>
                <a:latin typeface="Arial" pitchFamily="34" charset="0"/>
                <a:cs typeface="Arial" pitchFamily="34" charset="0"/>
              </a:rPr>
              <a:t>wrote into x after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did </a:t>
            </a:r>
            <a:r>
              <a:rPr lang="en-US" sz="2000" i="1" dirty="0">
                <a:solidFill>
                  <a:srgbClr val="000099"/>
                </a:solidFill>
                <a:latin typeface="Arial" pitchFamily="34" charset="0"/>
                <a:cs typeface="Arial" pitchFamily="34" charset="0"/>
              </a:rPr>
              <a:t>(hence v is not the last committed </a:t>
            </a:r>
            <a:r>
              <a:rPr lang="en-US" sz="2000" i="1" dirty="0" smtClean="0">
                <a:solidFill>
                  <a:srgbClr val="000099"/>
                </a:solidFill>
                <a:latin typeface="Arial" pitchFamily="34" charset="0"/>
                <a:cs typeface="Arial" pitchFamily="34" charset="0"/>
              </a:rPr>
              <a:t>value of </a:t>
            </a:r>
            <a:r>
              <a:rPr lang="en-US" sz="2000" i="1" dirty="0">
                <a:solidFill>
                  <a:srgbClr val="000099"/>
                </a:solidFill>
                <a:latin typeface="Arial" pitchFamily="34" charset="0"/>
                <a:cs typeface="Arial" pitchFamily="34" charset="0"/>
              </a:rPr>
              <a:t>x</a:t>
            </a:r>
            <a:r>
              <a:rPr lang="en-US" sz="2000" i="1" dirty="0" smtClean="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604585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24</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RM Operations</a:t>
            </a:r>
          </a:p>
        </p:txBody>
      </p:sp>
      <p:sp>
        <p:nvSpPr>
          <p:cNvPr id="3" name="Rectangle 2"/>
          <p:cNvSpPr/>
          <p:nvPr/>
        </p:nvSpPr>
        <p:spPr>
          <a:xfrm>
            <a:off x="665016" y="1105262"/>
            <a:ext cx="7872153" cy="4847481"/>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The RM interface is defined by five procedures:</a:t>
            </a:r>
          </a:p>
          <a:p>
            <a:pPr marL="914400" indent="-457200">
              <a:spcBef>
                <a:spcPts val="1800"/>
              </a:spcBef>
              <a:buFont typeface="+mj-lt"/>
              <a:buAutoNum type="arabicPeriod"/>
            </a:pPr>
            <a:r>
              <a:rPr lang="en-US" sz="2000" i="1" dirty="0" smtClean="0">
                <a:solidFill>
                  <a:srgbClr val="000099"/>
                </a:solidFill>
                <a:latin typeface="Arial" pitchFamily="34" charset="0"/>
                <a:cs typeface="Arial" pitchFamily="34" charset="0"/>
              </a:rPr>
              <a:t>RM-Read(</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x): RM reads </a:t>
            </a:r>
            <a:r>
              <a:rPr lang="en-US" sz="2000" i="1" dirty="0">
                <a:solidFill>
                  <a:srgbClr val="000099"/>
                </a:solidFill>
                <a:latin typeface="Arial" pitchFamily="34" charset="0"/>
                <a:cs typeface="Arial" pitchFamily="34" charset="0"/>
              </a:rPr>
              <a:t>the value of x </a:t>
            </a:r>
            <a:r>
              <a:rPr lang="en-US" sz="2000" i="1" dirty="0" smtClean="0">
                <a:solidFill>
                  <a:srgbClr val="000099"/>
                </a:solidFill>
                <a:latin typeface="Arial" pitchFamily="34" charset="0"/>
                <a:cs typeface="Arial" pitchFamily="34" charset="0"/>
              </a:rPr>
              <a:t>for T</a:t>
            </a:r>
            <a:r>
              <a:rPr lang="en-US" sz="2000" i="1" baseline="-10000" dirty="0"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a:t>
            </a:r>
            <a:endParaRPr lang="en-US" sz="2000" i="1" dirty="0">
              <a:solidFill>
                <a:srgbClr val="000099"/>
              </a:solidFill>
              <a:latin typeface="Arial" pitchFamily="34" charset="0"/>
              <a:cs typeface="Arial" pitchFamily="34" charset="0"/>
            </a:endParaRPr>
          </a:p>
          <a:p>
            <a:pPr marL="914400" indent="-457200">
              <a:spcBef>
                <a:spcPts val="600"/>
              </a:spcBef>
              <a:buFont typeface="+mj-lt"/>
              <a:buAutoNum type="arabicPeriod"/>
            </a:pPr>
            <a:r>
              <a:rPr lang="en-US" sz="2000" i="1" dirty="0" smtClean="0">
                <a:solidFill>
                  <a:srgbClr val="000099"/>
                </a:solidFill>
                <a:latin typeface="Arial" pitchFamily="34" charset="0"/>
                <a:cs typeface="Arial" pitchFamily="34" charset="0"/>
              </a:rPr>
              <a:t>RM-Write(T</a:t>
            </a:r>
            <a:r>
              <a:rPr lang="en-US" sz="2000" i="1" baseline="-10000" dirty="0"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x, v): </a:t>
            </a:r>
            <a:r>
              <a:rPr lang="en-US" sz="2000" i="1" dirty="0" smtClean="0">
                <a:solidFill>
                  <a:srgbClr val="000099"/>
                </a:solidFill>
                <a:latin typeface="Arial" pitchFamily="34" charset="0"/>
                <a:cs typeface="Arial" pitchFamily="34" charset="0"/>
              </a:rPr>
              <a:t>RM writes </a:t>
            </a:r>
            <a:r>
              <a:rPr lang="en-US" sz="2000" i="1" dirty="0">
                <a:solidFill>
                  <a:srgbClr val="000099"/>
                </a:solidFill>
                <a:latin typeface="Arial" pitchFamily="34" charset="0"/>
                <a:cs typeface="Arial" pitchFamily="34" charset="0"/>
              </a:rPr>
              <a:t>v into x on </a:t>
            </a:r>
            <a:r>
              <a:rPr lang="en-US" sz="2000" i="1" dirty="0" smtClean="0">
                <a:solidFill>
                  <a:srgbClr val="000099"/>
                </a:solidFill>
                <a:latin typeface="Arial" pitchFamily="34" charset="0"/>
                <a:cs typeface="Arial" pitchFamily="34" charset="0"/>
              </a:rPr>
              <a:t>for T</a:t>
            </a:r>
            <a:r>
              <a:rPr lang="en-US" sz="2000" i="1" baseline="-10000" dirty="0"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a:t>
            </a:r>
          </a:p>
          <a:p>
            <a:pPr marL="914400" indent="-457200">
              <a:spcBef>
                <a:spcPts val="600"/>
              </a:spcBef>
              <a:buFont typeface="+mj-lt"/>
              <a:buAutoNum type="arabicPeriod"/>
            </a:pPr>
            <a:r>
              <a:rPr lang="en-US" sz="2000" i="1" dirty="0" smtClean="0">
                <a:solidFill>
                  <a:srgbClr val="000099"/>
                </a:solidFill>
                <a:latin typeface="Arial" pitchFamily="34" charset="0"/>
                <a:cs typeface="Arial" pitchFamily="34" charset="0"/>
              </a:rPr>
              <a:t>RM-Commit(</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RM commits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a:t>
            </a:r>
            <a:endParaRPr lang="en-US" sz="2000" i="1" dirty="0">
              <a:solidFill>
                <a:srgbClr val="000099"/>
              </a:solidFill>
              <a:latin typeface="Arial" pitchFamily="34" charset="0"/>
              <a:cs typeface="Arial" pitchFamily="34" charset="0"/>
            </a:endParaRPr>
          </a:p>
          <a:p>
            <a:pPr marL="914400" indent="-457200">
              <a:spcBef>
                <a:spcPts val="600"/>
              </a:spcBef>
              <a:buFont typeface="+mj-lt"/>
              <a:buAutoNum type="arabicPeriod"/>
            </a:pPr>
            <a:r>
              <a:rPr lang="nb-NO" sz="2000" i="1" dirty="0" smtClean="0">
                <a:solidFill>
                  <a:srgbClr val="000099"/>
                </a:solidFill>
                <a:latin typeface="Arial" pitchFamily="34" charset="0"/>
                <a:cs typeface="Arial" pitchFamily="34" charset="0"/>
              </a:rPr>
              <a:t>RM-Abort(</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nb-NO" sz="2000" i="1" dirty="0" smtClean="0">
                <a:solidFill>
                  <a:srgbClr val="000099"/>
                </a:solidFill>
                <a:latin typeface="Arial" pitchFamily="34" charset="0"/>
                <a:cs typeface="Arial" pitchFamily="34" charset="0"/>
              </a:rPr>
              <a:t>): RM aborts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a:t>
            </a:r>
            <a:r>
              <a:rPr lang="nb-NO" sz="2000" i="1" dirty="0" smtClean="0">
                <a:solidFill>
                  <a:srgbClr val="000099"/>
                </a:solidFill>
                <a:latin typeface="Arial" pitchFamily="34" charset="0"/>
                <a:cs typeface="Arial" pitchFamily="34" charset="0"/>
              </a:rPr>
              <a:t>; </a:t>
            </a:r>
            <a:r>
              <a:rPr lang="nb-NO" sz="2000" i="1" dirty="0">
                <a:solidFill>
                  <a:srgbClr val="000099"/>
                </a:solidFill>
                <a:latin typeface="Arial" pitchFamily="34" charset="0"/>
                <a:cs typeface="Arial" pitchFamily="34" charset="0"/>
              </a:rPr>
              <a:t>and</a:t>
            </a:r>
          </a:p>
          <a:p>
            <a:pPr marL="914400" indent="-457200">
              <a:spcBef>
                <a:spcPts val="600"/>
              </a:spcBef>
              <a:buFont typeface="+mj-lt"/>
              <a:buAutoNum type="arabicPeriod"/>
            </a:pPr>
            <a:r>
              <a:rPr lang="en-US" sz="2000" i="1" dirty="0" smtClean="0">
                <a:solidFill>
                  <a:srgbClr val="000099"/>
                </a:solidFill>
                <a:latin typeface="Arial" pitchFamily="34" charset="0"/>
                <a:cs typeface="Arial" pitchFamily="34" charset="0"/>
              </a:rPr>
              <a:t>Restart</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RM brings </a:t>
            </a:r>
            <a:r>
              <a:rPr lang="en-US" sz="2000" i="1" dirty="0">
                <a:solidFill>
                  <a:srgbClr val="000099"/>
                </a:solidFill>
                <a:latin typeface="Arial" pitchFamily="34" charset="0"/>
                <a:cs typeface="Arial" pitchFamily="34" charset="0"/>
              </a:rPr>
              <a:t>the stable database to the committed state following </a:t>
            </a:r>
            <a:r>
              <a:rPr lang="en-US" sz="2000" i="1" dirty="0" smtClean="0">
                <a:solidFill>
                  <a:srgbClr val="000099"/>
                </a:solidFill>
                <a:latin typeface="Arial" pitchFamily="34" charset="0"/>
                <a:cs typeface="Arial" pitchFamily="34" charset="0"/>
              </a:rPr>
              <a:t>a system </a:t>
            </a:r>
            <a:r>
              <a:rPr lang="en-US" sz="2000" i="1" dirty="0">
                <a:solidFill>
                  <a:srgbClr val="000099"/>
                </a:solidFill>
                <a:latin typeface="Arial" pitchFamily="34" charset="0"/>
                <a:cs typeface="Arial" pitchFamily="34" charset="0"/>
              </a:rPr>
              <a:t>failure</a:t>
            </a:r>
            <a:r>
              <a:rPr lang="en-US" sz="2000" i="1" dirty="0" smtClean="0">
                <a:solidFill>
                  <a:srgbClr val="000099"/>
                </a:solidFill>
                <a:latin typeface="Arial" pitchFamily="34" charset="0"/>
                <a:cs typeface="Arial" pitchFamily="34" charset="0"/>
              </a:rPr>
              <a:t>.</a:t>
            </a:r>
            <a:endParaRPr lang="en-US" sz="2000" dirty="0" smtClean="0">
              <a:solidFill>
                <a:srgbClr val="000099"/>
              </a:solidFill>
              <a:latin typeface="Arial" pitchFamily="34" charset="0"/>
              <a:cs typeface="Arial" pitchFamily="34" charset="0"/>
            </a:endParaRPr>
          </a:p>
          <a:p>
            <a:pPr marL="457200" algn="just">
              <a:spcBef>
                <a:spcPts val="600"/>
              </a:spcBef>
            </a:pPr>
            <a:r>
              <a:rPr lang="en-US" sz="2000" dirty="0" smtClean="0">
                <a:solidFill>
                  <a:srgbClr val="000099"/>
                </a:solidFill>
                <a:latin typeface="Arial" pitchFamily="34" charset="0"/>
                <a:cs typeface="Arial" pitchFamily="34" charset="0"/>
              </a:rPr>
              <a:t>These operations are executed atomically under the supervision of the scheduler. The scheduler uses a concurrency control mechanism to execute these operations concurrently.</a:t>
            </a:r>
          </a:p>
          <a:p>
            <a:pPr marL="457200" algn="just">
              <a:spcBef>
                <a:spcPts val="600"/>
              </a:spcBef>
            </a:pPr>
            <a:r>
              <a:rPr lang="en-US" sz="2000" dirty="0" smtClean="0">
                <a:solidFill>
                  <a:srgbClr val="FF0000"/>
                </a:solidFill>
                <a:latin typeface="Arial" pitchFamily="34" charset="0"/>
                <a:cs typeface="Arial" pitchFamily="34" charset="0"/>
              </a:rPr>
              <a:t>We will assume that the system uses a physical log and a granularity that is used by I/O and the lock command.</a:t>
            </a:r>
            <a:endParaRPr lang="en-US" sz="20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339613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25</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The Undo/Redo Recovery Protocol</a:t>
            </a:r>
          </a:p>
        </p:txBody>
      </p:sp>
      <p:sp>
        <p:nvSpPr>
          <p:cNvPr id="3" name="Rectangle 2"/>
          <p:cNvSpPr/>
          <p:nvPr/>
        </p:nvSpPr>
        <p:spPr>
          <a:xfrm>
            <a:off x="665016" y="1105262"/>
            <a:ext cx="7872153" cy="4478149"/>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This protocol supports Undo to manage aborted transactions and Redo to manage completely executed (not committed) transactions. Thus, CM independently makes the decision to update the stable database. This helps to minimize I/O.</a:t>
            </a:r>
          </a:p>
          <a:p>
            <a:pPr marL="1143000" indent="-914400" algn="just">
              <a:spcBef>
                <a:spcPts val="1200"/>
              </a:spcBef>
              <a:buFontTx/>
              <a:buNone/>
            </a:pPr>
            <a:r>
              <a:rPr lang="en-US" sz="2000" dirty="0" smtClean="0">
                <a:solidFill>
                  <a:srgbClr val="000099"/>
                </a:solidFill>
                <a:latin typeface="Arial" pitchFamily="34" charset="0"/>
                <a:cs typeface="Arial" pitchFamily="34" charset="0"/>
              </a:rPr>
              <a:t>Undo:	This operation is required if the system fails before the transaction commits. The undo operation is logged.</a:t>
            </a:r>
          </a:p>
          <a:p>
            <a:pPr marL="1143000" indent="-914400" algn="just">
              <a:spcBef>
                <a:spcPts val="1200"/>
              </a:spcBef>
              <a:buFontTx/>
              <a:buNone/>
            </a:pPr>
            <a:r>
              <a:rPr lang="en-US" sz="2000" dirty="0" smtClean="0">
                <a:solidFill>
                  <a:srgbClr val="000099"/>
                </a:solidFill>
                <a:latin typeface="Arial" pitchFamily="34" charset="0"/>
                <a:cs typeface="Arial" pitchFamily="34" charset="0"/>
              </a:rPr>
              <a:t>Redo:	This operation is required if the system fails before the transaction commits but after it executes completely (after ET).</a:t>
            </a:r>
          </a:p>
          <a:p>
            <a:pPr marL="457200">
              <a:spcBef>
                <a:spcPts val="600"/>
              </a:spcBef>
            </a:pPr>
            <a:endParaRPr lang="en-US" sz="20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733982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26</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The Undo/Redo Algorithm</a:t>
            </a:r>
          </a:p>
        </p:txBody>
      </p:sp>
      <p:sp>
        <p:nvSpPr>
          <p:cNvPr id="3" name="Rectangle 2"/>
          <p:cNvSpPr/>
          <p:nvPr/>
        </p:nvSpPr>
        <p:spPr>
          <a:xfrm>
            <a:off x="665016" y="1105262"/>
            <a:ext cx="7872153" cy="4724370"/>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The algorithm executes the five operations as follows:</a:t>
            </a:r>
          </a:p>
          <a:p>
            <a:pPr marL="290513" algn="just">
              <a:spcBef>
                <a:spcPts val="1200"/>
              </a:spcBef>
              <a:spcAft>
                <a:spcPts val="600"/>
              </a:spcAft>
            </a:pPr>
            <a:r>
              <a:rPr lang="en-US" dirty="0" smtClean="0">
                <a:solidFill>
                  <a:srgbClr val="660066"/>
                </a:solidFill>
                <a:latin typeface="Arial" pitchFamily="34" charset="0"/>
                <a:cs typeface="Arial" pitchFamily="34" charset="0"/>
              </a:rPr>
              <a:t>RM-Read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rPr>
              <a:t>x</a:t>
            </a:r>
            <a:r>
              <a:rPr lang="en-US" dirty="0" smtClean="0">
                <a:solidFill>
                  <a:srgbClr val="660066"/>
                </a:solidFill>
                <a:latin typeface="Arial" pitchFamily="34" charset="0"/>
                <a:cs typeface="Arial" pitchFamily="34" charset="0"/>
              </a:rPr>
              <a:t>). Here x is a data item whose value is read in the cache.</a:t>
            </a:r>
            <a:endParaRPr lang="en-US" dirty="0">
              <a:solidFill>
                <a:srgbClr val="660066"/>
              </a:solidFill>
              <a:latin typeface="Arial" pitchFamily="34" charset="0"/>
              <a:cs typeface="Arial" pitchFamily="34" charset="0"/>
            </a:endParaRPr>
          </a:p>
          <a:p>
            <a:pPr marL="914400" indent="-457200" algn="just">
              <a:buFont typeface="+mj-lt"/>
              <a:buAutoNum type="arabicPeriod"/>
            </a:pPr>
            <a:r>
              <a:rPr lang="en-US" sz="2000" i="1" dirty="0" smtClean="0">
                <a:solidFill>
                  <a:srgbClr val="000099"/>
                </a:solidFill>
                <a:latin typeface="Arial" pitchFamily="34" charset="0"/>
                <a:cs typeface="Arial" pitchFamily="34" charset="0"/>
              </a:rPr>
              <a:t>If </a:t>
            </a:r>
            <a:r>
              <a:rPr lang="en-US" sz="2000" i="1" dirty="0">
                <a:solidFill>
                  <a:srgbClr val="000099"/>
                </a:solidFill>
                <a:latin typeface="Arial" pitchFamily="34" charset="0"/>
                <a:cs typeface="Arial" pitchFamily="34" charset="0"/>
              </a:rPr>
              <a:t>x </a:t>
            </a:r>
            <a:r>
              <a:rPr lang="en-US" sz="2000" i="1" dirty="0" smtClean="0">
                <a:solidFill>
                  <a:srgbClr val="000099"/>
                </a:solidFill>
                <a:latin typeface="Arial" pitchFamily="34" charset="0"/>
                <a:cs typeface="Arial" pitchFamily="34" charset="0"/>
              </a:rPr>
              <a:t>(BFIM) is </a:t>
            </a:r>
            <a:r>
              <a:rPr lang="en-US" sz="2000" i="1" dirty="0">
                <a:solidFill>
                  <a:srgbClr val="000099"/>
                </a:solidFill>
                <a:latin typeface="Arial" pitchFamily="34" charset="0"/>
                <a:cs typeface="Arial" pitchFamily="34" charset="0"/>
              </a:rPr>
              <a:t>not in the </a:t>
            </a:r>
            <a:r>
              <a:rPr lang="en-US" sz="2000" i="1" dirty="0" smtClean="0">
                <a:solidFill>
                  <a:srgbClr val="000099"/>
                </a:solidFill>
                <a:latin typeface="Arial" pitchFamily="34" charset="0"/>
                <a:cs typeface="Arial" pitchFamily="34" charset="0"/>
              </a:rPr>
              <a:t>cache then </a:t>
            </a:r>
            <a:r>
              <a:rPr lang="en-US" sz="2000" i="1" dirty="0">
                <a:solidFill>
                  <a:srgbClr val="000099"/>
                </a:solidFill>
                <a:latin typeface="Arial" pitchFamily="34" charset="0"/>
                <a:cs typeface="Arial" pitchFamily="34" charset="0"/>
              </a:rPr>
              <a:t>fetch it</a:t>
            </a:r>
            <a:r>
              <a:rPr lang="en-US" sz="2000" i="1" dirty="0" smtClean="0">
                <a:solidFill>
                  <a:srgbClr val="000099"/>
                </a:solidFill>
                <a:latin typeface="Arial" pitchFamily="34" charset="0"/>
                <a:cs typeface="Arial" pitchFamily="34" charset="0"/>
              </a:rPr>
              <a:t>. If there is no free cache slot then obtain one using cache replacement algorithm and WAL protocol. This may require a number of other operations to make sure that the write to the stable database is performed correctly.</a:t>
            </a:r>
            <a:endParaRPr lang="en-US" sz="2000" i="1" dirty="0">
              <a:solidFill>
                <a:srgbClr val="000099"/>
              </a:solidFill>
              <a:latin typeface="Arial" pitchFamily="34" charset="0"/>
              <a:cs typeface="Arial" pitchFamily="34" charset="0"/>
            </a:endParaRPr>
          </a:p>
          <a:p>
            <a:pPr marL="914400" indent="-457200" algn="just">
              <a:spcBef>
                <a:spcPts val="600"/>
              </a:spcBef>
              <a:buFont typeface="+mj-lt"/>
              <a:buAutoNum type="arabicPeriod"/>
            </a:pPr>
            <a:r>
              <a:rPr lang="en-US" sz="2000" i="1" dirty="0" smtClean="0">
                <a:solidFill>
                  <a:srgbClr val="000099"/>
                </a:solidFill>
                <a:latin typeface="Arial" pitchFamily="34" charset="0"/>
                <a:cs typeface="Arial" pitchFamily="34" charset="0"/>
              </a:rPr>
              <a:t>(The value of x is in cache). Return </a:t>
            </a:r>
            <a:r>
              <a:rPr lang="en-US" sz="2000" i="1" dirty="0">
                <a:solidFill>
                  <a:srgbClr val="000099"/>
                </a:solidFill>
                <a:latin typeface="Arial" pitchFamily="34" charset="0"/>
                <a:cs typeface="Arial" pitchFamily="34" charset="0"/>
              </a:rPr>
              <a:t>the value </a:t>
            </a:r>
            <a:r>
              <a:rPr lang="en-US" sz="2000" i="1" dirty="0" smtClean="0">
                <a:solidFill>
                  <a:srgbClr val="000099"/>
                </a:solidFill>
                <a:latin typeface="Arial" pitchFamily="34" charset="0"/>
                <a:cs typeface="Arial" pitchFamily="34" charset="0"/>
              </a:rPr>
              <a:t>of x to </a:t>
            </a:r>
            <a:r>
              <a:rPr lang="en-US" sz="2000" i="1" dirty="0">
                <a:solidFill>
                  <a:srgbClr val="000099"/>
                </a:solidFill>
                <a:latin typeface="Arial" pitchFamily="34" charset="0"/>
                <a:cs typeface="Arial" pitchFamily="34" charset="0"/>
              </a:rPr>
              <a:t>the scheduler</a:t>
            </a:r>
            <a:r>
              <a:rPr lang="en-US" sz="2000" i="1" dirty="0" smtClean="0">
                <a:solidFill>
                  <a:srgbClr val="000099"/>
                </a:solidFill>
                <a:latin typeface="Arial" pitchFamily="34" charset="0"/>
                <a:cs typeface="Arial" pitchFamily="34" charset="0"/>
              </a:rPr>
              <a:t>. This value may be copied to the log in RAM.</a:t>
            </a:r>
          </a:p>
          <a:p>
            <a:pPr marL="914400" indent="-457200" algn="just">
              <a:spcBef>
                <a:spcPts val="600"/>
              </a:spcBef>
              <a:buFont typeface="+mj-lt"/>
              <a:buAutoNum type="arabicPeriod"/>
            </a:pPr>
            <a:r>
              <a:rPr lang="en-US" sz="2000" i="1" dirty="0" smtClean="0">
                <a:solidFill>
                  <a:srgbClr val="000099"/>
                </a:solidFill>
                <a:latin typeface="Arial" pitchFamily="34" charset="0"/>
                <a:cs typeface="Arial" pitchFamily="34" charset="0"/>
              </a:rPr>
              <a:t>End of a read operation. If a system failure occurs then cache and log records are discarded.</a:t>
            </a:r>
          </a:p>
        </p:txBody>
      </p:sp>
    </p:spTree>
    <p:extLst>
      <p:ext uri="{BB962C8B-B14F-4D97-AF65-F5344CB8AC3E}">
        <p14:creationId xmlns:p14="http://schemas.microsoft.com/office/powerpoint/2010/main" val="3390418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27</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The Undo/Redo Algorithm</a:t>
            </a:r>
          </a:p>
        </p:txBody>
      </p:sp>
      <p:sp>
        <p:nvSpPr>
          <p:cNvPr id="3" name="Rectangle 2"/>
          <p:cNvSpPr/>
          <p:nvPr/>
        </p:nvSpPr>
        <p:spPr>
          <a:xfrm>
            <a:off x="594677" y="1685555"/>
            <a:ext cx="7872153" cy="3231654"/>
          </a:xfrm>
          <a:prstGeom prst="rect">
            <a:avLst/>
          </a:prstGeom>
        </p:spPr>
        <p:txBody>
          <a:bodyPr wrap="square">
            <a:spAutoFit/>
          </a:bodyPr>
          <a:lstStyle/>
          <a:p>
            <a:pPr marL="457200">
              <a:spcBef>
                <a:spcPts val="1200"/>
              </a:spcBef>
              <a:spcAft>
                <a:spcPts val="600"/>
              </a:spcAft>
            </a:pPr>
            <a:r>
              <a:rPr lang="en-US" dirty="0" smtClean="0">
                <a:solidFill>
                  <a:srgbClr val="660066"/>
                </a:solidFill>
                <a:latin typeface="Arial" pitchFamily="34" charset="0"/>
                <a:cs typeface="Arial" pitchFamily="34" charset="0"/>
              </a:rPr>
              <a:t>RM-Write</a:t>
            </a:r>
            <a:r>
              <a:rPr lang="en-US" i="1" dirty="0" smtClean="0">
                <a:solidFill>
                  <a:srgbClr val="660066"/>
                </a:solidFill>
                <a:latin typeface="Arial" pitchFamily="34" charset="0"/>
                <a:cs typeface="Arial" pitchFamily="34" charset="0"/>
              </a:rPr>
              <a:t> (T</a:t>
            </a:r>
            <a:r>
              <a:rPr lang="en-US" i="1" baseline="-10000" dirty="0" smtClean="0">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rPr>
              <a:t>x, v)</a:t>
            </a:r>
          </a:p>
          <a:p>
            <a:pPr marL="914400" indent="-457200">
              <a:buFont typeface="+mj-lt"/>
              <a:buAutoNum type="arabicPeriod"/>
            </a:pPr>
            <a:r>
              <a:rPr lang="en-US" sz="2000" i="1" dirty="0" smtClean="0">
                <a:solidFill>
                  <a:srgbClr val="000099"/>
                </a:solidFill>
                <a:latin typeface="Arial" pitchFamily="34" charset="0"/>
                <a:cs typeface="Arial" pitchFamily="34" charset="0"/>
              </a:rPr>
              <a:t>Add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to the active list, if it’s not already there.</a:t>
            </a:r>
          </a:p>
          <a:p>
            <a:pPr marL="914400" indent="-457200" algn="just">
              <a:spcBef>
                <a:spcPts val="600"/>
              </a:spcBef>
              <a:buFont typeface="+mj-lt"/>
              <a:buAutoNum type="arabicPeriod"/>
            </a:pPr>
            <a:r>
              <a:rPr lang="en-US" sz="2000" i="1" dirty="0" smtClean="0">
                <a:solidFill>
                  <a:srgbClr val="000099"/>
                </a:solidFill>
                <a:latin typeface="Arial" pitchFamily="34" charset="0"/>
                <a:cs typeface="Arial" pitchFamily="34" charset="0"/>
              </a:rPr>
              <a:t>If </a:t>
            </a:r>
            <a:r>
              <a:rPr lang="en-US" sz="2000" i="1" dirty="0">
                <a:solidFill>
                  <a:srgbClr val="000099"/>
                </a:solidFill>
                <a:latin typeface="Arial" pitchFamily="34" charset="0"/>
                <a:cs typeface="Arial" pitchFamily="34" charset="0"/>
              </a:rPr>
              <a:t>x is not in the cache, fetch it</a:t>
            </a:r>
            <a:r>
              <a:rPr lang="en-US" sz="2000" i="1" dirty="0" smtClean="0">
                <a:solidFill>
                  <a:srgbClr val="000099"/>
                </a:solidFill>
                <a:latin typeface="Arial" pitchFamily="34" charset="0"/>
                <a:cs typeface="Arial" pitchFamily="34" charset="0"/>
              </a:rPr>
              <a:t>. Note that the BFIM of x is stored in the cache and a AFIM (i.e., v) is generated there. </a:t>
            </a:r>
            <a:endParaRPr lang="en-US" sz="2000" i="1" dirty="0">
              <a:solidFill>
                <a:srgbClr val="000099"/>
              </a:solidFill>
              <a:latin typeface="Arial" pitchFamily="34" charset="0"/>
              <a:cs typeface="Arial" pitchFamily="34" charset="0"/>
            </a:endParaRPr>
          </a:p>
          <a:p>
            <a:pPr marL="914400" indent="-457200" algn="just">
              <a:spcBef>
                <a:spcPts val="600"/>
              </a:spcBef>
              <a:buFont typeface="+mj-lt"/>
              <a:buAutoNum type="arabicPeriod"/>
            </a:pPr>
            <a:r>
              <a:rPr lang="en-US" sz="2000" i="1" dirty="0" smtClean="0">
                <a:solidFill>
                  <a:srgbClr val="000099"/>
                </a:solidFill>
                <a:latin typeface="Arial" pitchFamily="34" charset="0"/>
                <a:cs typeface="Arial" pitchFamily="34" charset="0"/>
              </a:rPr>
              <a:t>Append (T</a:t>
            </a:r>
            <a:r>
              <a:rPr lang="en-US" sz="2000" i="1" baseline="-10000" dirty="0"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x, </a:t>
            </a:r>
            <a:r>
              <a:rPr lang="en-US" sz="2000" i="1" dirty="0" smtClean="0">
                <a:solidFill>
                  <a:srgbClr val="000099"/>
                </a:solidFill>
                <a:latin typeface="Arial" pitchFamily="34" charset="0"/>
                <a:cs typeface="Arial" pitchFamily="34" charset="0"/>
              </a:rPr>
              <a:t>v) to the log. This step copies its BFIM and AFIM (i.e., v) to the log.</a:t>
            </a:r>
          </a:p>
          <a:p>
            <a:pPr marL="914400" indent="-457200" algn="just">
              <a:spcBef>
                <a:spcPts val="600"/>
              </a:spcBef>
              <a:buFont typeface="+mj-lt"/>
              <a:buAutoNum type="arabicPeriod"/>
            </a:pPr>
            <a:r>
              <a:rPr lang="en-US" sz="2000" i="1" dirty="0" smtClean="0">
                <a:solidFill>
                  <a:srgbClr val="000099"/>
                </a:solidFill>
                <a:latin typeface="Arial" pitchFamily="34" charset="0"/>
                <a:cs typeface="Arial" pitchFamily="34" charset="0"/>
              </a:rPr>
              <a:t>Acknowledge </a:t>
            </a:r>
            <a:r>
              <a:rPr lang="en-US" sz="2000" i="1" dirty="0">
                <a:solidFill>
                  <a:srgbClr val="000099"/>
                </a:solidFill>
                <a:latin typeface="Arial" pitchFamily="34" charset="0"/>
                <a:cs typeface="Arial" pitchFamily="34" charset="0"/>
              </a:rPr>
              <a:t>the processing of </a:t>
            </a:r>
            <a:r>
              <a:rPr lang="en-US" sz="2000" i="1" dirty="0" smtClean="0">
                <a:solidFill>
                  <a:srgbClr val="000099"/>
                </a:solidFill>
                <a:latin typeface="Arial" pitchFamily="34" charset="0"/>
                <a:cs typeface="Arial" pitchFamily="34" charset="0"/>
              </a:rPr>
              <a:t>RM-Write(</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x, </a:t>
            </a:r>
            <a:r>
              <a:rPr lang="en-US" sz="2000" i="1" dirty="0">
                <a:solidFill>
                  <a:srgbClr val="000099"/>
                </a:solidFill>
                <a:latin typeface="Arial" pitchFamily="34" charset="0"/>
                <a:cs typeface="Arial" pitchFamily="34" charset="0"/>
              </a:rPr>
              <a:t>v) to the scheduler.</a:t>
            </a:r>
            <a:endParaRPr lang="en-US" sz="2000" i="1"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42622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28</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The Undo/Redo Algorithm</a:t>
            </a:r>
          </a:p>
        </p:txBody>
      </p:sp>
      <p:sp>
        <p:nvSpPr>
          <p:cNvPr id="3" name="Rectangle 2"/>
          <p:cNvSpPr/>
          <p:nvPr/>
        </p:nvSpPr>
        <p:spPr>
          <a:xfrm>
            <a:off x="594677" y="1685555"/>
            <a:ext cx="7872153" cy="3462486"/>
          </a:xfrm>
          <a:prstGeom prst="rect">
            <a:avLst/>
          </a:prstGeom>
        </p:spPr>
        <p:txBody>
          <a:bodyPr wrap="square">
            <a:spAutoFit/>
          </a:bodyPr>
          <a:lstStyle/>
          <a:p>
            <a:pPr marL="228600">
              <a:spcBef>
                <a:spcPts val="1200"/>
              </a:spcBef>
              <a:spcAft>
                <a:spcPts val="600"/>
              </a:spcAft>
            </a:pPr>
            <a:r>
              <a:rPr lang="en-US" dirty="0" smtClean="0">
                <a:solidFill>
                  <a:srgbClr val="660066"/>
                </a:solidFill>
                <a:latin typeface="Arial" pitchFamily="34" charset="0"/>
                <a:cs typeface="Arial" pitchFamily="34" charset="0"/>
              </a:rPr>
              <a:t>RM-Commit</a:t>
            </a:r>
            <a:r>
              <a:rPr lang="en-US" i="1" dirty="0" smtClean="0">
                <a:solidFill>
                  <a:srgbClr val="660066"/>
                </a:solidFill>
                <a:latin typeface="Arial" pitchFamily="34" charset="0"/>
                <a:cs typeface="Arial" pitchFamily="34" charset="0"/>
              </a:rPr>
              <a:t> (T</a:t>
            </a:r>
            <a:r>
              <a:rPr lang="en-US" i="1" baseline="-10000" dirty="0" smtClean="0">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a:t>
            </a:r>
            <a:endParaRPr lang="en-US" dirty="0">
              <a:solidFill>
                <a:srgbClr val="660066"/>
              </a:solidFill>
              <a:latin typeface="Arial" pitchFamily="34" charset="0"/>
              <a:cs typeface="Arial" pitchFamily="34" charset="0"/>
            </a:endParaRPr>
          </a:p>
          <a:p>
            <a:pPr marL="914400" indent="-457200" algn="just">
              <a:buFont typeface="+mj-lt"/>
              <a:buAutoNum type="arabicPeriod"/>
            </a:pPr>
            <a:r>
              <a:rPr lang="en-US" sz="2000" i="1" dirty="0" smtClean="0">
                <a:solidFill>
                  <a:srgbClr val="000099"/>
                </a:solidFill>
                <a:latin typeface="Arial" pitchFamily="34" charset="0"/>
                <a:cs typeface="Arial" pitchFamily="34" charset="0"/>
              </a:rPr>
              <a:t>Add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to the </a:t>
            </a:r>
            <a:r>
              <a:rPr lang="en-US" sz="2000" i="1" dirty="0" smtClean="0">
                <a:solidFill>
                  <a:srgbClr val="000099"/>
                </a:solidFill>
                <a:latin typeface="Arial" pitchFamily="34" charset="0"/>
                <a:cs typeface="Arial" pitchFamily="34" charset="0"/>
              </a:rPr>
              <a:t>commit list. Note that the commit list is a part of the log. So when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is added to the commit list, the RM flushes the log to the log disk that makes the updates of this transaction durable. If a system failure occurs before T</a:t>
            </a:r>
            <a:r>
              <a:rPr lang="en-US" sz="2000" i="1" baseline="-10000" dirty="0"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is transferred the commit list, the transaction will be redone.</a:t>
            </a:r>
            <a:endParaRPr lang="en-US" sz="2000" i="1" dirty="0">
              <a:solidFill>
                <a:srgbClr val="000099"/>
              </a:solidFill>
              <a:latin typeface="Arial" pitchFamily="34" charset="0"/>
              <a:cs typeface="Arial" pitchFamily="34" charset="0"/>
            </a:endParaRPr>
          </a:p>
          <a:p>
            <a:pPr marL="914400" indent="-457200" algn="just">
              <a:spcBef>
                <a:spcPts val="600"/>
              </a:spcBef>
              <a:buFont typeface="+mj-lt"/>
              <a:buAutoNum type="arabicPeriod"/>
            </a:pPr>
            <a:r>
              <a:rPr lang="en-US" sz="2000" i="1" dirty="0" smtClean="0">
                <a:solidFill>
                  <a:srgbClr val="000099"/>
                </a:solidFill>
                <a:latin typeface="Arial" pitchFamily="34" charset="0"/>
                <a:cs typeface="Arial" pitchFamily="34" charset="0"/>
              </a:rPr>
              <a:t>Acknowledge </a:t>
            </a:r>
            <a:r>
              <a:rPr lang="en-US" sz="2000" i="1" dirty="0">
                <a:solidFill>
                  <a:srgbClr val="000099"/>
                </a:solidFill>
                <a:latin typeface="Arial" pitchFamily="34" charset="0"/>
                <a:cs typeface="Arial" pitchFamily="34" charset="0"/>
              </a:rPr>
              <a:t>the </a:t>
            </a:r>
            <a:r>
              <a:rPr lang="en-US" sz="2000" i="1" dirty="0" smtClean="0">
                <a:solidFill>
                  <a:srgbClr val="000099"/>
                </a:solidFill>
                <a:latin typeface="Arial" pitchFamily="34" charset="0"/>
                <a:cs typeface="Arial" pitchFamily="34" charset="0"/>
              </a:rPr>
              <a:t>commitment of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the </a:t>
            </a:r>
            <a:r>
              <a:rPr lang="en-US" sz="2000" i="1" dirty="0">
                <a:solidFill>
                  <a:srgbClr val="000099"/>
                </a:solidFill>
                <a:latin typeface="Arial" pitchFamily="34" charset="0"/>
                <a:cs typeface="Arial" pitchFamily="34" charset="0"/>
              </a:rPr>
              <a:t>scheduler</a:t>
            </a:r>
            <a:r>
              <a:rPr lang="en-US" sz="2000" i="1" dirty="0" smtClean="0">
                <a:solidFill>
                  <a:srgbClr val="000099"/>
                </a:solidFill>
                <a:latin typeface="Arial" pitchFamily="34" charset="0"/>
                <a:cs typeface="Arial" pitchFamily="34" charset="0"/>
              </a:rPr>
              <a:t>. Locks of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are released by the scheduler in this step.</a:t>
            </a:r>
          </a:p>
          <a:p>
            <a:pPr marL="914400" indent="-457200" algn="just">
              <a:spcBef>
                <a:spcPts val="600"/>
              </a:spcBef>
              <a:buFont typeface="+mj-lt"/>
              <a:buAutoNum type="arabicPeriod"/>
            </a:pP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is deleted from the active list. </a:t>
            </a:r>
          </a:p>
        </p:txBody>
      </p:sp>
    </p:spTree>
    <p:extLst>
      <p:ext uri="{BB962C8B-B14F-4D97-AF65-F5344CB8AC3E}">
        <p14:creationId xmlns:p14="http://schemas.microsoft.com/office/powerpoint/2010/main" val="29127209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29</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The Undo/Redo Algorithm</a:t>
            </a:r>
          </a:p>
        </p:txBody>
      </p:sp>
      <p:sp>
        <p:nvSpPr>
          <p:cNvPr id="3" name="Rectangle 2"/>
          <p:cNvSpPr/>
          <p:nvPr/>
        </p:nvSpPr>
        <p:spPr>
          <a:xfrm>
            <a:off x="594676" y="1193186"/>
            <a:ext cx="7872153" cy="4585871"/>
          </a:xfrm>
          <a:prstGeom prst="rect">
            <a:avLst/>
          </a:prstGeom>
        </p:spPr>
        <p:txBody>
          <a:bodyPr wrap="square">
            <a:spAutoFit/>
          </a:bodyPr>
          <a:lstStyle/>
          <a:p>
            <a:pPr algn="just">
              <a:spcBef>
                <a:spcPts val="1200"/>
              </a:spcBef>
              <a:spcAft>
                <a:spcPts val="600"/>
              </a:spcAft>
            </a:pPr>
            <a:r>
              <a:rPr lang="en-US" dirty="0" smtClean="0">
                <a:solidFill>
                  <a:srgbClr val="660066"/>
                </a:solidFill>
                <a:latin typeface="Arial" pitchFamily="34" charset="0"/>
                <a:cs typeface="Arial" pitchFamily="34" charset="0"/>
              </a:rPr>
              <a:t>RM-Abort</a:t>
            </a:r>
            <a:r>
              <a:rPr lang="en-US" i="1" dirty="0" smtClean="0">
                <a:solidFill>
                  <a:srgbClr val="660066"/>
                </a:solidFill>
                <a:latin typeface="Arial" pitchFamily="34" charset="0"/>
                <a:cs typeface="Arial" pitchFamily="34" charset="0"/>
              </a:rPr>
              <a:t> (T</a:t>
            </a:r>
            <a:r>
              <a:rPr lang="en-US" i="1" baseline="-10000" dirty="0" smtClean="0">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 Note that this is a backward execution of </a:t>
            </a:r>
            <a:r>
              <a:rPr lang="en-US" i="1" dirty="0" smtClean="0">
                <a:solidFill>
                  <a:srgbClr val="660066"/>
                </a:solidFill>
                <a:latin typeface="Arial" pitchFamily="34" charset="0"/>
                <a:cs typeface="Arial" pitchFamily="34" charset="0"/>
              </a:rPr>
              <a:t>T</a:t>
            </a:r>
            <a:r>
              <a:rPr lang="en-US" i="1" baseline="-10000" dirty="0" smtClean="0">
                <a:solidFill>
                  <a:srgbClr val="660066"/>
                </a:solidFill>
                <a:latin typeface="Arial" pitchFamily="34" charset="0"/>
                <a:cs typeface="Arial" pitchFamily="34" charset="0"/>
              </a:rPr>
              <a:t>i</a:t>
            </a:r>
            <a:r>
              <a:rPr lang="en-US" i="1" dirty="0" smtClean="0">
                <a:solidFill>
                  <a:srgbClr val="660066"/>
                </a:solidFill>
                <a:latin typeface="Arial" pitchFamily="34" charset="0"/>
                <a:cs typeface="Arial" pitchFamily="34" charset="0"/>
              </a:rPr>
              <a:t> . The CPU does not know anything about roll-forward or roll-back.</a:t>
            </a:r>
            <a:endParaRPr lang="en-US" dirty="0">
              <a:solidFill>
                <a:srgbClr val="660066"/>
              </a:solidFill>
              <a:latin typeface="Arial" pitchFamily="34" charset="0"/>
              <a:cs typeface="Arial" pitchFamily="34" charset="0"/>
            </a:endParaRPr>
          </a:p>
          <a:p>
            <a:pPr marL="914400" indent="-457200" algn="just">
              <a:buFont typeface="+mj-lt"/>
              <a:buAutoNum type="arabicPeriod"/>
            </a:pPr>
            <a:r>
              <a:rPr lang="en-US" sz="2000" i="1" dirty="0" smtClean="0">
                <a:solidFill>
                  <a:srgbClr val="000099"/>
                </a:solidFill>
                <a:latin typeface="Arial" pitchFamily="34" charset="0"/>
                <a:cs typeface="Arial" pitchFamily="34" charset="0"/>
              </a:rPr>
              <a:t>BFIMs of all data items that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modified are restored in the database. It is done as follows:</a:t>
            </a:r>
          </a:p>
          <a:p>
            <a:pPr marL="1371600" lvl="1" indent="-457200" algn="just">
              <a:buBlip>
                <a:blip r:embed="rId3"/>
              </a:buBlip>
            </a:pPr>
            <a:r>
              <a:rPr lang="en-US" sz="2000" i="1" dirty="0">
                <a:solidFill>
                  <a:srgbClr val="000099"/>
                </a:solidFill>
                <a:latin typeface="Arial" pitchFamily="34" charset="0"/>
                <a:cs typeface="Arial" pitchFamily="34" charset="0"/>
              </a:rPr>
              <a:t>l</a:t>
            </a:r>
            <a:r>
              <a:rPr lang="en-US" sz="2000" i="1" dirty="0" smtClean="0">
                <a:solidFill>
                  <a:srgbClr val="000099"/>
                </a:solidFill>
                <a:latin typeface="Arial" pitchFamily="34" charset="0"/>
                <a:cs typeface="Arial" pitchFamily="34" charset="0"/>
              </a:rPr>
              <a:t>oad x (BFIM) in the cache. Set mod bit to 1 (indicates modified) and unpin bit to 0 (can be flushed to database). Continue this steps until all BFIMs of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have been flushed to database.</a:t>
            </a:r>
            <a:endParaRPr lang="en-US" sz="2000" i="1" dirty="0">
              <a:solidFill>
                <a:srgbClr val="000099"/>
              </a:solidFill>
              <a:latin typeface="Arial" pitchFamily="34" charset="0"/>
              <a:cs typeface="Arial" pitchFamily="34" charset="0"/>
            </a:endParaRPr>
          </a:p>
          <a:p>
            <a:pPr marL="914400" indent="-457200" algn="just">
              <a:spcBef>
                <a:spcPts val="600"/>
              </a:spcBef>
              <a:buFont typeface="+mj-lt"/>
              <a:buAutoNum type="arabicPeriod"/>
            </a:pPr>
            <a:r>
              <a:rPr lang="en-US" sz="2000" i="1" dirty="0" smtClean="0">
                <a:solidFill>
                  <a:srgbClr val="000099"/>
                </a:solidFill>
                <a:latin typeface="Arial" pitchFamily="34" charset="0"/>
                <a:cs typeface="Arial" pitchFamily="34" charset="0"/>
              </a:rPr>
              <a:t>Add T</a:t>
            </a:r>
            <a:r>
              <a:rPr lang="en-US" sz="2000" i="1" baseline="-10000" dirty="0" smtClean="0">
                <a:solidFill>
                  <a:srgbClr val="000099"/>
                </a:solidFill>
                <a:latin typeface="Arial" pitchFamily="34" charset="0"/>
                <a:cs typeface="Arial" pitchFamily="34" charset="0"/>
              </a:rPr>
              <a:t>i </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to the abort list.</a:t>
            </a:r>
          </a:p>
          <a:p>
            <a:pPr marL="914400" indent="-457200" algn="just">
              <a:spcBef>
                <a:spcPts val="600"/>
              </a:spcBef>
              <a:buFont typeface="+mj-lt"/>
              <a:buAutoNum type="arabicPeriod"/>
            </a:pPr>
            <a:r>
              <a:rPr lang="en-US" sz="2000" i="1" dirty="0" smtClean="0">
                <a:solidFill>
                  <a:srgbClr val="000099"/>
                </a:solidFill>
                <a:latin typeface="Arial" pitchFamily="34" charset="0"/>
                <a:cs typeface="Arial" pitchFamily="34" charset="0"/>
              </a:rPr>
              <a:t>Acknowledge </a:t>
            </a:r>
            <a:r>
              <a:rPr lang="en-US" sz="2000" i="1" dirty="0">
                <a:solidFill>
                  <a:srgbClr val="000099"/>
                </a:solidFill>
                <a:latin typeface="Arial" pitchFamily="34" charset="0"/>
                <a:cs typeface="Arial" pitchFamily="34" charset="0"/>
              </a:rPr>
              <a:t>the </a:t>
            </a:r>
            <a:r>
              <a:rPr lang="en-US" sz="2000" i="1" dirty="0" smtClean="0">
                <a:solidFill>
                  <a:srgbClr val="000099"/>
                </a:solidFill>
                <a:latin typeface="Arial" pitchFamily="34" charset="0"/>
                <a:cs typeface="Arial" pitchFamily="34" charset="0"/>
              </a:rPr>
              <a:t>abortion of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the </a:t>
            </a:r>
            <a:r>
              <a:rPr lang="en-US" sz="2000" i="1" dirty="0">
                <a:solidFill>
                  <a:srgbClr val="000099"/>
                </a:solidFill>
                <a:latin typeface="Arial" pitchFamily="34" charset="0"/>
                <a:cs typeface="Arial" pitchFamily="34" charset="0"/>
              </a:rPr>
              <a:t>scheduler</a:t>
            </a:r>
            <a:r>
              <a:rPr lang="en-US" sz="2000" i="1" dirty="0" smtClean="0">
                <a:solidFill>
                  <a:srgbClr val="000099"/>
                </a:solidFill>
                <a:latin typeface="Arial" pitchFamily="34" charset="0"/>
                <a:cs typeface="Arial" pitchFamily="34" charset="0"/>
              </a:rPr>
              <a:t>. Locks of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are released by the scheduler in this step.</a:t>
            </a:r>
          </a:p>
          <a:p>
            <a:pPr marL="914400" indent="-457200" algn="just">
              <a:spcBef>
                <a:spcPts val="600"/>
              </a:spcBef>
              <a:buFont typeface="+mj-lt"/>
              <a:buAutoNum type="arabicPeriod"/>
            </a:pP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is deleted from the active list. </a:t>
            </a:r>
          </a:p>
        </p:txBody>
      </p:sp>
    </p:spTree>
    <p:extLst>
      <p:ext uri="{BB962C8B-B14F-4D97-AF65-F5344CB8AC3E}">
        <p14:creationId xmlns:p14="http://schemas.microsoft.com/office/powerpoint/2010/main" val="244516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3</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DBMS Architecture</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563" y="991813"/>
            <a:ext cx="5361825" cy="5002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30</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The Undo/Redo Algorithm</a:t>
            </a:r>
          </a:p>
        </p:txBody>
      </p:sp>
      <p:sp>
        <p:nvSpPr>
          <p:cNvPr id="3" name="Rectangle 2"/>
          <p:cNvSpPr/>
          <p:nvPr/>
        </p:nvSpPr>
        <p:spPr>
          <a:xfrm>
            <a:off x="594676" y="964586"/>
            <a:ext cx="7872153" cy="5247590"/>
          </a:xfrm>
          <a:prstGeom prst="rect">
            <a:avLst/>
          </a:prstGeom>
        </p:spPr>
        <p:txBody>
          <a:bodyPr wrap="square">
            <a:spAutoFit/>
          </a:bodyPr>
          <a:lstStyle/>
          <a:p>
            <a:pPr algn="just">
              <a:spcBef>
                <a:spcPts val="1200"/>
              </a:spcBef>
              <a:spcAft>
                <a:spcPts val="600"/>
              </a:spcAft>
            </a:pPr>
            <a:r>
              <a:rPr lang="en-US" sz="2000" dirty="0" smtClean="0">
                <a:solidFill>
                  <a:srgbClr val="660066"/>
                </a:solidFill>
                <a:latin typeface="Arial" pitchFamily="34" charset="0"/>
                <a:cs typeface="Arial" pitchFamily="34" charset="0"/>
              </a:rPr>
              <a:t>Restart. After reboot the RM initiates restarts process (undone and redone). </a:t>
            </a:r>
            <a:endParaRPr lang="en-US" sz="2000" dirty="0">
              <a:solidFill>
                <a:srgbClr val="660066"/>
              </a:solidFill>
              <a:latin typeface="Arial" pitchFamily="34" charset="0"/>
              <a:cs typeface="Arial" pitchFamily="34" charset="0"/>
            </a:endParaRPr>
          </a:p>
          <a:p>
            <a:pPr marL="457200" indent="-457200">
              <a:buFont typeface="+mj-lt"/>
              <a:buAutoNum type="arabicPeriod"/>
            </a:pPr>
            <a:r>
              <a:rPr lang="en-US" sz="1800" i="1" dirty="0" smtClean="0">
                <a:solidFill>
                  <a:srgbClr val="000099"/>
                </a:solidFill>
                <a:latin typeface="Arial" pitchFamily="34" charset="0"/>
                <a:cs typeface="Arial" pitchFamily="34" charset="0"/>
              </a:rPr>
              <a:t>Discard all cache slots. In a system failure RAM and cache are not trusted.</a:t>
            </a:r>
          </a:p>
          <a:p>
            <a:pPr marL="457200" indent="-457200">
              <a:buFont typeface="+mj-lt"/>
              <a:buAutoNum type="arabicPeriod"/>
            </a:pPr>
            <a:r>
              <a:rPr lang="en-US" sz="1800" i="1" dirty="0" smtClean="0">
                <a:solidFill>
                  <a:srgbClr val="000099"/>
                </a:solidFill>
                <a:latin typeface="Arial" pitchFamily="34" charset="0"/>
                <a:cs typeface="Arial" pitchFamily="34" charset="0"/>
              </a:rPr>
              <a:t>Let </a:t>
            </a:r>
            <a:r>
              <a:rPr lang="en-US" sz="1800" i="1" dirty="0">
                <a:solidFill>
                  <a:srgbClr val="000099"/>
                </a:solidFill>
                <a:latin typeface="Arial" pitchFamily="34" charset="0"/>
                <a:cs typeface="Arial" pitchFamily="34" charset="0"/>
              </a:rPr>
              <a:t>redone : = </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and undone : = </a:t>
            </a:r>
            <a:r>
              <a:rPr lang="en-US" sz="1800" i="1" dirty="0" smtClean="0">
                <a:solidFill>
                  <a:srgbClr val="000099"/>
                </a:solidFill>
                <a:latin typeface="Arial" pitchFamily="34" charset="0"/>
                <a:cs typeface="Arial" pitchFamily="34" charset="0"/>
              </a:rPr>
              <a:t>{}</a:t>
            </a:r>
            <a:endParaRPr lang="en-US" sz="1800" i="1" dirty="0">
              <a:solidFill>
                <a:srgbClr val="000099"/>
              </a:solidFill>
              <a:latin typeface="Arial" pitchFamily="34" charset="0"/>
              <a:cs typeface="Arial" pitchFamily="34" charset="0"/>
            </a:endParaRPr>
          </a:p>
          <a:p>
            <a:pPr marL="457200" indent="-457200" algn="just">
              <a:buFont typeface="+mj-lt"/>
              <a:buAutoNum type="arabicPeriod"/>
            </a:pPr>
            <a:r>
              <a:rPr lang="en-US" sz="1800" i="1" dirty="0" smtClean="0">
                <a:solidFill>
                  <a:srgbClr val="000099"/>
                </a:solidFill>
                <a:latin typeface="Arial" pitchFamily="34" charset="0"/>
                <a:cs typeface="Arial" pitchFamily="34" charset="0"/>
              </a:rPr>
              <a:t>Start </a:t>
            </a:r>
            <a:r>
              <a:rPr lang="en-US" sz="1800" i="1" dirty="0">
                <a:solidFill>
                  <a:srgbClr val="000099"/>
                </a:solidFill>
                <a:latin typeface="Arial" pitchFamily="34" charset="0"/>
                <a:cs typeface="Arial" pitchFamily="34" charset="0"/>
              </a:rPr>
              <a:t>with the last entry in the log and scan backwards toward </a:t>
            </a:r>
            <a:r>
              <a:rPr lang="en-US" sz="1800" i="1" dirty="0" smtClean="0">
                <a:solidFill>
                  <a:srgbClr val="000099"/>
                </a:solidFill>
                <a:latin typeface="Arial" pitchFamily="34" charset="0"/>
                <a:cs typeface="Arial" pitchFamily="34" charset="0"/>
              </a:rPr>
              <a:t>the beginning</a:t>
            </a:r>
            <a:r>
              <a:rPr lang="en-US" sz="1800" i="1" dirty="0">
                <a:solidFill>
                  <a:srgbClr val="000099"/>
                </a:solidFill>
                <a:latin typeface="Arial" pitchFamily="34" charset="0"/>
                <a:cs typeface="Arial" pitchFamily="34" charset="0"/>
              </a:rPr>
              <a:t>. Repeat the following steps until either redone </a:t>
            </a:r>
            <a:r>
              <a:rPr lang="en-US" sz="1800" i="1" dirty="0" smtClean="0">
                <a:solidFill>
                  <a:srgbClr val="000099"/>
                </a:solidFill>
                <a:latin typeface="Arial" pitchFamily="34" charset="0"/>
                <a:cs typeface="Arial" pitchFamily="34" charset="0"/>
                <a:sym typeface="Symbol"/>
              </a:rPr>
              <a:t></a:t>
            </a:r>
            <a:r>
              <a:rPr lang="en-US" sz="1800" i="1" dirty="0" smtClean="0">
                <a:solidFill>
                  <a:srgbClr val="000099"/>
                </a:solidFill>
                <a:latin typeface="Arial" pitchFamily="34" charset="0"/>
                <a:cs typeface="Arial" pitchFamily="34" charset="0"/>
              </a:rPr>
              <a:t> undone equals </a:t>
            </a:r>
            <a:r>
              <a:rPr lang="en-US" sz="1800" i="1" dirty="0">
                <a:solidFill>
                  <a:srgbClr val="000099"/>
                </a:solidFill>
                <a:latin typeface="Arial" pitchFamily="34" charset="0"/>
                <a:cs typeface="Arial" pitchFamily="34" charset="0"/>
              </a:rPr>
              <a:t>the set of all data </a:t>
            </a:r>
            <a:r>
              <a:rPr lang="en-US" sz="1800" i="1" dirty="0" smtClean="0">
                <a:solidFill>
                  <a:srgbClr val="000099"/>
                </a:solidFill>
                <a:latin typeface="Arial" pitchFamily="34" charset="0"/>
                <a:cs typeface="Arial" pitchFamily="34" charset="0"/>
              </a:rPr>
              <a:t>items </a:t>
            </a:r>
            <a:r>
              <a:rPr lang="en-US" sz="1800" i="1" dirty="0">
                <a:solidFill>
                  <a:srgbClr val="000099"/>
                </a:solidFill>
                <a:latin typeface="Arial" pitchFamily="34" charset="0"/>
                <a:cs typeface="Arial" pitchFamily="34" charset="0"/>
              </a:rPr>
              <a:t>in the database, or there are no more </a:t>
            </a:r>
            <a:r>
              <a:rPr lang="en-US" sz="1800" i="1" dirty="0" smtClean="0">
                <a:solidFill>
                  <a:srgbClr val="000099"/>
                </a:solidFill>
                <a:latin typeface="Arial" pitchFamily="34" charset="0"/>
                <a:cs typeface="Arial" pitchFamily="34" charset="0"/>
              </a:rPr>
              <a:t>log entries </a:t>
            </a:r>
            <a:r>
              <a:rPr lang="en-US" sz="1800" i="1" dirty="0">
                <a:solidFill>
                  <a:srgbClr val="000099"/>
                </a:solidFill>
                <a:latin typeface="Arial" pitchFamily="34" charset="0"/>
                <a:cs typeface="Arial" pitchFamily="34" charset="0"/>
              </a:rPr>
              <a:t>to examine. For each log entry </a:t>
            </a:r>
            <a:r>
              <a:rPr lang="en-US" sz="1800" i="1" dirty="0" smtClean="0">
                <a:solidFill>
                  <a:srgbClr val="000099"/>
                </a:solidFill>
                <a:latin typeface="Arial" pitchFamily="34" charset="0"/>
                <a:cs typeface="Arial" pitchFamily="34" charset="0"/>
              </a:rPr>
              <a:t>(T</a:t>
            </a:r>
            <a:r>
              <a:rPr lang="en-US" sz="1800" i="1" dirty="0">
                <a:solidFill>
                  <a:srgbClr val="000099"/>
                </a:solidFill>
                <a:latin typeface="Arial" pitchFamily="34" charset="0"/>
                <a:cs typeface="Arial" pitchFamily="34" charset="0"/>
              </a:rPr>
              <a:t>,, x, </a:t>
            </a:r>
            <a:r>
              <a:rPr lang="en-US" sz="1800" i="1" dirty="0" smtClean="0">
                <a:solidFill>
                  <a:srgbClr val="000099"/>
                </a:solidFill>
                <a:latin typeface="Arial" pitchFamily="34" charset="0"/>
                <a:cs typeface="Arial" pitchFamily="34" charset="0"/>
              </a:rPr>
              <a:t>v), </a:t>
            </a:r>
            <a:r>
              <a:rPr lang="en-US" sz="1800" i="1" dirty="0">
                <a:solidFill>
                  <a:srgbClr val="000099"/>
                </a:solidFill>
                <a:latin typeface="Arial" pitchFamily="34" charset="0"/>
                <a:cs typeface="Arial" pitchFamily="34" charset="0"/>
              </a:rPr>
              <a:t>if x </a:t>
            </a:r>
            <a:r>
              <a:rPr lang="en-US" sz="1800" i="1" dirty="0" smtClean="0">
                <a:solidFill>
                  <a:srgbClr val="000099"/>
                </a:solidFill>
                <a:latin typeface="Arial" pitchFamily="34" charset="0"/>
                <a:cs typeface="Arial" pitchFamily="34" charset="0"/>
                <a:sym typeface="Symbol"/>
              </a:rPr>
              <a:t></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redone </a:t>
            </a:r>
            <a:r>
              <a:rPr lang="en-US" sz="1800" i="1" dirty="0" smtClean="0">
                <a:solidFill>
                  <a:srgbClr val="000099"/>
                </a:solidFill>
                <a:latin typeface="Arial" pitchFamily="34" charset="0"/>
                <a:cs typeface="Arial" pitchFamily="34" charset="0"/>
                <a:sym typeface="Symbol"/>
              </a:rPr>
              <a:t></a:t>
            </a:r>
            <a:r>
              <a:rPr lang="en-US" sz="1800" i="1" dirty="0">
                <a:solidFill>
                  <a:srgbClr val="000099"/>
                </a:solidFill>
                <a:latin typeface="Arial" pitchFamily="34" charset="0"/>
                <a:cs typeface="Arial" pitchFamily="34" charset="0"/>
                <a:sym typeface="Symbol"/>
              </a:rPr>
              <a:t> </a:t>
            </a:r>
            <a:r>
              <a:rPr lang="en-US" sz="1800" i="1" dirty="0" smtClean="0">
                <a:solidFill>
                  <a:srgbClr val="000099"/>
                </a:solidFill>
                <a:latin typeface="Arial" pitchFamily="34" charset="0"/>
                <a:cs typeface="Arial" pitchFamily="34" charset="0"/>
              </a:rPr>
              <a:t>undone</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then</a:t>
            </a:r>
          </a:p>
          <a:p>
            <a:pPr marL="914400" lvl="1" indent="-457200" algn="just">
              <a:buBlip>
                <a:blip r:embed="rId3"/>
              </a:buBlip>
            </a:pPr>
            <a:r>
              <a:rPr lang="en-US" sz="1800" i="1" dirty="0" smtClean="0">
                <a:solidFill>
                  <a:srgbClr val="000099"/>
                </a:solidFill>
                <a:latin typeface="Arial" pitchFamily="34" charset="0"/>
                <a:cs typeface="Arial" pitchFamily="34" charset="0"/>
              </a:rPr>
              <a:t>if T</a:t>
            </a:r>
            <a:r>
              <a:rPr lang="en-US" sz="1800" i="1" baseline="-10000" dirty="0" smtClean="0">
                <a:solidFill>
                  <a:srgbClr val="000099"/>
                </a:solidFill>
                <a:latin typeface="Arial" pitchFamily="34" charset="0"/>
                <a:cs typeface="Arial" pitchFamily="34" charset="0"/>
              </a:rPr>
              <a:t>i</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is in the commit list, copy </a:t>
            </a:r>
            <a:r>
              <a:rPr lang="en-US" sz="1800" i="1" dirty="0" smtClean="0">
                <a:solidFill>
                  <a:srgbClr val="000099"/>
                </a:solidFill>
                <a:latin typeface="Arial" pitchFamily="34" charset="0"/>
                <a:cs typeface="Arial" pitchFamily="34" charset="0"/>
              </a:rPr>
              <a:t>v (AFIM) to cache and set Mod bit = 1 and pin/unpin = 0. set</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redone </a:t>
            </a:r>
            <a:r>
              <a:rPr lang="en-US" sz="1800" i="1" dirty="0">
                <a:solidFill>
                  <a:srgbClr val="000099"/>
                </a:solidFill>
                <a:latin typeface="Arial" pitchFamily="34" charset="0"/>
                <a:cs typeface="Arial" pitchFamily="34" charset="0"/>
              </a:rPr>
              <a:t>: = redone </a:t>
            </a:r>
            <a:r>
              <a:rPr lang="en-US" sz="1800" i="1" dirty="0">
                <a:solidFill>
                  <a:srgbClr val="000099"/>
                </a:solidFill>
                <a:latin typeface="Arial" pitchFamily="34" charset="0"/>
                <a:cs typeface="Arial" pitchFamily="34" charset="0"/>
                <a:sym typeface="Symbol"/>
              </a:rPr>
              <a:t></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a:t>
            </a:r>
            <a:r>
              <a:rPr lang="en-US" sz="1800" i="1" dirty="0" smtClean="0">
                <a:solidFill>
                  <a:srgbClr val="000099"/>
                </a:solidFill>
                <a:latin typeface="Arial" pitchFamily="34" charset="0"/>
                <a:cs typeface="Arial" pitchFamily="34" charset="0"/>
              </a:rPr>
              <a:t>x}</a:t>
            </a:r>
            <a:endParaRPr lang="en-US" sz="1800" i="1" dirty="0">
              <a:solidFill>
                <a:srgbClr val="000099"/>
              </a:solidFill>
              <a:latin typeface="Arial" pitchFamily="34" charset="0"/>
              <a:cs typeface="Arial" pitchFamily="34" charset="0"/>
            </a:endParaRPr>
          </a:p>
          <a:p>
            <a:pPr marL="914400" lvl="1" indent="-457200" algn="just">
              <a:buBlip>
                <a:blip r:embed="rId3"/>
              </a:buBlip>
            </a:pPr>
            <a:r>
              <a:rPr lang="en-US" sz="1800" i="1" dirty="0" smtClean="0">
                <a:solidFill>
                  <a:srgbClr val="000099"/>
                </a:solidFill>
                <a:latin typeface="Arial" pitchFamily="34" charset="0"/>
                <a:cs typeface="Arial" pitchFamily="34" charset="0"/>
              </a:rPr>
              <a:t>otherwise if </a:t>
            </a:r>
            <a:r>
              <a:rPr lang="en-US" sz="1800" i="1" dirty="0">
                <a:solidFill>
                  <a:srgbClr val="000099"/>
                </a:solidFill>
                <a:latin typeface="Arial" pitchFamily="34" charset="0"/>
                <a:cs typeface="Arial" pitchFamily="34" charset="0"/>
              </a:rPr>
              <a:t>T</a:t>
            </a:r>
            <a:r>
              <a:rPr lang="en-US" sz="1800" i="1" baseline="-10000" dirty="0">
                <a:solidFill>
                  <a:srgbClr val="000099"/>
                </a:solidFill>
                <a:latin typeface="Arial" pitchFamily="34" charset="0"/>
                <a:cs typeface="Arial" pitchFamily="34" charset="0"/>
              </a:rPr>
              <a:t>i </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is in the abort list or in the active but not </a:t>
            </a:r>
            <a:r>
              <a:rPr lang="en-US" sz="1800" i="1" dirty="0" smtClean="0">
                <a:solidFill>
                  <a:srgbClr val="000099"/>
                </a:solidFill>
                <a:latin typeface="Arial" pitchFamily="34" charset="0"/>
                <a:cs typeface="Arial" pitchFamily="34" charset="0"/>
              </a:rPr>
              <a:t>the commit list then </a:t>
            </a:r>
            <a:r>
              <a:rPr lang="en-US" sz="1800" i="1" dirty="0">
                <a:solidFill>
                  <a:srgbClr val="000099"/>
                </a:solidFill>
                <a:latin typeface="Arial" pitchFamily="34" charset="0"/>
                <a:cs typeface="Arial" pitchFamily="34" charset="0"/>
              </a:rPr>
              <a:t>copy the </a:t>
            </a:r>
            <a:r>
              <a:rPr lang="en-US" sz="1800" i="1" dirty="0" smtClean="0">
                <a:solidFill>
                  <a:srgbClr val="000099"/>
                </a:solidFill>
                <a:latin typeface="Arial" pitchFamily="34" charset="0"/>
                <a:cs typeface="Arial" pitchFamily="34" charset="0"/>
              </a:rPr>
              <a:t>BFIM of </a:t>
            </a:r>
            <a:r>
              <a:rPr lang="en-US" sz="1800" i="1" dirty="0">
                <a:solidFill>
                  <a:srgbClr val="000099"/>
                </a:solidFill>
                <a:latin typeface="Arial" pitchFamily="34" charset="0"/>
                <a:cs typeface="Arial" pitchFamily="34" charset="0"/>
              </a:rPr>
              <a:t>x </a:t>
            </a:r>
            <a:r>
              <a:rPr lang="en-US" sz="1800" i="1" dirty="0" smtClean="0">
                <a:solidFill>
                  <a:srgbClr val="000099"/>
                </a:solidFill>
                <a:latin typeface="Arial" pitchFamily="34" charset="0"/>
                <a:cs typeface="Arial" pitchFamily="34" charset="0"/>
              </a:rPr>
              <a:t>to cache</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and </a:t>
            </a:r>
            <a:r>
              <a:rPr lang="en-US" sz="1800" i="1" dirty="0">
                <a:solidFill>
                  <a:srgbClr val="000099"/>
                </a:solidFill>
                <a:latin typeface="Arial" pitchFamily="34" charset="0"/>
                <a:cs typeface="Arial" pitchFamily="34" charset="0"/>
              </a:rPr>
              <a:t>set undone : = undone </a:t>
            </a:r>
            <a:r>
              <a:rPr lang="en-US" sz="1800" i="1" dirty="0">
                <a:solidFill>
                  <a:srgbClr val="000099"/>
                </a:solidFill>
                <a:latin typeface="Arial" pitchFamily="34" charset="0"/>
                <a:cs typeface="Arial" pitchFamily="34" charset="0"/>
                <a:sym typeface="Symbol"/>
              </a:rPr>
              <a:t></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a:t>
            </a:r>
            <a:r>
              <a:rPr lang="en-US" sz="1800" i="1" dirty="0" smtClean="0">
                <a:solidFill>
                  <a:srgbClr val="000099"/>
                </a:solidFill>
                <a:latin typeface="Arial" pitchFamily="34" charset="0"/>
                <a:cs typeface="Arial" pitchFamily="34" charset="0"/>
              </a:rPr>
              <a:t>x}.</a:t>
            </a:r>
            <a:endParaRPr lang="en-US" sz="1800" i="1" dirty="0">
              <a:solidFill>
                <a:srgbClr val="000099"/>
              </a:solidFill>
              <a:latin typeface="Arial" pitchFamily="34" charset="0"/>
              <a:cs typeface="Arial" pitchFamily="34" charset="0"/>
            </a:endParaRPr>
          </a:p>
          <a:p>
            <a:pPr marL="342900" indent="-342900" algn="just">
              <a:buFont typeface="+mj-lt"/>
              <a:buAutoNum type="arabicPeriod"/>
            </a:pPr>
            <a:r>
              <a:rPr lang="en-US" sz="1800" i="1" dirty="0" smtClean="0">
                <a:solidFill>
                  <a:srgbClr val="000099"/>
                </a:solidFill>
                <a:latin typeface="Arial" pitchFamily="34" charset="0"/>
                <a:cs typeface="Arial" pitchFamily="34" charset="0"/>
              </a:rPr>
              <a:t>For each </a:t>
            </a:r>
            <a:r>
              <a:rPr lang="en-US" sz="1800" i="1" dirty="0">
                <a:solidFill>
                  <a:srgbClr val="000099"/>
                </a:solidFill>
                <a:latin typeface="Arial" pitchFamily="34" charset="0"/>
                <a:cs typeface="Arial" pitchFamily="34" charset="0"/>
              </a:rPr>
              <a:t>T</a:t>
            </a:r>
            <a:r>
              <a:rPr lang="en-US" sz="1800" i="1" baseline="-10000" dirty="0">
                <a:solidFill>
                  <a:srgbClr val="000099"/>
                </a:solidFill>
                <a:latin typeface="Arial" pitchFamily="34" charset="0"/>
                <a:cs typeface="Arial" pitchFamily="34" charset="0"/>
              </a:rPr>
              <a:t>i</a:t>
            </a:r>
            <a:r>
              <a:rPr lang="en-US" sz="1800" i="1" dirty="0" smtClean="0">
                <a:solidFill>
                  <a:srgbClr val="000099"/>
                </a:solidFill>
                <a:latin typeface="Arial" pitchFamily="34" charset="0"/>
                <a:cs typeface="Arial" pitchFamily="34" charset="0"/>
              </a:rPr>
              <a:t> in the commit list, if </a:t>
            </a:r>
            <a:r>
              <a:rPr lang="en-US" sz="1800" i="1" dirty="0">
                <a:solidFill>
                  <a:srgbClr val="000099"/>
                </a:solidFill>
                <a:latin typeface="Arial" pitchFamily="34" charset="0"/>
                <a:cs typeface="Arial" pitchFamily="34" charset="0"/>
              </a:rPr>
              <a:t>T</a:t>
            </a:r>
            <a:r>
              <a:rPr lang="en-US" sz="1800" i="1" baseline="-10000" dirty="0">
                <a:solidFill>
                  <a:srgbClr val="000099"/>
                </a:solidFill>
                <a:latin typeface="Arial" pitchFamily="34" charset="0"/>
                <a:cs typeface="Arial" pitchFamily="34" charset="0"/>
              </a:rPr>
              <a:t>i</a:t>
            </a:r>
            <a:r>
              <a:rPr lang="en-US" sz="1800" i="1"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is in the active list, remove it </a:t>
            </a:r>
            <a:r>
              <a:rPr lang="en-US" sz="1800" i="1" dirty="0" smtClean="0">
                <a:solidFill>
                  <a:srgbClr val="000099"/>
                </a:solidFill>
                <a:latin typeface="Arial" pitchFamily="34" charset="0"/>
                <a:cs typeface="Arial" pitchFamily="34" charset="0"/>
              </a:rPr>
              <a:t>from there and acknowledge </a:t>
            </a:r>
            <a:r>
              <a:rPr lang="en-US" sz="1800" i="1" dirty="0">
                <a:solidFill>
                  <a:srgbClr val="000099"/>
                </a:solidFill>
                <a:latin typeface="Arial" pitchFamily="34" charset="0"/>
                <a:cs typeface="Arial" pitchFamily="34" charset="0"/>
              </a:rPr>
              <a:t>the completion of Restart to the scheduler</a:t>
            </a:r>
            <a:r>
              <a:rPr lang="en-US" sz="2000" b="0" dirty="0" smtClean="0"/>
              <a:t>.</a:t>
            </a:r>
            <a:endParaRPr lang="en-US" sz="2000" i="1"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713727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31</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The Undo/Redo Algorithm</a:t>
            </a:r>
          </a:p>
        </p:txBody>
      </p:sp>
      <p:sp>
        <p:nvSpPr>
          <p:cNvPr id="3" name="Rectangle 2"/>
          <p:cNvSpPr/>
          <p:nvPr/>
        </p:nvSpPr>
        <p:spPr>
          <a:xfrm>
            <a:off x="594676" y="964586"/>
            <a:ext cx="7872153" cy="3000821"/>
          </a:xfrm>
          <a:prstGeom prst="rect">
            <a:avLst/>
          </a:prstGeom>
        </p:spPr>
        <p:txBody>
          <a:bodyPr wrap="square">
            <a:spAutoFit/>
          </a:bodyPr>
          <a:lstStyle/>
          <a:p>
            <a:pPr algn="ctr">
              <a:spcBef>
                <a:spcPts val="1200"/>
              </a:spcBef>
              <a:spcAft>
                <a:spcPts val="600"/>
              </a:spcAft>
            </a:pPr>
            <a:r>
              <a:rPr lang="en-US" dirty="0" smtClean="0">
                <a:solidFill>
                  <a:srgbClr val="00B050"/>
                </a:solidFill>
                <a:latin typeface="Arial" pitchFamily="34" charset="0"/>
                <a:cs typeface="Arial" pitchFamily="34" charset="0"/>
              </a:rPr>
              <a:t>Class Discussion</a:t>
            </a:r>
            <a:endParaRPr lang="en-US" dirty="0">
              <a:solidFill>
                <a:srgbClr val="00B050"/>
              </a:solidFill>
              <a:latin typeface="Arial" pitchFamily="34" charset="0"/>
              <a:cs typeface="Arial" pitchFamily="34" charset="0"/>
            </a:endParaRPr>
          </a:p>
          <a:p>
            <a:r>
              <a:rPr lang="en-US" sz="2000" dirty="0" smtClean="0">
                <a:solidFill>
                  <a:srgbClr val="000099"/>
                </a:solidFill>
                <a:latin typeface="Arial" pitchFamily="34" charset="0"/>
                <a:cs typeface="Arial" pitchFamily="34" charset="0"/>
              </a:rPr>
              <a:t>Task 1: Show that Undo/Redo algorithm satisfies Undo rule.</a:t>
            </a:r>
          </a:p>
          <a:p>
            <a:endParaRPr lang="en-US" sz="2000" dirty="0">
              <a:solidFill>
                <a:srgbClr val="000099"/>
              </a:solidFill>
              <a:latin typeface="Arial" pitchFamily="34" charset="0"/>
              <a:cs typeface="Arial" pitchFamily="34" charset="0"/>
            </a:endParaRPr>
          </a:p>
          <a:p>
            <a:endParaRPr lang="en-US" sz="2000" dirty="0" smtClean="0">
              <a:solidFill>
                <a:srgbClr val="000099"/>
              </a:solidFill>
              <a:latin typeface="Arial" pitchFamily="34" charset="0"/>
              <a:cs typeface="Arial" pitchFamily="34" charset="0"/>
            </a:endParaRPr>
          </a:p>
          <a:p>
            <a:endParaRPr lang="en-US" sz="2000" dirty="0">
              <a:solidFill>
                <a:srgbClr val="000099"/>
              </a:solidFill>
              <a:latin typeface="Arial" pitchFamily="34" charset="0"/>
              <a:cs typeface="Arial" pitchFamily="34" charset="0"/>
            </a:endParaRPr>
          </a:p>
          <a:p>
            <a:endParaRPr lang="en-US" sz="2000" dirty="0" smtClean="0">
              <a:solidFill>
                <a:srgbClr val="000099"/>
              </a:solidFill>
              <a:latin typeface="Arial" pitchFamily="34" charset="0"/>
              <a:cs typeface="Arial" pitchFamily="34" charset="0"/>
            </a:endParaRPr>
          </a:p>
          <a:p>
            <a:endParaRPr lang="en-US" sz="2000" dirty="0">
              <a:solidFill>
                <a:srgbClr val="000099"/>
              </a:solidFill>
              <a:latin typeface="Arial" pitchFamily="34" charset="0"/>
              <a:cs typeface="Arial" pitchFamily="34" charset="0"/>
            </a:endParaRPr>
          </a:p>
          <a:p>
            <a:endParaRPr lang="en-US" sz="2000" dirty="0" smtClean="0">
              <a:solidFill>
                <a:srgbClr val="000099"/>
              </a:solidFill>
              <a:latin typeface="Arial" pitchFamily="34" charset="0"/>
              <a:cs typeface="Arial" pitchFamily="34" charset="0"/>
            </a:endParaRPr>
          </a:p>
          <a:p>
            <a:r>
              <a:rPr lang="en-US" sz="2000" dirty="0" smtClean="0">
                <a:solidFill>
                  <a:srgbClr val="000099"/>
                </a:solidFill>
                <a:latin typeface="Arial" pitchFamily="34" charset="0"/>
                <a:cs typeface="Arial" pitchFamily="34" charset="0"/>
              </a:rPr>
              <a:t>Task 2: </a:t>
            </a:r>
            <a:r>
              <a:rPr lang="en-US" sz="2000" dirty="0">
                <a:solidFill>
                  <a:srgbClr val="000099"/>
                </a:solidFill>
                <a:latin typeface="Arial" pitchFamily="34" charset="0"/>
                <a:cs typeface="Arial" pitchFamily="34" charset="0"/>
              </a:rPr>
              <a:t>Show that Undo/Redo algorithm satisfies </a:t>
            </a:r>
            <a:r>
              <a:rPr lang="en-US" sz="2000" dirty="0" smtClean="0">
                <a:solidFill>
                  <a:srgbClr val="000099"/>
                </a:solidFill>
                <a:latin typeface="Arial" pitchFamily="34" charset="0"/>
                <a:cs typeface="Arial" pitchFamily="34" charset="0"/>
              </a:rPr>
              <a:t>Redo </a:t>
            </a:r>
            <a:r>
              <a:rPr lang="en-US" sz="2000" dirty="0">
                <a:solidFill>
                  <a:srgbClr val="000099"/>
                </a:solidFill>
                <a:latin typeface="Arial" pitchFamily="34" charset="0"/>
                <a:cs typeface="Arial" pitchFamily="34" charset="0"/>
              </a:rPr>
              <a:t>rule</a:t>
            </a:r>
            <a:r>
              <a:rPr lang="en-US" sz="2000"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809195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32</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Issues in a Database Restart</a:t>
            </a:r>
          </a:p>
        </p:txBody>
      </p:sp>
      <p:sp>
        <p:nvSpPr>
          <p:cNvPr id="3" name="Rectangle 2"/>
          <p:cNvSpPr/>
          <p:nvPr/>
        </p:nvSpPr>
        <p:spPr>
          <a:xfrm>
            <a:off x="594676" y="964586"/>
            <a:ext cx="7872153" cy="3985706"/>
          </a:xfrm>
          <a:prstGeom prst="rect">
            <a:avLst/>
          </a:prstGeom>
        </p:spPr>
        <p:txBody>
          <a:bodyPr wrap="square">
            <a:spAutoFit/>
          </a:bodyPr>
          <a:lstStyle/>
          <a:p>
            <a:pPr algn="just">
              <a:spcBef>
                <a:spcPts val="1200"/>
              </a:spcBef>
              <a:spcAft>
                <a:spcPts val="600"/>
              </a:spcAft>
            </a:pPr>
            <a:r>
              <a:rPr lang="en-US" dirty="0" smtClean="0">
                <a:solidFill>
                  <a:srgbClr val="660066"/>
                </a:solidFill>
                <a:latin typeface="Arial" pitchFamily="34" charset="0"/>
                <a:cs typeface="Arial" pitchFamily="34" charset="0"/>
              </a:rPr>
              <a:t>Database restart is a time consuming process. Important reasons are:</a:t>
            </a:r>
          </a:p>
          <a:p>
            <a:pPr marL="914400" lvl="1" indent="-457200" algn="just">
              <a:spcBef>
                <a:spcPts val="1200"/>
              </a:spcBef>
              <a:spcAft>
                <a:spcPts val="600"/>
              </a:spcAft>
              <a:buFont typeface="+mj-lt"/>
              <a:buAutoNum type="arabicPeriod"/>
            </a:pPr>
            <a:r>
              <a:rPr lang="en-US" sz="2000" dirty="0" smtClean="0">
                <a:solidFill>
                  <a:srgbClr val="000099"/>
                </a:solidFill>
                <a:latin typeface="Arial" pitchFamily="34" charset="0"/>
                <a:cs typeface="Arial" pitchFamily="34" charset="0"/>
              </a:rPr>
              <a:t>Backward scan of the entire log</a:t>
            </a:r>
          </a:p>
          <a:p>
            <a:pPr marL="914400" lvl="1" indent="-457200" algn="just">
              <a:spcBef>
                <a:spcPts val="1200"/>
              </a:spcBef>
              <a:spcAft>
                <a:spcPts val="600"/>
              </a:spcAft>
              <a:buFont typeface="+mj-lt"/>
              <a:buAutoNum type="arabicPeriod"/>
            </a:pPr>
            <a:r>
              <a:rPr lang="en-US" sz="2000" dirty="0" smtClean="0">
                <a:solidFill>
                  <a:srgbClr val="000099"/>
                </a:solidFill>
                <a:latin typeface="Arial" pitchFamily="34" charset="0"/>
                <a:cs typeface="Arial" pitchFamily="34" charset="0"/>
              </a:rPr>
              <a:t>The garbage collector may not have removed unwanted log records. As a result, a large number of such records are scanned by the restart</a:t>
            </a:r>
          </a:p>
          <a:p>
            <a:pPr marL="914400" lvl="1" indent="-457200" algn="just">
              <a:spcBef>
                <a:spcPts val="1200"/>
              </a:spcBef>
              <a:spcAft>
                <a:spcPts val="600"/>
              </a:spcAft>
              <a:buFont typeface="+mj-lt"/>
              <a:buAutoNum type="arabicPeriod"/>
            </a:pPr>
            <a:r>
              <a:rPr lang="en-US" sz="2000" dirty="0">
                <a:solidFill>
                  <a:srgbClr val="000099"/>
                </a:solidFill>
                <a:latin typeface="Arial" pitchFamily="34" charset="0"/>
                <a:cs typeface="Arial" pitchFamily="34" charset="0"/>
              </a:rPr>
              <a:t>Database system cannot continue to process new transactions during recovery. As a result, the system is not available to users until the restart completes successfully. The system may fail during </a:t>
            </a:r>
            <a:r>
              <a:rPr lang="en-US" sz="2000" dirty="0" smtClean="0">
                <a:solidFill>
                  <a:srgbClr val="000099"/>
                </a:solidFill>
                <a:latin typeface="Arial" pitchFamily="34" charset="0"/>
                <a:cs typeface="Arial" pitchFamily="34" charset="0"/>
              </a:rPr>
              <a:t>restart</a:t>
            </a:r>
          </a:p>
        </p:txBody>
      </p:sp>
    </p:spTree>
    <p:extLst>
      <p:ext uri="{BB962C8B-B14F-4D97-AF65-F5344CB8AC3E}">
        <p14:creationId xmlns:p14="http://schemas.microsoft.com/office/powerpoint/2010/main" val="39555250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33</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err="1" smtClean="0">
                <a:solidFill>
                  <a:srgbClr val="C00000"/>
                </a:solidFill>
                <a:latin typeface="Arial" pitchFamily="34" charset="0"/>
                <a:cs typeface="Arial" pitchFamily="34" charset="0"/>
              </a:rPr>
              <a:t>Checkpointing</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594676" y="964586"/>
            <a:ext cx="7872153" cy="1938992"/>
          </a:xfrm>
          <a:prstGeom prst="rect">
            <a:avLst/>
          </a:prstGeom>
        </p:spPr>
        <p:txBody>
          <a:bodyPr wrap="square">
            <a:spAutoFit/>
          </a:bodyPr>
          <a:lstStyle/>
          <a:p>
            <a:pPr algn="just">
              <a:spcBef>
                <a:spcPts val="1200"/>
              </a:spcBef>
              <a:spcAft>
                <a:spcPts val="600"/>
              </a:spcAft>
            </a:pPr>
            <a:r>
              <a:rPr lang="en-US" sz="2000" dirty="0" smtClean="0">
                <a:solidFill>
                  <a:srgbClr val="660066"/>
                </a:solidFill>
                <a:latin typeface="Arial" pitchFamily="34" charset="0"/>
                <a:cs typeface="Arial" pitchFamily="34" charset="0"/>
              </a:rPr>
              <a:t>Transactions that are marked to be committed (they are in the commit list) do not need redo so their log records should not be scanned during restart. This can be achieved if we mark the log to identify that all transactions before this mark wrote their updates to the database. The backward scan of the log can safely stop at this mark.</a:t>
            </a:r>
            <a:endParaRPr lang="en-US" sz="2000" dirty="0">
              <a:solidFill>
                <a:srgbClr val="660066"/>
              </a:solidFill>
              <a:latin typeface="Arial" pitchFamily="34" charset="0"/>
              <a:cs typeface="Arial"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496" y="3127009"/>
            <a:ext cx="1160994" cy="257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64537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34</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err="1" smtClean="0">
                <a:solidFill>
                  <a:srgbClr val="C00000"/>
                </a:solidFill>
                <a:latin typeface="Arial" pitchFamily="34" charset="0"/>
                <a:cs typeface="Arial" pitchFamily="34" charset="0"/>
              </a:rPr>
              <a:t>Checkpointing</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594676" y="964586"/>
            <a:ext cx="7872153" cy="4647426"/>
          </a:xfrm>
          <a:prstGeom prst="rect">
            <a:avLst/>
          </a:prstGeom>
        </p:spPr>
        <p:txBody>
          <a:bodyPr wrap="square">
            <a:spAutoFit/>
          </a:bodyPr>
          <a:lstStyle/>
          <a:p>
            <a:pPr algn="just">
              <a:spcBef>
                <a:spcPts val="1200"/>
              </a:spcBef>
              <a:spcAft>
                <a:spcPts val="600"/>
              </a:spcAft>
            </a:pPr>
            <a:r>
              <a:rPr lang="en-US" dirty="0" smtClean="0">
                <a:solidFill>
                  <a:srgbClr val="660066"/>
                </a:solidFill>
                <a:latin typeface="Arial" pitchFamily="34" charset="0"/>
                <a:cs typeface="Arial" pitchFamily="34" charset="0"/>
              </a:rPr>
              <a:t>The process of marking the log with a special record is called “</a:t>
            </a:r>
            <a:r>
              <a:rPr lang="en-US" dirty="0" err="1" smtClean="0">
                <a:solidFill>
                  <a:srgbClr val="660066"/>
                </a:solidFill>
                <a:latin typeface="Arial" pitchFamily="34" charset="0"/>
                <a:cs typeface="Arial" pitchFamily="34" charset="0"/>
              </a:rPr>
              <a:t>Checkpointing</a:t>
            </a:r>
            <a:r>
              <a:rPr lang="en-US" dirty="0" smtClean="0">
                <a:solidFill>
                  <a:srgbClr val="660066"/>
                </a:solidFill>
                <a:latin typeface="Arial" pitchFamily="34" charset="0"/>
                <a:cs typeface="Arial" pitchFamily="34" charset="0"/>
              </a:rPr>
              <a:t>” and the record is called “Checkpoint (C).” In a </a:t>
            </a:r>
            <a:r>
              <a:rPr lang="en-US" dirty="0" err="1" smtClean="0">
                <a:solidFill>
                  <a:srgbClr val="660066"/>
                </a:solidFill>
                <a:latin typeface="Arial" pitchFamily="34" charset="0"/>
                <a:cs typeface="Arial" pitchFamily="34" charset="0"/>
              </a:rPr>
              <a:t>checkpointing</a:t>
            </a:r>
            <a:r>
              <a:rPr lang="en-US" dirty="0" smtClean="0">
                <a:solidFill>
                  <a:srgbClr val="660066"/>
                </a:solidFill>
                <a:latin typeface="Arial" pitchFamily="34" charset="0"/>
                <a:cs typeface="Arial" pitchFamily="34" charset="0"/>
              </a:rPr>
              <a:t>.</a:t>
            </a:r>
          </a:p>
          <a:p>
            <a:pPr algn="just">
              <a:spcBef>
                <a:spcPts val="1200"/>
              </a:spcBef>
              <a:spcAft>
                <a:spcPts val="600"/>
              </a:spcAft>
            </a:pPr>
            <a:r>
              <a:rPr lang="en-US" dirty="0" smtClean="0">
                <a:solidFill>
                  <a:srgbClr val="660066"/>
                </a:solidFill>
                <a:latin typeface="Arial" pitchFamily="34" charset="0"/>
                <a:cs typeface="Arial" pitchFamily="34" charset="0"/>
              </a:rPr>
              <a:t>At the time of a checkpoint</a:t>
            </a:r>
          </a:p>
          <a:p>
            <a:pPr marL="914400" lvl="1" indent="-457200" algn="just">
              <a:spcBef>
                <a:spcPts val="1200"/>
              </a:spcBef>
              <a:spcAft>
                <a:spcPts val="600"/>
              </a:spcAft>
              <a:buFont typeface="+mj-lt"/>
              <a:buAutoNum type="arabicPeriod"/>
            </a:pPr>
            <a:r>
              <a:rPr lang="en-US" sz="2000" dirty="0" smtClean="0">
                <a:solidFill>
                  <a:srgbClr val="000099"/>
                </a:solidFill>
                <a:latin typeface="Arial" pitchFamily="34" charset="0"/>
                <a:cs typeface="Arial" pitchFamily="34" charset="0"/>
              </a:rPr>
              <a:t>Stop accepting any new transaction</a:t>
            </a:r>
          </a:p>
          <a:p>
            <a:pPr marL="914400" lvl="1" indent="-457200" algn="just">
              <a:spcBef>
                <a:spcPts val="1200"/>
              </a:spcBef>
              <a:spcAft>
                <a:spcPts val="600"/>
              </a:spcAft>
              <a:buFont typeface="+mj-lt"/>
              <a:buAutoNum type="arabicPeriod"/>
            </a:pPr>
            <a:r>
              <a:rPr lang="en-US" sz="2000" dirty="0" smtClean="0">
                <a:solidFill>
                  <a:srgbClr val="000099"/>
                </a:solidFill>
                <a:latin typeface="Arial" pitchFamily="34" charset="0"/>
                <a:cs typeface="Arial" pitchFamily="34" charset="0"/>
              </a:rPr>
              <a:t>Process commit, undo, and redo of existing transactions</a:t>
            </a:r>
          </a:p>
          <a:p>
            <a:pPr marL="914400" lvl="1" indent="-457200" algn="just">
              <a:spcBef>
                <a:spcPts val="1200"/>
              </a:spcBef>
              <a:spcAft>
                <a:spcPts val="600"/>
              </a:spcAft>
              <a:buFont typeface="+mj-lt"/>
              <a:buAutoNum type="arabicPeriod"/>
            </a:pPr>
            <a:r>
              <a:rPr lang="en-US" sz="2000" dirty="0" smtClean="0">
                <a:solidFill>
                  <a:srgbClr val="000099"/>
                </a:solidFill>
                <a:latin typeface="Arial" pitchFamily="34" charset="0"/>
                <a:cs typeface="Arial" pitchFamily="34" charset="0"/>
              </a:rPr>
              <a:t>Write a checkpoint record in the log (since commit and abort lists are parts of the log, they are marked in a </a:t>
            </a:r>
            <a:r>
              <a:rPr lang="en-US" sz="2000" dirty="0" err="1" smtClean="0">
                <a:solidFill>
                  <a:srgbClr val="000099"/>
                </a:solidFill>
                <a:latin typeface="Arial" pitchFamily="34" charset="0"/>
                <a:cs typeface="Arial" pitchFamily="34" charset="0"/>
              </a:rPr>
              <a:t>checkpointing</a:t>
            </a:r>
            <a:r>
              <a:rPr lang="en-US" sz="2000" dirty="0" smtClean="0">
                <a:solidFill>
                  <a:srgbClr val="000099"/>
                </a:solidFill>
                <a:latin typeface="Arial" pitchFamily="34" charset="0"/>
                <a:cs typeface="Arial" pitchFamily="34" charset="0"/>
              </a:rPr>
              <a:t>). This record clearly indicates to restart not to process log records before the “C”.</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601026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35</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Minimizing </a:t>
            </a:r>
            <a:r>
              <a:rPr lang="en-US" sz="2800" b="1" dirty="0" err="1" smtClean="0">
                <a:solidFill>
                  <a:srgbClr val="C00000"/>
                </a:solidFill>
                <a:latin typeface="Arial" pitchFamily="34" charset="0"/>
                <a:cs typeface="Arial" pitchFamily="34" charset="0"/>
              </a:rPr>
              <a:t>Checkpointing</a:t>
            </a:r>
            <a:r>
              <a:rPr lang="en-US" sz="2800" b="1" dirty="0" smtClean="0">
                <a:solidFill>
                  <a:srgbClr val="C00000"/>
                </a:solidFill>
                <a:latin typeface="Arial" pitchFamily="34" charset="0"/>
                <a:cs typeface="Arial" pitchFamily="34" charset="0"/>
              </a:rPr>
              <a:t> Time</a:t>
            </a:r>
          </a:p>
        </p:txBody>
      </p:sp>
      <p:sp>
        <p:nvSpPr>
          <p:cNvPr id="3" name="Rectangle 2"/>
          <p:cNvSpPr/>
          <p:nvPr/>
        </p:nvSpPr>
        <p:spPr>
          <a:xfrm>
            <a:off x="594676" y="964586"/>
            <a:ext cx="7872153" cy="4862870"/>
          </a:xfrm>
          <a:prstGeom prst="rect">
            <a:avLst/>
          </a:prstGeom>
        </p:spPr>
        <p:txBody>
          <a:bodyPr wrap="square">
            <a:spAutoFit/>
          </a:bodyPr>
          <a:lstStyle/>
          <a:p>
            <a:pPr algn="just">
              <a:spcBef>
                <a:spcPts val="1200"/>
              </a:spcBef>
              <a:spcAft>
                <a:spcPts val="600"/>
              </a:spcAft>
            </a:pPr>
            <a:r>
              <a:rPr lang="en-US" dirty="0" smtClean="0">
                <a:solidFill>
                  <a:srgbClr val="660066"/>
                </a:solidFill>
                <a:latin typeface="Arial" pitchFamily="34" charset="0"/>
                <a:cs typeface="Arial" pitchFamily="34" charset="0"/>
              </a:rPr>
              <a:t>If checkpoint is taken frequently then we do not gain much. On the other hand if it taken less frequently (say, once a day or a week) then it increases the recovery time. There are three types of </a:t>
            </a:r>
            <a:r>
              <a:rPr lang="en-US" dirty="0" err="1" smtClean="0">
                <a:solidFill>
                  <a:srgbClr val="660066"/>
                </a:solidFill>
                <a:latin typeface="Arial" pitchFamily="34" charset="0"/>
                <a:cs typeface="Arial" pitchFamily="34" charset="0"/>
              </a:rPr>
              <a:t>checkpointing</a:t>
            </a:r>
            <a:r>
              <a:rPr lang="en-US" dirty="0" smtClean="0">
                <a:solidFill>
                  <a:srgbClr val="660066"/>
                </a:solidFill>
                <a:latin typeface="Arial" pitchFamily="34" charset="0"/>
                <a:cs typeface="Arial" pitchFamily="34" charset="0"/>
              </a:rPr>
              <a:t>:</a:t>
            </a:r>
          </a:p>
          <a:p>
            <a:pPr lvl="1" algn="just">
              <a:spcBef>
                <a:spcPts val="1200"/>
              </a:spcBef>
              <a:spcAft>
                <a:spcPts val="600"/>
              </a:spcAft>
            </a:pPr>
            <a:r>
              <a:rPr lang="en-US" sz="2000" dirty="0" smtClean="0">
                <a:solidFill>
                  <a:srgbClr val="000099"/>
                </a:solidFill>
                <a:latin typeface="Arial" pitchFamily="34" charset="0"/>
                <a:cs typeface="Arial" pitchFamily="34" charset="0"/>
              </a:rPr>
              <a:t>Commit consistent </a:t>
            </a:r>
            <a:r>
              <a:rPr lang="en-US" sz="2000" dirty="0" err="1" smtClean="0">
                <a:solidFill>
                  <a:srgbClr val="000099"/>
                </a:solidFill>
                <a:latin typeface="Arial" pitchFamily="34" charset="0"/>
                <a:cs typeface="Arial" pitchFamily="34" charset="0"/>
              </a:rPr>
              <a:t>checkpointing</a:t>
            </a:r>
            <a:endParaRPr lang="en-US" sz="2000" dirty="0" smtClean="0">
              <a:solidFill>
                <a:srgbClr val="000099"/>
              </a:solidFill>
              <a:latin typeface="Arial" pitchFamily="34" charset="0"/>
              <a:cs typeface="Arial" pitchFamily="34" charset="0"/>
            </a:endParaRPr>
          </a:p>
          <a:p>
            <a:pPr marL="1371600" lvl="2" indent="-457200" algn="just">
              <a:spcBef>
                <a:spcPts val="1200"/>
              </a:spcBef>
              <a:spcAft>
                <a:spcPts val="600"/>
              </a:spcAft>
              <a:buBlip>
                <a:blip r:embed="rId3"/>
              </a:buBlip>
            </a:pPr>
            <a:r>
              <a:rPr lang="en-US" sz="2000" dirty="0" smtClean="0">
                <a:solidFill>
                  <a:srgbClr val="000099"/>
                </a:solidFill>
                <a:latin typeface="Arial" pitchFamily="34" charset="0"/>
                <a:cs typeface="Arial" pitchFamily="34" charset="0"/>
              </a:rPr>
              <a:t>Stop taking any new transaction</a:t>
            </a:r>
          </a:p>
          <a:p>
            <a:pPr marL="1371600" lvl="2" indent="-457200" algn="just">
              <a:spcBef>
                <a:spcPts val="600"/>
              </a:spcBef>
              <a:spcAft>
                <a:spcPts val="600"/>
              </a:spcAft>
              <a:buBlip>
                <a:blip r:embed="rId3"/>
              </a:buBlip>
            </a:pPr>
            <a:r>
              <a:rPr lang="en-US" sz="2000" dirty="0" smtClean="0">
                <a:solidFill>
                  <a:srgbClr val="000099"/>
                </a:solidFill>
                <a:latin typeface="Arial" pitchFamily="34" charset="0"/>
                <a:cs typeface="Arial" pitchFamily="34" charset="0"/>
              </a:rPr>
              <a:t>Commit, undo, and redo existing transaction</a:t>
            </a:r>
          </a:p>
          <a:p>
            <a:pPr marL="1371600" lvl="2" indent="-457200" algn="just">
              <a:spcBef>
                <a:spcPts val="600"/>
              </a:spcBef>
              <a:spcAft>
                <a:spcPts val="600"/>
              </a:spcAft>
              <a:buBlip>
                <a:blip r:embed="rId3"/>
              </a:buBlip>
            </a:pPr>
            <a:r>
              <a:rPr lang="en-US" sz="2000" dirty="0" smtClean="0">
                <a:solidFill>
                  <a:srgbClr val="000099"/>
                </a:solidFill>
                <a:latin typeface="Arial" pitchFamily="34" charset="0"/>
                <a:cs typeface="Arial" pitchFamily="34" charset="0"/>
              </a:rPr>
              <a:t>Flush all dirty cache slots.</a:t>
            </a:r>
            <a:endParaRPr lang="en-US" sz="2000" dirty="0">
              <a:solidFill>
                <a:srgbClr val="000099"/>
              </a:solidFill>
              <a:latin typeface="Arial" pitchFamily="34" charset="0"/>
              <a:cs typeface="Arial" pitchFamily="34" charset="0"/>
            </a:endParaRPr>
          </a:p>
          <a:p>
            <a:pPr marL="1371600" lvl="2" indent="-457200" algn="just">
              <a:spcBef>
                <a:spcPts val="600"/>
              </a:spcBef>
              <a:spcAft>
                <a:spcPts val="600"/>
              </a:spcAft>
              <a:buBlip>
                <a:blip r:embed="rId3"/>
              </a:buBlip>
            </a:pPr>
            <a:r>
              <a:rPr lang="en-US" sz="2000" dirty="0" smtClean="0">
                <a:solidFill>
                  <a:srgbClr val="000099"/>
                </a:solidFill>
                <a:latin typeface="Arial" pitchFamily="34" charset="0"/>
                <a:cs typeface="Arial" pitchFamily="34" charset="0"/>
              </a:rPr>
              <a:t>Write checkpoint record in the log.</a:t>
            </a:r>
          </a:p>
          <a:p>
            <a:pPr marL="457200" lvl="2" algn="just">
              <a:spcBef>
                <a:spcPts val="600"/>
              </a:spcBef>
              <a:spcAft>
                <a:spcPts val="600"/>
              </a:spcAft>
            </a:pPr>
            <a:r>
              <a:rPr lang="en-US" sz="2000" dirty="0" smtClean="0">
                <a:solidFill>
                  <a:srgbClr val="000099"/>
                </a:solidFill>
                <a:latin typeface="Arial" pitchFamily="34" charset="0"/>
                <a:cs typeface="Arial" pitchFamily="34" charset="0"/>
              </a:rPr>
              <a:t>Too much work for the restart operation.</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1936967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36</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Minimizing </a:t>
            </a:r>
            <a:r>
              <a:rPr lang="en-US" sz="2800" b="1" dirty="0" err="1" smtClean="0">
                <a:solidFill>
                  <a:srgbClr val="C00000"/>
                </a:solidFill>
                <a:latin typeface="Arial" pitchFamily="34" charset="0"/>
                <a:cs typeface="Arial" pitchFamily="34" charset="0"/>
              </a:rPr>
              <a:t>Checkpointing</a:t>
            </a:r>
            <a:r>
              <a:rPr lang="en-US" sz="2800" b="1" dirty="0" smtClean="0">
                <a:solidFill>
                  <a:srgbClr val="C00000"/>
                </a:solidFill>
                <a:latin typeface="Arial" pitchFamily="34" charset="0"/>
                <a:cs typeface="Arial" pitchFamily="34" charset="0"/>
              </a:rPr>
              <a:t> Time</a:t>
            </a:r>
          </a:p>
        </p:txBody>
      </p:sp>
      <p:sp>
        <p:nvSpPr>
          <p:cNvPr id="3" name="Rectangle 2"/>
          <p:cNvSpPr/>
          <p:nvPr/>
        </p:nvSpPr>
        <p:spPr>
          <a:xfrm>
            <a:off x="594676" y="964586"/>
            <a:ext cx="7872153" cy="5062924"/>
          </a:xfrm>
          <a:prstGeom prst="rect">
            <a:avLst/>
          </a:prstGeom>
        </p:spPr>
        <p:txBody>
          <a:bodyPr wrap="square">
            <a:spAutoFit/>
          </a:bodyPr>
          <a:lstStyle/>
          <a:p>
            <a:pPr algn="just">
              <a:spcBef>
                <a:spcPts val="1200"/>
              </a:spcBef>
              <a:spcAft>
                <a:spcPts val="600"/>
              </a:spcAft>
            </a:pPr>
            <a:r>
              <a:rPr lang="en-US" dirty="0" smtClean="0">
                <a:solidFill>
                  <a:srgbClr val="660066"/>
                </a:solidFill>
                <a:latin typeface="Arial" pitchFamily="34" charset="0"/>
                <a:cs typeface="Arial" pitchFamily="34" charset="0"/>
              </a:rPr>
              <a:t>The second type of </a:t>
            </a:r>
            <a:r>
              <a:rPr lang="en-US" dirty="0" err="1" smtClean="0">
                <a:solidFill>
                  <a:srgbClr val="660066"/>
                </a:solidFill>
                <a:latin typeface="Arial" pitchFamily="34" charset="0"/>
                <a:cs typeface="Arial" pitchFamily="34" charset="0"/>
              </a:rPr>
              <a:t>checkpointing</a:t>
            </a:r>
            <a:r>
              <a:rPr lang="en-US" dirty="0" smtClean="0">
                <a:solidFill>
                  <a:srgbClr val="660066"/>
                </a:solidFill>
                <a:latin typeface="Arial" pitchFamily="34" charset="0"/>
                <a:cs typeface="Arial" pitchFamily="34" charset="0"/>
              </a:rPr>
              <a:t> tries to reduce user waiting time.</a:t>
            </a:r>
          </a:p>
          <a:p>
            <a:pPr lvl="1" algn="just">
              <a:spcBef>
                <a:spcPts val="1200"/>
              </a:spcBef>
              <a:spcAft>
                <a:spcPts val="600"/>
              </a:spcAft>
            </a:pPr>
            <a:r>
              <a:rPr lang="en-US" sz="2000" dirty="0" smtClean="0">
                <a:solidFill>
                  <a:srgbClr val="000099"/>
                </a:solidFill>
                <a:latin typeface="Arial" pitchFamily="34" charset="0"/>
                <a:cs typeface="Arial" pitchFamily="34" charset="0"/>
              </a:rPr>
              <a:t>Cache consistent </a:t>
            </a:r>
            <a:r>
              <a:rPr lang="en-US" sz="2000" dirty="0" err="1" smtClean="0">
                <a:solidFill>
                  <a:srgbClr val="000099"/>
                </a:solidFill>
                <a:latin typeface="Arial" pitchFamily="34" charset="0"/>
                <a:cs typeface="Arial" pitchFamily="34" charset="0"/>
              </a:rPr>
              <a:t>checkpointing</a:t>
            </a:r>
            <a:endParaRPr lang="en-US" sz="2000" dirty="0" smtClean="0">
              <a:solidFill>
                <a:srgbClr val="000099"/>
              </a:solidFill>
              <a:latin typeface="Arial" pitchFamily="34" charset="0"/>
              <a:cs typeface="Arial" pitchFamily="34" charset="0"/>
            </a:endParaRPr>
          </a:p>
          <a:p>
            <a:pPr marL="1371600" lvl="2" indent="-457200" algn="just">
              <a:spcBef>
                <a:spcPts val="600"/>
              </a:spcBef>
              <a:spcAft>
                <a:spcPts val="600"/>
              </a:spcAft>
              <a:buBlip>
                <a:blip r:embed="rId2"/>
              </a:buBlip>
            </a:pPr>
            <a:r>
              <a:rPr lang="en-US" sz="2000" dirty="0" smtClean="0">
                <a:solidFill>
                  <a:srgbClr val="000099"/>
                </a:solidFill>
                <a:latin typeface="Arial" pitchFamily="34" charset="0"/>
                <a:cs typeface="Arial" pitchFamily="34" charset="0"/>
              </a:rPr>
              <a:t>Continue to accept new transactions but force them to wait (blocked state).</a:t>
            </a:r>
          </a:p>
          <a:p>
            <a:pPr marL="1371600" lvl="2" indent="-457200" algn="just">
              <a:spcBef>
                <a:spcPts val="600"/>
              </a:spcBef>
              <a:spcAft>
                <a:spcPts val="600"/>
              </a:spcAft>
              <a:buBlip>
                <a:blip r:embed="rId2"/>
              </a:buBlip>
            </a:pPr>
            <a:r>
              <a:rPr lang="en-US" sz="2000" dirty="0" smtClean="0">
                <a:solidFill>
                  <a:srgbClr val="000099"/>
                </a:solidFill>
                <a:latin typeface="Arial" pitchFamily="34" charset="0"/>
                <a:cs typeface="Arial" pitchFamily="34" charset="0"/>
              </a:rPr>
              <a:t>Flush all dirty cache slots (must follow WAL protocol). Note that during this flush all active transactions are waiting.</a:t>
            </a:r>
          </a:p>
          <a:p>
            <a:pPr marL="1371600" lvl="2" indent="-457200" algn="just">
              <a:spcBef>
                <a:spcPts val="600"/>
              </a:spcBef>
              <a:spcAft>
                <a:spcPts val="600"/>
              </a:spcAft>
              <a:buBlip>
                <a:blip r:embed="rId2"/>
              </a:buBlip>
            </a:pPr>
            <a:r>
              <a:rPr lang="en-US" sz="2000" dirty="0" smtClean="0">
                <a:solidFill>
                  <a:srgbClr val="000099"/>
                </a:solidFill>
                <a:latin typeface="Arial" pitchFamily="34" charset="0"/>
                <a:cs typeface="Arial" pitchFamily="34" charset="0"/>
              </a:rPr>
              <a:t>Write checkpoint record in the log.</a:t>
            </a:r>
          </a:p>
          <a:p>
            <a:pPr marL="457200" lvl="2" algn="just">
              <a:spcBef>
                <a:spcPts val="600"/>
              </a:spcBef>
              <a:spcAft>
                <a:spcPts val="600"/>
              </a:spcAft>
            </a:pPr>
            <a:r>
              <a:rPr lang="en-US" sz="2000" dirty="0" smtClean="0">
                <a:solidFill>
                  <a:srgbClr val="000099"/>
                </a:solidFill>
                <a:latin typeface="Arial" pitchFamily="34" charset="0"/>
                <a:cs typeface="Arial" pitchFamily="34" charset="0"/>
              </a:rPr>
              <a:t>This scheme reduces wait time to some extent. All AFIMs (committed data) and BFIMs are in the database. The restore just has to take care of the active transactions that were waiting for the checkpoint to complete.</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39157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37</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Minimizing </a:t>
            </a:r>
            <a:r>
              <a:rPr lang="en-US" sz="2800" b="1" dirty="0" err="1" smtClean="0">
                <a:solidFill>
                  <a:srgbClr val="C00000"/>
                </a:solidFill>
                <a:latin typeface="Arial" pitchFamily="34" charset="0"/>
                <a:cs typeface="Arial" pitchFamily="34" charset="0"/>
              </a:rPr>
              <a:t>Checkpointing</a:t>
            </a:r>
            <a:r>
              <a:rPr lang="en-US" sz="2800" b="1" dirty="0" smtClean="0">
                <a:solidFill>
                  <a:srgbClr val="C00000"/>
                </a:solidFill>
                <a:latin typeface="Arial" pitchFamily="34" charset="0"/>
                <a:cs typeface="Arial" pitchFamily="34" charset="0"/>
              </a:rPr>
              <a:t> Time</a:t>
            </a:r>
          </a:p>
        </p:txBody>
      </p:sp>
      <p:sp>
        <p:nvSpPr>
          <p:cNvPr id="3" name="Rectangle 2"/>
          <p:cNvSpPr/>
          <p:nvPr/>
        </p:nvSpPr>
        <p:spPr>
          <a:xfrm>
            <a:off x="594676" y="964586"/>
            <a:ext cx="7872153" cy="3677930"/>
          </a:xfrm>
          <a:prstGeom prst="rect">
            <a:avLst/>
          </a:prstGeom>
        </p:spPr>
        <p:txBody>
          <a:bodyPr wrap="square">
            <a:spAutoFit/>
          </a:bodyPr>
          <a:lstStyle/>
          <a:p>
            <a:pPr algn="just">
              <a:spcBef>
                <a:spcPts val="1200"/>
              </a:spcBef>
              <a:spcAft>
                <a:spcPts val="600"/>
              </a:spcAft>
            </a:pPr>
            <a:r>
              <a:rPr lang="en-US" dirty="0" smtClean="0">
                <a:solidFill>
                  <a:srgbClr val="660066"/>
                </a:solidFill>
                <a:latin typeface="Arial" pitchFamily="34" charset="0"/>
                <a:cs typeface="Arial" pitchFamily="34" charset="0"/>
              </a:rPr>
              <a:t>The third type of </a:t>
            </a:r>
            <a:r>
              <a:rPr lang="en-US" dirty="0" err="1" smtClean="0">
                <a:solidFill>
                  <a:srgbClr val="660066"/>
                </a:solidFill>
                <a:latin typeface="Arial" pitchFamily="34" charset="0"/>
                <a:cs typeface="Arial" pitchFamily="34" charset="0"/>
              </a:rPr>
              <a:t>checkpointing</a:t>
            </a:r>
            <a:r>
              <a:rPr lang="en-US" dirty="0" smtClean="0">
                <a:solidFill>
                  <a:srgbClr val="660066"/>
                </a:solidFill>
                <a:latin typeface="Arial" pitchFamily="34" charset="0"/>
                <a:cs typeface="Arial" pitchFamily="34" charset="0"/>
              </a:rPr>
              <a:t> tries to further reduce user waiting time and restore time.</a:t>
            </a:r>
          </a:p>
          <a:p>
            <a:pPr lvl="1" algn="just">
              <a:spcBef>
                <a:spcPts val="1200"/>
              </a:spcBef>
              <a:spcAft>
                <a:spcPts val="600"/>
              </a:spcAft>
            </a:pPr>
            <a:r>
              <a:rPr lang="en-US" sz="2000" dirty="0" smtClean="0">
                <a:solidFill>
                  <a:srgbClr val="000099"/>
                </a:solidFill>
                <a:latin typeface="Arial" pitchFamily="34" charset="0"/>
                <a:cs typeface="Arial" pitchFamily="34" charset="0"/>
              </a:rPr>
              <a:t>Fuzzy </a:t>
            </a:r>
            <a:r>
              <a:rPr lang="en-US" sz="2000" dirty="0" err="1" smtClean="0">
                <a:solidFill>
                  <a:srgbClr val="000099"/>
                </a:solidFill>
                <a:latin typeface="Arial" pitchFamily="34" charset="0"/>
                <a:cs typeface="Arial" pitchFamily="34" charset="0"/>
              </a:rPr>
              <a:t>checkpointing</a:t>
            </a:r>
            <a:endParaRPr lang="en-US" sz="2000" dirty="0" smtClean="0">
              <a:solidFill>
                <a:srgbClr val="000099"/>
              </a:solidFill>
              <a:latin typeface="Arial" pitchFamily="34" charset="0"/>
              <a:cs typeface="Arial" pitchFamily="34" charset="0"/>
            </a:endParaRPr>
          </a:p>
          <a:p>
            <a:pPr marL="1371600" lvl="2" indent="-457200" algn="just">
              <a:spcBef>
                <a:spcPts val="600"/>
              </a:spcBef>
              <a:spcAft>
                <a:spcPts val="600"/>
              </a:spcAft>
              <a:buBlip>
                <a:blip r:embed="rId2"/>
              </a:buBlip>
            </a:pPr>
            <a:r>
              <a:rPr lang="en-US" sz="2000" dirty="0" smtClean="0">
                <a:solidFill>
                  <a:srgbClr val="000099"/>
                </a:solidFill>
                <a:latin typeface="Arial" pitchFamily="34" charset="0"/>
                <a:cs typeface="Arial" pitchFamily="34" charset="0"/>
              </a:rPr>
              <a:t>Continue to accept new transactions but force them to wait (blocked state).</a:t>
            </a:r>
          </a:p>
          <a:p>
            <a:pPr marL="1371600" lvl="2" indent="-457200" algn="just">
              <a:spcBef>
                <a:spcPts val="600"/>
              </a:spcBef>
              <a:spcAft>
                <a:spcPts val="600"/>
              </a:spcAft>
              <a:buBlip>
                <a:blip r:embed="rId2"/>
              </a:buBlip>
            </a:pPr>
            <a:r>
              <a:rPr lang="en-US" sz="2000" dirty="0" smtClean="0">
                <a:solidFill>
                  <a:srgbClr val="000099"/>
                </a:solidFill>
                <a:latin typeface="Arial" pitchFamily="34" charset="0"/>
                <a:cs typeface="Arial" pitchFamily="34" charset="0"/>
              </a:rPr>
              <a:t>Flush all dirty cache slots (must follow WAL protocol) that have not been flushed since the last  checkpoint.</a:t>
            </a:r>
          </a:p>
          <a:p>
            <a:pPr marL="1371600" lvl="2" indent="-457200" algn="just">
              <a:spcBef>
                <a:spcPts val="600"/>
              </a:spcBef>
              <a:spcAft>
                <a:spcPts val="600"/>
              </a:spcAft>
              <a:buBlip>
                <a:blip r:embed="rId2"/>
              </a:buBlip>
            </a:pPr>
            <a:r>
              <a:rPr lang="en-US" sz="2000" dirty="0" smtClean="0">
                <a:solidFill>
                  <a:srgbClr val="000099"/>
                </a:solidFill>
                <a:latin typeface="Arial" pitchFamily="34" charset="0"/>
                <a:cs typeface="Arial" pitchFamily="34" charset="0"/>
              </a:rPr>
              <a:t>Write checkpoint record in the log.</a:t>
            </a:r>
          </a:p>
        </p:txBody>
      </p:sp>
    </p:spTree>
    <p:extLst>
      <p:ext uri="{BB962C8B-B14F-4D97-AF65-F5344CB8AC3E}">
        <p14:creationId xmlns:p14="http://schemas.microsoft.com/office/powerpoint/2010/main" val="968110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38</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Minimizing </a:t>
            </a:r>
            <a:r>
              <a:rPr lang="en-US" sz="2800" b="1" dirty="0" err="1" smtClean="0">
                <a:solidFill>
                  <a:srgbClr val="C00000"/>
                </a:solidFill>
                <a:latin typeface="Arial" pitchFamily="34" charset="0"/>
                <a:cs typeface="Arial" pitchFamily="34" charset="0"/>
              </a:rPr>
              <a:t>Checkpointing</a:t>
            </a:r>
            <a:r>
              <a:rPr lang="en-US" sz="2800" b="1" dirty="0" smtClean="0">
                <a:solidFill>
                  <a:srgbClr val="C00000"/>
                </a:solidFill>
                <a:latin typeface="Arial" pitchFamily="34" charset="0"/>
                <a:cs typeface="Arial" pitchFamily="34" charset="0"/>
              </a:rPr>
              <a:t> Time</a:t>
            </a:r>
          </a:p>
        </p:txBody>
      </p:sp>
      <p:sp>
        <p:nvSpPr>
          <p:cNvPr id="3" name="Rectangle 2"/>
          <p:cNvSpPr/>
          <p:nvPr/>
        </p:nvSpPr>
        <p:spPr>
          <a:xfrm>
            <a:off x="594676" y="964586"/>
            <a:ext cx="7872153" cy="1000274"/>
          </a:xfrm>
          <a:prstGeom prst="rect">
            <a:avLst/>
          </a:prstGeom>
        </p:spPr>
        <p:txBody>
          <a:bodyPr wrap="square">
            <a:spAutoFit/>
          </a:bodyPr>
          <a:lstStyle/>
          <a:p>
            <a:pPr algn="ctr">
              <a:spcBef>
                <a:spcPts val="1200"/>
              </a:spcBef>
              <a:spcAft>
                <a:spcPts val="600"/>
              </a:spcAft>
            </a:pPr>
            <a:r>
              <a:rPr lang="en-US" dirty="0" smtClean="0">
                <a:solidFill>
                  <a:srgbClr val="00B050"/>
                </a:solidFill>
                <a:latin typeface="Arial" pitchFamily="34" charset="0"/>
                <a:cs typeface="Arial" pitchFamily="34" charset="0"/>
              </a:rPr>
              <a:t>Class Discussion</a:t>
            </a:r>
          </a:p>
          <a:p>
            <a:pPr lvl="1" algn="just">
              <a:spcBef>
                <a:spcPts val="1200"/>
              </a:spcBef>
              <a:spcAft>
                <a:spcPts val="600"/>
              </a:spcAft>
            </a:pPr>
            <a:r>
              <a:rPr lang="en-US" sz="2000" dirty="0" smtClean="0">
                <a:solidFill>
                  <a:srgbClr val="000099"/>
                </a:solidFill>
                <a:latin typeface="Arial" pitchFamily="34" charset="0"/>
                <a:cs typeface="Arial" pitchFamily="34" charset="0"/>
              </a:rPr>
              <a:t>Task: Compare the three </a:t>
            </a:r>
            <a:r>
              <a:rPr lang="en-US" sz="2000" dirty="0" err="1" smtClean="0">
                <a:solidFill>
                  <a:srgbClr val="000099"/>
                </a:solidFill>
                <a:latin typeface="Arial" pitchFamily="34" charset="0"/>
                <a:cs typeface="Arial" pitchFamily="34" charset="0"/>
              </a:rPr>
              <a:t>checkpointing</a:t>
            </a:r>
            <a:r>
              <a:rPr lang="en-US" sz="2000" dirty="0" smtClean="0">
                <a:solidFill>
                  <a:srgbClr val="000099"/>
                </a:solidFill>
                <a:latin typeface="Arial" pitchFamily="34" charset="0"/>
                <a:cs typeface="Arial" pitchFamily="34" charset="0"/>
              </a:rPr>
              <a:t> schemes.</a:t>
            </a:r>
          </a:p>
        </p:txBody>
      </p:sp>
    </p:spTree>
    <p:extLst>
      <p:ext uri="{BB962C8B-B14F-4D97-AF65-F5344CB8AC3E}">
        <p14:creationId xmlns:p14="http://schemas.microsoft.com/office/powerpoint/2010/main" val="16599781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39</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Minimizing </a:t>
            </a:r>
            <a:r>
              <a:rPr lang="en-US" sz="2800" b="1" dirty="0" err="1" smtClean="0">
                <a:solidFill>
                  <a:srgbClr val="C00000"/>
                </a:solidFill>
                <a:latin typeface="Arial" pitchFamily="34" charset="0"/>
                <a:cs typeface="Arial" pitchFamily="34" charset="0"/>
              </a:rPr>
              <a:t>Checkpointing</a:t>
            </a:r>
            <a:r>
              <a:rPr lang="en-US" sz="2800" b="1" dirty="0" smtClean="0">
                <a:solidFill>
                  <a:srgbClr val="C00000"/>
                </a:solidFill>
                <a:latin typeface="Arial" pitchFamily="34" charset="0"/>
                <a:cs typeface="Arial" pitchFamily="34" charset="0"/>
              </a:rPr>
              <a:t> Time</a:t>
            </a:r>
          </a:p>
        </p:txBody>
      </p:sp>
      <p:sp>
        <p:nvSpPr>
          <p:cNvPr id="3" name="Rectangle 2"/>
          <p:cNvSpPr/>
          <p:nvPr/>
        </p:nvSpPr>
        <p:spPr>
          <a:xfrm>
            <a:off x="594676" y="964586"/>
            <a:ext cx="7872153" cy="2677656"/>
          </a:xfrm>
          <a:prstGeom prst="rect">
            <a:avLst/>
          </a:prstGeom>
        </p:spPr>
        <p:txBody>
          <a:bodyPr wrap="square">
            <a:spAutoFit/>
          </a:bodyPr>
          <a:lstStyle/>
          <a:p>
            <a:pPr marL="0" lvl="1" algn="just">
              <a:spcBef>
                <a:spcPts val="1200"/>
              </a:spcBef>
              <a:spcAft>
                <a:spcPts val="600"/>
              </a:spcAft>
            </a:pPr>
            <a:r>
              <a:rPr lang="en-US" dirty="0" smtClean="0">
                <a:solidFill>
                  <a:srgbClr val="660066"/>
                </a:solidFill>
                <a:latin typeface="Arial" pitchFamily="34" charset="0"/>
                <a:cs typeface="Arial" pitchFamily="34" charset="0"/>
              </a:rPr>
              <a:t>In physical logging, the entire lockable unit is written to the log. Thus, if a lockable unit size is 1K and a transaction changes only a byte of data then total </a:t>
            </a:r>
            <a:r>
              <a:rPr lang="en-US" dirty="0">
                <a:solidFill>
                  <a:srgbClr val="660066"/>
                </a:solidFill>
                <a:latin typeface="Arial" pitchFamily="34" charset="0"/>
                <a:cs typeface="Arial" pitchFamily="34" charset="0"/>
              </a:rPr>
              <a:t>space occupied </a:t>
            </a:r>
            <a:r>
              <a:rPr lang="en-US" dirty="0" smtClean="0">
                <a:solidFill>
                  <a:srgbClr val="660066"/>
                </a:solidFill>
                <a:latin typeface="Arial" pitchFamily="34" charset="0"/>
                <a:cs typeface="Arial" pitchFamily="34" charset="0"/>
              </a:rPr>
              <a:t>in the log is BFIM (1K) + AFIM (1K) = 2K. In addition some space is required to add transaction id, data, time, etc. So for a single update, about 2.5K log space may be needed.</a:t>
            </a:r>
            <a:endParaRPr lang="en-US" sz="2000" dirty="0" smtClean="0">
              <a:solidFill>
                <a:srgbClr val="000099"/>
              </a:solidFill>
              <a:latin typeface="Arial"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1234" y="3642242"/>
            <a:ext cx="1004345" cy="224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564" y="3911068"/>
            <a:ext cx="4100905" cy="1674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498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4</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Transaction and System Failure</a:t>
            </a:r>
          </a:p>
        </p:txBody>
      </p:sp>
      <p:sp>
        <p:nvSpPr>
          <p:cNvPr id="3" name="Rectangle 2"/>
          <p:cNvSpPr/>
          <p:nvPr/>
        </p:nvSpPr>
        <p:spPr>
          <a:xfrm>
            <a:off x="665016" y="1448162"/>
            <a:ext cx="7872153" cy="3570208"/>
          </a:xfrm>
          <a:prstGeom prst="rect">
            <a:avLst/>
          </a:prstGeom>
        </p:spPr>
        <p:txBody>
          <a:bodyPr wrap="square">
            <a:spAutoFit/>
          </a:bodyPr>
          <a:lstStyle/>
          <a:p>
            <a:pPr algn="just">
              <a:buFontTx/>
              <a:buNone/>
            </a:pPr>
            <a:r>
              <a:rPr lang="en-US" dirty="0" smtClean="0">
                <a:solidFill>
                  <a:srgbClr val="660066"/>
                </a:solidFill>
                <a:latin typeface="Arial" pitchFamily="34" charset="0"/>
                <a:cs typeface="Arial" pitchFamily="34" charset="0"/>
              </a:rPr>
              <a:t>A transaction failure is a system </a:t>
            </a:r>
            <a:r>
              <a:rPr lang="en-US" smtClean="0">
                <a:solidFill>
                  <a:srgbClr val="660066"/>
                </a:solidFill>
                <a:latin typeface="Arial" pitchFamily="34" charset="0"/>
                <a:cs typeface="Arial" pitchFamily="34" charset="0"/>
              </a:rPr>
              <a:t>failure on a smaller </a:t>
            </a:r>
            <a:r>
              <a:rPr lang="en-US" dirty="0" smtClean="0">
                <a:solidFill>
                  <a:srgbClr val="660066"/>
                </a:solidFill>
                <a:latin typeface="Arial" pitchFamily="34" charset="0"/>
                <a:cs typeface="Arial" pitchFamily="34" charset="0"/>
              </a:rPr>
              <a:t>scale. There </a:t>
            </a:r>
            <a:r>
              <a:rPr lang="en-US" dirty="0" smtClean="0">
                <a:solidFill>
                  <a:srgbClr val="660066"/>
                </a:solidFill>
                <a:latin typeface="Arial" pitchFamily="34" charset="0"/>
                <a:cs typeface="Arial" pitchFamily="34" charset="0"/>
              </a:rPr>
              <a:t>are some differences. A failure may occur because of addressing error, RAM failure, and operator error. A transaction abort should not be counted as a failure because it can be a solution to a deadlock event.</a:t>
            </a:r>
          </a:p>
          <a:p>
            <a:pPr algn="just">
              <a:spcBef>
                <a:spcPts val="1200"/>
              </a:spcBef>
              <a:buFontTx/>
              <a:buNone/>
            </a:pPr>
            <a:r>
              <a:rPr lang="en-US" dirty="0" smtClean="0">
                <a:solidFill>
                  <a:srgbClr val="660066"/>
                </a:solidFill>
                <a:latin typeface="Arial" pitchFamily="34" charset="0"/>
                <a:cs typeface="Arial" pitchFamily="34" charset="0"/>
              </a:rPr>
              <a:t>A failure requires some external interference to eliminate its effects before a normal processing can begin.</a:t>
            </a:r>
          </a:p>
        </p:txBody>
      </p:sp>
    </p:spTree>
    <p:extLst>
      <p:ext uri="{BB962C8B-B14F-4D97-AF65-F5344CB8AC3E}">
        <p14:creationId xmlns:p14="http://schemas.microsoft.com/office/powerpoint/2010/main" val="1354268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40</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Minimizing </a:t>
            </a:r>
            <a:r>
              <a:rPr lang="en-US" sz="2800" b="1" dirty="0" err="1" smtClean="0">
                <a:solidFill>
                  <a:srgbClr val="C00000"/>
                </a:solidFill>
                <a:latin typeface="Arial" pitchFamily="34" charset="0"/>
                <a:cs typeface="Arial" pitchFamily="34" charset="0"/>
              </a:rPr>
              <a:t>Checkpointing</a:t>
            </a:r>
            <a:r>
              <a:rPr lang="en-US" sz="2800" b="1" dirty="0" smtClean="0">
                <a:solidFill>
                  <a:srgbClr val="C00000"/>
                </a:solidFill>
                <a:latin typeface="Arial" pitchFamily="34" charset="0"/>
                <a:cs typeface="Arial" pitchFamily="34" charset="0"/>
              </a:rPr>
              <a:t> Time</a:t>
            </a:r>
          </a:p>
        </p:txBody>
      </p:sp>
      <p:sp>
        <p:nvSpPr>
          <p:cNvPr id="3" name="Rectangle 2"/>
          <p:cNvSpPr/>
          <p:nvPr/>
        </p:nvSpPr>
        <p:spPr>
          <a:xfrm>
            <a:off x="594676" y="964586"/>
            <a:ext cx="7872153" cy="2308324"/>
          </a:xfrm>
          <a:prstGeom prst="rect">
            <a:avLst/>
          </a:prstGeom>
        </p:spPr>
        <p:txBody>
          <a:bodyPr wrap="square">
            <a:spAutoFit/>
          </a:bodyPr>
          <a:lstStyle/>
          <a:p>
            <a:pPr marL="0" lvl="1" algn="just">
              <a:spcBef>
                <a:spcPts val="1200"/>
              </a:spcBef>
              <a:spcAft>
                <a:spcPts val="600"/>
              </a:spcAft>
            </a:pPr>
            <a:r>
              <a:rPr lang="en-US" dirty="0" smtClean="0">
                <a:solidFill>
                  <a:srgbClr val="660066"/>
                </a:solidFill>
                <a:latin typeface="Arial" pitchFamily="34" charset="0"/>
                <a:cs typeface="Arial" pitchFamily="34" charset="0"/>
              </a:rPr>
              <a:t>Partial Data Item Logging: It is not necessary to copy the entire the BFIM and AFIM to the log. Instead, if only modified portion of BFIM is logged then significant space can be saved. For this, we need a mechanism to find the modified portion of the data. This is done by using offset as follows:</a:t>
            </a:r>
            <a:endParaRPr lang="en-US" sz="2000" dirty="0" smtClean="0">
              <a:solidFill>
                <a:srgbClr val="000099"/>
              </a:solidFill>
              <a:latin typeface="Arial"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777" y="3504971"/>
            <a:ext cx="1004345" cy="224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652" y="3611149"/>
            <a:ext cx="2182812" cy="1948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703883" y="4213521"/>
            <a:ext cx="3657599" cy="707886"/>
          </a:xfrm>
          <a:prstGeom prst="rect">
            <a:avLst/>
          </a:prstGeom>
        </p:spPr>
        <p:txBody>
          <a:bodyPr wrap="square">
            <a:spAutoFit/>
          </a:bodyPr>
          <a:lstStyle/>
          <a:p>
            <a:pPr marL="0" lvl="1" algn="just">
              <a:spcBef>
                <a:spcPts val="1200"/>
              </a:spcBef>
              <a:spcAft>
                <a:spcPts val="600"/>
              </a:spcAft>
            </a:pPr>
            <a:r>
              <a:rPr lang="en-US" sz="2000" dirty="0" smtClean="0">
                <a:solidFill>
                  <a:srgbClr val="000099"/>
                </a:solidFill>
                <a:latin typeface="Arial" pitchFamily="34" charset="0"/>
                <a:cs typeface="Arial" pitchFamily="34" charset="0"/>
              </a:rPr>
              <a:t>Partial BFIM and AFIM and their offsets are recorded.</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4683913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41</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Minimizing </a:t>
            </a:r>
            <a:r>
              <a:rPr lang="en-US" sz="2800" b="1" dirty="0" err="1" smtClean="0">
                <a:solidFill>
                  <a:srgbClr val="C00000"/>
                </a:solidFill>
                <a:latin typeface="Arial" pitchFamily="34" charset="0"/>
                <a:cs typeface="Arial" pitchFamily="34" charset="0"/>
              </a:rPr>
              <a:t>Checkpointing</a:t>
            </a:r>
            <a:r>
              <a:rPr lang="en-US" sz="2800" b="1" dirty="0" smtClean="0">
                <a:solidFill>
                  <a:srgbClr val="C00000"/>
                </a:solidFill>
                <a:latin typeface="Arial" pitchFamily="34" charset="0"/>
                <a:cs typeface="Arial" pitchFamily="34" charset="0"/>
              </a:rPr>
              <a:t> Time</a:t>
            </a:r>
          </a:p>
        </p:txBody>
      </p:sp>
      <p:sp>
        <p:nvSpPr>
          <p:cNvPr id="3" name="Rectangle 2"/>
          <p:cNvSpPr/>
          <p:nvPr/>
        </p:nvSpPr>
        <p:spPr>
          <a:xfrm>
            <a:off x="718651" y="1201979"/>
            <a:ext cx="7748177" cy="3046988"/>
          </a:xfrm>
          <a:prstGeom prst="rect">
            <a:avLst/>
          </a:prstGeom>
        </p:spPr>
        <p:txBody>
          <a:bodyPr wrap="square">
            <a:spAutoFit/>
          </a:bodyPr>
          <a:lstStyle/>
          <a:p>
            <a:pPr marL="0" lvl="1" algn="just">
              <a:spcBef>
                <a:spcPts val="1200"/>
              </a:spcBef>
              <a:spcAft>
                <a:spcPts val="600"/>
              </a:spcAft>
            </a:pPr>
            <a:r>
              <a:rPr lang="en-US" dirty="0" smtClean="0">
                <a:solidFill>
                  <a:srgbClr val="660066"/>
                </a:solidFill>
                <a:latin typeface="Arial" pitchFamily="34" charset="0"/>
                <a:cs typeface="Arial" pitchFamily="34" charset="0"/>
              </a:rPr>
              <a:t>Buffering log records before saving log: It is expensive to flush log to log disk whenever a data item is modified and written to the database. Significant saving is done if a few log records are buffered in RAM and copied to log disk when the buffer is full. The buffering mechanism may jeopardize undo and redo rule if some care is not taken.</a:t>
            </a:r>
          </a:p>
        </p:txBody>
      </p:sp>
    </p:spTree>
    <p:extLst>
      <p:ext uri="{BB962C8B-B14F-4D97-AF65-F5344CB8AC3E}">
        <p14:creationId xmlns:p14="http://schemas.microsoft.com/office/powerpoint/2010/main" val="1912120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42</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Minimizing </a:t>
            </a:r>
            <a:r>
              <a:rPr lang="en-US" sz="2800" b="1" dirty="0" err="1" smtClean="0">
                <a:solidFill>
                  <a:srgbClr val="C00000"/>
                </a:solidFill>
                <a:latin typeface="Arial" pitchFamily="34" charset="0"/>
                <a:cs typeface="Arial" pitchFamily="34" charset="0"/>
              </a:rPr>
              <a:t>Checkpointing</a:t>
            </a:r>
            <a:r>
              <a:rPr lang="en-US" sz="2800" b="1" dirty="0" smtClean="0">
                <a:solidFill>
                  <a:srgbClr val="C00000"/>
                </a:solidFill>
                <a:latin typeface="Arial" pitchFamily="34" charset="0"/>
                <a:cs typeface="Arial" pitchFamily="34" charset="0"/>
              </a:rPr>
              <a:t> Time</a:t>
            </a:r>
          </a:p>
        </p:txBody>
      </p:sp>
      <p:sp>
        <p:nvSpPr>
          <p:cNvPr id="3" name="Rectangle 2"/>
          <p:cNvSpPr/>
          <p:nvPr/>
        </p:nvSpPr>
        <p:spPr>
          <a:xfrm>
            <a:off x="718651" y="1070095"/>
            <a:ext cx="7748177" cy="5109091"/>
          </a:xfrm>
          <a:prstGeom prst="rect">
            <a:avLst/>
          </a:prstGeom>
        </p:spPr>
        <p:txBody>
          <a:bodyPr wrap="square">
            <a:spAutoFit/>
          </a:bodyPr>
          <a:lstStyle/>
          <a:p>
            <a:pPr marL="0" lvl="1" algn="just">
              <a:spcBef>
                <a:spcPts val="1200"/>
              </a:spcBef>
              <a:spcAft>
                <a:spcPts val="600"/>
              </a:spcAft>
            </a:pPr>
            <a:r>
              <a:rPr lang="en-US" dirty="0" smtClean="0">
                <a:solidFill>
                  <a:srgbClr val="660066"/>
                </a:solidFill>
                <a:latin typeface="Arial" pitchFamily="34" charset="0"/>
                <a:cs typeface="Arial" pitchFamily="34" charset="0"/>
              </a:rPr>
              <a:t>Taking care of Redo rule: The buffering may jeopardize Redo rule if a transaction commits before all its log records in the buffer are written to the log disk. This does not happen.</a:t>
            </a:r>
          </a:p>
          <a:p>
            <a:pPr marL="0" lvl="1" algn="just">
              <a:spcBef>
                <a:spcPts val="1200"/>
              </a:spcBef>
              <a:spcAft>
                <a:spcPts val="600"/>
              </a:spcAft>
            </a:pPr>
            <a:r>
              <a:rPr lang="en-US" sz="2000" dirty="0" smtClean="0">
                <a:solidFill>
                  <a:srgbClr val="000099"/>
                </a:solidFill>
                <a:latin typeface="Arial" pitchFamily="34" charset="0"/>
                <a:cs typeface="Arial" pitchFamily="34" charset="0"/>
              </a:rPr>
              <a:t>Reason: When a transaction is ready to commit, it is moved to commit list from active list. Recall </a:t>
            </a:r>
            <a:r>
              <a:rPr lang="en-US" sz="2000" dirty="0">
                <a:solidFill>
                  <a:srgbClr val="000099"/>
                </a:solidFill>
                <a:latin typeface="Arial" pitchFamily="34" charset="0"/>
                <a:cs typeface="Arial" pitchFamily="34" charset="0"/>
              </a:rPr>
              <a:t>commit list is a part of the </a:t>
            </a:r>
            <a:r>
              <a:rPr lang="en-US" sz="2000" dirty="0" smtClean="0">
                <a:solidFill>
                  <a:srgbClr val="000099"/>
                </a:solidFill>
                <a:latin typeface="Arial" pitchFamily="34" charset="0"/>
                <a:cs typeface="Arial" pitchFamily="34" charset="0"/>
              </a:rPr>
              <a:t>log and when transaction is moved there, all its log records are flushed to the log disk before processing the commit. This satisfies redo rule.</a:t>
            </a:r>
          </a:p>
          <a:p>
            <a:pPr marL="0" lvl="1" algn="just">
              <a:spcBef>
                <a:spcPts val="1200"/>
              </a:spcBef>
              <a:spcAft>
                <a:spcPts val="600"/>
              </a:spcAft>
            </a:pPr>
            <a:r>
              <a:rPr lang="en-US" sz="2000" dirty="0" smtClean="0">
                <a:solidFill>
                  <a:srgbClr val="000099"/>
                </a:solidFill>
                <a:latin typeface="Arial" pitchFamily="34" charset="0"/>
                <a:cs typeface="Arial" pitchFamily="34" charset="0"/>
              </a:rPr>
              <a:t>Issue: This scheme writes log buffer records to log disk after every commit or when the buffer is full. It is possible that a partially full buffer is written to the disk. As a result, it may not offer any reduction in I/O cost. A better approach would be to use group commit.</a:t>
            </a:r>
          </a:p>
        </p:txBody>
      </p:sp>
    </p:spTree>
    <p:extLst>
      <p:ext uri="{BB962C8B-B14F-4D97-AF65-F5344CB8AC3E}">
        <p14:creationId xmlns:p14="http://schemas.microsoft.com/office/powerpoint/2010/main" val="25003645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43</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Minimizing </a:t>
            </a:r>
            <a:r>
              <a:rPr lang="en-US" sz="2800" b="1" dirty="0" err="1" smtClean="0">
                <a:solidFill>
                  <a:srgbClr val="C00000"/>
                </a:solidFill>
                <a:latin typeface="Arial" pitchFamily="34" charset="0"/>
                <a:cs typeface="Arial" pitchFamily="34" charset="0"/>
              </a:rPr>
              <a:t>Checkpointing</a:t>
            </a:r>
            <a:r>
              <a:rPr lang="en-US" sz="2800" b="1" dirty="0" smtClean="0">
                <a:solidFill>
                  <a:srgbClr val="C00000"/>
                </a:solidFill>
                <a:latin typeface="Arial" pitchFamily="34" charset="0"/>
                <a:cs typeface="Arial" pitchFamily="34" charset="0"/>
              </a:rPr>
              <a:t> Time</a:t>
            </a:r>
          </a:p>
        </p:txBody>
      </p:sp>
      <p:sp>
        <p:nvSpPr>
          <p:cNvPr id="3" name="Rectangle 2"/>
          <p:cNvSpPr/>
          <p:nvPr/>
        </p:nvSpPr>
        <p:spPr>
          <a:xfrm>
            <a:off x="718651" y="964588"/>
            <a:ext cx="7748177" cy="2831544"/>
          </a:xfrm>
          <a:prstGeom prst="rect">
            <a:avLst/>
          </a:prstGeom>
        </p:spPr>
        <p:txBody>
          <a:bodyPr wrap="square">
            <a:spAutoFit/>
          </a:bodyPr>
          <a:lstStyle/>
          <a:p>
            <a:pPr marL="0" lvl="1" algn="just">
              <a:spcBef>
                <a:spcPts val="1200"/>
              </a:spcBef>
              <a:spcAft>
                <a:spcPts val="600"/>
              </a:spcAft>
            </a:pPr>
            <a:r>
              <a:rPr lang="en-US" dirty="0" smtClean="0">
                <a:solidFill>
                  <a:srgbClr val="660066"/>
                </a:solidFill>
                <a:latin typeface="Arial" pitchFamily="34" charset="0"/>
                <a:cs typeface="Arial" pitchFamily="34" charset="0"/>
              </a:rPr>
              <a:t>Taking care of Undo rule: The buffering may jeopardize Undo rule.</a:t>
            </a:r>
          </a:p>
          <a:p>
            <a:pPr marL="0" lvl="1" algn="just">
              <a:spcBef>
                <a:spcPts val="1200"/>
              </a:spcBef>
              <a:spcAft>
                <a:spcPts val="600"/>
              </a:spcAft>
            </a:pPr>
            <a:r>
              <a:rPr lang="en-US" sz="2000" dirty="0" smtClean="0">
                <a:solidFill>
                  <a:srgbClr val="000099"/>
                </a:solidFill>
                <a:latin typeface="Arial" pitchFamily="34" charset="0"/>
                <a:cs typeface="Arial" pitchFamily="34" charset="0"/>
              </a:rPr>
              <a:t>Reason: When a transaction writes its log records to the buffer, it assumes that its updates are safe in the log and it may update the database. This violates WAL protocol.</a:t>
            </a:r>
          </a:p>
          <a:p>
            <a:pPr marL="0" lvl="1" algn="just">
              <a:spcBef>
                <a:spcPts val="1200"/>
              </a:spcBef>
              <a:spcAft>
                <a:spcPts val="600"/>
              </a:spcAft>
            </a:pPr>
            <a:r>
              <a:rPr lang="en-US" sz="2000" dirty="0" smtClean="0">
                <a:solidFill>
                  <a:srgbClr val="000099"/>
                </a:solidFill>
                <a:latin typeface="Arial" pitchFamily="34" charset="0"/>
                <a:cs typeface="Arial" pitchFamily="34" charset="0"/>
              </a:rPr>
              <a:t>Solution: Identify each log entry with the address of the log record, i.e., Log Sequence Number (LSN).</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339" y="3823773"/>
            <a:ext cx="4317022" cy="204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4790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44</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Minimizing </a:t>
            </a:r>
            <a:r>
              <a:rPr lang="en-US" sz="2800" b="1" dirty="0" err="1" smtClean="0">
                <a:solidFill>
                  <a:srgbClr val="C00000"/>
                </a:solidFill>
                <a:latin typeface="Arial" pitchFamily="34" charset="0"/>
                <a:cs typeface="Arial" pitchFamily="34" charset="0"/>
              </a:rPr>
              <a:t>Checkpointing</a:t>
            </a:r>
            <a:r>
              <a:rPr lang="en-US" sz="2800" b="1" dirty="0" smtClean="0">
                <a:solidFill>
                  <a:srgbClr val="C00000"/>
                </a:solidFill>
                <a:latin typeface="Arial" pitchFamily="34" charset="0"/>
                <a:cs typeface="Arial" pitchFamily="34" charset="0"/>
              </a:rPr>
              <a:t> Time</a:t>
            </a:r>
          </a:p>
        </p:txBody>
      </p:sp>
      <p:sp>
        <p:nvSpPr>
          <p:cNvPr id="3" name="Rectangle 2"/>
          <p:cNvSpPr/>
          <p:nvPr/>
        </p:nvSpPr>
        <p:spPr>
          <a:xfrm>
            <a:off x="718650" y="885457"/>
            <a:ext cx="7748177" cy="3031599"/>
          </a:xfrm>
          <a:prstGeom prst="rect">
            <a:avLst/>
          </a:prstGeom>
        </p:spPr>
        <p:txBody>
          <a:bodyPr wrap="square">
            <a:spAutoFit/>
          </a:bodyPr>
          <a:lstStyle/>
          <a:p>
            <a:pPr marL="0" lvl="1" algn="just">
              <a:spcBef>
                <a:spcPts val="1200"/>
              </a:spcBef>
              <a:spcAft>
                <a:spcPts val="600"/>
              </a:spcAft>
            </a:pPr>
            <a:r>
              <a:rPr lang="en-US" dirty="0" smtClean="0">
                <a:solidFill>
                  <a:srgbClr val="660066"/>
                </a:solidFill>
                <a:latin typeface="Arial" pitchFamily="34" charset="0"/>
                <a:cs typeface="Arial" pitchFamily="34" charset="0"/>
              </a:rPr>
              <a:t>Steps</a:t>
            </a:r>
          </a:p>
          <a:p>
            <a:pPr lvl="2" indent="-457200" algn="just">
              <a:spcBef>
                <a:spcPts val="0"/>
              </a:spcBef>
              <a:spcAft>
                <a:spcPts val="0"/>
              </a:spcAft>
              <a:buFont typeface="+mj-lt"/>
              <a:buAutoNum type="arabicPeriod"/>
            </a:pPr>
            <a:r>
              <a:rPr lang="en-US" sz="1800" i="1" dirty="0" smtClean="0">
                <a:solidFill>
                  <a:srgbClr val="000099"/>
                </a:solidFill>
                <a:latin typeface="Arial" pitchFamily="34" charset="0"/>
                <a:cs typeface="Arial" pitchFamily="34" charset="0"/>
              </a:rPr>
              <a:t>Load BFIM of the data in cache and generate its AFIM (v)</a:t>
            </a:r>
          </a:p>
          <a:p>
            <a:pPr lvl="2" indent="-457200" algn="just">
              <a:spcBef>
                <a:spcPts val="0"/>
              </a:spcBef>
              <a:spcAft>
                <a:spcPts val="0"/>
              </a:spcAft>
              <a:buFont typeface="+mj-lt"/>
              <a:buAutoNum type="arabicPeriod"/>
            </a:pPr>
            <a:r>
              <a:rPr lang="en-US" sz="1800" i="1" dirty="0" smtClean="0">
                <a:solidFill>
                  <a:srgbClr val="000099"/>
                </a:solidFill>
                <a:latin typeface="Arial" pitchFamily="34" charset="0"/>
                <a:cs typeface="Arial" pitchFamily="34" charset="0"/>
              </a:rPr>
              <a:t>Add (T</a:t>
            </a:r>
            <a:r>
              <a:rPr lang="en-US" sz="1800" i="1" baseline="-10000" dirty="0" smtClean="0">
                <a:solidFill>
                  <a:srgbClr val="000099"/>
                </a:solidFill>
                <a:latin typeface="Arial" pitchFamily="34" charset="0"/>
                <a:cs typeface="Arial" pitchFamily="34" charset="0"/>
              </a:rPr>
              <a:t>i</a:t>
            </a:r>
            <a:r>
              <a:rPr lang="en-US" sz="1800" i="1" dirty="0" smtClean="0">
                <a:solidFill>
                  <a:srgbClr val="000099"/>
                </a:solidFill>
                <a:latin typeface="Arial" pitchFamily="34" charset="0"/>
                <a:cs typeface="Arial" pitchFamily="34" charset="0"/>
              </a:rPr>
              <a:t>, x, v) to the log</a:t>
            </a:r>
          </a:p>
          <a:p>
            <a:pPr lvl="2" indent="-457200" algn="just">
              <a:spcBef>
                <a:spcPts val="0"/>
              </a:spcBef>
              <a:spcAft>
                <a:spcPts val="0"/>
              </a:spcAft>
              <a:buFont typeface="+mj-lt"/>
              <a:buAutoNum type="arabicPeriod"/>
            </a:pPr>
            <a:r>
              <a:rPr lang="en-US" sz="1800" i="1" dirty="0" smtClean="0">
                <a:solidFill>
                  <a:srgbClr val="000099"/>
                </a:solidFill>
                <a:latin typeface="Arial" pitchFamily="34" charset="0"/>
                <a:cs typeface="Arial" pitchFamily="34" charset="0"/>
              </a:rPr>
              <a:t>Get the LSN entry of </a:t>
            </a:r>
            <a:r>
              <a:rPr lang="en-US" sz="1800" i="1" dirty="0">
                <a:solidFill>
                  <a:srgbClr val="000099"/>
                </a:solidFill>
                <a:latin typeface="Arial" pitchFamily="34" charset="0"/>
                <a:cs typeface="Arial" pitchFamily="34" charset="0"/>
              </a:rPr>
              <a:t>(T</a:t>
            </a:r>
            <a:r>
              <a:rPr lang="en-US" sz="1800" i="1" baseline="-10000" dirty="0">
                <a:solidFill>
                  <a:srgbClr val="000099"/>
                </a:solidFill>
                <a:latin typeface="Arial" pitchFamily="34" charset="0"/>
                <a:cs typeface="Arial" pitchFamily="34" charset="0"/>
              </a:rPr>
              <a:t>i</a:t>
            </a:r>
            <a:r>
              <a:rPr lang="en-US" sz="1800" i="1" dirty="0">
                <a:solidFill>
                  <a:srgbClr val="000099"/>
                </a:solidFill>
                <a:latin typeface="Arial" pitchFamily="34" charset="0"/>
                <a:cs typeface="Arial" pitchFamily="34" charset="0"/>
              </a:rPr>
              <a:t>, x, v) </a:t>
            </a:r>
            <a:r>
              <a:rPr lang="en-US" sz="1800" i="1" dirty="0" smtClean="0">
                <a:solidFill>
                  <a:srgbClr val="000099"/>
                </a:solidFill>
                <a:latin typeface="Arial" pitchFamily="34" charset="0"/>
                <a:cs typeface="Arial" pitchFamily="34" charset="0"/>
              </a:rPr>
              <a:t>in the log and insert it in the LSN entry of the cache that has the same data item (AFIM).</a:t>
            </a:r>
          </a:p>
          <a:p>
            <a:pPr lvl="2" indent="-457200" algn="just">
              <a:spcBef>
                <a:spcPts val="0"/>
              </a:spcBef>
              <a:spcAft>
                <a:spcPts val="0"/>
              </a:spcAft>
              <a:buFont typeface="+mj-lt"/>
              <a:buAutoNum type="arabicPeriod"/>
            </a:pPr>
            <a:r>
              <a:rPr lang="en-US" sz="1800" i="1" dirty="0" smtClean="0">
                <a:solidFill>
                  <a:srgbClr val="000099"/>
                </a:solidFill>
                <a:latin typeface="Arial" pitchFamily="34" charset="0"/>
                <a:cs typeface="Arial" pitchFamily="34" charset="0"/>
              </a:rPr>
              <a:t>Unpin (1 to 0) and make sure that all entries of this transaction are in the log with matching LSNs. Thus, it must make sure that for T</a:t>
            </a:r>
            <a:r>
              <a:rPr lang="en-US" sz="1800" i="1" baseline="-10000" dirty="0" smtClean="0">
                <a:solidFill>
                  <a:srgbClr val="000099"/>
                </a:solidFill>
                <a:latin typeface="Arial" pitchFamily="34" charset="0"/>
                <a:cs typeface="Arial" pitchFamily="34" charset="0"/>
              </a:rPr>
              <a:t>i</a:t>
            </a:r>
            <a:r>
              <a:rPr lang="en-US" sz="1800" i="1" dirty="0" smtClean="0">
                <a:solidFill>
                  <a:srgbClr val="000099"/>
                </a:solidFill>
                <a:latin typeface="Arial" pitchFamily="34" charset="0"/>
                <a:cs typeface="Arial" pitchFamily="34" charset="0"/>
              </a:rPr>
              <a:t>, (4  w  1  0) and (2  v  1  0) are in the log with correct LSNs.</a:t>
            </a:r>
          </a:p>
          <a:p>
            <a:pPr lvl="2" indent="-457200" algn="just">
              <a:spcBef>
                <a:spcPts val="0"/>
              </a:spcBef>
              <a:spcAft>
                <a:spcPts val="0"/>
              </a:spcAft>
              <a:buFont typeface="+mj-lt"/>
              <a:buAutoNum type="arabicPeriod"/>
            </a:pPr>
            <a:r>
              <a:rPr lang="en-US" sz="1800" i="1" dirty="0" smtClean="0">
                <a:solidFill>
                  <a:srgbClr val="000099"/>
                </a:solidFill>
                <a:latin typeface="Arial" pitchFamily="34" charset="0"/>
                <a:cs typeface="Arial" pitchFamily="34" charset="0"/>
              </a:rPr>
              <a:t>Flush cache slots </a:t>
            </a:r>
            <a:r>
              <a:rPr lang="en-US" sz="1800" i="1" dirty="0">
                <a:solidFill>
                  <a:srgbClr val="000099"/>
                </a:solidFill>
                <a:latin typeface="Arial" pitchFamily="34" charset="0"/>
                <a:cs typeface="Arial" pitchFamily="34" charset="0"/>
              </a:rPr>
              <a:t>of T</a:t>
            </a:r>
            <a:r>
              <a:rPr lang="en-US" sz="1800" i="1" baseline="-10000" dirty="0">
                <a:solidFill>
                  <a:srgbClr val="000099"/>
                </a:solidFill>
                <a:latin typeface="Arial" pitchFamily="34" charset="0"/>
                <a:cs typeface="Arial" pitchFamily="34" charset="0"/>
              </a:rPr>
              <a:t>i</a:t>
            </a:r>
            <a:r>
              <a:rPr lang="en-US" sz="1800" i="1" dirty="0" smtClean="0">
                <a:solidFill>
                  <a:srgbClr val="000099"/>
                </a:solidFill>
                <a:latin typeface="Arial" pitchFamily="34" charset="0"/>
                <a:cs typeface="Arial" pitchFamily="34" charset="0"/>
              </a:rPr>
              <a:t> under WAL. Undo is satisfied.</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502" y="3982916"/>
            <a:ext cx="4048803" cy="192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21465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45</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Minimizing </a:t>
            </a:r>
            <a:r>
              <a:rPr lang="en-US" sz="2800" b="1" dirty="0" err="1" smtClean="0">
                <a:solidFill>
                  <a:srgbClr val="C00000"/>
                </a:solidFill>
                <a:latin typeface="Arial" pitchFamily="34" charset="0"/>
                <a:cs typeface="Arial" pitchFamily="34" charset="0"/>
              </a:rPr>
              <a:t>Checkpointing</a:t>
            </a:r>
            <a:r>
              <a:rPr lang="en-US" sz="2800" b="1" dirty="0" smtClean="0">
                <a:solidFill>
                  <a:srgbClr val="C00000"/>
                </a:solidFill>
                <a:latin typeface="Arial" pitchFamily="34" charset="0"/>
                <a:cs typeface="Arial" pitchFamily="34" charset="0"/>
              </a:rPr>
              <a:t> Time</a:t>
            </a:r>
          </a:p>
        </p:txBody>
      </p:sp>
      <p:sp>
        <p:nvSpPr>
          <p:cNvPr id="3" name="Rectangle 2"/>
          <p:cNvSpPr/>
          <p:nvPr/>
        </p:nvSpPr>
        <p:spPr>
          <a:xfrm>
            <a:off x="718650" y="885457"/>
            <a:ext cx="7748177" cy="2169825"/>
          </a:xfrm>
          <a:prstGeom prst="rect">
            <a:avLst/>
          </a:prstGeom>
        </p:spPr>
        <p:txBody>
          <a:bodyPr wrap="square">
            <a:spAutoFit/>
          </a:bodyPr>
          <a:lstStyle/>
          <a:p>
            <a:pPr marL="0" lvl="1" algn="ctr">
              <a:spcBef>
                <a:spcPts val="1200"/>
              </a:spcBef>
              <a:spcAft>
                <a:spcPts val="600"/>
              </a:spcAft>
            </a:pPr>
            <a:r>
              <a:rPr lang="en-US" dirty="0" smtClean="0">
                <a:solidFill>
                  <a:srgbClr val="00B050"/>
                </a:solidFill>
                <a:latin typeface="Arial" pitchFamily="34" charset="0"/>
                <a:cs typeface="Arial" pitchFamily="34" charset="0"/>
              </a:rPr>
              <a:t>Class Task</a:t>
            </a:r>
          </a:p>
          <a:p>
            <a:pPr marL="228600" lvl="1" algn="just">
              <a:spcBef>
                <a:spcPts val="1200"/>
              </a:spcBef>
              <a:spcAft>
                <a:spcPts val="600"/>
              </a:spcAft>
            </a:pPr>
            <a:r>
              <a:rPr lang="en-US" dirty="0" smtClean="0">
                <a:solidFill>
                  <a:srgbClr val="660066"/>
                </a:solidFill>
                <a:latin typeface="Arial" pitchFamily="34" charset="0"/>
                <a:cs typeface="Arial" pitchFamily="34" charset="0"/>
              </a:rPr>
              <a:t>Read and understand material of pages 187 through 195. You may be asked to explain your understanding in the class. This will be a topic of class discussion.</a:t>
            </a:r>
          </a:p>
        </p:txBody>
      </p:sp>
    </p:spTree>
    <p:extLst>
      <p:ext uri="{BB962C8B-B14F-4D97-AF65-F5344CB8AC3E}">
        <p14:creationId xmlns:p14="http://schemas.microsoft.com/office/powerpoint/2010/main" val="8199950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9" y="6286500"/>
            <a:ext cx="45443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46</a:t>
            </a:fld>
            <a:endParaRPr lang="en-US" sz="1400" dirty="0" smtClean="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Undo/No-Redo Algorithm</a:t>
            </a:r>
          </a:p>
        </p:txBody>
      </p:sp>
      <p:sp>
        <p:nvSpPr>
          <p:cNvPr id="3" name="Rectangle 2"/>
          <p:cNvSpPr/>
          <p:nvPr/>
        </p:nvSpPr>
        <p:spPr>
          <a:xfrm>
            <a:off x="718650" y="885457"/>
            <a:ext cx="7748177" cy="3939540"/>
          </a:xfrm>
          <a:prstGeom prst="rect">
            <a:avLst/>
          </a:prstGeom>
        </p:spPr>
        <p:txBody>
          <a:bodyPr wrap="square">
            <a:spAutoFit/>
          </a:bodyPr>
          <a:lstStyle/>
          <a:p>
            <a:pPr marL="0" lvl="1" algn="just">
              <a:spcBef>
                <a:spcPts val="1200"/>
              </a:spcBef>
              <a:spcAft>
                <a:spcPts val="600"/>
              </a:spcAft>
            </a:pPr>
            <a:r>
              <a:rPr lang="en-US" dirty="0" smtClean="0">
                <a:solidFill>
                  <a:srgbClr val="660066"/>
                </a:solidFill>
                <a:latin typeface="Arial" pitchFamily="34" charset="0"/>
                <a:cs typeface="Arial" pitchFamily="34" charset="0"/>
              </a:rPr>
              <a:t>This algorithm does not support Redo that means database recovery is performed only through Undo. Any transaction that is not committed is undone. </a:t>
            </a:r>
            <a:r>
              <a:rPr lang="en-US" dirty="0">
                <a:solidFill>
                  <a:srgbClr val="660066"/>
                </a:solidFill>
                <a:latin typeface="Arial" pitchFamily="34" charset="0"/>
                <a:cs typeface="Arial" pitchFamily="34" charset="0"/>
              </a:rPr>
              <a:t>A</a:t>
            </a:r>
            <a:r>
              <a:rPr lang="en-US" dirty="0" smtClean="0">
                <a:solidFill>
                  <a:srgbClr val="660066"/>
                </a:solidFill>
                <a:latin typeface="Arial" pitchFamily="34" charset="0"/>
                <a:cs typeface="Arial" pitchFamily="34" charset="0"/>
              </a:rPr>
              <a:t>t least one of the updates of a transaction is forced to the database before it commits.</a:t>
            </a:r>
          </a:p>
          <a:p>
            <a:pPr marL="0" lvl="1" algn="ctr">
              <a:spcBef>
                <a:spcPts val="1200"/>
              </a:spcBef>
              <a:spcAft>
                <a:spcPts val="600"/>
              </a:spcAft>
            </a:pPr>
            <a:r>
              <a:rPr lang="en-US" sz="2800" dirty="0" smtClean="0">
                <a:solidFill>
                  <a:srgbClr val="00B050"/>
                </a:solidFill>
                <a:latin typeface="Arial" pitchFamily="34" charset="0"/>
                <a:cs typeface="Arial" pitchFamily="34" charset="0"/>
              </a:rPr>
              <a:t>Class Task</a:t>
            </a:r>
          </a:p>
          <a:p>
            <a:pPr marL="0" lvl="1" algn="just">
              <a:spcBef>
                <a:spcPts val="1200"/>
              </a:spcBef>
              <a:spcAft>
                <a:spcPts val="600"/>
              </a:spcAft>
            </a:pPr>
            <a:r>
              <a:rPr lang="en-US" dirty="0" smtClean="0">
                <a:solidFill>
                  <a:srgbClr val="660066"/>
                </a:solidFill>
                <a:latin typeface="Arial" pitchFamily="34" charset="0"/>
                <a:cs typeface="Arial" pitchFamily="34" charset="0"/>
              </a:rPr>
              <a:t>Read and understand the remaining three algorithms. We will organize a discussion session for these topics.</a:t>
            </a:r>
          </a:p>
        </p:txBody>
      </p:sp>
    </p:spTree>
    <p:extLst>
      <p:ext uri="{BB962C8B-B14F-4D97-AF65-F5344CB8AC3E}">
        <p14:creationId xmlns:p14="http://schemas.microsoft.com/office/powerpoint/2010/main" val="463532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5</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Transaction and System Failure</a:t>
            </a:r>
          </a:p>
        </p:txBody>
      </p:sp>
      <p:sp>
        <p:nvSpPr>
          <p:cNvPr id="3" name="Rectangle 2"/>
          <p:cNvSpPr/>
          <p:nvPr/>
        </p:nvSpPr>
        <p:spPr>
          <a:xfrm>
            <a:off x="665016" y="1448162"/>
            <a:ext cx="7872153" cy="3539430"/>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We revisit the following system components:</a:t>
            </a:r>
          </a:p>
          <a:p>
            <a:pPr marL="228600" algn="just">
              <a:spcBef>
                <a:spcPts val="1200"/>
              </a:spcBef>
              <a:buFontTx/>
              <a:buNone/>
            </a:pPr>
            <a:r>
              <a:rPr lang="en-US" sz="2000" dirty="0" smtClean="0">
                <a:solidFill>
                  <a:srgbClr val="000099"/>
                </a:solidFill>
                <a:latin typeface="Arial" pitchFamily="34" charset="0"/>
                <a:cs typeface="Arial" pitchFamily="34" charset="0"/>
              </a:rPr>
              <a:t>RAM: A volatile storage. Its contents are destroyed in a failure.</a:t>
            </a:r>
          </a:p>
          <a:p>
            <a:pPr marL="228600" algn="just">
              <a:spcBef>
                <a:spcPts val="1200"/>
              </a:spcBef>
              <a:buFontTx/>
              <a:buNone/>
            </a:pPr>
            <a:r>
              <a:rPr lang="en-US" sz="2000" dirty="0" smtClean="0">
                <a:solidFill>
                  <a:srgbClr val="000099"/>
                </a:solidFill>
                <a:latin typeface="Arial" pitchFamily="34" charset="0"/>
                <a:cs typeface="Arial" pitchFamily="34" charset="0"/>
              </a:rPr>
              <a:t>Stable database storage: Disks where the entire database is stored.</a:t>
            </a:r>
          </a:p>
          <a:p>
            <a:pPr marL="228600" algn="just">
              <a:spcBef>
                <a:spcPts val="1200"/>
              </a:spcBef>
              <a:buFontTx/>
              <a:buNone/>
            </a:pPr>
            <a:r>
              <a:rPr lang="en-US" sz="2000" dirty="0" smtClean="0">
                <a:solidFill>
                  <a:srgbClr val="000099"/>
                </a:solidFill>
                <a:latin typeface="Arial" pitchFamily="34" charset="0"/>
                <a:cs typeface="Arial" pitchFamily="34" charset="0"/>
              </a:rPr>
              <a:t>Stable log storage: Disks where system and transaction logs are stored.</a:t>
            </a:r>
          </a:p>
          <a:p>
            <a:pPr marL="228600" algn="just">
              <a:spcBef>
                <a:spcPts val="1200"/>
              </a:spcBef>
              <a:buFontTx/>
              <a:buNone/>
            </a:pPr>
            <a:r>
              <a:rPr lang="en-US" sz="2000" dirty="0" smtClean="0">
                <a:solidFill>
                  <a:srgbClr val="000099"/>
                </a:solidFill>
                <a:latin typeface="Arial" pitchFamily="34" charset="0"/>
                <a:cs typeface="Arial" pitchFamily="34" charset="0"/>
              </a:rPr>
              <a:t>Cache: A high speed set of registers where data modification takes place.</a:t>
            </a:r>
          </a:p>
        </p:txBody>
      </p:sp>
    </p:spTree>
    <p:extLst>
      <p:ext uri="{BB962C8B-B14F-4D97-AF65-F5344CB8AC3E}">
        <p14:creationId xmlns:p14="http://schemas.microsoft.com/office/powerpoint/2010/main" val="2584984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6</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Transaction and System Failure</a:t>
            </a:r>
          </a:p>
        </p:txBody>
      </p:sp>
      <p:sp>
        <p:nvSpPr>
          <p:cNvPr id="3" name="Rectangle 2"/>
          <p:cNvSpPr/>
          <p:nvPr/>
        </p:nvSpPr>
        <p:spPr>
          <a:xfrm>
            <a:off x="665016" y="1448162"/>
            <a:ext cx="7872153" cy="3108543"/>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Since RAM and the cache are volatile, their contents cannot be trusted in a failure. This is the reason that the system has to go through a complex process of recovery. Thus, a recovery process must</a:t>
            </a:r>
          </a:p>
          <a:p>
            <a:pPr marL="914400" lvl="1" indent="-457200" algn="just">
              <a:spcBef>
                <a:spcPts val="1200"/>
              </a:spcBef>
              <a:buFont typeface="+mj-lt"/>
              <a:buAutoNum type="arabicPeriod"/>
            </a:pPr>
            <a:r>
              <a:rPr lang="en-US" sz="2000" dirty="0" smtClean="0">
                <a:solidFill>
                  <a:srgbClr val="000099"/>
                </a:solidFill>
                <a:latin typeface="Arial" pitchFamily="34" charset="0"/>
                <a:cs typeface="Arial" pitchFamily="34" charset="0"/>
              </a:rPr>
              <a:t>Recover the database quickly to minimize the downtime</a:t>
            </a:r>
          </a:p>
          <a:p>
            <a:pPr marL="914400" lvl="1" indent="-457200" algn="just">
              <a:spcBef>
                <a:spcPts val="600"/>
              </a:spcBef>
              <a:buFont typeface="+mj-lt"/>
              <a:buAutoNum type="arabicPeriod"/>
            </a:pPr>
            <a:r>
              <a:rPr lang="en-US" sz="2000" dirty="0" smtClean="0">
                <a:solidFill>
                  <a:srgbClr val="000099"/>
                </a:solidFill>
                <a:latin typeface="Arial" pitchFamily="34" charset="0"/>
                <a:cs typeface="Arial" pitchFamily="34" charset="0"/>
              </a:rPr>
              <a:t>Must recover the last consistent or next consistent state of the database</a:t>
            </a:r>
          </a:p>
          <a:p>
            <a:pPr marL="914400" lvl="1" indent="-457200" algn="just">
              <a:spcBef>
                <a:spcPts val="600"/>
              </a:spcBef>
              <a:buFont typeface="+mj-lt"/>
              <a:buAutoNum type="arabicPeriod"/>
            </a:pPr>
            <a:r>
              <a:rPr lang="en-US" sz="2000" dirty="0" smtClean="0">
                <a:solidFill>
                  <a:srgbClr val="000099"/>
                </a:solidFill>
                <a:latin typeface="Arial" pitchFamily="34" charset="0"/>
                <a:cs typeface="Arial" pitchFamily="34" charset="0"/>
              </a:rPr>
              <a:t>Must manage the log correctly.</a:t>
            </a:r>
          </a:p>
        </p:txBody>
      </p:sp>
    </p:spTree>
    <p:extLst>
      <p:ext uri="{BB962C8B-B14F-4D97-AF65-F5344CB8AC3E}">
        <p14:creationId xmlns:p14="http://schemas.microsoft.com/office/powerpoint/2010/main" val="767981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7</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Transaction and System Failure</a:t>
            </a:r>
          </a:p>
        </p:txBody>
      </p:sp>
      <p:sp>
        <p:nvSpPr>
          <p:cNvPr id="3" name="Rectangle 2"/>
          <p:cNvSpPr/>
          <p:nvPr/>
        </p:nvSpPr>
        <p:spPr>
          <a:xfrm>
            <a:off x="665016" y="1448162"/>
            <a:ext cx="7872153" cy="3385542"/>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We define two additional operations</a:t>
            </a:r>
          </a:p>
          <a:p>
            <a:pPr marL="685800" lvl="1" indent="-457200" algn="just">
              <a:spcBef>
                <a:spcPts val="1200"/>
              </a:spcBef>
              <a:buFont typeface="+mj-lt"/>
              <a:buAutoNum type="arabicPeriod"/>
            </a:pPr>
            <a:r>
              <a:rPr lang="en-US" sz="2000" dirty="0" smtClean="0">
                <a:solidFill>
                  <a:srgbClr val="000099"/>
                </a:solidFill>
                <a:latin typeface="Arial" pitchFamily="34" charset="0"/>
                <a:cs typeface="Arial" pitchFamily="34" charset="0"/>
              </a:rPr>
              <a:t>Abort: a transaction forward execution is stopped and marked it for roll-back</a:t>
            </a:r>
          </a:p>
          <a:p>
            <a:pPr marL="685800" lvl="1" indent="-457200" algn="just">
              <a:spcBef>
                <a:spcPts val="600"/>
              </a:spcBef>
              <a:buFont typeface="+mj-lt"/>
              <a:buAutoNum type="arabicPeriod"/>
            </a:pPr>
            <a:r>
              <a:rPr lang="en-US" sz="2000" dirty="0" smtClean="0">
                <a:solidFill>
                  <a:srgbClr val="000099"/>
                </a:solidFill>
                <a:latin typeface="Arial" pitchFamily="34" charset="0"/>
                <a:cs typeface="Arial" pitchFamily="34" charset="0"/>
              </a:rPr>
              <a:t>Roll-back: an aborted transaction is rolled-back</a:t>
            </a:r>
          </a:p>
          <a:p>
            <a:pPr marL="685800" lvl="1" indent="-457200" algn="just">
              <a:spcBef>
                <a:spcPts val="600"/>
              </a:spcBef>
              <a:buFont typeface="+mj-lt"/>
              <a:buAutoNum type="arabicPeriod"/>
            </a:pPr>
            <a:r>
              <a:rPr lang="en-US" sz="2000" dirty="0" smtClean="0">
                <a:solidFill>
                  <a:srgbClr val="000099"/>
                </a:solidFill>
                <a:latin typeface="Arial" pitchFamily="34" charset="0"/>
                <a:cs typeface="Arial" pitchFamily="34" charset="0"/>
              </a:rPr>
              <a:t>Roll-forward: an uncommitted transaction is committed.</a:t>
            </a:r>
          </a:p>
          <a:p>
            <a:pPr marL="685800" lvl="1" indent="-457200" algn="just">
              <a:spcBef>
                <a:spcPts val="600"/>
              </a:spcBef>
              <a:buFont typeface="+mj-lt"/>
              <a:buAutoNum type="arabicPeriod"/>
            </a:pPr>
            <a:endParaRPr lang="en-US" sz="2000" dirty="0">
              <a:solidFill>
                <a:srgbClr val="000099"/>
              </a:solidFill>
              <a:latin typeface="Arial" pitchFamily="34" charset="0"/>
              <a:cs typeface="Arial" pitchFamily="34" charset="0"/>
            </a:endParaRPr>
          </a:p>
          <a:p>
            <a:pPr marL="228600" lvl="1" algn="just">
              <a:spcBef>
                <a:spcPts val="600"/>
              </a:spcBef>
            </a:pPr>
            <a:r>
              <a:rPr lang="en-US" sz="2000" dirty="0" smtClean="0">
                <a:solidFill>
                  <a:srgbClr val="000099"/>
                </a:solidFill>
                <a:latin typeface="Arial" pitchFamily="34" charset="0"/>
                <a:cs typeface="Arial" pitchFamily="34" charset="0"/>
              </a:rPr>
              <a:t>Roll-back and Roll-forward are “idempotent” operations, that is, multiple roll-back or roll-forward of a transaction give the same result as one application of these operations.</a:t>
            </a:r>
          </a:p>
        </p:txBody>
      </p:sp>
    </p:spTree>
    <p:extLst>
      <p:ext uri="{BB962C8B-B14F-4D97-AF65-F5344CB8AC3E}">
        <p14:creationId xmlns:p14="http://schemas.microsoft.com/office/powerpoint/2010/main" val="142766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8</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Data Modification</a:t>
            </a:r>
          </a:p>
        </p:txBody>
      </p:sp>
      <p:sp>
        <p:nvSpPr>
          <p:cNvPr id="3" name="Rectangle 2"/>
          <p:cNvSpPr/>
          <p:nvPr/>
        </p:nvSpPr>
        <p:spPr>
          <a:xfrm>
            <a:off x="665016" y="1448162"/>
            <a:ext cx="7872153" cy="3677930"/>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System supports the following modes of data modification on disk</a:t>
            </a:r>
          </a:p>
          <a:p>
            <a:pPr marL="685800" lvl="1" indent="-457200" algn="just">
              <a:spcBef>
                <a:spcPts val="1200"/>
              </a:spcBef>
              <a:buFont typeface="+mj-lt"/>
              <a:buAutoNum type="arabicPeriod"/>
            </a:pPr>
            <a:r>
              <a:rPr lang="en-US" sz="2000" dirty="0" smtClean="0">
                <a:solidFill>
                  <a:srgbClr val="000099"/>
                </a:solidFill>
                <a:latin typeface="Arial" pitchFamily="34" charset="0"/>
                <a:cs typeface="Arial" pitchFamily="34" charset="0"/>
              </a:rPr>
              <a:t>In-place update: BFIM is overwritten by its AFIM</a:t>
            </a:r>
          </a:p>
          <a:p>
            <a:pPr marL="685800" lvl="1" indent="-457200" algn="just">
              <a:spcBef>
                <a:spcPts val="600"/>
              </a:spcBef>
              <a:buFont typeface="+mj-lt"/>
              <a:buAutoNum type="arabicPeriod"/>
            </a:pPr>
            <a:r>
              <a:rPr lang="en-US" sz="2000" dirty="0" smtClean="0">
                <a:solidFill>
                  <a:srgbClr val="000099"/>
                </a:solidFill>
                <a:latin typeface="Arial" pitchFamily="34" charset="0"/>
                <a:cs typeface="Arial" pitchFamily="34" charset="0"/>
              </a:rPr>
              <a:t>Shadow: BFIM is not overwritten, AFIM is written at a completely new disk location</a:t>
            </a:r>
          </a:p>
          <a:p>
            <a:pPr marL="685800" lvl="1" indent="-457200" algn="just">
              <a:spcBef>
                <a:spcPts val="600"/>
              </a:spcBef>
              <a:buFont typeface="+mj-lt"/>
              <a:buAutoNum type="arabicPeriod"/>
            </a:pPr>
            <a:r>
              <a:rPr lang="en-US" sz="2000" dirty="0" smtClean="0">
                <a:solidFill>
                  <a:srgbClr val="000099"/>
                </a:solidFill>
                <a:latin typeface="Arial" pitchFamily="34" charset="0"/>
                <a:cs typeface="Arial" pitchFamily="34" charset="0"/>
              </a:rPr>
              <a:t>Immediate update: as soon as AFIM is created, it is written to disk. This can be an in-place update or shadow</a:t>
            </a:r>
          </a:p>
          <a:p>
            <a:pPr marL="685800" lvl="1" indent="-457200" algn="just">
              <a:spcBef>
                <a:spcPts val="600"/>
              </a:spcBef>
              <a:buFont typeface="+mj-lt"/>
              <a:buAutoNum type="arabicPeriod"/>
            </a:pPr>
            <a:r>
              <a:rPr lang="en-US" sz="2000" dirty="0" smtClean="0">
                <a:solidFill>
                  <a:srgbClr val="000099"/>
                </a:solidFill>
                <a:latin typeface="Arial" pitchFamily="34" charset="0"/>
                <a:cs typeface="Arial" pitchFamily="34" charset="0"/>
              </a:rPr>
              <a:t>Deferred update: the AFIM is written after some delay which can be for a variety of reasons. A deferred update can be in-place of shadow</a:t>
            </a:r>
          </a:p>
        </p:txBody>
      </p:sp>
    </p:spTree>
    <p:extLst>
      <p:ext uri="{BB962C8B-B14F-4D97-AF65-F5344CB8AC3E}">
        <p14:creationId xmlns:p14="http://schemas.microsoft.com/office/powerpoint/2010/main" val="3488603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9</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Data Modification</a:t>
            </a:r>
          </a:p>
        </p:txBody>
      </p:sp>
      <p:sp>
        <p:nvSpPr>
          <p:cNvPr id="3" name="Rectangle 2"/>
          <p:cNvSpPr/>
          <p:nvPr/>
        </p:nvSpPr>
        <p:spPr>
          <a:xfrm>
            <a:off x="665016" y="1448162"/>
            <a:ext cx="7872153" cy="3985706"/>
          </a:xfrm>
          <a:prstGeom prst="rect">
            <a:avLst/>
          </a:prstGeom>
        </p:spPr>
        <p:txBody>
          <a:bodyPr wrap="square">
            <a:spAutoFit/>
          </a:bodyPr>
          <a:lstStyle/>
          <a:p>
            <a:pPr algn="just">
              <a:spcBef>
                <a:spcPts val="1200"/>
              </a:spcBef>
              <a:buFontTx/>
              <a:buNone/>
            </a:pPr>
            <a:r>
              <a:rPr lang="en-US" dirty="0" smtClean="0">
                <a:solidFill>
                  <a:srgbClr val="660066"/>
                </a:solidFill>
                <a:latin typeface="Arial" pitchFamily="34" charset="0"/>
                <a:cs typeface="Arial" pitchFamily="34" charset="0"/>
              </a:rPr>
              <a:t>System supports data buffering facility called cache. The following operations are supported on cache</a:t>
            </a:r>
          </a:p>
          <a:p>
            <a:pPr marL="685800" lvl="1" indent="-457200" algn="just">
              <a:spcBef>
                <a:spcPts val="1200"/>
              </a:spcBef>
              <a:buFont typeface="+mj-lt"/>
              <a:buAutoNum type="arabicPeriod"/>
            </a:pPr>
            <a:r>
              <a:rPr lang="en-US" sz="2000" dirty="0" smtClean="0">
                <a:solidFill>
                  <a:srgbClr val="000099"/>
                </a:solidFill>
                <a:latin typeface="Arial" pitchFamily="34" charset="0"/>
                <a:cs typeface="Arial" pitchFamily="34" charset="0"/>
              </a:rPr>
              <a:t>Fetch: fetch the desired data item from disk and store it in the cache.</a:t>
            </a:r>
          </a:p>
          <a:p>
            <a:pPr marL="685800" lvl="1" indent="-457200" algn="just">
              <a:spcBef>
                <a:spcPts val="600"/>
              </a:spcBef>
              <a:buFont typeface="+mj-lt"/>
              <a:buAutoNum type="arabicPeriod"/>
            </a:pPr>
            <a:r>
              <a:rPr lang="en-US" sz="2000" dirty="0" smtClean="0">
                <a:solidFill>
                  <a:srgbClr val="000099"/>
                </a:solidFill>
                <a:latin typeface="Arial" pitchFamily="34" charset="0"/>
                <a:cs typeface="Arial" pitchFamily="34" charset="0"/>
              </a:rPr>
              <a:t>Shadow: BFIM is not overwritten, AFIM is written at a completely new disk location</a:t>
            </a:r>
          </a:p>
          <a:p>
            <a:pPr marL="685800" lvl="1" indent="-457200" algn="just">
              <a:spcBef>
                <a:spcPts val="600"/>
              </a:spcBef>
              <a:buFont typeface="+mj-lt"/>
              <a:buAutoNum type="arabicPeriod"/>
            </a:pPr>
            <a:r>
              <a:rPr lang="en-US" sz="2000" dirty="0" smtClean="0">
                <a:solidFill>
                  <a:srgbClr val="000099"/>
                </a:solidFill>
                <a:latin typeface="Arial" pitchFamily="34" charset="0"/>
                <a:cs typeface="Arial" pitchFamily="34" charset="0"/>
              </a:rPr>
              <a:t>Immediate update: as soon as AFIM is created, it is written to disk. This can be an in-place update or shadow</a:t>
            </a:r>
          </a:p>
          <a:p>
            <a:pPr marL="685800" lvl="1" indent="-457200" algn="just">
              <a:spcBef>
                <a:spcPts val="600"/>
              </a:spcBef>
              <a:buFont typeface="+mj-lt"/>
              <a:buAutoNum type="arabicPeriod"/>
            </a:pPr>
            <a:r>
              <a:rPr lang="en-US" sz="2000" dirty="0" smtClean="0">
                <a:solidFill>
                  <a:srgbClr val="000099"/>
                </a:solidFill>
                <a:latin typeface="Arial" pitchFamily="34" charset="0"/>
                <a:cs typeface="Arial" pitchFamily="34" charset="0"/>
              </a:rPr>
              <a:t>Deferred update: the AFIM is written after some delay which can be for a variety of reasons. A deferred update can be in-place of shadow</a:t>
            </a:r>
          </a:p>
        </p:txBody>
      </p:sp>
    </p:spTree>
    <p:extLst>
      <p:ext uri="{BB962C8B-B14F-4D97-AF65-F5344CB8AC3E}">
        <p14:creationId xmlns:p14="http://schemas.microsoft.com/office/powerpoint/2010/main" val="3940839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38005</TotalTime>
  <Words>3405</Words>
  <Application>Microsoft Office PowerPoint</Application>
  <PresentationFormat>On-screen Show (4:3)</PresentationFormat>
  <Paragraphs>282</Paragraphs>
  <Slides>46</Slides>
  <Notes>12</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53" baseType="lpstr">
      <vt:lpstr>Arial</vt:lpstr>
      <vt:lpstr>Calibri</vt:lpstr>
      <vt:lpstr>Symbol</vt:lpstr>
      <vt:lpstr>Times New Roman</vt:lpstr>
      <vt:lpstr>Blank Presentation</vt:lpstr>
      <vt:lpstr>Custom Design</vt:lpstr>
      <vt:lpstr>Document</vt:lpstr>
      <vt:lpstr>PowerPoint Presentation</vt:lpstr>
      <vt:lpstr>Database Recovery </vt:lpstr>
      <vt:lpstr>DBMS Architecture</vt:lpstr>
      <vt:lpstr>Transaction and System Failure</vt:lpstr>
      <vt:lpstr>Transaction and System Failure</vt:lpstr>
      <vt:lpstr>Transaction and System Failure</vt:lpstr>
      <vt:lpstr>Transaction and System Failure</vt:lpstr>
      <vt:lpstr>Data Modification</vt:lpstr>
      <vt:lpstr>Data Modification</vt:lpstr>
      <vt:lpstr>Data Access and Modification</vt:lpstr>
      <vt:lpstr>Data Access and Modification</vt:lpstr>
      <vt:lpstr>Data Access and Modification</vt:lpstr>
      <vt:lpstr>Data Access and Modification</vt:lpstr>
      <vt:lpstr>Transaction (System) Log</vt:lpstr>
      <vt:lpstr>Physical Log and Logical Log</vt:lpstr>
      <vt:lpstr>Physical Log and Logical Log</vt:lpstr>
      <vt:lpstr>More data structure for Recovery</vt:lpstr>
      <vt:lpstr>More data structure for Recovery</vt:lpstr>
      <vt:lpstr>More data structure for Recovery</vt:lpstr>
      <vt:lpstr>Undo Rule</vt:lpstr>
      <vt:lpstr>How the Undo Rule is enforced</vt:lpstr>
      <vt:lpstr>Redo Rule</vt:lpstr>
      <vt:lpstr>Garbage Collection</vt:lpstr>
      <vt:lpstr>RM Operations</vt:lpstr>
      <vt:lpstr>The Undo/Redo Recovery Protocol</vt:lpstr>
      <vt:lpstr>The Undo/Redo Algorithm</vt:lpstr>
      <vt:lpstr>The Undo/Redo Algorithm</vt:lpstr>
      <vt:lpstr>The Undo/Redo Algorithm</vt:lpstr>
      <vt:lpstr>The Undo/Redo Algorithm</vt:lpstr>
      <vt:lpstr>The Undo/Redo Algorithm</vt:lpstr>
      <vt:lpstr>The Undo/Redo Algorithm</vt:lpstr>
      <vt:lpstr>Issues in a Database Restart</vt:lpstr>
      <vt:lpstr>Checkpointing</vt:lpstr>
      <vt:lpstr>Checkpointing</vt:lpstr>
      <vt:lpstr>Minimizing Checkpointing Time</vt:lpstr>
      <vt:lpstr>Minimizing Checkpointing Time</vt:lpstr>
      <vt:lpstr>Minimizing Checkpointing Time</vt:lpstr>
      <vt:lpstr>Minimizing Checkpointing Time</vt:lpstr>
      <vt:lpstr>Minimizing Checkpointing Time</vt:lpstr>
      <vt:lpstr>Minimizing Checkpointing Time</vt:lpstr>
      <vt:lpstr>Minimizing Checkpointing Time</vt:lpstr>
      <vt:lpstr>Minimizing Checkpointing Time</vt:lpstr>
      <vt:lpstr>Minimizing Checkpointing Time</vt:lpstr>
      <vt:lpstr>Minimizing Checkpointing Time</vt:lpstr>
      <vt:lpstr>Minimizing Checkpointing Time</vt:lpstr>
      <vt:lpstr>Undo/No-Redo Algorithm</vt:lpstr>
    </vt:vector>
  </TitlesOfParts>
  <Company>MSFT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 Kumar</dc:creator>
  <cp:lastModifiedBy>Kumar, Vijay</cp:lastModifiedBy>
  <cp:revision>925</cp:revision>
  <cp:lastPrinted>2001-01-03T18:16:48Z</cp:lastPrinted>
  <dcterms:created xsi:type="dcterms:W3CDTF">1996-12-18T00:07:49Z</dcterms:created>
  <dcterms:modified xsi:type="dcterms:W3CDTF">2014-09-08T21:08:31Z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