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59"/>
  </p:notesMasterIdLst>
  <p:handoutMasterIdLst>
    <p:handoutMasterId r:id="rId60"/>
  </p:handoutMasterIdLst>
  <p:sldIdLst>
    <p:sldId id="293" r:id="rId3"/>
    <p:sldId id="346" r:id="rId4"/>
    <p:sldId id="402" r:id="rId5"/>
    <p:sldId id="496" r:id="rId6"/>
    <p:sldId id="497" r:id="rId7"/>
    <p:sldId id="498" r:id="rId8"/>
    <p:sldId id="499" r:id="rId9"/>
    <p:sldId id="500" r:id="rId10"/>
    <p:sldId id="501" r:id="rId11"/>
    <p:sldId id="502" r:id="rId12"/>
    <p:sldId id="505" r:id="rId13"/>
    <p:sldId id="503" r:id="rId14"/>
    <p:sldId id="504" r:id="rId15"/>
    <p:sldId id="507" r:id="rId16"/>
    <p:sldId id="508" r:id="rId17"/>
    <p:sldId id="506" r:id="rId18"/>
    <p:sldId id="509" r:id="rId19"/>
    <p:sldId id="510" r:id="rId20"/>
    <p:sldId id="511" r:id="rId21"/>
    <p:sldId id="512" r:id="rId22"/>
    <p:sldId id="513" r:id="rId23"/>
    <p:sldId id="515" r:id="rId24"/>
    <p:sldId id="514" r:id="rId25"/>
    <p:sldId id="516" r:id="rId26"/>
    <p:sldId id="517" r:id="rId27"/>
    <p:sldId id="518" r:id="rId28"/>
    <p:sldId id="519" r:id="rId29"/>
    <p:sldId id="520" r:id="rId30"/>
    <p:sldId id="521" r:id="rId31"/>
    <p:sldId id="522" r:id="rId32"/>
    <p:sldId id="523" r:id="rId33"/>
    <p:sldId id="524" r:id="rId34"/>
    <p:sldId id="525" r:id="rId35"/>
    <p:sldId id="526" r:id="rId36"/>
    <p:sldId id="527" r:id="rId37"/>
    <p:sldId id="528" r:id="rId38"/>
    <p:sldId id="529" r:id="rId39"/>
    <p:sldId id="532" r:id="rId40"/>
    <p:sldId id="530" r:id="rId41"/>
    <p:sldId id="531" r:id="rId42"/>
    <p:sldId id="533" r:id="rId43"/>
    <p:sldId id="534" r:id="rId44"/>
    <p:sldId id="535" r:id="rId45"/>
    <p:sldId id="537" r:id="rId46"/>
    <p:sldId id="536" r:id="rId47"/>
    <p:sldId id="538" r:id="rId48"/>
    <p:sldId id="539" r:id="rId49"/>
    <p:sldId id="541" r:id="rId50"/>
    <p:sldId id="542" r:id="rId51"/>
    <p:sldId id="540" r:id="rId52"/>
    <p:sldId id="543" r:id="rId53"/>
    <p:sldId id="548" r:id="rId54"/>
    <p:sldId id="544" r:id="rId55"/>
    <p:sldId id="545" r:id="rId56"/>
    <p:sldId id="546" r:id="rId57"/>
    <p:sldId id="547" r:id="rId58"/>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66"/>
    <a:srgbClr val="0000FF"/>
    <a:srgbClr val="000076"/>
    <a:srgbClr val="080808"/>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82" autoAdjust="0"/>
    <p:restoredTop sz="94609" autoAdjust="0"/>
  </p:normalViewPr>
  <p:slideViewPr>
    <p:cSldViewPr snapToGrid="0">
      <p:cViewPr varScale="1">
        <p:scale>
          <a:sx n="88" d="100"/>
          <a:sy n="88" d="100"/>
        </p:scale>
        <p:origin x="120" y="11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dirty="0"/>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dirty="0"/>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dirty="0"/>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dirty="0"/>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dirty="0"/>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dirty="0"/>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dirty="0"/>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dirty="0"/>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dirty="0"/>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dirty="0"/>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4/8/2015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dirty="0"/>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dirty="0"/>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dirty="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2101" y="6183313"/>
            <a:ext cx="1459966"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4/8/2015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dirty="0"/>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dirty="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Vijay Kumar</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10</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Queries</a:t>
            </a:r>
          </a:p>
        </p:txBody>
      </p:sp>
      <p:sp>
        <p:nvSpPr>
          <p:cNvPr id="2" name="Rectangle 1"/>
          <p:cNvSpPr/>
          <p:nvPr/>
        </p:nvSpPr>
        <p:spPr>
          <a:xfrm>
            <a:off x="844062" y="1087437"/>
            <a:ext cx="7385538" cy="461665"/>
          </a:xfrm>
          <a:prstGeom prst="rect">
            <a:avLst/>
          </a:prstGeom>
        </p:spPr>
        <p:txBody>
          <a:bodyPr wrap="square">
            <a:spAutoFit/>
          </a:bodyPr>
          <a:lstStyle/>
          <a:p>
            <a:pPr>
              <a:spcAft>
                <a:spcPts val="1200"/>
              </a:spcAft>
            </a:pPr>
            <a:r>
              <a:rPr lang="en-US" dirty="0" smtClean="0">
                <a:solidFill>
                  <a:srgbClr val="660066"/>
                </a:solidFill>
                <a:latin typeface="Arial" pitchFamily="34" charset="0"/>
                <a:cs typeface="Arial" pitchFamily="34" charset="0"/>
              </a:rPr>
              <a:t>Examples of DW queries for network outages:</a:t>
            </a:r>
            <a:endParaRPr lang="en-US" dirty="0">
              <a:solidFill>
                <a:srgbClr val="660066"/>
              </a:solidFill>
              <a:latin typeface="Arial" pitchFamily="34" charset="0"/>
              <a:cs typeface="Arial" pitchFamily="34" charset="0"/>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477" y="1828067"/>
            <a:ext cx="3120732" cy="352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97877" y="1744848"/>
            <a:ext cx="4800600" cy="4016484"/>
          </a:xfrm>
          <a:prstGeom prst="rect">
            <a:avLst/>
          </a:prstGeom>
        </p:spPr>
        <p:txBody>
          <a:bodyPr wrap="square">
            <a:spAutoFit/>
          </a:bodyPr>
          <a:lstStyle/>
          <a:p>
            <a:pPr marL="685800" indent="-342900">
              <a:spcBef>
                <a:spcPts val="600"/>
              </a:spcBef>
              <a:buBlip>
                <a:blip r:embed="rId3"/>
              </a:buBlip>
            </a:pPr>
            <a:r>
              <a:rPr lang="en-US" sz="2000" dirty="0">
                <a:solidFill>
                  <a:srgbClr val="000099"/>
                </a:solidFill>
                <a:latin typeface="Arial" pitchFamily="34" charset="0"/>
                <a:cs typeface="Arial" pitchFamily="34" charset="0"/>
              </a:rPr>
              <a:t>Find the number of network outages per geographical region</a:t>
            </a:r>
          </a:p>
          <a:p>
            <a:pPr marL="685800" indent="-342900">
              <a:spcBef>
                <a:spcPts val="600"/>
              </a:spcBef>
              <a:buBlip>
                <a:blip r:embed="rId3"/>
              </a:buBlip>
            </a:pPr>
            <a:r>
              <a:rPr lang="en-US" sz="2000" dirty="0">
                <a:solidFill>
                  <a:srgbClr val="000099"/>
                </a:solidFill>
                <a:latin typeface="Arial" pitchFamily="34" charset="0"/>
                <a:cs typeface="Arial" pitchFamily="34" charset="0"/>
              </a:rPr>
              <a:t>If the number of outages per region </a:t>
            </a:r>
            <a:r>
              <a:rPr lang="en-US" sz="2000" i="1" dirty="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threshold then find the vendors that defaulted</a:t>
            </a:r>
          </a:p>
          <a:p>
            <a:pPr marL="685800" indent="-342900">
              <a:spcBef>
                <a:spcPts val="600"/>
              </a:spcBef>
              <a:buBlip>
                <a:blip r:embed="rId3"/>
              </a:buBlip>
            </a:pPr>
            <a:r>
              <a:rPr lang="en-US" sz="2000" dirty="0">
                <a:solidFill>
                  <a:srgbClr val="000099"/>
                </a:solidFill>
                <a:latin typeface="Arial" pitchFamily="34" charset="0"/>
                <a:cs typeface="Arial" pitchFamily="34" charset="0"/>
              </a:rPr>
              <a:t>Drill down the query to further </a:t>
            </a:r>
            <a:r>
              <a:rPr lang="en-US" sz="2000" dirty="0" err="1">
                <a:solidFill>
                  <a:srgbClr val="000099"/>
                </a:solidFill>
                <a:latin typeface="Arial" pitchFamily="34" charset="0"/>
                <a:cs typeface="Arial" pitchFamily="34" charset="0"/>
              </a:rPr>
              <a:t>granularize</a:t>
            </a:r>
            <a:r>
              <a:rPr lang="en-US" sz="2000" dirty="0">
                <a:solidFill>
                  <a:srgbClr val="000099"/>
                </a:solidFill>
                <a:latin typeface="Arial" pitchFamily="34" charset="0"/>
                <a:cs typeface="Arial" pitchFamily="34" charset="0"/>
              </a:rPr>
              <a:t> the region (Drill-down = decreasing the level of aggregation)</a:t>
            </a:r>
          </a:p>
          <a:p>
            <a:pPr marL="685800" indent="-342900">
              <a:spcBef>
                <a:spcPts val="600"/>
              </a:spcBef>
              <a:buBlip>
                <a:blip r:embed="rId3"/>
              </a:buBlip>
            </a:pPr>
            <a:r>
              <a:rPr lang="en-US" sz="2000" dirty="0">
                <a:solidFill>
                  <a:srgbClr val="000099"/>
                </a:solidFill>
                <a:latin typeface="Arial" pitchFamily="34" charset="0"/>
                <a:cs typeface="Arial" pitchFamily="34" charset="0"/>
              </a:rPr>
              <a:t>View the result set in temporal dimensions</a:t>
            </a:r>
          </a:p>
        </p:txBody>
      </p:sp>
    </p:spTree>
    <p:extLst>
      <p:ext uri="{BB962C8B-B14F-4D97-AF65-F5344CB8AC3E}">
        <p14:creationId xmlns:p14="http://schemas.microsoft.com/office/powerpoint/2010/main" val="1973202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11</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Architecture</a:t>
            </a:r>
          </a:p>
        </p:txBody>
      </p:sp>
      <p:sp>
        <p:nvSpPr>
          <p:cNvPr id="2" name="Rectangle 1"/>
          <p:cNvSpPr/>
          <p:nvPr/>
        </p:nvSpPr>
        <p:spPr>
          <a:xfrm>
            <a:off x="844062" y="1087437"/>
            <a:ext cx="7614138" cy="1354217"/>
          </a:xfrm>
          <a:prstGeom prst="rect">
            <a:avLst/>
          </a:prstGeom>
        </p:spPr>
        <p:txBody>
          <a:bodyPr wrap="square">
            <a:spAutoFit/>
          </a:bodyPr>
          <a:lstStyle/>
          <a:p>
            <a:pPr>
              <a:spcAft>
                <a:spcPts val="1200"/>
              </a:spcAft>
            </a:pPr>
            <a:r>
              <a:rPr lang="en-US" dirty="0" smtClean="0">
                <a:solidFill>
                  <a:srgbClr val="660066"/>
                </a:solidFill>
                <a:latin typeface="Arial" pitchFamily="34" charset="0"/>
                <a:cs typeface="Arial" pitchFamily="34" charset="0"/>
              </a:rPr>
              <a:t>An intuitive architecture of a DW.</a:t>
            </a:r>
          </a:p>
          <a:p>
            <a:pPr algn="just">
              <a:spcAft>
                <a:spcPts val="1200"/>
              </a:spcAft>
            </a:pPr>
            <a:r>
              <a:rPr lang="en-US" dirty="0" smtClean="0">
                <a:solidFill>
                  <a:srgbClr val="660066"/>
                </a:solidFill>
                <a:latin typeface="Arial" pitchFamily="34" charset="0"/>
                <a:cs typeface="Arial" pitchFamily="34" charset="0"/>
              </a:rPr>
              <a:t>DS1, DS2, …, DSn are base systems such as Oracle, Informix, File systems, etc. </a:t>
            </a:r>
            <a:endParaRPr lang="en-US" dirty="0">
              <a:solidFill>
                <a:srgbClr val="660066"/>
              </a:solidFill>
              <a:latin typeface="Arial" pitchFamily="34" charset="0"/>
              <a:cs typeface="Arial"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914" y="2847120"/>
            <a:ext cx="3311233" cy="9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691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1"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12</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System Architecture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83" y="2171700"/>
            <a:ext cx="8204614" cy="294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62808" y="1259505"/>
            <a:ext cx="6798190"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A </a:t>
            </a:r>
            <a:r>
              <a:rPr lang="en-US" dirty="0">
                <a:solidFill>
                  <a:srgbClr val="660066"/>
                </a:solidFill>
                <a:latin typeface="Arial" pitchFamily="34" charset="0"/>
                <a:cs typeface="Arial" pitchFamily="34" charset="0"/>
              </a:rPr>
              <a:t>conceptual </a:t>
            </a:r>
            <a:r>
              <a:rPr lang="en-US" dirty="0" smtClean="0">
                <a:solidFill>
                  <a:srgbClr val="660066"/>
                </a:solidFill>
                <a:latin typeface="Arial" pitchFamily="34" charset="0"/>
                <a:cs typeface="Arial" pitchFamily="34" charset="0"/>
              </a:rPr>
              <a:t>DW system architecture</a:t>
            </a:r>
            <a:endParaRPr lang="en-US" dirty="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109104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54915" y="6286500"/>
            <a:ext cx="43668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13</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Architecture</a:t>
            </a:r>
          </a:p>
        </p:txBody>
      </p:sp>
      <p:sp>
        <p:nvSpPr>
          <p:cNvPr id="5" name="Rectangle 4"/>
          <p:cNvSpPr/>
          <p:nvPr/>
        </p:nvSpPr>
        <p:spPr>
          <a:xfrm>
            <a:off x="1362808" y="981081"/>
            <a:ext cx="5846884"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A reference architecture of DW system</a:t>
            </a:r>
            <a:endParaRPr lang="en-US" dirty="0">
              <a:solidFill>
                <a:srgbClr val="660066"/>
              </a:solidFill>
              <a:latin typeface="Arial" pitchFamily="34" charset="0"/>
              <a:cs typeface="Arial" pitchFamily="34" charset="0"/>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236" y="1669806"/>
            <a:ext cx="64293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000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54915" y="6286500"/>
            <a:ext cx="43668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14</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Architecture</a:t>
            </a:r>
          </a:p>
        </p:txBody>
      </p:sp>
      <p:sp>
        <p:nvSpPr>
          <p:cNvPr id="5" name="Rectangle 4"/>
          <p:cNvSpPr/>
          <p:nvPr/>
        </p:nvSpPr>
        <p:spPr>
          <a:xfrm>
            <a:off x="1046285" y="995008"/>
            <a:ext cx="7262446" cy="5016758"/>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A DW is composed of databases and file systems. They are processed differently. This may create inconsistency is DW. To manage the formatting problem (file system and database system), the following components are added:</a:t>
            </a:r>
          </a:p>
          <a:p>
            <a:pPr marL="228600" algn="just">
              <a:spcBef>
                <a:spcPts val="1200"/>
              </a:spcBef>
            </a:pPr>
            <a:r>
              <a:rPr lang="en-US" sz="2000" dirty="0" smtClean="0">
                <a:solidFill>
                  <a:srgbClr val="000099"/>
                </a:solidFill>
                <a:latin typeface="Arial" pitchFamily="34" charset="0"/>
                <a:cs typeface="Arial" pitchFamily="34" charset="0"/>
              </a:rPr>
              <a:t>Wrapper-Monitor: It detects</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changes that take place at the data source and </a:t>
            </a:r>
            <a:r>
              <a:rPr lang="en-US" sz="2000" dirty="0" smtClean="0">
                <a:solidFill>
                  <a:srgbClr val="000099"/>
                </a:solidFill>
                <a:latin typeface="Arial" pitchFamily="34" charset="0"/>
                <a:cs typeface="Arial" pitchFamily="34" charset="0"/>
              </a:rPr>
              <a:t>propagates </a:t>
            </a:r>
            <a:r>
              <a:rPr lang="en-US" sz="2000" dirty="0">
                <a:solidFill>
                  <a:srgbClr val="000099"/>
                </a:solidFill>
                <a:latin typeface="Arial" pitchFamily="34" charset="0"/>
                <a:cs typeface="Arial" pitchFamily="34" charset="0"/>
              </a:rPr>
              <a:t>them to the </a:t>
            </a:r>
            <a:r>
              <a:rPr lang="en-US" sz="2000" i="1" dirty="0">
                <a:solidFill>
                  <a:srgbClr val="000099"/>
                </a:solidFill>
                <a:latin typeface="Arial" pitchFamily="34" charset="0"/>
                <a:cs typeface="Arial" pitchFamily="34" charset="0"/>
              </a:rPr>
              <a:t>integrator </a:t>
            </a:r>
            <a:r>
              <a:rPr lang="en-US" sz="2000" dirty="0" smtClean="0">
                <a:solidFill>
                  <a:srgbClr val="000099"/>
                </a:solidFill>
                <a:latin typeface="Arial" pitchFamily="34" charset="0"/>
                <a:cs typeface="Arial" pitchFamily="34" charset="0"/>
              </a:rPr>
              <a:t>in a </a:t>
            </a:r>
            <a:r>
              <a:rPr lang="en-US" sz="2000" dirty="0">
                <a:solidFill>
                  <a:srgbClr val="000099"/>
                </a:solidFill>
                <a:latin typeface="Arial" pitchFamily="34" charset="0"/>
                <a:cs typeface="Arial" pitchFamily="34" charset="0"/>
              </a:rPr>
              <a:t>predefined or known format</a:t>
            </a:r>
            <a:r>
              <a:rPr lang="en-US" sz="2000" dirty="0" smtClean="0">
                <a:solidFill>
                  <a:srgbClr val="000099"/>
                </a:solidFill>
                <a:latin typeface="Arial" pitchFamily="34" charset="0"/>
                <a:cs typeface="Arial" pitchFamily="34" charset="0"/>
              </a:rPr>
              <a:t>.</a:t>
            </a:r>
          </a:p>
          <a:p>
            <a:pPr marL="228600" algn="just">
              <a:spcBef>
                <a:spcPts val="1200"/>
              </a:spcBef>
            </a:pPr>
            <a:r>
              <a:rPr lang="en-US" sz="2000" dirty="0" smtClean="0">
                <a:solidFill>
                  <a:srgbClr val="000099"/>
                </a:solidFill>
                <a:latin typeface="Arial" pitchFamily="34" charset="0"/>
                <a:cs typeface="Arial" pitchFamily="34" charset="0"/>
              </a:rPr>
              <a:t>Integrator: It identifies </a:t>
            </a:r>
            <a:r>
              <a:rPr lang="en-US" sz="2000" dirty="0">
                <a:solidFill>
                  <a:srgbClr val="000099"/>
                </a:solidFill>
                <a:latin typeface="Arial" pitchFamily="34" charset="0"/>
                <a:cs typeface="Arial" pitchFamily="34" charset="0"/>
              </a:rPr>
              <a:t>the set of </a:t>
            </a:r>
            <a:r>
              <a:rPr lang="en-US" sz="2000" i="1" dirty="0" smtClean="0">
                <a:solidFill>
                  <a:srgbClr val="000099"/>
                </a:solidFill>
                <a:latin typeface="Arial" pitchFamily="34" charset="0"/>
                <a:cs typeface="Arial" pitchFamily="34" charset="0"/>
              </a:rPr>
              <a:t>MVs </a:t>
            </a:r>
            <a:r>
              <a:rPr lang="en-US" sz="2000" dirty="0">
                <a:solidFill>
                  <a:srgbClr val="000099"/>
                </a:solidFill>
                <a:latin typeface="Arial" pitchFamily="34" charset="0"/>
                <a:cs typeface="Arial" pitchFamily="34" charset="0"/>
              </a:rPr>
              <a:t>affected by </a:t>
            </a:r>
            <a:r>
              <a:rPr lang="en-US" sz="2000" dirty="0" smtClean="0">
                <a:solidFill>
                  <a:srgbClr val="000099"/>
                </a:solidFill>
                <a:latin typeface="Arial" pitchFamily="34" charset="0"/>
                <a:cs typeface="Arial" pitchFamily="34" charset="0"/>
              </a:rPr>
              <a:t>a change in a data </a:t>
            </a:r>
            <a:r>
              <a:rPr lang="en-US" sz="2000" dirty="0">
                <a:solidFill>
                  <a:srgbClr val="000099"/>
                </a:solidFill>
                <a:latin typeface="Arial" pitchFamily="34" charset="0"/>
                <a:cs typeface="Arial" pitchFamily="34" charset="0"/>
              </a:rPr>
              <a:t>source. </a:t>
            </a:r>
            <a:r>
              <a:rPr lang="en-US" sz="2000" dirty="0" smtClean="0">
                <a:solidFill>
                  <a:srgbClr val="000099"/>
                </a:solidFill>
                <a:latin typeface="Arial" pitchFamily="34" charset="0"/>
                <a:cs typeface="Arial" pitchFamily="34" charset="0"/>
              </a:rPr>
              <a:t>Additional </a:t>
            </a:r>
            <a:r>
              <a:rPr lang="en-US" sz="2000" dirty="0">
                <a:solidFill>
                  <a:srgbClr val="000099"/>
                </a:solidFill>
                <a:latin typeface="Arial" pitchFamily="34" charset="0"/>
                <a:cs typeface="Arial" pitchFamily="34" charset="0"/>
              </a:rPr>
              <a:t>information from other data sources may be </a:t>
            </a:r>
            <a:r>
              <a:rPr lang="en-US" sz="2000" dirty="0" smtClean="0">
                <a:solidFill>
                  <a:srgbClr val="000099"/>
                </a:solidFill>
                <a:latin typeface="Arial" pitchFamily="34" charset="0"/>
                <a:cs typeface="Arial" pitchFamily="34" charset="0"/>
              </a:rPr>
              <a:t>required to </a:t>
            </a:r>
            <a:r>
              <a:rPr lang="en-US" sz="2000" dirty="0">
                <a:solidFill>
                  <a:srgbClr val="000099"/>
                </a:solidFill>
                <a:latin typeface="Arial" pitchFamily="34" charset="0"/>
                <a:cs typeface="Arial" pitchFamily="34" charset="0"/>
              </a:rPr>
              <a:t>incorporate </a:t>
            </a: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change in the relevant </a:t>
            </a:r>
            <a:r>
              <a:rPr lang="en-US" sz="2000" i="1" dirty="0" smtClean="0">
                <a:solidFill>
                  <a:srgbClr val="000099"/>
                </a:solidFill>
                <a:latin typeface="Arial" pitchFamily="34" charset="0"/>
                <a:cs typeface="Arial" pitchFamily="34" charset="0"/>
              </a:rPr>
              <a:t>MVs</a:t>
            </a:r>
            <a:r>
              <a:rPr lang="en-US" sz="2000" dirty="0" smtClean="0">
                <a:solidFill>
                  <a:srgbClr val="000099"/>
                </a:solidFill>
                <a:latin typeface="Arial" pitchFamily="34" charset="0"/>
                <a:cs typeface="Arial" pitchFamily="34" charset="0"/>
              </a:rPr>
              <a:t>. The </a:t>
            </a:r>
            <a:r>
              <a:rPr lang="en-US" sz="2000" dirty="0">
                <a:solidFill>
                  <a:srgbClr val="000099"/>
                </a:solidFill>
                <a:latin typeface="Arial" pitchFamily="34" charset="0"/>
                <a:cs typeface="Arial" pitchFamily="34" charset="0"/>
              </a:rPr>
              <a:t>integrator </a:t>
            </a:r>
            <a:r>
              <a:rPr lang="en-US" sz="2000" dirty="0" smtClean="0">
                <a:solidFill>
                  <a:srgbClr val="000099"/>
                </a:solidFill>
                <a:latin typeface="Arial" pitchFamily="34" charset="0"/>
                <a:cs typeface="Arial" pitchFamily="34" charset="0"/>
              </a:rPr>
              <a:t>queries relevant </a:t>
            </a:r>
            <a:r>
              <a:rPr lang="en-US" sz="2000" dirty="0">
                <a:solidFill>
                  <a:srgbClr val="000099"/>
                </a:solidFill>
                <a:latin typeface="Arial" pitchFamily="34" charset="0"/>
                <a:cs typeface="Arial" pitchFamily="34" charset="0"/>
              </a:rPr>
              <a:t>data sources to get the additional </a:t>
            </a:r>
            <a:r>
              <a:rPr lang="en-US" sz="2000" dirty="0" smtClean="0">
                <a:solidFill>
                  <a:srgbClr val="000099"/>
                </a:solidFill>
                <a:latin typeface="Arial" pitchFamily="34" charset="0"/>
                <a:cs typeface="Arial" pitchFamily="34" charset="0"/>
              </a:rPr>
              <a:t>information and composes view updates</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3835962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54915" y="6286500"/>
            <a:ext cx="43668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15</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Architecture</a:t>
            </a:r>
          </a:p>
        </p:txBody>
      </p:sp>
      <p:sp>
        <p:nvSpPr>
          <p:cNvPr id="5" name="Rectangle 4"/>
          <p:cNvSpPr/>
          <p:nvPr/>
        </p:nvSpPr>
        <p:spPr>
          <a:xfrm>
            <a:off x="1046285" y="995008"/>
            <a:ext cx="7262446" cy="3385542"/>
          </a:xfrm>
          <a:prstGeom prst="rect">
            <a:avLst/>
          </a:prstGeom>
        </p:spPr>
        <p:txBody>
          <a:bodyPr wrap="square">
            <a:spAutoFit/>
          </a:bodyPr>
          <a:lstStyle/>
          <a:p>
            <a:pPr algn="just">
              <a:spcBef>
                <a:spcPts val="1200"/>
              </a:spcBef>
            </a:pPr>
            <a:r>
              <a:rPr lang="en-US" dirty="0" smtClean="0">
                <a:solidFill>
                  <a:srgbClr val="660066"/>
                </a:solidFill>
                <a:latin typeface="Arial" pitchFamily="34" charset="0"/>
                <a:cs typeface="Arial" pitchFamily="34" charset="0"/>
              </a:rPr>
              <a:t>Data Mart</a:t>
            </a:r>
          </a:p>
          <a:p>
            <a:pPr marL="228600" algn="just">
              <a:spcBef>
                <a:spcPts val="1200"/>
              </a:spcBef>
            </a:pPr>
            <a:r>
              <a:rPr lang="en-US" sz="2000" dirty="0" smtClean="0">
                <a:solidFill>
                  <a:srgbClr val="000099"/>
                </a:solidFill>
                <a:latin typeface="Arial" pitchFamily="34" charset="0"/>
                <a:cs typeface="Arial" pitchFamily="34" charset="0"/>
              </a:rPr>
              <a:t>A part of the DW that stores information about a specific topic or entity. For example, a data mart for sales data, a data mart for medical data, and so on. It is created to</a:t>
            </a:r>
          </a:p>
          <a:p>
            <a:pPr marL="571500" indent="-342900" algn="just">
              <a:spcBef>
                <a:spcPts val="1200"/>
              </a:spcBef>
              <a:buBlip>
                <a:blip r:embed="rId2"/>
              </a:buBlip>
            </a:pPr>
            <a:r>
              <a:rPr lang="en-US" sz="2000" dirty="0" smtClean="0">
                <a:solidFill>
                  <a:srgbClr val="000099"/>
                </a:solidFill>
                <a:latin typeface="Arial" pitchFamily="34" charset="0"/>
                <a:cs typeface="Arial" pitchFamily="34" charset="0"/>
              </a:rPr>
              <a:t>Minimize search time</a:t>
            </a:r>
          </a:p>
          <a:p>
            <a:pPr marL="571500" indent="-342900" algn="just">
              <a:spcBef>
                <a:spcPts val="1200"/>
              </a:spcBef>
              <a:buBlip>
                <a:blip r:embed="rId2"/>
              </a:buBlip>
            </a:pPr>
            <a:r>
              <a:rPr lang="en-US" sz="2000" dirty="0" smtClean="0">
                <a:solidFill>
                  <a:srgbClr val="000099"/>
                </a:solidFill>
                <a:latin typeface="Arial" pitchFamily="34" charset="0"/>
                <a:cs typeface="Arial" pitchFamily="34" charset="0"/>
              </a:rPr>
              <a:t>Reduce update overhead</a:t>
            </a:r>
          </a:p>
          <a:p>
            <a:pPr marL="571500" indent="-342900" algn="just">
              <a:spcBef>
                <a:spcPts val="1200"/>
              </a:spcBef>
              <a:buBlip>
                <a:blip r:embed="rId2"/>
              </a:buBlip>
            </a:pPr>
            <a:r>
              <a:rPr lang="en-US" sz="2000" dirty="0" smtClean="0">
                <a:solidFill>
                  <a:srgbClr val="000099"/>
                </a:solidFill>
                <a:latin typeface="Arial" pitchFamily="34" charset="0"/>
                <a:cs typeface="Arial" pitchFamily="34" charset="0"/>
              </a:rPr>
              <a:t>Improve query response time</a:t>
            </a:r>
          </a:p>
          <a:p>
            <a:pPr marL="571500" indent="-342900" algn="just">
              <a:spcBef>
                <a:spcPts val="1200"/>
              </a:spcBef>
              <a:buBlip>
                <a:blip r:embed="rId2"/>
              </a:buBlip>
            </a:pPr>
            <a:r>
              <a:rPr lang="en-US" sz="2000" dirty="0" smtClean="0">
                <a:solidFill>
                  <a:srgbClr val="000099"/>
                </a:solidFill>
                <a:latin typeface="Arial" pitchFamily="34" charset="0"/>
                <a:cs typeface="Arial" pitchFamily="34" charset="0"/>
              </a:rPr>
              <a:t>Improve concurrency.</a:t>
            </a:r>
          </a:p>
        </p:txBody>
      </p:sp>
    </p:spTree>
    <p:extLst>
      <p:ext uri="{BB962C8B-B14F-4D97-AF65-F5344CB8AC3E}">
        <p14:creationId xmlns:p14="http://schemas.microsoft.com/office/powerpoint/2010/main" val="817442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16</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Architecture</a:t>
            </a:r>
          </a:p>
        </p:txBody>
      </p:sp>
      <p:sp>
        <p:nvSpPr>
          <p:cNvPr id="5" name="Rectangle 4"/>
          <p:cNvSpPr/>
          <p:nvPr/>
        </p:nvSpPr>
        <p:spPr>
          <a:xfrm>
            <a:off x="817684" y="981080"/>
            <a:ext cx="7710854" cy="4247317"/>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A DW is modeled as a set of materialized views (MV).</a:t>
            </a:r>
          </a:p>
          <a:p>
            <a:pPr algn="just"/>
            <a:endParaRPr lang="en-US" dirty="0">
              <a:solidFill>
                <a:srgbClr val="660066"/>
              </a:solidFill>
              <a:latin typeface="Arial" pitchFamily="34" charset="0"/>
              <a:cs typeface="Arial" pitchFamily="34" charset="0"/>
            </a:endParaRPr>
          </a:p>
          <a:p>
            <a:pPr algn="just"/>
            <a:r>
              <a:rPr lang="en-US" dirty="0" smtClean="0">
                <a:solidFill>
                  <a:srgbClr val="660066"/>
                </a:solidFill>
                <a:latin typeface="Arial" pitchFamily="34" charset="0"/>
                <a:cs typeface="Arial" pitchFamily="34" charset="0"/>
              </a:rPr>
              <a:t>Materialized View</a:t>
            </a:r>
          </a:p>
          <a:p>
            <a:pPr marL="228600" algn="just">
              <a:spcBef>
                <a:spcPts val="1200"/>
              </a:spcBef>
            </a:pPr>
            <a:r>
              <a:rPr lang="en-US" sz="2000" dirty="0" smtClean="0">
                <a:solidFill>
                  <a:srgbClr val="000099"/>
                </a:solidFill>
                <a:latin typeface="Arial" pitchFamily="34" charset="0"/>
                <a:cs typeface="Arial" pitchFamily="34" charset="0"/>
              </a:rPr>
              <a:t>A materialized view is like a base relation of a database. An MV is a stored consistent version of a view. Updates to DW are installed in the set of relevant MVs.</a:t>
            </a:r>
            <a:endParaRPr lang="en-US" sz="2000" dirty="0">
              <a:solidFill>
                <a:srgbClr val="000099"/>
              </a:solidFill>
              <a:latin typeface="Arial" pitchFamily="34" charset="0"/>
              <a:cs typeface="Arial" pitchFamily="34" charset="0"/>
            </a:endParaRPr>
          </a:p>
          <a:p>
            <a:pPr algn="just">
              <a:spcBef>
                <a:spcPts val="1200"/>
              </a:spcBef>
            </a:pPr>
            <a:r>
              <a:rPr lang="en-US" dirty="0" smtClean="0">
                <a:solidFill>
                  <a:srgbClr val="660066"/>
                </a:solidFill>
                <a:latin typeface="Arial" pitchFamily="34" charset="0"/>
                <a:cs typeface="Arial" pitchFamily="34" charset="0"/>
              </a:rPr>
              <a:t>Definition</a:t>
            </a:r>
          </a:p>
          <a:p>
            <a:pPr marL="228600" algn="just">
              <a:spcBef>
                <a:spcPts val="1200"/>
              </a:spcBef>
            </a:pPr>
            <a:r>
              <a:rPr lang="en-US" sz="2000" i="1" dirty="0">
                <a:solidFill>
                  <a:srgbClr val="000099"/>
                </a:solidFill>
                <a:latin typeface="Arial" pitchFamily="34" charset="0"/>
                <a:cs typeface="Arial" pitchFamily="34" charset="0"/>
              </a:rPr>
              <a:t>The DW is modeled as a set of m materialized views {MV</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MV</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MV</a:t>
            </a:r>
            <a:r>
              <a:rPr lang="en-US" sz="2000" i="1" baseline="-10000" dirty="0" smtClean="0">
                <a:solidFill>
                  <a:srgbClr val="000099"/>
                </a:solidFill>
                <a:latin typeface="Arial" pitchFamily="34" charset="0"/>
                <a:cs typeface="Arial" pitchFamily="34" charset="0"/>
              </a:rPr>
              <a:t>m</a:t>
            </a:r>
            <a:r>
              <a:rPr lang="en-US" sz="2000" i="1"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over </a:t>
            </a:r>
            <a:r>
              <a:rPr lang="en-US" sz="2000" i="1" dirty="0">
                <a:solidFill>
                  <a:srgbClr val="000099"/>
                </a:solidFill>
                <a:latin typeface="Arial" pitchFamily="34" charset="0"/>
                <a:cs typeface="Arial" pitchFamily="34" charset="0"/>
              </a:rPr>
              <a:t>n data sources {DS</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DS</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DS</a:t>
            </a:r>
            <a:r>
              <a:rPr lang="en-US" sz="2000" i="1" baseline="-10000" dirty="0" smtClean="0">
                <a:solidFill>
                  <a:srgbClr val="000099"/>
                </a:solidFill>
                <a:latin typeface="Arial" pitchFamily="34" charset="0"/>
                <a:cs typeface="Arial" pitchFamily="34" charset="0"/>
              </a:rPr>
              <a:t>n</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which could be </a:t>
            </a:r>
            <a:r>
              <a:rPr lang="en-US" sz="2000" i="1" dirty="0" smtClean="0">
                <a:solidFill>
                  <a:srgbClr val="000099"/>
                </a:solidFill>
                <a:latin typeface="Arial" pitchFamily="34" charset="0"/>
                <a:cs typeface="Arial" pitchFamily="34" charset="0"/>
              </a:rPr>
              <a:t>heterogeneous </a:t>
            </a:r>
            <a:r>
              <a:rPr lang="en-US" sz="2000" i="1" dirty="0">
                <a:solidFill>
                  <a:srgbClr val="000099"/>
                </a:solidFill>
                <a:latin typeface="Arial" pitchFamily="34" charset="0"/>
                <a:cs typeface="Arial" pitchFamily="34" charset="0"/>
              </a:rPr>
              <a:t>and autonomous.</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063029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17</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Logical Architecture</a:t>
            </a:r>
          </a:p>
        </p:txBody>
      </p:sp>
      <p:sp>
        <p:nvSpPr>
          <p:cNvPr id="5" name="Rectangle 4"/>
          <p:cNvSpPr/>
          <p:nvPr/>
        </p:nvSpPr>
        <p:spPr>
          <a:xfrm>
            <a:off x="817684" y="981080"/>
            <a:ext cx="7710854" cy="1800493"/>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A DW has two basic logical components:</a:t>
            </a:r>
          </a:p>
          <a:p>
            <a:pPr marL="571500" indent="-342900" algn="just">
              <a:spcBef>
                <a:spcPts val="1200"/>
              </a:spcBef>
              <a:buBlip>
                <a:blip r:embed="rId2"/>
              </a:buBlip>
            </a:pPr>
            <a:r>
              <a:rPr lang="en-US" dirty="0" smtClean="0">
                <a:solidFill>
                  <a:srgbClr val="000099"/>
                </a:solidFill>
                <a:latin typeface="Arial" pitchFamily="34" charset="0"/>
                <a:cs typeface="Arial" pitchFamily="34" charset="0"/>
              </a:rPr>
              <a:t>DW and Integrator</a:t>
            </a:r>
            <a:endParaRPr lang="en-US" dirty="0">
              <a:solidFill>
                <a:srgbClr val="000099"/>
              </a:solidFill>
              <a:latin typeface="Arial" pitchFamily="34" charset="0"/>
              <a:cs typeface="Arial" pitchFamily="34" charset="0"/>
            </a:endParaRPr>
          </a:p>
          <a:p>
            <a:pPr marL="571500" indent="-342900" algn="just">
              <a:spcBef>
                <a:spcPts val="600"/>
              </a:spcBef>
              <a:buBlip>
                <a:blip r:embed="rId2"/>
              </a:buBlip>
            </a:pPr>
            <a:r>
              <a:rPr lang="en-US" dirty="0" smtClean="0">
                <a:solidFill>
                  <a:srgbClr val="000099"/>
                </a:solidFill>
                <a:latin typeface="Arial" pitchFamily="34" charset="0"/>
                <a:cs typeface="Arial" pitchFamily="34" charset="0"/>
              </a:rPr>
              <a:t>Data source and Wrapper/monitor</a:t>
            </a:r>
            <a:endParaRPr lang="en-US" dirty="0">
              <a:solidFill>
                <a:srgbClr val="000099"/>
              </a:solidFill>
              <a:latin typeface="Arial" pitchFamily="34" charset="0"/>
              <a:cs typeface="Arial" pitchFamily="34" charset="0"/>
            </a:endParaRPr>
          </a:p>
          <a:p>
            <a:pPr algn="just"/>
            <a:endParaRPr lang="en-US" dirty="0">
              <a:solidFill>
                <a:srgbClr val="660066"/>
              </a:solidFill>
              <a:latin typeface="Arial" pitchFamily="34" charset="0"/>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7" y="2511304"/>
            <a:ext cx="5083578" cy="300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7645" y="3444998"/>
            <a:ext cx="2720893" cy="81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330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18</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Logical Architecture</a:t>
            </a:r>
          </a:p>
        </p:txBody>
      </p:sp>
      <p:sp>
        <p:nvSpPr>
          <p:cNvPr id="5" name="Rectangle 4"/>
          <p:cNvSpPr/>
          <p:nvPr/>
        </p:nvSpPr>
        <p:spPr>
          <a:xfrm>
            <a:off x="817684" y="1297603"/>
            <a:ext cx="7710854" cy="3693319"/>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A DW has three basic logical components:</a:t>
            </a:r>
          </a:p>
          <a:p>
            <a:pPr marL="571500" indent="-342900" algn="just">
              <a:spcBef>
                <a:spcPts val="1200"/>
              </a:spcBef>
              <a:buBlip>
                <a:blip r:embed="rId2"/>
              </a:buBlip>
            </a:pPr>
            <a:r>
              <a:rPr lang="en-US" sz="2000" i="1" dirty="0" smtClean="0">
                <a:solidFill>
                  <a:srgbClr val="000099"/>
                </a:solidFill>
                <a:latin typeface="Arial" pitchFamily="34" charset="0"/>
                <a:cs typeface="Arial" pitchFamily="34" charset="0"/>
              </a:rPr>
              <a:t>Integrator</a:t>
            </a:r>
            <a:r>
              <a:rPr lang="en-US" sz="2000" dirty="0" smtClean="0">
                <a:solidFill>
                  <a:srgbClr val="000099"/>
                </a:solidFill>
                <a:latin typeface="Arial" pitchFamily="34" charset="0"/>
                <a:cs typeface="Arial" pitchFamily="34" charset="0"/>
              </a:rPr>
              <a:t>: It </a:t>
            </a:r>
            <a:r>
              <a:rPr lang="en-US" sz="2000" dirty="0">
                <a:solidFill>
                  <a:srgbClr val="000099"/>
                </a:solidFill>
                <a:latin typeface="Arial" pitchFamily="34" charset="0"/>
                <a:cs typeface="Arial" pitchFamily="34" charset="0"/>
              </a:rPr>
              <a:t>identifies the set of </a:t>
            </a:r>
            <a:r>
              <a:rPr lang="en-US" sz="2000" i="1" dirty="0">
                <a:solidFill>
                  <a:srgbClr val="000099"/>
                </a:solidFill>
                <a:latin typeface="Arial" pitchFamily="34" charset="0"/>
                <a:cs typeface="Arial" pitchFamily="34" charset="0"/>
              </a:rPr>
              <a:t>MVs </a:t>
            </a:r>
            <a:r>
              <a:rPr lang="en-US" sz="2000" dirty="0">
                <a:solidFill>
                  <a:srgbClr val="000099"/>
                </a:solidFill>
                <a:latin typeface="Arial" pitchFamily="34" charset="0"/>
                <a:cs typeface="Arial" pitchFamily="34" charset="0"/>
              </a:rPr>
              <a:t>affected by the particular change at the data </a:t>
            </a:r>
            <a:r>
              <a:rPr lang="en-US" sz="2000" dirty="0" smtClean="0">
                <a:solidFill>
                  <a:srgbClr val="000099"/>
                </a:solidFill>
                <a:latin typeface="Arial" pitchFamily="34" charset="0"/>
                <a:cs typeface="Arial" pitchFamily="34" charset="0"/>
              </a:rPr>
              <a:t>source.</a:t>
            </a:r>
          </a:p>
          <a:p>
            <a:pPr marL="571500" indent="-342900" algn="just">
              <a:spcBef>
                <a:spcPts val="1200"/>
              </a:spcBef>
              <a:buBlip>
                <a:blip r:embed="rId2"/>
              </a:buBlip>
            </a:pPr>
            <a:r>
              <a:rPr lang="en-US" sz="2000" i="1" dirty="0" smtClean="0">
                <a:solidFill>
                  <a:srgbClr val="000099"/>
                </a:solidFill>
                <a:latin typeface="Arial" pitchFamily="34" charset="0"/>
                <a:cs typeface="Arial" pitchFamily="34" charset="0"/>
              </a:rPr>
              <a:t>Wrapper/monitor</a:t>
            </a:r>
            <a:r>
              <a:rPr lang="en-US" sz="2000" dirty="0" smtClean="0">
                <a:solidFill>
                  <a:srgbClr val="000099"/>
                </a:solidFill>
                <a:latin typeface="Arial" pitchFamily="34" charset="0"/>
                <a:cs typeface="Arial" pitchFamily="34" charset="0"/>
              </a:rPr>
              <a:t>: It </a:t>
            </a:r>
            <a:r>
              <a:rPr lang="en-US" sz="2000" dirty="0">
                <a:solidFill>
                  <a:srgbClr val="000099"/>
                </a:solidFill>
                <a:latin typeface="Arial" pitchFamily="34" charset="0"/>
                <a:cs typeface="Arial" pitchFamily="34" charset="0"/>
              </a:rPr>
              <a:t>detects the changes that take place at </a:t>
            </a:r>
            <a:r>
              <a:rPr lang="en-US" sz="2000" dirty="0" smtClean="0">
                <a:solidFill>
                  <a:srgbClr val="000099"/>
                </a:solidFill>
                <a:latin typeface="Arial" pitchFamily="34" charset="0"/>
                <a:cs typeface="Arial" pitchFamily="34" charset="0"/>
              </a:rPr>
              <a:t>a data </a:t>
            </a:r>
            <a:r>
              <a:rPr lang="en-US" sz="2000" dirty="0">
                <a:solidFill>
                  <a:srgbClr val="000099"/>
                </a:solidFill>
                <a:latin typeface="Arial" pitchFamily="34" charset="0"/>
                <a:cs typeface="Arial" pitchFamily="34" charset="0"/>
              </a:rPr>
              <a:t>source and </a:t>
            </a:r>
            <a:r>
              <a:rPr lang="en-US" sz="2000" dirty="0" smtClean="0">
                <a:solidFill>
                  <a:srgbClr val="000099"/>
                </a:solidFill>
                <a:latin typeface="Arial" pitchFamily="34" charset="0"/>
                <a:cs typeface="Arial" pitchFamily="34" charset="0"/>
              </a:rPr>
              <a:t>propagates </a:t>
            </a:r>
            <a:r>
              <a:rPr lang="en-US" sz="2000" dirty="0">
                <a:solidFill>
                  <a:srgbClr val="000099"/>
                </a:solidFill>
                <a:latin typeface="Arial" pitchFamily="34" charset="0"/>
                <a:cs typeface="Arial" pitchFamily="34" charset="0"/>
              </a:rPr>
              <a:t>them to the </a:t>
            </a:r>
            <a:r>
              <a:rPr lang="en-US" sz="2000" i="1" dirty="0">
                <a:solidFill>
                  <a:srgbClr val="000099"/>
                </a:solidFill>
                <a:latin typeface="Arial" pitchFamily="34" charset="0"/>
                <a:cs typeface="Arial" pitchFamily="34" charset="0"/>
              </a:rPr>
              <a:t>integrator </a:t>
            </a:r>
            <a:r>
              <a:rPr lang="en-US" sz="2000" dirty="0">
                <a:solidFill>
                  <a:srgbClr val="000099"/>
                </a:solidFill>
                <a:latin typeface="Arial" pitchFamily="34" charset="0"/>
                <a:cs typeface="Arial" pitchFamily="34" charset="0"/>
              </a:rPr>
              <a:t>in a predefined or known </a:t>
            </a:r>
            <a:r>
              <a:rPr lang="en-US" sz="2000" dirty="0" smtClean="0">
                <a:solidFill>
                  <a:srgbClr val="000099"/>
                </a:solidFill>
                <a:latin typeface="Arial" pitchFamily="34" charset="0"/>
                <a:cs typeface="Arial" pitchFamily="34" charset="0"/>
              </a:rPr>
              <a:t>format.</a:t>
            </a:r>
          </a:p>
          <a:p>
            <a:pPr marL="571500" indent="-342900" algn="just">
              <a:spcBef>
                <a:spcPts val="1200"/>
              </a:spcBef>
              <a:buBlip>
                <a:blip r:embed="rId2"/>
              </a:buBlip>
            </a:pPr>
            <a:r>
              <a:rPr lang="en-US" sz="2000" i="1" dirty="0" smtClean="0">
                <a:solidFill>
                  <a:srgbClr val="000099"/>
                </a:solidFill>
                <a:latin typeface="Arial" pitchFamily="34" charset="0"/>
                <a:cs typeface="Arial" pitchFamily="34" charset="0"/>
              </a:rPr>
              <a:t>Data sources</a:t>
            </a:r>
            <a:r>
              <a:rPr lang="en-US" sz="2000" dirty="0" smtClean="0">
                <a:solidFill>
                  <a:srgbClr val="000099"/>
                </a:solidFill>
                <a:latin typeface="Arial" pitchFamily="34" charset="0"/>
                <a:cs typeface="Arial" pitchFamily="34" charset="0"/>
              </a:rPr>
              <a:t>: Different types of databases, File systems, etc. Thus</a:t>
            </a:r>
            <a:r>
              <a:rPr lang="en-US" sz="2000" dirty="0">
                <a:solidFill>
                  <a:srgbClr val="000099"/>
                </a:solidFill>
                <a:latin typeface="Arial" pitchFamily="34" charset="0"/>
                <a:cs typeface="Arial" pitchFamily="34" charset="0"/>
              </a:rPr>
              <a:t>, to establish the correspondence between the data source and the data warehouse </a:t>
            </a:r>
            <a:r>
              <a:rPr lang="en-US" sz="2000" dirty="0" smtClean="0">
                <a:solidFill>
                  <a:srgbClr val="000099"/>
                </a:solidFill>
                <a:latin typeface="Arial" pitchFamily="34" charset="0"/>
                <a:cs typeface="Arial" pitchFamily="34" charset="0"/>
              </a:rPr>
              <a:t>data structure</a:t>
            </a:r>
            <a:r>
              <a:rPr lang="en-US" sz="2000" dirty="0">
                <a:solidFill>
                  <a:srgbClr val="000099"/>
                </a:solidFill>
                <a:latin typeface="Arial" pitchFamily="34" charset="0"/>
                <a:cs typeface="Arial" pitchFamily="34" charset="0"/>
              </a:rPr>
              <a:t>, each data source is associated with a </a:t>
            </a:r>
            <a:r>
              <a:rPr lang="en-US" sz="2000" i="1" dirty="0">
                <a:solidFill>
                  <a:srgbClr val="000099"/>
                </a:solidFill>
                <a:latin typeface="Arial" pitchFamily="34" charset="0"/>
                <a:cs typeface="Arial" pitchFamily="34" charset="0"/>
              </a:rPr>
              <a:t>Wrapper-Monitor</a:t>
            </a:r>
            <a:r>
              <a:rPr lang="en-US" sz="2000" dirty="0">
                <a:solidFill>
                  <a:srgbClr val="000099"/>
                </a:solidFill>
                <a:latin typeface="Arial" pitchFamily="34" charset="0"/>
                <a:cs typeface="Arial" pitchFamily="34" charset="0"/>
              </a:rPr>
              <a:t>. </a:t>
            </a:r>
          </a:p>
        </p:txBody>
      </p:sp>
    </p:spTree>
    <p:extLst>
      <p:ext uri="{BB962C8B-B14F-4D97-AF65-F5344CB8AC3E}">
        <p14:creationId xmlns:p14="http://schemas.microsoft.com/office/powerpoint/2010/main" val="1535776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19</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Models for Data Warehouse</a:t>
            </a:r>
          </a:p>
        </p:txBody>
      </p:sp>
      <p:sp>
        <p:nvSpPr>
          <p:cNvPr id="5" name="Rectangle 4"/>
          <p:cNvSpPr/>
          <p:nvPr/>
        </p:nvSpPr>
        <p:spPr>
          <a:xfrm>
            <a:off x="817684" y="893157"/>
            <a:ext cx="7710854" cy="2677656"/>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Conventional two-</a:t>
            </a:r>
            <a:r>
              <a:rPr lang="en-US" dirty="0" err="1" smtClean="0">
                <a:solidFill>
                  <a:srgbClr val="660066"/>
                </a:solidFill>
                <a:latin typeface="Arial" pitchFamily="34" charset="0"/>
                <a:cs typeface="Arial" pitchFamily="34" charset="0"/>
              </a:rPr>
              <a:t>domensional</a:t>
            </a:r>
            <a:r>
              <a:rPr lang="en-US" dirty="0" smtClean="0">
                <a:solidFill>
                  <a:srgbClr val="660066"/>
                </a:solidFill>
                <a:latin typeface="Arial" pitchFamily="34" charset="0"/>
                <a:cs typeface="Arial" pitchFamily="34" charset="0"/>
              </a:rPr>
              <a:t> (files, relations, etc.) data models are not well-suited for processing complex queries. DW queries are ad-hoc and usually refer to spatial and temporal parameters on multiple dimensions. So a DW needs multidimensional data models (i.e., a cube see below)</a:t>
            </a:r>
            <a:endParaRPr lang="en-US" sz="2000" dirty="0">
              <a:solidFill>
                <a:srgbClr val="000099"/>
              </a:solidFill>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917" y="3350948"/>
            <a:ext cx="6434428" cy="2606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422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10514" y="794951"/>
            <a:ext cx="7772400" cy="728663"/>
          </a:xfrm>
        </p:spPr>
        <p:txBody>
          <a:bodyPr/>
          <a:lstStyle/>
          <a:p>
            <a:r>
              <a:rPr lang="en-US" sz="2800" b="1" dirty="0" smtClean="0">
                <a:solidFill>
                  <a:srgbClr val="C00000"/>
                </a:solidFill>
                <a:latin typeface="Arial" pitchFamily="34" charset="0"/>
                <a:cs typeface="Arial" pitchFamily="34" charset="0"/>
              </a:rPr>
              <a:t>Data Warehouse</a:t>
            </a:r>
            <a:br>
              <a:rPr lang="en-US" sz="2800" b="1" dirty="0" smtClean="0">
                <a:solidFill>
                  <a:srgbClr val="C00000"/>
                </a:solidFill>
                <a:latin typeface="Arial" pitchFamily="34" charset="0"/>
                <a:cs typeface="Arial" pitchFamily="34" charset="0"/>
              </a:rPr>
            </a:br>
            <a:endParaRPr lang="en-US" sz="2800" b="1" dirty="0" smtClean="0">
              <a:solidFill>
                <a:srgbClr val="C00000"/>
              </a:solidFill>
              <a:latin typeface="Arial" pitchFamily="34" charset="0"/>
              <a:cs typeface="Arial" pitchFamily="34" charset="0"/>
            </a:endParaRPr>
          </a:p>
        </p:txBody>
      </p:sp>
      <p:sp>
        <p:nvSpPr>
          <p:cNvPr id="5124" name="Text Box 4"/>
          <p:cNvSpPr txBox="1">
            <a:spLocks noChangeArrowheads="1"/>
          </p:cNvSpPr>
          <p:nvPr/>
        </p:nvSpPr>
        <p:spPr bwMode="auto">
          <a:xfrm>
            <a:off x="1355725" y="1949450"/>
            <a:ext cx="34107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buFontTx/>
              <a:buBlip>
                <a:blip r:embed="rId2"/>
              </a:buBlip>
            </a:pPr>
            <a:r>
              <a:rPr lang="en-US" dirty="0" smtClean="0">
                <a:solidFill>
                  <a:srgbClr val="000099"/>
                </a:solidFill>
                <a:latin typeface="Arial" pitchFamily="34" charset="0"/>
                <a:cs typeface="Arial" pitchFamily="34" charset="0"/>
              </a:rPr>
              <a:t>Introduction</a:t>
            </a:r>
            <a:endParaRPr lang="en-US" dirty="0">
              <a:solidFill>
                <a:srgbClr val="000099"/>
              </a:solidFill>
              <a:latin typeface="Arial" pitchFamily="34" charset="0"/>
              <a:cs typeface="Arial" pitchFamily="34" charset="0"/>
            </a:endParaRPr>
          </a:p>
          <a:p>
            <a:pPr>
              <a:buFontTx/>
              <a:buBlip>
                <a:blip r:embed="rId2"/>
              </a:buBlip>
            </a:pPr>
            <a:r>
              <a:rPr lang="en-US" dirty="0" smtClean="0">
                <a:solidFill>
                  <a:srgbClr val="000099"/>
                </a:solidFill>
                <a:latin typeface="Arial" pitchFamily="34" charset="0"/>
                <a:cs typeface="Arial" pitchFamily="34" charset="0"/>
              </a:rPr>
              <a:t>Architecture</a:t>
            </a:r>
          </a:p>
          <a:p>
            <a:pPr>
              <a:buFontTx/>
              <a:buBlip>
                <a:blip r:embed="rId2"/>
              </a:buBlip>
            </a:pPr>
            <a:r>
              <a:rPr lang="en-US" dirty="0" smtClean="0">
                <a:solidFill>
                  <a:srgbClr val="000099"/>
                </a:solidFill>
                <a:latin typeface="Arial" pitchFamily="34" charset="0"/>
                <a:cs typeface="Arial" pitchFamily="34" charset="0"/>
              </a:rPr>
              <a:t>Views and Schema</a:t>
            </a:r>
          </a:p>
          <a:p>
            <a:pPr>
              <a:buFontTx/>
              <a:buBlip>
                <a:blip r:embed="rId2"/>
              </a:buBlip>
            </a:pPr>
            <a:r>
              <a:rPr lang="en-US" dirty="0" smtClean="0">
                <a:solidFill>
                  <a:srgbClr val="000099"/>
                </a:solidFill>
                <a:latin typeface="Arial" pitchFamily="34" charset="0"/>
                <a:cs typeface="Arial" pitchFamily="34" charset="0"/>
              </a:rPr>
              <a:t>View Management</a:t>
            </a:r>
          </a:p>
        </p:txBody>
      </p:sp>
    </p:spTree>
    <p:extLst>
      <p:ext uri="{BB962C8B-B14F-4D97-AF65-F5344CB8AC3E}">
        <p14:creationId xmlns:p14="http://schemas.microsoft.com/office/powerpoint/2010/main" val="3663672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20</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Cube Representation</a:t>
            </a:r>
          </a:p>
        </p:txBody>
      </p:sp>
      <p:sp>
        <p:nvSpPr>
          <p:cNvPr id="5" name="Rectangle 4"/>
          <p:cNvSpPr/>
          <p:nvPr/>
        </p:nvSpPr>
        <p:spPr>
          <a:xfrm>
            <a:off x="817684" y="893157"/>
            <a:ext cx="7710854" cy="4124206"/>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A data cube is representation in terms of relations Using:</a:t>
            </a:r>
          </a:p>
          <a:p>
            <a:pPr marL="800100" indent="-342900" algn="just">
              <a:spcBef>
                <a:spcPts val="1200"/>
              </a:spcBef>
              <a:buBlip>
                <a:blip r:embed="rId2"/>
              </a:buBlip>
            </a:pPr>
            <a:r>
              <a:rPr lang="en-US" sz="2000" dirty="0">
                <a:solidFill>
                  <a:srgbClr val="000099"/>
                </a:solidFill>
                <a:latin typeface="Arial" pitchFamily="34" charset="0"/>
                <a:cs typeface="Arial" pitchFamily="34" charset="0"/>
              </a:rPr>
              <a:t>Fact Table: It records </a:t>
            </a:r>
            <a:r>
              <a:rPr lang="en-US" sz="2000" dirty="0" smtClean="0">
                <a:solidFill>
                  <a:srgbClr val="000099"/>
                </a:solidFill>
                <a:latin typeface="Arial" pitchFamily="34" charset="0"/>
                <a:cs typeface="Arial" pitchFamily="34" charset="0"/>
              </a:rPr>
              <a:t>facts</a:t>
            </a:r>
            <a:endParaRPr lang="en-US" sz="2000" dirty="0">
              <a:solidFill>
                <a:srgbClr val="000099"/>
              </a:solidFill>
              <a:latin typeface="Arial" pitchFamily="34" charset="0"/>
              <a:cs typeface="Arial" pitchFamily="34" charset="0"/>
            </a:endParaRPr>
          </a:p>
          <a:p>
            <a:pPr marL="800100" indent="-342900" algn="just">
              <a:spcBef>
                <a:spcPts val="1200"/>
              </a:spcBef>
              <a:buBlip>
                <a:blip r:embed="rId2"/>
              </a:buBlip>
            </a:pPr>
            <a:r>
              <a:rPr lang="en-US" sz="2000" dirty="0">
                <a:solidFill>
                  <a:srgbClr val="000099"/>
                </a:solidFill>
                <a:latin typeface="Arial" pitchFamily="34" charset="0"/>
                <a:cs typeface="Arial" pitchFamily="34" charset="0"/>
              </a:rPr>
              <a:t>Dimension </a:t>
            </a:r>
            <a:r>
              <a:rPr lang="en-US" sz="2000" dirty="0" smtClean="0">
                <a:solidFill>
                  <a:srgbClr val="000099"/>
                </a:solidFill>
                <a:latin typeface="Arial" pitchFamily="34" charset="0"/>
                <a:cs typeface="Arial" pitchFamily="34" charset="0"/>
              </a:rPr>
              <a:t>Table: it provides multidimensional view of the data (facts)</a:t>
            </a:r>
            <a:endParaRPr lang="en-US" sz="2000" dirty="0">
              <a:solidFill>
                <a:srgbClr val="000099"/>
              </a:solidFill>
              <a:latin typeface="Arial" pitchFamily="34" charset="0"/>
              <a:cs typeface="Arial" pitchFamily="34" charset="0"/>
            </a:endParaRPr>
          </a:p>
          <a:p>
            <a:pPr algn="just">
              <a:spcBef>
                <a:spcPts val="1200"/>
              </a:spcBef>
            </a:pPr>
            <a:r>
              <a:rPr lang="en-US" dirty="0" smtClean="0">
                <a:solidFill>
                  <a:srgbClr val="660066"/>
                </a:solidFill>
                <a:latin typeface="Arial" pitchFamily="34" charset="0"/>
                <a:cs typeface="Arial" pitchFamily="34" charset="0"/>
              </a:rPr>
              <a:t>Example</a:t>
            </a:r>
          </a:p>
          <a:p>
            <a:pPr marL="228600" algn="just">
              <a:spcBef>
                <a:spcPts val="1200"/>
              </a:spcBef>
            </a:pPr>
            <a:r>
              <a:rPr lang="en-US" sz="2000" dirty="0" smtClean="0">
                <a:solidFill>
                  <a:srgbClr val="000099"/>
                </a:solidFill>
                <a:latin typeface="Arial" pitchFamily="34" charset="0"/>
                <a:cs typeface="Arial" pitchFamily="34" charset="0"/>
              </a:rPr>
              <a:t>Fact Table: Research. The data about this activity is stored in multiple dimensions</a:t>
            </a:r>
          </a:p>
          <a:p>
            <a:pPr marL="228600" algn="just">
              <a:spcBef>
                <a:spcPts val="1200"/>
              </a:spcBef>
            </a:pPr>
            <a:r>
              <a:rPr lang="en-US" sz="2000" dirty="0" smtClean="0">
                <a:solidFill>
                  <a:srgbClr val="000099"/>
                </a:solidFill>
                <a:latin typeface="Arial" pitchFamily="34" charset="0"/>
                <a:cs typeface="Arial" pitchFamily="34" charset="0"/>
              </a:rPr>
              <a:t>Dimension Table: Major area, Minor area, Location, Time, etc.</a:t>
            </a:r>
            <a:endParaRPr lang="en-US" sz="2000"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895663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21</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Cube Representation: Start Schema</a:t>
            </a:r>
          </a:p>
        </p:txBody>
      </p:sp>
      <p:sp>
        <p:nvSpPr>
          <p:cNvPr id="5" name="Rectangle 4"/>
          <p:cNvSpPr/>
          <p:nvPr/>
        </p:nvSpPr>
        <p:spPr>
          <a:xfrm>
            <a:off x="817684" y="893157"/>
            <a:ext cx="7710854" cy="830997"/>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A data cube is representation in terms of relations Using:</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46" y="1466066"/>
            <a:ext cx="4772392" cy="4439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5371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22</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Cube Representation: Snowflake Schema</a:t>
            </a:r>
          </a:p>
        </p:txBody>
      </p:sp>
      <p:sp>
        <p:nvSpPr>
          <p:cNvPr id="5" name="Rectangle 4"/>
          <p:cNvSpPr/>
          <p:nvPr/>
        </p:nvSpPr>
        <p:spPr>
          <a:xfrm>
            <a:off x="817684" y="893157"/>
            <a:ext cx="7710854" cy="923330"/>
          </a:xfrm>
          <a:prstGeom prst="rect">
            <a:avLst/>
          </a:prstGeom>
        </p:spPr>
        <p:txBody>
          <a:bodyPr wrap="square">
            <a:spAutoFit/>
          </a:bodyPr>
          <a:lstStyle/>
          <a:p>
            <a:pPr algn="just"/>
            <a:r>
              <a:rPr lang="en-US" sz="1800" dirty="0" smtClean="0">
                <a:solidFill>
                  <a:srgbClr val="660066"/>
                </a:solidFill>
                <a:latin typeface="Arial" pitchFamily="34" charset="0"/>
                <a:cs typeface="Arial" pitchFamily="34" charset="0"/>
              </a:rPr>
              <a:t>In star schema, the </a:t>
            </a:r>
            <a:r>
              <a:rPr lang="en-US" sz="1800" dirty="0">
                <a:solidFill>
                  <a:srgbClr val="660066"/>
                </a:solidFill>
                <a:latin typeface="Arial" pitchFamily="34" charset="0"/>
                <a:cs typeface="Arial" pitchFamily="34" charset="0"/>
              </a:rPr>
              <a:t>dimension tables are </a:t>
            </a:r>
            <a:r>
              <a:rPr lang="en-US" sz="1800" dirty="0" err="1">
                <a:solidFill>
                  <a:srgbClr val="660066"/>
                </a:solidFill>
                <a:latin typeface="Arial" pitchFamily="34" charset="0"/>
                <a:cs typeface="Arial" pitchFamily="34" charset="0"/>
              </a:rPr>
              <a:t>denormalized</a:t>
            </a:r>
            <a:r>
              <a:rPr lang="en-US" sz="1800" dirty="0">
                <a:solidFill>
                  <a:srgbClr val="660066"/>
                </a:solidFill>
                <a:latin typeface="Arial" pitchFamily="34" charset="0"/>
                <a:cs typeface="Arial" pitchFamily="34" charset="0"/>
              </a:rPr>
              <a:t> and therefore, </a:t>
            </a:r>
            <a:r>
              <a:rPr lang="en-US" sz="1800" dirty="0" smtClean="0">
                <a:solidFill>
                  <a:srgbClr val="660066"/>
                </a:solidFill>
                <a:latin typeface="Arial" pitchFamily="34" charset="0"/>
                <a:cs typeface="Arial" pitchFamily="34" charset="0"/>
              </a:rPr>
              <a:t>it does </a:t>
            </a:r>
            <a:r>
              <a:rPr lang="en-US" sz="1800" dirty="0">
                <a:solidFill>
                  <a:srgbClr val="660066"/>
                </a:solidFill>
                <a:latin typeface="Arial" pitchFamily="34" charset="0"/>
                <a:cs typeface="Arial" pitchFamily="34" charset="0"/>
              </a:rPr>
              <a:t>not capture hierarchies (i.e. dependencies among attributes) directly.</a:t>
            </a:r>
            <a:endParaRPr lang="en-US" sz="1800" dirty="0" smtClean="0">
              <a:solidFill>
                <a:srgbClr val="660066"/>
              </a:solidFill>
              <a:latin typeface="Arial" pitchFamily="34" charset="0"/>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017" y="1526198"/>
            <a:ext cx="3891521" cy="441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50631" y="1816487"/>
            <a:ext cx="3824653" cy="3970318"/>
          </a:xfrm>
          <a:prstGeom prst="rect">
            <a:avLst/>
          </a:prstGeom>
        </p:spPr>
        <p:txBody>
          <a:bodyPr wrap="square">
            <a:spAutoFit/>
          </a:bodyPr>
          <a:lstStyle/>
          <a:p>
            <a:r>
              <a:rPr lang="en-US" sz="1800" dirty="0" smtClean="0">
                <a:solidFill>
                  <a:srgbClr val="000099"/>
                </a:solidFill>
                <a:latin typeface="Arial" pitchFamily="34" charset="0"/>
                <a:cs typeface="Arial" pitchFamily="34" charset="0"/>
              </a:rPr>
              <a:t>This is </a:t>
            </a:r>
            <a:r>
              <a:rPr lang="en-US" sz="1800" dirty="0">
                <a:solidFill>
                  <a:srgbClr val="000099"/>
                </a:solidFill>
                <a:latin typeface="Arial" pitchFamily="34" charset="0"/>
                <a:cs typeface="Arial" pitchFamily="34" charset="0"/>
              </a:rPr>
              <a:t>captured in </a:t>
            </a:r>
            <a:r>
              <a:rPr lang="en-US" sz="1800" i="1" dirty="0">
                <a:solidFill>
                  <a:srgbClr val="000099"/>
                </a:solidFill>
                <a:latin typeface="Arial" pitchFamily="34" charset="0"/>
                <a:cs typeface="Arial" pitchFamily="34" charset="0"/>
              </a:rPr>
              <a:t>snowflake schema</a:t>
            </a:r>
            <a:r>
              <a:rPr lang="en-US" sz="1800" dirty="0">
                <a:solidFill>
                  <a:srgbClr val="000099"/>
                </a:solidFill>
                <a:latin typeface="Arial" pitchFamily="34" charset="0"/>
                <a:cs typeface="Arial" pitchFamily="34" charset="0"/>
              </a:rPr>
              <a:t>. Here, the dimension tables are normalized for </a:t>
            </a:r>
            <a:r>
              <a:rPr lang="en-US" sz="1800" dirty="0" smtClean="0">
                <a:solidFill>
                  <a:srgbClr val="000099"/>
                </a:solidFill>
                <a:latin typeface="Arial" pitchFamily="34" charset="0"/>
                <a:cs typeface="Arial" pitchFamily="34" charset="0"/>
              </a:rPr>
              <a:t>simplifying the </a:t>
            </a:r>
            <a:r>
              <a:rPr lang="en-US" sz="1800" dirty="0">
                <a:solidFill>
                  <a:srgbClr val="000099"/>
                </a:solidFill>
                <a:latin typeface="Arial" pitchFamily="34" charset="0"/>
                <a:cs typeface="Arial" pitchFamily="34" charset="0"/>
              </a:rPr>
              <a:t>data selecting operations related to the dimensions, and thereby, capture attribute </a:t>
            </a:r>
            <a:r>
              <a:rPr lang="en-US" sz="1800" dirty="0" smtClean="0">
                <a:solidFill>
                  <a:srgbClr val="000099"/>
                </a:solidFill>
                <a:latin typeface="Arial" pitchFamily="34" charset="0"/>
                <a:cs typeface="Arial" pitchFamily="34" charset="0"/>
              </a:rPr>
              <a:t>hierarchies. In </a:t>
            </a:r>
            <a:r>
              <a:rPr lang="en-US" sz="1800" dirty="0">
                <a:solidFill>
                  <a:srgbClr val="000099"/>
                </a:solidFill>
                <a:latin typeface="Arial" pitchFamily="34" charset="0"/>
                <a:cs typeface="Arial" pitchFamily="34" charset="0"/>
              </a:rPr>
              <a:t>this schema, the multiple fact tables are created for different aggregate </a:t>
            </a:r>
            <a:r>
              <a:rPr lang="en-US" sz="1800" dirty="0" smtClean="0">
                <a:solidFill>
                  <a:srgbClr val="000099"/>
                </a:solidFill>
                <a:latin typeface="Arial" pitchFamily="34" charset="0"/>
                <a:cs typeface="Arial" pitchFamily="34" charset="0"/>
              </a:rPr>
              <a:t>levels by </a:t>
            </a:r>
            <a:r>
              <a:rPr lang="en-US" sz="1800" dirty="0">
                <a:solidFill>
                  <a:srgbClr val="000099"/>
                </a:solidFill>
                <a:latin typeface="Arial" pitchFamily="34" charset="0"/>
                <a:cs typeface="Arial" pitchFamily="34" charset="0"/>
              </a:rPr>
              <a:t>pre-computing aggregate values. This schema projects better </a:t>
            </a:r>
            <a:r>
              <a:rPr lang="en-US" sz="1800" dirty="0" smtClean="0">
                <a:solidFill>
                  <a:srgbClr val="000099"/>
                </a:solidFill>
                <a:latin typeface="Arial" pitchFamily="34" charset="0"/>
                <a:cs typeface="Arial" pitchFamily="34" charset="0"/>
              </a:rPr>
              <a:t>semantic representation of business </a:t>
            </a:r>
            <a:r>
              <a:rPr lang="en-US" sz="1800" dirty="0">
                <a:solidFill>
                  <a:srgbClr val="000099"/>
                </a:solidFill>
                <a:latin typeface="Arial" pitchFamily="34" charset="0"/>
                <a:cs typeface="Arial" pitchFamily="34" charset="0"/>
              </a:rPr>
              <a:t>dimensions.</a:t>
            </a:r>
          </a:p>
        </p:txBody>
      </p:sp>
    </p:spTree>
    <p:extLst>
      <p:ext uri="{BB962C8B-B14F-4D97-AF65-F5344CB8AC3E}">
        <p14:creationId xmlns:p14="http://schemas.microsoft.com/office/powerpoint/2010/main" val="42227986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23</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Cube Representation: Start Schema</a:t>
            </a:r>
          </a:p>
        </p:txBody>
      </p:sp>
      <p:sp>
        <p:nvSpPr>
          <p:cNvPr id="5" name="Rectangle 4"/>
          <p:cNvSpPr/>
          <p:nvPr/>
        </p:nvSpPr>
        <p:spPr>
          <a:xfrm>
            <a:off x="817684" y="893157"/>
            <a:ext cx="7710854" cy="4862870"/>
          </a:xfrm>
          <a:prstGeom prst="rect">
            <a:avLst/>
          </a:prstGeom>
        </p:spPr>
        <p:txBody>
          <a:bodyPr wrap="square">
            <a:spAutoFit/>
          </a:bodyPr>
          <a:lstStyle/>
          <a:p>
            <a:pPr algn="just"/>
            <a:r>
              <a:rPr lang="en-US" sz="2000" i="1" dirty="0" smtClean="0">
                <a:solidFill>
                  <a:srgbClr val="660066"/>
                </a:solidFill>
                <a:latin typeface="Arial" pitchFamily="34" charset="0"/>
                <a:cs typeface="Arial" pitchFamily="34" charset="0"/>
              </a:rPr>
              <a:t>A </a:t>
            </a:r>
            <a:r>
              <a:rPr lang="en-US" sz="2000" dirty="0">
                <a:solidFill>
                  <a:srgbClr val="660066"/>
                </a:solidFill>
                <a:latin typeface="Arial" pitchFamily="34" charset="0"/>
                <a:cs typeface="Arial" pitchFamily="34" charset="0"/>
              </a:rPr>
              <a:t>Multidimensional Database </a:t>
            </a:r>
            <a:r>
              <a:rPr lang="en-US" sz="2000" i="1" dirty="0">
                <a:solidFill>
                  <a:srgbClr val="660066"/>
                </a:solidFill>
                <a:latin typeface="Arial" pitchFamily="34" charset="0"/>
                <a:cs typeface="Arial" pitchFamily="34" charset="0"/>
              </a:rPr>
              <a:t>is a collection of </a:t>
            </a:r>
            <a:r>
              <a:rPr lang="en-US" sz="2000" i="1" dirty="0" smtClean="0">
                <a:solidFill>
                  <a:srgbClr val="660066"/>
                </a:solidFill>
                <a:latin typeface="Arial" pitchFamily="34" charset="0"/>
                <a:cs typeface="Arial" pitchFamily="34" charset="0"/>
              </a:rPr>
              <a:t>n </a:t>
            </a:r>
            <a:r>
              <a:rPr lang="en-US" sz="2000" i="1" dirty="0" err="1" smtClean="0">
                <a:solidFill>
                  <a:srgbClr val="660066"/>
                </a:solidFill>
                <a:latin typeface="Arial" pitchFamily="34" charset="0"/>
                <a:cs typeface="Arial" pitchFamily="34" charset="0"/>
              </a:rPr>
              <a:t>hypercubes</a:t>
            </a:r>
            <a:r>
              <a:rPr lang="en-US" sz="2000" i="1" dirty="0" smtClean="0">
                <a:solidFill>
                  <a:srgbClr val="660066"/>
                </a:solidFill>
                <a:latin typeface="Arial" pitchFamily="34" charset="0"/>
                <a:cs typeface="Arial" pitchFamily="34" charset="0"/>
              </a:rPr>
              <a:t> </a:t>
            </a:r>
            <a:r>
              <a:rPr lang="en-US" sz="2000" i="1" dirty="0">
                <a:solidFill>
                  <a:srgbClr val="660066"/>
                </a:solidFill>
                <a:latin typeface="Arial" pitchFamily="34" charset="0"/>
                <a:cs typeface="Arial" pitchFamily="34" charset="0"/>
              </a:rPr>
              <a:t>{H</a:t>
            </a:r>
            <a:r>
              <a:rPr lang="en-US" sz="2000" dirty="0">
                <a:solidFill>
                  <a:srgbClr val="660066"/>
                </a:solidFill>
                <a:latin typeface="Arial" pitchFamily="34" charset="0"/>
                <a:cs typeface="Arial" pitchFamily="34" charset="0"/>
              </a:rPr>
              <a:t>1</a:t>
            </a:r>
            <a:r>
              <a:rPr lang="en-US" sz="2000" i="1" dirty="0">
                <a:solidFill>
                  <a:srgbClr val="660066"/>
                </a:solidFill>
                <a:latin typeface="Arial" pitchFamily="34" charset="0"/>
                <a:cs typeface="Arial" pitchFamily="34" charset="0"/>
              </a:rPr>
              <a:t>, H</a:t>
            </a:r>
            <a:r>
              <a:rPr lang="en-US" sz="2000" dirty="0">
                <a:solidFill>
                  <a:srgbClr val="660066"/>
                </a:solidFill>
                <a:latin typeface="Arial" pitchFamily="34" charset="0"/>
                <a:cs typeface="Arial" pitchFamily="34" charset="0"/>
              </a:rPr>
              <a:t>2</a:t>
            </a:r>
            <a:r>
              <a:rPr lang="en-US" sz="2000" i="1" dirty="0" smtClean="0">
                <a:solidFill>
                  <a:srgbClr val="660066"/>
                </a:solidFill>
                <a:latin typeface="Arial" pitchFamily="34" charset="0"/>
                <a:cs typeface="Arial" pitchFamily="34" charset="0"/>
              </a:rPr>
              <a:t>,..., </a:t>
            </a:r>
            <a:r>
              <a:rPr lang="en-US" sz="2000" i="1" dirty="0" err="1" smtClean="0">
                <a:solidFill>
                  <a:srgbClr val="660066"/>
                </a:solidFill>
                <a:latin typeface="Arial" pitchFamily="34" charset="0"/>
                <a:cs typeface="Arial" pitchFamily="34" charset="0"/>
              </a:rPr>
              <a:t>Hn</a:t>
            </a:r>
            <a:r>
              <a:rPr lang="en-US" sz="2000" i="1" dirty="0">
                <a:solidFill>
                  <a:srgbClr val="660066"/>
                </a:solidFill>
                <a:latin typeface="Arial" pitchFamily="34" charset="0"/>
                <a:cs typeface="Arial" pitchFamily="34" charset="0"/>
              </a:rPr>
              <a:t>}, where each hypercube Hi is a set of relations {D</a:t>
            </a:r>
            <a:r>
              <a:rPr lang="en-US" sz="2000" dirty="0">
                <a:solidFill>
                  <a:srgbClr val="660066"/>
                </a:solidFill>
                <a:latin typeface="Arial" pitchFamily="34" charset="0"/>
                <a:cs typeface="Arial" pitchFamily="34" charset="0"/>
              </a:rPr>
              <a:t>1</a:t>
            </a:r>
            <a:r>
              <a:rPr lang="en-US" sz="2000" i="1" dirty="0">
                <a:solidFill>
                  <a:srgbClr val="660066"/>
                </a:solidFill>
                <a:latin typeface="Arial" pitchFamily="34" charset="0"/>
                <a:cs typeface="Arial" pitchFamily="34" charset="0"/>
              </a:rPr>
              <a:t>, D</a:t>
            </a:r>
            <a:r>
              <a:rPr lang="en-US" sz="2000" dirty="0">
                <a:solidFill>
                  <a:srgbClr val="660066"/>
                </a:solidFill>
                <a:latin typeface="Arial" pitchFamily="34" charset="0"/>
                <a:cs typeface="Arial" pitchFamily="34" charset="0"/>
              </a:rPr>
              <a:t>2</a:t>
            </a:r>
            <a:r>
              <a:rPr lang="en-US" sz="2000" i="1" dirty="0">
                <a:solidFill>
                  <a:srgbClr val="660066"/>
                </a:solidFill>
                <a:latin typeface="Arial" pitchFamily="34" charset="0"/>
                <a:cs typeface="Arial" pitchFamily="34" charset="0"/>
              </a:rPr>
              <a:t>,..., </a:t>
            </a:r>
            <a:r>
              <a:rPr lang="en-US" sz="2000" i="1" dirty="0" err="1">
                <a:solidFill>
                  <a:srgbClr val="660066"/>
                </a:solidFill>
                <a:latin typeface="Arial" pitchFamily="34" charset="0"/>
                <a:cs typeface="Arial" pitchFamily="34" charset="0"/>
              </a:rPr>
              <a:t>Dm</a:t>
            </a:r>
            <a:r>
              <a:rPr lang="en-US" sz="2000" i="1" dirty="0">
                <a:solidFill>
                  <a:srgbClr val="660066"/>
                </a:solidFill>
                <a:latin typeface="Arial" pitchFamily="34" charset="0"/>
                <a:cs typeface="Arial" pitchFamily="34" charset="0"/>
              </a:rPr>
              <a:t>, F} such that</a:t>
            </a:r>
          </a:p>
          <a:p>
            <a:pPr marL="342900" indent="-342900" algn="just">
              <a:spcBef>
                <a:spcPts val="600"/>
              </a:spcBef>
              <a:buBlip>
                <a:blip r:embed="rId2"/>
              </a:buBlip>
            </a:pPr>
            <a:r>
              <a:rPr lang="en-US" sz="2000" i="1" dirty="0" smtClean="0">
                <a:solidFill>
                  <a:srgbClr val="000099"/>
                </a:solidFill>
                <a:latin typeface="Arial" pitchFamily="34" charset="0"/>
                <a:cs typeface="Arial" pitchFamily="34" charset="0"/>
              </a:rPr>
              <a:t>Each </a:t>
            </a:r>
            <a:r>
              <a:rPr lang="en-US" sz="2000" i="1" dirty="0" err="1">
                <a:solidFill>
                  <a:srgbClr val="000099"/>
                </a:solidFill>
                <a:latin typeface="Arial" pitchFamily="34" charset="0"/>
                <a:cs typeface="Arial" pitchFamily="34" charset="0"/>
              </a:rPr>
              <a:t>Dj</a:t>
            </a:r>
            <a:r>
              <a:rPr lang="en-US" sz="2000" i="1" dirty="0">
                <a:solidFill>
                  <a:srgbClr val="000099"/>
                </a:solidFill>
                <a:latin typeface="Arial" pitchFamily="34" charset="0"/>
                <a:cs typeface="Arial" pitchFamily="34" charset="0"/>
              </a:rPr>
              <a:t> is a </a:t>
            </a:r>
            <a:r>
              <a:rPr lang="en-US" sz="2000" dirty="0">
                <a:solidFill>
                  <a:srgbClr val="000099"/>
                </a:solidFill>
                <a:latin typeface="Arial" pitchFamily="34" charset="0"/>
                <a:cs typeface="Arial" pitchFamily="34" charset="0"/>
              </a:rPr>
              <a:t>dimension table</a:t>
            </a:r>
            <a:r>
              <a:rPr lang="en-US" sz="2000" i="1" dirty="0">
                <a:solidFill>
                  <a:srgbClr val="000099"/>
                </a:solidFill>
                <a:latin typeface="Arial" pitchFamily="34" charset="0"/>
                <a:cs typeface="Arial" pitchFamily="34" charset="0"/>
              </a:rPr>
              <a:t>, i.e., a relation characterized by its unique </a:t>
            </a:r>
            <a:r>
              <a:rPr lang="en-US" sz="2000" i="1" dirty="0" smtClean="0">
                <a:solidFill>
                  <a:srgbClr val="000099"/>
                </a:solidFill>
                <a:latin typeface="Arial" pitchFamily="34" charset="0"/>
                <a:cs typeface="Arial" pitchFamily="34" charset="0"/>
              </a:rPr>
              <a:t>identifier </a:t>
            </a:r>
            <a:r>
              <a:rPr lang="en-US" sz="2000" i="1" dirty="0" err="1" smtClean="0">
                <a:solidFill>
                  <a:srgbClr val="000099"/>
                </a:solidFill>
                <a:latin typeface="Arial" pitchFamily="34" charset="0"/>
                <a:cs typeface="Arial" pitchFamily="34" charset="0"/>
              </a:rPr>
              <a:t>dj</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(dimension) that uniquely identifies each tuple in </a:t>
            </a:r>
            <a:r>
              <a:rPr lang="en-US" sz="2000" i="1" dirty="0" err="1">
                <a:solidFill>
                  <a:srgbClr val="000099"/>
                </a:solidFill>
                <a:latin typeface="Arial" pitchFamily="34" charset="0"/>
                <a:cs typeface="Arial" pitchFamily="34" charset="0"/>
              </a:rPr>
              <a:t>Dj</a:t>
            </a:r>
            <a:r>
              <a:rPr lang="en-US" sz="2000" i="1" dirty="0">
                <a:solidFill>
                  <a:srgbClr val="000099"/>
                </a:solidFill>
                <a:latin typeface="Arial" pitchFamily="34" charset="0"/>
                <a:cs typeface="Arial" pitchFamily="34" charset="0"/>
              </a:rPr>
              <a:t> and provides the </a:t>
            </a:r>
            <a:r>
              <a:rPr lang="en-US" sz="2000" i="1" dirty="0" smtClean="0">
                <a:solidFill>
                  <a:srgbClr val="000099"/>
                </a:solidFill>
                <a:latin typeface="Arial" pitchFamily="34" charset="0"/>
                <a:cs typeface="Arial" pitchFamily="34" charset="0"/>
              </a:rPr>
              <a:t>granularity for </a:t>
            </a:r>
            <a:r>
              <a:rPr lang="en-US" sz="2000" i="1" dirty="0">
                <a:solidFill>
                  <a:srgbClr val="000099"/>
                </a:solidFill>
                <a:latin typeface="Arial" pitchFamily="34" charset="0"/>
                <a:cs typeface="Arial" pitchFamily="34" charset="0"/>
              </a:rPr>
              <a:t>representing facts along the axis of the hypercube.</a:t>
            </a:r>
          </a:p>
          <a:p>
            <a:pPr marL="342900" indent="-342900" algn="just">
              <a:spcBef>
                <a:spcPts val="600"/>
              </a:spcBef>
              <a:buBlip>
                <a:blip r:embed="rId2"/>
              </a:buBlip>
            </a:pPr>
            <a:r>
              <a:rPr lang="en-US" sz="2000" i="1" dirty="0" smtClean="0">
                <a:solidFill>
                  <a:srgbClr val="000099"/>
                </a:solidFill>
                <a:latin typeface="Arial" pitchFamily="34" charset="0"/>
                <a:cs typeface="Arial" pitchFamily="34" charset="0"/>
              </a:rPr>
              <a:t>F </a:t>
            </a:r>
            <a:r>
              <a:rPr lang="en-US" sz="2000" i="1" dirty="0">
                <a:solidFill>
                  <a:srgbClr val="000099"/>
                </a:solidFill>
                <a:latin typeface="Arial" pitchFamily="34" charset="0"/>
                <a:cs typeface="Arial" pitchFamily="34" charset="0"/>
              </a:rPr>
              <a:t>is a </a:t>
            </a:r>
            <a:r>
              <a:rPr lang="en-US" sz="2000" dirty="0">
                <a:solidFill>
                  <a:srgbClr val="000099"/>
                </a:solidFill>
                <a:latin typeface="Arial" pitchFamily="34" charset="0"/>
                <a:cs typeface="Arial" pitchFamily="34" charset="0"/>
              </a:rPr>
              <a:t>fact table</a:t>
            </a:r>
            <a:r>
              <a:rPr lang="en-US" sz="2000" i="1" dirty="0">
                <a:solidFill>
                  <a:srgbClr val="000099"/>
                </a:solidFill>
                <a:latin typeface="Arial" pitchFamily="34" charset="0"/>
                <a:cs typeface="Arial" pitchFamily="34" charset="0"/>
              </a:rPr>
              <a:t>, i.e., a relation connecting all dimension tables D</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Dm</a:t>
            </a:r>
            <a:r>
              <a:rPr lang="en-US" sz="2000" i="1" dirty="0">
                <a:solidFill>
                  <a:srgbClr val="000099"/>
                </a:solidFill>
                <a:latin typeface="Arial" pitchFamily="34" charset="0"/>
                <a:cs typeface="Arial" pitchFamily="34" charset="0"/>
              </a:rPr>
              <a:t> on </a:t>
            </a:r>
            <a:r>
              <a:rPr lang="en-US" sz="2000" i="1" dirty="0" smtClean="0">
                <a:solidFill>
                  <a:srgbClr val="000099"/>
                </a:solidFill>
                <a:latin typeface="Arial" pitchFamily="34" charset="0"/>
                <a:cs typeface="Arial" pitchFamily="34" charset="0"/>
              </a:rPr>
              <a:t>the dimension </a:t>
            </a:r>
            <a:r>
              <a:rPr lang="en-US" sz="2000" i="1" dirty="0">
                <a:solidFill>
                  <a:srgbClr val="000099"/>
                </a:solidFill>
                <a:latin typeface="Arial" pitchFamily="34" charset="0"/>
                <a:cs typeface="Arial" pitchFamily="34" charset="0"/>
              </a:rPr>
              <a:t>attribute </a:t>
            </a:r>
            <a:r>
              <a:rPr lang="en-US" sz="2000" i="1" dirty="0" err="1">
                <a:solidFill>
                  <a:srgbClr val="000099"/>
                </a:solidFill>
                <a:latin typeface="Arial" pitchFamily="34" charset="0"/>
                <a:cs typeface="Arial" pitchFamily="34" charset="0"/>
              </a:rPr>
              <a:t>dj</a:t>
            </a:r>
            <a:r>
              <a:rPr lang="en-US" sz="2000" i="1" dirty="0">
                <a:solidFill>
                  <a:srgbClr val="000099"/>
                </a:solidFill>
                <a:latin typeface="Arial" pitchFamily="34" charset="0"/>
                <a:cs typeface="Arial" pitchFamily="34" charset="0"/>
              </a:rPr>
              <a:t> in each table; the identifier of F is given by the foreign </a:t>
            </a:r>
            <a:r>
              <a:rPr lang="en-US" sz="2000" i="1" dirty="0" smtClean="0">
                <a:solidFill>
                  <a:srgbClr val="000099"/>
                </a:solidFill>
                <a:latin typeface="Arial" pitchFamily="34" charset="0"/>
                <a:cs typeface="Arial" pitchFamily="34" charset="0"/>
              </a:rPr>
              <a:t>keys d</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dm</a:t>
            </a:r>
            <a:r>
              <a:rPr lang="en-US" sz="2000" i="1" dirty="0">
                <a:solidFill>
                  <a:srgbClr val="000099"/>
                </a:solidFill>
                <a:latin typeface="Arial" pitchFamily="34" charset="0"/>
                <a:cs typeface="Arial" pitchFamily="34" charset="0"/>
              </a:rPr>
              <a:t> of all the dimension tables it connects; the schema of F contains a set </a:t>
            </a:r>
            <a:r>
              <a:rPr lang="en-US" sz="2000" i="1" dirty="0" smtClean="0">
                <a:solidFill>
                  <a:srgbClr val="000099"/>
                </a:solidFill>
                <a:latin typeface="Arial" pitchFamily="34" charset="0"/>
                <a:cs typeface="Arial" pitchFamily="34" charset="0"/>
              </a:rPr>
              <a:t>of additional </a:t>
            </a:r>
            <a:r>
              <a:rPr lang="en-US" sz="2000" i="1" dirty="0">
                <a:solidFill>
                  <a:srgbClr val="000099"/>
                </a:solidFill>
                <a:latin typeface="Arial" pitchFamily="34" charset="0"/>
                <a:cs typeface="Arial" pitchFamily="34" charset="0"/>
              </a:rPr>
              <a:t>attributes M called measure attributes on which the aggregate functions </a:t>
            </a:r>
            <a:r>
              <a:rPr lang="en-US" sz="2000" i="1" dirty="0" smtClean="0">
                <a:solidFill>
                  <a:srgbClr val="000099"/>
                </a:solidFill>
                <a:latin typeface="Arial" pitchFamily="34" charset="0"/>
                <a:cs typeface="Arial" pitchFamily="34" charset="0"/>
              </a:rPr>
              <a:t>are computed</a:t>
            </a:r>
            <a:r>
              <a:rPr lang="en-US" sz="2000" i="1" dirty="0">
                <a:solidFill>
                  <a:srgbClr val="000099"/>
                </a:solidFill>
                <a:latin typeface="Arial" pitchFamily="34" charset="0"/>
                <a:cs typeface="Arial" pitchFamily="34" charset="0"/>
              </a:rPr>
              <a:t>; the aggregate functions on M form the solution space of the hypercube</a:t>
            </a:r>
            <a:r>
              <a:rPr lang="en-US" sz="2000" i="1" dirty="0" smtClean="0">
                <a:solidFill>
                  <a:srgbClr val="000099"/>
                </a:solidFill>
                <a:latin typeface="Arial" pitchFamily="34" charset="0"/>
                <a:cs typeface="Arial" pitchFamily="34" charset="0"/>
              </a:rPr>
              <a:t>.</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061978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24</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Cube Representation: Start Schema</a:t>
            </a:r>
          </a:p>
        </p:txBody>
      </p:sp>
      <p:sp>
        <p:nvSpPr>
          <p:cNvPr id="5" name="Rectangle 4"/>
          <p:cNvSpPr/>
          <p:nvPr/>
        </p:nvSpPr>
        <p:spPr>
          <a:xfrm>
            <a:off x="817684" y="893157"/>
            <a:ext cx="7710854" cy="5247590"/>
          </a:xfrm>
          <a:prstGeom prst="rect">
            <a:avLst/>
          </a:prstGeom>
        </p:spPr>
        <p:txBody>
          <a:bodyPr wrap="square">
            <a:spAutoFit/>
          </a:bodyPr>
          <a:lstStyle/>
          <a:p>
            <a:pPr algn="just"/>
            <a:r>
              <a:rPr lang="en-US" sz="2000" dirty="0">
                <a:solidFill>
                  <a:srgbClr val="660066"/>
                </a:solidFill>
                <a:latin typeface="Arial" pitchFamily="34" charset="0"/>
                <a:cs typeface="Arial" pitchFamily="34" charset="0"/>
              </a:rPr>
              <a:t>The process of designing a warehouse database </a:t>
            </a:r>
            <a:r>
              <a:rPr lang="en-US" sz="2000" dirty="0" smtClean="0">
                <a:solidFill>
                  <a:srgbClr val="660066"/>
                </a:solidFill>
                <a:latin typeface="Arial" pitchFamily="34" charset="0"/>
                <a:cs typeface="Arial" pitchFamily="34" charset="0"/>
              </a:rPr>
              <a:t>is iterative </a:t>
            </a:r>
            <a:r>
              <a:rPr lang="en-US" sz="2000" dirty="0">
                <a:solidFill>
                  <a:srgbClr val="660066"/>
                </a:solidFill>
                <a:latin typeface="Arial" pitchFamily="34" charset="0"/>
                <a:cs typeface="Arial" pitchFamily="34" charset="0"/>
              </a:rPr>
              <a:t>and consists of the following steps</a:t>
            </a:r>
            <a:r>
              <a:rPr lang="en-US" sz="2000" dirty="0" smtClean="0">
                <a:solidFill>
                  <a:srgbClr val="660066"/>
                </a:solidFill>
                <a:latin typeface="Arial" pitchFamily="34" charset="0"/>
                <a:cs typeface="Arial" pitchFamily="34" charset="0"/>
              </a:rPr>
              <a:t>:</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Identify </a:t>
            </a:r>
            <a:r>
              <a:rPr lang="en-US" sz="1600" dirty="0">
                <a:solidFill>
                  <a:srgbClr val="000099"/>
                </a:solidFill>
                <a:latin typeface="Arial" pitchFamily="34" charset="0"/>
                <a:cs typeface="Arial" pitchFamily="34" charset="0"/>
              </a:rPr>
              <a:t>user requirements and problem domain.</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Develop </a:t>
            </a:r>
            <a:r>
              <a:rPr lang="en-US" sz="1600" dirty="0">
                <a:solidFill>
                  <a:srgbClr val="000099"/>
                </a:solidFill>
                <a:latin typeface="Arial" pitchFamily="34" charset="0"/>
                <a:cs typeface="Arial" pitchFamily="34" charset="0"/>
              </a:rPr>
              <a:t>subject area data model (one at a time; bottom-up design), including an </a:t>
            </a:r>
            <a:r>
              <a:rPr lang="en-US" sz="1600" dirty="0" smtClean="0">
                <a:solidFill>
                  <a:srgbClr val="000099"/>
                </a:solidFill>
                <a:latin typeface="Arial" pitchFamily="34" charset="0"/>
                <a:cs typeface="Arial" pitchFamily="34" charset="0"/>
              </a:rPr>
              <a:t>ER diagram </a:t>
            </a:r>
            <a:r>
              <a:rPr lang="en-US" sz="1600" dirty="0">
                <a:solidFill>
                  <a:srgbClr val="000099"/>
                </a:solidFill>
                <a:latin typeface="Arial" pitchFamily="34" charset="0"/>
                <a:cs typeface="Arial" pitchFamily="34" charset="0"/>
              </a:rPr>
              <a:t>and associated metadata, e.g., marketing information, sales </a:t>
            </a:r>
            <a:r>
              <a:rPr lang="en-US" sz="1600" dirty="0" smtClean="0">
                <a:solidFill>
                  <a:srgbClr val="000099"/>
                </a:solidFill>
                <a:latin typeface="Arial" pitchFamily="34" charset="0"/>
                <a:cs typeface="Arial" pitchFamily="34" charset="0"/>
              </a:rPr>
              <a:t>information, product </a:t>
            </a:r>
            <a:r>
              <a:rPr lang="en-US" sz="1600" dirty="0">
                <a:solidFill>
                  <a:srgbClr val="000099"/>
                </a:solidFill>
                <a:latin typeface="Arial" pitchFamily="34" charset="0"/>
                <a:cs typeface="Arial" pitchFamily="34" charset="0"/>
              </a:rPr>
              <a:t>information.</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Develop </a:t>
            </a:r>
            <a:r>
              <a:rPr lang="en-US" sz="1600" dirty="0">
                <a:solidFill>
                  <a:srgbClr val="000099"/>
                </a:solidFill>
                <a:latin typeface="Arial" pitchFamily="34" charset="0"/>
                <a:cs typeface="Arial" pitchFamily="34" charset="0"/>
              </a:rPr>
              <a:t>a logical data model from the subject area data model.</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Define </a:t>
            </a:r>
            <a:r>
              <a:rPr lang="en-US" sz="1600" dirty="0">
                <a:solidFill>
                  <a:srgbClr val="000099"/>
                </a:solidFill>
                <a:latin typeface="Arial" pitchFamily="34" charset="0"/>
                <a:cs typeface="Arial" pitchFamily="34" charset="0"/>
              </a:rPr>
              <a:t>warehouse architecture, schema and views.</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Design </a:t>
            </a:r>
            <a:r>
              <a:rPr lang="en-US" sz="1600" dirty="0">
                <a:solidFill>
                  <a:srgbClr val="000099"/>
                </a:solidFill>
                <a:latin typeface="Arial" pitchFamily="34" charset="0"/>
                <a:cs typeface="Arial" pitchFamily="34" charset="0"/>
              </a:rPr>
              <a:t>the physical data model; data partitioning, placement, storage structure, </a:t>
            </a:r>
            <a:r>
              <a:rPr lang="en-US" sz="1600" dirty="0" smtClean="0">
                <a:solidFill>
                  <a:srgbClr val="000099"/>
                </a:solidFill>
                <a:latin typeface="Arial" pitchFamily="34" charset="0"/>
                <a:cs typeface="Arial" pitchFamily="34" charset="0"/>
              </a:rPr>
              <a:t>and access </a:t>
            </a:r>
            <a:r>
              <a:rPr lang="en-US" sz="1600" dirty="0">
                <a:solidFill>
                  <a:srgbClr val="000099"/>
                </a:solidFill>
                <a:latin typeface="Arial" pitchFamily="34" charset="0"/>
                <a:cs typeface="Arial" pitchFamily="34" charset="0"/>
              </a:rPr>
              <a:t>methods.</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Design </a:t>
            </a:r>
            <a:r>
              <a:rPr lang="en-US" sz="1600" dirty="0">
                <a:solidFill>
                  <a:srgbClr val="000099"/>
                </a:solidFill>
                <a:latin typeface="Arial" pitchFamily="34" charset="0"/>
                <a:cs typeface="Arial" pitchFamily="34" charset="0"/>
              </a:rPr>
              <a:t>and develop metadata repository.</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Identify </a:t>
            </a:r>
            <a:r>
              <a:rPr lang="en-US" sz="1600" dirty="0">
                <a:solidFill>
                  <a:srgbClr val="000099"/>
                </a:solidFill>
                <a:latin typeface="Arial" pitchFamily="34" charset="0"/>
                <a:cs typeface="Arial" pitchFamily="34" charset="0"/>
              </a:rPr>
              <a:t>data sources; operational, legacy, others.</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Develop </a:t>
            </a:r>
            <a:r>
              <a:rPr lang="en-US" sz="1600" dirty="0">
                <a:solidFill>
                  <a:srgbClr val="000099"/>
                </a:solidFill>
                <a:latin typeface="Arial" pitchFamily="34" charset="0"/>
                <a:cs typeface="Arial" pitchFamily="34" charset="0"/>
              </a:rPr>
              <a:t>or buy software tools for selecting, filtering, transforming, integrating </a:t>
            </a:r>
            <a:r>
              <a:rPr lang="en-US" sz="1600" dirty="0" smtClean="0">
                <a:solidFill>
                  <a:srgbClr val="000099"/>
                </a:solidFill>
                <a:latin typeface="Arial" pitchFamily="34" charset="0"/>
                <a:cs typeface="Arial" pitchFamily="34" charset="0"/>
              </a:rPr>
              <a:t>and loading </a:t>
            </a:r>
            <a:r>
              <a:rPr lang="en-US" sz="1600" dirty="0">
                <a:solidFill>
                  <a:srgbClr val="000099"/>
                </a:solidFill>
                <a:latin typeface="Arial" pitchFamily="34" charset="0"/>
                <a:cs typeface="Arial" pitchFamily="34" charset="0"/>
              </a:rPr>
              <a:t>data to the </a:t>
            </a:r>
            <a:r>
              <a:rPr lang="en-US" sz="1600" dirty="0" smtClean="0">
                <a:solidFill>
                  <a:srgbClr val="000099"/>
                </a:solidFill>
                <a:latin typeface="Arial" pitchFamily="34" charset="0"/>
                <a:cs typeface="Arial" pitchFamily="34" charset="0"/>
              </a:rPr>
              <a:t>warehouse.</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Propagate </a:t>
            </a:r>
            <a:r>
              <a:rPr lang="en-US" sz="1600" dirty="0">
                <a:solidFill>
                  <a:srgbClr val="000099"/>
                </a:solidFill>
                <a:latin typeface="Arial" pitchFamily="34" charset="0"/>
                <a:cs typeface="Arial" pitchFamily="34" charset="0"/>
              </a:rPr>
              <a:t>the data into warehouse </a:t>
            </a:r>
            <a:r>
              <a:rPr lang="en-US" sz="1600" dirty="0" smtClean="0">
                <a:solidFill>
                  <a:srgbClr val="000099"/>
                </a:solidFill>
                <a:latin typeface="Arial" pitchFamily="34" charset="0"/>
                <a:cs typeface="Arial" pitchFamily="34" charset="0"/>
              </a:rPr>
              <a:t>storage.</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Build </a:t>
            </a:r>
            <a:r>
              <a:rPr lang="en-US" sz="1600" dirty="0">
                <a:solidFill>
                  <a:srgbClr val="000099"/>
                </a:solidFill>
                <a:latin typeface="Arial" pitchFamily="34" charset="0"/>
                <a:cs typeface="Arial" pitchFamily="34" charset="0"/>
              </a:rPr>
              <a:t>data warehouse </a:t>
            </a:r>
            <a:r>
              <a:rPr lang="en-US" sz="1600" dirty="0" smtClean="0">
                <a:solidFill>
                  <a:srgbClr val="000099"/>
                </a:solidFill>
                <a:latin typeface="Arial" pitchFamily="34" charset="0"/>
                <a:cs typeface="Arial" pitchFamily="34" charset="0"/>
              </a:rPr>
              <a:t>applications.</a:t>
            </a:r>
          </a:p>
          <a:p>
            <a:pPr marL="685800" indent="-457200" algn="just">
              <a:spcBef>
                <a:spcPts val="600"/>
              </a:spcBef>
              <a:buFont typeface="+mj-lt"/>
              <a:buAutoNum type="arabicPeriod"/>
            </a:pPr>
            <a:r>
              <a:rPr lang="en-US" sz="1600" dirty="0" smtClean="0">
                <a:solidFill>
                  <a:srgbClr val="000099"/>
                </a:solidFill>
                <a:latin typeface="Arial" pitchFamily="34" charset="0"/>
                <a:cs typeface="Arial" pitchFamily="34" charset="0"/>
              </a:rPr>
              <a:t>Administer </a:t>
            </a:r>
            <a:r>
              <a:rPr lang="en-US" sz="1600" dirty="0">
                <a:solidFill>
                  <a:srgbClr val="000099"/>
                </a:solidFill>
                <a:latin typeface="Arial" pitchFamily="34" charset="0"/>
                <a:cs typeface="Arial" pitchFamily="34" charset="0"/>
              </a:rPr>
              <a:t>the performance of data warehouse.</a:t>
            </a:r>
            <a:endParaRPr lang="en-US" sz="16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754304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25</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a:t>
            </a:r>
          </a:p>
        </p:txBody>
      </p:sp>
      <p:sp>
        <p:nvSpPr>
          <p:cNvPr id="5" name="Rectangle 4"/>
          <p:cNvSpPr/>
          <p:nvPr/>
        </p:nvSpPr>
        <p:spPr>
          <a:xfrm>
            <a:off x="817684" y="1385526"/>
            <a:ext cx="7710854" cy="3785652"/>
          </a:xfrm>
          <a:prstGeom prst="rect">
            <a:avLst/>
          </a:prstGeom>
        </p:spPr>
        <p:txBody>
          <a:bodyPr wrap="square">
            <a:spAutoFit/>
          </a:bodyPr>
          <a:lstStyle/>
          <a:p>
            <a:pPr algn="just"/>
            <a:r>
              <a:rPr lang="en-US" sz="2000" dirty="0">
                <a:solidFill>
                  <a:srgbClr val="660066"/>
                </a:solidFill>
                <a:latin typeface="Arial" pitchFamily="34" charset="0"/>
                <a:cs typeface="Arial" pitchFamily="34" charset="0"/>
              </a:rPr>
              <a:t>A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stores integrated information from multiple data sources in </a:t>
            </a:r>
            <a:r>
              <a:rPr lang="en-US" sz="2000" i="1" dirty="0">
                <a:solidFill>
                  <a:srgbClr val="660066"/>
                </a:solidFill>
                <a:latin typeface="Arial" pitchFamily="34" charset="0"/>
                <a:cs typeface="Arial" pitchFamily="34" charset="0"/>
              </a:rPr>
              <a:t>materialized views </a:t>
            </a:r>
            <a:r>
              <a:rPr lang="en-US" sz="2000" dirty="0">
                <a:solidFill>
                  <a:srgbClr val="660066"/>
                </a:solidFill>
                <a:latin typeface="Arial" pitchFamily="34" charset="0"/>
                <a:cs typeface="Arial" pitchFamily="34" charset="0"/>
              </a:rPr>
              <a:t>(</a:t>
            </a:r>
            <a:r>
              <a:rPr lang="en-US" sz="2000" i="1" dirty="0" smtClean="0">
                <a:solidFill>
                  <a:srgbClr val="660066"/>
                </a:solidFill>
                <a:latin typeface="Arial" pitchFamily="34" charset="0"/>
                <a:cs typeface="Arial" pitchFamily="34" charset="0"/>
              </a:rPr>
              <a:t>MV</a:t>
            </a:r>
            <a:r>
              <a:rPr lang="en-US" sz="2000" dirty="0" smtClean="0">
                <a:solidFill>
                  <a:srgbClr val="660066"/>
                </a:solidFill>
                <a:latin typeface="Arial" pitchFamily="34" charset="0"/>
                <a:cs typeface="Arial" pitchFamily="34" charset="0"/>
              </a:rPr>
              <a:t>) over </a:t>
            </a:r>
            <a:r>
              <a:rPr lang="en-US" sz="2000" dirty="0">
                <a:solidFill>
                  <a:srgbClr val="660066"/>
                </a:solidFill>
                <a:latin typeface="Arial" pitchFamily="34" charset="0"/>
                <a:cs typeface="Arial" pitchFamily="34" charset="0"/>
              </a:rPr>
              <a:t>the source </a:t>
            </a:r>
            <a:r>
              <a:rPr lang="en-US" sz="2000" dirty="0" smtClean="0">
                <a:solidFill>
                  <a:srgbClr val="660066"/>
                </a:solidFill>
                <a:latin typeface="Arial" pitchFamily="34" charset="0"/>
                <a:cs typeface="Arial" pitchFamily="34" charset="0"/>
              </a:rPr>
              <a:t>data.</a:t>
            </a:r>
            <a:r>
              <a:rPr lang="en-US" sz="2000" dirty="0">
                <a:solidFill>
                  <a:srgbClr val="660066"/>
                </a:solidFill>
                <a:latin typeface="Arial" pitchFamily="34" charset="0"/>
                <a:cs typeface="Arial" pitchFamily="34" charset="0"/>
              </a:rPr>
              <a:t> </a:t>
            </a:r>
            <a:r>
              <a:rPr lang="en-US" sz="2000" dirty="0" smtClean="0">
                <a:solidFill>
                  <a:srgbClr val="660066"/>
                </a:solidFill>
                <a:latin typeface="Arial" pitchFamily="34" charset="0"/>
                <a:cs typeface="Arial" pitchFamily="34" charset="0"/>
              </a:rPr>
              <a:t>When </a:t>
            </a:r>
            <a:r>
              <a:rPr lang="en-US" sz="2000" dirty="0">
                <a:solidFill>
                  <a:srgbClr val="660066"/>
                </a:solidFill>
                <a:latin typeface="Arial" pitchFamily="34" charset="0"/>
                <a:cs typeface="Arial" pitchFamily="34" charset="0"/>
              </a:rPr>
              <a:t>the data in any source (base data) changes, the </a:t>
            </a:r>
            <a:r>
              <a:rPr lang="en-US" sz="2000" i="1" dirty="0" smtClean="0">
                <a:solidFill>
                  <a:srgbClr val="660066"/>
                </a:solidFill>
                <a:latin typeface="Arial" pitchFamily="34" charset="0"/>
                <a:cs typeface="Arial" pitchFamily="34" charset="0"/>
              </a:rPr>
              <a:t>MVs </a:t>
            </a:r>
            <a:r>
              <a:rPr lang="en-US" sz="2000" dirty="0">
                <a:solidFill>
                  <a:srgbClr val="660066"/>
                </a:solidFill>
                <a:latin typeface="Arial" pitchFamily="34" charset="0"/>
                <a:cs typeface="Arial" pitchFamily="34" charset="0"/>
              </a:rPr>
              <a:t>at the </a:t>
            </a:r>
            <a:r>
              <a:rPr lang="en-US" sz="2000" i="1" dirty="0">
                <a:solidFill>
                  <a:srgbClr val="660066"/>
                </a:solidFill>
                <a:latin typeface="Arial" pitchFamily="34" charset="0"/>
                <a:cs typeface="Arial" pitchFamily="34" charset="0"/>
              </a:rPr>
              <a:t>DW </a:t>
            </a:r>
            <a:r>
              <a:rPr lang="en-US" sz="2000" dirty="0" smtClean="0">
                <a:solidFill>
                  <a:srgbClr val="660066"/>
                </a:solidFill>
                <a:latin typeface="Arial" pitchFamily="34" charset="0"/>
                <a:cs typeface="Arial" pitchFamily="34" charset="0"/>
              </a:rPr>
              <a:t>need to </a:t>
            </a:r>
            <a:r>
              <a:rPr lang="en-US" sz="2000" dirty="0">
                <a:solidFill>
                  <a:srgbClr val="660066"/>
                </a:solidFill>
                <a:latin typeface="Arial" pitchFamily="34" charset="0"/>
                <a:cs typeface="Arial" pitchFamily="34" charset="0"/>
              </a:rPr>
              <a:t>be updated accordingly. </a:t>
            </a:r>
            <a:r>
              <a:rPr lang="en-US" sz="2000" i="1" dirty="0">
                <a:solidFill>
                  <a:srgbClr val="660066"/>
                </a:solidFill>
                <a:latin typeface="Arial" pitchFamily="34" charset="0"/>
                <a:cs typeface="Arial" pitchFamily="34" charset="0"/>
              </a:rPr>
              <a:t>The process of updating a materialized view in response to </a:t>
            </a:r>
            <a:r>
              <a:rPr lang="en-US" sz="2000" i="1" dirty="0" smtClean="0">
                <a:solidFill>
                  <a:srgbClr val="660066"/>
                </a:solidFill>
                <a:latin typeface="Arial" pitchFamily="34" charset="0"/>
                <a:cs typeface="Arial" pitchFamily="34" charset="0"/>
              </a:rPr>
              <a:t>the changes </a:t>
            </a:r>
            <a:r>
              <a:rPr lang="en-US" sz="2000" i="1" dirty="0">
                <a:solidFill>
                  <a:srgbClr val="660066"/>
                </a:solidFill>
                <a:latin typeface="Arial" pitchFamily="34" charset="0"/>
                <a:cs typeface="Arial" pitchFamily="34" charset="0"/>
              </a:rPr>
              <a:t>in the underlying source data is called View Maintenance. </a:t>
            </a:r>
            <a:r>
              <a:rPr lang="en-US" sz="2000" dirty="0" smtClean="0">
                <a:solidFill>
                  <a:srgbClr val="660066"/>
                </a:solidFill>
                <a:latin typeface="Arial" pitchFamily="34" charset="0"/>
                <a:cs typeface="Arial" pitchFamily="34" charset="0"/>
              </a:rPr>
              <a:t>View </a:t>
            </a:r>
            <a:r>
              <a:rPr lang="en-US" sz="2000" dirty="0">
                <a:solidFill>
                  <a:srgbClr val="660066"/>
                </a:solidFill>
                <a:latin typeface="Arial" pitchFamily="34" charset="0"/>
                <a:cs typeface="Arial" pitchFamily="34" charset="0"/>
              </a:rPr>
              <a:t>maintenance in </a:t>
            </a:r>
            <a:r>
              <a:rPr lang="en-US" sz="2000" dirty="0" smtClean="0">
                <a:solidFill>
                  <a:srgbClr val="660066"/>
                </a:solidFill>
                <a:latin typeface="Arial" pitchFamily="34" charset="0"/>
                <a:cs typeface="Arial" pitchFamily="34" charset="0"/>
              </a:rPr>
              <a:t>a </a:t>
            </a:r>
            <a:r>
              <a:rPr lang="en-US" sz="2000" dirty="0">
                <a:solidFill>
                  <a:srgbClr val="660066"/>
                </a:solidFill>
                <a:latin typeface="Arial" pitchFamily="34" charset="0"/>
                <a:cs typeface="Arial" pitchFamily="34" charset="0"/>
              </a:rPr>
              <a:t>distributed environment gives rise to inconsistencies since there is a finite </a:t>
            </a:r>
            <a:r>
              <a:rPr lang="en-US" sz="2000" dirty="0" smtClean="0">
                <a:solidFill>
                  <a:srgbClr val="660066"/>
                </a:solidFill>
                <a:latin typeface="Arial" pitchFamily="34" charset="0"/>
                <a:cs typeface="Arial" pitchFamily="34" charset="0"/>
              </a:rPr>
              <a:t>unpredictable amount </a:t>
            </a:r>
            <a:r>
              <a:rPr lang="en-US" sz="2000" dirty="0">
                <a:solidFill>
                  <a:srgbClr val="660066"/>
                </a:solidFill>
                <a:latin typeface="Arial" pitchFamily="34" charset="0"/>
                <a:cs typeface="Arial" pitchFamily="34" charset="0"/>
              </a:rPr>
              <a:t>of time required for (a) propagating changes from the </a:t>
            </a:r>
            <a:r>
              <a:rPr lang="en-US" sz="2000" i="1" dirty="0">
                <a:solidFill>
                  <a:srgbClr val="660066"/>
                </a:solidFill>
                <a:latin typeface="Arial" pitchFamily="34" charset="0"/>
                <a:cs typeface="Arial" pitchFamily="34" charset="0"/>
              </a:rPr>
              <a:t>DS </a:t>
            </a:r>
            <a:r>
              <a:rPr lang="en-US" sz="2000" dirty="0">
                <a:solidFill>
                  <a:srgbClr val="660066"/>
                </a:solidFill>
                <a:latin typeface="Arial" pitchFamily="34" charset="0"/>
                <a:cs typeface="Arial" pitchFamily="34" charset="0"/>
              </a:rPr>
              <a:t>to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and (b) </a:t>
            </a:r>
            <a:r>
              <a:rPr lang="en-US" sz="2000" dirty="0" smtClean="0">
                <a:solidFill>
                  <a:srgbClr val="660066"/>
                </a:solidFill>
                <a:latin typeface="Arial" pitchFamily="34" charset="0"/>
                <a:cs typeface="Arial" pitchFamily="34" charset="0"/>
              </a:rPr>
              <a:t>computing view </a:t>
            </a:r>
            <a:r>
              <a:rPr lang="en-US" sz="2000" dirty="0">
                <a:solidFill>
                  <a:srgbClr val="660066"/>
                </a:solidFill>
                <a:latin typeface="Arial" pitchFamily="34" charset="0"/>
                <a:cs typeface="Arial" pitchFamily="34" charset="0"/>
              </a:rPr>
              <a:t>updates in response to these changes. Data consistency can be maintained </a:t>
            </a:r>
            <a:r>
              <a:rPr lang="en-US" sz="2000" dirty="0" smtClean="0">
                <a:solidFill>
                  <a:srgbClr val="660066"/>
                </a:solidFill>
                <a:latin typeface="Arial" pitchFamily="34" charset="0"/>
                <a:cs typeface="Arial" pitchFamily="34" charset="0"/>
              </a:rPr>
              <a:t>at the </a:t>
            </a:r>
            <a:r>
              <a:rPr lang="en-US" sz="2000" dirty="0">
                <a:solidFill>
                  <a:srgbClr val="660066"/>
                </a:solidFill>
                <a:latin typeface="Arial" pitchFamily="34" charset="0"/>
                <a:cs typeface="Arial" pitchFamily="34" charset="0"/>
              </a:rPr>
              <a:t>data warehouse by performing the following steps:</a:t>
            </a:r>
            <a:endParaRPr lang="en-US" sz="2000"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314895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26</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a:t>
            </a:r>
          </a:p>
        </p:txBody>
      </p:sp>
      <p:sp>
        <p:nvSpPr>
          <p:cNvPr id="5" name="Rectangle 4"/>
          <p:cNvSpPr/>
          <p:nvPr/>
        </p:nvSpPr>
        <p:spPr>
          <a:xfrm>
            <a:off x="817684" y="1921857"/>
            <a:ext cx="7710854" cy="2708434"/>
          </a:xfrm>
          <a:prstGeom prst="rect">
            <a:avLst/>
          </a:prstGeom>
        </p:spPr>
        <p:txBody>
          <a:bodyPr wrap="square">
            <a:spAutoFit/>
          </a:bodyPr>
          <a:lstStyle/>
          <a:p>
            <a:pPr marL="342900" indent="-342900" algn="just">
              <a:spcBef>
                <a:spcPts val="600"/>
              </a:spcBef>
              <a:buBlip>
                <a:blip r:embed="rId2"/>
              </a:buBlip>
            </a:pPr>
            <a:r>
              <a:rPr lang="en-US" sz="2000" dirty="0">
                <a:solidFill>
                  <a:srgbClr val="000099"/>
                </a:solidFill>
                <a:latin typeface="Arial" pitchFamily="34" charset="0"/>
                <a:cs typeface="Arial" pitchFamily="34" charset="0"/>
              </a:rPr>
              <a:t>P</a:t>
            </a:r>
            <a:r>
              <a:rPr lang="en-US" sz="2000" dirty="0" smtClean="0">
                <a:solidFill>
                  <a:srgbClr val="000099"/>
                </a:solidFill>
                <a:latin typeface="Arial" pitchFamily="34" charset="0"/>
                <a:cs typeface="Arial" pitchFamily="34" charset="0"/>
              </a:rPr>
              <a:t>ropagate </a:t>
            </a:r>
            <a:r>
              <a:rPr lang="en-US" sz="2000" dirty="0">
                <a:solidFill>
                  <a:srgbClr val="000099"/>
                </a:solidFill>
                <a:latin typeface="Arial" pitchFamily="34" charset="0"/>
                <a:cs typeface="Arial" pitchFamily="34" charset="0"/>
              </a:rPr>
              <a:t>changes from the data sources (</a:t>
            </a:r>
            <a:r>
              <a:rPr lang="en-US" sz="2000" i="1" dirty="0">
                <a:solidFill>
                  <a:srgbClr val="000099"/>
                </a:solidFill>
                <a:latin typeface="Arial" pitchFamily="34" charset="0"/>
                <a:cs typeface="Arial" pitchFamily="34" charset="0"/>
              </a:rPr>
              <a:t>ST</a:t>
            </a:r>
            <a:r>
              <a:rPr lang="en-US" sz="2000" dirty="0">
                <a:solidFill>
                  <a:srgbClr val="000099"/>
                </a:solidFill>
                <a:latin typeface="Arial" pitchFamily="34" charset="0"/>
                <a:cs typeface="Arial" pitchFamily="34" charset="0"/>
              </a:rPr>
              <a:t>1 </a:t>
            </a:r>
            <a:r>
              <a:rPr lang="en-US" sz="2000" dirty="0" smtClean="0">
                <a:solidFill>
                  <a:srgbClr val="000099"/>
                </a:solidFill>
                <a:latin typeface="Arial" pitchFamily="34" charset="0"/>
                <a:cs typeface="Arial" pitchFamily="34" charset="0"/>
              </a:rPr>
              <a:t>– current state </a:t>
            </a:r>
            <a:r>
              <a:rPr lang="en-US" sz="2000" dirty="0">
                <a:solidFill>
                  <a:srgbClr val="000099"/>
                </a:solidFill>
                <a:latin typeface="Arial" pitchFamily="34" charset="0"/>
                <a:cs typeface="Arial" pitchFamily="34" charset="0"/>
              </a:rPr>
              <a:t>of the data sources </a:t>
            </a:r>
            <a:r>
              <a:rPr lang="en-US" sz="2000" dirty="0" smtClean="0">
                <a:solidFill>
                  <a:srgbClr val="000099"/>
                </a:solidFill>
                <a:latin typeface="Arial" pitchFamily="34" charset="0"/>
                <a:cs typeface="Arial" pitchFamily="34" charset="0"/>
              </a:rPr>
              <a:t>at the </a:t>
            </a:r>
            <a:r>
              <a:rPr lang="en-US" sz="2000" dirty="0">
                <a:solidFill>
                  <a:srgbClr val="000099"/>
                </a:solidFill>
                <a:latin typeface="Arial" pitchFamily="34" charset="0"/>
                <a:cs typeface="Arial" pitchFamily="34" charset="0"/>
              </a:rPr>
              <a:t>time of propagation of these changes) to the data warehouse to ensure that </a:t>
            </a:r>
            <a:r>
              <a:rPr lang="en-US" sz="2000" dirty="0" smtClean="0">
                <a:solidFill>
                  <a:srgbClr val="000099"/>
                </a:solidFill>
                <a:latin typeface="Arial" pitchFamily="34" charset="0"/>
                <a:cs typeface="Arial" pitchFamily="34" charset="0"/>
              </a:rPr>
              <a:t>each view </a:t>
            </a:r>
            <a:r>
              <a:rPr lang="en-US" sz="2000" dirty="0">
                <a:solidFill>
                  <a:srgbClr val="000099"/>
                </a:solidFill>
                <a:latin typeface="Arial" pitchFamily="34" charset="0"/>
                <a:cs typeface="Arial" pitchFamily="34" charset="0"/>
              </a:rPr>
              <a:t>reflects a consistent state of the base data.</a:t>
            </a:r>
          </a:p>
          <a:p>
            <a:pPr marL="342900" indent="-342900" algn="just">
              <a:spcBef>
                <a:spcPts val="600"/>
              </a:spcBef>
              <a:buBlip>
                <a:blip r:embed="rId2"/>
              </a:buBlip>
            </a:pPr>
            <a:r>
              <a:rPr lang="en-US" sz="2000" dirty="0" smtClean="0">
                <a:solidFill>
                  <a:srgbClr val="000099"/>
                </a:solidFill>
                <a:latin typeface="Arial" pitchFamily="34" charset="0"/>
                <a:cs typeface="Arial" pitchFamily="34" charset="0"/>
              </a:rPr>
              <a:t>Compute </a:t>
            </a:r>
            <a:r>
              <a:rPr lang="en-US" sz="2000" dirty="0">
                <a:solidFill>
                  <a:srgbClr val="000099"/>
                </a:solidFill>
                <a:latin typeface="Arial" pitchFamily="34" charset="0"/>
                <a:cs typeface="Arial" pitchFamily="34" charset="0"/>
              </a:rPr>
              <a:t>view updates in response to these changes using the state </a:t>
            </a:r>
            <a:r>
              <a:rPr lang="en-US" sz="2000" i="1" dirty="0">
                <a:solidFill>
                  <a:srgbClr val="000099"/>
                </a:solidFill>
                <a:latin typeface="Arial" pitchFamily="34" charset="0"/>
                <a:cs typeface="Arial" pitchFamily="34" charset="0"/>
              </a:rPr>
              <a:t>ST</a:t>
            </a:r>
            <a:r>
              <a:rPr lang="en-US" sz="2000" dirty="0">
                <a:solidFill>
                  <a:srgbClr val="000099"/>
                </a:solidFill>
                <a:latin typeface="Arial" pitchFamily="34" charset="0"/>
                <a:cs typeface="Arial" pitchFamily="34" charset="0"/>
              </a:rPr>
              <a:t>1 of the </a:t>
            </a:r>
            <a:r>
              <a:rPr lang="en-US" sz="2000" dirty="0" smtClean="0">
                <a:solidFill>
                  <a:srgbClr val="000099"/>
                </a:solidFill>
                <a:latin typeface="Arial" pitchFamily="34" charset="0"/>
                <a:cs typeface="Arial" pitchFamily="34" charset="0"/>
              </a:rPr>
              <a:t>data sources</a:t>
            </a:r>
            <a:r>
              <a:rPr lang="en-US" sz="2000" dirty="0">
                <a:solidFill>
                  <a:srgbClr val="000099"/>
                </a:solidFill>
                <a:latin typeface="Arial" pitchFamily="34" charset="0"/>
                <a:cs typeface="Arial" pitchFamily="34" charset="0"/>
              </a:rPr>
              <a:t>.</a:t>
            </a:r>
          </a:p>
          <a:p>
            <a:pPr marL="342900" indent="-342900" algn="just">
              <a:spcBef>
                <a:spcPts val="600"/>
              </a:spcBef>
              <a:buBlip>
                <a:blip r:embed="rId2"/>
              </a:buBlip>
            </a:pPr>
            <a:r>
              <a:rPr lang="en-US" sz="2000" dirty="0" smtClean="0">
                <a:solidFill>
                  <a:srgbClr val="000099"/>
                </a:solidFill>
                <a:latin typeface="Arial" pitchFamily="34" charset="0"/>
                <a:cs typeface="Arial" pitchFamily="34" charset="0"/>
              </a:rPr>
              <a:t>Install </a:t>
            </a:r>
            <a:r>
              <a:rPr lang="en-US" sz="2000" dirty="0">
                <a:solidFill>
                  <a:srgbClr val="000099"/>
                </a:solidFill>
                <a:latin typeface="Arial" pitchFamily="34" charset="0"/>
                <a:cs typeface="Arial" pitchFamily="34" charset="0"/>
              </a:rPr>
              <a:t>the view updates at the data warehouse in the same order as the changes </a:t>
            </a:r>
            <a:r>
              <a:rPr lang="en-US" sz="2000" dirty="0" smtClean="0">
                <a:solidFill>
                  <a:srgbClr val="000099"/>
                </a:solidFill>
                <a:latin typeface="Arial" pitchFamily="34" charset="0"/>
                <a:cs typeface="Arial" pitchFamily="34" charset="0"/>
              </a:rPr>
              <a:t>have occurred </a:t>
            </a:r>
            <a:r>
              <a:rPr lang="en-US" sz="2000" dirty="0">
                <a:solidFill>
                  <a:srgbClr val="000099"/>
                </a:solidFill>
                <a:latin typeface="Arial" pitchFamily="34" charset="0"/>
                <a:cs typeface="Arial" pitchFamily="34" charset="0"/>
              </a:rPr>
              <a:t>at the data sources.</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344089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27</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a:t>
            </a:r>
          </a:p>
        </p:txBody>
      </p:sp>
      <p:sp>
        <p:nvSpPr>
          <p:cNvPr id="5" name="Rectangle 4"/>
          <p:cNvSpPr/>
          <p:nvPr/>
        </p:nvSpPr>
        <p:spPr>
          <a:xfrm>
            <a:off x="817684" y="1710841"/>
            <a:ext cx="7710854" cy="2862322"/>
          </a:xfrm>
          <a:prstGeom prst="rect">
            <a:avLst/>
          </a:prstGeom>
        </p:spPr>
        <p:txBody>
          <a:bodyPr wrap="square">
            <a:spAutoFit/>
          </a:bodyPr>
          <a:lstStyle/>
          <a:p>
            <a:pPr algn="just"/>
            <a:r>
              <a:rPr lang="en-US" sz="2000" dirty="0">
                <a:solidFill>
                  <a:srgbClr val="660066"/>
                </a:solidFill>
                <a:latin typeface="Arial" pitchFamily="34" charset="0"/>
                <a:cs typeface="Arial" pitchFamily="34" charset="0"/>
              </a:rPr>
              <a:t>The inconsistencies at the data warehouse occur since the changes that take place </a:t>
            </a:r>
            <a:r>
              <a:rPr lang="en-US" sz="2000" dirty="0" smtClean="0">
                <a:solidFill>
                  <a:srgbClr val="660066"/>
                </a:solidFill>
                <a:latin typeface="Arial" pitchFamily="34" charset="0"/>
                <a:cs typeface="Arial" pitchFamily="34" charset="0"/>
              </a:rPr>
              <a:t>at the </a:t>
            </a:r>
            <a:r>
              <a:rPr lang="en-US" sz="2000" dirty="0">
                <a:solidFill>
                  <a:srgbClr val="660066"/>
                </a:solidFill>
                <a:latin typeface="Arial" pitchFamily="34" charset="0"/>
                <a:cs typeface="Arial" pitchFamily="34" charset="0"/>
              </a:rPr>
              <a:t>data sources are random and dynamic. Before the data warehouse is able to </a:t>
            </a:r>
            <a:r>
              <a:rPr lang="en-US" sz="2000" dirty="0" smtClean="0">
                <a:solidFill>
                  <a:srgbClr val="660066"/>
                </a:solidFill>
                <a:latin typeface="Arial" pitchFamily="34" charset="0"/>
                <a:cs typeface="Arial" pitchFamily="34" charset="0"/>
              </a:rPr>
              <a:t>compute the </a:t>
            </a:r>
            <a:r>
              <a:rPr lang="en-US" sz="2000" dirty="0">
                <a:solidFill>
                  <a:srgbClr val="660066"/>
                </a:solidFill>
                <a:latin typeface="Arial" pitchFamily="34" charset="0"/>
                <a:cs typeface="Arial" pitchFamily="34" charset="0"/>
              </a:rPr>
              <a:t>view update for the </a:t>
            </a:r>
            <a:r>
              <a:rPr lang="en-US" sz="2000" i="1" dirty="0">
                <a:solidFill>
                  <a:srgbClr val="660066"/>
                </a:solidFill>
                <a:latin typeface="Arial" pitchFamily="34" charset="0"/>
                <a:cs typeface="Arial" pitchFamily="34" charset="0"/>
              </a:rPr>
              <a:t>old </a:t>
            </a:r>
            <a:r>
              <a:rPr lang="en-US" sz="2000" dirty="0">
                <a:solidFill>
                  <a:srgbClr val="660066"/>
                </a:solidFill>
                <a:latin typeface="Arial" pitchFamily="34" charset="0"/>
                <a:cs typeface="Arial" pitchFamily="34" charset="0"/>
              </a:rPr>
              <a:t>changes, the </a:t>
            </a:r>
            <a:r>
              <a:rPr lang="en-US" sz="2000" i="1" dirty="0">
                <a:solidFill>
                  <a:srgbClr val="660066"/>
                </a:solidFill>
                <a:latin typeface="Arial" pitchFamily="34" charset="0"/>
                <a:cs typeface="Arial" pitchFamily="34" charset="0"/>
              </a:rPr>
              <a:t>new </a:t>
            </a:r>
            <a:r>
              <a:rPr lang="en-US" sz="2000" dirty="0">
                <a:solidFill>
                  <a:srgbClr val="660066"/>
                </a:solidFill>
                <a:latin typeface="Arial" pitchFamily="34" charset="0"/>
                <a:cs typeface="Arial" pitchFamily="34" charset="0"/>
              </a:rPr>
              <a:t>changes change the state of the data </a:t>
            </a:r>
            <a:r>
              <a:rPr lang="en-US" sz="2000" dirty="0" smtClean="0">
                <a:solidFill>
                  <a:srgbClr val="660066"/>
                </a:solidFill>
                <a:latin typeface="Arial" pitchFamily="34" charset="0"/>
                <a:cs typeface="Arial" pitchFamily="34" charset="0"/>
              </a:rPr>
              <a:t>sources from </a:t>
            </a:r>
            <a:r>
              <a:rPr lang="en-US" sz="2000" i="1" dirty="0">
                <a:solidFill>
                  <a:srgbClr val="660066"/>
                </a:solidFill>
                <a:latin typeface="Arial" pitchFamily="34" charset="0"/>
                <a:cs typeface="Arial" pitchFamily="34" charset="0"/>
              </a:rPr>
              <a:t>ST</a:t>
            </a:r>
            <a:r>
              <a:rPr lang="en-US" sz="2000" dirty="0">
                <a:solidFill>
                  <a:srgbClr val="660066"/>
                </a:solidFill>
                <a:latin typeface="Arial" pitchFamily="34" charset="0"/>
                <a:cs typeface="Arial" pitchFamily="34" charset="0"/>
              </a:rPr>
              <a:t>1 to </a:t>
            </a:r>
            <a:r>
              <a:rPr lang="en-US" sz="2000" i="1" dirty="0">
                <a:solidFill>
                  <a:srgbClr val="660066"/>
                </a:solidFill>
                <a:latin typeface="Arial" pitchFamily="34" charset="0"/>
                <a:cs typeface="Arial" pitchFamily="34" charset="0"/>
              </a:rPr>
              <a:t>ST</a:t>
            </a:r>
            <a:r>
              <a:rPr lang="en-US" sz="2000" dirty="0">
                <a:solidFill>
                  <a:srgbClr val="660066"/>
                </a:solidFill>
                <a:latin typeface="Arial" pitchFamily="34" charset="0"/>
                <a:cs typeface="Arial" pitchFamily="34" charset="0"/>
              </a:rPr>
              <a:t>2. This violates the consistency </a:t>
            </a:r>
            <a:r>
              <a:rPr lang="en-US" sz="2000" dirty="0" smtClean="0">
                <a:solidFill>
                  <a:srgbClr val="660066"/>
                </a:solidFill>
                <a:latin typeface="Arial" pitchFamily="34" charset="0"/>
                <a:cs typeface="Arial" pitchFamily="34" charset="0"/>
              </a:rPr>
              <a:t>criterion. </a:t>
            </a:r>
            <a:r>
              <a:rPr lang="en-US" sz="2000" dirty="0">
                <a:solidFill>
                  <a:srgbClr val="660066"/>
                </a:solidFill>
                <a:latin typeface="Arial" pitchFamily="34" charset="0"/>
                <a:cs typeface="Arial" pitchFamily="34" charset="0"/>
              </a:rPr>
              <a:t>Making </a:t>
            </a:r>
            <a:r>
              <a:rPr lang="en-US" sz="2000" i="1" dirty="0" smtClean="0">
                <a:solidFill>
                  <a:srgbClr val="660066"/>
                </a:solidFill>
                <a:latin typeface="Arial" pitchFamily="34" charset="0"/>
                <a:cs typeface="Arial" pitchFamily="34" charset="0"/>
              </a:rPr>
              <a:t>MVs </a:t>
            </a:r>
            <a:r>
              <a:rPr lang="en-US" sz="2000" dirty="0">
                <a:solidFill>
                  <a:srgbClr val="660066"/>
                </a:solidFill>
                <a:latin typeface="Arial" pitchFamily="34" charset="0"/>
                <a:cs typeface="Arial" pitchFamily="34" charset="0"/>
              </a:rPr>
              <a:t>at the data warehouse self-maintainable </a:t>
            </a:r>
            <a:r>
              <a:rPr lang="en-US" sz="2000" dirty="0" smtClean="0">
                <a:solidFill>
                  <a:srgbClr val="660066"/>
                </a:solidFill>
                <a:latin typeface="Arial" pitchFamily="34" charset="0"/>
                <a:cs typeface="Arial" pitchFamily="34" charset="0"/>
              </a:rPr>
              <a:t>decimates inconsistency problems by eliminating </a:t>
            </a:r>
            <a:r>
              <a:rPr lang="en-US" sz="2000" dirty="0">
                <a:solidFill>
                  <a:srgbClr val="660066"/>
                </a:solidFill>
                <a:latin typeface="Arial" pitchFamily="34" charset="0"/>
                <a:cs typeface="Arial" pitchFamily="34" charset="0"/>
              </a:rPr>
              <a:t>the finite unpredictable time required to query the data source for computing </a:t>
            </a:r>
            <a:r>
              <a:rPr lang="en-US" sz="2000" dirty="0" smtClean="0">
                <a:solidFill>
                  <a:srgbClr val="660066"/>
                </a:solidFill>
                <a:latin typeface="Arial" pitchFamily="34" charset="0"/>
                <a:cs typeface="Arial" pitchFamily="34" charset="0"/>
              </a:rPr>
              <a:t>the view </a:t>
            </a:r>
            <a:r>
              <a:rPr lang="en-US" sz="2000" dirty="0">
                <a:solidFill>
                  <a:srgbClr val="660066"/>
                </a:solidFill>
                <a:latin typeface="Arial" pitchFamily="34" charset="0"/>
                <a:cs typeface="Arial" pitchFamily="34" charset="0"/>
              </a:rPr>
              <a:t>updates</a:t>
            </a:r>
            <a:r>
              <a:rPr lang="en-US" sz="2000" dirty="0" smtClean="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24451749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28</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Self View Maintenance</a:t>
            </a:r>
          </a:p>
        </p:txBody>
      </p:sp>
      <p:sp>
        <p:nvSpPr>
          <p:cNvPr id="5" name="Rectangle 4"/>
          <p:cNvSpPr/>
          <p:nvPr/>
        </p:nvSpPr>
        <p:spPr>
          <a:xfrm>
            <a:off x="817684" y="1025041"/>
            <a:ext cx="7710854" cy="4678204"/>
          </a:xfrm>
          <a:prstGeom prst="rect">
            <a:avLst/>
          </a:prstGeom>
        </p:spPr>
        <p:txBody>
          <a:bodyPr wrap="square">
            <a:spAutoFit/>
          </a:bodyPr>
          <a:lstStyle/>
          <a:p>
            <a:pPr algn="just"/>
            <a:r>
              <a:rPr lang="en-US" sz="1800" dirty="0">
                <a:solidFill>
                  <a:srgbClr val="660066"/>
                </a:solidFill>
                <a:latin typeface="Arial" pitchFamily="34" charset="0"/>
                <a:cs typeface="Arial" pitchFamily="34" charset="0"/>
              </a:rPr>
              <a:t>Consider a </a:t>
            </a:r>
            <a:r>
              <a:rPr lang="en-US" sz="1800" i="1" dirty="0" smtClean="0">
                <a:solidFill>
                  <a:srgbClr val="660066"/>
                </a:solidFill>
                <a:latin typeface="Arial" pitchFamily="34" charset="0"/>
                <a:cs typeface="Arial" pitchFamily="34" charset="0"/>
              </a:rPr>
              <a:t>MV </a:t>
            </a:r>
            <a:r>
              <a:rPr lang="en-US" sz="1800" dirty="0" smtClean="0">
                <a:solidFill>
                  <a:srgbClr val="660066"/>
                </a:solidFill>
                <a:latin typeface="Arial" pitchFamily="34" charset="0"/>
                <a:cs typeface="Arial" pitchFamily="34" charset="0"/>
              </a:rPr>
              <a:t>defined </a:t>
            </a:r>
            <a:r>
              <a:rPr lang="en-US" sz="1800" dirty="0">
                <a:solidFill>
                  <a:srgbClr val="660066"/>
                </a:solidFill>
                <a:latin typeface="Arial" pitchFamily="34" charset="0"/>
                <a:cs typeface="Arial" pitchFamily="34" charset="0"/>
              </a:rPr>
              <a:t>over a set of base </a:t>
            </a:r>
            <a:r>
              <a:rPr lang="en-US" sz="1800" dirty="0" smtClean="0">
                <a:solidFill>
                  <a:srgbClr val="660066"/>
                </a:solidFill>
                <a:latin typeface="Arial" pitchFamily="34" charset="0"/>
                <a:cs typeface="Arial" pitchFamily="34" charset="0"/>
              </a:rPr>
              <a:t>relations </a:t>
            </a:r>
            <a:r>
              <a:rPr lang="en-US" sz="1800" i="1" dirty="0" smtClean="0">
                <a:solidFill>
                  <a:srgbClr val="660066"/>
                </a:solidFill>
                <a:latin typeface="Arial" pitchFamily="34" charset="0"/>
                <a:cs typeface="Arial" pitchFamily="34" charset="0"/>
              </a:rPr>
              <a:t>R </a:t>
            </a:r>
            <a:r>
              <a:rPr lang="en-US" sz="1800" dirty="0">
                <a:solidFill>
                  <a:srgbClr val="660066"/>
                </a:solidFill>
                <a:latin typeface="Arial" pitchFamily="34" charset="0"/>
                <a:cs typeface="Arial" pitchFamily="34" charset="0"/>
              </a:rPr>
              <a:t>= </a:t>
            </a:r>
            <a:r>
              <a:rPr lang="en-US" sz="1800" i="1" dirty="0">
                <a:solidFill>
                  <a:srgbClr val="660066"/>
                </a:solidFill>
                <a:latin typeface="Arial" pitchFamily="34" charset="0"/>
                <a:cs typeface="Arial" pitchFamily="34" charset="0"/>
              </a:rPr>
              <a:t>{R</a:t>
            </a:r>
            <a:r>
              <a:rPr lang="en-US" sz="1800" dirty="0">
                <a:solidFill>
                  <a:srgbClr val="660066"/>
                </a:solidFill>
                <a:latin typeface="Arial" pitchFamily="34" charset="0"/>
                <a:cs typeface="Arial" pitchFamily="34" charset="0"/>
              </a:rPr>
              <a:t>1, </a:t>
            </a:r>
            <a:r>
              <a:rPr lang="en-US" sz="1800" i="1" dirty="0">
                <a:solidFill>
                  <a:srgbClr val="660066"/>
                </a:solidFill>
                <a:latin typeface="Arial" pitchFamily="34" charset="0"/>
                <a:cs typeface="Arial" pitchFamily="34" charset="0"/>
              </a:rPr>
              <a:t>R</a:t>
            </a:r>
            <a:r>
              <a:rPr lang="en-US" sz="1800" dirty="0">
                <a:solidFill>
                  <a:srgbClr val="660066"/>
                </a:solidFill>
                <a:latin typeface="Arial" pitchFamily="34" charset="0"/>
                <a:cs typeface="Arial" pitchFamily="34" charset="0"/>
              </a:rPr>
              <a:t>2, ..., </a:t>
            </a:r>
            <a:r>
              <a:rPr lang="en-US" sz="1800" i="1" dirty="0" err="1">
                <a:solidFill>
                  <a:srgbClr val="660066"/>
                </a:solidFill>
                <a:latin typeface="Arial" pitchFamily="34" charset="0"/>
                <a:cs typeface="Arial" pitchFamily="34" charset="0"/>
              </a:rPr>
              <a:t>Rn</a:t>
            </a:r>
            <a:r>
              <a:rPr lang="en-US" sz="1800" i="1" dirty="0">
                <a:solidFill>
                  <a:srgbClr val="660066"/>
                </a:solidFill>
                <a:latin typeface="Arial" pitchFamily="34" charset="0"/>
                <a:cs typeface="Arial" pitchFamily="34" charset="0"/>
              </a:rPr>
              <a:t>}</a:t>
            </a:r>
            <a:r>
              <a:rPr lang="en-US" sz="1800" dirty="0">
                <a:solidFill>
                  <a:srgbClr val="660066"/>
                </a:solidFill>
                <a:latin typeface="Arial" pitchFamily="34" charset="0"/>
                <a:cs typeface="Arial" pitchFamily="34" charset="0"/>
              </a:rPr>
              <a:t>. </a:t>
            </a:r>
            <a:r>
              <a:rPr lang="en-US" sz="1800" i="1" dirty="0">
                <a:solidFill>
                  <a:srgbClr val="660066"/>
                </a:solidFill>
                <a:latin typeface="Arial" pitchFamily="34" charset="0"/>
                <a:cs typeface="Arial" pitchFamily="34" charset="0"/>
              </a:rPr>
              <a:t>MV </a:t>
            </a:r>
            <a:r>
              <a:rPr lang="en-US" sz="1800" dirty="0">
                <a:solidFill>
                  <a:srgbClr val="660066"/>
                </a:solidFill>
                <a:latin typeface="Arial" pitchFamily="34" charset="0"/>
                <a:cs typeface="Arial" pitchFamily="34" charset="0"/>
              </a:rPr>
              <a:t>stores a preprocessed query at the data warehouse. The set </a:t>
            </a:r>
            <a:r>
              <a:rPr lang="en-US" sz="1800" i="1" dirty="0" smtClean="0">
                <a:solidFill>
                  <a:srgbClr val="660066"/>
                </a:solidFill>
                <a:latin typeface="Arial" pitchFamily="34" charset="0"/>
                <a:cs typeface="Arial" pitchFamily="34" charset="0"/>
              </a:rPr>
              <a:t>R </a:t>
            </a:r>
            <a:r>
              <a:rPr lang="en-US" sz="1800" dirty="0">
                <a:solidFill>
                  <a:srgbClr val="660066"/>
                </a:solidFill>
                <a:latin typeface="Arial" pitchFamily="34" charset="0"/>
                <a:cs typeface="Arial" pitchFamily="34" charset="0"/>
              </a:rPr>
              <a:t>may reside in one data source or in </a:t>
            </a:r>
            <a:r>
              <a:rPr lang="en-US" sz="1800" dirty="0" smtClean="0">
                <a:solidFill>
                  <a:srgbClr val="660066"/>
                </a:solidFill>
                <a:latin typeface="Arial" pitchFamily="34" charset="0"/>
                <a:cs typeface="Arial" pitchFamily="34" charset="0"/>
              </a:rPr>
              <a:t>multiple (</a:t>
            </a:r>
            <a:r>
              <a:rPr lang="en-US" sz="1800" dirty="0" err="1" smtClean="0">
                <a:solidFill>
                  <a:srgbClr val="660066"/>
                </a:solidFill>
                <a:latin typeface="Arial" pitchFamily="34" charset="0"/>
                <a:cs typeface="Arial" pitchFamily="34" charset="0"/>
              </a:rPr>
              <a:t>heterogenous</a:t>
            </a:r>
            <a:r>
              <a:rPr lang="en-US" sz="1800" dirty="0" smtClean="0">
                <a:solidFill>
                  <a:srgbClr val="660066"/>
                </a:solidFill>
                <a:latin typeface="Arial" pitchFamily="34" charset="0"/>
                <a:cs typeface="Arial" pitchFamily="34" charset="0"/>
              </a:rPr>
              <a:t>) </a:t>
            </a:r>
            <a:r>
              <a:rPr lang="en-US" sz="1800" dirty="0">
                <a:solidFill>
                  <a:srgbClr val="660066"/>
                </a:solidFill>
                <a:latin typeface="Arial" pitchFamily="34" charset="0"/>
                <a:cs typeface="Arial" pitchFamily="34" charset="0"/>
              </a:rPr>
              <a:t>data sources. </a:t>
            </a:r>
            <a:r>
              <a:rPr lang="en-US" sz="1800" dirty="0" smtClean="0">
                <a:solidFill>
                  <a:srgbClr val="660066"/>
                </a:solidFill>
                <a:latin typeface="Arial" pitchFamily="34" charset="0"/>
                <a:cs typeface="Arial" pitchFamily="34" charset="0"/>
              </a:rPr>
              <a:t>A change </a:t>
            </a:r>
            <a:r>
              <a:rPr lang="en-US" sz="1800" i="1" dirty="0" err="1">
                <a:solidFill>
                  <a:srgbClr val="660066"/>
                </a:solidFill>
                <a:latin typeface="Arial" pitchFamily="34" charset="0"/>
                <a:cs typeface="Arial" pitchFamily="34" charset="0"/>
              </a:rPr>
              <a:t>ΔRi</a:t>
            </a:r>
            <a:r>
              <a:rPr lang="en-US" sz="1800" i="1" dirty="0">
                <a:solidFill>
                  <a:srgbClr val="660066"/>
                </a:solidFill>
                <a:latin typeface="Arial" pitchFamily="34" charset="0"/>
                <a:cs typeface="Arial" pitchFamily="34" charset="0"/>
              </a:rPr>
              <a:t> </a:t>
            </a:r>
            <a:r>
              <a:rPr lang="en-US" sz="1800" dirty="0">
                <a:solidFill>
                  <a:srgbClr val="660066"/>
                </a:solidFill>
                <a:latin typeface="Arial" pitchFamily="34" charset="0"/>
                <a:cs typeface="Arial" pitchFamily="34" charset="0"/>
              </a:rPr>
              <a:t>made to the relation </a:t>
            </a:r>
            <a:r>
              <a:rPr lang="en-US" sz="1800" i="1" dirty="0" err="1">
                <a:solidFill>
                  <a:srgbClr val="660066"/>
                </a:solidFill>
                <a:latin typeface="Arial" pitchFamily="34" charset="0"/>
                <a:cs typeface="Arial" pitchFamily="34" charset="0"/>
              </a:rPr>
              <a:t>R</a:t>
            </a:r>
            <a:r>
              <a:rPr lang="en-US" sz="1800" i="1" baseline="-10000" dirty="0" err="1">
                <a:solidFill>
                  <a:srgbClr val="660066"/>
                </a:solidFill>
                <a:latin typeface="Arial" pitchFamily="34" charset="0"/>
                <a:cs typeface="Arial" pitchFamily="34" charset="0"/>
              </a:rPr>
              <a:t>i</a:t>
            </a:r>
            <a:r>
              <a:rPr lang="en-US" sz="1800" i="1" dirty="0">
                <a:solidFill>
                  <a:srgbClr val="660066"/>
                </a:solidFill>
                <a:latin typeface="Arial" pitchFamily="34" charset="0"/>
                <a:cs typeface="Arial" pitchFamily="34" charset="0"/>
              </a:rPr>
              <a:t> </a:t>
            </a:r>
            <a:r>
              <a:rPr lang="en-US" sz="1800" dirty="0">
                <a:solidFill>
                  <a:srgbClr val="660066"/>
                </a:solidFill>
                <a:latin typeface="Arial" pitchFamily="34" charset="0"/>
                <a:cs typeface="Arial" pitchFamily="34" charset="0"/>
              </a:rPr>
              <a:t>might affect </a:t>
            </a:r>
            <a:r>
              <a:rPr lang="en-US" sz="1800" i="1" dirty="0" smtClean="0">
                <a:solidFill>
                  <a:srgbClr val="660066"/>
                </a:solidFill>
                <a:latin typeface="Arial" pitchFamily="34" charset="0"/>
                <a:cs typeface="Arial" pitchFamily="34" charset="0"/>
              </a:rPr>
              <a:t>MV</a:t>
            </a:r>
            <a:r>
              <a:rPr lang="en-US" sz="1800" dirty="0" smtClean="0">
                <a:solidFill>
                  <a:srgbClr val="660066"/>
                </a:solidFill>
                <a:latin typeface="Arial" pitchFamily="34" charset="0"/>
                <a:cs typeface="Arial" pitchFamily="34" charset="0"/>
              </a:rPr>
              <a:t>.</a:t>
            </a:r>
          </a:p>
          <a:p>
            <a:pPr algn="just">
              <a:spcBef>
                <a:spcPts val="1200"/>
              </a:spcBef>
            </a:pPr>
            <a:r>
              <a:rPr lang="en-US" sz="1800" i="1" dirty="0" smtClean="0">
                <a:solidFill>
                  <a:srgbClr val="660066"/>
                </a:solidFill>
                <a:latin typeface="Arial" pitchFamily="34" charset="0"/>
                <a:cs typeface="Arial" pitchFamily="34" charset="0"/>
              </a:rPr>
              <a:t>MV </a:t>
            </a:r>
            <a:r>
              <a:rPr lang="en-US" sz="1800" dirty="0">
                <a:solidFill>
                  <a:srgbClr val="660066"/>
                </a:solidFill>
                <a:latin typeface="Arial" pitchFamily="34" charset="0"/>
                <a:cs typeface="Arial" pitchFamily="34" charset="0"/>
              </a:rPr>
              <a:t>is defined to be </a:t>
            </a:r>
            <a:r>
              <a:rPr lang="en-US" sz="1800" dirty="0" smtClean="0">
                <a:solidFill>
                  <a:srgbClr val="660066"/>
                </a:solidFill>
                <a:latin typeface="Arial" pitchFamily="34" charset="0"/>
                <a:cs typeface="Arial" pitchFamily="34" charset="0"/>
              </a:rPr>
              <a:t>self-maintainable if </a:t>
            </a:r>
            <a:r>
              <a:rPr lang="en-US" sz="1800" dirty="0">
                <a:solidFill>
                  <a:srgbClr val="660066"/>
                </a:solidFill>
                <a:latin typeface="Arial" pitchFamily="34" charset="0"/>
                <a:cs typeface="Arial" pitchFamily="34" charset="0"/>
              </a:rPr>
              <a:t>a change </a:t>
            </a:r>
            <a:r>
              <a:rPr lang="en-US" sz="1800" i="1" dirty="0">
                <a:solidFill>
                  <a:srgbClr val="660066"/>
                </a:solidFill>
                <a:latin typeface="Arial" pitchFamily="34" charset="0"/>
                <a:cs typeface="Arial" pitchFamily="34" charset="0"/>
              </a:rPr>
              <a:t>ΔMV </a:t>
            </a:r>
            <a:r>
              <a:rPr lang="en-US" sz="1800" dirty="0">
                <a:solidFill>
                  <a:srgbClr val="660066"/>
                </a:solidFill>
                <a:latin typeface="Arial" pitchFamily="34" charset="0"/>
                <a:cs typeface="Arial" pitchFamily="34" charset="0"/>
              </a:rPr>
              <a:t>in </a:t>
            </a:r>
            <a:r>
              <a:rPr lang="en-US" sz="1800" i="1" dirty="0" smtClean="0">
                <a:solidFill>
                  <a:srgbClr val="660066"/>
                </a:solidFill>
                <a:latin typeface="Arial" pitchFamily="34" charset="0"/>
                <a:cs typeface="Arial" pitchFamily="34" charset="0"/>
              </a:rPr>
              <a:t>MV</a:t>
            </a:r>
            <a:r>
              <a:rPr lang="en-US" sz="1800" dirty="0" smtClean="0">
                <a:solidFill>
                  <a:srgbClr val="660066"/>
                </a:solidFill>
                <a:latin typeface="Arial" pitchFamily="34" charset="0"/>
                <a:cs typeface="Arial" pitchFamily="34" charset="0"/>
              </a:rPr>
              <a:t>, </a:t>
            </a:r>
            <a:r>
              <a:rPr lang="en-US" sz="1800" dirty="0">
                <a:solidFill>
                  <a:srgbClr val="660066"/>
                </a:solidFill>
                <a:latin typeface="Arial" pitchFamily="34" charset="0"/>
                <a:cs typeface="Arial" pitchFamily="34" charset="0"/>
              </a:rPr>
              <a:t>in response to the change </a:t>
            </a:r>
            <a:r>
              <a:rPr lang="en-US" sz="1800" i="1" dirty="0" err="1" smtClean="0">
                <a:solidFill>
                  <a:srgbClr val="660066"/>
                </a:solidFill>
                <a:latin typeface="Arial" pitchFamily="34" charset="0"/>
                <a:cs typeface="Arial" pitchFamily="34" charset="0"/>
              </a:rPr>
              <a:t>ΔRi</a:t>
            </a:r>
            <a:r>
              <a:rPr lang="en-US" sz="1800" i="1" dirty="0" smtClean="0">
                <a:solidFill>
                  <a:srgbClr val="660066"/>
                </a:solidFill>
                <a:latin typeface="Arial" pitchFamily="34" charset="0"/>
                <a:cs typeface="Arial" pitchFamily="34" charset="0"/>
              </a:rPr>
              <a:t>, </a:t>
            </a:r>
            <a:r>
              <a:rPr lang="en-US" sz="1800" dirty="0" smtClean="0">
                <a:solidFill>
                  <a:srgbClr val="660066"/>
                </a:solidFill>
                <a:latin typeface="Arial" pitchFamily="34" charset="0"/>
                <a:cs typeface="Arial" pitchFamily="34" charset="0"/>
              </a:rPr>
              <a:t>can </a:t>
            </a:r>
            <a:r>
              <a:rPr lang="en-US" sz="1800" dirty="0">
                <a:solidFill>
                  <a:srgbClr val="660066"/>
                </a:solidFill>
                <a:latin typeface="Arial" pitchFamily="34" charset="0"/>
                <a:cs typeface="Arial" pitchFamily="34" charset="0"/>
              </a:rPr>
              <a:t>be computed using only </a:t>
            </a:r>
            <a:r>
              <a:rPr lang="en-US" sz="1800" dirty="0" smtClean="0">
                <a:solidFill>
                  <a:srgbClr val="660066"/>
                </a:solidFill>
                <a:latin typeface="Arial" pitchFamily="34" charset="0"/>
                <a:cs typeface="Arial" pitchFamily="34" charset="0"/>
              </a:rPr>
              <a:t>the </a:t>
            </a:r>
            <a:r>
              <a:rPr lang="en-US" sz="1800" i="1" dirty="0" smtClean="0">
                <a:solidFill>
                  <a:srgbClr val="660066"/>
                </a:solidFill>
                <a:latin typeface="Arial" pitchFamily="34" charset="0"/>
                <a:cs typeface="Arial" pitchFamily="34" charset="0"/>
              </a:rPr>
              <a:t>MV </a:t>
            </a:r>
            <a:r>
              <a:rPr lang="en-US" sz="1800" dirty="0">
                <a:solidFill>
                  <a:srgbClr val="660066"/>
                </a:solidFill>
                <a:latin typeface="Arial" pitchFamily="34" charset="0"/>
                <a:cs typeface="Arial" pitchFamily="34" charset="0"/>
              </a:rPr>
              <a:t>and the update </a:t>
            </a:r>
            <a:r>
              <a:rPr lang="en-US" sz="1800" i="1" dirty="0" err="1">
                <a:solidFill>
                  <a:srgbClr val="660066"/>
                </a:solidFill>
                <a:latin typeface="Arial" pitchFamily="34" charset="0"/>
                <a:cs typeface="Arial" pitchFamily="34" charset="0"/>
              </a:rPr>
              <a:t>ΔRi</a:t>
            </a:r>
            <a:r>
              <a:rPr lang="en-US" sz="1800" dirty="0">
                <a:solidFill>
                  <a:srgbClr val="660066"/>
                </a:solidFill>
                <a:latin typeface="Arial" pitchFamily="34" charset="0"/>
                <a:cs typeface="Arial" pitchFamily="34" charset="0"/>
              </a:rPr>
              <a:t>. But </a:t>
            </a:r>
            <a:r>
              <a:rPr lang="en-US" sz="1800" dirty="0" smtClean="0">
                <a:solidFill>
                  <a:srgbClr val="660066"/>
                </a:solidFill>
                <a:latin typeface="Arial" pitchFamily="34" charset="0"/>
                <a:cs typeface="Arial" pitchFamily="34" charset="0"/>
              </a:rPr>
              <a:t>DW might </a:t>
            </a:r>
            <a:r>
              <a:rPr lang="en-US" sz="1800" dirty="0">
                <a:solidFill>
                  <a:srgbClr val="660066"/>
                </a:solidFill>
                <a:latin typeface="Arial" pitchFamily="34" charset="0"/>
                <a:cs typeface="Arial" pitchFamily="34" charset="0"/>
              </a:rPr>
              <a:t>need some additional </a:t>
            </a:r>
            <a:r>
              <a:rPr lang="en-US" sz="1800" dirty="0" smtClean="0">
                <a:solidFill>
                  <a:srgbClr val="660066"/>
                </a:solidFill>
                <a:latin typeface="Arial" pitchFamily="34" charset="0"/>
                <a:cs typeface="Arial" pitchFamily="34" charset="0"/>
              </a:rPr>
              <a:t>information from </a:t>
            </a:r>
            <a:r>
              <a:rPr lang="en-US" sz="1800" dirty="0">
                <a:solidFill>
                  <a:srgbClr val="660066"/>
                </a:solidFill>
                <a:latin typeface="Arial" pitchFamily="34" charset="0"/>
                <a:cs typeface="Arial" pitchFamily="34" charset="0"/>
              </a:rPr>
              <a:t>other relations </a:t>
            </a:r>
            <a:r>
              <a:rPr lang="en-US" sz="1800" dirty="0" smtClean="0">
                <a:solidFill>
                  <a:srgbClr val="660066"/>
                </a:solidFill>
                <a:latin typeface="Arial" pitchFamily="34" charset="0"/>
                <a:cs typeface="Arial" pitchFamily="34" charset="0"/>
              </a:rPr>
              <a:t>of </a:t>
            </a:r>
            <a:r>
              <a:rPr lang="en-US" sz="1800" i="1" dirty="0" smtClean="0">
                <a:solidFill>
                  <a:srgbClr val="660066"/>
                </a:solidFill>
                <a:latin typeface="Arial" pitchFamily="34" charset="0"/>
                <a:cs typeface="Arial" pitchFamily="34" charset="0"/>
              </a:rPr>
              <a:t>R </a:t>
            </a:r>
            <a:r>
              <a:rPr lang="en-US" sz="1800" dirty="0" smtClean="0">
                <a:solidFill>
                  <a:srgbClr val="660066"/>
                </a:solidFill>
                <a:latin typeface="Arial" pitchFamily="34" charset="0"/>
                <a:cs typeface="Arial" pitchFamily="34" charset="0"/>
              </a:rPr>
              <a:t>to </a:t>
            </a:r>
            <a:r>
              <a:rPr lang="en-US" sz="1800" dirty="0">
                <a:solidFill>
                  <a:srgbClr val="660066"/>
                </a:solidFill>
                <a:latin typeface="Arial" pitchFamily="34" charset="0"/>
                <a:cs typeface="Arial" pitchFamily="34" charset="0"/>
              </a:rPr>
              <a:t>compute the </a:t>
            </a:r>
            <a:r>
              <a:rPr lang="en-US" sz="1800" dirty="0" smtClean="0">
                <a:solidFill>
                  <a:srgbClr val="660066"/>
                </a:solidFill>
                <a:latin typeface="Arial" pitchFamily="34" charset="0"/>
                <a:cs typeface="Arial" pitchFamily="34" charset="0"/>
              </a:rPr>
              <a:t>view update </a:t>
            </a:r>
            <a:r>
              <a:rPr lang="en-US" sz="1800" i="1" dirty="0" smtClean="0">
                <a:solidFill>
                  <a:srgbClr val="660066"/>
                </a:solidFill>
                <a:latin typeface="Arial" pitchFamily="34" charset="0"/>
                <a:cs typeface="Arial" pitchFamily="34" charset="0"/>
              </a:rPr>
              <a:t>ΔMV</a:t>
            </a:r>
            <a:r>
              <a:rPr lang="en-US" sz="1800" dirty="0" smtClean="0">
                <a:solidFill>
                  <a:srgbClr val="660066"/>
                </a:solidFill>
                <a:latin typeface="Arial" pitchFamily="34" charset="0"/>
                <a:cs typeface="Arial" pitchFamily="34" charset="0"/>
              </a:rPr>
              <a:t>. </a:t>
            </a:r>
            <a:r>
              <a:rPr lang="en-US" sz="1800" dirty="0">
                <a:solidFill>
                  <a:srgbClr val="660066"/>
                </a:solidFill>
                <a:latin typeface="Arial" pitchFamily="34" charset="0"/>
                <a:cs typeface="Arial" pitchFamily="34" charset="0"/>
              </a:rPr>
              <a:t>Since the underlying data sources are decoupled from </a:t>
            </a:r>
            <a:r>
              <a:rPr lang="en-US" sz="1800" dirty="0" smtClean="0">
                <a:solidFill>
                  <a:srgbClr val="660066"/>
                </a:solidFill>
                <a:latin typeface="Arial" pitchFamily="34" charset="0"/>
                <a:cs typeface="Arial" pitchFamily="34" charset="0"/>
              </a:rPr>
              <a:t>DW, this </a:t>
            </a:r>
            <a:r>
              <a:rPr lang="en-US" sz="1800" dirty="0">
                <a:solidFill>
                  <a:srgbClr val="660066"/>
                </a:solidFill>
                <a:latin typeface="Arial" pitchFamily="34" charset="0"/>
                <a:cs typeface="Arial" pitchFamily="34" charset="0"/>
              </a:rPr>
              <a:t>requires a finite computation time. Also the random changes at the data sources </a:t>
            </a:r>
            <a:r>
              <a:rPr lang="en-US" sz="1800" dirty="0" smtClean="0">
                <a:solidFill>
                  <a:srgbClr val="660066"/>
                </a:solidFill>
                <a:latin typeface="Arial" pitchFamily="34" charset="0"/>
                <a:cs typeface="Arial" pitchFamily="34" charset="0"/>
              </a:rPr>
              <a:t>can give </a:t>
            </a:r>
            <a:r>
              <a:rPr lang="en-US" sz="1800" dirty="0">
                <a:solidFill>
                  <a:srgbClr val="660066"/>
                </a:solidFill>
                <a:latin typeface="Arial" pitchFamily="34" charset="0"/>
                <a:cs typeface="Arial" pitchFamily="34" charset="0"/>
              </a:rPr>
              <a:t>rise to inconsistencies at </a:t>
            </a:r>
            <a:r>
              <a:rPr lang="en-US" sz="1800" dirty="0" smtClean="0">
                <a:solidFill>
                  <a:srgbClr val="660066"/>
                </a:solidFill>
                <a:latin typeface="Arial" pitchFamily="34" charset="0"/>
                <a:cs typeface="Arial" pitchFamily="34" charset="0"/>
              </a:rPr>
              <a:t>DW. </a:t>
            </a:r>
            <a:r>
              <a:rPr lang="en-US" sz="1800" dirty="0">
                <a:solidFill>
                  <a:srgbClr val="660066"/>
                </a:solidFill>
                <a:latin typeface="Arial" pitchFamily="34" charset="0"/>
                <a:cs typeface="Arial" pitchFamily="34" charset="0"/>
              </a:rPr>
              <a:t>Some data sources may not support </a:t>
            </a:r>
            <a:r>
              <a:rPr lang="en-US" sz="1800" dirty="0" smtClean="0">
                <a:solidFill>
                  <a:srgbClr val="660066"/>
                </a:solidFill>
                <a:latin typeface="Arial" pitchFamily="34" charset="0"/>
                <a:cs typeface="Arial" pitchFamily="34" charset="0"/>
              </a:rPr>
              <a:t>database </a:t>
            </a:r>
            <a:r>
              <a:rPr lang="en-US" sz="1800" dirty="0">
                <a:solidFill>
                  <a:srgbClr val="660066"/>
                </a:solidFill>
                <a:latin typeface="Arial" pitchFamily="34" charset="0"/>
                <a:cs typeface="Arial" pitchFamily="34" charset="0"/>
              </a:rPr>
              <a:t>functionalities and querying such sources to compute the view updates </a:t>
            </a:r>
            <a:r>
              <a:rPr lang="en-US" sz="1800" dirty="0" smtClean="0">
                <a:solidFill>
                  <a:srgbClr val="660066"/>
                </a:solidFill>
                <a:latin typeface="Arial" pitchFamily="34" charset="0"/>
                <a:cs typeface="Arial" pitchFamily="34" charset="0"/>
              </a:rPr>
              <a:t>may be an </a:t>
            </a:r>
            <a:r>
              <a:rPr lang="en-US" sz="1800" dirty="0">
                <a:solidFill>
                  <a:srgbClr val="660066"/>
                </a:solidFill>
                <a:latin typeface="Arial" pitchFamily="34" charset="0"/>
                <a:cs typeface="Arial" pitchFamily="34" charset="0"/>
              </a:rPr>
              <a:t>impossible task. Because of these problems, </a:t>
            </a:r>
            <a:r>
              <a:rPr lang="en-US" sz="1800" i="1" dirty="0">
                <a:solidFill>
                  <a:srgbClr val="FF0000"/>
                </a:solidFill>
                <a:latin typeface="Arial" pitchFamily="34" charset="0"/>
                <a:cs typeface="Arial" pitchFamily="34" charset="0"/>
              </a:rPr>
              <a:t>the preprocessed </a:t>
            </a:r>
            <a:r>
              <a:rPr lang="en-US" sz="1800" i="1" dirty="0" smtClean="0">
                <a:solidFill>
                  <a:srgbClr val="FF0000"/>
                </a:solidFill>
                <a:latin typeface="Arial" pitchFamily="34" charset="0"/>
                <a:cs typeface="Arial" pitchFamily="34" charset="0"/>
              </a:rPr>
              <a:t>query</a:t>
            </a:r>
            <a:r>
              <a:rPr lang="en-US" sz="1800" i="1" dirty="0">
                <a:solidFill>
                  <a:srgbClr val="FF0000"/>
                </a:solidFill>
                <a:latin typeface="Arial" pitchFamily="34" charset="0"/>
                <a:cs typeface="Arial" pitchFamily="34" charset="0"/>
              </a:rPr>
              <a:t> </a:t>
            </a:r>
            <a:r>
              <a:rPr lang="en-US" sz="1800" i="1" dirty="0" smtClean="0">
                <a:solidFill>
                  <a:srgbClr val="FF0000"/>
                </a:solidFill>
                <a:latin typeface="Arial" pitchFamily="34" charset="0"/>
                <a:cs typeface="Arial" pitchFamily="34" charset="0"/>
              </a:rPr>
              <a:t>that </a:t>
            </a:r>
            <a:r>
              <a:rPr lang="en-US" sz="1800" i="1" dirty="0">
                <a:solidFill>
                  <a:srgbClr val="FF0000"/>
                </a:solidFill>
                <a:latin typeface="Arial" pitchFamily="34" charset="0"/>
                <a:cs typeface="Arial" pitchFamily="34" charset="0"/>
              </a:rPr>
              <a:t>is materialized at the warehouse needs to be maintained without access to the </a:t>
            </a:r>
            <a:r>
              <a:rPr lang="en-US" sz="1800" i="1" dirty="0" smtClean="0">
                <a:solidFill>
                  <a:srgbClr val="FF0000"/>
                </a:solidFill>
                <a:latin typeface="Arial" pitchFamily="34" charset="0"/>
                <a:cs typeface="Arial" pitchFamily="34" charset="0"/>
              </a:rPr>
              <a:t>base relations</a:t>
            </a:r>
            <a:r>
              <a:rPr lang="en-US" sz="1800" dirty="0" smtClean="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749992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29</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Self View Maintenance Approaches</a:t>
            </a:r>
          </a:p>
        </p:txBody>
      </p:sp>
      <p:sp>
        <p:nvSpPr>
          <p:cNvPr id="5" name="Rectangle 4"/>
          <p:cNvSpPr/>
          <p:nvPr/>
        </p:nvSpPr>
        <p:spPr>
          <a:xfrm>
            <a:off x="817684" y="1025041"/>
            <a:ext cx="7710854" cy="5016758"/>
          </a:xfrm>
          <a:prstGeom prst="rect">
            <a:avLst/>
          </a:prstGeom>
        </p:spPr>
        <p:txBody>
          <a:bodyPr wrap="square">
            <a:spAutoFit/>
          </a:bodyPr>
          <a:lstStyle/>
          <a:p>
            <a:pPr marL="228600" indent="-228600" algn="just">
              <a:buBlip>
                <a:blip r:embed="rId2"/>
              </a:buBlip>
            </a:pPr>
            <a:r>
              <a:rPr lang="en-US" dirty="0" smtClean="0">
                <a:solidFill>
                  <a:srgbClr val="660066"/>
                </a:solidFill>
                <a:latin typeface="Arial" pitchFamily="34" charset="0"/>
                <a:cs typeface="Arial" pitchFamily="34" charset="0"/>
              </a:rPr>
              <a:t>Replicate </a:t>
            </a:r>
            <a:r>
              <a:rPr lang="en-US" dirty="0">
                <a:solidFill>
                  <a:srgbClr val="660066"/>
                </a:solidFill>
                <a:latin typeface="Arial" pitchFamily="34" charset="0"/>
                <a:cs typeface="Arial" pitchFamily="34" charset="0"/>
              </a:rPr>
              <a:t>all base data in its entirety at </a:t>
            </a:r>
            <a:r>
              <a:rPr lang="en-US" dirty="0" smtClean="0">
                <a:solidFill>
                  <a:srgbClr val="660066"/>
                </a:solidFill>
                <a:latin typeface="Arial" pitchFamily="34" charset="0"/>
                <a:cs typeface="Arial" pitchFamily="34" charset="0"/>
              </a:rPr>
              <a:t>DW so </a:t>
            </a:r>
            <a:r>
              <a:rPr lang="en-US" dirty="0">
                <a:solidFill>
                  <a:srgbClr val="660066"/>
                </a:solidFill>
                <a:latin typeface="Arial" pitchFamily="34" charset="0"/>
                <a:cs typeface="Arial" pitchFamily="34" charset="0"/>
              </a:rPr>
              <a:t>that </a:t>
            </a:r>
            <a:r>
              <a:rPr lang="en-US" dirty="0" smtClean="0">
                <a:solidFill>
                  <a:srgbClr val="660066"/>
                </a:solidFill>
                <a:latin typeface="Arial" pitchFamily="34" charset="0"/>
                <a:cs typeface="Arial" pitchFamily="34" charset="0"/>
              </a:rPr>
              <a:t>the maintenance </a:t>
            </a:r>
            <a:r>
              <a:rPr lang="en-US" dirty="0">
                <a:solidFill>
                  <a:srgbClr val="660066"/>
                </a:solidFill>
                <a:latin typeface="Arial" pitchFamily="34" charset="0"/>
                <a:cs typeface="Arial" pitchFamily="34" charset="0"/>
              </a:rPr>
              <a:t>of the </a:t>
            </a:r>
            <a:r>
              <a:rPr lang="en-US" i="1" dirty="0">
                <a:solidFill>
                  <a:srgbClr val="660066"/>
                </a:solidFill>
                <a:latin typeface="Arial" pitchFamily="34" charset="0"/>
                <a:cs typeface="Arial" pitchFamily="34" charset="0"/>
              </a:rPr>
              <a:t>MV </a:t>
            </a:r>
            <a:r>
              <a:rPr lang="en-US" dirty="0">
                <a:solidFill>
                  <a:srgbClr val="660066"/>
                </a:solidFill>
                <a:latin typeface="Arial" pitchFamily="34" charset="0"/>
                <a:cs typeface="Arial" pitchFamily="34" charset="0"/>
              </a:rPr>
              <a:t>becomes local to the data warehouse</a:t>
            </a:r>
            <a:r>
              <a:rPr lang="en-US" dirty="0" smtClean="0">
                <a:solidFill>
                  <a:srgbClr val="660066"/>
                </a:solidFill>
                <a:latin typeface="Arial" pitchFamily="34" charset="0"/>
                <a:cs typeface="Arial" pitchFamily="34" charset="0"/>
              </a:rPr>
              <a:t>.</a:t>
            </a:r>
          </a:p>
          <a:p>
            <a:pPr marL="228600" algn="just">
              <a:spcBef>
                <a:spcPts val="600"/>
              </a:spcBef>
            </a:pPr>
            <a:r>
              <a:rPr lang="en-US" sz="1800" dirty="0" smtClean="0">
                <a:solidFill>
                  <a:srgbClr val="660066"/>
                </a:solidFill>
                <a:latin typeface="Arial" pitchFamily="34" charset="0"/>
                <a:cs typeface="Arial" pitchFamily="34" charset="0"/>
              </a:rPr>
              <a:t>Problems:</a:t>
            </a:r>
          </a:p>
          <a:p>
            <a:pPr marL="800100" lvl="1" indent="-342900" algn="just">
              <a:buBlip>
                <a:blip r:embed="rId3"/>
              </a:buBlip>
            </a:pPr>
            <a:r>
              <a:rPr lang="en-US" sz="2000" dirty="0">
                <a:solidFill>
                  <a:srgbClr val="000099"/>
                </a:solidFill>
                <a:latin typeface="Arial" pitchFamily="34" charset="0"/>
                <a:cs typeface="Arial" pitchFamily="34" charset="0"/>
              </a:rPr>
              <a:t>As more and more data is added to the warehouse, it increases the </a:t>
            </a:r>
            <a:r>
              <a:rPr lang="en-US" sz="2000" dirty="0" smtClean="0">
                <a:solidFill>
                  <a:srgbClr val="000099"/>
                </a:solidFill>
                <a:latin typeface="Arial" pitchFamily="34" charset="0"/>
                <a:cs typeface="Arial" pitchFamily="34" charset="0"/>
              </a:rPr>
              <a:t>space complexity and gives </a:t>
            </a:r>
            <a:r>
              <a:rPr lang="en-US" sz="2000" dirty="0">
                <a:solidFill>
                  <a:srgbClr val="000099"/>
                </a:solidFill>
                <a:latin typeface="Arial" pitchFamily="34" charset="0"/>
                <a:cs typeface="Arial" pitchFamily="34" charset="0"/>
              </a:rPr>
              <a:t>rise to information redundancy which might lead to </a:t>
            </a:r>
            <a:r>
              <a:rPr lang="en-US" sz="2000" dirty="0" smtClean="0">
                <a:solidFill>
                  <a:srgbClr val="000099"/>
                </a:solidFill>
                <a:latin typeface="Arial" pitchFamily="34" charset="0"/>
                <a:cs typeface="Arial" pitchFamily="34" charset="0"/>
              </a:rPr>
              <a:t>inconsistencies.</a:t>
            </a:r>
          </a:p>
          <a:p>
            <a:pPr marL="800100" lvl="1" indent="-342900" algn="just">
              <a:spcAft>
                <a:spcPts val="600"/>
              </a:spcAft>
              <a:buBlip>
                <a:blip r:embed="rId3"/>
              </a:buBlip>
            </a:pPr>
            <a:r>
              <a:rPr lang="en-US" sz="2000" dirty="0" smtClean="0">
                <a:solidFill>
                  <a:srgbClr val="000099"/>
                </a:solidFill>
                <a:latin typeface="Arial" pitchFamily="34" charset="0"/>
                <a:cs typeface="Arial" pitchFamily="34" charset="0"/>
              </a:rPr>
              <a:t>Overlooks </a:t>
            </a:r>
            <a:r>
              <a:rPr lang="en-US" sz="2000" dirty="0">
                <a:solidFill>
                  <a:srgbClr val="000099"/>
                </a:solidFill>
                <a:latin typeface="Arial" pitchFamily="34" charset="0"/>
                <a:cs typeface="Arial" pitchFamily="34" charset="0"/>
              </a:rPr>
              <a:t>the point that the base tuples might be present in the view itself, so </a:t>
            </a:r>
            <a:r>
              <a:rPr lang="en-US" sz="2000" dirty="0" smtClean="0">
                <a:solidFill>
                  <a:srgbClr val="000099"/>
                </a:solidFill>
                <a:latin typeface="Arial" pitchFamily="34" charset="0"/>
                <a:cs typeface="Arial" pitchFamily="34" charset="0"/>
              </a:rPr>
              <a:t>the view </a:t>
            </a:r>
            <a:r>
              <a:rPr lang="en-US" sz="2000" dirty="0">
                <a:solidFill>
                  <a:srgbClr val="000099"/>
                </a:solidFill>
                <a:latin typeface="Arial" pitchFamily="34" charset="0"/>
                <a:cs typeface="Arial" pitchFamily="34" charset="0"/>
              </a:rPr>
              <a:t>instance, the base update and a subset of the base relations might be sufficient </a:t>
            </a:r>
            <a:r>
              <a:rPr lang="en-US" sz="2000" dirty="0" smtClean="0">
                <a:solidFill>
                  <a:srgbClr val="000099"/>
                </a:solidFill>
                <a:latin typeface="Arial" pitchFamily="34" charset="0"/>
                <a:cs typeface="Arial" pitchFamily="34" charset="0"/>
              </a:rPr>
              <a:t>to achieve </a:t>
            </a:r>
            <a:r>
              <a:rPr lang="en-US" sz="2000" dirty="0">
                <a:solidFill>
                  <a:srgbClr val="000099"/>
                </a:solidFill>
                <a:latin typeface="Arial" pitchFamily="34" charset="0"/>
                <a:cs typeface="Arial" pitchFamily="34" charset="0"/>
              </a:rPr>
              <a:t>self-maintainability in the case of SPJ (Select-Project-Join) </a:t>
            </a:r>
            <a:r>
              <a:rPr lang="en-US" sz="2000" dirty="0" smtClean="0">
                <a:solidFill>
                  <a:srgbClr val="000099"/>
                </a:solidFill>
                <a:latin typeface="Arial" pitchFamily="34" charset="0"/>
                <a:cs typeface="Arial" pitchFamily="34" charset="0"/>
              </a:rPr>
              <a:t>views.</a:t>
            </a:r>
            <a:endParaRPr lang="en-US" sz="2000" dirty="0">
              <a:solidFill>
                <a:srgbClr val="000099"/>
              </a:solidFill>
              <a:latin typeface="Arial" pitchFamily="34" charset="0"/>
              <a:cs typeface="Arial" pitchFamily="34" charset="0"/>
            </a:endParaRPr>
          </a:p>
          <a:p>
            <a:r>
              <a:rPr lang="en-US" sz="2000" dirty="0" smtClean="0">
                <a:solidFill>
                  <a:srgbClr val="000099"/>
                </a:solidFill>
                <a:latin typeface="Arial" pitchFamily="34" charset="0"/>
                <a:cs typeface="Arial" pitchFamily="34" charset="0"/>
              </a:rPr>
              <a:t>Question: </a:t>
            </a:r>
            <a:r>
              <a:rPr lang="en-US" sz="2000" i="1" dirty="0">
                <a:solidFill>
                  <a:srgbClr val="FF0000"/>
                </a:solidFill>
                <a:latin typeface="Arial" pitchFamily="34" charset="0"/>
                <a:cs typeface="Arial" pitchFamily="34" charset="0"/>
              </a:rPr>
              <a:t>But how </a:t>
            </a:r>
            <a:r>
              <a:rPr lang="en-US" sz="2000" i="1" dirty="0" smtClean="0">
                <a:solidFill>
                  <a:srgbClr val="FF0000"/>
                </a:solidFill>
                <a:latin typeface="Arial" pitchFamily="34" charset="0"/>
                <a:cs typeface="Arial" pitchFamily="34" charset="0"/>
              </a:rPr>
              <a:t>can the </a:t>
            </a:r>
            <a:r>
              <a:rPr lang="en-US" sz="2000" i="1" dirty="0">
                <a:solidFill>
                  <a:srgbClr val="FF0000"/>
                </a:solidFill>
                <a:latin typeface="Arial" pitchFamily="34" charset="0"/>
                <a:cs typeface="Arial" pitchFamily="34" charset="0"/>
              </a:rPr>
              <a:t>subset of the base relations that is needed to compute the view updates be stored at DW?</a:t>
            </a:r>
            <a:endParaRPr lang="en-US" sz="2000" dirty="0" smtClean="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610301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3</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Warehouse Introduction</a:t>
            </a:r>
          </a:p>
        </p:txBody>
      </p:sp>
      <p:sp>
        <p:nvSpPr>
          <p:cNvPr id="3" name="Rectangle 2"/>
          <p:cNvSpPr/>
          <p:nvPr/>
        </p:nvSpPr>
        <p:spPr>
          <a:xfrm>
            <a:off x="665016" y="1448162"/>
            <a:ext cx="7872153" cy="3385542"/>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Conventional database systems stores mainly historical data such as employee records, medical histories, sales history, etc. Transactions are initiated to find answers of queries that need such data. </a:t>
            </a:r>
            <a:r>
              <a:rPr lang="en-US" dirty="0">
                <a:solidFill>
                  <a:srgbClr val="660066"/>
                </a:solidFill>
                <a:latin typeface="Arial" pitchFamily="34" charset="0"/>
                <a:cs typeface="Arial" pitchFamily="34" charset="0"/>
              </a:rPr>
              <a:t>Thus, database systems are </a:t>
            </a:r>
            <a:r>
              <a:rPr lang="en-US" dirty="0" smtClean="0">
                <a:solidFill>
                  <a:srgbClr val="660066"/>
                </a:solidFill>
                <a:latin typeface="Arial" pitchFamily="34" charset="0"/>
                <a:cs typeface="Arial" pitchFamily="34" charset="0"/>
              </a:rPr>
              <a:t>basically suited for:</a:t>
            </a:r>
          </a:p>
          <a:p>
            <a:pPr marL="914400"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robust </a:t>
            </a:r>
            <a:r>
              <a:rPr lang="en-US" sz="2000" dirty="0">
                <a:solidFill>
                  <a:srgbClr val="000099"/>
                </a:solidFill>
                <a:latin typeface="Arial" pitchFamily="34" charset="0"/>
                <a:cs typeface="Arial" pitchFamily="34" charset="0"/>
              </a:rPr>
              <a:t>and efficient </a:t>
            </a:r>
            <a:r>
              <a:rPr lang="en-US" sz="2000" i="1" dirty="0">
                <a:solidFill>
                  <a:srgbClr val="000099"/>
                </a:solidFill>
                <a:latin typeface="Arial" pitchFamily="34" charset="0"/>
                <a:cs typeface="Arial" pitchFamily="34" charset="0"/>
              </a:rPr>
              <a:t>On-Line Transaction Processing (OLTP) </a:t>
            </a:r>
            <a:r>
              <a:rPr lang="en-US" sz="2000" dirty="0">
                <a:solidFill>
                  <a:srgbClr val="000099"/>
                </a:solidFill>
                <a:latin typeface="Arial" pitchFamily="34" charset="0"/>
                <a:cs typeface="Arial" pitchFamily="34" charset="0"/>
              </a:rPr>
              <a:t>on </a:t>
            </a:r>
            <a:r>
              <a:rPr lang="en-US" sz="2000" i="1" dirty="0">
                <a:solidFill>
                  <a:srgbClr val="000099"/>
                </a:solidFill>
                <a:latin typeface="Arial" pitchFamily="34" charset="0"/>
                <a:cs typeface="Arial" pitchFamily="34" charset="0"/>
              </a:rPr>
              <a:t>operational </a:t>
            </a:r>
            <a:r>
              <a:rPr lang="en-US" sz="2000" dirty="0" smtClean="0">
                <a:solidFill>
                  <a:srgbClr val="000099"/>
                </a:solidFill>
                <a:latin typeface="Arial" pitchFamily="34" charset="0"/>
                <a:cs typeface="Arial" pitchFamily="34" charset="0"/>
              </a:rPr>
              <a:t>data</a:t>
            </a:r>
            <a:endParaRPr lang="en-US" sz="2000" dirty="0">
              <a:solidFill>
                <a:srgbClr val="000099"/>
              </a:solidFill>
              <a:latin typeface="Arial" pitchFamily="34" charset="0"/>
              <a:cs typeface="Arial" pitchFamily="34" charset="0"/>
            </a:endParaRPr>
          </a:p>
          <a:p>
            <a:pPr marL="914400" indent="-457200" algn="just">
              <a:spcBef>
                <a:spcPts val="600"/>
              </a:spcBef>
              <a:buFont typeface="+mj-lt"/>
              <a:buAutoNum type="arabicPeriod"/>
            </a:pPr>
            <a:r>
              <a:rPr lang="en-US" sz="2000" dirty="0" smtClean="0">
                <a:solidFill>
                  <a:srgbClr val="000099"/>
                </a:solidFill>
                <a:latin typeface="Arial" pitchFamily="34" charset="0"/>
                <a:cs typeface="Arial" pitchFamily="34" charset="0"/>
              </a:rPr>
              <a:t>maximize </a:t>
            </a:r>
            <a:r>
              <a:rPr lang="en-US" sz="2000" dirty="0">
                <a:solidFill>
                  <a:srgbClr val="000099"/>
                </a:solidFill>
                <a:latin typeface="Arial" pitchFamily="34" charset="0"/>
                <a:cs typeface="Arial" pitchFamily="34" charset="0"/>
              </a:rPr>
              <a:t>transaction </a:t>
            </a:r>
            <a:r>
              <a:rPr lang="en-US" sz="2000" dirty="0" smtClean="0">
                <a:solidFill>
                  <a:srgbClr val="000099"/>
                </a:solidFill>
                <a:latin typeface="Arial" pitchFamily="34" charset="0"/>
                <a:cs typeface="Arial" pitchFamily="34" charset="0"/>
              </a:rPr>
              <a:t>throughput</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and response time</a:t>
            </a:r>
          </a:p>
        </p:txBody>
      </p:sp>
    </p:spTree>
    <p:extLst>
      <p:ext uri="{BB962C8B-B14F-4D97-AF65-F5344CB8AC3E}">
        <p14:creationId xmlns:p14="http://schemas.microsoft.com/office/powerpoint/2010/main" val="13542689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30</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Self View Maintenance Approaches</a:t>
            </a:r>
          </a:p>
        </p:txBody>
      </p:sp>
      <p:sp>
        <p:nvSpPr>
          <p:cNvPr id="5" name="Rectangle 4"/>
          <p:cNvSpPr/>
          <p:nvPr/>
        </p:nvSpPr>
        <p:spPr>
          <a:xfrm>
            <a:off x="817684" y="1025041"/>
            <a:ext cx="7710854" cy="4262705"/>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Answer: Maintain a </a:t>
            </a:r>
            <a:r>
              <a:rPr lang="en-US" dirty="0">
                <a:solidFill>
                  <a:srgbClr val="660066"/>
                </a:solidFill>
                <a:latin typeface="Arial" pitchFamily="34" charset="0"/>
                <a:cs typeface="Arial" pitchFamily="34" charset="0"/>
              </a:rPr>
              <a:t>set of minimal </a:t>
            </a:r>
            <a:r>
              <a:rPr lang="en-US" i="1" dirty="0">
                <a:solidFill>
                  <a:srgbClr val="660066"/>
                </a:solidFill>
                <a:latin typeface="Arial" pitchFamily="34" charset="0"/>
                <a:cs typeface="Arial" pitchFamily="34" charset="0"/>
              </a:rPr>
              <a:t>auxiliary views (</a:t>
            </a:r>
            <a:r>
              <a:rPr lang="en-US" i="1" dirty="0" smtClean="0">
                <a:solidFill>
                  <a:srgbClr val="660066"/>
                </a:solidFill>
                <a:latin typeface="Arial" pitchFamily="34" charset="0"/>
                <a:cs typeface="Arial" pitchFamily="34" charset="0"/>
              </a:rPr>
              <a:t>AVs) </a:t>
            </a:r>
            <a:r>
              <a:rPr lang="en-US" dirty="0" smtClean="0">
                <a:solidFill>
                  <a:srgbClr val="660066"/>
                </a:solidFill>
                <a:latin typeface="Arial" pitchFamily="34" charset="0"/>
                <a:cs typeface="Arial" pitchFamily="34" charset="0"/>
              </a:rPr>
              <a:t>to </a:t>
            </a:r>
            <a:r>
              <a:rPr lang="en-US" dirty="0">
                <a:solidFill>
                  <a:srgbClr val="660066"/>
                </a:solidFill>
                <a:latin typeface="Arial" pitchFamily="34" charset="0"/>
                <a:cs typeface="Arial" pitchFamily="34" charset="0"/>
              </a:rPr>
              <a:t>materialize that are sufficient to make a view </a:t>
            </a:r>
            <a:r>
              <a:rPr lang="en-US" dirty="0" smtClean="0">
                <a:solidFill>
                  <a:srgbClr val="660066"/>
                </a:solidFill>
                <a:latin typeface="Arial" pitchFamily="34" charset="0"/>
                <a:cs typeface="Arial" pitchFamily="34" charset="0"/>
              </a:rPr>
              <a:t>self-maintainable</a:t>
            </a:r>
            <a:r>
              <a:rPr lang="en-US" sz="1800" dirty="0" smtClean="0">
                <a:solidFill>
                  <a:srgbClr val="660066"/>
                </a:solidFill>
                <a:latin typeface="Arial" pitchFamily="34" charset="0"/>
                <a:cs typeface="Arial" pitchFamily="34" charset="0"/>
              </a:rPr>
              <a:t>.</a:t>
            </a:r>
          </a:p>
          <a:p>
            <a:pPr algn="just">
              <a:spcBef>
                <a:spcPts val="600"/>
              </a:spcBef>
            </a:pPr>
            <a:r>
              <a:rPr lang="en-US" dirty="0" smtClean="0">
                <a:solidFill>
                  <a:srgbClr val="660066"/>
                </a:solidFill>
                <a:latin typeface="Arial" pitchFamily="34" charset="0"/>
                <a:cs typeface="Arial" pitchFamily="34" charset="0"/>
              </a:rPr>
              <a:t>Issues in this approach:</a:t>
            </a:r>
          </a:p>
          <a:p>
            <a:pPr marL="571500" indent="-342900" algn="just">
              <a:spcBef>
                <a:spcPts val="600"/>
              </a:spcBef>
              <a:buBlip>
                <a:blip r:embed="rId2"/>
              </a:buBlip>
            </a:pPr>
            <a:r>
              <a:rPr lang="en-US" sz="2000" dirty="0" smtClean="0">
                <a:solidFill>
                  <a:srgbClr val="000099"/>
                </a:solidFill>
                <a:latin typeface="Arial" pitchFamily="34" charset="0"/>
                <a:cs typeface="Arial" pitchFamily="34" charset="0"/>
              </a:rPr>
              <a:t>It is not possible to maintain the required set of </a:t>
            </a:r>
            <a:r>
              <a:rPr lang="en-US" sz="2000" i="1" dirty="0" smtClean="0">
                <a:solidFill>
                  <a:srgbClr val="000099"/>
                </a:solidFill>
                <a:latin typeface="Arial" pitchFamily="34" charset="0"/>
                <a:cs typeface="Arial" pitchFamily="34" charset="0"/>
              </a:rPr>
              <a:t>AVs</a:t>
            </a:r>
            <a:r>
              <a:rPr lang="en-US" sz="2000" dirty="0" smtClean="0">
                <a:solidFill>
                  <a:srgbClr val="000099"/>
                </a:solidFill>
                <a:latin typeface="Arial" pitchFamily="34" charset="0"/>
                <a:cs typeface="Arial" pitchFamily="34" charset="0"/>
              </a:rPr>
              <a:t> at DW for view materialization. Thus, in some approaches, </a:t>
            </a:r>
            <a:r>
              <a:rPr lang="en-US" sz="2000" dirty="0">
                <a:solidFill>
                  <a:srgbClr val="000099"/>
                </a:solidFill>
                <a:latin typeface="Arial" pitchFamily="34" charset="0"/>
                <a:cs typeface="Arial" pitchFamily="34" charset="0"/>
              </a:rPr>
              <a:t>a set </a:t>
            </a:r>
            <a:r>
              <a:rPr lang="en-US" sz="2000" dirty="0" smtClean="0">
                <a:solidFill>
                  <a:srgbClr val="000099"/>
                </a:solidFill>
                <a:latin typeface="Arial" pitchFamily="34" charset="0"/>
                <a:cs typeface="Arial" pitchFamily="34" charset="0"/>
              </a:rPr>
              <a:t>of </a:t>
            </a:r>
            <a:r>
              <a:rPr lang="en-US" sz="2000" i="1" dirty="0" smtClean="0">
                <a:solidFill>
                  <a:srgbClr val="000099"/>
                </a:solidFill>
                <a:latin typeface="Arial" pitchFamily="34" charset="0"/>
                <a:cs typeface="Arial" pitchFamily="34" charset="0"/>
              </a:rPr>
              <a:t>AV </a:t>
            </a:r>
            <a:r>
              <a:rPr lang="en-US" sz="2000" dirty="0" smtClean="0">
                <a:solidFill>
                  <a:srgbClr val="000099"/>
                </a:solidFill>
                <a:latin typeface="Arial" pitchFamily="34" charset="0"/>
                <a:cs typeface="Arial" pitchFamily="34" charset="0"/>
              </a:rPr>
              <a:t>are </a:t>
            </a:r>
            <a:r>
              <a:rPr lang="en-US" sz="2000" dirty="0">
                <a:solidFill>
                  <a:srgbClr val="000099"/>
                </a:solidFill>
                <a:latin typeface="Arial" pitchFamily="34" charset="0"/>
                <a:cs typeface="Arial" pitchFamily="34" charset="0"/>
              </a:rPr>
              <a:t>stored at </a:t>
            </a:r>
            <a:r>
              <a:rPr lang="en-US" sz="2000" dirty="0" smtClean="0">
                <a:solidFill>
                  <a:srgbClr val="000099"/>
                </a:solidFill>
                <a:latin typeface="Arial" pitchFamily="34" charset="0"/>
                <a:cs typeface="Arial" pitchFamily="34" charset="0"/>
              </a:rPr>
              <a:t>DW along </a:t>
            </a:r>
            <a:r>
              <a:rPr lang="en-US" sz="2000" dirty="0">
                <a:solidFill>
                  <a:srgbClr val="000099"/>
                </a:solidFill>
                <a:latin typeface="Arial" pitchFamily="34" charset="0"/>
                <a:cs typeface="Arial" pitchFamily="34" charset="0"/>
              </a:rPr>
              <a:t>with the set of </a:t>
            </a:r>
            <a:r>
              <a:rPr lang="en-US" sz="2000" i="1" dirty="0" smtClean="0">
                <a:solidFill>
                  <a:srgbClr val="000099"/>
                </a:solidFill>
                <a:latin typeface="Arial" pitchFamily="34" charset="0"/>
                <a:cs typeface="Arial" pitchFamily="34" charset="0"/>
              </a:rPr>
              <a:t>MVs</a:t>
            </a:r>
            <a:r>
              <a:rPr lang="en-US" sz="2000" dirty="0" smtClean="0">
                <a:solidFill>
                  <a:srgbClr val="000099"/>
                </a:solidFill>
                <a:latin typeface="Arial" pitchFamily="34" charset="0"/>
                <a:cs typeface="Arial" pitchFamily="34" charset="0"/>
              </a:rPr>
              <a:t> such that </a:t>
            </a:r>
            <a:r>
              <a:rPr lang="en-US" sz="2000" dirty="0">
                <a:solidFill>
                  <a:srgbClr val="000099"/>
                </a:solidFill>
                <a:latin typeface="Arial" pitchFamily="34" charset="0"/>
                <a:cs typeface="Arial" pitchFamily="34" charset="0"/>
              </a:rPr>
              <a:t>together </a:t>
            </a:r>
            <a:r>
              <a:rPr lang="en-US" sz="2000" i="1" dirty="0" smtClean="0">
                <a:solidFill>
                  <a:srgbClr val="000099"/>
                </a:solidFill>
                <a:latin typeface="Arial" pitchFamily="34" charset="0"/>
                <a:cs typeface="Arial" pitchFamily="34" charset="0"/>
              </a:rPr>
              <a:t>MV∪AV </a:t>
            </a:r>
            <a:r>
              <a:rPr lang="en-US" sz="2000" dirty="0">
                <a:solidFill>
                  <a:srgbClr val="000099"/>
                </a:solidFill>
                <a:latin typeface="Arial" pitchFamily="34" charset="0"/>
                <a:cs typeface="Arial" pitchFamily="34" charset="0"/>
              </a:rPr>
              <a:t>is </a:t>
            </a:r>
            <a:r>
              <a:rPr lang="en-US" sz="2000" dirty="0" smtClean="0">
                <a:solidFill>
                  <a:srgbClr val="000099"/>
                </a:solidFill>
                <a:latin typeface="Arial" pitchFamily="34" charset="0"/>
                <a:cs typeface="Arial" pitchFamily="34" charset="0"/>
              </a:rPr>
              <a:t>self-maintainable (to some extent).</a:t>
            </a:r>
          </a:p>
          <a:p>
            <a:pPr marL="571500" indent="-342900" algn="just">
              <a:spcBef>
                <a:spcPts val="600"/>
              </a:spcBef>
              <a:buBlip>
                <a:blip r:embed="rId2"/>
              </a:buBlip>
            </a:pP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research challenge lies in finding </a:t>
            </a:r>
            <a:r>
              <a:rPr lang="en-US" sz="2000" dirty="0" smtClean="0">
                <a:solidFill>
                  <a:srgbClr val="000099"/>
                </a:solidFill>
                <a:latin typeface="Arial" pitchFamily="34" charset="0"/>
                <a:cs typeface="Arial" pitchFamily="34" charset="0"/>
              </a:rPr>
              <a:t>the most </a:t>
            </a:r>
            <a:r>
              <a:rPr lang="en-US" sz="2000" i="1" dirty="0">
                <a:solidFill>
                  <a:srgbClr val="000099"/>
                </a:solidFill>
                <a:latin typeface="Arial" pitchFamily="34" charset="0"/>
                <a:cs typeface="Arial" pitchFamily="34" charset="0"/>
              </a:rPr>
              <a:t>economical </a:t>
            </a:r>
            <a:r>
              <a:rPr lang="en-US" sz="2000" i="1" dirty="0" smtClean="0">
                <a:solidFill>
                  <a:srgbClr val="000099"/>
                </a:solidFill>
                <a:latin typeface="Arial" pitchFamily="34" charset="0"/>
                <a:cs typeface="Arial" pitchFamily="34" charset="0"/>
              </a:rPr>
              <a:t>AVs </a:t>
            </a:r>
            <a:r>
              <a:rPr lang="en-US" sz="2000" dirty="0">
                <a:solidFill>
                  <a:srgbClr val="000099"/>
                </a:solidFill>
                <a:latin typeface="Arial" pitchFamily="34" charset="0"/>
                <a:cs typeface="Arial" pitchFamily="34" charset="0"/>
              </a:rPr>
              <a:t>in terms of space complexity and computational costs.</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517000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31</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Self View Maintenance Approaches</a:t>
            </a:r>
          </a:p>
        </p:txBody>
      </p:sp>
      <p:sp>
        <p:nvSpPr>
          <p:cNvPr id="5" name="Rectangle 4"/>
          <p:cNvSpPr/>
          <p:nvPr/>
        </p:nvSpPr>
        <p:spPr>
          <a:xfrm>
            <a:off x="817684" y="1025041"/>
            <a:ext cx="7710854" cy="4524315"/>
          </a:xfrm>
          <a:prstGeom prst="rect">
            <a:avLst/>
          </a:prstGeom>
        </p:spPr>
        <p:txBody>
          <a:bodyPr wrap="square">
            <a:spAutoFit/>
          </a:bodyPr>
          <a:lstStyle/>
          <a:p>
            <a:pPr marL="342900" indent="-342900" algn="just">
              <a:buBlip>
                <a:blip r:embed="rId2"/>
              </a:buBlip>
            </a:pPr>
            <a:r>
              <a:rPr lang="en-US" dirty="0" smtClean="0">
                <a:solidFill>
                  <a:srgbClr val="660066"/>
                </a:solidFill>
                <a:latin typeface="Arial" pitchFamily="34" charset="0"/>
                <a:cs typeface="Arial" pitchFamily="34" charset="0"/>
              </a:rPr>
              <a:t>Use update filtering. Such filter will check if a change at a base data would change any portion of MVs at DW. If no then materialization will not be initiated. </a:t>
            </a:r>
            <a:r>
              <a:rPr lang="en-US" dirty="0">
                <a:solidFill>
                  <a:srgbClr val="660066"/>
                </a:solidFill>
                <a:latin typeface="Arial" pitchFamily="34" charset="0"/>
                <a:cs typeface="Arial" pitchFamily="34" charset="0"/>
              </a:rPr>
              <a:t>This would require checking </a:t>
            </a:r>
            <a:r>
              <a:rPr lang="en-US" dirty="0" smtClean="0">
                <a:solidFill>
                  <a:srgbClr val="660066"/>
                </a:solidFill>
                <a:latin typeface="Arial" pitchFamily="34" charset="0"/>
                <a:cs typeface="Arial" pitchFamily="34" charset="0"/>
              </a:rPr>
              <a:t>of distributed </a:t>
            </a:r>
            <a:r>
              <a:rPr lang="en-US" dirty="0">
                <a:solidFill>
                  <a:srgbClr val="660066"/>
                </a:solidFill>
                <a:latin typeface="Arial" pitchFamily="34" charset="0"/>
                <a:cs typeface="Arial" pitchFamily="34" charset="0"/>
              </a:rPr>
              <a:t>integrity constraints at a single site. As many changes as possible can be </a:t>
            </a:r>
            <a:r>
              <a:rPr lang="en-US" dirty="0" smtClean="0">
                <a:solidFill>
                  <a:srgbClr val="660066"/>
                </a:solidFill>
                <a:latin typeface="Arial" pitchFamily="34" charset="0"/>
                <a:cs typeface="Arial" pitchFamily="34" charset="0"/>
              </a:rPr>
              <a:t>filtered at </a:t>
            </a:r>
            <a:r>
              <a:rPr lang="en-US" dirty="0">
                <a:solidFill>
                  <a:srgbClr val="660066"/>
                </a:solidFill>
                <a:latin typeface="Arial" pitchFamily="34" charset="0"/>
                <a:cs typeface="Arial" pitchFamily="34" charset="0"/>
              </a:rPr>
              <a:t>the sources and only the changes that result in view updates may be propagated to </a:t>
            </a:r>
            <a:r>
              <a:rPr lang="en-US" dirty="0" smtClean="0">
                <a:solidFill>
                  <a:srgbClr val="660066"/>
                </a:solidFill>
                <a:latin typeface="Arial" pitchFamily="34" charset="0"/>
                <a:cs typeface="Arial" pitchFamily="34" charset="0"/>
              </a:rPr>
              <a:t>DW. </a:t>
            </a:r>
            <a:r>
              <a:rPr lang="en-US" dirty="0">
                <a:solidFill>
                  <a:srgbClr val="660066"/>
                </a:solidFill>
                <a:latin typeface="Arial" pitchFamily="34" charset="0"/>
                <a:cs typeface="Arial" pitchFamily="34" charset="0"/>
              </a:rPr>
              <a:t>The update filtering will reduce the size of the maintenance transactions at </a:t>
            </a:r>
            <a:r>
              <a:rPr lang="en-US" dirty="0" smtClean="0">
                <a:solidFill>
                  <a:srgbClr val="660066"/>
                </a:solidFill>
                <a:latin typeface="Arial" pitchFamily="34" charset="0"/>
                <a:cs typeface="Arial" pitchFamily="34" charset="0"/>
              </a:rPr>
              <a:t>DW, </a:t>
            </a:r>
            <a:r>
              <a:rPr lang="en-US" dirty="0">
                <a:solidFill>
                  <a:srgbClr val="660066"/>
                </a:solidFill>
                <a:latin typeface="Arial" pitchFamily="34" charset="0"/>
                <a:cs typeface="Arial" pitchFamily="34" charset="0"/>
              </a:rPr>
              <a:t>thus minimizing the time required to make </a:t>
            </a:r>
            <a:r>
              <a:rPr lang="en-US" dirty="0" smtClean="0">
                <a:solidFill>
                  <a:srgbClr val="660066"/>
                </a:solidFill>
                <a:latin typeface="Arial" pitchFamily="34" charset="0"/>
                <a:cs typeface="Arial" pitchFamily="34" charset="0"/>
              </a:rPr>
              <a:t>DW consistent with </a:t>
            </a:r>
            <a:r>
              <a:rPr lang="en-US" dirty="0">
                <a:solidFill>
                  <a:srgbClr val="660066"/>
                </a:solidFill>
                <a:latin typeface="Arial" pitchFamily="34" charset="0"/>
                <a:cs typeface="Arial" pitchFamily="34" charset="0"/>
              </a:rPr>
              <a:t>the data sources</a:t>
            </a:r>
            <a:r>
              <a:rPr lang="en-US" dirty="0" smtClean="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3896826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32</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Self View Maintenance Approaches</a:t>
            </a:r>
          </a:p>
        </p:txBody>
      </p:sp>
      <p:sp>
        <p:nvSpPr>
          <p:cNvPr id="5" name="Rectangle 4"/>
          <p:cNvSpPr/>
          <p:nvPr/>
        </p:nvSpPr>
        <p:spPr>
          <a:xfrm>
            <a:off x="817684" y="919533"/>
            <a:ext cx="7710854" cy="5232202"/>
          </a:xfrm>
          <a:prstGeom prst="rect">
            <a:avLst/>
          </a:prstGeom>
        </p:spPr>
        <p:txBody>
          <a:bodyPr wrap="square">
            <a:spAutoFit/>
          </a:bodyPr>
          <a:lstStyle/>
          <a:p>
            <a:pPr algn="just">
              <a:spcBef>
                <a:spcPts val="600"/>
              </a:spcBef>
            </a:pPr>
            <a:r>
              <a:rPr lang="en-US" dirty="0" smtClean="0">
                <a:solidFill>
                  <a:srgbClr val="660066"/>
                </a:solidFill>
                <a:latin typeface="Arial" pitchFamily="34" charset="0"/>
                <a:cs typeface="Arial" pitchFamily="34" charset="0"/>
              </a:rPr>
              <a:t>Issues in this approach:</a:t>
            </a:r>
          </a:p>
          <a:p>
            <a:pPr marL="571500" indent="-342900" algn="just">
              <a:spcBef>
                <a:spcPts val="600"/>
              </a:spcBef>
              <a:buBlip>
                <a:blip r:embed="rId2"/>
              </a:buBlip>
            </a:pPr>
            <a:r>
              <a:rPr lang="en-US" sz="2000" dirty="0">
                <a:solidFill>
                  <a:srgbClr val="000099"/>
                </a:solidFill>
                <a:latin typeface="Arial" pitchFamily="34" charset="0"/>
                <a:cs typeface="Arial" pitchFamily="34" charset="0"/>
              </a:rPr>
              <a:t>S</a:t>
            </a:r>
            <a:r>
              <a:rPr lang="en-US" sz="2000" dirty="0" smtClean="0">
                <a:solidFill>
                  <a:srgbClr val="000099"/>
                </a:solidFill>
                <a:latin typeface="Arial" pitchFamily="34" charset="0"/>
                <a:cs typeface="Arial" pitchFamily="34" charset="0"/>
              </a:rPr>
              <a:t>ide effect: We </a:t>
            </a:r>
            <a:r>
              <a:rPr lang="en-US" sz="2000" dirty="0">
                <a:solidFill>
                  <a:srgbClr val="000099"/>
                </a:solidFill>
                <a:latin typeface="Arial" pitchFamily="34" charset="0"/>
                <a:cs typeface="Arial" pitchFamily="34" charset="0"/>
              </a:rPr>
              <a:t>need to make our </a:t>
            </a:r>
            <a:r>
              <a:rPr lang="en-US" sz="2000" dirty="0" smtClean="0">
                <a:solidFill>
                  <a:srgbClr val="000099"/>
                </a:solidFill>
                <a:latin typeface="Arial" pitchFamily="34" charset="0"/>
                <a:cs typeface="Arial" pitchFamily="34" charset="0"/>
              </a:rPr>
              <a:t>data sources </a:t>
            </a:r>
            <a:r>
              <a:rPr lang="en-US" sz="2000" dirty="0">
                <a:solidFill>
                  <a:srgbClr val="000099"/>
                </a:solidFill>
                <a:latin typeface="Arial" pitchFamily="34" charset="0"/>
                <a:cs typeface="Arial" pitchFamily="34" charset="0"/>
              </a:rPr>
              <a:t>(and the wrapper/monitor) components more intelligent. They need to know </a:t>
            </a:r>
            <a:r>
              <a:rPr lang="en-US" sz="2000" dirty="0" smtClean="0">
                <a:solidFill>
                  <a:srgbClr val="000099"/>
                </a:solidFill>
                <a:latin typeface="Arial" pitchFamily="34" charset="0"/>
                <a:cs typeface="Arial" pitchFamily="34" charset="0"/>
              </a:rPr>
              <a:t>about their </a:t>
            </a:r>
            <a:r>
              <a:rPr lang="en-US" sz="2000" dirty="0">
                <a:solidFill>
                  <a:srgbClr val="000099"/>
                </a:solidFill>
                <a:latin typeface="Arial" pitchFamily="34" charset="0"/>
                <a:cs typeface="Arial" pitchFamily="34" charset="0"/>
              </a:rPr>
              <a:t>participation in </a:t>
            </a:r>
            <a:r>
              <a:rPr lang="en-US" sz="2000"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and </a:t>
            </a:r>
            <a:r>
              <a:rPr lang="en-US" sz="2000" dirty="0" smtClean="0">
                <a:solidFill>
                  <a:srgbClr val="000099"/>
                </a:solidFill>
                <a:latin typeface="Arial" pitchFamily="34" charset="0"/>
                <a:cs typeface="Arial" pitchFamily="34" charset="0"/>
              </a:rPr>
              <a:t>in its configuration </a:t>
            </a:r>
            <a:r>
              <a:rPr lang="en-US" sz="2000" dirty="0">
                <a:solidFill>
                  <a:srgbClr val="000099"/>
                </a:solidFill>
                <a:latin typeface="Arial" pitchFamily="34" charset="0"/>
                <a:cs typeface="Arial" pitchFamily="34" charset="0"/>
              </a:rPr>
              <a:t>so that </a:t>
            </a:r>
            <a:r>
              <a:rPr lang="en-US" sz="2000" dirty="0" smtClean="0">
                <a:solidFill>
                  <a:srgbClr val="000099"/>
                </a:solidFill>
                <a:latin typeface="Arial" pitchFamily="34" charset="0"/>
                <a:cs typeface="Arial" pitchFamily="34" charset="0"/>
              </a:rPr>
              <a:t>the updates </a:t>
            </a:r>
            <a:r>
              <a:rPr lang="en-US" sz="2000" dirty="0">
                <a:solidFill>
                  <a:srgbClr val="000099"/>
                </a:solidFill>
                <a:latin typeface="Arial" pitchFamily="34" charset="0"/>
                <a:cs typeface="Arial" pitchFamily="34" charset="0"/>
              </a:rPr>
              <a:t>can be checked against the constraint set before propagating </a:t>
            </a:r>
            <a:r>
              <a:rPr lang="en-US" sz="2000" dirty="0" smtClean="0">
                <a:solidFill>
                  <a:srgbClr val="000099"/>
                </a:solidFill>
                <a:latin typeface="Arial" pitchFamily="34" charset="0"/>
                <a:cs typeface="Arial" pitchFamily="34" charset="0"/>
              </a:rPr>
              <a:t>them.</a:t>
            </a:r>
          </a:p>
          <a:p>
            <a:pPr marL="571500" indent="-342900" algn="just">
              <a:spcBef>
                <a:spcPts val="600"/>
              </a:spcBef>
              <a:buBlip>
                <a:blip r:embed="rId2"/>
              </a:buBlip>
            </a:pPr>
            <a:r>
              <a:rPr lang="en-US" sz="2000" dirty="0" smtClean="0">
                <a:solidFill>
                  <a:srgbClr val="000099"/>
                </a:solidFill>
                <a:latin typeface="Arial" pitchFamily="34" charset="0"/>
                <a:cs typeface="Arial" pitchFamily="34" charset="0"/>
              </a:rPr>
              <a:t>To </a:t>
            </a:r>
            <a:r>
              <a:rPr lang="en-US" sz="2000" dirty="0">
                <a:solidFill>
                  <a:srgbClr val="000099"/>
                </a:solidFill>
                <a:latin typeface="Arial" pitchFamily="34" charset="0"/>
                <a:cs typeface="Arial" pitchFamily="34" charset="0"/>
              </a:rPr>
              <a:t>be able </a:t>
            </a:r>
            <a:r>
              <a:rPr lang="en-US" sz="2000" dirty="0" smtClean="0">
                <a:solidFill>
                  <a:srgbClr val="000099"/>
                </a:solidFill>
                <a:latin typeface="Arial" pitchFamily="34" charset="0"/>
                <a:cs typeface="Arial" pitchFamily="34" charset="0"/>
              </a:rPr>
              <a:t>to realize </a:t>
            </a:r>
            <a:r>
              <a:rPr lang="en-US" sz="2000" dirty="0">
                <a:solidFill>
                  <a:srgbClr val="000099"/>
                </a:solidFill>
                <a:latin typeface="Arial" pitchFamily="34" charset="0"/>
                <a:cs typeface="Arial" pitchFamily="34" charset="0"/>
              </a:rPr>
              <a:t>this, the data sources cannot be decoupled from </a:t>
            </a:r>
            <a:r>
              <a:rPr lang="en-US" sz="2000"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anymore. </a:t>
            </a:r>
            <a:r>
              <a:rPr lang="en-US" sz="2000" dirty="0" smtClean="0">
                <a:solidFill>
                  <a:srgbClr val="000099"/>
                </a:solidFill>
                <a:latin typeface="Arial" pitchFamily="34" charset="0"/>
                <a:cs typeface="Arial" pitchFamily="34" charset="0"/>
              </a:rPr>
              <a:t>This would </a:t>
            </a:r>
            <a:r>
              <a:rPr lang="en-US" sz="2000" dirty="0">
                <a:solidFill>
                  <a:srgbClr val="000099"/>
                </a:solidFill>
                <a:latin typeface="Arial" pitchFamily="34" charset="0"/>
                <a:cs typeface="Arial" pitchFamily="34" charset="0"/>
              </a:rPr>
              <a:t>give rise to new problems like configuration management i.e., if there is a change </a:t>
            </a:r>
            <a:r>
              <a:rPr lang="en-US" sz="2000" dirty="0" smtClean="0">
                <a:solidFill>
                  <a:srgbClr val="000099"/>
                </a:solidFill>
                <a:latin typeface="Arial" pitchFamily="34" charset="0"/>
                <a:cs typeface="Arial" pitchFamily="34" charset="0"/>
              </a:rPr>
              <a:t>in the </a:t>
            </a:r>
            <a:r>
              <a:rPr lang="en-US" sz="2000" dirty="0">
                <a:solidFill>
                  <a:srgbClr val="000099"/>
                </a:solidFill>
                <a:latin typeface="Arial" pitchFamily="34" charset="0"/>
                <a:cs typeface="Arial" pitchFamily="34" charset="0"/>
              </a:rPr>
              <a:t>schema at any data source or at </a:t>
            </a:r>
            <a:r>
              <a:rPr lang="en-US" sz="2000"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all </a:t>
            </a:r>
            <a:r>
              <a:rPr lang="en-US" sz="2000" dirty="0" smtClean="0">
                <a:solidFill>
                  <a:srgbClr val="000099"/>
                </a:solidFill>
                <a:latin typeface="Arial" pitchFamily="34" charset="0"/>
                <a:cs typeface="Arial" pitchFamily="34" charset="0"/>
              </a:rPr>
              <a:t>participating </a:t>
            </a:r>
            <a:r>
              <a:rPr lang="en-US" sz="2000" dirty="0">
                <a:solidFill>
                  <a:srgbClr val="000099"/>
                </a:solidFill>
                <a:latin typeface="Arial" pitchFamily="34" charset="0"/>
                <a:cs typeface="Arial" pitchFamily="34" charset="0"/>
              </a:rPr>
              <a:t>entities need </a:t>
            </a:r>
            <a:r>
              <a:rPr lang="en-US" sz="2000" dirty="0" smtClean="0">
                <a:solidFill>
                  <a:srgbClr val="000099"/>
                </a:solidFill>
                <a:latin typeface="Arial" pitchFamily="34" charset="0"/>
                <a:cs typeface="Arial" pitchFamily="34" charset="0"/>
              </a:rPr>
              <a:t>to be </a:t>
            </a:r>
            <a:r>
              <a:rPr lang="en-US" sz="2000" dirty="0">
                <a:solidFill>
                  <a:srgbClr val="000099"/>
                </a:solidFill>
                <a:latin typeface="Arial" pitchFamily="34" charset="0"/>
                <a:cs typeface="Arial" pitchFamily="34" charset="0"/>
              </a:rPr>
              <a:t>informed of this change so that they can modify the constraint set to reflect this </a:t>
            </a:r>
            <a:r>
              <a:rPr lang="en-US" sz="2000" dirty="0" smtClean="0">
                <a:solidFill>
                  <a:srgbClr val="000099"/>
                </a:solidFill>
                <a:latin typeface="Arial" pitchFamily="34" charset="0"/>
                <a:cs typeface="Arial" pitchFamily="34" charset="0"/>
              </a:rPr>
              <a:t>change. The </a:t>
            </a:r>
            <a:r>
              <a:rPr lang="en-US" sz="2000" dirty="0">
                <a:solidFill>
                  <a:srgbClr val="000099"/>
                </a:solidFill>
                <a:latin typeface="Arial" pitchFamily="34" charset="0"/>
                <a:cs typeface="Arial" pitchFamily="34" charset="0"/>
              </a:rPr>
              <a:t>view maintenance strategies would now be based on the constraint set and any </a:t>
            </a:r>
            <a:r>
              <a:rPr lang="en-US" sz="2000" dirty="0" smtClean="0">
                <a:solidFill>
                  <a:srgbClr val="000099"/>
                </a:solidFill>
                <a:latin typeface="Arial" pitchFamily="34" charset="0"/>
                <a:cs typeface="Arial" pitchFamily="34" charset="0"/>
              </a:rPr>
              <a:t>change to </a:t>
            </a:r>
            <a:r>
              <a:rPr lang="en-US" sz="2000" dirty="0">
                <a:solidFill>
                  <a:srgbClr val="000099"/>
                </a:solidFill>
                <a:latin typeface="Arial" pitchFamily="34" charset="0"/>
                <a:cs typeface="Arial" pitchFamily="34" charset="0"/>
              </a:rPr>
              <a:t>the constraint set would warrant a change in the existing view maintenance </a:t>
            </a:r>
            <a:r>
              <a:rPr lang="en-US" sz="2000" dirty="0" smtClean="0">
                <a:solidFill>
                  <a:srgbClr val="000099"/>
                </a:solidFill>
                <a:latin typeface="Arial" pitchFamily="34" charset="0"/>
                <a:cs typeface="Arial" pitchFamily="34" charset="0"/>
              </a:rPr>
              <a:t>transaction</a:t>
            </a:r>
            <a:r>
              <a:rPr lang="en-US" sz="2000" dirty="0">
                <a:solidFill>
                  <a:srgbClr val="000099"/>
                </a:solidFill>
                <a:latin typeface="Arial" pitchFamily="34" charset="0"/>
                <a:cs typeface="Arial" pitchFamily="34" charset="0"/>
              </a:rPr>
              <a:t>.</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8440499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33</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Self View Maintenance Approaches</a:t>
            </a:r>
          </a:p>
        </p:txBody>
      </p:sp>
      <p:sp>
        <p:nvSpPr>
          <p:cNvPr id="5" name="Rectangle 4"/>
          <p:cNvSpPr/>
          <p:nvPr/>
        </p:nvSpPr>
        <p:spPr>
          <a:xfrm>
            <a:off x="817684" y="1288810"/>
            <a:ext cx="7710854" cy="4093428"/>
          </a:xfrm>
          <a:prstGeom prst="rect">
            <a:avLst/>
          </a:prstGeom>
        </p:spPr>
        <p:txBody>
          <a:bodyPr wrap="square">
            <a:spAutoFit/>
          </a:bodyPr>
          <a:lstStyle/>
          <a:p>
            <a:pPr marL="342900" indent="-342900" algn="just">
              <a:spcBef>
                <a:spcPts val="600"/>
              </a:spcBef>
              <a:buBlip>
                <a:blip r:embed="rId2"/>
              </a:buBlip>
            </a:pPr>
            <a:r>
              <a:rPr lang="en-US" sz="2000" dirty="0" smtClean="0">
                <a:solidFill>
                  <a:srgbClr val="660066"/>
                </a:solidFill>
                <a:latin typeface="Arial" pitchFamily="34" charset="0"/>
                <a:cs typeface="Arial" pitchFamily="34" charset="0"/>
              </a:rPr>
              <a:t>Incremental View Maintenance: Materialize MVs as soon as </a:t>
            </a:r>
            <a:r>
              <a:rPr lang="en-US" sz="2000" i="1" dirty="0" err="1" smtClean="0">
                <a:solidFill>
                  <a:srgbClr val="660066"/>
                </a:solidFill>
                <a:latin typeface="Arial" pitchFamily="34" charset="0"/>
                <a:cs typeface="Arial" pitchFamily="34" charset="0"/>
              </a:rPr>
              <a:t>ΔRi</a:t>
            </a:r>
            <a:r>
              <a:rPr lang="en-US" sz="2000" i="1" dirty="0" smtClean="0">
                <a:solidFill>
                  <a:srgbClr val="660066"/>
                </a:solidFill>
                <a:latin typeface="Arial" pitchFamily="34" charset="0"/>
                <a:cs typeface="Arial" pitchFamily="34" charset="0"/>
              </a:rPr>
              <a:t> </a:t>
            </a:r>
            <a:r>
              <a:rPr lang="en-US" sz="2000" dirty="0" smtClean="0">
                <a:solidFill>
                  <a:srgbClr val="660066"/>
                </a:solidFill>
                <a:latin typeface="Arial" pitchFamily="34" charset="0"/>
                <a:cs typeface="Arial" pitchFamily="34" charset="0"/>
              </a:rPr>
              <a:t> appears. </a:t>
            </a:r>
            <a:r>
              <a:rPr lang="en-US" sz="2000" dirty="0">
                <a:solidFill>
                  <a:srgbClr val="660066"/>
                </a:solidFill>
                <a:latin typeface="Arial" pitchFamily="34" charset="0"/>
                <a:cs typeface="Arial" pitchFamily="34" charset="0"/>
              </a:rPr>
              <a:t>Incremental view maintenance which updates DW instantaneously in response to every change at the data source is expensive and gives rise to </a:t>
            </a:r>
            <a:r>
              <a:rPr lang="en-US" sz="2000" dirty="0" smtClean="0">
                <a:solidFill>
                  <a:srgbClr val="660066"/>
                </a:solidFill>
                <a:latin typeface="Arial" pitchFamily="34" charset="0"/>
                <a:cs typeface="Arial" pitchFamily="34" charset="0"/>
              </a:rPr>
              <a:t>inconsistent.</a:t>
            </a:r>
          </a:p>
          <a:p>
            <a:pPr marL="342900" indent="-342900" algn="just">
              <a:spcBef>
                <a:spcPts val="1200"/>
              </a:spcBef>
              <a:buBlip>
                <a:blip r:embed="rId2"/>
              </a:buBlip>
            </a:pPr>
            <a:r>
              <a:rPr lang="en-US" sz="2000" dirty="0" smtClean="0">
                <a:solidFill>
                  <a:srgbClr val="660066"/>
                </a:solidFill>
                <a:latin typeface="Arial" pitchFamily="34" charset="0"/>
                <a:cs typeface="Arial" pitchFamily="34" charset="0"/>
              </a:rPr>
              <a:t>Batch View Maintenance: Queue a large number </a:t>
            </a:r>
            <a:r>
              <a:rPr lang="en-US" sz="2000" dirty="0">
                <a:solidFill>
                  <a:srgbClr val="660066"/>
                </a:solidFill>
                <a:latin typeface="Arial" pitchFamily="34" charset="0"/>
                <a:cs typeface="Arial" pitchFamily="34" charset="0"/>
              </a:rPr>
              <a:t>of updates </a:t>
            </a:r>
            <a:r>
              <a:rPr lang="en-US" sz="2000" dirty="0" smtClean="0">
                <a:solidFill>
                  <a:srgbClr val="660066"/>
                </a:solidFill>
                <a:latin typeface="Arial" pitchFamily="34" charset="0"/>
                <a:cs typeface="Arial" pitchFamily="34" charset="0"/>
              </a:rPr>
              <a:t>and propagate them </a:t>
            </a:r>
            <a:r>
              <a:rPr lang="en-US" sz="2000" dirty="0">
                <a:solidFill>
                  <a:srgbClr val="660066"/>
                </a:solidFill>
                <a:latin typeface="Arial" pitchFamily="34" charset="0"/>
                <a:cs typeface="Arial" pitchFamily="34" charset="0"/>
              </a:rPr>
              <a:t>to </a:t>
            </a:r>
            <a:r>
              <a:rPr lang="en-US" sz="2000" dirty="0" smtClean="0">
                <a:solidFill>
                  <a:srgbClr val="660066"/>
                </a:solidFill>
                <a:latin typeface="Arial" pitchFamily="34" charset="0"/>
                <a:cs typeface="Arial" pitchFamily="34" charset="0"/>
              </a:rPr>
              <a:t>DW as </a:t>
            </a:r>
            <a:r>
              <a:rPr lang="en-US" sz="2000" dirty="0">
                <a:solidFill>
                  <a:srgbClr val="660066"/>
                </a:solidFill>
                <a:latin typeface="Arial" pitchFamily="34" charset="0"/>
                <a:cs typeface="Arial" pitchFamily="34" charset="0"/>
              </a:rPr>
              <a:t>a </a:t>
            </a:r>
            <a:r>
              <a:rPr lang="en-US" sz="2000" i="1" dirty="0">
                <a:solidFill>
                  <a:srgbClr val="660066"/>
                </a:solidFill>
                <a:latin typeface="Arial" pitchFamily="34" charset="0"/>
                <a:cs typeface="Arial" pitchFamily="34" charset="0"/>
              </a:rPr>
              <a:t>batch </a:t>
            </a:r>
            <a:r>
              <a:rPr lang="en-US" sz="2000" dirty="0" smtClean="0">
                <a:solidFill>
                  <a:srgbClr val="660066"/>
                </a:solidFill>
                <a:latin typeface="Arial" pitchFamily="34" charset="0"/>
                <a:cs typeface="Arial" pitchFamily="34" charset="0"/>
              </a:rPr>
              <a:t>update.</a:t>
            </a:r>
          </a:p>
          <a:p>
            <a:pPr algn="just">
              <a:spcBef>
                <a:spcPts val="1200"/>
              </a:spcBef>
            </a:pPr>
            <a:r>
              <a:rPr lang="en-US" sz="2000" dirty="0" smtClean="0">
                <a:solidFill>
                  <a:srgbClr val="660066"/>
                </a:solidFill>
                <a:latin typeface="Arial" pitchFamily="34" charset="0"/>
                <a:cs typeface="Arial" pitchFamily="34" charset="0"/>
              </a:rPr>
              <a:t>In </a:t>
            </a:r>
            <a:r>
              <a:rPr lang="en-US" sz="2000" dirty="0">
                <a:solidFill>
                  <a:srgbClr val="660066"/>
                </a:solidFill>
                <a:latin typeface="Arial" pitchFamily="34" charset="0"/>
                <a:cs typeface="Arial" pitchFamily="34" charset="0"/>
              </a:rPr>
              <a:t>current commercial systems, a batch update is </a:t>
            </a:r>
            <a:r>
              <a:rPr lang="en-US" sz="2000" dirty="0" smtClean="0">
                <a:solidFill>
                  <a:srgbClr val="660066"/>
                </a:solidFill>
                <a:latin typeface="Arial" pitchFamily="34" charset="0"/>
                <a:cs typeface="Arial" pitchFamily="34" charset="0"/>
              </a:rPr>
              <a:t>periodically sent </a:t>
            </a:r>
            <a:r>
              <a:rPr lang="en-US" sz="2000" dirty="0">
                <a:solidFill>
                  <a:srgbClr val="660066"/>
                </a:solidFill>
                <a:latin typeface="Arial" pitchFamily="34" charset="0"/>
                <a:cs typeface="Arial" pitchFamily="34" charset="0"/>
              </a:rPr>
              <a:t>to </a:t>
            </a:r>
            <a:r>
              <a:rPr lang="en-US" sz="2000" dirty="0" smtClean="0">
                <a:solidFill>
                  <a:srgbClr val="660066"/>
                </a:solidFill>
                <a:latin typeface="Arial" pitchFamily="34" charset="0"/>
                <a:cs typeface="Arial" pitchFamily="34" charset="0"/>
              </a:rPr>
              <a:t>DW and </a:t>
            </a:r>
            <a:r>
              <a:rPr lang="en-US" sz="2000" dirty="0">
                <a:solidFill>
                  <a:srgbClr val="660066"/>
                </a:solidFill>
                <a:latin typeface="Arial" pitchFamily="34" charset="0"/>
                <a:cs typeface="Arial" pitchFamily="34" charset="0"/>
              </a:rPr>
              <a:t>view updates are computed and installed. This </a:t>
            </a:r>
            <a:r>
              <a:rPr lang="en-US" sz="2000" dirty="0" smtClean="0">
                <a:solidFill>
                  <a:srgbClr val="660066"/>
                </a:solidFill>
                <a:latin typeface="Arial" pitchFamily="34" charset="0"/>
                <a:cs typeface="Arial" pitchFamily="34" charset="0"/>
              </a:rPr>
              <a:t>transaction is </a:t>
            </a:r>
            <a:r>
              <a:rPr lang="en-US" sz="2000" dirty="0">
                <a:solidFill>
                  <a:srgbClr val="660066"/>
                </a:solidFill>
                <a:latin typeface="Arial" pitchFamily="34" charset="0"/>
                <a:cs typeface="Arial" pitchFamily="34" charset="0"/>
              </a:rPr>
              <a:t>called the </a:t>
            </a:r>
            <a:r>
              <a:rPr lang="en-US" sz="2000" i="1" dirty="0">
                <a:solidFill>
                  <a:srgbClr val="660066"/>
                </a:solidFill>
                <a:latin typeface="Arial" pitchFamily="34" charset="0"/>
                <a:cs typeface="Arial" pitchFamily="34" charset="0"/>
              </a:rPr>
              <a:t>maintenance transaction</a:t>
            </a:r>
            <a:r>
              <a:rPr lang="en-US" sz="2000" dirty="0">
                <a:solidFill>
                  <a:srgbClr val="660066"/>
                </a:solidFill>
                <a:latin typeface="Arial" pitchFamily="34" charset="0"/>
                <a:cs typeface="Arial" pitchFamily="34" charset="0"/>
              </a:rPr>
              <a:t>. A user typically issues read-only queries at </a:t>
            </a:r>
            <a:r>
              <a:rPr lang="en-US" sz="2000" dirty="0" smtClean="0">
                <a:solidFill>
                  <a:srgbClr val="660066"/>
                </a:solidFill>
                <a:latin typeface="Arial" pitchFamily="34" charset="0"/>
                <a:cs typeface="Arial" pitchFamily="34" charset="0"/>
              </a:rPr>
              <a:t>DW and </a:t>
            </a:r>
            <a:r>
              <a:rPr lang="en-US" sz="2000" dirty="0">
                <a:solidFill>
                  <a:srgbClr val="660066"/>
                </a:solidFill>
                <a:latin typeface="Arial" pitchFamily="34" charset="0"/>
                <a:cs typeface="Arial" pitchFamily="34" charset="0"/>
              </a:rPr>
              <a:t>a long-running sequence of user queries is called a </a:t>
            </a:r>
            <a:r>
              <a:rPr lang="en-US" sz="2000" i="1" dirty="0">
                <a:solidFill>
                  <a:srgbClr val="660066"/>
                </a:solidFill>
                <a:latin typeface="Arial" pitchFamily="34" charset="0"/>
                <a:cs typeface="Arial" pitchFamily="34" charset="0"/>
              </a:rPr>
              <a:t>reader session</a:t>
            </a:r>
            <a:r>
              <a:rPr lang="en-US" sz="2000" dirty="0">
                <a:solidFill>
                  <a:srgbClr val="660066"/>
                </a:solidFill>
                <a:latin typeface="Arial" pitchFamily="34" charset="0"/>
                <a:cs typeface="Arial" pitchFamily="34" charset="0"/>
              </a:rPr>
              <a:t>. The </a:t>
            </a:r>
            <a:r>
              <a:rPr lang="en-US" sz="2000" dirty="0" smtClean="0">
                <a:solidFill>
                  <a:srgbClr val="660066"/>
                </a:solidFill>
                <a:latin typeface="Arial" pitchFamily="34" charset="0"/>
                <a:cs typeface="Arial" pitchFamily="34" charset="0"/>
              </a:rPr>
              <a:t>batch.</a:t>
            </a:r>
          </a:p>
        </p:txBody>
      </p:sp>
    </p:spTree>
    <p:extLst>
      <p:ext uri="{BB962C8B-B14F-4D97-AF65-F5344CB8AC3E}">
        <p14:creationId xmlns:p14="http://schemas.microsoft.com/office/powerpoint/2010/main" val="1988675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34</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Self View Maintenance Approaches</a:t>
            </a:r>
          </a:p>
        </p:txBody>
      </p:sp>
      <p:sp>
        <p:nvSpPr>
          <p:cNvPr id="5" name="Rectangle 4"/>
          <p:cNvSpPr/>
          <p:nvPr/>
        </p:nvSpPr>
        <p:spPr>
          <a:xfrm>
            <a:off x="817684" y="919533"/>
            <a:ext cx="7710854" cy="3847207"/>
          </a:xfrm>
          <a:prstGeom prst="rect">
            <a:avLst/>
          </a:prstGeom>
        </p:spPr>
        <p:txBody>
          <a:bodyPr wrap="square">
            <a:spAutoFit/>
          </a:bodyPr>
          <a:lstStyle/>
          <a:p>
            <a:pPr algn="just">
              <a:spcBef>
                <a:spcPts val="1200"/>
              </a:spcBef>
            </a:pPr>
            <a:r>
              <a:rPr lang="en-US" dirty="0" smtClean="0">
                <a:solidFill>
                  <a:srgbClr val="660066"/>
                </a:solidFill>
                <a:latin typeface="Arial" pitchFamily="34" charset="0"/>
                <a:cs typeface="Arial" pitchFamily="34" charset="0"/>
              </a:rPr>
              <a:t>Issues in current approach:</a:t>
            </a:r>
          </a:p>
          <a:p>
            <a:pPr marL="571500" indent="-342900" algn="just">
              <a:spcBef>
                <a:spcPts val="1200"/>
              </a:spcBef>
              <a:buBlip>
                <a:blip r:embed="rId2"/>
              </a:buBlip>
            </a:pPr>
            <a:r>
              <a:rPr lang="en-US" sz="2000" dirty="0" smtClean="0">
                <a:solidFill>
                  <a:srgbClr val="000099"/>
                </a:solidFill>
                <a:latin typeface="Arial" pitchFamily="34" charset="0"/>
                <a:cs typeface="Arial" pitchFamily="34" charset="0"/>
              </a:rPr>
              <a:t>A maintenance </a:t>
            </a:r>
            <a:r>
              <a:rPr lang="en-US" sz="2000" dirty="0">
                <a:solidFill>
                  <a:srgbClr val="000099"/>
                </a:solidFill>
                <a:latin typeface="Arial" pitchFamily="34" charset="0"/>
                <a:cs typeface="Arial" pitchFamily="34" charset="0"/>
              </a:rPr>
              <a:t>transaction is typically large and blocks </a:t>
            </a:r>
            <a:r>
              <a:rPr lang="en-US" sz="2000" dirty="0" smtClean="0">
                <a:solidFill>
                  <a:srgbClr val="000099"/>
                </a:solidFill>
                <a:latin typeface="Arial" pitchFamily="34" charset="0"/>
                <a:cs typeface="Arial" pitchFamily="34" charset="0"/>
              </a:rPr>
              <a:t>DW from all reader sessions for </a:t>
            </a:r>
            <a:r>
              <a:rPr lang="en-US" sz="2000" dirty="0">
                <a:solidFill>
                  <a:srgbClr val="000099"/>
                </a:solidFill>
                <a:latin typeface="Arial" pitchFamily="34" charset="0"/>
                <a:cs typeface="Arial" pitchFamily="34" charset="0"/>
              </a:rPr>
              <a:t>the duration of the maintenance </a:t>
            </a:r>
            <a:r>
              <a:rPr lang="en-US" sz="2000" dirty="0" smtClean="0">
                <a:solidFill>
                  <a:srgbClr val="000099"/>
                </a:solidFill>
                <a:latin typeface="Arial" pitchFamily="34" charset="0"/>
                <a:cs typeface="Arial" pitchFamily="34" charset="0"/>
              </a:rPr>
              <a:t>transaction.</a:t>
            </a:r>
          </a:p>
          <a:p>
            <a:pPr marL="571500" indent="-342900" algn="just">
              <a:spcBef>
                <a:spcPts val="1200"/>
              </a:spcBef>
              <a:buBlip>
                <a:blip r:embed="rId2"/>
              </a:buBlip>
            </a:pPr>
            <a:r>
              <a:rPr lang="en-US" sz="2000" dirty="0" smtClean="0">
                <a:solidFill>
                  <a:srgbClr val="000099"/>
                </a:solidFill>
                <a:latin typeface="Arial" pitchFamily="34" charset="0"/>
                <a:cs typeface="Arial" pitchFamily="34" charset="0"/>
              </a:rPr>
              <a:t>The maintenance transaction </a:t>
            </a:r>
            <a:r>
              <a:rPr lang="en-US" sz="2000" dirty="0">
                <a:solidFill>
                  <a:srgbClr val="000099"/>
                </a:solidFill>
                <a:latin typeface="Arial" pitchFamily="34" charset="0"/>
                <a:cs typeface="Arial" pitchFamily="34" charset="0"/>
              </a:rPr>
              <a:t>typically runs at night. </a:t>
            </a: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24</a:t>
            </a:r>
            <a:r>
              <a:rPr lang="en-US" sz="2000" i="1" dirty="0">
                <a:solidFill>
                  <a:srgbClr val="000099"/>
                </a:solidFill>
                <a:latin typeface="Arial" pitchFamily="34" charset="0"/>
                <a:cs typeface="Arial" pitchFamily="34" charset="0"/>
              </a:rPr>
              <a:t>−hour </a:t>
            </a:r>
            <a:r>
              <a:rPr lang="en-US" sz="2000" dirty="0">
                <a:solidFill>
                  <a:srgbClr val="000099"/>
                </a:solidFill>
                <a:latin typeface="Arial" pitchFamily="34" charset="0"/>
                <a:cs typeface="Arial" pitchFamily="34" charset="0"/>
              </a:rPr>
              <a:t>shop concept is what most companies are </a:t>
            </a:r>
            <a:r>
              <a:rPr lang="en-US" sz="2000" dirty="0" smtClean="0">
                <a:solidFill>
                  <a:srgbClr val="000099"/>
                </a:solidFill>
                <a:latin typeface="Arial" pitchFamily="34" charset="0"/>
                <a:cs typeface="Arial" pitchFamily="34" charset="0"/>
              </a:rPr>
              <a:t>striving for </a:t>
            </a:r>
            <a:r>
              <a:rPr lang="en-US" sz="2000" dirty="0">
                <a:solidFill>
                  <a:srgbClr val="000099"/>
                </a:solidFill>
                <a:latin typeface="Arial" pitchFamily="34" charset="0"/>
                <a:cs typeface="Arial" pitchFamily="34" charset="0"/>
              </a:rPr>
              <a:t>and </a:t>
            </a:r>
            <a:r>
              <a:rPr lang="en-US" sz="2000" dirty="0" smtClean="0">
                <a:solidFill>
                  <a:srgbClr val="000099"/>
                </a:solidFill>
                <a:latin typeface="Arial" pitchFamily="34" charset="0"/>
                <a:cs typeface="Arial" pitchFamily="34" charset="0"/>
              </a:rPr>
              <a:t>DW to </a:t>
            </a:r>
            <a:r>
              <a:rPr lang="en-US" sz="2000" dirty="0">
                <a:solidFill>
                  <a:srgbClr val="000099"/>
                </a:solidFill>
                <a:latin typeface="Arial" pitchFamily="34" charset="0"/>
                <a:cs typeface="Arial" pitchFamily="34" charset="0"/>
              </a:rPr>
              <a:t>be online 24 hours to allow the company to be competitive in </a:t>
            </a:r>
            <a:r>
              <a:rPr lang="en-US" sz="2000" dirty="0" smtClean="0">
                <a:solidFill>
                  <a:srgbClr val="000099"/>
                </a:solidFill>
                <a:latin typeface="Arial" pitchFamily="34" charset="0"/>
                <a:cs typeface="Arial" pitchFamily="34" charset="0"/>
              </a:rPr>
              <a:t>its strategies</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results </a:t>
            </a:r>
            <a:r>
              <a:rPr lang="en-US" sz="2000" dirty="0">
                <a:solidFill>
                  <a:srgbClr val="000099"/>
                </a:solidFill>
                <a:latin typeface="Arial" pitchFamily="34" charset="0"/>
                <a:cs typeface="Arial" pitchFamily="34" charset="0"/>
              </a:rPr>
              <a:t>during the same reader session. An update from the data source will change </a:t>
            </a:r>
            <a:r>
              <a:rPr lang="en-US" sz="2000" dirty="0" smtClean="0">
                <a:solidFill>
                  <a:srgbClr val="000099"/>
                </a:solidFill>
                <a:latin typeface="Arial" pitchFamily="34" charset="0"/>
                <a:cs typeface="Arial" pitchFamily="34" charset="0"/>
              </a:rPr>
              <a:t>the results </a:t>
            </a:r>
            <a:r>
              <a:rPr lang="en-US" sz="2000" dirty="0">
                <a:solidFill>
                  <a:srgbClr val="000099"/>
                </a:solidFill>
                <a:latin typeface="Arial" pitchFamily="34" charset="0"/>
                <a:cs typeface="Arial" pitchFamily="34" charset="0"/>
              </a:rPr>
              <a:t>a user might see over a sequence of queries</a:t>
            </a:r>
            <a:r>
              <a:rPr lang="en-US" sz="2000" dirty="0" smtClean="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3709980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35</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Self View Maintenance Approaches</a:t>
            </a:r>
          </a:p>
        </p:txBody>
      </p:sp>
      <p:sp>
        <p:nvSpPr>
          <p:cNvPr id="5" name="Rectangle 4"/>
          <p:cNvSpPr/>
          <p:nvPr/>
        </p:nvSpPr>
        <p:spPr>
          <a:xfrm>
            <a:off x="817684" y="919533"/>
            <a:ext cx="7710854" cy="1538883"/>
          </a:xfrm>
          <a:prstGeom prst="rect">
            <a:avLst/>
          </a:prstGeom>
        </p:spPr>
        <p:txBody>
          <a:bodyPr wrap="square">
            <a:spAutoFit/>
          </a:bodyPr>
          <a:lstStyle/>
          <a:p>
            <a:pPr algn="just">
              <a:spcBef>
                <a:spcPts val="1200"/>
              </a:spcBef>
            </a:pPr>
            <a:r>
              <a:rPr lang="en-US" dirty="0" smtClean="0">
                <a:solidFill>
                  <a:srgbClr val="660066"/>
                </a:solidFill>
                <a:latin typeface="Arial" pitchFamily="34" charset="0"/>
                <a:cs typeface="Arial" pitchFamily="34" charset="0"/>
              </a:rPr>
              <a:t>Some solution:</a:t>
            </a:r>
          </a:p>
          <a:p>
            <a:pPr marL="571500" indent="-342900" algn="just">
              <a:spcBef>
                <a:spcPts val="1200"/>
              </a:spcBef>
              <a:buBlip>
                <a:blip r:embed="rId2"/>
              </a:buBlip>
            </a:pPr>
            <a:r>
              <a:rPr lang="en-US" sz="2000" dirty="0" smtClean="0">
                <a:solidFill>
                  <a:srgbClr val="000099"/>
                </a:solidFill>
                <a:latin typeface="Arial" pitchFamily="34" charset="0"/>
                <a:cs typeface="Arial" pitchFamily="34" charset="0"/>
              </a:rPr>
              <a:t>An integration </a:t>
            </a:r>
            <a:r>
              <a:rPr lang="en-US" sz="2000" dirty="0">
                <a:solidFill>
                  <a:srgbClr val="000099"/>
                </a:solidFill>
                <a:latin typeface="Arial" pitchFamily="34" charset="0"/>
                <a:cs typeface="Arial" pitchFamily="34" charset="0"/>
              </a:rPr>
              <a:t>with self maintenance techniques, where </a:t>
            </a:r>
            <a:r>
              <a:rPr lang="en-US" sz="2000" dirty="0" smtClean="0">
                <a:solidFill>
                  <a:srgbClr val="000099"/>
                </a:solidFill>
                <a:latin typeface="Arial" pitchFamily="34" charset="0"/>
                <a:cs typeface="Arial" pitchFamily="34" charset="0"/>
              </a:rPr>
              <a:t>auxiliary views </a:t>
            </a:r>
            <a:r>
              <a:rPr lang="en-US" sz="2000" dirty="0">
                <a:solidFill>
                  <a:srgbClr val="000099"/>
                </a:solidFill>
                <a:latin typeface="Arial" pitchFamily="34" charset="0"/>
                <a:cs typeface="Arial" pitchFamily="34" charset="0"/>
              </a:rPr>
              <a:t>can be used to answer queries during maintenance transactions.</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17052565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36</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817684" y="1403110"/>
            <a:ext cx="7710854" cy="4016484"/>
          </a:xfrm>
          <a:prstGeom prst="rect">
            <a:avLst/>
          </a:prstGeom>
        </p:spPr>
        <p:txBody>
          <a:bodyPr wrap="square">
            <a:spAutoFit/>
          </a:bodyPr>
          <a:lstStyle/>
          <a:p>
            <a:pPr marL="571500" indent="-342900" algn="just">
              <a:spcBef>
                <a:spcPts val="1200"/>
              </a:spcBef>
              <a:buBlip>
                <a:blip r:embed="rId2"/>
              </a:buBlip>
            </a:pPr>
            <a:r>
              <a:rPr lang="en-US" sz="2000" dirty="0" smtClean="0">
                <a:solidFill>
                  <a:srgbClr val="660066"/>
                </a:solidFill>
                <a:latin typeface="Arial" pitchFamily="34" charset="0"/>
                <a:cs typeface="Arial" pitchFamily="34" charset="0"/>
              </a:rPr>
              <a:t>Unpredictable </a:t>
            </a:r>
            <a:r>
              <a:rPr lang="en-US" sz="2000" dirty="0">
                <a:solidFill>
                  <a:srgbClr val="660066"/>
                </a:solidFill>
                <a:latin typeface="Arial" pitchFamily="34" charset="0"/>
                <a:cs typeface="Arial" pitchFamily="34" charset="0"/>
              </a:rPr>
              <a:t>amount of time required for (a) </a:t>
            </a:r>
            <a:r>
              <a:rPr lang="en-US" sz="2000" dirty="0" err="1">
                <a:solidFill>
                  <a:srgbClr val="660066"/>
                </a:solidFill>
                <a:latin typeface="Arial" pitchFamily="34" charset="0"/>
                <a:cs typeface="Arial" pitchFamily="34" charset="0"/>
              </a:rPr>
              <a:t>propogating</a:t>
            </a:r>
            <a:r>
              <a:rPr lang="en-US" sz="2000" dirty="0">
                <a:solidFill>
                  <a:srgbClr val="660066"/>
                </a:solidFill>
                <a:latin typeface="Arial" pitchFamily="34" charset="0"/>
                <a:cs typeface="Arial" pitchFamily="34" charset="0"/>
              </a:rPr>
              <a:t> updates from the </a:t>
            </a:r>
            <a:r>
              <a:rPr lang="en-US" sz="2000" i="1" dirty="0" smtClean="0">
                <a:solidFill>
                  <a:srgbClr val="660066"/>
                </a:solidFill>
                <a:latin typeface="Arial" pitchFamily="34" charset="0"/>
                <a:cs typeface="Arial" pitchFamily="34" charset="0"/>
              </a:rPr>
              <a:t>DS </a:t>
            </a:r>
            <a:r>
              <a:rPr lang="en-US" sz="2000" dirty="0" smtClean="0">
                <a:solidFill>
                  <a:srgbClr val="660066"/>
                </a:solidFill>
                <a:latin typeface="Arial" pitchFamily="34" charset="0"/>
                <a:cs typeface="Arial" pitchFamily="34" charset="0"/>
              </a:rPr>
              <a:t>to</a:t>
            </a:r>
            <a:r>
              <a:rPr lang="en-US" sz="2000" i="1" dirty="0" smtClean="0">
                <a:solidFill>
                  <a:srgbClr val="660066"/>
                </a:solidFill>
                <a:latin typeface="Arial" pitchFamily="34" charset="0"/>
                <a:cs typeface="Arial" pitchFamily="34" charset="0"/>
              </a:rPr>
              <a:t> DW </a:t>
            </a:r>
            <a:r>
              <a:rPr lang="en-US" sz="2000" dirty="0">
                <a:solidFill>
                  <a:srgbClr val="660066"/>
                </a:solidFill>
                <a:latin typeface="Arial" pitchFamily="34" charset="0"/>
                <a:cs typeface="Arial" pitchFamily="34" charset="0"/>
              </a:rPr>
              <a:t>(Data Warehouse) and (b) computing the view update to </a:t>
            </a:r>
            <a:r>
              <a:rPr lang="en-US" sz="2000" dirty="0" smtClean="0">
                <a:solidFill>
                  <a:srgbClr val="660066"/>
                </a:solidFill>
                <a:latin typeface="Arial" pitchFamily="34" charset="0"/>
                <a:cs typeface="Arial" pitchFamily="34" charset="0"/>
              </a:rPr>
              <a:t>be installed </a:t>
            </a:r>
            <a:r>
              <a:rPr lang="en-US" sz="2000" dirty="0">
                <a:solidFill>
                  <a:srgbClr val="660066"/>
                </a:solidFill>
                <a:latin typeface="Arial" pitchFamily="34" charset="0"/>
                <a:cs typeface="Arial" pitchFamily="34" charset="0"/>
              </a:rPr>
              <a:t>at the </a:t>
            </a:r>
            <a:r>
              <a:rPr lang="en-US" sz="2000" i="1" dirty="0">
                <a:solidFill>
                  <a:srgbClr val="660066"/>
                </a:solidFill>
                <a:latin typeface="Arial" pitchFamily="34" charset="0"/>
                <a:cs typeface="Arial" pitchFamily="34" charset="0"/>
              </a:rPr>
              <a:t>DW</a:t>
            </a:r>
            <a:r>
              <a:rPr lang="en-US" sz="2000" dirty="0">
                <a:solidFill>
                  <a:srgbClr val="660066"/>
                </a:solidFill>
                <a:latin typeface="Arial" pitchFamily="34" charset="0"/>
                <a:cs typeface="Arial" pitchFamily="34" charset="0"/>
              </a:rPr>
              <a:t>. These may affect the correct order of installing the updates leading </a:t>
            </a:r>
            <a:r>
              <a:rPr lang="en-US" sz="2000" dirty="0" smtClean="0">
                <a:solidFill>
                  <a:srgbClr val="660066"/>
                </a:solidFill>
                <a:latin typeface="Arial" pitchFamily="34" charset="0"/>
                <a:cs typeface="Arial" pitchFamily="34" charset="0"/>
              </a:rPr>
              <a:t>to inconsistencies </a:t>
            </a:r>
            <a:r>
              <a:rPr lang="en-US" sz="2000" dirty="0">
                <a:solidFill>
                  <a:srgbClr val="660066"/>
                </a:solidFill>
                <a:latin typeface="Arial" pitchFamily="34" charset="0"/>
                <a:cs typeface="Arial" pitchFamily="34" charset="0"/>
              </a:rPr>
              <a:t>at the </a:t>
            </a:r>
            <a:r>
              <a:rPr lang="en-US" sz="2000" i="1" dirty="0" smtClean="0">
                <a:solidFill>
                  <a:srgbClr val="660066"/>
                </a:solidFill>
                <a:latin typeface="Arial" pitchFamily="34" charset="0"/>
                <a:cs typeface="Arial" pitchFamily="34" charset="0"/>
              </a:rPr>
              <a:t>DW</a:t>
            </a:r>
            <a:r>
              <a:rPr lang="en-US" sz="2000" dirty="0" smtClean="0">
                <a:solidFill>
                  <a:srgbClr val="660066"/>
                </a:solidFill>
                <a:latin typeface="Arial" pitchFamily="34" charset="0"/>
                <a:cs typeface="Arial" pitchFamily="34" charset="0"/>
              </a:rPr>
              <a:t>.</a:t>
            </a:r>
          </a:p>
          <a:p>
            <a:pPr marL="571500" indent="-342900" algn="just">
              <a:spcBef>
                <a:spcPts val="1200"/>
              </a:spcBef>
              <a:buBlip>
                <a:blip r:embed="rId2"/>
              </a:buBlip>
            </a:pPr>
            <a:r>
              <a:rPr lang="en-US" sz="2000" dirty="0" smtClean="0">
                <a:solidFill>
                  <a:srgbClr val="660066"/>
                </a:solidFill>
                <a:latin typeface="Arial" pitchFamily="34" charset="0"/>
                <a:cs typeface="Arial" pitchFamily="34" charset="0"/>
              </a:rPr>
              <a:t>Inconsistency </a:t>
            </a:r>
            <a:r>
              <a:rPr lang="en-US" sz="2000" dirty="0">
                <a:solidFill>
                  <a:srgbClr val="660066"/>
                </a:solidFill>
                <a:latin typeface="Arial" pitchFamily="34" charset="0"/>
                <a:cs typeface="Arial" pitchFamily="34" charset="0"/>
              </a:rPr>
              <a:t>at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may also occur when a </a:t>
            </a:r>
            <a:r>
              <a:rPr lang="en-US" sz="2000" i="1" dirty="0">
                <a:solidFill>
                  <a:srgbClr val="660066"/>
                </a:solidFill>
                <a:latin typeface="Arial" pitchFamily="34" charset="0"/>
                <a:cs typeface="Arial" pitchFamily="34" charset="0"/>
              </a:rPr>
              <a:t>DS </a:t>
            </a:r>
            <a:r>
              <a:rPr lang="en-US" sz="2000" dirty="0">
                <a:solidFill>
                  <a:srgbClr val="660066"/>
                </a:solidFill>
                <a:latin typeface="Arial" pitchFamily="34" charset="0"/>
                <a:cs typeface="Arial" pitchFamily="34" charset="0"/>
              </a:rPr>
              <a:t>uses </a:t>
            </a:r>
            <a:r>
              <a:rPr lang="en-US" sz="2000" dirty="0" smtClean="0">
                <a:solidFill>
                  <a:srgbClr val="660066"/>
                </a:solidFill>
                <a:latin typeface="Arial" pitchFamily="34" charset="0"/>
                <a:cs typeface="Arial" pitchFamily="34" charset="0"/>
              </a:rPr>
              <a:t>its recently </a:t>
            </a:r>
            <a:r>
              <a:rPr lang="en-US" sz="2000" dirty="0">
                <a:solidFill>
                  <a:srgbClr val="660066"/>
                </a:solidFill>
                <a:latin typeface="Arial" pitchFamily="34" charset="0"/>
                <a:cs typeface="Arial" pitchFamily="34" charset="0"/>
              </a:rPr>
              <a:t>updated tuple to compute a query issued by the </a:t>
            </a:r>
            <a:r>
              <a:rPr lang="en-US" sz="2000" i="1" dirty="0">
                <a:solidFill>
                  <a:srgbClr val="660066"/>
                </a:solidFill>
                <a:latin typeface="Arial" pitchFamily="34" charset="0"/>
                <a:cs typeface="Arial" pitchFamily="34" charset="0"/>
              </a:rPr>
              <a:t>DW</a:t>
            </a:r>
            <a:r>
              <a:rPr lang="en-US" sz="2000" dirty="0">
                <a:solidFill>
                  <a:srgbClr val="660066"/>
                </a:solidFill>
                <a:latin typeface="Arial" pitchFamily="34" charset="0"/>
                <a:cs typeface="Arial" pitchFamily="34" charset="0"/>
              </a:rPr>
              <a:t>. Since the </a:t>
            </a:r>
            <a:r>
              <a:rPr lang="en-US" sz="2000" i="1" dirty="0">
                <a:solidFill>
                  <a:srgbClr val="660066"/>
                </a:solidFill>
                <a:latin typeface="Arial" pitchFamily="34" charset="0"/>
                <a:cs typeface="Arial" pitchFamily="34" charset="0"/>
              </a:rPr>
              <a:t>DS </a:t>
            </a:r>
            <a:r>
              <a:rPr lang="en-US" sz="2000" dirty="0">
                <a:solidFill>
                  <a:srgbClr val="660066"/>
                </a:solidFill>
                <a:latin typeface="Arial" pitchFamily="34" charset="0"/>
                <a:cs typeface="Arial" pitchFamily="34" charset="0"/>
              </a:rPr>
              <a:t>is </a:t>
            </a:r>
            <a:r>
              <a:rPr lang="en-US" sz="2000" dirty="0" smtClean="0">
                <a:solidFill>
                  <a:srgbClr val="660066"/>
                </a:solidFill>
                <a:latin typeface="Arial" pitchFamily="34" charset="0"/>
                <a:cs typeface="Arial" pitchFamily="34" charset="0"/>
              </a:rPr>
              <a:t>decoupled from </a:t>
            </a:r>
            <a:r>
              <a:rPr lang="en-US" sz="2000" dirty="0">
                <a:solidFill>
                  <a:srgbClr val="660066"/>
                </a:solidFill>
                <a:latin typeface="Arial" pitchFamily="34" charset="0"/>
                <a:cs typeface="Arial" pitchFamily="34" charset="0"/>
              </a:rPr>
              <a:t>the </a:t>
            </a:r>
            <a:r>
              <a:rPr lang="en-US" sz="2000" i="1" dirty="0">
                <a:solidFill>
                  <a:srgbClr val="660066"/>
                </a:solidFill>
                <a:latin typeface="Arial" pitchFamily="34" charset="0"/>
                <a:cs typeface="Arial" pitchFamily="34" charset="0"/>
              </a:rPr>
              <a:t>DW</a:t>
            </a:r>
            <a:r>
              <a:rPr lang="en-US" sz="2000" dirty="0">
                <a:solidFill>
                  <a:srgbClr val="660066"/>
                </a:solidFill>
                <a:latin typeface="Arial" pitchFamily="34" charset="0"/>
                <a:cs typeface="Arial" pitchFamily="34" charset="0"/>
              </a:rPr>
              <a:t>, it simply </a:t>
            </a:r>
            <a:r>
              <a:rPr lang="en-US" sz="2000" dirty="0" smtClean="0">
                <a:solidFill>
                  <a:srgbClr val="660066"/>
                </a:solidFill>
                <a:latin typeface="Arial" pitchFamily="34" charset="0"/>
                <a:cs typeface="Arial" pitchFamily="34" charset="0"/>
              </a:rPr>
              <a:t>propagates </a:t>
            </a:r>
            <a:r>
              <a:rPr lang="en-US" sz="2000" dirty="0">
                <a:solidFill>
                  <a:srgbClr val="660066"/>
                </a:solidFill>
                <a:latin typeface="Arial" pitchFamily="34" charset="0"/>
                <a:cs typeface="Arial" pitchFamily="34" charset="0"/>
              </a:rPr>
              <a:t>its changes to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and responds to queries </a:t>
            </a:r>
            <a:r>
              <a:rPr lang="en-US" sz="2000" dirty="0" smtClean="0">
                <a:solidFill>
                  <a:srgbClr val="660066"/>
                </a:solidFill>
                <a:latin typeface="Arial" pitchFamily="34" charset="0"/>
                <a:cs typeface="Arial" pitchFamily="34" charset="0"/>
              </a:rPr>
              <a:t>sent by </a:t>
            </a:r>
            <a:r>
              <a:rPr lang="en-US" sz="2000" dirty="0">
                <a:solidFill>
                  <a:srgbClr val="660066"/>
                </a:solidFill>
                <a:latin typeface="Arial" pitchFamily="34" charset="0"/>
                <a:cs typeface="Arial" pitchFamily="34" charset="0"/>
              </a:rPr>
              <a:t>the </a:t>
            </a:r>
            <a:r>
              <a:rPr lang="en-US" sz="2000" i="1" dirty="0" smtClean="0">
                <a:solidFill>
                  <a:srgbClr val="660066"/>
                </a:solidFill>
                <a:latin typeface="Arial" pitchFamily="34" charset="0"/>
                <a:cs typeface="Arial" pitchFamily="34" charset="0"/>
              </a:rPr>
              <a:t>DW</a:t>
            </a:r>
            <a:r>
              <a:rPr lang="en-US" sz="2000" dirty="0" smtClean="0">
                <a:solidFill>
                  <a:srgbClr val="660066"/>
                </a:solidFill>
                <a:latin typeface="Arial" pitchFamily="34" charset="0"/>
                <a:cs typeface="Arial" pitchFamily="34" charset="0"/>
              </a:rPr>
              <a:t>.</a:t>
            </a:r>
            <a:endParaRPr lang="en-US" sz="2000" dirty="0">
              <a:solidFill>
                <a:srgbClr val="660066"/>
              </a:solidFill>
              <a:latin typeface="Arial" pitchFamily="34" charset="0"/>
              <a:cs typeface="Arial" pitchFamily="34" charset="0"/>
            </a:endParaRPr>
          </a:p>
          <a:p>
            <a:pPr>
              <a:spcBef>
                <a:spcPts val="600"/>
              </a:spcBef>
            </a:pPr>
            <a:r>
              <a:rPr lang="en-US" sz="2000" dirty="0">
                <a:solidFill>
                  <a:srgbClr val="660066"/>
                </a:solidFill>
                <a:latin typeface="Arial" pitchFamily="34" charset="0"/>
                <a:cs typeface="Arial" pitchFamily="34" charset="0"/>
              </a:rPr>
              <a:t>We illustrate these problems with the following examples.</a:t>
            </a:r>
            <a:endParaRPr lang="en-US" sz="2000"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2305063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37</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Insertion Anomaly Example</a:t>
            </a:r>
          </a:p>
        </p:txBody>
      </p:sp>
      <p:sp>
        <p:nvSpPr>
          <p:cNvPr id="2" name="Rectangle 1"/>
          <p:cNvSpPr/>
          <p:nvPr/>
        </p:nvSpPr>
        <p:spPr>
          <a:xfrm>
            <a:off x="870436" y="1465314"/>
            <a:ext cx="7596553" cy="4247317"/>
          </a:xfrm>
          <a:prstGeom prst="rect">
            <a:avLst/>
          </a:prstGeom>
        </p:spPr>
        <p:txBody>
          <a:bodyPr wrap="square">
            <a:spAutoFit/>
          </a:bodyPr>
          <a:lstStyle/>
          <a:p>
            <a:pPr algn="just"/>
            <a:r>
              <a:rPr lang="en-US" sz="2000" dirty="0">
                <a:solidFill>
                  <a:srgbClr val="000099"/>
                </a:solidFill>
                <a:latin typeface="Arial" pitchFamily="34" charset="0"/>
                <a:cs typeface="Arial" pitchFamily="34" charset="0"/>
              </a:rPr>
              <a:t>Consider two relations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(A</a:t>
            </a:r>
            <a:r>
              <a:rPr lang="en-US" sz="2000" i="1" dirty="0" smtClean="0">
                <a:solidFill>
                  <a:srgbClr val="000099"/>
                </a:solidFill>
                <a:latin typeface="Arial" pitchFamily="34" charset="0"/>
                <a:cs typeface="Arial" pitchFamily="34" charset="0"/>
              </a:rPr>
              <a:t>, B</a:t>
            </a:r>
            <a:r>
              <a:rPr lang="en-US" sz="2000" i="1" dirty="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(B, C) </a:t>
            </a:r>
            <a:r>
              <a:rPr lang="en-US" sz="2000" dirty="0">
                <a:solidFill>
                  <a:srgbClr val="000099"/>
                </a:solidFill>
                <a:latin typeface="Arial" pitchFamily="34" charset="0"/>
                <a:cs typeface="Arial" pitchFamily="34" charset="0"/>
              </a:rPr>
              <a:t>in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1 and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 </a:t>
            </a:r>
            <a:r>
              <a:rPr lang="en-US" sz="2000" dirty="0" smtClean="0">
                <a:solidFill>
                  <a:srgbClr val="000099"/>
                </a:solidFill>
                <a:latin typeface="Arial" pitchFamily="34" charset="0"/>
                <a:cs typeface="Arial" pitchFamily="34" charset="0"/>
              </a:rPr>
              <a:t>respectively</a:t>
            </a:r>
            <a:r>
              <a:rPr lang="en-US" sz="2000" dirty="0">
                <a:solidFill>
                  <a:srgbClr val="000099"/>
                </a:solidFill>
                <a:latin typeface="Arial" pitchFamily="34" charset="0"/>
                <a:cs typeface="Arial" pitchFamily="34" charset="0"/>
              </a:rPr>
              <a:t>. The </a:t>
            </a:r>
            <a:r>
              <a:rPr lang="en-US" sz="2000" i="1" dirty="0" smtClean="0">
                <a:solidFill>
                  <a:srgbClr val="000099"/>
                </a:solidFill>
                <a:latin typeface="Arial" pitchFamily="34" charset="0"/>
                <a:cs typeface="Arial" pitchFamily="34" charset="0"/>
              </a:rPr>
              <a:t>DW </a:t>
            </a:r>
            <a:r>
              <a:rPr lang="en-US" sz="2000" dirty="0" smtClean="0">
                <a:solidFill>
                  <a:srgbClr val="000099"/>
                </a:solidFill>
                <a:latin typeface="Arial" pitchFamily="34" charset="0"/>
                <a:cs typeface="Arial" pitchFamily="34" charset="0"/>
              </a:rPr>
              <a:t>stores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 and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 in a view with schema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such that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R</a:t>
            </a:r>
            <a:r>
              <a:rPr lang="en-US" sz="2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    R</a:t>
            </a:r>
            <a:r>
              <a:rPr lang="en-US" sz="2000" dirty="0" smtClean="0">
                <a:solidFill>
                  <a:srgbClr val="000099"/>
                </a:solidFill>
                <a:latin typeface="Arial" pitchFamily="34" charset="0"/>
                <a:cs typeface="Arial" pitchFamily="34" charset="0"/>
              </a:rPr>
              <a:t>2</a:t>
            </a:r>
            <a:r>
              <a:rPr lang="en-US" sz="2000" dirty="0">
                <a:solidFill>
                  <a:srgbClr val="000099"/>
                </a:solidFill>
                <a:latin typeface="Arial" pitchFamily="34" charset="0"/>
                <a:cs typeface="Arial" pitchFamily="34" charset="0"/>
              </a:rPr>
              <a:t>. Initially </a:t>
            </a:r>
            <a:r>
              <a:rPr lang="en-US" sz="2000" i="1" dirty="0">
                <a:solidFill>
                  <a:srgbClr val="000099"/>
                </a:solidFill>
                <a:latin typeface="Arial" pitchFamily="34" charset="0"/>
                <a:cs typeface="Arial" pitchFamily="34" charset="0"/>
              </a:rPr>
              <a:t>MV </a:t>
            </a:r>
            <a:r>
              <a:rPr lang="en-US" sz="2000" dirty="0" smtClean="0">
                <a:solidFill>
                  <a:srgbClr val="000099"/>
                </a:solidFill>
                <a:latin typeface="Arial" pitchFamily="34" charset="0"/>
                <a:cs typeface="Arial" pitchFamily="34" charset="0"/>
              </a:rPr>
              <a:t>is empty.</a:t>
            </a:r>
          </a:p>
          <a:p>
            <a:pPr algn="just"/>
            <a:endParaRPr lang="en-US" sz="2000" dirty="0">
              <a:solidFill>
                <a:srgbClr val="000099"/>
              </a:solidFill>
              <a:latin typeface="Arial" pitchFamily="34" charset="0"/>
              <a:cs typeface="Arial" pitchFamily="34" charset="0"/>
            </a:endParaRPr>
          </a:p>
          <a:p>
            <a:pPr algn="just"/>
            <a:endParaRPr lang="en-US" sz="2000" dirty="0" smtClean="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a:p>
            <a:pPr algn="ctr">
              <a:spcBef>
                <a:spcPts val="1200"/>
              </a:spcBef>
            </a:pPr>
            <a:r>
              <a:rPr lang="en-US" sz="2000" dirty="0" smtClean="0">
                <a:solidFill>
                  <a:srgbClr val="000099"/>
                </a:solidFill>
                <a:latin typeface="Arial" pitchFamily="34" charset="0"/>
                <a:cs typeface="Arial" pitchFamily="34" charset="0"/>
              </a:rPr>
              <a:t>Table </a:t>
            </a:r>
            <a:r>
              <a:rPr lang="en-US" sz="2000" dirty="0">
                <a:solidFill>
                  <a:srgbClr val="000099"/>
                </a:solidFill>
                <a:latin typeface="Arial" pitchFamily="34" charset="0"/>
                <a:cs typeface="Arial" pitchFamily="34" charset="0"/>
              </a:rPr>
              <a:t>1: State of the tables before </a:t>
            </a:r>
            <a:r>
              <a:rPr lang="en-US" sz="2000" i="1" dirty="0" smtClean="0">
                <a:solidFill>
                  <a:srgbClr val="000099"/>
                </a:solidFill>
                <a:latin typeface="Arial" pitchFamily="34" charset="0"/>
                <a:cs typeface="Arial" pitchFamily="34" charset="0"/>
              </a:rPr>
              <a:t>insert </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R</a:t>
            </a:r>
            <a:r>
              <a:rPr lang="en-US" sz="2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,&lt; b</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dirty="0" smtClean="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a:t>
            </a:r>
          </a:p>
          <a:p>
            <a:pPr algn="just"/>
            <a:endParaRPr lang="en-US" sz="2000" dirty="0" smtClean="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a:p>
            <a:pPr algn="just"/>
            <a:endParaRPr lang="en-US" sz="2000" dirty="0" smtClean="0">
              <a:solidFill>
                <a:srgbClr val="000099"/>
              </a:solidFill>
              <a:latin typeface="Arial" pitchFamily="34" charset="0"/>
              <a:cs typeface="Arial" pitchFamily="34" charset="0"/>
            </a:endParaRPr>
          </a:p>
          <a:p>
            <a:pPr algn="ctr"/>
            <a:r>
              <a:rPr lang="en-US" sz="2000" i="1" dirty="0" smtClean="0">
                <a:solidFill>
                  <a:srgbClr val="000099"/>
                </a:solidFill>
                <a:latin typeface="Arial" pitchFamily="34" charset="0"/>
                <a:cs typeface="Arial" pitchFamily="34" charset="0"/>
              </a:rPr>
              <a:t>DS2 executes I1 = </a:t>
            </a:r>
            <a:r>
              <a:rPr lang="en-US" sz="2000" i="1" dirty="0" smtClean="0">
                <a:solidFill>
                  <a:srgbClr val="FF0000"/>
                </a:solidFill>
                <a:latin typeface="Arial" pitchFamily="34" charset="0"/>
                <a:cs typeface="Arial" pitchFamily="34" charset="0"/>
              </a:rPr>
              <a:t>insert (R2, &lt;b1, c1&gt;) and sends I1 to DW</a:t>
            </a:r>
          </a:p>
          <a:p>
            <a:pPr algn="ctr"/>
            <a:r>
              <a:rPr lang="en-US" sz="2000" dirty="0" smtClean="0">
                <a:solidFill>
                  <a:srgbClr val="000099"/>
                </a:solidFill>
                <a:latin typeface="Arial" pitchFamily="34" charset="0"/>
                <a:cs typeface="Arial" pitchFamily="34" charset="0"/>
              </a:rPr>
              <a:t>Table </a:t>
            </a:r>
            <a:r>
              <a:rPr lang="en-US" sz="2000" dirty="0">
                <a:solidFill>
                  <a:srgbClr val="000099"/>
                </a:solidFill>
                <a:latin typeface="Arial" pitchFamily="34" charset="0"/>
                <a:cs typeface="Arial" pitchFamily="34" charset="0"/>
              </a:rPr>
              <a:t>2: State of the tables after </a:t>
            </a:r>
            <a:r>
              <a:rPr lang="en-US" sz="2000" i="1" dirty="0" smtClean="0">
                <a:solidFill>
                  <a:srgbClr val="000099"/>
                </a:solidFill>
                <a:latin typeface="Arial" pitchFamily="34" charset="0"/>
                <a:cs typeface="Arial" pitchFamily="34" charset="0"/>
              </a:rPr>
              <a:t>insert </a:t>
            </a:r>
            <a:r>
              <a:rPr lang="en-US" sz="2000"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,&lt;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a:t>
            </a:r>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465" y="2159733"/>
            <a:ext cx="36671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511" y="2557831"/>
            <a:ext cx="4381868" cy="889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4"/>
          <a:stretch>
            <a:fillRect/>
          </a:stretch>
        </p:blipFill>
        <p:spPr>
          <a:xfrm>
            <a:off x="2537869" y="3935055"/>
            <a:ext cx="4299812" cy="972107"/>
          </a:xfrm>
          <a:prstGeom prst="rect">
            <a:avLst/>
          </a:prstGeom>
        </p:spPr>
      </p:pic>
    </p:spTree>
    <p:extLst>
      <p:ext uri="{BB962C8B-B14F-4D97-AF65-F5344CB8AC3E}">
        <p14:creationId xmlns:p14="http://schemas.microsoft.com/office/powerpoint/2010/main" val="17010849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38</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Insertion Anomaly Example</a:t>
            </a:r>
          </a:p>
        </p:txBody>
      </p:sp>
      <p:sp>
        <p:nvSpPr>
          <p:cNvPr id="2" name="Rectangle 1"/>
          <p:cNvSpPr/>
          <p:nvPr/>
        </p:nvSpPr>
        <p:spPr>
          <a:xfrm>
            <a:off x="870436" y="1465314"/>
            <a:ext cx="7596553" cy="1708160"/>
          </a:xfrm>
          <a:prstGeom prst="rect">
            <a:avLst/>
          </a:prstGeom>
        </p:spPr>
        <p:txBody>
          <a:bodyPr wrap="square">
            <a:spAutoFit/>
          </a:bodyPr>
          <a:lstStyle/>
          <a:p>
            <a:pPr algn="just"/>
            <a:r>
              <a:rPr lang="en-US" sz="2000" i="1" dirty="0">
                <a:solidFill>
                  <a:srgbClr val="000099"/>
                </a:solidFill>
                <a:latin typeface="Arial" pitchFamily="34" charset="0"/>
                <a:cs typeface="Arial" pitchFamily="34" charset="0"/>
              </a:rPr>
              <a:t>DW receives I1 and sends Q1 = </a:t>
            </a:r>
            <a:r>
              <a:rPr lang="en-US" sz="2000" i="1" dirty="0" smtClean="0">
                <a:solidFill>
                  <a:srgbClr val="000099"/>
                </a:solidFill>
                <a:latin typeface="Arial" pitchFamily="34" charset="0"/>
                <a:cs typeface="Arial" pitchFamily="34" charset="0"/>
              </a:rPr>
              <a:t>(R1   &lt;</a:t>
            </a:r>
            <a:r>
              <a:rPr lang="en-US" sz="2000" i="1" dirty="0">
                <a:solidFill>
                  <a:srgbClr val="000099"/>
                </a:solidFill>
                <a:latin typeface="Arial" pitchFamily="34" charset="0"/>
                <a:cs typeface="Arial" pitchFamily="34" charset="0"/>
              </a:rPr>
              <a:t>b1, c1</a:t>
            </a:r>
            <a:r>
              <a:rPr lang="en-US" sz="2000" i="1" dirty="0" smtClean="0">
                <a:solidFill>
                  <a:srgbClr val="000099"/>
                </a:solidFill>
                <a:latin typeface="Arial" pitchFamily="34" charset="0"/>
                <a:cs typeface="Arial" pitchFamily="34" charset="0"/>
              </a:rPr>
              <a:t>&gt;) </a:t>
            </a:r>
            <a:r>
              <a:rPr lang="en-US" sz="2000" i="1" dirty="0">
                <a:solidFill>
                  <a:srgbClr val="000099"/>
                </a:solidFill>
                <a:latin typeface="Arial" pitchFamily="34" charset="0"/>
                <a:cs typeface="Arial" pitchFamily="34" charset="0"/>
              </a:rPr>
              <a:t>to DS1 for computing view update information (required from R1 at DS1)</a:t>
            </a:r>
            <a:r>
              <a:rPr lang="en-US" sz="2000" i="1" dirty="0">
                <a:solidFill>
                  <a:srgbClr val="000099"/>
                </a:solidFill>
              </a:rPr>
              <a:t>.</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In the meantime:</a:t>
            </a:r>
          </a:p>
          <a:p>
            <a:pPr algn="just">
              <a:spcBef>
                <a:spcPts val="600"/>
              </a:spcBef>
            </a:pPr>
            <a:r>
              <a:rPr lang="en-US" sz="2000" i="1" dirty="0">
                <a:solidFill>
                  <a:srgbClr val="000099"/>
                </a:solidFill>
                <a:latin typeface="Arial" pitchFamily="34" charset="0"/>
                <a:cs typeface="Arial" pitchFamily="34" charset="0"/>
              </a:rPr>
              <a:t>DS1 executes I2 = </a:t>
            </a:r>
            <a:r>
              <a:rPr lang="en-US" sz="2000" i="1" dirty="0">
                <a:solidFill>
                  <a:srgbClr val="FF0000"/>
                </a:solidFill>
                <a:latin typeface="Arial" pitchFamily="34" charset="0"/>
                <a:cs typeface="Arial" pitchFamily="34" charset="0"/>
              </a:rPr>
              <a:t>insert (R1, &lt;a2, b1&gt;) and sends I2 to DW</a:t>
            </a:r>
            <a:endParaRPr lang="en-US" sz="2000" dirty="0">
              <a:solidFill>
                <a:srgbClr val="000099"/>
              </a:solidFill>
              <a:latin typeface="Arial" pitchFamily="34" charset="0"/>
              <a:cs typeface="Arial" pitchFamily="34" charset="0"/>
            </a:endParaRPr>
          </a:p>
          <a:p>
            <a:pPr algn="just"/>
            <a:endParaRPr lang="en-US" sz="2000" dirty="0">
              <a:solidFill>
                <a:srgbClr val="000099"/>
              </a:solidFill>
              <a:latin typeface="Arial" pitchFamily="34" charset="0"/>
              <a:cs typeface="Arial"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982" y="1590431"/>
            <a:ext cx="271463"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537" y="3350236"/>
            <a:ext cx="4352925"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44376" y="4665424"/>
            <a:ext cx="7448672" cy="400110"/>
          </a:xfrm>
          <a:prstGeom prst="rect">
            <a:avLst/>
          </a:prstGeom>
        </p:spPr>
        <p:txBody>
          <a:bodyPr wrap="square">
            <a:spAutoFit/>
          </a:bodyPr>
          <a:lstStyle/>
          <a:p>
            <a:pPr algn="ctr">
              <a:spcBef>
                <a:spcPts val="600"/>
              </a:spcBef>
            </a:pPr>
            <a:r>
              <a:rPr lang="en-US" sz="2000" dirty="0" smtClean="0">
                <a:solidFill>
                  <a:srgbClr val="000099"/>
                </a:solidFill>
                <a:latin typeface="Arial" pitchFamily="34" charset="0"/>
                <a:cs typeface="Arial" pitchFamily="34" charset="0"/>
              </a:rPr>
              <a:t>Table </a:t>
            </a:r>
            <a:r>
              <a:rPr lang="en-US" sz="2000" dirty="0">
                <a:solidFill>
                  <a:srgbClr val="000099"/>
                </a:solidFill>
                <a:latin typeface="Arial" pitchFamily="34" charset="0"/>
                <a:cs typeface="Arial" pitchFamily="34" charset="0"/>
              </a:rPr>
              <a:t>3: State of the tables </a:t>
            </a:r>
            <a:r>
              <a:rPr lang="en-US" sz="2000" dirty="0" smtClean="0">
                <a:solidFill>
                  <a:srgbClr val="000099"/>
                </a:solidFill>
                <a:latin typeface="Arial" pitchFamily="34" charset="0"/>
                <a:cs typeface="Arial" pitchFamily="34" charset="0"/>
              </a:rPr>
              <a:t>after </a:t>
            </a:r>
            <a:r>
              <a:rPr lang="en-US" sz="2000" i="1" dirty="0">
                <a:solidFill>
                  <a:srgbClr val="000099"/>
                </a:solidFill>
                <a:latin typeface="Arial" pitchFamily="34" charset="0"/>
                <a:cs typeface="Arial" pitchFamily="34" charset="0"/>
              </a:rPr>
              <a:t>insert </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,&lt; a2, b</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187489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39</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4" y="942021"/>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Insertion Anomaly </a:t>
            </a:r>
            <a:r>
              <a:rPr lang="en-US" dirty="0" smtClean="0">
                <a:solidFill>
                  <a:srgbClr val="660066"/>
                </a:solidFill>
                <a:latin typeface="Arial" pitchFamily="34" charset="0"/>
                <a:cs typeface="Arial" pitchFamily="34" charset="0"/>
              </a:rPr>
              <a:t>Example</a:t>
            </a:r>
          </a:p>
        </p:txBody>
      </p:sp>
      <p:sp>
        <p:nvSpPr>
          <p:cNvPr id="2" name="Rectangle 1"/>
          <p:cNvSpPr/>
          <p:nvPr/>
        </p:nvSpPr>
        <p:spPr>
          <a:xfrm>
            <a:off x="830608" y="1257317"/>
            <a:ext cx="7789988" cy="5016758"/>
          </a:xfrm>
          <a:prstGeom prst="rect">
            <a:avLst/>
          </a:prstGeom>
        </p:spPr>
        <p:txBody>
          <a:bodyPr wrap="square">
            <a:spAutoFit/>
          </a:bodyPr>
          <a:lstStyle/>
          <a:p>
            <a:pPr algn="just"/>
            <a:endParaRPr lang="en-US" sz="2000" i="1" dirty="0" smtClean="0">
              <a:solidFill>
                <a:srgbClr val="000099"/>
              </a:solidFill>
              <a:latin typeface="Arial" pitchFamily="34" charset="0"/>
              <a:cs typeface="Arial" pitchFamily="34" charset="0"/>
            </a:endParaRPr>
          </a:p>
          <a:p>
            <a:pPr algn="just"/>
            <a:r>
              <a:rPr lang="en-US" sz="2000" i="1"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2 and sends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2 = </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R</a:t>
            </a:r>
            <a:r>
              <a:rPr lang="en-US" sz="2000" dirty="0" smtClean="0">
                <a:solidFill>
                  <a:srgbClr val="000099"/>
                </a:solidFill>
                <a:latin typeface="Arial" pitchFamily="34" charset="0"/>
                <a:cs typeface="Arial" pitchFamily="34" charset="0"/>
              </a:rPr>
              <a:t>2   </a:t>
            </a:r>
            <a:r>
              <a:rPr lang="en-US" sz="2000" i="1" dirty="0" smtClean="0">
                <a:solidFill>
                  <a:srgbClr val="000099"/>
                </a:solidFill>
                <a:latin typeface="Arial" pitchFamily="34" charset="0"/>
                <a:cs typeface="Arial" pitchFamily="34" charset="0"/>
              </a:rPr>
              <a:t>&lt;a</a:t>
            </a:r>
            <a:r>
              <a:rPr lang="en-US" sz="2000" dirty="0" smtClean="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b</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to </a:t>
            </a:r>
            <a:r>
              <a:rPr lang="en-US" sz="2000" i="1" dirty="0" smtClean="0">
                <a:solidFill>
                  <a:srgbClr val="000099"/>
                </a:solidFill>
                <a:latin typeface="Arial" pitchFamily="34" charset="0"/>
                <a:cs typeface="Arial" pitchFamily="34" charset="0"/>
              </a:rPr>
              <a:t>DS</a:t>
            </a:r>
            <a:r>
              <a:rPr lang="en-US" sz="2000" dirty="0" smtClean="0">
                <a:solidFill>
                  <a:srgbClr val="000099"/>
                </a:solidFill>
                <a:latin typeface="Arial" pitchFamily="34" charset="0"/>
                <a:cs typeface="Arial" pitchFamily="34" charset="0"/>
              </a:rPr>
              <a:t>2 for computing </a:t>
            </a:r>
            <a:r>
              <a:rPr lang="en-US" sz="2000" dirty="0">
                <a:solidFill>
                  <a:srgbClr val="000099"/>
                </a:solidFill>
                <a:latin typeface="Arial" pitchFamily="34" charset="0"/>
                <a:cs typeface="Arial" pitchFamily="34" charset="0"/>
              </a:rPr>
              <a:t>view </a:t>
            </a:r>
            <a:r>
              <a:rPr lang="en-US" sz="2000" dirty="0" smtClean="0">
                <a:solidFill>
                  <a:srgbClr val="000099"/>
                </a:solidFill>
                <a:latin typeface="Arial" pitchFamily="34" charset="0"/>
                <a:cs typeface="Arial" pitchFamily="34" charset="0"/>
              </a:rPr>
              <a:t>update information </a:t>
            </a:r>
            <a:r>
              <a:rPr lang="en-US" sz="2000" dirty="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required </a:t>
            </a:r>
            <a:r>
              <a:rPr lang="en-US" sz="2000" dirty="0">
                <a:solidFill>
                  <a:srgbClr val="000099"/>
                </a:solidFill>
                <a:latin typeface="Arial" pitchFamily="34" charset="0"/>
                <a:cs typeface="Arial" pitchFamily="34" charset="0"/>
              </a:rPr>
              <a:t>from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 at </a:t>
            </a:r>
            <a:r>
              <a:rPr lang="en-US" sz="2000" i="1" dirty="0" smtClean="0">
                <a:solidFill>
                  <a:srgbClr val="000099"/>
                </a:solidFill>
                <a:latin typeface="Arial" pitchFamily="34" charset="0"/>
                <a:cs typeface="Arial" pitchFamily="34" charset="0"/>
              </a:rPr>
              <a:t>DS</a:t>
            </a:r>
            <a:r>
              <a:rPr lang="en-US" sz="2000" dirty="0" smtClean="0">
                <a:solidFill>
                  <a:srgbClr val="000099"/>
                </a:solidFill>
                <a:latin typeface="Arial" pitchFamily="34" charset="0"/>
                <a:cs typeface="Arial" pitchFamily="34" charset="0"/>
              </a:rPr>
              <a:t>2).</a:t>
            </a:r>
            <a:endParaRPr lang="en-US" sz="1800" dirty="0">
              <a:solidFill>
                <a:srgbClr val="00B050"/>
              </a:solidFill>
              <a:latin typeface="Arial" pitchFamily="34" charset="0"/>
              <a:cs typeface="Arial" pitchFamily="34" charset="0"/>
            </a:endParaRPr>
          </a:p>
          <a:p>
            <a:pPr algn="just"/>
            <a:endParaRPr lang="en-US" sz="2000" dirty="0" smtClean="0">
              <a:solidFill>
                <a:srgbClr val="000099"/>
              </a:solidFill>
              <a:latin typeface="Arial" pitchFamily="34" charset="0"/>
              <a:cs typeface="Arial" pitchFamily="34" charset="0"/>
            </a:endParaRPr>
          </a:p>
          <a:p>
            <a:pPr algn="just"/>
            <a:r>
              <a:rPr lang="en-US" sz="2000" dirty="0" smtClean="0">
                <a:solidFill>
                  <a:srgbClr val="000099"/>
                </a:solidFill>
                <a:latin typeface="Arial" pitchFamily="34" charset="0"/>
                <a:cs typeface="Arial" pitchFamily="34" charset="0"/>
              </a:rPr>
              <a:t>DS1 </a:t>
            </a:r>
            <a:r>
              <a:rPr lang="en-US" sz="2000" dirty="0">
                <a:solidFill>
                  <a:srgbClr val="000099"/>
                </a:solidFill>
                <a:latin typeface="Arial" pitchFamily="34" charset="0"/>
                <a:cs typeface="Arial" pitchFamily="34" charset="0"/>
              </a:rPr>
              <a:t>receives Q1, evaluates it and generates the </a:t>
            </a:r>
            <a:r>
              <a:rPr lang="en-US" sz="2000" dirty="0" smtClean="0">
                <a:solidFill>
                  <a:srgbClr val="000099"/>
                </a:solidFill>
                <a:latin typeface="Arial" pitchFamily="34" charset="0"/>
                <a:cs typeface="Arial" pitchFamily="34" charset="0"/>
              </a:rPr>
              <a:t>answer</a:t>
            </a:r>
          </a:p>
          <a:p>
            <a:pPr algn="just"/>
            <a:r>
              <a:rPr lang="en-US" sz="2000" dirty="0" smtClean="0">
                <a:solidFill>
                  <a:srgbClr val="000099"/>
                </a:solidFill>
                <a:latin typeface="Arial" pitchFamily="34" charset="0"/>
                <a:cs typeface="Arial" pitchFamily="34" charset="0"/>
              </a:rPr>
              <a:t>		A1 </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	a1</a:t>
            </a:r>
            <a:r>
              <a:rPr lang="en-US" sz="2000" dirty="0">
                <a:solidFill>
                  <a:srgbClr val="000099"/>
                </a:solidFill>
                <a:latin typeface="Arial" pitchFamily="34" charset="0"/>
                <a:cs typeface="Arial" pitchFamily="34" charset="0"/>
              </a:rPr>
              <a:t>, b1, </a:t>
            </a:r>
            <a:r>
              <a:rPr lang="en-US" sz="2000" dirty="0" smtClean="0">
                <a:solidFill>
                  <a:srgbClr val="000099"/>
                </a:solidFill>
                <a:latin typeface="Arial" pitchFamily="34" charset="0"/>
                <a:cs typeface="Arial" pitchFamily="34" charset="0"/>
              </a:rPr>
              <a:t>c1</a:t>
            </a:r>
          </a:p>
          <a:p>
            <a:pPr algn="just"/>
            <a:r>
              <a:rPr lang="en-US" sz="2000" dirty="0" smtClean="0">
                <a:solidFill>
                  <a:srgbClr val="000099"/>
                </a:solidFill>
                <a:latin typeface="Arial" pitchFamily="34" charset="0"/>
                <a:cs typeface="Arial" pitchFamily="34" charset="0"/>
              </a:rPr>
              <a:t>			a2</a:t>
            </a:r>
            <a:r>
              <a:rPr lang="en-US" sz="2000" dirty="0">
                <a:solidFill>
                  <a:srgbClr val="000099"/>
                </a:solidFill>
                <a:latin typeface="Arial" pitchFamily="34" charset="0"/>
                <a:cs typeface="Arial" pitchFamily="34" charset="0"/>
              </a:rPr>
              <a:t>, b1, </a:t>
            </a:r>
            <a:r>
              <a:rPr lang="en-US" sz="2000" dirty="0" smtClean="0">
                <a:solidFill>
                  <a:srgbClr val="000099"/>
                </a:solidFill>
                <a:latin typeface="Arial" pitchFamily="34" charset="0"/>
                <a:cs typeface="Arial" pitchFamily="34" charset="0"/>
              </a:rPr>
              <a:t>c1</a:t>
            </a:r>
          </a:p>
          <a:p>
            <a:pPr algn="just"/>
            <a:r>
              <a:rPr lang="en-US" sz="2000" dirty="0" smtClean="0">
                <a:solidFill>
                  <a:srgbClr val="000099"/>
                </a:solidFill>
                <a:latin typeface="Arial" pitchFamily="34" charset="0"/>
                <a:cs typeface="Arial" pitchFamily="34" charset="0"/>
              </a:rPr>
              <a:t>A1 </a:t>
            </a:r>
            <a:r>
              <a:rPr lang="en-US" sz="2000" dirty="0">
                <a:solidFill>
                  <a:srgbClr val="000099"/>
                </a:solidFill>
                <a:latin typeface="Arial" pitchFamily="34" charset="0"/>
                <a:cs typeface="Arial" pitchFamily="34" charset="0"/>
              </a:rPr>
              <a:t>is sent to the DW</a:t>
            </a:r>
            <a:r>
              <a:rPr lang="en-US" sz="2000" dirty="0" smtClean="0">
                <a:solidFill>
                  <a:srgbClr val="000099"/>
                </a:solidFill>
                <a:latin typeface="Arial" pitchFamily="34" charset="0"/>
                <a:cs typeface="Arial" pitchFamily="34" charset="0"/>
              </a:rPr>
              <a:t>.</a:t>
            </a:r>
          </a:p>
          <a:p>
            <a:pPr algn="just">
              <a:spcBef>
                <a:spcPts val="1200"/>
              </a:spcBef>
            </a:pPr>
            <a:r>
              <a:rPr lang="en-US" sz="2000" i="1" dirty="0">
                <a:solidFill>
                  <a:srgbClr val="FF0000"/>
                </a:solidFill>
                <a:latin typeface="Arial" pitchFamily="34" charset="0"/>
                <a:cs typeface="Arial" pitchFamily="34" charset="0"/>
              </a:rPr>
              <a:t>DW </a:t>
            </a:r>
            <a:r>
              <a:rPr lang="en-US" sz="2000" dirty="0">
                <a:solidFill>
                  <a:srgbClr val="FF0000"/>
                </a:solidFill>
                <a:latin typeface="Arial" pitchFamily="34" charset="0"/>
                <a:cs typeface="Arial" pitchFamily="34" charset="0"/>
              </a:rPr>
              <a:t>receives </a:t>
            </a:r>
            <a:r>
              <a:rPr lang="en-US" sz="2000" i="1" dirty="0">
                <a:solidFill>
                  <a:srgbClr val="FF0000"/>
                </a:solidFill>
                <a:latin typeface="Arial" pitchFamily="34" charset="0"/>
                <a:cs typeface="Arial" pitchFamily="34" charset="0"/>
              </a:rPr>
              <a:t>A</a:t>
            </a:r>
            <a:r>
              <a:rPr lang="en-US" sz="2000" dirty="0">
                <a:solidFill>
                  <a:srgbClr val="FF0000"/>
                </a:solidFill>
                <a:latin typeface="Arial" pitchFamily="34" charset="0"/>
                <a:cs typeface="Arial" pitchFamily="34" charset="0"/>
              </a:rPr>
              <a:t>1 and updates </a:t>
            </a:r>
            <a:r>
              <a:rPr lang="en-US" sz="2000" i="1" dirty="0">
                <a:solidFill>
                  <a:srgbClr val="FF0000"/>
                </a:solidFill>
                <a:latin typeface="Arial" pitchFamily="34" charset="0"/>
                <a:cs typeface="Arial" pitchFamily="34" charset="0"/>
              </a:rPr>
              <a:t>MV </a:t>
            </a:r>
            <a:r>
              <a:rPr lang="en-US" sz="2000" dirty="0">
                <a:solidFill>
                  <a:srgbClr val="FF0000"/>
                </a:solidFill>
                <a:latin typeface="Arial" pitchFamily="34" charset="0"/>
                <a:cs typeface="Arial" pitchFamily="34" charset="0"/>
              </a:rPr>
              <a:t>to </a:t>
            </a:r>
            <a:r>
              <a:rPr lang="en-US" sz="2000" i="1" dirty="0">
                <a:solidFill>
                  <a:srgbClr val="FF0000"/>
                </a:solidFill>
                <a:latin typeface="Arial" pitchFamily="34" charset="0"/>
                <a:cs typeface="Arial" pitchFamily="34" charset="0"/>
              </a:rPr>
              <a:t>MV ∪ </a:t>
            </a:r>
            <a:r>
              <a:rPr lang="en-US" sz="2000" i="1" dirty="0" smtClean="0">
                <a:solidFill>
                  <a:srgbClr val="FF0000"/>
                </a:solidFill>
                <a:latin typeface="Arial" pitchFamily="34" charset="0"/>
                <a:cs typeface="Arial" pitchFamily="34" charset="0"/>
              </a:rPr>
              <a:t>A</a:t>
            </a:r>
            <a:r>
              <a:rPr lang="en-US" sz="2000" dirty="0" smtClean="0">
                <a:solidFill>
                  <a:srgbClr val="FF0000"/>
                </a:solidFill>
                <a:latin typeface="Arial" pitchFamily="34" charset="0"/>
                <a:cs typeface="Arial" pitchFamily="34" charset="0"/>
              </a:rPr>
              <a:t>1</a:t>
            </a:r>
          </a:p>
          <a:p>
            <a:pPr algn="ctr"/>
            <a:endParaRPr lang="en-US" sz="2000" dirty="0" smtClean="0">
              <a:solidFill>
                <a:srgbClr val="000099"/>
              </a:solidFill>
              <a:latin typeface="Arial" pitchFamily="34" charset="0"/>
              <a:cs typeface="Arial" pitchFamily="34" charset="0"/>
            </a:endParaRPr>
          </a:p>
          <a:p>
            <a:pPr algn="ctr"/>
            <a:endParaRPr lang="en-US" sz="2000" dirty="0" smtClean="0">
              <a:solidFill>
                <a:srgbClr val="000099"/>
              </a:solidFill>
              <a:latin typeface="Arial" pitchFamily="34" charset="0"/>
              <a:cs typeface="Arial" pitchFamily="34" charset="0"/>
            </a:endParaRPr>
          </a:p>
          <a:p>
            <a:pPr algn="ctr"/>
            <a:endParaRPr lang="en-US" sz="2000" dirty="0">
              <a:solidFill>
                <a:srgbClr val="000099"/>
              </a:solidFill>
              <a:latin typeface="Arial" pitchFamily="34" charset="0"/>
              <a:cs typeface="Arial" pitchFamily="34" charset="0"/>
            </a:endParaRPr>
          </a:p>
          <a:p>
            <a:pPr algn="ctr"/>
            <a:endParaRPr lang="en-US" sz="2000" dirty="0" smtClean="0">
              <a:solidFill>
                <a:srgbClr val="000099"/>
              </a:solidFill>
              <a:latin typeface="Arial" pitchFamily="34" charset="0"/>
              <a:cs typeface="Arial" pitchFamily="34" charset="0"/>
            </a:endParaRPr>
          </a:p>
          <a:p>
            <a:pPr algn="ctr"/>
            <a:endParaRPr lang="en-US" sz="2000" dirty="0">
              <a:solidFill>
                <a:srgbClr val="000099"/>
              </a:solidFill>
              <a:latin typeface="Arial" pitchFamily="34" charset="0"/>
              <a:cs typeface="Arial" pitchFamily="34" charset="0"/>
            </a:endParaRPr>
          </a:p>
          <a:p>
            <a:pPr algn="ctr">
              <a:spcBef>
                <a:spcPts val="600"/>
              </a:spcBef>
            </a:pPr>
            <a:r>
              <a:rPr lang="en-US" sz="2000" dirty="0" smtClean="0">
                <a:solidFill>
                  <a:srgbClr val="000099"/>
                </a:solidFill>
                <a:latin typeface="Arial" pitchFamily="34" charset="0"/>
                <a:cs typeface="Arial" pitchFamily="34" charset="0"/>
              </a:rPr>
              <a:t>Table </a:t>
            </a:r>
            <a:r>
              <a:rPr lang="en-US" sz="2000" dirty="0">
                <a:solidFill>
                  <a:srgbClr val="000099"/>
                </a:solidFill>
                <a:latin typeface="Arial" pitchFamily="34" charset="0"/>
                <a:cs typeface="Arial" pitchFamily="34" charset="0"/>
              </a:rPr>
              <a:t>4</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State of the tables after </a:t>
            </a:r>
            <a:r>
              <a:rPr lang="en-US" sz="2000" dirty="0" smtClean="0">
                <a:solidFill>
                  <a:srgbClr val="000099"/>
                </a:solidFill>
                <a:latin typeface="Arial" pitchFamily="34" charset="0"/>
                <a:cs typeface="Arial" pitchFamily="34" charset="0"/>
              </a:rPr>
              <a:t>view update: A1 reaches M</a:t>
            </a:r>
            <a:r>
              <a:rPr lang="en-US" sz="2000" i="1" dirty="0" smtClean="0">
                <a:solidFill>
                  <a:srgbClr val="000099"/>
                </a:solidFill>
                <a:latin typeface="Arial" pitchFamily="34" charset="0"/>
                <a:cs typeface="Arial" pitchFamily="34" charset="0"/>
              </a:rPr>
              <a:t>V</a:t>
            </a:r>
            <a:endParaRPr lang="en-US" sz="2000" dirty="0">
              <a:solidFill>
                <a:srgbClr val="000099"/>
              </a:solidFill>
              <a:latin typeface="Arial" pitchFamily="34" charset="0"/>
              <a:cs typeface="Arial" pitchFamily="34" charset="0"/>
            </a:endParaRPr>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512" y="1681830"/>
            <a:ext cx="271463"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573" y="4421353"/>
            <a:ext cx="4349627" cy="118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0638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4</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Data Warehouse </a:t>
            </a:r>
            <a:r>
              <a:rPr lang="en-US" sz="2800" b="1" dirty="0">
                <a:solidFill>
                  <a:srgbClr val="C00000"/>
                </a:solidFill>
                <a:latin typeface="Arial" pitchFamily="34" charset="0"/>
                <a:cs typeface="Arial" pitchFamily="34" charset="0"/>
              </a:rPr>
              <a:t>Introduction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665016" y="1122847"/>
            <a:ext cx="7872153" cy="4985980"/>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Most organizations not only process queries but they need to make intelligent decisions and predict the future activities. To do so, they require </a:t>
            </a:r>
            <a:r>
              <a:rPr lang="en-US" dirty="0">
                <a:solidFill>
                  <a:srgbClr val="660066"/>
                </a:solidFill>
                <a:latin typeface="Arial" pitchFamily="34" charset="0"/>
                <a:cs typeface="Arial" pitchFamily="34" charset="0"/>
              </a:rPr>
              <a:t>additional information </a:t>
            </a:r>
            <a:r>
              <a:rPr lang="en-US" dirty="0" smtClean="0">
                <a:solidFill>
                  <a:srgbClr val="660066"/>
                </a:solidFill>
                <a:latin typeface="Arial" pitchFamily="34" charset="0"/>
                <a:cs typeface="Arial" pitchFamily="34" charset="0"/>
              </a:rPr>
              <a:t>that conventional </a:t>
            </a:r>
            <a:r>
              <a:rPr lang="en-US" dirty="0">
                <a:solidFill>
                  <a:srgbClr val="660066"/>
                </a:solidFill>
                <a:latin typeface="Arial" pitchFamily="34" charset="0"/>
                <a:cs typeface="Arial" pitchFamily="34" charset="0"/>
              </a:rPr>
              <a:t>database systems cannot </a:t>
            </a:r>
            <a:r>
              <a:rPr lang="en-US" dirty="0" smtClean="0">
                <a:solidFill>
                  <a:srgbClr val="660066"/>
                </a:solidFill>
                <a:latin typeface="Arial" pitchFamily="34" charset="0"/>
                <a:cs typeface="Arial" pitchFamily="34" charset="0"/>
              </a:rPr>
              <a:t>provide. For </a:t>
            </a:r>
            <a:r>
              <a:rPr lang="en-US" dirty="0">
                <a:solidFill>
                  <a:srgbClr val="660066"/>
                </a:solidFill>
                <a:latin typeface="Arial" pitchFamily="34" charset="0"/>
                <a:cs typeface="Arial" pitchFamily="34" charset="0"/>
              </a:rPr>
              <a:t>example, it is </a:t>
            </a:r>
            <a:r>
              <a:rPr lang="en-US" dirty="0" smtClean="0">
                <a:solidFill>
                  <a:srgbClr val="660066"/>
                </a:solidFill>
                <a:latin typeface="Arial" pitchFamily="34" charset="0"/>
                <a:cs typeface="Arial" pitchFamily="34" charset="0"/>
              </a:rPr>
              <a:t>not easy (but not impossible) </a:t>
            </a:r>
            <a:r>
              <a:rPr lang="en-US" dirty="0">
                <a:solidFill>
                  <a:srgbClr val="660066"/>
                </a:solidFill>
                <a:latin typeface="Arial" pitchFamily="34" charset="0"/>
                <a:cs typeface="Arial" pitchFamily="34" charset="0"/>
              </a:rPr>
              <a:t>for a database system to answer the</a:t>
            </a:r>
          </a:p>
          <a:p>
            <a:pPr algn="just"/>
            <a:r>
              <a:rPr lang="en-US" dirty="0">
                <a:solidFill>
                  <a:srgbClr val="660066"/>
                </a:solidFill>
                <a:latin typeface="Arial" pitchFamily="34" charset="0"/>
                <a:cs typeface="Arial" pitchFamily="34" charset="0"/>
              </a:rPr>
              <a:t>following </a:t>
            </a:r>
            <a:r>
              <a:rPr lang="en-US" dirty="0" smtClean="0">
                <a:solidFill>
                  <a:srgbClr val="660066"/>
                </a:solidFill>
                <a:latin typeface="Arial" pitchFamily="34" charset="0"/>
                <a:cs typeface="Arial" pitchFamily="34" charset="0"/>
              </a:rPr>
              <a:t>query:</a:t>
            </a:r>
          </a:p>
          <a:p>
            <a:pPr marL="1143000" indent="-1143000" algn="just">
              <a:spcBef>
                <a:spcPts val="600"/>
              </a:spcBef>
            </a:pPr>
            <a:r>
              <a:rPr lang="en-US" sz="2000" i="1" dirty="0" smtClean="0">
                <a:solidFill>
                  <a:srgbClr val="000099"/>
                </a:solidFill>
                <a:latin typeface="Arial" pitchFamily="34" charset="0"/>
                <a:cs typeface="Arial" pitchFamily="34" charset="0"/>
              </a:rPr>
              <a:t>Query:	What </a:t>
            </a:r>
            <a:r>
              <a:rPr lang="en-US" sz="2000" i="1" dirty="0">
                <a:solidFill>
                  <a:srgbClr val="000099"/>
                </a:solidFill>
                <a:latin typeface="Arial" pitchFamily="34" charset="0"/>
                <a:cs typeface="Arial" pitchFamily="34" charset="0"/>
              </a:rPr>
              <a:t>are the supply patterns of “toy” product in California in 1997 and </a:t>
            </a:r>
            <a:r>
              <a:rPr lang="en-US" sz="2000" i="1" dirty="0" smtClean="0">
                <a:solidFill>
                  <a:srgbClr val="000099"/>
                </a:solidFill>
                <a:latin typeface="Arial" pitchFamily="34" charset="0"/>
                <a:cs typeface="Arial" pitchFamily="34" charset="0"/>
              </a:rPr>
              <a:t>how were </a:t>
            </a:r>
            <a:r>
              <a:rPr lang="en-US" sz="2000" i="1" dirty="0">
                <a:solidFill>
                  <a:srgbClr val="000099"/>
                </a:solidFill>
                <a:latin typeface="Arial" pitchFamily="34" charset="0"/>
                <a:cs typeface="Arial" pitchFamily="34" charset="0"/>
              </a:rPr>
              <a:t>they different from </a:t>
            </a:r>
            <a:r>
              <a:rPr lang="en-US" sz="2000" i="1" dirty="0" smtClean="0">
                <a:solidFill>
                  <a:srgbClr val="000099"/>
                </a:solidFill>
                <a:latin typeface="Arial" pitchFamily="34" charset="0"/>
                <a:cs typeface="Arial" pitchFamily="34" charset="0"/>
              </a:rPr>
              <a:t>last year?</a:t>
            </a:r>
          </a:p>
          <a:p>
            <a:pPr algn="just">
              <a:spcBef>
                <a:spcPts val="600"/>
              </a:spcBef>
            </a:pPr>
            <a:r>
              <a:rPr lang="en-US" sz="2000" dirty="0" smtClean="0">
                <a:solidFill>
                  <a:srgbClr val="000099"/>
                </a:solidFill>
                <a:latin typeface="Arial" pitchFamily="34" charset="0"/>
                <a:cs typeface="Arial" pitchFamily="34" charset="0"/>
              </a:rPr>
              <a:t>Such </a:t>
            </a:r>
            <a:r>
              <a:rPr lang="en-US" sz="2000" dirty="0">
                <a:solidFill>
                  <a:srgbClr val="000099"/>
                </a:solidFill>
                <a:latin typeface="Arial" pitchFamily="34" charset="0"/>
                <a:cs typeface="Arial" pitchFamily="34" charset="0"/>
              </a:rPr>
              <a:t>queries </a:t>
            </a:r>
            <a:r>
              <a:rPr lang="en-US" sz="2000" dirty="0" smtClean="0">
                <a:solidFill>
                  <a:srgbClr val="000099"/>
                </a:solidFill>
                <a:latin typeface="Arial" pitchFamily="34" charset="0"/>
                <a:cs typeface="Arial" pitchFamily="34" charset="0"/>
              </a:rPr>
              <a:t>need large </a:t>
            </a:r>
            <a:r>
              <a:rPr lang="en-US" sz="2000" dirty="0">
                <a:solidFill>
                  <a:srgbClr val="000099"/>
                </a:solidFill>
                <a:latin typeface="Arial" pitchFamily="34" charset="0"/>
                <a:cs typeface="Arial" pitchFamily="34" charset="0"/>
              </a:rPr>
              <a:t>volume of </a:t>
            </a:r>
            <a:r>
              <a:rPr lang="en-US" sz="2000" dirty="0" smtClean="0">
                <a:solidFill>
                  <a:srgbClr val="000099"/>
                </a:solidFill>
                <a:latin typeface="Arial" pitchFamily="34" charset="0"/>
                <a:cs typeface="Arial" pitchFamily="34" charset="0"/>
              </a:rPr>
              <a:t>data from </a:t>
            </a:r>
            <a:r>
              <a:rPr lang="en-US" sz="2000" dirty="0">
                <a:solidFill>
                  <a:srgbClr val="000099"/>
                </a:solidFill>
                <a:latin typeface="Arial" pitchFamily="34" charset="0"/>
                <a:cs typeface="Arial" pitchFamily="34" charset="0"/>
              </a:rPr>
              <a:t>multiple </a:t>
            </a:r>
            <a:r>
              <a:rPr lang="en-US" sz="2000" i="1" dirty="0">
                <a:solidFill>
                  <a:srgbClr val="000099"/>
                </a:solidFill>
                <a:latin typeface="Arial" pitchFamily="34" charset="0"/>
                <a:cs typeface="Arial" pitchFamily="34" charset="0"/>
              </a:rPr>
              <a:t>data sources </a:t>
            </a:r>
            <a:r>
              <a:rPr lang="en-US" sz="2000" dirty="0">
                <a:solidFill>
                  <a:srgbClr val="000099"/>
                </a:solidFill>
                <a:latin typeface="Arial" pitchFamily="34" charset="0"/>
                <a:cs typeface="Arial" pitchFamily="34" charset="0"/>
              </a:rPr>
              <a:t>and to incorporate this feature the </a:t>
            </a:r>
            <a:r>
              <a:rPr lang="en-US" sz="2000" dirty="0" smtClean="0">
                <a:solidFill>
                  <a:srgbClr val="000099"/>
                </a:solidFill>
                <a:latin typeface="Arial" pitchFamily="34" charset="0"/>
                <a:cs typeface="Arial" pitchFamily="34" charset="0"/>
              </a:rPr>
              <a:t>data </a:t>
            </a:r>
            <a:r>
              <a:rPr lang="en-US" sz="2000" dirty="0">
                <a:solidFill>
                  <a:srgbClr val="000099"/>
                </a:solidFill>
                <a:latin typeface="Arial" pitchFamily="34" charset="0"/>
                <a:cs typeface="Arial" pitchFamily="34" charset="0"/>
              </a:rPr>
              <a:t>access capability </a:t>
            </a:r>
            <a:r>
              <a:rPr lang="en-US" sz="2000" dirty="0" smtClean="0">
                <a:solidFill>
                  <a:srgbClr val="000099"/>
                </a:solidFill>
                <a:latin typeface="Arial" pitchFamily="34" charset="0"/>
                <a:cs typeface="Arial" pitchFamily="34" charset="0"/>
              </a:rPr>
              <a:t>of conventional </a:t>
            </a:r>
            <a:r>
              <a:rPr lang="en-US" sz="2000" dirty="0">
                <a:solidFill>
                  <a:srgbClr val="000099"/>
                </a:solidFill>
                <a:latin typeface="Arial" pitchFamily="34" charset="0"/>
                <a:cs typeface="Arial" pitchFamily="34" charset="0"/>
              </a:rPr>
              <a:t>database systems needs further </a:t>
            </a:r>
            <a:r>
              <a:rPr lang="en-US" sz="2000" dirty="0" smtClean="0">
                <a:solidFill>
                  <a:srgbClr val="000099"/>
                </a:solidFill>
                <a:latin typeface="Arial" pitchFamily="34" charset="0"/>
                <a:cs typeface="Arial" pitchFamily="34" charset="0"/>
              </a:rPr>
              <a:t>expansion.</a:t>
            </a:r>
          </a:p>
        </p:txBody>
      </p:sp>
    </p:spTree>
    <p:extLst>
      <p:ext uri="{BB962C8B-B14F-4D97-AF65-F5344CB8AC3E}">
        <p14:creationId xmlns:p14="http://schemas.microsoft.com/office/powerpoint/2010/main" val="25849846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40</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Insertion Anomaly Example</a:t>
            </a:r>
          </a:p>
        </p:txBody>
      </p:sp>
      <p:sp>
        <p:nvSpPr>
          <p:cNvPr id="2" name="Rectangle 1"/>
          <p:cNvSpPr/>
          <p:nvPr/>
        </p:nvSpPr>
        <p:spPr>
          <a:xfrm>
            <a:off x="870435" y="2396021"/>
            <a:ext cx="7596553" cy="1323439"/>
          </a:xfrm>
          <a:prstGeom prst="rect">
            <a:avLst/>
          </a:prstGeom>
        </p:spPr>
        <p:txBody>
          <a:bodyPr wrap="square">
            <a:spAutoFit/>
          </a:bodyPr>
          <a:lstStyle/>
          <a:p>
            <a:pPr algn="just"/>
            <a:r>
              <a:rPr lang="en-US" sz="2000" i="1" dirty="0">
                <a:solidFill>
                  <a:srgbClr val="FF0000"/>
                </a:solidFill>
                <a:latin typeface="Arial" pitchFamily="34" charset="0"/>
                <a:cs typeface="Arial" pitchFamily="34" charset="0"/>
              </a:rPr>
              <a:t>DW receives A2 and updates MV </a:t>
            </a:r>
            <a:r>
              <a:rPr lang="en-US" sz="2000" i="1" dirty="0" smtClean="0">
                <a:solidFill>
                  <a:srgbClr val="FF0000"/>
                </a:solidFill>
                <a:latin typeface="Arial" pitchFamily="34" charset="0"/>
                <a:cs typeface="Arial" pitchFamily="34" charset="0"/>
              </a:rPr>
              <a:t>to</a:t>
            </a:r>
          </a:p>
          <a:p>
            <a:pPr algn="just"/>
            <a:r>
              <a:rPr lang="en-US" sz="2000" i="1" dirty="0" smtClean="0">
                <a:solidFill>
                  <a:srgbClr val="FF0000"/>
                </a:solidFill>
                <a:latin typeface="Arial" pitchFamily="34" charset="0"/>
                <a:cs typeface="Arial" pitchFamily="34" charset="0"/>
              </a:rPr>
              <a:t>	MV </a:t>
            </a:r>
            <a:r>
              <a:rPr lang="en-US" sz="2000" i="1" dirty="0">
                <a:solidFill>
                  <a:srgbClr val="FF0000"/>
                </a:solidFill>
                <a:latin typeface="Arial" pitchFamily="34" charset="0"/>
                <a:cs typeface="Arial" pitchFamily="34" charset="0"/>
              </a:rPr>
              <a:t>∪ A2 </a:t>
            </a:r>
            <a:r>
              <a:rPr lang="en-US" sz="2000" i="1" dirty="0" smtClean="0">
                <a:solidFill>
                  <a:srgbClr val="FF0000"/>
                </a:solidFill>
                <a:latin typeface="Arial" pitchFamily="34" charset="0"/>
                <a:cs typeface="Arial" pitchFamily="34" charset="0"/>
              </a:rPr>
              <a:t>=	a1</a:t>
            </a:r>
            <a:r>
              <a:rPr lang="en-US" sz="2000" i="1" dirty="0">
                <a:solidFill>
                  <a:srgbClr val="FF0000"/>
                </a:solidFill>
                <a:latin typeface="Arial" pitchFamily="34" charset="0"/>
                <a:cs typeface="Arial" pitchFamily="34" charset="0"/>
              </a:rPr>
              <a:t>, b1, </a:t>
            </a:r>
            <a:r>
              <a:rPr lang="en-US" sz="2000" i="1" dirty="0" smtClean="0">
                <a:solidFill>
                  <a:srgbClr val="FF0000"/>
                </a:solidFill>
                <a:latin typeface="Arial" pitchFamily="34" charset="0"/>
                <a:cs typeface="Arial" pitchFamily="34" charset="0"/>
              </a:rPr>
              <a:t>c1</a:t>
            </a:r>
          </a:p>
          <a:p>
            <a:pPr marL="2286000" algn="just"/>
            <a:r>
              <a:rPr lang="en-US" sz="2000" i="1" dirty="0" smtClean="0">
                <a:solidFill>
                  <a:srgbClr val="FF0000"/>
                </a:solidFill>
                <a:latin typeface="Arial" pitchFamily="34" charset="0"/>
                <a:cs typeface="Arial" pitchFamily="34" charset="0"/>
              </a:rPr>
              <a:t>	a2</a:t>
            </a:r>
            <a:r>
              <a:rPr lang="en-US" sz="2000" i="1" dirty="0">
                <a:solidFill>
                  <a:srgbClr val="FF0000"/>
                </a:solidFill>
                <a:latin typeface="Arial" pitchFamily="34" charset="0"/>
                <a:cs typeface="Arial" pitchFamily="34" charset="0"/>
              </a:rPr>
              <a:t>, b1, </a:t>
            </a:r>
            <a:r>
              <a:rPr lang="en-US" sz="2000" i="1" dirty="0" smtClean="0">
                <a:solidFill>
                  <a:srgbClr val="FF0000"/>
                </a:solidFill>
                <a:latin typeface="Arial" pitchFamily="34" charset="0"/>
                <a:cs typeface="Arial" pitchFamily="34" charset="0"/>
              </a:rPr>
              <a:t>c1</a:t>
            </a:r>
          </a:p>
          <a:p>
            <a:pPr marL="2286000" algn="just"/>
            <a:r>
              <a:rPr lang="en-US" sz="2000" i="1" dirty="0" smtClean="0">
                <a:solidFill>
                  <a:srgbClr val="FF0000"/>
                </a:solidFill>
                <a:latin typeface="Arial" pitchFamily="34" charset="0"/>
                <a:cs typeface="Arial" pitchFamily="34" charset="0"/>
              </a:rPr>
              <a:t>	a2</a:t>
            </a:r>
            <a:r>
              <a:rPr lang="en-US" sz="2000" i="1" dirty="0">
                <a:solidFill>
                  <a:srgbClr val="FF0000"/>
                </a:solidFill>
                <a:latin typeface="Arial" pitchFamily="34" charset="0"/>
                <a:cs typeface="Arial" pitchFamily="34" charset="0"/>
              </a:rPr>
              <a:t>, b1, </a:t>
            </a:r>
            <a:r>
              <a:rPr lang="en-US" sz="2000" i="1" dirty="0" smtClean="0">
                <a:solidFill>
                  <a:srgbClr val="FF0000"/>
                </a:solidFill>
                <a:latin typeface="Arial" pitchFamily="34" charset="0"/>
                <a:cs typeface="Arial" pitchFamily="34" charset="0"/>
              </a:rPr>
              <a:t>c1</a:t>
            </a:r>
            <a:endParaRPr lang="en-US" sz="2000" i="1" dirty="0">
              <a:solidFill>
                <a:srgbClr val="FF0000"/>
              </a:solidFill>
              <a:latin typeface="Arial" pitchFamily="34" charset="0"/>
              <a:cs typeface="Arial" pitchFamily="34" charset="0"/>
            </a:endParaRPr>
          </a:p>
        </p:txBody>
      </p:sp>
      <p:sp>
        <p:nvSpPr>
          <p:cNvPr id="3" name="Rectangle 2"/>
          <p:cNvSpPr/>
          <p:nvPr/>
        </p:nvSpPr>
        <p:spPr>
          <a:xfrm>
            <a:off x="870434" y="1595532"/>
            <a:ext cx="7420711" cy="707886"/>
          </a:xfrm>
          <a:prstGeom prst="rect">
            <a:avLst/>
          </a:prstGeom>
        </p:spPr>
        <p:txBody>
          <a:bodyPr wrap="square">
            <a:spAutoFit/>
          </a:bodyPr>
          <a:lstStyle/>
          <a:p>
            <a:pPr algn="just"/>
            <a:r>
              <a:rPr lang="en-US" sz="2000" i="1" dirty="0">
                <a:solidFill>
                  <a:srgbClr val="000099"/>
                </a:solidFill>
                <a:latin typeface="Arial" pitchFamily="34" charset="0"/>
                <a:cs typeface="Arial" pitchFamily="34" charset="0"/>
              </a:rPr>
              <a:t>DS2 receives Q2, evaluates it and generates the </a:t>
            </a:r>
            <a:r>
              <a:rPr lang="en-US" sz="2000" i="1" dirty="0" smtClean="0">
                <a:solidFill>
                  <a:srgbClr val="000099"/>
                </a:solidFill>
                <a:latin typeface="Arial" pitchFamily="34" charset="0"/>
                <a:cs typeface="Arial" pitchFamily="34" charset="0"/>
              </a:rPr>
              <a:t>answer</a:t>
            </a:r>
          </a:p>
          <a:p>
            <a:pPr algn="just"/>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A2 </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{a2</a:t>
            </a:r>
            <a:r>
              <a:rPr lang="en-US" sz="2000" i="1" dirty="0">
                <a:solidFill>
                  <a:srgbClr val="000099"/>
                </a:solidFill>
                <a:latin typeface="Arial" pitchFamily="34" charset="0"/>
                <a:cs typeface="Arial" pitchFamily="34" charset="0"/>
              </a:rPr>
              <a:t>, b1, </a:t>
            </a:r>
            <a:r>
              <a:rPr lang="en-US" sz="2000" i="1" dirty="0" smtClean="0">
                <a:solidFill>
                  <a:srgbClr val="000099"/>
                </a:solidFill>
                <a:latin typeface="Arial" pitchFamily="34" charset="0"/>
                <a:cs typeface="Arial" pitchFamily="34" charset="0"/>
              </a:rPr>
              <a:t>c1} </a:t>
            </a:r>
            <a:r>
              <a:rPr lang="en-US" sz="2000" i="1" dirty="0">
                <a:solidFill>
                  <a:srgbClr val="000099"/>
                </a:solidFill>
                <a:latin typeface="Arial" pitchFamily="34" charset="0"/>
                <a:cs typeface="Arial" pitchFamily="34" charset="0"/>
              </a:rPr>
              <a:t>which </a:t>
            </a:r>
            <a:r>
              <a:rPr lang="en-US" sz="2000" i="1" dirty="0" smtClean="0">
                <a:solidFill>
                  <a:srgbClr val="000099"/>
                </a:solidFill>
                <a:latin typeface="Arial" pitchFamily="34" charset="0"/>
                <a:cs typeface="Arial" pitchFamily="34" charset="0"/>
              </a:rPr>
              <a:t>is sent </a:t>
            </a:r>
            <a:r>
              <a:rPr lang="en-US" sz="2000" i="1" dirty="0">
                <a:solidFill>
                  <a:srgbClr val="000099"/>
                </a:solidFill>
                <a:latin typeface="Arial" pitchFamily="34" charset="0"/>
                <a:cs typeface="Arial" pitchFamily="34" charset="0"/>
              </a:rPr>
              <a:t>to the DW.</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143" y="3812013"/>
            <a:ext cx="4150113" cy="140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13285" y="5382400"/>
            <a:ext cx="7535008" cy="400110"/>
          </a:xfrm>
          <a:prstGeom prst="rect">
            <a:avLst/>
          </a:prstGeom>
        </p:spPr>
        <p:txBody>
          <a:bodyPr wrap="square">
            <a:spAutoFit/>
          </a:bodyPr>
          <a:lstStyle/>
          <a:p>
            <a:pPr algn="ctr">
              <a:spcBef>
                <a:spcPts val="1200"/>
              </a:spcBef>
            </a:pPr>
            <a:r>
              <a:rPr lang="en-US" sz="2000" dirty="0">
                <a:solidFill>
                  <a:srgbClr val="000099"/>
                </a:solidFill>
                <a:latin typeface="Arial" pitchFamily="34" charset="0"/>
                <a:cs typeface="Arial" pitchFamily="34" charset="0"/>
              </a:rPr>
              <a:t>Table </a:t>
            </a:r>
            <a:r>
              <a:rPr lang="en-US" sz="2000" dirty="0" smtClean="0">
                <a:solidFill>
                  <a:srgbClr val="000099"/>
                </a:solidFill>
                <a:latin typeface="Arial" pitchFamily="34" charset="0"/>
                <a:cs typeface="Arial" pitchFamily="34" charset="0"/>
              </a:rPr>
              <a:t>5: </a:t>
            </a:r>
            <a:r>
              <a:rPr lang="en-US" sz="2000" dirty="0">
                <a:solidFill>
                  <a:srgbClr val="000099"/>
                </a:solidFill>
                <a:latin typeface="Arial" pitchFamily="34" charset="0"/>
                <a:cs typeface="Arial" pitchFamily="34" charset="0"/>
              </a:rPr>
              <a:t>State of the tables after view </a:t>
            </a:r>
            <a:r>
              <a:rPr lang="en-US" sz="2000" dirty="0" smtClean="0">
                <a:solidFill>
                  <a:srgbClr val="000099"/>
                </a:solidFill>
                <a:latin typeface="Arial" pitchFamily="34" charset="0"/>
                <a:cs typeface="Arial" pitchFamily="34" charset="0"/>
              </a:rPr>
              <a:t>update (</a:t>
            </a:r>
            <a:r>
              <a:rPr lang="en-US" sz="2000" i="1" dirty="0">
                <a:solidFill>
                  <a:srgbClr val="FF0000"/>
                </a:solidFill>
                <a:latin typeface="Arial" pitchFamily="34" charset="0"/>
                <a:cs typeface="Arial" pitchFamily="34" charset="0"/>
              </a:rPr>
              <a:t>MV ∪ A2 </a:t>
            </a:r>
            <a:r>
              <a:rPr lang="en-US" sz="2000" i="1"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20633758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41</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a:solidFill>
                  <a:srgbClr val="660066"/>
                </a:solidFill>
                <a:latin typeface="Arial" pitchFamily="34" charset="0"/>
                <a:cs typeface="Arial" pitchFamily="34" charset="0"/>
              </a:rPr>
              <a:t>Insertion Anomaly Example</a:t>
            </a:r>
          </a:p>
        </p:txBody>
      </p:sp>
      <p:sp>
        <p:nvSpPr>
          <p:cNvPr id="3" name="Rectangle 2"/>
          <p:cNvSpPr/>
          <p:nvPr/>
        </p:nvSpPr>
        <p:spPr>
          <a:xfrm>
            <a:off x="870434" y="1498817"/>
            <a:ext cx="7420711" cy="400110"/>
          </a:xfrm>
          <a:prstGeom prst="rect">
            <a:avLst/>
          </a:prstGeom>
        </p:spPr>
        <p:txBody>
          <a:bodyPr wrap="square">
            <a:spAutoFit/>
          </a:bodyPr>
          <a:lstStyle/>
          <a:p>
            <a:pPr algn="just"/>
            <a:r>
              <a:rPr lang="en-US" sz="2000" dirty="0" smtClean="0">
                <a:solidFill>
                  <a:srgbClr val="660066"/>
                </a:solidFill>
                <a:latin typeface="Arial" pitchFamily="34" charset="0"/>
                <a:cs typeface="Arial" pitchFamily="34" charset="0"/>
              </a:rPr>
              <a:t>End Result</a:t>
            </a:r>
            <a:endParaRPr lang="en-US" sz="2000" dirty="0">
              <a:solidFill>
                <a:srgbClr val="660066"/>
              </a:solidFill>
              <a:latin typeface="Arial" pitchFamily="34" charset="0"/>
              <a:cs typeface="Arial" pitchFamily="34" charset="0"/>
            </a:endParaRPr>
          </a:p>
        </p:txBody>
      </p:sp>
      <p:sp>
        <p:nvSpPr>
          <p:cNvPr id="6" name="Rectangle 5"/>
          <p:cNvSpPr/>
          <p:nvPr/>
        </p:nvSpPr>
        <p:spPr>
          <a:xfrm>
            <a:off x="1266091" y="1971692"/>
            <a:ext cx="7200899" cy="2246769"/>
          </a:xfrm>
          <a:prstGeom prst="rect">
            <a:avLst/>
          </a:prstGeom>
        </p:spPr>
        <p:txBody>
          <a:bodyPr wrap="square">
            <a:spAutoFit/>
          </a:bodyPr>
          <a:lstStyle/>
          <a:p>
            <a:pPr algn="just"/>
            <a:r>
              <a:rPr lang="en-US" sz="2000" i="1" dirty="0" smtClean="0">
                <a:solidFill>
                  <a:srgbClr val="000099"/>
                </a:solidFill>
                <a:latin typeface="Arial" pitchFamily="34" charset="0"/>
                <a:cs typeface="Arial" pitchFamily="34" charset="0"/>
              </a:rPr>
              <a:t>MV </a:t>
            </a:r>
            <a:r>
              <a:rPr lang="en-US" sz="2000" dirty="0" smtClean="0">
                <a:solidFill>
                  <a:srgbClr val="000099"/>
                </a:solidFill>
                <a:latin typeface="Arial" pitchFamily="34" charset="0"/>
                <a:cs typeface="Arial" pitchFamily="34" charset="0"/>
              </a:rPr>
              <a:t>has duplicate tuples. It </a:t>
            </a:r>
            <a:r>
              <a:rPr lang="en-US" sz="2000" dirty="0">
                <a:solidFill>
                  <a:srgbClr val="000099"/>
                </a:solidFill>
                <a:latin typeface="Arial" pitchFamily="34" charset="0"/>
                <a:cs typeface="Arial" pitchFamily="34" charset="0"/>
              </a:rPr>
              <a:t>is </a:t>
            </a:r>
            <a:r>
              <a:rPr lang="en-US" sz="2000" dirty="0" smtClean="0">
                <a:solidFill>
                  <a:srgbClr val="000099"/>
                </a:solidFill>
                <a:latin typeface="Arial" pitchFamily="34" charset="0"/>
                <a:cs typeface="Arial" pitchFamily="34" charset="0"/>
              </a:rPr>
              <a:t>identified as </a:t>
            </a:r>
            <a:r>
              <a:rPr lang="en-US" sz="2000" i="1" dirty="0">
                <a:solidFill>
                  <a:srgbClr val="000099"/>
                </a:solidFill>
                <a:latin typeface="Arial" pitchFamily="34" charset="0"/>
                <a:cs typeface="Arial" pitchFamily="34" charset="0"/>
              </a:rPr>
              <a:t>Distributed Incremental View Maintenance Anomaly </a:t>
            </a:r>
            <a:r>
              <a:rPr lang="en-US" sz="2000" dirty="0" smtClean="0">
                <a:solidFill>
                  <a:srgbClr val="000099"/>
                </a:solidFill>
                <a:latin typeface="Arial" pitchFamily="34" charset="0"/>
                <a:cs typeface="Arial" pitchFamily="34" charset="0"/>
              </a:rPr>
              <a:t>that </a:t>
            </a:r>
            <a:r>
              <a:rPr lang="en-US" sz="2000" dirty="0">
                <a:solidFill>
                  <a:srgbClr val="000099"/>
                </a:solidFill>
                <a:latin typeface="Arial" pitchFamily="34" charset="0"/>
                <a:cs typeface="Arial" pitchFamily="34" charset="0"/>
              </a:rPr>
              <a:t>is shown in Tables 1-5. </a:t>
            </a:r>
            <a:r>
              <a:rPr lang="en-US" sz="2000" dirty="0" smtClean="0">
                <a:solidFill>
                  <a:srgbClr val="000099"/>
                </a:solidFill>
                <a:latin typeface="Arial" pitchFamily="34" charset="0"/>
                <a:cs typeface="Arial" pitchFamily="34" charset="0"/>
              </a:rPr>
              <a:t>This occurs </a:t>
            </a:r>
            <a:r>
              <a:rPr lang="en-US" sz="2000" dirty="0">
                <a:solidFill>
                  <a:srgbClr val="000099"/>
                </a:solidFill>
                <a:latin typeface="Arial" pitchFamily="34" charset="0"/>
                <a:cs typeface="Arial" pitchFamily="34" charset="0"/>
              </a:rPr>
              <a:t>because </a:t>
            </a:r>
            <a:r>
              <a:rPr lang="en-US" sz="2000"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attempts to update a view while the base data at a </a:t>
            </a:r>
            <a:r>
              <a:rPr lang="en-US" sz="2000" dirty="0" smtClean="0">
                <a:solidFill>
                  <a:srgbClr val="000099"/>
                </a:solidFill>
                <a:latin typeface="Arial" pitchFamily="34" charset="0"/>
                <a:cs typeface="Arial" pitchFamily="34" charset="0"/>
              </a:rPr>
              <a:t>source which </a:t>
            </a:r>
            <a:r>
              <a:rPr lang="en-US" sz="2000" dirty="0">
                <a:solidFill>
                  <a:srgbClr val="000099"/>
                </a:solidFill>
                <a:latin typeface="Arial" pitchFamily="34" charset="0"/>
                <a:cs typeface="Arial" pitchFamily="34" charset="0"/>
              </a:rPr>
              <a:t>participates in this view is changing. The </a:t>
            </a:r>
            <a:r>
              <a:rPr lang="en-US" sz="2000" i="1" dirty="0">
                <a:solidFill>
                  <a:srgbClr val="000099"/>
                </a:solidFill>
                <a:latin typeface="Arial" pitchFamily="34" charset="0"/>
                <a:cs typeface="Arial" pitchFamily="34" charset="0"/>
              </a:rPr>
              <a:t>decoupling </a:t>
            </a:r>
            <a:r>
              <a:rPr lang="en-US" sz="2000" dirty="0">
                <a:solidFill>
                  <a:srgbClr val="000099"/>
                </a:solidFill>
                <a:latin typeface="Arial" pitchFamily="34" charset="0"/>
                <a:cs typeface="Arial" pitchFamily="34" charset="0"/>
              </a:rPr>
              <a:t>of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 and </a:t>
            </a:r>
            <a:r>
              <a:rPr lang="en-US" sz="2000" i="1" dirty="0">
                <a:solidFill>
                  <a:srgbClr val="000099"/>
                </a:solidFill>
                <a:latin typeface="Arial" pitchFamily="34" charset="0"/>
                <a:cs typeface="Arial" pitchFamily="34" charset="0"/>
              </a:rPr>
              <a:t>DW </a:t>
            </a:r>
            <a:r>
              <a:rPr lang="en-US" sz="2000" dirty="0" smtClean="0">
                <a:solidFill>
                  <a:srgbClr val="000099"/>
                </a:solidFill>
                <a:latin typeface="Arial" pitchFamily="34" charset="0"/>
                <a:cs typeface="Arial" pitchFamily="34" charset="0"/>
              </a:rPr>
              <a:t>allows </a:t>
            </a:r>
            <a:r>
              <a:rPr lang="en-US" sz="2000" i="1" dirty="0" smtClean="0">
                <a:solidFill>
                  <a:srgbClr val="000099"/>
                </a:solidFill>
                <a:latin typeface="Arial" pitchFamily="34" charset="0"/>
                <a:cs typeface="Arial" pitchFamily="34" charset="0"/>
              </a:rPr>
              <a:t>DS</a:t>
            </a:r>
            <a:r>
              <a:rPr lang="en-US" sz="2000" dirty="0" smtClean="0">
                <a:solidFill>
                  <a:srgbClr val="000099"/>
                </a:solidFill>
                <a:latin typeface="Arial" pitchFamily="34" charset="0"/>
                <a:cs typeface="Arial" pitchFamily="34" charset="0"/>
              </a:rPr>
              <a:t>1 </a:t>
            </a:r>
            <a:r>
              <a:rPr lang="en-US" sz="2000" dirty="0">
                <a:solidFill>
                  <a:srgbClr val="000099"/>
                </a:solidFill>
                <a:latin typeface="Arial" pitchFamily="34" charset="0"/>
                <a:cs typeface="Arial" pitchFamily="34" charset="0"/>
              </a:rPr>
              <a:t>and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 to update the base data that affects the view update </a:t>
            </a:r>
            <a:r>
              <a:rPr lang="en-US" sz="2000" dirty="0" smtClean="0">
                <a:solidFill>
                  <a:srgbClr val="000099"/>
                </a:solidFill>
                <a:latin typeface="Arial" pitchFamily="34" charset="0"/>
                <a:cs typeface="Arial" pitchFamily="34" charset="0"/>
              </a:rPr>
              <a:t>at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845" y="4317634"/>
            <a:ext cx="5333684" cy="151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60539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42</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831378"/>
            <a:ext cx="7710854"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Deletion </a:t>
            </a:r>
            <a:r>
              <a:rPr lang="en-US" dirty="0">
                <a:solidFill>
                  <a:srgbClr val="660066"/>
                </a:solidFill>
                <a:latin typeface="Arial" pitchFamily="34" charset="0"/>
                <a:cs typeface="Arial" pitchFamily="34" charset="0"/>
              </a:rPr>
              <a:t>Anomaly Example</a:t>
            </a:r>
          </a:p>
        </p:txBody>
      </p:sp>
      <p:sp>
        <p:nvSpPr>
          <p:cNvPr id="4" name="Rectangle 3"/>
          <p:cNvSpPr/>
          <p:nvPr/>
        </p:nvSpPr>
        <p:spPr>
          <a:xfrm>
            <a:off x="888021" y="1312378"/>
            <a:ext cx="7447085" cy="4462760"/>
          </a:xfrm>
          <a:prstGeom prst="rect">
            <a:avLst/>
          </a:prstGeom>
        </p:spPr>
        <p:txBody>
          <a:bodyPr wrap="square">
            <a:spAutoFit/>
          </a:bodyPr>
          <a:lstStyle/>
          <a:p>
            <a:pPr algn="just"/>
            <a:r>
              <a:rPr lang="en-US" sz="1800" dirty="0">
                <a:solidFill>
                  <a:srgbClr val="000099"/>
                </a:solidFill>
                <a:latin typeface="Arial" pitchFamily="34" charset="0"/>
                <a:cs typeface="Arial" pitchFamily="34" charset="0"/>
              </a:rPr>
              <a:t>We need to understand how deletions are handled in partially self maintainable views </a:t>
            </a:r>
            <a:r>
              <a:rPr lang="en-US" sz="1800" dirty="0" smtClean="0">
                <a:solidFill>
                  <a:srgbClr val="000099"/>
                </a:solidFill>
                <a:latin typeface="Arial" pitchFamily="34" charset="0"/>
                <a:cs typeface="Arial" pitchFamily="34" charset="0"/>
              </a:rPr>
              <a:t>before we discuss deletion anomaly.</a:t>
            </a:r>
          </a:p>
          <a:p>
            <a:pPr algn="just">
              <a:spcBef>
                <a:spcPts val="1200"/>
              </a:spcBef>
            </a:pPr>
            <a:r>
              <a:rPr lang="en-US" sz="1800" dirty="0" smtClean="0">
                <a:solidFill>
                  <a:srgbClr val="000099"/>
                </a:solidFill>
                <a:latin typeface="Arial" pitchFamily="34" charset="0"/>
                <a:cs typeface="Arial" pitchFamily="34" charset="0"/>
              </a:rPr>
              <a:t>When </a:t>
            </a:r>
            <a:r>
              <a:rPr lang="en-US" sz="1800" dirty="0">
                <a:solidFill>
                  <a:srgbClr val="000099"/>
                </a:solidFill>
                <a:latin typeface="Arial" pitchFamily="34" charset="0"/>
                <a:cs typeface="Arial" pitchFamily="34" charset="0"/>
              </a:rPr>
              <a:t>a base tuple is deleted at a DS, the deletion </a:t>
            </a:r>
            <a:r>
              <a:rPr lang="en-US" sz="1800" dirty="0" smtClean="0">
                <a:solidFill>
                  <a:srgbClr val="000099"/>
                </a:solidFill>
                <a:latin typeface="Arial" pitchFamily="34" charset="0"/>
                <a:cs typeface="Arial" pitchFamily="34" charset="0"/>
              </a:rPr>
              <a:t>is propagated </a:t>
            </a:r>
            <a:r>
              <a:rPr lang="en-US" sz="1800" dirty="0">
                <a:solidFill>
                  <a:srgbClr val="000099"/>
                </a:solidFill>
                <a:latin typeface="Arial" pitchFamily="34" charset="0"/>
                <a:cs typeface="Arial" pitchFamily="34" charset="0"/>
              </a:rPr>
              <a:t>to the DW. The DW identifies the </a:t>
            </a:r>
            <a:r>
              <a:rPr lang="en-US" sz="1800" dirty="0" smtClean="0">
                <a:solidFill>
                  <a:srgbClr val="000099"/>
                </a:solidFill>
                <a:latin typeface="Arial" pitchFamily="34" charset="0"/>
                <a:cs typeface="Arial" pitchFamily="34" charset="0"/>
              </a:rPr>
              <a:t>MVs </a:t>
            </a:r>
            <a:r>
              <a:rPr lang="en-US" sz="1800" dirty="0">
                <a:solidFill>
                  <a:srgbClr val="000099"/>
                </a:solidFill>
                <a:latin typeface="Arial" pitchFamily="34" charset="0"/>
                <a:cs typeface="Arial" pitchFamily="34" charset="0"/>
              </a:rPr>
              <a:t>that may be affected by this </a:t>
            </a:r>
            <a:r>
              <a:rPr lang="en-US" sz="1800" dirty="0" smtClean="0">
                <a:solidFill>
                  <a:srgbClr val="000099"/>
                </a:solidFill>
                <a:latin typeface="Arial" pitchFamily="34" charset="0"/>
                <a:cs typeface="Arial" pitchFamily="34" charset="0"/>
              </a:rPr>
              <a:t>change and </a:t>
            </a:r>
            <a:r>
              <a:rPr lang="en-US" sz="1800" dirty="0">
                <a:solidFill>
                  <a:srgbClr val="000099"/>
                </a:solidFill>
                <a:latin typeface="Arial" pitchFamily="34" charset="0"/>
                <a:cs typeface="Arial" pitchFamily="34" charset="0"/>
              </a:rPr>
              <a:t>deletes that base tuple from </a:t>
            </a:r>
            <a:r>
              <a:rPr lang="en-US" sz="1800" dirty="0" smtClean="0">
                <a:solidFill>
                  <a:srgbClr val="000099"/>
                </a:solidFill>
                <a:latin typeface="Arial" pitchFamily="34" charset="0"/>
                <a:cs typeface="Arial" pitchFamily="34" charset="0"/>
              </a:rPr>
              <a:t>there by </a:t>
            </a:r>
            <a:r>
              <a:rPr lang="en-US" sz="1800" dirty="0">
                <a:solidFill>
                  <a:srgbClr val="000099"/>
                </a:solidFill>
                <a:latin typeface="Arial" pitchFamily="34" charset="0"/>
                <a:cs typeface="Arial" pitchFamily="34" charset="0"/>
              </a:rPr>
              <a:t>using the key of the base </a:t>
            </a:r>
            <a:r>
              <a:rPr lang="en-US" sz="1800" dirty="0" smtClean="0">
                <a:solidFill>
                  <a:srgbClr val="000099"/>
                </a:solidFill>
                <a:latin typeface="Arial" pitchFamily="34" charset="0"/>
                <a:cs typeface="Arial" pitchFamily="34" charset="0"/>
              </a:rPr>
              <a:t>relation that </a:t>
            </a:r>
            <a:r>
              <a:rPr lang="en-US" sz="1800" dirty="0">
                <a:solidFill>
                  <a:srgbClr val="000099"/>
                </a:solidFill>
                <a:latin typeface="Arial" pitchFamily="34" charset="0"/>
                <a:cs typeface="Arial" pitchFamily="34" charset="0"/>
              </a:rPr>
              <a:t>is also a part of the </a:t>
            </a:r>
            <a:r>
              <a:rPr lang="en-US" sz="1800" dirty="0" smtClean="0">
                <a:solidFill>
                  <a:srgbClr val="000099"/>
                </a:solidFill>
                <a:latin typeface="Arial" pitchFamily="34" charset="0"/>
                <a:cs typeface="Arial" pitchFamily="34" charset="0"/>
              </a:rPr>
              <a:t>MVs</a:t>
            </a:r>
            <a:r>
              <a:rPr lang="en-US" sz="1800" dirty="0">
                <a:solidFill>
                  <a:srgbClr val="000099"/>
                </a:solidFill>
                <a:latin typeface="Arial" pitchFamily="34" charset="0"/>
                <a:cs typeface="Arial" pitchFamily="34" charset="0"/>
              </a:rPr>
              <a:t>. This deletion can give rise to </a:t>
            </a:r>
            <a:r>
              <a:rPr lang="en-US" sz="1800" dirty="0" smtClean="0">
                <a:solidFill>
                  <a:srgbClr val="000099"/>
                </a:solidFill>
                <a:latin typeface="Arial" pitchFamily="34" charset="0"/>
                <a:cs typeface="Arial" pitchFamily="34" charset="0"/>
              </a:rPr>
              <a:t>anomalies.</a:t>
            </a:r>
          </a:p>
          <a:p>
            <a:pPr algn="just">
              <a:spcBef>
                <a:spcPts val="1200"/>
              </a:spcBef>
            </a:pPr>
            <a:r>
              <a:rPr lang="en-US" sz="1800" dirty="0" smtClean="0">
                <a:solidFill>
                  <a:srgbClr val="000099"/>
                </a:solidFill>
                <a:latin typeface="Arial" pitchFamily="34" charset="0"/>
                <a:cs typeface="Arial" pitchFamily="34" charset="0"/>
              </a:rPr>
              <a:t>Deletion anomaly example</a:t>
            </a:r>
            <a:r>
              <a:rPr lang="en-US" sz="1800" dirty="0">
                <a:solidFill>
                  <a:srgbClr val="000099"/>
                </a:solidFill>
                <a:latin typeface="Arial" pitchFamily="34" charset="0"/>
                <a:cs typeface="Arial" pitchFamily="34" charset="0"/>
              </a:rPr>
              <a:t>:</a:t>
            </a:r>
          </a:p>
          <a:p>
            <a:pPr algn="just">
              <a:spcBef>
                <a:spcPts val="600"/>
              </a:spcBef>
            </a:pPr>
            <a:r>
              <a:rPr lang="en-US" sz="1800" dirty="0">
                <a:solidFill>
                  <a:srgbClr val="000099"/>
                </a:solidFill>
                <a:latin typeface="Arial" pitchFamily="34" charset="0"/>
                <a:cs typeface="Arial" pitchFamily="34" charset="0"/>
              </a:rPr>
              <a:t>Consider three base </a:t>
            </a:r>
            <a:r>
              <a:rPr lang="en-US" sz="1800" dirty="0" smtClean="0">
                <a:solidFill>
                  <a:srgbClr val="000099"/>
                </a:solidFill>
                <a:latin typeface="Arial" pitchFamily="34" charset="0"/>
                <a:cs typeface="Arial" pitchFamily="34" charset="0"/>
              </a:rPr>
              <a:t>relations</a:t>
            </a:r>
          </a:p>
          <a:p>
            <a:pPr marL="2743200" algn="just">
              <a:spcBef>
                <a:spcPts val="600"/>
              </a:spcBef>
            </a:pPr>
            <a:r>
              <a:rPr lang="en-US" sz="1800" dirty="0" smtClean="0">
                <a:solidFill>
                  <a:srgbClr val="000099"/>
                </a:solidFill>
                <a:latin typeface="Arial" pitchFamily="34" charset="0"/>
                <a:cs typeface="Arial" pitchFamily="34" charset="0"/>
              </a:rPr>
              <a:t>R1(</a:t>
            </a:r>
            <a:r>
              <a:rPr lang="en-US" sz="1800" u="sng" dirty="0" smtClean="0">
                <a:solidFill>
                  <a:srgbClr val="000099"/>
                </a:solidFill>
                <a:latin typeface="Arial" pitchFamily="34" charset="0"/>
                <a:cs typeface="Arial" pitchFamily="34" charset="0"/>
              </a:rPr>
              <a:t>A</a:t>
            </a:r>
            <a:r>
              <a:rPr lang="en-US" sz="1800" dirty="0" smtClean="0">
                <a:solidFill>
                  <a:srgbClr val="000099"/>
                </a:solidFill>
                <a:latin typeface="Arial" pitchFamily="34" charset="0"/>
                <a:cs typeface="Arial" pitchFamily="34" charset="0"/>
              </a:rPr>
              <a:t>, B) at DS1</a:t>
            </a:r>
          </a:p>
          <a:p>
            <a:pPr marL="2743200" algn="just">
              <a:spcBef>
                <a:spcPts val="600"/>
              </a:spcBef>
            </a:pPr>
            <a:r>
              <a:rPr lang="en-US" sz="1800" dirty="0" smtClean="0">
                <a:solidFill>
                  <a:srgbClr val="000099"/>
                </a:solidFill>
                <a:latin typeface="Arial" pitchFamily="34" charset="0"/>
                <a:cs typeface="Arial" pitchFamily="34" charset="0"/>
              </a:rPr>
              <a:t>R2(</a:t>
            </a:r>
            <a:r>
              <a:rPr lang="en-US" sz="1800" u="sng" dirty="0" smtClean="0">
                <a:solidFill>
                  <a:srgbClr val="000099"/>
                </a:solidFill>
                <a:latin typeface="Arial" pitchFamily="34" charset="0"/>
                <a:cs typeface="Arial" pitchFamily="34" charset="0"/>
              </a:rPr>
              <a:t>B</a:t>
            </a:r>
            <a:r>
              <a:rPr lang="en-US" sz="1800" dirty="0" smtClean="0">
                <a:solidFill>
                  <a:srgbClr val="000099"/>
                </a:solidFill>
                <a:latin typeface="Arial" pitchFamily="34" charset="0"/>
                <a:cs typeface="Arial" pitchFamily="34" charset="0"/>
              </a:rPr>
              <a:t>, C) at DS2</a:t>
            </a:r>
          </a:p>
          <a:p>
            <a:pPr marL="2743200" algn="just">
              <a:spcBef>
                <a:spcPts val="600"/>
              </a:spcBef>
            </a:pPr>
            <a:r>
              <a:rPr lang="en-US" sz="1800" dirty="0" smtClean="0">
                <a:solidFill>
                  <a:srgbClr val="000099"/>
                </a:solidFill>
                <a:latin typeface="Arial" pitchFamily="34" charset="0"/>
                <a:cs typeface="Arial" pitchFamily="34" charset="0"/>
              </a:rPr>
              <a:t>R3(</a:t>
            </a:r>
            <a:r>
              <a:rPr lang="en-US" sz="1800" u="sng"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 D</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at DS3</a:t>
            </a:r>
            <a:endParaRPr lang="en-US" sz="1800" dirty="0">
              <a:solidFill>
                <a:srgbClr val="000099"/>
              </a:solidFill>
              <a:latin typeface="Arial" pitchFamily="34" charset="0"/>
              <a:cs typeface="Arial" pitchFamily="34" charset="0"/>
            </a:endParaRPr>
          </a:p>
          <a:p>
            <a:pPr algn="just">
              <a:spcBef>
                <a:spcPts val="1200"/>
              </a:spcBef>
            </a:pPr>
            <a:r>
              <a:rPr lang="en-US" sz="1800" dirty="0">
                <a:solidFill>
                  <a:srgbClr val="000099"/>
                </a:solidFill>
                <a:latin typeface="Arial" pitchFamily="34" charset="0"/>
                <a:cs typeface="Arial" pitchFamily="34" charset="0"/>
              </a:rPr>
              <a:t>The DW stores </a:t>
            </a:r>
            <a:r>
              <a:rPr lang="en-US" sz="1800" dirty="0" smtClean="0">
                <a:solidFill>
                  <a:srgbClr val="000099"/>
                </a:solidFill>
                <a:latin typeface="Arial" pitchFamily="34" charset="0"/>
                <a:cs typeface="Arial" pitchFamily="34" charset="0"/>
              </a:rPr>
              <a:t>an </a:t>
            </a:r>
            <a:r>
              <a:rPr lang="en-US" sz="1800" dirty="0">
                <a:solidFill>
                  <a:srgbClr val="000099"/>
                </a:solidFill>
                <a:latin typeface="Arial" pitchFamily="34" charset="0"/>
                <a:cs typeface="Arial" pitchFamily="34" charset="0"/>
              </a:rPr>
              <a:t>MV </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R1 </a:t>
            </a:r>
            <a:r>
              <a:rPr lang="en-US" sz="1800" dirty="0" smtClean="0">
                <a:solidFill>
                  <a:srgbClr val="000099"/>
                </a:solidFill>
                <a:latin typeface="Arial" pitchFamily="34" charset="0"/>
                <a:cs typeface="Arial" pitchFamily="34" charset="0"/>
              </a:rPr>
              <a:t>     R2      </a:t>
            </a:r>
            <a:r>
              <a:rPr lang="en-US" sz="1800" dirty="0">
                <a:solidFill>
                  <a:srgbClr val="000099"/>
                </a:solidFill>
                <a:latin typeface="Arial" pitchFamily="34" charset="0"/>
                <a:cs typeface="Arial" pitchFamily="34" charset="0"/>
              </a:rPr>
              <a:t>R3.</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917" y="545953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563" y="545953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857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43</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Deletion </a:t>
            </a:r>
            <a:r>
              <a:rPr lang="en-US" dirty="0">
                <a:solidFill>
                  <a:srgbClr val="660066"/>
                </a:solidFill>
                <a:latin typeface="Arial" pitchFamily="34" charset="0"/>
                <a:cs typeface="Arial" pitchFamily="34" charset="0"/>
              </a:rPr>
              <a:t>Anomaly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643" y="1656006"/>
            <a:ext cx="4932486" cy="84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52904" y="2724087"/>
            <a:ext cx="6805246" cy="400110"/>
          </a:xfrm>
          <a:prstGeom prst="rect">
            <a:avLst/>
          </a:prstGeom>
        </p:spPr>
        <p:txBody>
          <a:bodyPr wrap="square">
            <a:spAutoFit/>
          </a:bodyPr>
          <a:lstStyle/>
          <a:p>
            <a:pPr algn="ctr"/>
            <a:r>
              <a:rPr lang="en-US" sz="2000" dirty="0" smtClean="0">
                <a:solidFill>
                  <a:srgbClr val="000099"/>
                </a:solidFill>
                <a:latin typeface="Arial" pitchFamily="34" charset="0"/>
                <a:cs typeface="Arial" pitchFamily="34" charset="0"/>
              </a:rPr>
              <a:t>Table 6. </a:t>
            </a:r>
            <a:r>
              <a:rPr lang="en-US" sz="2000" dirty="0">
                <a:solidFill>
                  <a:srgbClr val="000099"/>
                </a:solidFill>
                <a:latin typeface="Arial" pitchFamily="34" charset="0"/>
                <a:cs typeface="Arial" pitchFamily="34" charset="0"/>
              </a:rPr>
              <a:t>State of the tables </a:t>
            </a:r>
            <a:r>
              <a:rPr lang="en-US" sz="2000" dirty="0" smtClean="0">
                <a:solidFill>
                  <a:srgbClr val="000099"/>
                </a:solidFill>
                <a:latin typeface="Arial" pitchFamily="34" charset="0"/>
                <a:cs typeface="Arial" pitchFamily="34" charset="0"/>
              </a:rPr>
              <a:t>before </a:t>
            </a:r>
            <a:r>
              <a:rPr lang="en-US" sz="2000" i="1" dirty="0" smtClean="0">
                <a:solidFill>
                  <a:srgbClr val="000099"/>
                </a:solidFill>
                <a:latin typeface="Arial" pitchFamily="34" charset="0"/>
                <a:cs typeface="Arial" pitchFamily="34" charset="0"/>
              </a:rPr>
              <a:t>insert </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R</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,&lt;a</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b</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
        <p:nvSpPr>
          <p:cNvPr id="10" name="Rectangle 9"/>
          <p:cNvSpPr/>
          <p:nvPr/>
        </p:nvSpPr>
        <p:spPr>
          <a:xfrm>
            <a:off x="582491" y="3342139"/>
            <a:ext cx="8238392" cy="1169551"/>
          </a:xfrm>
          <a:prstGeom prst="rect">
            <a:avLst/>
          </a:prstGeom>
        </p:spPr>
        <p:txBody>
          <a:bodyPr wrap="square">
            <a:spAutoFit/>
          </a:bodyPr>
          <a:lstStyle/>
          <a:p>
            <a:pPr marL="457200" algn="just"/>
            <a:r>
              <a:rPr lang="en-US" sz="2000" dirty="0" smtClean="0">
                <a:solidFill>
                  <a:srgbClr val="000099"/>
                </a:solidFill>
                <a:latin typeface="Arial" pitchFamily="34" charset="0"/>
                <a:cs typeface="Arial" pitchFamily="34" charset="0"/>
              </a:rPr>
              <a:t>First:</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Execute</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insert </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R</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,&lt;a</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b</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 at DS1</a:t>
            </a:r>
          </a:p>
          <a:p>
            <a:pPr marL="457200" algn="just">
              <a:spcBef>
                <a:spcPts val="600"/>
              </a:spcBef>
            </a:pPr>
            <a:r>
              <a:rPr lang="en-US" sz="2000" dirty="0" smtClean="0">
                <a:solidFill>
                  <a:srgbClr val="000099"/>
                </a:solidFill>
                <a:latin typeface="Arial" pitchFamily="34" charset="0"/>
                <a:cs typeface="Arial" pitchFamily="34" charset="0"/>
              </a:rPr>
              <a:t>Next: Execute	</a:t>
            </a:r>
            <a:r>
              <a:rPr lang="en-US" sz="2000" i="1" dirty="0" smtClean="0">
                <a:solidFill>
                  <a:srgbClr val="000099"/>
                </a:solidFill>
                <a:latin typeface="Arial" pitchFamily="34" charset="0"/>
                <a:cs typeface="Arial" pitchFamily="34" charset="0"/>
              </a:rPr>
              <a:t>delete (R2, &lt;b1, c1&gt;) from DS2</a:t>
            </a:r>
          </a:p>
          <a:p>
            <a:pPr algn="just">
              <a:spcBef>
                <a:spcPts val="600"/>
              </a:spcBef>
            </a:pPr>
            <a:r>
              <a:rPr lang="en-US" sz="2000" i="1" dirty="0" smtClean="0">
                <a:solidFill>
                  <a:srgbClr val="FF0000"/>
                </a:solidFill>
                <a:latin typeface="Arial" pitchFamily="34" charset="0"/>
                <a:cs typeface="Arial" pitchFamily="34" charset="0"/>
              </a:rPr>
              <a:t>Note: These insert and delete could happen in parallel </a:t>
            </a:r>
            <a:endParaRPr lang="en-US" sz="2000" i="1" dirty="0">
              <a:solidFill>
                <a:srgbClr val="FF0000"/>
              </a:solidFill>
              <a:latin typeface="Arial" pitchFamily="34" charset="0"/>
              <a:cs typeface="Arial" pitchFamily="34"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060" y="4680034"/>
            <a:ext cx="4815254" cy="82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08942" y="5619606"/>
            <a:ext cx="6985490" cy="400110"/>
          </a:xfrm>
          <a:prstGeom prst="rect">
            <a:avLst/>
          </a:prstGeom>
        </p:spPr>
        <p:txBody>
          <a:bodyPr wrap="square">
            <a:spAutoFit/>
          </a:bodyPr>
          <a:lstStyle/>
          <a:p>
            <a:r>
              <a:rPr lang="en-US" sz="2000" dirty="0">
                <a:solidFill>
                  <a:srgbClr val="000099"/>
                </a:solidFill>
                <a:latin typeface="Arial" pitchFamily="34" charset="0"/>
                <a:cs typeface="Arial" pitchFamily="34" charset="0"/>
              </a:rPr>
              <a:t>Table 7: State of the tables after </a:t>
            </a:r>
            <a:r>
              <a:rPr lang="en-US" sz="2000" i="1" dirty="0" smtClean="0">
                <a:solidFill>
                  <a:srgbClr val="000099"/>
                </a:solidFill>
                <a:latin typeface="Arial" pitchFamily="34" charset="0"/>
                <a:cs typeface="Arial" pitchFamily="34" charset="0"/>
              </a:rPr>
              <a:t>these insert and</a:t>
            </a:r>
            <a:r>
              <a:rPr lang="en-US" sz="2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delete</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2696254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44</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Deletion </a:t>
            </a:r>
            <a:r>
              <a:rPr lang="en-US" dirty="0">
                <a:solidFill>
                  <a:srgbClr val="660066"/>
                </a:solidFill>
                <a:latin typeface="Arial" pitchFamily="34" charset="0"/>
                <a:cs typeface="Arial" pitchFamily="34" charset="0"/>
              </a:rPr>
              <a:t>Anomaly Example</a:t>
            </a:r>
          </a:p>
        </p:txBody>
      </p:sp>
      <p:sp>
        <p:nvSpPr>
          <p:cNvPr id="10" name="Rectangle 9"/>
          <p:cNvSpPr/>
          <p:nvPr/>
        </p:nvSpPr>
        <p:spPr>
          <a:xfrm>
            <a:off x="958361" y="1648805"/>
            <a:ext cx="7816361" cy="1461939"/>
          </a:xfrm>
          <a:prstGeom prst="rect">
            <a:avLst/>
          </a:prstGeom>
        </p:spPr>
        <p:txBody>
          <a:bodyPr wrap="square">
            <a:spAutoFit/>
          </a:bodyPr>
          <a:lstStyle/>
          <a:p>
            <a:pPr>
              <a:spcAft>
                <a:spcPts val="600"/>
              </a:spcAft>
            </a:pPr>
            <a:r>
              <a:rPr lang="en-US" sz="2000" dirty="0" smtClean="0">
                <a:solidFill>
                  <a:srgbClr val="000099"/>
                </a:solidFill>
                <a:latin typeface="Arial" pitchFamily="34" charset="0"/>
                <a:cs typeface="Arial" pitchFamily="34" charset="0"/>
              </a:rPr>
              <a:t>Results of </a:t>
            </a:r>
            <a:r>
              <a:rPr lang="en-US" sz="2000" i="1" dirty="0" smtClean="0">
                <a:solidFill>
                  <a:srgbClr val="000099"/>
                </a:solidFill>
                <a:latin typeface="Arial" pitchFamily="34" charset="0"/>
                <a:cs typeface="Arial" pitchFamily="34" charset="0"/>
              </a:rPr>
              <a:t>insert</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delete</a:t>
            </a:r>
            <a:r>
              <a:rPr lang="en-US" sz="2000" dirty="0" smtClean="0">
                <a:solidFill>
                  <a:srgbClr val="000099"/>
                </a:solidFill>
                <a:latin typeface="Arial" pitchFamily="34" charset="0"/>
                <a:cs typeface="Arial" pitchFamily="34" charset="0"/>
              </a:rPr>
              <a:t> propagated to DW</a:t>
            </a:r>
          </a:p>
          <a:p>
            <a:pPr marL="457200" indent="-457200">
              <a:spcBef>
                <a:spcPts val="600"/>
              </a:spcBef>
              <a:buFont typeface="+mj-lt"/>
              <a:buAutoNum type="arabicPeriod"/>
            </a:pPr>
            <a:r>
              <a:rPr lang="en-US" sz="1800" dirty="0" smtClean="0">
                <a:solidFill>
                  <a:srgbClr val="000099"/>
                </a:solidFill>
                <a:latin typeface="Arial" pitchFamily="34" charset="0"/>
                <a:cs typeface="Arial" pitchFamily="34" charset="0"/>
              </a:rPr>
              <a:t>DS1 </a:t>
            </a:r>
            <a:r>
              <a:rPr lang="en-US" sz="1800" dirty="0">
                <a:solidFill>
                  <a:srgbClr val="000099"/>
                </a:solidFill>
                <a:latin typeface="Arial" pitchFamily="34" charset="0"/>
                <a:cs typeface="Arial" pitchFamily="34" charset="0"/>
              </a:rPr>
              <a:t>executes I1 = insert(R1,&lt; a1, b1 &gt;) and sends I1 to DW.</a:t>
            </a:r>
          </a:p>
          <a:p>
            <a:pPr marL="457200" indent="-457200" algn="just">
              <a:spcBef>
                <a:spcPts val="600"/>
              </a:spcBef>
              <a:buFont typeface="+mj-lt"/>
              <a:buAutoNum type="arabicPeriod"/>
            </a:pPr>
            <a:r>
              <a:rPr lang="en-US" sz="1800" dirty="0" smtClean="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I1 and sends Q1 = </a:t>
            </a:r>
            <a:r>
              <a:rPr lang="en-US" sz="1800" dirty="0" smtClean="0">
                <a:solidFill>
                  <a:srgbClr val="000099"/>
                </a:solidFill>
                <a:latin typeface="Arial" pitchFamily="34" charset="0"/>
                <a:cs typeface="Arial" pitchFamily="34" charset="0"/>
              </a:rPr>
              <a:t>(R2      &lt;a1</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b1&gt;) </a:t>
            </a:r>
            <a:r>
              <a:rPr lang="en-US" sz="1800" dirty="0">
                <a:solidFill>
                  <a:srgbClr val="000099"/>
                </a:solidFill>
                <a:latin typeface="Arial" pitchFamily="34" charset="0"/>
                <a:cs typeface="Arial" pitchFamily="34" charset="0"/>
              </a:rPr>
              <a:t>to </a:t>
            </a:r>
            <a:r>
              <a:rPr lang="en-US" sz="1800" dirty="0" smtClean="0">
                <a:solidFill>
                  <a:srgbClr val="000099"/>
                </a:solidFill>
                <a:latin typeface="Arial" pitchFamily="34" charset="0"/>
                <a:cs typeface="Arial" pitchFamily="34" charset="0"/>
              </a:rPr>
              <a:t>R2 at DS2 to get the information (value of C attribute) required for view update.</a:t>
            </a:r>
            <a:endParaRPr lang="en-US" sz="1800" dirty="0">
              <a:solidFill>
                <a:srgbClr val="000099"/>
              </a:solidFill>
              <a:latin typeface="Arial" pitchFamily="34" charset="0"/>
              <a:cs typeface="Arial" pitchFamily="34" charset="0"/>
            </a:endParaRPr>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777" y="256620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55292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45</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Deletion </a:t>
            </a:r>
            <a:r>
              <a:rPr lang="en-US" dirty="0">
                <a:solidFill>
                  <a:srgbClr val="660066"/>
                </a:solidFill>
                <a:latin typeface="Arial" pitchFamily="34" charset="0"/>
                <a:cs typeface="Arial" pitchFamily="34" charset="0"/>
              </a:rPr>
              <a:t>Anomaly Example</a:t>
            </a:r>
          </a:p>
        </p:txBody>
      </p:sp>
      <p:sp>
        <p:nvSpPr>
          <p:cNvPr id="3" name="Rectangle 2"/>
          <p:cNvSpPr/>
          <p:nvPr/>
        </p:nvSpPr>
        <p:spPr>
          <a:xfrm>
            <a:off x="756138" y="2390506"/>
            <a:ext cx="7710853" cy="3570208"/>
          </a:xfrm>
          <a:prstGeom prst="rect">
            <a:avLst/>
          </a:prstGeom>
        </p:spPr>
        <p:txBody>
          <a:bodyPr wrap="square">
            <a:spAutoFit/>
          </a:bodyPr>
          <a:lstStyle/>
          <a:p>
            <a:pPr marL="342900" indent="-342900">
              <a:buFont typeface="+mj-lt"/>
              <a:buAutoNum type="arabicPeriod" startAt="3"/>
            </a:pPr>
            <a:r>
              <a:rPr lang="en-US" sz="1800" dirty="0">
                <a:solidFill>
                  <a:srgbClr val="000099"/>
                </a:solidFill>
                <a:latin typeface="Arial" pitchFamily="34" charset="0"/>
                <a:cs typeface="Arial" pitchFamily="34" charset="0"/>
              </a:rPr>
              <a:t>DS2 receives Q1, evaluates it and generates </a:t>
            </a:r>
            <a:r>
              <a:rPr lang="en-US" sz="1800" dirty="0" smtClean="0">
                <a:solidFill>
                  <a:srgbClr val="000099"/>
                </a:solidFill>
                <a:latin typeface="Arial" pitchFamily="34" charset="0"/>
                <a:cs typeface="Arial" pitchFamily="34" charset="0"/>
              </a:rPr>
              <a:t>A1 </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{a1</a:t>
            </a:r>
            <a:r>
              <a:rPr lang="en-US" sz="1800" dirty="0">
                <a:solidFill>
                  <a:srgbClr val="000099"/>
                </a:solidFill>
                <a:latin typeface="Arial" pitchFamily="34" charset="0"/>
                <a:cs typeface="Arial" pitchFamily="34" charset="0"/>
              </a:rPr>
              <a:t>, b1, </a:t>
            </a:r>
            <a:r>
              <a:rPr lang="en-US" sz="1800" dirty="0" smtClean="0">
                <a:solidFill>
                  <a:srgbClr val="000099"/>
                </a:solidFill>
                <a:latin typeface="Arial" pitchFamily="34" charset="0"/>
                <a:cs typeface="Arial" pitchFamily="34" charset="0"/>
              </a:rPr>
              <a:t>c1}. A1 </a:t>
            </a:r>
            <a:r>
              <a:rPr lang="en-US" sz="1800" dirty="0">
                <a:solidFill>
                  <a:srgbClr val="000099"/>
                </a:solidFill>
                <a:latin typeface="Arial" pitchFamily="34" charset="0"/>
                <a:cs typeface="Arial" pitchFamily="34" charset="0"/>
              </a:rPr>
              <a:t>is </a:t>
            </a:r>
            <a:r>
              <a:rPr lang="en-US" sz="1800" dirty="0" smtClean="0">
                <a:solidFill>
                  <a:srgbClr val="000099"/>
                </a:solidFill>
                <a:latin typeface="Arial" pitchFamily="34" charset="0"/>
                <a:cs typeface="Arial" pitchFamily="34" charset="0"/>
              </a:rPr>
              <a:t>sent to </a:t>
            </a:r>
            <a:r>
              <a:rPr lang="en-US" sz="1800" dirty="0">
                <a:solidFill>
                  <a:srgbClr val="000099"/>
                </a:solidFill>
                <a:latin typeface="Arial" pitchFamily="34" charset="0"/>
                <a:cs typeface="Arial" pitchFamily="34" charset="0"/>
              </a:rPr>
              <a:t>the DW.</a:t>
            </a:r>
          </a:p>
          <a:p>
            <a:pPr marL="342900" indent="-342900">
              <a:buFont typeface="+mj-lt"/>
              <a:buAutoNum type="arabicPeriod" startAt="3"/>
            </a:pPr>
            <a:r>
              <a:rPr lang="en-US" sz="1800" dirty="0" smtClean="0">
                <a:solidFill>
                  <a:srgbClr val="000099"/>
                </a:solidFill>
                <a:latin typeface="Arial" pitchFamily="34" charset="0"/>
                <a:cs typeface="Arial" pitchFamily="34" charset="0"/>
              </a:rPr>
              <a:t>DS2 </a:t>
            </a:r>
            <a:r>
              <a:rPr lang="en-US" sz="1800" dirty="0">
                <a:solidFill>
                  <a:srgbClr val="000099"/>
                </a:solidFill>
                <a:latin typeface="Arial" pitchFamily="34" charset="0"/>
                <a:cs typeface="Arial" pitchFamily="34" charset="0"/>
              </a:rPr>
              <a:t>executes D1 = delete(R2,&lt; b1, c1 &gt;) and sends D1 to DW.</a:t>
            </a:r>
          </a:p>
          <a:p>
            <a:pPr marL="342900" indent="-342900" algn="just">
              <a:buFont typeface="+mj-lt"/>
              <a:buAutoNum type="arabicPeriod" startAt="3"/>
            </a:pPr>
            <a:r>
              <a:rPr lang="en-US" sz="1800" dirty="0" smtClean="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A1 and sends Q2 = </a:t>
            </a:r>
            <a:r>
              <a:rPr lang="en-US" sz="1800" dirty="0" smtClean="0">
                <a:solidFill>
                  <a:srgbClr val="000099"/>
                </a:solidFill>
                <a:latin typeface="Arial" pitchFamily="34" charset="0"/>
                <a:cs typeface="Arial" pitchFamily="34" charset="0"/>
              </a:rPr>
              <a:t>R3   A1 </a:t>
            </a:r>
            <a:r>
              <a:rPr lang="en-US" sz="1800" dirty="0">
                <a:solidFill>
                  <a:srgbClr val="000099"/>
                </a:solidFill>
                <a:latin typeface="Arial" pitchFamily="34" charset="0"/>
                <a:cs typeface="Arial" pitchFamily="34" charset="0"/>
              </a:rPr>
              <a:t>to DS3. {for computing view </a:t>
            </a:r>
            <a:r>
              <a:rPr lang="en-US" sz="1800" dirty="0" smtClean="0">
                <a:solidFill>
                  <a:srgbClr val="000099"/>
                </a:solidFill>
                <a:latin typeface="Arial" pitchFamily="34" charset="0"/>
                <a:cs typeface="Arial" pitchFamily="34" charset="0"/>
              </a:rPr>
              <a:t>update information </a:t>
            </a:r>
            <a:r>
              <a:rPr lang="en-US" sz="1800" dirty="0">
                <a:solidFill>
                  <a:srgbClr val="000099"/>
                </a:solidFill>
                <a:latin typeface="Arial" pitchFamily="34" charset="0"/>
                <a:cs typeface="Arial" pitchFamily="34" charset="0"/>
              </a:rPr>
              <a:t>is required </a:t>
            </a:r>
            <a:r>
              <a:rPr lang="en-US" sz="1800" dirty="0" smtClean="0">
                <a:solidFill>
                  <a:srgbClr val="000099"/>
                </a:solidFill>
                <a:latin typeface="Arial" pitchFamily="34" charset="0"/>
                <a:cs typeface="Arial" pitchFamily="34" charset="0"/>
              </a:rPr>
              <a:t>(value of attribute D from </a:t>
            </a:r>
            <a:r>
              <a:rPr lang="en-US" sz="1800" dirty="0">
                <a:solidFill>
                  <a:srgbClr val="000099"/>
                </a:solidFill>
                <a:latin typeface="Arial" pitchFamily="34" charset="0"/>
                <a:cs typeface="Arial" pitchFamily="34" charset="0"/>
              </a:rPr>
              <a:t>R3 at DS3}</a:t>
            </a:r>
          </a:p>
          <a:p>
            <a:pPr marL="342900" indent="-342900">
              <a:buFont typeface="+mj-lt"/>
              <a:buAutoNum type="arabicPeriod" startAt="3"/>
            </a:pPr>
            <a:r>
              <a:rPr lang="en-US" sz="1800" dirty="0" smtClean="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D1 and executes </a:t>
            </a:r>
            <a:r>
              <a:rPr lang="en-US" sz="1800" dirty="0" smtClean="0">
                <a:solidFill>
                  <a:srgbClr val="000099"/>
                </a:solidFill>
                <a:latin typeface="Arial" pitchFamily="34" charset="0"/>
                <a:cs typeface="Arial" pitchFamily="34" charset="0"/>
              </a:rPr>
              <a:t>delete (</a:t>
            </a:r>
            <a:r>
              <a:rPr lang="en-US" sz="1800" dirty="0">
                <a:solidFill>
                  <a:srgbClr val="000099"/>
                </a:solidFill>
                <a:latin typeface="Arial" pitchFamily="34" charset="0"/>
                <a:cs typeface="Arial" pitchFamily="34" charset="0"/>
              </a:rPr>
              <a:t>MV</a:t>
            </a:r>
            <a:r>
              <a:rPr lang="en-US" sz="1800" dirty="0" smtClean="0">
                <a:solidFill>
                  <a:srgbClr val="000099"/>
                </a:solidFill>
                <a:latin typeface="Arial" pitchFamily="34" charset="0"/>
                <a:cs typeface="Arial" pitchFamily="34" charset="0"/>
              </a:rPr>
              <a:t>,&lt;x</a:t>
            </a:r>
            <a:r>
              <a:rPr lang="en-US" sz="1800" dirty="0">
                <a:solidFill>
                  <a:srgbClr val="000099"/>
                </a:solidFill>
                <a:latin typeface="Arial" pitchFamily="34" charset="0"/>
                <a:cs typeface="Arial" pitchFamily="34" charset="0"/>
              </a:rPr>
              <a:t>, b1, c1, </a:t>
            </a:r>
            <a:r>
              <a:rPr lang="en-US" sz="1800" dirty="0" smtClean="0">
                <a:solidFill>
                  <a:srgbClr val="000099"/>
                </a:solidFill>
                <a:latin typeface="Arial" pitchFamily="34" charset="0"/>
                <a:cs typeface="Arial" pitchFamily="34" charset="0"/>
              </a:rPr>
              <a:t>y&gt;). MV is an empty table now.</a:t>
            </a:r>
          </a:p>
          <a:p>
            <a:pPr marL="342900" indent="-342900">
              <a:buFont typeface="+mj-lt"/>
              <a:buAutoNum type="arabicPeriod" startAt="3"/>
            </a:pPr>
            <a:r>
              <a:rPr lang="en-US" sz="1800" dirty="0" smtClean="0">
                <a:solidFill>
                  <a:srgbClr val="000099"/>
                </a:solidFill>
                <a:latin typeface="Arial" pitchFamily="34" charset="0"/>
                <a:cs typeface="Arial" pitchFamily="34" charset="0"/>
              </a:rPr>
              <a:t>DS3 receives Q2, evaluates it and generates A2 = {a1, b1, c1, d1}. A2 is sent </a:t>
            </a:r>
            <a:r>
              <a:rPr lang="en-US" sz="1800" dirty="0">
                <a:solidFill>
                  <a:srgbClr val="000099"/>
                </a:solidFill>
                <a:latin typeface="Arial" pitchFamily="34" charset="0"/>
                <a:cs typeface="Arial" pitchFamily="34" charset="0"/>
              </a:rPr>
              <a:t>to the DW.</a:t>
            </a:r>
          </a:p>
          <a:p>
            <a:pPr marL="342900" indent="-342900">
              <a:buFont typeface="+mj-lt"/>
              <a:buAutoNum type="arabicPeriod" startAt="3"/>
            </a:pPr>
            <a:r>
              <a:rPr lang="en-US" sz="1800" dirty="0" smtClean="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A2 and updates MV to MV ∪ A2 = </a:t>
            </a:r>
            <a:r>
              <a:rPr lang="en-US" sz="1800" dirty="0" smtClean="0">
                <a:solidFill>
                  <a:srgbClr val="000099"/>
                </a:solidFill>
                <a:latin typeface="Arial" pitchFamily="34" charset="0"/>
                <a:cs typeface="Arial" pitchFamily="34" charset="0"/>
              </a:rPr>
              <a:t>{a1</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b1, c1</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d1}.</a:t>
            </a:r>
          </a:p>
          <a:p>
            <a:pPr algn="ctr">
              <a:spcBef>
                <a:spcPts val="1200"/>
              </a:spcBef>
            </a:pPr>
            <a:r>
              <a:rPr lang="en-US" sz="1800" dirty="0" smtClean="0">
                <a:solidFill>
                  <a:srgbClr val="000099"/>
                </a:solidFill>
                <a:latin typeface="Arial" pitchFamily="34" charset="0"/>
                <a:cs typeface="Arial" pitchFamily="34" charset="0"/>
              </a:rPr>
              <a:t>Table 8: </a:t>
            </a:r>
            <a:r>
              <a:rPr lang="en-US" sz="1800" dirty="0">
                <a:solidFill>
                  <a:srgbClr val="000099"/>
                </a:solidFill>
                <a:latin typeface="Arial" pitchFamily="34" charset="0"/>
                <a:cs typeface="Arial" pitchFamily="34" charset="0"/>
              </a:rPr>
              <a:t>State of the tables after </a:t>
            </a:r>
            <a:r>
              <a:rPr lang="en-US" sz="1800" i="1" dirty="0">
                <a:solidFill>
                  <a:srgbClr val="000099"/>
                </a:solidFill>
                <a:latin typeface="Arial" pitchFamily="34" charset="0"/>
                <a:cs typeface="Arial" pitchFamily="34" charset="0"/>
              </a:rPr>
              <a:t>update A</a:t>
            </a:r>
            <a:r>
              <a:rPr lang="en-US" sz="1800" dirty="0">
                <a:solidFill>
                  <a:srgbClr val="000099"/>
                </a:solidFill>
                <a:latin typeface="Arial" pitchFamily="34" charset="0"/>
                <a:cs typeface="Arial" pitchFamily="34" charset="0"/>
              </a:rPr>
              <a:t>2 </a:t>
            </a:r>
            <a:r>
              <a:rPr lang="en-US" sz="1800" dirty="0" smtClean="0">
                <a:solidFill>
                  <a:srgbClr val="000099"/>
                </a:solidFill>
                <a:latin typeface="Arial" pitchFamily="34" charset="0"/>
                <a:cs typeface="Arial" pitchFamily="34" charset="0"/>
              </a:rPr>
              <a:t>is in DW</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680" y="1543423"/>
            <a:ext cx="4098520" cy="698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310" y="3338241"/>
            <a:ext cx="211751" cy="13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6601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46</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61665"/>
          </a:xfrm>
          <a:prstGeom prst="rect">
            <a:avLst/>
          </a:prstGeom>
        </p:spPr>
        <p:txBody>
          <a:bodyPr wrap="square">
            <a:spAutoFit/>
          </a:bodyPr>
          <a:lstStyle/>
          <a:p>
            <a:r>
              <a:rPr lang="en-US" dirty="0" smtClean="0">
                <a:solidFill>
                  <a:srgbClr val="660066"/>
                </a:solidFill>
                <a:latin typeface="Arial" pitchFamily="34" charset="0"/>
                <a:cs typeface="Arial" pitchFamily="34" charset="0"/>
              </a:rPr>
              <a:t>Deletion </a:t>
            </a:r>
            <a:r>
              <a:rPr lang="en-US" dirty="0">
                <a:solidFill>
                  <a:srgbClr val="660066"/>
                </a:solidFill>
                <a:latin typeface="Arial" pitchFamily="34" charset="0"/>
                <a:cs typeface="Arial" pitchFamily="34" charset="0"/>
              </a:rPr>
              <a:t>Anomaly Example</a:t>
            </a:r>
          </a:p>
        </p:txBody>
      </p:sp>
      <p:sp>
        <p:nvSpPr>
          <p:cNvPr id="2" name="Rectangle 1"/>
          <p:cNvSpPr/>
          <p:nvPr/>
        </p:nvSpPr>
        <p:spPr>
          <a:xfrm>
            <a:off x="1099037" y="2506923"/>
            <a:ext cx="7367954" cy="2554545"/>
          </a:xfrm>
          <a:prstGeom prst="rect">
            <a:avLst/>
          </a:prstGeom>
        </p:spPr>
        <p:txBody>
          <a:bodyPr wrap="square">
            <a:spAutoFit/>
          </a:bodyPr>
          <a:lstStyle/>
          <a:p>
            <a:pPr algn="just"/>
            <a:r>
              <a:rPr lang="en-US" sz="2000" dirty="0" smtClean="0">
                <a:solidFill>
                  <a:srgbClr val="000099"/>
                </a:solidFill>
                <a:latin typeface="Arial" pitchFamily="34" charset="0"/>
                <a:cs typeface="Arial" pitchFamily="34" charset="0"/>
              </a:rPr>
              <a:t>Thus, </a:t>
            </a:r>
            <a:r>
              <a:rPr lang="en-US" sz="2000" dirty="0">
                <a:solidFill>
                  <a:srgbClr val="000099"/>
                </a:solidFill>
                <a:latin typeface="Arial" pitchFamily="34" charset="0"/>
                <a:cs typeface="Arial" pitchFamily="34" charset="0"/>
              </a:rPr>
              <a:t>there exists an incorrect tuple in </a:t>
            </a:r>
            <a:r>
              <a:rPr lang="en-US" sz="2000" i="1" dirty="0" smtClean="0">
                <a:solidFill>
                  <a:srgbClr val="000099"/>
                </a:solidFill>
                <a:latin typeface="Arial" pitchFamily="34" charset="0"/>
                <a:cs typeface="Arial" pitchFamily="34" charset="0"/>
              </a:rPr>
              <a:t>MV</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If the delete in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would occur after </a:t>
            </a:r>
            <a:r>
              <a:rPr lang="en-US" sz="2000" dirty="0" smtClean="0">
                <a:solidFill>
                  <a:srgbClr val="000099"/>
                </a:solidFill>
                <a:latin typeface="Arial" pitchFamily="34" charset="0"/>
                <a:cs typeface="Arial" pitchFamily="34" charset="0"/>
              </a:rPr>
              <a:t>this tuple </a:t>
            </a:r>
            <a:r>
              <a:rPr lang="en-US" sz="2000" dirty="0">
                <a:solidFill>
                  <a:srgbClr val="000099"/>
                </a:solidFill>
                <a:latin typeface="Arial" pitchFamily="34" charset="0"/>
                <a:cs typeface="Arial" pitchFamily="34" charset="0"/>
              </a:rPr>
              <a:t>was installed, then the tuple would have been deleted and the result would be </a:t>
            </a:r>
            <a:r>
              <a:rPr lang="en-US" sz="2000" dirty="0" smtClean="0">
                <a:solidFill>
                  <a:srgbClr val="000099"/>
                </a:solidFill>
                <a:latin typeface="Arial" pitchFamily="34" charset="0"/>
                <a:cs typeface="Arial" pitchFamily="34" charset="0"/>
              </a:rPr>
              <a:t>consistent with </a:t>
            </a:r>
            <a:r>
              <a:rPr lang="en-US" sz="2000" dirty="0">
                <a:solidFill>
                  <a:srgbClr val="000099"/>
                </a:solidFill>
                <a:latin typeface="Arial" pitchFamily="34" charset="0"/>
                <a:cs typeface="Arial" pitchFamily="34" charset="0"/>
              </a:rPr>
              <a:t>the base data. We identify this inconsistency as the </a:t>
            </a:r>
            <a:r>
              <a:rPr lang="en-US" sz="2000" i="1" dirty="0">
                <a:solidFill>
                  <a:srgbClr val="000099"/>
                </a:solidFill>
                <a:latin typeface="Arial" pitchFamily="34" charset="0"/>
                <a:cs typeface="Arial" pitchFamily="34" charset="0"/>
              </a:rPr>
              <a:t>Deletion Anomaly</a:t>
            </a:r>
            <a:r>
              <a:rPr lang="en-US" sz="2000" dirty="0">
                <a:solidFill>
                  <a:srgbClr val="000099"/>
                </a:solidFill>
                <a:latin typeface="Arial" pitchFamily="34" charset="0"/>
                <a:cs typeface="Arial" pitchFamily="34" charset="0"/>
              </a:rPr>
              <a:t>, illustrated </a:t>
            </a:r>
            <a:r>
              <a:rPr lang="en-US" sz="2000" dirty="0" smtClean="0">
                <a:solidFill>
                  <a:srgbClr val="000099"/>
                </a:solidFill>
                <a:latin typeface="Arial" pitchFamily="34" charset="0"/>
                <a:cs typeface="Arial" pitchFamily="34" charset="0"/>
              </a:rPr>
              <a:t>in Tables </a:t>
            </a:r>
            <a:r>
              <a:rPr lang="en-US" sz="2000" dirty="0">
                <a:solidFill>
                  <a:srgbClr val="000099"/>
                </a:solidFill>
                <a:latin typeface="Arial" pitchFamily="34" charset="0"/>
                <a:cs typeface="Arial" pitchFamily="34" charset="0"/>
              </a:rPr>
              <a:t>6-8. This anomaly occurs if any of the base tuples that participate in a view </a:t>
            </a:r>
            <a:r>
              <a:rPr lang="en-US" sz="2000" dirty="0" smtClean="0">
                <a:solidFill>
                  <a:srgbClr val="000099"/>
                </a:solidFill>
                <a:latin typeface="Arial" pitchFamily="34" charset="0"/>
                <a:cs typeface="Arial" pitchFamily="34" charset="0"/>
              </a:rPr>
              <a:t>update to </a:t>
            </a:r>
            <a:r>
              <a:rPr lang="en-US" sz="2000" dirty="0">
                <a:solidFill>
                  <a:srgbClr val="000099"/>
                </a:solidFill>
                <a:latin typeface="Arial" pitchFamily="34" charset="0"/>
                <a:cs typeface="Arial" pitchFamily="34" charset="0"/>
              </a:rPr>
              <a:t>be installed at the </a:t>
            </a: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is deleted.</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944" y="1543423"/>
            <a:ext cx="4624755" cy="78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2130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47</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941445"/>
            <a:ext cx="7710854" cy="4970591"/>
          </a:xfrm>
          <a:prstGeom prst="rect">
            <a:avLst/>
          </a:prstGeom>
        </p:spPr>
        <p:txBody>
          <a:bodyPr wrap="square">
            <a:spAutoFit/>
          </a:bodyPr>
          <a:lstStyle/>
          <a:p>
            <a:pPr algn="just"/>
            <a:r>
              <a:rPr lang="en-US" dirty="0">
                <a:solidFill>
                  <a:srgbClr val="660066"/>
                </a:solidFill>
                <a:latin typeface="Arial" pitchFamily="34" charset="0"/>
                <a:cs typeface="Arial" pitchFamily="34" charset="0"/>
              </a:rPr>
              <a:t>In the data warehousing scenario, accessing base relations can be </a:t>
            </a:r>
            <a:r>
              <a:rPr lang="en-US" dirty="0" smtClean="0">
                <a:solidFill>
                  <a:srgbClr val="660066"/>
                </a:solidFill>
                <a:latin typeface="Arial" pitchFamily="34" charset="0"/>
                <a:cs typeface="Arial" pitchFamily="34" charset="0"/>
              </a:rPr>
              <a:t>difficult because:</a:t>
            </a:r>
          </a:p>
          <a:p>
            <a:pPr marL="800100" lvl="1" indent="-342900" algn="just">
              <a:spcBef>
                <a:spcPts val="600"/>
              </a:spcBef>
              <a:buBlip>
                <a:blip r:embed="rId2"/>
              </a:buBlip>
            </a:pPr>
            <a:r>
              <a:rPr lang="en-US" sz="1800" dirty="0">
                <a:solidFill>
                  <a:srgbClr val="000099"/>
                </a:solidFill>
                <a:latin typeface="Arial" pitchFamily="34" charset="0"/>
                <a:cs typeface="Arial" pitchFamily="34" charset="0"/>
              </a:rPr>
              <a:t>t</a:t>
            </a:r>
            <a:r>
              <a:rPr lang="en-US" sz="1800" dirty="0" smtClean="0">
                <a:solidFill>
                  <a:srgbClr val="000099"/>
                </a:solidFill>
                <a:latin typeface="Arial" pitchFamily="34" charset="0"/>
                <a:cs typeface="Arial" pitchFamily="34" charset="0"/>
              </a:rPr>
              <a:t>hey are </a:t>
            </a:r>
            <a:r>
              <a:rPr lang="en-US" sz="1800" dirty="0">
                <a:solidFill>
                  <a:srgbClr val="000099"/>
                </a:solidFill>
                <a:latin typeface="Arial" pitchFamily="34" charset="0"/>
                <a:cs typeface="Arial" pitchFamily="34" charset="0"/>
              </a:rPr>
              <a:t>distributed across different </a:t>
            </a:r>
            <a:r>
              <a:rPr lang="en-US" sz="1800" dirty="0" smtClean="0">
                <a:solidFill>
                  <a:srgbClr val="000099"/>
                </a:solidFill>
                <a:latin typeface="Arial" pitchFamily="34" charset="0"/>
                <a:cs typeface="Arial" pitchFamily="34" charset="0"/>
              </a:rPr>
              <a:t>sources</a:t>
            </a:r>
          </a:p>
          <a:p>
            <a:pPr marL="800100" lvl="1" indent="-342900" algn="just">
              <a:buBlip>
                <a:blip r:embed="rId2"/>
              </a:buBlip>
            </a:pPr>
            <a:r>
              <a:rPr lang="en-US" sz="1800" dirty="0" smtClean="0">
                <a:solidFill>
                  <a:srgbClr val="000099"/>
                </a:solidFill>
                <a:latin typeface="Arial" pitchFamily="34" charset="0"/>
                <a:cs typeface="Arial" pitchFamily="34" charset="0"/>
              </a:rPr>
              <a:t>data </a:t>
            </a:r>
            <a:r>
              <a:rPr lang="en-US" sz="1800" dirty="0">
                <a:solidFill>
                  <a:srgbClr val="000099"/>
                </a:solidFill>
                <a:latin typeface="Arial" pitchFamily="34" charset="0"/>
                <a:cs typeface="Arial" pitchFamily="34" charset="0"/>
              </a:rPr>
              <a:t>sources </a:t>
            </a:r>
            <a:r>
              <a:rPr lang="en-US" sz="1800" dirty="0" smtClean="0">
                <a:solidFill>
                  <a:srgbClr val="000099"/>
                </a:solidFill>
                <a:latin typeface="Arial" pitchFamily="34" charset="0"/>
                <a:cs typeface="Arial" pitchFamily="34" charset="0"/>
              </a:rPr>
              <a:t>may be unavailable</a:t>
            </a:r>
          </a:p>
          <a:p>
            <a:pPr marL="800100" lvl="1" indent="-342900" algn="just">
              <a:spcAft>
                <a:spcPts val="1200"/>
              </a:spcAft>
              <a:buBlip>
                <a:blip r:embed="rId2"/>
              </a:buBlip>
            </a:pPr>
            <a:r>
              <a:rPr lang="en-US" sz="1800" dirty="0" smtClean="0">
                <a:solidFill>
                  <a:srgbClr val="000099"/>
                </a:solidFill>
                <a:latin typeface="Arial" pitchFamily="34" charset="0"/>
                <a:cs typeface="Arial" pitchFamily="34" charset="0"/>
              </a:rPr>
              <a:t>communication cost is high</a:t>
            </a:r>
          </a:p>
          <a:p>
            <a:pPr algn="just"/>
            <a:r>
              <a:rPr lang="en-US" sz="1800" dirty="0" smtClean="0">
                <a:solidFill>
                  <a:srgbClr val="000099"/>
                </a:solidFill>
                <a:latin typeface="Arial" pitchFamily="34" charset="0"/>
                <a:cs typeface="Arial" pitchFamily="34" charset="0"/>
              </a:rPr>
              <a:t>An approach where view materialization is achieved without frequently accessing base relations directly is required. This approach is referred to as </a:t>
            </a:r>
            <a:r>
              <a:rPr lang="en-US" sz="1800" i="1" dirty="0" smtClean="0">
                <a:solidFill>
                  <a:srgbClr val="000099"/>
                </a:solidFill>
                <a:latin typeface="Arial" pitchFamily="34" charset="0"/>
                <a:cs typeface="Arial" pitchFamily="34" charset="0"/>
              </a:rPr>
              <a:t>self-maintainable.</a:t>
            </a:r>
          </a:p>
          <a:p>
            <a:pPr algn="just">
              <a:spcBef>
                <a:spcPts val="1200"/>
              </a:spcBef>
            </a:pPr>
            <a:r>
              <a:rPr lang="en-US" sz="1800" dirty="0">
                <a:solidFill>
                  <a:srgbClr val="000099"/>
                </a:solidFill>
                <a:latin typeface="Arial" pitchFamily="34" charset="0"/>
                <a:cs typeface="Arial" pitchFamily="34" charset="0"/>
              </a:rPr>
              <a:t>Consider a materialized view </a:t>
            </a:r>
            <a:r>
              <a:rPr lang="en-US" sz="1800" i="1" dirty="0">
                <a:solidFill>
                  <a:srgbClr val="000099"/>
                </a:solidFill>
                <a:latin typeface="Arial" pitchFamily="34" charset="0"/>
                <a:cs typeface="Arial" pitchFamily="34" charset="0"/>
              </a:rPr>
              <a:t>MV </a:t>
            </a:r>
            <a:r>
              <a:rPr lang="en-US" sz="1800" dirty="0">
                <a:solidFill>
                  <a:srgbClr val="000099"/>
                </a:solidFill>
                <a:latin typeface="Arial" pitchFamily="34" charset="0"/>
                <a:cs typeface="Arial" pitchFamily="34" charset="0"/>
              </a:rPr>
              <a:t>at the data warehouse defined over a set of </a:t>
            </a:r>
            <a:r>
              <a:rPr lang="en-US" sz="1800" dirty="0" smtClean="0">
                <a:solidFill>
                  <a:srgbClr val="000099"/>
                </a:solidFill>
                <a:latin typeface="Arial" pitchFamily="34" charset="0"/>
                <a:cs typeface="Arial" pitchFamily="34" charset="0"/>
              </a:rPr>
              <a:t>base relations </a:t>
            </a:r>
            <a:r>
              <a:rPr lang="en-US" sz="1800" i="1" dirty="0">
                <a:solidFill>
                  <a:srgbClr val="000099"/>
                </a:solidFill>
                <a:latin typeface="Arial" pitchFamily="34" charset="0"/>
                <a:cs typeface="Arial" pitchFamily="34" charset="0"/>
              </a:rPr>
              <a:t>R </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1,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2, ..., </a:t>
            </a:r>
            <a:r>
              <a:rPr lang="en-US" sz="1800" i="1" dirty="0" err="1">
                <a:solidFill>
                  <a:srgbClr val="000099"/>
                </a:solidFill>
                <a:latin typeface="Arial" pitchFamily="34" charset="0"/>
                <a:cs typeface="Arial" pitchFamily="34" charset="0"/>
              </a:rPr>
              <a:t>Rn</a:t>
            </a:r>
            <a:r>
              <a:rPr lang="en-US" sz="1800" i="1" dirty="0">
                <a:solidFill>
                  <a:srgbClr val="000099"/>
                </a:solidFill>
                <a:latin typeface="Arial" pitchFamily="34" charset="0"/>
                <a:cs typeface="Arial" pitchFamily="34" charset="0"/>
              </a:rPr>
              <a:t>}</a:t>
            </a:r>
            <a:r>
              <a:rPr lang="en-US" sz="1800" dirty="0">
                <a:solidFill>
                  <a:srgbClr val="000099"/>
                </a:solidFill>
                <a:latin typeface="Arial" pitchFamily="34" charset="0"/>
                <a:cs typeface="Arial" pitchFamily="34" charset="0"/>
              </a:rPr>
              <a:t>. The set of base relations </a:t>
            </a:r>
            <a:r>
              <a:rPr lang="en-US" sz="1800" i="1" dirty="0">
                <a:solidFill>
                  <a:srgbClr val="000099"/>
                </a:solidFill>
                <a:latin typeface="Arial" pitchFamily="34" charset="0"/>
                <a:cs typeface="Arial" pitchFamily="34" charset="0"/>
              </a:rPr>
              <a:t>R </a:t>
            </a:r>
            <a:r>
              <a:rPr lang="en-US" sz="1800" dirty="0">
                <a:solidFill>
                  <a:srgbClr val="000099"/>
                </a:solidFill>
                <a:latin typeface="Arial" pitchFamily="34" charset="0"/>
                <a:cs typeface="Arial" pitchFamily="34" charset="0"/>
              </a:rPr>
              <a:t>may reside in one data source </a:t>
            </a:r>
            <a:r>
              <a:rPr lang="en-US" sz="1800" dirty="0" smtClean="0">
                <a:solidFill>
                  <a:srgbClr val="000099"/>
                </a:solidFill>
                <a:latin typeface="Arial" pitchFamily="34" charset="0"/>
                <a:cs typeface="Arial" pitchFamily="34" charset="0"/>
              </a:rPr>
              <a:t>or in </a:t>
            </a:r>
            <a:r>
              <a:rPr lang="en-US" sz="1800" dirty="0">
                <a:solidFill>
                  <a:srgbClr val="000099"/>
                </a:solidFill>
                <a:latin typeface="Arial" pitchFamily="34" charset="0"/>
                <a:cs typeface="Arial" pitchFamily="34" charset="0"/>
              </a:rPr>
              <a:t>multiple, </a:t>
            </a:r>
            <a:r>
              <a:rPr lang="en-US" sz="1800" dirty="0" err="1">
                <a:solidFill>
                  <a:srgbClr val="000099"/>
                </a:solidFill>
                <a:latin typeface="Arial" pitchFamily="34" charset="0"/>
                <a:cs typeface="Arial" pitchFamily="34" charset="0"/>
              </a:rPr>
              <a:t>heterogenous</a:t>
            </a:r>
            <a:r>
              <a:rPr lang="en-US" sz="1800" dirty="0">
                <a:solidFill>
                  <a:srgbClr val="000099"/>
                </a:solidFill>
                <a:latin typeface="Arial" pitchFamily="34" charset="0"/>
                <a:cs typeface="Arial" pitchFamily="34" charset="0"/>
              </a:rPr>
              <a:t> data sources. A change </a:t>
            </a:r>
            <a:r>
              <a:rPr lang="en-US" sz="1800" dirty="0" err="1">
                <a:solidFill>
                  <a:srgbClr val="000099"/>
                </a:solidFill>
                <a:latin typeface="Arial" pitchFamily="34" charset="0"/>
                <a:cs typeface="Arial" pitchFamily="34" charset="0"/>
              </a:rPr>
              <a:t>Δ</a:t>
            </a:r>
            <a:r>
              <a:rPr lang="en-US" sz="1800" i="1" dirty="0" err="1">
                <a:solidFill>
                  <a:srgbClr val="000099"/>
                </a:solidFill>
                <a:latin typeface="Arial" pitchFamily="34" charset="0"/>
                <a:cs typeface="Arial" pitchFamily="34" charset="0"/>
              </a:rPr>
              <a:t>Ri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made to the relation </a:t>
            </a:r>
            <a:r>
              <a:rPr lang="en-US" sz="1800" i="1" dirty="0" err="1">
                <a:solidFill>
                  <a:srgbClr val="000099"/>
                </a:solidFill>
                <a:latin typeface="Arial" pitchFamily="34" charset="0"/>
                <a:cs typeface="Arial" pitchFamily="34" charset="0"/>
              </a:rPr>
              <a:t>Ri</a:t>
            </a:r>
            <a:r>
              <a:rPr lang="en-US" sz="1800" i="1" dirty="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might </a:t>
            </a:r>
            <a:r>
              <a:rPr lang="en-US" sz="1800" dirty="0" smtClean="0">
                <a:solidFill>
                  <a:srgbClr val="000099"/>
                </a:solidFill>
                <a:latin typeface="Arial" pitchFamily="34" charset="0"/>
                <a:cs typeface="Arial" pitchFamily="34" charset="0"/>
              </a:rPr>
              <a:t>affect </a:t>
            </a:r>
            <a:r>
              <a:rPr lang="en-US" sz="1800" i="1" dirty="0" smtClean="0">
                <a:solidFill>
                  <a:srgbClr val="000099"/>
                </a:solidFill>
                <a:latin typeface="Arial" pitchFamily="34" charset="0"/>
                <a:cs typeface="Arial" pitchFamily="34" charset="0"/>
              </a:rPr>
              <a:t>MV</a:t>
            </a:r>
            <a:r>
              <a:rPr lang="en-US" sz="1800" dirty="0" smtClean="0">
                <a:solidFill>
                  <a:srgbClr val="000099"/>
                </a:solidFill>
                <a:latin typeface="Arial" pitchFamily="34" charset="0"/>
                <a:cs typeface="Arial" pitchFamily="34" charset="0"/>
              </a:rPr>
              <a:t>.</a:t>
            </a:r>
          </a:p>
          <a:p>
            <a:pPr algn="just">
              <a:spcBef>
                <a:spcPts val="1200"/>
              </a:spcBef>
            </a:pPr>
            <a:r>
              <a:rPr lang="en-US" sz="1800" dirty="0" err="1" smtClean="0">
                <a:solidFill>
                  <a:srgbClr val="000099"/>
                </a:solidFill>
                <a:latin typeface="Arial" pitchFamily="34" charset="0"/>
                <a:cs typeface="Arial" pitchFamily="34" charset="0"/>
              </a:rPr>
              <a:t>Denition</a:t>
            </a:r>
            <a:r>
              <a:rPr lang="en-US" sz="1800" dirty="0" smtClean="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MV </a:t>
            </a:r>
            <a:r>
              <a:rPr lang="en-US" sz="1800" i="1" dirty="0">
                <a:solidFill>
                  <a:srgbClr val="000099"/>
                </a:solidFill>
                <a:latin typeface="Arial" pitchFamily="34" charset="0"/>
                <a:cs typeface="Arial" pitchFamily="34" charset="0"/>
              </a:rPr>
              <a:t>is defined to be strictly self-maintainable if a change ΔMV in </a:t>
            </a:r>
            <a:r>
              <a:rPr lang="en-US" sz="1800" i="1" dirty="0" smtClean="0">
                <a:solidFill>
                  <a:srgbClr val="000099"/>
                </a:solidFill>
                <a:latin typeface="Arial" pitchFamily="34" charset="0"/>
                <a:cs typeface="Arial" pitchFamily="34" charset="0"/>
              </a:rPr>
              <a:t>MV, in </a:t>
            </a:r>
            <a:r>
              <a:rPr lang="en-US" sz="1800" i="1" dirty="0">
                <a:solidFill>
                  <a:srgbClr val="000099"/>
                </a:solidFill>
                <a:latin typeface="Arial" pitchFamily="34" charset="0"/>
                <a:cs typeface="Arial" pitchFamily="34" charset="0"/>
              </a:rPr>
              <a:t>response to a change </a:t>
            </a:r>
            <a:r>
              <a:rPr lang="en-US" sz="1800" i="1" dirty="0" err="1">
                <a:solidFill>
                  <a:srgbClr val="000099"/>
                </a:solidFill>
                <a:latin typeface="Arial" pitchFamily="34" charset="0"/>
                <a:cs typeface="Arial" pitchFamily="34" charset="0"/>
              </a:rPr>
              <a:t>ΔRi</a:t>
            </a:r>
            <a:r>
              <a:rPr lang="en-US" sz="1800" i="1" dirty="0">
                <a:solidFill>
                  <a:srgbClr val="000099"/>
                </a:solidFill>
                <a:latin typeface="Arial" pitchFamily="34" charset="0"/>
                <a:cs typeface="Arial" pitchFamily="34" charset="0"/>
              </a:rPr>
              <a:t> can be computed using only the MV and the update </a:t>
            </a:r>
            <a:r>
              <a:rPr lang="en-US" sz="1800" i="1" dirty="0" err="1">
                <a:solidFill>
                  <a:srgbClr val="000099"/>
                </a:solidFill>
                <a:latin typeface="Arial" pitchFamily="34" charset="0"/>
                <a:cs typeface="Arial" pitchFamily="34" charset="0"/>
              </a:rPr>
              <a:t>ΔRi</a:t>
            </a:r>
            <a:r>
              <a:rPr lang="en-US" sz="1800" i="1"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23766192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48</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View Maintenance Problems</a:t>
            </a:r>
          </a:p>
        </p:txBody>
      </p:sp>
      <p:sp>
        <p:nvSpPr>
          <p:cNvPr id="5" name="Rectangle 4"/>
          <p:cNvSpPr/>
          <p:nvPr/>
        </p:nvSpPr>
        <p:spPr>
          <a:xfrm>
            <a:off x="756137" y="1425023"/>
            <a:ext cx="7710854" cy="2462213"/>
          </a:xfrm>
          <a:prstGeom prst="rect">
            <a:avLst/>
          </a:prstGeom>
        </p:spPr>
        <p:txBody>
          <a:bodyPr wrap="square">
            <a:spAutoFit/>
          </a:bodyPr>
          <a:lstStyle/>
          <a:p>
            <a:pPr algn="just">
              <a:spcBef>
                <a:spcPts val="1200"/>
              </a:spcBef>
            </a:pPr>
            <a:r>
              <a:rPr lang="en-US" dirty="0">
                <a:solidFill>
                  <a:srgbClr val="660066"/>
                </a:solidFill>
                <a:latin typeface="Arial" pitchFamily="34" charset="0"/>
                <a:cs typeface="Arial" pitchFamily="34" charset="0"/>
              </a:rPr>
              <a:t>The data warehousing approach of integrating and summarizing data from </a:t>
            </a:r>
            <a:r>
              <a:rPr lang="en-US" dirty="0" smtClean="0">
                <a:solidFill>
                  <a:srgbClr val="660066"/>
                </a:solidFill>
                <a:latin typeface="Arial" pitchFamily="34" charset="0"/>
                <a:cs typeface="Arial" pitchFamily="34" charset="0"/>
              </a:rPr>
              <a:t>multiple sources </a:t>
            </a:r>
            <a:r>
              <a:rPr lang="en-US" dirty="0">
                <a:solidFill>
                  <a:srgbClr val="660066"/>
                </a:solidFill>
                <a:latin typeface="Arial" pitchFamily="34" charset="0"/>
                <a:cs typeface="Arial" pitchFamily="34" charset="0"/>
              </a:rPr>
              <a:t>in views makes strict self-maintenance difficult to </a:t>
            </a:r>
            <a:r>
              <a:rPr lang="en-US" dirty="0" smtClean="0">
                <a:solidFill>
                  <a:srgbClr val="660066"/>
                </a:solidFill>
                <a:latin typeface="Arial" pitchFamily="34" charset="0"/>
                <a:cs typeface="Arial" pitchFamily="34" charset="0"/>
              </a:rPr>
              <a:t>achieve. </a:t>
            </a:r>
          </a:p>
          <a:p>
            <a:pPr algn="just">
              <a:spcBef>
                <a:spcPts val="1200"/>
              </a:spcBef>
            </a:pPr>
            <a:r>
              <a:rPr lang="en-US" dirty="0" smtClean="0">
                <a:solidFill>
                  <a:srgbClr val="660066"/>
                </a:solidFill>
                <a:latin typeface="Arial" pitchFamily="34" charset="0"/>
                <a:cs typeface="Arial" pitchFamily="34" charset="0"/>
              </a:rPr>
              <a:t>We relax some of the requirements of </a:t>
            </a:r>
            <a:r>
              <a:rPr lang="en-US" dirty="0">
                <a:solidFill>
                  <a:srgbClr val="660066"/>
                </a:solidFill>
                <a:latin typeface="Arial" pitchFamily="34" charset="0"/>
                <a:cs typeface="Arial" pitchFamily="34" charset="0"/>
              </a:rPr>
              <a:t>strict </a:t>
            </a:r>
            <a:r>
              <a:rPr lang="en-US" dirty="0" smtClean="0">
                <a:solidFill>
                  <a:srgbClr val="660066"/>
                </a:solidFill>
                <a:latin typeface="Arial" pitchFamily="34" charset="0"/>
                <a:cs typeface="Arial" pitchFamily="34" charset="0"/>
              </a:rPr>
              <a:t>self-maintenance and define </a:t>
            </a:r>
            <a:r>
              <a:rPr lang="en-US" dirty="0">
                <a:solidFill>
                  <a:srgbClr val="660066"/>
                </a:solidFill>
                <a:latin typeface="Arial" pitchFamily="34" charset="0"/>
                <a:cs typeface="Arial" pitchFamily="34" charset="0"/>
              </a:rPr>
              <a:t>weak </a:t>
            </a:r>
            <a:r>
              <a:rPr lang="en-US" dirty="0" smtClean="0">
                <a:solidFill>
                  <a:srgbClr val="660066"/>
                </a:solidFill>
                <a:latin typeface="Arial" pitchFamily="34" charset="0"/>
                <a:cs typeface="Arial" pitchFamily="34" charset="0"/>
              </a:rPr>
              <a:t>self-maintainability. This can be achieved in a cost-effective manner.</a:t>
            </a:r>
          </a:p>
        </p:txBody>
      </p:sp>
      <p:sp>
        <p:nvSpPr>
          <p:cNvPr id="2" name="Rectangle 1"/>
          <p:cNvSpPr/>
          <p:nvPr/>
        </p:nvSpPr>
        <p:spPr>
          <a:xfrm>
            <a:off x="879231" y="4297013"/>
            <a:ext cx="7587760" cy="1323439"/>
          </a:xfrm>
          <a:prstGeom prst="rect">
            <a:avLst/>
          </a:prstGeom>
        </p:spPr>
        <p:txBody>
          <a:bodyPr wrap="square">
            <a:spAutoFit/>
          </a:bodyPr>
          <a:lstStyle/>
          <a:p>
            <a:pPr algn="just"/>
            <a:r>
              <a:rPr lang="en-US" sz="2000" dirty="0" err="1" smtClean="0">
                <a:solidFill>
                  <a:srgbClr val="000099"/>
                </a:solidFill>
                <a:latin typeface="Arial" pitchFamily="34" charset="0"/>
                <a:cs typeface="Arial" pitchFamily="34" charset="0"/>
              </a:rPr>
              <a:t>Denition</a:t>
            </a:r>
            <a:r>
              <a:rPr lang="en-US" sz="2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MV </a:t>
            </a:r>
            <a:r>
              <a:rPr lang="en-US" sz="2000" i="1" dirty="0">
                <a:solidFill>
                  <a:srgbClr val="000099"/>
                </a:solidFill>
                <a:latin typeface="Arial" pitchFamily="34" charset="0"/>
                <a:cs typeface="Arial" pitchFamily="34" charset="0"/>
              </a:rPr>
              <a:t>is defined to be </a:t>
            </a:r>
            <a:r>
              <a:rPr lang="en-US" sz="2000" dirty="0">
                <a:solidFill>
                  <a:srgbClr val="000099"/>
                </a:solidFill>
                <a:latin typeface="Arial" pitchFamily="34" charset="0"/>
                <a:cs typeface="Arial" pitchFamily="34" charset="0"/>
              </a:rPr>
              <a:t>weakly self-maintainable </a:t>
            </a:r>
            <a:r>
              <a:rPr lang="en-US" sz="2000" i="1" dirty="0">
                <a:solidFill>
                  <a:srgbClr val="000099"/>
                </a:solidFill>
                <a:latin typeface="Arial" pitchFamily="34" charset="0"/>
                <a:cs typeface="Arial" pitchFamily="34" charset="0"/>
              </a:rPr>
              <a:t>if a change </a:t>
            </a:r>
            <a:r>
              <a:rPr lang="en-US" sz="2000" dirty="0">
                <a:solidFill>
                  <a:srgbClr val="000099"/>
                </a:solidFill>
                <a:latin typeface="Arial" pitchFamily="34" charset="0"/>
                <a:cs typeface="Arial" pitchFamily="34" charset="0"/>
              </a:rPr>
              <a:t>Δ</a:t>
            </a:r>
            <a:r>
              <a:rPr lang="en-US" sz="2000" i="1" dirty="0">
                <a:solidFill>
                  <a:srgbClr val="000099"/>
                </a:solidFill>
                <a:latin typeface="Arial" pitchFamily="34" charset="0"/>
                <a:cs typeface="Arial" pitchFamily="34" charset="0"/>
              </a:rPr>
              <a:t>MV in </a:t>
            </a:r>
            <a:r>
              <a:rPr lang="en-US" sz="2000" i="1" dirty="0" smtClean="0">
                <a:solidFill>
                  <a:srgbClr val="000099"/>
                </a:solidFill>
                <a:latin typeface="Arial" pitchFamily="34" charset="0"/>
                <a:cs typeface="Arial" pitchFamily="34" charset="0"/>
              </a:rPr>
              <a:t>MV, in </a:t>
            </a:r>
            <a:r>
              <a:rPr lang="en-US" sz="2000" i="1" dirty="0">
                <a:solidFill>
                  <a:srgbClr val="000099"/>
                </a:solidFill>
                <a:latin typeface="Arial" pitchFamily="34" charset="0"/>
                <a:cs typeface="Arial" pitchFamily="34" charset="0"/>
              </a:rPr>
              <a:t>response to a change </a:t>
            </a:r>
            <a:r>
              <a:rPr lang="en-US" sz="2000" dirty="0" err="1">
                <a:solidFill>
                  <a:srgbClr val="000099"/>
                </a:solidFill>
                <a:latin typeface="Arial" pitchFamily="34" charset="0"/>
                <a:cs typeface="Arial" pitchFamily="34" charset="0"/>
              </a:rPr>
              <a:t>Δ</a:t>
            </a:r>
            <a:r>
              <a:rPr lang="en-US" sz="2000" i="1" dirty="0" err="1">
                <a:solidFill>
                  <a:srgbClr val="000099"/>
                </a:solidFill>
                <a:latin typeface="Arial" pitchFamily="34" charset="0"/>
                <a:cs typeface="Arial" pitchFamily="34" charset="0"/>
              </a:rPr>
              <a:t>Ri</a:t>
            </a:r>
            <a:r>
              <a:rPr lang="en-US" sz="2000" i="1" dirty="0">
                <a:solidFill>
                  <a:srgbClr val="000099"/>
                </a:solidFill>
                <a:latin typeface="Arial" pitchFamily="34" charset="0"/>
                <a:cs typeface="Arial" pitchFamily="34" charset="0"/>
              </a:rPr>
              <a:t> can be computed using the </a:t>
            </a:r>
            <a:r>
              <a:rPr lang="en-US" sz="2000" i="1" dirty="0" smtClean="0">
                <a:solidFill>
                  <a:srgbClr val="000099"/>
                </a:solidFill>
                <a:latin typeface="Arial" pitchFamily="34" charset="0"/>
                <a:cs typeface="Arial" pitchFamily="34" charset="0"/>
              </a:rPr>
              <a:t>MV, </a:t>
            </a:r>
            <a:r>
              <a:rPr lang="en-US" sz="2000" i="1" dirty="0">
                <a:solidFill>
                  <a:srgbClr val="000099"/>
                </a:solidFill>
                <a:latin typeface="Arial" pitchFamily="34" charset="0"/>
                <a:cs typeface="Arial" pitchFamily="34" charset="0"/>
              </a:rPr>
              <a:t>the update </a:t>
            </a:r>
            <a:r>
              <a:rPr lang="en-US" sz="2000" dirty="0" err="1">
                <a:solidFill>
                  <a:srgbClr val="000099"/>
                </a:solidFill>
                <a:latin typeface="Arial" pitchFamily="34" charset="0"/>
                <a:cs typeface="Arial" pitchFamily="34" charset="0"/>
              </a:rPr>
              <a:t>Δ</a:t>
            </a:r>
            <a:r>
              <a:rPr lang="en-US" sz="2000" i="1" dirty="0" err="1">
                <a:solidFill>
                  <a:srgbClr val="000099"/>
                </a:solidFill>
                <a:latin typeface="Arial" pitchFamily="34" charset="0"/>
                <a:cs typeface="Arial" pitchFamily="34" charset="0"/>
              </a:rPr>
              <a:t>Ri</a:t>
            </a:r>
            <a:r>
              <a:rPr lang="en-US" sz="2000" i="1" dirty="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some additional </a:t>
            </a:r>
            <a:r>
              <a:rPr lang="en-US" sz="2000" i="1" dirty="0">
                <a:solidFill>
                  <a:srgbClr val="000099"/>
                </a:solidFill>
                <a:latin typeface="Arial" pitchFamily="34" charset="0"/>
                <a:cs typeface="Arial" pitchFamily="34" charset="0"/>
              </a:rPr>
              <a:t>information stored at warehouse.</a:t>
            </a:r>
            <a:endParaRPr lang="en-US" sz="2000" dirty="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2919991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49</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Weak self-Maintenance Approach</a:t>
            </a:r>
          </a:p>
        </p:txBody>
      </p:sp>
      <p:sp>
        <p:nvSpPr>
          <p:cNvPr id="5" name="Rectangle 4"/>
          <p:cNvSpPr/>
          <p:nvPr/>
        </p:nvSpPr>
        <p:spPr>
          <a:xfrm>
            <a:off x="756137" y="1011785"/>
            <a:ext cx="7710854" cy="4708981"/>
          </a:xfrm>
          <a:prstGeom prst="rect">
            <a:avLst/>
          </a:prstGeom>
        </p:spPr>
        <p:txBody>
          <a:bodyPr wrap="square">
            <a:spAutoFit/>
          </a:bodyPr>
          <a:lstStyle/>
          <a:p>
            <a:r>
              <a:rPr lang="en-US" sz="2000" dirty="0" smtClean="0">
                <a:solidFill>
                  <a:srgbClr val="660066"/>
                </a:solidFill>
                <a:latin typeface="Arial" pitchFamily="34" charset="0"/>
                <a:cs typeface="Arial" pitchFamily="34" charset="0"/>
              </a:rPr>
              <a:t>This </a:t>
            </a:r>
            <a:r>
              <a:rPr lang="en-US" sz="2000" dirty="0">
                <a:solidFill>
                  <a:srgbClr val="660066"/>
                </a:solidFill>
                <a:latin typeface="Arial" pitchFamily="34" charset="0"/>
                <a:cs typeface="Arial" pitchFamily="34" charset="0"/>
              </a:rPr>
              <a:t>scheme stores some additional information in </a:t>
            </a:r>
            <a:r>
              <a:rPr lang="en-US" sz="2000" i="1" dirty="0">
                <a:solidFill>
                  <a:srgbClr val="660066"/>
                </a:solidFill>
                <a:latin typeface="Arial" pitchFamily="34" charset="0"/>
                <a:cs typeface="Arial" pitchFamily="34" charset="0"/>
              </a:rPr>
              <a:t>Auxiliary</a:t>
            </a:r>
          </a:p>
          <a:p>
            <a:pPr algn="just"/>
            <a:r>
              <a:rPr lang="en-US" sz="2000" i="1" dirty="0">
                <a:solidFill>
                  <a:srgbClr val="660066"/>
                </a:solidFill>
                <a:latin typeface="Arial" pitchFamily="34" charset="0"/>
                <a:cs typeface="Arial" pitchFamily="34" charset="0"/>
              </a:rPr>
              <a:t>Views (AVs) </a:t>
            </a:r>
            <a:r>
              <a:rPr lang="en-US" sz="2000" dirty="0">
                <a:solidFill>
                  <a:srgbClr val="660066"/>
                </a:solidFill>
                <a:latin typeface="Arial" pitchFamily="34" charset="0"/>
                <a:cs typeface="Arial" pitchFamily="34" charset="0"/>
              </a:rPr>
              <a:t>materialized at the </a:t>
            </a:r>
            <a:r>
              <a:rPr lang="en-US" sz="2000" i="1" dirty="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and also at the </a:t>
            </a:r>
            <a:r>
              <a:rPr lang="en-US" sz="2000" i="1" dirty="0">
                <a:solidFill>
                  <a:srgbClr val="660066"/>
                </a:solidFill>
                <a:latin typeface="Arial" pitchFamily="34" charset="0"/>
                <a:cs typeface="Arial" pitchFamily="34" charset="0"/>
              </a:rPr>
              <a:t>DS </a:t>
            </a:r>
            <a:r>
              <a:rPr lang="en-US" sz="2000" dirty="0">
                <a:solidFill>
                  <a:srgbClr val="660066"/>
                </a:solidFill>
                <a:latin typeface="Arial" pitchFamily="34" charset="0"/>
                <a:cs typeface="Arial" pitchFamily="34" charset="0"/>
              </a:rPr>
              <a:t>to apply multiple updates at </a:t>
            </a:r>
            <a:r>
              <a:rPr lang="en-US" sz="2000" dirty="0" smtClean="0">
                <a:solidFill>
                  <a:srgbClr val="660066"/>
                </a:solidFill>
                <a:latin typeface="Arial" pitchFamily="34" charset="0"/>
                <a:cs typeface="Arial" pitchFamily="34" charset="0"/>
              </a:rPr>
              <a:t>the </a:t>
            </a:r>
            <a:r>
              <a:rPr lang="en-US" sz="2000" i="1" dirty="0" smtClean="0">
                <a:solidFill>
                  <a:srgbClr val="660066"/>
                </a:solidFill>
                <a:latin typeface="Arial" pitchFamily="34" charset="0"/>
                <a:cs typeface="Arial" pitchFamily="34" charset="0"/>
              </a:rPr>
              <a:t>DW </a:t>
            </a:r>
            <a:r>
              <a:rPr lang="en-US" sz="2000" dirty="0">
                <a:solidFill>
                  <a:srgbClr val="660066"/>
                </a:solidFill>
                <a:latin typeface="Arial" pitchFamily="34" charset="0"/>
                <a:cs typeface="Arial" pitchFamily="34" charset="0"/>
              </a:rPr>
              <a:t>in a consistency preserving </a:t>
            </a:r>
            <a:r>
              <a:rPr lang="en-US" sz="2000" dirty="0" smtClean="0">
                <a:solidFill>
                  <a:srgbClr val="660066"/>
                </a:solidFill>
                <a:latin typeface="Arial" pitchFamily="34" charset="0"/>
                <a:cs typeface="Arial" pitchFamily="34" charset="0"/>
              </a:rPr>
              <a:t>manner. </a:t>
            </a:r>
            <a:r>
              <a:rPr lang="en-US" sz="2000" dirty="0">
                <a:solidFill>
                  <a:srgbClr val="660066"/>
                </a:solidFill>
                <a:latin typeface="Arial" pitchFamily="34" charset="0"/>
                <a:cs typeface="Arial" pitchFamily="34" charset="0"/>
              </a:rPr>
              <a:t>This additional information stored in </a:t>
            </a:r>
            <a:r>
              <a:rPr lang="en-US" sz="2000" i="1" dirty="0" smtClean="0">
                <a:solidFill>
                  <a:srgbClr val="660066"/>
                </a:solidFill>
                <a:latin typeface="Arial" pitchFamily="34" charset="0"/>
                <a:cs typeface="Arial" pitchFamily="34" charset="0"/>
              </a:rPr>
              <a:t>AVs </a:t>
            </a:r>
            <a:r>
              <a:rPr lang="en-US" sz="2000" dirty="0" smtClean="0">
                <a:solidFill>
                  <a:srgbClr val="660066"/>
                </a:solidFill>
                <a:latin typeface="Arial" pitchFamily="34" charset="0"/>
                <a:cs typeface="Arial" pitchFamily="34" charset="0"/>
              </a:rPr>
              <a:t>allows us </a:t>
            </a:r>
            <a:r>
              <a:rPr lang="en-US" sz="2000" dirty="0">
                <a:solidFill>
                  <a:srgbClr val="660066"/>
                </a:solidFill>
                <a:latin typeface="Arial" pitchFamily="34" charset="0"/>
                <a:cs typeface="Arial" pitchFamily="34" charset="0"/>
              </a:rPr>
              <a:t>to issue compensating queries to eliminate duplicate </a:t>
            </a:r>
            <a:r>
              <a:rPr lang="en-US" sz="2000" dirty="0" smtClean="0">
                <a:solidFill>
                  <a:srgbClr val="660066"/>
                </a:solidFill>
                <a:latin typeface="Arial" pitchFamily="34" charset="0"/>
                <a:cs typeface="Arial" pitchFamily="34" charset="0"/>
              </a:rPr>
              <a:t>tuples (insertion anomaly) and enforces </a:t>
            </a:r>
            <a:r>
              <a:rPr lang="en-US" sz="2000" dirty="0">
                <a:solidFill>
                  <a:srgbClr val="660066"/>
                </a:solidFill>
                <a:latin typeface="Arial" pitchFamily="34" charset="0"/>
                <a:cs typeface="Arial" pitchFamily="34" charset="0"/>
              </a:rPr>
              <a:t>an order to eliminate the deletion </a:t>
            </a:r>
            <a:r>
              <a:rPr lang="en-US" sz="2000" dirty="0" smtClean="0">
                <a:solidFill>
                  <a:srgbClr val="660066"/>
                </a:solidFill>
                <a:latin typeface="Arial" pitchFamily="34" charset="0"/>
                <a:cs typeface="Arial" pitchFamily="34" charset="0"/>
              </a:rPr>
              <a:t>anomaly. The deletion </a:t>
            </a:r>
            <a:r>
              <a:rPr lang="en-US" sz="2000" dirty="0">
                <a:solidFill>
                  <a:srgbClr val="660066"/>
                </a:solidFill>
                <a:latin typeface="Arial" pitchFamily="34" charset="0"/>
                <a:cs typeface="Arial" pitchFamily="34" charset="0"/>
              </a:rPr>
              <a:t>anomaly takes place because the base tuples that participate in an </a:t>
            </a:r>
            <a:r>
              <a:rPr lang="en-US" sz="2000" i="1" dirty="0">
                <a:solidFill>
                  <a:srgbClr val="660066"/>
                </a:solidFill>
                <a:latin typeface="Arial" pitchFamily="34" charset="0"/>
                <a:cs typeface="Arial" pitchFamily="34" charset="0"/>
              </a:rPr>
              <a:t>MV </a:t>
            </a:r>
            <a:r>
              <a:rPr lang="en-US" sz="2000" dirty="0" smtClean="0">
                <a:solidFill>
                  <a:srgbClr val="660066"/>
                </a:solidFill>
                <a:latin typeface="Arial" pitchFamily="34" charset="0"/>
                <a:cs typeface="Arial" pitchFamily="34" charset="0"/>
              </a:rPr>
              <a:t>update, changes </a:t>
            </a:r>
            <a:r>
              <a:rPr lang="en-US" sz="2000" dirty="0">
                <a:solidFill>
                  <a:srgbClr val="660066"/>
                </a:solidFill>
                <a:latin typeface="Arial" pitchFamily="34" charset="0"/>
                <a:cs typeface="Arial" pitchFamily="34" charset="0"/>
              </a:rPr>
              <a:t>before that update is installed in the </a:t>
            </a:r>
            <a:r>
              <a:rPr lang="en-US" sz="2000" i="1" dirty="0" smtClean="0">
                <a:solidFill>
                  <a:srgbClr val="660066"/>
                </a:solidFill>
                <a:latin typeface="Arial" pitchFamily="34" charset="0"/>
                <a:cs typeface="Arial" pitchFamily="34" charset="0"/>
              </a:rPr>
              <a:t>MV</a:t>
            </a:r>
            <a:r>
              <a:rPr lang="en-US" sz="2000" dirty="0" smtClean="0">
                <a:solidFill>
                  <a:srgbClr val="660066"/>
                </a:solidFill>
                <a:latin typeface="Arial" pitchFamily="34" charset="0"/>
                <a:cs typeface="Arial" pitchFamily="34" charset="0"/>
              </a:rPr>
              <a:t>. </a:t>
            </a:r>
            <a:r>
              <a:rPr lang="en-US" sz="2000" dirty="0">
                <a:solidFill>
                  <a:srgbClr val="660066"/>
                </a:solidFill>
                <a:latin typeface="Arial" pitchFamily="34" charset="0"/>
                <a:cs typeface="Arial" pitchFamily="34" charset="0"/>
              </a:rPr>
              <a:t>We categorize the data modifications </a:t>
            </a:r>
            <a:r>
              <a:rPr lang="en-US" sz="2000" dirty="0" smtClean="0">
                <a:solidFill>
                  <a:srgbClr val="660066"/>
                </a:solidFill>
                <a:latin typeface="Arial" pitchFamily="34" charset="0"/>
                <a:cs typeface="Arial" pitchFamily="34" charset="0"/>
              </a:rPr>
              <a:t>at the </a:t>
            </a:r>
            <a:r>
              <a:rPr lang="en-US" sz="2000" dirty="0">
                <a:solidFill>
                  <a:srgbClr val="660066"/>
                </a:solidFill>
                <a:latin typeface="Arial" pitchFamily="34" charset="0"/>
                <a:cs typeface="Arial" pitchFamily="34" charset="0"/>
              </a:rPr>
              <a:t>source in terms of data as follows</a:t>
            </a:r>
            <a:r>
              <a:rPr lang="en-US" sz="2000" dirty="0" smtClean="0">
                <a:solidFill>
                  <a:srgbClr val="660066"/>
                </a:solidFill>
                <a:latin typeface="Arial" pitchFamily="34" charset="0"/>
                <a:cs typeface="Arial" pitchFamily="34" charset="0"/>
              </a:rPr>
              <a:t>:</a:t>
            </a:r>
          </a:p>
          <a:p>
            <a:pPr marL="685800" lvl="1" indent="-228600" algn="just">
              <a:spcBef>
                <a:spcPts val="1200"/>
              </a:spcBef>
              <a:buBlip>
                <a:blip r:embed="rId2"/>
              </a:buBlip>
            </a:pPr>
            <a:r>
              <a:rPr lang="en-US" sz="1800" dirty="0" smtClean="0">
                <a:solidFill>
                  <a:srgbClr val="000099"/>
                </a:solidFill>
                <a:latin typeface="Arial" pitchFamily="34" charset="0"/>
                <a:cs typeface="Arial" pitchFamily="34" charset="0"/>
              </a:rPr>
              <a:t>Recently Inserted tuples.</a:t>
            </a:r>
            <a:endParaRPr lang="en-US" sz="1800" dirty="0">
              <a:solidFill>
                <a:srgbClr val="000099"/>
              </a:solidFill>
              <a:latin typeface="Arial" pitchFamily="34" charset="0"/>
              <a:cs typeface="Arial" pitchFamily="34" charset="0"/>
            </a:endParaRPr>
          </a:p>
          <a:p>
            <a:pPr marL="685800" lvl="1" indent="-228600" algn="just">
              <a:buBlip>
                <a:blip r:embed="rId2"/>
              </a:buBlip>
            </a:pPr>
            <a:r>
              <a:rPr lang="en-US" sz="1800" dirty="0" smtClean="0">
                <a:solidFill>
                  <a:srgbClr val="000099"/>
                </a:solidFill>
                <a:latin typeface="Arial" pitchFamily="34" charset="0"/>
                <a:cs typeface="Arial" pitchFamily="34" charset="0"/>
              </a:rPr>
              <a:t>Recently Deleted tuples.</a:t>
            </a:r>
            <a:endParaRPr lang="en-US" sz="1800" dirty="0">
              <a:solidFill>
                <a:srgbClr val="000099"/>
              </a:solidFill>
              <a:latin typeface="Arial" pitchFamily="34" charset="0"/>
              <a:cs typeface="Arial" pitchFamily="34" charset="0"/>
            </a:endParaRPr>
          </a:p>
          <a:p>
            <a:pPr marL="685800" lvl="1" indent="-228600" algn="just">
              <a:buBlip>
                <a:blip r:embed="rId2"/>
              </a:buBlip>
            </a:pPr>
            <a:r>
              <a:rPr lang="en-US" sz="1800" dirty="0" smtClean="0">
                <a:solidFill>
                  <a:srgbClr val="000099"/>
                </a:solidFill>
                <a:latin typeface="Arial" pitchFamily="34" charset="0"/>
                <a:cs typeface="Arial" pitchFamily="34" charset="0"/>
              </a:rPr>
              <a:t>Participating tuples (currently participating </a:t>
            </a:r>
            <a:r>
              <a:rPr lang="en-US" sz="1800" dirty="0">
                <a:solidFill>
                  <a:srgbClr val="000099"/>
                </a:solidFill>
                <a:latin typeface="Arial" pitchFamily="34" charset="0"/>
                <a:cs typeface="Arial" pitchFamily="34" charset="0"/>
              </a:rPr>
              <a:t>in some </a:t>
            </a:r>
            <a:r>
              <a:rPr lang="en-US" sz="1800" i="1" dirty="0">
                <a:solidFill>
                  <a:srgbClr val="000099"/>
                </a:solidFill>
                <a:latin typeface="Arial" pitchFamily="34" charset="0"/>
                <a:cs typeface="Arial" pitchFamily="34" charset="0"/>
              </a:rPr>
              <a:t>MV </a:t>
            </a:r>
            <a:r>
              <a:rPr lang="en-US" sz="1800" dirty="0">
                <a:solidFill>
                  <a:srgbClr val="000099"/>
                </a:solidFill>
                <a:latin typeface="Arial" pitchFamily="34" charset="0"/>
                <a:cs typeface="Arial" pitchFamily="34" charset="0"/>
              </a:rPr>
              <a:t>update that is yet to </a:t>
            </a:r>
            <a:r>
              <a:rPr lang="en-US" sz="1800" dirty="0" smtClean="0">
                <a:solidFill>
                  <a:srgbClr val="000099"/>
                </a:solidFill>
                <a:latin typeface="Arial" pitchFamily="34" charset="0"/>
                <a:cs typeface="Arial" pitchFamily="34" charset="0"/>
              </a:rPr>
              <a:t>be installed </a:t>
            </a:r>
            <a:r>
              <a:rPr lang="en-US" sz="1800" dirty="0">
                <a:solidFill>
                  <a:srgbClr val="000099"/>
                </a:solidFill>
                <a:latin typeface="Arial" pitchFamily="34" charset="0"/>
                <a:cs typeface="Arial" pitchFamily="34" charset="0"/>
              </a:rPr>
              <a:t>at the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marL="685800" lvl="1" indent="-228600" algn="just">
              <a:buBlip>
                <a:blip r:embed="rId2"/>
              </a:buBlip>
            </a:pPr>
            <a:r>
              <a:rPr lang="en-US" sz="1800" dirty="0" smtClean="0">
                <a:solidFill>
                  <a:srgbClr val="000099"/>
                </a:solidFill>
                <a:latin typeface="Arial" pitchFamily="34" charset="0"/>
                <a:cs typeface="Arial" pitchFamily="34" charset="0"/>
              </a:rPr>
              <a:t>Non Participating tuples (none of the above).</a:t>
            </a:r>
          </a:p>
        </p:txBody>
      </p:sp>
    </p:spTree>
    <p:extLst>
      <p:ext uri="{BB962C8B-B14F-4D97-AF65-F5344CB8AC3E}">
        <p14:creationId xmlns:p14="http://schemas.microsoft.com/office/powerpoint/2010/main" val="4057847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5</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a:t>
            </a:r>
            <a:r>
              <a:rPr lang="en-US" sz="2800" b="1" dirty="0">
                <a:solidFill>
                  <a:srgbClr val="C00000"/>
                </a:solidFill>
                <a:latin typeface="Arial" pitchFamily="34" charset="0"/>
                <a:cs typeface="Arial" pitchFamily="34" charset="0"/>
              </a:rPr>
              <a:t>Introduction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665016" y="1448162"/>
            <a:ext cx="7872153" cy="3046988"/>
          </a:xfrm>
          <a:prstGeom prst="rect">
            <a:avLst/>
          </a:prstGeom>
        </p:spPr>
        <p:txBody>
          <a:bodyPr wrap="square">
            <a:spAutoFit/>
          </a:bodyPr>
          <a:lstStyle/>
          <a:p>
            <a:pPr algn="just"/>
            <a:r>
              <a:rPr lang="en-US" dirty="0">
                <a:solidFill>
                  <a:srgbClr val="660066"/>
                </a:solidFill>
                <a:latin typeface="Arial" pitchFamily="34" charset="0"/>
                <a:cs typeface="Arial" pitchFamily="34" charset="0"/>
              </a:rPr>
              <a:t>Database systems use a logical model for representing the information they contain. Relational</a:t>
            </a:r>
          </a:p>
          <a:p>
            <a:pPr algn="just"/>
            <a:r>
              <a:rPr lang="en-US" dirty="0">
                <a:solidFill>
                  <a:srgbClr val="660066"/>
                </a:solidFill>
                <a:latin typeface="Arial" pitchFamily="34" charset="0"/>
                <a:cs typeface="Arial" pitchFamily="34" charset="0"/>
              </a:rPr>
              <a:t>data model has been the most commonly used data model to represent and </a:t>
            </a:r>
            <a:r>
              <a:rPr lang="en-US" dirty="0" smtClean="0">
                <a:solidFill>
                  <a:srgbClr val="660066"/>
                </a:solidFill>
                <a:latin typeface="Arial" pitchFamily="34" charset="0"/>
                <a:cs typeface="Arial" pitchFamily="34" charset="0"/>
              </a:rPr>
              <a:t>manage an </a:t>
            </a:r>
            <a:r>
              <a:rPr lang="en-US" dirty="0">
                <a:solidFill>
                  <a:srgbClr val="660066"/>
                </a:solidFill>
                <a:latin typeface="Arial" pitchFamily="34" charset="0"/>
                <a:cs typeface="Arial" pitchFamily="34" charset="0"/>
              </a:rPr>
              <a:t>organization’s day-to-day data processing needs. However, it fails to capture the </a:t>
            </a:r>
            <a:r>
              <a:rPr lang="en-US" dirty="0" smtClean="0">
                <a:solidFill>
                  <a:srgbClr val="660066"/>
                </a:solidFill>
                <a:latin typeface="Arial" pitchFamily="34" charset="0"/>
                <a:cs typeface="Arial" pitchFamily="34" charset="0"/>
              </a:rPr>
              <a:t>decision support </a:t>
            </a:r>
            <a:r>
              <a:rPr lang="en-US" dirty="0">
                <a:solidFill>
                  <a:srgbClr val="660066"/>
                </a:solidFill>
                <a:latin typeface="Arial" pitchFamily="34" charset="0"/>
                <a:cs typeface="Arial" pitchFamily="34" charset="0"/>
              </a:rPr>
              <a:t>requirements of the power users within an organization because such </a:t>
            </a:r>
            <a:r>
              <a:rPr lang="en-US" dirty="0" smtClean="0">
                <a:solidFill>
                  <a:srgbClr val="660066"/>
                </a:solidFill>
                <a:latin typeface="Arial" pitchFamily="34" charset="0"/>
                <a:cs typeface="Arial" pitchFamily="34" charset="0"/>
              </a:rPr>
              <a:t>requirements are </a:t>
            </a:r>
            <a:r>
              <a:rPr lang="en-US" i="1" dirty="0">
                <a:solidFill>
                  <a:srgbClr val="660066"/>
                </a:solidFill>
                <a:latin typeface="Arial" pitchFamily="34" charset="0"/>
                <a:cs typeface="Arial" pitchFamily="34" charset="0"/>
              </a:rPr>
              <a:t>multi-dimensional</a:t>
            </a:r>
            <a:r>
              <a:rPr lang="en-US" dirty="0" smtClean="0">
                <a:solidFill>
                  <a:srgbClr val="660066"/>
                </a:solidFill>
                <a:latin typeface="Arial" pitchFamily="34" charset="0"/>
                <a:cs typeface="Arial" pitchFamily="34" charset="0"/>
              </a:rPr>
              <a:t>.</a:t>
            </a:r>
          </a:p>
        </p:txBody>
      </p:sp>
    </p:spTree>
    <p:extLst>
      <p:ext uri="{BB962C8B-B14F-4D97-AF65-F5344CB8AC3E}">
        <p14:creationId xmlns:p14="http://schemas.microsoft.com/office/powerpoint/2010/main" val="7679816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50</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A View Maintenance Scheme</a:t>
            </a:r>
          </a:p>
        </p:txBody>
      </p:sp>
      <p:sp>
        <p:nvSpPr>
          <p:cNvPr id="5" name="Rectangle 4"/>
          <p:cNvSpPr/>
          <p:nvPr/>
        </p:nvSpPr>
        <p:spPr>
          <a:xfrm>
            <a:off x="756137" y="1389852"/>
            <a:ext cx="7710854" cy="3400931"/>
          </a:xfrm>
          <a:prstGeom prst="rect">
            <a:avLst/>
          </a:prstGeom>
        </p:spPr>
        <p:txBody>
          <a:bodyPr wrap="square">
            <a:spAutoFit/>
          </a:bodyPr>
          <a:lstStyle/>
          <a:p>
            <a:pPr marL="342900" indent="-342900">
              <a:spcAft>
                <a:spcPts val="600"/>
              </a:spcAft>
              <a:buBlip>
                <a:blip r:embed="rId2"/>
              </a:buBlip>
            </a:pPr>
            <a:r>
              <a:rPr lang="en-US" sz="2000" dirty="0" smtClean="0">
                <a:solidFill>
                  <a:srgbClr val="000099"/>
                </a:solidFill>
                <a:latin typeface="Arial" pitchFamily="34" charset="0"/>
                <a:cs typeface="Arial" pitchFamily="34" charset="0"/>
              </a:rPr>
              <a:t>AV: A temporary (buffer) storage at DW.</a:t>
            </a:r>
          </a:p>
          <a:p>
            <a:pPr marL="342900" indent="-342900" algn="just">
              <a:spcAft>
                <a:spcPts val="600"/>
              </a:spcAft>
              <a:buBlip>
                <a:blip r:embed="rId2"/>
              </a:buBlip>
            </a:pPr>
            <a:r>
              <a:rPr lang="en-US" sz="2000" dirty="0" smtClean="0">
                <a:solidFill>
                  <a:srgbClr val="000099"/>
                </a:solidFill>
                <a:latin typeface="Arial" pitchFamily="34" charset="0"/>
                <a:cs typeface="Arial" pitchFamily="34" charset="0"/>
              </a:rPr>
              <a:t>The AV </a:t>
            </a:r>
            <a:r>
              <a:rPr lang="en-US" sz="2000" dirty="0">
                <a:solidFill>
                  <a:srgbClr val="000099"/>
                </a:solidFill>
                <a:latin typeface="Arial" pitchFamily="34" charset="0"/>
                <a:cs typeface="Arial" pitchFamily="34" charset="0"/>
              </a:rPr>
              <a:t>stores recently inserted, participating and recently deleted base data </a:t>
            </a:r>
            <a:r>
              <a:rPr lang="en-US" sz="2000" dirty="0" smtClean="0">
                <a:solidFill>
                  <a:srgbClr val="000099"/>
                </a:solidFill>
                <a:latin typeface="Arial" pitchFamily="34" charset="0"/>
                <a:cs typeface="Arial" pitchFamily="34" charset="0"/>
              </a:rPr>
              <a:t>temporarily. Whenever </a:t>
            </a:r>
            <a:r>
              <a:rPr lang="en-US" sz="2000" dirty="0">
                <a:solidFill>
                  <a:srgbClr val="000099"/>
                </a:solidFill>
                <a:latin typeface="Arial" pitchFamily="34" charset="0"/>
                <a:cs typeface="Arial" pitchFamily="34" charset="0"/>
              </a:rPr>
              <a:t>a new tuple is inserted in </a:t>
            </a:r>
            <a:r>
              <a:rPr lang="en-US" sz="2000" dirty="0" smtClean="0">
                <a:solidFill>
                  <a:srgbClr val="000099"/>
                </a:solidFill>
                <a:latin typeface="Arial" pitchFamily="34" charset="0"/>
                <a:cs typeface="Arial" pitchFamily="34" charset="0"/>
              </a:rPr>
              <a:t>a base table, it is propagated </a:t>
            </a:r>
            <a:r>
              <a:rPr lang="en-US" sz="2000" dirty="0">
                <a:solidFill>
                  <a:srgbClr val="000099"/>
                </a:solidFill>
                <a:latin typeface="Arial" pitchFamily="34" charset="0"/>
                <a:cs typeface="Arial" pitchFamily="34" charset="0"/>
              </a:rPr>
              <a:t>to the </a:t>
            </a:r>
            <a:r>
              <a:rPr lang="en-US" sz="2000" dirty="0" smtClean="0">
                <a:solidFill>
                  <a:srgbClr val="000099"/>
                </a:solidFill>
                <a:latin typeface="Arial" pitchFamily="34" charset="0"/>
                <a:cs typeface="Arial" pitchFamily="34" charset="0"/>
              </a:rPr>
              <a:t>AV.</a:t>
            </a:r>
          </a:p>
          <a:p>
            <a:pPr marL="342900" indent="-342900" algn="just">
              <a:spcAft>
                <a:spcPts val="600"/>
              </a:spcAft>
              <a:buBlip>
                <a:blip r:embed="rId2"/>
              </a:buBlip>
            </a:pPr>
            <a:r>
              <a:rPr lang="en-US" sz="2000"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identifies the </a:t>
            </a:r>
            <a:r>
              <a:rPr lang="en-US" sz="2000" dirty="0" smtClean="0">
                <a:solidFill>
                  <a:srgbClr val="000099"/>
                </a:solidFill>
                <a:latin typeface="Arial" pitchFamily="34" charset="0"/>
                <a:cs typeface="Arial" pitchFamily="34" charset="0"/>
              </a:rPr>
              <a:t>affected MVs.</a:t>
            </a:r>
          </a:p>
          <a:p>
            <a:pPr marL="342900" indent="-342900" algn="just">
              <a:spcAft>
                <a:spcPts val="600"/>
              </a:spcAft>
              <a:buBlip>
                <a:blip r:embed="rId2"/>
              </a:buBlip>
            </a:pPr>
            <a:r>
              <a:rPr lang="en-US" sz="2000"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issues queries to compute the view update </a:t>
            </a:r>
            <a:r>
              <a:rPr lang="en-US" sz="2000" dirty="0" smtClean="0">
                <a:solidFill>
                  <a:srgbClr val="000099"/>
                </a:solidFill>
                <a:latin typeface="Arial" pitchFamily="34" charset="0"/>
                <a:cs typeface="Arial" pitchFamily="34" charset="0"/>
              </a:rPr>
              <a:t>that needs </a:t>
            </a:r>
            <a:r>
              <a:rPr lang="en-US" sz="2000" dirty="0">
                <a:solidFill>
                  <a:srgbClr val="000099"/>
                </a:solidFill>
                <a:latin typeface="Arial" pitchFamily="34" charset="0"/>
                <a:cs typeface="Arial" pitchFamily="34" charset="0"/>
              </a:rPr>
              <a:t>to be installed at the </a:t>
            </a:r>
            <a:r>
              <a:rPr lang="en-US" sz="2000" dirty="0" smtClean="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The tuples </a:t>
            </a:r>
            <a:r>
              <a:rPr lang="en-US" sz="2000" dirty="0" smtClean="0">
                <a:solidFill>
                  <a:srgbClr val="000099"/>
                </a:solidFill>
                <a:latin typeface="Arial" pitchFamily="34" charset="0"/>
                <a:cs typeface="Arial" pitchFamily="34" charset="0"/>
              </a:rPr>
              <a:t>that participate </a:t>
            </a:r>
            <a:r>
              <a:rPr lang="en-US" sz="2000" dirty="0">
                <a:solidFill>
                  <a:srgbClr val="000099"/>
                </a:solidFill>
                <a:latin typeface="Arial" pitchFamily="34" charset="0"/>
                <a:cs typeface="Arial" pitchFamily="34" charset="0"/>
              </a:rPr>
              <a:t>in the view update are also stored temporarily in an </a:t>
            </a:r>
            <a:r>
              <a:rPr lang="en-US" sz="2000" dirty="0" smtClean="0">
                <a:solidFill>
                  <a:srgbClr val="000099"/>
                </a:solidFill>
                <a:latin typeface="Arial" pitchFamily="34" charset="0"/>
                <a:cs typeface="Arial" pitchFamily="34" charset="0"/>
              </a:rPr>
              <a:t>AV. Any update (delete </a:t>
            </a:r>
            <a:r>
              <a:rPr lang="en-US" sz="2000" dirty="0">
                <a:solidFill>
                  <a:srgbClr val="000099"/>
                </a:solidFill>
                <a:latin typeface="Arial" pitchFamily="34" charset="0"/>
                <a:cs typeface="Arial" pitchFamily="34" charset="0"/>
              </a:rPr>
              <a:t>or </a:t>
            </a:r>
            <a:r>
              <a:rPr lang="en-US" sz="2000" dirty="0" smtClean="0">
                <a:solidFill>
                  <a:srgbClr val="000099"/>
                </a:solidFill>
                <a:latin typeface="Arial" pitchFamily="34" charset="0"/>
                <a:cs typeface="Arial" pitchFamily="34" charset="0"/>
              </a:rPr>
              <a:t>insert to a base table that </a:t>
            </a:r>
            <a:r>
              <a:rPr lang="en-US" sz="2000" dirty="0">
                <a:solidFill>
                  <a:srgbClr val="000099"/>
                </a:solidFill>
                <a:latin typeface="Arial" pitchFamily="34" charset="0"/>
                <a:cs typeface="Arial" pitchFamily="34" charset="0"/>
              </a:rPr>
              <a:t>are also stored in the </a:t>
            </a:r>
            <a:r>
              <a:rPr lang="en-US" sz="2000" dirty="0" smtClean="0">
                <a:solidFill>
                  <a:srgbClr val="000099"/>
                </a:solidFill>
                <a:latin typeface="Arial" pitchFamily="34" charset="0"/>
                <a:cs typeface="Arial" pitchFamily="34" charset="0"/>
              </a:rPr>
              <a:t>AV) is corrected at AV and then applied </a:t>
            </a:r>
            <a:r>
              <a:rPr lang="en-US" sz="2000" dirty="0">
                <a:solidFill>
                  <a:srgbClr val="000099"/>
                </a:solidFill>
                <a:latin typeface="Arial" pitchFamily="34" charset="0"/>
                <a:cs typeface="Arial" pitchFamily="34" charset="0"/>
              </a:rPr>
              <a:t>to the </a:t>
            </a:r>
            <a:r>
              <a:rPr lang="en-US" sz="2000" dirty="0" smtClean="0">
                <a:solidFill>
                  <a:srgbClr val="000099"/>
                </a:solidFill>
                <a:latin typeface="Arial" pitchFamily="34" charset="0"/>
                <a:cs typeface="Arial" pitchFamily="34" charset="0"/>
              </a:rPr>
              <a:t>MV.</a:t>
            </a:r>
          </a:p>
        </p:txBody>
      </p:sp>
    </p:spTree>
    <p:extLst>
      <p:ext uri="{BB962C8B-B14F-4D97-AF65-F5344CB8AC3E}">
        <p14:creationId xmlns:p14="http://schemas.microsoft.com/office/powerpoint/2010/main" val="7183283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51</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710854" cy="4462760"/>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Insertion Anomaly</a:t>
            </a:r>
          </a:p>
          <a:p>
            <a:pPr algn="just">
              <a:spcBef>
                <a:spcPts val="1200"/>
              </a:spcBef>
            </a:pPr>
            <a:r>
              <a:rPr lang="en-US" sz="2000" dirty="0">
                <a:solidFill>
                  <a:srgbClr val="000099"/>
                </a:solidFill>
                <a:latin typeface="Arial" pitchFamily="34" charset="0"/>
                <a:cs typeface="Arial" pitchFamily="34" charset="0"/>
              </a:rPr>
              <a:t>We assume the same </a:t>
            </a:r>
            <a:r>
              <a:rPr lang="en-US" sz="2000" dirty="0" smtClean="0">
                <a:solidFill>
                  <a:srgbClr val="000099"/>
                </a:solidFill>
                <a:latin typeface="Arial" pitchFamily="34" charset="0"/>
                <a:cs typeface="Arial" pitchFamily="34" charset="0"/>
              </a:rPr>
              <a:t>insertion anomaly scenario. </a:t>
            </a:r>
            <a:r>
              <a:rPr lang="en-US" sz="2000" dirty="0">
                <a:solidFill>
                  <a:srgbClr val="000099"/>
                </a:solidFill>
                <a:latin typeface="Arial" pitchFamily="34" charset="0"/>
                <a:cs typeface="Arial" pitchFamily="34" charset="0"/>
              </a:rPr>
              <a:t>We store auxiliary </a:t>
            </a:r>
            <a:r>
              <a:rPr lang="en-US" sz="2000" dirty="0" smtClean="0">
                <a:solidFill>
                  <a:srgbClr val="000099"/>
                </a:solidFill>
                <a:latin typeface="Arial" pitchFamily="34" charset="0"/>
                <a:cs typeface="Arial" pitchFamily="34" charset="0"/>
              </a:rPr>
              <a:t>views </a:t>
            </a:r>
            <a:r>
              <a:rPr lang="en-US" sz="2000" i="1" dirty="0" smtClean="0">
                <a:solidFill>
                  <a:srgbClr val="000099"/>
                </a:solidFill>
                <a:latin typeface="Arial" pitchFamily="34" charset="0"/>
                <a:cs typeface="Arial" pitchFamily="34" charset="0"/>
              </a:rPr>
              <a:t>AVR</a:t>
            </a:r>
            <a:r>
              <a:rPr lang="en-US" sz="2000" dirty="0" smtClean="0">
                <a:solidFill>
                  <a:srgbClr val="000099"/>
                </a:solidFill>
                <a:latin typeface="Arial" pitchFamily="34" charset="0"/>
                <a:cs typeface="Arial" pitchFamily="34" charset="0"/>
              </a:rPr>
              <a:t>1 </a:t>
            </a:r>
            <a:r>
              <a:rPr lang="en-US" sz="2000" dirty="0">
                <a:solidFill>
                  <a:srgbClr val="000099"/>
                </a:solidFill>
                <a:latin typeface="Arial" pitchFamily="34" charset="0"/>
                <a:cs typeface="Arial" pitchFamily="34" charset="0"/>
              </a:rPr>
              <a:t>and </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2 at the </a:t>
            </a:r>
            <a:r>
              <a:rPr lang="en-US" sz="2000" i="1" dirty="0" smtClean="0">
                <a:solidFill>
                  <a:srgbClr val="000099"/>
                </a:solidFill>
                <a:latin typeface="Arial" pitchFamily="34" charset="0"/>
                <a:cs typeface="Arial" pitchFamily="34" charset="0"/>
              </a:rPr>
              <a:t>DW</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We modify the </a:t>
            </a:r>
            <a:r>
              <a:rPr lang="en-US" sz="2000" dirty="0" smtClean="0">
                <a:solidFill>
                  <a:srgbClr val="000099"/>
                </a:solidFill>
                <a:latin typeface="Arial" pitchFamily="34" charset="0"/>
                <a:cs typeface="Arial" pitchFamily="34" charset="0"/>
              </a:rPr>
              <a:t>execution pattern </a:t>
            </a:r>
            <a:r>
              <a:rPr lang="en-US" sz="2000" dirty="0">
                <a:solidFill>
                  <a:srgbClr val="000099"/>
                </a:solidFill>
                <a:latin typeface="Arial" pitchFamily="34" charset="0"/>
                <a:cs typeface="Arial" pitchFamily="34" charset="0"/>
              </a:rPr>
              <a:t>to give the correct </a:t>
            </a:r>
            <a:r>
              <a:rPr lang="en-US" sz="2000" dirty="0" smtClean="0">
                <a:solidFill>
                  <a:srgbClr val="000099"/>
                </a:solidFill>
                <a:latin typeface="Arial" pitchFamily="34" charset="0"/>
                <a:cs typeface="Arial" pitchFamily="34" charset="0"/>
              </a:rPr>
              <a:t>result</a:t>
            </a:r>
            <a:r>
              <a:rPr lang="en-US" sz="2000" dirty="0" smtClean="0">
                <a:solidFill>
                  <a:srgbClr val="000099"/>
                </a:solidFill>
                <a:latin typeface="Arial" pitchFamily="34" charset="0"/>
                <a:cs typeface="Arial" pitchFamily="34" charset="0"/>
              </a:rPr>
              <a:t>:</a:t>
            </a:r>
          </a:p>
          <a:p>
            <a:pPr lvl="1"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DS</a:t>
            </a:r>
            <a:r>
              <a:rPr lang="en-US" sz="2000" dirty="0" smtClean="0">
                <a:solidFill>
                  <a:srgbClr val="000099"/>
                </a:solidFill>
                <a:latin typeface="Arial" pitchFamily="34" charset="0"/>
                <a:cs typeface="Arial" pitchFamily="34" charset="0"/>
              </a:rPr>
              <a:t>2 </a:t>
            </a:r>
            <a:r>
              <a:rPr lang="en-US" sz="2000" dirty="0">
                <a:solidFill>
                  <a:srgbClr val="000099"/>
                </a:solidFill>
                <a:latin typeface="Arial" pitchFamily="34" charset="0"/>
                <a:cs typeface="Arial" pitchFamily="34" charset="0"/>
              </a:rPr>
              <a:t>executes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1 = </a:t>
            </a:r>
            <a:r>
              <a:rPr lang="en-US" sz="2000" i="1" dirty="0" smtClean="0">
                <a:solidFill>
                  <a:srgbClr val="000099"/>
                </a:solidFill>
                <a:latin typeface="Arial" pitchFamily="34" charset="0"/>
                <a:cs typeface="Arial" pitchFamily="34" charset="0"/>
              </a:rPr>
              <a:t>insert </a:t>
            </a:r>
            <a:r>
              <a:rPr lang="en-US" sz="2000"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,&lt;b</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sends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1 to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a:p>
            <a:pPr lvl="1"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inserts </a:t>
            </a:r>
            <a:r>
              <a:rPr lang="en-US" sz="2000"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,&lt;b</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sends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1 = </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 </a:t>
            </a:r>
            <a:r>
              <a:rPr lang="en-US" sz="2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&lt;b</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1.</a:t>
            </a:r>
          </a:p>
          <a:p>
            <a:pPr lvl="1"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DS</a:t>
            </a:r>
            <a:r>
              <a:rPr lang="en-US" sz="2000" dirty="0" smtClean="0">
                <a:solidFill>
                  <a:srgbClr val="000099"/>
                </a:solidFill>
                <a:latin typeface="Arial" pitchFamily="34" charset="0"/>
                <a:cs typeface="Arial" pitchFamily="34" charset="0"/>
              </a:rPr>
              <a:t>1 </a:t>
            </a:r>
            <a:r>
              <a:rPr lang="en-US" sz="2000" dirty="0">
                <a:solidFill>
                  <a:srgbClr val="000099"/>
                </a:solidFill>
                <a:latin typeface="Arial" pitchFamily="34" charset="0"/>
                <a:cs typeface="Arial" pitchFamily="34" charset="0"/>
              </a:rPr>
              <a:t>executes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2 = </a:t>
            </a:r>
            <a:r>
              <a:rPr lang="en-US" sz="2000" i="1" dirty="0" smtClean="0">
                <a:solidFill>
                  <a:srgbClr val="000099"/>
                </a:solidFill>
                <a:latin typeface="Arial" pitchFamily="34" charset="0"/>
                <a:cs typeface="Arial" pitchFamily="34" charset="0"/>
              </a:rPr>
              <a:t>insert </a:t>
            </a:r>
            <a:r>
              <a:rPr lang="en-US" sz="2000"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R</a:t>
            </a:r>
            <a:r>
              <a:rPr lang="en-US" sz="2000" dirty="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,&lt;a</a:t>
            </a:r>
            <a:r>
              <a:rPr lang="en-US" sz="2000" dirty="0" smtClean="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b</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sends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2 to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a:p>
            <a:pPr lvl="1" indent="-457200" algn="just">
              <a:spcBef>
                <a:spcPts val="600"/>
              </a:spcBef>
              <a:buFont typeface="+mj-lt"/>
              <a:buAutoNum type="arabicPeriod"/>
            </a:pPr>
            <a:r>
              <a:rPr lang="en-US" sz="2000" i="1"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I</a:t>
            </a:r>
            <a:r>
              <a:rPr lang="en-US" sz="2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inserts</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,&lt;a</a:t>
            </a:r>
            <a:r>
              <a:rPr lang="en-US" sz="2000" dirty="0" smtClean="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b</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a:t>
            </a:r>
            <a:r>
              <a:rPr lang="en-US" sz="2000" dirty="0" smtClean="0">
                <a:solidFill>
                  <a:srgbClr val="000099"/>
                </a:solidFill>
                <a:latin typeface="Arial" pitchFamily="34" charset="0"/>
                <a:cs typeface="Arial" pitchFamily="34" charset="0"/>
              </a:rPr>
              <a:t>sends</a:t>
            </a:r>
          </a:p>
          <a:p>
            <a:pPr marL="0" lvl="1" algn="just">
              <a:spcBef>
                <a:spcPts val="600"/>
              </a:spcBef>
            </a:pP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Q</a:t>
            </a:r>
            <a:r>
              <a:rPr lang="en-US" sz="2000" dirty="0" smtClean="0">
                <a:solidFill>
                  <a:srgbClr val="000099"/>
                </a:solidFill>
                <a:latin typeface="Arial" pitchFamily="34" charset="0"/>
                <a:cs typeface="Arial" pitchFamily="34" charset="0"/>
              </a:rPr>
              <a:t>2 </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R</a:t>
            </a:r>
            <a:r>
              <a:rPr lang="en-US" sz="2000" dirty="0" smtClean="0">
                <a:solidFill>
                  <a:srgbClr val="000099"/>
                </a:solidFill>
                <a:latin typeface="Arial" pitchFamily="34" charset="0"/>
                <a:cs typeface="Arial" pitchFamily="34" charset="0"/>
              </a:rPr>
              <a:t>2      </a:t>
            </a:r>
            <a:r>
              <a:rPr lang="en-US" sz="2000" i="1" dirty="0" smtClean="0">
                <a:solidFill>
                  <a:srgbClr val="000099"/>
                </a:solidFill>
                <a:latin typeface="Arial" pitchFamily="34" charset="0"/>
                <a:cs typeface="Arial" pitchFamily="34" charset="0"/>
              </a:rPr>
              <a:t>&lt;a</a:t>
            </a:r>
            <a:r>
              <a:rPr lang="en-US" sz="2000" dirty="0" smtClean="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b</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AVR</a:t>
            </a:r>
            <a:r>
              <a:rPr lang="en-US" sz="2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AVR</a:t>
            </a:r>
            <a:r>
              <a:rPr lang="en-US" sz="2000" dirty="0" smtClean="0">
                <a:solidFill>
                  <a:srgbClr val="000099"/>
                </a:solidFill>
                <a:latin typeface="Arial" pitchFamily="34" charset="0"/>
                <a:cs typeface="Arial" pitchFamily="34" charset="0"/>
              </a:rPr>
              <a:t>2)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2.</a:t>
            </a:r>
          </a:p>
          <a:p>
            <a:pPr lvl="1" indent="-457200" algn="just">
              <a:spcBef>
                <a:spcPts val="600"/>
              </a:spcBef>
              <a:buFont typeface="+mj-lt"/>
              <a:buAutoNum type="arabicPeriod" startAt="5"/>
            </a:pPr>
            <a:r>
              <a:rPr lang="en-US" sz="2000" i="1" dirty="0" smtClean="0">
                <a:solidFill>
                  <a:srgbClr val="000099"/>
                </a:solidFill>
                <a:latin typeface="Arial" pitchFamily="34" charset="0"/>
                <a:cs typeface="Arial" pitchFamily="34" charset="0"/>
              </a:rPr>
              <a:t>DS</a:t>
            </a:r>
            <a:r>
              <a:rPr lang="en-US" sz="2000" dirty="0" smtClean="0">
                <a:solidFill>
                  <a:srgbClr val="000099"/>
                </a:solidFill>
                <a:latin typeface="Arial" pitchFamily="34" charset="0"/>
                <a:cs typeface="Arial" pitchFamily="34" charset="0"/>
              </a:rPr>
              <a:t>1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1, evaluates it and generates the answer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1 = </a:t>
            </a:r>
            <a:r>
              <a:rPr lang="en-US" sz="2000" i="1" dirty="0" smtClean="0">
                <a:solidFill>
                  <a:srgbClr val="000099"/>
                </a:solidFill>
                <a:latin typeface="Arial" pitchFamily="34" charset="0"/>
                <a:cs typeface="Arial" pitchFamily="34" charset="0"/>
              </a:rPr>
              <a:t>{a</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a</a:t>
            </a:r>
            <a:r>
              <a:rPr lang="en-US" sz="2000" dirty="0" smtClean="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A1 </a:t>
            </a:r>
            <a:r>
              <a:rPr lang="en-US" sz="2000" dirty="0" smtClean="0">
                <a:solidFill>
                  <a:srgbClr val="000099"/>
                </a:solidFill>
                <a:latin typeface="Arial" pitchFamily="34" charset="0"/>
                <a:cs typeface="Arial" pitchFamily="34" charset="0"/>
              </a:rPr>
              <a:t>is </a:t>
            </a:r>
            <a:r>
              <a:rPr lang="en-US" sz="2000" dirty="0">
                <a:solidFill>
                  <a:srgbClr val="000099"/>
                </a:solidFill>
                <a:latin typeface="Arial" pitchFamily="34" charset="0"/>
                <a:cs typeface="Arial" pitchFamily="34" charset="0"/>
              </a:rPr>
              <a:t>sent to the </a:t>
            </a:r>
            <a:r>
              <a:rPr lang="en-US" sz="2000" i="1" dirty="0">
                <a:solidFill>
                  <a:srgbClr val="000099"/>
                </a:solidFill>
                <a:latin typeface="Arial" pitchFamily="34" charset="0"/>
                <a:cs typeface="Arial" pitchFamily="34" charset="0"/>
              </a:rPr>
              <a:t>DW</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080" y="3354660"/>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064" y="450141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302" y="4501413"/>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432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52</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A View Maintenance Scheme Steps</a:t>
            </a:r>
          </a:p>
        </p:txBody>
      </p:sp>
      <p:sp>
        <p:nvSpPr>
          <p:cNvPr id="5" name="Rectangle 4"/>
          <p:cNvSpPr/>
          <p:nvPr/>
        </p:nvSpPr>
        <p:spPr>
          <a:xfrm>
            <a:off x="677760" y="873899"/>
            <a:ext cx="7710854" cy="5124480"/>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Insertion Anomaly</a:t>
            </a:r>
          </a:p>
          <a:p>
            <a:pPr algn="just">
              <a:spcBef>
                <a:spcPts val="1200"/>
              </a:spcBef>
            </a:pPr>
            <a:r>
              <a:rPr lang="en-US" sz="1800" dirty="0">
                <a:solidFill>
                  <a:srgbClr val="000099"/>
                </a:solidFill>
                <a:latin typeface="Arial" pitchFamily="34" charset="0"/>
                <a:cs typeface="Arial" pitchFamily="34" charset="0"/>
              </a:rPr>
              <a:t>We assume the same </a:t>
            </a:r>
            <a:r>
              <a:rPr lang="en-US" sz="1800" dirty="0" smtClean="0">
                <a:solidFill>
                  <a:srgbClr val="000099"/>
                </a:solidFill>
                <a:latin typeface="Arial" pitchFamily="34" charset="0"/>
                <a:cs typeface="Arial" pitchFamily="34" charset="0"/>
              </a:rPr>
              <a:t>insertion anomaly scenario. </a:t>
            </a:r>
            <a:r>
              <a:rPr lang="en-US" sz="1800" dirty="0">
                <a:solidFill>
                  <a:srgbClr val="000099"/>
                </a:solidFill>
                <a:latin typeface="Arial" pitchFamily="34" charset="0"/>
                <a:cs typeface="Arial" pitchFamily="34" charset="0"/>
              </a:rPr>
              <a:t>We store auxiliary </a:t>
            </a:r>
            <a:r>
              <a:rPr lang="en-US" sz="1800" dirty="0" smtClean="0">
                <a:solidFill>
                  <a:srgbClr val="000099"/>
                </a:solidFill>
                <a:latin typeface="Arial" pitchFamily="34" charset="0"/>
                <a:cs typeface="Arial" pitchFamily="34" charset="0"/>
              </a:rPr>
              <a:t>views </a:t>
            </a:r>
            <a:r>
              <a:rPr lang="en-US" sz="1800" i="1" dirty="0" smtClean="0">
                <a:solidFill>
                  <a:srgbClr val="000099"/>
                </a:solidFill>
                <a:latin typeface="Arial" pitchFamily="34" charset="0"/>
                <a:cs typeface="Arial" pitchFamily="34" charset="0"/>
              </a:rPr>
              <a:t>AVR</a:t>
            </a:r>
            <a:r>
              <a:rPr lang="en-US" sz="1800" dirty="0" smtClean="0">
                <a:solidFill>
                  <a:srgbClr val="000099"/>
                </a:solidFill>
                <a:latin typeface="Arial" pitchFamily="34" charset="0"/>
                <a:cs typeface="Arial" pitchFamily="34" charset="0"/>
              </a:rPr>
              <a:t>1 </a:t>
            </a:r>
            <a:r>
              <a:rPr lang="en-US" sz="1800" dirty="0">
                <a:solidFill>
                  <a:srgbClr val="000099"/>
                </a:solidFill>
                <a:latin typeface="Arial" pitchFamily="34" charset="0"/>
                <a:cs typeface="Arial" pitchFamily="34" charset="0"/>
              </a:rPr>
              <a:t>and </a:t>
            </a:r>
            <a:r>
              <a:rPr lang="en-US" sz="1800" i="1" dirty="0">
                <a:solidFill>
                  <a:srgbClr val="000099"/>
                </a:solidFill>
                <a:latin typeface="Arial" pitchFamily="34" charset="0"/>
                <a:cs typeface="Arial" pitchFamily="34" charset="0"/>
              </a:rPr>
              <a:t>AVR</a:t>
            </a:r>
            <a:r>
              <a:rPr lang="en-US" sz="1800" dirty="0">
                <a:solidFill>
                  <a:srgbClr val="000099"/>
                </a:solidFill>
                <a:latin typeface="Arial" pitchFamily="34" charset="0"/>
                <a:cs typeface="Arial" pitchFamily="34" charset="0"/>
              </a:rPr>
              <a:t>2 at the </a:t>
            </a:r>
            <a:r>
              <a:rPr lang="en-US" sz="1800" i="1" dirty="0" smtClean="0">
                <a:solidFill>
                  <a:srgbClr val="000099"/>
                </a:solidFill>
                <a:latin typeface="Arial" pitchFamily="34" charset="0"/>
                <a:cs typeface="Arial" pitchFamily="34" charset="0"/>
              </a:rPr>
              <a:t>DW</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We modify the </a:t>
            </a:r>
            <a:r>
              <a:rPr lang="en-US" sz="1800" dirty="0" smtClean="0">
                <a:solidFill>
                  <a:srgbClr val="000099"/>
                </a:solidFill>
                <a:latin typeface="Arial" pitchFamily="34" charset="0"/>
                <a:cs typeface="Arial" pitchFamily="34" charset="0"/>
              </a:rPr>
              <a:t>execution pattern </a:t>
            </a:r>
            <a:r>
              <a:rPr lang="en-US" sz="1800" dirty="0">
                <a:solidFill>
                  <a:srgbClr val="000099"/>
                </a:solidFill>
                <a:latin typeface="Arial" pitchFamily="34" charset="0"/>
                <a:cs typeface="Arial" pitchFamily="34" charset="0"/>
              </a:rPr>
              <a:t>to give the correct </a:t>
            </a:r>
            <a:r>
              <a:rPr lang="en-US" sz="1800" dirty="0" smtClean="0">
                <a:solidFill>
                  <a:srgbClr val="000099"/>
                </a:solidFill>
                <a:latin typeface="Arial" pitchFamily="34" charset="0"/>
                <a:cs typeface="Arial" pitchFamily="34" charset="0"/>
              </a:rPr>
              <a:t>result</a:t>
            </a:r>
            <a:r>
              <a:rPr lang="en-US" sz="1800" dirty="0" smtClean="0">
                <a:solidFill>
                  <a:srgbClr val="000099"/>
                </a:solidFill>
                <a:latin typeface="Arial" pitchFamily="34" charset="0"/>
                <a:cs typeface="Arial" pitchFamily="34" charset="0"/>
              </a:rPr>
              <a:t>:</a:t>
            </a:r>
          </a:p>
          <a:p>
            <a:pPr algn="just">
              <a:spcBef>
                <a:spcPts val="1200"/>
              </a:spcBef>
            </a:pPr>
            <a:endParaRPr lang="en-US" sz="2000" dirty="0" smtClean="0">
              <a:solidFill>
                <a:srgbClr val="000099"/>
              </a:solidFill>
              <a:latin typeface="Arial" pitchFamily="34" charset="0"/>
              <a:cs typeface="Arial" pitchFamily="34" charset="0"/>
            </a:endParaRPr>
          </a:p>
          <a:p>
            <a:pPr algn="just">
              <a:spcBef>
                <a:spcPts val="1200"/>
              </a:spcBef>
            </a:pPr>
            <a:endParaRPr lang="en-US" sz="2000" dirty="0" smtClean="0">
              <a:solidFill>
                <a:srgbClr val="000099"/>
              </a:solidFill>
              <a:latin typeface="Arial" pitchFamily="34" charset="0"/>
              <a:cs typeface="Arial" pitchFamily="34" charset="0"/>
            </a:endParaRPr>
          </a:p>
          <a:p>
            <a:pPr lvl="1" indent="-457200" algn="just">
              <a:spcBef>
                <a:spcPts val="600"/>
              </a:spcBef>
              <a:buFont typeface="+mj-lt"/>
              <a:buAutoNum type="arabicPeriod"/>
            </a:pPr>
            <a:r>
              <a:rPr lang="en-US" sz="1800" i="1" dirty="0" smtClean="0">
                <a:solidFill>
                  <a:srgbClr val="000099"/>
                </a:solidFill>
                <a:latin typeface="Arial" pitchFamily="34" charset="0"/>
                <a:cs typeface="Arial" pitchFamily="34" charset="0"/>
              </a:rPr>
              <a:t>DS</a:t>
            </a:r>
            <a:r>
              <a:rPr lang="en-US" sz="1800" dirty="0" smtClean="0">
                <a:solidFill>
                  <a:srgbClr val="000099"/>
                </a:solidFill>
                <a:latin typeface="Arial" pitchFamily="34" charset="0"/>
                <a:cs typeface="Arial" pitchFamily="34" charset="0"/>
              </a:rPr>
              <a:t>2 </a:t>
            </a:r>
            <a:r>
              <a:rPr lang="en-US" sz="1800" dirty="0">
                <a:solidFill>
                  <a:srgbClr val="000099"/>
                </a:solidFill>
                <a:latin typeface="Arial" pitchFamily="34" charset="0"/>
                <a:cs typeface="Arial" pitchFamily="34" charset="0"/>
              </a:rPr>
              <a:t>executes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 </a:t>
            </a:r>
            <a:r>
              <a:rPr lang="en-US" sz="1800" i="1" dirty="0" smtClean="0">
                <a:solidFill>
                  <a:srgbClr val="000099"/>
                </a:solidFill>
                <a:latin typeface="Arial" pitchFamily="34" charset="0"/>
                <a:cs typeface="Arial" pitchFamily="34" charset="0"/>
              </a:rPr>
              <a:t>insert </a:t>
            </a:r>
            <a:r>
              <a:rPr lang="en-US" sz="1800" dirty="0" smtClean="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2</a:t>
            </a:r>
            <a:r>
              <a:rPr lang="en-US" sz="1800" i="1" dirty="0" smtClean="0">
                <a:solidFill>
                  <a:srgbClr val="000099"/>
                </a:solidFill>
                <a:latin typeface="Arial" pitchFamily="34" charset="0"/>
                <a:cs typeface="Arial" pitchFamily="34" charset="0"/>
              </a:rPr>
              <a:t>,&lt;b</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and sends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to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lvl="1" indent="-457200" algn="just">
              <a:spcBef>
                <a:spcPts val="600"/>
              </a:spcBef>
              <a:buFont typeface="+mj-lt"/>
              <a:buAutoNum type="arabicPeriod"/>
            </a:pPr>
            <a:r>
              <a:rPr lang="en-US" sz="1800" i="1" dirty="0" smtClean="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a:t>
            </a:r>
            <a:r>
              <a:rPr lang="en-US" sz="1800" i="1" dirty="0" smtClean="0">
                <a:solidFill>
                  <a:srgbClr val="000099"/>
                </a:solidFill>
                <a:latin typeface="Arial" pitchFamily="34" charset="0"/>
                <a:cs typeface="Arial" pitchFamily="34" charset="0"/>
              </a:rPr>
              <a:t>inserts </a:t>
            </a:r>
            <a:r>
              <a:rPr lang="en-US" sz="1800" dirty="0" smtClean="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AVR</a:t>
            </a:r>
            <a:r>
              <a:rPr lang="en-US" sz="1800" dirty="0">
                <a:solidFill>
                  <a:srgbClr val="000099"/>
                </a:solidFill>
                <a:latin typeface="Arial" pitchFamily="34" charset="0"/>
                <a:cs typeface="Arial" pitchFamily="34" charset="0"/>
              </a:rPr>
              <a:t>2</a:t>
            </a:r>
            <a:r>
              <a:rPr lang="en-US" sz="1800" i="1" dirty="0" smtClean="0">
                <a:solidFill>
                  <a:srgbClr val="000099"/>
                </a:solidFill>
                <a:latin typeface="Arial" pitchFamily="34" charset="0"/>
                <a:cs typeface="Arial" pitchFamily="34" charset="0"/>
              </a:rPr>
              <a:t>,&lt;b</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and </a:t>
            </a:r>
            <a:r>
              <a:rPr lang="en-US" sz="1800" dirty="0" smtClean="0">
                <a:solidFill>
                  <a:srgbClr val="000099"/>
                </a:solidFill>
                <a:latin typeface="Arial" pitchFamily="34" charset="0"/>
                <a:cs typeface="Arial" pitchFamily="34" charset="0"/>
              </a:rPr>
              <a:t>sends</a:t>
            </a:r>
          </a:p>
          <a:p>
            <a:pPr marL="461963" lvl="1" algn="just">
              <a:spcBef>
                <a:spcPts val="600"/>
              </a:spcBef>
            </a:pPr>
            <a:r>
              <a:rPr lang="en-US" sz="1800" i="1" dirty="0" smtClean="0">
                <a:solidFill>
                  <a:srgbClr val="000099"/>
                </a:solidFill>
                <a:latin typeface="Arial" pitchFamily="34" charset="0"/>
                <a:cs typeface="Arial" pitchFamily="34" charset="0"/>
              </a:rPr>
              <a:t>Q</a:t>
            </a:r>
            <a:r>
              <a:rPr lang="en-US" sz="1800" dirty="0" smtClean="0">
                <a:solidFill>
                  <a:srgbClr val="000099"/>
                </a:solidFill>
                <a:latin typeface="Arial" pitchFamily="34" charset="0"/>
                <a:cs typeface="Arial" pitchFamily="34" charset="0"/>
              </a:rPr>
              <a:t>1 </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1 </a:t>
            </a:r>
            <a:r>
              <a:rPr lang="en-US" sz="1800" dirty="0" smtClean="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&lt;b</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 </a:t>
            </a:r>
            <a:r>
              <a:rPr lang="en-US" sz="1800" dirty="0">
                <a:solidFill>
                  <a:srgbClr val="000099"/>
                </a:solidFill>
                <a:latin typeface="Arial" pitchFamily="34" charset="0"/>
                <a:cs typeface="Arial" pitchFamily="34" charset="0"/>
              </a:rPr>
              <a:t>to </a:t>
            </a: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1.</a:t>
            </a:r>
          </a:p>
          <a:p>
            <a:pPr lvl="1" indent="-457200" algn="just">
              <a:spcBef>
                <a:spcPts val="600"/>
              </a:spcBef>
              <a:buFont typeface="+mj-lt"/>
              <a:buAutoNum type="arabicPeriod"/>
            </a:pPr>
            <a:r>
              <a:rPr lang="en-US" sz="1800" i="1" dirty="0" smtClean="0">
                <a:solidFill>
                  <a:srgbClr val="000099"/>
                </a:solidFill>
                <a:latin typeface="Arial" pitchFamily="34" charset="0"/>
                <a:cs typeface="Arial" pitchFamily="34" charset="0"/>
              </a:rPr>
              <a:t>DS</a:t>
            </a:r>
            <a:r>
              <a:rPr lang="en-US" sz="1800" dirty="0" smtClean="0">
                <a:solidFill>
                  <a:srgbClr val="000099"/>
                </a:solidFill>
                <a:latin typeface="Arial" pitchFamily="34" charset="0"/>
                <a:cs typeface="Arial" pitchFamily="34" charset="0"/>
              </a:rPr>
              <a:t>1 </a:t>
            </a:r>
            <a:r>
              <a:rPr lang="en-US" sz="1800" dirty="0">
                <a:solidFill>
                  <a:srgbClr val="000099"/>
                </a:solidFill>
                <a:latin typeface="Arial" pitchFamily="34" charset="0"/>
                <a:cs typeface="Arial" pitchFamily="34" charset="0"/>
              </a:rPr>
              <a:t>executes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2 = </a:t>
            </a:r>
            <a:r>
              <a:rPr lang="en-US" sz="1800" i="1" dirty="0" smtClean="0">
                <a:solidFill>
                  <a:srgbClr val="000099"/>
                </a:solidFill>
                <a:latin typeface="Arial" pitchFamily="34" charset="0"/>
                <a:cs typeface="Arial" pitchFamily="34" charset="0"/>
              </a:rPr>
              <a:t>insert </a:t>
            </a:r>
            <a:r>
              <a:rPr lang="en-US" sz="1800" dirty="0" smtClean="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,&lt;a</a:t>
            </a:r>
            <a:r>
              <a:rPr lang="en-US" sz="1800" dirty="0" smtClean="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b</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and sends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2 to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lvl="1" indent="-457200" algn="just">
              <a:spcBef>
                <a:spcPts val="600"/>
              </a:spcBef>
              <a:buFont typeface="+mj-lt"/>
              <a:buAutoNum type="arabicPeriod"/>
            </a:pPr>
            <a:r>
              <a:rPr lang="en-US" sz="1800" i="1" dirty="0" smtClean="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2, </a:t>
            </a:r>
            <a:r>
              <a:rPr lang="en-US" sz="1800" i="1" dirty="0">
                <a:solidFill>
                  <a:srgbClr val="000099"/>
                </a:solidFill>
                <a:latin typeface="Arial" pitchFamily="34" charset="0"/>
                <a:cs typeface="Arial" pitchFamily="34" charset="0"/>
              </a:rPr>
              <a:t>inserts</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AVR</a:t>
            </a:r>
            <a:r>
              <a:rPr lang="en-US" sz="1800" dirty="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,&lt;a</a:t>
            </a:r>
            <a:r>
              <a:rPr lang="en-US" sz="1800" dirty="0" smtClean="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b</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and </a:t>
            </a:r>
            <a:r>
              <a:rPr lang="en-US" sz="1800" dirty="0" smtClean="0">
                <a:solidFill>
                  <a:srgbClr val="000099"/>
                </a:solidFill>
                <a:latin typeface="Arial" pitchFamily="34" charset="0"/>
                <a:cs typeface="Arial" pitchFamily="34" charset="0"/>
              </a:rPr>
              <a:t>sends</a:t>
            </a:r>
          </a:p>
          <a:p>
            <a:pPr marL="461963" lvl="1" algn="just">
              <a:spcBef>
                <a:spcPts val="600"/>
              </a:spcBef>
            </a:pPr>
            <a:r>
              <a:rPr lang="en-US" sz="1800" i="1" dirty="0" smtClean="0">
                <a:solidFill>
                  <a:srgbClr val="000099"/>
                </a:solidFill>
                <a:latin typeface="Arial" pitchFamily="34" charset="0"/>
                <a:cs typeface="Arial" pitchFamily="34" charset="0"/>
              </a:rPr>
              <a:t>Q</a:t>
            </a:r>
            <a:r>
              <a:rPr lang="en-US" sz="1800" dirty="0" smtClean="0">
                <a:solidFill>
                  <a:srgbClr val="000099"/>
                </a:solidFill>
                <a:latin typeface="Arial" pitchFamily="34" charset="0"/>
                <a:cs typeface="Arial" pitchFamily="34" charset="0"/>
              </a:rPr>
              <a:t>2 </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a:t>
            </a:r>
            <a:r>
              <a:rPr lang="en-US" sz="1800" i="1" dirty="0" smtClean="0">
                <a:solidFill>
                  <a:srgbClr val="000099"/>
                </a:solidFill>
                <a:latin typeface="Arial" pitchFamily="34" charset="0"/>
                <a:cs typeface="Arial" pitchFamily="34" charset="0"/>
              </a:rPr>
              <a:t>R</a:t>
            </a:r>
            <a:r>
              <a:rPr lang="en-US" sz="1800" dirty="0" smtClean="0">
                <a:solidFill>
                  <a:srgbClr val="000099"/>
                </a:solidFill>
                <a:latin typeface="Arial" pitchFamily="34" charset="0"/>
                <a:cs typeface="Arial" pitchFamily="34" charset="0"/>
              </a:rPr>
              <a:t>2      </a:t>
            </a:r>
            <a:r>
              <a:rPr lang="en-US" sz="1800" i="1" dirty="0" smtClean="0">
                <a:solidFill>
                  <a:srgbClr val="000099"/>
                </a:solidFill>
                <a:latin typeface="Arial" pitchFamily="34" charset="0"/>
                <a:cs typeface="Arial" pitchFamily="34" charset="0"/>
              </a:rPr>
              <a:t>&lt;a</a:t>
            </a:r>
            <a:r>
              <a:rPr lang="en-US" sz="1800" dirty="0" smtClean="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b</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 </a:t>
            </a:r>
            <a:r>
              <a:rPr lang="en-US" sz="1800" dirty="0">
                <a:solidFill>
                  <a:srgbClr val="000099"/>
                </a:solidFill>
                <a:latin typeface="Arial" pitchFamily="34" charset="0"/>
                <a:cs typeface="Arial" pitchFamily="34" charset="0"/>
              </a:rPr>
              <a:t>- </a:t>
            </a:r>
            <a:r>
              <a:rPr lang="en-US" sz="1800" dirty="0" smtClean="0">
                <a:solidFill>
                  <a:srgbClr val="000099"/>
                </a:solidFill>
                <a:latin typeface="Arial" pitchFamily="34" charset="0"/>
                <a:cs typeface="Arial" pitchFamily="34" charset="0"/>
              </a:rPr>
              <a:t>(</a:t>
            </a:r>
            <a:r>
              <a:rPr lang="en-US" sz="1800" i="1" dirty="0" smtClean="0">
                <a:solidFill>
                  <a:srgbClr val="000099"/>
                </a:solidFill>
                <a:latin typeface="Arial" pitchFamily="34" charset="0"/>
                <a:cs typeface="Arial" pitchFamily="34" charset="0"/>
              </a:rPr>
              <a:t>AVR</a:t>
            </a:r>
            <a:r>
              <a:rPr lang="en-US" sz="1800" dirty="0" smtClean="0">
                <a:solidFill>
                  <a:srgbClr val="000099"/>
                </a:solidFill>
                <a:latin typeface="Arial" pitchFamily="34" charset="0"/>
                <a:cs typeface="Arial" pitchFamily="34" charset="0"/>
              </a:rPr>
              <a:t>1       </a:t>
            </a:r>
            <a:r>
              <a:rPr lang="en-US" sz="1800" i="1" dirty="0" smtClean="0">
                <a:solidFill>
                  <a:srgbClr val="000099"/>
                </a:solidFill>
                <a:latin typeface="Arial" pitchFamily="34" charset="0"/>
                <a:cs typeface="Arial" pitchFamily="34" charset="0"/>
              </a:rPr>
              <a:t>AVR</a:t>
            </a:r>
            <a:r>
              <a:rPr lang="en-US" sz="1800" dirty="0" smtClean="0">
                <a:solidFill>
                  <a:srgbClr val="000099"/>
                </a:solidFill>
                <a:latin typeface="Arial" pitchFamily="34" charset="0"/>
                <a:cs typeface="Arial" pitchFamily="34" charset="0"/>
              </a:rPr>
              <a:t>2) </a:t>
            </a:r>
            <a:r>
              <a:rPr lang="en-US" sz="1800" dirty="0">
                <a:solidFill>
                  <a:srgbClr val="000099"/>
                </a:solidFill>
                <a:latin typeface="Arial" pitchFamily="34" charset="0"/>
                <a:cs typeface="Arial" pitchFamily="34" charset="0"/>
              </a:rPr>
              <a:t>to </a:t>
            </a:r>
            <a:r>
              <a:rPr lang="en-US" sz="1800" i="1" dirty="0" smtClean="0">
                <a:solidFill>
                  <a:srgbClr val="000099"/>
                </a:solidFill>
                <a:latin typeface="Arial" pitchFamily="34" charset="0"/>
                <a:cs typeface="Arial" pitchFamily="34" charset="0"/>
              </a:rPr>
              <a:t>DS</a:t>
            </a:r>
            <a:r>
              <a:rPr lang="en-US" sz="1800" dirty="0" smtClean="0">
                <a:solidFill>
                  <a:srgbClr val="000099"/>
                </a:solidFill>
                <a:latin typeface="Arial" pitchFamily="34" charset="0"/>
                <a:cs typeface="Arial" pitchFamily="34" charset="0"/>
              </a:rPr>
              <a:t>2 = </a:t>
            </a:r>
            <a:endParaRPr lang="en-US" sz="1800" dirty="0">
              <a:solidFill>
                <a:srgbClr val="000099"/>
              </a:solidFill>
              <a:latin typeface="Arial" pitchFamily="34" charset="0"/>
              <a:cs typeface="Arial" pitchFamily="34" charset="0"/>
            </a:endParaRPr>
          </a:p>
          <a:p>
            <a:pPr lvl="1" indent="-457200" algn="just">
              <a:spcBef>
                <a:spcPts val="600"/>
              </a:spcBef>
              <a:buFont typeface="+mj-lt"/>
              <a:buAutoNum type="arabicPeriod" startAt="5"/>
            </a:pPr>
            <a:r>
              <a:rPr lang="en-US" sz="1800" i="1" dirty="0" smtClean="0">
                <a:solidFill>
                  <a:srgbClr val="000099"/>
                </a:solidFill>
                <a:latin typeface="Arial" pitchFamily="34" charset="0"/>
                <a:cs typeface="Arial" pitchFamily="34" charset="0"/>
              </a:rPr>
              <a:t>DS</a:t>
            </a:r>
            <a:r>
              <a:rPr lang="en-US" sz="1800" dirty="0" smtClean="0">
                <a:solidFill>
                  <a:srgbClr val="000099"/>
                </a:solidFill>
                <a:latin typeface="Arial" pitchFamily="34" charset="0"/>
                <a:cs typeface="Arial" pitchFamily="34" charset="0"/>
              </a:rPr>
              <a:t>1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Q</a:t>
            </a:r>
            <a:r>
              <a:rPr lang="en-US" sz="1800" dirty="0">
                <a:solidFill>
                  <a:srgbClr val="000099"/>
                </a:solidFill>
                <a:latin typeface="Arial" pitchFamily="34" charset="0"/>
                <a:cs typeface="Arial" pitchFamily="34" charset="0"/>
              </a:rPr>
              <a:t>1, evaluates it and generates the answer </a:t>
            </a:r>
            <a:r>
              <a:rPr lang="en-US" sz="1800" i="1"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1 = </a:t>
            </a:r>
            <a:r>
              <a:rPr lang="en-US" sz="1800" i="1" dirty="0" smtClean="0">
                <a:solidFill>
                  <a:srgbClr val="000099"/>
                </a:solidFill>
                <a:latin typeface="Arial" pitchFamily="34" charset="0"/>
                <a:cs typeface="Arial" pitchFamily="34" charset="0"/>
              </a:rPr>
              <a:t>{a</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 </a:t>
            </a:r>
            <a:r>
              <a:rPr lang="en-US" sz="1800" i="1" dirty="0" smtClean="0">
                <a:solidFill>
                  <a:srgbClr val="000099"/>
                </a:solidFill>
                <a:latin typeface="Arial" pitchFamily="34" charset="0"/>
                <a:cs typeface="Arial" pitchFamily="34" charset="0"/>
              </a:rPr>
              <a:t>a</a:t>
            </a:r>
            <a:r>
              <a:rPr lang="en-US" sz="1800" dirty="0" smtClean="0">
                <a:solidFill>
                  <a:srgbClr val="000099"/>
                </a:solidFill>
                <a:latin typeface="Arial" pitchFamily="34" charset="0"/>
                <a:cs typeface="Arial" pitchFamily="34" charset="0"/>
              </a:rPr>
              <a:t>2</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 A1 </a:t>
            </a:r>
            <a:r>
              <a:rPr lang="en-US" sz="1800" dirty="0" smtClean="0">
                <a:solidFill>
                  <a:srgbClr val="000099"/>
                </a:solidFill>
                <a:latin typeface="Arial" pitchFamily="34" charset="0"/>
                <a:cs typeface="Arial" pitchFamily="34" charset="0"/>
              </a:rPr>
              <a:t>is </a:t>
            </a:r>
            <a:r>
              <a:rPr lang="en-US" sz="1800" dirty="0">
                <a:solidFill>
                  <a:srgbClr val="000099"/>
                </a:solidFill>
                <a:latin typeface="Arial" pitchFamily="34" charset="0"/>
                <a:cs typeface="Arial" pitchFamily="34" charset="0"/>
              </a:rPr>
              <a:t>sent to the </a:t>
            </a:r>
            <a:r>
              <a:rPr lang="en-US" sz="1800" i="1" dirty="0">
                <a:solidFill>
                  <a:srgbClr val="000099"/>
                </a:solidFill>
                <a:latin typeface="Arial" pitchFamily="34" charset="0"/>
                <a:cs typeface="Arial" pitchFamily="34" charset="0"/>
              </a:rPr>
              <a:t>DW</a:t>
            </a:r>
            <a:r>
              <a:rPr lang="en-US" sz="1800" dirty="0" smtClean="0">
                <a:solidFill>
                  <a:srgbClr val="000099"/>
                </a:solidFill>
                <a:latin typeface="Arial" pitchFamily="34" charset="0"/>
                <a:cs typeface="Arial" pitchFamily="34" charset="0"/>
              </a:rPr>
              <a:t>.</a:t>
            </a:r>
            <a:endParaRPr lang="en-US" sz="1800" dirty="0">
              <a:solidFill>
                <a:srgbClr val="000099"/>
              </a:solidFill>
              <a:latin typeface="Arial" pitchFamily="34" charset="0"/>
              <a:cs typeface="Arial"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931" y="4016511"/>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637" y="5070119"/>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0087" y="5070119"/>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46" y="2356072"/>
            <a:ext cx="3834283" cy="778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stretch>
            <a:fillRect/>
          </a:stretch>
        </p:blipFill>
        <p:spPr>
          <a:xfrm>
            <a:off x="6653806" y="4982579"/>
            <a:ext cx="1070697" cy="359869"/>
          </a:xfrm>
          <a:prstGeom prst="rect">
            <a:avLst/>
          </a:prstGeom>
        </p:spPr>
      </p:pic>
    </p:spTree>
    <p:extLst>
      <p:ext uri="{BB962C8B-B14F-4D97-AF65-F5344CB8AC3E}">
        <p14:creationId xmlns:p14="http://schemas.microsoft.com/office/powerpoint/2010/main" val="7456240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53</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710854" cy="4616648"/>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Insertion Anomaly</a:t>
            </a:r>
          </a:p>
          <a:p>
            <a:pPr lvl="1" indent="-457200" algn="just">
              <a:spcBef>
                <a:spcPts val="1200"/>
              </a:spcBef>
              <a:buFont typeface="+mj-lt"/>
              <a:buAutoNum type="arabicPeriod" startAt="6"/>
            </a:pPr>
            <a:r>
              <a:rPr lang="en-US" sz="2000" i="1"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deletes</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,&lt;b</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updates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MV ∪ A</a:t>
            </a:r>
            <a:r>
              <a:rPr lang="en-US" sz="2000" dirty="0">
                <a:solidFill>
                  <a:srgbClr val="000099"/>
                </a:solidFill>
                <a:latin typeface="Arial" pitchFamily="34" charset="0"/>
                <a:cs typeface="Arial" pitchFamily="34" charset="0"/>
              </a:rPr>
              <a:t>1 = </a:t>
            </a:r>
            <a:r>
              <a:rPr lang="en-US" sz="2000" i="1" dirty="0" smtClean="0">
                <a:solidFill>
                  <a:srgbClr val="000099"/>
                </a:solidFill>
                <a:latin typeface="Arial" pitchFamily="34" charset="0"/>
                <a:cs typeface="Arial" pitchFamily="34" charset="0"/>
              </a:rPr>
              <a:t>{</a:t>
            </a:r>
            <a:r>
              <a:rPr lang="pt-BR" sz="2000" i="1" dirty="0" smtClean="0">
                <a:solidFill>
                  <a:srgbClr val="000099"/>
                </a:solidFill>
                <a:latin typeface="Arial" pitchFamily="34" charset="0"/>
                <a:cs typeface="Arial" pitchFamily="34" charset="0"/>
              </a:rPr>
              <a:t>a</a:t>
            </a:r>
            <a:r>
              <a:rPr lang="pt-BR" sz="2000" dirty="0" smtClean="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b</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a:t>
            </a:r>
            <a:r>
              <a:rPr lang="pt-BR" sz="2000" i="1" dirty="0" smtClean="0">
                <a:solidFill>
                  <a:srgbClr val="000099"/>
                </a:solidFill>
                <a:latin typeface="Arial" pitchFamily="34" charset="0"/>
                <a:cs typeface="Arial" pitchFamily="34" charset="0"/>
              </a:rPr>
              <a:t>c</a:t>
            </a:r>
            <a:r>
              <a:rPr lang="pt-BR" sz="2000" dirty="0" smtClean="0">
                <a:solidFill>
                  <a:srgbClr val="000099"/>
                </a:solidFill>
                <a:latin typeface="Arial" pitchFamily="34" charset="0"/>
                <a:cs typeface="Arial" pitchFamily="34" charset="0"/>
              </a:rPr>
              <a:t>1, </a:t>
            </a:r>
            <a:r>
              <a:rPr lang="pt-BR" sz="2000" i="1" dirty="0" smtClean="0">
                <a:solidFill>
                  <a:srgbClr val="000099"/>
                </a:solidFill>
                <a:latin typeface="Arial" pitchFamily="34" charset="0"/>
                <a:cs typeface="Arial" pitchFamily="34" charset="0"/>
              </a:rPr>
              <a:t>a</a:t>
            </a:r>
            <a:r>
              <a:rPr lang="pt-BR" sz="2000" dirty="0" smtClean="0">
                <a:solidFill>
                  <a:srgbClr val="000099"/>
                </a:solidFill>
                <a:latin typeface="Arial" pitchFamily="34" charset="0"/>
                <a:cs typeface="Arial" pitchFamily="34" charset="0"/>
              </a:rPr>
              <a:t>2</a:t>
            </a:r>
            <a:r>
              <a:rPr lang="pt-BR" sz="2000" i="1" dirty="0">
                <a:solidFill>
                  <a:srgbClr val="000099"/>
                </a:solidFill>
                <a:latin typeface="Arial" pitchFamily="34" charset="0"/>
                <a:cs typeface="Arial" pitchFamily="34" charset="0"/>
              </a:rPr>
              <a:t>, b</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a:t>
            </a:r>
            <a:r>
              <a:rPr lang="pt-BR" sz="2000" i="1" dirty="0" smtClean="0">
                <a:solidFill>
                  <a:srgbClr val="000099"/>
                </a:solidFill>
                <a:latin typeface="Arial" pitchFamily="34" charset="0"/>
                <a:cs typeface="Arial" pitchFamily="34" charset="0"/>
              </a:rPr>
              <a:t>c</a:t>
            </a:r>
            <a:r>
              <a:rPr lang="pt-BR" sz="2000" dirty="0" smtClean="0">
                <a:solidFill>
                  <a:srgbClr val="000099"/>
                </a:solidFill>
                <a:latin typeface="Arial" pitchFamily="34" charset="0"/>
                <a:cs typeface="Arial" pitchFamily="34" charset="0"/>
              </a:rPr>
              <a:t>1</a:t>
            </a:r>
            <a:r>
              <a:rPr lang="pt-BR" sz="2000" i="1" dirty="0" smtClean="0">
                <a:solidFill>
                  <a:srgbClr val="000099"/>
                </a:solidFill>
                <a:latin typeface="Arial" pitchFamily="34" charset="0"/>
                <a:cs typeface="Arial" pitchFamily="34" charset="0"/>
              </a:rPr>
              <a:t>}</a:t>
            </a:r>
            <a:r>
              <a:rPr lang="pt-BR" sz="2000" dirty="0" smtClean="0">
                <a:solidFill>
                  <a:srgbClr val="000099"/>
                </a:solidFill>
                <a:latin typeface="Arial" pitchFamily="34" charset="0"/>
                <a:cs typeface="Arial" pitchFamily="34" charset="0"/>
              </a:rPr>
              <a:t>.</a:t>
            </a:r>
            <a:endParaRPr lang="pt-BR" sz="2000" dirty="0">
              <a:solidFill>
                <a:srgbClr val="000099"/>
              </a:solidFill>
              <a:latin typeface="Arial" pitchFamily="34" charset="0"/>
              <a:cs typeface="Arial" pitchFamily="34" charset="0"/>
            </a:endParaRPr>
          </a:p>
          <a:p>
            <a:pPr lvl="1" indent="-457200" algn="just">
              <a:spcBef>
                <a:spcPts val="600"/>
              </a:spcBef>
              <a:buFont typeface="+mj-lt"/>
              <a:buAutoNum type="arabicPeriod" startAt="6"/>
            </a:pPr>
            <a:r>
              <a:rPr lang="en-US" sz="2000" i="1" dirty="0" smtClean="0">
                <a:solidFill>
                  <a:srgbClr val="000099"/>
                </a:solidFill>
                <a:latin typeface="Arial" pitchFamily="34" charset="0"/>
                <a:cs typeface="Arial" pitchFamily="34" charset="0"/>
              </a:rPr>
              <a:t>DS</a:t>
            </a:r>
            <a:r>
              <a:rPr lang="en-US" sz="2000" dirty="0" smtClean="0">
                <a:solidFill>
                  <a:srgbClr val="000099"/>
                </a:solidFill>
                <a:latin typeface="Arial" pitchFamily="34" charset="0"/>
                <a:cs typeface="Arial" pitchFamily="34" charset="0"/>
              </a:rPr>
              <a:t>2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2, evaluates </a:t>
            </a:r>
            <a:r>
              <a:rPr lang="en-US" sz="2000" dirty="0" smtClean="0">
                <a:solidFill>
                  <a:srgbClr val="000099"/>
                </a:solidFill>
                <a:latin typeface="Arial" pitchFamily="34" charset="0"/>
                <a:cs typeface="Arial" pitchFamily="34" charset="0"/>
              </a:rPr>
              <a:t>it and </a:t>
            </a:r>
            <a:r>
              <a:rPr lang="en-US" sz="2000" dirty="0">
                <a:solidFill>
                  <a:srgbClr val="000099"/>
                </a:solidFill>
                <a:latin typeface="Arial" pitchFamily="34" charset="0"/>
                <a:cs typeface="Arial" pitchFamily="34" charset="0"/>
              </a:rPr>
              <a:t>generates the answer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2 = </a:t>
            </a:r>
            <a:r>
              <a:rPr lang="en-US" sz="2000" i="1" dirty="0" smtClean="0">
                <a:solidFill>
                  <a:srgbClr val="000099"/>
                </a:solidFill>
                <a:latin typeface="Arial" pitchFamily="34" charset="0"/>
                <a:cs typeface="Arial" pitchFamily="34" charset="0"/>
              </a:rPr>
              <a:t>{                } </a:t>
            </a:r>
            <a:r>
              <a:rPr lang="en-US" sz="2000" dirty="0">
                <a:solidFill>
                  <a:srgbClr val="000099"/>
                </a:solidFill>
                <a:latin typeface="Arial" pitchFamily="34" charset="0"/>
                <a:cs typeface="Arial" pitchFamily="34" charset="0"/>
              </a:rPr>
              <a:t>which is sent to </a:t>
            </a:r>
            <a:r>
              <a:rPr lang="en-US" sz="2000" i="1" dirty="0" smtClean="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a:p>
            <a:pPr lvl="1" indent="-457200" algn="just">
              <a:spcBef>
                <a:spcPts val="600"/>
              </a:spcBef>
              <a:buFont typeface="+mj-lt"/>
              <a:buAutoNum type="arabicPeriod" startAt="6"/>
            </a:pPr>
            <a:r>
              <a:rPr lang="en-US" sz="2000" i="1"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deletes</a:t>
            </a:r>
            <a:r>
              <a:rPr lang="en-US" sz="2000" dirty="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AVR</a:t>
            </a:r>
            <a:r>
              <a:rPr lang="en-US" sz="2000" dirty="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,&lt;a</a:t>
            </a:r>
            <a:r>
              <a:rPr lang="en-US" sz="2000" dirty="0" smtClean="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r>
              <a:rPr lang="en-US" sz="2000" dirty="0">
                <a:solidFill>
                  <a:srgbClr val="000099"/>
                </a:solidFill>
                <a:latin typeface="Arial" pitchFamily="34" charset="0"/>
                <a:cs typeface="Arial" pitchFamily="34" charset="0"/>
              </a:rPr>
              <a:t>) and updates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MV ∪ A</a:t>
            </a:r>
            <a:r>
              <a:rPr lang="en-US" sz="2000" dirty="0">
                <a:solidFill>
                  <a:srgbClr val="000099"/>
                </a:solidFill>
                <a:latin typeface="Arial" pitchFamily="34" charset="0"/>
                <a:cs typeface="Arial" pitchFamily="34" charset="0"/>
              </a:rPr>
              <a:t>2 = </a:t>
            </a:r>
            <a:r>
              <a:rPr lang="en-US" sz="2000" i="1" dirty="0" smtClean="0">
                <a:solidFill>
                  <a:srgbClr val="000099"/>
                </a:solidFill>
                <a:latin typeface="Arial" pitchFamily="34" charset="0"/>
                <a:cs typeface="Arial" pitchFamily="34" charset="0"/>
              </a:rPr>
              <a:t>{</a:t>
            </a:r>
            <a:r>
              <a:rPr lang="pt-BR" sz="2000" i="1" dirty="0" smtClean="0">
                <a:solidFill>
                  <a:srgbClr val="000099"/>
                </a:solidFill>
                <a:latin typeface="Arial" pitchFamily="34" charset="0"/>
                <a:cs typeface="Arial" pitchFamily="34" charset="0"/>
              </a:rPr>
              <a:t>a</a:t>
            </a:r>
            <a:r>
              <a:rPr lang="pt-BR" sz="2000" dirty="0" smtClean="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b</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a:t>
            </a:r>
            <a:r>
              <a:rPr lang="pt-BR" sz="2000" i="1" dirty="0" smtClean="0">
                <a:solidFill>
                  <a:srgbClr val="000099"/>
                </a:solidFill>
                <a:latin typeface="Arial" pitchFamily="34" charset="0"/>
                <a:cs typeface="Arial" pitchFamily="34" charset="0"/>
              </a:rPr>
              <a:t>c</a:t>
            </a:r>
            <a:r>
              <a:rPr lang="pt-BR" sz="2000" dirty="0" smtClean="0">
                <a:solidFill>
                  <a:srgbClr val="000099"/>
                </a:solidFill>
                <a:latin typeface="Arial" pitchFamily="34" charset="0"/>
                <a:cs typeface="Arial" pitchFamily="34" charset="0"/>
              </a:rPr>
              <a:t>1, </a:t>
            </a:r>
            <a:r>
              <a:rPr lang="pt-BR" sz="2000" i="1" dirty="0" smtClean="0">
                <a:solidFill>
                  <a:srgbClr val="000099"/>
                </a:solidFill>
                <a:latin typeface="Arial" pitchFamily="34" charset="0"/>
                <a:cs typeface="Arial" pitchFamily="34" charset="0"/>
              </a:rPr>
              <a:t>a</a:t>
            </a:r>
            <a:r>
              <a:rPr lang="pt-BR" sz="2000" dirty="0" smtClean="0">
                <a:solidFill>
                  <a:srgbClr val="000099"/>
                </a:solidFill>
                <a:latin typeface="Arial" pitchFamily="34" charset="0"/>
                <a:cs typeface="Arial" pitchFamily="34" charset="0"/>
              </a:rPr>
              <a:t>2</a:t>
            </a:r>
            <a:r>
              <a:rPr lang="pt-BR" sz="2000" i="1" dirty="0">
                <a:solidFill>
                  <a:srgbClr val="000099"/>
                </a:solidFill>
                <a:latin typeface="Arial" pitchFamily="34" charset="0"/>
                <a:cs typeface="Arial" pitchFamily="34" charset="0"/>
              </a:rPr>
              <a:t>, b</a:t>
            </a:r>
            <a:r>
              <a:rPr lang="pt-BR" sz="2000" dirty="0">
                <a:solidFill>
                  <a:srgbClr val="000099"/>
                </a:solidFill>
                <a:latin typeface="Arial" pitchFamily="34" charset="0"/>
                <a:cs typeface="Arial" pitchFamily="34" charset="0"/>
              </a:rPr>
              <a:t>1</a:t>
            </a:r>
            <a:r>
              <a:rPr lang="pt-BR" sz="2000" i="1" dirty="0">
                <a:solidFill>
                  <a:srgbClr val="000099"/>
                </a:solidFill>
                <a:latin typeface="Arial" pitchFamily="34" charset="0"/>
                <a:cs typeface="Arial" pitchFamily="34" charset="0"/>
              </a:rPr>
              <a:t>, </a:t>
            </a:r>
            <a:r>
              <a:rPr lang="pt-BR" sz="2000" i="1" dirty="0" smtClean="0">
                <a:solidFill>
                  <a:srgbClr val="000099"/>
                </a:solidFill>
                <a:latin typeface="Arial" pitchFamily="34" charset="0"/>
                <a:cs typeface="Arial" pitchFamily="34" charset="0"/>
              </a:rPr>
              <a:t>c</a:t>
            </a:r>
            <a:r>
              <a:rPr lang="pt-BR" sz="2000" dirty="0" smtClean="0">
                <a:solidFill>
                  <a:srgbClr val="000099"/>
                </a:solidFill>
                <a:latin typeface="Arial" pitchFamily="34" charset="0"/>
                <a:cs typeface="Arial" pitchFamily="34" charset="0"/>
              </a:rPr>
              <a:t>1</a:t>
            </a:r>
            <a:r>
              <a:rPr lang="pt-BR" sz="2000" i="1" dirty="0" smtClean="0">
                <a:solidFill>
                  <a:srgbClr val="000099"/>
                </a:solidFill>
                <a:latin typeface="Arial" pitchFamily="34" charset="0"/>
                <a:cs typeface="Arial" pitchFamily="34" charset="0"/>
              </a:rPr>
              <a:t>}</a:t>
            </a:r>
            <a:r>
              <a:rPr lang="pt-BR" sz="2000" dirty="0" smtClean="0">
                <a:solidFill>
                  <a:srgbClr val="000099"/>
                </a:solidFill>
                <a:latin typeface="Arial" pitchFamily="34" charset="0"/>
                <a:cs typeface="Arial" pitchFamily="34" charset="0"/>
              </a:rPr>
              <a:t>.</a:t>
            </a:r>
            <a:endParaRPr lang="pt-BR" sz="2000" dirty="0">
              <a:solidFill>
                <a:srgbClr val="000099"/>
              </a:solidFill>
              <a:latin typeface="Arial" pitchFamily="34" charset="0"/>
              <a:cs typeface="Arial" pitchFamily="34" charset="0"/>
            </a:endParaRPr>
          </a:p>
          <a:p>
            <a:pPr lvl="1" algn="just">
              <a:spcBef>
                <a:spcPts val="1200"/>
              </a:spcBef>
            </a:pPr>
            <a:r>
              <a:rPr lang="en-US" sz="2000" dirty="0">
                <a:solidFill>
                  <a:srgbClr val="000099"/>
                </a:solidFill>
                <a:latin typeface="Arial" pitchFamily="34" charset="0"/>
                <a:cs typeface="Arial" pitchFamily="34" charset="0"/>
              </a:rPr>
              <a:t>Thus the data (recent insert in </a:t>
            </a:r>
            <a:r>
              <a:rPr lang="en-US" sz="2000" i="1" dirty="0">
                <a:solidFill>
                  <a:srgbClr val="000099"/>
                </a:solidFill>
                <a:latin typeface="Arial" pitchFamily="34" charset="0"/>
                <a:cs typeface="Arial" pitchFamily="34" charset="0"/>
              </a:rPr>
              <a:t>DS</a:t>
            </a:r>
            <a:r>
              <a:rPr lang="en-US" sz="2000" dirty="0">
                <a:solidFill>
                  <a:srgbClr val="000099"/>
                </a:solidFill>
                <a:latin typeface="Arial" pitchFamily="34" charset="0"/>
                <a:cs typeface="Arial" pitchFamily="34" charset="0"/>
              </a:rPr>
              <a:t>) stored in </a:t>
            </a:r>
            <a:r>
              <a:rPr lang="en-US" sz="2000" i="1" dirty="0" smtClean="0">
                <a:solidFill>
                  <a:srgbClr val="000099"/>
                </a:solidFill>
                <a:latin typeface="Arial" pitchFamily="34" charset="0"/>
                <a:cs typeface="Arial" pitchFamily="34" charset="0"/>
              </a:rPr>
              <a:t>AVs </a:t>
            </a:r>
            <a:r>
              <a:rPr lang="en-US" sz="2000" dirty="0">
                <a:solidFill>
                  <a:srgbClr val="000099"/>
                </a:solidFill>
                <a:latin typeface="Arial" pitchFamily="34" charset="0"/>
                <a:cs typeface="Arial" pitchFamily="34" charset="0"/>
              </a:rPr>
              <a:t>allows the </a:t>
            </a: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to issue </a:t>
            </a:r>
            <a:r>
              <a:rPr lang="en-US" sz="2000" dirty="0" smtClean="0">
                <a:solidFill>
                  <a:srgbClr val="000099"/>
                </a:solidFill>
                <a:latin typeface="Arial" pitchFamily="34" charset="0"/>
                <a:cs typeface="Arial" pitchFamily="34" charset="0"/>
              </a:rPr>
              <a:t>compensating queries </a:t>
            </a:r>
            <a:r>
              <a:rPr lang="en-US" sz="2000" dirty="0">
                <a:solidFill>
                  <a:srgbClr val="000099"/>
                </a:solidFill>
                <a:latin typeface="Arial" pitchFamily="34" charset="0"/>
                <a:cs typeface="Arial" pitchFamily="34" charset="0"/>
              </a:rPr>
              <a:t>to undo the effect of Insertion Anomaly. Also, the data is stored in the </a:t>
            </a:r>
            <a:r>
              <a:rPr lang="en-US" sz="2000" i="1" dirty="0" smtClean="0">
                <a:solidFill>
                  <a:srgbClr val="000099"/>
                </a:solidFill>
                <a:latin typeface="Arial" pitchFamily="34" charset="0"/>
                <a:cs typeface="Arial" pitchFamily="34" charset="0"/>
              </a:rPr>
              <a:t>AV </a:t>
            </a:r>
            <a:r>
              <a:rPr lang="en-US" sz="2000" dirty="0" smtClean="0">
                <a:solidFill>
                  <a:srgbClr val="000099"/>
                </a:solidFill>
                <a:latin typeface="Arial" pitchFamily="34" charset="0"/>
                <a:cs typeface="Arial" pitchFamily="34" charset="0"/>
              </a:rPr>
              <a:t>till </a:t>
            </a:r>
            <a:r>
              <a:rPr lang="en-US" sz="2000" dirty="0">
                <a:solidFill>
                  <a:srgbClr val="000099"/>
                </a:solidFill>
                <a:latin typeface="Arial" pitchFamily="34" charset="0"/>
                <a:cs typeface="Arial" pitchFamily="34" charset="0"/>
              </a:rPr>
              <a:t>the answer of the query is not installed in the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 If the answer of the query needs </a:t>
            </a:r>
            <a:r>
              <a:rPr lang="en-US" sz="2000" dirty="0" smtClean="0">
                <a:solidFill>
                  <a:srgbClr val="000099"/>
                </a:solidFill>
                <a:latin typeface="Arial" pitchFamily="34" charset="0"/>
                <a:cs typeface="Arial" pitchFamily="34" charset="0"/>
              </a:rPr>
              <a:t>to be </a:t>
            </a:r>
            <a:r>
              <a:rPr lang="en-US" sz="2000" dirty="0">
                <a:solidFill>
                  <a:srgbClr val="000099"/>
                </a:solidFill>
                <a:latin typeface="Arial" pitchFamily="34" charset="0"/>
                <a:cs typeface="Arial" pitchFamily="34" charset="0"/>
              </a:rPr>
              <a:t>joined with some other base relation, the data is not deleted from the </a:t>
            </a:r>
            <a:r>
              <a:rPr lang="en-US" sz="2000" i="1" dirty="0">
                <a:solidFill>
                  <a:srgbClr val="000099"/>
                </a:solidFill>
                <a:latin typeface="Arial" pitchFamily="34" charset="0"/>
                <a:cs typeface="Arial" pitchFamily="34" charset="0"/>
              </a:rPr>
              <a:t>AV </a:t>
            </a:r>
            <a:r>
              <a:rPr lang="en-US" sz="2000" dirty="0">
                <a:solidFill>
                  <a:srgbClr val="000099"/>
                </a:solidFill>
                <a:latin typeface="Arial" pitchFamily="34" charset="0"/>
                <a:cs typeface="Arial" pitchFamily="34" charset="0"/>
              </a:rPr>
              <a:t>.</a:t>
            </a:r>
            <a:endParaRPr lang="en-US" sz="2000" dirty="0" smtClean="0">
              <a:solidFill>
                <a:srgbClr val="000099"/>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2029555" y="2639973"/>
            <a:ext cx="1070697" cy="359869"/>
          </a:xfrm>
          <a:prstGeom prst="rect">
            <a:avLst/>
          </a:prstGeom>
        </p:spPr>
      </p:pic>
    </p:spTree>
    <p:extLst>
      <p:ext uri="{BB962C8B-B14F-4D97-AF65-F5344CB8AC3E}">
        <p14:creationId xmlns:p14="http://schemas.microsoft.com/office/powerpoint/2010/main" val="20222010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54</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710854" cy="2616101"/>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a:t>
            </a:r>
            <a:r>
              <a:rPr lang="en-US" dirty="0" smtClean="0">
                <a:solidFill>
                  <a:srgbClr val="660066"/>
                </a:solidFill>
                <a:latin typeface="Arial" pitchFamily="34" charset="0"/>
                <a:cs typeface="Arial" pitchFamily="34" charset="0"/>
              </a:rPr>
              <a:t>Deletion Anomaly</a:t>
            </a:r>
          </a:p>
          <a:p>
            <a:pPr marL="800100" lvl="1" indent="-342900" algn="just">
              <a:spcBef>
                <a:spcPts val="1200"/>
              </a:spcBef>
              <a:buBlip>
                <a:blip r:embed="rId2"/>
              </a:buBlip>
            </a:pPr>
            <a:r>
              <a:rPr lang="en-US" sz="2000" dirty="0" smtClean="0">
                <a:solidFill>
                  <a:srgbClr val="000099"/>
                </a:solidFill>
                <a:latin typeface="Arial" pitchFamily="34" charset="0"/>
                <a:cs typeface="Arial" pitchFamily="34" charset="0"/>
              </a:rPr>
              <a:t>We </a:t>
            </a:r>
            <a:r>
              <a:rPr lang="en-US" sz="2000" dirty="0">
                <a:solidFill>
                  <a:srgbClr val="000099"/>
                </a:solidFill>
                <a:latin typeface="Arial" pitchFamily="34" charset="0"/>
                <a:cs typeface="Arial" pitchFamily="34" charset="0"/>
              </a:rPr>
              <a:t>materialize at </a:t>
            </a:r>
            <a:r>
              <a:rPr lang="en-US" sz="2000" i="1" dirty="0" smtClean="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 auxiliary views </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1</a:t>
            </a:r>
            <a:r>
              <a:rPr lang="en-US" sz="2000" i="1" baseline="-10000" dirty="0">
                <a:solidFill>
                  <a:srgbClr val="000099"/>
                </a:solidFill>
                <a:latin typeface="Arial" pitchFamily="34" charset="0"/>
                <a:cs typeface="Arial" pitchFamily="34" charset="0"/>
              </a:rPr>
              <a:t>.</a:t>
            </a:r>
            <a:r>
              <a:rPr lang="en-US" sz="2000" i="1" baseline="-10000" dirty="0" smtClean="0">
                <a:solidFill>
                  <a:srgbClr val="000099"/>
                </a:solidFill>
                <a:latin typeface="Arial" pitchFamily="34" charset="0"/>
                <a:cs typeface="Arial" pitchFamily="34" charset="0"/>
              </a:rPr>
              <a:t>ins</a:t>
            </a:r>
            <a:r>
              <a:rPr lang="en-US" sz="2000"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a:t>
            </a:r>
            <a:r>
              <a:rPr lang="en-US" sz="2000" i="1" baseline="-10000" dirty="0" smtClean="0">
                <a:solidFill>
                  <a:srgbClr val="000099"/>
                </a:solidFill>
                <a:latin typeface="Arial" pitchFamily="34" charset="0"/>
                <a:cs typeface="Arial" pitchFamily="34" charset="0"/>
              </a:rPr>
              <a:t>ins</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3</a:t>
            </a:r>
            <a:r>
              <a:rPr lang="en-US" sz="2000" i="1" baseline="-10000" dirty="0" smtClean="0">
                <a:solidFill>
                  <a:srgbClr val="000099"/>
                </a:solidFill>
                <a:latin typeface="Arial" pitchFamily="34" charset="0"/>
                <a:cs typeface="Arial" pitchFamily="34" charset="0"/>
              </a:rPr>
              <a:t>.ins</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that store </a:t>
            </a:r>
            <a:r>
              <a:rPr lang="en-US" sz="2000" dirty="0" smtClean="0">
                <a:solidFill>
                  <a:srgbClr val="000099"/>
                </a:solidFill>
                <a:latin typeface="Arial" pitchFamily="34" charset="0"/>
                <a:cs typeface="Arial" pitchFamily="34" charset="0"/>
              </a:rPr>
              <a:t>recently </a:t>
            </a:r>
            <a:r>
              <a:rPr lang="en-US" sz="2000" dirty="0">
                <a:solidFill>
                  <a:srgbClr val="000099"/>
                </a:solidFill>
                <a:latin typeface="Arial" pitchFamily="34" charset="0"/>
                <a:cs typeface="Arial" pitchFamily="34" charset="0"/>
              </a:rPr>
              <a:t>inserted base </a:t>
            </a:r>
            <a:r>
              <a:rPr lang="en-US" sz="2000" dirty="0" smtClean="0">
                <a:solidFill>
                  <a:srgbClr val="000099"/>
                </a:solidFill>
                <a:latin typeface="Arial" pitchFamily="34" charset="0"/>
                <a:cs typeface="Arial" pitchFamily="34" charset="0"/>
              </a:rPr>
              <a:t>tuples.</a:t>
            </a:r>
          </a:p>
          <a:p>
            <a:pPr marL="800100" lvl="1" indent="-342900" algn="just">
              <a:spcBef>
                <a:spcPts val="1200"/>
              </a:spcBef>
              <a:buBlip>
                <a:blip r:embed="rId2"/>
              </a:buBlip>
            </a:pPr>
            <a:r>
              <a:rPr lang="en-US" sz="2000" dirty="0" smtClean="0">
                <a:solidFill>
                  <a:srgbClr val="000099"/>
                </a:solidFill>
                <a:latin typeface="Arial" pitchFamily="34" charset="0"/>
                <a:cs typeface="Arial" pitchFamily="34" charset="0"/>
              </a:rPr>
              <a:t>We materialize </a:t>
            </a:r>
            <a:r>
              <a:rPr lang="en-US" sz="2000" dirty="0">
                <a:solidFill>
                  <a:srgbClr val="000099"/>
                </a:solidFill>
                <a:latin typeface="Arial" pitchFamily="34" charset="0"/>
                <a:cs typeface="Arial" pitchFamily="34" charset="0"/>
              </a:rPr>
              <a:t>at </a:t>
            </a:r>
            <a:r>
              <a:rPr lang="en-US" sz="2000" i="1" dirty="0" smtClean="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1.</a:t>
            </a:r>
            <a:r>
              <a:rPr lang="en-US" sz="2000" i="1" baseline="-10000" dirty="0" smtClean="0">
                <a:solidFill>
                  <a:srgbClr val="000099"/>
                </a:solidFill>
                <a:latin typeface="Arial" pitchFamily="34" charset="0"/>
                <a:cs typeface="Arial" pitchFamily="34" charset="0"/>
              </a:rPr>
              <a:t>del</a:t>
            </a:r>
            <a:r>
              <a:rPr lang="en-US" sz="2000"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2.</a:t>
            </a:r>
            <a:r>
              <a:rPr lang="en-US" sz="2000" i="1" baseline="-10000" dirty="0" smtClean="0">
                <a:solidFill>
                  <a:srgbClr val="000099"/>
                </a:solidFill>
                <a:latin typeface="Arial" pitchFamily="34" charset="0"/>
                <a:cs typeface="Arial" pitchFamily="34" charset="0"/>
              </a:rPr>
              <a:t>del</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and </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3.</a:t>
            </a:r>
            <a:r>
              <a:rPr lang="en-US" sz="2000" i="1" baseline="-10000" dirty="0" smtClean="0">
                <a:solidFill>
                  <a:srgbClr val="000099"/>
                </a:solidFill>
                <a:latin typeface="Arial" pitchFamily="34" charset="0"/>
                <a:cs typeface="Arial" pitchFamily="34" charset="0"/>
              </a:rPr>
              <a:t>del</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that store the recently deleted base </a:t>
            </a:r>
            <a:r>
              <a:rPr lang="en-US" sz="2000" dirty="0" smtClean="0">
                <a:solidFill>
                  <a:srgbClr val="000099"/>
                </a:solidFill>
                <a:latin typeface="Arial" pitchFamily="34" charset="0"/>
                <a:cs typeface="Arial" pitchFamily="34" charset="0"/>
              </a:rPr>
              <a:t>tuples and </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1</a:t>
            </a:r>
            <a:r>
              <a:rPr lang="en-US" sz="2000" i="1" baseline="-10000" dirty="0">
                <a:solidFill>
                  <a:srgbClr val="000099"/>
                </a:solidFill>
                <a:latin typeface="Arial" pitchFamily="34" charset="0"/>
                <a:cs typeface="Arial" pitchFamily="34" charset="0"/>
              </a:rPr>
              <a:t>.</a:t>
            </a:r>
            <a:r>
              <a:rPr lang="en-US" sz="2000" i="1" baseline="-10000" dirty="0" smtClean="0">
                <a:solidFill>
                  <a:srgbClr val="000099"/>
                </a:solidFill>
                <a:latin typeface="Arial" pitchFamily="34" charset="0"/>
                <a:cs typeface="Arial" pitchFamily="34" charset="0"/>
              </a:rPr>
              <a:t>par</a:t>
            </a:r>
            <a:r>
              <a:rPr lang="en-US" sz="2000"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2</a:t>
            </a:r>
            <a:r>
              <a:rPr lang="en-US" sz="2000" i="1" baseline="-10000" dirty="0" smtClean="0">
                <a:solidFill>
                  <a:srgbClr val="000099"/>
                </a:solidFill>
                <a:latin typeface="Arial" pitchFamily="34" charset="0"/>
                <a:cs typeface="Arial" pitchFamily="34" charset="0"/>
              </a:rPr>
              <a:t>.par</a:t>
            </a:r>
            <a:r>
              <a:rPr lang="en-US" sz="2000" i="1"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3</a:t>
            </a:r>
            <a:r>
              <a:rPr lang="en-US" sz="2000" i="1" baseline="-10000" dirty="0" smtClean="0">
                <a:solidFill>
                  <a:srgbClr val="000099"/>
                </a:solidFill>
                <a:latin typeface="Arial" pitchFamily="34" charset="0"/>
                <a:cs typeface="Arial" pitchFamily="34" charset="0"/>
              </a:rPr>
              <a:t>.par</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to </a:t>
            </a:r>
            <a:r>
              <a:rPr lang="en-US" sz="2000" dirty="0">
                <a:solidFill>
                  <a:srgbClr val="000099"/>
                </a:solidFill>
                <a:latin typeface="Arial" pitchFamily="34" charset="0"/>
                <a:cs typeface="Arial" pitchFamily="34" charset="0"/>
              </a:rPr>
              <a:t>store the currently </a:t>
            </a:r>
            <a:r>
              <a:rPr lang="en-US" sz="2000" dirty="0" smtClean="0">
                <a:solidFill>
                  <a:srgbClr val="000099"/>
                </a:solidFill>
                <a:latin typeface="Arial" pitchFamily="34" charset="0"/>
                <a:cs typeface="Arial" pitchFamily="34" charset="0"/>
              </a:rPr>
              <a:t>participating base tuples.</a:t>
            </a:r>
          </a:p>
        </p:txBody>
      </p:sp>
    </p:spTree>
    <p:extLst>
      <p:ext uri="{BB962C8B-B14F-4D97-AF65-F5344CB8AC3E}">
        <p14:creationId xmlns:p14="http://schemas.microsoft.com/office/powerpoint/2010/main" val="28979500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55</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359163" cy="4431983"/>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a:t>
            </a:r>
            <a:r>
              <a:rPr lang="en-US" dirty="0" smtClean="0">
                <a:solidFill>
                  <a:srgbClr val="660066"/>
                </a:solidFill>
                <a:latin typeface="Arial" pitchFamily="34" charset="0"/>
                <a:cs typeface="Arial" pitchFamily="34" charset="0"/>
              </a:rPr>
              <a:t>Deletion Anomaly</a:t>
            </a:r>
          </a:p>
          <a:p>
            <a:pPr algn="just">
              <a:spcBef>
                <a:spcPts val="1200"/>
              </a:spcBef>
              <a:spcAft>
                <a:spcPts val="1200"/>
              </a:spcAft>
            </a:pP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steps which </a:t>
            </a:r>
            <a:r>
              <a:rPr lang="en-US" sz="2000" dirty="0" smtClean="0">
                <a:solidFill>
                  <a:srgbClr val="000099"/>
                </a:solidFill>
                <a:latin typeface="Arial" pitchFamily="34" charset="0"/>
                <a:cs typeface="Arial" pitchFamily="34" charset="0"/>
              </a:rPr>
              <a:t>the </a:t>
            </a:r>
            <a:r>
              <a:rPr lang="en-US" sz="2000" i="1"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and the </a:t>
            </a:r>
            <a:r>
              <a:rPr lang="en-US" sz="2000" i="1" dirty="0">
                <a:solidFill>
                  <a:srgbClr val="000099"/>
                </a:solidFill>
                <a:latin typeface="Arial" pitchFamily="34" charset="0"/>
                <a:cs typeface="Arial" pitchFamily="34" charset="0"/>
              </a:rPr>
              <a:t>DS </a:t>
            </a:r>
            <a:r>
              <a:rPr lang="en-US" sz="2000" dirty="0">
                <a:solidFill>
                  <a:srgbClr val="000099"/>
                </a:solidFill>
                <a:latin typeface="Arial" pitchFamily="34" charset="0"/>
                <a:cs typeface="Arial" pitchFamily="34" charset="0"/>
              </a:rPr>
              <a:t>take to perform View Maintenance </a:t>
            </a:r>
            <a:r>
              <a:rPr lang="en-US" sz="2000" dirty="0" smtClean="0">
                <a:solidFill>
                  <a:srgbClr val="000099"/>
                </a:solidFill>
                <a:latin typeface="Arial" pitchFamily="34" charset="0"/>
                <a:cs typeface="Arial" pitchFamily="34" charset="0"/>
              </a:rPr>
              <a:t>are:</a:t>
            </a:r>
            <a:endParaRPr lang="en-US" sz="2000" dirty="0">
              <a:solidFill>
                <a:srgbClr val="000099"/>
              </a:solidFill>
              <a:latin typeface="Arial" pitchFamily="34" charset="0"/>
              <a:cs typeface="Arial" pitchFamily="34" charset="0"/>
            </a:endParaRPr>
          </a:p>
          <a:p>
            <a:pPr marL="350838" lvl="1" indent="-342900" algn="just">
              <a:buFont typeface="+mj-lt"/>
              <a:buAutoNum type="arabicPeriod"/>
            </a:pPr>
            <a:r>
              <a:rPr lang="en-US" sz="1800" i="1" dirty="0" smtClean="0">
                <a:solidFill>
                  <a:srgbClr val="000099"/>
                </a:solidFill>
                <a:latin typeface="Arial" pitchFamily="34" charset="0"/>
                <a:cs typeface="Arial" pitchFamily="34" charset="0"/>
              </a:rPr>
              <a:t>DS</a:t>
            </a:r>
            <a:r>
              <a:rPr lang="en-US" sz="1800" dirty="0" smtClean="0">
                <a:solidFill>
                  <a:srgbClr val="000099"/>
                </a:solidFill>
                <a:latin typeface="Arial" pitchFamily="34" charset="0"/>
                <a:cs typeface="Arial" pitchFamily="34" charset="0"/>
              </a:rPr>
              <a:t>1 </a:t>
            </a:r>
            <a:r>
              <a:rPr lang="en-US" sz="1800" dirty="0">
                <a:solidFill>
                  <a:srgbClr val="000099"/>
                </a:solidFill>
                <a:latin typeface="Arial" pitchFamily="34" charset="0"/>
                <a:cs typeface="Arial" pitchFamily="34" charset="0"/>
              </a:rPr>
              <a:t>executes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 </a:t>
            </a:r>
            <a:r>
              <a:rPr lang="en-US" sz="1800" i="1" dirty="0">
                <a:solidFill>
                  <a:srgbClr val="000099"/>
                </a:solidFill>
                <a:latin typeface="Arial" pitchFamily="34" charset="0"/>
                <a:cs typeface="Arial" pitchFamily="34" charset="0"/>
              </a:rPr>
              <a:t>insert</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,&lt;a</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b</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and sends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to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marL="350838" lvl="1" indent="-342900" algn="just">
              <a:buFont typeface="+mj-lt"/>
              <a:buAutoNum type="arabicPeriod"/>
            </a:pPr>
            <a:r>
              <a:rPr lang="en-US" sz="1800" i="1" dirty="0" smtClean="0">
                <a:solidFill>
                  <a:srgbClr val="000099"/>
                </a:solidFill>
                <a:latin typeface="Arial" pitchFamily="34" charset="0"/>
                <a:cs typeface="Arial" pitchFamily="34" charset="0"/>
              </a:rPr>
              <a:t>DW </a:t>
            </a:r>
            <a:r>
              <a:rPr lang="en-US" sz="1800" dirty="0" smtClean="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I</a:t>
            </a:r>
            <a:r>
              <a:rPr lang="en-US" sz="1800" dirty="0">
                <a:solidFill>
                  <a:srgbClr val="000099"/>
                </a:solidFill>
                <a:latin typeface="Arial" pitchFamily="34" charset="0"/>
                <a:cs typeface="Arial" pitchFamily="34" charset="0"/>
              </a:rPr>
              <a:t>1, </a:t>
            </a:r>
            <a:r>
              <a:rPr lang="en-US" sz="1800" i="1" dirty="0" smtClean="0">
                <a:solidFill>
                  <a:srgbClr val="000099"/>
                </a:solidFill>
                <a:latin typeface="Arial" pitchFamily="34" charset="0"/>
                <a:cs typeface="Arial" pitchFamily="34" charset="0"/>
              </a:rPr>
              <a:t>inserts </a:t>
            </a:r>
            <a:r>
              <a:rPr lang="en-US" sz="1800" dirty="0" smtClean="0">
                <a:solidFill>
                  <a:srgbClr val="000099"/>
                </a:solidFill>
                <a:latin typeface="Arial" pitchFamily="34" charset="0"/>
                <a:cs typeface="Arial" pitchFamily="34" charset="0"/>
              </a:rPr>
              <a:t>(</a:t>
            </a:r>
            <a:r>
              <a:rPr lang="en-US" sz="1800" i="1" dirty="0" smtClean="0">
                <a:solidFill>
                  <a:srgbClr val="000099"/>
                </a:solidFill>
                <a:latin typeface="Arial" pitchFamily="34" charset="0"/>
                <a:cs typeface="Arial" pitchFamily="34" charset="0"/>
              </a:rPr>
              <a:t>AV</a:t>
            </a:r>
            <a:r>
              <a:rPr lang="en-US" sz="1800" i="1" baseline="-10000" dirty="0" smtClean="0">
                <a:solidFill>
                  <a:srgbClr val="000099"/>
                </a:solidFill>
                <a:latin typeface="Arial" pitchFamily="34" charset="0"/>
                <a:cs typeface="Arial" pitchFamily="34" charset="0"/>
              </a:rPr>
              <a:t>R</a:t>
            </a:r>
            <a:r>
              <a:rPr lang="en-US" sz="1800" baseline="-10000" dirty="0" smtClean="0">
                <a:solidFill>
                  <a:srgbClr val="000099"/>
                </a:solidFill>
                <a:latin typeface="Arial" pitchFamily="34" charset="0"/>
                <a:cs typeface="Arial" pitchFamily="34" charset="0"/>
              </a:rPr>
              <a:t>1</a:t>
            </a:r>
            <a:r>
              <a:rPr lang="en-US" sz="1800" i="1" baseline="-10000" dirty="0">
                <a:solidFill>
                  <a:srgbClr val="000099"/>
                </a:solidFill>
                <a:latin typeface="Arial" pitchFamily="34" charset="0"/>
                <a:cs typeface="Arial" pitchFamily="34" charset="0"/>
              </a:rPr>
              <a:t>.</a:t>
            </a:r>
            <a:r>
              <a:rPr lang="en-US" sz="1800" i="1" baseline="-10000" dirty="0" smtClean="0">
                <a:solidFill>
                  <a:srgbClr val="000099"/>
                </a:solidFill>
                <a:latin typeface="Arial" pitchFamily="34" charset="0"/>
                <a:cs typeface="Arial" pitchFamily="34" charset="0"/>
              </a:rPr>
              <a:t>ins</a:t>
            </a:r>
            <a:r>
              <a:rPr lang="en-US" sz="1800" i="1" dirty="0" smtClean="0">
                <a:solidFill>
                  <a:srgbClr val="000099"/>
                </a:solidFill>
                <a:latin typeface="Arial" pitchFamily="34" charset="0"/>
                <a:cs typeface="Arial" pitchFamily="34" charset="0"/>
              </a:rPr>
              <a:t>,&lt;a</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b</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and </a:t>
            </a:r>
            <a:r>
              <a:rPr lang="en-US" sz="1800" dirty="0" smtClean="0">
                <a:solidFill>
                  <a:srgbClr val="000099"/>
                </a:solidFill>
                <a:latin typeface="Arial" pitchFamily="34" charset="0"/>
                <a:cs typeface="Arial" pitchFamily="34" charset="0"/>
              </a:rPr>
              <a:t>sends</a:t>
            </a:r>
          </a:p>
          <a:p>
            <a:pPr marL="350838" lvl="1" indent="-342900" algn="just"/>
            <a:r>
              <a:rPr lang="en-US" sz="1800" i="1" dirty="0" smtClean="0">
                <a:solidFill>
                  <a:srgbClr val="000099"/>
                </a:solidFill>
                <a:latin typeface="Arial" pitchFamily="34" charset="0"/>
                <a:cs typeface="Arial" pitchFamily="34" charset="0"/>
              </a:rPr>
              <a:t>	Q</a:t>
            </a:r>
            <a:r>
              <a:rPr lang="en-US" sz="1800" dirty="0" smtClean="0">
                <a:solidFill>
                  <a:srgbClr val="000099"/>
                </a:solidFill>
                <a:latin typeface="Arial" pitchFamily="34" charset="0"/>
                <a:cs typeface="Arial" pitchFamily="34" charset="0"/>
              </a:rPr>
              <a:t>1 </a:t>
            </a:r>
            <a:r>
              <a:rPr lang="en-US" sz="1800" dirty="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2 </a:t>
            </a:r>
            <a:r>
              <a:rPr lang="en-US" sz="1800" dirty="0" smtClean="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&lt;a</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b</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 </a:t>
            </a:r>
            <a:r>
              <a:rPr lang="en-US" sz="1800" dirty="0" smtClean="0">
                <a:solidFill>
                  <a:srgbClr val="000099"/>
                </a:solidFill>
                <a:latin typeface="Arial" pitchFamily="34" charset="0"/>
                <a:cs typeface="Arial" pitchFamily="34" charset="0"/>
              </a:rPr>
              <a:t>to </a:t>
            </a:r>
            <a:r>
              <a:rPr lang="en-US" sz="1800" i="1" dirty="0" smtClean="0">
                <a:solidFill>
                  <a:srgbClr val="000099"/>
                </a:solidFill>
                <a:latin typeface="Arial" pitchFamily="34" charset="0"/>
                <a:cs typeface="Arial" pitchFamily="34" charset="0"/>
              </a:rPr>
              <a:t>DS</a:t>
            </a:r>
            <a:r>
              <a:rPr lang="en-US" sz="1800" dirty="0" smtClean="0">
                <a:solidFill>
                  <a:srgbClr val="000099"/>
                </a:solidFill>
                <a:latin typeface="Arial" pitchFamily="34" charset="0"/>
                <a:cs typeface="Arial" pitchFamily="34" charset="0"/>
              </a:rPr>
              <a:t>2</a:t>
            </a:r>
            <a:r>
              <a:rPr lang="en-US" sz="1800" dirty="0">
                <a:solidFill>
                  <a:srgbClr val="000099"/>
                </a:solidFill>
                <a:latin typeface="Arial" pitchFamily="34" charset="0"/>
                <a:cs typeface="Arial" pitchFamily="34" charset="0"/>
              </a:rPr>
              <a:t>.</a:t>
            </a:r>
          </a:p>
          <a:p>
            <a:pPr marL="350838" lvl="1" indent="-342900" algn="just">
              <a:buFont typeface="+mj-lt"/>
              <a:buAutoNum type="arabicPeriod" startAt="3"/>
            </a:pPr>
            <a:r>
              <a:rPr lang="en-US" sz="1800" i="1" dirty="0" smtClean="0">
                <a:solidFill>
                  <a:srgbClr val="000099"/>
                </a:solidFill>
                <a:latin typeface="Arial" pitchFamily="34" charset="0"/>
                <a:cs typeface="Arial" pitchFamily="34" charset="0"/>
              </a:rPr>
              <a:t>DS</a:t>
            </a:r>
            <a:r>
              <a:rPr lang="en-US" sz="1800" dirty="0" smtClean="0">
                <a:solidFill>
                  <a:srgbClr val="000099"/>
                </a:solidFill>
                <a:latin typeface="Arial" pitchFamily="34" charset="0"/>
                <a:cs typeface="Arial" pitchFamily="34" charset="0"/>
              </a:rPr>
              <a:t>2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Q</a:t>
            </a:r>
            <a:r>
              <a:rPr lang="en-US" sz="1800" dirty="0">
                <a:solidFill>
                  <a:srgbClr val="000099"/>
                </a:solidFill>
                <a:latin typeface="Arial" pitchFamily="34" charset="0"/>
                <a:cs typeface="Arial" pitchFamily="34" charset="0"/>
              </a:rPr>
              <a:t>1 and evaluates it.</a:t>
            </a:r>
          </a:p>
          <a:p>
            <a:pPr marL="350838" lvl="1" indent="-342900" algn="just">
              <a:buFont typeface="+mj-lt"/>
              <a:buAutoNum type="arabicPeriod" startAt="3"/>
            </a:pPr>
            <a:r>
              <a:rPr lang="en-US" sz="1800" dirty="0" smtClean="0">
                <a:solidFill>
                  <a:srgbClr val="000099"/>
                </a:solidFill>
                <a:latin typeface="Arial" pitchFamily="34" charset="0"/>
                <a:cs typeface="Arial" pitchFamily="34" charset="0"/>
              </a:rPr>
              <a:t>The </a:t>
            </a:r>
            <a:r>
              <a:rPr lang="en-US" sz="1800" dirty="0">
                <a:solidFill>
                  <a:srgbClr val="000099"/>
                </a:solidFill>
                <a:latin typeface="Arial" pitchFamily="34" charset="0"/>
                <a:cs typeface="Arial" pitchFamily="34" charset="0"/>
              </a:rPr>
              <a:t>answer </a:t>
            </a:r>
            <a:r>
              <a:rPr lang="en-US" sz="1800" i="1"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1 = </a:t>
            </a:r>
            <a:r>
              <a:rPr lang="en-US" sz="1800" i="1" dirty="0">
                <a:solidFill>
                  <a:srgbClr val="000099"/>
                </a:solidFill>
                <a:latin typeface="Arial" pitchFamily="34" charset="0"/>
                <a:cs typeface="Arial" pitchFamily="34" charset="0"/>
              </a:rPr>
              <a:t>{&lt; a</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 </a:t>
            </a:r>
            <a:r>
              <a:rPr lang="en-US" sz="1800" dirty="0">
                <a:solidFill>
                  <a:srgbClr val="000099"/>
                </a:solidFill>
                <a:latin typeface="Arial" pitchFamily="34" charset="0"/>
                <a:cs typeface="Arial" pitchFamily="34" charset="0"/>
              </a:rPr>
              <a:t>is sent to the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marL="350838" lvl="1" indent="-342900" algn="just">
              <a:buFont typeface="+mj-lt"/>
              <a:buAutoNum type="arabicPeriod" startAt="3"/>
            </a:pPr>
            <a:r>
              <a:rPr lang="en-US" sz="1800" i="1" dirty="0" smtClean="0">
                <a:solidFill>
                  <a:srgbClr val="000099"/>
                </a:solidFill>
                <a:latin typeface="Arial" pitchFamily="34" charset="0"/>
                <a:cs typeface="Arial" pitchFamily="34" charset="0"/>
              </a:rPr>
              <a:t>DS</a:t>
            </a:r>
            <a:r>
              <a:rPr lang="en-US" sz="1800" dirty="0" smtClean="0">
                <a:solidFill>
                  <a:srgbClr val="000099"/>
                </a:solidFill>
                <a:latin typeface="Arial" pitchFamily="34" charset="0"/>
                <a:cs typeface="Arial" pitchFamily="34" charset="0"/>
              </a:rPr>
              <a:t>2 </a:t>
            </a:r>
            <a:r>
              <a:rPr lang="en-US" sz="1800" dirty="0">
                <a:solidFill>
                  <a:srgbClr val="000099"/>
                </a:solidFill>
                <a:latin typeface="Arial" pitchFamily="34" charset="0"/>
                <a:cs typeface="Arial" pitchFamily="34" charset="0"/>
              </a:rPr>
              <a:t>executes </a:t>
            </a:r>
            <a:r>
              <a:rPr lang="en-US" sz="1800" i="1" dirty="0">
                <a:solidFill>
                  <a:srgbClr val="000099"/>
                </a:solidFill>
                <a:latin typeface="Arial" pitchFamily="34" charset="0"/>
                <a:cs typeface="Arial" pitchFamily="34" charset="0"/>
              </a:rPr>
              <a:t>D</a:t>
            </a:r>
            <a:r>
              <a:rPr lang="en-US" sz="1800" dirty="0">
                <a:solidFill>
                  <a:srgbClr val="000099"/>
                </a:solidFill>
                <a:latin typeface="Arial" pitchFamily="34" charset="0"/>
                <a:cs typeface="Arial" pitchFamily="34" charset="0"/>
              </a:rPr>
              <a:t>1 = </a:t>
            </a:r>
            <a:r>
              <a:rPr lang="en-US" sz="1800" i="1" dirty="0" smtClean="0">
                <a:solidFill>
                  <a:srgbClr val="000099"/>
                </a:solidFill>
                <a:latin typeface="Arial" pitchFamily="34" charset="0"/>
                <a:cs typeface="Arial" pitchFamily="34" charset="0"/>
              </a:rPr>
              <a:t>delete </a:t>
            </a:r>
            <a:r>
              <a:rPr lang="en-US" sz="1800" dirty="0" smtClean="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2</a:t>
            </a:r>
            <a:r>
              <a:rPr lang="en-US" sz="1800" i="1" dirty="0" smtClean="0">
                <a:solidFill>
                  <a:srgbClr val="000099"/>
                </a:solidFill>
                <a:latin typeface="Arial" pitchFamily="34" charset="0"/>
                <a:cs typeface="Arial" pitchFamily="34" charset="0"/>
              </a:rPr>
              <a:t>,&lt;b</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and sends </a:t>
            </a:r>
            <a:r>
              <a:rPr lang="en-US" sz="1800" i="1" dirty="0">
                <a:solidFill>
                  <a:srgbClr val="000099"/>
                </a:solidFill>
                <a:latin typeface="Arial" pitchFamily="34" charset="0"/>
                <a:cs typeface="Arial" pitchFamily="34" charset="0"/>
              </a:rPr>
              <a:t>D</a:t>
            </a:r>
            <a:r>
              <a:rPr lang="en-US" sz="1800" dirty="0">
                <a:solidFill>
                  <a:srgbClr val="000099"/>
                </a:solidFill>
                <a:latin typeface="Arial" pitchFamily="34" charset="0"/>
                <a:cs typeface="Arial" pitchFamily="34" charset="0"/>
              </a:rPr>
              <a:t>1 to </a:t>
            </a:r>
            <a:r>
              <a:rPr lang="en-US" sz="1800" i="1" dirty="0">
                <a:solidFill>
                  <a:srgbClr val="000099"/>
                </a:solidFill>
                <a:latin typeface="Arial" pitchFamily="34" charset="0"/>
                <a:cs typeface="Arial" pitchFamily="34" charset="0"/>
              </a:rPr>
              <a:t>DW</a:t>
            </a:r>
            <a:r>
              <a:rPr lang="en-US" sz="1800" dirty="0">
                <a:solidFill>
                  <a:srgbClr val="000099"/>
                </a:solidFill>
                <a:latin typeface="Arial" pitchFamily="34" charset="0"/>
                <a:cs typeface="Arial" pitchFamily="34" charset="0"/>
              </a:rPr>
              <a:t>.</a:t>
            </a:r>
          </a:p>
          <a:p>
            <a:pPr marL="350838" lvl="1" indent="-342900" algn="just">
              <a:buFont typeface="+mj-lt"/>
              <a:buAutoNum type="arabicPeriod" startAt="3"/>
            </a:pPr>
            <a:r>
              <a:rPr lang="en-US" sz="1800" i="1" dirty="0" smtClean="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A</a:t>
            </a:r>
            <a:r>
              <a:rPr lang="en-US" sz="1800" dirty="0">
                <a:solidFill>
                  <a:srgbClr val="000099"/>
                </a:solidFill>
                <a:latin typeface="Arial" pitchFamily="34" charset="0"/>
                <a:cs typeface="Arial" pitchFamily="34" charset="0"/>
              </a:rPr>
              <a:t>1, </a:t>
            </a:r>
            <a:r>
              <a:rPr lang="en-US" sz="1800" i="1" dirty="0" smtClean="0">
                <a:solidFill>
                  <a:srgbClr val="000099"/>
                </a:solidFill>
                <a:latin typeface="Arial" pitchFamily="34" charset="0"/>
                <a:cs typeface="Arial" pitchFamily="34" charset="0"/>
              </a:rPr>
              <a:t>inserts </a:t>
            </a:r>
            <a:r>
              <a:rPr lang="en-US" sz="1800" dirty="0" smtClean="0">
                <a:solidFill>
                  <a:srgbClr val="000099"/>
                </a:solidFill>
                <a:latin typeface="Arial" pitchFamily="34" charset="0"/>
                <a:cs typeface="Arial" pitchFamily="34" charset="0"/>
              </a:rPr>
              <a:t>(</a:t>
            </a:r>
            <a:r>
              <a:rPr lang="en-US" sz="1800" i="1" dirty="0" smtClean="0">
                <a:solidFill>
                  <a:srgbClr val="000099"/>
                </a:solidFill>
                <a:latin typeface="Arial" pitchFamily="34" charset="0"/>
                <a:cs typeface="Arial" pitchFamily="34" charset="0"/>
              </a:rPr>
              <a:t>AV</a:t>
            </a:r>
            <a:r>
              <a:rPr lang="en-US" sz="1800" i="1" baseline="-10000" dirty="0" smtClean="0">
                <a:solidFill>
                  <a:srgbClr val="000099"/>
                </a:solidFill>
                <a:latin typeface="Arial" pitchFamily="34" charset="0"/>
                <a:cs typeface="Arial" pitchFamily="34" charset="0"/>
              </a:rPr>
              <a:t>R</a:t>
            </a:r>
            <a:r>
              <a:rPr lang="en-US" sz="1800" baseline="-10000" dirty="0" smtClean="0">
                <a:solidFill>
                  <a:srgbClr val="000099"/>
                </a:solidFill>
                <a:latin typeface="Arial" pitchFamily="34" charset="0"/>
                <a:cs typeface="Arial" pitchFamily="34" charset="0"/>
              </a:rPr>
              <a:t>2</a:t>
            </a:r>
            <a:r>
              <a:rPr lang="en-US" sz="1800" i="1" baseline="-10000" dirty="0">
                <a:solidFill>
                  <a:srgbClr val="000099"/>
                </a:solidFill>
                <a:latin typeface="Arial" pitchFamily="34" charset="0"/>
                <a:cs typeface="Arial" pitchFamily="34" charset="0"/>
              </a:rPr>
              <a:t>.</a:t>
            </a:r>
            <a:r>
              <a:rPr lang="en-US" sz="1800" i="1" baseline="-10000" dirty="0" smtClean="0">
                <a:solidFill>
                  <a:srgbClr val="000099"/>
                </a:solidFill>
                <a:latin typeface="Arial" pitchFamily="34" charset="0"/>
                <a:cs typeface="Arial" pitchFamily="34" charset="0"/>
              </a:rPr>
              <a:t>par</a:t>
            </a:r>
            <a:r>
              <a:rPr lang="en-US" sz="1800" i="1" dirty="0" smtClean="0">
                <a:solidFill>
                  <a:srgbClr val="000099"/>
                </a:solidFill>
                <a:latin typeface="Arial" pitchFamily="34" charset="0"/>
                <a:cs typeface="Arial" pitchFamily="34" charset="0"/>
              </a:rPr>
              <a:t>,&lt;b</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and sends </a:t>
            </a:r>
            <a:r>
              <a:rPr lang="en-US" sz="1800" i="1" dirty="0">
                <a:solidFill>
                  <a:srgbClr val="000099"/>
                </a:solidFill>
                <a:latin typeface="Arial" pitchFamily="34" charset="0"/>
                <a:cs typeface="Arial" pitchFamily="34" charset="0"/>
              </a:rPr>
              <a:t>Q</a:t>
            </a:r>
            <a:r>
              <a:rPr lang="en-US" sz="1800" dirty="0">
                <a:solidFill>
                  <a:srgbClr val="000099"/>
                </a:solidFill>
                <a:latin typeface="Arial" pitchFamily="34" charset="0"/>
                <a:cs typeface="Arial" pitchFamily="34" charset="0"/>
              </a:rPr>
              <a:t>2 = </a:t>
            </a:r>
            <a:r>
              <a:rPr lang="en-US" sz="1800" i="1" dirty="0">
                <a:solidFill>
                  <a:srgbClr val="000099"/>
                </a:solidFill>
                <a:latin typeface="Arial" pitchFamily="34" charset="0"/>
                <a:cs typeface="Arial" pitchFamily="34" charset="0"/>
              </a:rPr>
              <a:t>R</a:t>
            </a:r>
            <a:r>
              <a:rPr lang="en-US" sz="1800" dirty="0">
                <a:solidFill>
                  <a:srgbClr val="000099"/>
                </a:solidFill>
                <a:latin typeface="Arial" pitchFamily="34" charset="0"/>
                <a:cs typeface="Arial" pitchFamily="34" charset="0"/>
              </a:rPr>
              <a:t>3 </a:t>
            </a:r>
            <a:r>
              <a:rPr lang="en-US" sz="1800" dirty="0" smtClean="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A</a:t>
            </a:r>
            <a:r>
              <a:rPr lang="en-US" sz="1800" dirty="0" smtClean="0">
                <a:solidFill>
                  <a:srgbClr val="000099"/>
                </a:solidFill>
                <a:latin typeface="Arial" pitchFamily="34" charset="0"/>
                <a:cs typeface="Arial" pitchFamily="34" charset="0"/>
              </a:rPr>
              <a:t>1 </a:t>
            </a:r>
            <a:r>
              <a:rPr lang="en-US" sz="1800" dirty="0">
                <a:solidFill>
                  <a:srgbClr val="000099"/>
                </a:solidFill>
                <a:latin typeface="Arial" pitchFamily="34" charset="0"/>
                <a:cs typeface="Arial" pitchFamily="34" charset="0"/>
              </a:rPr>
              <a:t>to </a:t>
            </a:r>
            <a:r>
              <a:rPr lang="en-US" sz="1800" i="1" dirty="0">
                <a:solidFill>
                  <a:srgbClr val="000099"/>
                </a:solidFill>
                <a:latin typeface="Arial" pitchFamily="34" charset="0"/>
                <a:cs typeface="Arial" pitchFamily="34" charset="0"/>
              </a:rPr>
              <a:t>DS</a:t>
            </a:r>
            <a:r>
              <a:rPr lang="en-US" sz="1800" dirty="0">
                <a:solidFill>
                  <a:srgbClr val="000099"/>
                </a:solidFill>
                <a:latin typeface="Arial" pitchFamily="34" charset="0"/>
                <a:cs typeface="Arial" pitchFamily="34" charset="0"/>
              </a:rPr>
              <a:t>3.</a:t>
            </a:r>
          </a:p>
          <a:p>
            <a:pPr marL="350838" lvl="1" indent="-342900" algn="just">
              <a:buFont typeface="+mj-lt"/>
              <a:buAutoNum type="arabicPeriod" startAt="3"/>
            </a:pPr>
            <a:r>
              <a:rPr lang="en-US" sz="1800" i="1" dirty="0" smtClean="0">
                <a:solidFill>
                  <a:srgbClr val="000099"/>
                </a:solidFill>
                <a:latin typeface="Arial" pitchFamily="34" charset="0"/>
                <a:cs typeface="Arial" pitchFamily="34" charset="0"/>
              </a:rPr>
              <a:t>DW </a:t>
            </a:r>
            <a:r>
              <a:rPr lang="en-US" sz="1800" dirty="0">
                <a:solidFill>
                  <a:srgbClr val="000099"/>
                </a:solidFill>
                <a:latin typeface="Arial" pitchFamily="34" charset="0"/>
                <a:cs typeface="Arial" pitchFamily="34" charset="0"/>
              </a:rPr>
              <a:t>receives </a:t>
            </a:r>
            <a:r>
              <a:rPr lang="en-US" sz="1800" i="1" dirty="0">
                <a:solidFill>
                  <a:srgbClr val="000099"/>
                </a:solidFill>
                <a:latin typeface="Arial" pitchFamily="34" charset="0"/>
                <a:cs typeface="Arial" pitchFamily="34" charset="0"/>
              </a:rPr>
              <a:t>D</a:t>
            </a:r>
            <a:r>
              <a:rPr lang="en-US" sz="1800" dirty="0">
                <a:solidFill>
                  <a:srgbClr val="000099"/>
                </a:solidFill>
                <a:latin typeface="Arial" pitchFamily="34" charset="0"/>
                <a:cs typeface="Arial" pitchFamily="34" charset="0"/>
              </a:rPr>
              <a:t>1, executes </a:t>
            </a:r>
            <a:r>
              <a:rPr lang="el-GR" sz="1800" i="1" dirty="0" smtClean="0">
                <a:solidFill>
                  <a:srgbClr val="000099"/>
                </a:solidFill>
                <a:latin typeface="Arial" pitchFamily="34" charset="0"/>
                <a:cs typeface="Arial" pitchFamily="34" charset="0"/>
                <a:sym typeface="Symbol"/>
              </a:rPr>
              <a:t></a:t>
            </a:r>
            <a:r>
              <a:rPr lang="el-GR" sz="1800" i="1" dirty="0" smtClean="0">
                <a:solidFill>
                  <a:srgbClr val="000099"/>
                </a:solidFill>
                <a:latin typeface="Arial" pitchFamily="34" charset="0"/>
                <a:cs typeface="Arial" pitchFamily="34" charset="0"/>
              </a:rPr>
              <a:t> </a:t>
            </a:r>
            <a:r>
              <a:rPr lang="el-GR" sz="1800" dirty="0">
                <a:solidFill>
                  <a:srgbClr val="000099"/>
                </a:solidFill>
                <a:latin typeface="Arial" pitchFamily="34" charset="0"/>
                <a:cs typeface="Arial" pitchFamily="34" charset="0"/>
              </a:rPr>
              <a:t>= </a:t>
            </a:r>
            <a:r>
              <a:rPr lang="el-GR" sz="1800" dirty="0" smtClean="0">
                <a:solidFill>
                  <a:srgbClr val="000099"/>
                </a:solidFill>
                <a:latin typeface="Arial" pitchFamily="34" charset="0"/>
                <a:cs typeface="Arial" pitchFamily="34" charset="0"/>
              </a:rPr>
              <a:t>(</a:t>
            </a:r>
            <a:r>
              <a:rPr lang="en-US" sz="1800" i="1" dirty="0" smtClean="0">
                <a:solidFill>
                  <a:srgbClr val="000099"/>
                </a:solidFill>
                <a:latin typeface="Arial" pitchFamily="34" charset="0"/>
                <a:cs typeface="Arial" pitchFamily="34" charset="0"/>
              </a:rPr>
              <a:t>AV</a:t>
            </a:r>
            <a:r>
              <a:rPr lang="en-US" sz="1800" i="1" baseline="-10000" dirty="0" smtClean="0">
                <a:solidFill>
                  <a:srgbClr val="000099"/>
                </a:solidFill>
                <a:latin typeface="Arial" pitchFamily="34" charset="0"/>
                <a:cs typeface="Arial" pitchFamily="34" charset="0"/>
              </a:rPr>
              <a:t>R</a:t>
            </a:r>
            <a:r>
              <a:rPr lang="en-US" sz="1800" baseline="-10000" dirty="0" smtClean="0">
                <a:solidFill>
                  <a:srgbClr val="000099"/>
                </a:solidFill>
                <a:latin typeface="Arial" pitchFamily="34" charset="0"/>
                <a:cs typeface="Arial" pitchFamily="34" charset="0"/>
              </a:rPr>
              <a:t>2</a:t>
            </a:r>
            <a:r>
              <a:rPr lang="en-US" sz="1800" i="1" baseline="-10000" dirty="0" smtClean="0">
                <a:solidFill>
                  <a:srgbClr val="000099"/>
                </a:solidFill>
                <a:latin typeface="Arial" pitchFamily="34" charset="0"/>
                <a:cs typeface="Arial" pitchFamily="34" charset="0"/>
              </a:rPr>
              <a:t>.par</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 AV</a:t>
            </a:r>
            <a:r>
              <a:rPr lang="en-US" sz="1800" i="1" baseline="-10000" dirty="0" smtClean="0">
                <a:solidFill>
                  <a:srgbClr val="000099"/>
                </a:solidFill>
                <a:latin typeface="Arial" pitchFamily="34" charset="0"/>
                <a:cs typeface="Arial" pitchFamily="34" charset="0"/>
              </a:rPr>
              <a:t>R</a:t>
            </a:r>
            <a:r>
              <a:rPr lang="en-US" sz="1800" baseline="-10000" dirty="0" smtClean="0">
                <a:solidFill>
                  <a:srgbClr val="000099"/>
                </a:solidFill>
                <a:latin typeface="Arial" pitchFamily="34" charset="0"/>
                <a:cs typeface="Arial" pitchFamily="34" charset="0"/>
              </a:rPr>
              <a:t>2</a:t>
            </a:r>
            <a:r>
              <a:rPr lang="en-US" sz="1800" i="1" baseline="-10000" dirty="0" smtClean="0">
                <a:solidFill>
                  <a:srgbClr val="000099"/>
                </a:solidFill>
                <a:latin typeface="Arial" pitchFamily="34" charset="0"/>
                <a:cs typeface="Arial" pitchFamily="34" charset="0"/>
              </a:rPr>
              <a:t>.ins</a:t>
            </a:r>
            <a:r>
              <a:rPr lang="en-US" sz="1800" dirty="0" smtClean="0">
                <a:solidFill>
                  <a:srgbClr val="000099"/>
                </a:solidFill>
                <a:latin typeface="Arial" pitchFamily="34" charset="0"/>
                <a:cs typeface="Arial" pitchFamily="34" charset="0"/>
              </a:rPr>
              <a:t>) </a:t>
            </a:r>
            <a:r>
              <a:rPr lang="en-US" sz="1800" i="1" dirty="0">
                <a:solidFill>
                  <a:srgbClr val="000099"/>
                </a:solidFill>
                <a:latin typeface="Arial" pitchFamily="34" charset="0"/>
                <a:cs typeface="Arial" pitchFamily="34" charset="0"/>
              </a:rPr>
              <a:t>∩ &lt;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a:t>
            </a:r>
            <a:endParaRPr lang="en-US" sz="1800" dirty="0">
              <a:solidFill>
                <a:srgbClr val="000099"/>
              </a:solidFill>
              <a:latin typeface="Arial" pitchFamily="34" charset="0"/>
              <a:cs typeface="Arial" pitchFamily="34" charset="0"/>
            </a:endParaRPr>
          </a:p>
          <a:p>
            <a:pPr marL="350838" lvl="1" indent="-342900" algn="just">
              <a:buFont typeface="+mj-lt"/>
              <a:buAutoNum type="arabicPeriod" startAt="3"/>
            </a:pPr>
            <a:r>
              <a:rPr lang="en-US" sz="1800" dirty="0" smtClean="0">
                <a:solidFill>
                  <a:srgbClr val="000099"/>
                </a:solidFill>
                <a:latin typeface="Arial" pitchFamily="34" charset="0"/>
                <a:cs typeface="Arial" pitchFamily="34" charset="0"/>
              </a:rPr>
              <a:t>If </a:t>
            </a:r>
            <a:r>
              <a:rPr lang="el-GR" sz="1800" i="1" dirty="0">
                <a:solidFill>
                  <a:srgbClr val="000099"/>
                </a:solidFill>
                <a:latin typeface="Arial" pitchFamily="34" charset="0"/>
                <a:cs typeface="Arial" pitchFamily="34" charset="0"/>
                <a:sym typeface="Symbol"/>
              </a:rPr>
              <a:t></a:t>
            </a:r>
            <a:r>
              <a:rPr lang="el-GR" sz="1800" i="1" dirty="0" smtClean="0">
                <a:solidFill>
                  <a:srgbClr val="000099"/>
                </a:solidFill>
                <a:latin typeface="Arial" pitchFamily="34" charset="0"/>
                <a:cs typeface="Arial" pitchFamily="34" charset="0"/>
              </a:rPr>
              <a:t> </a:t>
            </a:r>
            <a:r>
              <a:rPr lang="el-GR" sz="1800" dirty="0">
                <a:solidFill>
                  <a:srgbClr val="000099"/>
                </a:solidFill>
                <a:latin typeface="Arial" pitchFamily="34" charset="0"/>
                <a:cs typeface="Arial" pitchFamily="34" charset="0"/>
              </a:rPr>
              <a:t>= </a:t>
            </a:r>
            <a:r>
              <a:rPr lang="el-GR" sz="1800" i="1" dirty="0">
                <a:solidFill>
                  <a:srgbClr val="000099"/>
                </a:solidFill>
                <a:latin typeface="Arial" pitchFamily="34" charset="0"/>
                <a:cs typeface="Arial" pitchFamily="34" charset="0"/>
              </a:rPr>
              <a:t>{ϕ} </a:t>
            </a:r>
            <a:r>
              <a:rPr lang="en-US" sz="1800" dirty="0">
                <a:solidFill>
                  <a:srgbClr val="000099"/>
                </a:solidFill>
                <a:latin typeface="Arial" pitchFamily="34" charset="0"/>
                <a:cs typeface="Arial" pitchFamily="34" charset="0"/>
              </a:rPr>
              <a:t>then </a:t>
            </a:r>
            <a:r>
              <a:rPr lang="en-US" sz="1800" i="1" dirty="0">
                <a:solidFill>
                  <a:srgbClr val="000099"/>
                </a:solidFill>
                <a:latin typeface="Arial" pitchFamily="34" charset="0"/>
                <a:cs typeface="Arial" pitchFamily="34" charset="0"/>
              </a:rPr>
              <a:t>DW deletes </a:t>
            </a:r>
            <a:r>
              <a:rPr lang="en-US" sz="1800" dirty="0">
                <a:solidFill>
                  <a:srgbClr val="000099"/>
                </a:solidFill>
                <a:latin typeface="Arial" pitchFamily="34" charset="0"/>
                <a:cs typeface="Arial" pitchFamily="34" charset="0"/>
              </a:rPr>
              <a:t>(</a:t>
            </a:r>
            <a:r>
              <a:rPr lang="en-US" sz="1800" i="1" dirty="0">
                <a:solidFill>
                  <a:srgbClr val="000099"/>
                </a:solidFill>
                <a:latin typeface="Arial" pitchFamily="34" charset="0"/>
                <a:cs typeface="Arial" pitchFamily="34" charset="0"/>
              </a:rPr>
              <a:t>MV</a:t>
            </a:r>
            <a:r>
              <a:rPr lang="en-US" sz="1800" i="1" dirty="0" smtClean="0">
                <a:solidFill>
                  <a:srgbClr val="000099"/>
                </a:solidFill>
                <a:latin typeface="Arial" pitchFamily="34" charset="0"/>
                <a:cs typeface="Arial" pitchFamily="34" charset="0"/>
              </a:rPr>
              <a:t>,&lt;x</a:t>
            </a:r>
            <a:r>
              <a:rPr lang="en-US" sz="1800" i="1" dirty="0">
                <a:solidFill>
                  <a:srgbClr val="000099"/>
                </a:solidFill>
                <a:latin typeface="Arial" pitchFamily="34" charset="0"/>
                <a:cs typeface="Arial" pitchFamily="34" charset="0"/>
              </a:rPr>
              <a:t>, b</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c</a:t>
            </a:r>
            <a:r>
              <a:rPr lang="en-US" sz="1800" dirty="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y&gt;</a:t>
            </a:r>
            <a:r>
              <a:rPr lang="en-US" sz="1800" dirty="0" smtClean="0">
                <a:solidFill>
                  <a:srgbClr val="000099"/>
                </a:solidFill>
                <a:latin typeface="Arial" pitchFamily="34" charset="0"/>
                <a:cs typeface="Arial" pitchFamily="34" charset="0"/>
              </a:rPr>
              <a:t>) </a:t>
            </a:r>
            <a:r>
              <a:rPr lang="en-US" sz="1800" dirty="0">
                <a:solidFill>
                  <a:srgbClr val="000099"/>
                </a:solidFill>
                <a:latin typeface="Arial" pitchFamily="34" charset="0"/>
                <a:cs typeface="Arial" pitchFamily="34" charset="0"/>
              </a:rPr>
              <a:t>else </a:t>
            </a:r>
            <a:r>
              <a:rPr lang="en-US" sz="1800" i="1" dirty="0">
                <a:solidFill>
                  <a:srgbClr val="000099"/>
                </a:solidFill>
                <a:latin typeface="Arial" pitchFamily="34" charset="0"/>
                <a:cs typeface="Arial" pitchFamily="34" charset="0"/>
              </a:rPr>
              <a:t>DW inserts </a:t>
            </a:r>
            <a:r>
              <a:rPr lang="en-US" sz="1800" dirty="0">
                <a:solidFill>
                  <a:srgbClr val="000099"/>
                </a:solidFill>
                <a:latin typeface="Arial" pitchFamily="34" charset="0"/>
                <a:cs typeface="Arial" pitchFamily="34" charset="0"/>
              </a:rPr>
              <a:t>(</a:t>
            </a:r>
            <a:r>
              <a:rPr lang="en-US" sz="1800" i="1" dirty="0" smtClean="0">
                <a:solidFill>
                  <a:srgbClr val="000099"/>
                </a:solidFill>
                <a:latin typeface="Arial" pitchFamily="34" charset="0"/>
                <a:cs typeface="Arial" pitchFamily="34" charset="0"/>
              </a:rPr>
              <a:t>AV</a:t>
            </a:r>
            <a:r>
              <a:rPr lang="en-US" sz="1800" i="1" baseline="-10000" dirty="0" smtClean="0">
                <a:solidFill>
                  <a:srgbClr val="000099"/>
                </a:solidFill>
                <a:latin typeface="Arial" pitchFamily="34" charset="0"/>
                <a:cs typeface="Arial" pitchFamily="34" charset="0"/>
              </a:rPr>
              <a:t>R</a:t>
            </a:r>
            <a:r>
              <a:rPr lang="en-US" sz="1800" baseline="-10000" dirty="0" smtClean="0">
                <a:solidFill>
                  <a:srgbClr val="000099"/>
                </a:solidFill>
                <a:latin typeface="Arial" pitchFamily="34" charset="0"/>
                <a:cs typeface="Arial" pitchFamily="34" charset="0"/>
              </a:rPr>
              <a:t>2</a:t>
            </a:r>
            <a:r>
              <a:rPr lang="en-US" sz="1800" i="1" baseline="-10000" dirty="0">
                <a:solidFill>
                  <a:srgbClr val="000099"/>
                </a:solidFill>
                <a:latin typeface="Arial" pitchFamily="34" charset="0"/>
                <a:cs typeface="Arial" pitchFamily="34" charset="0"/>
              </a:rPr>
              <a:t>.</a:t>
            </a:r>
            <a:r>
              <a:rPr lang="en-US" sz="1800" i="1" baseline="-10000" dirty="0" smtClean="0">
                <a:solidFill>
                  <a:srgbClr val="000099"/>
                </a:solidFill>
                <a:latin typeface="Arial" pitchFamily="34" charset="0"/>
                <a:cs typeface="Arial" pitchFamily="34" charset="0"/>
              </a:rPr>
              <a:t>del</a:t>
            </a:r>
            <a:r>
              <a:rPr lang="en-US" sz="1800" i="1" dirty="0" smtClean="0">
                <a:solidFill>
                  <a:srgbClr val="000099"/>
                </a:solidFill>
                <a:latin typeface="Arial" pitchFamily="34" charset="0"/>
                <a:cs typeface="Arial" pitchFamily="34" charset="0"/>
              </a:rPr>
              <a:t>,&lt;b</a:t>
            </a:r>
            <a:r>
              <a:rPr lang="en-US" sz="1800" dirty="0" smtClean="0">
                <a:solidFill>
                  <a:srgbClr val="000099"/>
                </a:solidFill>
                <a:latin typeface="Arial" pitchFamily="34" charset="0"/>
                <a:cs typeface="Arial" pitchFamily="34" charset="0"/>
              </a:rPr>
              <a:t>1</a:t>
            </a:r>
            <a:r>
              <a:rPr lang="en-US" sz="1800" i="1" dirty="0">
                <a:solidFill>
                  <a:srgbClr val="000099"/>
                </a:solidFill>
                <a:latin typeface="Arial" pitchFamily="34" charset="0"/>
                <a:cs typeface="Arial" pitchFamily="34" charset="0"/>
              </a:rPr>
              <a:t>, </a:t>
            </a:r>
            <a:r>
              <a:rPr lang="en-US" sz="1800" i="1" dirty="0" smtClean="0">
                <a:solidFill>
                  <a:srgbClr val="000099"/>
                </a:solidFill>
                <a:latin typeface="Arial" pitchFamily="34" charset="0"/>
                <a:cs typeface="Arial" pitchFamily="34" charset="0"/>
              </a:rPr>
              <a:t>c</a:t>
            </a:r>
            <a:r>
              <a:rPr lang="en-US" sz="1800" dirty="0" smtClean="0">
                <a:solidFill>
                  <a:srgbClr val="000099"/>
                </a:solidFill>
                <a:latin typeface="Arial" pitchFamily="34" charset="0"/>
                <a:cs typeface="Arial" pitchFamily="34" charset="0"/>
              </a:rPr>
              <a:t>1</a:t>
            </a:r>
            <a:r>
              <a:rPr lang="en-US" sz="1800" i="1" dirty="0" smtClean="0">
                <a:solidFill>
                  <a:srgbClr val="000099"/>
                </a:solidFill>
                <a:latin typeface="Arial" pitchFamily="34" charset="0"/>
                <a:cs typeface="Arial" pitchFamily="34" charset="0"/>
              </a:rPr>
              <a:t>&gt;</a:t>
            </a:r>
            <a:r>
              <a:rPr lang="en-US" sz="1800" dirty="0" smtClean="0">
                <a:solidFill>
                  <a:srgbClr val="000099"/>
                </a:solidFill>
                <a:latin typeface="Arial" pitchFamily="34" charset="0"/>
                <a:cs typeface="Arial" pitchFamily="34" charset="0"/>
              </a:rPr>
              <a:t>).</a:t>
            </a:r>
            <a:endParaRPr lang="en-US" sz="1800" dirty="0">
              <a:solidFill>
                <a:srgbClr val="000099"/>
              </a:solidFill>
              <a:latin typeface="Arial" pitchFamily="34" charset="0"/>
              <a:cs typeface="Arial"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590" y="2983354"/>
            <a:ext cx="2762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6170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528538" y="6286500"/>
            <a:ext cx="46306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solidFill>
                  <a:srgbClr val="000076"/>
                </a:solidFill>
                <a:latin typeface="Arial" pitchFamily="34" charset="0"/>
                <a:cs typeface="Arial" pitchFamily="34" charset="0"/>
              </a:rPr>
              <a:pPr/>
              <a:t>56</a:t>
            </a:fld>
            <a:endParaRPr lang="en-US" sz="1400" dirty="0" smtClean="0">
              <a:solidFill>
                <a:srgbClr val="000076"/>
              </a:solidFill>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smtClean="0">
                <a:solidFill>
                  <a:srgbClr val="C00000"/>
                </a:solidFill>
                <a:latin typeface="Arial" pitchFamily="34" charset="0"/>
                <a:cs typeface="Arial" pitchFamily="34" charset="0"/>
              </a:rPr>
              <a:t>A View Maintenance Scheme Steps</a:t>
            </a:r>
          </a:p>
        </p:txBody>
      </p:sp>
      <p:sp>
        <p:nvSpPr>
          <p:cNvPr id="5" name="Rectangle 4"/>
          <p:cNvSpPr/>
          <p:nvPr/>
        </p:nvSpPr>
        <p:spPr>
          <a:xfrm>
            <a:off x="756137" y="1064537"/>
            <a:ext cx="7684478" cy="3693319"/>
          </a:xfrm>
          <a:prstGeom prst="rect">
            <a:avLst/>
          </a:prstGeom>
        </p:spPr>
        <p:txBody>
          <a:bodyPr wrap="square">
            <a:spAutoFit/>
          </a:bodyPr>
          <a:lstStyle/>
          <a:p>
            <a:pPr algn="just"/>
            <a:r>
              <a:rPr lang="en-US" dirty="0">
                <a:solidFill>
                  <a:srgbClr val="660066"/>
                </a:solidFill>
                <a:latin typeface="Arial" pitchFamily="34" charset="0"/>
                <a:cs typeface="Arial" pitchFamily="34" charset="0"/>
              </a:rPr>
              <a:t>Example 1: Correcting </a:t>
            </a:r>
            <a:r>
              <a:rPr lang="en-US" dirty="0" smtClean="0">
                <a:solidFill>
                  <a:srgbClr val="660066"/>
                </a:solidFill>
                <a:latin typeface="Arial" pitchFamily="34" charset="0"/>
                <a:cs typeface="Arial" pitchFamily="34" charset="0"/>
              </a:rPr>
              <a:t>Deletion Anomaly</a:t>
            </a:r>
          </a:p>
          <a:p>
            <a:pPr marL="914400" lvl="1" indent="-457200" algn="just">
              <a:spcBef>
                <a:spcPts val="1200"/>
              </a:spcBef>
              <a:buFont typeface="+mj-lt"/>
              <a:buAutoNum type="arabicPeriod" startAt="9"/>
            </a:pPr>
            <a:r>
              <a:rPr lang="en-US" sz="2000" i="1" dirty="0" smtClean="0">
                <a:solidFill>
                  <a:srgbClr val="000099"/>
                </a:solidFill>
                <a:latin typeface="Arial" pitchFamily="34" charset="0"/>
                <a:cs typeface="Arial" pitchFamily="34" charset="0"/>
              </a:rPr>
              <a:t>DS</a:t>
            </a:r>
            <a:r>
              <a:rPr lang="en-US" sz="2000" dirty="0" smtClean="0">
                <a:solidFill>
                  <a:srgbClr val="000099"/>
                </a:solidFill>
                <a:latin typeface="Arial" pitchFamily="34" charset="0"/>
                <a:cs typeface="Arial" pitchFamily="34" charset="0"/>
              </a:rPr>
              <a:t>3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Q</a:t>
            </a:r>
            <a:r>
              <a:rPr lang="en-US" sz="2000" dirty="0">
                <a:solidFill>
                  <a:srgbClr val="000099"/>
                </a:solidFill>
                <a:latin typeface="Arial" pitchFamily="34" charset="0"/>
                <a:cs typeface="Arial" pitchFamily="34" charset="0"/>
              </a:rPr>
              <a:t>2 and evaluates it.</a:t>
            </a:r>
          </a:p>
          <a:p>
            <a:pPr marL="914400" lvl="1" indent="-457200" algn="just">
              <a:buFont typeface="+mj-lt"/>
              <a:buAutoNum type="arabicPeriod" startAt="9"/>
            </a:pP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answer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2 = </a:t>
            </a:r>
            <a:r>
              <a:rPr lang="en-US" sz="2000" i="1" dirty="0">
                <a:solidFill>
                  <a:srgbClr val="000099"/>
                </a:solidFill>
                <a:latin typeface="Arial" pitchFamily="34" charset="0"/>
                <a:cs typeface="Arial" pitchFamily="34" charset="0"/>
              </a:rPr>
              <a:t>{&lt; a</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d</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 </a:t>
            </a:r>
            <a:r>
              <a:rPr lang="en-US" sz="2000" dirty="0">
                <a:solidFill>
                  <a:srgbClr val="000099"/>
                </a:solidFill>
                <a:latin typeface="Arial" pitchFamily="34" charset="0"/>
                <a:cs typeface="Arial" pitchFamily="34" charset="0"/>
              </a:rPr>
              <a:t>is sent to the </a:t>
            </a:r>
            <a:r>
              <a:rPr lang="en-US" sz="2000" i="1" dirty="0">
                <a:solidFill>
                  <a:srgbClr val="000099"/>
                </a:solidFill>
                <a:latin typeface="Arial" pitchFamily="34" charset="0"/>
                <a:cs typeface="Arial" pitchFamily="34" charset="0"/>
              </a:rPr>
              <a:t>DW</a:t>
            </a:r>
            <a:r>
              <a:rPr lang="en-US" sz="2000" dirty="0">
                <a:solidFill>
                  <a:srgbClr val="000099"/>
                </a:solidFill>
                <a:latin typeface="Arial" pitchFamily="34" charset="0"/>
                <a:cs typeface="Arial" pitchFamily="34" charset="0"/>
              </a:rPr>
              <a:t>.</a:t>
            </a:r>
          </a:p>
          <a:p>
            <a:pPr marL="914400" lvl="1" indent="-457200" algn="just">
              <a:buFont typeface="+mj-lt"/>
              <a:buAutoNum type="arabicPeriod" startAt="9"/>
            </a:pPr>
            <a:r>
              <a:rPr lang="en-US" sz="2000" i="1"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receives </a:t>
            </a:r>
            <a:r>
              <a:rPr lang="en-US" sz="2000" i="1" dirty="0">
                <a:solidFill>
                  <a:srgbClr val="000099"/>
                </a:solidFill>
                <a:latin typeface="Arial" pitchFamily="34" charset="0"/>
                <a:cs typeface="Arial" pitchFamily="34" charset="0"/>
              </a:rPr>
              <a:t>A</a:t>
            </a:r>
            <a:r>
              <a:rPr lang="en-US" sz="2000" dirty="0">
                <a:solidFill>
                  <a:srgbClr val="000099"/>
                </a:solidFill>
                <a:latin typeface="Arial" pitchFamily="34" charset="0"/>
                <a:cs typeface="Arial" pitchFamily="34" charset="0"/>
              </a:rPr>
              <a:t>2 and updates </a:t>
            </a:r>
            <a:r>
              <a:rPr lang="en-US" sz="2000" i="1" dirty="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to </a:t>
            </a:r>
            <a:r>
              <a:rPr lang="en-US" sz="2000" i="1" dirty="0">
                <a:solidFill>
                  <a:srgbClr val="000099"/>
                </a:solidFill>
                <a:latin typeface="Arial" pitchFamily="34" charset="0"/>
                <a:cs typeface="Arial" pitchFamily="34" charset="0"/>
              </a:rPr>
              <a:t>MV ∪ A</a:t>
            </a:r>
            <a:r>
              <a:rPr lang="en-US" sz="2000" dirty="0">
                <a:solidFill>
                  <a:srgbClr val="000099"/>
                </a:solidFill>
                <a:latin typeface="Arial" pitchFamily="34" charset="0"/>
                <a:cs typeface="Arial" pitchFamily="34" charset="0"/>
              </a:rPr>
              <a:t>2 = </a:t>
            </a:r>
            <a:r>
              <a:rPr lang="en-US" sz="2000" i="1" dirty="0" smtClean="0">
                <a:solidFill>
                  <a:srgbClr val="000099"/>
                </a:solidFill>
                <a:latin typeface="Arial" pitchFamily="34" charset="0"/>
                <a:cs typeface="Arial" pitchFamily="34" charset="0"/>
              </a:rPr>
              <a:t>{&lt;a</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d</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a:p>
            <a:pPr marL="914400" lvl="1" indent="-457200" algn="just">
              <a:buFont typeface="+mj-lt"/>
              <a:buAutoNum type="arabicPeriod" startAt="9"/>
            </a:pPr>
            <a:r>
              <a:rPr lang="en-US" sz="2000" i="1" dirty="0" smtClean="0">
                <a:solidFill>
                  <a:srgbClr val="000099"/>
                </a:solidFill>
                <a:latin typeface="Arial" pitchFamily="34" charset="0"/>
                <a:cs typeface="Arial" pitchFamily="34" charset="0"/>
              </a:rPr>
              <a:t>DW </a:t>
            </a:r>
            <a:r>
              <a:rPr lang="en-US" sz="2000" dirty="0" smtClean="0">
                <a:solidFill>
                  <a:srgbClr val="000099"/>
                </a:solidFill>
                <a:latin typeface="Arial" pitchFamily="34" charset="0"/>
                <a:cs typeface="Arial" pitchFamily="34" charset="0"/>
              </a:rPr>
              <a:t>executes </a:t>
            </a:r>
            <a:r>
              <a:rPr lang="el-GR" sz="2000" i="1" dirty="0" smtClean="0">
                <a:solidFill>
                  <a:srgbClr val="000099"/>
                </a:solidFill>
                <a:latin typeface="Arial" pitchFamily="34" charset="0"/>
                <a:cs typeface="Arial" pitchFamily="34" charset="0"/>
                <a:sym typeface="Symbol"/>
              </a:rPr>
              <a:t></a:t>
            </a:r>
            <a:r>
              <a:rPr lang="el-GR" sz="2000" i="1" dirty="0" smtClean="0">
                <a:solidFill>
                  <a:srgbClr val="000099"/>
                </a:solidFill>
                <a:latin typeface="Arial" pitchFamily="34" charset="0"/>
                <a:cs typeface="Arial" pitchFamily="34" charset="0"/>
              </a:rPr>
              <a:t>′ </a:t>
            </a:r>
            <a:r>
              <a:rPr lang="el-GR" sz="2000" dirty="0" smtClean="0">
                <a:solidFill>
                  <a:srgbClr val="000099"/>
                </a:solidFill>
                <a:latin typeface="Arial" pitchFamily="34" charset="0"/>
                <a:cs typeface="Arial" pitchFamily="34" charset="0"/>
              </a:rPr>
              <a:t>= </a:t>
            </a:r>
            <a:r>
              <a:rPr lang="el-GR" sz="2000" i="1" dirty="0" smtClean="0">
                <a:solidFill>
                  <a:srgbClr val="000099"/>
                </a:solidFill>
                <a:latin typeface="Arial" pitchFamily="34" charset="0"/>
                <a:cs typeface="Arial" pitchFamily="34" charset="0"/>
              </a:rPr>
              <a:t>&lt; </a:t>
            </a:r>
            <a:r>
              <a:rPr lang="en-US" sz="2000" i="1" dirty="0" smtClean="0">
                <a:solidFill>
                  <a:srgbClr val="000099"/>
                </a:solidFill>
                <a:latin typeface="Arial" pitchFamily="34" charset="0"/>
                <a:cs typeface="Arial" pitchFamily="34" charset="0"/>
              </a:rPr>
              <a:t>a</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b</a:t>
            </a:r>
            <a:r>
              <a:rPr lang="en-US" sz="2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&gt; ∪ 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1</a:t>
            </a:r>
            <a:r>
              <a:rPr lang="en-US" sz="2000" i="1" baseline="-10000" dirty="0">
                <a:solidFill>
                  <a:srgbClr val="000099"/>
                </a:solidFill>
                <a:latin typeface="Arial" pitchFamily="34" charset="0"/>
                <a:cs typeface="Arial" pitchFamily="34" charset="0"/>
              </a:rPr>
              <a:t>.</a:t>
            </a:r>
            <a:r>
              <a:rPr lang="en-US" sz="2000" i="1" baseline="-10000" dirty="0" smtClean="0">
                <a:solidFill>
                  <a:srgbClr val="000099"/>
                </a:solidFill>
                <a:latin typeface="Arial" pitchFamily="34" charset="0"/>
                <a:cs typeface="Arial" pitchFamily="34" charset="0"/>
              </a:rPr>
              <a:t>de</a:t>
            </a:r>
            <a:r>
              <a:rPr lang="en-US" sz="2000" i="1" dirty="0" smtClean="0">
                <a:solidFill>
                  <a:srgbClr val="000099"/>
                </a:solidFill>
                <a:latin typeface="Arial" pitchFamily="34" charset="0"/>
                <a:cs typeface="Arial" pitchFamily="34" charset="0"/>
              </a:rPr>
              <a:t>l </a:t>
            </a:r>
            <a:r>
              <a:rPr lang="en-US" sz="2000" dirty="0" smtClean="0">
                <a:solidFill>
                  <a:srgbClr val="000099"/>
                </a:solidFill>
                <a:latin typeface="Arial" pitchFamily="34" charset="0"/>
                <a:cs typeface="Arial" pitchFamily="34" charset="0"/>
              </a:rPr>
              <a:t>and </a:t>
            </a:r>
            <a:r>
              <a:rPr lang="el-GR" sz="2000" i="1" dirty="0" smtClean="0">
                <a:solidFill>
                  <a:srgbClr val="000099"/>
                </a:solidFill>
                <a:latin typeface="Arial" pitchFamily="34" charset="0"/>
                <a:cs typeface="Arial" pitchFamily="34" charset="0"/>
                <a:sym typeface="Symbol"/>
              </a:rPr>
              <a:t></a:t>
            </a:r>
            <a:r>
              <a:rPr lang="el-GR" sz="2000" i="1" dirty="0" smtClean="0">
                <a:solidFill>
                  <a:srgbClr val="000099"/>
                </a:solidFill>
                <a:latin typeface="Arial" pitchFamily="34" charset="0"/>
                <a:cs typeface="Arial" pitchFamily="34" charset="0"/>
              </a:rPr>
              <a:t>′′ </a:t>
            </a:r>
            <a:r>
              <a:rPr lang="el-GR" sz="2000" dirty="0" smtClean="0">
                <a:solidFill>
                  <a:srgbClr val="000099"/>
                </a:solidFill>
                <a:latin typeface="Arial" pitchFamily="34" charset="0"/>
                <a:cs typeface="Arial" pitchFamily="34" charset="0"/>
              </a:rPr>
              <a:t>= </a:t>
            </a:r>
            <a:r>
              <a:rPr lang="el-GR" sz="2000" i="1" dirty="0" smtClean="0">
                <a:solidFill>
                  <a:srgbClr val="000099"/>
                </a:solidFill>
                <a:latin typeface="Arial" pitchFamily="34" charset="0"/>
                <a:cs typeface="Arial" pitchFamily="34" charset="0"/>
              </a:rPr>
              <a:t>&lt; </a:t>
            </a:r>
            <a:r>
              <a:rPr lang="en-US" sz="2000" i="1" dirty="0" smtClean="0">
                <a:solidFill>
                  <a:srgbClr val="000099"/>
                </a:solidFill>
                <a:latin typeface="Arial" pitchFamily="34" charset="0"/>
                <a:cs typeface="Arial" pitchFamily="34" charset="0"/>
              </a:rPr>
              <a:t>b</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c</a:t>
            </a:r>
            <a:r>
              <a:rPr lang="en-US" sz="2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&gt; ∪ 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a:t>
            </a:r>
            <a:r>
              <a:rPr lang="en-US" sz="2000" i="1" baseline="-10000" dirty="0" smtClean="0">
                <a:solidFill>
                  <a:srgbClr val="000099"/>
                </a:solidFill>
                <a:latin typeface="Arial" pitchFamily="34" charset="0"/>
                <a:cs typeface="Arial" pitchFamily="34" charset="0"/>
              </a:rPr>
              <a:t>del</a:t>
            </a:r>
            <a:r>
              <a:rPr lang="en-US" sz="2000" dirty="0" smtClean="0">
                <a:solidFill>
                  <a:srgbClr val="000099"/>
                </a:solidFill>
                <a:latin typeface="Arial" pitchFamily="34" charset="0"/>
                <a:cs typeface="Arial" pitchFamily="34" charset="0"/>
              </a:rPr>
              <a:t>.</a:t>
            </a:r>
          </a:p>
          <a:p>
            <a:pPr marL="914400" lvl="1" indent="-457200" algn="just">
              <a:buFont typeface="+mj-lt"/>
              <a:buAutoNum type="arabicPeriod" startAt="9"/>
            </a:pPr>
            <a:r>
              <a:rPr lang="en-US" sz="2000" i="1"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executes </a:t>
            </a:r>
            <a:r>
              <a:rPr lang="en-US" sz="2000" i="1" dirty="0" smtClean="0">
                <a:solidFill>
                  <a:srgbClr val="000099"/>
                </a:solidFill>
                <a:latin typeface="Arial" pitchFamily="34" charset="0"/>
                <a:cs typeface="Arial" pitchFamily="34" charset="0"/>
              </a:rPr>
              <a:t>delete </a:t>
            </a:r>
            <a:r>
              <a:rPr lang="en-US" sz="2000"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AV</a:t>
            </a:r>
            <a:r>
              <a:rPr lang="en-US" sz="2000" i="1" baseline="-10000" dirty="0">
                <a:solidFill>
                  <a:srgbClr val="000099"/>
                </a:solidFill>
                <a:latin typeface="Arial" pitchFamily="34" charset="0"/>
                <a:cs typeface="Arial" pitchFamily="34" charset="0"/>
              </a:rPr>
              <a:t>R</a:t>
            </a:r>
            <a:r>
              <a:rPr lang="en-US" sz="2000" baseline="-10000" dirty="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.del</a:t>
            </a:r>
            <a:r>
              <a:rPr lang="en-US" sz="2000" i="1" dirty="0" smtClean="0">
                <a:solidFill>
                  <a:srgbClr val="000099"/>
                </a:solidFill>
                <a:latin typeface="Arial" pitchFamily="34" charset="0"/>
                <a:cs typeface="Arial" pitchFamily="34" charset="0"/>
              </a:rPr>
              <a:t>,&lt;b</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executes </a:t>
            </a:r>
            <a:r>
              <a:rPr lang="en-US" sz="2000" i="1" dirty="0" smtClean="0">
                <a:solidFill>
                  <a:srgbClr val="000099"/>
                </a:solidFill>
                <a:latin typeface="Arial" pitchFamily="34" charset="0"/>
                <a:cs typeface="Arial" pitchFamily="34" charset="0"/>
              </a:rPr>
              <a:t>delete </a:t>
            </a:r>
            <a:r>
              <a:rPr lang="en-US" sz="2000"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MV</a:t>
            </a:r>
            <a:r>
              <a:rPr lang="en-US" sz="2000" i="1" dirty="0" smtClean="0">
                <a:solidFill>
                  <a:srgbClr val="000099"/>
                </a:solidFill>
                <a:latin typeface="Arial" pitchFamily="34" charset="0"/>
                <a:cs typeface="Arial" pitchFamily="34" charset="0"/>
              </a:rPr>
              <a:t>,&lt;x</a:t>
            </a:r>
            <a:r>
              <a:rPr lang="en-US" sz="2000" i="1" dirty="0">
                <a:solidFill>
                  <a:srgbClr val="000099"/>
                </a:solidFill>
                <a:latin typeface="Arial" pitchFamily="34" charset="0"/>
                <a:cs typeface="Arial" pitchFamily="34" charset="0"/>
              </a:rPr>
              <a:t>, 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y&gt;</a:t>
            </a:r>
            <a:r>
              <a:rPr lang="en-US" sz="2000" dirty="0" smtClean="0">
                <a:solidFill>
                  <a:srgbClr val="000099"/>
                </a:solidFill>
                <a:latin typeface="Arial" pitchFamily="34" charset="0"/>
                <a:cs typeface="Arial" pitchFamily="34" charset="0"/>
              </a:rPr>
              <a:t>).</a:t>
            </a:r>
            <a:r>
              <a:rPr lang="en-US" sz="2000" dirty="0">
                <a:solidFill>
                  <a:srgbClr val="000099"/>
                </a:solidFill>
                <a:latin typeface="Arial" pitchFamily="34" charset="0"/>
                <a:cs typeface="Arial" pitchFamily="34" charset="0"/>
              </a:rPr>
              <a:t> </a:t>
            </a:r>
            <a:r>
              <a:rPr lang="el-GR" sz="2000" i="1" dirty="0" smtClean="0">
                <a:solidFill>
                  <a:srgbClr val="000099"/>
                </a:solidFill>
                <a:latin typeface="Arial" pitchFamily="34" charset="0"/>
                <a:cs typeface="Arial" pitchFamily="34" charset="0"/>
              </a:rPr>
              <a:t>{</a:t>
            </a:r>
            <a:r>
              <a:rPr lang="el-GR" sz="2000" i="1" dirty="0" smtClean="0">
                <a:solidFill>
                  <a:srgbClr val="000099"/>
                </a:solidFill>
                <a:latin typeface="Arial" pitchFamily="34" charset="0"/>
                <a:cs typeface="Arial" pitchFamily="34" charset="0"/>
                <a:sym typeface="Symbol"/>
              </a:rPr>
              <a:t></a:t>
            </a:r>
            <a:r>
              <a:rPr lang="el-GR" sz="2000" i="1" dirty="0" smtClean="0">
                <a:solidFill>
                  <a:srgbClr val="000099"/>
                </a:solidFill>
                <a:latin typeface="Arial" pitchFamily="34" charset="0"/>
                <a:cs typeface="Arial" pitchFamily="34" charset="0"/>
              </a:rPr>
              <a:t>′′ </a:t>
            </a:r>
            <a:r>
              <a:rPr lang="el-GR" sz="2000" dirty="0">
                <a:solidFill>
                  <a:srgbClr val="000099"/>
                </a:solidFill>
                <a:latin typeface="Arial" pitchFamily="34" charset="0"/>
                <a:cs typeface="Arial" pitchFamily="34" charset="0"/>
              </a:rPr>
              <a:t>= </a:t>
            </a:r>
            <a:r>
              <a:rPr lang="el-GR" sz="2000" i="1" dirty="0">
                <a:solidFill>
                  <a:srgbClr val="000099"/>
                </a:solidFill>
                <a:latin typeface="Arial" pitchFamily="34" charset="0"/>
                <a:cs typeface="Arial" pitchFamily="34" charset="0"/>
              </a:rPr>
              <a:t>&lt; </a:t>
            </a:r>
            <a:r>
              <a:rPr lang="en-US" sz="2000" i="1" dirty="0">
                <a:solidFill>
                  <a:srgbClr val="000099"/>
                </a:solidFill>
                <a:latin typeface="Arial" pitchFamily="34" charset="0"/>
                <a:cs typeface="Arial" pitchFamily="34" charset="0"/>
              </a:rPr>
              <a:t>b</a:t>
            </a:r>
            <a:r>
              <a:rPr lang="en-US" sz="2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c</a:t>
            </a:r>
            <a:r>
              <a:rPr lang="en-US" sz="2000" dirty="0">
                <a:solidFill>
                  <a:srgbClr val="000099"/>
                </a:solidFill>
                <a:latin typeface="Arial" pitchFamily="34" charset="0"/>
                <a:cs typeface="Arial" pitchFamily="34" charset="0"/>
              </a:rPr>
              <a:t>1 </a:t>
            </a:r>
            <a:r>
              <a:rPr lang="en-US" sz="2000" i="1" dirty="0">
                <a:solidFill>
                  <a:srgbClr val="000099"/>
                </a:solidFill>
                <a:latin typeface="Arial" pitchFamily="34" charset="0"/>
                <a:cs typeface="Arial" pitchFamily="34" charset="0"/>
              </a:rPr>
              <a:t>&gt;}</a:t>
            </a:r>
          </a:p>
          <a:p>
            <a:pPr marL="914400" lvl="1" indent="-457200" algn="just">
              <a:buFont typeface="+mj-lt"/>
              <a:buAutoNum type="arabicPeriod" startAt="9"/>
            </a:pPr>
            <a:r>
              <a:rPr lang="en-US" sz="2000" i="1" dirty="0" smtClean="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executes </a:t>
            </a:r>
            <a:r>
              <a:rPr lang="en-US" sz="2000" i="1" dirty="0" smtClean="0">
                <a:solidFill>
                  <a:srgbClr val="000099"/>
                </a:solidFill>
                <a:latin typeface="Arial" pitchFamily="34" charset="0"/>
                <a:cs typeface="Arial" pitchFamily="34" charset="0"/>
              </a:rPr>
              <a:t>delete</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2</a:t>
            </a:r>
            <a:r>
              <a:rPr lang="en-US" sz="2000" i="1" baseline="-10000" dirty="0">
                <a:solidFill>
                  <a:srgbClr val="000099"/>
                </a:solidFill>
                <a:latin typeface="Arial" pitchFamily="34" charset="0"/>
                <a:cs typeface="Arial" pitchFamily="34" charset="0"/>
              </a:rPr>
              <a:t>.</a:t>
            </a:r>
            <a:r>
              <a:rPr lang="en-US" sz="2000" i="1" baseline="-10000" dirty="0" smtClean="0">
                <a:solidFill>
                  <a:srgbClr val="000099"/>
                </a:solidFill>
                <a:latin typeface="Arial" pitchFamily="34" charset="0"/>
                <a:cs typeface="Arial" pitchFamily="34" charset="0"/>
              </a:rPr>
              <a:t>par</a:t>
            </a:r>
            <a:r>
              <a:rPr lang="en-US" sz="2000" i="1" dirty="0" smtClean="0">
                <a:solidFill>
                  <a:srgbClr val="000099"/>
                </a:solidFill>
                <a:latin typeface="Arial" pitchFamily="34" charset="0"/>
                <a:cs typeface="Arial" pitchFamily="34" charset="0"/>
              </a:rPr>
              <a:t>,&lt;b</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and executes </a:t>
            </a:r>
            <a:r>
              <a:rPr lang="en-US" sz="2000" i="1" dirty="0" smtClean="0">
                <a:solidFill>
                  <a:srgbClr val="000099"/>
                </a:solidFill>
                <a:latin typeface="Arial" pitchFamily="34" charset="0"/>
                <a:cs typeface="Arial" pitchFamily="34" charset="0"/>
              </a:rPr>
              <a:t>delete </a:t>
            </a:r>
            <a:r>
              <a:rPr lang="en-US" sz="2000" dirty="0" smtClean="0">
                <a:solidFill>
                  <a:srgbClr val="000099"/>
                </a:solidFill>
                <a:latin typeface="Arial" pitchFamily="34" charset="0"/>
                <a:cs typeface="Arial" pitchFamily="34" charset="0"/>
              </a:rPr>
              <a:t>(</a:t>
            </a:r>
            <a:r>
              <a:rPr lang="en-US" sz="2000" i="1" dirty="0" smtClean="0">
                <a:solidFill>
                  <a:srgbClr val="000099"/>
                </a:solidFill>
                <a:latin typeface="Arial" pitchFamily="34" charset="0"/>
                <a:cs typeface="Arial" pitchFamily="34" charset="0"/>
              </a:rPr>
              <a:t>AV</a:t>
            </a:r>
            <a:r>
              <a:rPr lang="en-US" sz="2000" i="1" baseline="-10000" dirty="0" smtClean="0">
                <a:solidFill>
                  <a:srgbClr val="000099"/>
                </a:solidFill>
                <a:latin typeface="Arial" pitchFamily="34" charset="0"/>
                <a:cs typeface="Arial" pitchFamily="34" charset="0"/>
              </a:rPr>
              <a:t>R</a:t>
            </a:r>
            <a:r>
              <a:rPr lang="en-US" sz="2000" baseline="-10000" dirty="0" smtClean="0">
                <a:solidFill>
                  <a:srgbClr val="000099"/>
                </a:solidFill>
                <a:latin typeface="Arial" pitchFamily="34" charset="0"/>
                <a:cs typeface="Arial" pitchFamily="34" charset="0"/>
              </a:rPr>
              <a:t>1</a:t>
            </a:r>
            <a:r>
              <a:rPr lang="en-US" sz="2000" i="1" baseline="-10000" dirty="0">
                <a:solidFill>
                  <a:srgbClr val="000099"/>
                </a:solidFill>
                <a:latin typeface="Arial" pitchFamily="34" charset="0"/>
                <a:cs typeface="Arial" pitchFamily="34" charset="0"/>
              </a:rPr>
              <a:t>.</a:t>
            </a:r>
            <a:r>
              <a:rPr lang="en-US" sz="2000" i="1" baseline="-10000" dirty="0" smtClean="0">
                <a:solidFill>
                  <a:srgbClr val="000099"/>
                </a:solidFill>
                <a:latin typeface="Arial" pitchFamily="34" charset="0"/>
                <a:cs typeface="Arial" pitchFamily="34" charset="0"/>
              </a:rPr>
              <a:t>ins</a:t>
            </a:r>
            <a:r>
              <a:rPr lang="en-US" sz="2000" i="1" dirty="0" smtClean="0">
                <a:solidFill>
                  <a:srgbClr val="000099"/>
                </a:solidFill>
                <a:latin typeface="Arial" pitchFamily="34" charset="0"/>
                <a:cs typeface="Arial" pitchFamily="34" charset="0"/>
              </a:rPr>
              <a:t>,&lt;a</a:t>
            </a:r>
            <a:r>
              <a:rPr lang="en-US" sz="2000" dirty="0" smtClean="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b</a:t>
            </a:r>
            <a:r>
              <a:rPr lang="en-US" sz="2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&gt;</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p:txBody>
      </p:sp>
      <p:sp>
        <p:nvSpPr>
          <p:cNvPr id="2" name="Rectangle 1"/>
          <p:cNvSpPr/>
          <p:nvPr/>
        </p:nvSpPr>
        <p:spPr>
          <a:xfrm>
            <a:off x="888021" y="4898533"/>
            <a:ext cx="7552593" cy="1015663"/>
          </a:xfrm>
          <a:prstGeom prst="rect">
            <a:avLst/>
          </a:prstGeom>
        </p:spPr>
        <p:txBody>
          <a:bodyPr wrap="square">
            <a:spAutoFit/>
          </a:bodyPr>
          <a:lstStyle/>
          <a:p>
            <a:pPr algn="just"/>
            <a:r>
              <a:rPr lang="en-US" sz="2000" dirty="0">
                <a:solidFill>
                  <a:srgbClr val="000099"/>
                </a:solidFill>
                <a:latin typeface="Arial" pitchFamily="34" charset="0"/>
                <a:cs typeface="Arial" pitchFamily="34" charset="0"/>
              </a:rPr>
              <a:t>The MV contains {ϕ} which is the desired result. This is achieved by delaying </a:t>
            </a:r>
            <a:r>
              <a:rPr lang="en-US" sz="2000" dirty="0" smtClean="0">
                <a:solidFill>
                  <a:srgbClr val="000099"/>
                </a:solidFill>
                <a:latin typeface="Arial" pitchFamily="34" charset="0"/>
                <a:cs typeface="Arial" pitchFamily="34" charset="0"/>
              </a:rPr>
              <a:t>the delete </a:t>
            </a:r>
            <a:r>
              <a:rPr lang="en-US" sz="2000" dirty="0">
                <a:solidFill>
                  <a:srgbClr val="000099"/>
                </a:solidFill>
                <a:latin typeface="Arial" pitchFamily="34" charset="0"/>
                <a:cs typeface="Arial" pitchFamily="34" charset="0"/>
              </a:rPr>
              <a:t>from the MV till the update is installed in the </a:t>
            </a:r>
            <a:r>
              <a:rPr lang="en-US" sz="2000" dirty="0" smtClean="0">
                <a:solidFill>
                  <a:srgbClr val="000099"/>
                </a:solidFill>
                <a:latin typeface="Arial" pitchFamily="34" charset="0"/>
                <a:cs typeface="Arial" pitchFamily="34" charset="0"/>
              </a:rPr>
              <a:t>MV. </a:t>
            </a:r>
            <a:r>
              <a:rPr lang="en-US" sz="2000" dirty="0">
                <a:solidFill>
                  <a:srgbClr val="000099"/>
                </a:solidFill>
                <a:latin typeface="Arial" pitchFamily="34" charset="0"/>
                <a:cs typeface="Arial" pitchFamily="34" charset="0"/>
              </a:rPr>
              <a:t>We refer to this as Lazy </a:t>
            </a:r>
            <a:r>
              <a:rPr lang="en-US" sz="2000" dirty="0" smtClean="0">
                <a:solidFill>
                  <a:srgbClr val="000099"/>
                </a:solidFill>
                <a:latin typeface="Arial" pitchFamily="34" charset="0"/>
                <a:cs typeface="Arial" pitchFamily="34" charset="0"/>
              </a:rPr>
              <a:t>Delete approach</a:t>
            </a:r>
            <a:r>
              <a:rPr lang="en-US" sz="2000" dirty="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199011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6</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a:t>
            </a:r>
            <a:r>
              <a:rPr lang="en-US" sz="2800" b="1" dirty="0">
                <a:solidFill>
                  <a:srgbClr val="C00000"/>
                </a:solidFill>
                <a:latin typeface="Arial" pitchFamily="34" charset="0"/>
                <a:cs typeface="Arial" pitchFamily="34" charset="0"/>
              </a:rPr>
              <a:t>Introduction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665016" y="1131639"/>
            <a:ext cx="7872153" cy="4832092"/>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An organization need multidimensional data to (a) manage efficiently its day-to-day activities, (b) make effective </a:t>
            </a:r>
            <a:r>
              <a:rPr lang="en-US" dirty="0">
                <a:solidFill>
                  <a:srgbClr val="660066"/>
                </a:solidFill>
                <a:latin typeface="Arial" pitchFamily="34" charset="0"/>
                <a:cs typeface="Arial" pitchFamily="34" charset="0"/>
              </a:rPr>
              <a:t>marketing strategies, and </a:t>
            </a:r>
            <a:r>
              <a:rPr lang="en-US" dirty="0" smtClean="0">
                <a:solidFill>
                  <a:srgbClr val="660066"/>
                </a:solidFill>
                <a:latin typeface="Arial" pitchFamily="34" charset="0"/>
                <a:cs typeface="Arial" pitchFamily="34" charset="0"/>
              </a:rPr>
              <a:t>(c) make </a:t>
            </a:r>
            <a:r>
              <a:rPr lang="en-US" dirty="0">
                <a:solidFill>
                  <a:srgbClr val="660066"/>
                </a:solidFill>
                <a:latin typeface="Arial" pitchFamily="34" charset="0"/>
                <a:cs typeface="Arial" pitchFamily="34" charset="0"/>
              </a:rPr>
              <a:t>efficient and intelligent </a:t>
            </a:r>
            <a:r>
              <a:rPr lang="en-US" dirty="0" smtClean="0">
                <a:solidFill>
                  <a:srgbClr val="660066"/>
                </a:solidFill>
                <a:latin typeface="Arial" pitchFamily="34" charset="0"/>
                <a:cs typeface="Arial" pitchFamily="34" charset="0"/>
              </a:rPr>
              <a:t>decisions.</a:t>
            </a:r>
          </a:p>
          <a:p>
            <a:pPr algn="just">
              <a:spcBef>
                <a:spcPts val="1200"/>
              </a:spcBef>
            </a:pPr>
            <a:r>
              <a:rPr lang="en-US" dirty="0" smtClean="0">
                <a:solidFill>
                  <a:srgbClr val="660066"/>
                </a:solidFill>
                <a:latin typeface="Arial" pitchFamily="34" charset="0"/>
                <a:cs typeface="Arial" pitchFamily="34" charset="0"/>
              </a:rPr>
              <a:t>To capture and </a:t>
            </a:r>
            <a:r>
              <a:rPr lang="en-US" dirty="0">
                <a:solidFill>
                  <a:srgbClr val="660066"/>
                </a:solidFill>
                <a:latin typeface="Arial" pitchFamily="34" charset="0"/>
                <a:cs typeface="Arial" pitchFamily="34" charset="0"/>
              </a:rPr>
              <a:t>get relevant information for the above tasks we </a:t>
            </a:r>
            <a:r>
              <a:rPr lang="en-US" dirty="0" smtClean="0">
                <a:solidFill>
                  <a:srgbClr val="660066"/>
                </a:solidFill>
                <a:latin typeface="Arial" pitchFamily="34" charset="0"/>
                <a:cs typeface="Arial" pitchFamily="34" charset="0"/>
              </a:rPr>
              <a:t>need to be able to analyze </a:t>
            </a:r>
            <a:r>
              <a:rPr lang="en-US" dirty="0">
                <a:solidFill>
                  <a:srgbClr val="660066"/>
                </a:solidFill>
                <a:latin typeface="Arial" pitchFamily="34" charset="0"/>
                <a:cs typeface="Arial" pitchFamily="34" charset="0"/>
              </a:rPr>
              <a:t>the data before and </a:t>
            </a:r>
            <a:r>
              <a:rPr lang="en-US" dirty="0" smtClean="0">
                <a:solidFill>
                  <a:srgbClr val="660066"/>
                </a:solidFill>
                <a:latin typeface="Arial" pitchFamily="34" charset="0"/>
                <a:cs typeface="Arial" pitchFamily="34" charset="0"/>
              </a:rPr>
              <a:t>after processing. </a:t>
            </a:r>
            <a:r>
              <a:rPr lang="en-US" dirty="0">
                <a:solidFill>
                  <a:srgbClr val="660066"/>
                </a:solidFill>
                <a:latin typeface="Arial" pitchFamily="34" charset="0"/>
                <a:cs typeface="Arial" pitchFamily="34" charset="0"/>
              </a:rPr>
              <a:t>This way of processing the data is called </a:t>
            </a:r>
            <a:r>
              <a:rPr lang="en-US" i="1" dirty="0">
                <a:solidFill>
                  <a:srgbClr val="660066"/>
                </a:solidFill>
                <a:latin typeface="Arial" pitchFamily="34" charset="0"/>
                <a:cs typeface="Arial" pitchFamily="34" charset="0"/>
              </a:rPr>
              <a:t>On-Line Analytical </a:t>
            </a:r>
            <a:r>
              <a:rPr lang="en-US" i="1" dirty="0" smtClean="0">
                <a:solidFill>
                  <a:srgbClr val="660066"/>
                </a:solidFill>
                <a:latin typeface="Arial" pitchFamily="34" charset="0"/>
                <a:cs typeface="Arial" pitchFamily="34" charset="0"/>
              </a:rPr>
              <a:t>Processing (OLAP).</a:t>
            </a:r>
          </a:p>
          <a:p>
            <a:pPr algn="just">
              <a:spcBef>
                <a:spcPts val="1200"/>
              </a:spcBef>
            </a:pPr>
            <a:r>
              <a:rPr lang="en-US" dirty="0" smtClean="0">
                <a:solidFill>
                  <a:srgbClr val="660066"/>
                </a:solidFill>
                <a:latin typeface="Arial" pitchFamily="34" charset="0"/>
                <a:cs typeface="Arial" pitchFamily="34" charset="0"/>
              </a:rPr>
              <a:t>OLAP must </a:t>
            </a:r>
            <a:r>
              <a:rPr lang="en-US" dirty="0">
                <a:solidFill>
                  <a:srgbClr val="660066"/>
                </a:solidFill>
                <a:latin typeface="Arial" pitchFamily="34" charset="0"/>
                <a:cs typeface="Arial" pitchFamily="34" charset="0"/>
              </a:rPr>
              <a:t>access data from a separate repository, which is commonly referred </a:t>
            </a:r>
            <a:r>
              <a:rPr lang="en-US" dirty="0" smtClean="0">
                <a:solidFill>
                  <a:srgbClr val="660066"/>
                </a:solidFill>
                <a:latin typeface="Arial" pitchFamily="34" charset="0"/>
                <a:cs typeface="Arial" pitchFamily="34" charset="0"/>
              </a:rPr>
              <a:t>to as </a:t>
            </a:r>
            <a:r>
              <a:rPr lang="en-US" i="1" dirty="0">
                <a:solidFill>
                  <a:srgbClr val="660066"/>
                </a:solidFill>
                <a:latin typeface="Arial" pitchFamily="34" charset="0"/>
                <a:cs typeface="Arial" pitchFamily="34" charset="0"/>
              </a:rPr>
              <a:t>Data Warehouse (DW)</a:t>
            </a:r>
            <a:r>
              <a:rPr lang="en-US" dirty="0">
                <a:solidFill>
                  <a:srgbClr val="660066"/>
                </a:solidFill>
                <a:latin typeface="Arial" pitchFamily="34" charset="0"/>
                <a:cs typeface="Arial" pitchFamily="34" charset="0"/>
              </a:rPr>
              <a:t>.</a:t>
            </a:r>
            <a:endParaRPr lang="en-US" dirty="0" smtClean="0">
              <a:solidFill>
                <a:srgbClr val="660066"/>
              </a:solidFill>
              <a:latin typeface="Arial" pitchFamily="34" charset="0"/>
              <a:cs typeface="Arial" pitchFamily="34" charset="0"/>
            </a:endParaRPr>
          </a:p>
        </p:txBody>
      </p:sp>
    </p:spTree>
    <p:extLst>
      <p:ext uri="{BB962C8B-B14F-4D97-AF65-F5344CB8AC3E}">
        <p14:creationId xmlns:p14="http://schemas.microsoft.com/office/powerpoint/2010/main" val="142766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7</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a:t>
            </a:r>
            <a:r>
              <a:rPr lang="en-US" sz="2800" b="1" dirty="0">
                <a:solidFill>
                  <a:srgbClr val="C00000"/>
                </a:solidFill>
                <a:latin typeface="Arial" pitchFamily="34" charset="0"/>
                <a:cs typeface="Arial" pitchFamily="34" charset="0"/>
              </a:rPr>
              <a:t>Introduction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665015" y="982170"/>
            <a:ext cx="7872153" cy="4616648"/>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Definition</a:t>
            </a:r>
          </a:p>
          <a:p>
            <a:pPr marL="228600" algn="just">
              <a:spcBef>
                <a:spcPts val="1200"/>
              </a:spcBef>
            </a:pPr>
            <a:r>
              <a:rPr lang="en-US" sz="2000" dirty="0">
                <a:solidFill>
                  <a:srgbClr val="000099"/>
                </a:solidFill>
                <a:latin typeface="Arial" pitchFamily="34" charset="0"/>
                <a:cs typeface="Arial" pitchFamily="34" charset="0"/>
              </a:rPr>
              <a:t>A </a:t>
            </a:r>
            <a:r>
              <a:rPr lang="en-US" sz="2000" i="1" dirty="0">
                <a:solidFill>
                  <a:srgbClr val="000099"/>
                </a:solidFill>
                <a:latin typeface="Arial" pitchFamily="34" charset="0"/>
                <a:cs typeface="Arial" pitchFamily="34" charset="0"/>
              </a:rPr>
              <a:t>DW </a:t>
            </a:r>
            <a:r>
              <a:rPr lang="en-US" sz="2000" dirty="0">
                <a:solidFill>
                  <a:srgbClr val="000099"/>
                </a:solidFill>
                <a:latin typeface="Arial" pitchFamily="34" charset="0"/>
                <a:cs typeface="Arial" pitchFamily="34" charset="0"/>
              </a:rPr>
              <a:t>is a </a:t>
            </a:r>
            <a:r>
              <a:rPr lang="en-US" sz="2000" i="1" dirty="0">
                <a:solidFill>
                  <a:srgbClr val="000099"/>
                </a:solidFill>
                <a:latin typeface="Arial" pitchFamily="34" charset="0"/>
                <a:cs typeface="Arial" pitchFamily="34" charset="0"/>
              </a:rPr>
              <a:t>subject-oriented</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integrated</a:t>
            </a:r>
            <a:r>
              <a:rPr lang="en-US" sz="2000" dirty="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time-varying</a:t>
            </a:r>
            <a:r>
              <a:rPr lang="en-US" sz="2000" dirty="0">
                <a:solidFill>
                  <a:srgbClr val="000099"/>
                </a:solidFill>
                <a:latin typeface="Arial" pitchFamily="34" charset="0"/>
                <a:cs typeface="Arial" pitchFamily="34" charset="0"/>
              </a:rPr>
              <a:t>, and </a:t>
            </a:r>
            <a:r>
              <a:rPr lang="en-US" sz="2000" i="1" dirty="0">
                <a:solidFill>
                  <a:srgbClr val="000099"/>
                </a:solidFill>
                <a:latin typeface="Arial" pitchFamily="34" charset="0"/>
                <a:cs typeface="Arial" pitchFamily="34" charset="0"/>
              </a:rPr>
              <a:t>non-volatile </a:t>
            </a:r>
            <a:r>
              <a:rPr lang="en-US" sz="2000" dirty="0" smtClean="0">
                <a:solidFill>
                  <a:srgbClr val="000099"/>
                </a:solidFill>
                <a:latin typeface="Arial" pitchFamily="34" charset="0"/>
                <a:cs typeface="Arial" pitchFamily="34" charset="0"/>
              </a:rPr>
              <a:t>databases.</a:t>
            </a:r>
            <a:endParaRPr lang="en-US" sz="2000" dirty="0">
              <a:solidFill>
                <a:srgbClr val="000099"/>
              </a:solidFill>
              <a:latin typeface="Arial" pitchFamily="34" charset="0"/>
              <a:cs typeface="Arial" pitchFamily="34" charset="0"/>
            </a:endParaRPr>
          </a:p>
          <a:p>
            <a:pPr marL="228600" algn="just">
              <a:spcBef>
                <a:spcPts val="1200"/>
              </a:spcBef>
            </a:pPr>
            <a:r>
              <a:rPr lang="en-US" sz="2000" i="1" dirty="0">
                <a:solidFill>
                  <a:srgbClr val="000099"/>
                </a:solidFill>
                <a:latin typeface="Arial" pitchFamily="34" charset="0"/>
                <a:cs typeface="Arial" pitchFamily="34" charset="0"/>
              </a:rPr>
              <a:t>Subject-oriented</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The data </a:t>
            </a:r>
            <a:r>
              <a:rPr lang="en-US" sz="2000" dirty="0">
                <a:solidFill>
                  <a:srgbClr val="000099"/>
                </a:solidFill>
                <a:latin typeface="Arial" pitchFamily="34" charset="0"/>
                <a:cs typeface="Arial" pitchFamily="34" charset="0"/>
              </a:rPr>
              <a:t>is arranged by </a:t>
            </a:r>
            <a:r>
              <a:rPr lang="en-US" sz="2000" dirty="0" smtClean="0">
                <a:solidFill>
                  <a:srgbClr val="000099"/>
                </a:solidFill>
                <a:latin typeface="Arial" pitchFamily="34" charset="0"/>
                <a:cs typeface="Arial" pitchFamily="34" charset="0"/>
              </a:rPr>
              <a:t>the common </a:t>
            </a:r>
            <a:r>
              <a:rPr lang="en-US" sz="2000" dirty="0">
                <a:solidFill>
                  <a:srgbClr val="000099"/>
                </a:solidFill>
                <a:latin typeface="Arial" pitchFamily="34" charset="0"/>
                <a:cs typeface="Arial" pitchFamily="34" charset="0"/>
              </a:rPr>
              <a:t>subject area of a company, such as sales, marketing, finance.</a:t>
            </a:r>
          </a:p>
          <a:p>
            <a:pPr marL="228600" algn="just">
              <a:spcBef>
                <a:spcPts val="1200"/>
              </a:spcBef>
            </a:pPr>
            <a:r>
              <a:rPr lang="en-US" sz="2000" i="1" dirty="0">
                <a:solidFill>
                  <a:srgbClr val="000099"/>
                </a:solidFill>
                <a:latin typeface="Arial" pitchFamily="34" charset="0"/>
                <a:cs typeface="Arial" pitchFamily="34" charset="0"/>
              </a:rPr>
              <a:t>Integrated data</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DW integrates </a:t>
            </a:r>
            <a:r>
              <a:rPr lang="en-US" sz="2000" dirty="0">
                <a:solidFill>
                  <a:srgbClr val="000099"/>
                </a:solidFill>
                <a:latin typeface="Arial" pitchFamily="34" charset="0"/>
                <a:cs typeface="Arial" pitchFamily="34" charset="0"/>
              </a:rPr>
              <a:t>data derived from </a:t>
            </a:r>
            <a:r>
              <a:rPr lang="en-US" sz="2000" dirty="0" smtClean="0">
                <a:solidFill>
                  <a:srgbClr val="000099"/>
                </a:solidFill>
                <a:latin typeface="Arial" pitchFamily="34" charset="0"/>
                <a:cs typeface="Arial" pitchFamily="34" charset="0"/>
              </a:rPr>
              <a:t>various functional </a:t>
            </a:r>
            <a:r>
              <a:rPr lang="en-US" sz="2000" dirty="0">
                <a:solidFill>
                  <a:srgbClr val="000099"/>
                </a:solidFill>
                <a:latin typeface="Arial" pitchFamily="34" charset="0"/>
                <a:cs typeface="Arial" pitchFamily="34" charset="0"/>
              </a:rPr>
              <a:t>systems in the organizations, and provides a unified and consistent </a:t>
            </a:r>
            <a:r>
              <a:rPr lang="en-US" sz="2000" dirty="0" smtClean="0">
                <a:solidFill>
                  <a:srgbClr val="000099"/>
                </a:solidFill>
                <a:latin typeface="Arial" pitchFamily="34" charset="0"/>
                <a:cs typeface="Arial" pitchFamily="34" charset="0"/>
              </a:rPr>
              <a:t>view of </a:t>
            </a:r>
            <a:r>
              <a:rPr lang="en-US" sz="2000" dirty="0">
                <a:solidFill>
                  <a:srgbClr val="000099"/>
                </a:solidFill>
                <a:latin typeface="Arial" pitchFamily="34" charset="0"/>
                <a:cs typeface="Arial" pitchFamily="34" charset="0"/>
              </a:rPr>
              <a:t>the overall organization.</a:t>
            </a:r>
          </a:p>
          <a:p>
            <a:pPr marL="228600" algn="just">
              <a:spcBef>
                <a:spcPts val="1200"/>
              </a:spcBef>
            </a:pPr>
            <a:r>
              <a:rPr lang="en-US" sz="2000" i="1" dirty="0">
                <a:solidFill>
                  <a:srgbClr val="000099"/>
                </a:solidFill>
                <a:latin typeface="Arial" pitchFamily="34" charset="0"/>
                <a:cs typeface="Arial" pitchFamily="34" charset="0"/>
              </a:rPr>
              <a:t>Time-variant data</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DW data is </a:t>
            </a:r>
            <a:r>
              <a:rPr lang="en-US" sz="2000" dirty="0">
                <a:solidFill>
                  <a:srgbClr val="000099"/>
                </a:solidFill>
                <a:latin typeface="Arial" pitchFamily="34" charset="0"/>
                <a:cs typeface="Arial" pitchFamily="34" charset="0"/>
              </a:rPr>
              <a:t>able to represent the flow </a:t>
            </a:r>
            <a:r>
              <a:rPr lang="en-US" sz="2000" dirty="0" smtClean="0">
                <a:solidFill>
                  <a:srgbClr val="000099"/>
                </a:solidFill>
                <a:latin typeface="Arial" pitchFamily="34" charset="0"/>
                <a:cs typeface="Arial" pitchFamily="34" charset="0"/>
              </a:rPr>
              <a:t>of data </a:t>
            </a:r>
            <a:r>
              <a:rPr lang="en-US" sz="2000" dirty="0">
                <a:solidFill>
                  <a:srgbClr val="000099"/>
                </a:solidFill>
                <a:latin typeface="Arial" pitchFamily="34" charset="0"/>
                <a:cs typeface="Arial" pitchFamily="34" charset="0"/>
              </a:rPr>
              <a:t>through time, and queries are based on time range.</a:t>
            </a:r>
          </a:p>
          <a:p>
            <a:pPr marL="228600" algn="just">
              <a:spcBef>
                <a:spcPts val="1200"/>
              </a:spcBef>
            </a:pPr>
            <a:r>
              <a:rPr lang="en-US" sz="2000" i="1" dirty="0">
                <a:solidFill>
                  <a:srgbClr val="000099"/>
                </a:solidFill>
                <a:latin typeface="Arial" pitchFamily="34" charset="0"/>
                <a:cs typeface="Arial" pitchFamily="34" charset="0"/>
              </a:rPr>
              <a:t>Non-volatile data</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Data </a:t>
            </a:r>
            <a:r>
              <a:rPr lang="en-US" sz="2000" dirty="0">
                <a:solidFill>
                  <a:srgbClr val="000099"/>
                </a:solidFill>
                <a:latin typeface="Arial" pitchFamily="34" charset="0"/>
                <a:cs typeface="Arial" pitchFamily="34" charset="0"/>
              </a:rPr>
              <a:t>is always added (and rarely </a:t>
            </a:r>
            <a:r>
              <a:rPr lang="en-US" sz="2000" dirty="0" smtClean="0">
                <a:solidFill>
                  <a:srgbClr val="000099"/>
                </a:solidFill>
                <a:latin typeface="Arial" pitchFamily="34" charset="0"/>
                <a:cs typeface="Arial" pitchFamily="34" charset="0"/>
              </a:rPr>
              <a:t>deleted) to DW for </a:t>
            </a:r>
            <a:r>
              <a:rPr lang="en-US" sz="2000" dirty="0">
                <a:solidFill>
                  <a:srgbClr val="000099"/>
                </a:solidFill>
                <a:latin typeface="Arial" pitchFamily="34" charset="0"/>
                <a:cs typeface="Arial" pitchFamily="34" charset="0"/>
              </a:rPr>
              <a:t>maintaining the company’s entire history</a:t>
            </a:r>
            <a:r>
              <a:rPr lang="en-US" sz="2000" dirty="0" smtClean="0">
                <a:solidFill>
                  <a:srgbClr val="000099"/>
                </a:solidFill>
                <a:latin typeface="Arial" pitchFamily="34" charset="0"/>
                <a:cs typeface="Arial" pitchFamily="34" charset="0"/>
              </a:rPr>
              <a:t>.</a:t>
            </a:r>
          </a:p>
        </p:txBody>
      </p:sp>
    </p:spTree>
    <p:extLst>
      <p:ext uri="{BB962C8B-B14F-4D97-AF65-F5344CB8AC3E}">
        <p14:creationId xmlns:p14="http://schemas.microsoft.com/office/powerpoint/2010/main" val="2005283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8</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a:t>
            </a:r>
            <a:r>
              <a:rPr lang="en-US" sz="2800" b="1" dirty="0">
                <a:solidFill>
                  <a:srgbClr val="C00000"/>
                </a:solidFill>
                <a:latin typeface="Arial" pitchFamily="34" charset="0"/>
                <a:cs typeface="Arial" pitchFamily="34" charset="0"/>
              </a:rPr>
              <a:t>Introduction</a:t>
            </a:r>
            <a:endParaRPr lang="en-US" sz="2800" b="1" dirty="0" smtClean="0">
              <a:solidFill>
                <a:srgbClr val="C00000"/>
              </a:solidFill>
              <a:latin typeface="Arial" pitchFamily="34" charset="0"/>
              <a:cs typeface="Arial" pitchFamily="34" charset="0"/>
            </a:endParaRPr>
          </a:p>
        </p:txBody>
      </p:sp>
      <p:sp>
        <p:nvSpPr>
          <p:cNvPr id="3" name="Rectangle 2"/>
          <p:cNvSpPr/>
          <p:nvPr/>
        </p:nvSpPr>
        <p:spPr>
          <a:xfrm>
            <a:off x="665015" y="982170"/>
            <a:ext cx="7872153" cy="5155257"/>
          </a:xfrm>
          <a:prstGeom prst="rect">
            <a:avLst/>
          </a:prstGeom>
        </p:spPr>
        <p:txBody>
          <a:bodyPr wrap="square">
            <a:spAutoFit/>
          </a:bodyPr>
          <a:lstStyle/>
          <a:p>
            <a:pPr algn="just"/>
            <a:r>
              <a:rPr lang="en-US" dirty="0" smtClean="0">
                <a:solidFill>
                  <a:srgbClr val="660066"/>
                </a:solidFill>
                <a:latin typeface="Arial" pitchFamily="34" charset="0"/>
                <a:cs typeface="Arial" pitchFamily="34" charset="0"/>
              </a:rPr>
              <a:t>View</a:t>
            </a:r>
          </a:p>
          <a:p>
            <a:pPr marL="228600" algn="just">
              <a:spcAft>
                <a:spcPts val="1200"/>
              </a:spcAft>
            </a:pPr>
            <a:r>
              <a:rPr lang="en-US" sz="2000" dirty="0" smtClean="0">
                <a:solidFill>
                  <a:srgbClr val="000099"/>
                </a:solidFill>
                <a:latin typeface="Arial" pitchFamily="34" charset="0"/>
                <a:cs typeface="Arial" pitchFamily="34" charset="0"/>
              </a:rPr>
              <a:t>A DW </a:t>
            </a:r>
            <a:r>
              <a:rPr lang="en-US" sz="2000" dirty="0">
                <a:solidFill>
                  <a:srgbClr val="000099"/>
                </a:solidFill>
                <a:latin typeface="Arial" pitchFamily="34" charset="0"/>
                <a:cs typeface="Arial" pitchFamily="34" charset="0"/>
              </a:rPr>
              <a:t>system </a:t>
            </a:r>
            <a:r>
              <a:rPr lang="en-US" sz="2000" dirty="0" smtClean="0">
                <a:solidFill>
                  <a:srgbClr val="000099"/>
                </a:solidFill>
                <a:latin typeface="Arial" pitchFamily="34" charset="0"/>
                <a:cs typeface="Arial" pitchFamily="34" charset="0"/>
              </a:rPr>
              <a:t>stores highly aggregated and </a:t>
            </a:r>
            <a:r>
              <a:rPr lang="en-US" sz="2000" dirty="0">
                <a:solidFill>
                  <a:srgbClr val="000099"/>
                </a:solidFill>
                <a:latin typeface="Arial" pitchFamily="34" charset="0"/>
                <a:cs typeface="Arial" pitchFamily="34" charset="0"/>
              </a:rPr>
              <a:t>summarized data </a:t>
            </a:r>
            <a:r>
              <a:rPr lang="en-US" sz="2000" dirty="0" smtClean="0">
                <a:solidFill>
                  <a:srgbClr val="000099"/>
                </a:solidFill>
                <a:latin typeface="Arial" pitchFamily="34" charset="0"/>
                <a:cs typeface="Arial" pitchFamily="34" charset="0"/>
              </a:rPr>
              <a:t>for </a:t>
            </a:r>
            <a:r>
              <a:rPr lang="en-US" sz="2000" dirty="0">
                <a:solidFill>
                  <a:srgbClr val="000099"/>
                </a:solidFill>
                <a:latin typeface="Arial" pitchFamily="34" charset="0"/>
                <a:cs typeface="Arial" pitchFamily="34" charset="0"/>
              </a:rPr>
              <a:t>complex data analysis and decision support activities, </a:t>
            </a:r>
            <a:r>
              <a:rPr lang="en-US" sz="2000" dirty="0" smtClean="0">
                <a:solidFill>
                  <a:srgbClr val="000099"/>
                </a:solidFill>
                <a:latin typeface="Arial" pitchFamily="34" charset="0"/>
                <a:cs typeface="Arial" pitchFamily="34" charset="0"/>
              </a:rPr>
              <a:t>such</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as </a:t>
            </a:r>
            <a:r>
              <a:rPr lang="en-US" sz="2000" dirty="0">
                <a:solidFill>
                  <a:srgbClr val="000099"/>
                </a:solidFill>
                <a:latin typeface="Arial" pitchFamily="34" charset="0"/>
                <a:cs typeface="Arial" pitchFamily="34" charset="0"/>
              </a:rPr>
              <a:t>data mining, comparisons of historical data and trends analysis</a:t>
            </a:r>
            <a:r>
              <a:rPr lang="en-US" sz="2000" dirty="0" smtClean="0">
                <a:solidFill>
                  <a:srgbClr val="000099"/>
                </a:solidFill>
                <a:latin typeface="Arial" pitchFamily="34" charset="0"/>
                <a:cs typeface="Arial" pitchFamily="34" charset="0"/>
              </a:rPr>
              <a:t>. The data storage template is referred </a:t>
            </a:r>
            <a:r>
              <a:rPr lang="en-US" sz="2000" dirty="0">
                <a:solidFill>
                  <a:srgbClr val="000099"/>
                </a:solidFill>
                <a:latin typeface="Arial" pitchFamily="34" charset="0"/>
                <a:cs typeface="Arial" pitchFamily="34" charset="0"/>
              </a:rPr>
              <a:t>to as a </a:t>
            </a:r>
            <a:r>
              <a:rPr lang="en-US" sz="2000" i="1" dirty="0" smtClean="0">
                <a:solidFill>
                  <a:srgbClr val="000099"/>
                </a:solidFill>
                <a:latin typeface="Arial" pitchFamily="34" charset="0"/>
                <a:cs typeface="Arial" pitchFamily="34" charset="0"/>
              </a:rPr>
              <a:t>view</a:t>
            </a:r>
            <a:r>
              <a:rPr lang="en-US" sz="2000" dirty="0" smtClean="0">
                <a:solidFill>
                  <a:srgbClr val="000099"/>
                </a:solidFill>
                <a:latin typeface="Arial" pitchFamily="34" charset="0"/>
                <a:cs typeface="Arial" pitchFamily="34" charset="0"/>
              </a:rPr>
              <a:t>.</a:t>
            </a:r>
            <a:endParaRPr lang="en-US" sz="2000" dirty="0">
              <a:solidFill>
                <a:srgbClr val="000099"/>
              </a:solidFill>
              <a:latin typeface="Arial" pitchFamily="34" charset="0"/>
              <a:cs typeface="Arial" pitchFamily="34" charset="0"/>
            </a:endParaRPr>
          </a:p>
          <a:p>
            <a:pPr marL="228600" algn="just"/>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essential characteristics of </a:t>
            </a:r>
            <a:r>
              <a:rPr lang="en-US" sz="2000" dirty="0" smtClean="0">
                <a:solidFill>
                  <a:srgbClr val="000099"/>
                </a:solidFill>
                <a:latin typeface="Arial" pitchFamily="34" charset="0"/>
                <a:cs typeface="Arial" pitchFamily="34" charset="0"/>
              </a:rPr>
              <a:t>DW:</a:t>
            </a:r>
            <a:endParaRPr lang="en-US" sz="2000" dirty="0">
              <a:solidFill>
                <a:srgbClr val="000099"/>
              </a:solidFill>
              <a:latin typeface="Arial" pitchFamily="34" charset="0"/>
              <a:cs typeface="Arial" pitchFamily="34" charset="0"/>
            </a:endParaRPr>
          </a:p>
          <a:p>
            <a:pPr marL="800100" indent="-342900" algn="just">
              <a:spcBef>
                <a:spcPts val="600"/>
              </a:spcBef>
              <a:buBlip>
                <a:blip r:embed="rId2"/>
              </a:buBlip>
            </a:pPr>
            <a:r>
              <a:rPr lang="en-US" sz="2000" dirty="0" smtClean="0">
                <a:solidFill>
                  <a:srgbClr val="000099"/>
                </a:solidFill>
                <a:latin typeface="Arial" pitchFamily="34" charset="0"/>
                <a:cs typeface="Arial" pitchFamily="34" charset="0"/>
              </a:rPr>
              <a:t>should </a:t>
            </a:r>
            <a:r>
              <a:rPr lang="en-US" sz="2000" dirty="0">
                <a:solidFill>
                  <a:srgbClr val="000099"/>
                </a:solidFill>
                <a:latin typeface="Arial" pitchFamily="34" charset="0"/>
                <a:cs typeface="Arial" pitchFamily="34" charset="0"/>
              </a:rPr>
              <a:t>be accurate, complete, </a:t>
            </a:r>
            <a:r>
              <a:rPr lang="en-US" sz="2000" dirty="0" smtClean="0">
                <a:solidFill>
                  <a:srgbClr val="000099"/>
                </a:solidFill>
                <a:latin typeface="Arial" pitchFamily="34" charset="0"/>
                <a:cs typeface="Arial" pitchFamily="34" charset="0"/>
              </a:rPr>
              <a:t>consistent, integrated</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well-defined, and </a:t>
            </a:r>
            <a:r>
              <a:rPr lang="en-US" sz="2000" dirty="0">
                <a:solidFill>
                  <a:srgbClr val="000099"/>
                </a:solidFill>
                <a:latin typeface="Arial" pitchFamily="34" charset="0"/>
                <a:cs typeface="Arial" pitchFamily="34" charset="0"/>
              </a:rPr>
              <a:t>time stamped for informational purposes,</a:t>
            </a:r>
          </a:p>
          <a:p>
            <a:pPr marL="800100" indent="-342900" algn="just">
              <a:spcBef>
                <a:spcPts val="600"/>
              </a:spcBef>
              <a:buBlip>
                <a:blip r:embed="rId2"/>
              </a:buBlip>
            </a:pPr>
            <a:r>
              <a:rPr lang="en-US" sz="2000" dirty="0" smtClean="0">
                <a:solidFill>
                  <a:srgbClr val="000099"/>
                </a:solidFill>
                <a:latin typeface="Arial" pitchFamily="34" charset="0"/>
                <a:cs typeface="Arial" pitchFamily="34" charset="0"/>
              </a:rPr>
              <a:t>should </a:t>
            </a:r>
            <a:r>
              <a:rPr lang="en-US" sz="2000" dirty="0">
                <a:solidFill>
                  <a:srgbClr val="000099"/>
                </a:solidFill>
                <a:latin typeface="Arial" pitchFamily="34" charset="0"/>
                <a:cs typeface="Arial" pitchFamily="34" charset="0"/>
              </a:rPr>
              <a:t>follow business rules, and satisfy </a:t>
            </a:r>
            <a:r>
              <a:rPr lang="en-US" sz="2000" dirty="0" smtClean="0">
                <a:solidFill>
                  <a:srgbClr val="000099"/>
                </a:solidFill>
                <a:latin typeface="Arial" pitchFamily="34" charset="0"/>
                <a:cs typeface="Arial" pitchFamily="34" charset="0"/>
              </a:rPr>
              <a:t>integrity constraints</a:t>
            </a:r>
            <a:r>
              <a:rPr lang="en-US" sz="2000"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including primary/foreign </a:t>
            </a:r>
            <a:r>
              <a:rPr lang="en-US" sz="2000" dirty="0">
                <a:solidFill>
                  <a:srgbClr val="000099"/>
                </a:solidFill>
                <a:latin typeface="Arial" pitchFamily="34" charset="0"/>
                <a:cs typeface="Arial" pitchFamily="34" charset="0"/>
              </a:rPr>
              <a:t>keys, referential integrity and data dependencies,</a:t>
            </a:r>
          </a:p>
          <a:p>
            <a:pPr marL="800100" indent="-342900" algn="just">
              <a:spcBef>
                <a:spcPts val="600"/>
              </a:spcBef>
              <a:buBlip>
                <a:blip r:embed="rId2"/>
              </a:buBlip>
            </a:pPr>
            <a:r>
              <a:rPr lang="en-US" sz="2000" dirty="0" smtClean="0">
                <a:solidFill>
                  <a:srgbClr val="000099"/>
                </a:solidFill>
                <a:latin typeface="Arial" pitchFamily="34" charset="0"/>
                <a:cs typeface="Arial" pitchFamily="34" charset="0"/>
              </a:rPr>
              <a:t>the </a:t>
            </a:r>
            <a:r>
              <a:rPr lang="en-US" sz="2000" dirty="0">
                <a:solidFill>
                  <a:srgbClr val="000099"/>
                </a:solidFill>
                <a:latin typeface="Arial" pitchFamily="34" charset="0"/>
                <a:cs typeface="Arial" pitchFamily="34" charset="0"/>
              </a:rPr>
              <a:t>user should be satisfied with the quality of data </a:t>
            </a:r>
            <a:r>
              <a:rPr lang="en-US" sz="2000" dirty="0" smtClean="0">
                <a:solidFill>
                  <a:srgbClr val="000099"/>
                </a:solidFill>
                <a:latin typeface="Arial" pitchFamily="34" charset="0"/>
                <a:cs typeface="Arial" pitchFamily="34" charset="0"/>
              </a:rPr>
              <a:t>and information </a:t>
            </a:r>
            <a:r>
              <a:rPr lang="en-US" sz="2000" dirty="0">
                <a:solidFill>
                  <a:srgbClr val="000099"/>
                </a:solidFill>
                <a:latin typeface="Arial" pitchFamily="34" charset="0"/>
                <a:cs typeface="Arial" pitchFamily="34" charset="0"/>
              </a:rPr>
              <a:t>derived </a:t>
            </a:r>
            <a:r>
              <a:rPr lang="en-US" sz="2000" dirty="0" smtClean="0">
                <a:solidFill>
                  <a:srgbClr val="000099"/>
                </a:solidFill>
                <a:latin typeface="Arial" pitchFamily="34" charset="0"/>
                <a:cs typeface="Arial" pitchFamily="34" charset="0"/>
              </a:rPr>
              <a:t>from DW.</a:t>
            </a:r>
          </a:p>
        </p:txBody>
      </p:sp>
    </p:spTree>
    <p:extLst>
      <p:ext uri="{BB962C8B-B14F-4D97-AF65-F5344CB8AC3E}">
        <p14:creationId xmlns:p14="http://schemas.microsoft.com/office/powerpoint/2010/main" val="2913388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9</a:t>
            </a:fld>
            <a:endParaRPr lang="en-US" sz="1400" dirty="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152400"/>
            <a:ext cx="8991600" cy="836613"/>
          </a:xfrm>
        </p:spPr>
        <p:txBody>
          <a:bodyPr/>
          <a:lstStyle/>
          <a:p>
            <a:r>
              <a:rPr lang="en-US" sz="2800" b="1" dirty="0">
                <a:solidFill>
                  <a:srgbClr val="C00000"/>
                </a:solidFill>
                <a:latin typeface="Arial" pitchFamily="34" charset="0"/>
                <a:cs typeface="Arial" pitchFamily="34" charset="0"/>
              </a:rPr>
              <a:t>Data </a:t>
            </a:r>
            <a:r>
              <a:rPr lang="en-US" sz="2800" b="1" dirty="0" smtClean="0">
                <a:solidFill>
                  <a:srgbClr val="C00000"/>
                </a:solidFill>
                <a:latin typeface="Arial" pitchFamily="34" charset="0"/>
                <a:cs typeface="Arial" pitchFamily="34" charset="0"/>
              </a:rPr>
              <a:t>Warehouse Queries</a:t>
            </a:r>
          </a:p>
        </p:txBody>
      </p:sp>
      <p:sp>
        <p:nvSpPr>
          <p:cNvPr id="2" name="Rectangle 1"/>
          <p:cNvSpPr/>
          <p:nvPr/>
        </p:nvSpPr>
        <p:spPr>
          <a:xfrm>
            <a:off x="844062" y="1087437"/>
            <a:ext cx="7385538" cy="3385542"/>
          </a:xfrm>
          <a:prstGeom prst="rect">
            <a:avLst/>
          </a:prstGeom>
        </p:spPr>
        <p:txBody>
          <a:bodyPr wrap="square">
            <a:spAutoFit/>
          </a:bodyPr>
          <a:lstStyle/>
          <a:p>
            <a:pPr>
              <a:spcAft>
                <a:spcPts val="1200"/>
              </a:spcAft>
            </a:pPr>
            <a:r>
              <a:rPr lang="en-US" dirty="0" smtClean="0">
                <a:solidFill>
                  <a:srgbClr val="660066"/>
                </a:solidFill>
                <a:latin typeface="Arial" pitchFamily="34" charset="0"/>
                <a:cs typeface="Arial" pitchFamily="34" charset="0"/>
              </a:rPr>
              <a:t>Examples of DW queries for network outages:</a:t>
            </a:r>
            <a:endParaRPr lang="en-US" dirty="0">
              <a:solidFill>
                <a:srgbClr val="660066"/>
              </a:solidFill>
              <a:latin typeface="Arial" pitchFamily="34" charset="0"/>
              <a:cs typeface="Arial" pitchFamily="34" charset="0"/>
            </a:endParaRPr>
          </a:p>
          <a:p>
            <a:pPr marL="685800" indent="-342900">
              <a:spcBef>
                <a:spcPts val="1200"/>
              </a:spcBef>
              <a:buBlip>
                <a:blip r:embed="rId2"/>
              </a:buBlip>
            </a:pPr>
            <a:r>
              <a:rPr lang="en-US" sz="2000" dirty="0" smtClean="0">
                <a:solidFill>
                  <a:srgbClr val="000099"/>
                </a:solidFill>
                <a:latin typeface="Arial" pitchFamily="34" charset="0"/>
                <a:cs typeface="Arial" pitchFamily="34" charset="0"/>
              </a:rPr>
              <a:t>Find </a:t>
            </a:r>
            <a:r>
              <a:rPr lang="en-US" sz="2000" dirty="0">
                <a:solidFill>
                  <a:srgbClr val="000099"/>
                </a:solidFill>
                <a:latin typeface="Arial" pitchFamily="34" charset="0"/>
                <a:cs typeface="Arial" pitchFamily="34" charset="0"/>
              </a:rPr>
              <a:t>the number of network outages per geographical region</a:t>
            </a:r>
          </a:p>
          <a:p>
            <a:pPr marL="685800" indent="-342900">
              <a:spcBef>
                <a:spcPts val="1200"/>
              </a:spcBef>
              <a:buBlip>
                <a:blip r:embed="rId2"/>
              </a:buBlip>
            </a:pPr>
            <a:r>
              <a:rPr lang="en-US" sz="2000" dirty="0" smtClean="0">
                <a:solidFill>
                  <a:srgbClr val="000099"/>
                </a:solidFill>
                <a:latin typeface="Arial" pitchFamily="34" charset="0"/>
                <a:cs typeface="Arial" pitchFamily="34" charset="0"/>
              </a:rPr>
              <a:t>If </a:t>
            </a:r>
            <a:r>
              <a:rPr lang="en-US" sz="2000" dirty="0">
                <a:solidFill>
                  <a:srgbClr val="000099"/>
                </a:solidFill>
                <a:latin typeface="Arial" pitchFamily="34" charset="0"/>
                <a:cs typeface="Arial" pitchFamily="34" charset="0"/>
              </a:rPr>
              <a:t>the number of outages per region </a:t>
            </a:r>
            <a:r>
              <a:rPr lang="en-US" sz="2000" i="1" dirty="0">
                <a:solidFill>
                  <a:srgbClr val="000099"/>
                </a:solidFill>
                <a:latin typeface="Arial" pitchFamily="34" charset="0"/>
                <a:cs typeface="Arial" pitchFamily="34" charset="0"/>
              </a:rPr>
              <a:t>&gt; </a:t>
            </a:r>
            <a:r>
              <a:rPr lang="en-US" sz="2000" dirty="0" smtClean="0">
                <a:solidFill>
                  <a:srgbClr val="000099"/>
                </a:solidFill>
                <a:latin typeface="Arial" pitchFamily="34" charset="0"/>
                <a:cs typeface="Arial" pitchFamily="34" charset="0"/>
              </a:rPr>
              <a:t>threshold then </a:t>
            </a:r>
            <a:r>
              <a:rPr lang="en-US" sz="2000" dirty="0">
                <a:solidFill>
                  <a:srgbClr val="000099"/>
                </a:solidFill>
                <a:latin typeface="Arial" pitchFamily="34" charset="0"/>
                <a:cs typeface="Arial" pitchFamily="34" charset="0"/>
              </a:rPr>
              <a:t>find the vendors that defaulted</a:t>
            </a:r>
          </a:p>
          <a:p>
            <a:pPr marL="685800" indent="-342900">
              <a:spcBef>
                <a:spcPts val="1200"/>
              </a:spcBef>
              <a:buBlip>
                <a:blip r:embed="rId2"/>
              </a:buBlip>
            </a:pPr>
            <a:r>
              <a:rPr lang="en-US" sz="2000" dirty="0" smtClean="0">
                <a:solidFill>
                  <a:srgbClr val="000099"/>
                </a:solidFill>
                <a:latin typeface="Arial" pitchFamily="34" charset="0"/>
                <a:cs typeface="Arial" pitchFamily="34" charset="0"/>
              </a:rPr>
              <a:t>Drill </a:t>
            </a:r>
            <a:r>
              <a:rPr lang="en-US" sz="2000" dirty="0">
                <a:solidFill>
                  <a:srgbClr val="000099"/>
                </a:solidFill>
                <a:latin typeface="Arial" pitchFamily="34" charset="0"/>
                <a:cs typeface="Arial" pitchFamily="34" charset="0"/>
              </a:rPr>
              <a:t>down the query to further </a:t>
            </a:r>
            <a:r>
              <a:rPr lang="en-US" sz="2000" dirty="0" err="1">
                <a:solidFill>
                  <a:srgbClr val="000099"/>
                </a:solidFill>
                <a:latin typeface="Arial" pitchFamily="34" charset="0"/>
                <a:cs typeface="Arial" pitchFamily="34" charset="0"/>
              </a:rPr>
              <a:t>granularize</a:t>
            </a:r>
            <a:r>
              <a:rPr lang="en-US" sz="2000" dirty="0">
                <a:solidFill>
                  <a:srgbClr val="000099"/>
                </a:solidFill>
                <a:latin typeface="Arial" pitchFamily="34" charset="0"/>
                <a:cs typeface="Arial" pitchFamily="34" charset="0"/>
              </a:rPr>
              <a:t> the region (Drill-down = decreasing </a:t>
            </a:r>
            <a:r>
              <a:rPr lang="en-US" sz="2000" dirty="0" smtClean="0">
                <a:solidFill>
                  <a:srgbClr val="000099"/>
                </a:solidFill>
                <a:latin typeface="Arial" pitchFamily="34" charset="0"/>
                <a:cs typeface="Arial" pitchFamily="34" charset="0"/>
              </a:rPr>
              <a:t>the level </a:t>
            </a:r>
            <a:r>
              <a:rPr lang="en-US" sz="2000" dirty="0">
                <a:solidFill>
                  <a:srgbClr val="000099"/>
                </a:solidFill>
                <a:latin typeface="Arial" pitchFamily="34" charset="0"/>
                <a:cs typeface="Arial" pitchFamily="34" charset="0"/>
              </a:rPr>
              <a:t>of aggregation)</a:t>
            </a:r>
          </a:p>
          <a:p>
            <a:pPr marL="685800" indent="-342900">
              <a:spcBef>
                <a:spcPts val="1200"/>
              </a:spcBef>
              <a:buBlip>
                <a:blip r:embed="rId2"/>
              </a:buBlip>
            </a:pPr>
            <a:r>
              <a:rPr lang="en-US" sz="2000" dirty="0">
                <a:solidFill>
                  <a:srgbClr val="000099"/>
                </a:solidFill>
                <a:latin typeface="Arial" pitchFamily="34" charset="0"/>
                <a:cs typeface="Arial" pitchFamily="34" charset="0"/>
              </a:rPr>
              <a:t>V</a:t>
            </a:r>
            <a:r>
              <a:rPr lang="en-US" sz="2000" dirty="0" smtClean="0">
                <a:solidFill>
                  <a:srgbClr val="000099"/>
                </a:solidFill>
                <a:latin typeface="Arial" pitchFamily="34" charset="0"/>
                <a:cs typeface="Arial" pitchFamily="34" charset="0"/>
              </a:rPr>
              <a:t>iew </a:t>
            </a:r>
            <a:r>
              <a:rPr lang="en-US" sz="2000" dirty="0">
                <a:solidFill>
                  <a:srgbClr val="000099"/>
                </a:solidFill>
                <a:latin typeface="Arial" pitchFamily="34" charset="0"/>
                <a:cs typeface="Arial" pitchFamily="34" charset="0"/>
              </a:rPr>
              <a:t>the result set in temporal dimensions</a:t>
            </a:r>
          </a:p>
        </p:txBody>
      </p:sp>
    </p:spTree>
    <p:extLst>
      <p:ext uri="{BB962C8B-B14F-4D97-AF65-F5344CB8AC3E}">
        <p14:creationId xmlns:p14="http://schemas.microsoft.com/office/powerpoint/2010/main" val="94818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41916</TotalTime>
  <Words>5022</Words>
  <Application>Microsoft Office PowerPoint</Application>
  <PresentationFormat>On-screen Show (4:3)</PresentationFormat>
  <Paragraphs>371</Paragraphs>
  <Slides>56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56</vt:i4>
      </vt:variant>
    </vt:vector>
  </HeadingPairs>
  <TitlesOfParts>
    <vt:vector size="62" baseType="lpstr">
      <vt:lpstr>Arial</vt:lpstr>
      <vt:lpstr>Calibri</vt:lpstr>
      <vt:lpstr>Symbol</vt:lpstr>
      <vt:lpstr>Times New Roman</vt:lpstr>
      <vt:lpstr>Blank Presentation</vt:lpstr>
      <vt:lpstr>Custom Design</vt:lpstr>
      <vt:lpstr>PowerPoint Presentation</vt:lpstr>
      <vt:lpstr>Data Warehouse </vt:lpstr>
      <vt:lpstr>Data Warehouse Introduction</vt:lpstr>
      <vt:lpstr>Data Warehouse Introduction</vt:lpstr>
      <vt:lpstr>Data Warehouse Introduction</vt:lpstr>
      <vt:lpstr>Data Warehouse Introduction</vt:lpstr>
      <vt:lpstr>Data Warehouse Introduction</vt:lpstr>
      <vt:lpstr>Data Warehouse Introduction</vt:lpstr>
      <vt:lpstr>Data Warehouse Queries</vt:lpstr>
      <vt:lpstr>Data Warehouse Queries</vt:lpstr>
      <vt:lpstr>Data Warehouse Architecture</vt:lpstr>
      <vt:lpstr>Data Warehouse System Architecture</vt:lpstr>
      <vt:lpstr>Data Warehouse Architecture</vt:lpstr>
      <vt:lpstr>Data Warehouse Architecture</vt:lpstr>
      <vt:lpstr>Data Warehouse Architecture</vt:lpstr>
      <vt:lpstr>Data Warehouse Architecture</vt:lpstr>
      <vt:lpstr>Data Warehouse Logical Architecture</vt:lpstr>
      <vt:lpstr>Data Warehouse Logical Architecture</vt:lpstr>
      <vt:lpstr>Data Models for Data Warehouse</vt:lpstr>
      <vt:lpstr>Data Cube Representation</vt:lpstr>
      <vt:lpstr>Data Cube Representation: Start Schema</vt:lpstr>
      <vt:lpstr>Data Cube Representation: Snowflake Schema</vt:lpstr>
      <vt:lpstr>Data Cube Representation: Start Schema</vt:lpstr>
      <vt:lpstr>Data Cube Representation: Start Schema</vt:lpstr>
      <vt:lpstr>View Maintenance</vt:lpstr>
      <vt:lpstr>View Maintenance</vt:lpstr>
      <vt:lpstr>View Maintenance</vt:lpstr>
      <vt:lpstr>Self View Maintenance</vt:lpstr>
      <vt:lpstr>Self View Maintenance Approaches</vt:lpstr>
      <vt:lpstr>Self View Maintenance Approaches</vt:lpstr>
      <vt:lpstr>Self View Maintenance Approaches</vt:lpstr>
      <vt:lpstr>Self View Maintenance Approaches</vt:lpstr>
      <vt:lpstr>Self View Maintenance Approaches</vt:lpstr>
      <vt:lpstr>Self View Maintenance Approaches</vt:lpstr>
      <vt:lpstr>Self View Maintenance Approaches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View Maintenance Problems</vt:lpstr>
      <vt:lpstr>Weak self-Maintenance Approach</vt:lpstr>
      <vt:lpstr>A View Maintenance Scheme</vt:lpstr>
      <vt:lpstr>A View Maintenance Scheme Steps</vt:lpstr>
      <vt:lpstr>A View Maintenance Scheme Steps</vt:lpstr>
      <vt:lpstr>A View Maintenance Scheme Steps</vt:lpstr>
      <vt:lpstr>A View Maintenance Scheme Steps</vt:lpstr>
      <vt:lpstr>A View Maintenance Scheme Steps</vt:lpstr>
      <vt:lpstr>A View Maintenance Scheme Steps</vt:lpstr>
    </vt:vector>
  </TitlesOfParts>
  <Company>MSFT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Kumar, Vijay</cp:lastModifiedBy>
  <cp:revision>1068</cp:revision>
  <cp:lastPrinted>2001-01-03T18:16:48Z</cp:lastPrinted>
  <dcterms:created xsi:type="dcterms:W3CDTF">1996-12-18T00:07:49Z</dcterms:created>
  <dcterms:modified xsi:type="dcterms:W3CDTF">2015-04-08T16:49:35Z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