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4" r:id="rId2"/>
  </p:sldMasterIdLst>
  <p:notesMasterIdLst>
    <p:notesMasterId r:id="rId35"/>
  </p:notesMasterIdLst>
  <p:handoutMasterIdLst>
    <p:handoutMasterId r:id="rId36"/>
  </p:handoutMasterIdLst>
  <p:sldIdLst>
    <p:sldId id="293" r:id="rId3"/>
    <p:sldId id="346" r:id="rId4"/>
    <p:sldId id="405" r:id="rId5"/>
    <p:sldId id="406" r:id="rId6"/>
    <p:sldId id="407" r:id="rId7"/>
    <p:sldId id="408" r:id="rId8"/>
    <p:sldId id="409" r:id="rId9"/>
    <p:sldId id="410" r:id="rId10"/>
    <p:sldId id="404" r:id="rId11"/>
    <p:sldId id="402" r:id="rId12"/>
    <p:sldId id="403" r:id="rId13"/>
    <p:sldId id="411" r:id="rId14"/>
    <p:sldId id="412" r:id="rId15"/>
    <p:sldId id="413" r:id="rId16"/>
    <p:sldId id="414" r:id="rId17"/>
    <p:sldId id="415" r:id="rId18"/>
    <p:sldId id="416" r:id="rId19"/>
    <p:sldId id="417" r:id="rId20"/>
    <p:sldId id="418" r:id="rId21"/>
    <p:sldId id="419" r:id="rId22"/>
    <p:sldId id="420" r:id="rId23"/>
    <p:sldId id="421" r:id="rId24"/>
    <p:sldId id="422" r:id="rId25"/>
    <p:sldId id="423" r:id="rId26"/>
    <p:sldId id="424" r:id="rId27"/>
    <p:sldId id="425" r:id="rId28"/>
    <p:sldId id="426" r:id="rId29"/>
    <p:sldId id="427" r:id="rId30"/>
    <p:sldId id="428" r:id="rId31"/>
    <p:sldId id="430" r:id="rId32"/>
    <p:sldId id="429" r:id="rId33"/>
    <p:sldId id="431" r:id="rId34"/>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99"/>
    <a:srgbClr val="660066"/>
    <a:srgbClr val="000076"/>
    <a:srgbClr val="080808"/>
    <a:srgbClr val="FF9966"/>
    <a:srgbClr val="FFCC99"/>
    <a:srgbClr val="0099CC"/>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1" autoAdjust="0"/>
    <p:restoredTop sz="94609" autoAdjust="0"/>
  </p:normalViewPr>
  <p:slideViewPr>
    <p:cSldViewPr snapToGrid="0">
      <p:cViewPr varScale="1">
        <p:scale>
          <a:sx n="87" d="100"/>
          <a:sy n="87" d="100"/>
        </p:scale>
        <p:origin x="-245" y="-8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8004"/>
    </p:cViewPr>
  </p:sorterViewPr>
  <p:notesViewPr>
    <p:cSldViewPr snapToGrid="0">
      <p:cViewPr varScale="1">
        <p:scale>
          <a:sx n="74" d="100"/>
          <a:sy n="74" d="100"/>
        </p:scale>
        <p:origin x="-2333"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7373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7373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7373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6D956FB6-67E4-4D0F-9BCD-6AF2BDE8C34B}" type="slidenum">
              <a:rPr lang="en-US"/>
              <a:pPr>
                <a:defRPr/>
              </a:pPr>
              <a:t>‹#›</a:t>
            </a:fld>
            <a:endParaRPr lang="en-US" dirty="0"/>
          </a:p>
        </p:txBody>
      </p:sp>
    </p:spTree>
    <p:extLst>
      <p:ext uri="{BB962C8B-B14F-4D97-AF65-F5344CB8AC3E}">
        <p14:creationId xmlns:p14="http://schemas.microsoft.com/office/powerpoint/2010/main" val="336325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60419"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6963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21"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0422"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60423"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CDDB35CE-09BB-4FCD-9513-C6B8896CBCBA}" type="slidenum">
              <a:rPr lang="en-US"/>
              <a:pPr>
                <a:defRPr/>
              </a:pPr>
              <a:t>‹#›</a:t>
            </a:fld>
            <a:endParaRPr lang="en-US" dirty="0"/>
          </a:p>
        </p:txBody>
      </p:sp>
    </p:spTree>
    <p:extLst>
      <p:ext uri="{BB962C8B-B14F-4D97-AF65-F5344CB8AC3E}">
        <p14:creationId xmlns:p14="http://schemas.microsoft.com/office/powerpoint/2010/main" val="118177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DDB35CE-09BB-4FCD-9513-C6B8896CBCBA}" type="slidenum">
              <a:rPr lang="en-US" smtClean="0"/>
              <a:pPr>
                <a:defRPr/>
              </a:pPr>
              <a:t>5</a:t>
            </a:fld>
            <a:endParaRPr lang="en-US" dirty="0"/>
          </a:p>
        </p:txBody>
      </p:sp>
    </p:spTree>
    <p:extLst>
      <p:ext uri="{BB962C8B-B14F-4D97-AF65-F5344CB8AC3E}">
        <p14:creationId xmlns:p14="http://schemas.microsoft.com/office/powerpoint/2010/main" val="805146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DDB35CE-09BB-4FCD-9513-C6B8896CBCBA}" type="slidenum">
              <a:rPr lang="en-US" smtClean="0"/>
              <a:pPr>
                <a:defRPr/>
              </a:pPr>
              <a:t>6</a:t>
            </a:fld>
            <a:endParaRPr lang="en-US" dirty="0"/>
          </a:p>
        </p:txBody>
      </p:sp>
    </p:spTree>
    <p:extLst>
      <p:ext uri="{BB962C8B-B14F-4D97-AF65-F5344CB8AC3E}">
        <p14:creationId xmlns:p14="http://schemas.microsoft.com/office/powerpoint/2010/main" val="805146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DDB35CE-09BB-4FCD-9513-C6B8896CBCBA}" type="slidenum">
              <a:rPr lang="en-US" smtClean="0"/>
              <a:pPr>
                <a:defRPr/>
              </a:pPr>
              <a:t>7</a:t>
            </a:fld>
            <a:endParaRPr lang="en-US" dirty="0"/>
          </a:p>
        </p:txBody>
      </p:sp>
    </p:spTree>
    <p:extLst>
      <p:ext uri="{BB962C8B-B14F-4D97-AF65-F5344CB8AC3E}">
        <p14:creationId xmlns:p14="http://schemas.microsoft.com/office/powerpoint/2010/main" val="805146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DDB35CE-09BB-4FCD-9513-C6B8896CBCBA}" type="slidenum">
              <a:rPr lang="en-US" smtClean="0"/>
              <a:pPr>
                <a:defRPr/>
              </a:pPr>
              <a:t>8</a:t>
            </a:fld>
            <a:endParaRPr lang="en-US" dirty="0"/>
          </a:p>
        </p:txBody>
      </p:sp>
    </p:spTree>
    <p:extLst>
      <p:ext uri="{BB962C8B-B14F-4D97-AF65-F5344CB8AC3E}">
        <p14:creationId xmlns:p14="http://schemas.microsoft.com/office/powerpoint/2010/main" val="805146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D6738CE6-852F-4FA8-9709-E0BC3757B686}" type="slidenum">
              <a:rPr lang="en-US"/>
              <a:pPr>
                <a:defRPr/>
              </a:pPr>
              <a:t>‹#›</a:t>
            </a:fld>
            <a:endParaRPr lang="en-US" dirty="0"/>
          </a:p>
        </p:txBody>
      </p:sp>
    </p:spTree>
    <p:extLst>
      <p:ext uri="{BB962C8B-B14F-4D97-AF65-F5344CB8AC3E}">
        <p14:creationId xmlns:p14="http://schemas.microsoft.com/office/powerpoint/2010/main" val="1225782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376771-1535-4A44-806A-2F50A490CABA}" type="datetimeFigureOut">
              <a:rPr lang="en-US" smtClean="0"/>
              <a:t>4/9/2012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999245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376771-1535-4A44-806A-2F50A490CABA}" type="datetimeFigureOut">
              <a:rPr lang="en-US" smtClean="0"/>
              <a:t>4/9/2012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591793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376771-1535-4A44-806A-2F50A490CABA}" type="datetimeFigureOut">
              <a:rPr lang="en-US" smtClean="0"/>
              <a:t>4/9/2012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2055996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376771-1535-4A44-806A-2F50A490CABA}" type="datetimeFigureOut">
              <a:rPr lang="en-US" smtClean="0"/>
              <a:t>4/9/2012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2113469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376771-1535-4A44-806A-2F50A490CABA}" type="datetimeFigureOut">
              <a:rPr lang="en-US" smtClean="0"/>
              <a:t>4/9/2012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2608234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76771-1535-4A44-806A-2F50A490CABA}" type="datetimeFigureOut">
              <a:rPr lang="en-US" smtClean="0"/>
              <a:t>4/9/2012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986010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376771-1535-4A44-806A-2F50A490CABA}" type="datetimeFigureOut">
              <a:rPr lang="en-US" smtClean="0"/>
              <a:t>4/9/2012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1275918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376771-1535-4A44-806A-2F50A490CABA}" type="datetimeFigureOut">
              <a:rPr lang="en-US" smtClean="0"/>
              <a:t>4/9/2012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21887936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376771-1535-4A44-806A-2F50A490CABA}" type="datetimeFigureOut">
              <a:rPr lang="en-US" smtClean="0"/>
              <a:t>4/9/2012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37439466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376771-1535-4A44-806A-2F50A490CABA}" type="datetimeFigureOut">
              <a:rPr lang="en-US" smtClean="0"/>
              <a:t>4/9/2012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252862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 name="Straight Connector 9"/>
          <p:cNvCxnSpPr>
            <a:cxnSpLocks noChangeShapeType="1"/>
          </p:cNvCxnSpPr>
          <p:nvPr userDrawn="1"/>
        </p:nvCxnSpPr>
        <p:spPr bwMode="auto">
          <a:xfrm>
            <a:off x="0" y="92075"/>
            <a:ext cx="9144000" cy="0"/>
          </a:xfrm>
          <a:prstGeom prst="line">
            <a:avLst/>
          </a:prstGeom>
          <a:noFill/>
          <a:ln w="38100" cmpd="thickThin"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Rectangle 10"/>
          <p:cNvSpPr>
            <a:spLocks noChangeArrowheads="1"/>
          </p:cNvSpPr>
          <p:nvPr userDrawn="1"/>
        </p:nvSpPr>
        <p:spPr bwMode="auto">
          <a:xfrm>
            <a:off x="0" y="0"/>
            <a:ext cx="9144000" cy="76200"/>
          </a:xfrm>
          <a:prstGeom prst="rect">
            <a:avLst/>
          </a:prstGeom>
          <a:solidFill>
            <a:srgbClr val="00B05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dirty="0"/>
          </a:p>
        </p:txBody>
      </p:sp>
      <p:sp>
        <p:nvSpPr>
          <p:cNvPr id="4" name="Rectangle 6"/>
          <p:cNvSpPr>
            <a:spLocks noGrp="1" noChangeArrowheads="1"/>
          </p:cNvSpPr>
          <p:nvPr>
            <p:ph type="sldNum" sz="quarter" idx="10"/>
          </p:nvPr>
        </p:nvSpPr>
        <p:spPr/>
        <p:txBody>
          <a:bodyPr/>
          <a:lstStyle>
            <a:lvl1pPr algn="r">
              <a:defRPr/>
            </a:lvl1pPr>
          </a:lstStyle>
          <a:p>
            <a:pPr>
              <a:defRPr/>
            </a:pPr>
            <a:fld id="{F10A4DAA-1B38-4787-A602-51870A8DE70E}" type="slidenum">
              <a:rPr lang="en-US"/>
              <a:pPr>
                <a:defRPr/>
              </a:pPr>
              <a:t>‹#›</a:t>
            </a:fld>
            <a:endParaRPr lang="en-US" dirty="0"/>
          </a:p>
        </p:txBody>
      </p:sp>
    </p:spTree>
    <p:extLst>
      <p:ext uri="{BB962C8B-B14F-4D97-AF65-F5344CB8AC3E}">
        <p14:creationId xmlns:p14="http://schemas.microsoft.com/office/powerpoint/2010/main" val="3730451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B236C873-1B19-42AD-9CD5-F23EED5BAB33}" type="slidenum">
              <a:rPr lang="en-US" smtClean="0"/>
              <a:pPr>
                <a:defRPr/>
              </a:pPr>
              <a:t>‹#›</a:t>
            </a:fld>
            <a:endParaRPr lang="en-US" dirty="0"/>
          </a:p>
        </p:txBody>
      </p:sp>
    </p:spTree>
    <p:extLst>
      <p:ext uri="{BB962C8B-B14F-4D97-AF65-F5344CB8AC3E}">
        <p14:creationId xmlns:p14="http://schemas.microsoft.com/office/powerpoint/2010/main" val="2330868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9ADD84D2-C759-4732-9684-AEF5EDDEBBF0}" type="slidenum">
              <a:rPr lang="en-US"/>
              <a:pPr>
                <a:defRPr/>
              </a:pPr>
              <a:t>‹#›</a:t>
            </a:fld>
            <a:endParaRPr lang="en-US" dirty="0"/>
          </a:p>
        </p:txBody>
      </p:sp>
    </p:spTree>
    <p:extLst>
      <p:ext uri="{BB962C8B-B14F-4D97-AF65-F5344CB8AC3E}">
        <p14:creationId xmlns:p14="http://schemas.microsoft.com/office/powerpoint/2010/main" val="991524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8A2AE999-36E9-4181-A63A-EC98135AD130}" type="slidenum">
              <a:rPr lang="en-US"/>
              <a:pPr>
                <a:defRPr/>
              </a:pPr>
              <a:t>‹#›</a:t>
            </a:fld>
            <a:endParaRPr lang="en-US" dirty="0"/>
          </a:p>
        </p:txBody>
      </p:sp>
    </p:spTree>
    <p:extLst>
      <p:ext uri="{BB962C8B-B14F-4D97-AF65-F5344CB8AC3E}">
        <p14:creationId xmlns:p14="http://schemas.microsoft.com/office/powerpoint/2010/main" val="89569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DD74E0D0-F494-4050-8B77-7F6DC476B1A1}" type="slidenum">
              <a:rPr lang="en-US"/>
              <a:pPr>
                <a:defRPr/>
              </a:pPr>
              <a:t>‹#›</a:t>
            </a:fld>
            <a:endParaRPr lang="en-US" dirty="0"/>
          </a:p>
        </p:txBody>
      </p:sp>
    </p:spTree>
    <p:extLst>
      <p:ext uri="{BB962C8B-B14F-4D97-AF65-F5344CB8AC3E}">
        <p14:creationId xmlns:p14="http://schemas.microsoft.com/office/powerpoint/2010/main" val="192402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8E537B60-1B37-4DD4-8AC9-DC23AE694809}" type="slidenum">
              <a:rPr lang="en-US"/>
              <a:pPr>
                <a:defRPr/>
              </a:pPr>
              <a:t>‹#›</a:t>
            </a:fld>
            <a:endParaRPr lang="en-US" dirty="0"/>
          </a:p>
        </p:txBody>
      </p:sp>
    </p:spTree>
    <p:extLst>
      <p:ext uri="{BB962C8B-B14F-4D97-AF65-F5344CB8AC3E}">
        <p14:creationId xmlns:p14="http://schemas.microsoft.com/office/powerpoint/2010/main" val="2556392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7554913" y="6553200"/>
            <a:ext cx="1512887" cy="242888"/>
          </a:xfrm>
        </p:spPr>
        <p:txBody>
          <a:bodyPr/>
          <a:lstStyle>
            <a:lvl1pPr algn="r">
              <a:defRPr>
                <a:latin typeface="Arial" pitchFamily="34" charset="0"/>
                <a:cs typeface="Arial" pitchFamily="34" charset="0"/>
              </a:defRPr>
            </a:lvl1pPr>
          </a:lstStyle>
          <a:p>
            <a:pPr>
              <a:defRPr/>
            </a:pPr>
            <a:endParaRPr lang="en-US" dirty="0"/>
          </a:p>
        </p:txBody>
      </p:sp>
    </p:spTree>
    <p:extLst>
      <p:ext uri="{BB962C8B-B14F-4D97-AF65-F5344CB8AC3E}">
        <p14:creationId xmlns:p14="http://schemas.microsoft.com/office/powerpoint/2010/main" val="4281026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376771-1535-4A44-806A-2F50A490CABA}" type="datetimeFigureOut">
              <a:rPr lang="en-US" smtClean="0"/>
              <a:t>4/9/2012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1867334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8251825" y="6386513"/>
            <a:ext cx="598488" cy="24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i="0" baseline="0">
                <a:solidFill>
                  <a:srgbClr val="000076"/>
                </a:solidFill>
                <a:latin typeface="Arial" pitchFamily="34" charset="0"/>
              </a:defRPr>
            </a:lvl1pPr>
          </a:lstStyle>
          <a:p>
            <a:pPr>
              <a:defRPr/>
            </a:pPr>
            <a:fld id="{B236C873-1B19-42AD-9CD5-F23EED5BAB33}" type="slidenum">
              <a:rPr lang="en-US"/>
              <a:pPr>
                <a:defRPr/>
              </a:pPr>
              <a:t>‹#›</a:t>
            </a:fld>
            <a:endParaRPr lang="en-US" dirty="0"/>
          </a:p>
        </p:txBody>
      </p:sp>
      <p:sp>
        <p:nvSpPr>
          <p:cNvPr id="1029" name="Rectangle 7"/>
          <p:cNvSpPr>
            <a:spLocks noChangeArrowheads="1"/>
          </p:cNvSpPr>
          <p:nvPr userDrawn="1"/>
        </p:nvSpPr>
        <p:spPr bwMode="auto">
          <a:xfrm>
            <a:off x="-228600" y="6629400"/>
            <a:ext cx="1004888"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sz="1400" b="0" dirty="0"/>
          </a:p>
        </p:txBody>
      </p:sp>
      <p:sp>
        <p:nvSpPr>
          <p:cNvPr id="7" name="Rectangle 6"/>
          <p:cNvSpPr txBox="1">
            <a:spLocks noChangeArrowheads="1"/>
          </p:cNvSpPr>
          <p:nvPr userDrawn="1"/>
        </p:nvSpPr>
        <p:spPr bwMode="auto">
          <a:xfrm>
            <a:off x="2463800" y="6362700"/>
            <a:ext cx="3627438"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r" rtl="0" eaLnBrk="0" fontAlgn="base" hangingPunct="0">
              <a:spcBef>
                <a:spcPct val="0"/>
              </a:spcBef>
              <a:spcAft>
                <a:spcPct val="0"/>
              </a:spcAft>
              <a:defRPr sz="1400" b="0" kern="1200" smtClean="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a:lstStyle>
          <a:p>
            <a:pPr>
              <a:defRPr/>
            </a:pPr>
            <a:r>
              <a:rPr lang="en-US" sz="1200" b="1" dirty="0">
                <a:solidFill>
                  <a:srgbClr val="000076"/>
                </a:solidFill>
                <a:latin typeface="Arial" pitchFamily="34" charset="0"/>
              </a:rPr>
              <a:t>Architecture of Database Management Systems</a:t>
            </a:r>
          </a:p>
        </p:txBody>
      </p:sp>
      <p:cxnSp>
        <p:nvCxnSpPr>
          <p:cNvPr id="1031" name="Straight Connector 3"/>
          <p:cNvCxnSpPr>
            <a:cxnSpLocks noChangeShapeType="1"/>
          </p:cNvCxnSpPr>
          <p:nvPr userDrawn="1"/>
        </p:nvCxnSpPr>
        <p:spPr bwMode="auto">
          <a:xfrm>
            <a:off x="0" y="6130925"/>
            <a:ext cx="9144000" cy="0"/>
          </a:xfrm>
          <a:prstGeom prst="line">
            <a:avLst/>
          </a:prstGeom>
          <a:noFill/>
          <a:ln w="38100" cmpd="thinThick"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Rectangle 6"/>
          <p:cNvSpPr txBox="1">
            <a:spLocks noChangeArrowheads="1"/>
          </p:cNvSpPr>
          <p:nvPr userDrawn="1"/>
        </p:nvSpPr>
        <p:spPr bwMode="auto">
          <a:xfrm>
            <a:off x="6975475" y="6346825"/>
            <a:ext cx="1154113"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r" rtl="0" eaLnBrk="0" fontAlgn="base" hangingPunct="0">
              <a:spcBef>
                <a:spcPct val="0"/>
              </a:spcBef>
              <a:spcAft>
                <a:spcPct val="0"/>
              </a:spcAft>
              <a:defRPr sz="1400" b="0" kern="1200" smtClean="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a:lstStyle>
          <a:p>
            <a:pPr algn="just">
              <a:defRPr/>
            </a:pPr>
            <a:r>
              <a:rPr lang="en-US" sz="1200" b="1" dirty="0">
                <a:solidFill>
                  <a:srgbClr val="000076"/>
                </a:solidFill>
                <a:latin typeface="Arial" pitchFamily="34" charset="0"/>
                <a:cs typeface="Arial" pitchFamily="34" charset="0"/>
              </a:rPr>
              <a:t>Vijay Kumar</a:t>
            </a:r>
          </a:p>
        </p:txBody>
      </p:sp>
      <p:pic>
        <p:nvPicPr>
          <p:cNvPr id="1033" name="Picture 9"/>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192101" y="6183313"/>
            <a:ext cx="1459966" cy="55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726" r:id="rId1"/>
    <p:sldLayoutId id="2147483731" r:id="rId2"/>
    <p:sldLayoutId id="2147483733" r:id="rId3"/>
    <p:sldLayoutId id="2147483727" r:id="rId4"/>
    <p:sldLayoutId id="2147483728" r:id="rId5"/>
    <p:sldLayoutId id="2147483729" r:id="rId6"/>
    <p:sldLayoutId id="2147483730" r:id="rId7"/>
    <p:sldLayoutId id="2147483732" r:id="rId8"/>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76771-1535-4A44-806A-2F50A490CABA}" type="datetimeFigureOut">
              <a:rPr lang="en-US" smtClean="0"/>
              <a:t>4/9/2012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C19D4C-7E3A-4883-A51D-D39533B527CD}" type="slidenum">
              <a:rPr lang="en-US" smtClean="0"/>
              <a:t>‹#›</a:t>
            </a:fld>
            <a:endParaRPr lang="en-US" dirty="0"/>
          </a:p>
        </p:txBody>
      </p:sp>
    </p:spTree>
    <p:extLst>
      <p:ext uri="{BB962C8B-B14F-4D97-AF65-F5344CB8AC3E}">
        <p14:creationId xmlns:p14="http://schemas.microsoft.com/office/powerpoint/2010/main" val="94703097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8296275" y="6321425"/>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C6CE615E-EFF2-43BA-A46E-FDD975D0E220}" type="slidenum">
              <a:rPr lang="en-US" sz="1400" smtClean="0">
                <a:solidFill>
                  <a:srgbClr val="000099"/>
                </a:solidFill>
                <a:latin typeface="Arial" pitchFamily="34" charset="0"/>
                <a:cs typeface="Arial" pitchFamily="34" charset="0"/>
              </a:rPr>
              <a:pPr/>
              <a:t>1</a:t>
            </a:fld>
            <a:endParaRPr lang="en-US" sz="1400" dirty="0" smtClean="0">
              <a:solidFill>
                <a:srgbClr val="000099"/>
              </a:solidFill>
              <a:latin typeface="Arial" pitchFamily="34" charset="0"/>
              <a:cs typeface="Arial" pitchFamily="34" charset="0"/>
            </a:endParaRPr>
          </a:p>
        </p:txBody>
      </p:sp>
      <p:sp>
        <p:nvSpPr>
          <p:cNvPr id="4099" name="Rectangle 1"/>
          <p:cNvSpPr>
            <a:spLocks noChangeArrowheads="1"/>
          </p:cNvSpPr>
          <p:nvPr/>
        </p:nvSpPr>
        <p:spPr bwMode="auto">
          <a:xfrm>
            <a:off x="341313" y="862013"/>
            <a:ext cx="8437562"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dirty="0">
                <a:solidFill>
                  <a:srgbClr val="C00000"/>
                </a:solidFill>
                <a:latin typeface="Arial" pitchFamily="34" charset="0"/>
                <a:cs typeface="Arial" pitchFamily="34" charset="0"/>
              </a:rPr>
              <a:t>CS5570</a:t>
            </a:r>
            <a:br>
              <a:rPr lang="en-US" sz="2800" dirty="0">
                <a:solidFill>
                  <a:srgbClr val="C00000"/>
                </a:solidFill>
                <a:latin typeface="Arial" pitchFamily="34" charset="0"/>
                <a:cs typeface="Arial" pitchFamily="34" charset="0"/>
              </a:rPr>
            </a:br>
            <a:r>
              <a:rPr lang="en-US" sz="2800" dirty="0">
                <a:solidFill>
                  <a:srgbClr val="C00000"/>
                </a:solidFill>
                <a:latin typeface="Arial" pitchFamily="34" charset="0"/>
                <a:cs typeface="Arial" pitchFamily="34" charset="0"/>
              </a:rPr>
              <a:t>Architecture of Database Management Systems</a:t>
            </a:r>
            <a:r>
              <a:rPr lang="en-US" sz="4000" dirty="0">
                <a:solidFill>
                  <a:srgbClr val="000099"/>
                </a:solidFill>
                <a:latin typeface="Arial" pitchFamily="34" charset="0"/>
                <a:cs typeface="Arial" pitchFamily="34" charset="0"/>
              </a:rPr>
              <a:t/>
            </a:r>
            <a:br>
              <a:rPr lang="en-US" sz="4000" dirty="0">
                <a:solidFill>
                  <a:srgbClr val="000099"/>
                </a:solidFill>
                <a:latin typeface="Arial" pitchFamily="34" charset="0"/>
                <a:cs typeface="Arial" pitchFamily="34" charset="0"/>
              </a:rPr>
            </a:br>
            <a:r>
              <a:rPr lang="en-US" sz="2800" dirty="0">
                <a:solidFill>
                  <a:srgbClr val="000099"/>
                </a:solidFill>
                <a:latin typeface="Arial" pitchFamily="34" charset="0"/>
                <a:cs typeface="Arial" pitchFamily="34" charset="0"/>
              </a:rPr>
              <a:t/>
            </a:r>
            <a:br>
              <a:rPr lang="en-US" sz="2800" dirty="0">
                <a:solidFill>
                  <a:srgbClr val="000099"/>
                </a:solidFill>
                <a:latin typeface="Arial" pitchFamily="34" charset="0"/>
                <a:cs typeface="Arial" pitchFamily="34" charset="0"/>
              </a:rPr>
            </a:br>
            <a:endParaRPr lang="en-US" sz="2800" dirty="0">
              <a:solidFill>
                <a:srgbClr val="000099"/>
              </a:solidFill>
              <a:latin typeface="Arial" pitchFamily="34" charset="0"/>
              <a:cs typeface="Arial" pitchFamily="34" charset="0"/>
            </a:endParaRPr>
          </a:p>
          <a:p>
            <a:pPr algn="ctr"/>
            <a:endParaRPr lang="en-US" sz="2800" dirty="0">
              <a:solidFill>
                <a:srgbClr val="000099"/>
              </a:solidFill>
              <a:latin typeface="Arial" pitchFamily="34" charset="0"/>
              <a:cs typeface="Arial" pitchFamily="34" charset="0"/>
            </a:endParaRPr>
          </a:p>
          <a:p>
            <a:pPr algn="ctr"/>
            <a:r>
              <a:rPr lang="en-US" sz="2800" dirty="0">
                <a:solidFill>
                  <a:srgbClr val="000099"/>
                </a:solidFill>
                <a:latin typeface="Arial" pitchFamily="34" charset="0"/>
                <a:cs typeface="Arial" pitchFamily="34" charset="0"/>
              </a:rPr>
              <a:t/>
            </a:r>
            <a:br>
              <a:rPr lang="en-US" sz="28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Vijay Kumar</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Computer Science Electrical Engineering</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University of Missouri-Kansas City</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Kansas City, MO, USA.</a:t>
            </a: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10</a:t>
            </a:fld>
            <a:endParaRPr lang="en-US" sz="1400" dirty="0" smtClean="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Workflow</a:t>
            </a:r>
            <a:endParaRPr lang="en-US" sz="2800" b="1" dirty="0" smtClean="0">
              <a:solidFill>
                <a:srgbClr val="C00000"/>
              </a:solidFill>
              <a:latin typeface="Arial" pitchFamily="34" charset="0"/>
              <a:cs typeface="Arial" pitchFamily="34" charset="0"/>
            </a:endParaRPr>
          </a:p>
        </p:txBody>
      </p:sp>
      <p:sp>
        <p:nvSpPr>
          <p:cNvPr id="3" name="Rectangle 2"/>
          <p:cNvSpPr/>
          <p:nvPr/>
        </p:nvSpPr>
        <p:spPr>
          <a:xfrm>
            <a:off x="747346" y="1096470"/>
            <a:ext cx="7789822" cy="4585871"/>
          </a:xfrm>
          <a:prstGeom prst="rect">
            <a:avLst/>
          </a:prstGeom>
        </p:spPr>
        <p:txBody>
          <a:bodyPr wrap="square">
            <a:spAutoFit/>
          </a:bodyPr>
          <a:lstStyle/>
          <a:p>
            <a:pPr marL="0" indent="0" algn="just">
              <a:spcBef>
                <a:spcPts val="1200"/>
              </a:spcBef>
            </a:pPr>
            <a:r>
              <a:rPr lang="en-US" dirty="0">
                <a:solidFill>
                  <a:srgbClr val="660066"/>
                </a:solidFill>
                <a:latin typeface="Arial" pitchFamily="34" charset="0"/>
                <a:cs typeface="Arial" pitchFamily="34" charset="0"/>
              </a:rPr>
              <a:t>In some cases </a:t>
            </a:r>
            <a:r>
              <a:rPr lang="en-US" dirty="0" err="1">
                <a:solidFill>
                  <a:srgbClr val="660066"/>
                </a:solidFill>
                <a:latin typeface="Symbol" pitchFamily="18" charset="2"/>
                <a:cs typeface="Arial" pitchFamily="34" charset="0"/>
              </a:rPr>
              <a:t>t</a:t>
            </a:r>
            <a:r>
              <a:rPr lang="en-US" baseline="-15000" dirty="0" err="1">
                <a:solidFill>
                  <a:srgbClr val="660066"/>
                </a:solidFill>
                <a:latin typeface="Arial" pitchFamily="34" charset="0"/>
                <a:cs typeface="Arial" pitchFamily="34" charset="0"/>
              </a:rPr>
              <a:t>i</a:t>
            </a:r>
            <a:r>
              <a:rPr lang="en-US" i="1" dirty="0" smtClean="0">
                <a:solidFill>
                  <a:srgbClr val="660066"/>
                </a:solidFill>
                <a:latin typeface="Arial" pitchFamily="34" charset="0"/>
                <a:cs typeface="Arial" pitchFamily="34" charset="0"/>
              </a:rPr>
              <a:t> </a:t>
            </a:r>
            <a:r>
              <a:rPr lang="en-US" dirty="0">
                <a:solidFill>
                  <a:srgbClr val="660066"/>
                </a:solidFill>
                <a:latin typeface="Arial" pitchFamily="34" charset="0"/>
                <a:cs typeface="Arial" pitchFamily="34" charset="0"/>
              </a:rPr>
              <a:t>and </a:t>
            </a:r>
            <a:r>
              <a:rPr lang="en-US" dirty="0" err="1" smtClean="0">
                <a:solidFill>
                  <a:srgbClr val="660066"/>
                </a:solidFill>
                <a:latin typeface="Symbol" pitchFamily="18" charset="2"/>
                <a:cs typeface="Arial" pitchFamily="34" charset="0"/>
              </a:rPr>
              <a:t>t</a:t>
            </a:r>
            <a:r>
              <a:rPr lang="en-US" baseline="-15000" dirty="0" err="1" smtClean="0">
                <a:solidFill>
                  <a:srgbClr val="660066"/>
                </a:solidFill>
                <a:latin typeface="Arial" pitchFamily="34" charset="0"/>
                <a:cs typeface="Arial" pitchFamily="34" charset="0"/>
              </a:rPr>
              <a:t>j</a:t>
            </a:r>
            <a:r>
              <a:rPr lang="en-US" i="1" dirty="0" smtClean="0">
                <a:solidFill>
                  <a:srgbClr val="660066"/>
                </a:solidFill>
                <a:latin typeface="Arial" pitchFamily="34" charset="0"/>
                <a:cs typeface="Arial" pitchFamily="34" charset="0"/>
              </a:rPr>
              <a:t> </a:t>
            </a:r>
            <a:r>
              <a:rPr lang="en-US" dirty="0">
                <a:solidFill>
                  <a:srgbClr val="660066"/>
                </a:solidFill>
                <a:latin typeface="Arial" pitchFamily="34" charset="0"/>
                <a:cs typeface="Arial" pitchFamily="34" charset="0"/>
              </a:rPr>
              <a:t>may be so tightly bound to each other that they together </a:t>
            </a:r>
            <a:r>
              <a:rPr lang="en-US" dirty="0" smtClean="0">
                <a:solidFill>
                  <a:srgbClr val="660066"/>
                </a:solidFill>
                <a:latin typeface="Arial" pitchFamily="34" charset="0"/>
                <a:cs typeface="Arial" pitchFamily="34" charset="0"/>
              </a:rPr>
              <a:t>construct </a:t>
            </a:r>
            <a:r>
              <a:rPr lang="en-US" dirty="0">
                <a:solidFill>
                  <a:srgbClr val="660066"/>
                </a:solidFill>
                <a:latin typeface="Arial" pitchFamily="34" charset="0"/>
                <a:cs typeface="Arial" pitchFamily="34" charset="0"/>
              </a:rPr>
              <a:t>an </a:t>
            </a:r>
            <a:r>
              <a:rPr lang="en-US" i="1" dirty="0">
                <a:solidFill>
                  <a:srgbClr val="660066"/>
                </a:solidFill>
                <a:latin typeface="Arial" pitchFamily="34" charset="0"/>
                <a:cs typeface="Arial" pitchFamily="34" charset="0"/>
              </a:rPr>
              <a:t>atomic </a:t>
            </a:r>
            <a:r>
              <a:rPr lang="en-US" dirty="0">
                <a:solidFill>
                  <a:srgbClr val="660066"/>
                </a:solidFill>
                <a:latin typeface="Arial" pitchFamily="34" charset="0"/>
                <a:cs typeface="Arial" pitchFamily="34" charset="0"/>
              </a:rPr>
              <a:t>unit of </a:t>
            </a:r>
            <a:r>
              <a:rPr lang="en-US" dirty="0" smtClean="0">
                <a:solidFill>
                  <a:srgbClr val="660066"/>
                </a:solidFill>
                <a:latin typeface="Arial" pitchFamily="34" charset="0"/>
                <a:cs typeface="Arial" pitchFamily="34" charset="0"/>
              </a:rPr>
              <a:t>work.</a:t>
            </a:r>
          </a:p>
          <a:p>
            <a:pPr marL="0" indent="0" algn="just">
              <a:spcBef>
                <a:spcPts val="1200"/>
              </a:spcBef>
            </a:pPr>
            <a:r>
              <a:rPr lang="en-US" sz="2000" dirty="0" smtClean="0">
                <a:solidFill>
                  <a:srgbClr val="000099"/>
                </a:solidFill>
                <a:latin typeface="Arial" pitchFamily="34" charset="0"/>
                <a:cs typeface="Arial" pitchFamily="34" charset="0"/>
              </a:rPr>
              <a:t>Example</a:t>
            </a:r>
          </a:p>
          <a:p>
            <a:pPr marL="0" indent="0" algn="just">
              <a:spcBef>
                <a:spcPts val="1200"/>
              </a:spcBef>
            </a:pPr>
            <a:r>
              <a:rPr lang="en-US" sz="2000" dirty="0" smtClean="0">
                <a:solidFill>
                  <a:srgbClr val="000099"/>
                </a:solidFill>
                <a:latin typeface="Arial" pitchFamily="34" charset="0"/>
                <a:cs typeface="Arial" pitchFamily="34" charset="0"/>
              </a:rPr>
              <a:t>	</a:t>
            </a:r>
            <a:r>
              <a:rPr lang="en-US" sz="2000" i="1" dirty="0">
                <a:solidFill>
                  <a:srgbClr val="000099"/>
                </a:solidFill>
                <a:latin typeface="Symbol" pitchFamily="18" charset="2"/>
                <a:cs typeface="Arial" pitchFamily="34" charset="0"/>
              </a:rPr>
              <a:t> </a:t>
            </a:r>
            <a:r>
              <a:rPr lang="en-US" sz="2000" i="1" dirty="0" err="1">
                <a:solidFill>
                  <a:srgbClr val="000099"/>
                </a:solidFill>
                <a:latin typeface="Symbol" pitchFamily="18" charset="2"/>
                <a:cs typeface="Arial" pitchFamily="34" charset="0"/>
              </a:rPr>
              <a:t>t</a:t>
            </a:r>
            <a:r>
              <a:rPr lang="en-US" sz="2000" i="1" baseline="-15000" dirty="0" err="1">
                <a:solidFill>
                  <a:srgbClr val="000099"/>
                </a:solidFill>
                <a:latin typeface="Arial" pitchFamily="34" charset="0"/>
                <a:cs typeface="Arial" pitchFamily="34" charset="0"/>
              </a:rPr>
              <a:t>i</a:t>
            </a:r>
            <a:r>
              <a:rPr lang="en-US" sz="2000" i="1" baseline="-15000"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set of instructions of a </a:t>
            </a:r>
            <a:r>
              <a:rPr lang="en-US" sz="2000" i="1" dirty="0" smtClean="0">
                <a:solidFill>
                  <a:srgbClr val="000099"/>
                </a:solidFill>
                <a:latin typeface="Arial" pitchFamily="34" charset="0"/>
                <a:cs typeface="Arial" pitchFamily="34" charset="0"/>
              </a:rPr>
              <a:t>program</a:t>
            </a:r>
          </a:p>
          <a:p>
            <a:pPr marL="0" indent="0" algn="just">
              <a:spcBef>
                <a:spcPts val="1200"/>
              </a:spcBef>
            </a:pPr>
            <a:r>
              <a:rPr lang="en-US" sz="2000" dirty="0" smtClean="0">
                <a:solidFill>
                  <a:srgbClr val="000099"/>
                </a:solidFill>
                <a:latin typeface="Arial" pitchFamily="34" charset="0"/>
                <a:cs typeface="Arial" pitchFamily="34" charset="0"/>
              </a:rPr>
              <a:t>Issue: Its </a:t>
            </a:r>
            <a:r>
              <a:rPr lang="en-US" sz="2000" dirty="0">
                <a:solidFill>
                  <a:srgbClr val="000099"/>
                </a:solidFill>
                <a:latin typeface="Arial" pitchFamily="34" charset="0"/>
                <a:cs typeface="Arial" pitchFamily="34" charset="0"/>
              </a:rPr>
              <a:t>execution cannot be utilized in </a:t>
            </a:r>
            <a:r>
              <a:rPr lang="en-US" sz="2000" dirty="0" smtClean="0">
                <a:solidFill>
                  <a:srgbClr val="000099"/>
                </a:solidFill>
                <a:latin typeface="Arial" pitchFamily="34" charset="0"/>
                <a:cs typeface="Arial" pitchFamily="34" charset="0"/>
              </a:rPr>
              <a:t>isolation. The execution </a:t>
            </a:r>
            <a:r>
              <a:rPr lang="en-US" sz="2000" dirty="0">
                <a:solidFill>
                  <a:srgbClr val="000099"/>
                </a:solidFill>
                <a:latin typeface="Arial" pitchFamily="34" charset="0"/>
                <a:cs typeface="Arial" pitchFamily="34" charset="0"/>
              </a:rPr>
              <a:t>is meaningful only if the entire program </a:t>
            </a:r>
            <a:r>
              <a:rPr lang="en-US" sz="2000" i="1" dirty="0">
                <a:solidFill>
                  <a:srgbClr val="000099"/>
                </a:solidFill>
                <a:latin typeface="Arial" pitchFamily="34" charset="0"/>
                <a:cs typeface="Arial" pitchFamily="34" charset="0"/>
              </a:rPr>
              <a:t>complete </a:t>
            </a:r>
            <a:r>
              <a:rPr lang="en-US" sz="2000" dirty="0" smtClean="0">
                <a:solidFill>
                  <a:srgbClr val="000099"/>
                </a:solidFill>
                <a:latin typeface="Arial" pitchFamily="34" charset="0"/>
                <a:cs typeface="Arial" pitchFamily="34" charset="0"/>
              </a:rPr>
              <a:t>successfully. This is not a WF so we do not consider </a:t>
            </a:r>
            <a:r>
              <a:rPr lang="en-US" sz="2000" dirty="0">
                <a:solidFill>
                  <a:srgbClr val="000099"/>
                </a:solidFill>
                <a:latin typeface="Arial" pitchFamily="34" charset="0"/>
                <a:cs typeface="Arial" pitchFamily="34" charset="0"/>
              </a:rPr>
              <a:t>such atomic unit of </a:t>
            </a:r>
            <a:r>
              <a:rPr lang="en-US" sz="2000" dirty="0" smtClean="0">
                <a:solidFill>
                  <a:srgbClr val="000099"/>
                </a:solidFill>
                <a:latin typeface="Arial" pitchFamily="34" charset="0"/>
                <a:cs typeface="Arial" pitchFamily="34" charset="0"/>
              </a:rPr>
              <a:t>work.</a:t>
            </a:r>
          </a:p>
          <a:p>
            <a:pPr marL="0" indent="0" algn="just">
              <a:spcBef>
                <a:spcPts val="1200"/>
              </a:spcBef>
            </a:pPr>
            <a:r>
              <a:rPr lang="en-US" sz="2000" dirty="0" smtClean="0">
                <a:solidFill>
                  <a:srgbClr val="000099"/>
                </a:solidFill>
                <a:latin typeface="Arial" pitchFamily="34" charset="0"/>
                <a:cs typeface="Arial" pitchFamily="34" charset="0"/>
              </a:rPr>
              <a:t>Our </a:t>
            </a:r>
            <a:r>
              <a:rPr lang="en-US" sz="2000" dirty="0">
                <a:solidFill>
                  <a:srgbClr val="000099"/>
                </a:solidFill>
                <a:latin typeface="Arial" pitchFamily="34" charset="0"/>
                <a:cs typeface="Arial" pitchFamily="34" charset="0"/>
              </a:rPr>
              <a:t>investigation is in </a:t>
            </a:r>
            <a:r>
              <a:rPr lang="en-US" sz="2000" dirty="0" smtClean="0">
                <a:solidFill>
                  <a:srgbClr val="000099"/>
                </a:solidFill>
                <a:latin typeface="Arial" pitchFamily="34" charset="0"/>
                <a:cs typeface="Arial" pitchFamily="34" charset="0"/>
              </a:rPr>
              <a:t>the type </a:t>
            </a:r>
            <a:r>
              <a:rPr lang="en-US" sz="2000" dirty="0">
                <a:solidFill>
                  <a:srgbClr val="000099"/>
                </a:solidFill>
                <a:latin typeface="Arial" pitchFamily="34" charset="0"/>
                <a:cs typeface="Arial" pitchFamily="34" charset="0"/>
              </a:rPr>
              <a:t>of unit of work where the execution of </a:t>
            </a:r>
            <a:r>
              <a:rPr lang="en-US" sz="2000" dirty="0" err="1">
                <a:solidFill>
                  <a:srgbClr val="000099"/>
                </a:solidFill>
                <a:latin typeface="Symbol" pitchFamily="18" charset="2"/>
                <a:cs typeface="Arial" pitchFamily="34" charset="0"/>
              </a:rPr>
              <a:t>t</a:t>
            </a:r>
            <a:r>
              <a:rPr lang="en-US" sz="2000" baseline="-15000" dirty="0" err="1">
                <a:solidFill>
                  <a:srgbClr val="000099"/>
                </a:solidFill>
                <a:latin typeface="Arial" pitchFamily="34" charset="0"/>
                <a:cs typeface="Arial" pitchFamily="34" charset="0"/>
              </a:rPr>
              <a:t>i</a:t>
            </a:r>
            <a:r>
              <a:rPr lang="en-US" sz="2000" i="1"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can be utilized in isolation and its results </a:t>
            </a:r>
            <a:r>
              <a:rPr lang="en-US" sz="2000" dirty="0" smtClean="0">
                <a:solidFill>
                  <a:srgbClr val="000099"/>
                </a:solidFill>
                <a:latin typeface="Arial" pitchFamily="34" charset="0"/>
                <a:cs typeface="Arial" pitchFamily="34" charset="0"/>
              </a:rPr>
              <a:t>are semantically </a:t>
            </a:r>
            <a:r>
              <a:rPr lang="en-US" sz="2000" dirty="0">
                <a:solidFill>
                  <a:srgbClr val="000099"/>
                </a:solidFill>
                <a:latin typeface="Arial" pitchFamily="34" charset="0"/>
                <a:cs typeface="Arial" pitchFamily="34" charset="0"/>
              </a:rPr>
              <a:t>meaningful</a:t>
            </a:r>
            <a:r>
              <a:rPr lang="en-US" sz="2000" dirty="0" smtClean="0">
                <a:solidFill>
                  <a:srgbClr val="000099"/>
                </a:solidFill>
                <a:latin typeface="Arial" pitchFamily="34" charset="0"/>
                <a:cs typeface="Arial" pitchFamily="34" charset="0"/>
              </a:rPr>
              <a:t>.</a:t>
            </a:r>
            <a:endParaRPr lang="en-US" sz="2000"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13542689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11</a:t>
            </a:fld>
            <a:endParaRPr lang="en-US" sz="1400" dirty="0" smtClean="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Workflow</a:t>
            </a:r>
            <a:endParaRPr lang="en-US" sz="2800" b="1" dirty="0" smtClean="0">
              <a:solidFill>
                <a:srgbClr val="C00000"/>
              </a:solidFill>
              <a:latin typeface="Arial" pitchFamily="34" charset="0"/>
              <a:cs typeface="Arial" pitchFamily="34" charset="0"/>
            </a:endParaRPr>
          </a:p>
        </p:txBody>
      </p:sp>
      <p:sp>
        <p:nvSpPr>
          <p:cNvPr id="3" name="Rectangle 2"/>
          <p:cNvSpPr/>
          <p:nvPr/>
        </p:nvSpPr>
        <p:spPr>
          <a:xfrm>
            <a:off x="747346" y="1096470"/>
            <a:ext cx="7789822" cy="4616648"/>
          </a:xfrm>
          <a:prstGeom prst="rect">
            <a:avLst/>
          </a:prstGeom>
        </p:spPr>
        <p:txBody>
          <a:bodyPr wrap="square">
            <a:spAutoFit/>
          </a:bodyPr>
          <a:lstStyle/>
          <a:p>
            <a:pPr marL="0" indent="0" algn="just">
              <a:spcBef>
                <a:spcPts val="1200"/>
              </a:spcBef>
            </a:pPr>
            <a:r>
              <a:rPr lang="en-US" dirty="0" smtClean="0">
                <a:solidFill>
                  <a:srgbClr val="660066"/>
                </a:solidFill>
                <a:latin typeface="Arial" pitchFamily="34" charset="0"/>
                <a:cs typeface="Arial" pitchFamily="34" charset="0"/>
              </a:rPr>
              <a:t>Task properties and Classification</a:t>
            </a:r>
          </a:p>
          <a:p>
            <a:pPr algn="just">
              <a:spcBef>
                <a:spcPts val="1200"/>
              </a:spcBef>
            </a:pPr>
            <a:r>
              <a:rPr lang="en-US" sz="2000" dirty="0">
                <a:solidFill>
                  <a:srgbClr val="000099"/>
                </a:solidFill>
                <a:latin typeface="Arial" pitchFamily="34" charset="0"/>
                <a:cs typeface="Arial" pitchFamily="34" charset="0"/>
              </a:rPr>
              <a:t>we investigate essential and desirable properties of </a:t>
            </a:r>
            <a:r>
              <a:rPr lang="en-US" sz="2000" i="1" dirty="0" err="1" smtClean="0">
                <a:solidFill>
                  <a:srgbClr val="000099"/>
                </a:solidFill>
                <a:latin typeface="Symbol" pitchFamily="18" charset="2"/>
                <a:cs typeface="Arial" pitchFamily="34" charset="0"/>
              </a:rPr>
              <a:t>t</a:t>
            </a:r>
            <a:r>
              <a:rPr lang="en-US" sz="2000" i="1" baseline="-15000" dirty="0" err="1" smtClean="0">
                <a:solidFill>
                  <a:srgbClr val="000099"/>
                </a:solidFill>
                <a:latin typeface="Arial" pitchFamily="34" charset="0"/>
                <a:cs typeface="Arial" pitchFamily="34" charset="0"/>
              </a:rPr>
              <a:t>i</a:t>
            </a:r>
            <a:r>
              <a:rPr lang="en-US" sz="2000"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In particular, we </a:t>
            </a:r>
            <a:r>
              <a:rPr lang="en-US" sz="2000" dirty="0" smtClean="0">
                <a:solidFill>
                  <a:srgbClr val="000099"/>
                </a:solidFill>
                <a:latin typeface="Arial" pitchFamily="34" charset="0"/>
                <a:cs typeface="Arial" pitchFamily="34" charset="0"/>
              </a:rPr>
              <a:t>model their </a:t>
            </a:r>
            <a:r>
              <a:rPr lang="en-US" sz="2000" dirty="0">
                <a:solidFill>
                  <a:srgbClr val="000099"/>
                </a:solidFill>
                <a:latin typeface="Arial" pitchFamily="34" charset="0"/>
                <a:cs typeface="Arial" pitchFamily="34" charset="0"/>
              </a:rPr>
              <a:t>execution behavior and their relationship with other tasks of the </a:t>
            </a:r>
            <a:r>
              <a:rPr lang="en-US" sz="2000" i="1" dirty="0" err="1">
                <a:solidFill>
                  <a:srgbClr val="000099"/>
                </a:solidFill>
                <a:latin typeface="Arial" pitchFamily="34" charset="0"/>
                <a:cs typeface="Arial" pitchFamily="34" charset="0"/>
              </a:rPr>
              <a:t>wf</a:t>
            </a:r>
            <a:r>
              <a:rPr lang="en-US" sz="2000" dirty="0">
                <a:solidFill>
                  <a:srgbClr val="000099"/>
                </a:solidFill>
                <a:latin typeface="Arial" pitchFamily="34" charset="0"/>
                <a:cs typeface="Arial" pitchFamily="34" charset="0"/>
              </a:rPr>
              <a:t>, and then </a:t>
            </a:r>
            <a:r>
              <a:rPr lang="en-US" sz="2000" dirty="0" smtClean="0">
                <a:solidFill>
                  <a:srgbClr val="000099"/>
                </a:solidFill>
                <a:latin typeface="Arial" pitchFamily="34" charset="0"/>
                <a:cs typeface="Arial" pitchFamily="34" charset="0"/>
              </a:rPr>
              <a:t>we define </a:t>
            </a:r>
            <a:r>
              <a:rPr lang="en-US" sz="2000" dirty="0">
                <a:solidFill>
                  <a:srgbClr val="000099"/>
                </a:solidFill>
                <a:latin typeface="Arial" pitchFamily="34" charset="0"/>
                <a:cs typeface="Arial" pitchFamily="34" charset="0"/>
              </a:rPr>
              <a:t>types of tasks according to their </a:t>
            </a:r>
            <a:r>
              <a:rPr lang="en-US" sz="2000" dirty="0" smtClean="0">
                <a:solidFill>
                  <a:srgbClr val="000099"/>
                </a:solidFill>
                <a:latin typeface="Arial" pitchFamily="34" charset="0"/>
                <a:cs typeface="Arial" pitchFamily="34" charset="0"/>
              </a:rPr>
              <a:t>behaviors.</a:t>
            </a:r>
          </a:p>
          <a:p>
            <a:pPr algn="just">
              <a:spcBef>
                <a:spcPts val="1200"/>
              </a:spcBef>
            </a:pPr>
            <a:r>
              <a:rPr lang="en-US" sz="2000" i="1" dirty="0" smtClean="0">
                <a:solidFill>
                  <a:srgbClr val="000099"/>
                </a:solidFill>
                <a:latin typeface="Arial" pitchFamily="34" charset="0"/>
                <a:cs typeface="Arial" pitchFamily="34" charset="0"/>
              </a:rPr>
              <a:t>We observer the following properties of </a:t>
            </a:r>
            <a:r>
              <a:rPr lang="en-US" sz="2000" i="1" dirty="0" err="1" smtClean="0">
                <a:solidFill>
                  <a:srgbClr val="000099"/>
                </a:solidFill>
                <a:latin typeface="Symbol" pitchFamily="18" charset="2"/>
                <a:cs typeface="Arial" pitchFamily="34" charset="0"/>
              </a:rPr>
              <a:t>t</a:t>
            </a:r>
            <a:r>
              <a:rPr lang="en-US" sz="2000" i="1" baseline="-15000" dirty="0" err="1" smtClean="0">
                <a:solidFill>
                  <a:srgbClr val="000099"/>
                </a:solidFill>
                <a:latin typeface="Arial" pitchFamily="34" charset="0"/>
                <a:cs typeface="Arial" pitchFamily="34" charset="0"/>
              </a:rPr>
              <a:t>i</a:t>
            </a:r>
            <a:r>
              <a:rPr lang="en-US" sz="2000" dirty="0" smtClean="0">
                <a:solidFill>
                  <a:srgbClr val="000099"/>
                </a:solidFill>
                <a:latin typeface="Arial" pitchFamily="34" charset="0"/>
                <a:cs typeface="Arial" pitchFamily="34" charset="0"/>
              </a:rPr>
              <a:t>:</a:t>
            </a:r>
          </a:p>
          <a:p>
            <a:pPr marL="342900" indent="-342900" algn="just">
              <a:spcBef>
                <a:spcPts val="1200"/>
              </a:spcBef>
              <a:buBlip>
                <a:blip r:embed="rId2"/>
              </a:buBlip>
            </a:pPr>
            <a:r>
              <a:rPr lang="en-US" sz="2000" dirty="0" smtClean="0">
                <a:solidFill>
                  <a:srgbClr val="000099"/>
                </a:solidFill>
                <a:latin typeface="Arial" pitchFamily="34" charset="0"/>
                <a:cs typeface="Arial" pitchFamily="34" charset="0"/>
              </a:rPr>
              <a:t>A </a:t>
            </a:r>
            <a:r>
              <a:rPr lang="en-US" sz="2000" i="1" dirty="0" err="1">
                <a:solidFill>
                  <a:srgbClr val="000099"/>
                </a:solidFill>
                <a:latin typeface="Symbol" pitchFamily="18" charset="2"/>
                <a:cs typeface="Arial" pitchFamily="34" charset="0"/>
              </a:rPr>
              <a:t>t</a:t>
            </a:r>
            <a:r>
              <a:rPr lang="en-US" sz="2000" i="1" baseline="-15000" dirty="0" err="1">
                <a:solidFill>
                  <a:srgbClr val="000099"/>
                </a:solidFill>
                <a:latin typeface="Arial" pitchFamily="34" charset="0"/>
                <a:cs typeface="Arial" pitchFamily="34" charset="0"/>
              </a:rPr>
              <a:t>i</a:t>
            </a:r>
            <a:r>
              <a:rPr lang="en-US" sz="2000" i="1" baseline="-15000" dirty="0" smtClean="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may be a “self supported” task. By self supported we mean that a </a:t>
            </a:r>
            <a:r>
              <a:rPr lang="en-US" sz="2000" dirty="0">
                <a:solidFill>
                  <a:srgbClr val="000099"/>
                </a:solidFill>
                <a:latin typeface="Arial" pitchFamily="34" charset="0"/>
                <a:cs typeface="Arial" pitchFamily="34" charset="0"/>
              </a:rPr>
              <a:t>task may begin, execute, and end independent to the other tasks of the same </a:t>
            </a:r>
            <a:r>
              <a:rPr lang="en-US" sz="2000" i="1" dirty="0" err="1">
                <a:solidFill>
                  <a:srgbClr val="000099"/>
                </a:solidFill>
                <a:latin typeface="Arial" pitchFamily="34" charset="0"/>
                <a:cs typeface="Arial" pitchFamily="34" charset="0"/>
              </a:rPr>
              <a:t>wf</a:t>
            </a:r>
            <a:r>
              <a:rPr lang="en-US" sz="2000" i="1"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and</a:t>
            </a:r>
            <a:r>
              <a:rPr lang="en-US" sz="2000"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its </a:t>
            </a:r>
            <a:r>
              <a:rPr lang="en-US" sz="2000" dirty="0">
                <a:solidFill>
                  <a:srgbClr val="000099"/>
                </a:solidFill>
                <a:latin typeface="Arial" pitchFamily="34" charset="0"/>
                <a:cs typeface="Arial" pitchFamily="34" charset="0"/>
              </a:rPr>
              <a:t>result would be relevant. For example, the card number authentication in a </a:t>
            </a:r>
            <a:r>
              <a:rPr lang="en-US" sz="2000" dirty="0" smtClean="0">
                <a:solidFill>
                  <a:srgbClr val="000099"/>
                </a:solidFill>
                <a:latin typeface="Arial" pitchFamily="34" charset="0"/>
                <a:cs typeface="Arial" pitchFamily="34" charset="0"/>
              </a:rPr>
              <a:t>POS (Point </a:t>
            </a:r>
            <a:r>
              <a:rPr lang="en-US" sz="2000" dirty="0">
                <a:solidFill>
                  <a:srgbClr val="000099"/>
                </a:solidFill>
                <a:latin typeface="Arial" pitchFamily="34" charset="0"/>
                <a:cs typeface="Arial" pitchFamily="34" charset="0"/>
              </a:rPr>
              <a:t>O</a:t>
            </a:r>
            <a:r>
              <a:rPr lang="en-US" sz="2000" dirty="0" smtClean="0">
                <a:solidFill>
                  <a:srgbClr val="000099"/>
                </a:solidFill>
                <a:latin typeface="Arial" pitchFamily="34" charset="0"/>
                <a:cs typeface="Arial" pitchFamily="34" charset="0"/>
              </a:rPr>
              <a:t>f Sale) can </a:t>
            </a:r>
            <a:r>
              <a:rPr lang="en-US" sz="2000" dirty="0">
                <a:solidFill>
                  <a:srgbClr val="000099"/>
                </a:solidFill>
                <a:latin typeface="Arial" pitchFamily="34" charset="0"/>
                <a:cs typeface="Arial" pitchFamily="34" charset="0"/>
              </a:rPr>
              <a:t>be executed independently and the </a:t>
            </a:r>
            <a:r>
              <a:rPr lang="en-US" sz="2000" dirty="0" smtClean="0">
                <a:solidFill>
                  <a:srgbClr val="000099"/>
                </a:solidFill>
                <a:latin typeface="Arial" pitchFamily="34" charset="0"/>
                <a:cs typeface="Arial" pitchFamily="34" charset="0"/>
              </a:rPr>
              <a:t>result </a:t>
            </a:r>
            <a:r>
              <a:rPr lang="en-US" sz="2000" dirty="0">
                <a:solidFill>
                  <a:srgbClr val="000099"/>
                </a:solidFill>
                <a:latin typeface="Arial" pitchFamily="34" charset="0"/>
                <a:cs typeface="Arial" pitchFamily="34" charset="0"/>
              </a:rPr>
              <a:t>will be relevant to the next task </a:t>
            </a:r>
            <a:r>
              <a:rPr lang="en-US" sz="2000" dirty="0" smtClean="0">
                <a:solidFill>
                  <a:srgbClr val="000099"/>
                </a:solidFill>
                <a:latin typeface="Arial" pitchFamily="34" charset="0"/>
                <a:cs typeface="Arial" pitchFamily="34" charset="0"/>
              </a:rPr>
              <a:t>or to </a:t>
            </a:r>
            <a:r>
              <a:rPr lang="en-US" sz="2000" dirty="0">
                <a:solidFill>
                  <a:srgbClr val="000099"/>
                </a:solidFill>
                <a:latin typeface="Arial" pitchFamily="34" charset="0"/>
                <a:cs typeface="Arial" pitchFamily="34" charset="0"/>
              </a:rPr>
              <a:t>the </a:t>
            </a:r>
            <a:r>
              <a:rPr lang="en-US" sz="2000" dirty="0" smtClean="0">
                <a:solidFill>
                  <a:srgbClr val="000099"/>
                </a:solidFill>
                <a:latin typeface="Arial" pitchFamily="34" charset="0"/>
                <a:cs typeface="Arial" pitchFamily="34" charset="0"/>
              </a:rPr>
              <a:t>person </a:t>
            </a:r>
            <a:r>
              <a:rPr lang="en-US" sz="2000" dirty="0">
                <a:solidFill>
                  <a:srgbClr val="000099"/>
                </a:solidFill>
                <a:latin typeface="Arial" pitchFamily="34" charset="0"/>
                <a:cs typeface="Arial" pitchFamily="34" charset="0"/>
              </a:rPr>
              <a:t>who </a:t>
            </a:r>
            <a:r>
              <a:rPr lang="en-US" sz="2000" dirty="0" smtClean="0">
                <a:solidFill>
                  <a:srgbClr val="000099"/>
                </a:solidFill>
                <a:latin typeface="Arial" pitchFamily="34" charset="0"/>
                <a:cs typeface="Arial" pitchFamily="34" charset="0"/>
              </a:rPr>
              <a:t>initiated </a:t>
            </a:r>
            <a:r>
              <a:rPr lang="en-US" sz="2000" dirty="0">
                <a:solidFill>
                  <a:srgbClr val="000099"/>
                </a:solidFill>
                <a:latin typeface="Arial" pitchFamily="34" charset="0"/>
                <a:cs typeface="Arial" pitchFamily="34" charset="0"/>
              </a:rPr>
              <a:t>the authentication process</a:t>
            </a:r>
            <a:r>
              <a:rPr lang="en-US" sz="2000" dirty="0" smtClean="0">
                <a:solidFill>
                  <a:srgbClr val="000099"/>
                </a:solidFill>
                <a:latin typeface="Arial" pitchFamily="34" charset="0"/>
                <a:cs typeface="Arial" pitchFamily="34" charset="0"/>
              </a:rPr>
              <a:t>.</a:t>
            </a:r>
            <a:endParaRPr lang="en-US" sz="2000"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20388362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7" y="6286500"/>
            <a:ext cx="435097"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12</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Workflow</a:t>
            </a:r>
            <a:endParaRPr lang="en-US" sz="2800" b="1" dirty="0" smtClean="0">
              <a:solidFill>
                <a:srgbClr val="C00000"/>
              </a:solidFill>
              <a:latin typeface="Arial" pitchFamily="34" charset="0"/>
              <a:cs typeface="Arial" pitchFamily="34" charset="0"/>
            </a:endParaRPr>
          </a:p>
        </p:txBody>
      </p:sp>
      <p:sp>
        <p:nvSpPr>
          <p:cNvPr id="3" name="Rectangle 2"/>
          <p:cNvSpPr/>
          <p:nvPr/>
        </p:nvSpPr>
        <p:spPr>
          <a:xfrm>
            <a:off x="747346" y="1351447"/>
            <a:ext cx="7789822" cy="2769989"/>
          </a:xfrm>
          <a:prstGeom prst="rect">
            <a:avLst/>
          </a:prstGeom>
        </p:spPr>
        <p:txBody>
          <a:bodyPr wrap="square">
            <a:spAutoFit/>
          </a:bodyPr>
          <a:lstStyle/>
          <a:p>
            <a:pPr marL="0" indent="0" algn="just">
              <a:spcBef>
                <a:spcPts val="1200"/>
              </a:spcBef>
            </a:pPr>
            <a:r>
              <a:rPr lang="en-US" dirty="0" smtClean="0">
                <a:solidFill>
                  <a:srgbClr val="660066"/>
                </a:solidFill>
                <a:latin typeface="Arial" pitchFamily="34" charset="0"/>
                <a:cs typeface="Arial" pitchFamily="34" charset="0"/>
              </a:rPr>
              <a:t>Task properties and Classification</a:t>
            </a:r>
          </a:p>
          <a:p>
            <a:pPr marL="342900" indent="-342900" algn="just">
              <a:spcBef>
                <a:spcPts val="1200"/>
              </a:spcBef>
              <a:buBlip>
                <a:blip r:embed="rId2"/>
              </a:buBlip>
            </a:pPr>
            <a:r>
              <a:rPr lang="en-US" sz="2000" dirty="0" smtClean="0">
                <a:solidFill>
                  <a:srgbClr val="000099"/>
                </a:solidFill>
                <a:latin typeface="Arial" pitchFamily="34" charset="0"/>
                <a:cs typeface="Arial" pitchFamily="34" charset="0"/>
              </a:rPr>
              <a:t>A </a:t>
            </a:r>
            <a:r>
              <a:rPr lang="en-US" sz="2000" i="1" dirty="0" err="1">
                <a:solidFill>
                  <a:srgbClr val="000099"/>
                </a:solidFill>
                <a:latin typeface="Symbol" pitchFamily="18" charset="2"/>
                <a:cs typeface="Arial" pitchFamily="34" charset="0"/>
              </a:rPr>
              <a:t>t</a:t>
            </a:r>
            <a:r>
              <a:rPr lang="en-US" sz="2000" i="1" baseline="-15000" dirty="0" err="1">
                <a:solidFill>
                  <a:srgbClr val="000099"/>
                </a:solidFill>
                <a:latin typeface="Arial" pitchFamily="34" charset="0"/>
                <a:cs typeface="Arial" pitchFamily="34" charset="0"/>
              </a:rPr>
              <a:t>i</a:t>
            </a:r>
            <a:r>
              <a:rPr lang="en-US" sz="2000" i="1"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is an </a:t>
            </a:r>
            <a:r>
              <a:rPr lang="en-US" sz="2000" i="1" dirty="0">
                <a:solidFill>
                  <a:srgbClr val="000099"/>
                </a:solidFill>
                <a:latin typeface="Arial" pitchFamily="34" charset="0"/>
                <a:cs typeface="Arial" pitchFamily="34" charset="0"/>
              </a:rPr>
              <a:t>atomic </a:t>
            </a:r>
            <a:r>
              <a:rPr lang="en-US" sz="2000" dirty="0">
                <a:solidFill>
                  <a:srgbClr val="000099"/>
                </a:solidFill>
                <a:latin typeface="Arial" pitchFamily="34" charset="0"/>
                <a:cs typeface="Arial" pitchFamily="34" charset="0"/>
              </a:rPr>
              <a:t>unit of execution.</a:t>
            </a:r>
          </a:p>
          <a:p>
            <a:pPr marL="342900" indent="-342900" algn="just">
              <a:buBlip>
                <a:blip r:embed="rId2"/>
              </a:buBlip>
            </a:pPr>
            <a:r>
              <a:rPr lang="en-US" sz="2000" dirty="0" smtClean="0">
                <a:solidFill>
                  <a:srgbClr val="000099"/>
                </a:solidFill>
                <a:latin typeface="Arial" pitchFamily="34" charset="0"/>
                <a:cs typeface="Arial" pitchFamily="34" charset="0"/>
              </a:rPr>
              <a:t>In </a:t>
            </a:r>
            <a:r>
              <a:rPr lang="en-US" sz="2000" dirty="0">
                <a:solidFill>
                  <a:srgbClr val="000099"/>
                </a:solidFill>
                <a:latin typeface="Arial" pitchFamily="34" charset="0"/>
                <a:cs typeface="Arial" pitchFamily="34" charset="0"/>
              </a:rPr>
              <a:t>some </a:t>
            </a:r>
            <a:r>
              <a:rPr lang="en-US" sz="2000" dirty="0" smtClean="0">
                <a:solidFill>
                  <a:srgbClr val="000099"/>
                </a:solidFill>
                <a:latin typeface="Arial" pitchFamily="34" charset="0"/>
                <a:cs typeface="Arial" pitchFamily="34" charset="0"/>
              </a:rPr>
              <a:t>workflows </a:t>
            </a:r>
            <a:r>
              <a:rPr lang="en-US" sz="2000" dirty="0">
                <a:solidFill>
                  <a:srgbClr val="000099"/>
                </a:solidFill>
                <a:latin typeface="Arial" pitchFamily="34" charset="0"/>
                <a:cs typeface="Arial" pitchFamily="34" charset="0"/>
              </a:rPr>
              <a:t>there may exist a total order in the execution of some or all of </a:t>
            </a:r>
            <a:r>
              <a:rPr lang="en-US" sz="2000" dirty="0" smtClean="0">
                <a:solidFill>
                  <a:srgbClr val="000099"/>
                </a:solidFill>
                <a:latin typeface="Arial" pitchFamily="34" charset="0"/>
                <a:cs typeface="Arial" pitchFamily="34" charset="0"/>
              </a:rPr>
              <a:t>its tasks</a:t>
            </a:r>
            <a:r>
              <a:rPr lang="en-US" sz="2000" dirty="0">
                <a:solidFill>
                  <a:srgbClr val="000099"/>
                </a:solidFill>
                <a:latin typeface="Arial" pitchFamily="34" charset="0"/>
                <a:cs typeface="Arial" pitchFamily="34" charset="0"/>
              </a:rPr>
              <a:t>. For example, in telecommunication systems a </a:t>
            </a:r>
            <a:r>
              <a:rPr lang="en-US" sz="2000" i="1" dirty="0" smtClean="0">
                <a:solidFill>
                  <a:srgbClr val="000099"/>
                </a:solidFill>
                <a:latin typeface="Arial" pitchFamily="34" charset="0"/>
                <a:cs typeface="Arial" pitchFamily="34" charset="0"/>
              </a:rPr>
              <a:t>WF </a:t>
            </a:r>
            <a:r>
              <a:rPr lang="en-US" sz="2000" dirty="0">
                <a:solidFill>
                  <a:srgbClr val="000099"/>
                </a:solidFill>
                <a:latin typeface="Arial" pitchFamily="34" charset="0"/>
                <a:cs typeface="Arial" pitchFamily="34" charset="0"/>
              </a:rPr>
              <a:t>may have three tasks: </a:t>
            </a:r>
            <a:r>
              <a:rPr lang="en-US" sz="2000" dirty="0" smtClean="0">
                <a:solidFill>
                  <a:srgbClr val="000099"/>
                </a:solidFill>
                <a:latin typeface="Arial" pitchFamily="34" charset="0"/>
                <a:cs typeface="Arial" pitchFamily="34" charset="0"/>
              </a:rPr>
              <a:t>data sampling</a:t>
            </a:r>
            <a:r>
              <a:rPr lang="en-US" sz="2000" dirty="0">
                <a:solidFill>
                  <a:srgbClr val="000099"/>
                </a:solidFill>
                <a:latin typeface="Arial" pitchFamily="34" charset="0"/>
                <a:cs typeface="Arial" pitchFamily="34" charset="0"/>
              </a:rPr>
              <a:t>, data encoding and data transmission. These task must be executed </a:t>
            </a:r>
            <a:r>
              <a:rPr lang="en-US" sz="2000" dirty="0" smtClean="0">
                <a:solidFill>
                  <a:srgbClr val="000099"/>
                </a:solidFill>
                <a:latin typeface="Arial" pitchFamily="34" charset="0"/>
                <a:cs typeface="Arial" pitchFamily="34" charset="0"/>
              </a:rPr>
              <a:t>strictly in </a:t>
            </a:r>
            <a:r>
              <a:rPr lang="en-US" sz="2000" dirty="0">
                <a:solidFill>
                  <a:srgbClr val="000099"/>
                </a:solidFill>
                <a:latin typeface="Arial" pitchFamily="34" charset="0"/>
                <a:cs typeface="Arial" pitchFamily="34" charset="0"/>
              </a:rPr>
              <a:t>this order. It is the job of the WFMS to identify these relationships.</a:t>
            </a:r>
            <a:endParaRPr lang="en-US" sz="2000" dirty="0" smtClean="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23852282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4175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13</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Workflow</a:t>
            </a:r>
            <a:endParaRPr lang="en-US" sz="2800" b="1" dirty="0" smtClean="0">
              <a:solidFill>
                <a:srgbClr val="C00000"/>
              </a:solidFill>
              <a:latin typeface="Arial" pitchFamily="34" charset="0"/>
              <a:cs typeface="Arial" pitchFamily="34" charset="0"/>
            </a:endParaRPr>
          </a:p>
        </p:txBody>
      </p:sp>
      <p:sp>
        <p:nvSpPr>
          <p:cNvPr id="3" name="Rectangle 2"/>
          <p:cNvSpPr/>
          <p:nvPr/>
        </p:nvSpPr>
        <p:spPr>
          <a:xfrm>
            <a:off x="747346" y="1008547"/>
            <a:ext cx="7789822" cy="4770537"/>
          </a:xfrm>
          <a:prstGeom prst="rect">
            <a:avLst/>
          </a:prstGeom>
        </p:spPr>
        <p:txBody>
          <a:bodyPr wrap="square">
            <a:spAutoFit/>
          </a:bodyPr>
          <a:lstStyle/>
          <a:p>
            <a:pPr marL="0" indent="0" algn="just">
              <a:spcBef>
                <a:spcPts val="1200"/>
              </a:spcBef>
            </a:pPr>
            <a:r>
              <a:rPr lang="en-US" dirty="0" smtClean="0">
                <a:solidFill>
                  <a:srgbClr val="660066"/>
                </a:solidFill>
                <a:latin typeface="Arial" pitchFamily="34" charset="0"/>
                <a:cs typeface="Arial" pitchFamily="34" charset="0"/>
              </a:rPr>
              <a:t>Types </a:t>
            </a:r>
            <a:r>
              <a:rPr lang="en-US" dirty="0">
                <a:solidFill>
                  <a:srgbClr val="660066"/>
                </a:solidFill>
                <a:latin typeface="Arial" pitchFamily="34" charset="0"/>
                <a:cs typeface="Arial" pitchFamily="34" charset="0"/>
              </a:rPr>
              <a:t>of </a:t>
            </a:r>
            <a:r>
              <a:rPr lang="en-US" i="1" dirty="0" err="1" smtClean="0">
                <a:solidFill>
                  <a:srgbClr val="660066"/>
                </a:solidFill>
                <a:latin typeface="Symbol" pitchFamily="18" charset="2"/>
                <a:cs typeface="Arial" pitchFamily="34" charset="0"/>
              </a:rPr>
              <a:t>t</a:t>
            </a:r>
            <a:r>
              <a:rPr lang="en-US" i="1" baseline="-15000" dirty="0" err="1" smtClean="0">
                <a:solidFill>
                  <a:srgbClr val="660066"/>
                </a:solidFill>
                <a:latin typeface="Arial" pitchFamily="34" charset="0"/>
                <a:cs typeface="Arial" pitchFamily="34" charset="0"/>
              </a:rPr>
              <a:t>i</a:t>
            </a:r>
            <a:r>
              <a:rPr lang="en-US" dirty="0" smtClean="0">
                <a:solidFill>
                  <a:srgbClr val="660066"/>
                </a:solidFill>
                <a:latin typeface="Arial" pitchFamily="34" charset="0"/>
                <a:cs typeface="Arial" pitchFamily="34" charset="0"/>
              </a:rPr>
              <a:t>:</a:t>
            </a:r>
          </a:p>
          <a:p>
            <a:pPr algn="just">
              <a:spcBef>
                <a:spcPts val="1200"/>
              </a:spcBef>
            </a:pPr>
            <a:r>
              <a:rPr lang="en-US" sz="2000" dirty="0" smtClean="0">
                <a:solidFill>
                  <a:srgbClr val="000099"/>
                </a:solidFill>
                <a:latin typeface="Arial" pitchFamily="34" charset="0"/>
                <a:cs typeface="Arial" pitchFamily="34" charset="0"/>
              </a:rPr>
              <a:t>Transactional: A transactional </a:t>
            </a:r>
            <a:r>
              <a:rPr lang="en-US" sz="2000" dirty="0" err="1">
                <a:solidFill>
                  <a:srgbClr val="000099"/>
                </a:solidFill>
                <a:latin typeface="Symbol" pitchFamily="18" charset="2"/>
                <a:cs typeface="Arial" pitchFamily="34" charset="0"/>
              </a:rPr>
              <a:t>t</a:t>
            </a:r>
            <a:r>
              <a:rPr lang="en-US" sz="2000" baseline="-15000" dirty="0" err="1">
                <a:solidFill>
                  <a:srgbClr val="000099"/>
                </a:solidFill>
                <a:latin typeface="Arial" pitchFamily="34" charset="0"/>
                <a:cs typeface="Arial" pitchFamily="34" charset="0"/>
              </a:rPr>
              <a:t>i</a:t>
            </a:r>
            <a:r>
              <a:rPr lang="en-US" sz="2000" i="1" dirty="0" smtClean="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of a </a:t>
            </a:r>
            <a:r>
              <a:rPr lang="en-US" sz="2000" i="1" dirty="0" err="1" smtClean="0">
                <a:solidFill>
                  <a:srgbClr val="000099"/>
                </a:solidFill>
                <a:latin typeface="Arial" pitchFamily="34" charset="0"/>
                <a:cs typeface="Arial" pitchFamily="34" charset="0"/>
              </a:rPr>
              <a:t>wf</a:t>
            </a:r>
            <a:r>
              <a:rPr lang="en-US" sz="2000" i="1" dirty="0" smtClean="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either </a:t>
            </a:r>
            <a:r>
              <a:rPr lang="en-US" sz="2000" i="1" dirty="0" smtClean="0">
                <a:solidFill>
                  <a:srgbClr val="000099"/>
                </a:solidFill>
                <a:latin typeface="Arial" pitchFamily="34" charset="0"/>
                <a:cs typeface="Arial" pitchFamily="34" charset="0"/>
              </a:rPr>
              <a:t>commits </a:t>
            </a:r>
            <a:r>
              <a:rPr lang="en-US" sz="2000" dirty="0">
                <a:solidFill>
                  <a:srgbClr val="000099"/>
                </a:solidFill>
                <a:latin typeface="Arial" pitchFamily="34" charset="0"/>
                <a:cs typeface="Arial" pitchFamily="34" charset="0"/>
              </a:rPr>
              <a:t>or </a:t>
            </a:r>
            <a:r>
              <a:rPr lang="en-US" sz="2000" i="1" dirty="0">
                <a:solidFill>
                  <a:srgbClr val="000099"/>
                </a:solidFill>
                <a:latin typeface="Arial" pitchFamily="34" charset="0"/>
                <a:cs typeface="Arial" pitchFamily="34" charset="0"/>
              </a:rPr>
              <a:t>abort</a:t>
            </a:r>
            <a:r>
              <a:rPr lang="en-US" sz="2000"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From </a:t>
            </a:r>
            <a:r>
              <a:rPr lang="en-US" sz="2000" dirty="0">
                <a:solidFill>
                  <a:srgbClr val="000099"/>
                </a:solidFill>
                <a:latin typeface="Arial" pitchFamily="34" charset="0"/>
                <a:cs typeface="Arial" pitchFamily="34" charset="0"/>
              </a:rPr>
              <a:t>application (i.e., end user) </a:t>
            </a:r>
            <a:r>
              <a:rPr lang="en-US" sz="2000" dirty="0" smtClean="0">
                <a:solidFill>
                  <a:srgbClr val="000099"/>
                </a:solidFill>
                <a:latin typeface="Arial" pitchFamily="34" charset="0"/>
                <a:cs typeface="Arial" pitchFamily="34" charset="0"/>
              </a:rPr>
              <a:t>view point </a:t>
            </a:r>
            <a:r>
              <a:rPr lang="en-US" sz="2000" dirty="0">
                <a:solidFill>
                  <a:srgbClr val="000099"/>
                </a:solidFill>
                <a:latin typeface="Arial" pitchFamily="34" charset="0"/>
                <a:cs typeface="Arial" pitchFamily="34" charset="0"/>
              </a:rPr>
              <a:t>the </a:t>
            </a:r>
            <a:r>
              <a:rPr lang="en-US" sz="2000" i="1" dirty="0">
                <a:solidFill>
                  <a:srgbClr val="000099"/>
                </a:solidFill>
                <a:latin typeface="Arial" pitchFamily="34" charset="0"/>
                <a:cs typeface="Arial" pitchFamily="34" charset="0"/>
              </a:rPr>
              <a:t>commit </a:t>
            </a:r>
            <a:r>
              <a:rPr lang="en-US" sz="2000" dirty="0">
                <a:solidFill>
                  <a:srgbClr val="000099"/>
                </a:solidFill>
                <a:latin typeface="Arial" pitchFamily="34" charset="0"/>
                <a:cs typeface="Arial" pitchFamily="34" charset="0"/>
              </a:rPr>
              <a:t>of a </a:t>
            </a:r>
            <a:r>
              <a:rPr lang="en-US" sz="2000" dirty="0" smtClean="0">
                <a:solidFill>
                  <a:srgbClr val="000099"/>
                </a:solidFill>
                <a:latin typeface="Arial" pitchFamily="34" charset="0"/>
                <a:cs typeface="Arial" pitchFamily="34" charset="0"/>
              </a:rPr>
              <a:t>transactional </a:t>
            </a:r>
            <a:r>
              <a:rPr lang="en-US" sz="2000" dirty="0" err="1" smtClean="0">
                <a:solidFill>
                  <a:srgbClr val="000099"/>
                </a:solidFill>
                <a:latin typeface="Symbol" pitchFamily="18" charset="2"/>
                <a:cs typeface="Arial" pitchFamily="34" charset="0"/>
              </a:rPr>
              <a:t>t</a:t>
            </a:r>
            <a:r>
              <a:rPr lang="en-US" sz="2000" baseline="-15000" dirty="0" err="1" smtClean="0">
                <a:solidFill>
                  <a:srgbClr val="000099"/>
                </a:solidFill>
                <a:latin typeface="Arial" pitchFamily="34" charset="0"/>
                <a:cs typeface="Arial" pitchFamily="34" charset="0"/>
              </a:rPr>
              <a:t>i</a:t>
            </a:r>
            <a:r>
              <a:rPr lang="en-US" sz="2000" dirty="0" smtClean="0">
                <a:solidFill>
                  <a:srgbClr val="000099"/>
                </a:solidFill>
                <a:latin typeface="Arial" pitchFamily="34" charset="0"/>
                <a:cs typeface="Arial" pitchFamily="34" charset="0"/>
              </a:rPr>
              <a:t> may </a:t>
            </a:r>
            <a:r>
              <a:rPr lang="en-US" sz="2000" i="1" dirty="0" smtClean="0">
                <a:solidFill>
                  <a:srgbClr val="000099"/>
                </a:solidFill>
                <a:latin typeface="Arial" pitchFamily="34" charset="0"/>
                <a:cs typeface="Arial" pitchFamily="34" charset="0"/>
              </a:rPr>
              <a:t>semantically fail</a:t>
            </a:r>
            <a:r>
              <a:rPr lang="en-US" sz="2000" dirty="0" smtClean="0">
                <a:solidFill>
                  <a:srgbClr val="000099"/>
                </a:solidFill>
                <a:latin typeface="Arial" pitchFamily="34" charset="0"/>
                <a:cs typeface="Arial" pitchFamily="34" charset="0"/>
              </a:rPr>
              <a:t>.</a:t>
            </a:r>
          </a:p>
          <a:p>
            <a:pPr marL="228600" algn="just">
              <a:spcBef>
                <a:spcPts val="1200"/>
              </a:spcBef>
            </a:pPr>
            <a:r>
              <a:rPr lang="en-US" sz="2000" dirty="0" smtClean="0">
                <a:solidFill>
                  <a:srgbClr val="000099"/>
                </a:solidFill>
                <a:latin typeface="Arial" pitchFamily="34" charset="0"/>
                <a:cs typeface="Arial" pitchFamily="34" charset="0"/>
              </a:rPr>
              <a:t>Semantically fail: Consider a credit </a:t>
            </a:r>
            <a:r>
              <a:rPr lang="en-US" sz="2000" dirty="0">
                <a:solidFill>
                  <a:srgbClr val="000099"/>
                </a:solidFill>
                <a:latin typeface="Arial" pitchFamily="34" charset="0"/>
                <a:cs typeface="Arial" pitchFamily="34" charset="0"/>
              </a:rPr>
              <a:t>history </a:t>
            </a:r>
            <a:r>
              <a:rPr lang="en-US" sz="2000" dirty="0" smtClean="0">
                <a:solidFill>
                  <a:srgbClr val="000099"/>
                </a:solidFill>
                <a:latin typeface="Arial" pitchFamily="34" charset="0"/>
                <a:cs typeface="Arial" pitchFamily="34" charset="0"/>
              </a:rPr>
              <a:t>check task. </a:t>
            </a:r>
            <a:r>
              <a:rPr lang="en-US" sz="2000" dirty="0">
                <a:solidFill>
                  <a:srgbClr val="000099"/>
                </a:solidFill>
                <a:latin typeface="Arial" pitchFamily="34" charset="0"/>
                <a:cs typeface="Arial" pitchFamily="34" charset="0"/>
              </a:rPr>
              <a:t>If the task is finished but the customer's credit history is bad, we say that </a:t>
            </a:r>
            <a:r>
              <a:rPr lang="en-US" sz="2000" dirty="0" err="1">
                <a:solidFill>
                  <a:srgbClr val="000099"/>
                </a:solidFill>
                <a:latin typeface="Symbol" pitchFamily="18" charset="2"/>
                <a:cs typeface="Arial" pitchFamily="34" charset="0"/>
              </a:rPr>
              <a:t>t</a:t>
            </a:r>
            <a:r>
              <a:rPr lang="en-US" sz="2000" baseline="-15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is </a:t>
            </a:r>
            <a:r>
              <a:rPr lang="en-US" sz="2000" i="1" dirty="0" smtClean="0">
                <a:solidFill>
                  <a:srgbClr val="000099"/>
                </a:solidFill>
                <a:latin typeface="Arial" pitchFamily="34" charset="0"/>
                <a:cs typeface="Arial" pitchFamily="34" charset="0"/>
              </a:rPr>
              <a:t>committed </a:t>
            </a:r>
            <a:r>
              <a:rPr lang="en-US" sz="2000" dirty="0">
                <a:solidFill>
                  <a:srgbClr val="000099"/>
                </a:solidFill>
                <a:latin typeface="Arial" pitchFamily="34" charset="0"/>
                <a:cs typeface="Arial" pitchFamily="34" charset="0"/>
              </a:rPr>
              <a:t>but is </a:t>
            </a:r>
            <a:r>
              <a:rPr lang="en-US" sz="2000" i="1" dirty="0" smtClean="0">
                <a:solidFill>
                  <a:srgbClr val="000099"/>
                </a:solidFill>
                <a:latin typeface="Arial" pitchFamily="34" charset="0"/>
                <a:cs typeface="Arial" pitchFamily="34" charset="0"/>
              </a:rPr>
              <a:t>semantically fail.</a:t>
            </a:r>
          </a:p>
          <a:p>
            <a:pPr marL="228600" algn="just">
              <a:spcBef>
                <a:spcPts val="1200"/>
              </a:spcBef>
            </a:pPr>
            <a:r>
              <a:rPr lang="en-US" sz="2000" dirty="0" smtClean="0">
                <a:solidFill>
                  <a:srgbClr val="000099"/>
                </a:solidFill>
                <a:latin typeface="Arial" pitchFamily="34" charset="0"/>
                <a:cs typeface="Arial" pitchFamily="34" charset="0"/>
              </a:rPr>
              <a:t>If </a:t>
            </a:r>
            <a:r>
              <a:rPr lang="en-US" sz="2000" dirty="0">
                <a:solidFill>
                  <a:srgbClr val="000099"/>
                </a:solidFill>
                <a:latin typeface="Arial" pitchFamily="34" charset="0"/>
                <a:cs typeface="Arial" pitchFamily="34" charset="0"/>
              </a:rPr>
              <a:t>for some reason, such as network crashes or the system is down so that the </a:t>
            </a:r>
            <a:r>
              <a:rPr lang="en-US" sz="2000" dirty="0" smtClean="0">
                <a:solidFill>
                  <a:srgbClr val="000099"/>
                </a:solidFill>
                <a:latin typeface="Arial" pitchFamily="34" charset="0"/>
                <a:cs typeface="Arial" pitchFamily="34" charset="0"/>
              </a:rPr>
              <a:t>task can't </a:t>
            </a:r>
            <a:r>
              <a:rPr lang="en-US" sz="2000" dirty="0">
                <a:solidFill>
                  <a:srgbClr val="000099"/>
                </a:solidFill>
                <a:latin typeface="Arial" pitchFamily="34" charset="0"/>
                <a:cs typeface="Arial" pitchFamily="34" charset="0"/>
              </a:rPr>
              <a:t>be </a:t>
            </a:r>
            <a:r>
              <a:rPr lang="en-US" sz="2000" dirty="0" smtClean="0">
                <a:solidFill>
                  <a:srgbClr val="000099"/>
                </a:solidFill>
                <a:latin typeface="Arial" pitchFamily="34" charset="0"/>
                <a:cs typeface="Arial" pitchFamily="34" charset="0"/>
              </a:rPr>
              <a:t>finished</a:t>
            </a:r>
            <a:r>
              <a:rPr lang="en-US" sz="2000" dirty="0">
                <a:solidFill>
                  <a:srgbClr val="000099"/>
                </a:solidFill>
                <a:latin typeface="Arial" pitchFamily="34" charset="0"/>
                <a:cs typeface="Arial" pitchFamily="34" charset="0"/>
              </a:rPr>
              <a:t>, then we say that </a:t>
            </a:r>
            <a:r>
              <a:rPr lang="en-US" sz="2000" dirty="0" smtClean="0">
                <a:solidFill>
                  <a:srgbClr val="000099"/>
                </a:solidFill>
                <a:latin typeface="Arial" pitchFamily="34" charset="0"/>
                <a:cs typeface="Arial" pitchFamily="34" charset="0"/>
              </a:rPr>
              <a:t>the task is </a:t>
            </a:r>
            <a:r>
              <a:rPr lang="en-US" sz="2000" i="1" dirty="0" smtClean="0">
                <a:solidFill>
                  <a:srgbClr val="000099"/>
                </a:solidFill>
                <a:latin typeface="Arial" pitchFamily="34" charset="0"/>
                <a:cs typeface="Arial" pitchFamily="34" charset="0"/>
              </a:rPr>
              <a:t>aborted</a:t>
            </a:r>
            <a:r>
              <a:rPr lang="en-US" sz="2000" dirty="0" smtClean="0">
                <a:solidFill>
                  <a:srgbClr val="000099"/>
                </a:solidFill>
                <a:latin typeface="Arial" pitchFamily="34" charset="0"/>
                <a:cs typeface="Arial" pitchFamily="34" charset="0"/>
              </a:rPr>
              <a:t>.</a:t>
            </a:r>
          </a:p>
          <a:p>
            <a:pPr marL="228600" algn="just">
              <a:spcBef>
                <a:spcPts val="1200"/>
              </a:spcBef>
            </a:pPr>
            <a:r>
              <a:rPr lang="en-US" sz="2000" i="1" dirty="0" smtClean="0">
                <a:solidFill>
                  <a:srgbClr val="000099"/>
                </a:solidFill>
                <a:latin typeface="Arial" pitchFamily="34" charset="0"/>
                <a:cs typeface="Arial" pitchFamily="34" charset="0"/>
              </a:rPr>
              <a:t>Semantically </a:t>
            </a:r>
            <a:r>
              <a:rPr lang="en-US" sz="2000" i="1" dirty="0">
                <a:solidFill>
                  <a:srgbClr val="000099"/>
                </a:solidFill>
                <a:latin typeface="Arial" pitchFamily="34" charset="0"/>
                <a:cs typeface="Arial" pitchFamily="34" charset="0"/>
              </a:rPr>
              <a:t>fail </a:t>
            </a:r>
            <a:r>
              <a:rPr lang="en-US" sz="2000" dirty="0" smtClean="0">
                <a:solidFill>
                  <a:srgbClr val="000099"/>
                </a:solidFill>
                <a:latin typeface="Arial" pitchFamily="34" charset="0"/>
                <a:cs typeface="Arial" pitchFamily="34" charset="0"/>
              </a:rPr>
              <a:t>produces </a:t>
            </a:r>
            <a:r>
              <a:rPr lang="en-US" sz="2000" dirty="0">
                <a:solidFill>
                  <a:srgbClr val="000099"/>
                </a:solidFill>
                <a:latin typeface="Arial" pitchFamily="34" charset="0"/>
                <a:cs typeface="Arial" pitchFamily="34" charset="0"/>
              </a:rPr>
              <a:t>a </a:t>
            </a:r>
            <a:r>
              <a:rPr lang="en-US" sz="2000" dirty="0" smtClean="0">
                <a:solidFill>
                  <a:srgbClr val="000099"/>
                </a:solidFill>
                <a:latin typeface="Arial" pitchFamily="34" charset="0"/>
                <a:cs typeface="Arial" pitchFamily="34" charset="0"/>
              </a:rPr>
              <a:t>result. The next course of action is decided by the bank: for </a:t>
            </a:r>
            <a:r>
              <a:rPr lang="en-US" sz="2000" dirty="0">
                <a:solidFill>
                  <a:srgbClr val="000099"/>
                </a:solidFill>
                <a:latin typeface="Arial" pitchFamily="34" charset="0"/>
                <a:cs typeface="Arial" pitchFamily="34" charset="0"/>
              </a:rPr>
              <a:t>example, </a:t>
            </a:r>
            <a:r>
              <a:rPr lang="en-US" sz="2000" dirty="0" smtClean="0">
                <a:solidFill>
                  <a:srgbClr val="000099"/>
                </a:solidFill>
                <a:latin typeface="Arial" pitchFamily="34" charset="0"/>
                <a:cs typeface="Arial" pitchFamily="34" charset="0"/>
              </a:rPr>
              <a:t>the </a:t>
            </a:r>
            <a:r>
              <a:rPr lang="en-US" sz="2000" dirty="0">
                <a:solidFill>
                  <a:srgbClr val="000099"/>
                </a:solidFill>
                <a:latin typeface="Arial" pitchFamily="34" charset="0"/>
                <a:cs typeface="Arial" pitchFamily="34" charset="0"/>
              </a:rPr>
              <a:t>bank may </a:t>
            </a:r>
            <a:r>
              <a:rPr lang="en-US" sz="2000" dirty="0" smtClean="0">
                <a:solidFill>
                  <a:srgbClr val="000099"/>
                </a:solidFill>
                <a:latin typeface="Arial" pitchFamily="34" charset="0"/>
                <a:cs typeface="Arial" pitchFamily="34" charset="0"/>
              </a:rPr>
              <a:t>still approve the loan by reducing </a:t>
            </a:r>
            <a:r>
              <a:rPr lang="en-US" sz="2000" dirty="0">
                <a:solidFill>
                  <a:srgbClr val="000099"/>
                </a:solidFill>
                <a:latin typeface="Arial" pitchFamily="34" charset="0"/>
                <a:cs typeface="Arial" pitchFamily="34" charset="0"/>
              </a:rPr>
              <a:t>the loan </a:t>
            </a:r>
            <a:r>
              <a:rPr lang="en-US" sz="2000" dirty="0" smtClean="0">
                <a:solidFill>
                  <a:srgbClr val="000099"/>
                </a:solidFill>
                <a:latin typeface="Arial" pitchFamily="34" charset="0"/>
                <a:cs typeface="Arial" pitchFamily="34" charset="0"/>
              </a:rPr>
              <a:t>amount.</a:t>
            </a:r>
          </a:p>
        </p:txBody>
      </p:sp>
    </p:spTree>
    <p:extLst>
      <p:ext uri="{BB962C8B-B14F-4D97-AF65-F5344CB8AC3E}">
        <p14:creationId xmlns:p14="http://schemas.microsoft.com/office/powerpoint/2010/main" val="35718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8" y="6286500"/>
            <a:ext cx="45443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14</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Workflow</a:t>
            </a:r>
            <a:endParaRPr lang="en-US" sz="2800" b="1" dirty="0" smtClean="0">
              <a:solidFill>
                <a:srgbClr val="C00000"/>
              </a:solidFill>
              <a:latin typeface="Arial" pitchFamily="34" charset="0"/>
              <a:cs typeface="Arial" pitchFamily="34" charset="0"/>
            </a:endParaRPr>
          </a:p>
        </p:txBody>
      </p:sp>
      <p:sp>
        <p:nvSpPr>
          <p:cNvPr id="3" name="Rectangle 2"/>
          <p:cNvSpPr/>
          <p:nvPr/>
        </p:nvSpPr>
        <p:spPr>
          <a:xfrm>
            <a:off x="747346" y="1008547"/>
            <a:ext cx="7789822" cy="1908215"/>
          </a:xfrm>
          <a:prstGeom prst="rect">
            <a:avLst/>
          </a:prstGeom>
        </p:spPr>
        <p:txBody>
          <a:bodyPr wrap="square">
            <a:spAutoFit/>
          </a:bodyPr>
          <a:lstStyle/>
          <a:p>
            <a:pPr marL="0" indent="0" algn="just">
              <a:spcBef>
                <a:spcPts val="1200"/>
              </a:spcBef>
            </a:pPr>
            <a:r>
              <a:rPr lang="en-US" dirty="0" smtClean="0">
                <a:solidFill>
                  <a:srgbClr val="660066"/>
                </a:solidFill>
                <a:latin typeface="Arial" pitchFamily="34" charset="0"/>
                <a:cs typeface="Arial" pitchFamily="34" charset="0"/>
              </a:rPr>
              <a:t>Types </a:t>
            </a:r>
            <a:r>
              <a:rPr lang="en-US" dirty="0">
                <a:solidFill>
                  <a:srgbClr val="660066"/>
                </a:solidFill>
                <a:latin typeface="Arial" pitchFamily="34" charset="0"/>
                <a:cs typeface="Arial" pitchFamily="34" charset="0"/>
              </a:rPr>
              <a:t>of </a:t>
            </a:r>
            <a:r>
              <a:rPr lang="en-US" i="1" dirty="0" err="1" smtClean="0">
                <a:solidFill>
                  <a:srgbClr val="660066"/>
                </a:solidFill>
                <a:latin typeface="Symbol" pitchFamily="18" charset="2"/>
                <a:cs typeface="Arial" pitchFamily="34" charset="0"/>
              </a:rPr>
              <a:t>t</a:t>
            </a:r>
            <a:r>
              <a:rPr lang="en-US" i="1" baseline="-15000" dirty="0" err="1" smtClean="0">
                <a:solidFill>
                  <a:srgbClr val="660066"/>
                </a:solidFill>
                <a:latin typeface="Arial" pitchFamily="34" charset="0"/>
                <a:cs typeface="Arial" pitchFamily="34" charset="0"/>
              </a:rPr>
              <a:t>i</a:t>
            </a:r>
            <a:r>
              <a:rPr lang="en-US" dirty="0" smtClean="0">
                <a:solidFill>
                  <a:srgbClr val="660066"/>
                </a:solidFill>
                <a:latin typeface="Arial" pitchFamily="34" charset="0"/>
                <a:cs typeface="Arial" pitchFamily="34" charset="0"/>
              </a:rPr>
              <a:t>:</a:t>
            </a:r>
          </a:p>
          <a:p>
            <a:pPr algn="just">
              <a:spcBef>
                <a:spcPts val="1200"/>
              </a:spcBef>
            </a:pPr>
            <a:r>
              <a:rPr lang="en-US" sz="2000" dirty="0" smtClean="0">
                <a:solidFill>
                  <a:srgbClr val="000099"/>
                </a:solidFill>
                <a:latin typeface="Arial" pitchFamily="34" charset="0"/>
                <a:cs typeface="Arial" pitchFamily="34" charset="0"/>
              </a:rPr>
              <a:t>Non-transactional: </a:t>
            </a:r>
            <a:r>
              <a:rPr lang="en-US" sz="2000" dirty="0">
                <a:solidFill>
                  <a:srgbClr val="000099"/>
                </a:solidFill>
                <a:latin typeface="Arial" pitchFamily="34" charset="0"/>
                <a:cs typeface="Arial" pitchFamily="34" charset="0"/>
              </a:rPr>
              <a:t>A Non-transactional </a:t>
            </a:r>
            <a:r>
              <a:rPr lang="en-US" sz="2000" dirty="0" smtClean="0">
                <a:solidFill>
                  <a:srgbClr val="000099"/>
                </a:solidFill>
                <a:latin typeface="Arial" pitchFamily="34" charset="0"/>
                <a:cs typeface="Arial" pitchFamily="34" charset="0"/>
              </a:rPr>
              <a:t>does </a:t>
            </a:r>
            <a:r>
              <a:rPr lang="en-US" sz="2000" dirty="0">
                <a:solidFill>
                  <a:srgbClr val="000099"/>
                </a:solidFill>
                <a:latin typeface="Arial" pitchFamily="34" charset="0"/>
                <a:cs typeface="Arial" pitchFamily="34" charset="0"/>
              </a:rPr>
              <a:t>not directly interact with the </a:t>
            </a:r>
            <a:r>
              <a:rPr lang="en-US" sz="2000" dirty="0" smtClean="0">
                <a:solidFill>
                  <a:srgbClr val="000099"/>
                </a:solidFill>
                <a:latin typeface="Arial" pitchFamily="34" charset="0"/>
                <a:cs typeface="Arial" pitchFamily="34" charset="0"/>
              </a:rPr>
              <a:t>database. For </a:t>
            </a:r>
            <a:r>
              <a:rPr lang="en-US" sz="2000" dirty="0">
                <a:solidFill>
                  <a:srgbClr val="000099"/>
                </a:solidFill>
                <a:latin typeface="Arial" pitchFamily="34" charset="0"/>
                <a:cs typeface="Arial" pitchFamily="34" charset="0"/>
              </a:rPr>
              <a:t>example, the interaction of a </a:t>
            </a:r>
            <a:r>
              <a:rPr lang="en-US" sz="2000" i="1" dirty="0" err="1">
                <a:solidFill>
                  <a:srgbClr val="000099"/>
                </a:solidFill>
                <a:latin typeface="Symbol" pitchFamily="18" charset="2"/>
                <a:cs typeface="Arial" pitchFamily="34" charset="0"/>
              </a:rPr>
              <a:t>t</a:t>
            </a:r>
            <a:r>
              <a:rPr lang="en-US" sz="2000" i="1" baseline="-15000" dirty="0" err="1">
                <a:solidFill>
                  <a:srgbClr val="000099"/>
                </a:solidFill>
                <a:latin typeface="Arial" pitchFamily="34" charset="0"/>
                <a:cs typeface="Arial" pitchFamily="34" charset="0"/>
              </a:rPr>
              <a:t>i</a:t>
            </a:r>
            <a:r>
              <a:rPr lang="en-US" sz="2000" i="1" baseline="-15000" dirty="0">
                <a:solidFill>
                  <a:srgbClr val="660066"/>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with </a:t>
            </a:r>
            <a:r>
              <a:rPr lang="en-US" sz="2000" dirty="0">
                <a:solidFill>
                  <a:srgbClr val="000099"/>
                </a:solidFill>
                <a:latin typeface="Arial" pitchFamily="34" charset="0"/>
                <a:cs typeface="Arial" pitchFamily="34" charset="0"/>
              </a:rPr>
              <a:t>a human resource. A </a:t>
            </a:r>
            <a:r>
              <a:rPr lang="en-US" sz="2000" dirty="0" smtClean="0">
                <a:solidFill>
                  <a:srgbClr val="000099"/>
                </a:solidFill>
                <a:latin typeface="Arial" pitchFamily="34" charset="0"/>
                <a:cs typeface="Arial" pitchFamily="34" charset="0"/>
              </a:rPr>
              <a:t>non-transactional </a:t>
            </a:r>
            <a:r>
              <a:rPr lang="en-US" sz="2000" i="1" dirty="0" err="1">
                <a:solidFill>
                  <a:srgbClr val="000099"/>
                </a:solidFill>
                <a:latin typeface="Symbol" pitchFamily="18" charset="2"/>
                <a:cs typeface="Arial" pitchFamily="34" charset="0"/>
              </a:rPr>
              <a:t>t</a:t>
            </a:r>
            <a:r>
              <a:rPr lang="en-US" sz="2000" i="1" baseline="-15000" dirty="0" err="1">
                <a:solidFill>
                  <a:srgbClr val="000099"/>
                </a:solidFill>
                <a:latin typeface="Arial" pitchFamily="34" charset="0"/>
                <a:cs typeface="Arial" pitchFamily="34" charset="0"/>
              </a:rPr>
              <a:t>i</a:t>
            </a:r>
            <a:r>
              <a:rPr lang="en-US" sz="2000" dirty="0" smtClean="0">
                <a:solidFill>
                  <a:srgbClr val="000099"/>
                </a:solidFill>
                <a:latin typeface="Arial" pitchFamily="34" charset="0"/>
                <a:cs typeface="Arial" pitchFamily="34" charset="0"/>
              </a:rPr>
              <a:t> either </a:t>
            </a:r>
            <a:r>
              <a:rPr lang="en-US" sz="2000" i="1" dirty="0" smtClean="0">
                <a:solidFill>
                  <a:srgbClr val="000099"/>
                </a:solidFill>
                <a:latin typeface="Arial" pitchFamily="34" charset="0"/>
                <a:cs typeface="Arial" pitchFamily="34" charset="0"/>
              </a:rPr>
              <a:t>completes </a:t>
            </a:r>
            <a:r>
              <a:rPr lang="en-US" sz="2000" dirty="0">
                <a:solidFill>
                  <a:srgbClr val="000099"/>
                </a:solidFill>
                <a:latin typeface="Arial" pitchFamily="34" charset="0"/>
                <a:cs typeface="Arial" pitchFamily="34" charset="0"/>
              </a:rPr>
              <a:t>or </a:t>
            </a:r>
            <a:r>
              <a:rPr lang="en-US" sz="2000" i="1" dirty="0">
                <a:solidFill>
                  <a:srgbClr val="000099"/>
                </a:solidFill>
                <a:latin typeface="Arial" pitchFamily="34" charset="0"/>
                <a:cs typeface="Arial" pitchFamily="34" charset="0"/>
              </a:rPr>
              <a:t>fails</a:t>
            </a:r>
            <a:r>
              <a:rPr lang="en-US" sz="2000" dirty="0">
                <a:solidFill>
                  <a:srgbClr val="000099"/>
                </a:solidFill>
                <a:latin typeface="Arial" pitchFamily="34" charset="0"/>
                <a:cs typeface="Arial" pitchFamily="34" charset="0"/>
              </a:rPr>
              <a:t>.</a:t>
            </a:r>
            <a:endParaRPr lang="en-US" sz="2000" dirty="0" smtClean="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30583556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8" y="6286500"/>
            <a:ext cx="45443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15</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Workflow</a:t>
            </a:r>
            <a:endParaRPr lang="en-US" sz="2800" b="1" dirty="0" smtClean="0">
              <a:solidFill>
                <a:srgbClr val="C00000"/>
              </a:solidFill>
              <a:latin typeface="Arial" pitchFamily="34" charset="0"/>
              <a:cs typeface="Arial" pitchFamily="34" charset="0"/>
            </a:endParaRPr>
          </a:p>
        </p:txBody>
      </p:sp>
      <p:sp>
        <p:nvSpPr>
          <p:cNvPr id="3" name="Rectangle 2"/>
          <p:cNvSpPr/>
          <p:nvPr/>
        </p:nvSpPr>
        <p:spPr>
          <a:xfrm>
            <a:off x="747346" y="867870"/>
            <a:ext cx="7789822" cy="5278368"/>
          </a:xfrm>
          <a:prstGeom prst="rect">
            <a:avLst/>
          </a:prstGeom>
        </p:spPr>
        <p:txBody>
          <a:bodyPr wrap="square">
            <a:spAutoFit/>
          </a:bodyPr>
          <a:lstStyle/>
          <a:p>
            <a:pPr marL="0" indent="0" algn="just">
              <a:spcBef>
                <a:spcPts val="1200"/>
              </a:spcBef>
            </a:pPr>
            <a:r>
              <a:rPr lang="en-US" dirty="0" smtClean="0">
                <a:solidFill>
                  <a:srgbClr val="660066"/>
                </a:solidFill>
                <a:latin typeface="Arial" pitchFamily="34" charset="0"/>
                <a:cs typeface="Arial" pitchFamily="34" charset="0"/>
              </a:rPr>
              <a:t>Execution </a:t>
            </a:r>
            <a:r>
              <a:rPr lang="en-US" dirty="0" err="1" smtClean="0">
                <a:solidFill>
                  <a:srgbClr val="660066"/>
                </a:solidFill>
                <a:latin typeface="Arial" pitchFamily="34" charset="0"/>
                <a:cs typeface="Arial" pitchFamily="34" charset="0"/>
              </a:rPr>
              <a:t>of</a:t>
            </a:r>
            <a:r>
              <a:rPr lang="en-US" i="1" dirty="0" err="1" smtClean="0">
                <a:solidFill>
                  <a:srgbClr val="660066"/>
                </a:solidFill>
                <a:latin typeface="Symbol" pitchFamily="18" charset="2"/>
                <a:cs typeface="Arial" pitchFamily="34" charset="0"/>
              </a:rPr>
              <a:t>t</a:t>
            </a:r>
            <a:r>
              <a:rPr lang="en-US" i="1" baseline="-15000" dirty="0" err="1" smtClean="0">
                <a:solidFill>
                  <a:srgbClr val="660066"/>
                </a:solidFill>
                <a:latin typeface="Arial" pitchFamily="34" charset="0"/>
                <a:cs typeface="Arial" pitchFamily="34" charset="0"/>
              </a:rPr>
              <a:t>i</a:t>
            </a:r>
            <a:r>
              <a:rPr lang="en-US" dirty="0" smtClean="0">
                <a:solidFill>
                  <a:srgbClr val="660066"/>
                </a:solidFill>
                <a:latin typeface="Arial" pitchFamily="34" charset="0"/>
                <a:cs typeface="Arial" pitchFamily="34" charset="0"/>
              </a:rPr>
              <a:t>:</a:t>
            </a:r>
          </a:p>
          <a:p>
            <a:pPr algn="just">
              <a:spcBef>
                <a:spcPts val="1200"/>
              </a:spcBef>
            </a:pPr>
            <a:r>
              <a:rPr lang="en-US" sz="1800" dirty="0">
                <a:solidFill>
                  <a:srgbClr val="000099"/>
                </a:solidFill>
                <a:latin typeface="Arial" pitchFamily="34" charset="0"/>
                <a:cs typeface="Arial" pitchFamily="34" charset="0"/>
              </a:rPr>
              <a:t>The above </a:t>
            </a:r>
            <a:r>
              <a:rPr lang="en-US" sz="1800" dirty="0" smtClean="0">
                <a:solidFill>
                  <a:srgbClr val="000099"/>
                </a:solidFill>
                <a:latin typeface="Arial" pitchFamily="34" charset="0"/>
                <a:cs typeface="Arial" pitchFamily="34" charset="0"/>
              </a:rPr>
              <a:t>classification </a:t>
            </a:r>
            <a:r>
              <a:rPr lang="en-US" sz="1800" dirty="0">
                <a:solidFill>
                  <a:srgbClr val="000099"/>
                </a:solidFill>
                <a:latin typeface="Arial" pitchFamily="34" charset="0"/>
                <a:cs typeface="Arial" pitchFamily="34" charset="0"/>
              </a:rPr>
              <a:t>of the execution of a </a:t>
            </a:r>
            <a:r>
              <a:rPr lang="en-US" sz="1800" i="1" dirty="0" err="1">
                <a:solidFill>
                  <a:srgbClr val="000099"/>
                </a:solidFill>
                <a:latin typeface="Symbol" pitchFamily="18" charset="2"/>
                <a:cs typeface="Arial" pitchFamily="34" charset="0"/>
              </a:rPr>
              <a:t>t</a:t>
            </a:r>
            <a:r>
              <a:rPr lang="en-US" sz="1800" i="1" baseline="-15000" dirty="0" err="1">
                <a:solidFill>
                  <a:srgbClr val="000099"/>
                </a:solidFill>
                <a:latin typeface="Arial" pitchFamily="34" charset="0"/>
                <a:cs typeface="Arial" pitchFamily="34" charset="0"/>
              </a:rPr>
              <a:t>i</a:t>
            </a:r>
            <a:r>
              <a:rPr lang="en-US" sz="1800" i="1" dirty="0" smtClean="0">
                <a:solidFill>
                  <a:srgbClr val="000099"/>
                </a:solidFill>
                <a:latin typeface="Arial" pitchFamily="34" charset="0"/>
                <a:cs typeface="Arial" pitchFamily="34" charset="0"/>
              </a:rPr>
              <a:t> </a:t>
            </a:r>
            <a:r>
              <a:rPr lang="en-US" sz="1800" dirty="0">
                <a:solidFill>
                  <a:srgbClr val="000099"/>
                </a:solidFill>
                <a:latin typeface="Arial" pitchFamily="34" charset="0"/>
                <a:cs typeface="Arial" pitchFamily="34" charset="0"/>
              </a:rPr>
              <a:t>allows us to extend the scope of </a:t>
            </a:r>
            <a:r>
              <a:rPr lang="en-US" sz="1800" dirty="0" smtClean="0">
                <a:solidFill>
                  <a:srgbClr val="000099"/>
                </a:solidFill>
                <a:latin typeface="Arial" pitchFamily="34" charset="0"/>
                <a:cs typeface="Arial" pitchFamily="34" charset="0"/>
              </a:rPr>
              <a:t>commit as </a:t>
            </a:r>
            <a:r>
              <a:rPr lang="en-US" sz="1800" dirty="0">
                <a:solidFill>
                  <a:srgbClr val="000099"/>
                </a:solidFill>
                <a:latin typeface="Arial" pitchFamily="34" charset="0"/>
                <a:cs typeface="Arial" pitchFamily="34" charset="0"/>
              </a:rPr>
              <a:t>used in the conventional databases systems. We use a 6-tuple to formally </a:t>
            </a:r>
            <a:r>
              <a:rPr lang="en-US" sz="1800" dirty="0" smtClean="0">
                <a:solidFill>
                  <a:srgbClr val="000099"/>
                </a:solidFill>
                <a:latin typeface="Arial" pitchFamily="34" charset="0"/>
                <a:cs typeface="Arial" pitchFamily="34" charset="0"/>
              </a:rPr>
              <a:t>define </a:t>
            </a:r>
            <a:r>
              <a:rPr lang="en-US" sz="1800" dirty="0">
                <a:solidFill>
                  <a:srgbClr val="000099"/>
                </a:solidFill>
                <a:latin typeface="Arial" pitchFamily="34" charset="0"/>
                <a:cs typeface="Arial" pitchFamily="34" charset="0"/>
              </a:rPr>
              <a:t>a task:</a:t>
            </a:r>
          </a:p>
          <a:p>
            <a:pPr algn="ctr">
              <a:spcBef>
                <a:spcPts val="600"/>
              </a:spcBef>
              <a:spcAft>
                <a:spcPts val="600"/>
              </a:spcAft>
            </a:pPr>
            <a:r>
              <a:rPr lang="en-US" sz="1800" i="1" dirty="0">
                <a:solidFill>
                  <a:srgbClr val="000099"/>
                </a:solidFill>
                <a:latin typeface="Arial" pitchFamily="34" charset="0"/>
                <a:cs typeface="Arial" pitchFamily="34" charset="0"/>
              </a:rPr>
              <a:t>&lt;</a:t>
            </a:r>
            <a:r>
              <a:rPr lang="en-US" sz="1800" i="1" dirty="0" err="1">
                <a:solidFill>
                  <a:srgbClr val="000099"/>
                </a:solidFill>
                <a:latin typeface="Arial" pitchFamily="34" charset="0"/>
                <a:cs typeface="Arial" pitchFamily="34" charset="0"/>
              </a:rPr>
              <a:t>tid</a:t>
            </a:r>
            <a:r>
              <a:rPr lang="en-US" sz="1800" i="1" dirty="0">
                <a:solidFill>
                  <a:srgbClr val="000099"/>
                </a:solidFill>
                <a:latin typeface="Arial" pitchFamily="34" charset="0"/>
                <a:cs typeface="Arial" pitchFamily="34" charset="0"/>
              </a:rPr>
              <a:t>, type, input, output, result, status</a:t>
            </a:r>
            <a:r>
              <a:rPr lang="en-US" sz="1800" i="1" dirty="0" smtClean="0">
                <a:solidFill>
                  <a:srgbClr val="000099"/>
                </a:solidFill>
                <a:latin typeface="Arial" pitchFamily="34" charset="0"/>
                <a:cs typeface="Arial" pitchFamily="34" charset="0"/>
              </a:rPr>
              <a:t>&gt;</a:t>
            </a:r>
          </a:p>
          <a:p>
            <a:pPr marL="285750" indent="-285750" algn="just">
              <a:spcBef>
                <a:spcPts val="600"/>
              </a:spcBef>
              <a:spcAft>
                <a:spcPts val="0"/>
              </a:spcAft>
              <a:buBlip>
                <a:blip r:embed="rId2"/>
              </a:buBlip>
            </a:pPr>
            <a:r>
              <a:rPr lang="en-US" sz="1800" i="1" dirty="0" err="1">
                <a:solidFill>
                  <a:srgbClr val="000099"/>
                </a:solidFill>
                <a:latin typeface="Arial" pitchFamily="34" charset="0"/>
                <a:cs typeface="Arial" pitchFamily="34" charset="0"/>
              </a:rPr>
              <a:t>t</a:t>
            </a:r>
            <a:r>
              <a:rPr lang="en-US" sz="1800" i="1" dirty="0" err="1" smtClean="0">
                <a:solidFill>
                  <a:srgbClr val="000099"/>
                </a:solidFill>
                <a:latin typeface="Arial" pitchFamily="34" charset="0"/>
                <a:cs typeface="Arial" pitchFamily="34" charset="0"/>
              </a:rPr>
              <a:t>id</a:t>
            </a:r>
            <a:r>
              <a:rPr lang="en-US" sz="1800" i="1" dirty="0" smtClean="0">
                <a:solidFill>
                  <a:srgbClr val="000099"/>
                </a:solidFill>
                <a:latin typeface="Arial" pitchFamily="34" charset="0"/>
                <a:cs typeface="Arial" pitchFamily="34" charset="0"/>
              </a:rPr>
              <a:t>: </a:t>
            </a:r>
            <a:r>
              <a:rPr lang="en-US" sz="1800" i="1" dirty="0" err="1">
                <a:solidFill>
                  <a:srgbClr val="000099"/>
                </a:solidFill>
                <a:latin typeface="Symbol" pitchFamily="18" charset="2"/>
                <a:cs typeface="Arial" pitchFamily="34" charset="0"/>
              </a:rPr>
              <a:t>t</a:t>
            </a:r>
            <a:r>
              <a:rPr lang="en-US" sz="1800" i="1" baseline="-15000" dirty="0" err="1">
                <a:solidFill>
                  <a:srgbClr val="000099"/>
                </a:solidFill>
                <a:latin typeface="Arial" pitchFamily="34" charset="0"/>
                <a:cs typeface="Arial" pitchFamily="34" charset="0"/>
              </a:rPr>
              <a:t>i</a:t>
            </a:r>
            <a:r>
              <a:rPr lang="en-US" sz="1800" i="1" baseline="-15000" dirty="0">
                <a:solidFill>
                  <a:srgbClr val="000099"/>
                </a:solidFill>
                <a:latin typeface="Arial" pitchFamily="34" charset="0"/>
                <a:cs typeface="Arial" pitchFamily="34" charset="0"/>
              </a:rPr>
              <a:t> </a:t>
            </a:r>
            <a:r>
              <a:rPr lang="en-US" sz="1800" i="1" baseline="-15000" dirty="0" smtClean="0">
                <a:solidFill>
                  <a:srgbClr val="000099"/>
                </a:solidFill>
                <a:latin typeface="Arial" pitchFamily="34" charset="0"/>
                <a:cs typeface="Arial" pitchFamily="34" charset="0"/>
              </a:rPr>
              <a:t> </a:t>
            </a:r>
            <a:r>
              <a:rPr lang="en-US" sz="1800" i="1" dirty="0" smtClean="0">
                <a:solidFill>
                  <a:srgbClr val="000099"/>
                </a:solidFill>
                <a:latin typeface="Arial" pitchFamily="34" charset="0"/>
                <a:cs typeface="Arial" pitchFamily="34" charset="0"/>
              </a:rPr>
              <a:t>identifier (unique)</a:t>
            </a:r>
          </a:p>
          <a:p>
            <a:pPr marL="285750" indent="-285750" algn="just">
              <a:buBlip>
                <a:blip r:embed="rId2"/>
              </a:buBlip>
            </a:pPr>
            <a:r>
              <a:rPr lang="en-US" sz="1800" i="1" dirty="0" smtClean="0">
                <a:solidFill>
                  <a:srgbClr val="000099"/>
                </a:solidFill>
                <a:latin typeface="Arial" pitchFamily="34" charset="0"/>
                <a:cs typeface="Arial" pitchFamily="34" charset="0"/>
              </a:rPr>
              <a:t>type</a:t>
            </a:r>
            <a:r>
              <a:rPr lang="en-US" sz="1800" dirty="0" smtClean="0">
                <a:solidFill>
                  <a:srgbClr val="000099"/>
                </a:solidFill>
                <a:latin typeface="Arial" pitchFamily="34" charset="0"/>
                <a:cs typeface="Arial" pitchFamily="34" charset="0"/>
              </a:rPr>
              <a:t>: a </a:t>
            </a:r>
            <a:r>
              <a:rPr lang="en-US" sz="1800" i="1" dirty="0" err="1" smtClean="0">
                <a:solidFill>
                  <a:srgbClr val="000099"/>
                </a:solidFill>
                <a:latin typeface="Symbol" pitchFamily="18" charset="2"/>
                <a:cs typeface="Arial" pitchFamily="34" charset="0"/>
              </a:rPr>
              <a:t>t</a:t>
            </a:r>
            <a:r>
              <a:rPr lang="en-US" sz="1800" i="1" baseline="-15000" dirty="0" err="1" smtClean="0">
                <a:solidFill>
                  <a:srgbClr val="000099"/>
                </a:solidFill>
                <a:latin typeface="Arial" pitchFamily="34" charset="0"/>
                <a:cs typeface="Arial" pitchFamily="34" charset="0"/>
              </a:rPr>
              <a:t>i</a:t>
            </a:r>
            <a:r>
              <a:rPr lang="en-US" sz="1800" dirty="0" smtClean="0">
                <a:solidFill>
                  <a:srgbClr val="000099"/>
                </a:solidFill>
                <a:latin typeface="Arial" pitchFamily="34" charset="0"/>
                <a:cs typeface="Arial" pitchFamily="34" charset="0"/>
              </a:rPr>
              <a:t> can </a:t>
            </a:r>
            <a:r>
              <a:rPr lang="en-US" sz="1800" dirty="0">
                <a:solidFill>
                  <a:srgbClr val="000099"/>
                </a:solidFill>
                <a:latin typeface="Arial" pitchFamily="34" charset="0"/>
                <a:cs typeface="Arial" pitchFamily="34" charset="0"/>
              </a:rPr>
              <a:t>be </a:t>
            </a:r>
            <a:r>
              <a:rPr lang="en-US" sz="1800" dirty="0" smtClean="0">
                <a:solidFill>
                  <a:srgbClr val="000099"/>
                </a:solidFill>
                <a:latin typeface="Arial" pitchFamily="34" charset="0"/>
                <a:cs typeface="Arial" pitchFamily="34" charset="0"/>
              </a:rPr>
              <a:t>transactional </a:t>
            </a:r>
            <a:r>
              <a:rPr lang="en-US" sz="1800" dirty="0">
                <a:solidFill>
                  <a:srgbClr val="000099"/>
                </a:solidFill>
                <a:latin typeface="Arial" pitchFamily="34" charset="0"/>
                <a:cs typeface="Arial" pitchFamily="34" charset="0"/>
              </a:rPr>
              <a:t>or </a:t>
            </a:r>
            <a:r>
              <a:rPr lang="en-US" sz="1800" dirty="0" smtClean="0">
                <a:solidFill>
                  <a:srgbClr val="000099"/>
                </a:solidFill>
                <a:latin typeface="Arial" pitchFamily="34" charset="0"/>
                <a:cs typeface="Arial" pitchFamily="34" charset="0"/>
              </a:rPr>
              <a:t>non transactional.</a:t>
            </a:r>
            <a:endParaRPr lang="en-US" sz="1800" dirty="0">
              <a:solidFill>
                <a:srgbClr val="000099"/>
              </a:solidFill>
              <a:latin typeface="Arial" pitchFamily="34" charset="0"/>
              <a:cs typeface="Arial" pitchFamily="34" charset="0"/>
            </a:endParaRPr>
          </a:p>
          <a:p>
            <a:pPr marL="285750" indent="-285750">
              <a:buBlip>
                <a:blip r:embed="rId2"/>
              </a:buBlip>
            </a:pPr>
            <a:r>
              <a:rPr lang="en-US" sz="1800" i="1" dirty="0" smtClean="0">
                <a:solidFill>
                  <a:srgbClr val="000099"/>
                </a:solidFill>
                <a:latin typeface="Arial" pitchFamily="34" charset="0"/>
                <a:cs typeface="Arial" pitchFamily="34" charset="0"/>
              </a:rPr>
              <a:t>input</a:t>
            </a:r>
            <a:r>
              <a:rPr lang="en-US" sz="1800" dirty="0" smtClean="0">
                <a:solidFill>
                  <a:srgbClr val="000099"/>
                </a:solidFill>
                <a:latin typeface="Arial" pitchFamily="34" charset="0"/>
                <a:cs typeface="Arial" pitchFamily="34" charset="0"/>
              </a:rPr>
              <a:t>: input </a:t>
            </a:r>
            <a:r>
              <a:rPr lang="en-US" sz="1800" dirty="0">
                <a:solidFill>
                  <a:srgbClr val="000099"/>
                </a:solidFill>
                <a:latin typeface="Arial" pitchFamily="34" charset="0"/>
                <a:cs typeface="Arial" pitchFamily="34" charset="0"/>
              </a:rPr>
              <a:t>required </a:t>
            </a:r>
            <a:r>
              <a:rPr lang="en-US" sz="1800" dirty="0" smtClean="0">
                <a:solidFill>
                  <a:srgbClr val="000099"/>
                </a:solidFill>
                <a:latin typeface="Arial" pitchFamily="34" charset="0"/>
                <a:cs typeface="Arial" pitchFamily="34" charset="0"/>
              </a:rPr>
              <a:t>for </a:t>
            </a:r>
            <a:r>
              <a:rPr lang="en-US" sz="1800" i="1" dirty="0" err="1" smtClean="0">
                <a:solidFill>
                  <a:srgbClr val="000099"/>
                </a:solidFill>
                <a:latin typeface="Symbol" pitchFamily="18" charset="2"/>
                <a:cs typeface="Arial" pitchFamily="34" charset="0"/>
              </a:rPr>
              <a:t>t</a:t>
            </a:r>
            <a:r>
              <a:rPr lang="en-US" sz="1800" i="1" baseline="-15000" dirty="0" err="1" smtClean="0">
                <a:solidFill>
                  <a:srgbClr val="000099"/>
                </a:solidFill>
                <a:latin typeface="Arial" pitchFamily="34" charset="0"/>
                <a:cs typeface="Arial" pitchFamily="34" charset="0"/>
              </a:rPr>
              <a:t>i</a:t>
            </a:r>
            <a:r>
              <a:rPr lang="en-US" sz="1800" i="1" dirty="0" smtClean="0">
                <a:solidFill>
                  <a:srgbClr val="000099"/>
                </a:solidFill>
                <a:latin typeface="Arial" pitchFamily="34" charset="0"/>
                <a:cs typeface="Arial" pitchFamily="34" charset="0"/>
              </a:rPr>
              <a:t> </a:t>
            </a:r>
            <a:r>
              <a:rPr lang="en-US" sz="1800" dirty="0">
                <a:solidFill>
                  <a:srgbClr val="000099"/>
                </a:solidFill>
                <a:latin typeface="Arial" pitchFamily="34" charset="0"/>
                <a:cs typeface="Arial" pitchFamily="34" charset="0"/>
              </a:rPr>
              <a:t>execution.</a:t>
            </a:r>
          </a:p>
          <a:p>
            <a:pPr marL="285750" indent="-285750" algn="just">
              <a:buBlip>
                <a:blip r:embed="rId2"/>
              </a:buBlip>
            </a:pPr>
            <a:r>
              <a:rPr lang="en-US" sz="1800" i="1" dirty="0" smtClean="0">
                <a:solidFill>
                  <a:srgbClr val="000099"/>
                </a:solidFill>
                <a:latin typeface="Arial" pitchFamily="34" charset="0"/>
                <a:cs typeface="Arial" pitchFamily="34" charset="0"/>
              </a:rPr>
              <a:t>output</a:t>
            </a:r>
            <a:r>
              <a:rPr lang="en-US" sz="1800" dirty="0" smtClean="0">
                <a:solidFill>
                  <a:srgbClr val="000099"/>
                </a:solidFill>
                <a:latin typeface="Arial" pitchFamily="34" charset="0"/>
                <a:cs typeface="Arial" pitchFamily="34" charset="0"/>
              </a:rPr>
              <a:t>: output </a:t>
            </a:r>
            <a:r>
              <a:rPr lang="en-US" sz="1800" dirty="0">
                <a:solidFill>
                  <a:srgbClr val="000099"/>
                </a:solidFill>
                <a:latin typeface="Arial" pitchFamily="34" charset="0"/>
                <a:cs typeface="Arial" pitchFamily="34" charset="0"/>
              </a:rPr>
              <a:t>of a </a:t>
            </a:r>
            <a:r>
              <a:rPr lang="en-US" sz="1800" i="1" dirty="0" err="1">
                <a:solidFill>
                  <a:srgbClr val="000099"/>
                </a:solidFill>
                <a:latin typeface="Symbol" pitchFamily="18" charset="2"/>
                <a:cs typeface="Arial" pitchFamily="34" charset="0"/>
              </a:rPr>
              <a:t>t</a:t>
            </a:r>
            <a:r>
              <a:rPr lang="en-US" sz="1800" i="1" baseline="-15000" dirty="0" err="1">
                <a:solidFill>
                  <a:srgbClr val="000099"/>
                </a:solidFill>
                <a:latin typeface="Arial" pitchFamily="34" charset="0"/>
                <a:cs typeface="Arial" pitchFamily="34" charset="0"/>
              </a:rPr>
              <a:t>i</a:t>
            </a:r>
            <a:r>
              <a:rPr lang="en-US" sz="1800" i="1" dirty="0" smtClean="0">
                <a:solidFill>
                  <a:srgbClr val="000099"/>
                </a:solidFill>
                <a:latin typeface="Arial" pitchFamily="34" charset="0"/>
                <a:cs typeface="Arial" pitchFamily="34" charset="0"/>
              </a:rPr>
              <a:t> </a:t>
            </a:r>
            <a:r>
              <a:rPr lang="en-US" sz="1800" dirty="0">
                <a:solidFill>
                  <a:srgbClr val="000099"/>
                </a:solidFill>
                <a:latin typeface="Arial" pitchFamily="34" charset="0"/>
                <a:cs typeface="Arial" pitchFamily="34" charset="0"/>
              </a:rPr>
              <a:t>when it </a:t>
            </a:r>
            <a:r>
              <a:rPr lang="en-US" sz="1800" dirty="0" smtClean="0">
                <a:solidFill>
                  <a:srgbClr val="000099"/>
                </a:solidFill>
                <a:latin typeface="Arial" pitchFamily="34" charset="0"/>
                <a:cs typeface="Arial" pitchFamily="34" charset="0"/>
              </a:rPr>
              <a:t>finishes </a:t>
            </a:r>
            <a:r>
              <a:rPr lang="en-US" sz="1800" dirty="0">
                <a:solidFill>
                  <a:srgbClr val="000099"/>
                </a:solidFill>
                <a:latin typeface="Arial" pitchFamily="34" charset="0"/>
                <a:cs typeface="Arial" pitchFamily="34" charset="0"/>
              </a:rPr>
              <a:t>successfully. For a </a:t>
            </a:r>
            <a:r>
              <a:rPr lang="en-US" sz="1800" dirty="0" smtClean="0">
                <a:solidFill>
                  <a:srgbClr val="000099"/>
                </a:solidFill>
                <a:latin typeface="Arial" pitchFamily="34" charset="0"/>
                <a:cs typeface="Arial" pitchFamily="34" charset="0"/>
              </a:rPr>
              <a:t>transactional </a:t>
            </a:r>
            <a:r>
              <a:rPr lang="en-US" sz="1800" i="1" dirty="0" err="1">
                <a:solidFill>
                  <a:srgbClr val="000099"/>
                </a:solidFill>
                <a:latin typeface="Symbol" pitchFamily="18" charset="2"/>
                <a:cs typeface="Arial" pitchFamily="34" charset="0"/>
              </a:rPr>
              <a:t>t</a:t>
            </a:r>
            <a:r>
              <a:rPr lang="en-US" sz="1800" i="1" baseline="-15000" dirty="0" err="1">
                <a:solidFill>
                  <a:srgbClr val="000099"/>
                </a:solidFill>
                <a:latin typeface="Arial" pitchFamily="34" charset="0"/>
                <a:cs typeface="Arial" pitchFamily="34" charset="0"/>
              </a:rPr>
              <a:t>i</a:t>
            </a:r>
            <a:r>
              <a:rPr lang="en-US" sz="1800" dirty="0" smtClean="0">
                <a:solidFill>
                  <a:srgbClr val="000099"/>
                </a:solidFill>
                <a:latin typeface="Arial" pitchFamily="34" charset="0"/>
                <a:cs typeface="Arial" pitchFamily="34" charset="0"/>
              </a:rPr>
              <a:t> the output </a:t>
            </a:r>
            <a:r>
              <a:rPr lang="en-US" sz="1800" dirty="0">
                <a:solidFill>
                  <a:srgbClr val="000099"/>
                </a:solidFill>
                <a:latin typeface="Arial" pitchFamily="34" charset="0"/>
                <a:cs typeface="Arial" pitchFamily="34" charset="0"/>
              </a:rPr>
              <a:t>will be void if it </a:t>
            </a:r>
            <a:r>
              <a:rPr lang="en-US" sz="1800" i="1" dirty="0">
                <a:solidFill>
                  <a:srgbClr val="000099"/>
                </a:solidFill>
                <a:latin typeface="Arial" pitchFamily="34" charset="0"/>
                <a:cs typeface="Arial" pitchFamily="34" charset="0"/>
              </a:rPr>
              <a:t>aborts </a:t>
            </a:r>
            <a:r>
              <a:rPr lang="en-US" sz="1800" dirty="0">
                <a:solidFill>
                  <a:srgbClr val="000099"/>
                </a:solidFill>
                <a:latin typeface="Arial" pitchFamily="34" charset="0"/>
                <a:cs typeface="Arial" pitchFamily="34" charset="0"/>
              </a:rPr>
              <a:t>or if it </a:t>
            </a:r>
            <a:r>
              <a:rPr lang="en-US" sz="1800" i="1" dirty="0">
                <a:solidFill>
                  <a:srgbClr val="000099"/>
                </a:solidFill>
                <a:latin typeface="Arial" pitchFamily="34" charset="0"/>
                <a:cs typeface="Arial" pitchFamily="34" charset="0"/>
              </a:rPr>
              <a:t>semantically fails</a:t>
            </a:r>
            <a:r>
              <a:rPr lang="en-US" sz="1800" dirty="0">
                <a:solidFill>
                  <a:srgbClr val="000099"/>
                </a:solidFill>
                <a:latin typeface="Arial" pitchFamily="34" charset="0"/>
                <a:cs typeface="Arial" pitchFamily="34" charset="0"/>
              </a:rPr>
              <a:t>, For a </a:t>
            </a:r>
            <a:r>
              <a:rPr lang="en-US" sz="1800" dirty="0" smtClean="0">
                <a:solidFill>
                  <a:srgbClr val="000099"/>
                </a:solidFill>
                <a:latin typeface="Arial" pitchFamily="34" charset="0"/>
                <a:cs typeface="Arial" pitchFamily="34" charset="0"/>
              </a:rPr>
              <a:t>non-transactional </a:t>
            </a:r>
            <a:r>
              <a:rPr lang="en-US" sz="1800" i="1" dirty="0" err="1" smtClean="0">
                <a:solidFill>
                  <a:srgbClr val="000099"/>
                </a:solidFill>
                <a:latin typeface="Symbol" pitchFamily="18" charset="2"/>
                <a:cs typeface="Arial" pitchFamily="34" charset="0"/>
              </a:rPr>
              <a:t>t</a:t>
            </a:r>
            <a:r>
              <a:rPr lang="en-US" sz="1800" i="1" baseline="-15000" dirty="0" err="1" smtClean="0">
                <a:solidFill>
                  <a:srgbClr val="000099"/>
                </a:solidFill>
                <a:latin typeface="Arial" pitchFamily="34" charset="0"/>
                <a:cs typeface="Arial" pitchFamily="34" charset="0"/>
              </a:rPr>
              <a:t>i</a:t>
            </a:r>
            <a:r>
              <a:rPr lang="en-US" sz="1800" dirty="0">
                <a:solidFill>
                  <a:srgbClr val="000099"/>
                </a:solidFill>
                <a:latin typeface="Arial" pitchFamily="34" charset="0"/>
                <a:cs typeface="Arial" pitchFamily="34" charset="0"/>
              </a:rPr>
              <a:t> </a:t>
            </a:r>
            <a:r>
              <a:rPr lang="en-US" sz="1800" dirty="0" smtClean="0">
                <a:solidFill>
                  <a:srgbClr val="000099"/>
                </a:solidFill>
                <a:latin typeface="Arial" pitchFamily="34" charset="0"/>
                <a:cs typeface="Arial" pitchFamily="34" charset="0"/>
              </a:rPr>
              <a:t>the </a:t>
            </a:r>
            <a:r>
              <a:rPr lang="en-US" sz="1800" dirty="0">
                <a:solidFill>
                  <a:srgbClr val="000099"/>
                </a:solidFill>
                <a:latin typeface="Arial" pitchFamily="34" charset="0"/>
                <a:cs typeface="Arial" pitchFamily="34" charset="0"/>
              </a:rPr>
              <a:t>output will be void if it </a:t>
            </a:r>
            <a:r>
              <a:rPr lang="en-US" sz="1800" i="1" dirty="0">
                <a:solidFill>
                  <a:srgbClr val="000099"/>
                </a:solidFill>
                <a:latin typeface="Arial" pitchFamily="34" charset="0"/>
                <a:cs typeface="Arial" pitchFamily="34" charset="0"/>
              </a:rPr>
              <a:t>fails</a:t>
            </a:r>
            <a:r>
              <a:rPr lang="en-US" sz="1800" dirty="0">
                <a:solidFill>
                  <a:srgbClr val="000099"/>
                </a:solidFill>
                <a:latin typeface="Arial" pitchFamily="34" charset="0"/>
                <a:cs typeface="Arial" pitchFamily="34" charset="0"/>
              </a:rPr>
              <a:t>.</a:t>
            </a:r>
          </a:p>
          <a:p>
            <a:pPr marL="285750" indent="-285750" algn="just">
              <a:buBlip>
                <a:blip r:embed="rId2"/>
              </a:buBlip>
            </a:pPr>
            <a:r>
              <a:rPr lang="en-US" sz="1800" i="1" dirty="0" smtClean="0">
                <a:solidFill>
                  <a:srgbClr val="000099"/>
                </a:solidFill>
                <a:latin typeface="Arial" pitchFamily="34" charset="0"/>
                <a:cs typeface="Arial" pitchFamily="34" charset="0"/>
              </a:rPr>
              <a:t>result </a:t>
            </a:r>
            <a:r>
              <a:rPr lang="en-US" sz="1800" dirty="0">
                <a:solidFill>
                  <a:srgbClr val="000099"/>
                </a:solidFill>
                <a:latin typeface="Arial" pitchFamily="34" charset="0"/>
                <a:cs typeface="Arial" pitchFamily="34" charset="0"/>
              </a:rPr>
              <a:t>: </a:t>
            </a:r>
            <a:r>
              <a:rPr lang="en-US" sz="1800" dirty="0" smtClean="0">
                <a:solidFill>
                  <a:srgbClr val="000099"/>
                </a:solidFill>
                <a:latin typeface="Arial" pitchFamily="34" charset="0"/>
                <a:cs typeface="Arial" pitchFamily="34" charset="0"/>
              </a:rPr>
              <a:t>result </a:t>
            </a:r>
            <a:r>
              <a:rPr lang="en-US" sz="1800" dirty="0">
                <a:solidFill>
                  <a:srgbClr val="000099"/>
                </a:solidFill>
                <a:latin typeface="Arial" pitchFamily="34" charset="0"/>
                <a:cs typeface="Arial" pitchFamily="34" charset="0"/>
              </a:rPr>
              <a:t>of a </a:t>
            </a:r>
            <a:r>
              <a:rPr lang="en-US" sz="1800" i="1" dirty="0" err="1">
                <a:solidFill>
                  <a:srgbClr val="000099"/>
                </a:solidFill>
                <a:latin typeface="Symbol" pitchFamily="18" charset="2"/>
                <a:cs typeface="Arial" pitchFamily="34" charset="0"/>
              </a:rPr>
              <a:t>t</a:t>
            </a:r>
            <a:r>
              <a:rPr lang="en-US" sz="1800" i="1" baseline="-15000" dirty="0" err="1">
                <a:solidFill>
                  <a:srgbClr val="000099"/>
                </a:solidFill>
                <a:latin typeface="Arial" pitchFamily="34" charset="0"/>
                <a:cs typeface="Arial" pitchFamily="34" charset="0"/>
              </a:rPr>
              <a:t>i</a:t>
            </a:r>
            <a:r>
              <a:rPr lang="en-US" sz="1800" i="1" dirty="0" smtClean="0">
                <a:solidFill>
                  <a:srgbClr val="000099"/>
                </a:solidFill>
                <a:latin typeface="Arial" pitchFamily="34" charset="0"/>
                <a:cs typeface="Arial" pitchFamily="34" charset="0"/>
              </a:rPr>
              <a:t> </a:t>
            </a:r>
            <a:r>
              <a:rPr lang="en-US" sz="1800" dirty="0">
                <a:solidFill>
                  <a:srgbClr val="000099"/>
                </a:solidFill>
                <a:latin typeface="Arial" pitchFamily="34" charset="0"/>
                <a:cs typeface="Arial" pitchFamily="34" charset="0"/>
              </a:rPr>
              <a:t>after its execution. For a </a:t>
            </a:r>
            <a:r>
              <a:rPr lang="en-US" sz="1800" dirty="0" smtClean="0">
                <a:solidFill>
                  <a:srgbClr val="000099"/>
                </a:solidFill>
                <a:latin typeface="Arial" pitchFamily="34" charset="0"/>
                <a:cs typeface="Arial" pitchFamily="34" charset="0"/>
              </a:rPr>
              <a:t>non-transactional </a:t>
            </a:r>
            <a:r>
              <a:rPr lang="en-US" sz="1800" i="1" dirty="0" err="1">
                <a:solidFill>
                  <a:srgbClr val="000099"/>
                </a:solidFill>
                <a:latin typeface="Symbol" pitchFamily="18" charset="2"/>
                <a:cs typeface="Arial" pitchFamily="34" charset="0"/>
              </a:rPr>
              <a:t>t</a:t>
            </a:r>
            <a:r>
              <a:rPr lang="en-US" sz="1800" i="1" baseline="-15000" dirty="0" err="1">
                <a:solidFill>
                  <a:srgbClr val="000099"/>
                </a:solidFill>
                <a:latin typeface="Arial" pitchFamily="34" charset="0"/>
                <a:cs typeface="Arial" pitchFamily="34" charset="0"/>
              </a:rPr>
              <a:t>i</a:t>
            </a:r>
            <a:r>
              <a:rPr lang="en-US" sz="1800" dirty="0" smtClean="0">
                <a:solidFill>
                  <a:srgbClr val="000099"/>
                </a:solidFill>
                <a:latin typeface="Arial" pitchFamily="34" charset="0"/>
                <a:cs typeface="Arial" pitchFamily="34" charset="0"/>
              </a:rPr>
              <a:t>, the value </a:t>
            </a:r>
            <a:r>
              <a:rPr lang="en-US" sz="1800" dirty="0">
                <a:solidFill>
                  <a:srgbClr val="000099"/>
                </a:solidFill>
                <a:latin typeface="Arial" pitchFamily="34" charset="0"/>
                <a:cs typeface="Arial" pitchFamily="34" charset="0"/>
              </a:rPr>
              <a:t>could </a:t>
            </a:r>
            <a:r>
              <a:rPr lang="en-US" sz="1800" dirty="0" smtClean="0">
                <a:solidFill>
                  <a:srgbClr val="000099"/>
                </a:solidFill>
                <a:latin typeface="Arial" pitchFamily="34" charset="0"/>
                <a:cs typeface="Arial" pitchFamily="34" charset="0"/>
              </a:rPr>
              <a:t>be </a:t>
            </a:r>
            <a:r>
              <a:rPr lang="en-US" sz="1800" i="1" dirty="0">
                <a:solidFill>
                  <a:srgbClr val="000099"/>
                </a:solidFill>
                <a:latin typeface="Arial" pitchFamily="34" charset="0"/>
                <a:cs typeface="Arial" pitchFamily="34" charset="0"/>
              </a:rPr>
              <a:t>complete </a:t>
            </a:r>
            <a:r>
              <a:rPr lang="en-US" sz="1800" dirty="0">
                <a:solidFill>
                  <a:srgbClr val="000099"/>
                </a:solidFill>
                <a:latin typeface="Arial" pitchFamily="34" charset="0"/>
                <a:cs typeface="Arial" pitchFamily="34" charset="0"/>
              </a:rPr>
              <a:t>or </a:t>
            </a:r>
            <a:r>
              <a:rPr lang="en-US" sz="1800" i="1" dirty="0">
                <a:solidFill>
                  <a:srgbClr val="000099"/>
                </a:solidFill>
                <a:latin typeface="Arial" pitchFamily="34" charset="0"/>
                <a:cs typeface="Arial" pitchFamily="34" charset="0"/>
              </a:rPr>
              <a:t>fail</a:t>
            </a:r>
            <a:r>
              <a:rPr lang="en-US" sz="1800" dirty="0">
                <a:solidFill>
                  <a:srgbClr val="000099"/>
                </a:solidFill>
                <a:latin typeface="Arial" pitchFamily="34" charset="0"/>
                <a:cs typeface="Arial" pitchFamily="34" charset="0"/>
              </a:rPr>
              <a:t>. For a </a:t>
            </a:r>
            <a:r>
              <a:rPr lang="en-US" sz="1800" dirty="0" smtClean="0">
                <a:solidFill>
                  <a:srgbClr val="000099"/>
                </a:solidFill>
                <a:latin typeface="Arial" pitchFamily="34" charset="0"/>
                <a:cs typeface="Arial" pitchFamily="34" charset="0"/>
              </a:rPr>
              <a:t>transactional </a:t>
            </a:r>
            <a:r>
              <a:rPr lang="en-US" sz="1800" i="1" dirty="0" err="1">
                <a:solidFill>
                  <a:srgbClr val="000099"/>
                </a:solidFill>
                <a:latin typeface="Symbol" pitchFamily="18" charset="2"/>
                <a:cs typeface="Arial" pitchFamily="34" charset="0"/>
              </a:rPr>
              <a:t>t</a:t>
            </a:r>
            <a:r>
              <a:rPr lang="en-US" sz="1800" i="1" baseline="-15000" dirty="0" err="1">
                <a:solidFill>
                  <a:srgbClr val="000099"/>
                </a:solidFill>
                <a:latin typeface="Arial" pitchFamily="34" charset="0"/>
                <a:cs typeface="Arial" pitchFamily="34" charset="0"/>
              </a:rPr>
              <a:t>i</a:t>
            </a:r>
            <a:r>
              <a:rPr lang="en-US" sz="1800" dirty="0" smtClean="0">
                <a:solidFill>
                  <a:srgbClr val="000099"/>
                </a:solidFill>
                <a:latin typeface="Arial" pitchFamily="34" charset="0"/>
                <a:cs typeface="Arial" pitchFamily="34" charset="0"/>
              </a:rPr>
              <a:t>, </a:t>
            </a:r>
            <a:r>
              <a:rPr lang="en-US" sz="1800" dirty="0" err="1" smtClean="0">
                <a:solidFill>
                  <a:srgbClr val="000099"/>
                </a:solidFill>
                <a:latin typeface="Arial" pitchFamily="34" charset="0"/>
                <a:cs typeface="Arial" pitchFamily="34" charset="0"/>
              </a:rPr>
              <a:t>itcould</a:t>
            </a:r>
            <a:r>
              <a:rPr lang="en-US" sz="1800" dirty="0" smtClean="0">
                <a:solidFill>
                  <a:srgbClr val="000099"/>
                </a:solidFill>
                <a:latin typeface="Arial" pitchFamily="34" charset="0"/>
                <a:cs typeface="Arial" pitchFamily="34" charset="0"/>
              </a:rPr>
              <a:t> be </a:t>
            </a:r>
            <a:r>
              <a:rPr lang="en-US" sz="1800" i="1" dirty="0" smtClean="0">
                <a:solidFill>
                  <a:srgbClr val="000099"/>
                </a:solidFill>
                <a:latin typeface="Arial" pitchFamily="34" charset="0"/>
                <a:cs typeface="Arial" pitchFamily="34" charset="0"/>
              </a:rPr>
              <a:t>commit </a:t>
            </a:r>
            <a:r>
              <a:rPr lang="en-US" sz="1800" dirty="0" smtClean="0">
                <a:solidFill>
                  <a:srgbClr val="000099"/>
                </a:solidFill>
                <a:latin typeface="Arial" pitchFamily="34" charset="0"/>
                <a:cs typeface="Arial" pitchFamily="34" charset="0"/>
              </a:rPr>
              <a:t>or </a:t>
            </a:r>
            <a:r>
              <a:rPr lang="en-US" sz="1800" i="1" dirty="0">
                <a:solidFill>
                  <a:srgbClr val="000099"/>
                </a:solidFill>
                <a:latin typeface="Arial" pitchFamily="34" charset="0"/>
                <a:cs typeface="Arial" pitchFamily="34" charset="0"/>
              </a:rPr>
              <a:t>abort </a:t>
            </a:r>
            <a:r>
              <a:rPr lang="en-US" sz="1800" dirty="0">
                <a:solidFill>
                  <a:srgbClr val="000099"/>
                </a:solidFill>
                <a:latin typeface="Arial" pitchFamily="34" charset="0"/>
                <a:cs typeface="Arial" pitchFamily="34" charset="0"/>
              </a:rPr>
              <a:t>or </a:t>
            </a:r>
            <a:r>
              <a:rPr lang="en-US" sz="1800" i="1" dirty="0" err="1">
                <a:solidFill>
                  <a:srgbClr val="000099"/>
                </a:solidFill>
                <a:latin typeface="Arial" pitchFamily="34" charset="0"/>
                <a:cs typeface="Arial" pitchFamily="34" charset="0"/>
              </a:rPr>
              <a:t>semantical</a:t>
            </a:r>
            <a:r>
              <a:rPr lang="en-US" sz="1800" i="1" dirty="0">
                <a:solidFill>
                  <a:srgbClr val="000099"/>
                </a:solidFill>
                <a:latin typeface="Arial" pitchFamily="34" charset="0"/>
                <a:cs typeface="Arial" pitchFamily="34" charset="0"/>
              </a:rPr>
              <a:t> fail</a:t>
            </a:r>
            <a:r>
              <a:rPr lang="en-US" sz="1800" dirty="0">
                <a:solidFill>
                  <a:srgbClr val="000099"/>
                </a:solidFill>
                <a:latin typeface="Arial" pitchFamily="34" charset="0"/>
                <a:cs typeface="Arial" pitchFamily="34" charset="0"/>
              </a:rPr>
              <a:t>.</a:t>
            </a:r>
          </a:p>
          <a:p>
            <a:pPr marL="285750" indent="-285750" algn="just">
              <a:buBlip>
                <a:blip r:embed="rId2"/>
              </a:buBlip>
            </a:pPr>
            <a:r>
              <a:rPr lang="en-US" sz="1800" i="1" dirty="0" smtClean="0">
                <a:solidFill>
                  <a:srgbClr val="000099"/>
                </a:solidFill>
                <a:latin typeface="Arial" pitchFamily="34" charset="0"/>
                <a:cs typeface="Arial" pitchFamily="34" charset="0"/>
              </a:rPr>
              <a:t>status </a:t>
            </a:r>
            <a:r>
              <a:rPr lang="en-US" sz="1800" dirty="0">
                <a:solidFill>
                  <a:srgbClr val="000099"/>
                </a:solidFill>
                <a:latin typeface="Arial" pitchFamily="34" charset="0"/>
                <a:cs typeface="Arial" pitchFamily="34" charset="0"/>
              </a:rPr>
              <a:t>: </a:t>
            </a:r>
            <a:r>
              <a:rPr lang="en-US" sz="1800" dirty="0" smtClean="0">
                <a:solidFill>
                  <a:srgbClr val="000099"/>
                </a:solidFill>
                <a:latin typeface="Arial" pitchFamily="34" charset="0"/>
                <a:cs typeface="Arial" pitchFamily="34" charset="0"/>
              </a:rPr>
              <a:t>status </a:t>
            </a:r>
            <a:r>
              <a:rPr lang="en-US" sz="1800" dirty="0">
                <a:solidFill>
                  <a:srgbClr val="000099"/>
                </a:solidFill>
                <a:latin typeface="Arial" pitchFamily="34" charset="0"/>
                <a:cs typeface="Arial" pitchFamily="34" charset="0"/>
              </a:rPr>
              <a:t>of a </a:t>
            </a:r>
            <a:r>
              <a:rPr lang="en-US" sz="1800" i="1" dirty="0" err="1">
                <a:solidFill>
                  <a:srgbClr val="000099"/>
                </a:solidFill>
                <a:latin typeface="Symbol" pitchFamily="18" charset="2"/>
                <a:cs typeface="Arial" pitchFamily="34" charset="0"/>
              </a:rPr>
              <a:t>t</a:t>
            </a:r>
            <a:r>
              <a:rPr lang="en-US" sz="1800" i="1" baseline="-15000" dirty="0" err="1">
                <a:solidFill>
                  <a:srgbClr val="000099"/>
                </a:solidFill>
                <a:latin typeface="Arial" pitchFamily="34" charset="0"/>
                <a:cs typeface="Arial" pitchFamily="34" charset="0"/>
              </a:rPr>
              <a:t>i</a:t>
            </a:r>
            <a:r>
              <a:rPr lang="en-US" sz="1800" dirty="0" smtClean="0">
                <a:solidFill>
                  <a:srgbClr val="000099"/>
                </a:solidFill>
                <a:latin typeface="Arial" pitchFamily="34" charset="0"/>
                <a:cs typeface="Arial" pitchFamily="34" charset="0"/>
              </a:rPr>
              <a:t>. </a:t>
            </a:r>
            <a:r>
              <a:rPr lang="en-US" sz="1800" dirty="0">
                <a:solidFill>
                  <a:srgbClr val="000099"/>
                </a:solidFill>
                <a:latin typeface="Arial" pitchFamily="34" charset="0"/>
                <a:cs typeface="Arial" pitchFamily="34" charset="0"/>
              </a:rPr>
              <a:t>The value could </a:t>
            </a:r>
            <a:r>
              <a:rPr lang="en-US" sz="1800" dirty="0" smtClean="0">
                <a:solidFill>
                  <a:srgbClr val="000099"/>
                </a:solidFill>
                <a:latin typeface="Arial" pitchFamily="34" charset="0"/>
                <a:cs typeface="Arial" pitchFamily="34" charset="0"/>
              </a:rPr>
              <a:t>be </a:t>
            </a:r>
            <a:r>
              <a:rPr lang="en-US" sz="1800" i="1" dirty="0" smtClean="0">
                <a:solidFill>
                  <a:srgbClr val="000099"/>
                </a:solidFill>
                <a:latin typeface="Arial" pitchFamily="34" charset="0"/>
                <a:cs typeface="Arial" pitchFamily="34" charset="0"/>
              </a:rPr>
              <a:t>no-start</a:t>
            </a:r>
            <a:r>
              <a:rPr lang="en-US" sz="1800" dirty="0">
                <a:solidFill>
                  <a:srgbClr val="000099"/>
                </a:solidFill>
                <a:latin typeface="Arial" pitchFamily="34" charset="0"/>
                <a:cs typeface="Arial" pitchFamily="34" charset="0"/>
              </a:rPr>
              <a:t>, </a:t>
            </a:r>
            <a:r>
              <a:rPr lang="en-US" sz="1800" i="1" dirty="0">
                <a:solidFill>
                  <a:srgbClr val="000099"/>
                </a:solidFill>
                <a:latin typeface="Arial" pitchFamily="34" charset="0"/>
                <a:cs typeface="Arial" pitchFamily="34" charset="0"/>
              </a:rPr>
              <a:t>executing </a:t>
            </a:r>
            <a:r>
              <a:rPr lang="en-US" sz="1800" dirty="0" smtClean="0">
                <a:solidFill>
                  <a:srgbClr val="000099"/>
                </a:solidFill>
                <a:latin typeface="Arial" pitchFamily="34" charset="0"/>
                <a:cs typeface="Arial" pitchFamily="34" charset="0"/>
              </a:rPr>
              <a:t>and </a:t>
            </a:r>
            <a:r>
              <a:rPr lang="en-US" sz="1800" i="1" dirty="0" smtClean="0">
                <a:solidFill>
                  <a:srgbClr val="000099"/>
                </a:solidFill>
                <a:latin typeface="Arial" pitchFamily="34" charset="0"/>
                <a:cs typeface="Arial" pitchFamily="34" charset="0"/>
              </a:rPr>
              <a:t>completed</a:t>
            </a:r>
            <a:r>
              <a:rPr lang="en-US" sz="1800" dirty="0">
                <a:solidFill>
                  <a:srgbClr val="000099"/>
                </a:solidFill>
                <a:latin typeface="Arial" pitchFamily="34" charset="0"/>
                <a:cs typeface="Arial" pitchFamily="34" charset="0"/>
              </a:rPr>
              <a:t>.</a:t>
            </a:r>
            <a:endParaRPr lang="en-US" sz="1800" dirty="0" smtClean="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34871526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8" y="6286500"/>
            <a:ext cx="45443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16</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Workflow</a:t>
            </a:r>
            <a:endParaRPr lang="en-US" sz="2800" b="1" dirty="0" smtClean="0">
              <a:solidFill>
                <a:srgbClr val="C00000"/>
              </a:solidFill>
              <a:latin typeface="Arial" pitchFamily="34" charset="0"/>
              <a:cs typeface="Arial" pitchFamily="34" charset="0"/>
            </a:endParaRPr>
          </a:p>
        </p:txBody>
      </p:sp>
      <p:sp>
        <p:nvSpPr>
          <p:cNvPr id="3" name="Rectangle 2"/>
          <p:cNvSpPr/>
          <p:nvPr/>
        </p:nvSpPr>
        <p:spPr>
          <a:xfrm>
            <a:off x="747346" y="867870"/>
            <a:ext cx="7789822" cy="5278368"/>
          </a:xfrm>
          <a:prstGeom prst="rect">
            <a:avLst/>
          </a:prstGeom>
        </p:spPr>
        <p:txBody>
          <a:bodyPr wrap="square">
            <a:spAutoFit/>
          </a:bodyPr>
          <a:lstStyle/>
          <a:p>
            <a:pPr marL="0" indent="0" algn="just">
              <a:spcBef>
                <a:spcPts val="1200"/>
              </a:spcBef>
            </a:pPr>
            <a:r>
              <a:rPr lang="en-US" dirty="0" smtClean="0">
                <a:solidFill>
                  <a:srgbClr val="660066"/>
                </a:solidFill>
                <a:latin typeface="Arial" pitchFamily="34" charset="0"/>
                <a:cs typeface="Arial" pitchFamily="34" charset="0"/>
              </a:rPr>
              <a:t>Execution </a:t>
            </a:r>
            <a:r>
              <a:rPr lang="en-US" dirty="0" err="1" smtClean="0">
                <a:solidFill>
                  <a:srgbClr val="660066"/>
                </a:solidFill>
                <a:latin typeface="Arial" pitchFamily="34" charset="0"/>
                <a:cs typeface="Arial" pitchFamily="34" charset="0"/>
              </a:rPr>
              <a:t>of</a:t>
            </a:r>
            <a:r>
              <a:rPr lang="en-US" i="1" dirty="0" err="1" smtClean="0">
                <a:solidFill>
                  <a:srgbClr val="660066"/>
                </a:solidFill>
                <a:latin typeface="Symbol" pitchFamily="18" charset="2"/>
                <a:cs typeface="Arial" pitchFamily="34" charset="0"/>
              </a:rPr>
              <a:t>t</a:t>
            </a:r>
            <a:r>
              <a:rPr lang="en-US" i="1" baseline="-15000" dirty="0" err="1" smtClean="0">
                <a:solidFill>
                  <a:srgbClr val="660066"/>
                </a:solidFill>
                <a:latin typeface="Arial" pitchFamily="34" charset="0"/>
                <a:cs typeface="Arial" pitchFamily="34" charset="0"/>
              </a:rPr>
              <a:t>i</a:t>
            </a:r>
            <a:r>
              <a:rPr lang="en-US" dirty="0" smtClean="0">
                <a:solidFill>
                  <a:srgbClr val="660066"/>
                </a:solidFill>
                <a:latin typeface="Arial" pitchFamily="34" charset="0"/>
                <a:cs typeface="Arial" pitchFamily="34" charset="0"/>
              </a:rPr>
              <a:t>:</a:t>
            </a:r>
          </a:p>
          <a:p>
            <a:pPr algn="just">
              <a:spcBef>
                <a:spcPts val="1200"/>
              </a:spcBef>
            </a:pPr>
            <a:r>
              <a:rPr lang="en-US" sz="1800" dirty="0">
                <a:solidFill>
                  <a:srgbClr val="000099"/>
                </a:solidFill>
                <a:latin typeface="Arial" pitchFamily="34" charset="0"/>
                <a:cs typeface="Arial" pitchFamily="34" charset="0"/>
              </a:rPr>
              <a:t>The above </a:t>
            </a:r>
            <a:r>
              <a:rPr lang="en-US" sz="1800" dirty="0" smtClean="0">
                <a:solidFill>
                  <a:srgbClr val="000099"/>
                </a:solidFill>
                <a:latin typeface="Arial" pitchFamily="34" charset="0"/>
                <a:cs typeface="Arial" pitchFamily="34" charset="0"/>
              </a:rPr>
              <a:t>classification </a:t>
            </a:r>
            <a:r>
              <a:rPr lang="en-US" sz="1800" dirty="0">
                <a:solidFill>
                  <a:srgbClr val="000099"/>
                </a:solidFill>
                <a:latin typeface="Arial" pitchFamily="34" charset="0"/>
                <a:cs typeface="Arial" pitchFamily="34" charset="0"/>
              </a:rPr>
              <a:t>of the execution of a </a:t>
            </a:r>
            <a:r>
              <a:rPr lang="en-US" sz="1800" i="1" dirty="0" err="1">
                <a:solidFill>
                  <a:srgbClr val="000099"/>
                </a:solidFill>
                <a:latin typeface="Symbol" pitchFamily="18" charset="2"/>
                <a:cs typeface="Arial" pitchFamily="34" charset="0"/>
              </a:rPr>
              <a:t>t</a:t>
            </a:r>
            <a:r>
              <a:rPr lang="en-US" sz="1800" i="1" baseline="-15000" dirty="0" err="1">
                <a:solidFill>
                  <a:srgbClr val="000099"/>
                </a:solidFill>
                <a:latin typeface="Arial" pitchFamily="34" charset="0"/>
                <a:cs typeface="Arial" pitchFamily="34" charset="0"/>
              </a:rPr>
              <a:t>i</a:t>
            </a:r>
            <a:r>
              <a:rPr lang="en-US" sz="1800" i="1" dirty="0" smtClean="0">
                <a:solidFill>
                  <a:srgbClr val="000099"/>
                </a:solidFill>
                <a:latin typeface="Arial" pitchFamily="34" charset="0"/>
                <a:cs typeface="Arial" pitchFamily="34" charset="0"/>
              </a:rPr>
              <a:t> </a:t>
            </a:r>
            <a:r>
              <a:rPr lang="en-US" sz="1800" dirty="0">
                <a:solidFill>
                  <a:srgbClr val="000099"/>
                </a:solidFill>
                <a:latin typeface="Arial" pitchFamily="34" charset="0"/>
                <a:cs typeface="Arial" pitchFamily="34" charset="0"/>
              </a:rPr>
              <a:t>allows us to extend the scope of </a:t>
            </a:r>
            <a:r>
              <a:rPr lang="en-US" sz="1800" dirty="0" smtClean="0">
                <a:solidFill>
                  <a:srgbClr val="000099"/>
                </a:solidFill>
                <a:latin typeface="Arial" pitchFamily="34" charset="0"/>
                <a:cs typeface="Arial" pitchFamily="34" charset="0"/>
              </a:rPr>
              <a:t>commit as </a:t>
            </a:r>
            <a:r>
              <a:rPr lang="en-US" sz="1800" dirty="0">
                <a:solidFill>
                  <a:srgbClr val="000099"/>
                </a:solidFill>
                <a:latin typeface="Arial" pitchFamily="34" charset="0"/>
                <a:cs typeface="Arial" pitchFamily="34" charset="0"/>
              </a:rPr>
              <a:t>used in the conventional databases systems. We use a 6-tuple to formally </a:t>
            </a:r>
            <a:r>
              <a:rPr lang="en-US" sz="1800" dirty="0" smtClean="0">
                <a:solidFill>
                  <a:srgbClr val="000099"/>
                </a:solidFill>
                <a:latin typeface="Arial" pitchFamily="34" charset="0"/>
                <a:cs typeface="Arial" pitchFamily="34" charset="0"/>
              </a:rPr>
              <a:t>define </a:t>
            </a:r>
            <a:r>
              <a:rPr lang="en-US" sz="1800" dirty="0">
                <a:solidFill>
                  <a:srgbClr val="000099"/>
                </a:solidFill>
                <a:latin typeface="Arial" pitchFamily="34" charset="0"/>
                <a:cs typeface="Arial" pitchFamily="34" charset="0"/>
              </a:rPr>
              <a:t>a task:</a:t>
            </a:r>
          </a:p>
          <a:p>
            <a:pPr algn="ctr">
              <a:spcBef>
                <a:spcPts val="600"/>
              </a:spcBef>
              <a:spcAft>
                <a:spcPts val="600"/>
              </a:spcAft>
            </a:pPr>
            <a:r>
              <a:rPr lang="en-US" sz="1800" i="1" dirty="0">
                <a:solidFill>
                  <a:srgbClr val="000099"/>
                </a:solidFill>
                <a:latin typeface="Arial" pitchFamily="34" charset="0"/>
                <a:cs typeface="Arial" pitchFamily="34" charset="0"/>
              </a:rPr>
              <a:t>&lt;</a:t>
            </a:r>
            <a:r>
              <a:rPr lang="en-US" sz="1800" i="1" dirty="0" err="1">
                <a:solidFill>
                  <a:srgbClr val="000099"/>
                </a:solidFill>
                <a:latin typeface="Arial" pitchFamily="34" charset="0"/>
                <a:cs typeface="Arial" pitchFamily="34" charset="0"/>
              </a:rPr>
              <a:t>tid</a:t>
            </a:r>
            <a:r>
              <a:rPr lang="en-US" sz="1800" i="1" dirty="0">
                <a:solidFill>
                  <a:srgbClr val="000099"/>
                </a:solidFill>
                <a:latin typeface="Arial" pitchFamily="34" charset="0"/>
                <a:cs typeface="Arial" pitchFamily="34" charset="0"/>
              </a:rPr>
              <a:t>, type, input, output, result, status</a:t>
            </a:r>
            <a:r>
              <a:rPr lang="en-US" sz="1800" i="1" dirty="0" smtClean="0">
                <a:solidFill>
                  <a:srgbClr val="000099"/>
                </a:solidFill>
                <a:latin typeface="Arial" pitchFamily="34" charset="0"/>
                <a:cs typeface="Arial" pitchFamily="34" charset="0"/>
              </a:rPr>
              <a:t>&gt;</a:t>
            </a:r>
          </a:p>
          <a:p>
            <a:pPr marL="285750" indent="-285750" algn="just">
              <a:spcBef>
                <a:spcPts val="600"/>
              </a:spcBef>
              <a:spcAft>
                <a:spcPts val="0"/>
              </a:spcAft>
              <a:buBlip>
                <a:blip r:embed="rId2"/>
              </a:buBlip>
            </a:pPr>
            <a:r>
              <a:rPr lang="en-US" sz="1800" i="1" dirty="0" err="1">
                <a:solidFill>
                  <a:srgbClr val="000099"/>
                </a:solidFill>
                <a:latin typeface="Arial" pitchFamily="34" charset="0"/>
                <a:cs typeface="Arial" pitchFamily="34" charset="0"/>
              </a:rPr>
              <a:t>t</a:t>
            </a:r>
            <a:r>
              <a:rPr lang="en-US" sz="1800" i="1" dirty="0" err="1" smtClean="0">
                <a:solidFill>
                  <a:srgbClr val="000099"/>
                </a:solidFill>
                <a:latin typeface="Arial" pitchFamily="34" charset="0"/>
                <a:cs typeface="Arial" pitchFamily="34" charset="0"/>
              </a:rPr>
              <a:t>id</a:t>
            </a:r>
            <a:r>
              <a:rPr lang="en-US" sz="1800" i="1" dirty="0" smtClean="0">
                <a:solidFill>
                  <a:srgbClr val="000099"/>
                </a:solidFill>
                <a:latin typeface="Arial" pitchFamily="34" charset="0"/>
                <a:cs typeface="Arial" pitchFamily="34" charset="0"/>
              </a:rPr>
              <a:t>: </a:t>
            </a:r>
            <a:r>
              <a:rPr lang="en-US" sz="1800" i="1" dirty="0" err="1">
                <a:solidFill>
                  <a:srgbClr val="000099"/>
                </a:solidFill>
                <a:latin typeface="Symbol" pitchFamily="18" charset="2"/>
                <a:cs typeface="Arial" pitchFamily="34" charset="0"/>
              </a:rPr>
              <a:t>t</a:t>
            </a:r>
            <a:r>
              <a:rPr lang="en-US" sz="1800" i="1" baseline="-15000" dirty="0" err="1">
                <a:solidFill>
                  <a:srgbClr val="000099"/>
                </a:solidFill>
                <a:latin typeface="Arial" pitchFamily="34" charset="0"/>
                <a:cs typeface="Arial" pitchFamily="34" charset="0"/>
              </a:rPr>
              <a:t>i</a:t>
            </a:r>
            <a:r>
              <a:rPr lang="en-US" sz="1800" i="1" baseline="-15000" dirty="0">
                <a:solidFill>
                  <a:srgbClr val="000099"/>
                </a:solidFill>
                <a:latin typeface="Arial" pitchFamily="34" charset="0"/>
                <a:cs typeface="Arial" pitchFamily="34" charset="0"/>
              </a:rPr>
              <a:t> </a:t>
            </a:r>
            <a:r>
              <a:rPr lang="en-US" sz="1800" i="1" baseline="-15000" dirty="0" smtClean="0">
                <a:solidFill>
                  <a:srgbClr val="000099"/>
                </a:solidFill>
                <a:latin typeface="Arial" pitchFamily="34" charset="0"/>
                <a:cs typeface="Arial" pitchFamily="34" charset="0"/>
              </a:rPr>
              <a:t> </a:t>
            </a:r>
            <a:r>
              <a:rPr lang="en-US" sz="1800" i="1" dirty="0" smtClean="0">
                <a:solidFill>
                  <a:srgbClr val="000099"/>
                </a:solidFill>
                <a:latin typeface="Arial" pitchFamily="34" charset="0"/>
                <a:cs typeface="Arial" pitchFamily="34" charset="0"/>
              </a:rPr>
              <a:t>identifier (unique)</a:t>
            </a:r>
          </a:p>
          <a:p>
            <a:pPr marL="285750" indent="-285750" algn="just">
              <a:buBlip>
                <a:blip r:embed="rId2"/>
              </a:buBlip>
            </a:pPr>
            <a:r>
              <a:rPr lang="en-US" sz="1800" i="1" dirty="0" smtClean="0">
                <a:solidFill>
                  <a:srgbClr val="000099"/>
                </a:solidFill>
                <a:latin typeface="Arial" pitchFamily="34" charset="0"/>
                <a:cs typeface="Arial" pitchFamily="34" charset="0"/>
              </a:rPr>
              <a:t>type</a:t>
            </a:r>
            <a:r>
              <a:rPr lang="en-US" sz="1800" dirty="0" smtClean="0">
                <a:solidFill>
                  <a:srgbClr val="000099"/>
                </a:solidFill>
                <a:latin typeface="Arial" pitchFamily="34" charset="0"/>
                <a:cs typeface="Arial" pitchFamily="34" charset="0"/>
              </a:rPr>
              <a:t>: a </a:t>
            </a:r>
            <a:r>
              <a:rPr lang="en-US" sz="1800" i="1" dirty="0" err="1" smtClean="0">
                <a:solidFill>
                  <a:srgbClr val="000099"/>
                </a:solidFill>
                <a:latin typeface="Symbol" pitchFamily="18" charset="2"/>
                <a:cs typeface="Arial" pitchFamily="34" charset="0"/>
              </a:rPr>
              <a:t>t</a:t>
            </a:r>
            <a:r>
              <a:rPr lang="en-US" sz="1800" i="1" baseline="-15000" dirty="0" err="1" smtClean="0">
                <a:solidFill>
                  <a:srgbClr val="000099"/>
                </a:solidFill>
                <a:latin typeface="Arial" pitchFamily="34" charset="0"/>
                <a:cs typeface="Arial" pitchFamily="34" charset="0"/>
              </a:rPr>
              <a:t>i</a:t>
            </a:r>
            <a:r>
              <a:rPr lang="en-US" sz="1800" dirty="0" smtClean="0">
                <a:solidFill>
                  <a:srgbClr val="000099"/>
                </a:solidFill>
                <a:latin typeface="Arial" pitchFamily="34" charset="0"/>
                <a:cs typeface="Arial" pitchFamily="34" charset="0"/>
              </a:rPr>
              <a:t> can </a:t>
            </a:r>
            <a:r>
              <a:rPr lang="en-US" sz="1800" dirty="0">
                <a:solidFill>
                  <a:srgbClr val="000099"/>
                </a:solidFill>
                <a:latin typeface="Arial" pitchFamily="34" charset="0"/>
                <a:cs typeface="Arial" pitchFamily="34" charset="0"/>
              </a:rPr>
              <a:t>be </a:t>
            </a:r>
            <a:r>
              <a:rPr lang="en-US" sz="1800" dirty="0" smtClean="0">
                <a:solidFill>
                  <a:srgbClr val="000099"/>
                </a:solidFill>
                <a:latin typeface="Arial" pitchFamily="34" charset="0"/>
                <a:cs typeface="Arial" pitchFamily="34" charset="0"/>
              </a:rPr>
              <a:t>transactional </a:t>
            </a:r>
            <a:r>
              <a:rPr lang="en-US" sz="1800" dirty="0">
                <a:solidFill>
                  <a:srgbClr val="000099"/>
                </a:solidFill>
                <a:latin typeface="Arial" pitchFamily="34" charset="0"/>
                <a:cs typeface="Arial" pitchFamily="34" charset="0"/>
              </a:rPr>
              <a:t>or </a:t>
            </a:r>
            <a:r>
              <a:rPr lang="en-US" sz="1800" dirty="0" smtClean="0">
                <a:solidFill>
                  <a:srgbClr val="000099"/>
                </a:solidFill>
                <a:latin typeface="Arial" pitchFamily="34" charset="0"/>
                <a:cs typeface="Arial" pitchFamily="34" charset="0"/>
              </a:rPr>
              <a:t>non transactional.</a:t>
            </a:r>
            <a:endParaRPr lang="en-US" sz="1800" dirty="0">
              <a:solidFill>
                <a:srgbClr val="000099"/>
              </a:solidFill>
              <a:latin typeface="Arial" pitchFamily="34" charset="0"/>
              <a:cs typeface="Arial" pitchFamily="34" charset="0"/>
            </a:endParaRPr>
          </a:p>
          <a:p>
            <a:pPr marL="285750" indent="-285750">
              <a:buBlip>
                <a:blip r:embed="rId2"/>
              </a:buBlip>
            </a:pPr>
            <a:r>
              <a:rPr lang="en-US" sz="1800" i="1" dirty="0" smtClean="0">
                <a:solidFill>
                  <a:srgbClr val="000099"/>
                </a:solidFill>
                <a:latin typeface="Arial" pitchFamily="34" charset="0"/>
                <a:cs typeface="Arial" pitchFamily="34" charset="0"/>
              </a:rPr>
              <a:t>input</a:t>
            </a:r>
            <a:r>
              <a:rPr lang="en-US" sz="1800" dirty="0" smtClean="0">
                <a:solidFill>
                  <a:srgbClr val="000099"/>
                </a:solidFill>
                <a:latin typeface="Arial" pitchFamily="34" charset="0"/>
                <a:cs typeface="Arial" pitchFamily="34" charset="0"/>
              </a:rPr>
              <a:t>: input </a:t>
            </a:r>
            <a:r>
              <a:rPr lang="en-US" sz="1800" dirty="0">
                <a:solidFill>
                  <a:srgbClr val="000099"/>
                </a:solidFill>
                <a:latin typeface="Arial" pitchFamily="34" charset="0"/>
                <a:cs typeface="Arial" pitchFamily="34" charset="0"/>
              </a:rPr>
              <a:t>required </a:t>
            </a:r>
            <a:r>
              <a:rPr lang="en-US" sz="1800" dirty="0" smtClean="0">
                <a:solidFill>
                  <a:srgbClr val="000099"/>
                </a:solidFill>
                <a:latin typeface="Arial" pitchFamily="34" charset="0"/>
                <a:cs typeface="Arial" pitchFamily="34" charset="0"/>
              </a:rPr>
              <a:t>for </a:t>
            </a:r>
            <a:r>
              <a:rPr lang="en-US" sz="1800" i="1" dirty="0" err="1" smtClean="0">
                <a:solidFill>
                  <a:srgbClr val="000099"/>
                </a:solidFill>
                <a:latin typeface="Symbol" pitchFamily="18" charset="2"/>
                <a:cs typeface="Arial" pitchFamily="34" charset="0"/>
              </a:rPr>
              <a:t>t</a:t>
            </a:r>
            <a:r>
              <a:rPr lang="en-US" sz="1800" i="1" baseline="-15000" dirty="0" err="1" smtClean="0">
                <a:solidFill>
                  <a:srgbClr val="000099"/>
                </a:solidFill>
                <a:latin typeface="Arial" pitchFamily="34" charset="0"/>
                <a:cs typeface="Arial" pitchFamily="34" charset="0"/>
              </a:rPr>
              <a:t>i</a:t>
            </a:r>
            <a:r>
              <a:rPr lang="en-US" sz="1800" i="1" dirty="0" smtClean="0">
                <a:solidFill>
                  <a:srgbClr val="000099"/>
                </a:solidFill>
                <a:latin typeface="Arial" pitchFamily="34" charset="0"/>
                <a:cs typeface="Arial" pitchFamily="34" charset="0"/>
              </a:rPr>
              <a:t> </a:t>
            </a:r>
            <a:r>
              <a:rPr lang="en-US" sz="1800" dirty="0">
                <a:solidFill>
                  <a:srgbClr val="000099"/>
                </a:solidFill>
                <a:latin typeface="Arial" pitchFamily="34" charset="0"/>
                <a:cs typeface="Arial" pitchFamily="34" charset="0"/>
              </a:rPr>
              <a:t>execution.</a:t>
            </a:r>
          </a:p>
          <a:p>
            <a:pPr marL="285750" indent="-285750" algn="just">
              <a:buBlip>
                <a:blip r:embed="rId2"/>
              </a:buBlip>
            </a:pPr>
            <a:r>
              <a:rPr lang="en-US" sz="1800" i="1" dirty="0" smtClean="0">
                <a:solidFill>
                  <a:srgbClr val="000099"/>
                </a:solidFill>
                <a:latin typeface="Arial" pitchFamily="34" charset="0"/>
                <a:cs typeface="Arial" pitchFamily="34" charset="0"/>
              </a:rPr>
              <a:t>output</a:t>
            </a:r>
            <a:r>
              <a:rPr lang="en-US" sz="1800" dirty="0" smtClean="0">
                <a:solidFill>
                  <a:srgbClr val="000099"/>
                </a:solidFill>
                <a:latin typeface="Arial" pitchFamily="34" charset="0"/>
                <a:cs typeface="Arial" pitchFamily="34" charset="0"/>
              </a:rPr>
              <a:t>: output </a:t>
            </a:r>
            <a:r>
              <a:rPr lang="en-US" sz="1800" dirty="0">
                <a:solidFill>
                  <a:srgbClr val="000099"/>
                </a:solidFill>
                <a:latin typeface="Arial" pitchFamily="34" charset="0"/>
                <a:cs typeface="Arial" pitchFamily="34" charset="0"/>
              </a:rPr>
              <a:t>of a </a:t>
            </a:r>
            <a:r>
              <a:rPr lang="en-US" sz="1800" i="1" dirty="0" err="1">
                <a:solidFill>
                  <a:srgbClr val="000099"/>
                </a:solidFill>
                <a:latin typeface="Symbol" pitchFamily="18" charset="2"/>
                <a:cs typeface="Arial" pitchFamily="34" charset="0"/>
              </a:rPr>
              <a:t>t</a:t>
            </a:r>
            <a:r>
              <a:rPr lang="en-US" sz="1800" i="1" baseline="-15000" dirty="0" err="1">
                <a:solidFill>
                  <a:srgbClr val="000099"/>
                </a:solidFill>
                <a:latin typeface="Arial" pitchFamily="34" charset="0"/>
                <a:cs typeface="Arial" pitchFamily="34" charset="0"/>
              </a:rPr>
              <a:t>i</a:t>
            </a:r>
            <a:r>
              <a:rPr lang="en-US" sz="1800" i="1" dirty="0" smtClean="0">
                <a:solidFill>
                  <a:srgbClr val="000099"/>
                </a:solidFill>
                <a:latin typeface="Arial" pitchFamily="34" charset="0"/>
                <a:cs typeface="Arial" pitchFamily="34" charset="0"/>
              </a:rPr>
              <a:t> </a:t>
            </a:r>
            <a:r>
              <a:rPr lang="en-US" sz="1800" dirty="0">
                <a:solidFill>
                  <a:srgbClr val="000099"/>
                </a:solidFill>
                <a:latin typeface="Arial" pitchFamily="34" charset="0"/>
                <a:cs typeface="Arial" pitchFamily="34" charset="0"/>
              </a:rPr>
              <a:t>when it </a:t>
            </a:r>
            <a:r>
              <a:rPr lang="en-US" sz="1800" dirty="0" smtClean="0">
                <a:solidFill>
                  <a:srgbClr val="000099"/>
                </a:solidFill>
                <a:latin typeface="Arial" pitchFamily="34" charset="0"/>
                <a:cs typeface="Arial" pitchFamily="34" charset="0"/>
              </a:rPr>
              <a:t>finishes </a:t>
            </a:r>
            <a:r>
              <a:rPr lang="en-US" sz="1800" dirty="0">
                <a:solidFill>
                  <a:srgbClr val="000099"/>
                </a:solidFill>
                <a:latin typeface="Arial" pitchFamily="34" charset="0"/>
                <a:cs typeface="Arial" pitchFamily="34" charset="0"/>
              </a:rPr>
              <a:t>successfully. For a </a:t>
            </a:r>
            <a:r>
              <a:rPr lang="en-US" sz="1800" dirty="0" smtClean="0">
                <a:solidFill>
                  <a:srgbClr val="000099"/>
                </a:solidFill>
                <a:latin typeface="Arial" pitchFamily="34" charset="0"/>
                <a:cs typeface="Arial" pitchFamily="34" charset="0"/>
              </a:rPr>
              <a:t>transactional </a:t>
            </a:r>
            <a:r>
              <a:rPr lang="en-US" sz="1800" i="1" dirty="0" err="1">
                <a:solidFill>
                  <a:srgbClr val="000099"/>
                </a:solidFill>
                <a:latin typeface="Symbol" pitchFamily="18" charset="2"/>
                <a:cs typeface="Arial" pitchFamily="34" charset="0"/>
              </a:rPr>
              <a:t>t</a:t>
            </a:r>
            <a:r>
              <a:rPr lang="en-US" sz="1800" i="1" baseline="-15000" dirty="0" err="1">
                <a:solidFill>
                  <a:srgbClr val="000099"/>
                </a:solidFill>
                <a:latin typeface="Arial" pitchFamily="34" charset="0"/>
                <a:cs typeface="Arial" pitchFamily="34" charset="0"/>
              </a:rPr>
              <a:t>i</a:t>
            </a:r>
            <a:r>
              <a:rPr lang="en-US" sz="1800" dirty="0" smtClean="0">
                <a:solidFill>
                  <a:srgbClr val="000099"/>
                </a:solidFill>
                <a:latin typeface="Arial" pitchFamily="34" charset="0"/>
                <a:cs typeface="Arial" pitchFamily="34" charset="0"/>
              </a:rPr>
              <a:t> the output </a:t>
            </a:r>
            <a:r>
              <a:rPr lang="en-US" sz="1800" dirty="0">
                <a:solidFill>
                  <a:srgbClr val="000099"/>
                </a:solidFill>
                <a:latin typeface="Arial" pitchFamily="34" charset="0"/>
                <a:cs typeface="Arial" pitchFamily="34" charset="0"/>
              </a:rPr>
              <a:t>will be void if it </a:t>
            </a:r>
            <a:r>
              <a:rPr lang="en-US" sz="1800" i="1" dirty="0">
                <a:solidFill>
                  <a:srgbClr val="000099"/>
                </a:solidFill>
                <a:latin typeface="Arial" pitchFamily="34" charset="0"/>
                <a:cs typeface="Arial" pitchFamily="34" charset="0"/>
              </a:rPr>
              <a:t>aborts </a:t>
            </a:r>
            <a:r>
              <a:rPr lang="en-US" sz="1800" dirty="0">
                <a:solidFill>
                  <a:srgbClr val="000099"/>
                </a:solidFill>
                <a:latin typeface="Arial" pitchFamily="34" charset="0"/>
                <a:cs typeface="Arial" pitchFamily="34" charset="0"/>
              </a:rPr>
              <a:t>or if it </a:t>
            </a:r>
            <a:r>
              <a:rPr lang="en-US" sz="1800" i="1" dirty="0">
                <a:solidFill>
                  <a:srgbClr val="000099"/>
                </a:solidFill>
                <a:latin typeface="Arial" pitchFamily="34" charset="0"/>
                <a:cs typeface="Arial" pitchFamily="34" charset="0"/>
              </a:rPr>
              <a:t>semantically fails</a:t>
            </a:r>
            <a:r>
              <a:rPr lang="en-US" sz="1800" dirty="0">
                <a:solidFill>
                  <a:srgbClr val="000099"/>
                </a:solidFill>
                <a:latin typeface="Arial" pitchFamily="34" charset="0"/>
                <a:cs typeface="Arial" pitchFamily="34" charset="0"/>
              </a:rPr>
              <a:t>, For a </a:t>
            </a:r>
            <a:r>
              <a:rPr lang="en-US" sz="1800" dirty="0" smtClean="0">
                <a:solidFill>
                  <a:srgbClr val="000099"/>
                </a:solidFill>
                <a:latin typeface="Arial" pitchFamily="34" charset="0"/>
                <a:cs typeface="Arial" pitchFamily="34" charset="0"/>
              </a:rPr>
              <a:t>non-transactional </a:t>
            </a:r>
            <a:r>
              <a:rPr lang="en-US" sz="1800" i="1" dirty="0" err="1" smtClean="0">
                <a:solidFill>
                  <a:srgbClr val="000099"/>
                </a:solidFill>
                <a:latin typeface="Symbol" pitchFamily="18" charset="2"/>
                <a:cs typeface="Arial" pitchFamily="34" charset="0"/>
              </a:rPr>
              <a:t>t</a:t>
            </a:r>
            <a:r>
              <a:rPr lang="en-US" sz="1800" i="1" baseline="-15000" dirty="0" err="1" smtClean="0">
                <a:solidFill>
                  <a:srgbClr val="000099"/>
                </a:solidFill>
                <a:latin typeface="Arial" pitchFamily="34" charset="0"/>
                <a:cs typeface="Arial" pitchFamily="34" charset="0"/>
              </a:rPr>
              <a:t>i</a:t>
            </a:r>
            <a:r>
              <a:rPr lang="en-US" sz="1800" dirty="0">
                <a:solidFill>
                  <a:srgbClr val="000099"/>
                </a:solidFill>
                <a:latin typeface="Arial" pitchFamily="34" charset="0"/>
                <a:cs typeface="Arial" pitchFamily="34" charset="0"/>
              </a:rPr>
              <a:t> </a:t>
            </a:r>
            <a:r>
              <a:rPr lang="en-US" sz="1800" dirty="0" smtClean="0">
                <a:solidFill>
                  <a:srgbClr val="000099"/>
                </a:solidFill>
                <a:latin typeface="Arial" pitchFamily="34" charset="0"/>
                <a:cs typeface="Arial" pitchFamily="34" charset="0"/>
              </a:rPr>
              <a:t>the </a:t>
            </a:r>
            <a:r>
              <a:rPr lang="en-US" sz="1800" dirty="0">
                <a:solidFill>
                  <a:srgbClr val="000099"/>
                </a:solidFill>
                <a:latin typeface="Arial" pitchFamily="34" charset="0"/>
                <a:cs typeface="Arial" pitchFamily="34" charset="0"/>
              </a:rPr>
              <a:t>output will be void if it </a:t>
            </a:r>
            <a:r>
              <a:rPr lang="en-US" sz="1800" i="1" dirty="0">
                <a:solidFill>
                  <a:srgbClr val="000099"/>
                </a:solidFill>
                <a:latin typeface="Arial" pitchFamily="34" charset="0"/>
                <a:cs typeface="Arial" pitchFamily="34" charset="0"/>
              </a:rPr>
              <a:t>fails</a:t>
            </a:r>
            <a:r>
              <a:rPr lang="en-US" sz="1800" dirty="0">
                <a:solidFill>
                  <a:srgbClr val="000099"/>
                </a:solidFill>
                <a:latin typeface="Arial" pitchFamily="34" charset="0"/>
                <a:cs typeface="Arial" pitchFamily="34" charset="0"/>
              </a:rPr>
              <a:t>.</a:t>
            </a:r>
          </a:p>
          <a:p>
            <a:pPr marL="285750" indent="-285750" algn="just">
              <a:buBlip>
                <a:blip r:embed="rId2"/>
              </a:buBlip>
            </a:pPr>
            <a:r>
              <a:rPr lang="en-US" sz="1800" i="1" dirty="0" smtClean="0">
                <a:solidFill>
                  <a:srgbClr val="000099"/>
                </a:solidFill>
                <a:latin typeface="Arial" pitchFamily="34" charset="0"/>
                <a:cs typeface="Arial" pitchFamily="34" charset="0"/>
              </a:rPr>
              <a:t>result </a:t>
            </a:r>
            <a:r>
              <a:rPr lang="en-US" sz="1800" dirty="0">
                <a:solidFill>
                  <a:srgbClr val="000099"/>
                </a:solidFill>
                <a:latin typeface="Arial" pitchFamily="34" charset="0"/>
                <a:cs typeface="Arial" pitchFamily="34" charset="0"/>
              </a:rPr>
              <a:t>: </a:t>
            </a:r>
            <a:r>
              <a:rPr lang="en-US" sz="1800" dirty="0" smtClean="0">
                <a:solidFill>
                  <a:srgbClr val="000099"/>
                </a:solidFill>
                <a:latin typeface="Arial" pitchFamily="34" charset="0"/>
                <a:cs typeface="Arial" pitchFamily="34" charset="0"/>
              </a:rPr>
              <a:t>result </a:t>
            </a:r>
            <a:r>
              <a:rPr lang="en-US" sz="1800" dirty="0">
                <a:solidFill>
                  <a:srgbClr val="000099"/>
                </a:solidFill>
                <a:latin typeface="Arial" pitchFamily="34" charset="0"/>
                <a:cs typeface="Arial" pitchFamily="34" charset="0"/>
              </a:rPr>
              <a:t>of a </a:t>
            </a:r>
            <a:r>
              <a:rPr lang="en-US" sz="1800" i="1" dirty="0" err="1">
                <a:solidFill>
                  <a:srgbClr val="000099"/>
                </a:solidFill>
                <a:latin typeface="Symbol" pitchFamily="18" charset="2"/>
                <a:cs typeface="Arial" pitchFamily="34" charset="0"/>
              </a:rPr>
              <a:t>t</a:t>
            </a:r>
            <a:r>
              <a:rPr lang="en-US" sz="1800" i="1" baseline="-15000" dirty="0" err="1">
                <a:solidFill>
                  <a:srgbClr val="000099"/>
                </a:solidFill>
                <a:latin typeface="Arial" pitchFamily="34" charset="0"/>
                <a:cs typeface="Arial" pitchFamily="34" charset="0"/>
              </a:rPr>
              <a:t>i</a:t>
            </a:r>
            <a:r>
              <a:rPr lang="en-US" sz="1800" i="1" dirty="0" smtClean="0">
                <a:solidFill>
                  <a:srgbClr val="000099"/>
                </a:solidFill>
                <a:latin typeface="Arial" pitchFamily="34" charset="0"/>
                <a:cs typeface="Arial" pitchFamily="34" charset="0"/>
              </a:rPr>
              <a:t> </a:t>
            </a:r>
            <a:r>
              <a:rPr lang="en-US" sz="1800" dirty="0">
                <a:solidFill>
                  <a:srgbClr val="000099"/>
                </a:solidFill>
                <a:latin typeface="Arial" pitchFamily="34" charset="0"/>
                <a:cs typeface="Arial" pitchFamily="34" charset="0"/>
              </a:rPr>
              <a:t>after its execution. For a </a:t>
            </a:r>
            <a:r>
              <a:rPr lang="en-US" sz="1800" dirty="0" smtClean="0">
                <a:solidFill>
                  <a:srgbClr val="000099"/>
                </a:solidFill>
                <a:latin typeface="Arial" pitchFamily="34" charset="0"/>
                <a:cs typeface="Arial" pitchFamily="34" charset="0"/>
              </a:rPr>
              <a:t>non-transactional </a:t>
            </a:r>
            <a:r>
              <a:rPr lang="en-US" sz="1800" i="1" dirty="0" err="1">
                <a:solidFill>
                  <a:srgbClr val="000099"/>
                </a:solidFill>
                <a:latin typeface="Symbol" pitchFamily="18" charset="2"/>
                <a:cs typeface="Arial" pitchFamily="34" charset="0"/>
              </a:rPr>
              <a:t>t</a:t>
            </a:r>
            <a:r>
              <a:rPr lang="en-US" sz="1800" i="1" baseline="-15000" dirty="0" err="1">
                <a:solidFill>
                  <a:srgbClr val="000099"/>
                </a:solidFill>
                <a:latin typeface="Arial" pitchFamily="34" charset="0"/>
                <a:cs typeface="Arial" pitchFamily="34" charset="0"/>
              </a:rPr>
              <a:t>i</a:t>
            </a:r>
            <a:r>
              <a:rPr lang="en-US" sz="1800" dirty="0" smtClean="0">
                <a:solidFill>
                  <a:srgbClr val="000099"/>
                </a:solidFill>
                <a:latin typeface="Arial" pitchFamily="34" charset="0"/>
                <a:cs typeface="Arial" pitchFamily="34" charset="0"/>
              </a:rPr>
              <a:t>, the value </a:t>
            </a:r>
            <a:r>
              <a:rPr lang="en-US" sz="1800" dirty="0">
                <a:solidFill>
                  <a:srgbClr val="000099"/>
                </a:solidFill>
                <a:latin typeface="Arial" pitchFamily="34" charset="0"/>
                <a:cs typeface="Arial" pitchFamily="34" charset="0"/>
              </a:rPr>
              <a:t>could </a:t>
            </a:r>
            <a:r>
              <a:rPr lang="en-US" sz="1800" dirty="0" smtClean="0">
                <a:solidFill>
                  <a:srgbClr val="000099"/>
                </a:solidFill>
                <a:latin typeface="Arial" pitchFamily="34" charset="0"/>
                <a:cs typeface="Arial" pitchFamily="34" charset="0"/>
              </a:rPr>
              <a:t>be </a:t>
            </a:r>
            <a:r>
              <a:rPr lang="en-US" sz="1800" i="1" dirty="0">
                <a:solidFill>
                  <a:srgbClr val="000099"/>
                </a:solidFill>
                <a:latin typeface="Arial" pitchFamily="34" charset="0"/>
                <a:cs typeface="Arial" pitchFamily="34" charset="0"/>
              </a:rPr>
              <a:t>complete </a:t>
            </a:r>
            <a:r>
              <a:rPr lang="en-US" sz="1800" dirty="0">
                <a:solidFill>
                  <a:srgbClr val="000099"/>
                </a:solidFill>
                <a:latin typeface="Arial" pitchFamily="34" charset="0"/>
                <a:cs typeface="Arial" pitchFamily="34" charset="0"/>
              </a:rPr>
              <a:t>or </a:t>
            </a:r>
            <a:r>
              <a:rPr lang="en-US" sz="1800" i="1" dirty="0">
                <a:solidFill>
                  <a:srgbClr val="000099"/>
                </a:solidFill>
                <a:latin typeface="Arial" pitchFamily="34" charset="0"/>
                <a:cs typeface="Arial" pitchFamily="34" charset="0"/>
              </a:rPr>
              <a:t>fail</a:t>
            </a:r>
            <a:r>
              <a:rPr lang="en-US" sz="1800" dirty="0">
                <a:solidFill>
                  <a:srgbClr val="000099"/>
                </a:solidFill>
                <a:latin typeface="Arial" pitchFamily="34" charset="0"/>
                <a:cs typeface="Arial" pitchFamily="34" charset="0"/>
              </a:rPr>
              <a:t>. For a </a:t>
            </a:r>
            <a:r>
              <a:rPr lang="en-US" sz="1800" dirty="0" smtClean="0">
                <a:solidFill>
                  <a:srgbClr val="000099"/>
                </a:solidFill>
                <a:latin typeface="Arial" pitchFamily="34" charset="0"/>
                <a:cs typeface="Arial" pitchFamily="34" charset="0"/>
              </a:rPr>
              <a:t>transactional </a:t>
            </a:r>
            <a:r>
              <a:rPr lang="en-US" sz="1800" i="1" dirty="0" err="1">
                <a:solidFill>
                  <a:srgbClr val="000099"/>
                </a:solidFill>
                <a:latin typeface="Symbol" pitchFamily="18" charset="2"/>
                <a:cs typeface="Arial" pitchFamily="34" charset="0"/>
              </a:rPr>
              <a:t>t</a:t>
            </a:r>
            <a:r>
              <a:rPr lang="en-US" sz="1800" i="1" baseline="-15000" dirty="0" err="1">
                <a:solidFill>
                  <a:srgbClr val="000099"/>
                </a:solidFill>
                <a:latin typeface="Arial" pitchFamily="34" charset="0"/>
                <a:cs typeface="Arial" pitchFamily="34" charset="0"/>
              </a:rPr>
              <a:t>i</a:t>
            </a:r>
            <a:r>
              <a:rPr lang="en-US" sz="1800" dirty="0" smtClean="0">
                <a:solidFill>
                  <a:srgbClr val="000099"/>
                </a:solidFill>
                <a:latin typeface="Arial" pitchFamily="34" charset="0"/>
                <a:cs typeface="Arial" pitchFamily="34" charset="0"/>
              </a:rPr>
              <a:t>, </a:t>
            </a:r>
            <a:r>
              <a:rPr lang="en-US" sz="1800" dirty="0" err="1" smtClean="0">
                <a:solidFill>
                  <a:srgbClr val="000099"/>
                </a:solidFill>
                <a:latin typeface="Arial" pitchFamily="34" charset="0"/>
                <a:cs typeface="Arial" pitchFamily="34" charset="0"/>
              </a:rPr>
              <a:t>itcould</a:t>
            </a:r>
            <a:r>
              <a:rPr lang="en-US" sz="1800" dirty="0" smtClean="0">
                <a:solidFill>
                  <a:srgbClr val="000099"/>
                </a:solidFill>
                <a:latin typeface="Arial" pitchFamily="34" charset="0"/>
                <a:cs typeface="Arial" pitchFamily="34" charset="0"/>
              </a:rPr>
              <a:t> be </a:t>
            </a:r>
            <a:r>
              <a:rPr lang="en-US" sz="1800" i="1" dirty="0" smtClean="0">
                <a:solidFill>
                  <a:srgbClr val="000099"/>
                </a:solidFill>
                <a:latin typeface="Arial" pitchFamily="34" charset="0"/>
                <a:cs typeface="Arial" pitchFamily="34" charset="0"/>
              </a:rPr>
              <a:t>commit </a:t>
            </a:r>
            <a:r>
              <a:rPr lang="en-US" sz="1800" dirty="0" smtClean="0">
                <a:solidFill>
                  <a:srgbClr val="000099"/>
                </a:solidFill>
                <a:latin typeface="Arial" pitchFamily="34" charset="0"/>
                <a:cs typeface="Arial" pitchFamily="34" charset="0"/>
              </a:rPr>
              <a:t>or </a:t>
            </a:r>
            <a:r>
              <a:rPr lang="en-US" sz="1800" i="1" dirty="0">
                <a:solidFill>
                  <a:srgbClr val="000099"/>
                </a:solidFill>
                <a:latin typeface="Arial" pitchFamily="34" charset="0"/>
                <a:cs typeface="Arial" pitchFamily="34" charset="0"/>
              </a:rPr>
              <a:t>abort </a:t>
            </a:r>
            <a:r>
              <a:rPr lang="en-US" sz="1800" dirty="0">
                <a:solidFill>
                  <a:srgbClr val="000099"/>
                </a:solidFill>
                <a:latin typeface="Arial" pitchFamily="34" charset="0"/>
                <a:cs typeface="Arial" pitchFamily="34" charset="0"/>
              </a:rPr>
              <a:t>or </a:t>
            </a:r>
            <a:r>
              <a:rPr lang="en-US" sz="1800" i="1" dirty="0" err="1">
                <a:solidFill>
                  <a:srgbClr val="000099"/>
                </a:solidFill>
                <a:latin typeface="Arial" pitchFamily="34" charset="0"/>
                <a:cs typeface="Arial" pitchFamily="34" charset="0"/>
              </a:rPr>
              <a:t>semantical</a:t>
            </a:r>
            <a:r>
              <a:rPr lang="en-US" sz="1800" i="1" dirty="0">
                <a:solidFill>
                  <a:srgbClr val="000099"/>
                </a:solidFill>
                <a:latin typeface="Arial" pitchFamily="34" charset="0"/>
                <a:cs typeface="Arial" pitchFamily="34" charset="0"/>
              </a:rPr>
              <a:t> fail</a:t>
            </a:r>
            <a:r>
              <a:rPr lang="en-US" sz="1800" dirty="0">
                <a:solidFill>
                  <a:srgbClr val="000099"/>
                </a:solidFill>
                <a:latin typeface="Arial" pitchFamily="34" charset="0"/>
                <a:cs typeface="Arial" pitchFamily="34" charset="0"/>
              </a:rPr>
              <a:t>.</a:t>
            </a:r>
          </a:p>
          <a:p>
            <a:pPr marL="285750" indent="-285750" algn="just">
              <a:buBlip>
                <a:blip r:embed="rId2"/>
              </a:buBlip>
            </a:pPr>
            <a:r>
              <a:rPr lang="en-US" sz="1800" i="1" dirty="0" smtClean="0">
                <a:solidFill>
                  <a:srgbClr val="000099"/>
                </a:solidFill>
                <a:latin typeface="Arial" pitchFamily="34" charset="0"/>
                <a:cs typeface="Arial" pitchFamily="34" charset="0"/>
              </a:rPr>
              <a:t>status </a:t>
            </a:r>
            <a:r>
              <a:rPr lang="en-US" sz="1800" dirty="0">
                <a:solidFill>
                  <a:srgbClr val="000099"/>
                </a:solidFill>
                <a:latin typeface="Arial" pitchFamily="34" charset="0"/>
                <a:cs typeface="Arial" pitchFamily="34" charset="0"/>
              </a:rPr>
              <a:t>: </a:t>
            </a:r>
            <a:r>
              <a:rPr lang="en-US" sz="1800" dirty="0" smtClean="0">
                <a:solidFill>
                  <a:srgbClr val="000099"/>
                </a:solidFill>
                <a:latin typeface="Arial" pitchFamily="34" charset="0"/>
                <a:cs typeface="Arial" pitchFamily="34" charset="0"/>
              </a:rPr>
              <a:t>status </a:t>
            </a:r>
            <a:r>
              <a:rPr lang="en-US" sz="1800" dirty="0">
                <a:solidFill>
                  <a:srgbClr val="000099"/>
                </a:solidFill>
                <a:latin typeface="Arial" pitchFamily="34" charset="0"/>
                <a:cs typeface="Arial" pitchFamily="34" charset="0"/>
              </a:rPr>
              <a:t>of a </a:t>
            </a:r>
            <a:r>
              <a:rPr lang="en-US" sz="1800" i="1" dirty="0" err="1">
                <a:solidFill>
                  <a:srgbClr val="000099"/>
                </a:solidFill>
                <a:latin typeface="Symbol" pitchFamily="18" charset="2"/>
                <a:cs typeface="Arial" pitchFamily="34" charset="0"/>
              </a:rPr>
              <a:t>t</a:t>
            </a:r>
            <a:r>
              <a:rPr lang="en-US" sz="1800" i="1" baseline="-15000" dirty="0" err="1">
                <a:solidFill>
                  <a:srgbClr val="000099"/>
                </a:solidFill>
                <a:latin typeface="Arial" pitchFamily="34" charset="0"/>
                <a:cs typeface="Arial" pitchFamily="34" charset="0"/>
              </a:rPr>
              <a:t>i</a:t>
            </a:r>
            <a:r>
              <a:rPr lang="en-US" sz="1800" dirty="0" smtClean="0">
                <a:solidFill>
                  <a:srgbClr val="000099"/>
                </a:solidFill>
                <a:latin typeface="Arial" pitchFamily="34" charset="0"/>
                <a:cs typeface="Arial" pitchFamily="34" charset="0"/>
              </a:rPr>
              <a:t>. </a:t>
            </a:r>
            <a:r>
              <a:rPr lang="en-US" sz="1800" dirty="0">
                <a:solidFill>
                  <a:srgbClr val="000099"/>
                </a:solidFill>
                <a:latin typeface="Arial" pitchFamily="34" charset="0"/>
                <a:cs typeface="Arial" pitchFamily="34" charset="0"/>
              </a:rPr>
              <a:t>The value could </a:t>
            </a:r>
            <a:r>
              <a:rPr lang="en-US" sz="1800" dirty="0" smtClean="0">
                <a:solidFill>
                  <a:srgbClr val="000099"/>
                </a:solidFill>
                <a:latin typeface="Arial" pitchFamily="34" charset="0"/>
                <a:cs typeface="Arial" pitchFamily="34" charset="0"/>
              </a:rPr>
              <a:t>be </a:t>
            </a:r>
            <a:r>
              <a:rPr lang="en-US" sz="1800" i="1" dirty="0" smtClean="0">
                <a:solidFill>
                  <a:srgbClr val="000099"/>
                </a:solidFill>
                <a:latin typeface="Arial" pitchFamily="34" charset="0"/>
                <a:cs typeface="Arial" pitchFamily="34" charset="0"/>
              </a:rPr>
              <a:t>no-start</a:t>
            </a:r>
            <a:r>
              <a:rPr lang="en-US" sz="1800" dirty="0">
                <a:solidFill>
                  <a:srgbClr val="000099"/>
                </a:solidFill>
                <a:latin typeface="Arial" pitchFamily="34" charset="0"/>
                <a:cs typeface="Arial" pitchFamily="34" charset="0"/>
              </a:rPr>
              <a:t>, </a:t>
            </a:r>
            <a:r>
              <a:rPr lang="en-US" sz="1800" i="1" dirty="0">
                <a:solidFill>
                  <a:srgbClr val="000099"/>
                </a:solidFill>
                <a:latin typeface="Arial" pitchFamily="34" charset="0"/>
                <a:cs typeface="Arial" pitchFamily="34" charset="0"/>
              </a:rPr>
              <a:t>executing </a:t>
            </a:r>
            <a:r>
              <a:rPr lang="en-US" sz="1800" dirty="0" smtClean="0">
                <a:solidFill>
                  <a:srgbClr val="000099"/>
                </a:solidFill>
                <a:latin typeface="Arial" pitchFamily="34" charset="0"/>
                <a:cs typeface="Arial" pitchFamily="34" charset="0"/>
              </a:rPr>
              <a:t>and </a:t>
            </a:r>
            <a:r>
              <a:rPr lang="en-US" sz="1800" i="1" dirty="0" smtClean="0">
                <a:solidFill>
                  <a:srgbClr val="000099"/>
                </a:solidFill>
                <a:latin typeface="Arial" pitchFamily="34" charset="0"/>
                <a:cs typeface="Arial" pitchFamily="34" charset="0"/>
              </a:rPr>
              <a:t>completed</a:t>
            </a:r>
            <a:r>
              <a:rPr lang="en-US" sz="1800" dirty="0">
                <a:solidFill>
                  <a:srgbClr val="000099"/>
                </a:solidFill>
                <a:latin typeface="Arial" pitchFamily="34" charset="0"/>
                <a:cs typeface="Arial" pitchFamily="34" charset="0"/>
              </a:rPr>
              <a:t>.</a:t>
            </a:r>
            <a:endParaRPr lang="en-US" sz="1800" dirty="0" smtClean="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32525583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8" y="6286500"/>
            <a:ext cx="45443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17</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Workflow</a:t>
            </a:r>
            <a:endParaRPr lang="en-US" sz="2800" b="1" dirty="0" smtClean="0">
              <a:solidFill>
                <a:srgbClr val="C00000"/>
              </a:solidFill>
              <a:latin typeface="Arial" pitchFamily="34" charset="0"/>
              <a:cs typeface="Arial" pitchFamily="34" charset="0"/>
            </a:endParaRPr>
          </a:p>
        </p:txBody>
      </p:sp>
      <p:sp>
        <p:nvSpPr>
          <p:cNvPr id="3" name="Rectangle 2"/>
          <p:cNvSpPr/>
          <p:nvPr/>
        </p:nvSpPr>
        <p:spPr>
          <a:xfrm>
            <a:off x="747346" y="867870"/>
            <a:ext cx="7789822" cy="4585871"/>
          </a:xfrm>
          <a:prstGeom prst="rect">
            <a:avLst/>
          </a:prstGeom>
        </p:spPr>
        <p:txBody>
          <a:bodyPr wrap="square">
            <a:spAutoFit/>
          </a:bodyPr>
          <a:lstStyle/>
          <a:p>
            <a:pPr marL="0" indent="0" algn="just">
              <a:spcBef>
                <a:spcPts val="1200"/>
              </a:spcBef>
            </a:pPr>
            <a:r>
              <a:rPr lang="en-US" dirty="0">
                <a:solidFill>
                  <a:srgbClr val="660066"/>
                </a:solidFill>
                <a:latin typeface="Arial" pitchFamily="34" charset="0"/>
                <a:cs typeface="Arial" pitchFamily="34" charset="0"/>
              </a:rPr>
              <a:t>Task Group (TG) and </a:t>
            </a:r>
            <a:r>
              <a:rPr lang="en-US" i="1" dirty="0" err="1">
                <a:solidFill>
                  <a:srgbClr val="660066"/>
                </a:solidFill>
                <a:latin typeface="Arial" pitchFamily="34" charset="0"/>
                <a:cs typeface="Arial" pitchFamily="34" charset="0"/>
              </a:rPr>
              <a:t>wf</a:t>
            </a:r>
            <a:r>
              <a:rPr lang="en-US" i="1" dirty="0">
                <a:solidFill>
                  <a:srgbClr val="660066"/>
                </a:solidFill>
                <a:latin typeface="Arial" pitchFamily="34" charset="0"/>
                <a:cs typeface="Arial" pitchFamily="34" charset="0"/>
              </a:rPr>
              <a:t> </a:t>
            </a:r>
            <a:r>
              <a:rPr lang="en-US" dirty="0" smtClean="0">
                <a:solidFill>
                  <a:srgbClr val="660066"/>
                </a:solidFill>
                <a:latin typeface="Arial" pitchFamily="34" charset="0"/>
                <a:cs typeface="Arial" pitchFamily="34" charset="0"/>
              </a:rPr>
              <a:t>Hierarchy</a:t>
            </a:r>
          </a:p>
          <a:p>
            <a:pPr algn="just">
              <a:spcBef>
                <a:spcPts val="1200"/>
              </a:spcBef>
            </a:pPr>
            <a:r>
              <a:rPr lang="en-US" sz="2000" dirty="0">
                <a:solidFill>
                  <a:srgbClr val="000099"/>
                </a:solidFill>
                <a:latin typeface="Arial" pitchFamily="34" charset="0"/>
                <a:cs typeface="Arial" pitchFamily="34" charset="0"/>
              </a:rPr>
              <a:t>T</a:t>
            </a:r>
            <a:r>
              <a:rPr lang="en-US" sz="2000" dirty="0" smtClean="0">
                <a:solidFill>
                  <a:srgbClr val="000099"/>
                </a:solidFill>
                <a:latin typeface="Arial" pitchFamily="34" charset="0"/>
                <a:cs typeface="Arial" pitchFamily="34" charset="0"/>
              </a:rPr>
              <a:t>o </a:t>
            </a:r>
            <a:r>
              <a:rPr lang="en-US" sz="2000" dirty="0">
                <a:solidFill>
                  <a:srgbClr val="000099"/>
                </a:solidFill>
                <a:latin typeface="Arial" pitchFamily="34" charset="0"/>
                <a:cs typeface="Arial" pitchFamily="34" charset="0"/>
              </a:rPr>
              <a:t>reduce the overall complexity of </a:t>
            </a:r>
            <a:r>
              <a:rPr lang="en-US" sz="2000" i="1" dirty="0" err="1">
                <a:solidFill>
                  <a:srgbClr val="000099"/>
                </a:solidFill>
                <a:latin typeface="Arial" pitchFamily="34" charset="0"/>
                <a:cs typeface="Arial" pitchFamily="34" charset="0"/>
              </a:rPr>
              <a:t>wf</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management, we introduce the concept </a:t>
            </a:r>
            <a:r>
              <a:rPr lang="en-US" sz="2000" dirty="0" smtClean="0">
                <a:solidFill>
                  <a:srgbClr val="000099"/>
                </a:solidFill>
                <a:latin typeface="Arial" pitchFamily="34" charset="0"/>
                <a:cs typeface="Arial" pitchFamily="34" charset="0"/>
              </a:rPr>
              <a:t>of Task </a:t>
            </a:r>
            <a:r>
              <a:rPr lang="en-US" sz="2000" dirty="0">
                <a:solidFill>
                  <a:srgbClr val="000099"/>
                </a:solidFill>
                <a:latin typeface="Arial" pitchFamily="34" charset="0"/>
                <a:cs typeface="Arial" pitchFamily="34" charset="0"/>
              </a:rPr>
              <a:t>Group (</a:t>
            </a:r>
            <a:r>
              <a:rPr lang="en-US" sz="2000" dirty="0" smtClean="0">
                <a:solidFill>
                  <a:srgbClr val="000099"/>
                </a:solidFill>
                <a:latin typeface="Arial" pitchFamily="34" charset="0"/>
                <a:cs typeface="Arial" pitchFamily="34" charset="0"/>
              </a:rPr>
              <a:t>TG) which is </a:t>
            </a:r>
            <a:r>
              <a:rPr lang="en-US" sz="2000" dirty="0">
                <a:solidFill>
                  <a:srgbClr val="000099"/>
                </a:solidFill>
                <a:latin typeface="Arial" pitchFamily="34" charset="0"/>
                <a:cs typeface="Arial" pitchFamily="34" charset="0"/>
              </a:rPr>
              <a:t>a set of </a:t>
            </a:r>
            <a:r>
              <a:rPr lang="en-US" sz="2000" dirty="0" smtClean="0">
                <a:solidFill>
                  <a:srgbClr val="000099"/>
                </a:solidFill>
                <a:latin typeface="Arial" pitchFamily="34" charset="0"/>
                <a:cs typeface="Arial" pitchFamily="34" charset="0"/>
              </a:rPr>
              <a:t>related </a:t>
            </a:r>
            <a:r>
              <a:rPr lang="en-US" sz="1800" i="1" dirty="0" err="1" smtClean="0">
                <a:solidFill>
                  <a:srgbClr val="000099"/>
                </a:solidFill>
                <a:latin typeface="Symbol" pitchFamily="18" charset="2"/>
                <a:cs typeface="Arial" pitchFamily="34" charset="0"/>
              </a:rPr>
              <a:t>t</a:t>
            </a:r>
            <a:r>
              <a:rPr lang="en-US" sz="1800" i="1" baseline="-15000" dirty="0" err="1" smtClean="0">
                <a:solidFill>
                  <a:srgbClr val="000099"/>
                </a:solidFill>
                <a:latin typeface="Arial" pitchFamily="34" charset="0"/>
                <a:cs typeface="Arial" pitchFamily="34" charset="0"/>
              </a:rPr>
              <a:t>i</a:t>
            </a:r>
            <a:r>
              <a:rPr lang="en-US" sz="1800" b="0" dirty="0" err="1" smtClean="0"/>
              <a:t>’</a:t>
            </a:r>
            <a:r>
              <a:rPr lang="en-US" sz="1800" b="0" dirty="0" err="1" smtClean="0">
                <a:solidFill>
                  <a:srgbClr val="000099"/>
                </a:solidFill>
              </a:rPr>
              <a:t>s</a:t>
            </a:r>
            <a:r>
              <a:rPr lang="en-US" sz="1800" b="0" dirty="0" smtClean="0"/>
              <a:t>.</a:t>
            </a:r>
          </a:p>
          <a:p>
            <a:pPr algn="just">
              <a:spcBef>
                <a:spcPts val="1200"/>
              </a:spcBef>
            </a:pPr>
            <a:r>
              <a:rPr lang="en-US" sz="1800" dirty="0" smtClean="0">
                <a:solidFill>
                  <a:srgbClr val="000099"/>
                </a:solidFill>
                <a:latin typeface="Arial" pitchFamily="34" charset="0"/>
                <a:cs typeface="Arial" pitchFamily="34" charset="0"/>
              </a:rPr>
              <a:t>Intra-TG and Inter-TG</a:t>
            </a:r>
          </a:p>
          <a:p>
            <a:pPr algn="just">
              <a:spcBef>
                <a:spcPts val="1800"/>
              </a:spcBef>
            </a:pPr>
            <a:r>
              <a:rPr lang="en-US" sz="2000" i="1" dirty="0" err="1" smtClean="0">
                <a:solidFill>
                  <a:srgbClr val="000099"/>
                </a:solidFill>
                <a:latin typeface="Symbol" pitchFamily="18" charset="2"/>
                <a:cs typeface="Arial" pitchFamily="34" charset="0"/>
              </a:rPr>
              <a:t>t</a:t>
            </a:r>
            <a:r>
              <a:rPr lang="en-US" sz="2000" i="1" baseline="-15000" dirty="0" err="1" smtClean="0">
                <a:solidFill>
                  <a:srgbClr val="000099"/>
                </a:solidFill>
                <a:latin typeface="Arial" pitchFamily="34" charset="0"/>
                <a:cs typeface="Arial" pitchFamily="34" charset="0"/>
              </a:rPr>
              <a:t>i</a:t>
            </a:r>
            <a:r>
              <a:rPr lang="en-US" sz="2000" i="1" baseline="-15000" dirty="0" smtClean="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in </a:t>
            </a:r>
            <a:r>
              <a:rPr lang="en-US" sz="2000" i="1" dirty="0" err="1">
                <a:solidFill>
                  <a:srgbClr val="000099"/>
                </a:solidFill>
                <a:latin typeface="Arial" pitchFamily="34" charset="0"/>
                <a:cs typeface="Arial" pitchFamily="34" charset="0"/>
              </a:rPr>
              <a:t>wf</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may be independent but are not isolated from each other. We identify </a:t>
            </a:r>
            <a:r>
              <a:rPr lang="en-US" sz="2000" dirty="0" smtClean="0">
                <a:solidFill>
                  <a:srgbClr val="000099"/>
                </a:solidFill>
                <a:latin typeface="Arial" pitchFamily="34" charset="0"/>
                <a:cs typeface="Arial" pitchFamily="34" charset="0"/>
              </a:rPr>
              <a:t>some dependency </a:t>
            </a:r>
            <a:r>
              <a:rPr lang="en-US" sz="2000" dirty="0">
                <a:solidFill>
                  <a:srgbClr val="000099"/>
                </a:solidFill>
                <a:latin typeface="Arial" pitchFamily="34" charset="0"/>
                <a:cs typeface="Arial" pitchFamily="34" charset="0"/>
              </a:rPr>
              <a:t>relationship among </a:t>
            </a:r>
            <a:r>
              <a:rPr lang="en-US" sz="2000" dirty="0" smtClean="0">
                <a:solidFill>
                  <a:srgbClr val="000099"/>
                </a:solidFill>
                <a:latin typeface="Arial" pitchFamily="34" charset="0"/>
                <a:cs typeface="Arial" pitchFamily="34" charset="0"/>
              </a:rPr>
              <a:t>them. We </a:t>
            </a:r>
            <a:r>
              <a:rPr lang="en-US" sz="2000" dirty="0">
                <a:solidFill>
                  <a:srgbClr val="000099"/>
                </a:solidFill>
                <a:latin typeface="Arial" pitchFamily="34" charset="0"/>
                <a:cs typeface="Arial" pitchFamily="34" charset="0"/>
              </a:rPr>
              <a:t>classify four kinds of </a:t>
            </a:r>
            <a:r>
              <a:rPr lang="en-US" sz="2000" dirty="0" smtClean="0">
                <a:solidFill>
                  <a:srgbClr val="000099"/>
                </a:solidFill>
                <a:latin typeface="Arial" pitchFamily="34" charset="0"/>
                <a:cs typeface="Arial" pitchFamily="34" charset="0"/>
              </a:rPr>
              <a:t>dependencies:</a:t>
            </a:r>
          </a:p>
          <a:p>
            <a:pPr marL="800100" lvl="1" indent="-342900" algn="just">
              <a:spcBef>
                <a:spcPts val="1800"/>
              </a:spcBef>
              <a:buBlip>
                <a:blip r:embed="rId2"/>
              </a:buBlip>
            </a:pPr>
            <a:r>
              <a:rPr lang="en-US" sz="2000" i="1" dirty="0" smtClean="0">
                <a:solidFill>
                  <a:srgbClr val="000099"/>
                </a:solidFill>
                <a:latin typeface="Arial" pitchFamily="34" charset="0"/>
                <a:cs typeface="Arial" pitchFamily="34" charset="0"/>
              </a:rPr>
              <a:t>execution </a:t>
            </a:r>
            <a:r>
              <a:rPr lang="en-US" sz="2000" i="1" dirty="0">
                <a:solidFill>
                  <a:srgbClr val="000099"/>
                </a:solidFill>
                <a:latin typeface="Arial" pitchFamily="34" charset="0"/>
                <a:cs typeface="Arial" pitchFamily="34" charset="0"/>
              </a:rPr>
              <a:t>order </a:t>
            </a:r>
            <a:r>
              <a:rPr lang="en-US" sz="2000" i="1" dirty="0" smtClean="0">
                <a:solidFill>
                  <a:srgbClr val="000099"/>
                </a:solidFill>
                <a:latin typeface="Arial" pitchFamily="34" charset="0"/>
                <a:cs typeface="Arial" pitchFamily="34" charset="0"/>
              </a:rPr>
              <a:t>dependency</a:t>
            </a:r>
            <a:endParaRPr lang="en-US" sz="2000" dirty="0">
              <a:solidFill>
                <a:srgbClr val="000099"/>
              </a:solidFill>
              <a:latin typeface="Arial" pitchFamily="34" charset="0"/>
              <a:cs typeface="Arial" pitchFamily="34" charset="0"/>
            </a:endParaRPr>
          </a:p>
          <a:p>
            <a:pPr marL="800100" lvl="1" indent="-342900">
              <a:buBlip>
                <a:blip r:embed="rId2"/>
              </a:buBlip>
            </a:pPr>
            <a:r>
              <a:rPr lang="en-US" sz="2000" i="1" dirty="0">
                <a:solidFill>
                  <a:srgbClr val="000099"/>
                </a:solidFill>
                <a:latin typeface="Arial" pitchFamily="34" charset="0"/>
                <a:cs typeface="Arial" pitchFamily="34" charset="0"/>
              </a:rPr>
              <a:t>conditional </a:t>
            </a:r>
            <a:r>
              <a:rPr lang="en-US" sz="2000" i="1" dirty="0" smtClean="0">
                <a:solidFill>
                  <a:srgbClr val="000099"/>
                </a:solidFill>
                <a:latin typeface="Arial" pitchFamily="34" charset="0"/>
                <a:cs typeface="Arial" pitchFamily="34" charset="0"/>
              </a:rPr>
              <a:t>dependency</a:t>
            </a:r>
            <a:endParaRPr lang="en-US" sz="2000" dirty="0">
              <a:solidFill>
                <a:srgbClr val="000099"/>
              </a:solidFill>
              <a:latin typeface="Arial" pitchFamily="34" charset="0"/>
              <a:cs typeface="Arial" pitchFamily="34" charset="0"/>
            </a:endParaRPr>
          </a:p>
          <a:p>
            <a:pPr marL="800100" lvl="1" indent="-342900">
              <a:buBlip>
                <a:blip r:embed="rId2"/>
              </a:buBlip>
            </a:pPr>
            <a:r>
              <a:rPr lang="en-US" sz="2000" i="1" dirty="0" smtClean="0">
                <a:solidFill>
                  <a:srgbClr val="000099"/>
                </a:solidFill>
                <a:latin typeface="Arial" pitchFamily="34" charset="0"/>
                <a:cs typeface="Arial" pitchFamily="34" charset="0"/>
              </a:rPr>
              <a:t>selective dependency</a:t>
            </a:r>
            <a:endParaRPr lang="en-US" sz="2000" dirty="0">
              <a:solidFill>
                <a:srgbClr val="000099"/>
              </a:solidFill>
              <a:latin typeface="Arial" pitchFamily="34" charset="0"/>
              <a:cs typeface="Arial" pitchFamily="34" charset="0"/>
            </a:endParaRPr>
          </a:p>
          <a:p>
            <a:pPr marL="800100" lvl="1" indent="-342900">
              <a:buBlip>
                <a:blip r:embed="rId2"/>
              </a:buBlip>
            </a:pPr>
            <a:r>
              <a:rPr lang="en-US" sz="2000" i="1" dirty="0" smtClean="0">
                <a:solidFill>
                  <a:srgbClr val="000099"/>
                </a:solidFill>
                <a:latin typeface="Arial" pitchFamily="34" charset="0"/>
                <a:cs typeface="Arial" pitchFamily="34" charset="0"/>
              </a:rPr>
              <a:t>parallel </a:t>
            </a:r>
            <a:r>
              <a:rPr lang="en-US" sz="2000" i="1" dirty="0">
                <a:solidFill>
                  <a:srgbClr val="000099"/>
                </a:solidFill>
                <a:latin typeface="Arial" pitchFamily="34" charset="0"/>
                <a:cs typeface="Arial" pitchFamily="34" charset="0"/>
              </a:rPr>
              <a:t>dependency</a:t>
            </a:r>
            <a:r>
              <a:rPr lang="en-US" sz="2000" dirty="0">
                <a:solidFill>
                  <a:srgbClr val="000099"/>
                </a:solidFill>
                <a:latin typeface="Arial" pitchFamily="34" charset="0"/>
                <a:cs typeface="Arial" pitchFamily="34" charset="0"/>
              </a:rPr>
              <a:t>.</a:t>
            </a:r>
          </a:p>
        </p:txBody>
      </p:sp>
    </p:spTree>
    <p:extLst>
      <p:ext uri="{BB962C8B-B14F-4D97-AF65-F5344CB8AC3E}">
        <p14:creationId xmlns:p14="http://schemas.microsoft.com/office/powerpoint/2010/main" val="24865719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8" y="6286500"/>
            <a:ext cx="45443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18</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Workflow</a:t>
            </a:r>
            <a:endParaRPr lang="en-US" sz="2800" b="1" dirty="0" smtClean="0">
              <a:solidFill>
                <a:srgbClr val="C00000"/>
              </a:solidFill>
              <a:latin typeface="Arial" pitchFamily="34" charset="0"/>
              <a:cs typeface="Arial" pitchFamily="34" charset="0"/>
            </a:endParaRPr>
          </a:p>
        </p:txBody>
      </p:sp>
      <p:sp>
        <p:nvSpPr>
          <p:cNvPr id="3" name="Rectangle 2"/>
          <p:cNvSpPr/>
          <p:nvPr/>
        </p:nvSpPr>
        <p:spPr>
          <a:xfrm>
            <a:off x="747346" y="867870"/>
            <a:ext cx="7789822" cy="4616648"/>
          </a:xfrm>
          <a:prstGeom prst="rect">
            <a:avLst/>
          </a:prstGeom>
        </p:spPr>
        <p:txBody>
          <a:bodyPr wrap="square">
            <a:spAutoFit/>
          </a:bodyPr>
          <a:lstStyle/>
          <a:p>
            <a:pPr marL="0" indent="0" algn="just">
              <a:spcBef>
                <a:spcPts val="1200"/>
              </a:spcBef>
            </a:pPr>
            <a:r>
              <a:rPr lang="en-US" dirty="0" smtClean="0">
                <a:solidFill>
                  <a:srgbClr val="660066"/>
                </a:solidFill>
                <a:latin typeface="Arial" pitchFamily="34" charset="0"/>
                <a:cs typeface="Arial" pitchFamily="34" charset="0"/>
              </a:rPr>
              <a:t>Task Group (TG) and </a:t>
            </a:r>
            <a:r>
              <a:rPr lang="en-US" i="1" dirty="0" err="1" smtClean="0">
                <a:solidFill>
                  <a:srgbClr val="660066"/>
                </a:solidFill>
                <a:latin typeface="Arial" pitchFamily="34" charset="0"/>
                <a:cs typeface="Arial" pitchFamily="34" charset="0"/>
              </a:rPr>
              <a:t>wf</a:t>
            </a:r>
            <a:r>
              <a:rPr lang="en-US" i="1" dirty="0" smtClean="0">
                <a:solidFill>
                  <a:srgbClr val="660066"/>
                </a:solidFill>
                <a:latin typeface="Arial" pitchFamily="34" charset="0"/>
                <a:cs typeface="Arial" pitchFamily="34" charset="0"/>
              </a:rPr>
              <a:t> </a:t>
            </a:r>
            <a:r>
              <a:rPr lang="en-US" dirty="0" smtClean="0">
                <a:solidFill>
                  <a:srgbClr val="660066"/>
                </a:solidFill>
                <a:latin typeface="Arial" pitchFamily="34" charset="0"/>
                <a:cs typeface="Arial" pitchFamily="34" charset="0"/>
              </a:rPr>
              <a:t>Hierarchy</a:t>
            </a:r>
          </a:p>
          <a:p>
            <a:pPr algn="just">
              <a:spcBef>
                <a:spcPts val="1200"/>
              </a:spcBef>
            </a:pPr>
            <a:r>
              <a:rPr lang="en-US" sz="2000" dirty="0" smtClean="0">
                <a:solidFill>
                  <a:srgbClr val="000099"/>
                </a:solidFill>
                <a:latin typeface="Arial" pitchFamily="34" charset="0"/>
                <a:cs typeface="Arial" pitchFamily="34" charset="0"/>
              </a:rPr>
              <a:t>A TG is simple if it has one task. Otherwise </a:t>
            </a:r>
            <a:r>
              <a:rPr lang="en-US" sz="2000" i="1" dirty="0" err="1" smtClean="0">
                <a:solidFill>
                  <a:srgbClr val="000099"/>
                </a:solidFill>
                <a:latin typeface="Symbol" pitchFamily="18" charset="2"/>
                <a:cs typeface="Arial" pitchFamily="34" charset="0"/>
              </a:rPr>
              <a:t>t</a:t>
            </a:r>
            <a:r>
              <a:rPr lang="en-US" sz="2000" i="1" baseline="-15000" dirty="0" err="1" smtClean="0">
                <a:solidFill>
                  <a:srgbClr val="000099"/>
                </a:solidFill>
                <a:latin typeface="Arial" pitchFamily="34" charset="0"/>
                <a:cs typeface="Arial" pitchFamily="34" charset="0"/>
              </a:rPr>
              <a:t>i</a:t>
            </a:r>
            <a:r>
              <a:rPr lang="en-US" sz="2000" dirty="0" err="1" smtClean="0">
                <a:solidFill>
                  <a:srgbClr val="000099"/>
                </a:solidFill>
                <a:latin typeface="Arial" pitchFamily="34" charset="0"/>
                <a:cs typeface="Arial" pitchFamily="34" charset="0"/>
              </a:rPr>
              <a:t>’s</a:t>
            </a:r>
            <a:r>
              <a:rPr lang="en-US" sz="2000" dirty="0" smtClean="0">
                <a:solidFill>
                  <a:srgbClr val="000099"/>
                </a:solidFill>
                <a:latin typeface="Arial" pitchFamily="34" charset="0"/>
                <a:cs typeface="Arial" pitchFamily="34" charset="0"/>
              </a:rPr>
              <a:t> are related together by executional, conditional, selective, or/and parallel. </a:t>
            </a:r>
          </a:p>
          <a:p>
            <a:pPr algn="just">
              <a:spcBef>
                <a:spcPts val="1200"/>
              </a:spcBef>
            </a:pPr>
            <a:r>
              <a:rPr lang="en-US" sz="2000" dirty="0" smtClean="0">
                <a:solidFill>
                  <a:srgbClr val="000099"/>
                </a:solidFill>
                <a:latin typeface="Arial" pitchFamily="34" charset="0"/>
                <a:cs typeface="Arial" pitchFamily="34" charset="0"/>
              </a:rPr>
              <a:t>TG = &lt;R, {</a:t>
            </a:r>
            <a:r>
              <a:rPr lang="en-US" sz="2000" dirty="0">
                <a:solidFill>
                  <a:srgbClr val="000099"/>
                </a:solidFill>
                <a:latin typeface="Symbol" pitchFamily="18" charset="2"/>
                <a:cs typeface="Arial" pitchFamily="34" charset="0"/>
              </a:rPr>
              <a:t>t</a:t>
            </a:r>
            <a:r>
              <a:rPr lang="en-US" sz="2000" baseline="-15000" dirty="0">
                <a:solidFill>
                  <a:srgbClr val="000099"/>
                </a:solidFill>
                <a:latin typeface="Arial" pitchFamily="34" charset="0"/>
                <a:cs typeface="Arial" pitchFamily="34" charset="0"/>
              </a:rPr>
              <a:t>1</a:t>
            </a:r>
            <a:r>
              <a:rPr lang="en-US" sz="2000" dirty="0">
                <a:solidFill>
                  <a:srgbClr val="000099"/>
                </a:solidFill>
                <a:latin typeface="Arial" pitchFamily="34" charset="0"/>
                <a:cs typeface="Arial" pitchFamily="34" charset="0"/>
              </a:rPr>
              <a:t>, </a:t>
            </a:r>
            <a:r>
              <a:rPr lang="en-US" sz="2000" dirty="0">
                <a:solidFill>
                  <a:srgbClr val="000099"/>
                </a:solidFill>
                <a:latin typeface="Symbol" pitchFamily="18" charset="2"/>
                <a:cs typeface="Arial" pitchFamily="34" charset="0"/>
              </a:rPr>
              <a:t>t</a:t>
            </a:r>
            <a:r>
              <a:rPr lang="en-US" sz="2000" baseline="-15000" dirty="0">
                <a:solidFill>
                  <a:srgbClr val="000099"/>
                </a:solidFill>
                <a:latin typeface="Arial" pitchFamily="34" charset="0"/>
                <a:cs typeface="Arial" pitchFamily="34" charset="0"/>
              </a:rPr>
              <a:t>2</a:t>
            </a:r>
            <a:r>
              <a:rPr lang="en-US" sz="2000" dirty="0">
                <a:solidFill>
                  <a:srgbClr val="000099"/>
                </a:solidFill>
                <a:latin typeface="Symbol" pitchFamily="18" charset="2"/>
                <a:cs typeface="Arial" pitchFamily="34" charset="0"/>
              </a:rPr>
              <a:t>, .., </a:t>
            </a:r>
            <a:r>
              <a:rPr lang="en-US" sz="2000" dirty="0" smtClean="0">
                <a:solidFill>
                  <a:srgbClr val="000099"/>
                </a:solidFill>
                <a:latin typeface="Symbol" pitchFamily="18" charset="2"/>
                <a:cs typeface="Arial" pitchFamily="34" charset="0"/>
              </a:rPr>
              <a:t>t</a:t>
            </a:r>
            <a:r>
              <a:rPr lang="en-US" sz="2000" baseline="-15000" dirty="0" smtClean="0">
                <a:solidFill>
                  <a:srgbClr val="000099"/>
                </a:solidFill>
                <a:latin typeface="Arial" pitchFamily="34" charset="0"/>
                <a:cs typeface="Arial" pitchFamily="34" charset="0"/>
              </a:rPr>
              <a:t>m</a:t>
            </a:r>
            <a:r>
              <a:rPr lang="en-US" sz="2000" dirty="0" smtClean="0">
                <a:solidFill>
                  <a:srgbClr val="000099"/>
                </a:solidFill>
                <a:latin typeface="Symbol" pitchFamily="18" charset="2"/>
                <a:cs typeface="Arial" pitchFamily="34" charset="0"/>
              </a:rPr>
              <a:t>}, </a:t>
            </a:r>
            <a:r>
              <a:rPr lang="en-US" sz="2000" dirty="0" smtClean="0">
                <a:solidFill>
                  <a:srgbClr val="000099"/>
                </a:solidFill>
                <a:latin typeface="Arial" pitchFamily="34" charset="0"/>
                <a:cs typeface="Arial" pitchFamily="34" charset="0"/>
              </a:rPr>
              <a:t>input, output, result, status&gt; where</a:t>
            </a:r>
          </a:p>
          <a:p>
            <a:pPr marL="342900" indent="-342900">
              <a:spcBef>
                <a:spcPts val="1200"/>
              </a:spcBef>
              <a:buBlip>
                <a:blip r:embed="rId2"/>
              </a:buBlip>
            </a:pPr>
            <a:r>
              <a:rPr lang="en-US" sz="2000" i="1" dirty="0" smtClean="0">
                <a:solidFill>
                  <a:srgbClr val="000099"/>
                </a:solidFill>
                <a:latin typeface="Arial" pitchFamily="34" charset="0"/>
                <a:cs typeface="Arial" pitchFamily="34" charset="0"/>
              </a:rPr>
              <a:t>R </a:t>
            </a:r>
            <a:r>
              <a:rPr lang="en-US" sz="2000"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type </a:t>
            </a:r>
            <a:r>
              <a:rPr lang="en-US" sz="2000" dirty="0">
                <a:solidFill>
                  <a:srgbClr val="000099"/>
                </a:solidFill>
                <a:latin typeface="Arial" pitchFamily="34" charset="0"/>
                <a:cs typeface="Arial" pitchFamily="34" charset="0"/>
              </a:rPr>
              <a:t>of the </a:t>
            </a:r>
            <a:r>
              <a:rPr lang="en-US" sz="2000" dirty="0" smtClean="0">
                <a:solidFill>
                  <a:srgbClr val="000099"/>
                </a:solidFill>
                <a:latin typeface="Arial" pitchFamily="34" charset="0"/>
                <a:cs typeface="Arial" pitchFamily="34" charset="0"/>
              </a:rPr>
              <a:t>TG (</a:t>
            </a:r>
            <a:r>
              <a:rPr lang="en-US" sz="2000" i="1" dirty="0" smtClean="0">
                <a:solidFill>
                  <a:srgbClr val="000099"/>
                </a:solidFill>
                <a:latin typeface="Arial" pitchFamily="34" charset="0"/>
                <a:cs typeface="Arial" pitchFamily="34" charset="0"/>
              </a:rPr>
              <a:t>simple</a:t>
            </a:r>
            <a:r>
              <a:rPr lang="en-US" sz="2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conditional</a:t>
            </a:r>
            <a:r>
              <a:rPr lang="en-US" sz="2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selective </a:t>
            </a:r>
            <a:r>
              <a:rPr lang="en-US" sz="2000" dirty="0">
                <a:solidFill>
                  <a:srgbClr val="000099"/>
                </a:solidFill>
                <a:latin typeface="Arial" pitchFamily="34" charset="0"/>
                <a:cs typeface="Arial" pitchFamily="34" charset="0"/>
              </a:rPr>
              <a:t>or </a:t>
            </a:r>
            <a:r>
              <a:rPr lang="en-US" sz="2000" i="1" dirty="0" smtClean="0">
                <a:solidFill>
                  <a:srgbClr val="000099"/>
                </a:solidFill>
                <a:latin typeface="Arial" pitchFamily="34" charset="0"/>
                <a:cs typeface="Arial" pitchFamily="34" charset="0"/>
              </a:rPr>
              <a:t>parallel)</a:t>
            </a:r>
            <a:endParaRPr lang="en-US" sz="2000" dirty="0">
              <a:solidFill>
                <a:srgbClr val="000099"/>
              </a:solidFill>
              <a:latin typeface="Arial" pitchFamily="34" charset="0"/>
              <a:cs typeface="Arial" pitchFamily="34" charset="0"/>
            </a:endParaRPr>
          </a:p>
          <a:p>
            <a:pPr marL="342900" indent="-342900" algn="just">
              <a:buBlip>
                <a:blip r:embed="rId2"/>
              </a:buBlip>
            </a:pPr>
            <a:r>
              <a:rPr lang="en-US" sz="2000" dirty="0">
                <a:solidFill>
                  <a:srgbClr val="000099"/>
                </a:solidFill>
                <a:latin typeface="Arial" pitchFamily="34" charset="0"/>
                <a:cs typeface="Arial" pitchFamily="34" charset="0"/>
              </a:rPr>
              <a:t>{</a:t>
            </a:r>
            <a:r>
              <a:rPr lang="en-US" sz="2000" dirty="0">
                <a:solidFill>
                  <a:srgbClr val="000099"/>
                </a:solidFill>
                <a:latin typeface="Symbol" pitchFamily="18" charset="2"/>
                <a:cs typeface="Arial" pitchFamily="34" charset="0"/>
              </a:rPr>
              <a:t>t</a:t>
            </a:r>
            <a:r>
              <a:rPr lang="en-US" sz="2000" baseline="-15000" dirty="0">
                <a:solidFill>
                  <a:srgbClr val="000099"/>
                </a:solidFill>
                <a:latin typeface="Arial" pitchFamily="34" charset="0"/>
                <a:cs typeface="Arial" pitchFamily="34" charset="0"/>
              </a:rPr>
              <a:t>1</a:t>
            </a:r>
            <a:r>
              <a:rPr lang="en-US" sz="2000" dirty="0">
                <a:solidFill>
                  <a:srgbClr val="000099"/>
                </a:solidFill>
                <a:latin typeface="Arial" pitchFamily="34" charset="0"/>
                <a:cs typeface="Arial" pitchFamily="34" charset="0"/>
              </a:rPr>
              <a:t>, </a:t>
            </a:r>
            <a:r>
              <a:rPr lang="en-US" sz="2000" dirty="0">
                <a:solidFill>
                  <a:srgbClr val="000099"/>
                </a:solidFill>
                <a:latin typeface="Symbol" pitchFamily="18" charset="2"/>
                <a:cs typeface="Arial" pitchFamily="34" charset="0"/>
              </a:rPr>
              <a:t>t</a:t>
            </a:r>
            <a:r>
              <a:rPr lang="en-US" sz="2000" baseline="-15000" dirty="0">
                <a:solidFill>
                  <a:srgbClr val="000099"/>
                </a:solidFill>
                <a:latin typeface="Arial" pitchFamily="34" charset="0"/>
                <a:cs typeface="Arial" pitchFamily="34" charset="0"/>
              </a:rPr>
              <a:t>2</a:t>
            </a:r>
            <a:r>
              <a:rPr lang="en-US" sz="2000" dirty="0">
                <a:solidFill>
                  <a:srgbClr val="000099"/>
                </a:solidFill>
                <a:latin typeface="Symbol" pitchFamily="18" charset="2"/>
                <a:cs typeface="Arial" pitchFamily="34" charset="0"/>
              </a:rPr>
              <a:t>, .., </a:t>
            </a:r>
            <a:r>
              <a:rPr lang="en-US" sz="2000" dirty="0" smtClean="0">
                <a:solidFill>
                  <a:srgbClr val="000099"/>
                </a:solidFill>
                <a:latin typeface="Symbol" pitchFamily="18" charset="2"/>
                <a:cs typeface="Arial" pitchFamily="34" charset="0"/>
              </a:rPr>
              <a:t>t</a:t>
            </a:r>
            <a:r>
              <a:rPr lang="en-US" sz="2000" baseline="-15000" dirty="0" smtClean="0">
                <a:solidFill>
                  <a:srgbClr val="000099"/>
                </a:solidFill>
                <a:latin typeface="Arial" pitchFamily="34" charset="0"/>
                <a:cs typeface="Arial" pitchFamily="34" charset="0"/>
              </a:rPr>
              <a:t>m</a:t>
            </a:r>
            <a:r>
              <a:rPr lang="en-US" sz="2000" dirty="0" smtClean="0">
                <a:solidFill>
                  <a:srgbClr val="000099"/>
                </a:solidFill>
                <a:latin typeface="Symbol" pitchFamily="18" charset="2"/>
                <a:cs typeface="Arial" pitchFamily="34" charset="0"/>
              </a:rPr>
              <a:t>}: </a:t>
            </a:r>
            <a:r>
              <a:rPr lang="en-US" sz="2000" dirty="0" smtClean="0">
                <a:solidFill>
                  <a:srgbClr val="000099"/>
                </a:solidFill>
                <a:latin typeface="Arial" pitchFamily="34" charset="0"/>
                <a:cs typeface="Arial" pitchFamily="34" charset="0"/>
              </a:rPr>
              <a:t>TG tasks, related </a:t>
            </a:r>
            <a:r>
              <a:rPr lang="en-US" sz="2000" dirty="0">
                <a:solidFill>
                  <a:srgbClr val="000099"/>
                </a:solidFill>
                <a:latin typeface="Arial" pitchFamily="34" charset="0"/>
                <a:cs typeface="Arial" pitchFamily="34" charset="0"/>
              </a:rPr>
              <a:t>with </a:t>
            </a:r>
            <a:r>
              <a:rPr lang="en-US" sz="2000" dirty="0" smtClean="0">
                <a:solidFill>
                  <a:srgbClr val="000099"/>
                </a:solidFill>
                <a:latin typeface="Arial" pitchFamily="34" charset="0"/>
                <a:cs typeface="Arial" pitchFamily="34" charset="0"/>
              </a:rPr>
              <a:t>some dependency by </a:t>
            </a:r>
            <a:r>
              <a:rPr lang="en-US" sz="2000" i="1" dirty="0" smtClean="0">
                <a:solidFill>
                  <a:srgbClr val="000099"/>
                </a:solidFill>
                <a:latin typeface="Arial" pitchFamily="34" charset="0"/>
                <a:cs typeface="Arial" pitchFamily="34" charset="0"/>
              </a:rPr>
              <a:t>R</a:t>
            </a:r>
            <a:endParaRPr lang="en-US" sz="2000" dirty="0">
              <a:solidFill>
                <a:srgbClr val="000099"/>
              </a:solidFill>
              <a:latin typeface="Arial" pitchFamily="34" charset="0"/>
              <a:cs typeface="Arial" pitchFamily="34" charset="0"/>
            </a:endParaRPr>
          </a:p>
          <a:p>
            <a:pPr marL="342900" indent="-342900">
              <a:buBlip>
                <a:blip r:embed="rId2"/>
              </a:buBlip>
            </a:pPr>
            <a:r>
              <a:rPr lang="en-US" sz="2000" i="1" dirty="0" smtClean="0">
                <a:solidFill>
                  <a:srgbClr val="000099"/>
                </a:solidFill>
                <a:latin typeface="Arial" pitchFamily="34" charset="0"/>
                <a:cs typeface="Arial" pitchFamily="34" charset="0"/>
              </a:rPr>
              <a:t>input</a:t>
            </a:r>
            <a:r>
              <a:rPr lang="en-US" sz="2000"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input </a:t>
            </a:r>
            <a:r>
              <a:rPr lang="en-US" sz="2000" dirty="0">
                <a:solidFill>
                  <a:srgbClr val="000099"/>
                </a:solidFill>
                <a:latin typeface="Arial" pitchFamily="34" charset="0"/>
                <a:cs typeface="Arial" pitchFamily="34" charset="0"/>
              </a:rPr>
              <a:t>to the TG.</a:t>
            </a:r>
          </a:p>
          <a:p>
            <a:pPr marL="342900" indent="-342900" algn="just">
              <a:buBlip>
                <a:blip r:embed="rId2"/>
              </a:buBlip>
            </a:pPr>
            <a:r>
              <a:rPr lang="en-US" sz="2000" i="1" dirty="0" smtClean="0">
                <a:solidFill>
                  <a:srgbClr val="000099"/>
                </a:solidFill>
                <a:latin typeface="Arial" pitchFamily="34" charset="0"/>
                <a:cs typeface="Arial" pitchFamily="34" charset="0"/>
              </a:rPr>
              <a:t>output</a:t>
            </a:r>
            <a:r>
              <a:rPr lang="en-US" sz="2000" dirty="0" smtClean="0">
                <a:solidFill>
                  <a:srgbClr val="000099"/>
                </a:solidFill>
                <a:latin typeface="Arial" pitchFamily="34" charset="0"/>
                <a:cs typeface="Arial" pitchFamily="34" charset="0"/>
              </a:rPr>
              <a:t>: TG’s output. It is meaningful </a:t>
            </a:r>
            <a:r>
              <a:rPr lang="en-US" sz="2000" dirty="0">
                <a:solidFill>
                  <a:srgbClr val="000099"/>
                </a:solidFill>
                <a:latin typeface="Arial" pitchFamily="34" charset="0"/>
                <a:cs typeface="Arial" pitchFamily="34" charset="0"/>
              </a:rPr>
              <a:t>only if </a:t>
            </a:r>
            <a:r>
              <a:rPr lang="en-US" sz="2000" dirty="0" smtClean="0">
                <a:solidFill>
                  <a:srgbClr val="000099"/>
                </a:solidFill>
                <a:latin typeface="Arial" pitchFamily="34" charset="0"/>
                <a:cs typeface="Arial" pitchFamily="34" charset="0"/>
              </a:rPr>
              <a:t>its execution is successful</a:t>
            </a:r>
            <a:r>
              <a:rPr lang="en-US" sz="2000"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The </a:t>
            </a:r>
            <a:r>
              <a:rPr lang="en-US" sz="2000" dirty="0">
                <a:solidFill>
                  <a:srgbClr val="000099"/>
                </a:solidFill>
                <a:latin typeface="Arial" pitchFamily="34" charset="0"/>
                <a:cs typeface="Arial" pitchFamily="34" charset="0"/>
              </a:rPr>
              <a:t>output is the actual data value produced by a task, for </a:t>
            </a:r>
            <a:r>
              <a:rPr lang="en-US" sz="2000" dirty="0" smtClean="0">
                <a:solidFill>
                  <a:srgbClr val="000099"/>
                </a:solidFill>
                <a:latin typeface="Arial" pitchFamily="34" charset="0"/>
                <a:cs typeface="Arial" pitchFamily="34" charset="0"/>
              </a:rPr>
              <a:t>example, age </a:t>
            </a:r>
            <a:r>
              <a:rPr lang="en-US" sz="2000" dirty="0">
                <a:solidFill>
                  <a:srgbClr val="000099"/>
                </a:solidFill>
                <a:latin typeface="Arial" pitchFamily="34" charset="0"/>
                <a:cs typeface="Arial" pitchFamily="34" charset="0"/>
              </a:rPr>
              <a:t>value is changed from 50 to 51.</a:t>
            </a:r>
          </a:p>
          <a:p>
            <a:pPr marL="342900" indent="-342900" algn="just">
              <a:buBlip>
                <a:blip r:embed="rId2"/>
              </a:buBlip>
            </a:pPr>
            <a:r>
              <a:rPr lang="en-US" sz="2000" i="1" dirty="0" smtClean="0">
                <a:solidFill>
                  <a:srgbClr val="000099"/>
                </a:solidFill>
                <a:latin typeface="Arial" pitchFamily="34" charset="0"/>
                <a:cs typeface="Arial" pitchFamily="34" charset="0"/>
              </a:rPr>
              <a:t>result</a:t>
            </a:r>
            <a:r>
              <a:rPr lang="en-US" sz="2000" dirty="0" smtClean="0">
                <a:solidFill>
                  <a:srgbClr val="000099"/>
                </a:solidFill>
                <a:latin typeface="Arial" pitchFamily="34" charset="0"/>
                <a:cs typeface="Arial" pitchFamily="34" charset="0"/>
              </a:rPr>
              <a:t>: TG result after </a:t>
            </a:r>
            <a:r>
              <a:rPr lang="en-US" sz="2000" dirty="0">
                <a:solidFill>
                  <a:srgbClr val="000099"/>
                </a:solidFill>
                <a:latin typeface="Arial" pitchFamily="34" charset="0"/>
                <a:cs typeface="Arial" pitchFamily="34" charset="0"/>
              </a:rPr>
              <a:t>it </a:t>
            </a:r>
            <a:r>
              <a:rPr lang="en-US" sz="2000" dirty="0" smtClean="0">
                <a:solidFill>
                  <a:srgbClr val="000099"/>
                </a:solidFill>
                <a:latin typeface="Arial" pitchFamily="34" charset="0"/>
                <a:cs typeface="Arial" pitchFamily="34" charset="0"/>
              </a:rPr>
              <a:t>commits (</a:t>
            </a:r>
            <a:r>
              <a:rPr lang="en-US" sz="2000" i="1" dirty="0" smtClean="0">
                <a:solidFill>
                  <a:srgbClr val="000099"/>
                </a:solidFill>
                <a:latin typeface="Arial" pitchFamily="34" charset="0"/>
                <a:cs typeface="Arial" pitchFamily="34" charset="0"/>
              </a:rPr>
              <a:t>success </a:t>
            </a:r>
            <a:r>
              <a:rPr lang="en-US" sz="2000" dirty="0" smtClean="0">
                <a:solidFill>
                  <a:srgbClr val="000099"/>
                </a:solidFill>
                <a:latin typeface="Arial" pitchFamily="34" charset="0"/>
                <a:cs typeface="Arial" pitchFamily="34" charset="0"/>
              </a:rPr>
              <a:t>or </a:t>
            </a:r>
            <a:r>
              <a:rPr lang="en-US" sz="2000" i="1" dirty="0" smtClean="0">
                <a:solidFill>
                  <a:srgbClr val="000099"/>
                </a:solidFill>
                <a:latin typeface="Arial" pitchFamily="34" charset="0"/>
                <a:cs typeface="Arial" pitchFamily="34" charset="0"/>
              </a:rPr>
              <a:t>fail </a:t>
            </a:r>
            <a:r>
              <a:rPr lang="en-US" sz="2000" dirty="0">
                <a:solidFill>
                  <a:srgbClr val="000099"/>
                </a:solidFill>
                <a:latin typeface="Arial" pitchFamily="34" charset="0"/>
                <a:cs typeface="Arial" pitchFamily="34" charset="0"/>
              </a:rPr>
              <a:t>or </a:t>
            </a:r>
            <a:r>
              <a:rPr lang="en-US" sz="2000" i="1" dirty="0" smtClean="0">
                <a:solidFill>
                  <a:srgbClr val="000099"/>
                </a:solidFill>
                <a:latin typeface="Arial" pitchFamily="34" charset="0"/>
                <a:cs typeface="Arial" pitchFamily="34" charset="0"/>
              </a:rPr>
              <a:t>semantically </a:t>
            </a:r>
            <a:r>
              <a:rPr lang="en-US" sz="2000" i="1" dirty="0">
                <a:solidFill>
                  <a:srgbClr val="000099"/>
                </a:solidFill>
                <a:latin typeface="Arial" pitchFamily="34" charset="0"/>
                <a:cs typeface="Arial" pitchFamily="34" charset="0"/>
              </a:rPr>
              <a:t>fail</a:t>
            </a:r>
            <a:r>
              <a:rPr lang="en-US" sz="2000" dirty="0">
                <a:solidFill>
                  <a:srgbClr val="000099"/>
                </a:solidFill>
                <a:latin typeface="Arial" pitchFamily="34" charset="0"/>
                <a:cs typeface="Arial" pitchFamily="34" charset="0"/>
              </a:rPr>
              <a:t>.</a:t>
            </a:r>
          </a:p>
          <a:p>
            <a:pPr marL="342900" indent="-342900">
              <a:buBlip>
                <a:blip r:embed="rId2"/>
              </a:buBlip>
            </a:pPr>
            <a:r>
              <a:rPr lang="en-US" sz="2000" i="1" dirty="0" smtClean="0">
                <a:solidFill>
                  <a:srgbClr val="000099"/>
                </a:solidFill>
                <a:latin typeface="Arial" pitchFamily="34" charset="0"/>
                <a:cs typeface="Arial" pitchFamily="34" charset="0"/>
              </a:rPr>
              <a:t>status</a:t>
            </a:r>
            <a:r>
              <a:rPr lang="en-US" sz="2000" dirty="0" smtClean="0">
                <a:solidFill>
                  <a:srgbClr val="000099"/>
                </a:solidFill>
                <a:latin typeface="Arial" pitchFamily="34" charset="0"/>
                <a:cs typeface="Arial" pitchFamily="34" charset="0"/>
              </a:rPr>
              <a:t>: status </a:t>
            </a:r>
            <a:r>
              <a:rPr lang="en-US" sz="2000" dirty="0">
                <a:solidFill>
                  <a:srgbClr val="000099"/>
                </a:solidFill>
                <a:latin typeface="Arial" pitchFamily="34" charset="0"/>
                <a:cs typeface="Arial" pitchFamily="34" charset="0"/>
              </a:rPr>
              <a:t>of the </a:t>
            </a:r>
            <a:r>
              <a:rPr lang="en-US" sz="2000" dirty="0" smtClean="0">
                <a:solidFill>
                  <a:srgbClr val="000099"/>
                </a:solidFill>
                <a:latin typeface="Arial" pitchFamily="34" charset="0"/>
                <a:cs typeface="Arial" pitchFamily="34" charset="0"/>
              </a:rPr>
              <a:t>TG (</a:t>
            </a:r>
            <a:r>
              <a:rPr lang="en-US" sz="2000" i="1" dirty="0" smtClean="0">
                <a:solidFill>
                  <a:srgbClr val="000099"/>
                </a:solidFill>
                <a:latin typeface="Arial" pitchFamily="34" charset="0"/>
                <a:cs typeface="Arial" pitchFamily="34" charset="0"/>
              </a:rPr>
              <a:t>no-start</a:t>
            </a:r>
            <a:r>
              <a:rPr lang="en-US" sz="2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executing </a:t>
            </a:r>
            <a:r>
              <a:rPr lang="en-US" sz="2000" dirty="0" smtClean="0">
                <a:solidFill>
                  <a:srgbClr val="000099"/>
                </a:solidFill>
                <a:latin typeface="Arial" pitchFamily="34" charset="0"/>
                <a:cs typeface="Arial" pitchFamily="34" charset="0"/>
              </a:rPr>
              <a:t>and </a:t>
            </a:r>
            <a:r>
              <a:rPr lang="en-US" sz="2000" i="1" dirty="0" smtClean="0">
                <a:solidFill>
                  <a:srgbClr val="000099"/>
                </a:solidFill>
                <a:latin typeface="Arial" pitchFamily="34" charset="0"/>
                <a:cs typeface="Arial" pitchFamily="34" charset="0"/>
              </a:rPr>
              <a:t>completed)</a:t>
            </a:r>
            <a:endParaRPr lang="en-US" sz="2000" dirty="0" smtClean="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15588875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8" y="6286500"/>
            <a:ext cx="45443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19</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Workflow</a:t>
            </a:r>
            <a:endParaRPr lang="en-US" sz="2800" b="1" dirty="0" smtClean="0">
              <a:solidFill>
                <a:srgbClr val="C00000"/>
              </a:solidFill>
              <a:latin typeface="Arial" pitchFamily="34" charset="0"/>
              <a:cs typeface="Arial" pitchFamily="34" charset="0"/>
            </a:endParaRPr>
          </a:p>
        </p:txBody>
      </p:sp>
      <p:sp>
        <p:nvSpPr>
          <p:cNvPr id="3" name="Rectangle 2"/>
          <p:cNvSpPr/>
          <p:nvPr/>
        </p:nvSpPr>
        <p:spPr>
          <a:xfrm>
            <a:off x="747346" y="867870"/>
            <a:ext cx="7789822" cy="1231106"/>
          </a:xfrm>
          <a:prstGeom prst="rect">
            <a:avLst/>
          </a:prstGeom>
        </p:spPr>
        <p:txBody>
          <a:bodyPr wrap="square">
            <a:spAutoFit/>
          </a:bodyPr>
          <a:lstStyle/>
          <a:p>
            <a:pPr marL="0" indent="0" algn="just">
              <a:spcBef>
                <a:spcPts val="1200"/>
              </a:spcBef>
            </a:pPr>
            <a:r>
              <a:rPr lang="en-US" dirty="0" smtClean="0">
                <a:solidFill>
                  <a:srgbClr val="660066"/>
                </a:solidFill>
                <a:latin typeface="Arial" pitchFamily="34" charset="0"/>
                <a:cs typeface="Arial" pitchFamily="34" charset="0"/>
              </a:rPr>
              <a:t>Task Group (TG) and </a:t>
            </a:r>
            <a:r>
              <a:rPr lang="en-US" i="1" dirty="0" err="1" smtClean="0">
                <a:solidFill>
                  <a:srgbClr val="660066"/>
                </a:solidFill>
                <a:latin typeface="Arial" pitchFamily="34" charset="0"/>
                <a:cs typeface="Arial" pitchFamily="34" charset="0"/>
              </a:rPr>
              <a:t>wf</a:t>
            </a:r>
            <a:r>
              <a:rPr lang="en-US" i="1" dirty="0" smtClean="0">
                <a:solidFill>
                  <a:srgbClr val="660066"/>
                </a:solidFill>
                <a:latin typeface="Arial" pitchFamily="34" charset="0"/>
                <a:cs typeface="Arial" pitchFamily="34" charset="0"/>
              </a:rPr>
              <a:t> </a:t>
            </a:r>
            <a:r>
              <a:rPr lang="en-US" dirty="0" smtClean="0">
                <a:solidFill>
                  <a:srgbClr val="660066"/>
                </a:solidFill>
                <a:latin typeface="Arial" pitchFamily="34" charset="0"/>
                <a:cs typeface="Arial" pitchFamily="34" charset="0"/>
              </a:rPr>
              <a:t>Hierarchy</a:t>
            </a:r>
          </a:p>
          <a:p>
            <a:pPr algn="just">
              <a:spcBef>
                <a:spcPts val="1200"/>
              </a:spcBef>
            </a:pPr>
            <a:r>
              <a:rPr lang="en-US" sz="2000" dirty="0" smtClean="0">
                <a:solidFill>
                  <a:srgbClr val="000099"/>
                </a:solidFill>
                <a:latin typeface="Arial" pitchFamily="34" charset="0"/>
                <a:cs typeface="Arial" pitchFamily="34" charset="0"/>
              </a:rPr>
              <a:t>With </a:t>
            </a:r>
            <a:r>
              <a:rPr lang="en-US" sz="2000" dirty="0">
                <a:solidFill>
                  <a:srgbClr val="000099"/>
                </a:solidFill>
                <a:latin typeface="Arial" pitchFamily="34" charset="0"/>
                <a:cs typeface="Arial" pitchFamily="34" charset="0"/>
              </a:rPr>
              <a:t>TG concept we can view the </a:t>
            </a:r>
            <a:r>
              <a:rPr lang="en-US" sz="2000" i="1" dirty="0" err="1">
                <a:solidFill>
                  <a:srgbClr val="000099"/>
                </a:solidFill>
                <a:latin typeface="Arial" pitchFamily="34" charset="0"/>
                <a:cs typeface="Arial" pitchFamily="34" charset="0"/>
              </a:rPr>
              <a:t>wf</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in a three level hierarchical structure, as </a:t>
            </a:r>
            <a:r>
              <a:rPr lang="en-US" sz="2000" dirty="0" smtClean="0">
                <a:solidFill>
                  <a:srgbClr val="000099"/>
                </a:solidFill>
                <a:latin typeface="Arial" pitchFamily="34" charset="0"/>
                <a:cs typeface="Arial" pitchFamily="34" charset="0"/>
              </a:rPr>
              <a:t>illustrated in the following diagram.</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3663842"/>
            <a:ext cx="2582376" cy="227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747346" y="2849509"/>
            <a:ext cx="7640515" cy="1323439"/>
          </a:xfrm>
          <a:prstGeom prst="rect">
            <a:avLst/>
          </a:prstGeom>
        </p:spPr>
        <p:txBody>
          <a:bodyPr wrap="square">
            <a:spAutoFit/>
          </a:bodyPr>
          <a:lstStyle/>
          <a:p>
            <a:pPr marL="342900" indent="-342900">
              <a:buBlip>
                <a:blip r:embed="rId3"/>
              </a:buBlip>
            </a:pPr>
            <a:r>
              <a:rPr lang="en-US" sz="2000" dirty="0">
                <a:solidFill>
                  <a:srgbClr val="000099"/>
                </a:solidFill>
                <a:latin typeface="Arial" pitchFamily="34" charset="0"/>
                <a:cs typeface="Arial" pitchFamily="34" charset="0"/>
              </a:rPr>
              <a:t>F</a:t>
            </a:r>
            <a:r>
              <a:rPr lang="en-US" sz="2000" dirty="0" smtClean="0">
                <a:solidFill>
                  <a:srgbClr val="000099"/>
                </a:solidFill>
                <a:latin typeface="Arial" pitchFamily="34" charset="0"/>
                <a:cs typeface="Arial" pitchFamily="34" charset="0"/>
              </a:rPr>
              <a:t>irst level: green box </a:t>
            </a:r>
            <a:r>
              <a:rPr lang="en-US" sz="2000" dirty="0">
                <a:solidFill>
                  <a:srgbClr val="000099"/>
                </a:solidFill>
                <a:latin typeface="Arial" pitchFamily="34" charset="0"/>
                <a:cs typeface="Arial" pitchFamily="34" charset="0"/>
              </a:rPr>
              <a:t>(</a:t>
            </a:r>
            <a:r>
              <a:rPr lang="en-US" sz="2000" i="1" dirty="0" err="1" smtClean="0">
                <a:solidFill>
                  <a:srgbClr val="000099"/>
                </a:solidFill>
                <a:latin typeface="Arial" pitchFamily="34" charset="0"/>
                <a:cs typeface="Arial" pitchFamily="34" charset="0"/>
              </a:rPr>
              <a:t>wf</a:t>
            </a:r>
            <a:r>
              <a:rPr lang="en-US" sz="2000" i="1" dirty="0" smtClean="0">
                <a:solidFill>
                  <a:srgbClr val="000099"/>
                </a:solidFill>
                <a:latin typeface="Arial" pitchFamily="34" charset="0"/>
                <a:cs typeface="Arial" pitchFamily="34" charset="0"/>
              </a:rPr>
              <a:t>)</a:t>
            </a:r>
          </a:p>
          <a:p>
            <a:pPr marL="342900" indent="-342900" algn="just">
              <a:buBlip>
                <a:blip r:embed="rId3"/>
              </a:buBlip>
            </a:pPr>
            <a:r>
              <a:rPr lang="en-US" sz="2000" dirty="0" smtClean="0">
                <a:solidFill>
                  <a:srgbClr val="000099"/>
                </a:solidFill>
                <a:latin typeface="Arial" pitchFamily="34" charset="0"/>
                <a:cs typeface="Arial" pitchFamily="34" charset="0"/>
              </a:rPr>
              <a:t>The Second level: TG1, TG2, TG3 (related</a:t>
            </a:r>
            <a:r>
              <a:rPr lang="en-US" sz="2000"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to </a:t>
            </a:r>
            <a:r>
              <a:rPr lang="en-US" sz="2000" dirty="0">
                <a:solidFill>
                  <a:srgbClr val="000099"/>
                </a:solidFill>
                <a:latin typeface="Arial" pitchFamily="34" charset="0"/>
                <a:cs typeface="Arial" pitchFamily="34" charset="0"/>
              </a:rPr>
              <a:t>the execution </a:t>
            </a:r>
            <a:r>
              <a:rPr lang="en-US" sz="2000" dirty="0" smtClean="0">
                <a:solidFill>
                  <a:srgbClr val="000099"/>
                </a:solidFill>
                <a:latin typeface="Arial" pitchFamily="34" charset="0"/>
                <a:cs typeface="Arial" pitchFamily="34" charset="0"/>
              </a:rPr>
              <a:t>order dependency</a:t>
            </a:r>
          </a:p>
          <a:p>
            <a:pPr marL="342900" indent="-342900">
              <a:buBlip>
                <a:blip r:embed="rId3"/>
              </a:buBlip>
            </a:pPr>
            <a:r>
              <a:rPr lang="en-US" sz="2000" dirty="0" smtClean="0">
                <a:solidFill>
                  <a:srgbClr val="000099"/>
                </a:solidFill>
                <a:latin typeface="Arial" pitchFamily="34" charset="0"/>
                <a:cs typeface="Arial" pitchFamily="34" charset="0"/>
              </a:rPr>
              <a:t>Third level: all </a:t>
            </a:r>
            <a:r>
              <a:rPr lang="en-US" sz="2000" dirty="0" smtClean="0">
                <a:solidFill>
                  <a:srgbClr val="000099"/>
                </a:solidFill>
                <a:latin typeface="Symbol" pitchFamily="18" charset="2"/>
                <a:cs typeface="Arial" pitchFamily="34" charset="0"/>
              </a:rPr>
              <a:t>t</a:t>
            </a:r>
            <a:r>
              <a:rPr lang="en-US" sz="2000" baseline="-15000" dirty="0" smtClean="0">
                <a:solidFill>
                  <a:srgbClr val="000099"/>
                </a:solidFill>
                <a:latin typeface="Arial" pitchFamily="34" charset="0"/>
                <a:cs typeface="Arial" pitchFamily="34" charset="0"/>
              </a:rPr>
              <a:t>1</a:t>
            </a:r>
            <a:r>
              <a:rPr lang="en-US" sz="2000" dirty="0" smtClean="0">
                <a:solidFill>
                  <a:srgbClr val="000099"/>
                </a:solidFill>
                <a:latin typeface="Arial" pitchFamily="34" charset="0"/>
                <a:cs typeface="Arial" pitchFamily="34" charset="0"/>
              </a:rPr>
              <a:t>’s</a:t>
            </a:r>
            <a:endParaRPr lang="en-US" sz="2000" dirty="0">
              <a:solidFill>
                <a:srgbClr val="000099"/>
              </a:solidFill>
              <a:latin typeface="Arial" pitchFamily="34" charset="0"/>
              <a:cs typeface="Arial" pitchFamily="34" charset="0"/>
            </a:endParaRPr>
          </a:p>
        </p:txBody>
      </p:sp>
      <p:sp>
        <p:nvSpPr>
          <p:cNvPr id="4" name="Rectangle 3"/>
          <p:cNvSpPr/>
          <p:nvPr/>
        </p:nvSpPr>
        <p:spPr>
          <a:xfrm>
            <a:off x="747346" y="2120722"/>
            <a:ext cx="7550030" cy="707886"/>
          </a:xfrm>
          <a:prstGeom prst="rect">
            <a:avLst/>
          </a:prstGeom>
        </p:spPr>
        <p:txBody>
          <a:bodyPr wrap="square">
            <a:spAutoFit/>
          </a:bodyPr>
          <a:lstStyle/>
          <a:p>
            <a:r>
              <a:rPr lang="en-US" sz="2000" dirty="0">
                <a:solidFill>
                  <a:srgbClr val="000099"/>
                </a:solidFill>
                <a:latin typeface="Arial" pitchFamily="34" charset="0"/>
                <a:cs typeface="Arial" pitchFamily="34" charset="0"/>
              </a:rPr>
              <a:t>I</a:t>
            </a:r>
            <a:r>
              <a:rPr lang="en-US" sz="2000" dirty="0" smtClean="0">
                <a:solidFill>
                  <a:srgbClr val="000099"/>
                </a:solidFill>
                <a:latin typeface="Arial" pitchFamily="34" charset="0"/>
                <a:cs typeface="Arial" pitchFamily="34" charset="0"/>
              </a:rPr>
              <a:t>nter-TG </a:t>
            </a:r>
            <a:r>
              <a:rPr lang="en-US" sz="2000" dirty="0">
                <a:solidFill>
                  <a:srgbClr val="000099"/>
                </a:solidFill>
                <a:latin typeface="Arial" pitchFamily="34" charset="0"/>
                <a:cs typeface="Arial" pitchFamily="34" charset="0"/>
              </a:rPr>
              <a:t>dependency: </a:t>
            </a:r>
            <a:r>
              <a:rPr lang="en-US" sz="2000" dirty="0" smtClean="0">
                <a:solidFill>
                  <a:srgbClr val="000099"/>
                </a:solidFill>
                <a:latin typeface="Arial" pitchFamily="34" charset="0"/>
                <a:cs typeface="Arial" pitchFamily="34" charset="0"/>
              </a:rPr>
              <a:t>defines </a:t>
            </a:r>
            <a:r>
              <a:rPr lang="en-US" sz="2000" dirty="0">
                <a:solidFill>
                  <a:srgbClr val="000099"/>
                </a:solidFill>
                <a:latin typeface="Arial" pitchFamily="34" charset="0"/>
                <a:cs typeface="Arial" pitchFamily="34" charset="0"/>
              </a:rPr>
              <a:t>relationship between two or more TGs in terms </a:t>
            </a:r>
            <a:r>
              <a:rPr lang="en-US" sz="2000" dirty="0" smtClean="0">
                <a:solidFill>
                  <a:srgbClr val="000099"/>
                </a:solidFill>
                <a:latin typeface="Arial" pitchFamily="34" charset="0"/>
                <a:cs typeface="Arial" pitchFamily="34" charset="0"/>
              </a:rPr>
              <a:t>of </a:t>
            </a:r>
            <a:r>
              <a:rPr lang="en-US" sz="2000" i="1" dirty="0" smtClean="0">
                <a:solidFill>
                  <a:srgbClr val="000099"/>
                </a:solidFill>
                <a:latin typeface="Arial" pitchFamily="34" charset="0"/>
                <a:cs typeface="Arial" pitchFamily="34" charset="0"/>
              </a:rPr>
              <a:t>execution </a:t>
            </a:r>
            <a:r>
              <a:rPr lang="en-US" sz="2000" i="1" dirty="0">
                <a:solidFill>
                  <a:srgbClr val="000099"/>
                </a:solidFill>
                <a:latin typeface="Arial" pitchFamily="34" charset="0"/>
                <a:cs typeface="Arial" pitchFamily="34" charset="0"/>
              </a:rPr>
              <a:t>order dependency</a:t>
            </a:r>
            <a:r>
              <a:rPr lang="en-US" sz="2000" dirty="0">
                <a:solidFill>
                  <a:srgbClr val="000099"/>
                </a:solidFill>
                <a:latin typeface="Arial" pitchFamily="34" charset="0"/>
                <a:cs typeface="Arial" pitchFamily="34" charset="0"/>
              </a:rPr>
              <a:t>.</a:t>
            </a:r>
          </a:p>
        </p:txBody>
      </p:sp>
    </p:spTree>
    <p:extLst>
      <p:ext uri="{BB962C8B-B14F-4D97-AF65-F5344CB8AC3E}">
        <p14:creationId xmlns:p14="http://schemas.microsoft.com/office/powerpoint/2010/main" val="253063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a:t>
            </a:fld>
            <a:endParaRPr lang="en-US" sz="1400" dirty="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710514" y="794951"/>
            <a:ext cx="7772400" cy="404709"/>
          </a:xfrm>
        </p:spPr>
        <p:txBody>
          <a:bodyPr/>
          <a:lstStyle/>
          <a:p>
            <a:r>
              <a:rPr lang="en-US" sz="2800" b="1" dirty="0" smtClean="0">
                <a:solidFill>
                  <a:srgbClr val="C00000"/>
                </a:solidFill>
                <a:latin typeface="Arial" pitchFamily="34" charset="0"/>
                <a:cs typeface="Arial" pitchFamily="34" charset="0"/>
              </a:rPr>
              <a:t>Workflow</a:t>
            </a:r>
            <a:br>
              <a:rPr lang="en-US" sz="2800" b="1" dirty="0" smtClean="0">
                <a:solidFill>
                  <a:srgbClr val="C00000"/>
                </a:solidFill>
                <a:latin typeface="Arial" pitchFamily="34" charset="0"/>
                <a:cs typeface="Arial" pitchFamily="34" charset="0"/>
              </a:rPr>
            </a:br>
            <a:endParaRPr lang="en-US" sz="2800" b="1" dirty="0" smtClean="0">
              <a:solidFill>
                <a:srgbClr val="C00000"/>
              </a:solidFill>
              <a:latin typeface="Arial" pitchFamily="34" charset="0"/>
              <a:cs typeface="Arial" pitchFamily="34" charset="0"/>
            </a:endParaRPr>
          </a:p>
        </p:txBody>
      </p:sp>
      <p:sp>
        <p:nvSpPr>
          <p:cNvPr id="5124" name="Text Box 4"/>
          <p:cNvSpPr txBox="1">
            <a:spLocks noChangeArrowheads="1"/>
          </p:cNvSpPr>
          <p:nvPr/>
        </p:nvSpPr>
        <p:spPr bwMode="auto">
          <a:xfrm>
            <a:off x="722678" y="990318"/>
            <a:ext cx="19768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marL="0" indent="0"/>
            <a:r>
              <a:rPr lang="en-US" dirty="0" smtClean="0">
                <a:solidFill>
                  <a:srgbClr val="660066"/>
                </a:solidFill>
                <a:latin typeface="Arial" pitchFamily="34" charset="0"/>
                <a:cs typeface="Arial" pitchFamily="34" charset="0"/>
              </a:rPr>
              <a:t>Introduction</a:t>
            </a:r>
            <a:endParaRPr lang="en-US" dirty="0">
              <a:solidFill>
                <a:srgbClr val="660066"/>
              </a:solidFill>
              <a:latin typeface="Arial" pitchFamily="34" charset="0"/>
              <a:cs typeface="Arial" pitchFamily="34" charset="0"/>
            </a:endParaRPr>
          </a:p>
        </p:txBody>
      </p:sp>
      <p:sp>
        <p:nvSpPr>
          <p:cNvPr id="5" name="Text Box 4"/>
          <p:cNvSpPr txBox="1">
            <a:spLocks noChangeArrowheads="1"/>
          </p:cNvSpPr>
          <p:nvPr/>
        </p:nvSpPr>
        <p:spPr bwMode="auto">
          <a:xfrm>
            <a:off x="1046286" y="1694191"/>
            <a:ext cx="715693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marL="0" indent="0" algn="just"/>
            <a:r>
              <a:rPr lang="en-US" sz="2000" dirty="0" smtClean="0">
                <a:solidFill>
                  <a:srgbClr val="000099"/>
                </a:solidFill>
                <a:latin typeface="Arial" pitchFamily="34" charset="0"/>
                <a:cs typeface="Arial" pitchFamily="34" charset="0"/>
              </a:rPr>
              <a:t>Workflow (WF) is a unit of work that is composed of a set of smaller related tasks. These tasks are performed by a computer in a well-defined order and commits WF. The </a:t>
            </a:r>
            <a:r>
              <a:rPr lang="en-US" sz="2000" dirty="0">
                <a:solidFill>
                  <a:srgbClr val="000099"/>
                </a:solidFill>
                <a:latin typeface="Arial" pitchFamily="34" charset="0"/>
                <a:cs typeface="Arial" pitchFamily="34" charset="0"/>
              </a:rPr>
              <a:t>workflow process </a:t>
            </a:r>
            <a:r>
              <a:rPr lang="en-US" sz="2000" dirty="0" smtClean="0">
                <a:solidFill>
                  <a:srgbClr val="000099"/>
                </a:solidFill>
                <a:latin typeface="Arial" pitchFamily="34" charset="0"/>
                <a:cs typeface="Arial" pitchFamily="34" charset="0"/>
              </a:rPr>
              <a:t>was traditionally </a:t>
            </a:r>
            <a:r>
              <a:rPr lang="en-US" sz="2000" dirty="0">
                <a:solidFill>
                  <a:srgbClr val="000099"/>
                </a:solidFill>
                <a:latin typeface="Arial" pitchFamily="34" charset="0"/>
                <a:cs typeface="Arial" pitchFamily="34" charset="0"/>
              </a:rPr>
              <a:t>defined in office </a:t>
            </a:r>
            <a:r>
              <a:rPr lang="en-US" sz="2000" dirty="0" smtClean="0">
                <a:solidFill>
                  <a:srgbClr val="000099"/>
                </a:solidFill>
                <a:latin typeface="Arial" pitchFamily="34" charset="0"/>
                <a:cs typeface="Arial" pitchFamily="34" charset="0"/>
              </a:rPr>
              <a:t>terms, i.e., moving the </a:t>
            </a:r>
            <a:r>
              <a:rPr lang="en-US" sz="2000" dirty="0">
                <a:solidFill>
                  <a:srgbClr val="000099"/>
                </a:solidFill>
                <a:latin typeface="Arial" pitchFamily="34" charset="0"/>
                <a:cs typeface="Arial" pitchFamily="34" charset="0"/>
              </a:rPr>
              <a:t>paper, processing the order, issuing the </a:t>
            </a:r>
            <a:r>
              <a:rPr lang="en-US" sz="2000" dirty="0" smtClean="0">
                <a:solidFill>
                  <a:srgbClr val="000099"/>
                </a:solidFill>
                <a:latin typeface="Arial" pitchFamily="34" charset="0"/>
                <a:cs typeface="Arial" pitchFamily="34" charset="0"/>
              </a:rPr>
              <a:t>invoice, and so on. With time and the introduction of advanced data management systems, the processing of the entire business units of work such as travel planning, project management, manufacturing tasks, etc., became largely automatic. Thus, tasks were represented as transactions and they were processed using database technology.</a:t>
            </a:r>
            <a:endParaRPr lang="en-US" sz="2000" i="1" dirty="0" smtClean="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36636721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8" y="6286500"/>
            <a:ext cx="45443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20</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Workflow</a:t>
            </a:r>
            <a:endParaRPr lang="en-US" sz="2800" b="1" dirty="0" smtClean="0">
              <a:solidFill>
                <a:srgbClr val="C00000"/>
              </a:solidFill>
              <a:latin typeface="Arial" pitchFamily="34" charset="0"/>
              <a:cs typeface="Arial" pitchFamily="34" charset="0"/>
            </a:endParaRPr>
          </a:p>
        </p:txBody>
      </p:sp>
      <p:sp>
        <p:nvSpPr>
          <p:cNvPr id="3" name="Rectangle 2"/>
          <p:cNvSpPr/>
          <p:nvPr/>
        </p:nvSpPr>
        <p:spPr>
          <a:xfrm>
            <a:off x="747346" y="867870"/>
            <a:ext cx="7789822" cy="1538883"/>
          </a:xfrm>
          <a:prstGeom prst="rect">
            <a:avLst/>
          </a:prstGeom>
        </p:spPr>
        <p:txBody>
          <a:bodyPr wrap="square">
            <a:spAutoFit/>
          </a:bodyPr>
          <a:lstStyle/>
          <a:p>
            <a:pPr marL="0" indent="0" algn="just">
              <a:spcBef>
                <a:spcPts val="1200"/>
              </a:spcBef>
            </a:pPr>
            <a:r>
              <a:rPr lang="en-US" dirty="0" smtClean="0">
                <a:solidFill>
                  <a:srgbClr val="660066"/>
                </a:solidFill>
                <a:latin typeface="Arial" pitchFamily="34" charset="0"/>
                <a:cs typeface="Arial" pitchFamily="34" charset="0"/>
              </a:rPr>
              <a:t>Task Group (TG) and </a:t>
            </a:r>
            <a:r>
              <a:rPr lang="en-US" i="1" dirty="0" err="1" smtClean="0">
                <a:solidFill>
                  <a:srgbClr val="660066"/>
                </a:solidFill>
                <a:latin typeface="Arial" pitchFamily="34" charset="0"/>
                <a:cs typeface="Arial" pitchFamily="34" charset="0"/>
              </a:rPr>
              <a:t>wf</a:t>
            </a:r>
            <a:r>
              <a:rPr lang="en-US" i="1" dirty="0" smtClean="0">
                <a:solidFill>
                  <a:srgbClr val="660066"/>
                </a:solidFill>
                <a:latin typeface="Arial" pitchFamily="34" charset="0"/>
                <a:cs typeface="Arial" pitchFamily="34" charset="0"/>
              </a:rPr>
              <a:t> </a:t>
            </a:r>
            <a:r>
              <a:rPr lang="en-US" dirty="0" smtClean="0">
                <a:solidFill>
                  <a:srgbClr val="660066"/>
                </a:solidFill>
                <a:latin typeface="Arial" pitchFamily="34" charset="0"/>
                <a:cs typeface="Arial" pitchFamily="34" charset="0"/>
              </a:rPr>
              <a:t>Hierarchy</a:t>
            </a:r>
          </a:p>
          <a:p>
            <a:pPr algn="just">
              <a:spcBef>
                <a:spcPts val="1200"/>
              </a:spcBef>
            </a:pPr>
            <a:r>
              <a:rPr lang="en-US" sz="2000" dirty="0">
                <a:solidFill>
                  <a:srgbClr val="000099"/>
                </a:solidFill>
                <a:latin typeface="Arial" pitchFamily="34" charset="0"/>
                <a:cs typeface="Arial" pitchFamily="34" charset="0"/>
              </a:rPr>
              <a:t>I</a:t>
            </a:r>
            <a:r>
              <a:rPr lang="en-US" sz="2000" dirty="0" smtClean="0">
                <a:solidFill>
                  <a:srgbClr val="000099"/>
                </a:solidFill>
                <a:latin typeface="Arial" pitchFamily="34" charset="0"/>
                <a:cs typeface="Arial" pitchFamily="34" charset="0"/>
              </a:rPr>
              <a:t>ntra-TG </a:t>
            </a:r>
            <a:r>
              <a:rPr lang="en-US" sz="2000" dirty="0">
                <a:solidFill>
                  <a:srgbClr val="000099"/>
                </a:solidFill>
                <a:latin typeface="Arial" pitchFamily="34" charset="0"/>
                <a:cs typeface="Arial" pitchFamily="34" charset="0"/>
              </a:rPr>
              <a:t>dependency: </a:t>
            </a:r>
            <a:r>
              <a:rPr lang="en-US" sz="2000" dirty="0" smtClean="0">
                <a:solidFill>
                  <a:srgbClr val="000099"/>
                </a:solidFill>
                <a:latin typeface="Arial" pitchFamily="34" charset="0"/>
                <a:cs typeface="Arial" pitchFamily="34" charset="0"/>
              </a:rPr>
              <a:t>defines </a:t>
            </a:r>
            <a:r>
              <a:rPr lang="en-US" sz="2000" dirty="0">
                <a:solidFill>
                  <a:srgbClr val="000099"/>
                </a:solidFill>
                <a:latin typeface="Arial" pitchFamily="34" charset="0"/>
                <a:cs typeface="Arial" pitchFamily="34" charset="0"/>
              </a:rPr>
              <a:t>relationship among </a:t>
            </a:r>
            <a:r>
              <a:rPr lang="en-US" sz="2000" dirty="0" smtClean="0">
                <a:solidFill>
                  <a:srgbClr val="000099"/>
                </a:solidFill>
                <a:latin typeface="Arial" pitchFamily="34" charset="0"/>
                <a:cs typeface="Arial" pitchFamily="34" charset="0"/>
              </a:rPr>
              <a:t>the </a:t>
            </a:r>
            <a:r>
              <a:rPr lang="en-US" sz="2000" dirty="0" smtClean="0">
                <a:solidFill>
                  <a:srgbClr val="000099"/>
                </a:solidFill>
                <a:latin typeface="Symbol" pitchFamily="18" charset="2"/>
                <a:cs typeface="Arial" pitchFamily="34" charset="0"/>
              </a:rPr>
              <a:t>t</a:t>
            </a:r>
            <a:r>
              <a:rPr lang="en-US" sz="2000" baseline="-15000" dirty="0" smtClean="0">
                <a:solidFill>
                  <a:srgbClr val="000099"/>
                </a:solidFill>
                <a:latin typeface="Arial" pitchFamily="34" charset="0"/>
                <a:cs typeface="Arial" pitchFamily="34" charset="0"/>
              </a:rPr>
              <a:t>1</a:t>
            </a:r>
            <a:r>
              <a:rPr lang="en-US" sz="2000" dirty="0" smtClean="0">
                <a:solidFill>
                  <a:srgbClr val="000099"/>
                </a:solidFill>
                <a:latin typeface="Arial" pitchFamily="34" charset="0"/>
                <a:cs typeface="Arial" pitchFamily="34" charset="0"/>
              </a:rPr>
              <a:t>’s within </a:t>
            </a:r>
            <a:r>
              <a:rPr lang="en-US" sz="2000" dirty="0">
                <a:solidFill>
                  <a:srgbClr val="000099"/>
                </a:solidFill>
                <a:latin typeface="Arial" pitchFamily="34" charset="0"/>
                <a:cs typeface="Arial" pitchFamily="34" charset="0"/>
              </a:rPr>
              <a:t>two or more </a:t>
            </a:r>
            <a:r>
              <a:rPr lang="en-US" sz="2000" dirty="0" smtClean="0">
                <a:solidFill>
                  <a:srgbClr val="000099"/>
                </a:solidFill>
                <a:latin typeface="Arial" pitchFamily="34" charset="0"/>
                <a:cs typeface="Arial" pitchFamily="34" charset="0"/>
              </a:rPr>
              <a:t>TGs in </a:t>
            </a:r>
            <a:r>
              <a:rPr lang="en-US" sz="2000" dirty="0">
                <a:solidFill>
                  <a:srgbClr val="000099"/>
                </a:solidFill>
                <a:latin typeface="Arial" pitchFamily="34" charset="0"/>
                <a:cs typeface="Arial" pitchFamily="34" charset="0"/>
              </a:rPr>
              <a:t>terms of </a:t>
            </a:r>
            <a:r>
              <a:rPr lang="en-US" sz="2000" i="1" dirty="0">
                <a:solidFill>
                  <a:srgbClr val="000099"/>
                </a:solidFill>
                <a:latin typeface="Arial" pitchFamily="34" charset="0"/>
                <a:cs typeface="Arial" pitchFamily="34" charset="0"/>
              </a:rPr>
              <a:t>conditional dependency, selective dependency</a:t>
            </a:r>
            <a:r>
              <a:rPr lang="en-US" sz="2000" dirty="0">
                <a:solidFill>
                  <a:srgbClr val="000099"/>
                </a:solidFill>
                <a:latin typeface="Arial" pitchFamily="34" charset="0"/>
                <a:cs typeface="Arial" pitchFamily="34" charset="0"/>
              </a:rPr>
              <a:t>, and </a:t>
            </a:r>
            <a:r>
              <a:rPr lang="en-US" sz="2000" i="1" dirty="0">
                <a:solidFill>
                  <a:srgbClr val="000099"/>
                </a:solidFill>
                <a:latin typeface="Arial" pitchFamily="34" charset="0"/>
                <a:cs typeface="Arial" pitchFamily="34" charset="0"/>
              </a:rPr>
              <a:t>parallel dependency</a:t>
            </a:r>
            <a:r>
              <a:rPr lang="en-US" sz="2000" dirty="0">
                <a:solidFill>
                  <a:srgbClr val="000099"/>
                </a:solidFill>
                <a:latin typeface="Arial" pitchFamily="34" charset="0"/>
                <a:cs typeface="Arial" pitchFamily="34" charset="0"/>
              </a:rPr>
              <a:t>.</a:t>
            </a:r>
            <a:endParaRPr lang="en-US" sz="2000" dirty="0" smtClean="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17244853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8" y="6286500"/>
            <a:ext cx="45443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21</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Workflow</a:t>
            </a:r>
            <a:endParaRPr lang="en-US" sz="2800" b="1" dirty="0" smtClean="0">
              <a:solidFill>
                <a:srgbClr val="C00000"/>
              </a:solidFill>
              <a:latin typeface="Arial" pitchFamily="34" charset="0"/>
              <a:cs typeface="Arial" pitchFamily="34" charset="0"/>
            </a:endParaRPr>
          </a:p>
        </p:txBody>
      </p:sp>
      <p:sp>
        <p:nvSpPr>
          <p:cNvPr id="3" name="Rectangle 2"/>
          <p:cNvSpPr/>
          <p:nvPr/>
        </p:nvSpPr>
        <p:spPr>
          <a:xfrm>
            <a:off x="747346" y="867870"/>
            <a:ext cx="7789822" cy="3231654"/>
          </a:xfrm>
          <a:prstGeom prst="rect">
            <a:avLst/>
          </a:prstGeom>
        </p:spPr>
        <p:txBody>
          <a:bodyPr wrap="square">
            <a:spAutoFit/>
          </a:bodyPr>
          <a:lstStyle/>
          <a:p>
            <a:r>
              <a:rPr lang="en-US" dirty="0" smtClean="0">
                <a:solidFill>
                  <a:srgbClr val="660066"/>
                </a:solidFill>
                <a:latin typeface="Arial" pitchFamily="34" charset="0"/>
                <a:cs typeface="Arial" pitchFamily="34" charset="0"/>
              </a:rPr>
              <a:t>Execution </a:t>
            </a:r>
            <a:r>
              <a:rPr lang="en-US" dirty="0">
                <a:solidFill>
                  <a:srgbClr val="660066"/>
                </a:solidFill>
                <a:latin typeface="Arial" pitchFamily="34" charset="0"/>
                <a:cs typeface="Arial" pitchFamily="34" charset="0"/>
              </a:rPr>
              <a:t>Order Dependency</a:t>
            </a:r>
          </a:p>
          <a:p>
            <a:pPr algn="just">
              <a:spcBef>
                <a:spcPts val="1200"/>
              </a:spcBef>
            </a:pPr>
            <a:r>
              <a:rPr lang="en-US" sz="2000" dirty="0" smtClean="0">
                <a:solidFill>
                  <a:srgbClr val="000099"/>
                </a:solidFill>
                <a:latin typeface="Arial" pitchFamily="34" charset="0"/>
                <a:cs typeface="Arial" pitchFamily="34" charset="0"/>
              </a:rPr>
              <a:t>It defines </a:t>
            </a:r>
            <a:r>
              <a:rPr lang="en-US" sz="2000" dirty="0">
                <a:solidFill>
                  <a:srgbClr val="000099"/>
                </a:solidFill>
                <a:latin typeface="Arial" pitchFamily="34" charset="0"/>
                <a:cs typeface="Arial" pitchFamily="34" charset="0"/>
              </a:rPr>
              <a:t>the execution order between two TGs, which may or may </a:t>
            </a:r>
            <a:r>
              <a:rPr lang="en-US" sz="2000" dirty="0" smtClean="0">
                <a:solidFill>
                  <a:srgbClr val="000099"/>
                </a:solidFill>
                <a:latin typeface="Arial" pitchFamily="34" charset="0"/>
                <a:cs typeface="Arial" pitchFamily="34" charset="0"/>
              </a:rPr>
              <a:t>not conflict </a:t>
            </a:r>
            <a:r>
              <a:rPr lang="en-US" sz="2000" dirty="0">
                <a:solidFill>
                  <a:srgbClr val="000099"/>
                </a:solidFill>
                <a:latin typeface="Arial" pitchFamily="34" charset="0"/>
                <a:cs typeface="Arial" pitchFamily="34" charset="0"/>
              </a:rPr>
              <a:t>over common data items. For example, in a loan application, the credit check </a:t>
            </a:r>
            <a:r>
              <a:rPr lang="en-US" sz="2000" dirty="0" smtClean="0">
                <a:solidFill>
                  <a:srgbClr val="000099"/>
                </a:solidFill>
                <a:latin typeface="Arial" pitchFamily="34" charset="0"/>
                <a:cs typeface="Arial" pitchFamily="34" charset="0"/>
              </a:rPr>
              <a:t>task must </a:t>
            </a:r>
            <a:r>
              <a:rPr lang="en-US" sz="2000" dirty="0">
                <a:solidFill>
                  <a:srgbClr val="000099"/>
                </a:solidFill>
                <a:latin typeface="Arial" pitchFamily="34" charset="0"/>
                <a:cs typeface="Arial" pitchFamily="34" charset="0"/>
              </a:rPr>
              <a:t>be executed before loan </a:t>
            </a:r>
            <a:r>
              <a:rPr lang="en-US" sz="2000" dirty="0" smtClean="0">
                <a:solidFill>
                  <a:srgbClr val="000099"/>
                </a:solidFill>
                <a:latin typeface="Arial" pitchFamily="34" charset="0"/>
                <a:cs typeface="Arial" pitchFamily="34" charset="0"/>
              </a:rPr>
              <a:t>approval. We </a:t>
            </a:r>
            <a:r>
              <a:rPr lang="en-US" sz="2000" dirty="0">
                <a:solidFill>
                  <a:srgbClr val="000099"/>
                </a:solidFill>
                <a:latin typeface="Arial" pitchFamily="34" charset="0"/>
                <a:cs typeface="Arial" pitchFamily="34" charset="0"/>
              </a:rPr>
              <a:t>represent this kind of dependency as </a:t>
            </a:r>
            <a:r>
              <a:rPr lang="en-US" sz="2000" i="1" dirty="0">
                <a:solidFill>
                  <a:srgbClr val="000099"/>
                </a:solidFill>
                <a:latin typeface="Arial" pitchFamily="34" charset="0"/>
                <a:cs typeface="Arial" pitchFamily="34" charset="0"/>
              </a:rPr>
              <a:t>TG</a:t>
            </a:r>
            <a:r>
              <a:rPr lang="en-US" sz="2000" dirty="0">
                <a:solidFill>
                  <a:srgbClr val="000099"/>
                </a:solidFill>
                <a:latin typeface="Arial" pitchFamily="34" charset="0"/>
                <a:cs typeface="Arial" pitchFamily="34" charset="0"/>
              </a:rPr>
              <a:t>1 </a:t>
            </a:r>
            <a:r>
              <a:rPr lang="en-US" sz="2000" i="1" dirty="0" smtClean="0">
                <a:solidFill>
                  <a:srgbClr val="000099"/>
                </a:solidFill>
                <a:latin typeface="Arial" pitchFamily="34" charset="0"/>
                <a:cs typeface="Arial" pitchFamily="34" charset="0"/>
                <a:sym typeface="Wingdings" pitchFamily="2" charset="2"/>
              </a:rPr>
              <a:t></a:t>
            </a:r>
            <a:r>
              <a:rPr lang="en-US" sz="2000" i="1" dirty="0" smtClean="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TG</a:t>
            </a:r>
            <a:r>
              <a:rPr lang="en-US" sz="2000" dirty="0">
                <a:solidFill>
                  <a:srgbClr val="000099"/>
                </a:solidFill>
                <a:latin typeface="Arial" pitchFamily="34" charset="0"/>
                <a:cs typeface="Arial" pitchFamily="34" charset="0"/>
              </a:rPr>
              <a:t>2. This means that </a:t>
            </a:r>
            <a:r>
              <a:rPr lang="en-US" sz="2000" i="1" dirty="0">
                <a:solidFill>
                  <a:srgbClr val="000099"/>
                </a:solidFill>
                <a:latin typeface="Arial" pitchFamily="34" charset="0"/>
                <a:cs typeface="Arial" pitchFamily="34" charset="0"/>
              </a:rPr>
              <a:t>TG</a:t>
            </a:r>
            <a:r>
              <a:rPr lang="en-US" sz="2000" dirty="0">
                <a:solidFill>
                  <a:srgbClr val="000099"/>
                </a:solidFill>
                <a:latin typeface="Arial" pitchFamily="34" charset="0"/>
                <a:cs typeface="Arial" pitchFamily="34" charset="0"/>
              </a:rPr>
              <a:t>2 cannot </a:t>
            </a:r>
            <a:r>
              <a:rPr lang="en-US" sz="2000" dirty="0" smtClean="0">
                <a:solidFill>
                  <a:srgbClr val="000099"/>
                </a:solidFill>
                <a:latin typeface="Arial" pitchFamily="34" charset="0"/>
                <a:cs typeface="Arial" pitchFamily="34" charset="0"/>
              </a:rPr>
              <a:t>start its </a:t>
            </a:r>
            <a:r>
              <a:rPr lang="en-US" sz="2000" dirty="0">
                <a:solidFill>
                  <a:srgbClr val="000099"/>
                </a:solidFill>
                <a:latin typeface="Arial" pitchFamily="34" charset="0"/>
                <a:cs typeface="Arial" pitchFamily="34" charset="0"/>
              </a:rPr>
              <a:t>execution until </a:t>
            </a:r>
            <a:r>
              <a:rPr lang="en-US" sz="2000" i="1" dirty="0">
                <a:solidFill>
                  <a:srgbClr val="000099"/>
                </a:solidFill>
                <a:latin typeface="Arial" pitchFamily="34" charset="0"/>
                <a:cs typeface="Arial" pitchFamily="34" charset="0"/>
              </a:rPr>
              <a:t>TG</a:t>
            </a:r>
            <a:r>
              <a:rPr lang="en-US" sz="2000" dirty="0">
                <a:solidFill>
                  <a:srgbClr val="000099"/>
                </a:solidFill>
                <a:latin typeface="Arial" pitchFamily="34" charset="0"/>
                <a:cs typeface="Arial" pitchFamily="34" charset="0"/>
              </a:rPr>
              <a:t>1 has </a:t>
            </a:r>
            <a:r>
              <a:rPr lang="en-US" sz="2000" dirty="0" smtClean="0">
                <a:solidFill>
                  <a:srgbClr val="000099"/>
                </a:solidFill>
                <a:latin typeface="Arial" pitchFamily="34" charset="0"/>
                <a:cs typeface="Arial" pitchFamily="34" charset="0"/>
              </a:rPr>
              <a:t>finished </a:t>
            </a:r>
            <a:r>
              <a:rPr lang="en-US" sz="2000" dirty="0">
                <a:solidFill>
                  <a:srgbClr val="000099"/>
                </a:solidFill>
                <a:latin typeface="Arial" pitchFamily="34" charset="0"/>
                <a:cs typeface="Arial" pitchFamily="34" charset="0"/>
              </a:rPr>
              <a:t>its execution. The execution order dependency </a:t>
            </a:r>
            <a:r>
              <a:rPr lang="en-US" sz="2000" dirty="0" smtClean="0">
                <a:solidFill>
                  <a:srgbClr val="000099"/>
                </a:solidFill>
                <a:latin typeface="Arial" pitchFamily="34" charset="0"/>
                <a:cs typeface="Arial" pitchFamily="34" charset="0"/>
              </a:rPr>
              <a:t>satisfies</a:t>
            </a:r>
            <a:r>
              <a:rPr lang="en-US" sz="2000"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the </a:t>
            </a:r>
            <a:r>
              <a:rPr lang="en-US" sz="2000" dirty="0">
                <a:solidFill>
                  <a:srgbClr val="000099"/>
                </a:solidFill>
                <a:latin typeface="Arial" pitchFamily="34" charset="0"/>
                <a:cs typeface="Arial" pitchFamily="34" charset="0"/>
              </a:rPr>
              <a:t>following conditions:</a:t>
            </a:r>
          </a:p>
          <a:p>
            <a:pPr>
              <a:spcBef>
                <a:spcPts val="1200"/>
              </a:spcBef>
            </a:pPr>
            <a:r>
              <a:rPr lang="en-US" sz="2000" dirty="0" smtClean="0">
                <a:solidFill>
                  <a:srgbClr val="000099"/>
                </a:solidFill>
                <a:latin typeface="Arial" pitchFamily="34" charset="0"/>
                <a:cs typeface="Arial" pitchFamily="34" charset="0"/>
              </a:rPr>
              <a:t>(</a:t>
            </a:r>
            <a:r>
              <a:rPr lang="en-US" sz="2000" i="1" dirty="0">
                <a:solidFill>
                  <a:srgbClr val="000099"/>
                </a:solidFill>
                <a:latin typeface="Arial" pitchFamily="34" charset="0"/>
                <a:cs typeface="Arial" pitchFamily="34" charset="0"/>
              </a:rPr>
              <a:t>TG</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.status </a:t>
            </a:r>
            <a:r>
              <a:rPr lang="en-US" sz="2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completed</a:t>
            </a:r>
            <a:r>
              <a:rPr lang="en-US" sz="2000" dirty="0" smtClean="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sym typeface="Wingdings" pitchFamily="2" charset="2"/>
              </a:rPr>
              <a:t> </a:t>
            </a:r>
            <a:r>
              <a:rPr lang="en-US" sz="2000" dirty="0" smtClean="0">
                <a:solidFill>
                  <a:srgbClr val="000099"/>
                </a:solidFill>
                <a:latin typeface="Arial" pitchFamily="34" charset="0"/>
                <a:cs typeface="Arial" pitchFamily="34" charset="0"/>
              </a:rPr>
              <a:t>(</a:t>
            </a:r>
            <a:r>
              <a:rPr lang="en-US" sz="2000" i="1" dirty="0" smtClean="0">
                <a:solidFill>
                  <a:srgbClr val="000099"/>
                </a:solidFill>
                <a:latin typeface="Arial" pitchFamily="34" charset="0"/>
                <a:cs typeface="Arial" pitchFamily="34" charset="0"/>
              </a:rPr>
              <a:t>TG</a:t>
            </a:r>
            <a:r>
              <a:rPr lang="en-US" sz="2000" dirty="0" smtClean="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a:t>
            </a:r>
            <a:r>
              <a:rPr lang="en-US" sz="2000" i="1" dirty="0" smtClean="0">
                <a:solidFill>
                  <a:srgbClr val="000099"/>
                </a:solidFill>
                <a:latin typeface="Arial" pitchFamily="34" charset="0"/>
                <a:cs typeface="Arial" pitchFamily="34" charset="0"/>
              </a:rPr>
              <a:t>status </a:t>
            </a:r>
            <a:r>
              <a:rPr lang="en-US" sz="2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executing</a:t>
            </a:r>
            <a:r>
              <a:rPr lang="en-US" sz="2000" dirty="0" smtClean="0">
                <a:solidFill>
                  <a:srgbClr val="000099"/>
                </a:solidFill>
                <a:latin typeface="Arial" pitchFamily="34" charset="0"/>
                <a:cs typeface="Arial" pitchFamily="34" charset="0"/>
              </a:rPr>
              <a:t>)</a:t>
            </a:r>
            <a:endParaRPr lang="en-US" sz="2000" dirty="0">
              <a:solidFill>
                <a:srgbClr val="000099"/>
              </a:solidFill>
              <a:latin typeface="Arial" pitchFamily="34" charset="0"/>
              <a:cs typeface="Arial"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1386" y="4470404"/>
            <a:ext cx="394335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71806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8" y="6286500"/>
            <a:ext cx="45443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22</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Workflow</a:t>
            </a:r>
            <a:endParaRPr lang="en-US" sz="2800" b="1" dirty="0" smtClean="0">
              <a:solidFill>
                <a:srgbClr val="C00000"/>
              </a:solidFill>
              <a:latin typeface="Arial" pitchFamily="34" charset="0"/>
              <a:cs typeface="Arial" pitchFamily="34" charset="0"/>
            </a:endParaRPr>
          </a:p>
        </p:txBody>
      </p:sp>
      <p:sp>
        <p:nvSpPr>
          <p:cNvPr id="3" name="Rectangle 2"/>
          <p:cNvSpPr/>
          <p:nvPr/>
        </p:nvSpPr>
        <p:spPr>
          <a:xfrm>
            <a:off x="747346" y="867870"/>
            <a:ext cx="7789822" cy="5078313"/>
          </a:xfrm>
          <a:prstGeom prst="rect">
            <a:avLst/>
          </a:prstGeom>
        </p:spPr>
        <p:txBody>
          <a:bodyPr wrap="square">
            <a:spAutoFit/>
          </a:bodyPr>
          <a:lstStyle/>
          <a:p>
            <a:pPr>
              <a:spcBef>
                <a:spcPts val="1200"/>
              </a:spcBef>
            </a:pPr>
            <a:r>
              <a:rPr lang="en-US" dirty="0" smtClean="0">
                <a:solidFill>
                  <a:srgbClr val="660066"/>
                </a:solidFill>
                <a:latin typeface="Arial" pitchFamily="34" charset="0"/>
                <a:cs typeface="Arial" pitchFamily="34" charset="0"/>
              </a:rPr>
              <a:t>Conditional Dependency</a:t>
            </a:r>
          </a:p>
          <a:p>
            <a:pPr algn="just">
              <a:spcBef>
                <a:spcPts val="1200"/>
              </a:spcBef>
            </a:pPr>
            <a:r>
              <a:rPr lang="en-US" sz="2000" i="1" dirty="0" smtClean="0">
                <a:solidFill>
                  <a:srgbClr val="000099"/>
                </a:solidFill>
                <a:latin typeface="Arial" pitchFamily="34" charset="0"/>
                <a:cs typeface="Arial" pitchFamily="34" charset="0"/>
              </a:rPr>
              <a:t>TG </a:t>
            </a:r>
            <a:r>
              <a:rPr lang="en-US" sz="2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&lt;conditional</a:t>
            </a:r>
            <a:r>
              <a:rPr lang="en-US" sz="2000" dirty="0" smtClean="0">
                <a:solidFill>
                  <a:srgbClr val="000099"/>
                </a:solidFill>
                <a:latin typeface="Arial" pitchFamily="34" charset="0"/>
                <a:cs typeface="Arial" pitchFamily="34" charset="0"/>
              </a:rPr>
              <a:t>,</a:t>
            </a:r>
            <a:r>
              <a:rPr lang="en-US" sz="2000" dirty="0">
                <a:solidFill>
                  <a:srgbClr val="000099"/>
                </a:solidFill>
                <a:latin typeface="Arial" pitchFamily="34" charset="0"/>
                <a:cs typeface="Arial" pitchFamily="34" charset="0"/>
              </a:rPr>
              <a:t> {</a:t>
            </a:r>
            <a:r>
              <a:rPr lang="en-US" sz="2000" dirty="0">
                <a:solidFill>
                  <a:srgbClr val="000099"/>
                </a:solidFill>
                <a:latin typeface="Symbol" pitchFamily="18" charset="2"/>
                <a:cs typeface="Arial" pitchFamily="34" charset="0"/>
              </a:rPr>
              <a:t>t</a:t>
            </a:r>
            <a:r>
              <a:rPr lang="en-US" sz="2000" baseline="-15000" dirty="0">
                <a:solidFill>
                  <a:srgbClr val="000099"/>
                </a:solidFill>
                <a:latin typeface="Arial" pitchFamily="34" charset="0"/>
                <a:cs typeface="Arial" pitchFamily="34" charset="0"/>
              </a:rPr>
              <a:t>1</a:t>
            </a:r>
            <a:r>
              <a:rPr lang="en-US" sz="2000" dirty="0">
                <a:solidFill>
                  <a:srgbClr val="000099"/>
                </a:solidFill>
                <a:latin typeface="Arial" pitchFamily="34" charset="0"/>
                <a:cs typeface="Arial" pitchFamily="34" charset="0"/>
              </a:rPr>
              <a:t>, </a:t>
            </a:r>
            <a:r>
              <a:rPr lang="en-US" sz="2000" dirty="0">
                <a:solidFill>
                  <a:srgbClr val="000099"/>
                </a:solidFill>
                <a:latin typeface="Symbol" pitchFamily="18" charset="2"/>
                <a:cs typeface="Arial" pitchFamily="34" charset="0"/>
              </a:rPr>
              <a:t>t</a:t>
            </a:r>
            <a:r>
              <a:rPr lang="en-US" sz="2000" baseline="-15000" dirty="0">
                <a:solidFill>
                  <a:srgbClr val="000099"/>
                </a:solidFill>
                <a:latin typeface="Arial" pitchFamily="34" charset="0"/>
                <a:cs typeface="Arial" pitchFamily="34" charset="0"/>
              </a:rPr>
              <a:t>2</a:t>
            </a:r>
            <a:r>
              <a:rPr lang="en-US" sz="2000" dirty="0">
                <a:solidFill>
                  <a:srgbClr val="000099"/>
                </a:solidFill>
                <a:latin typeface="Symbol" pitchFamily="18" charset="2"/>
                <a:cs typeface="Arial" pitchFamily="34" charset="0"/>
              </a:rPr>
              <a:t>, .., t</a:t>
            </a:r>
            <a:r>
              <a:rPr lang="en-US" sz="2000" baseline="-15000" dirty="0">
                <a:solidFill>
                  <a:srgbClr val="000099"/>
                </a:solidFill>
                <a:latin typeface="Arial" pitchFamily="34" charset="0"/>
                <a:cs typeface="Arial" pitchFamily="34" charset="0"/>
              </a:rPr>
              <a:t>m</a:t>
            </a:r>
            <a:r>
              <a:rPr lang="en-US" sz="2000" dirty="0" smtClean="0">
                <a:solidFill>
                  <a:srgbClr val="000099"/>
                </a:solidFill>
                <a:latin typeface="Symbol" pitchFamily="18" charset="2"/>
                <a:cs typeface="Arial" pitchFamily="34" charset="0"/>
              </a:rPr>
              <a:t>}</a:t>
            </a:r>
            <a:r>
              <a:rPr lang="en-US" sz="2000" dirty="0" smtClean="0">
                <a:solidFill>
                  <a:srgbClr val="000099"/>
                </a:solidFill>
                <a:latin typeface="Arial" pitchFamily="34" charset="0"/>
                <a:cs typeface="Arial" pitchFamily="34" charset="0"/>
              </a:rPr>
              <a:t>, </a:t>
            </a:r>
            <a:r>
              <a:rPr lang="en-US" sz="2000" i="1" dirty="0" err="1">
                <a:solidFill>
                  <a:srgbClr val="000099"/>
                </a:solidFill>
                <a:latin typeface="Arial" pitchFamily="34" charset="0"/>
                <a:cs typeface="Arial" pitchFamily="34" charset="0"/>
              </a:rPr>
              <a:t>intput</a:t>
            </a:r>
            <a:r>
              <a:rPr lang="en-US" sz="2000" i="1" dirty="0">
                <a:solidFill>
                  <a:srgbClr val="000099"/>
                </a:solidFill>
                <a:latin typeface="Arial" pitchFamily="34" charset="0"/>
                <a:cs typeface="Arial" pitchFamily="34" charset="0"/>
              </a:rPr>
              <a:t>, output, result</a:t>
            </a:r>
            <a:r>
              <a:rPr lang="en-US" sz="2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a:t>
            </a:r>
            <a:r>
              <a:rPr lang="en-US" sz="2000" i="1" dirty="0" smtClean="0">
                <a:solidFill>
                  <a:srgbClr val="000099"/>
                </a:solidFill>
                <a:latin typeface="Arial" pitchFamily="34" charset="0"/>
                <a:cs typeface="Arial" pitchFamily="34" charset="0"/>
              </a:rPr>
              <a:t>con</a:t>
            </a:r>
            <a:r>
              <a:rPr lang="en-US" sz="2000" dirty="0" smtClean="0">
                <a:solidFill>
                  <a:srgbClr val="000099"/>
                </a:solidFill>
                <a:latin typeface="Arial" pitchFamily="34" charset="0"/>
                <a:cs typeface="Arial" pitchFamily="34" charset="0"/>
              </a:rPr>
              <a:t>1</a:t>
            </a:r>
            <a:r>
              <a:rPr lang="en-US" sz="2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con</a:t>
            </a:r>
            <a:r>
              <a:rPr lang="en-US" sz="2000" dirty="0">
                <a:solidFill>
                  <a:srgbClr val="000099"/>
                </a:solidFill>
                <a:latin typeface="Arial" pitchFamily="34" charset="0"/>
                <a:cs typeface="Arial" pitchFamily="34" charset="0"/>
              </a:rPr>
              <a:t>2, ..., </a:t>
            </a:r>
            <a:r>
              <a:rPr lang="en-US" sz="2000" i="1" dirty="0" err="1" smtClean="0">
                <a:solidFill>
                  <a:srgbClr val="000099"/>
                </a:solidFill>
                <a:latin typeface="Arial" pitchFamily="34" charset="0"/>
                <a:cs typeface="Arial" pitchFamily="34" charset="0"/>
              </a:rPr>
              <a:t>con</a:t>
            </a:r>
            <a:r>
              <a:rPr lang="en-US" sz="2000" i="1" baseline="-10000" dirty="0" err="1" smtClean="0">
                <a:solidFill>
                  <a:srgbClr val="000099"/>
                </a:solidFill>
                <a:latin typeface="Arial" pitchFamily="34" charset="0"/>
                <a:cs typeface="Arial" pitchFamily="34" charset="0"/>
              </a:rPr>
              <a:t>m</a:t>
            </a:r>
            <a:r>
              <a:rPr lang="en-US" sz="2000" i="1" dirty="0" smtClean="0">
                <a:solidFill>
                  <a:srgbClr val="000099"/>
                </a:solidFill>
                <a:latin typeface="Arial" pitchFamily="34" charset="0"/>
                <a:cs typeface="Arial" pitchFamily="34" charset="0"/>
              </a:rPr>
              <a:t>}</a:t>
            </a:r>
            <a:r>
              <a:rPr lang="en-US" sz="2000"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f</a:t>
            </a:r>
            <a:r>
              <a:rPr lang="en-US" sz="2000" i="1" dirty="0" smtClean="0">
                <a:solidFill>
                  <a:srgbClr val="000099"/>
                </a:solidFill>
                <a:latin typeface="Arial" pitchFamily="34" charset="0"/>
                <a:cs typeface="Arial" pitchFamily="34" charset="0"/>
              </a:rPr>
              <a:t>&gt;</a:t>
            </a:r>
            <a:endParaRPr lang="en-US" sz="2000" dirty="0">
              <a:solidFill>
                <a:srgbClr val="000099"/>
              </a:solidFill>
              <a:latin typeface="Arial" pitchFamily="34" charset="0"/>
              <a:cs typeface="Arial" pitchFamily="34" charset="0"/>
            </a:endParaRPr>
          </a:p>
          <a:p>
            <a:pPr marL="342900" indent="-342900" algn="just">
              <a:spcBef>
                <a:spcPts val="1200"/>
              </a:spcBef>
              <a:buBlip>
                <a:blip r:embed="rId2"/>
              </a:buBlip>
            </a:pPr>
            <a:r>
              <a:rPr lang="en-US" sz="2000" i="1" dirty="0">
                <a:solidFill>
                  <a:srgbClr val="000099"/>
                </a:solidFill>
                <a:latin typeface="Arial" pitchFamily="34" charset="0"/>
                <a:cs typeface="Arial" pitchFamily="34" charset="0"/>
              </a:rPr>
              <a:t>C</a:t>
            </a:r>
            <a:r>
              <a:rPr lang="en-US" sz="2000" i="1" dirty="0" smtClean="0">
                <a:solidFill>
                  <a:srgbClr val="000099"/>
                </a:solidFill>
                <a:latin typeface="Arial" pitchFamily="34" charset="0"/>
                <a:cs typeface="Arial" pitchFamily="34" charset="0"/>
              </a:rPr>
              <a:t>onditional</a:t>
            </a:r>
            <a:r>
              <a:rPr lang="en-US" sz="2000" dirty="0">
                <a:solidFill>
                  <a:srgbClr val="000099"/>
                </a:solidFill>
                <a:latin typeface="Arial" pitchFamily="34" charset="0"/>
                <a:cs typeface="Arial" pitchFamily="34" charset="0"/>
              </a:rPr>
              <a:t>: this item indicates that the tasks {</a:t>
            </a:r>
            <a:r>
              <a:rPr lang="en-US" sz="2000" dirty="0">
                <a:solidFill>
                  <a:srgbClr val="000099"/>
                </a:solidFill>
                <a:latin typeface="Symbol" pitchFamily="18" charset="2"/>
                <a:cs typeface="Arial" pitchFamily="34" charset="0"/>
              </a:rPr>
              <a:t>t</a:t>
            </a:r>
            <a:r>
              <a:rPr lang="en-US" sz="2000" baseline="-15000" dirty="0">
                <a:solidFill>
                  <a:srgbClr val="000099"/>
                </a:solidFill>
                <a:latin typeface="Arial" pitchFamily="34" charset="0"/>
                <a:cs typeface="Arial" pitchFamily="34" charset="0"/>
              </a:rPr>
              <a:t>1</a:t>
            </a:r>
            <a:r>
              <a:rPr lang="en-US" sz="2000" dirty="0">
                <a:solidFill>
                  <a:srgbClr val="000099"/>
                </a:solidFill>
                <a:latin typeface="Arial" pitchFamily="34" charset="0"/>
                <a:cs typeface="Arial" pitchFamily="34" charset="0"/>
              </a:rPr>
              <a:t>, </a:t>
            </a:r>
            <a:r>
              <a:rPr lang="en-US" sz="2000" dirty="0">
                <a:solidFill>
                  <a:srgbClr val="000099"/>
                </a:solidFill>
                <a:latin typeface="Symbol" pitchFamily="18" charset="2"/>
                <a:cs typeface="Arial" pitchFamily="34" charset="0"/>
              </a:rPr>
              <a:t>t</a:t>
            </a:r>
            <a:r>
              <a:rPr lang="en-US" sz="2000" baseline="-15000" dirty="0">
                <a:solidFill>
                  <a:srgbClr val="000099"/>
                </a:solidFill>
                <a:latin typeface="Arial" pitchFamily="34" charset="0"/>
                <a:cs typeface="Arial" pitchFamily="34" charset="0"/>
              </a:rPr>
              <a:t>2</a:t>
            </a:r>
            <a:r>
              <a:rPr lang="en-US" sz="2000" dirty="0">
                <a:solidFill>
                  <a:srgbClr val="000099"/>
                </a:solidFill>
                <a:latin typeface="Symbol" pitchFamily="18" charset="2"/>
                <a:cs typeface="Arial" pitchFamily="34" charset="0"/>
              </a:rPr>
              <a:t>, .., t</a:t>
            </a:r>
            <a:r>
              <a:rPr lang="en-US" sz="2000" baseline="-15000" dirty="0">
                <a:solidFill>
                  <a:srgbClr val="000099"/>
                </a:solidFill>
                <a:latin typeface="Arial" pitchFamily="34" charset="0"/>
                <a:cs typeface="Arial" pitchFamily="34" charset="0"/>
              </a:rPr>
              <a:t>m</a:t>
            </a:r>
            <a:r>
              <a:rPr lang="en-US" sz="2000" dirty="0" smtClean="0">
                <a:solidFill>
                  <a:srgbClr val="000099"/>
                </a:solidFill>
                <a:latin typeface="Symbol" pitchFamily="18" charset="2"/>
                <a:cs typeface="Arial" pitchFamily="34" charset="0"/>
              </a:rPr>
              <a:t>}</a:t>
            </a:r>
            <a:r>
              <a:rPr lang="en-US" sz="2000" dirty="0" smtClean="0">
                <a:solidFill>
                  <a:srgbClr val="000099"/>
                </a:solidFill>
                <a:latin typeface="Arial" pitchFamily="34" charset="0"/>
                <a:cs typeface="Arial" pitchFamily="34" charset="0"/>
              </a:rPr>
              <a:t> have conditional inter-task </a:t>
            </a:r>
            <a:r>
              <a:rPr lang="en-US" sz="2000" dirty="0">
                <a:solidFill>
                  <a:srgbClr val="000099"/>
                </a:solidFill>
                <a:latin typeface="Arial" pitchFamily="34" charset="0"/>
                <a:cs typeface="Arial" pitchFamily="34" charset="0"/>
              </a:rPr>
              <a:t>dependency.</a:t>
            </a:r>
          </a:p>
          <a:p>
            <a:pPr marL="342900" indent="-342900" algn="just">
              <a:buBlip>
                <a:blip r:embed="rId2"/>
              </a:buBlip>
            </a:pPr>
            <a:r>
              <a:rPr lang="en-US" sz="2000" i="1" dirty="0" smtClean="0">
                <a:solidFill>
                  <a:srgbClr val="000099"/>
                </a:solidFill>
                <a:latin typeface="Arial" pitchFamily="34" charset="0"/>
                <a:cs typeface="Arial" pitchFamily="34" charset="0"/>
              </a:rPr>
              <a:t>input</a:t>
            </a:r>
            <a:r>
              <a:rPr lang="en-US" sz="2000"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input </a:t>
            </a:r>
            <a:r>
              <a:rPr lang="en-US" sz="2000" dirty="0">
                <a:solidFill>
                  <a:srgbClr val="000099"/>
                </a:solidFill>
                <a:latin typeface="Arial" pitchFamily="34" charset="0"/>
                <a:cs typeface="Arial" pitchFamily="34" charset="0"/>
              </a:rPr>
              <a:t>data for the unit.</a:t>
            </a:r>
          </a:p>
          <a:p>
            <a:pPr marL="342900" indent="-342900" algn="just">
              <a:buBlip>
                <a:blip r:embed="rId2"/>
              </a:buBlip>
            </a:pPr>
            <a:r>
              <a:rPr lang="en-US" sz="2000" i="1" dirty="0" smtClean="0">
                <a:solidFill>
                  <a:srgbClr val="000099"/>
                </a:solidFill>
                <a:latin typeface="Arial" pitchFamily="34" charset="0"/>
                <a:cs typeface="Arial" pitchFamily="34" charset="0"/>
              </a:rPr>
              <a:t>output</a:t>
            </a:r>
            <a:r>
              <a:rPr lang="en-US" sz="2000" dirty="0" smtClean="0">
                <a:solidFill>
                  <a:srgbClr val="000099"/>
                </a:solidFill>
                <a:latin typeface="Arial" pitchFamily="34" charset="0"/>
                <a:cs typeface="Arial" pitchFamily="34" charset="0"/>
              </a:rPr>
              <a:t>: output of </a:t>
            </a:r>
            <a:r>
              <a:rPr lang="en-US" sz="2000" dirty="0">
                <a:solidFill>
                  <a:srgbClr val="000099"/>
                </a:solidFill>
                <a:latin typeface="Arial" pitchFamily="34" charset="0"/>
                <a:cs typeface="Arial" pitchFamily="34" charset="0"/>
              </a:rPr>
              <a:t>the </a:t>
            </a:r>
            <a:r>
              <a:rPr lang="en-US" sz="2000" dirty="0" smtClean="0">
                <a:solidFill>
                  <a:srgbClr val="000099"/>
                </a:solidFill>
                <a:latin typeface="Arial" pitchFamily="34" charset="0"/>
                <a:cs typeface="Arial" pitchFamily="34" charset="0"/>
              </a:rPr>
              <a:t>unit (meaningful only when </a:t>
            </a:r>
            <a:r>
              <a:rPr lang="en-US" sz="2000" dirty="0">
                <a:solidFill>
                  <a:srgbClr val="000099"/>
                </a:solidFill>
                <a:latin typeface="Arial" pitchFamily="34" charset="0"/>
                <a:cs typeface="Arial" pitchFamily="34" charset="0"/>
              </a:rPr>
              <a:t>the unit </a:t>
            </a:r>
            <a:r>
              <a:rPr lang="en-US" sz="2000" dirty="0" smtClean="0">
                <a:solidFill>
                  <a:srgbClr val="000099"/>
                </a:solidFill>
                <a:latin typeface="Arial" pitchFamily="34" charset="0"/>
                <a:cs typeface="Arial" pitchFamily="34" charset="0"/>
              </a:rPr>
              <a:t>execution succeeds.)</a:t>
            </a:r>
            <a:endParaRPr lang="en-US" sz="2000" dirty="0">
              <a:solidFill>
                <a:srgbClr val="000099"/>
              </a:solidFill>
              <a:latin typeface="Arial" pitchFamily="34" charset="0"/>
              <a:cs typeface="Arial" pitchFamily="34" charset="0"/>
            </a:endParaRPr>
          </a:p>
          <a:p>
            <a:pPr marL="342900" indent="-342900" algn="just">
              <a:buBlip>
                <a:blip r:embed="rId2"/>
              </a:buBlip>
            </a:pPr>
            <a:r>
              <a:rPr lang="en-US" sz="2000" i="1" dirty="0" smtClean="0">
                <a:solidFill>
                  <a:srgbClr val="000099"/>
                </a:solidFill>
                <a:latin typeface="Arial" pitchFamily="34" charset="0"/>
                <a:cs typeface="Arial" pitchFamily="34" charset="0"/>
              </a:rPr>
              <a:t>result</a:t>
            </a:r>
            <a:r>
              <a:rPr lang="en-US" sz="2000"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indicates execution success or failure of </a:t>
            </a:r>
            <a:r>
              <a:rPr lang="en-US" sz="2000" dirty="0" err="1" smtClean="0">
                <a:solidFill>
                  <a:srgbClr val="000099"/>
                </a:solidFill>
                <a:latin typeface="Symbol" pitchFamily="18" charset="2"/>
                <a:cs typeface="Arial" pitchFamily="34" charset="0"/>
              </a:rPr>
              <a:t>t</a:t>
            </a:r>
            <a:r>
              <a:rPr lang="en-US" sz="2000" baseline="-15000" dirty="0" err="1" smtClean="0">
                <a:solidFill>
                  <a:srgbClr val="000099"/>
                </a:solidFill>
                <a:latin typeface="Arial" pitchFamily="34" charset="0"/>
                <a:cs typeface="Arial" pitchFamily="34" charset="0"/>
              </a:rPr>
              <a:t>i</a:t>
            </a:r>
            <a:endParaRPr lang="en-US" sz="2000" dirty="0">
              <a:solidFill>
                <a:srgbClr val="000099"/>
              </a:solidFill>
              <a:latin typeface="Arial" pitchFamily="34" charset="0"/>
              <a:cs typeface="Arial" pitchFamily="34" charset="0"/>
            </a:endParaRPr>
          </a:p>
          <a:p>
            <a:pPr marL="342900" indent="-342900" algn="just">
              <a:buBlip>
                <a:blip r:embed="rId2"/>
              </a:buBlip>
            </a:pPr>
            <a:r>
              <a:rPr lang="en-US" sz="2000" i="1" dirty="0">
                <a:solidFill>
                  <a:srgbClr val="000099"/>
                </a:solidFill>
                <a:latin typeface="Arial" pitchFamily="34" charset="0"/>
                <a:cs typeface="Arial" pitchFamily="34" charset="0"/>
              </a:rPr>
              <a:t>{con</a:t>
            </a:r>
            <a:r>
              <a:rPr lang="en-US" sz="2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con</a:t>
            </a:r>
            <a:r>
              <a:rPr lang="en-US" sz="2000" dirty="0">
                <a:solidFill>
                  <a:srgbClr val="000099"/>
                </a:solidFill>
                <a:latin typeface="Arial" pitchFamily="34" charset="0"/>
                <a:cs typeface="Arial" pitchFamily="34" charset="0"/>
              </a:rPr>
              <a:t>2, ..., </a:t>
            </a:r>
            <a:r>
              <a:rPr lang="en-US" sz="2000" i="1" dirty="0" err="1">
                <a:solidFill>
                  <a:srgbClr val="000099"/>
                </a:solidFill>
                <a:latin typeface="Arial" pitchFamily="34" charset="0"/>
                <a:cs typeface="Arial" pitchFamily="34" charset="0"/>
              </a:rPr>
              <a:t>con</a:t>
            </a:r>
            <a:r>
              <a:rPr lang="en-US" sz="2000" i="1" baseline="-10000" dirty="0" err="1">
                <a:solidFill>
                  <a:srgbClr val="000099"/>
                </a:solidFill>
                <a:latin typeface="Arial" pitchFamily="34" charset="0"/>
                <a:cs typeface="Arial" pitchFamily="34" charset="0"/>
              </a:rPr>
              <a:t>m</a:t>
            </a:r>
            <a:r>
              <a:rPr lang="en-US" sz="2000" i="1" dirty="0">
                <a:solidFill>
                  <a:srgbClr val="000099"/>
                </a:solidFill>
                <a:latin typeface="Arial" pitchFamily="34" charset="0"/>
                <a:cs typeface="Arial" pitchFamily="34" charset="0"/>
              </a:rPr>
              <a:t>}</a:t>
            </a:r>
            <a:r>
              <a:rPr lang="en-US" sz="2000" dirty="0" smtClean="0">
                <a:solidFill>
                  <a:srgbClr val="000099"/>
                </a:solidFill>
                <a:latin typeface="Arial" pitchFamily="34" charset="0"/>
                <a:cs typeface="Arial" pitchFamily="34" charset="0"/>
              </a:rPr>
              <a:t>: start </a:t>
            </a:r>
            <a:r>
              <a:rPr lang="en-US" sz="2000" dirty="0">
                <a:solidFill>
                  <a:srgbClr val="000099"/>
                </a:solidFill>
                <a:latin typeface="Arial" pitchFamily="34" charset="0"/>
                <a:cs typeface="Arial" pitchFamily="34" charset="0"/>
              </a:rPr>
              <a:t>condition for </a:t>
            </a:r>
            <a:r>
              <a:rPr lang="en-US" sz="2000" dirty="0" smtClean="0">
                <a:solidFill>
                  <a:srgbClr val="000099"/>
                </a:solidFill>
                <a:latin typeface="Arial" pitchFamily="34" charset="0"/>
                <a:cs typeface="Arial" pitchFamily="34" charset="0"/>
              </a:rPr>
              <a:t>tasks</a:t>
            </a:r>
            <a:r>
              <a:rPr lang="en-US" sz="2000" dirty="0">
                <a:solidFill>
                  <a:srgbClr val="000099"/>
                </a:solidFill>
                <a:latin typeface="Arial" pitchFamily="34" charset="0"/>
                <a:cs typeface="Arial" pitchFamily="34" charset="0"/>
              </a:rPr>
              <a:t>. If the input </a:t>
            </a:r>
            <a:r>
              <a:rPr lang="en-US" sz="2000" dirty="0" smtClean="0">
                <a:solidFill>
                  <a:srgbClr val="000099"/>
                </a:solidFill>
                <a:latin typeface="Arial" pitchFamily="34" charset="0"/>
                <a:cs typeface="Arial" pitchFamily="34" charset="0"/>
              </a:rPr>
              <a:t>satisfies the condition </a:t>
            </a:r>
            <a:r>
              <a:rPr lang="en-US" sz="2000" dirty="0">
                <a:solidFill>
                  <a:srgbClr val="000099"/>
                </a:solidFill>
                <a:latin typeface="Arial" pitchFamily="34" charset="0"/>
                <a:cs typeface="Arial" pitchFamily="34" charset="0"/>
              </a:rPr>
              <a:t>for the task </a:t>
            </a:r>
            <a:r>
              <a:rPr lang="en-US" sz="2000" dirty="0" err="1" smtClean="0">
                <a:solidFill>
                  <a:srgbClr val="000099"/>
                </a:solidFill>
                <a:latin typeface="Symbol" pitchFamily="18" charset="2"/>
                <a:cs typeface="Arial" pitchFamily="34" charset="0"/>
              </a:rPr>
              <a:t>t</a:t>
            </a:r>
            <a:r>
              <a:rPr lang="en-US" sz="2000" baseline="-15000" dirty="0" err="1" smtClean="0">
                <a:solidFill>
                  <a:srgbClr val="000099"/>
                </a:solidFill>
                <a:latin typeface="Arial" pitchFamily="34" charset="0"/>
                <a:cs typeface="Arial" pitchFamily="34" charset="0"/>
              </a:rPr>
              <a:t>k</a:t>
            </a:r>
            <a:r>
              <a:rPr lang="en-US" sz="2000"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then </a:t>
            </a:r>
            <a:r>
              <a:rPr lang="en-US" sz="2000" dirty="0" err="1">
                <a:solidFill>
                  <a:srgbClr val="000099"/>
                </a:solidFill>
                <a:latin typeface="Symbol" pitchFamily="18" charset="2"/>
                <a:cs typeface="Arial" pitchFamily="34" charset="0"/>
              </a:rPr>
              <a:t>t</a:t>
            </a:r>
            <a:r>
              <a:rPr lang="en-US" sz="2000" baseline="-15000" dirty="0" err="1">
                <a:solidFill>
                  <a:srgbClr val="000099"/>
                </a:solidFill>
                <a:latin typeface="Arial" pitchFamily="34" charset="0"/>
                <a:cs typeface="Arial" pitchFamily="34" charset="0"/>
              </a:rPr>
              <a:t>k</a:t>
            </a:r>
            <a:r>
              <a:rPr lang="en-US" sz="2000" i="1"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will </a:t>
            </a:r>
            <a:r>
              <a:rPr lang="en-US" sz="2000" dirty="0" smtClean="0">
                <a:solidFill>
                  <a:srgbClr val="000099"/>
                </a:solidFill>
                <a:latin typeface="Arial" pitchFamily="34" charset="0"/>
                <a:cs typeface="Arial" pitchFamily="34" charset="0"/>
              </a:rPr>
              <a:t>be executed</a:t>
            </a:r>
            <a:r>
              <a:rPr lang="en-US" sz="2000" dirty="0">
                <a:solidFill>
                  <a:srgbClr val="000099"/>
                </a:solidFill>
                <a:latin typeface="Arial" pitchFamily="34" charset="0"/>
                <a:cs typeface="Arial" pitchFamily="34" charset="0"/>
              </a:rPr>
              <a:t>.</a:t>
            </a:r>
          </a:p>
          <a:p>
            <a:pPr marL="342900" indent="-342900" algn="just">
              <a:buBlip>
                <a:blip r:embed="rId2"/>
              </a:buBlip>
            </a:pPr>
            <a:r>
              <a:rPr lang="en-US" sz="2000" i="1" dirty="0" smtClean="0">
                <a:solidFill>
                  <a:srgbClr val="000099"/>
                </a:solidFill>
                <a:latin typeface="Arial" pitchFamily="34" charset="0"/>
                <a:cs typeface="Arial" pitchFamily="34" charset="0"/>
              </a:rPr>
              <a:t>f</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input </a:t>
            </a:r>
            <a:r>
              <a:rPr lang="en-US" sz="2000" i="1" dirty="0" smtClean="0">
                <a:solidFill>
                  <a:srgbClr val="000099"/>
                </a:solidFill>
                <a:latin typeface="Arial" pitchFamily="34" charset="0"/>
                <a:cs typeface="Arial" pitchFamily="34" charset="0"/>
                <a:sym typeface="Symbol"/>
              </a:rPr>
              <a:t> </a:t>
            </a:r>
            <a:r>
              <a:rPr lang="en-US" sz="2000" i="1" dirty="0" smtClean="0">
                <a:solidFill>
                  <a:srgbClr val="000099"/>
                </a:solidFill>
                <a:latin typeface="Arial" pitchFamily="34" charset="0"/>
                <a:cs typeface="Arial" pitchFamily="34" charset="0"/>
              </a:rPr>
              <a:t>con</a:t>
            </a:r>
            <a:r>
              <a:rPr lang="en-US" sz="2000" i="1" baseline="-10000" dirty="0" smtClean="0">
                <a:solidFill>
                  <a:srgbClr val="000099"/>
                </a:solidFill>
                <a:latin typeface="Arial" pitchFamily="34" charset="0"/>
                <a:cs typeface="Arial" pitchFamily="34" charset="0"/>
              </a:rPr>
              <a:t>k</a:t>
            </a:r>
            <a:r>
              <a:rPr lang="en-US" sz="2000" i="1" dirty="0" smtClean="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sym typeface="Wingdings" pitchFamily="2" charset="2"/>
              </a:rPr>
              <a:t> {</a:t>
            </a:r>
            <a:r>
              <a:rPr lang="en-US" sz="2000" i="1" dirty="0" smtClean="0">
                <a:solidFill>
                  <a:srgbClr val="000099"/>
                </a:solidFill>
                <a:latin typeface="Arial" pitchFamily="34" charset="0"/>
                <a:cs typeface="Arial" pitchFamily="34" charset="0"/>
              </a:rPr>
              <a:t>true</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false}</a:t>
            </a:r>
            <a:r>
              <a:rPr lang="en-US" sz="2000" dirty="0" smtClean="0">
                <a:solidFill>
                  <a:srgbClr val="000099"/>
                </a:solidFill>
                <a:latin typeface="Arial" pitchFamily="34" charset="0"/>
                <a:cs typeface="Arial" pitchFamily="34" charset="0"/>
              </a:rPr>
              <a:t>, 1</a:t>
            </a:r>
            <a:r>
              <a:rPr lang="en-US" sz="2000" i="1" dirty="0" smtClean="0">
                <a:solidFill>
                  <a:srgbClr val="000099"/>
                </a:solidFill>
                <a:latin typeface="Arial" pitchFamily="34" charset="0"/>
                <a:cs typeface="Arial" pitchFamily="34" charset="0"/>
                <a:sym typeface="Symbol"/>
              </a:rPr>
              <a:t> </a:t>
            </a:r>
            <a:r>
              <a:rPr lang="en-US" sz="2000" dirty="0" smtClean="0">
                <a:solidFill>
                  <a:srgbClr val="000099"/>
                </a:solidFill>
                <a:latin typeface="Arial" pitchFamily="34" charset="0"/>
                <a:cs typeface="Arial" pitchFamily="34" charset="0"/>
              </a:rPr>
              <a:t>k</a:t>
            </a:r>
            <a:r>
              <a:rPr lang="en-US" sz="2000" i="1"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sym typeface="Symbol"/>
              </a:rPr>
              <a:t> </a:t>
            </a:r>
            <a:r>
              <a:rPr lang="en-US" sz="2000" i="1" dirty="0" smtClean="0">
                <a:solidFill>
                  <a:srgbClr val="000099"/>
                </a:solidFill>
                <a:latin typeface="Arial" pitchFamily="34" charset="0"/>
                <a:cs typeface="Arial" pitchFamily="34" charset="0"/>
                <a:sym typeface="Symbol"/>
              </a:rPr>
              <a:t> </a:t>
            </a:r>
            <a:r>
              <a:rPr lang="en-US" sz="2000" dirty="0" smtClean="0">
                <a:solidFill>
                  <a:srgbClr val="000099"/>
                </a:solidFill>
                <a:latin typeface="Arial" pitchFamily="34" charset="0"/>
                <a:cs typeface="Arial" pitchFamily="34" charset="0"/>
              </a:rPr>
              <a:t>m</a:t>
            </a:r>
            <a:r>
              <a:rPr lang="en-US" sz="2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f </a:t>
            </a:r>
            <a:r>
              <a:rPr lang="en-US" sz="2000" dirty="0">
                <a:solidFill>
                  <a:srgbClr val="000099"/>
                </a:solidFill>
                <a:latin typeface="Arial" pitchFamily="34" charset="0"/>
                <a:cs typeface="Arial" pitchFamily="34" charset="0"/>
              </a:rPr>
              <a:t>is a function to judge whether the input </a:t>
            </a:r>
            <a:r>
              <a:rPr lang="en-US" sz="2000" dirty="0" smtClean="0">
                <a:solidFill>
                  <a:srgbClr val="000099"/>
                </a:solidFill>
                <a:latin typeface="Arial" pitchFamily="34" charset="0"/>
                <a:cs typeface="Arial" pitchFamily="34" charset="0"/>
              </a:rPr>
              <a:t>to each </a:t>
            </a:r>
            <a:r>
              <a:rPr lang="en-US" sz="2000" dirty="0">
                <a:solidFill>
                  <a:srgbClr val="000099"/>
                </a:solidFill>
                <a:latin typeface="Arial" pitchFamily="34" charset="0"/>
                <a:cs typeface="Arial" pitchFamily="34" charset="0"/>
              </a:rPr>
              <a:t>task </a:t>
            </a:r>
            <a:r>
              <a:rPr lang="en-US" sz="2000" dirty="0" smtClean="0">
                <a:solidFill>
                  <a:srgbClr val="000099"/>
                </a:solidFill>
                <a:latin typeface="Arial" pitchFamily="34" charset="0"/>
                <a:cs typeface="Arial" pitchFamily="34" charset="0"/>
              </a:rPr>
              <a:t>satisfies </a:t>
            </a:r>
            <a:r>
              <a:rPr lang="en-US" sz="2000" dirty="0">
                <a:solidFill>
                  <a:srgbClr val="000099"/>
                </a:solidFill>
                <a:latin typeface="Arial" pitchFamily="34" charset="0"/>
                <a:cs typeface="Arial" pitchFamily="34" charset="0"/>
              </a:rPr>
              <a:t>the </a:t>
            </a:r>
            <a:r>
              <a:rPr lang="en-US" sz="2000" dirty="0" smtClean="0">
                <a:solidFill>
                  <a:srgbClr val="000099"/>
                </a:solidFill>
                <a:latin typeface="Arial" pitchFamily="34" charset="0"/>
                <a:cs typeface="Arial" pitchFamily="34" charset="0"/>
              </a:rPr>
              <a:t>condition </a:t>
            </a:r>
            <a:r>
              <a:rPr lang="en-US" sz="2000" i="1" dirty="0">
                <a:solidFill>
                  <a:srgbClr val="000099"/>
                </a:solidFill>
                <a:latin typeface="Arial" pitchFamily="34" charset="0"/>
                <a:cs typeface="Arial" pitchFamily="34" charset="0"/>
              </a:rPr>
              <a:t>con</a:t>
            </a:r>
            <a:r>
              <a:rPr lang="en-US" sz="2000" i="1" baseline="-10000" dirty="0">
                <a:solidFill>
                  <a:srgbClr val="000099"/>
                </a:solidFill>
                <a:latin typeface="Arial" pitchFamily="34" charset="0"/>
                <a:cs typeface="Arial" pitchFamily="34" charset="0"/>
              </a:rPr>
              <a:t>k</a:t>
            </a:r>
            <a:r>
              <a:rPr lang="en-US" sz="2000" dirty="0" smtClean="0">
                <a:solidFill>
                  <a:srgbClr val="000099"/>
                </a:solidFill>
                <a:latin typeface="Arial" pitchFamily="34" charset="0"/>
                <a:cs typeface="Arial" pitchFamily="34" charset="0"/>
              </a:rPr>
              <a:t>.</a:t>
            </a:r>
            <a:endParaRPr lang="en-US" sz="2000"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8877535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8" y="6286500"/>
            <a:ext cx="45443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23</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Workflow</a:t>
            </a:r>
            <a:endParaRPr lang="en-US" sz="2800" b="1" dirty="0" smtClean="0">
              <a:solidFill>
                <a:srgbClr val="C00000"/>
              </a:solidFill>
              <a:latin typeface="Arial" pitchFamily="34" charset="0"/>
              <a:cs typeface="Arial" pitchFamily="34" charset="0"/>
            </a:endParaRPr>
          </a:p>
        </p:txBody>
      </p:sp>
      <p:sp>
        <p:nvSpPr>
          <p:cNvPr id="3" name="Rectangle 2"/>
          <p:cNvSpPr/>
          <p:nvPr/>
        </p:nvSpPr>
        <p:spPr>
          <a:xfrm>
            <a:off x="747346" y="867870"/>
            <a:ext cx="7789822" cy="4770537"/>
          </a:xfrm>
          <a:prstGeom prst="rect">
            <a:avLst/>
          </a:prstGeom>
        </p:spPr>
        <p:txBody>
          <a:bodyPr wrap="square">
            <a:spAutoFit/>
          </a:bodyPr>
          <a:lstStyle/>
          <a:p>
            <a:pPr>
              <a:spcBef>
                <a:spcPts val="1200"/>
              </a:spcBef>
            </a:pPr>
            <a:r>
              <a:rPr lang="en-US" dirty="0" smtClean="0">
                <a:solidFill>
                  <a:srgbClr val="660066"/>
                </a:solidFill>
                <a:latin typeface="Arial" pitchFamily="34" charset="0"/>
                <a:cs typeface="Arial" pitchFamily="34" charset="0"/>
              </a:rPr>
              <a:t>Conditional Dependency</a:t>
            </a:r>
          </a:p>
          <a:p>
            <a:pPr>
              <a:spcBef>
                <a:spcPts val="1200"/>
              </a:spcBef>
            </a:pPr>
            <a:r>
              <a:rPr lang="en-US" sz="2000" dirty="0">
                <a:solidFill>
                  <a:srgbClr val="000099"/>
                </a:solidFill>
                <a:latin typeface="Arial" pitchFamily="34" charset="0"/>
                <a:cs typeface="Arial" pitchFamily="34" charset="0"/>
              </a:rPr>
              <a:t>We </a:t>
            </a:r>
            <a:r>
              <a:rPr lang="en-US" sz="2000" dirty="0" smtClean="0">
                <a:solidFill>
                  <a:srgbClr val="000099"/>
                </a:solidFill>
                <a:latin typeface="Arial" pitchFamily="34" charset="0"/>
                <a:cs typeface="Arial" pitchFamily="34" charset="0"/>
              </a:rPr>
              <a:t>define </a:t>
            </a:r>
            <a:r>
              <a:rPr lang="en-US" sz="2000" dirty="0">
                <a:solidFill>
                  <a:srgbClr val="000099"/>
                </a:solidFill>
                <a:latin typeface="Arial" pitchFamily="34" charset="0"/>
                <a:cs typeface="Arial" pitchFamily="34" charset="0"/>
              </a:rPr>
              <a:t>the conditional dependency among the tasks {</a:t>
            </a:r>
            <a:r>
              <a:rPr lang="en-US" sz="2000" dirty="0">
                <a:solidFill>
                  <a:srgbClr val="000099"/>
                </a:solidFill>
                <a:latin typeface="Symbol" pitchFamily="18" charset="2"/>
                <a:cs typeface="Arial" pitchFamily="34" charset="0"/>
              </a:rPr>
              <a:t>t</a:t>
            </a:r>
            <a:r>
              <a:rPr lang="en-US" sz="2000" baseline="-15000" dirty="0">
                <a:solidFill>
                  <a:srgbClr val="000099"/>
                </a:solidFill>
                <a:latin typeface="Arial" pitchFamily="34" charset="0"/>
                <a:cs typeface="Arial" pitchFamily="34" charset="0"/>
              </a:rPr>
              <a:t>1</a:t>
            </a:r>
            <a:r>
              <a:rPr lang="en-US" sz="2000" dirty="0">
                <a:solidFill>
                  <a:srgbClr val="000099"/>
                </a:solidFill>
                <a:latin typeface="Arial" pitchFamily="34" charset="0"/>
                <a:cs typeface="Arial" pitchFamily="34" charset="0"/>
              </a:rPr>
              <a:t>, </a:t>
            </a:r>
            <a:r>
              <a:rPr lang="en-US" sz="2000" dirty="0">
                <a:solidFill>
                  <a:srgbClr val="000099"/>
                </a:solidFill>
                <a:latin typeface="Symbol" pitchFamily="18" charset="2"/>
                <a:cs typeface="Arial" pitchFamily="34" charset="0"/>
              </a:rPr>
              <a:t>t</a:t>
            </a:r>
            <a:r>
              <a:rPr lang="en-US" sz="2000" baseline="-15000" dirty="0">
                <a:solidFill>
                  <a:srgbClr val="000099"/>
                </a:solidFill>
                <a:latin typeface="Arial" pitchFamily="34" charset="0"/>
                <a:cs typeface="Arial" pitchFamily="34" charset="0"/>
              </a:rPr>
              <a:t>2</a:t>
            </a:r>
            <a:r>
              <a:rPr lang="en-US" sz="2000" dirty="0">
                <a:solidFill>
                  <a:srgbClr val="000099"/>
                </a:solidFill>
                <a:latin typeface="Symbol" pitchFamily="18" charset="2"/>
                <a:cs typeface="Arial" pitchFamily="34" charset="0"/>
              </a:rPr>
              <a:t>, .., t</a:t>
            </a:r>
            <a:r>
              <a:rPr lang="en-US" sz="2000" baseline="-15000" dirty="0">
                <a:solidFill>
                  <a:srgbClr val="000099"/>
                </a:solidFill>
                <a:latin typeface="Arial" pitchFamily="34" charset="0"/>
                <a:cs typeface="Arial" pitchFamily="34" charset="0"/>
              </a:rPr>
              <a:t>m</a:t>
            </a:r>
            <a:r>
              <a:rPr lang="en-US" sz="2000" dirty="0" smtClean="0">
                <a:solidFill>
                  <a:srgbClr val="000099"/>
                </a:solidFill>
                <a:latin typeface="Symbol" pitchFamily="18" charset="2"/>
                <a:cs typeface="Arial" pitchFamily="34" charset="0"/>
              </a:rPr>
              <a:t>}</a:t>
            </a:r>
            <a:r>
              <a:rPr lang="en-US" sz="2000" i="1"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as </a:t>
            </a:r>
            <a:r>
              <a:rPr lang="en-US" sz="2000" dirty="0" smtClean="0">
                <a:solidFill>
                  <a:srgbClr val="000099"/>
                </a:solidFill>
                <a:latin typeface="Arial" pitchFamily="34" charset="0"/>
                <a:cs typeface="Arial" pitchFamily="34" charset="0"/>
              </a:rPr>
              <a:t>follows.</a:t>
            </a:r>
          </a:p>
          <a:p>
            <a:pPr algn="just">
              <a:spcBef>
                <a:spcPts val="1200"/>
              </a:spcBef>
            </a:pPr>
            <a:r>
              <a:rPr lang="en-US" sz="2000" dirty="0" smtClean="0">
                <a:solidFill>
                  <a:srgbClr val="000099"/>
                </a:solidFill>
                <a:latin typeface="Arial" pitchFamily="34" charset="0"/>
                <a:cs typeface="Arial" pitchFamily="34" charset="0"/>
              </a:rPr>
              <a:t>If</a:t>
            </a:r>
            <a:r>
              <a:rPr lang="en-US" sz="2000"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f(</a:t>
            </a:r>
            <a:r>
              <a:rPr lang="en-US" sz="2000" i="1" dirty="0" smtClean="0">
                <a:solidFill>
                  <a:srgbClr val="000099"/>
                </a:solidFill>
                <a:latin typeface="Arial" pitchFamily="34" charset="0"/>
                <a:cs typeface="Arial" pitchFamily="34" charset="0"/>
              </a:rPr>
              <a:t>input</a:t>
            </a:r>
            <a:r>
              <a:rPr lang="en-US" sz="2000" i="1" dirty="0">
                <a:solidFill>
                  <a:srgbClr val="000099"/>
                </a:solidFill>
                <a:latin typeface="Arial" pitchFamily="34" charset="0"/>
                <a:cs typeface="Arial" pitchFamily="34" charset="0"/>
              </a:rPr>
              <a:t>,</a:t>
            </a:r>
            <a:r>
              <a:rPr lang="en-US" sz="2000" i="1" dirty="0" smtClean="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con</a:t>
            </a:r>
            <a:r>
              <a:rPr lang="en-US" sz="2000" i="1" baseline="-10000" dirty="0">
                <a:solidFill>
                  <a:srgbClr val="000099"/>
                </a:solidFill>
                <a:latin typeface="Arial" pitchFamily="34" charset="0"/>
                <a:cs typeface="Arial" pitchFamily="34" charset="0"/>
              </a:rPr>
              <a:t>k</a:t>
            </a:r>
            <a:r>
              <a:rPr lang="en-US" sz="2000" dirty="0" smtClean="0">
                <a:solidFill>
                  <a:srgbClr val="000099"/>
                </a:solidFill>
                <a:latin typeface="Arial" pitchFamily="34" charset="0"/>
                <a:cs typeface="Arial" pitchFamily="34" charset="0"/>
              </a:rPr>
              <a:t>) = </a:t>
            </a:r>
            <a:r>
              <a:rPr lang="en-US" sz="2000" i="1" dirty="0" smtClean="0">
                <a:solidFill>
                  <a:srgbClr val="000099"/>
                </a:solidFill>
                <a:latin typeface="Arial" pitchFamily="34" charset="0"/>
                <a:cs typeface="Arial" pitchFamily="34" charset="0"/>
              </a:rPr>
              <a:t>true</a:t>
            </a:r>
            <a:r>
              <a:rPr lang="en-US" sz="2000" dirty="0">
                <a:solidFill>
                  <a:srgbClr val="000099"/>
                </a:solidFill>
                <a:latin typeface="Arial" pitchFamily="34" charset="0"/>
                <a:cs typeface="Arial" pitchFamily="34" charset="0"/>
              </a:rPr>
              <a:t>, then </a:t>
            </a:r>
            <a:r>
              <a:rPr lang="en-US" sz="2000" dirty="0" err="1" smtClean="0">
                <a:solidFill>
                  <a:srgbClr val="000099"/>
                </a:solidFill>
                <a:latin typeface="Symbol" pitchFamily="18" charset="2"/>
                <a:cs typeface="Arial" pitchFamily="34" charset="0"/>
              </a:rPr>
              <a:t>t</a:t>
            </a:r>
            <a:r>
              <a:rPr lang="en-US" sz="2000" baseline="-15000" dirty="0" err="1" smtClean="0">
                <a:solidFill>
                  <a:srgbClr val="000099"/>
                </a:solidFill>
                <a:latin typeface="Arial" pitchFamily="34" charset="0"/>
                <a:cs typeface="Arial" pitchFamily="34" charset="0"/>
              </a:rPr>
              <a:t>i</a:t>
            </a:r>
            <a:r>
              <a:rPr lang="en-US" sz="2000" i="1"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will be executed, otherwise </a:t>
            </a:r>
            <a:r>
              <a:rPr lang="en-US" sz="2000" dirty="0" err="1">
                <a:solidFill>
                  <a:srgbClr val="000099"/>
                </a:solidFill>
                <a:latin typeface="Symbol" pitchFamily="18" charset="2"/>
                <a:cs typeface="Arial" pitchFamily="34" charset="0"/>
              </a:rPr>
              <a:t>t</a:t>
            </a:r>
            <a:r>
              <a:rPr lang="en-US" sz="2000" baseline="-15000" dirty="0" err="1">
                <a:solidFill>
                  <a:srgbClr val="000099"/>
                </a:solidFill>
                <a:latin typeface="Arial" pitchFamily="34" charset="0"/>
                <a:cs typeface="Arial" pitchFamily="34" charset="0"/>
              </a:rPr>
              <a:t>i</a:t>
            </a:r>
            <a:r>
              <a:rPr lang="en-US" sz="2000" i="1"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will not start </a:t>
            </a:r>
            <a:r>
              <a:rPr lang="en-US" sz="2000" dirty="0" smtClean="0">
                <a:solidFill>
                  <a:srgbClr val="000099"/>
                </a:solidFill>
                <a:latin typeface="Arial" pitchFamily="34" charset="0"/>
                <a:cs typeface="Arial" pitchFamily="34" charset="0"/>
              </a:rPr>
              <a:t>execution</a:t>
            </a:r>
            <a:r>
              <a:rPr lang="en-US" sz="2000"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The unit </a:t>
            </a:r>
            <a:r>
              <a:rPr lang="en-US" sz="2000" dirty="0">
                <a:solidFill>
                  <a:srgbClr val="000099"/>
                </a:solidFill>
                <a:latin typeface="Arial" pitchFamily="34" charset="0"/>
                <a:cs typeface="Arial" pitchFamily="34" charset="0"/>
              </a:rPr>
              <a:t>will </a:t>
            </a:r>
            <a:r>
              <a:rPr lang="en-US" sz="2000" i="1" dirty="0">
                <a:solidFill>
                  <a:srgbClr val="000099"/>
                </a:solidFill>
                <a:latin typeface="Arial" pitchFamily="34" charset="0"/>
                <a:cs typeface="Arial" pitchFamily="34" charset="0"/>
              </a:rPr>
              <a:t>succeed </a:t>
            </a:r>
            <a:r>
              <a:rPr lang="en-US" sz="2000" dirty="0">
                <a:solidFill>
                  <a:srgbClr val="000099"/>
                </a:solidFill>
                <a:latin typeface="Arial" pitchFamily="34" charset="0"/>
                <a:cs typeface="Arial" pitchFamily="34" charset="0"/>
              </a:rPr>
              <a:t>if the result of all the started tasks are either </a:t>
            </a:r>
            <a:r>
              <a:rPr lang="en-US" sz="2000" i="1" dirty="0">
                <a:solidFill>
                  <a:srgbClr val="000099"/>
                </a:solidFill>
                <a:latin typeface="Arial" pitchFamily="34" charset="0"/>
                <a:cs typeface="Arial" pitchFamily="34" charset="0"/>
              </a:rPr>
              <a:t>commit </a:t>
            </a:r>
            <a:r>
              <a:rPr lang="en-US" sz="2000" dirty="0">
                <a:solidFill>
                  <a:srgbClr val="000099"/>
                </a:solidFill>
                <a:latin typeface="Arial" pitchFamily="34" charset="0"/>
                <a:cs typeface="Arial" pitchFamily="34" charset="0"/>
              </a:rPr>
              <a:t>or </a:t>
            </a:r>
            <a:r>
              <a:rPr lang="en-US" sz="2000" i="1" dirty="0">
                <a:solidFill>
                  <a:srgbClr val="000099"/>
                </a:solidFill>
                <a:latin typeface="Arial" pitchFamily="34" charset="0"/>
                <a:cs typeface="Arial" pitchFamily="34" charset="0"/>
              </a:rPr>
              <a:t>complete</a:t>
            </a:r>
            <a:r>
              <a:rPr lang="en-US" sz="2000" dirty="0">
                <a:solidFill>
                  <a:srgbClr val="000099"/>
                </a:solidFill>
                <a:latin typeface="Arial" pitchFamily="34" charset="0"/>
                <a:cs typeface="Arial" pitchFamily="34" charset="0"/>
              </a:rPr>
              <a:t>. The </a:t>
            </a:r>
            <a:r>
              <a:rPr lang="en-US" sz="2000" dirty="0" smtClean="0">
                <a:solidFill>
                  <a:srgbClr val="000099"/>
                </a:solidFill>
                <a:latin typeface="Arial" pitchFamily="34" charset="0"/>
                <a:cs typeface="Arial" pitchFamily="34" charset="0"/>
              </a:rPr>
              <a:t>unit will </a:t>
            </a:r>
            <a:r>
              <a:rPr lang="en-US" sz="2000" i="1" dirty="0">
                <a:solidFill>
                  <a:srgbClr val="000099"/>
                </a:solidFill>
                <a:latin typeface="Arial" pitchFamily="34" charset="0"/>
                <a:cs typeface="Arial" pitchFamily="34" charset="0"/>
              </a:rPr>
              <a:t>fail </a:t>
            </a:r>
            <a:r>
              <a:rPr lang="en-US" sz="2000" dirty="0">
                <a:solidFill>
                  <a:srgbClr val="000099"/>
                </a:solidFill>
                <a:latin typeface="Arial" pitchFamily="34" charset="0"/>
                <a:cs typeface="Arial" pitchFamily="34" charset="0"/>
              </a:rPr>
              <a:t>if one of the tasks is </a:t>
            </a:r>
            <a:r>
              <a:rPr lang="en-US" sz="2000" i="1" dirty="0">
                <a:solidFill>
                  <a:srgbClr val="000099"/>
                </a:solidFill>
                <a:latin typeface="Arial" pitchFamily="34" charset="0"/>
                <a:cs typeface="Arial" pitchFamily="34" charset="0"/>
              </a:rPr>
              <a:t>abort </a:t>
            </a:r>
            <a:r>
              <a:rPr lang="en-US" sz="2000" dirty="0">
                <a:solidFill>
                  <a:srgbClr val="000099"/>
                </a:solidFill>
                <a:latin typeface="Arial" pitchFamily="34" charset="0"/>
                <a:cs typeface="Arial" pitchFamily="34" charset="0"/>
              </a:rPr>
              <a:t>or </a:t>
            </a:r>
            <a:r>
              <a:rPr lang="en-US" sz="2000" i="1" dirty="0">
                <a:solidFill>
                  <a:srgbClr val="000099"/>
                </a:solidFill>
                <a:latin typeface="Arial" pitchFamily="34" charset="0"/>
                <a:cs typeface="Arial" pitchFamily="34" charset="0"/>
              </a:rPr>
              <a:t>fail</a:t>
            </a:r>
            <a:r>
              <a:rPr lang="en-US" sz="2000" dirty="0">
                <a:solidFill>
                  <a:srgbClr val="000099"/>
                </a:solidFill>
                <a:latin typeface="Arial" pitchFamily="34" charset="0"/>
                <a:cs typeface="Arial" pitchFamily="34" charset="0"/>
              </a:rPr>
              <a:t>. The unit will be </a:t>
            </a:r>
            <a:r>
              <a:rPr lang="en-US" sz="2000" i="1" dirty="0" smtClean="0">
                <a:solidFill>
                  <a:srgbClr val="000099"/>
                </a:solidFill>
                <a:latin typeface="Arial" pitchFamily="34" charset="0"/>
                <a:cs typeface="Arial" pitchFamily="34" charset="0"/>
              </a:rPr>
              <a:t>semantically </a:t>
            </a:r>
            <a:r>
              <a:rPr lang="en-US" sz="2000" i="1" dirty="0">
                <a:solidFill>
                  <a:srgbClr val="000099"/>
                </a:solidFill>
                <a:latin typeface="Arial" pitchFamily="34" charset="0"/>
                <a:cs typeface="Arial" pitchFamily="34" charset="0"/>
              </a:rPr>
              <a:t>fail </a:t>
            </a:r>
            <a:r>
              <a:rPr lang="en-US" sz="2000" dirty="0">
                <a:solidFill>
                  <a:srgbClr val="000099"/>
                </a:solidFill>
                <a:latin typeface="Arial" pitchFamily="34" charset="0"/>
                <a:cs typeface="Arial" pitchFamily="34" charset="0"/>
              </a:rPr>
              <a:t>if one of its </a:t>
            </a:r>
            <a:r>
              <a:rPr lang="en-US" sz="2000" dirty="0" smtClean="0">
                <a:solidFill>
                  <a:srgbClr val="000099"/>
                </a:solidFill>
                <a:latin typeface="Arial" pitchFamily="34" charset="0"/>
                <a:cs typeface="Arial" pitchFamily="34" charset="0"/>
              </a:rPr>
              <a:t>tasks is </a:t>
            </a:r>
            <a:r>
              <a:rPr lang="en-US" sz="2000" i="1" dirty="0" smtClean="0">
                <a:solidFill>
                  <a:srgbClr val="000099"/>
                </a:solidFill>
                <a:latin typeface="Arial" pitchFamily="34" charset="0"/>
                <a:cs typeface="Arial" pitchFamily="34" charset="0"/>
              </a:rPr>
              <a:t>semantically </a:t>
            </a:r>
            <a:r>
              <a:rPr lang="en-US" sz="2000" i="1" dirty="0">
                <a:solidFill>
                  <a:srgbClr val="000099"/>
                </a:solidFill>
                <a:latin typeface="Arial" pitchFamily="34" charset="0"/>
                <a:cs typeface="Arial" pitchFamily="34" charset="0"/>
              </a:rPr>
              <a:t>fail </a:t>
            </a:r>
            <a:r>
              <a:rPr lang="en-US" sz="2000" dirty="0">
                <a:solidFill>
                  <a:srgbClr val="000099"/>
                </a:solidFill>
                <a:latin typeface="Arial" pitchFamily="34" charset="0"/>
                <a:cs typeface="Arial" pitchFamily="34" charset="0"/>
              </a:rPr>
              <a:t>and no tasks are </a:t>
            </a:r>
            <a:r>
              <a:rPr lang="en-US" sz="2000" i="1" dirty="0">
                <a:solidFill>
                  <a:srgbClr val="000099"/>
                </a:solidFill>
                <a:latin typeface="Arial" pitchFamily="34" charset="0"/>
                <a:cs typeface="Arial" pitchFamily="34" charset="0"/>
              </a:rPr>
              <a:t>abort </a:t>
            </a:r>
            <a:r>
              <a:rPr lang="en-US" sz="2000" dirty="0">
                <a:solidFill>
                  <a:srgbClr val="000099"/>
                </a:solidFill>
                <a:latin typeface="Arial" pitchFamily="34" charset="0"/>
                <a:cs typeface="Arial" pitchFamily="34" charset="0"/>
              </a:rPr>
              <a:t>or </a:t>
            </a:r>
            <a:r>
              <a:rPr lang="en-US" sz="2000" i="1" dirty="0">
                <a:solidFill>
                  <a:srgbClr val="000099"/>
                </a:solidFill>
                <a:latin typeface="Arial" pitchFamily="34" charset="0"/>
                <a:cs typeface="Arial" pitchFamily="34" charset="0"/>
              </a:rPr>
              <a:t>fail</a:t>
            </a:r>
            <a:r>
              <a:rPr lang="en-US" sz="2000" dirty="0" smtClean="0">
                <a:solidFill>
                  <a:srgbClr val="000099"/>
                </a:solidFill>
                <a:latin typeface="Arial" pitchFamily="34" charset="0"/>
                <a:cs typeface="Arial" pitchFamily="34" charset="0"/>
              </a:rPr>
              <a:t>.</a:t>
            </a:r>
          </a:p>
          <a:p>
            <a:pPr algn="just">
              <a:spcBef>
                <a:spcPts val="1200"/>
              </a:spcBef>
            </a:pPr>
            <a:r>
              <a:rPr lang="en-US" sz="2000" dirty="0" smtClean="0">
                <a:solidFill>
                  <a:srgbClr val="000099"/>
                </a:solidFill>
                <a:latin typeface="Arial" pitchFamily="34" charset="0"/>
                <a:cs typeface="Arial" pitchFamily="34" charset="0"/>
              </a:rPr>
              <a:t>The conditional dependency satisfies the following conditions:</a:t>
            </a:r>
          </a:p>
          <a:p>
            <a:pPr>
              <a:spcBef>
                <a:spcPts val="1200"/>
              </a:spcBef>
            </a:pPr>
            <a:r>
              <a:rPr lang="en-US" sz="2000" i="1" dirty="0">
                <a:solidFill>
                  <a:srgbClr val="0000FF"/>
                </a:solidFill>
                <a:latin typeface="Arial" pitchFamily="34" charset="0"/>
                <a:cs typeface="Arial" pitchFamily="34" charset="0"/>
                <a:sym typeface="Symbol"/>
              </a:rPr>
              <a:t></a:t>
            </a:r>
            <a:r>
              <a:rPr lang="en-US" sz="2000" i="1" dirty="0" smtClean="0">
                <a:solidFill>
                  <a:srgbClr val="0000FF"/>
                </a:solidFill>
                <a:latin typeface="Arial" pitchFamily="34" charset="0"/>
                <a:cs typeface="Arial" pitchFamily="34" charset="0"/>
              </a:rPr>
              <a:t>k(f(input</a:t>
            </a:r>
            <a:r>
              <a:rPr lang="en-US" sz="2000" i="1" dirty="0">
                <a:solidFill>
                  <a:srgbClr val="0000FF"/>
                </a:solidFill>
                <a:latin typeface="Arial" pitchFamily="34" charset="0"/>
                <a:cs typeface="Arial" pitchFamily="34" charset="0"/>
              </a:rPr>
              <a:t>,</a:t>
            </a:r>
            <a:r>
              <a:rPr lang="en-US" sz="2000" i="1" dirty="0" smtClean="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rPr>
              <a:t>con</a:t>
            </a:r>
            <a:r>
              <a:rPr lang="en-US" sz="2000" i="1" baseline="-10000" dirty="0">
                <a:solidFill>
                  <a:srgbClr val="0000FF"/>
                </a:solidFill>
                <a:latin typeface="Arial" pitchFamily="34" charset="0"/>
                <a:cs typeface="Arial" pitchFamily="34" charset="0"/>
              </a:rPr>
              <a:t>k</a:t>
            </a:r>
            <a:r>
              <a:rPr lang="en-US" sz="2000" i="1" dirty="0" smtClean="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rPr>
              <a:t>= true </a:t>
            </a:r>
            <a:r>
              <a:rPr lang="en-US" sz="2000" i="1" dirty="0" smtClean="0">
                <a:solidFill>
                  <a:srgbClr val="0000FF"/>
                </a:solidFill>
                <a:latin typeface="Arial" pitchFamily="34" charset="0"/>
                <a:cs typeface="Arial" pitchFamily="34" charset="0"/>
                <a:sym typeface="Wingdings" pitchFamily="2" charset="2"/>
              </a:rPr>
              <a:t></a:t>
            </a:r>
            <a:r>
              <a:rPr lang="en-US" sz="2000" i="1" dirty="0" smtClean="0">
                <a:solidFill>
                  <a:srgbClr val="0000FF"/>
                </a:solidFill>
                <a:latin typeface="Arial" pitchFamily="34" charset="0"/>
                <a:cs typeface="Arial" pitchFamily="34" charset="0"/>
              </a:rPr>
              <a:t> start(</a:t>
            </a:r>
            <a:r>
              <a:rPr lang="en-US" sz="2000" i="1" dirty="0" err="1" smtClean="0">
                <a:solidFill>
                  <a:srgbClr val="0000FF"/>
                </a:solidFill>
                <a:latin typeface="Symbol" pitchFamily="18" charset="2"/>
                <a:cs typeface="Arial" pitchFamily="34" charset="0"/>
              </a:rPr>
              <a:t>t</a:t>
            </a:r>
            <a:r>
              <a:rPr lang="en-US" sz="2000" i="1" baseline="-15000" dirty="0" err="1" smtClean="0">
                <a:solidFill>
                  <a:srgbClr val="0000FF"/>
                </a:solidFill>
                <a:latin typeface="Arial" pitchFamily="34" charset="0"/>
                <a:cs typeface="Arial" pitchFamily="34" charset="0"/>
              </a:rPr>
              <a:t>k</a:t>
            </a:r>
            <a:r>
              <a:rPr lang="en-US" sz="2000" i="1" dirty="0" smtClean="0">
                <a:solidFill>
                  <a:srgbClr val="0000FF"/>
                </a:solidFill>
                <a:latin typeface="Arial" pitchFamily="34" charset="0"/>
                <a:cs typeface="Arial" pitchFamily="34" charset="0"/>
              </a:rPr>
              <a:t>)).</a:t>
            </a:r>
            <a:endParaRPr lang="en-US" sz="2000" i="1" dirty="0">
              <a:solidFill>
                <a:srgbClr val="0000FF"/>
              </a:solidFill>
              <a:latin typeface="Arial" pitchFamily="34" charset="0"/>
              <a:cs typeface="Arial" pitchFamily="34" charset="0"/>
            </a:endParaRPr>
          </a:p>
          <a:p>
            <a:pPr algn="just"/>
            <a:r>
              <a:rPr lang="en-US" sz="2000" i="1" dirty="0" smtClean="0">
                <a:solidFill>
                  <a:srgbClr val="0000FF"/>
                </a:solidFill>
                <a:latin typeface="Arial" pitchFamily="34" charset="0"/>
                <a:cs typeface="Arial" pitchFamily="34" charset="0"/>
              </a:rPr>
              <a:t>It says </a:t>
            </a:r>
            <a:r>
              <a:rPr lang="en-US" sz="2000" i="1" dirty="0">
                <a:solidFill>
                  <a:srgbClr val="0000FF"/>
                </a:solidFill>
                <a:latin typeface="Arial" pitchFamily="34" charset="0"/>
                <a:cs typeface="Arial" pitchFamily="34" charset="0"/>
              </a:rPr>
              <a:t>that, we will </a:t>
            </a:r>
            <a:r>
              <a:rPr lang="en-US" sz="2000" i="1" dirty="0" smtClean="0">
                <a:solidFill>
                  <a:srgbClr val="0000FF"/>
                </a:solidFill>
                <a:latin typeface="Arial" pitchFamily="34" charset="0"/>
                <a:cs typeface="Arial" pitchFamily="34" charset="0"/>
              </a:rPr>
              <a:t>execute </a:t>
            </a:r>
            <a:r>
              <a:rPr lang="en-US" sz="2000" i="1" dirty="0" err="1">
                <a:solidFill>
                  <a:srgbClr val="0000FF"/>
                </a:solidFill>
                <a:latin typeface="Symbol" pitchFamily="18" charset="2"/>
                <a:cs typeface="Arial" pitchFamily="34" charset="0"/>
              </a:rPr>
              <a:t>t</a:t>
            </a:r>
            <a:r>
              <a:rPr lang="en-US" sz="2000" i="1" baseline="-15000" dirty="0" err="1">
                <a:solidFill>
                  <a:srgbClr val="0000FF"/>
                </a:solidFill>
                <a:latin typeface="Arial" pitchFamily="34" charset="0"/>
                <a:cs typeface="Arial" pitchFamily="34" charset="0"/>
              </a:rPr>
              <a:t>k</a:t>
            </a:r>
            <a:r>
              <a:rPr lang="en-US" sz="2000" i="1" dirty="0" smtClean="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rPr>
              <a:t>only if the input to the </a:t>
            </a:r>
            <a:r>
              <a:rPr lang="en-US" sz="2000" i="1" dirty="0" smtClean="0">
                <a:solidFill>
                  <a:srgbClr val="0000FF"/>
                </a:solidFill>
                <a:latin typeface="Arial" pitchFamily="34" charset="0"/>
                <a:cs typeface="Arial" pitchFamily="34" charset="0"/>
              </a:rPr>
              <a:t>unit satisfies its condition</a:t>
            </a:r>
            <a:r>
              <a:rPr lang="en-US" sz="2000" i="1" dirty="0">
                <a:solidFill>
                  <a:srgbClr val="0000FF"/>
                </a:solidFill>
                <a:latin typeface="Arial" pitchFamily="34" charset="0"/>
                <a:cs typeface="Arial" pitchFamily="34" charset="0"/>
              </a:rPr>
              <a:t>.</a:t>
            </a:r>
            <a:endParaRPr lang="en-US" sz="2000" i="1" dirty="0" smtClean="0">
              <a:solidFill>
                <a:srgbClr val="0000FF"/>
              </a:solidFill>
              <a:latin typeface="Arial" pitchFamily="34" charset="0"/>
              <a:cs typeface="Arial" pitchFamily="34" charset="0"/>
            </a:endParaRPr>
          </a:p>
        </p:txBody>
      </p:sp>
    </p:spTree>
    <p:extLst>
      <p:ext uri="{BB962C8B-B14F-4D97-AF65-F5344CB8AC3E}">
        <p14:creationId xmlns:p14="http://schemas.microsoft.com/office/powerpoint/2010/main" val="32332749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8" y="6286500"/>
            <a:ext cx="45443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24</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Workflow</a:t>
            </a:r>
            <a:endParaRPr lang="en-US" sz="2800" b="1" dirty="0" smtClean="0">
              <a:solidFill>
                <a:srgbClr val="C00000"/>
              </a:solidFill>
              <a:latin typeface="Arial" pitchFamily="34" charset="0"/>
              <a:cs typeface="Arial" pitchFamily="34" charset="0"/>
            </a:endParaRPr>
          </a:p>
        </p:txBody>
      </p:sp>
      <p:sp>
        <p:nvSpPr>
          <p:cNvPr id="3" name="Rectangle 2"/>
          <p:cNvSpPr/>
          <p:nvPr/>
        </p:nvSpPr>
        <p:spPr>
          <a:xfrm>
            <a:off x="747346" y="867870"/>
            <a:ext cx="7789822" cy="4924425"/>
          </a:xfrm>
          <a:prstGeom prst="rect">
            <a:avLst/>
          </a:prstGeom>
        </p:spPr>
        <p:txBody>
          <a:bodyPr wrap="square">
            <a:spAutoFit/>
          </a:bodyPr>
          <a:lstStyle/>
          <a:p>
            <a:pPr>
              <a:spcBef>
                <a:spcPts val="1200"/>
              </a:spcBef>
            </a:pPr>
            <a:r>
              <a:rPr lang="en-US" dirty="0" smtClean="0">
                <a:solidFill>
                  <a:srgbClr val="660066"/>
                </a:solidFill>
                <a:latin typeface="Arial" pitchFamily="34" charset="0"/>
                <a:cs typeface="Arial" pitchFamily="34" charset="0"/>
              </a:rPr>
              <a:t>Conditional Dependency</a:t>
            </a:r>
          </a:p>
          <a:p>
            <a:pPr>
              <a:spcBef>
                <a:spcPts val="1200"/>
              </a:spcBef>
            </a:pPr>
            <a:r>
              <a:rPr lang="en-US" sz="2000" dirty="0">
                <a:solidFill>
                  <a:srgbClr val="000099"/>
                </a:solidFill>
                <a:latin typeface="Arial" pitchFamily="34" charset="0"/>
                <a:cs typeface="Arial" pitchFamily="34" charset="0"/>
              </a:rPr>
              <a:t>We </a:t>
            </a:r>
            <a:r>
              <a:rPr lang="en-US" sz="2000" dirty="0" smtClean="0">
                <a:solidFill>
                  <a:srgbClr val="000099"/>
                </a:solidFill>
                <a:latin typeface="Arial" pitchFamily="34" charset="0"/>
                <a:cs typeface="Arial" pitchFamily="34" charset="0"/>
              </a:rPr>
              <a:t>define </a:t>
            </a:r>
            <a:r>
              <a:rPr lang="en-US" sz="2000" dirty="0">
                <a:solidFill>
                  <a:srgbClr val="000099"/>
                </a:solidFill>
                <a:latin typeface="Arial" pitchFamily="34" charset="0"/>
                <a:cs typeface="Arial" pitchFamily="34" charset="0"/>
              </a:rPr>
              <a:t>the conditional dependency among the tasks {</a:t>
            </a:r>
            <a:r>
              <a:rPr lang="en-US" sz="2000" dirty="0">
                <a:solidFill>
                  <a:srgbClr val="000099"/>
                </a:solidFill>
                <a:latin typeface="Symbol" pitchFamily="18" charset="2"/>
                <a:cs typeface="Arial" pitchFamily="34" charset="0"/>
              </a:rPr>
              <a:t>t</a:t>
            </a:r>
            <a:r>
              <a:rPr lang="en-US" sz="2000" baseline="-15000" dirty="0">
                <a:solidFill>
                  <a:srgbClr val="000099"/>
                </a:solidFill>
                <a:latin typeface="Arial" pitchFamily="34" charset="0"/>
                <a:cs typeface="Arial" pitchFamily="34" charset="0"/>
              </a:rPr>
              <a:t>1</a:t>
            </a:r>
            <a:r>
              <a:rPr lang="en-US" sz="2000" dirty="0">
                <a:solidFill>
                  <a:srgbClr val="000099"/>
                </a:solidFill>
                <a:latin typeface="Arial" pitchFamily="34" charset="0"/>
                <a:cs typeface="Arial" pitchFamily="34" charset="0"/>
              </a:rPr>
              <a:t>, </a:t>
            </a:r>
            <a:r>
              <a:rPr lang="en-US" sz="2000" dirty="0">
                <a:solidFill>
                  <a:srgbClr val="000099"/>
                </a:solidFill>
                <a:latin typeface="Symbol" pitchFamily="18" charset="2"/>
                <a:cs typeface="Arial" pitchFamily="34" charset="0"/>
              </a:rPr>
              <a:t>t</a:t>
            </a:r>
            <a:r>
              <a:rPr lang="en-US" sz="2000" baseline="-15000" dirty="0">
                <a:solidFill>
                  <a:srgbClr val="000099"/>
                </a:solidFill>
                <a:latin typeface="Arial" pitchFamily="34" charset="0"/>
                <a:cs typeface="Arial" pitchFamily="34" charset="0"/>
              </a:rPr>
              <a:t>2</a:t>
            </a:r>
            <a:r>
              <a:rPr lang="en-US" sz="2000" dirty="0">
                <a:solidFill>
                  <a:srgbClr val="000099"/>
                </a:solidFill>
                <a:latin typeface="Symbol" pitchFamily="18" charset="2"/>
                <a:cs typeface="Arial" pitchFamily="34" charset="0"/>
              </a:rPr>
              <a:t>, .., t</a:t>
            </a:r>
            <a:r>
              <a:rPr lang="en-US" sz="2000" baseline="-15000" dirty="0">
                <a:solidFill>
                  <a:srgbClr val="000099"/>
                </a:solidFill>
                <a:latin typeface="Arial" pitchFamily="34" charset="0"/>
                <a:cs typeface="Arial" pitchFamily="34" charset="0"/>
              </a:rPr>
              <a:t>m</a:t>
            </a:r>
            <a:r>
              <a:rPr lang="en-US" sz="2000" dirty="0" smtClean="0">
                <a:solidFill>
                  <a:srgbClr val="000099"/>
                </a:solidFill>
                <a:latin typeface="Symbol" pitchFamily="18" charset="2"/>
                <a:cs typeface="Arial" pitchFamily="34" charset="0"/>
              </a:rPr>
              <a:t>}</a:t>
            </a:r>
            <a:r>
              <a:rPr lang="en-US" sz="2000" i="1"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as </a:t>
            </a:r>
            <a:r>
              <a:rPr lang="en-US" sz="2000" dirty="0" smtClean="0">
                <a:solidFill>
                  <a:srgbClr val="000099"/>
                </a:solidFill>
                <a:latin typeface="Arial" pitchFamily="34" charset="0"/>
                <a:cs typeface="Arial" pitchFamily="34" charset="0"/>
              </a:rPr>
              <a:t>follows.</a:t>
            </a:r>
          </a:p>
          <a:p>
            <a:pPr algn="just">
              <a:spcBef>
                <a:spcPts val="1200"/>
              </a:spcBef>
            </a:pPr>
            <a:r>
              <a:rPr lang="en-US" sz="2000" dirty="0" smtClean="0">
                <a:solidFill>
                  <a:srgbClr val="000099"/>
                </a:solidFill>
                <a:latin typeface="Arial" pitchFamily="34" charset="0"/>
                <a:cs typeface="Arial" pitchFamily="34" charset="0"/>
              </a:rPr>
              <a:t>If</a:t>
            </a:r>
            <a:r>
              <a:rPr lang="en-US" sz="2000"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f(</a:t>
            </a:r>
            <a:r>
              <a:rPr lang="en-US" sz="2000" i="1" dirty="0" smtClean="0">
                <a:solidFill>
                  <a:srgbClr val="000099"/>
                </a:solidFill>
                <a:latin typeface="Arial" pitchFamily="34" charset="0"/>
                <a:cs typeface="Arial" pitchFamily="34" charset="0"/>
              </a:rPr>
              <a:t>input</a:t>
            </a:r>
            <a:r>
              <a:rPr lang="en-US" sz="2000" i="1" dirty="0">
                <a:solidFill>
                  <a:srgbClr val="000099"/>
                </a:solidFill>
                <a:latin typeface="Arial" pitchFamily="34" charset="0"/>
                <a:cs typeface="Arial" pitchFamily="34" charset="0"/>
              </a:rPr>
              <a:t>,</a:t>
            </a:r>
            <a:r>
              <a:rPr lang="en-US" sz="2000" i="1" dirty="0" smtClean="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con</a:t>
            </a:r>
            <a:r>
              <a:rPr lang="en-US" sz="2000" i="1" baseline="-10000" dirty="0">
                <a:solidFill>
                  <a:srgbClr val="000099"/>
                </a:solidFill>
                <a:latin typeface="Arial" pitchFamily="34" charset="0"/>
                <a:cs typeface="Arial" pitchFamily="34" charset="0"/>
              </a:rPr>
              <a:t>k</a:t>
            </a:r>
            <a:r>
              <a:rPr lang="en-US" sz="2000" dirty="0" smtClean="0">
                <a:solidFill>
                  <a:srgbClr val="000099"/>
                </a:solidFill>
                <a:latin typeface="Arial" pitchFamily="34" charset="0"/>
                <a:cs typeface="Arial" pitchFamily="34" charset="0"/>
              </a:rPr>
              <a:t>) = </a:t>
            </a:r>
            <a:r>
              <a:rPr lang="en-US" sz="2000" i="1" dirty="0" smtClean="0">
                <a:solidFill>
                  <a:srgbClr val="000099"/>
                </a:solidFill>
                <a:latin typeface="Arial" pitchFamily="34" charset="0"/>
                <a:cs typeface="Arial" pitchFamily="34" charset="0"/>
              </a:rPr>
              <a:t>true</a:t>
            </a:r>
            <a:r>
              <a:rPr lang="en-US" sz="2000" dirty="0">
                <a:solidFill>
                  <a:srgbClr val="000099"/>
                </a:solidFill>
                <a:latin typeface="Arial" pitchFamily="34" charset="0"/>
                <a:cs typeface="Arial" pitchFamily="34" charset="0"/>
              </a:rPr>
              <a:t>, then </a:t>
            </a:r>
            <a:r>
              <a:rPr lang="en-US" sz="2000" dirty="0" err="1" smtClean="0">
                <a:solidFill>
                  <a:srgbClr val="000099"/>
                </a:solidFill>
                <a:latin typeface="Symbol" pitchFamily="18" charset="2"/>
                <a:cs typeface="Arial" pitchFamily="34" charset="0"/>
              </a:rPr>
              <a:t>t</a:t>
            </a:r>
            <a:r>
              <a:rPr lang="en-US" sz="2000" baseline="-15000" dirty="0" err="1" smtClean="0">
                <a:solidFill>
                  <a:srgbClr val="000099"/>
                </a:solidFill>
                <a:latin typeface="Arial" pitchFamily="34" charset="0"/>
                <a:cs typeface="Arial" pitchFamily="34" charset="0"/>
              </a:rPr>
              <a:t>i</a:t>
            </a:r>
            <a:r>
              <a:rPr lang="en-US" sz="2000" i="1"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will be executed, otherwise </a:t>
            </a:r>
            <a:r>
              <a:rPr lang="en-US" sz="2000" dirty="0" err="1">
                <a:solidFill>
                  <a:srgbClr val="000099"/>
                </a:solidFill>
                <a:latin typeface="Symbol" pitchFamily="18" charset="2"/>
                <a:cs typeface="Arial" pitchFamily="34" charset="0"/>
              </a:rPr>
              <a:t>t</a:t>
            </a:r>
            <a:r>
              <a:rPr lang="en-US" sz="2000" baseline="-15000" dirty="0" err="1">
                <a:solidFill>
                  <a:srgbClr val="000099"/>
                </a:solidFill>
                <a:latin typeface="Arial" pitchFamily="34" charset="0"/>
                <a:cs typeface="Arial" pitchFamily="34" charset="0"/>
              </a:rPr>
              <a:t>i</a:t>
            </a:r>
            <a:r>
              <a:rPr lang="en-US" sz="2000" i="1"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will not start </a:t>
            </a:r>
            <a:r>
              <a:rPr lang="en-US" sz="2000" dirty="0" smtClean="0">
                <a:solidFill>
                  <a:srgbClr val="000099"/>
                </a:solidFill>
                <a:latin typeface="Arial" pitchFamily="34" charset="0"/>
                <a:cs typeface="Arial" pitchFamily="34" charset="0"/>
              </a:rPr>
              <a:t>execution</a:t>
            </a:r>
            <a:r>
              <a:rPr lang="en-US" sz="2000"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The unit </a:t>
            </a:r>
            <a:r>
              <a:rPr lang="en-US" sz="2000" dirty="0">
                <a:solidFill>
                  <a:srgbClr val="000099"/>
                </a:solidFill>
                <a:latin typeface="Arial" pitchFamily="34" charset="0"/>
                <a:cs typeface="Arial" pitchFamily="34" charset="0"/>
              </a:rPr>
              <a:t>will </a:t>
            </a:r>
            <a:r>
              <a:rPr lang="en-US" sz="2000" i="1" dirty="0">
                <a:solidFill>
                  <a:srgbClr val="000099"/>
                </a:solidFill>
                <a:latin typeface="Arial" pitchFamily="34" charset="0"/>
                <a:cs typeface="Arial" pitchFamily="34" charset="0"/>
              </a:rPr>
              <a:t>succeed </a:t>
            </a:r>
            <a:r>
              <a:rPr lang="en-US" sz="2000" dirty="0">
                <a:solidFill>
                  <a:srgbClr val="000099"/>
                </a:solidFill>
                <a:latin typeface="Arial" pitchFamily="34" charset="0"/>
                <a:cs typeface="Arial" pitchFamily="34" charset="0"/>
              </a:rPr>
              <a:t>if the result of all the started tasks are either </a:t>
            </a:r>
            <a:r>
              <a:rPr lang="en-US" sz="2000" i="1" dirty="0">
                <a:solidFill>
                  <a:srgbClr val="000099"/>
                </a:solidFill>
                <a:latin typeface="Arial" pitchFamily="34" charset="0"/>
                <a:cs typeface="Arial" pitchFamily="34" charset="0"/>
              </a:rPr>
              <a:t>commit </a:t>
            </a:r>
            <a:r>
              <a:rPr lang="en-US" sz="2000" dirty="0">
                <a:solidFill>
                  <a:srgbClr val="000099"/>
                </a:solidFill>
                <a:latin typeface="Arial" pitchFamily="34" charset="0"/>
                <a:cs typeface="Arial" pitchFamily="34" charset="0"/>
              </a:rPr>
              <a:t>or </a:t>
            </a:r>
            <a:r>
              <a:rPr lang="en-US" sz="2000" i="1" dirty="0">
                <a:solidFill>
                  <a:srgbClr val="000099"/>
                </a:solidFill>
                <a:latin typeface="Arial" pitchFamily="34" charset="0"/>
                <a:cs typeface="Arial" pitchFamily="34" charset="0"/>
              </a:rPr>
              <a:t>complete</a:t>
            </a:r>
            <a:r>
              <a:rPr lang="en-US" sz="2000" dirty="0">
                <a:solidFill>
                  <a:srgbClr val="000099"/>
                </a:solidFill>
                <a:latin typeface="Arial" pitchFamily="34" charset="0"/>
                <a:cs typeface="Arial" pitchFamily="34" charset="0"/>
              </a:rPr>
              <a:t>. The </a:t>
            </a:r>
            <a:r>
              <a:rPr lang="en-US" sz="2000" dirty="0" smtClean="0">
                <a:solidFill>
                  <a:srgbClr val="000099"/>
                </a:solidFill>
                <a:latin typeface="Arial" pitchFamily="34" charset="0"/>
                <a:cs typeface="Arial" pitchFamily="34" charset="0"/>
              </a:rPr>
              <a:t>unit will </a:t>
            </a:r>
            <a:r>
              <a:rPr lang="en-US" sz="2000" i="1" dirty="0">
                <a:solidFill>
                  <a:srgbClr val="000099"/>
                </a:solidFill>
                <a:latin typeface="Arial" pitchFamily="34" charset="0"/>
                <a:cs typeface="Arial" pitchFamily="34" charset="0"/>
              </a:rPr>
              <a:t>fail </a:t>
            </a:r>
            <a:r>
              <a:rPr lang="en-US" sz="2000" dirty="0">
                <a:solidFill>
                  <a:srgbClr val="000099"/>
                </a:solidFill>
                <a:latin typeface="Arial" pitchFamily="34" charset="0"/>
                <a:cs typeface="Arial" pitchFamily="34" charset="0"/>
              </a:rPr>
              <a:t>if one of the tasks is </a:t>
            </a:r>
            <a:r>
              <a:rPr lang="en-US" sz="2000" i="1" dirty="0">
                <a:solidFill>
                  <a:srgbClr val="000099"/>
                </a:solidFill>
                <a:latin typeface="Arial" pitchFamily="34" charset="0"/>
                <a:cs typeface="Arial" pitchFamily="34" charset="0"/>
              </a:rPr>
              <a:t>abort </a:t>
            </a:r>
            <a:r>
              <a:rPr lang="en-US" sz="2000" dirty="0">
                <a:solidFill>
                  <a:srgbClr val="000099"/>
                </a:solidFill>
                <a:latin typeface="Arial" pitchFamily="34" charset="0"/>
                <a:cs typeface="Arial" pitchFamily="34" charset="0"/>
              </a:rPr>
              <a:t>or </a:t>
            </a:r>
            <a:r>
              <a:rPr lang="en-US" sz="2000" i="1" dirty="0">
                <a:solidFill>
                  <a:srgbClr val="000099"/>
                </a:solidFill>
                <a:latin typeface="Arial" pitchFamily="34" charset="0"/>
                <a:cs typeface="Arial" pitchFamily="34" charset="0"/>
              </a:rPr>
              <a:t>fail</a:t>
            </a:r>
            <a:r>
              <a:rPr lang="en-US" sz="2000" dirty="0">
                <a:solidFill>
                  <a:srgbClr val="000099"/>
                </a:solidFill>
                <a:latin typeface="Arial" pitchFamily="34" charset="0"/>
                <a:cs typeface="Arial" pitchFamily="34" charset="0"/>
              </a:rPr>
              <a:t>. The unit will be </a:t>
            </a:r>
            <a:r>
              <a:rPr lang="en-US" sz="2000" i="1" dirty="0" smtClean="0">
                <a:solidFill>
                  <a:srgbClr val="000099"/>
                </a:solidFill>
                <a:latin typeface="Arial" pitchFamily="34" charset="0"/>
                <a:cs typeface="Arial" pitchFamily="34" charset="0"/>
              </a:rPr>
              <a:t>semantically </a:t>
            </a:r>
            <a:r>
              <a:rPr lang="en-US" sz="2000" i="1" dirty="0">
                <a:solidFill>
                  <a:srgbClr val="000099"/>
                </a:solidFill>
                <a:latin typeface="Arial" pitchFamily="34" charset="0"/>
                <a:cs typeface="Arial" pitchFamily="34" charset="0"/>
              </a:rPr>
              <a:t>fail </a:t>
            </a:r>
            <a:r>
              <a:rPr lang="en-US" sz="2000" dirty="0">
                <a:solidFill>
                  <a:srgbClr val="000099"/>
                </a:solidFill>
                <a:latin typeface="Arial" pitchFamily="34" charset="0"/>
                <a:cs typeface="Arial" pitchFamily="34" charset="0"/>
              </a:rPr>
              <a:t>if one of its </a:t>
            </a:r>
            <a:r>
              <a:rPr lang="en-US" sz="2000" dirty="0" smtClean="0">
                <a:solidFill>
                  <a:srgbClr val="000099"/>
                </a:solidFill>
                <a:latin typeface="Arial" pitchFamily="34" charset="0"/>
                <a:cs typeface="Arial" pitchFamily="34" charset="0"/>
              </a:rPr>
              <a:t>tasks is </a:t>
            </a:r>
            <a:r>
              <a:rPr lang="en-US" sz="2000" i="1" dirty="0" smtClean="0">
                <a:solidFill>
                  <a:srgbClr val="000099"/>
                </a:solidFill>
                <a:latin typeface="Arial" pitchFamily="34" charset="0"/>
                <a:cs typeface="Arial" pitchFamily="34" charset="0"/>
              </a:rPr>
              <a:t>semantically </a:t>
            </a:r>
            <a:r>
              <a:rPr lang="en-US" sz="2000" i="1" dirty="0">
                <a:solidFill>
                  <a:srgbClr val="000099"/>
                </a:solidFill>
                <a:latin typeface="Arial" pitchFamily="34" charset="0"/>
                <a:cs typeface="Arial" pitchFamily="34" charset="0"/>
              </a:rPr>
              <a:t>fail </a:t>
            </a:r>
            <a:r>
              <a:rPr lang="en-US" sz="2000" dirty="0">
                <a:solidFill>
                  <a:srgbClr val="000099"/>
                </a:solidFill>
                <a:latin typeface="Arial" pitchFamily="34" charset="0"/>
                <a:cs typeface="Arial" pitchFamily="34" charset="0"/>
              </a:rPr>
              <a:t>and no tasks are </a:t>
            </a:r>
            <a:r>
              <a:rPr lang="en-US" sz="2000" i="1" dirty="0">
                <a:solidFill>
                  <a:srgbClr val="000099"/>
                </a:solidFill>
                <a:latin typeface="Arial" pitchFamily="34" charset="0"/>
                <a:cs typeface="Arial" pitchFamily="34" charset="0"/>
              </a:rPr>
              <a:t>abort </a:t>
            </a:r>
            <a:r>
              <a:rPr lang="en-US" sz="2000" dirty="0">
                <a:solidFill>
                  <a:srgbClr val="000099"/>
                </a:solidFill>
                <a:latin typeface="Arial" pitchFamily="34" charset="0"/>
                <a:cs typeface="Arial" pitchFamily="34" charset="0"/>
              </a:rPr>
              <a:t>or </a:t>
            </a:r>
            <a:r>
              <a:rPr lang="en-US" sz="2000" i="1" dirty="0">
                <a:solidFill>
                  <a:srgbClr val="000099"/>
                </a:solidFill>
                <a:latin typeface="Arial" pitchFamily="34" charset="0"/>
                <a:cs typeface="Arial" pitchFamily="34" charset="0"/>
              </a:rPr>
              <a:t>fail</a:t>
            </a:r>
            <a:r>
              <a:rPr lang="en-US" sz="2000" dirty="0" smtClean="0">
                <a:solidFill>
                  <a:srgbClr val="000099"/>
                </a:solidFill>
                <a:latin typeface="Arial" pitchFamily="34" charset="0"/>
                <a:cs typeface="Arial" pitchFamily="34" charset="0"/>
              </a:rPr>
              <a:t>.</a:t>
            </a:r>
          </a:p>
          <a:p>
            <a:pPr algn="just">
              <a:spcBef>
                <a:spcPts val="1200"/>
              </a:spcBef>
            </a:pPr>
            <a:r>
              <a:rPr lang="en-US" sz="2000" dirty="0" smtClean="0">
                <a:solidFill>
                  <a:srgbClr val="000099"/>
                </a:solidFill>
                <a:latin typeface="Arial" pitchFamily="34" charset="0"/>
                <a:cs typeface="Arial" pitchFamily="34" charset="0"/>
              </a:rPr>
              <a:t>The conditional dependency satisfies the following conditions:</a:t>
            </a:r>
          </a:p>
          <a:p>
            <a:pPr marL="457200" indent="-457200">
              <a:spcBef>
                <a:spcPts val="1200"/>
              </a:spcBef>
              <a:buFont typeface="+mj-lt"/>
              <a:buAutoNum type="arabicPeriod"/>
            </a:pPr>
            <a:r>
              <a:rPr lang="en-US" sz="2000" i="1" dirty="0" smtClean="0">
                <a:solidFill>
                  <a:srgbClr val="0000FF"/>
                </a:solidFill>
                <a:latin typeface="Arial" pitchFamily="34" charset="0"/>
                <a:cs typeface="Arial" pitchFamily="34" charset="0"/>
                <a:sym typeface="Symbol"/>
              </a:rPr>
              <a:t></a:t>
            </a:r>
            <a:r>
              <a:rPr lang="en-US" sz="2000" i="1" dirty="0" smtClean="0">
                <a:solidFill>
                  <a:srgbClr val="0000FF"/>
                </a:solidFill>
                <a:latin typeface="Arial" pitchFamily="34" charset="0"/>
                <a:cs typeface="Arial" pitchFamily="34" charset="0"/>
              </a:rPr>
              <a:t>k(f(input</a:t>
            </a:r>
            <a:r>
              <a:rPr lang="en-US" sz="2000" i="1" dirty="0">
                <a:solidFill>
                  <a:srgbClr val="0000FF"/>
                </a:solidFill>
                <a:latin typeface="Arial" pitchFamily="34" charset="0"/>
                <a:cs typeface="Arial" pitchFamily="34" charset="0"/>
              </a:rPr>
              <a:t>,</a:t>
            </a:r>
            <a:r>
              <a:rPr lang="en-US" sz="2000" i="1" dirty="0" smtClean="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rPr>
              <a:t>con</a:t>
            </a:r>
            <a:r>
              <a:rPr lang="en-US" sz="2000" i="1" baseline="-10000" dirty="0">
                <a:solidFill>
                  <a:srgbClr val="0000FF"/>
                </a:solidFill>
                <a:latin typeface="Arial" pitchFamily="34" charset="0"/>
                <a:cs typeface="Arial" pitchFamily="34" charset="0"/>
              </a:rPr>
              <a:t>k</a:t>
            </a:r>
            <a:r>
              <a:rPr lang="en-US" sz="2000" i="1" dirty="0" smtClean="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rPr>
              <a:t>= true </a:t>
            </a:r>
            <a:r>
              <a:rPr lang="en-US" sz="2000" i="1" dirty="0" smtClean="0">
                <a:solidFill>
                  <a:srgbClr val="0000FF"/>
                </a:solidFill>
                <a:latin typeface="Arial" pitchFamily="34" charset="0"/>
                <a:cs typeface="Arial" pitchFamily="34" charset="0"/>
                <a:sym typeface="Wingdings" pitchFamily="2" charset="2"/>
              </a:rPr>
              <a:t></a:t>
            </a:r>
            <a:r>
              <a:rPr lang="en-US" sz="2000" i="1" dirty="0" smtClean="0">
                <a:solidFill>
                  <a:srgbClr val="0000FF"/>
                </a:solidFill>
                <a:latin typeface="Arial" pitchFamily="34" charset="0"/>
                <a:cs typeface="Arial" pitchFamily="34" charset="0"/>
              </a:rPr>
              <a:t> start(</a:t>
            </a:r>
            <a:r>
              <a:rPr lang="en-US" sz="2000" i="1" dirty="0" err="1" smtClean="0">
                <a:solidFill>
                  <a:srgbClr val="0000FF"/>
                </a:solidFill>
                <a:latin typeface="Symbol" pitchFamily="18" charset="2"/>
                <a:cs typeface="Arial" pitchFamily="34" charset="0"/>
              </a:rPr>
              <a:t>t</a:t>
            </a:r>
            <a:r>
              <a:rPr lang="en-US" sz="2000" i="1" baseline="-15000" dirty="0" err="1" smtClean="0">
                <a:solidFill>
                  <a:srgbClr val="0000FF"/>
                </a:solidFill>
                <a:latin typeface="Arial" pitchFamily="34" charset="0"/>
                <a:cs typeface="Arial" pitchFamily="34" charset="0"/>
              </a:rPr>
              <a:t>k</a:t>
            </a:r>
            <a:r>
              <a:rPr lang="en-US" sz="2000" i="1" dirty="0" smtClean="0">
                <a:solidFill>
                  <a:srgbClr val="0000FF"/>
                </a:solidFill>
                <a:latin typeface="Arial" pitchFamily="34" charset="0"/>
                <a:cs typeface="Arial" pitchFamily="34" charset="0"/>
              </a:rPr>
              <a:t>)).</a:t>
            </a:r>
            <a:endParaRPr lang="en-US" sz="2000" i="1" dirty="0">
              <a:solidFill>
                <a:srgbClr val="0000FF"/>
              </a:solidFill>
              <a:latin typeface="Arial" pitchFamily="34" charset="0"/>
              <a:cs typeface="Arial" pitchFamily="34" charset="0"/>
            </a:endParaRPr>
          </a:p>
          <a:p>
            <a:pPr marL="519113" algn="just">
              <a:spcBef>
                <a:spcPts val="1200"/>
              </a:spcBef>
            </a:pPr>
            <a:r>
              <a:rPr lang="en-US" sz="2000" i="1" dirty="0" smtClean="0">
                <a:solidFill>
                  <a:srgbClr val="0000FF"/>
                </a:solidFill>
                <a:latin typeface="Arial" pitchFamily="34" charset="0"/>
                <a:cs typeface="Arial" pitchFamily="34" charset="0"/>
              </a:rPr>
              <a:t>It says </a:t>
            </a:r>
            <a:r>
              <a:rPr lang="en-US" sz="2000" i="1" dirty="0">
                <a:solidFill>
                  <a:srgbClr val="0000FF"/>
                </a:solidFill>
                <a:latin typeface="Arial" pitchFamily="34" charset="0"/>
                <a:cs typeface="Arial" pitchFamily="34" charset="0"/>
              </a:rPr>
              <a:t>that, we will </a:t>
            </a:r>
            <a:r>
              <a:rPr lang="en-US" sz="2000" i="1" dirty="0" smtClean="0">
                <a:solidFill>
                  <a:srgbClr val="0000FF"/>
                </a:solidFill>
                <a:latin typeface="Arial" pitchFamily="34" charset="0"/>
                <a:cs typeface="Arial" pitchFamily="34" charset="0"/>
              </a:rPr>
              <a:t>execute </a:t>
            </a:r>
            <a:r>
              <a:rPr lang="en-US" sz="2000" i="1" dirty="0" err="1">
                <a:solidFill>
                  <a:srgbClr val="0000FF"/>
                </a:solidFill>
                <a:latin typeface="Symbol" pitchFamily="18" charset="2"/>
                <a:cs typeface="Arial" pitchFamily="34" charset="0"/>
              </a:rPr>
              <a:t>t</a:t>
            </a:r>
            <a:r>
              <a:rPr lang="en-US" sz="2000" i="1" baseline="-15000" dirty="0" err="1">
                <a:solidFill>
                  <a:srgbClr val="0000FF"/>
                </a:solidFill>
                <a:latin typeface="Arial" pitchFamily="34" charset="0"/>
                <a:cs typeface="Arial" pitchFamily="34" charset="0"/>
              </a:rPr>
              <a:t>k</a:t>
            </a:r>
            <a:r>
              <a:rPr lang="en-US" sz="2000" i="1" dirty="0" smtClean="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rPr>
              <a:t>only if the input to the </a:t>
            </a:r>
            <a:r>
              <a:rPr lang="en-US" sz="2000" i="1" dirty="0" smtClean="0">
                <a:solidFill>
                  <a:srgbClr val="0000FF"/>
                </a:solidFill>
                <a:latin typeface="Arial" pitchFamily="34" charset="0"/>
                <a:cs typeface="Arial" pitchFamily="34" charset="0"/>
              </a:rPr>
              <a:t>unit satisfies its condition</a:t>
            </a:r>
            <a:r>
              <a:rPr lang="en-US" sz="2000" i="1" dirty="0">
                <a:solidFill>
                  <a:srgbClr val="0000FF"/>
                </a:solidFill>
                <a:latin typeface="Arial" pitchFamily="34" charset="0"/>
                <a:cs typeface="Arial" pitchFamily="34" charset="0"/>
              </a:rPr>
              <a:t>.</a:t>
            </a:r>
            <a:endParaRPr lang="en-US" sz="2000" i="1" dirty="0" smtClean="0">
              <a:solidFill>
                <a:srgbClr val="0000FF"/>
              </a:solidFill>
              <a:latin typeface="Arial" pitchFamily="34" charset="0"/>
              <a:cs typeface="Arial" pitchFamily="34" charset="0"/>
            </a:endParaRPr>
          </a:p>
        </p:txBody>
      </p:sp>
    </p:spTree>
    <p:extLst>
      <p:ext uri="{BB962C8B-B14F-4D97-AF65-F5344CB8AC3E}">
        <p14:creationId xmlns:p14="http://schemas.microsoft.com/office/powerpoint/2010/main" val="30563222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8" y="6286500"/>
            <a:ext cx="45443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25</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Workflow</a:t>
            </a:r>
            <a:endParaRPr lang="en-US" sz="2800" b="1" dirty="0" smtClean="0">
              <a:solidFill>
                <a:srgbClr val="C00000"/>
              </a:solidFill>
              <a:latin typeface="Arial" pitchFamily="34" charset="0"/>
              <a:cs typeface="Arial" pitchFamily="34" charset="0"/>
            </a:endParaRPr>
          </a:p>
        </p:txBody>
      </p:sp>
      <p:sp>
        <p:nvSpPr>
          <p:cNvPr id="3" name="Rectangle 2"/>
          <p:cNvSpPr/>
          <p:nvPr/>
        </p:nvSpPr>
        <p:spPr>
          <a:xfrm>
            <a:off x="747346" y="867870"/>
            <a:ext cx="7789822" cy="3770263"/>
          </a:xfrm>
          <a:prstGeom prst="rect">
            <a:avLst/>
          </a:prstGeom>
        </p:spPr>
        <p:txBody>
          <a:bodyPr wrap="square">
            <a:spAutoFit/>
          </a:bodyPr>
          <a:lstStyle/>
          <a:p>
            <a:pPr>
              <a:spcBef>
                <a:spcPts val="1200"/>
              </a:spcBef>
            </a:pPr>
            <a:r>
              <a:rPr lang="en-US" dirty="0" smtClean="0">
                <a:solidFill>
                  <a:srgbClr val="660066"/>
                </a:solidFill>
                <a:latin typeface="Arial" pitchFamily="34" charset="0"/>
                <a:cs typeface="Arial" pitchFamily="34" charset="0"/>
              </a:rPr>
              <a:t>Conditional Dependency</a:t>
            </a:r>
          </a:p>
          <a:p>
            <a:pPr marL="457200" indent="-457200">
              <a:spcBef>
                <a:spcPts val="1200"/>
              </a:spcBef>
              <a:buFont typeface="+mj-lt"/>
              <a:buAutoNum type="arabicPeriod" startAt="2"/>
            </a:pPr>
            <a:r>
              <a:rPr lang="en-US" sz="2000" i="1" dirty="0" smtClean="0">
                <a:solidFill>
                  <a:srgbClr val="0000FF"/>
                </a:solidFill>
                <a:latin typeface="Arial" pitchFamily="34" charset="0"/>
                <a:cs typeface="Arial" pitchFamily="34" charset="0"/>
                <a:sym typeface="Symbol"/>
              </a:rPr>
              <a:t></a:t>
            </a:r>
            <a:r>
              <a:rPr lang="en-US" sz="2000" i="1" dirty="0" smtClean="0">
                <a:solidFill>
                  <a:srgbClr val="0000FF"/>
                </a:solidFill>
                <a:latin typeface="Arial" pitchFamily="34" charset="0"/>
                <a:cs typeface="Arial" pitchFamily="34" charset="0"/>
              </a:rPr>
              <a:t>k(f(input</a:t>
            </a:r>
            <a:r>
              <a:rPr lang="en-US" sz="2000" i="1" dirty="0">
                <a:solidFill>
                  <a:srgbClr val="0000FF"/>
                </a:solidFill>
                <a:latin typeface="Arial" pitchFamily="34" charset="0"/>
                <a:cs typeface="Arial" pitchFamily="34" charset="0"/>
              </a:rPr>
              <a:t>,</a:t>
            </a:r>
            <a:r>
              <a:rPr lang="en-US" sz="2000" i="1" dirty="0" smtClean="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rPr>
              <a:t>con</a:t>
            </a:r>
            <a:r>
              <a:rPr lang="en-US" sz="2000" i="1" baseline="-10000" dirty="0">
                <a:solidFill>
                  <a:srgbClr val="0000FF"/>
                </a:solidFill>
                <a:latin typeface="Arial" pitchFamily="34" charset="0"/>
                <a:cs typeface="Arial" pitchFamily="34" charset="0"/>
              </a:rPr>
              <a:t>k</a:t>
            </a:r>
            <a:r>
              <a:rPr lang="en-US" sz="2000" i="1" dirty="0" smtClean="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rPr>
              <a:t>= true </a:t>
            </a:r>
            <a:r>
              <a:rPr lang="en-US" sz="2000" i="1" dirty="0" smtClean="0">
                <a:solidFill>
                  <a:srgbClr val="0000FF"/>
                </a:solidFill>
                <a:latin typeface="Arial" pitchFamily="34" charset="0"/>
                <a:cs typeface="Arial" pitchFamily="34" charset="0"/>
                <a:sym typeface="Wingdings" pitchFamily="2" charset="2"/>
              </a:rPr>
              <a:t></a:t>
            </a:r>
            <a:r>
              <a:rPr lang="en-US" sz="2000" i="1" dirty="0" smtClean="0">
                <a:solidFill>
                  <a:srgbClr val="0000FF"/>
                </a:solidFill>
                <a:latin typeface="Arial" pitchFamily="34" charset="0"/>
                <a:cs typeface="Arial" pitchFamily="34" charset="0"/>
              </a:rPr>
              <a:t> </a:t>
            </a:r>
            <a:r>
              <a:rPr lang="en-US" sz="2000" i="1" dirty="0" smtClean="0">
                <a:solidFill>
                  <a:srgbClr val="0000FF"/>
                </a:solidFill>
                <a:latin typeface="Arial" pitchFamily="34" charset="0"/>
                <a:cs typeface="Arial" pitchFamily="34" charset="0"/>
                <a:sym typeface="Symbol"/>
              </a:rPr>
              <a:t> </a:t>
            </a:r>
            <a:r>
              <a:rPr lang="en-US" sz="2000" i="1" dirty="0" smtClean="0">
                <a:solidFill>
                  <a:srgbClr val="0000FF"/>
                </a:solidFill>
                <a:latin typeface="Arial" pitchFamily="34" charset="0"/>
                <a:cs typeface="Arial" pitchFamily="34" charset="0"/>
              </a:rPr>
              <a:t>start(</a:t>
            </a:r>
            <a:r>
              <a:rPr lang="en-US" sz="2000" i="1" dirty="0" err="1" smtClean="0">
                <a:solidFill>
                  <a:srgbClr val="0000FF"/>
                </a:solidFill>
                <a:latin typeface="Symbol" pitchFamily="18" charset="2"/>
                <a:cs typeface="Arial" pitchFamily="34" charset="0"/>
              </a:rPr>
              <a:t>t</a:t>
            </a:r>
            <a:r>
              <a:rPr lang="en-US" sz="2000" i="1" baseline="-15000" dirty="0" err="1" smtClean="0">
                <a:solidFill>
                  <a:srgbClr val="0000FF"/>
                </a:solidFill>
                <a:latin typeface="Arial" pitchFamily="34" charset="0"/>
                <a:cs typeface="Arial" pitchFamily="34" charset="0"/>
              </a:rPr>
              <a:t>k</a:t>
            </a:r>
            <a:r>
              <a:rPr lang="en-US" sz="2000" i="1" dirty="0" smtClean="0">
                <a:solidFill>
                  <a:srgbClr val="0000FF"/>
                </a:solidFill>
                <a:latin typeface="Arial" pitchFamily="34" charset="0"/>
                <a:cs typeface="Arial" pitchFamily="34" charset="0"/>
              </a:rPr>
              <a:t>)).</a:t>
            </a:r>
            <a:endParaRPr lang="en-US" sz="2000" i="1" dirty="0">
              <a:solidFill>
                <a:srgbClr val="0000FF"/>
              </a:solidFill>
              <a:latin typeface="Arial" pitchFamily="34" charset="0"/>
              <a:cs typeface="Arial" pitchFamily="34" charset="0"/>
            </a:endParaRPr>
          </a:p>
          <a:p>
            <a:pPr marL="519113" algn="just">
              <a:spcBef>
                <a:spcPts val="1200"/>
              </a:spcBef>
            </a:pPr>
            <a:r>
              <a:rPr lang="en-US" sz="2000" i="1" dirty="0" smtClean="0">
                <a:solidFill>
                  <a:srgbClr val="0000FF"/>
                </a:solidFill>
                <a:latin typeface="Arial" pitchFamily="34" charset="0"/>
                <a:cs typeface="Arial" pitchFamily="34" charset="0"/>
              </a:rPr>
              <a:t>It says </a:t>
            </a:r>
            <a:r>
              <a:rPr lang="en-US" sz="2000" i="1" dirty="0">
                <a:solidFill>
                  <a:srgbClr val="0000FF"/>
                </a:solidFill>
                <a:latin typeface="Arial" pitchFamily="34" charset="0"/>
                <a:cs typeface="Arial" pitchFamily="34" charset="0"/>
              </a:rPr>
              <a:t>that, we will </a:t>
            </a:r>
            <a:r>
              <a:rPr lang="en-US" sz="2000" i="1" dirty="0" smtClean="0">
                <a:solidFill>
                  <a:srgbClr val="0000FF"/>
                </a:solidFill>
                <a:latin typeface="Arial" pitchFamily="34" charset="0"/>
                <a:cs typeface="Arial" pitchFamily="34" charset="0"/>
              </a:rPr>
              <a:t>not execute </a:t>
            </a:r>
            <a:r>
              <a:rPr lang="en-US" sz="2000" i="1" dirty="0" err="1">
                <a:solidFill>
                  <a:srgbClr val="0000FF"/>
                </a:solidFill>
                <a:latin typeface="Symbol" pitchFamily="18" charset="2"/>
                <a:cs typeface="Arial" pitchFamily="34" charset="0"/>
              </a:rPr>
              <a:t>t</a:t>
            </a:r>
            <a:r>
              <a:rPr lang="en-US" sz="2000" i="1" baseline="-15000" dirty="0" err="1">
                <a:solidFill>
                  <a:srgbClr val="0000FF"/>
                </a:solidFill>
                <a:latin typeface="Arial" pitchFamily="34" charset="0"/>
                <a:cs typeface="Arial" pitchFamily="34" charset="0"/>
              </a:rPr>
              <a:t>k</a:t>
            </a:r>
            <a:r>
              <a:rPr lang="en-US" sz="2000" i="1" dirty="0" smtClean="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rPr>
              <a:t>only if the input to the </a:t>
            </a:r>
            <a:r>
              <a:rPr lang="en-US" sz="2000" i="1" dirty="0" smtClean="0">
                <a:solidFill>
                  <a:srgbClr val="0000FF"/>
                </a:solidFill>
                <a:latin typeface="Arial" pitchFamily="34" charset="0"/>
                <a:cs typeface="Arial" pitchFamily="34" charset="0"/>
              </a:rPr>
              <a:t>unit satisfies its condition.</a:t>
            </a:r>
          </a:p>
          <a:p>
            <a:pPr marL="457200" indent="-457200" algn="just">
              <a:spcBef>
                <a:spcPts val="1200"/>
              </a:spcBef>
              <a:buFont typeface="+mj-lt"/>
              <a:buAutoNum type="arabicPeriod" startAt="3"/>
            </a:pPr>
            <a:r>
              <a:rPr lang="en-US" sz="2000" i="1" dirty="0" smtClean="0">
                <a:solidFill>
                  <a:srgbClr val="0000FF"/>
                </a:solidFill>
                <a:latin typeface="Arial" pitchFamily="34" charset="0"/>
                <a:cs typeface="Arial" pitchFamily="34" charset="0"/>
                <a:sym typeface="Symbol"/>
              </a:rPr>
              <a:t></a:t>
            </a:r>
            <a:r>
              <a:rPr lang="en-US" sz="2000" i="1" dirty="0" smtClean="0">
                <a:solidFill>
                  <a:srgbClr val="0000FF"/>
                </a:solidFill>
                <a:latin typeface="Arial" pitchFamily="34" charset="0"/>
                <a:cs typeface="Arial" pitchFamily="34" charset="0"/>
              </a:rPr>
              <a:t>k</a:t>
            </a:r>
            <a:r>
              <a:rPr lang="en-US" sz="2000" dirty="0">
                <a:solidFill>
                  <a:srgbClr val="0000FF"/>
                </a:solidFill>
                <a:latin typeface="Arial" pitchFamily="34" charset="0"/>
                <a:cs typeface="Arial" pitchFamily="34" charset="0"/>
              </a:rPr>
              <a:t>((</a:t>
            </a:r>
            <a:r>
              <a:rPr lang="en-US" sz="2000" i="1" dirty="0" smtClean="0">
                <a:solidFill>
                  <a:srgbClr val="0000FF"/>
                </a:solidFill>
                <a:latin typeface="Arial" pitchFamily="34" charset="0"/>
                <a:cs typeface="Arial" pitchFamily="34" charset="0"/>
              </a:rPr>
              <a:t>f</a:t>
            </a:r>
            <a:r>
              <a:rPr lang="en-US" sz="2000" dirty="0" smtClean="0">
                <a:solidFill>
                  <a:srgbClr val="0000FF"/>
                </a:solidFill>
                <a:latin typeface="Arial" pitchFamily="34" charset="0"/>
                <a:cs typeface="Arial" pitchFamily="34" charset="0"/>
              </a:rPr>
              <a:t>(</a:t>
            </a:r>
            <a:r>
              <a:rPr lang="en-US" sz="2000" i="1" dirty="0" smtClean="0">
                <a:solidFill>
                  <a:srgbClr val="0000FF"/>
                </a:solidFill>
                <a:latin typeface="Arial" pitchFamily="34" charset="0"/>
                <a:cs typeface="Arial" pitchFamily="34" charset="0"/>
              </a:rPr>
              <a:t>input, </a:t>
            </a:r>
            <a:r>
              <a:rPr lang="en-US" sz="2000" i="1" dirty="0">
                <a:solidFill>
                  <a:srgbClr val="0000FF"/>
                </a:solidFill>
                <a:latin typeface="Arial" pitchFamily="34" charset="0"/>
                <a:cs typeface="Arial" pitchFamily="34" charset="0"/>
              </a:rPr>
              <a:t>con</a:t>
            </a:r>
            <a:r>
              <a:rPr lang="en-US" sz="2000" i="1" baseline="-10000" dirty="0">
                <a:solidFill>
                  <a:srgbClr val="0000FF"/>
                </a:solidFill>
                <a:latin typeface="Arial" pitchFamily="34" charset="0"/>
                <a:cs typeface="Arial" pitchFamily="34" charset="0"/>
              </a:rPr>
              <a:t>k</a:t>
            </a:r>
            <a:r>
              <a:rPr lang="en-US" sz="2000" dirty="0" smtClean="0">
                <a:solidFill>
                  <a:srgbClr val="0000FF"/>
                </a:solidFill>
                <a:latin typeface="Arial" pitchFamily="34" charset="0"/>
                <a:cs typeface="Arial" pitchFamily="34" charset="0"/>
              </a:rPr>
              <a:t>) </a:t>
            </a:r>
            <a:r>
              <a:rPr lang="en-US" sz="2000" dirty="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rPr>
              <a:t>true</a:t>
            </a:r>
            <a:r>
              <a:rPr lang="en-US" sz="2000" dirty="0" smtClean="0">
                <a:solidFill>
                  <a:srgbClr val="0000FF"/>
                </a:solidFill>
                <a:latin typeface="Arial" pitchFamily="34" charset="0"/>
                <a:cs typeface="Arial" pitchFamily="34" charset="0"/>
              </a:rPr>
              <a:t>)</a:t>
            </a:r>
            <a:r>
              <a:rPr lang="en-US" sz="2000" i="1" dirty="0" smtClean="0">
                <a:solidFill>
                  <a:srgbClr val="0000FF"/>
                </a:solidFill>
                <a:latin typeface="Arial" pitchFamily="34" charset="0"/>
                <a:cs typeface="Arial" pitchFamily="34" charset="0"/>
              </a:rPr>
              <a:t> </a:t>
            </a:r>
            <a:r>
              <a:rPr lang="en-US" sz="2000" i="1" dirty="0" smtClean="0">
                <a:solidFill>
                  <a:srgbClr val="0000FF"/>
                </a:solidFill>
                <a:latin typeface="Arial" pitchFamily="34" charset="0"/>
                <a:cs typeface="Arial" pitchFamily="34" charset="0"/>
                <a:sym typeface="Symbol"/>
              </a:rPr>
              <a:t> </a:t>
            </a:r>
            <a:r>
              <a:rPr lang="en-US" sz="2000" dirty="0" smtClean="0">
                <a:solidFill>
                  <a:srgbClr val="0000FF"/>
                </a:solidFill>
                <a:latin typeface="Arial" pitchFamily="34" charset="0"/>
                <a:cs typeface="Arial" pitchFamily="34" charset="0"/>
              </a:rPr>
              <a:t>(</a:t>
            </a:r>
            <a:r>
              <a:rPr lang="en-US" sz="2000" i="1" dirty="0" err="1" smtClean="0">
                <a:solidFill>
                  <a:srgbClr val="0000FF"/>
                </a:solidFill>
                <a:latin typeface="Symbol" pitchFamily="18" charset="2"/>
                <a:cs typeface="Arial" pitchFamily="34" charset="0"/>
              </a:rPr>
              <a:t>t</a:t>
            </a:r>
            <a:r>
              <a:rPr lang="en-US" sz="2000" i="1" baseline="-15000" dirty="0" err="1" smtClean="0">
                <a:solidFill>
                  <a:srgbClr val="0000FF"/>
                </a:solidFill>
                <a:latin typeface="Arial" pitchFamily="34" charset="0"/>
                <a:cs typeface="Arial" pitchFamily="34" charset="0"/>
              </a:rPr>
              <a:t>k</a:t>
            </a:r>
            <a:r>
              <a:rPr lang="en-US" sz="2000" i="1" dirty="0" err="1" smtClean="0">
                <a:solidFill>
                  <a:srgbClr val="0000FF"/>
                </a:solidFill>
                <a:latin typeface="Arial" pitchFamily="34" charset="0"/>
                <a:cs typeface="Arial" pitchFamily="34" charset="0"/>
              </a:rPr>
              <a:t>.status</a:t>
            </a:r>
            <a:r>
              <a:rPr lang="en-US" sz="2000" i="1" dirty="0" smtClean="0">
                <a:solidFill>
                  <a:srgbClr val="0000FF"/>
                </a:solidFill>
                <a:latin typeface="Arial" pitchFamily="34" charset="0"/>
                <a:cs typeface="Arial" pitchFamily="34" charset="0"/>
              </a:rPr>
              <a:t> </a:t>
            </a:r>
            <a:r>
              <a:rPr lang="en-US" sz="2000" dirty="0">
                <a:solidFill>
                  <a:srgbClr val="0000FF"/>
                </a:solidFill>
                <a:latin typeface="Arial" pitchFamily="34" charset="0"/>
                <a:cs typeface="Arial" pitchFamily="34" charset="0"/>
              </a:rPr>
              <a:t>= </a:t>
            </a:r>
            <a:r>
              <a:rPr lang="en-US" sz="2000" i="1" dirty="0" smtClean="0">
                <a:solidFill>
                  <a:srgbClr val="0000FF"/>
                </a:solidFill>
                <a:latin typeface="Arial" pitchFamily="34" charset="0"/>
                <a:cs typeface="Arial" pitchFamily="34" charset="0"/>
              </a:rPr>
              <a:t>commit </a:t>
            </a:r>
            <a:r>
              <a:rPr lang="en-US" sz="2000" i="1" dirty="0" smtClean="0">
                <a:solidFill>
                  <a:srgbClr val="0000FF"/>
                </a:solidFill>
                <a:latin typeface="Arial" pitchFamily="34" charset="0"/>
                <a:cs typeface="Arial" pitchFamily="34" charset="0"/>
                <a:sym typeface="Symbol"/>
              </a:rPr>
              <a:t> </a:t>
            </a:r>
            <a:r>
              <a:rPr lang="en-US" sz="2000" i="1" dirty="0" err="1" smtClean="0">
                <a:solidFill>
                  <a:srgbClr val="0000FF"/>
                </a:solidFill>
                <a:latin typeface="Symbol" pitchFamily="18" charset="2"/>
                <a:cs typeface="Arial" pitchFamily="34" charset="0"/>
              </a:rPr>
              <a:t>t</a:t>
            </a:r>
            <a:r>
              <a:rPr lang="en-US" sz="2000" i="1" baseline="-15000" dirty="0" err="1" smtClean="0">
                <a:solidFill>
                  <a:srgbClr val="0000FF"/>
                </a:solidFill>
                <a:latin typeface="Arial" pitchFamily="34" charset="0"/>
                <a:cs typeface="Arial" pitchFamily="34" charset="0"/>
              </a:rPr>
              <a:t>k</a:t>
            </a:r>
            <a:r>
              <a:rPr lang="en-US" sz="2000" i="1" dirty="0" err="1" smtClean="0">
                <a:solidFill>
                  <a:srgbClr val="0000FF"/>
                </a:solidFill>
                <a:latin typeface="Arial" pitchFamily="34" charset="0"/>
                <a:cs typeface="Arial" pitchFamily="34" charset="0"/>
              </a:rPr>
              <a:t>.status</a:t>
            </a:r>
            <a:r>
              <a:rPr lang="en-US" sz="2000" i="1" dirty="0" smtClean="0">
                <a:solidFill>
                  <a:srgbClr val="0000FF"/>
                </a:solidFill>
                <a:latin typeface="Arial" pitchFamily="34" charset="0"/>
                <a:cs typeface="Arial" pitchFamily="34" charset="0"/>
              </a:rPr>
              <a:t> </a:t>
            </a:r>
            <a:r>
              <a:rPr lang="en-US" sz="2000" dirty="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rPr>
              <a:t>complete</a:t>
            </a:r>
            <a:r>
              <a:rPr lang="en-US" sz="2000" dirty="0">
                <a:solidFill>
                  <a:srgbClr val="0000FF"/>
                </a:solidFill>
                <a:latin typeface="Arial" pitchFamily="34" charset="0"/>
                <a:cs typeface="Arial" pitchFamily="34" charset="0"/>
              </a:rPr>
              <a:t>)) </a:t>
            </a:r>
            <a:r>
              <a:rPr lang="en-US" sz="2000" i="1" dirty="0" smtClean="0">
                <a:solidFill>
                  <a:srgbClr val="0000FF"/>
                </a:solidFill>
                <a:latin typeface="Arial" pitchFamily="34" charset="0"/>
                <a:cs typeface="Arial" pitchFamily="34" charset="0"/>
                <a:sym typeface="Wingdings" pitchFamily="2" charset="2"/>
              </a:rPr>
              <a:t></a:t>
            </a:r>
            <a:r>
              <a:rPr lang="en-US" sz="2000" i="1" dirty="0" smtClean="0">
                <a:solidFill>
                  <a:srgbClr val="0000FF"/>
                </a:solidFill>
                <a:latin typeface="Arial" pitchFamily="34" charset="0"/>
                <a:cs typeface="Arial" pitchFamily="34" charset="0"/>
              </a:rPr>
              <a:t> </a:t>
            </a:r>
            <a:r>
              <a:rPr lang="en-US" sz="2000" dirty="0">
                <a:solidFill>
                  <a:srgbClr val="0000FF"/>
                </a:solidFill>
                <a:latin typeface="Arial" pitchFamily="34" charset="0"/>
                <a:cs typeface="Arial" pitchFamily="34" charset="0"/>
              </a:rPr>
              <a:t>(</a:t>
            </a:r>
            <a:r>
              <a:rPr lang="en-US" sz="2000" i="1" dirty="0" err="1" smtClean="0">
                <a:solidFill>
                  <a:srgbClr val="0000FF"/>
                </a:solidFill>
                <a:latin typeface="Arial" pitchFamily="34" charset="0"/>
                <a:cs typeface="Arial" pitchFamily="34" charset="0"/>
              </a:rPr>
              <a:t>TG.result</a:t>
            </a:r>
            <a:r>
              <a:rPr lang="en-US" sz="2000" i="1" dirty="0" smtClean="0">
                <a:solidFill>
                  <a:srgbClr val="0000FF"/>
                </a:solidFill>
                <a:latin typeface="Arial" pitchFamily="34" charset="0"/>
                <a:cs typeface="Arial" pitchFamily="34" charset="0"/>
              </a:rPr>
              <a:t> </a:t>
            </a:r>
            <a:r>
              <a:rPr lang="en-US" sz="2000" dirty="0" smtClean="0">
                <a:solidFill>
                  <a:srgbClr val="0000FF"/>
                </a:solidFill>
                <a:latin typeface="Arial" pitchFamily="34" charset="0"/>
                <a:cs typeface="Arial" pitchFamily="34" charset="0"/>
              </a:rPr>
              <a:t>= </a:t>
            </a:r>
            <a:r>
              <a:rPr lang="en-US" sz="2000" i="1" dirty="0" smtClean="0">
                <a:solidFill>
                  <a:srgbClr val="0000FF"/>
                </a:solidFill>
                <a:latin typeface="Arial" pitchFamily="34" charset="0"/>
                <a:cs typeface="Arial" pitchFamily="34" charset="0"/>
              </a:rPr>
              <a:t>succeed</a:t>
            </a:r>
            <a:r>
              <a:rPr lang="en-US" sz="2000" dirty="0" smtClean="0">
                <a:solidFill>
                  <a:srgbClr val="0000FF"/>
                </a:solidFill>
                <a:latin typeface="Arial" pitchFamily="34" charset="0"/>
                <a:cs typeface="Arial" pitchFamily="34" charset="0"/>
              </a:rPr>
              <a:t>)</a:t>
            </a:r>
          </a:p>
          <a:p>
            <a:pPr marL="519113" algn="just">
              <a:spcBef>
                <a:spcPts val="600"/>
              </a:spcBef>
            </a:pPr>
            <a:r>
              <a:rPr lang="en-US" sz="2000" dirty="0">
                <a:solidFill>
                  <a:srgbClr val="0000FF"/>
                </a:solidFill>
                <a:latin typeface="Arial" pitchFamily="34" charset="0"/>
                <a:cs typeface="Arial" pitchFamily="34" charset="0"/>
              </a:rPr>
              <a:t>This says when the unit will </a:t>
            </a:r>
            <a:r>
              <a:rPr lang="en-US" sz="2000" i="1" dirty="0">
                <a:solidFill>
                  <a:srgbClr val="0000FF"/>
                </a:solidFill>
                <a:latin typeface="Arial" pitchFamily="34" charset="0"/>
                <a:cs typeface="Arial" pitchFamily="34" charset="0"/>
              </a:rPr>
              <a:t>succeed</a:t>
            </a:r>
            <a:r>
              <a:rPr lang="en-US" sz="2000" dirty="0">
                <a:solidFill>
                  <a:srgbClr val="0000FF"/>
                </a:solidFill>
                <a:latin typeface="Arial" pitchFamily="34" charset="0"/>
                <a:cs typeface="Arial" pitchFamily="34" charset="0"/>
              </a:rPr>
              <a:t>. Among those </a:t>
            </a:r>
            <a:r>
              <a:rPr lang="en-US" sz="2000" i="1" dirty="0" err="1">
                <a:solidFill>
                  <a:srgbClr val="0000FF"/>
                </a:solidFill>
                <a:latin typeface="Symbol" pitchFamily="18" charset="2"/>
                <a:cs typeface="Arial" pitchFamily="34" charset="0"/>
              </a:rPr>
              <a:t>t</a:t>
            </a:r>
            <a:r>
              <a:rPr lang="en-US" sz="2000" i="1" baseline="-15000" dirty="0" err="1">
                <a:solidFill>
                  <a:srgbClr val="0000FF"/>
                </a:solidFill>
                <a:latin typeface="Arial" pitchFamily="34" charset="0"/>
                <a:cs typeface="Arial" pitchFamily="34" charset="0"/>
              </a:rPr>
              <a:t>k</a:t>
            </a:r>
            <a:r>
              <a:rPr lang="en-US" sz="2000" i="1" dirty="0" smtClean="0">
                <a:solidFill>
                  <a:srgbClr val="0000FF"/>
                </a:solidFill>
                <a:latin typeface="Arial" pitchFamily="34" charset="0"/>
                <a:cs typeface="Arial" pitchFamily="34" charset="0"/>
              </a:rPr>
              <a:t> </a:t>
            </a:r>
            <a:r>
              <a:rPr lang="en-US" sz="2000" dirty="0">
                <a:solidFill>
                  <a:srgbClr val="0000FF"/>
                </a:solidFill>
                <a:latin typeface="Arial" pitchFamily="34" charset="0"/>
                <a:cs typeface="Arial" pitchFamily="34" charset="0"/>
              </a:rPr>
              <a:t>that started their </a:t>
            </a:r>
            <a:r>
              <a:rPr lang="en-US" sz="2000" dirty="0" smtClean="0">
                <a:solidFill>
                  <a:srgbClr val="0000FF"/>
                </a:solidFill>
                <a:latin typeface="Arial" pitchFamily="34" charset="0"/>
                <a:cs typeface="Arial" pitchFamily="34" charset="0"/>
              </a:rPr>
              <a:t>executions, if </a:t>
            </a:r>
            <a:r>
              <a:rPr lang="en-US" sz="2000" dirty="0">
                <a:solidFill>
                  <a:srgbClr val="0000FF"/>
                </a:solidFill>
                <a:latin typeface="Arial" pitchFamily="34" charset="0"/>
                <a:cs typeface="Arial" pitchFamily="34" charset="0"/>
              </a:rPr>
              <a:t>all transactional tasks are </a:t>
            </a:r>
            <a:r>
              <a:rPr lang="en-US" sz="2000" i="1" dirty="0">
                <a:solidFill>
                  <a:srgbClr val="0000FF"/>
                </a:solidFill>
                <a:latin typeface="Arial" pitchFamily="34" charset="0"/>
                <a:cs typeface="Arial" pitchFamily="34" charset="0"/>
              </a:rPr>
              <a:t>commit </a:t>
            </a:r>
            <a:r>
              <a:rPr lang="en-US" sz="2000" dirty="0">
                <a:solidFill>
                  <a:srgbClr val="0000FF"/>
                </a:solidFill>
                <a:latin typeface="Arial" pitchFamily="34" charset="0"/>
                <a:cs typeface="Arial" pitchFamily="34" charset="0"/>
              </a:rPr>
              <a:t>and all non-transactional tasks are </a:t>
            </a:r>
            <a:r>
              <a:rPr lang="en-US" sz="2000" i="1" dirty="0">
                <a:solidFill>
                  <a:srgbClr val="0000FF"/>
                </a:solidFill>
                <a:latin typeface="Arial" pitchFamily="34" charset="0"/>
                <a:cs typeface="Arial" pitchFamily="34" charset="0"/>
              </a:rPr>
              <a:t>complete </a:t>
            </a:r>
            <a:r>
              <a:rPr lang="en-US" sz="2000" dirty="0" smtClean="0">
                <a:solidFill>
                  <a:srgbClr val="0000FF"/>
                </a:solidFill>
                <a:latin typeface="Arial" pitchFamily="34" charset="0"/>
                <a:cs typeface="Arial" pitchFamily="34" charset="0"/>
              </a:rPr>
              <a:t>then the </a:t>
            </a:r>
            <a:r>
              <a:rPr lang="en-US" sz="2000" dirty="0">
                <a:solidFill>
                  <a:srgbClr val="0000FF"/>
                </a:solidFill>
                <a:latin typeface="Arial" pitchFamily="34" charset="0"/>
                <a:cs typeface="Arial" pitchFamily="34" charset="0"/>
              </a:rPr>
              <a:t>unit will </a:t>
            </a:r>
            <a:r>
              <a:rPr lang="en-US" sz="2000" i="1" dirty="0">
                <a:solidFill>
                  <a:srgbClr val="0000FF"/>
                </a:solidFill>
                <a:latin typeface="Arial" pitchFamily="34" charset="0"/>
                <a:cs typeface="Arial" pitchFamily="34" charset="0"/>
              </a:rPr>
              <a:t>succeed</a:t>
            </a:r>
            <a:r>
              <a:rPr lang="en-US" sz="2000" dirty="0">
                <a:solidFill>
                  <a:srgbClr val="0000FF"/>
                </a:solidFill>
                <a:latin typeface="Arial" pitchFamily="34" charset="0"/>
                <a:cs typeface="Arial" pitchFamily="34" charset="0"/>
              </a:rPr>
              <a:t>.</a:t>
            </a:r>
            <a:endParaRPr lang="en-US" sz="2000" i="1" dirty="0" smtClean="0">
              <a:solidFill>
                <a:srgbClr val="0000FF"/>
              </a:solidFill>
              <a:latin typeface="Arial" pitchFamily="34" charset="0"/>
              <a:cs typeface="Arial" pitchFamily="34" charset="0"/>
            </a:endParaRPr>
          </a:p>
        </p:txBody>
      </p:sp>
    </p:spTree>
    <p:extLst>
      <p:ext uri="{BB962C8B-B14F-4D97-AF65-F5344CB8AC3E}">
        <p14:creationId xmlns:p14="http://schemas.microsoft.com/office/powerpoint/2010/main" val="15472083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8" y="6286500"/>
            <a:ext cx="45443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26</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Workflow</a:t>
            </a:r>
            <a:endParaRPr lang="en-US" sz="2800" b="1" dirty="0" smtClean="0">
              <a:solidFill>
                <a:srgbClr val="C00000"/>
              </a:solidFill>
              <a:latin typeface="Arial" pitchFamily="34" charset="0"/>
              <a:cs typeface="Arial" pitchFamily="34" charset="0"/>
            </a:endParaRPr>
          </a:p>
        </p:txBody>
      </p:sp>
      <p:sp>
        <p:nvSpPr>
          <p:cNvPr id="3" name="Rectangle 2"/>
          <p:cNvSpPr/>
          <p:nvPr/>
        </p:nvSpPr>
        <p:spPr>
          <a:xfrm>
            <a:off x="747346" y="867870"/>
            <a:ext cx="7789822" cy="4955203"/>
          </a:xfrm>
          <a:prstGeom prst="rect">
            <a:avLst/>
          </a:prstGeom>
        </p:spPr>
        <p:txBody>
          <a:bodyPr wrap="square">
            <a:spAutoFit/>
          </a:bodyPr>
          <a:lstStyle/>
          <a:p>
            <a:pPr>
              <a:spcBef>
                <a:spcPts val="1200"/>
              </a:spcBef>
            </a:pPr>
            <a:r>
              <a:rPr lang="en-US" dirty="0" smtClean="0">
                <a:solidFill>
                  <a:srgbClr val="660066"/>
                </a:solidFill>
                <a:latin typeface="Arial" pitchFamily="34" charset="0"/>
                <a:cs typeface="Arial" pitchFamily="34" charset="0"/>
              </a:rPr>
              <a:t>Conditional Dependency</a:t>
            </a:r>
          </a:p>
          <a:p>
            <a:pPr marL="457200" indent="-457200">
              <a:spcBef>
                <a:spcPts val="1200"/>
              </a:spcBef>
              <a:buFont typeface="+mj-lt"/>
              <a:buAutoNum type="arabicPeriod" startAt="4"/>
            </a:pPr>
            <a:r>
              <a:rPr lang="en-US" sz="2000" i="1" dirty="0" smtClean="0">
                <a:solidFill>
                  <a:srgbClr val="0000FF"/>
                </a:solidFill>
                <a:latin typeface="Arial" pitchFamily="34" charset="0"/>
                <a:cs typeface="Arial" pitchFamily="34" charset="0"/>
                <a:sym typeface="Symbol"/>
              </a:rPr>
              <a:t></a:t>
            </a:r>
            <a:r>
              <a:rPr lang="en-US" sz="2000" i="1" dirty="0" smtClean="0">
                <a:solidFill>
                  <a:srgbClr val="0000FF"/>
                </a:solidFill>
                <a:latin typeface="Arial" pitchFamily="34" charset="0"/>
                <a:cs typeface="Arial" pitchFamily="34" charset="0"/>
              </a:rPr>
              <a:t>k</a:t>
            </a:r>
            <a:r>
              <a:rPr lang="en-US" sz="2000" dirty="0">
                <a:solidFill>
                  <a:srgbClr val="0000FF"/>
                </a:solidFill>
                <a:latin typeface="Arial" pitchFamily="34" charset="0"/>
                <a:cs typeface="Arial" pitchFamily="34" charset="0"/>
              </a:rPr>
              <a:t>((</a:t>
            </a:r>
            <a:r>
              <a:rPr lang="en-US" sz="2000" i="1" dirty="0" smtClean="0">
                <a:solidFill>
                  <a:srgbClr val="0000FF"/>
                </a:solidFill>
                <a:latin typeface="Arial" pitchFamily="34" charset="0"/>
                <a:cs typeface="Arial" pitchFamily="34" charset="0"/>
              </a:rPr>
              <a:t>f</a:t>
            </a:r>
            <a:r>
              <a:rPr lang="en-US" sz="2000" dirty="0" smtClean="0">
                <a:solidFill>
                  <a:srgbClr val="0000FF"/>
                </a:solidFill>
                <a:latin typeface="Arial" pitchFamily="34" charset="0"/>
                <a:cs typeface="Arial" pitchFamily="34" charset="0"/>
              </a:rPr>
              <a:t>(</a:t>
            </a:r>
            <a:r>
              <a:rPr lang="en-US" sz="2000" i="1" dirty="0" smtClean="0">
                <a:solidFill>
                  <a:srgbClr val="0000FF"/>
                </a:solidFill>
                <a:latin typeface="Arial" pitchFamily="34" charset="0"/>
                <a:cs typeface="Arial" pitchFamily="34" charset="0"/>
              </a:rPr>
              <a:t>input, </a:t>
            </a:r>
            <a:r>
              <a:rPr lang="en-US" sz="2000" i="1" dirty="0">
                <a:solidFill>
                  <a:srgbClr val="0000FF"/>
                </a:solidFill>
                <a:latin typeface="Arial" pitchFamily="34" charset="0"/>
                <a:cs typeface="Arial" pitchFamily="34" charset="0"/>
              </a:rPr>
              <a:t>con</a:t>
            </a:r>
            <a:r>
              <a:rPr lang="en-US" sz="2000" i="1" baseline="-10000" dirty="0">
                <a:solidFill>
                  <a:srgbClr val="0000FF"/>
                </a:solidFill>
                <a:latin typeface="Arial" pitchFamily="34" charset="0"/>
                <a:cs typeface="Arial" pitchFamily="34" charset="0"/>
              </a:rPr>
              <a:t>k</a:t>
            </a:r>
            <a:r>
              <a:rPr lang="en-US" sz="2000" dirty="0" smtClean="0">
                <a:solidFill>
                  <a:srgbClr val="0000FF"/>
                </a:solidFill>
                <a:latin typeface="Arial" pitchFamily="34" charset="0"/>
                <a:cs typeface="Arial" pitchFamily="34" charset="0"/>
              </a:rPr>
              <a:t>) </a:t>
            </a:r>
            <a:r>
              <a:rPr lang="en-US" sz="2000" dirty="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rPr>
              <a:t>true</a:t>
            </a:r>
            <a:r>
              <a:rPr lang="en-US" sz="2000" dirty="0" smtClean="0">
                <a:solidFill>
                  <a:srgbClr val="0000FF"/>
                </a:solidFill>
                <a:latin typeface="Arial" pitchFamily="34" charset="0"/>
                <a:cs typeface="Arial" pitchFamily="34" charset="0"/>
              </a:rPr>
              <a:t>)</a:t>
            </a:r>
            <a:r>
              <a:rPr lang="en-US" sz="2000" i="1" dirty="0" smtClean="0">
                <a:solidFill>
                  <a:srgbClr val="0000FF"/>
                </a:solidFill>
                <a:latin typeface="Arial" pitchFamily="34" charset="0"/>
                <a:cs typeface="Arial" pitchFamily="34" charset="0"/>
              </a:rPr>
              <a:t> </a:t>
            </a:r>
            <a:r>
              <a:rPr lang="en-US" sz="2000" i="1" dirty="0" smtClean="0">
                <a:solidFill>
                  <a:srgbClr val="0000FF"/>
                </a:solidFill>
                <a:latin typeface="Arial" pitchFamily="34" charset="0"/>
                <a:cs typeface="Arial" pitchFamily="34" charset="0"/>
                <a:sym typeface="Symbol"/>
              </a:rPr>
              <a:t> </a:t>
            </a:r>
            <a:r>
              <a:rPr lang="en-US" sz="2000" dirty="0" smtClean="0">
                <a:solidFill>
                  <a:srgbClr val="0000FF"/>
                </a:solidFill>
                <a:latin typeface="Arial" pitchFamily="34" charset="0"/>
                <a:cs typeface="Arial" pitchFamily="34" charset="0"/>
              </a:rPr>
              <a:t>(</a:t>
            </a:r>
            <a:r>
              <a:rPr lang="en-US" sz="2000" i="1" dirty="0" err="1" smtClean="0">
                <a:solidFill>
                  <a:srgbClr val="0000FF"/>
                </a:solidFill>
                <a:latin typeface="Symbol" pitchFamily="18" charset="2"/>
                <a:cs typeface="Arial" pitchFamily="34" charset="0"/>
              </a:rPr>
              <a:t>t</a:t>
            </a:r>
            <a:r>
              <a:rPr lang="en-US" sz="2000" i="1" baseline="-15000" dirty="0" err="1" smtClean="0">
                <a:solidFill>
                  <a:srgbClr val="0000FF"/>
                </a:solidFill>
                <a:latin typeface="Arial" pitchFamily="34" charset="0"/>
                <a:cs typeface="Arial" pitchFamily="34" charset="0"/>
              </a:rPr>
              <a:t>k</a:t>
            </a:r>
            <a:r>
              <a:rPr lang="en-US" sz="2000" i="1" dirty="0" err="1" smtClean="0">
                <a:solidFill>
                  <a:srgbClr val="0000FF"/>
                </a:solidFill>
                <a:latin typeface="Arial" pitchFamily="34" charset="0"/>
                <a:cs typeface="Arial" pitchFamily="34" charset="0"/>
              </a:rPr>
              <a:t>.status</a:t>
            </a:r>
            <a:r>
              <a:rPr lang="en-US" sz="2000" i="1" dirty="0" smtClean="0">
                <a:solidFill>
                  <a:srgbClr val="0000FF"/>
                </a:solidFill>
                <a:latin typeface="Arial" pitchFamily="34" charset="0"/>
                <a:cs typeface="Arial" pitchFamily="34" charset="0"/>
              </a:rPr>
              <a:t> </a:t>
            </a:r>
            <a:r>
              <a:rPr lang="en-US" sz="2000" dirty="0">
                <a:solidFill>
                  <a:srgbClr val="0000FF"/>
                </a:solidFill>
                <a:latin typeface="Arial" pitchFamily="34" charset="0"/>
                <a:cs typeface="Arial" pitchFamily="34" charset="0"/>
              </a:rPr>
              <a:t>= </a:t>
            </a:r>
            <a:r>
              <a:rPr lang="en-US" sz="2000" i="1" dirty="0" smtClean="0">
                <a:solidFill>
                  <a:srgbClr val="0000FF"/>
                </a:solidFill>
                <a:latin typeface="Arial" pitchFamily="34" charset="0"/>
                <a:cs typeface="Arial" pitchFamily="34" charset="0"/>
              </a:rPr>
              <a:t>abort </a:t>
            </a:r>
            <a:r>
              <a:rPr lang="en-US" sz="2000" i="1" dirty="0" smtClean="0">
                <a:solidFill>
                  <a:srgbClr val="0000FF"/>
                </a:solidFill>
                <a:latin typeface="Arial" pitchFamily="34" charset="0"/>
                <a:cs typeface="Arial" pitchFamily="34" charset="0"/>
                <a:sym typeface="Symbol"/>
              </a:rPr>
              <a:t> </a:t>
            </a:r>
            <a:r>
              <a:rPr lang="en-US" sz="2000" i="1" dirty="0" err="1" smtClean="0">
                <a:solidFill>
                  <a:srgbClr val="0000FF"/>
                </a:solidFill>
                <a:latin typeface="Symbol" pitchFamily="18" charset="2"/>
                <a:cs typeface="Arial" pitchFamily="34" charset="0"/>
              </a:rPr>
              <a:t>t</a:t>
            </a:r>
            <a:r>
              <a:rPr lang="en-US" sz="2000" i="1" baseline="-15000" dirty="0" err="1" smtClean="0">
                <a:solidFill>
                  <a:srgbClr val="0000FF"/>
                </a:solidFill>
                <a:latin typeface="Arial" pitchFamily="34" charset="0"/>
                <a:cs typeface="Arial" pitchFamily="34" charset="0"/>
              </a:rPr>
              <a:t>k</a:t>
            </a:r>
            <a:r>
              <a:rPr lang="en-US" sz="2000" i="1" dirty="0" err="1" smtClean="0">
                <a:solidFill>
                  <a:srgbClr val="0000FF"/>
                </a:solidFill>
                <a:latin typeface="Arial" pitchFamily="34" charset="0"/>
                <a:cs typeface="Arial" pitchFamily="34" charset="0"/>
              </a:rPr>
              <a:t>.status</a:t>
            </a:r>
            <a:r>
              <a:rPr lang="en-US" sz="2000" i="1" dirty="0" smtClean="0">
                <a:solidFill>
                  <a:srgbClr val="0000FF"/>
                </a:solidFill>
                <a:latin typeface="Arial" pitchFamily="34" charset="0"/>
                <a:cs typeface="Arial" pitchFamily="34" charset="0"/>
              </a:rPr>
              <a:t> </a:t>
            </a:r>
            <a:r>
              <a:rPr lang="en-US" sz="2000" dirty="0">
                <a:solidFill>
                  <a:srgbClr val="0000FF"/>
                </a:solidFill>
                <a:latin typeface="Arial" pitchFamily="34" charset="0"/>
                <a:cs typeface="Arial" pitchFamily="34" charset="0"/>
              </a:rPr>
              <a:t>= </a:t>
            </a:r>
            <a:r>
              <a:rPr lang="en-US" sz="2000" i="1" dirty="0" smtClean="0">
                <a:solidFill>
                  <a:srgbClr val="0000FF"/>
                </a:solidFill>
                <a:latin typeface="Arial" pitchFamily="34" charset="0"/>
                <a:cs typeface="Arial" pitchFamily="34" charset="0"/>
              </a:rPr>
              <a:t>fail</a:t>
            </a:r>
            <a:r>
              <a:rPr lang="en-US" sz="2000" dirty="0" smtClean="0">
                <a:solidFill>
                  <a:srgbClr val="0000FF"/>
                </a:solidFill>
                <a:latin typeface="Arial" pitchFamily="34" charset="0"/>
                <a:cs typeface="Arial" pitchFamily="34" charset="0"/>
              </a:rPr>
              <a:t>)) </a:t>
            </a:r>
            <a:r>
              <a:rPr lang="en-US" sz="2000" i="1" dirty="0" smtClean="0">
                <a:solidFill>
                  <a:srgbClr val="0000FF"/>
                </a:solidFill>
                <a:latin typeface="Arial" pitchFamily="34" charset="0"/>
                <a:cs typeface="Arial" pitchFamily="34" charset="0"/>
                <a:sym typeface="Wingdings" pitchFamily="2" charset="2"/>
              </a:rPr>
              <a:t></a:t>
            </a:r>
            <a:r>
              <a:rPr lang="en-US" sz="2000" i="1" dirty="0" smtClean="0">
                <a:solidFill>
                  <a:srgbClr val="0000FF"/>
                </a:solidFill>
                <a:latin typeface="Arial" pitchFamily="34" charset="0"/>
                <a:cs typeface="Arial" pitchFamily="34" charset="0"/>
              </a:rPr>
              <a:t> </a:t>
            </a:r>
            <a:r>
              <a:rPr lang="en-US" sz="2000" dirty="0" smtClean="0">
                <a:solidFill>
                  <a:srgbClr val="0000FF"/>
                </a:solidFill>
                <a:latin typeface="Arial" pitchFamily="34" charset="0"/>
                <a:cs typeface="Arial" pitchFamily="34" charset="0"/>
              </a:rPr>
              <a:t>(</a:t>
            </a:r>
            <a:r>
              <a:rPr lang="en-US" sz="2000" i="1" dirty="0" err="1" smtClean="0">
                <a:solidFill>
                  <a:srgbClr val="0000FF"/>
                </a:solidFill>
                <a:latin typeface="Arial" pitchFamily="34" charset="0"/>
                <a:cs typeface="Arial" pitchFamily="34" charset="0"/>
              </a:rPr>
              <a:t>U.result</a:t>
            </a:r>
            <a:r>
              <a:rPr lang="en-US" sz="2000" i="1" dirty="0" smtClean="0">
                <a:solidFill>
                  <a:srgbClr val="0000FF"/>
                </a:solidFill>
                <a:latin typeface="Arial" pitchFamily="34" charset="0"/>
                <a:cs typeface="Arial" pitchFamily="34" charset="0"/>
              </a:rPr>
              <a:t> </a:t>
            </a:r>
            <a:r>
              <a:rPr lang="en-US" sz="2000" dirty="0" smtClean="0">
                <a:solidFill>
                  <a:srgbClr val="0000FF"/>
                </a:solidFill>
                <a:latin typeface="Arial" pitchFamily="34" charset="0"/>
                <a:cs typeface="Arial" pitchFamily="34" charset="0"/>
              </a:rPr>
              <a:t>= </a:t>
            </a:r>
            <a:r>
              <a:rPr lang="en-US" sz="2000" i="1" dirty="0" smtClean="0">
                <a:solidFill>
                  <a:srgbClr val="0000FF"/>
                </a:solidFill>
                <a:latin typeface="Arial" pitchFamily="34" charset="0"/>
                <a:cs typeface="Arial" pitchFamily="34" charset="0"/>
              </a:rPr>
              <a:t>fail</a:t>
            </a:r>
            <a:r>
              <a:rPr lang="en-US" sz="2000" dirty="0" smtClean="0">
                <a:solidFill>
                  <a:srgbClr val="0000FF"/>
                </a:solidFill>
                <a:latin typeface="Arial" pitchFamily="34" charset="0"/>
                <a:cs typeface="Arial" pitchFamily="34" charset="0"/>
              </a:rPr>
              <a:t>)</a:t>
            </a:r>
            <a:endParaRPr lang="en-US" sz="2000" dirty="0" smtClean="0">
              <a:solidFill>
                <a:srgbClr val="0000FF"/>
              </a:solidFill>
              <a:latin typeface="Arial" pitchFamily="34" charset="0"/>
              <a:cs typeface="Arial" pitchFamily="34" charset="0"/>
            </a:endParaRPr>
          </a:p>
          <a:p>
            <a:pPr marL="519113" algn="just">
              <a:spcBef>
                <a:spcPts val="600"/>
              </a:spcBef>
            </a:pPr>
            <a:r>
              <a:rPr lang="en-US" sz="1800" dirty="0">
                <a:solidFill>
                  <a:srgbClr val="0000FF"/>
                </a:solidFill>
                <a:latin typeface="Arial" pitchFamily="34" charset="0"/>
                <a:cs typeface="Arial" pitchFamily="34" charset="0"/>
              </a:rPr>
              <a:t>This says when the unit will </a:t>
            </a:r>
            <a:r>
              <a:rPr lang="en-US" sz="1800" i="1" dirty="0" smtClean="0">
                <a:solidFill>
                  <a:srgbClr val="0000FF"/>
                </a:solidFill>
                <a:latin typeface="Arial" pitchFamily="34" charset="0"/>
                <a:cs typeface="Arial" pitchFamily="34" charset="0"/>
              </a:rPr>
              <a:t>fail</a:t>
            </a:r>
            <a:r>
              <a:rPr lang="en-US" sz="1800" dirty="0" smtClean="0">
                <a:solidFill>
                  <a:srgbClr val="0000FF"/>
                </a:solidFill>
                <a:latin typeface="Arial" pitchFamily="34" charset="0"/>
                <a:cs typeface="Arial" pitchFamily="34" charset="0"/>
              </a:rPr>
              <a:t>. </a:t>
            </a:r>
            <a:r>
              <a:rPr lang="en-US" sz="1800" dirty="0">
                <a:solidFill>
                  <a:srgbClr val="0000FF"/>
                </a:solidFill>
                <a:latin typeface="Arial" pitchFamily="34" charset="0"/>
                <a:cs typeface="Arial" pitchFamily="34" charset="0"/>
              </a:rPr>
              <a:t>Among those </a:t>
            </a:r>
            <a:r>
              <a:rPr lang="en-US" sz="1800" i="1" dirty="0" err="1">
                <a:solidFill>
                  <a:srgbClr val="0000FF"/>
                </a:solidFill>
                <a:latin typeface="Symbol" pitchFamily="18" charset="2"/>
                <a:cs typeface="Arial" pitchFamily="34" charset="0"/>
              </a:rPr>
              <a:t>t</a:t>
            </a:r>
            <a:r>
              <a:rPr lang="en-US" sz="1800" i="1" baseline="-15000" dirty="0" err="1">
                <a:solidFill>
                  <a:srgbClr val="0000FF"/>
                </a:solidFill>
                <a:latin typeface="Arial" pitchFamily="34" charset="0"/>
                <a:cs typeface="Arial" pitchFamily="34" charset="0"/>
              </a:rPr>
              <a:t>k</a:t>
            </a:r>
            <a:r>
              <a:rPr lang="en-US" sz="1800" i="1" dirty="0" smtClean="0">
                <a:solidFill>
                  <a:srgbClr val="0000FF"/>
                </a:solidFill>
                <a:latin typeface="Arial" pitchFamily="34" charset="0"/>
                <a:cs typeface="Arial" pitchFamily="34" charset="0"/>
              </a:rPr>
              <a:t> </a:t>
            </a:r>
            <a:r>
              <a:rPr lang="en-US" sz="1800" dirty="0">
                <a:solidFill>
                  <a:srgbClr val="0000FF"/>
                </a:solidFill>
                <a:latin typeface="Arial" pitchFamily="34" charset="0"/>
                <a:cs typeface="Arial" pitchFamily="34" charset="0"/>
              </a:rPr>
              <a:t>that started their </a:t>
            </a:r>
            <a:r>
              <a:rPr lang="en-US" sz="1800" dirty="0" smtClean="0">
                <a:solidFill>
                  <a:srgbClr val="0000FF"/>
                </a:solidFill>
                <a:latin typeface="Arial" pitchFamily="34" charset="0"/>
                <a:cs typeface="Arial" pitchFamily="34" charset="0"/>
              </a:rPr>
              <a:t>executions, if </a:t>
            </a:r>
            <a:r>
              <a:rPr lang="en-US" sz="1800" dirty="0" smtClean="0">
                <a:solidFill>
                  <a:srgbClr val="0000FF"/>
                </a:solidFill>
                <a:latin typeface="Arial" pitchFamily="34" charset="0"/>
                <a:cs typeface="Arial" pitchFamily="34" charset="0"/>
              </a:rPr>
              <a:t>there exists at least one transactional task whose execution is abort or there exists at least one non-transactional tasks whose execution is fail then the unit will fail.</a:t>
            </a:r>
            <a:endParaRPr lang="en-US" sz="1800" i="1" dirty="0">
              <a:solidFill>
                <a:srgbClr val="0000FF"/>
              </a:solidFill>
              <a:latin typeface="Arial" pitchFamily="34" charset="0"/>
              <a:cs typeface="Arial" pitchFamily="34" charset="0"/>
            </a:endParaRPr>
          </a:p>
          <a:p>
            <a:pPr marL="457200" indent="-457200" algn="just">
              <a:spcBef>
                <a:spcPts val="600"/>
              </a:spcBef>
              <a:buFont typeface="+mj-lt"/>
              <a:buAutoNum type="arabicPeriod" startAt="5"/>
            </a:pPr>
            <a:r>
              <a:rPr lang="en-US" sz="2000" i="1" dirty="0">
                <a:solidFill>
                  <a:srgbClr val="0000FF"/>
                </a:solidFill>
                <a:latin typeface="Arial" pitchFamily="34" charset="0"/>
                <a:cs typeface="Arial" pitchFamily="34" charset="0"/>
                <a:sym typeface="Symbol"/>
              </a:rPr>
              <a:t></a:t>
            </a:r>
            <a:r>
              <a:rPr lang="en-US" sz="2000" i="1" dirty="0">
                <a:solidFill>
                  <a:srgbClr val="0000FF"/>
                </a:solidFill>
                <a:latin typeface="Arial" pitchFamily="34" charset="0"/>
                <a:cs typeface="Arial" pitchFamily="34" charset="0"/>
              </a:rPr>
              <a:t>k</a:t>
            </a:r>
            <a:r>
              <a:rPr lang="en-US" sz="2000" dirty="0">
                <a:solidFill>
                  <a:srgbClr val="0000FF"/>
                </a:solidFill>
                <a:latin typeface="Arial" pitchFamily="34" charset="0"/>
                <a:cs typeface="Arial" pitchFamily="34" charset="0"/>
              </a:rPr>
              <a:t>((</a:t>
            </a:r>
            <a:r>
              <a:rPr lang="en-US" sz="2000" i="1" dirty="0" smtClean="0">
                <a:solidFill>
                  <a:srgbClr val="0000FF"/>
                </a:solidFill>
                <a:latin typeface="Arial" pitchFamily="34" charset="0"/>
                <a:cs typeface="Arial" pitchFamily="34" charset="0"/>
              </a:rPr>
              <a:t>f</a:t>
            </a:r>
            <a:r>
              <a:rPr lang="en-US" sz="2000" dirty="0" smtClean="0">
                <a:solidFill>
                  <a:srgbClr val="0000FF"/>
                </a:solidFill>
                <a:latin typeface="Arial" pitchFamily="34" charset="0"/>
                <a:cs typeface="Arial" pitchFamily="34" charset="0"/>
              </a:rPr>
              <a:t>(</a:t>
            </a:r>
            <a:r>
              <a:rPr lang="en-US" sz="2000" i="1" dirty="0" smtClean="0">
                <a:solidFill>
                  <a:srgbClr val="0000FF"/>
                </a:solidFill>
                <a:latin typeface="Arial" pitchFamily="34" charset="0"/>
                <a:cs typeface="Arial" pitchFamily="34" charset="0"/>
              </a:rPr>
              <a:t>con, </a:t>
            </a:r>
            <a:r>
              <a:rPr lang="en-US" sz="2000" i="1" dirty="0" err="1" smtClean="0">
                <a:solidFill>
                  <a:srgbClr val="0000FF"/>
                </a:solidFill>
                <a:latin typeface="Arial" pitchFamily="34" charset="0"/>
                <a:cs typeface="Arial" pitchFamily="34" charset="0"/>
              </a:rPr>
              <a:t>subcon</a:t>
            </a:r>
            <a:r>
              <a:rPr lang="en-US" sz="2000" i="1" baseline="-10000" dirty="0" err="1" smtClean="0">
                <a:solidFill>
                  <a:srgbClr val="0000FF"/>
                </a:solidFill>
                <a:latin typeface="Arial" pitchFamily="34" charset="0"/>
                <a:cs typeface="Arial" pitchFamily="34" charset="0"/>
              </a:rPr>
              <a:t>k</a:t>
            </a:r>
            <a:r>
              <a:rPr lang="en-US" sz="2000" dirty="0">
                <a:solidFill>
                  <a:srgbClr val="0000FF"/>
                </a:solidFill>
                <a:latin typeface="Arial" pitchFamily="34" charset="0"/>
                <a:cs typeface="Arial" pitchFamily="34" charset="0"/>
              </a:rPr>
              <a:t>) = </a:t>
            </a:r>
            <a:r>
              <a:rPr lang="en-US" sz="2000" i="1" dirty="0">
                <a:solidFill>
                  <a:srgbClr val="0000FF"/>
                </a:solidFill>
                <a:latin typeface="Arial" pitchFamily="34" charset="0"/>
                <a:cs typeface="Arial" pitchFamily="34" charset="0"/>
              </a:rPr>
              <a:t>true</a:t>
            </a:r>
            <a:r>
              <a:rPr lang="en-US" sz="2000" dirty="0">
                <a:solidFill>
                  <a:srgbClr val="0000FF"/>
                </a:solidFill>
                <a:latin typeface="Arial" pitchFamily="34" charset="0"/>
                <a:cs typeface="Arial" pitchFamily="34" charset="0"/>
              </a:rPr>
              <a:t>)</a:t>
            </a:r>
            <a:r>
              <a:rPr lang="en-US" sz="2000" i="1" dirty="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sym typeface="Symbol"/>
              </a:rPr>
              <a:t> </a:t>
            </a:r>
            <a:r>
              <a:rPr lang="en-US" sz="2000" dirty="0">
                <a:solidFill>
                  <a:srgbClr val="0000FF"/>
                </a:solidFill>
                <a:latin typeface="Arial" pitchFamily="34" charset="0"/>
                <a:cs typeface="Arial" pitchFamily="34" charset="0"/>
              </a:rPr>
              <a:t>(</a:t>
            </a:r>
            <a:r>
              <a:rPr lang="en-US" sz="2000" i="1" dirty="0" err="1">
                <a:solidFill>
                  <a:srgbClr val="0000FF"/>
                </a:solidFill>
                <a:latin typeface="Symbol" pitchFamily="18" charset="2"/>
                <a:cs typeface="Arial" pitchFamily="34" charset="0"/>
              </a:rPr>
              <a:t>t</a:t>
            </a:r>
            <a:r>
              <a:rPr lang="en-US" sz="2000" i="1" baseline="-15000" dirty="0" err="1">
                <a:solidFill>
                  <a:srgbClr val="0000FF"/>
                </a:solidFill>
                <a:latin typeface="Arial" pitchFamily="34" charset="0"/>
                <a:cs typeface="Arial" pitchFamily="34" charset="0"/>
              </a:rPr>
              <a:t>k</a:t>
            </a:r>
            <a:r>
              <a:rPr lang="en-US" sz="2000" i="1" dirty="0" err="1">
                <a:solidFill>
                  <a:srgbClr val="0000FF"/>
                </a:solidFill>
                <a:latin typeface="Arial" pitchFamily="34" charset="0"/>
                <a:cs typeface="Arial" pitchFamily="34" charset="0"/>
              </a:rPr>
              <a:t>.status</a:t>
            </a:r>
            <a:r>
              <a:rPr lang="en-US" sz="2000" i="1" dirty="0">
                <a:solidFill>
                  <a:srgbClr val="0000FF"/>
                </a:solidFill>
                <a:latin typeface="Arial" pitchFamily="34" charset="0"/>
                <a:cs typeface="Arial" pitchFamily="34" charset="0"/>
              </a:rPr>
              <a:t> </a:t>
            </a:r>
            <a:r>
              <a:rPr lang="en-US" sz="2000" dirty="0">
                <a:solidFill>
                  <a:srgbClr val="0000FF"/>
                </a:solidFill>
                <a:latin typeface="Arial" pitchFamily="34" charset="0"/>
                <a:cs typeface="Arial" pitchFamily="34" charset="0"/>
              </a:rPr>
              <a:t>= </a:t>
            </a:r>
            <a:r>
              <a:rPr lang="en-US" sz="2000" i="1" dirty="0" smtClean="0">
                <a:solidFill>
                  <a:srgbClr val="0000FF"/>
                </a:solidFill>
                <a:latin typeface="Arial" pitchFamily="34" charset="0"/>
                <a:cs typeface="Arial" pitchFamily="34" charset="0"/>
              </a:rPr>
              <a:t>semantically-fail)) </a:t>
            </a:r>
            <a:r>
              <a:rPr lang="en-US" sz="2000" i="1" dirty="0">
                <a:solidFill>
                  <a:srgbClr val="0000FF"/>
                </a:solidFill>
                <a:latin typeface="Arial" pitchFamily="34" charset="0"/>
                <a:cs typeface="Arial" pitchFamily="34" charset="0"/>
                <a:sym typeface="Symbol"/>
              </a:rPr>
              <a:t></a:t>
            </a:r>
            <a:r>
              <a:rPr lang="en-US" sz="2000" i="1" dirty="0" smtClean="0">
                <a:solidFill>
                  <a:srgbClr val="0000FF"/>
                </a:solidFill>
                <a:latin typeface="Arial" pitchFamily="34" charset="0"/>
                <a:cs typeface="Arial" pitchFamily="34" charset="0"/>
                <a:sym typeface="Symbol"/>
              </a:rPr>
              <a:t> </a:t>
            </a:r>
            <a:r>
              <a:rPr lang="en-US" sz="2000" i="1" dirty="0">
                <a:solidFill>
                  <a:srgbClr val="0000FF"/>
                </a:solidFill>
                <a:latin typeface="Arial" pitchFamily="34" charset="0"/>
                <a:cs typeface="Arial" pitchFamily="34" charset="0"/>
                <a:sym typeface="Symbol"/>
              </a:rPr>
              <a:t></a:t>
            </a:r>
            <a:r>
              <a:rPr lang="en-US" sz="2000" i="1" dirty="0">
                <a:solidFill>
                  <a:srgbClr val="0000FF"/>
                </a:solidFill>
                <a:latin typeface="Arial" pitchFamily="34" charset="0"/>
                <a:cs typeface="Arial" pitchFamily="34" charset="0"/>
              </a:rPr>
              <a:t>k</a:t>
            </a:r>
            <a:r>
              <a:rPr lang="en-US" sz="2000" dirty="0">
                <a:solidFill>
                  <a:srgbClr val="0000FF"/>
                </a:solidFill>
                <a:latin typeface="Arial" pitchFamily="34" charset="0"/>
                <a:cs typeface="Arial" pitchFamily="34" charset="0"/>
              </a:rPr>
              <a:t>((</a:t>
            </a:r>
            <a:r>
              <a:rPr lang="en-US" sz="2000" i="1" dirty="0" smtClean="0">
                <a:solidFill>
                  <a:srgbClr val="0000FF"/>
                </a:solidFill>
                <a:latin typeface="Arial" pitchFamily="34" charset="0"/>
                <a:cs typeface="Arial" pitchFamily="34" charset="0"/>
              </a:rPr>
              <a:t>f</a:t>
            </a:r>
            <a:r>
              <a:rPr lang="en-US" sz="2000" dirty="0" smtClean="0">
                <a:solidFill>
                  <a:srgbClr val="0000FF"/>
                </a:solidFill>
                <a:latin typeface="Arial" pitchFamily="34" charset="0"/>
                <a:cs typeface="Arial" pitchFamily="34" charset="0"/>
              </a:rPr>
              <a:t>(</a:t>
            </a:r>
            <a:r>
              <a:rPr lang="en-US" sz="2000" i="1" dirty="0" smtClean="0">
                <a:solidFill>
                  <a:srgbClr val="0000FF"/>
                </a:solidFill>
                <a:latin typeface="Arial" pitchFamily="34" charset="0"/>
                <a:cs typeface="Arial" pitchFamily="34" charset="0"/>
              </a:rPr>
              <a:t>con, </a:t>
            </a:r>
            <a:r>
              <a:rPr lang="en-US" sz="2000" i="1" dirty="0" err="1" smtClean="0">
                <a:solidFill>
                  <a:srgbClr val="0000FF"/>
                </a:solidFill>
                <a:latin typeface="Arial" pitchFamily="34" charset="0"/>
                <a:cs typeface="Arial" pitchFamily="34" charset="0"/>
              </a:rPr>
              <a:t>subcon</a:t>
            </a:r>
            <a:r>
              <a:rPr lang="en-US" sz="2000" i="1" baseline="-10000" dirty="0" err="1" smtClean="0">
                <a:solidFill>
                  <a:srgbClr val="0000FF"/>
                </a:solidFill>
                <a:latin typeface="Arial" pitchFamily="34" charset="0"/>
                <a:cs typeface="Arial" pitchFamily="34" charset="0"/>
              </a:rPr>
              <a:t>k</a:t>
            </a:r>
            <a:r>
              <a:rPr lang="en-US" sz="2000" dirty="0">
                <a:solidFill>
                  <a:srgbClr val="0000FF"/>
                </a:solidFill>
                <a:latin typeface="Arial" pitchFamily="34" charset="0"/>
                <a:cs typeface="Arial" pitchFamily="34" charset="0"/>
              </a:rPr>
              <a:t>) = </a:t>
            </a:r>
            <a:r>
              <a:rPr lang="en-US" sz="2000" i="1" dirty="0">
                <a:solidFill>
                  <a:srgbClr val="0000FF"/>
                </a:solidFill>
                <a:latin typeface="Arial" pitchFamily="34" charset="0"/>
                <a:cs typeface="Arial" pitchFamily="34" charset="0"/>
              </a:rPr>
              <a:t>true</a:t>
            </a:r>
            <a:r>
              <a:rPr lang="en-US" sz="2000" dirty="0">
                <a:solidFill>
                  <a:srgbClr val="0000FF"/>
                </a:solidFill>
                <a:latin typeface="Arial" pitchFamily="34" charset="0"/>
                <a:cs typeface="Arial" pitchFamily="34" charset="0"/>
              </a:rPr>
              <a:t>)</a:t>
            </a:r>
            <a:r>
              <a:rPr lang="en-US" sz="2000" i="1" dirty="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sym typeface="Symbol"/>
              </a:rPr>
              <a:t> </a:t>
            </a:r>
            <a:r>
              <a:rPr lang="en-US" sz="2000" dirty="0">
                <a:solidFill>
                  <a:srgbClr val="0000FF"/>
                </a:solidFill>
                <a:latin typeface="Arial" pitchFamily="34" charset="0"/>
                <a:cs typeface="Arial" pitchFamily="34" charset="0"/>
              </a:rPr>
              <a:t>(</a:t>
            </a:r>
            <a:r>
              <a:rPr lang="en-US" sz="2000" i="1" dirty="0" err="1">
                <a:solidFill>
                  <a:srgbClr val="0000FF"/>
                </a:solidFill>
                <a:latin typeface="Symbol" pitchFamily="18" charset="2"/>
                <a:cs typeface="Arial" pitchFamily="34" charset="0"/>
              </a:rPr>
              <a:t>t</a:t>
            </a:r>
            <a:r>
              <a:rPr lang="en-US" sz="2000" i="1" baseline="-15000" dirty="0" err="1">
                <a:solidFill>
                  <a:srgbClr val="0000FF"/>
                </a:solidFill>
                <a:latin typeface="Arial" pitchFamily="34" charset="0"/>
                <a:cs typeface="Arial" pitchFamily="34" charset="0"/>
              </a:rPr>
              <a:t>k</a:t>
            </a:r>
            <a:r>
              <a:rPr lang="en-US" sz="2000" i="1" dirty="0" err="1">
                <a:solidFill>
                  <a:srgbClr val="0000FF"/>
                </a:solidFill>
                <a:latin typeface="Arial" pitchFamily="34" charset="0"/>
                <a:cs typeface="Arial" pitchFamily="34" charset="0"/>
              </a:rPr>
              <a:t>.status</a:t>
            </a:r>
            <a:r>
              <a:rPr lang="en-US" sz="2000" i="1" dirty="0">
                <a:solidFill>
                  <a:srgbClr val="0000FF"/>
                </a:solidFill>
                <a:latin typeface="Arial" pitchFamily="34" charset="0"/>
                <a:cs typeface="Arial" pitchFamily="34" charset="0"/>
              </a:rPr>
              <a:t> </a:t>
            </a:r>
            <a:r>
              <a:rPr lang="en-US" sz="2000" dirty="0" smtClean="0">
                <a:solidFill>
                  <a:srgbClr val="0000FF"/>
                </a:solidFill>
                <a:latin typeface="Arial" pitchFamily="34" charset="0"/>
                <a:cs typeface="Arial" pitchFamily="34" charset="0"/>
                <a:sym typeface="Symbol"/>
              </a:rPr>
              <a:t></a:t>
            </a:r>
            <a:r>
              <a:rPr lang="en-US" sz="2000" dirty="0" smtClean="0">
                <a:solidFill>
                  <a:srgbClr val="0000FF"/>
                </a:solidFill>
                <a:latin typeface="Arial" pitchFamily="34" charset="0"/>
                <a:cs typeface="Arial" pitchFamily="34" charset="0"/>
              </a:rPr>
              <a:t> </a:t>
            </a:r>
            <a:r>
              <a:rPr lang="en-US" sz="2000" i="1" dirty="0" smtClean="0">
                <a:solidFill>
                  <a:srgbClr val="0000FF"/>
                </a:solidFill>
                <a:latin typeface="Arial" pitchFamily="34" charset="0"/>
                <a:cs typeface="Arial" pitchFamily="34" charset="0"/>
              </a:rPr>
              <a:t>abort) </a:t>
            </a:r>
            <a:r>
              <a:rPr lang="en-US" sz="2000" i="1" dirty="0">
                <a:solidFill>
                  <a:srgbClr val="0000FF"/>
                </a:solidFill>
                <a:latin typeface="Arial" pitchFamily="34" charset="0"/>
                <a:cs typeface="Arial" pitchFamily="34" charset="0"/>
                <a:sym typeface="Symbol"/>
              </a:rPr>
              <a:t></a:t>
            </a:r>
            <a:r>
              <a:rPr lang="en-US" sz="2000" i="1" dirty="0" smtClean="0">
                <a:solidFill>
                  <a:srgbClr val="0000FF"/>
                </a:solidFill>
                <a:latin typeface="Arial" pitchFamily="34" charset="0"/>
                <a:cs typeface="Arial" pitchFamily="34" charset="0"/>
                <a:sym typeface="Symbol"/>
              </a:rPr>
              <a:t> (</a:t>
            </a:r>
            <a:r>
              <a:rPr lang="en-US" sz="2000" i="1" dirty="0" err="1" smtClean="0">
                <a:solidFill>
                  <a:srgbClr val="0000FF"/>
                </a:solidFill>
                <a:latin typeface="Symbol" pitchFamily="18" charset="2"/>
                <a:cs typeface="Arial" pitchFamily="34" charset="0"/>
              </a:rPr>
              <a:t>t</a:t>
            </a:r>
            <a:r>
              <a:rPr lang="en-US" sz="2000" i="1" baseline="-15000" dirty="0" err="1" smtClean="0">
                <a:solidFill>
                  <a:srgbClr val="0000FF"/>
                </a:solidFill>
                <a:latin typeface="Arial" pitchFamily="34" charset="0"/>
                <a:cs typeface="Arial" pitchFamily="34" charset="0"/>
              </a:rPr>
              <a:t>k</a:t>
            </a:r>
            <a:r>
              <a:rPr lang="en-US" sz="2000" i="1" dirty="0" err="1" smtClean="0">
                <a:solidFill>
                  <a:srgbClr val="0000FF"/>
                </a:solidFill>
                <a:latin typeface="Arial" pitchFamily="34" charset="0"/>
                <a:cs typeface="Arial" pitchFamily="34" charset="0"/>
              </a:rPr>
              <a:t>.status</a:t>
            </a:r>
            <a:r>
              <a:rPr lang="en-US" sz="2000" i="1" dirty="0" smtClean="0">
                <a:solidFill>
                  <a:srgbClr val="0000FF"/>
                </a:solidFill>
                <a:latin typeface="Arial" pitchFamily="34" charset="0"/>
                <a:cs typeface="Arial" pitchFamily="34" charset="0"/>
              </a:rPr>
              <a:t> </a:t>
            </a:r>
            <a:r>
              <a:rPr lang="en-US" sz="2000" dirty="0">
                <a:solidFill>
                  <a:srgbClr val="0000FF"/>
                </a:solidFill>
                <a:latin typeface="Arial" pitchFamily="34" charset="0"/>
                <a:cs typeface="Arial" pitchFamily="34" charset="0"/>
                <a:sym typeface="Symbol"/>
              </a:rPr>
              <a:t></a:t>
            </a:r>
            <a:r>
              <a:rPr lang="en-US" sz="2000" dirty="0" smtClean="0">
                <a:solidFill>
                  <a:srgbClr val="0000FF"/>
                </a:solidFill>
                <a:latin typeface="Arial" pitchFamily="34" charset="0"/>
                <a:cs typeface="Arial" pitchFamily="34" charset="0"/>
              </a:rPr>
              <a:t> </a:t>
            </a:r>
            <a:r>
              <a:rPr lang="en-US" sz="2000" i="1" dirty="0" smtClean="0">
                <a:solidFill>
                  <a:srgbClr val="0000FF"/>
                </a:solidFill>
                <a:latin typeface="Arial" pitchFamily="34" charset="0"/>
                <a:cs typeface="Arial" pitchFamily="34" charset="0"/>
              </a:rPr>
              <a:t>fail</a:t>
            </a:r>
            <a:r>
              <a:rPr lang="en-US" sz="2000" dirty="0" smtClean="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sym typeface="Wingdings" pitchFamily="2" charset="2"/>
              </a:rPr>
              <a:t></a:t>
            </a:r>
            <a:r>
              <a:rPr lang="en-US" sz="2000" i="1" dirty="0">
                <a:solidFill>
                  <a:srgbClr val="0000FF"/>
                </a:solidFill>
                <a:latin typeface="Arial" pitchFamily="34" charset="0"/>
                <a:cs typeface="Arial" pitchFamily="34" charset="0"/>
              </a:rPr>
              <a:t> </a:t>
            </a:r>
            <a:r>
              <a:rPr lang="en-US" sz="2000" dirty="0" smtClean="0">
                <a:solidFill>
                  <a:srgbClr val="0000FF"/>
                </a:solidFill>
                <a:latin typeface="Arial" pitchFamily="34" charset="0"/>
                <a:cs typeface="Arial" pitchFamily="34" charset="0"/>
              </a:rPr>
              <a:t>(</a:t>
            </a:r>
            <a:r>
              <a:rPr lang="en-US" sz="2000" i="1" dirty="0" err="1" smtClean="0">
                <a:solidFill>
                  <a:srgbClr val="0000FF"/>
                </a:solidFill>
                <a:latin typeface="Arial" pitchFamily="34" charset="0"/>
                <a:cs typeface="Arial" pitchFamily="34" charset="0"/>
              </a:rPr>
              <a:t>U.result</a:t>
            </a:r>
            <a:r>
              <a:rPr lang="en-US" sz="2000" i="1" dirty="0" smtClean="0">
                <a:solidFill>
                  <a:srgbClr val="0000FF"/>
                </a:solidFill>
                <a:latin typeface="Arial" pitchFamily="34" charset="0"/>
                <a:cs typeface="Arial" pitchFamily="34" charset="0"/>
              </a:rPr>
              <a:t> </a:t>
            </a:r>
            <a:r>
              <a:rPr lang="en-US" sz="2000" dirty="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rPr>
              <a:t>semantically-fail</a:t>
            </a:r>
            <a:r>
              <a:rPr lang="en-US" sz="2000" dirty="0" smtClean="0">
                <a:solidFill>
                  <a:srgbClr val="0000FF"/>
                </a:solidFill>
                <a:latin typeface="Arial" pitchFamily="34" charset="0"/>
                <a:cs typeface="Arial" pitchFamily="34" charset="0"/>
              </a:rPr>
              <a:t>)</a:t>
            </a:r>
          </a:p>
          <a:p>
            <a:pPr marL="457200" algn="just">
              <a:spcBef>
                <a:spcPts val="1200"/>
              </a:spcBef>
            </a:pPr>
            <a:r>
              <a:rPr lang="en-US" sz="1800" dirty="0">
                <a:solidFill>
                  <a:srgbClr val="0000FF"/>
                </a:solidFill>
                <a:latin typeface="Arial" pitchFamily="34" charset="0"/>
                <a:cs typeface="Arial" pitchFamily="34" charset="0"/>
              </a:rPr>
              <a:t>This says when the unit will </a:t>
            </a:r>
            <a:r>
              <a:rPr lang="en-US" sz="1800" i="1" dirty="0" smtClean="0">
                <a:solidFill>
                  <a:srgbClr val="0000FF"/>
                </a:solidFill>
                <a:latin typeface="Arial" pitchFamily="34" charset="0"/>
                <a:cs typeface="Arial" pitchFamily="34" charset="0"/>
              </a:rPr>
              <a:t>semantically </a:t>
            </a:r>
            <a:r>
              <a:rPr lang="en-US" sz="1800" i="1" dirty="0">
                <a:solidFill>
                  <a:srgbClr val="0000FF"/>
                </a:solidFill>
                <a:latin typeface="Arial" pitchFamily="34" charset="0"/>
                <a:cs typeface="Arial" pitchFamily="34" charset="0"/>
              </a:rPr>
              <a:t>fail</a:t>
            </a:r>
            <a:r>
              <a:rPr lang="en-US" sz="1800" dirty="0">
                <a:solidFill>
                  <a:srgbClr val="0000FF"/>
                </a:solidFill>
                <a:latin typeface="Arial" pitchFamily="34" charset="0"/>
                <a:cs typeface="Arial" pitchFamily="34" charset="0"/>
              </a:rPr>
              <a:t>. Among those </a:t>
            </a:r>
            <a:r>
              <a:rPr lang="en-US" sz="1800" i="1" dirty="0" err="1">
                <a:solidFill>
                  <a:srgbClr val="0000FF"/>
                </a:solidFill>
                <a:latin typeface="Symbol" pitchFamily="18" charset="2"/>
                <a:cs typeface="Arial" pitchFamily="34" charset="0"/>
              </a:rPr>
              <a:t>t</a:t>
            </a:r>
            <a:r>
              <a:rPr lang="en-US" sz="1800" i="1" baseline="-15000" dirty="0" err="1">
                <a:solidFill>
                  <a:srgbClr val="0000FF"/>
                </a:solidFill>
                <a:latin typeface="Arial" pitchFamily="34" charset="0"/>
                <a:cs typeface="Arial" pitchFamily="34" charset="0"/>
              </a:rPr>
              <a:t>k</a:t>
            </a:r>
            <a:r>
              <a:rPr lang="en-US" sz="1800" i="1" dirty="0" smtClean="0">
                <a:solidFill>
                  <a:srgbClr val="0000FF"/>
                </a:solidFill>
                <a:latin typeface="Arial" pitchFamily="34" charset="0"/>
                <a:cs typeface="Arial" pitchFamily="34" charset="0"/>
              </a:rPr>
              <a:t> </a:t>
            </a:r>
            <a:r>
              <a:rPr lang="en-US" sz="1800" dirty="0">
                <a:solidFill>
                  <a:srgbClr val="0000FF"/>
                </a:solidFill>
                <a:latin typeface="Arial" pitchFamily="34" charset="0"/>
                <a:cs typeface="Arial" pitchFamily="34" charset="0"/>
              </a:rPr>
              <a:t>that started their </a:t>
            </a:r>
            <a:r>
              <a:rPr lang="en-US" sz="1800" dirty="0" smtClean="0">
                <a:solidFill>
                  <a:srgbClr val="0000FF"/>
                </a:solidFill>
                <a:latin typeface="Arial" pitchFamily="34" charset="0"/>
                <a:cs typeface="Arial" pitchFamily="34" charset="0"/>
              </a:rPr>
              <a:t>executions</a:t>
            </a:r>
            <a:r>
              <a:rPr lang="en-US" sz="1800" dirty="0">
                <a:solidFill>
                  <a:srgbClr val="0000FF"/>
                </a:solidFill>
                <a:latin typeface="Arial" pitchFamily="34" charset="0"/>
                <a:cs typeface="Arial" pitchFamily="34" charset="0"/>
              </a:rPr>
              <a:t>, if all the </a:t>
            </a:r>
            <a:r>
              <a:rPr lang="en-US" sz="1800" dirty="0" smtClean="0">
                <a:solidFill>
                  <a:srgbClr val="0000FF"/>
                </a:solidFill>
                <a:latin typeface="Arial" pitchFamily="34" charset="0"/>
                <a:cs typeface="Arial" pitchFamily="34" charset="0"/>
              </a:rPr>
              <a:t>tasks </a:t>
            </a:r>
            <a:r>
              <a:rPr lang="en-US" sz="1800" dirty="0">
                <a:solidFill>
                  <a:srgbClr val="0000FF"/>
                </a:solidFill>
                <a:latin typeface="Arial" pitchFamily="34" charset="0"/>
                <a:cs typeface="Arial" pitchFamily="34" charset="0"/>
              </a:rPr>
              <a:t>didn't </a:t>
            </a:r>
            <a:r>
              <a:rPr lang="en-US" sz="1800" i="1" dirty="0">
                <a:solidFill>
                  <a:srgbClr val="0000FF"/>
                </a:solidFill>
                <a:latin typeface="Arial" pitchFamily="34" charset="0"/>
                <a:cs typeface="Arial" pitchFamily="34" charset="0"/>
              </a:rPr>
              <a:t>abort </a:t>
            </a:r>
            <a:r>
              <a:rPr lang="en-US" sz="1800" dirty="0">
                <a:solidFill>
                  <a:srgbClr val="0000FF"/>
                </a:solidFill>
                <a:latin typeface="Arial" pitchFamily="34" charset="0"/>
                <a:cs typeface="Arial" pitchFamily="34" charset="0"/>
              </a:rPr>
              <a:t>and all the non-transactional </a:t>
            </a:r>
            <a:r>
              <a:rPr lang="en-US" sz="1800" dirty="0" smtClean="0">
                <a:solidFill>
                  <a:srgbClr val="0000FF"/>
                </a:solidFill>
                <a:latin typeface="Arial" pitchFamily="34" charset="0"/>
                <a:cs typeface="Arial" pitchFamily="34" charset="0"/>
              </a:rPr>
              <a:t>tasks didn't </a:t>
            </a:r>
            <a:r>
              <a:rPr lang="en-US" sz="1800" i="1" dirty="0">
                <a:solidFill>
                  <a:srgbClr val="0000FF"/>
                </a:solidFill>
                <a:latin typeface="Arial" pitchFamily="34" charset="0"/>
                <a:cs typeface="Arial" pitchFamily="34" charset="0"/>
              </a:rPr>
              <a:t>fail </a:t>
            </a:r>
            <a:r>
              <a:rPr lang="en-US" sz="1800" dirty="0">
                <a:solidFill>
                  <a:srgbClr val="0000FF"/>
                </a:solidFill>
                <a:latin typeface="Arial" pitchFamily="34" charset="0"/>
                <a:cs typeface="Arial" pitchFamily="34" charset="0"/>
              </a:rPr>
              <a:t>and there exists at least one </a:t>
            </a:r>
            <a:r>
              <a:rPr lang="en-US" sz="1800" dirty="0" smtClean="0">
                <a:solidFill>
                  <a:srgbClr val="0000FF"/>
                </a:solidFill>
                <a:latin typeface="Arial" pitchFamily="34" charset="0"/>
                <a:cs typeface="Arial" pitchFamily="34" charset="0"/>
              </a:rPr>
              <a:t>transactional </a:t>
            </a:r>
            <a:r>
              <a:rPr lang="en-US" sz="1800" dirty="0">
                <a:solidFill>
                  <a:srgbClr val="0000FF"/>
                </a:solidFill>
                <a:latin typeface="Arial" pitchFamily="34" charset="0"/>
                <a:cs typeface="Arial" pitchFamily="34" charset="0"/>
              </a:rPr>
              <a:t>task whose execution is </a:t>
            </a:r>
            <a:r>
              <a:rPr lang="en-US" sz="1800" i="1" dirty="0" smtClean="0">
                <a:solidFill>
                  <a:srgbClr val="0000FF"/>
                </a:solidFill>
                <a:latin typeface="Arial" pitchFamily="34" charset="0"/>
                <a:cs typeface="Arial" pitchFamily="34" charset="0"/>
              </a:rPr>
              <a:t>semantically </a:t>
            </a:r>
            <a:r>
              <a:rPr lang="en-US" sz="1800" i="1" dirty="0">
                <a:solidFill>
                  <a:srgbClr val="0000FF"/>
                </a:solidFill>
                <a:latin typeface="Arial" pitchFamily="34" charset="0"/>
                <a:cs typeface="Arial" pitchFamily="34" charset="0"/>
              </a:rPr>
              <a:t>fail</a:t>
            </a:r>
            <a:r>
              <a:rPr lang="en-US" sz="1800" dirty="0">
                <a:solidFill>
                  <a:srgbClr val="0000FF"/>
                </a:solidFill>
                <a:latin typeface="Arial" pitchFamily="34" charset="0"/>
                <a:cs typeface="Arial" pitchFamily="34" charset="0"/>
              </a:rPr>
              <a:t>, then the unit will be </a:t>
            </a:r>
            <a:r>
              <a:rPr lang="en-US" sz="1800" i="1" dirty="0" smtClean="0">
                <a:solidFill>
                  <a:srgbClr val="0000FF"/>
                </a:solidFill>
                <a:latin typeface="Arial" pitchFamily="34" charset="0"/>
                <a:cs typeface="Arial" pitchFamily="34" charset="0"/>
              </a:rPr>
              <a:t>semantically </a:t>
            </a:r>
            <a:r>
              <a:rPr lang="en-US" sz="1800" i="1" dirty="0">
                <a:solidFill>
                  <a:srgbClr val="0000FF"/>
                </a:solidFill>
                <a:latin typeface="Arial" pitchFamily="34" charset="0"/>
                <a:cs typeface="Arial" pitchFamily="34" charset="0"/>
              </a:rPr>
              <a:t>fail</a:t>
            </a:r>
            <a:r>
              <a:rPr lang="en-US" sz="1800" dirty="0" smtClean="0">
                <a:solidFill>
                  <a:srgbClr val="0000FF"/>
                </a:solidFill>
                <a:latin typeface="Arial" pitchFamily="34" charset="0"/>
                <a:cs typeface="Arial" pitchFamily="34" charset="0"/>
              </a:rPr>
              <a:t>.</a:t>
            </a:r>
            <a:endParaRPr lang="en-US" sz="1800" dirty="0">
              <a:solidFill>
                <a:srgbClr val="0000FF"/>
              </a:solidFill>
              <a:latin typeface="Arial" pitchFamily="34" charset="0"/>
              <a:cs typeface="Arial" pitchFamily="34" charset="0"/>
            </a:endParaRPr>
          </a:p>
        </p:txBody>
      </p:sp>
    </p:spTree>
    <p:extLst>
      <p:ext uri="{BB962C8B-B14F-4D97-AF65-F5344CB8AC3E}">
        <p14:creationId xmlns:p14="http://schemas.microsoft.com/office/powerpoint/2010/main" val="19217812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8" y="6286500"/>
            <a:ext cx="45443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27</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Workflow</a:t>
            </a:r>
            <a:endParaRPr lang="en-US" sz="2800" b="1" dirty="0" smtClean="0">
              <a:solidFill>
                <a:srgbClr val="C00000"/>
              </a:solidFill>
              <a:latin typeface="Arial" pitchFamily="34" charset="0"/>
              <a:cs typeface="Arial" pitchFamily="34" charset="0"/>
            </a:endParaRPr>
          </a:p>
        </p:txBody>
      </p:sp>
      <p:sp>
        <p:nvSpPr>
          <p:cNvPr id="3" name="Rectangle 2"/>
          <p:cNvSpPr/>
          <p:nvPr/>
        </p:nvSpPr>
        <p:spPr>
          <a:xfrm>
            <a:off x="747346" y="867870"/>
            <a:ext cx="7789822" cy="1661993"/>
          </a:xfrm>
          <a:prstGeom prst="rect">
            <a:avLst/>
          </a:prstGeom>
        </p:spPr>
        <p:txBody>
          <a:bodyPr wrap="square">
            <a:spAutoFit/>
          </a:bodyPr>
          <a:lstStyle/>
          <a:p>
            <a:pPr>
              <a:spcBef>
                <a:spcPts val="1200"/>
              </a:spcBef>
            </a:pPr>
            <a:r>
              <a:rPr lang="en-US" dirty="0" smtClean="0">
                <a:solidFill>
                  <a:srgbClr val="660066"/>
                </a:solidFill>
                <a:latin typeface="Arial" pitchFamily="34" charset="0"/>
                <a:cs typeface="Arial" pitchFamily="34" charset="0"/>
              </a:rPr>
              <a:t>Conditional Dependency</a:t>
            </a:r>
          </a:p>
          <a:p>
            <a:pPr marL="457200" indent="-457200" algn="just">
              <a:spcBef>
                <a:spcPts val="1200"/>
              </a:spcBef>
              <a:buFont typeface="+mj-lt"/>
              <a:buAutoNum type="arabicPeriod" startAt="6"/>
            </a:pPr>
            <a:r>
              <a:rPr lang="en-US" sz="2000" i="1" dirty="0" err="1">
                <a:solidFill>
                  <a:srgbClr val="0000FF"/>
                </a:solidFill>
                <a:latin typeface="Arial" pitchFamily="34" charset="0"/>
                <a:cs typeface="Arial" pitchFamily="34" charset="0"/>
              </a:rPr>
              <a:t>TG.result</a:t>
            </a:r>
            <a:r>
              <a:rPr lang="en-US" sz="2000" i="1" dirty="0">
                <a:solidFill>
                  <a:srgbClr val="0000FF"/>
                </a:solidFill>
                <a:latin typeface="Arial" pitchFamily="34" charset="0"/>
                <a:cs typeface="Arial" pitchFamily="34" charset="0"/>
              </a:rPr>
              <a:t> </a:t>
            </a:r>
            <a:r>
              <a:rPr lang="en-US" sz="2000" dirty="0">
                <a:solidFill>
                  <a:srgbClr val="0000FF"/>
                </a:solidFill>
                <a:latin typeface="Arial" pitchFamily="34" charset="0"/>
                <a:cs typeface="Arial" pitchFamily="34" charset="0"/>
              </a:rPr>
              <a:t>= </a:t>
            </a:r>
            <a:r>
              <a:rPr lang="en-US" sz="2000" i="1" dirty="0" smtClean="0">
                <a:solidFill>
                  <a:srgbClr val="0000FF"/>
                </a:solidFill>
                <a:latin typeface="Arial" pitchFamily="34" charset="0"/>
                <a:cs typeface="Arial" pitchFamily="34" charset="0"/>
                <a:sym typeface="Symbol"/>
              </a:rPr>
              <a:t>k </a:t>
            </a:r>
            <a:r>
              <a:rPr lang="en-US" sz="2000" dirty="0" smtClean="0">
                <a:solidFill>
                  <a:srgbClr val="0000FF"/>
                </a:solidFill>
                <a:latin typeface="Arial" pitchFamily="34" charset="0"/>
                <a:cs typeface="Arial" pitchFamily="34" charset="0"/>
              </a:rPr>
              <a:t>(</a:t>
            </a:r>
            <a:r>
              <a:rPr lang="en-US" sz="2000" i="1" dirty="0" err="1" smtClean="0">
                <a:solidFill>
                  <a:srgbClr val="0000FF"/>
                </a:solidFill>
                <a:latin typeface="Symbol" pitchFamily="18" charset="2"/>
                <a:cs typeface="Arial" pitchFamily="34" charset="0"/>
              </a:rPr>
              <a:t>t</a:t>
            </a:r>
            <a:r>
              <a:rPr lang="en-US" sz="2000" i="1" baseline="-15000" dirty="0" err="1" smtClean="0">
                <a:solidFill>
                  <a:srgbClr val="0000FF"/>
                </a:solidFill>
                <a:latin typeface="Arial" pitchFamily="34" charset="0"/>
                <a:cs typeface="Arial" pitchFamily="34" charset="0"/>
              </a:rPr>
              <a:t>k</a:t>
            </a:r>
            <a:r>
              <a:rPr lang="en-US" sz="2000" i="1" dirty="0" err="1" smtClean="0">
                <a:solidFill>
                  <a:srgbClr val="0000FF"/>
                </a:solidFill>
                <a:latin typeface="Arial" pitchFamily="34" charset="0"/>
                <a:cs typeface="Arial" pitchFamily="34" charset="0"/>
              </a:rPr>
              <a:t>.output</a:t>
            </a:r>
            <a:r>
              <a:rPr lang="en-US" sz="2000" i="1" dirty="0" smtClean="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sym typeface="Symbol"/>
              </a:rPr>
              <a:t> </a:t>
            </a:r>
            <a:r>
              <a:rPr lang="en-US" sz="2000" i="1" dirty="0" smtClean="0">
                <a:solidFill>
                  <a:srgbClr val="0000FF"/>
                </a:solidFill>
                <a:latin typeface="Arial" pitchFamily="34" charset="0"/>
                <a:cs typeface="Arial" pitchFamily="34" charset="0"/>
                <a:sym typeface="Symbol"/>
              </a:rPr>
              <a:t>(f(con, </a:t>
            </a:r>
            <a:r>
              <a:rPr lang="en-US" sz="2000" i="1" dirty="0" err="1">
                <a:solidFill>
                  <a:srgbClr val="0000FF"/>
                </a:solidFill>
                <a:latin typeface="Arial" pitchFamily="34" charset="0"/>
                <a:cs typeface="Arial" pitchFamily="34" charset="0"/>
              </a:rPr>
              <a:t>subcon</a:t>
            </a:r>
            <a:r>
              <a:rPr lang="en-US" sz="2000" i="1" baseline="-10000" dirty="0" err="1">
                <a:solidFill>
                  <a:srgbClr val="0000FF"/>
                </a:solidFill>
                <a:latin typeface="Arial" pitchFamily="34" charset="0"/>
                <a:cs typeface="Arial" pitchFamily="34" charset="0"/>
              </a:rPr>
              <a:t>k</a:t>
            </a:r>
            <a:r>
              <a:rPr lang="en-US" sz="2000" i="1" dirty="0" smtClean="0">
                <a:solidFill>
                  <a:srgbClr val="0000FF"/>
                </a:solidFill>
                <a:latin typeface="Arial" pitchFamily="34" charset="0"/>
                <a:cs typeface="Arial" pitchFamily="34" charset="0"/>
                <a:sym typeface="Symbol"/>
              </a:rPr>
              <a:t>)</a:t>
            </a:r>
            <a:r>
              <a:rPr lang="en-US" sz="2000" dirty="0" smtClean="0">
                <a:solidFill>
                  <a:srgbClr val="0000FF"/>
                </a:solidFill>
                <a:latin typeface="Arial" pitchFamily="34" charset="0"/>
                <a:cs typeface="Arial" pitchFamily="34" charset="0"/>
              </a:rPr>
              <a:t>= </a:t>
            </a:r>
            <a:r>
              <a:rPr lang="en-US" sz="2000" i="1" dirty="0" smtClean="0">
                <a:solidFill>
                  <a:srgbClr val="0000FF"/>
                </a:solidFill>
                <a:latin typeface="Arial" pitchFamily="34" charset="0"/>
                <a:cs typeface="Arial" pitchFamily="34" charset="0"/>
              </a:rPr>
              <a:t>true)), 1</a:t>
            </a:r>
            <a:r>
              <a:rPr lang="en-US" sz="2000" i="1" dirty="0" smtClean="0">
                <a:solidFill>
                  <a:srgbClr val="0000FF"/>
                </a:solidFill>
                <a:latin typeface="Arial" pitchFamily="34" charset="0"/>
                <a:cs typeface="Arial" pitchFamily="34" charset="0"/>
                <a:sym typeface="Symbol"/>
              </a:rPr>
              <a:t> </a:t>
            </a:r>
            <a:r>
              <a:rPr lang="en-US" sz="2000" i="1" dirty="0" smtClean="0">
                <a:solidFill>
                  <a:srgbClr val="0000FF"/>
                </a:solidFill>
                <a:latin typeface="Arial" pitchFamily="34" charset="0"/>
                <a:cs typeface="Arial" pitchFamily="34" charset="0"/>
              </a:rPr>
              <a:t>k</a:t>
            </a:r>
            <a:r>
              <a:rPr lang="en-US" sz="2000" i="1" dirty="0" smtClean="0">
                <a:solidFill>
                  <a:srgbClr val="0000FF"/>
                </a:solidFill>
                <a:latin typeface="Arial" pitchFamily="34" charset="0"/>
                <a:cs typeface="Arial" pitchFamily="34" charset="0"/>
                <a:sym typeface="Symbol"/>
              </a:rPr>
              <a:t> </a:t>
            </a:r>
            <a:r>
              <a:rPr lang="en-US" sz="2000" i="1" dirty="0" smtClean="0">
                <a:solidFill>
                  <a:srgbClr val="0000FF"/>
                </a:solidFill>
                <a:latin typeface="Arial" pitchFamily="34" charset="0"/>
                <a:cs typeface="Arial" pitchFamily="34" charset="0"/>
              </a:rPr>
              <a:t>m</a:t>
            </a:r>
            <a:endParaRPr lang="en-US" sz="2000" i="1" dirty="0">
              <a:solidFill>
                <a:srgbClr val="0000FF"/>
              </a:solidFill>
              <a:latin typeface="Arial" pitchFamily="34" charset="0"/>
              <a:cs typeface="Arial" pitchFamily="34" charset="0"/>
              <a:sym typeface="Symbol"/>
            </a:endParaRPr>
          </a:p>
          <a:p>
            <a:pPr marL="457200" algn="just">
              <a:spcBef>
                <a:spcPts val="1200"/>
              </a:spcBef>
            </a:pPr>
            <a:r>
              <a:rPr lang="en-US" sz="1800" dirty="0" smtClean="0">
                <a:solidFill>
                  <a:srgbClr val="0000FF"/>
                </a:solidFill>
                <a:latin typeface="Arial" pitchFamily="34" charset="0"/>
                <a:cs typeface="Arial" pitchFamily="34" charset="0"/>
              </a:rPr>
              <a:t>This </a:t>
            </a:r>
            <a:r>
              <a:rPr lang="en-US" sz="1800" dirty="0">
                <a:solidFill>
                  <a:srgbClr val="0000FF"/>
                </a:solidFill>
                <a:latin typeface="Arial" pitchFamily="34" charset="0"/>
                <a:cs typeface="Arial" pitchFamily="34" charset="0"/>
              </a:rPr>
              <a:t>says </a:t>
            </a:r>
            <a:r>
              <a:rPr lang="en-US" sz="1800" dirty="0" smtClean="0">
                <a:solidFill>
                  <a:srgbClr val="0000FF"/>
                </a:solidFill>
                <a:latin typeface="Arial" pitchFamily="34" charset="0"/>
                <a:cs typeface="Arial" pitchFamily="34" charset="0"/>
              </a:rPr>
              <a:t>if the unit succeeds, the output of the unit be the union of the outputs of all </a:t>
            </a:r>
            <a:r>
              <a:rPr lang="en-US" sz="1800" i="1" dirty="0" err="1" smtClean="0">
                <a:solidFill>
                  <a:srgbClr val="0000FF"/>
                </a:solidFill>
                <a:latin typeface="Symbol" pitchFamily="18" charset="2"/>
                <a:cs typeface="Arial" pitchFamily="34" charset="0"/>
              </a:rPr>
              <a:t>t</a:t>
            </a:r>
            <a:r>
              <a:rPr lang="en-US" sz="1800" i="1" baseline="-15000" dirty="0" err="1" smtClean="0">
                <a:solidFill>
                  <a:srgbClr val="0000FF"/>
                </a:solidFill>
                <a:latin typeface="Arial" pitchFamily="34" charset="0"/>
                <a:cs typeface="Arial" pitchFamily="34" charset="0"/>
              </a:rPr>
              <a:t>k</a:t>
            </a:r>
            <a:r>
              <a:rPr lang="en-US" sz="1800" i="1" baseline="-15000" dirty="0" smtClean="0">
                <a:solidFill>
                  <a:srgbClr val="0000FF"/>
                </a:solidFill>
                <a:latin typeface="Arial" pitchFamily="34" charset="0"/>
                <a:cs typeface="Arial" pitchFamily="34" charset="0"/>
              </a:rPr>
              <a:t> </a:t>
            </a:r>
            <a:r>
              <a:rPr lang="en-US" sz="1800" dirty="0" smtClean="0">
                <a:solidFill>
                  <a:srgbClr val="0000FF"/>
                </a:solidFill>
                <a:latin typeface="Arial" pitchFamily="34" charset="0"/>
                <a:cs typeface="Arial" pitchFamily="34" charset="0"/>
              </a:rPr>
              <a:t>that executed.</a:t>
            </a:r>
            <a:endParaRPr lang="en-US" sz="1800" i="1" dirty="0">
              <a:solidFill>
                <a:srgbClr val="0000FF"/>
              </a:solidFill>
              <a:latin typeface="Arial" pitchFamily="34" charset="0"/>
              <a:cs typeface="Arial" pitchFamily="34" charset="0"/>
            </a:endParaRPr>
          </a:p>
        </p:txBody>
      </p:sp>
    </p:spTree>
    <p:extLst>
      <p:ext uri="{BB962C8B-B14F-4D97-AF65-F5344CB8AC3E}">
        <p14:creationId xmlns:p14="http://schemas.microsoft.com/office/powerpoint/2010/main" val="6736810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8" y="6286500"/>
            <a:ext cx="45443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28</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Workflow</a:t>
            </a:r>
            <a:endParaRPr lang="en-US" sz="2800" b="1" dirty="0" smtClean="0">
              <a:solidFill>
                <a:srgbClr val="C00000"/>
              </a:solidFill>
              <a:latin typeface="Arial" pitchFamily="34" charset="0"/>
              <a:cs typeface="Arial" pitchFamily="34" charset="0"/>
            </a:endParaRPr>
          </a:p>
        </p:txBody>
      </p:sp>
      <p:sp>
        <p:nvSpPr>
          <p:cNvPr id="3" name="Rectangle 2"/>
          <p:cNvSpPr/>
          <p:nvPr/>
        </p:nvSpPr>
        <p:spPr>
          <a:xfrm>
            <a:off x="747346" y="867870"/>
            <a:ext cx="7789822" cy="4616648"/>
          </a:xfrm>
          <a:prstGeom prst="rect">
            <a:avLst/>
          </a:prstGeom>
        </p:spPr>
        <p:txBody>
          <a:bodyPr wrap="square">
            <a:spAutoFit/>
          </a:bodyPr>
          <a:lstStyle/>
          <a:p>
            <a:pPr>
              <a:spcBef>
                <a:spcPts val="1200"/>
              </a:spcBef>
            </a:pPr>
            <a:r>
              <a:rPr lang="en-US" dirty="0" smtClean="0">
                <a:solidFill>
                  <a:srgbClr val="660066"/>
                </a:solidFill>
                <a:latin typeface="Arial" pitchFamily="34" charset="0"/>
                <a:cs typeface="Arial" pitchFamily="34" charset="0"/>
              </a:rPr>
              <a:t>Selective </a:t>
            </a:r>
            <a:r>
              <a:rPr lang="en-US" dirty="0" smtClean="0">
                <a:solidFill>
                  <a:srgbClr val="660066"/>
                </a:solidFill>
                <a:latin typeface="Arial" pitchFamily="34" charset="0"/>
                <a:cs typeface="Arial" pitchFamily="34" charset="0"/>
              </a:rPr>
              <a:t>Dependency</a:t>
            </a:r>
          </a:p>
          <a:p>
            <a:pPr marL="457200">
              <a:spcBef>
                <a:spcPts val="600"/>
              </a:spcBef>
            </a:pPr>
            <a:r>
              <a:rPr lang="en-US" sz="2000" dirty="0">
                <a:solidFill>
                  <a:srgbClr val="000099"/>
                </a:solidFill>
                <a:latin typeface="Arial" pitchFamily="34" charset="0"/>
                <a:cs typeface="Arial" pitchFamily="34" charset="0"/>
              </a:rPr>
              <a:t>A selective dependency can be represented as follows:</a:t>
            </a:r>
          </a:p>
          <a:p>
            <a:pPr algn="just">
              <a:spcBef>
                <a:spcPts val="1200"/>
              </a:spcBef>
            </a:pPr>
            <a:r>
              <a:rPr lang="en-US" sz="2000" i="1" dirty="0" smtClean="0">
                <a:solidFill>
                  <a:srgbClr val="000099"/>
                </a:solidFill>
                <a:latin typeface="Arial" pitchFamily="34" charset="0"/>
                <a:cs typeface="Arial" pitchFamily="34" charset="0"/>
              </a:rPr>
              <a:t>TG = &lt;selective</a:t>
            </a:r>
            <a:r>
              <a:rPr lang="en-US" sz="2000"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a:t>
            </a:r>
            <a:r>
              <a:rPr lang="en-US" sz="2000" dirty="0">
                <a:solidFill>
                  <a:srgbClr val="000099"/>
                </a:solidFill>
                <a:latin typeface="Symbol" pitchFamily="18" charset="2"/>
                <a:cs typeface="Arial" pitchFamily="34" charset="0"/>
              </a:rPr>
              <a:t>t</a:t>
            </a:r>
            <a:r>
              <a:rPr lang="en-US" sz="2000" baseline="-15000" dirty="0">
                <a:solidFill>
                  <a:srgbClr val="000099"/>
                </a:solidFill>
                <a:latin typeface="Arial" pitchFamily="34" charset="0"/>
                <a:cs typeface="Arial" pitchFamily="34" charset="0"/>
              </a:rPr>
              <a:t>1</a:t>
            </a:r>
            <a:r>
              <a:rPr lang="en-US" sz="2000" dirty="0">
                <a:solidFill>
                  <a:srgbClr val="000099"/>
                </a:solidFill>
                <a:latin typeface="Arial" pitchFamily="34" charset="0"/>
                <a:cs typeface="Arial" pitchFamily="34" charset="0"/>
              </a:rPr>
              <a:t>, </a:t>
            </a:r>
            <a:r>
              <a:rPr lang="en-US" sz="2000" dirty="0">
                <a:solidFill>
                  <a:srgbClr val="000099"/>
                </a:solidFill>
                <a:latin typeface="Symbol" pitchFamily="18" charset="2"/>
                <a:cs typeface="Arial" pitchFamily="34" charset="0"/>
              </a:rPr>
              <a:t>t</a:t>
            </a:r>
            <a:r>
              <a:rPr lang="en-US" sz="2000" baseline="-15000" dirty="0">
                <a:solidFill>
                  <a:srgbClr val="000099"/>
                </a:solidFill>
                <a:latin typeface="Arial" pitchFamily="34" charset="0"/>
                <a:cs typeface="Arial" pitchFamily="34" charset="0"/>
              </a:rPr>
              <a:t>2</a:t>
            </a:r>
            <a:r>
              <a:rPr lang="en-US" sz="2000" dirty="0">
                <a:solidFill>
                  <a:srgbClr val="000099"/>
                </a:solidFill>
                <a:latin typeface="Symbol" pitchFamily="18" charset="2"/>
                <a:cs typeface="Arial" pitchFamily="34" charset="0"/>
              </a:rPr>
              <a:t>, .., t</a:t>
            </a:r>
            <a:r>
              <a:rPr lang="en-US" sz="2000" baseline="-15000" dirty="0">
                <a:solidFill>
                  <a:srgbClr val="000099"/>
                </a:solidFill>
                <a:latin typeface="Arial" pitchFamily="34" charset="0"/>
                <a:cs typeface="Arial" pitchFamily="34" charset="0"/>
              </a:rPr>
              <a:t>m</a:t>
            </a:r>
            <a:r>
              <a:rPr lang="en-US" sz="2000" dirty="0" smtClean="0">
                <a:solidFill>
                  <a:srgbClr val="000099"/>
                </a:solidFill>
                <a:latin typeface="Symbol" pitchFamily="18" charset="2"/>
                <a:cs typeface="Arial" pitchFamily="34" charset="0"/>
              </a:rPr>
              <a:t>}</a:t>
            </a:r>
            <a:r>
              <a:rPr lang="en-US" sz="2000" i="1" dirty="0" smtClean="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output, </a:t>
            </a:r>
            <a:r>
              <a:rPr lang="en-US" sz="2000" i="1" dirty="0" smtClean="0">
                <a:solidFill>
                  <a:srgbClr val="000099"/>
                </a:solidFill>
                <a:latin typeface="Arial" pitchFamily="34" charset="0"/>
                <a:cs typeface="Arial" pitchFamily="34" charset="0"/>
              </a:rPr>
              <a:t>result</a:t>
            </a:r>
            <a:r>
              <a:rPr lang="en-US" sz="2000" dirty="0" smtClean="0">
                <a:solidFill>
                  <a:srgbClr val="000099"/>
                </a:solidFill>
                <a:latin typeface="Arial" pitchFamily="34" charset="0"/>
                <a:cs typeface="Arial" pitchFamily="34" charset="0"/>
              </a:rPr>
              <a:t>, p</a:t>
            </a:r>
            <a:r>
              <a:rPr lang="en-US" sz="2000" i="1" dirty="0" smtClean="0">
                <a:solidFill>
                  <a:srgbClr val="000099"/>
                </a:solidFill>
                <a:latin typeface="Arial" pitchFamily="34" charset="0"/>
                <a:cs typeface="Arial" pitchFamily="34" charset="0"/>
              </a:rPr>
              <a:t>&gt; where </a:t>
            </a:r>
            <a:r>
              <a:rPr lang="en-US" sz="2000" i="1" dirty="0">
                <a:solidFill>
                  <a:srgbClr val="000099"/>
                </a:solidFill>
                <a:latin typeface="Arial" pitchFamily="34" charset="0"/>
                <a:cs typeface="Arial" pitchFamily="34" charset="0"/>
              </a:rPr>
              <a:t>p </a:t>
            </a:r>
            <a:r>
              <a:rPr lang="en-US" sz="2000" dirty="0" smtClean="0">
                <a:solidFill>
                  <a:srgbClr val="000099"/>
                </a:solidFill>
                <a:latin typeface="Arial" pitchFamily="34" charset="0"/>
                <a:cs typeface="Arial" pitchFamily="34" charset="0"/>
              </a:rPr>
              <a:t>is a </a:t>
            </a:r>
            <a:r>
              <a:rPr lang="en-US" sz="2000" dirty="0">
                <a:solidFill>
                  <a:srgbClr val="000099"/>
                </a:solidFill>
                <a:latin typeface="Arial" pitchFamily="34" charset="0"/>
                <a:cs typeface="Arial" pitchFamily="34" charset="0"/>
              </a:rPr>
              <a:t>partial order </a:t>
            </a:r>
            <a:r>
              <a:rPr lang="en-US" sz="2000" dirty="0" smtClean="0">
                <a:solidFill>
                  <a:srgbClr val="000099"/>
                </a:solidFill>
                <a:latin typeface="Arial" pitchFamily="34" charset="0"/>
                <a:cs typeface="Arial" pitchFamily="34" charset="0"/>
              </a:rPr>
              <a:t>defined </a:t>
            </a:r>
            <a:r>
              <a:rPr lang="en-US" sz="2000" dirty="0">
                <a:solidFill>
                  <a:srgbClr val="000099"/>
                </a:solidFill>
                <a:latin typeface="Arial" pitchFamily="34" charset="0"/>
                <a:cs typeface="Arial" pitchFamily="34" charset="0"/>
              </a:rPr>
              <a:t>among </a:t>
            </a:r>
            <a:r>
              <a:rPr lang="en-US" sz="2000" dirty="0" smtClean="0">
                <a:solidFill>
                  <a:srgbClr val="000099"/>
                </a:solidFill>
                <a:latin typeface="Arial" pitchFamily="34" charset="0"/>
                <a:cs typeface="Arial" pitchFamily="34" charset="0"/>
              </a:rPr>
              <a:t>these tasks.</a:t>
            </a:r>
          </a:p>
          <a:p>
            <a:pPr algn="just">
              <a:spcBef>
                <a:spcPts val="1200"/>
              </a:spcBef>
            </a:pPr>
            <a:r>
              <a:rPr lang="en-US" sz="2000" dirty="0" smtClean="0">
                <a:solidFill>
                  <a:srgbClr val="000099"/>
                </a:solidFill>
                <a:latin typeface="Arial" pitchFamily="34" charset="0"/>
                <a:cs typeface="Arial" pitchFamily="34" charset="0"/>
              </a:rPr>
              <a:t>Outcomes:</a:t>
            </a:r>
          </a:p>
          <a:p>
            <a:pPr marL="342900" indent="-342900" algn="just">
              <a:spcBef>
                <a:spcPts val="1200"/>
              </a:spcBef>
              <a:buBlip>
                <a:blip r:embed="rId2"/>
              </a:buBlip>
            </a:pPr>
            <a:r>
              <a:rPr lang="en-US" sz="2000" dirty="0" err="1" smtClean="0">
                <a:solidFill>
                  <a:srgbClr val="000099"/>
                </a:solidFill>
                <a:latin typeface="Symbol" pitchFamily="18" charset="2"/>
                <a:cs typeface="Arial" pitchFamily="34" charset="0"/>
              </a:rPr>
              <a:t>t</a:t>
            </a:r>
            <a:r>
              <a:rPr lang="en-US" sz="2000" baseline="-15000" dirty="0" err="1" smtClean="0">
                <a:solidFill>
                  <a:srgbClr val="000099"/>
                </a:solidFill>
                <a:latin typeface="Arial" pitchFamily="34" charset="0"/>
                <a:cs typeface="Arial" pitchFamily="34" charset="0"/>
              </a:rPr>
              <a:t>i</a:t>
            </a:r>
            <a:r>
              <a:rPr lang="en-US" sz="2000" i="1" dirty="0" smtClean="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commit </a:t>
            </a:r>
            <a:r>
              <a:rPr lang="en-US" sz="2000" dirty="0">
                <a:solidFill>
                  <a:srgbClr val="000099"/>
                </a:solidFill>
                <a:latin typeface="Arial" pitchFamily="34" charset="0"/>
                <a:cs typeface="Arial" pitchFamily="34" charset="0"/>
              </a:rPr>
              <a:t>or </a:t>
            </a:r>
            <a:r>
              <a:rPr lang="en-US" sz="2000" i="1" dirty="0" smtClean="0">
                <a:solidFill>
                  <a:srgbClr val="000099"/>
                </a:solidFill>
                <a:latin typeface="Arial" pitchFamily="34" charset="0"/>
                <a:cs typeface="Arial" pitchFamily="34" charset="0"/>
              </a:rPr>
              <a:t>complete</a:t>
            </a:r>
            <a:r>
              <a:rPr lang="en-US" sz="2000"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sym typeface="Wingdings" pitchFamily="2" charset="2"/>
              </a:rPr>
              <a:t> </a:t>
            </a:r>
            <a:r>
              <a:rPr lang="en-US" sz="2000" dirty="0" smtClean="0">
                <a:solidFill>
                  <a:srgbClr val="000099"/>
                </a:solidFill>
                <a:latin typeface="Arial" pitchFamily="34" charset="0"/>
                <a:cs typeface="Arial" pitchFamily="34" charset="0"/>
              </a:rPr>
              <a:t>the unit (TG) </a:t>
            </a:r>
            <a:r>
              <a:rPr lang="en-US" sz="2000" i="1" dirty="0" smtClean="0">
                <a:solidFill>
                  <a:srgbClr val="000099"/>
                </a:solidFill>
                <a:latin typeface="Arial" pitchFamily="34" charset="0"/>
                <a:cs typeface="Arial" pitchFamily="34" charset="0"/>
              </a:rPr>
              <a:t>succeeds</a:t>
            </a:r>
            <a:r>
              <a:rPr lang="en-US" sz="2000" dirty="0" smtClean="0">
                <a:solidFill>
                  <a:srgbClr val="000099"/>
                </a:solidFill>
                <a:latin typeface="Arial" pitchFamily="34" charset="0"/>
                <a:cs typeface="Arial" pitchFamily="34" charset="0"/>
              </a:rPr>
              <a:t>.</a:t>
            </a:r>
          </a:p>
          <a:p>
            <a:pPr marL="342900" indent="-342900" algn="just">
              <a:spcBef>
                <a:spcPts val="600"/>
              </a:spcBef>
              <a:buBlip>
                <a:blip r:embed="rId2"/>
              </a:buBlip>
            </a:pPr>
            <a:r>
              <a:rPr lang="en-US" sz="2000" dirty="0" err="1">
                <a:solidFill>
                  <a:srgbClr val="000099"/>
                </a:solidFill>
                <a:latin typeface="Symbol" pitchFamily="18" charset="2"/>
                <a:cs typeface="Arial" pitchFamily="34" charset="0"/>
              </a:rPr>
              <a:t>t</a:t>
            </a:r>
            <a:r>
              <a:rPr lang="en-US" sz="2000" baseline="-15000" dirty="0" err="1">
                <a:solidFill>
                  <a:srgbClr val="000099"/>
                </a:solidFill>
                <a:latin typeface="Arial" pitchFamily="34" charset="0"/>
                <a:cs typeface="Arial" pitchFamily="34" charset="0"/>
              </a:rPr>
              <a:t>i</a:t>
            </a:r>
            <a:r>
              <a:rPr lang="en-US" sz="2000" baseline="-15000"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abort </a:t>
            </a:r>
            <a:r>
              <a:rPr lang="en-US" sz="2000" dirty="0">
                <a:solidFill>
                  <a:srgbClr val="000099"/>
                </a:solidFill>
                <a:latin typeface="Arial" pitchFamily="34" charset="0"/>
                <a:cs typeface="Arial" pitchFamily="34" charset="0"/>
              </a:rPr>
              <a:t>or </a:t>
            </a:r>
            <a:r>
              <a:rPr lang="en-US" sz="2000" i="1" dirty="0" smtClean="0">
                <a:solidFill>
                  <a:srgbClr val="000099"/>
                </a:solidFill>
                <a:latin typeface="Arial" pitchFamily="34" charset="0"/>
                <a:cs typeface="Arial" pitchFamily="34" charset="0"/>
              </a:rPr>
              <a:t>fail</a:t>
            </a:r>
            <a:r>
              <a:rPr lang="en-US" sz="2000" dirty="0" smtClean="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sym typeface="Wingdings" pitchFamily="2" charset="2"/>
              </a:rPr>
              <a:t> </a:t>
            </a:r>
            <a:r>
              <a:rPr lang="en-US" sz="2000" dirty="0" smtClean="0">
                <a:solidFill>
                  <a:srgbClr val="000099"/>
                </a:solidFill>
                <a:latin typeface="Arial" pitchFamily="34" charset="0"/>
                <a:cs typeface="Arial" pitchFamily="34" charset="0"/>
              </a:rPr>
              <a:t>the </a:t>
            </a:r>
            <a:r>
              <a:rPr lang="en-US" sz="2000" dirty="0">
                <a:solidFill>
                  <a:srgbClr val="000099"/>
                </a:solidFill>
                <a:latin typeface="Arial" pitchFamily="34" charset="0"/>
                <a:cs typeface="Arial" pitchFamily="34" charset="0"/>
              </a:rPr>
              <a:t>unit </a:t>
            </a:r>
            <a:r>
              <a:rPr lang="en-US" sz="2000" i="1" dirty="0" smtClean="0">
                <a:solidFill>
                  <a:srgbClr val="000099"/>
                </a:solidFill>
                <a:latin typeface="Arial" pitchFamily="34" charset="0"/>
                <a:cs typeface="Arial" pitchFamily="34" charset="0"/>
              </a:rPr>
              <a:t>fails</a:t>
            </a:r>
            <a:r>
              <a:rPr lang="en-US" sz="2000" dirty="0" smtClean="0">
                <a:solidFill>
                  <a:srgbClr val="000099"/>
                </a:solidFill>
                <a:latin typeface="Arial" pitchFamily="34" charset="0"/>
                <a:cs typeface="Arial" pitchFamily="34" charset="0"/>
              </a:rPr>
              <a:t>.</a:t>
            </a:r>
          </a:p>
          <a:p>
            <a:pPr marL="342900" indent="-342900" algn="just">
              <a:spcBef>
                <a:spcPts val="600"/>
              </a:spcBef>
              <a:buBlip>
                <a:blip r:embed="rId2"/>
              </a:buBlip>
            </a:pPr>
            <a:r>
              <a:rPr lang="en-US" sz="2000" dirty="0" err="1">
                <a:solidFill>
                  <a:srgbClr val="000099"/>
                </a:solidFill>
                <a:latin typeface="Symbol" pitchFamily="18" charset="2"/>
                <a:cs typeface="Arial" pitchFamily="34" charset="0"/>
              </a:rPr>
              <a:t>t</a:t>
            </a:r>
            <a:r>
              <a:rPr lang="en-US" sz="2000" baseline="-15000" dirty="0" err="1">
                <a:solidFill>
                  <a:srgbClr val="000099"/>
                </a:solidFill>
                <a:latin typeface="Arial" pitchFamily="34" charset="0"/>
                <a:cs typeface="Arial" pitchFamily="34" charset="0"/>
              </a:rPr>
              <a:t>i</a:t>
            </a:r>
            <a:r>
              <a:rPr lang="en-US" sz="2000" baseline="-15000"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semantically </a:t>
            </a:r>
            <a:r>
              <a:rPr lang="en-US" sz="2000" i="1" dirty="0">
                <a:solidFill>
                  <a:srgbClr val="000099"/>
                </a:solidFill>
                <a:latin typeface="Arial" pitchFamily="34" charset="0"/>
                <a:cs typeface="Arial" pitchFamily="34" charset="0"/>
              </a:rPr>
              <a:t>fail </a:t>
            </a:r>
            <a:r>
              <a:rPr lang="en-US" sz="2000" dirty="0">
                <a:solidFill>
                  <a:srgbClr val="000099"/>
                </a:solidFill>
                <a:latin typeface="Arial" pitchFamily="34" charset="0"/>
                <a:cs typeface="Arial" pitchFamily="34" charset="0"/>
              </a:rPr>
              <a:t>and no </a:t>
            </a:r>
            <a:r>
              <a:rPr lang="en-US" sz="2000" dirty="0" smtClean="0">
                <a:solidFill>
                  <a:srgbClr val="000099"/>
                </a:solidFill>
                <a:latin typeface="Arial" pitchFamily="34" charset="0"/>
                <a:cs typeface="Arial" pitchFamily="34" charset="0"/>
              </a:rPr>
              <a:t>task </a:t>
            </a:r>
            <a:r>
              <a:rPr lang="en-US" sz="2000" i="1" dirty="0" smtClean="0">
                <a:solidFill>
                  <a:srgbClr val="000099"/>
                </a:solidFill>
                <a:latin typeface="Arial" pitchFamily="34" charset="0"/>
                <a:cs typeface="Arial" pitchFamily="34" charset="0"/>
              </a:rPr>
              <a:t>fails </a:t>
            </a:r>
            <a:r>
              <a:rPr lang="en-US" sz="2000" i="1" dirty="0" smtClean="0">
                <a:solidFill>
                  <a:srgbClr val="000099"/>
                </a:solidFill>
                <a:latin typeface="Arial" pitchFamily="34" charset="0"/>
                <a:cs typeface="Arial" pitchFamily="34" charset="0"/>
                <a:sym typeface="Wingdings" pitchFamily="2" charset="2"/>
              </a:rPr>
              <a:t></a:t>
            </a:r>
            <a:r>
              <a:rPr lang="en-US" sz="2000" dirty="0">
                <a:solidFill>
                  <a:srgbClr val="000099"/>
                </a:solidFill>
                <a:latin typeface="Arial" pitchFamily="34" charset="0"/>
                <a:cs typeface="Arial" pitchFamily="34" charset="0"/>
                <a:sym typeface="Wingdings" pitchFamily="2" charset="2"/>
              </a:rPr>
              <a:t> </a:t>
            </a:r>
            <a:r>
              <a:rPr lang="en-US" sz="2000" dirty="0" smtClean="0">
                <a:solidFill>
                  <a:srgbClr val="000099"/>
                </a:solidFill>
                <a:latin typeface="Arial" pitchFamily="34" charset="0"/>
                <a:cs typeface="Arial" pitchFamily="34" charset="0"/>
              </a:rPr>
              <a:t>unit </a:t>
            </a:r>
            <a:r>
              <a:rPr lang="en-US" sz="2000" i="1" dirty="0" smtClean="0">
                <a:solidFill>
                  <a:srgbClr val="000099"/>
                </a:solidFill>
                <a:latin typeface="Arial" pitchFamily="34" charset="0"/>
                <a:cs typeface="Arial" pitchFamily="34" charset="0"/>
              </a:rPr>
              <a:t>semantically </a:t>
            </a:r>
            <a:r>
              <a:rPr lang="en-US" sz="2000" i="1" dirty="0">
                <a:solidFill>
                  <a:srgbClr val="000099"/>
                </a:solidFill>
                <a:latin typeface="Arial" pitchFamily="34" charset="0"/>
                <a:cs typeface="Arial" pitchFamily="34" charset="0"/>
              </a:rPr>
              <a:t>fail</a:t>
            </a:r>
            <a:r>
              <a:rPr lang="en-US" sz="2000" dirty="0">
                <a:solidFill>
                  <a:srgbClr val="000099"/>
                </a:solidFill>
                <a:latin typeface="Arial" pitchFamily="34" charset="0"/>
                <a:cs typeface="Arial" pitchFamily="34" charset="0"/>
              </a:rPr>
              <a:t>. </a:t>
            </a:r>
            <a:endParaRPr lang="en-US" sz="2000" dirty="0" smtClean="0">
              <a:solidFill>
                <a:srgbClr val="000099"/>
              </a:solidFill>
              <a:latin typeface="Arial" pitchFamily="34" charset="0"/>
              <a:cs typeface="Arial" pitchFamily="34" charset="0"/>
            </a:endParaRPr>
          </a:p>
          <a:p>
            <a:pPr marL="457200" algn="just">
              <a:spcBef>
                <a:spcPts val="600"/>
              </a:spcBef>
            </a:pPr>
            <a:r>
              <a:rPr lang="en-US" sz="2000" dirty="0" smtClean="0">
                <a:solidFill>
                  <a:srgbClr val="000099"/>
                </a:solidFill>
                <a:latin typeface="Arial" pitchFamily="34" charset="0"/>
                <a:cs typeface="Arial" pitchFamily="34" charset="0"/>
              </a:rPr>
              <a:t>p = partial </a:t>
            </a:r>
            <a:r>
              <a:rPr lang="en-US" sz="2000" dirty="0">
                <a:solidFill>
                  <a:srgbClr val="000099"/>
                </a:solidFill>
                <a:latin typeface="Arial" pitchFamily="34" charset="0"/>
                <a:cs typeface="Arial" pitchFamily="34" charset="0"/>
              </a:rPr>
              <a:t>order </a:t>
            </a:r>
            <a:r>
              <a:rPr lang="en-US" sz="2000" dirty="0" smtClean="0">
                <a:solidFill>
                  <a:srgbClr val="000099"/>
                </a:solidFill>
                <a:latin typeface="Arial" pitchFamily="34" charset="0"/>
                <a:cs typeface="Arial" pitchFamily="34" charset="0"/>
              </a:rPr>
              <a:t>of </a:t>
            </a:r>
            <a:r>
              <a:rPr lang="en-US" sz="2000" dirty="0" err="1">
                <a:solidFill>
                  <a:srgbClr val="000099"/>
                </a:solidFill>
                <a:latin typeface="Symbol" pitchFamily="18" charset="2"/>
                <a:cs typeface="Arial" pitchFamily="34" charset="0"/>
              </a:rPr>
              <a:t>t</a:t>
            </a:r>
            <a:r>
              <a:rPr lang="en-US" sz="2000" baseline="-15000" dirty="0" err="1">
                <a:solidFill>
                  <a:srgbClr val="000099"/>
                </a:solidFill>
                <a:latin typeface="Arial" pitchFamily="34" charset="0"/>
                <a:cs typeface="Arial" pitchFamily="34" charset="0"/>
              </a:rPr>
              <a:t>i</a:t>
            </a:r>
            <a:r>
              <a:rPr lang="en-US" sz="2000" baseline="-15000"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and </a:t>
            </a:r>
            <a:r>
              <a:rPr lang="en-US" sz="2000" dirty="0">
                <a:solidFill>
                  <a:srgbClr val="000099"/>
                </a:solidFill>
                <a:latin typeface="Arial" pitchFamily="34" charset="0"/>
                <a:cs typeface="Arial" pitchFamily="34" charset="0"/>
              </a:rPr>
              <a:t>it may be </a:t>
            </a:r>
            <a:r>
              <a:rPr lang="en-US" sz="2000" dirty="0" smtClean="0">
                <a:solidFill>
                  <a:srgbClr val="000099"/>
                </a:solidFill>
                <a:latin typeface="Arial" pitchFamily="34" charset="0"/>
                <a:cs typeface="Arial" pitchFamily="34" charset="0"/>
              </a:rPr>
              <a:t>unspecified</a:t>
            </a:r>
            <a:r>
              <a:rPr lang="en-US" sz="2000"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It indicates the </a:t>
            </a:r>
            <a:r>
              <a:rPr lang="en-US" sz="2000" dirty="0">
                <a:solidFill>
                  <a:srgbClr val="000099"/>
                </a:solidFill>
                <a:latin typeface="Arial" pitchFamily="34" charset="0"/>
                <a:cs typeface="Arial" pitchFamily="34" charset="0"/>
              </a:rPr>
              <a:t>preferred schedule order among these tasks. </a:t>
            </a:r>
            <a:r>
              <a:rPr lang="en-US" sz="2000" dirty="0" smtClean="0">
                <a:solidFill>
                  <a:srgbClr val="000099"/>
                </a:solidFill>
                <a:latin typeface="Arial" pitchFamily="34" charset="0"/>
                <a:cs typeface="Arial" pitchFamily="34" charset="0"/>
              </a:rPr>
              <a:t>This </a:t>
            </a:r>
            <a:r>
              <a:rPr lang="en-US" sz="2000" dirty="0">
                <a:solidFill>
                  <a:srgbClr val="000099"/>
                </a:solidFill>
                <a:latin typeface="Arial" pitchFamily="34" charset="0"/>
                <a:cs typeface="Arial" pitchFamily="34" charset="0"/>
              </a:rPr>
              <a:t>partial order is </a:t>
            </a:r>
            <a:r>
              <a:rPr lang="en-US" sz="2000" dirty="0" smtClean="0">
                <a:solidFill>
                  <a:srgbClr val="000099"/>
                </a:solidFill>
                <a:latin typeface="Arial" pitchFamily="34" charset="0"/>
                <a:cs typeface="Arial" pitchFamily="34" charset="0"/>
              </a:rPr>
              <a:t>defined semantically or we </a:t>
            </a:r>
            <a:r>
              <a:rPr lang="en-US" sz="2000" dirty="0">
                <a:solidFill>
                  <a:srgbClr val="000099"/>
                </a:solidFill>
                <a:latin typeface="Arial" pitchFamily="34" charset="0"/>
                <a:cs typeface="Arial" pitchFamily="34" charset="0"/>
              </a:rPr>
              <a:t>may leave it </a:t>
            </a:r>
            <a:r>
              <a:rPr lang="en-US" sz="2000" dirty="0" smtClean="0">
                <a:solidFill>
                  <a:srgbClr val="000099"/>
                </a:solidFill>
                <a:latin typeface="Arial" pitchFamily="34" charset="0"/>
                <a:cs typeface="Arial" pitchFamily="34" charset="0"/>
              </a:rPr>
              <a:t>unspecified</a:t>
            </a:r>
            <a:r>
              <a:rPr lang="en-US" sz="2000" b="0" dirty="0" smtClean="0"/>
              <a:t>.</a:t>
            </a:r>
            <a:endParaRPr lang="en-US" sz="2000"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33210280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8" y="6286500"/>
            <a:ext cx="45443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29</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Workflow</a:t>
            </a:r>
            <a:endParaRPr lang="en-US" sz="2800" b="1" dirty="0" smtClean="0">
              <a:solidFill>
                <a:srgbClr val="C00000"/>
              </a:solidFill>
              <a:latin typeface="Arial" pitchFamily="34" charset="0"/>
              <a:cs typeface="Arial" pitchFamily="34" charset="0"/>
            </a:endParaRPr>
          </a:p>
        </p:txBody>
      </p:sp>
      <p:sp>
        <p:nvSpPr>
          <p:cNvPr id="3" name="Rectangle 2"/>
          <p:cNvSpPr/>
          <p:nvPr/>
        </p:nvSpPr>
        <p:spPr>
          <a:xfrm>
            <a:off x="747346" y="867870"/>
            <a:ext cx="7789822" cy="6909584"/>
          </a:xfrm>
          <a:prstGeom prst="rect">
            <a:avLst/>
          </a:prstGeom>
        </p:spPr>
        <p:txBody>
          <a:bodyPr wrap="square">
            <a:spAutoFit/>
          </a:bodyPr>
          <a:lstStyle/>
          <a:p>
            <a:pPr>
              <a:spcBef>
                <a:spcPts val="1200"/>
              </a:spcBef>
            </a:pPr>
            <a:r>
              <a:rPr lang="en-US" dirty="0" smtClean="0">
                <a:solidFill>
                  <a:srgbClr val="660066"/>
                </a:solidFill>
                <a:latin typeface="Arial" pitchFamily="34" charset="0"/>
                <a:cs typeface="Arial" pitchFamily="34" charset="0"/>
              </a:rPr>
              <a:t>Selective Dependency Conditions</a:t>
            </a:r>
          </a:p>
          <a:p>
            <a:pPr marL="457200" indent="-457200">
              <a:spcBef>
                <a:spcPts val="1200"/>
              </a:spcBef>
              <a:buFont typeface="+mj-lt"/>
              <a:buAutoNum type="arabicPeriod"/>
            </a:pPr>
            <a:r>
              <a:rPr lang="en-US" sz="2000" i="1" dirty="0">
                <a:solidFill>
                  <a:srgbClr val="0000FF"/>
                </a:solidFill>
                <a:latin typeface="Arial" pitchFamily="34" charset="0"/>
                <a:cs typeface="Arial" pitchFamily="34" charset="0"/>
                <a:sym typeface="Symbol"/>
              </a:rPr>
              <a:t></a:t>
            </a:r>
            <a:r>
              <a:rPr lang="en-US" sz="2000" i="1" dirty="0">
                <a:solidFill>
                  <a:srgbClr val="0000FF"/>
                </a:solidFill>
                <a:latin typeface="Arial" pitchFamily="34" charset="0"/>
                <a:cs typeface="Arial" pitchFamily="34" charset="0"/>
              </a:rPr>
              <a:t>k</a:t>
            </a:r>
            <a:r>
              <a:rPr lang="en-US" sz="2000" dirty="0">
                <a:solidFill>
                  <a:srgbClr val="0000FF"/>
                </a:solidFill>
                <a:latin typeface="Arial" pitchFamily="34" charset="0"/>
                <a:cs typeface="Arial" pitchFamily="34" charset="0"/>
              </a:rPr>
              <a:t>(</a:t>
            </a:r>
            <a:r>
              <a:rPr lang="en-US" sz="2000" i="1" dirty="0" err="1">
                <a:solidFill>
                  <a:srgbClr val="0000FF"/>
                </a:solidFill>
                <a:latin typeface="Symbol" pitchFamily="18" charset="2"/>
                <a:cs typeface="Arial" pitchFamily="34" charset="0"/>
              </a:rPr>
              <a:t>t</a:t>
            </a:r>
            <a:r>
              <a:rPr lang="en-US" sz="2000" i="1" baseline="-15000" dirty="0" err="1">
                <a:solidFill>
                  <a:srgbClr val="0000FF"/>
                </a:solidFill>
                <a:latin typeface="Arial" pitchFamily="34" charset="0"/>
                <a:cs typeface="Arial" pitchFamily="34" charset="0"/>
              </a:rPr>
              <a:t>k</a:t>
            </a:r>
            <a:r>
              <a:rPr lang="en-US" sz="2000" dirty="0">
                <a:solidFill>
                  <a:srgbClr val="0000FF"/>
                </a:solidFill>
                <a:latin typeface="Arial" pitchFamily="34" charset="0"/>
                <a:cs typeface="Arial" pitchFamily="34" charset="0"/>
                <a:sym typeface="Symbol"/>
              </a:rPr>
              <a:t> </a:t>
            </a:r>
            <a:r>
              <a:rPr lang="en-US" sz="2000" i="1" dirty="0" smtClean="0">
                <a:solidFill>
                  <a:srgbClr val="0000FF"/>
                </a:solidFill>
                <a:latin typeface="Arial" pitchFamily="34" charset="0"/>
                <a:cs typeface="Arial" pitchFamily="34" charset="0"/>
              </a:rPr>
              <a:t>transactional </a:t>
            </a:r>
            <a:r>
              <a:rPr lang="en-US" sz="2000" i="1" dirty="0">
                <a:solidFill>
                  <a:srgbClr val="0000FF"/>
                </a:solidFill>
                <a:latin typeface="Arial" pitchFamily="34" charset="0"/>
                <a:cs typeface="Arial" pitchFamily="34" charset="0"/>
              </a:rPr>
              <a:t>task) </a:t>
            </a:r>
            <a:r>
              <a:rPr lang="en-US" sz="2000" i="1" dirty="0">
                <a:solidFill>
                  <a:srgbClr val="0000FF"/>
                </a:solidFill>
                <a:latin typeface="Arial" pitchFamily="34" charset="0"/>
                <a:cs typeface="Arial" pitchFamily="34" charset="0"/>
                <a:sym typeface="Wingdings" pitchFamily="2" charset="2"/>
              </a:rPr>
              <a:t></a:t>
            </a:r>
            <a:r>
              <a:rPr lang="en-US" sz="2000" i="1" dirty="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sym typeface="Symbol"/>
              </a:rPr>
              <a:t></a:t>
            </a:r>
            <a:r>
              <a:rPr lang="en-US" sz="2000" i="1" dirty="0">
                <a:solidFill>
                  <a:srgbClr val="0000FF"/>
                </a:solidFill>
                <a:latin typeface="Arial" pitchFamily="34" charset="0"/>
                <a:cs typeface="Arial" pitchFamily="34" charset="0"/>
              </a:rPr>
              <a:t>k </a:t>
            </a:r>
            <a:r>
              <a:rPr lang="en-US" sz="2000" dirty="0">
                <a:solidFill>
                  <a:srgbClr val="0000FF"/>
                </a:solidFill>
                <a:latin typeface="Arial" pitchFamily="34" charset="0"/>
                <a:cs typeface="Arial" pitchFamily="34" charset="0"/>
              </a:rPr>
              <a:t>(</a:t>
            </a:r>
            <a:r>
              <a:rPr lang="en-US" sz="2000" i="1" dirty="0" err="1">
                <a:solidFill>
                  <a:srgbClr val="0000FF"/>
                </a:solidFill>
                <a:latin typeface="Symbol" pitchFamily="18" charset="2"/>
                <a:cs typeface="Arial" pitchFamily="34" charset="0"/>
              </a:rPr>
              <a:t>t</a:t>
            </a:r>
            <a:r>
              <a:rPr lang="en-US" sz="2000" i="1" baseline="-15000" dirty="0" err="1">
                <a:solidFill>
                  <a:srgbClr val="0000FF"/>
                </a:solidFill>
                <a:latin typeface="Arial" pitchFamily="34" charset="0"/>
                <a:cs typeface="Arial" pitchFamily="34" charset="0"/>
              </a:rPr>
              <a:t>k</a:t>
            </a:r>
            <a:r>
              <a:rPr lang="en-US" sz="2000" dirty="0" err="1" smtClean="0">
                <a:solidFill>
                  <a:srgbClr val="0000FF"/>
                </a:solidFill>
                <a:latin typeface="Arial" pitchFamily="34" charset="0"/>
                <a:cs typeface="Arial" pitchFamily="34" charset="0"/>
                <a:sym typeface="Symbol"/>
              </a:rPr>
              <a:t></a:t>
            </a:r>
            <a:r>
              <a:rPr lang="en-US" sz="2000" i="1" dirty="0" err="1" smtClean="0">
                <a:solidFill>
                  <a:srgbClr val="0000FF"/>
                </a:solidFill>
                <a:latin typeface="Arial" pitchFamily="34" charset="0"/>
                <a:cs typeface="Arial" pitchFamily="34" charset="0"/>
              </a:rPr>
              <a:t>transactional</a:t>
            </a:r>
            <a:r>
              <a:rPr lang="en-US" sz="2000" i="1" dirty="0" smtClean="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rPr>
              <a:t>task</a:t>
            </a:r>
            <a:r>
              <a:rPr lang="en-US" sz="2000" dirty="0">
                <a:solidFill>
                  <a:srgbClr val="0000FF"/>
                </a:solidFill>
                <a:latin typeface="Arial" pitchFamily="34" charset="0"/>
                <a:cs typeface="Arial" pitchFamily="34" charset="0"/>
              </a:rPr>
              <a:t>)</a:t>
            </a:r>
          </a:p>
          <a:p>
            <a:pPr marL="519113" algn="just">
              <a:spcBef>
                <a:spcPts val="600"/>
              </a:spcBef>
            </a:pPr>
            <a:r>
              <a:rPr lang="en-US" sz="1800" dirty="0" smtClean="0">
                <a:solidFill>
                  <a:srgbClr val="0000FF"/>
                </a:solidFill>
                <a:latin typeface="Arial" pitchFamily="34" charset="0"/>
                <a:cs typeface="Arial" pitchFamily="34" charset="0"/>
              </a:rPr>
              <a:t>This </a:t>
            </a:r>
            <a:r>
              <a:rPr lang="en-US" sz="1800" dirty="0">
                <a:solidFill>
                  <a:srgbClr val="0000FF"/>
                </a:solidFill>
                <a:latin typeface="Arial" pitchFamily="34" charset="0"/>
                <a:cs typeface="Arial" pitchFamily="34" charset="0"/>
              </a:rPr>
              <a:t>says </a:t>
            </a:r>
            <a:r>
              <a:rPr lang="en-US" sz="1800" dirty="0" smtClean="0">
                <a:solidFill>
                  <a:srgbClr val="0000FF"/>
                </a:solidFill>
                <a:latin typeface="Arial" pitchFamily="34" charset="0"/>
                <a:cs typeface="Arial" pitchFamily="34" charset="0"/>
              </a:rPr>
              <a:t>that if the type of one of the task is transactional then all other tasks are also </a:t>
            </a:r>
            <a:r>
              <a:rPr lang="en-US" sz="1800" dirty="0">
                <a:solidFill>
                  <a:srgbClr val="0000FF"/>
                </a:solidFill>
                <a:latin typeface="Arial" pitchFamily="34" charset="0"/>
                <a:cs typeface="Arial" pitchFamily="34" charset="0"/>
              </a:rPr>
              <a:t>transactional task</a:t>
            </a:r>
            <a:r>
              <a:rPr lang="en-US" sz="1800" dirty="0" smtClean="0">
                <a:solidFill>
                  <a:srgbClr val="0000FF"/>
                </a:solidFill>
                <a:latin typeface="Arial" pitchFamily="34" charset="0"/>
                <a:cs typeface="Arial" pitchFamily="34" charset="0"/>
              </a:rPr>
              <a:t>.</a:t>
            </a:r>
            <a:endParaRPr lang="en-US" sz="1800" i="1" dirty="0">
              <a:solidFill>
                <a:srgbClr val="0000FF"/>
              </a:solidFill>
              <a:latin typeface="Arial" pitchFamily="34" charset="0"/>
              <a:cs typeface="Arial" pitchFamily="34" charset="0"/>
            </a:endParaRPr>
          </a:p>
          <a:p>
            <a:pPr marL="457200" indent="-457200">
              <a:spcBef>
                <a:spcPts val="1200"/>
              </a:spcBef>
              <a:buFont typeface="+mj-lt"/>
              <a:buAutoNum type="arabicPeriod" startAt="2"/>
            </a:pPr>
            <a:r>
              <a:rPr lang="en-US" sz="2000" i="1" dirty="0">
                <a:solidFill>
                  <a:srgbClr val="0000FF"/>
                </a:solidFill>
                <a:latin typeface="Arial" pitchFamily="34" charset="0"/>
                <a:cs typeface="Arial" pitchFamily="34" charset="0"/>
                <a:sym typeface="Symbol"/>
              </a:rPr>
              <a:t></a:t>
            </a:r>
            <a:r>
              <a:rPr lang="en-US" sz="2000" i="1" dirty="0">
                <a:solidFill>
                  <a:srgbClr val="0000FF"/>
                </a:solidFill>
                <a:latin typeface="Arial" pitchFamily="34" charset="0"/>
                <a:cs typeface="Arial" pitchFamily="34" charset="0"/>
              </a:rPr>
              <a:t>k</a:t>
            </a:r>
            <a:r>
              <a:rPr lang="en-US" sz="2000" dirty="0">
                <a:solidFill>
                  <a:srgbClr val="0000FF"/>
                </a:solidFill>
                <a:latin typeface="Arial" pitchFamily="34" charset="0"/>
                <a:cs typeface="Arial" pitchFamily="34" charset="0"/>
              </a:rPr>
              <a:t>(</a:t>
            </a:r>
            <a:r>
              <a:rPr lang="en-US" sz="2000" i="1" dirty="0" err="1">
                <a:solidFill>
                  <a:srgbClr val="0000FF"/>
                </a:solidFill>
                <a:latin typeface="Symbol" pitchFamily="18" charset="2"/>
                <a:cs typeface="Arial" pitchFamily="34" charset="0"/>
              </a:rPr>
              <a:t>t</a:t>
            </a:r>
            <a:r>
              <a:rPr lang="en-US" sz="2000" i="1" baseline="-15000" dirty="0" err="1">
                <a:solidFill>
                  <a:srgbClr val="0000FF"/>
                </a:solidFill>
                <a:latin typeface="Arial" pitchFamily="34" charset="0"/>
                <a:cs typeface="Arial" pitchFamily="34" charset="0"/>
              </a:rPr>
              <a:t>k</a:t>
            </a:r>
            <a:r>
              <a:rPr lang="en-US" sz="2000" dirty="0">
                <a:solidFill>
                  <a:srgbClr val="0000FF"/>
                </a:solidFill>
                <a:latin typeface="Arial" pitchFamily="34" charset="0"/>
                <a:cs typeface="Arial" pitchFamily="34" charset="0"/>
                <a:sym typeface="Symbol"/>
              </a:rPr>
              <a:t> </a:t>
            </a:r>
            <a:r>
              <a:rPr lang="en-US" sz="2000" dirty="0" smtClean="0">
                <a:solidFill>
                  <a:srgbClr val="0000FF"/>
                </a:solidFill>
                <a:latin typeface="Arial" pitchFamily="34" charset="0"/>
                <a:cs typeface="Arial" pitchFamily="34" charset="0"/>
                <a:sym typeface="Symbol"/>
              </a:rPr>
              <a:t>non-</a:t>
            </a:r>
            <a:r>
              <a:rPr lang="en-US" sz="2000" i="1" dirty="0" smtClean="0">
                <a:solidFill>
                  <a:srgbClr val="0000FF"/>
                </a:solidFill>
                <a:latin typeface="Arial" pitchFamily="34" charset="0"/>
                <a:cs typeface="Arial" pitchFamily="34" charset="0"/>
              </a:rPr>
              <a:t>transactional </a:t>
            </a:r>
            <a:r>
              <a:rPr lang="en-US" sz="2000" i="1" dirty="0">
                <a:solidFill>
                  <a:srgbClr val="0000FF"/>
                </a:solidFill>
                <a:latin typeface="Arial" pitchFamily="34" charset="0"/>
                <a:cs typeface="Arial" pitchFamily="34" charset="0"/>
              </a:rPr>
              <a:t>task) </a:t>
            </a:r>
            <a:r>
              <a:rPr lang="en-US" sz="2000" i="1" dirty="0">
                <a:solidFill>
                  <a:srgbClr val="0000FF"/>
                </a:solidFill>
                <a:latin typeface="Arial" pitchFamily="34" charset="0"/>
                <a:cs typeface="Arial" pitchFamily="34" charset="0"/>
                <a:sym typeface="Wingdings" pitchFamily="2" charset="2"/>
              </a:rPr>
              <a:t></a:t>
            </a:r>
            <a:r>
              <a:rPr lang="en-US" sz="2000" i="1" dirty="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sym typeface="Symbol"/>
              </a:rPr>
              <a:t></a:t>
            </a:r>
            <a:r>
              <a:rPr lang="en-US" sz="2000" i="1" dirty="0">
                <a:solidFill>
                  <a:srgbClr val="0000FF"/>
                </a:solidFill>
                <a:latin typeface="Arial" pitchFamily="34" charset="0"/>
                <a:cs typeface="Arial" pitchFamily="34" charset="0"/>
              </a:rPr>
              <a:t>k </a:t>
            </a:r>
            <a:r>
              <a:rPr lang="en-US" sz="2000" dirty="0">
                <a:solidFill>
                  <a:srgbClr val="0000FF"/>
                </a:solidFill>
                <a:latin typeface="Arial" pitchFamily="34" charset="0"/>
                <a:cs typeface="Arial" pitchFamily="34" charset="0"/>
              </a:rPr>
              <a:t>(</a:t>
            </a:r>
            <a:r>
              <a:rPr lang="en-US" sz="2000" i="1" dirty="0" err="1">
                <a:solidFill>
                  <a:srgbClr val="0000FF"/>
                </a:solidFill>
                <a:latin typeface="Symbol" pitchFamily="18" charset="2"/>
                <a:cs typeface="Arial" pitchFamily="34" charset="0"/>
              </a:rPr>
              <a:t>t</a:t>
            </a:r>
            <a:r>
              <a:rPr lang="en-US" sz="2000" i="1" baseline="-15000" dirty="0" err="1">
                <a:solidFill>
                  <a:srgbClr val="0000FF"/>
                </a:solidFill>
                <a:latin typeface="Arial" pitchFamily="34" charset="0"/>
                <a:cs typeface="Arial" pitchFamily="34" charset="0"/>
              </a:rPr>
              <a:t>k</a:t>
            </a:r>
            <a:r>
              <a:rPr lang="en-US" sz="2000" dirty="0">
                <a:solidFill>
                  <a:srgbClr val="0000FF"/>
                </a:solidFill>
                <a:latin typeface="Arial" pitchFamily="34" charset="0"/>
                <a:cs typeface="Arial" pitchFamily="34" charset="0"/>
                <a:sym typeface="Symbol"/>
              </a:rPr>
              <a:t> </a:t>
            </a:r>
            <a:r>
              <a:rPr lang="en-US" sz="2000" dirty="0" smtClean="0">
                <a:solidFill>
                  <a:srgbClr val="0000FF"/>
                </a:solidFill>
                <a:latin typeface="Arial" pitchFamily="34" charset="0"/>
                <a:cs typeface="Arial" pitchFamily="34" charset="0"/>
                <a:sym typeface="Symbol"/>
              </a:rPr>
              <a:t>non-</a:t>
            </a:r>
            <a:r>
              <a:rPr lang="en-US" sz="2000" i="1" dirty="0" smtClean="0">
                <a:solidFill>
                  <a:srgbClr val="0000FF"/>
                </a:solidFill>
                <a:latin typeface="Arial" pitchFamily="34" charset="0"/>
                <a:cs typeface="Arial" pitchFamily="34" charset="0"/>
              </a:rPr>
              <a:t>transactional </a:t>
            </a:r>
            <a:r>
              <a:rPr lang="en-US" sz="2000" i="1" dirty="0">
                <a:solidFill>
                  <a:srgbClr val="0000FF"/>
                </a:solidFill>
                <a:latin typeface="Arial" pitchFamily="34" charset="0"/>
                <a:cs typeface="Arial" pitchFamily="34" charset="0"/>
              </a:rPr>
              <a:t>task</a:t>
            </a:r>
            <a:r>
              <a:rPr lang="en-US" sz="2000" dirty="0" smtClean="0">
                <a:solidFill>
                  <a:srgbClr val="0000FF"/>
                </a:solidFill>
                <a:latin typeface="Arial" pitchFamily="34" charset="0"/>
                <a:cs typeface="Arial" pitchFamily="34" charset="0"/>
              </a:rPr>
              <a:t>)</a:t>
            </a:r>
          </a:p>
          <a:p>
            <a:pPr marL="457200" algn="just">
              <a:spcBef>
                <a:spcPts val="1200"/>
              </a:spcBef>
            </a:pPr>
            <a:r>
              <a:rPr lang="en-US" sz="2000" dirty="0">
                <a:solidFill>
                  <a:srgbClr val="0000FF"/>
                </a:solidFill>
                <a:latin typeface="Arial" pitchFamily="34" charset="0"/>
                <a:cs typeface="Arial" pitchFamily="34" charset="0"/>
              </a:rPr>
              <a:t>This says that if the type </a:t>
            </a:r>
            <a:r>
              <a:rPr lang="en-US" sz="2000" dirty="0" smtClean="0">
                <a:solidFill>
                  <a:srgbClr val="0000FF"/>
                </a:solidFill>
                <a:latin typeface="Arial" pitchFamily="34" charset="0"/>
                <a:cs typeface="Arial" pitchFamily="34" charset="0"/>
              </a:rPr>
              <a:t>of one of the tasks is </a:t>
            </a:r>
            <a:r>
              <a:rPr lang="en-US" sz="2000" dirty="0">
                <a:solidFill>
                  <a:srgbClr val="0000FF"/>
                </a:solidFill>
                <a:latin typeface="Arial" pitchFamily="34" charset="0"/>
                <a:cs typeface="Arial" pitchFamily="34" charset="0"/>
              </a:rPr>
              <a:t>a non-transactional </a:t>
            </a:r>
            <a:r>
              <a:rPr lang="en-US" sz="2000" dirty="0" smtClean="0">
                <a:solidFill>
                  <a:srgbClr val="0000FF"/>
                </a:solidFill>
                <a:latin typeface="Arial" pitchFamily="34" charset="0"/>
                <a:cs typeface="Arial" pitchFamily="34" charset="0"/>
              </a:rPr>
              <a:t>then </a:t>
            </a:r>
            <a:r>
              <a:rPr lang="en-US" sz="2000" dirty="0">
                <a:solidFill>
                  <a:srgbClr val="0000FF"/>
                </a:solidFill>
                <a:latin typeface="Arial" pitchFamily="34" charset="0"/>
                <a:cs typeface="Arial" pitchFamily="34" charset="0"/>
              </a:rPr>
              <a:t>all other tasks are also non-transactional task</a:t>
            </a:r>
            <a:r>
              <a:rPr lang="en-US" sz="2000" dirty="0" smtClean="0">
                <a:solidFill>
                  <a:srgbClr val="0000FF"/>
                </a:solidFill>
                <a:latin typeface="Arial" pitchFamily="34" charset="0"/>
                <a:cs typeface="Arial" pitchFamily="34" charset="0"/>
              </a:rPr>
              <a:t>.</a:t>
            </a:r>
            <a:endParaRPr lang="en-US" sz="2000" dirty="0">
              <a:solidFill>
                <a:srgbClr val="0000FF"/>
              </a:solidFill>
              <a:latin typeface="Arial" pitchFamily="34" charset="0"/>
              <a:cs typeface="Arial" pitchFamily="34" charset="0"/>
            </a:endParaRPr>
          </a:p>
          <a:p>
            <a:pPr marL="457200" indent="-457200">
              <a:spcBef>
                <a:spcPts val="1200"/>
              </a:spcBef>
              <a:buFont typeface="+mj-lt"/>
              <a:buAutoNum type="arabicPeriod" startAt="3"/>
            </a:pPr>
            <a:r>
              <a:rPr lang="en-US" sz="2000" i="1" dirty="0">
                <a:solidFill>
                  <a:srgbClr val="0000FF"/>
                </a:solidFill>
                <a:latin typeface="Arial" pitchFamily="34" charset="0"/>
                <a:cs typeface="Arial" pitchFamily="34" charset="0"/>
                <a:sym typeface="Symbol"/>
              </a:rPr>
              <a:t></a:t>
            </a:r>
            <a:r>
              <a:rPr lang="en-US" sz="2000" i="1" dirty="0" smtClean="0">
                <a:solidFill>
                  <a:srgbClr val="0000FF"/>
                </a:solidFill>
                <a:latin typeface="Arial" pitchFamily="34" charset="0"/>
                <a:cs typeface="Arial" pitchFamily="34" charset="0"/>
              </a:rPr>
              <a:t>k</a:t>
            </a:r>
            <a:r>
              <a:rPr lang="en-US" sz="2000" dirty="0" smtClean="0">
                <a:solidFill>
                  <a:srgbClr val="0000FF"/>
                </a:solidFill>
                <a:latin typeface="Arial" pitchFamily="34" charset="0"/>
                <a:cs typeface="Arial" pitchFamily="34" charset="0"/>
              </a:rPr>
              <a:t>(</a:t>
            </a:r>
            <a:r>
              <a:rPr lang="en-US" sz="2000" i="1" dirty="0" err="1" smtClean="0">
                <a:solidFill>
                  <a:srgbClr val="0000FF"/>
                </a:solidFill>
                <a:latin typeface="Symbol" pitchFamily="18" charset="2"/>
                <a:cs typeface="Arial" pitchFamily="34" charset="0"/>
              </a:rPr>
              <a:t>t</a:t>
            </a:r>
            <a:r>
              <a:rPr lang="en-US" sz="2000" i="1" baseline="-15000" dirty="0" err="1" smtClean="0">
                <a:solidFill>
                  <a:srgbClr val="0000FF"/>
                </a:solidFill>
                <a:latin typeface="Arial" pitchFamily="34" charset="0"/>
                <a:cs typeface="Arial" pitchFamily="34" charset="0"/>
              </a:rPr>
              <a:t>k</a:t>
            </a:r>
            <a:r>
              <a:rPr lang="en-US" sz="2000" dirty="0" err="1" smtClean="0">
                <a:solidFill>
                  <a:srgbClr val="0000FF"/>
                </a:solidFill>
                <a:latin typeface="Arial" pitchFamily="34" charset="0"/>
                <a:cs typeface="Arial" pitchFamily="34" charset="0"/>
                <a:sym typeface="Symbol"/>
              </a:rPr>
              <a:t>.</a:t>
            </a:r>
            <a:r>
              <a:rPr lang="en-US" sz="2000" i="1" dirty="0" err="1" smtClean="0">
                <a:solidFill>
                  <a:srgbClr val="0000FF"/>
                </a:solidFill>
                <a:latin typeface="Arial" pitchFamily="34" charset="0"/>
                <a:cs typeface="Arial" pitchFamily="34" charset="0"/>
              </a:rPr>
              <a:t>status</a:t>
            </a:r>
            <a:r>
              <a:rPr lang="en-US" sz="2000" i="1" dirty="0" smtClean="0">
                <a:solidFill>
                  <a:srgbClr val="0000FF"/>
                </a:solidFill>
                <a:latin typeface="Arial" pitchFamily="34" charset="0"/>
                <a:cs typeface="Arial" pitchFamily="34" charset="0"/>
              </a:rPr>
              <a:t> = commit </a:t>
            </a:r>
            <a:r>
              <a:rPr lang="en-US" sz="2000" i="1" dirty="0">
                <a:solidFill>
                  <a:srgbClr val="0000FF"/>
                </a:solidFill>
                <a:latin typeface="Arial" pitchFamily="34" charset="0"/>
                <a:cs typeface="Arial" pitchFamily="34" charset="0"/>
                <a:sym typeface="Symbol"/>
              </a:rPr>
              <a:t></a:t>
            </a:r>
            <a:r>
              <a:rPr lang="en-US" sz="2000" i="1" dirty="0" smtClean="0">
                <a:solidFill>
                  <a:srgbClr val="0000FF"/>
                </a:solidFill>
                <a:latin typeface="Arial" pitchFamily="34" charset="0"/>
                <a:cs typeface="Arial" pitchFamily="34" charset="0"/>
              </a:rPr>
              <a:t> </a:t>
            </a:r>
            <a:r>
              <a:rPr lang="en-US" sz="2000" i="1" dirty="0" err="1" smtClean="0">
                <a:solidFill>
                  <a:srgbClr val="0000FF"/>
                </a:solidFill>
                <a:latin typeface="Symbol" pitchFamily="18" charset="2"/>
                <a:cs typeface="Arial" pitchFamily="34" charset="0"/>
              </a:rPr>
              <a:t>t</a:t>
            </a:r>
            <a:r>
              <a:rPr lang="en-US" sz="2000" i="1" baseline="-15000" dirty="0" err="1" smtClean="0">
                <a:solidFill>
                  <a:srgbClr val="0000FF"/>
                </a:solidFill>
                <a:latin typeface="Arial" pitchFamily="34" charset="0"/>
                <a:cs typeface="Arial" pitchFamily="34" charset="0"/>
              </a:rPr>
              <a:t>k</a:t>
            </a:r>
            <a:r>
              <a:rPr lang="en-US" sz="2000" dirty="0" err="1" smtClean="0">
                <a:solidFill>
                  <a:srgbClr val="0000FF"/>
                </a:solidFill>
                <a:latin typeface="Arial" pitchFamily="34" charset="0"/>
                <a:cs typeface="Arial" pitchFamily="34" charset="0"/>
                <a:sym typeface="Symbol"/>
              </a:rPr>
              <a:t>.</a:t>
            </a:r>
            <a:r>
              <a:rPr lang="en-US" sz="2000" i="1" dirty="0" err="1" smtClean="0">
                <a:solidFill>
                  <a:srgbClr val="0000FF"/>
                </a:solidFill>
                <a:latin typeface="Arial" pitchFamily="34" charset="0"/>
                <a:cs typeface="Arial" pitchFamily="34" charset="0"/>
              </a:rPr>
              <a:t>status</a:t>
            </a:r>
            <a:r>
              <a:rPr lang="en-US" sz="2000" i="1" dirty="0" smtClean="0">
                <a:solidFill>
                  <a:srgbClr val="0000FF"/>
                </a:solidFill>
                <a:latin typeface="Arial" pitchFamily="34" charset="0"/>
                <a:cs typeface="Arial" pitchFamily="34" charset="0"/>
              </a:rPr>
              <a:t> = complete ) </a:t>
            </a:r>
            <a:r>
              <a:rPr lang="en-US" sz="2000" i="1" dirty="0">
                <a:solidFill>
                  <a:srgbClr val="0000FF"/>
                </a:solidFill>
                <a:latin typeface="Arial" pitchFamily="34" charset="0"/>
                <a:cs typeface="Arial" pitchFamily="34" charset="0"/>
                <a:sym typeface="Wingdings" pitchFamily="2" charset="2"/>
              </a:rPr>
              <a:t></a:t>
            </a:r>
            <a:r>
              <a:rPr lang="en-US" sz="2000" i="1" dirty="0">
                <a:solidFill>
                  <a:srgbClr val="0000FF"/>
                </a:solidFill>
                <a:latin typeface="Arial" pitchFamily="34" charset="0"/>
                <a:cs typeface="Arial" pitchFamily="34" charset="0"/>
              </a:rPr>
              <a:t> </a:t>
            </a:r>
            <a:r>
              <a:rPr lang="en-US" sz="2000" i="1" dirty="0" err="1" smtClean="0">
                <a:solidFill>
                  <a:srgbClr val="0000FF"/>
                </a:solidFill>
                <a:latin typeface="Arial" pitchFamily="34" charset="0"/>
                <a:cs typeface="Arial" pitchFamily="34" charset="0"/>
                <a:sym typeface="Symbol"/>
              </a:rPr>
              <a:t>TG.result</a:t>
            </a:r>
            <a:r>
              <a:rPr lang="en-US" sz="2000" i="1" dirty="0" smtClean="0">
                <a:solidFill>
                  <a:srgbClr val="0000FF"/>
                </a:solidFill>
                <a:latin typeface="Arial" pitchFamily="34" charset="0"/>
                <a:cs typeface="Arial" pitchFamily="34" charset="0"/>
                <a:sym typeface="Symbol"/>
              </a:rPr>
              <a:t> = succeed</a:t>
            </a:r>
          </a:p>
          <a:p>
            <a:pPr marL="457200" algn="just"/>
            <a:r>
              <a:rPr lang="en-US" sz="2000" dirty="0">
                <a:solidFill>
                  <a:srgbClr val="0000FF"/>
                </a:solidFill>
                <a:latin typeface="Arial" pitchFamily="34" charset="0"/>
                <a:cs typeface="Arial" pitchFamily="34" charset="0"/>
              </a:rPr>
              <a:t>This says that if there exists at least one transactional task which is </a:t>
            </a:r>
            <a:r>
              <a:rPr lang="en-US" sz="2000" i="1" dirty="0">
                <a:solidFill>
                  <a:srgbClr val="0000FF"/>
                </a:solidFill>
                <a:latin typeface="Arial" pitchFamily="34" charset="0"/>
                <a:cs typeface="Arial" pitchFamily="34" charset="0"/>
              </a:rPr>
              <a:t>commit </a:t>
            </a:r>
            <a:r>
              <a:rPr lang="en-US" sz="2000" dirty="0">
                <a:solidFill>
                  <a:srgbClr val="0000FF"/>
                </a:solidFill>
                <a:latin typeface="Arial" pitchFamily="34" charset="0"/>
                <a:cs typeface="Arial" pitchFamily="34" charset="0"/>
              </a:rPr>
              <a:t>or </a:t>
            </a:r>
            <a:r>
              <a:rPr lang="en-US" sz="2000" dirty="0" smtClean="0">
                <a:solidFill>
                  <a:srgbClr val="0000FF"/>
                </a:solidFill>
                <a:latin typeface="Arial" pitchFamily="34" charset="0"/>
                <a:cs typeface="Arial" pitchFamily="34" charset="0"/>
              </a:rPr>
              <a:t>one non-transactional </a:t>
            </a:r>
            <a:r>
              <a:rPr lang="en-US" sz="2000" dirty="0">
                <a:solidFill>
                  <a:srgbClr val="0000FF"/>
                </a:solidFill>
                <a:latin typeface="Arial" pitchFamily="34" charset="0"/>
                <a:cs typeface="Arial" pitchFamily="34" charset="0"/>
              </a:rPr>
              <a:t>task which is </a:t>
            </a:r>
            <a:r>
              <a:rPr lang="en-US" sz="2000" i="1" dirty="0">
                <a:solidFill>
                  <a:srgbClr val="0000FF"/>
                </a:solidFill>
                <a:latin typeface="Arial" pitchFamily="34" charset="0"/>
                <a:cs typeface="Arial" pitchFamily="34" charset="0"/>
              </a:rPr>
              <a:t>complete</a:t>
            </a:r>
            <a:r>
              <a:rPr lang="en-US" sz="2000" dirty="0">
                <a:solidFill>
                  <a:srgbClr val="0000FF"/>
                </a:solidFill>
                <a:latin typeface="Arial" pitchFamily="34" charset="0"/>
                <a:cs typeface="Arial" pitchFamily="34" charset="0"/>
              </a:rPr>
              <a:t>, then the unit will </a:t>
            </a:r>
            <a:r>
              <a:rPr lang="en-US" sz="2000" i="1" dirty="0">
                <a:solidFill>
                  <a:srgbClr val="0000FF"/>
                </a:solidFill>
                <a:latin typeface="Arial" pitchFamily="34" charset="0"/>
                <a:cs typeface="Arial" pitchFamily="34" charset="0"/>
              </a:rPr>
              <a:t>succeed</a:t>
            </a:r>
            <a:r>
              <a:rPr lang="en-US" sz="2000" dirty="0">
                <a:solidFill>
                  <a:srgbClr val="0000FF"/>
                </a:solidFill>
                <a:latin typeface="Arial" pitchFamily="34" charset="0"/>
                <a:cs typeface="Arial" pitchFamily="34" charset="0"/>
              </a:rPr>
              <a:t>.</a:t>
            </a:r>
            <a:endParaRPr lang="en-US" sz="2000" dirty="0">
              <a:solidFill>
                <a:srgbClr val="0000FF"/>
              </a:solidFill>
              <a:latin typeface="Arial" pitchFamily="34" charset="0"/>
              <a:cs typeface="Arial" pitchFamily="34" charset="0"/>
            </a:endParaRPr>
          </a:p>
          <a:p>
            <a:pPr marL="457200" indent="-457200">
              <a:spcBef>
                <a:spcPts val="1200"/>
              </a:spcBef>
              <a:buFont typeface="+mj-lt"/>
              <a:buAutoNum type="arabicPeriod" startAt="3"/>
            </a:pPr>
            <a:endParaRPr lang="en-US" sz="2000" dirty="0" smtClean="0">
              <a:solidFill>
                <a:srgbClr val="0000FF"/>
              </a:solidFill>
              <a:latin typeface="Arial" pitchFamily="34" charset="0"/>
              <a:cs typeface="Arial" pitchFamily="34" charset="0"/>
            </a:endParaRPr>
          </a:p>
          <a:p>
            <a:pPr marL="457200" indent="-457200">
              <a:spcBef>
                <a:spcPts val="1200"/>
              </a:spcBef>
              <a:buFont typeface="+mj-lt"/>
              <a:buAutoNum type="arabicPeriod" startAt="3"/>
            </a:pPr>
            <a:endParaRPr lang="en-US" sz="2000" dirty="0" smtClean="0">
              <a:solidFill>
                <a:srgbClr val="0000FF"/>
              </a:solidFill>
              <a:latin typeface="Arial" pitchFamily="34" charset="0"/>
              <a:cs typeface="Arial" pitchFamily="34" charset="0"/>
            </a:endParaRPr>
          </a:p>
          <a:p>
            <a:pPr marL="457200" indent="-457200">
              <a:spcBef>
                <a:spcPts val="1200"/>
              </a:spcBef>
              <a:buFont typeface="+mj-lt"/>
              <a:buAutoNum type="arabicPeriod" startAt="3"/>
            </a:pPr>
            <a:endParaRPr lang="en-US" sz="2000" dirty="0">
              <a:solidFill>
                <a:srgbClr val="0000FF"/>
              </a:solidFill>
              <a:latin typeface="Arial" pitchFamily="34" charset="0"/>
              <a:cs typeface="Arial" pitchFamily="34" charset="0"/>
            </a:endParaRPr>
          </a:p>
          <a:p>
            <a:pPr marL="457200" algn="just">
              <a:spcBef>
                <a:spcPts val="1200"/>
              </a:spcBef>
            </a:pPr>
            <a:endParaRPr lang="en-US" sz="1800" dirty="0">
              <a:solidFill>
                <a:srgbClr val="0000FF"/>
              </a:solidFill>
              <a:latin typeface="Arial" pitchFamily="34" charset="0"/>
              <a:cs typeface="Arial" pitchFamily="34" charset="0"/>
            </a:endParaRPr>
          </a:p>
        </p:txBody>
      </p:sp>
    </p:spTree>
    <p:extLst>
      <p:ext uri="{BB962C8B-B14F-4D97-AF65-F5344CB8AC3E}">
        <p14:creationId xmlns:p14="http://schemas.microsoft.com/office/powerpoint/2010/main" val="3726605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3</a:t>
            </a:fld>
            <a:endParaRPr lang="en-US" sz="1400" dirty="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710514" y="794951"/>
            <a:ext cx="7772400" cy="404709"/>
          </a:xfrm>
        </p:spPr>
        <p:txBody>
          <a:bodyPr/>
          <a:lstStyle/>
          <a:p>
            <a:r>
              <a:rPr lang="en-US" sz="2800" b="1" dirty="0" smtClean="0">
                <a:solidFill>
                  <a:srgbClr val="C00000"/>
                </a:solidFill>
                <a:latin typeface="Arial" pitchFamily="34" charset="0"/>
                <a:cs typeface="Arial" pitchFamily="34" charset="0"/>
              </a:rPr>
              <a:t>Workflow</a:t>
            </a:r>
            <a:br>
              <a:rPr lang="en-US" sz="2800" b="1" dirty="0" smtClean="0">
                <a:solidFill>
                  <a:srgbClr val="C00000"/>
                </a:solidFill>
                <a:latin typeface="Arial" pitchFamily="34" charset="0"/>
                <a:cs typeface="Arial" pitchFamily="34" charset="0"/>
              </a:rPr>
            </a:br>
            <a:endParaRPr lang="en-US" sz="2800" b="1" dirty="0" smtClean="0">
              <a:solidFill>
                <a:srgbClr val="C00000"/>
              </a:solidFill>
              <a:latin typeface="Arial" pitchFamily="34" charset="0"/>
              <a:cs typeface="Arial" pitchFamily="34" charset="0"/>
            </a:endParaRPr>
          </a:p>
        </p:txBody>
      </p:sp>
      <p:sp>
        <p:nvSpPr>
          <p:cNvPr id="5124" name="Text Box 4"/>
          <p:cNvSpPr txBox="1">
            <a:spLocks noChangeArrowheads="1"/>
          </p:cNvSpPr>
          <p:nvPr/>
        </p:nvSpPr>
        <p:spPr bwMode="auto">
          <a:xfrm>
            <a:off x="722678" y="990318"/>
            <a:ext cx="19768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marL="0" indent="0"/>
            <a:r>
              <a:rPr lang="en-US" dirty="0" smtClean="0">
                <a:solidFill>
                  <a:srgbClr val="660066"/>
                </a:solidFill>
                <a:latin typeface="Arial" pitchFamily="34" charset="0"/>
                <a:cs typeface="Arial" pitchFamily="34" charset="0"/>
              </a:rPr>
              <a:t>Introduction</a:t>
            </a:r>
            <a:endParaRPr lang="en-US" dirty="0">
              <a:solidFill>
                <a:srgbClr val="660066"/>
              </a:solidFill>
              <a:latin typeface="Arial" pitchFamily="34" charset="0"/>
              <a:cs typeface="Arial" pitchFamily="34" charset="0"/>
            </a:endParaRPr>
          </a:p>
        </p:txBody>
      </p:sp>
      <p:sp>
        <p:nvSpPr>
          <p:cNvPr id="5" name="Text Box 4"/>
          <p:cNvSpPr txBox="1">
            <a:spLocks noChangeArrowheads="1"/>
          </p:cNvSpPr>
          <p:nvPr/>
        </p:nvSpPr>
        <p:spPr bwMode="auto">
          <a:xfrm>
            <a:off x="1046286" y="1798902"/>
            <a:ext cx="715693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marL="0" indent="0" algn="just"/>
            <a:r>
              <a:rPr lang="en-US" sz="2000" dirty="0" smtClean="0">
                <a:solidFill>
                  <a:srgbClr val="000099"/>
                </a:solidFill>
                <a:latin typeface="Arial" pitchFamily="34" charset="0"/>
                <a:cs typeface="Arial" pitchFamily="34" charset="0"/>
              </a:rPr>
              <a:t>The benefits with </a:t>
            </a:r>
            <a:r>
              <a:rPr lang="en-US" sz="2000" dirty="0">
                <a:solidFill>
                  <a:srgbClr val="000099"/>
                </a:solidFill>
                <a:latin typeface="Arial" pitchFamily="34" charset="0"/>
                <a:cs typeface="Arial" pitchFamily="34" charset="0"/>
              </a:rPr>
              <a:t>the automated workflow management system:</a:t>
            </a:r>
          </a:p>
          <a:p>
            <a:pPr algn="just">
              <a:spcBef>
                <a:spcPts val="1200"/>
              </a:spcBef>
              <a:buBlip>
                <a:blip r:embed="rId2"/>
              </a:buBlip>
            </a:pPr>
            <a:r>
              <a:rPr lang="en-US" sz="2000" dirty="0" smtClean="0">
                <a:solidFill>
                  <a:srgbClr val="000099"/>
                </a:solidFill>
                <a:latin typeface="Arial" pitchFamily="34" charset="0"/>
                <a:cs typeface="Arial" pitchFamily="34" charset="0"/>
              </a:rPr>
              <a:t>Work </a:t>
            </a:r>
            <a:r>
              <a:rPr lang="en-US" sz="2000" dirty="0">
                <a:solidFill>
                  <a:srgbClr val="000099"/>
                </a:solidFill>
                <a:latin typeface="Arial" pitchFamily="34" charset="0"/>
                <a:cs typeface="Arial" pitchFamily="34" charset="0"/>
              </a:rPr>
              <a:t>doesn’t get misplaced or stalled—expediters are </a:t>
            </a:r>
            <a:r>
              <a:rPr lang="en-US" sz="2000" dirty="0" smtClean="0">
                <a:solidFill>
                  <a:srgbClr val="000099"/>
                </a:solidFill>
                <a:latin typeface="Arial" pitchFamily="34" charset="0"/>
                <a:cs typeface="Arial" pitchFamily="34" charset="0"/>
              </a:rPr>
              <a:t>rarely required </a:t>
            </a:r>
            <a:r>
              <a:rPr lang="en-US" sz="2000" dirty="0">
                <a:solidFill>
                  <a:srgbClr val="000099"/>
                </a:solidFill>
                <a:latin typeface="Arial" pitchFamily="34" charset="0"/>
                <a:cs typeface="Arial" pitchFamily="34" charset="0"/>
              </a:rPr>
              <a:t>to recover from errors or mismanagement of </a:t>
            </a:r>
            <a:r>
              <a:rPr lang="en-US" sz="2000" dirty="0" smtClean="0">
                <a:solidFill>
                  <a:srgbClr val="000099"/>
                </a:solidFill>
                <a:latin typeface="Arial" pitchFamily="34" charset="0"/>
                <a:cs typeface="Arial" pitchFamily="34" charset="0"/>
              </a:rPr>
              <a:t>the work</a:t>
            </a:r>
            <a:r>
              <a:rPr lang="en-US" sz="2000" dirty="0">
                <a:solidFill>
                  <a:srgbClr val="000099"/>
                </a:solidFill>
                <a:latin typeface="Arial" pitchFamily="34" charset="0"/>
                <a:cs typeface="Arial" pitchFamily="34" charset="0"/>
              </a:rPr>
              <a:t>.</a:t>
            </a:r>
          </a:p>
          <a:p>
            <a:pPr algn="just">
              <a:buBlip>
                <a:blip r:embed="rId2"/>
              </a:buBlip>
            </a:pPr>
            <a:r>
              <a:rPr lang="en-US" sz="2000" dirty="0" smtClean="0">
                <a:solidFill>
                  <a:srgbClr val="000099"/>
                </a:solidFill>
                <a:latin typeface="Arial" pitchFamily="34" charset="0"/>
                <a:cs typeface="Arial" pitchFamily="34" charset="0"/>
              </a:rPr>
              <a:t>The </a:t>
            </a:r>
            <a:r>
              <a:rPr lang="en-US" sz="2000" dirty="0">
                <a:solidFill>
                  <a:srgbClr val="000099"/>
                </a:solidFill>
                <a:latin typeface="Arial" pitchFamily="34" charset="0"/>
                <a:cs typeface="Arial" pitchFamily="34" charset="0"/>
              </a:rPr>
              <a:t>managers can focus on staff and business issues, </a:t>
            </a:r>
            <a:r>
              <a:rPr lang="en-US" sz="2000" dirty="0" smtClean="0">
                <a:solidFill>
                  <a:srgbClr val="000099"/>
                </a:solidFill>
                <a:latin typeface="Arial" pitchFamily="34" charset="0"/>
                <a:cs typeface="Arial" pitchFamily="34" charset="0"/>
              </a:rPr>
              <a:t>such as </a:t>
            </a:r>
            <a:r>
              <a:rPr lang="en-US" sz="2000" dirty="0">
                <a:solidFill>
                  <a:srgbClr val="000099"/>
                </a:solidFill>
                <a:latin typeface="Arial" pitchFamily="34" charset="0"/>
                <a:cs typeface="Arial" pitchFamily="34" charset="0"/>
              </a:rPr>
              <a:t>individual performance, optimal procedures, and </a:t>
            </a:r>
            <a:r>
              <a:rPr lang="en-US" sz="2000" dirty="0" smtClean="0">
                <a:solidFill>
                  <a:srgbClr val="000099"/>
                </a:solidFill>
                <a:latin typeface="Arial" pitchFamily="34" charset="0"/>
                <a:cs typeface="Arial" pitchFamily="34" charset="0"/>
              </a:rPr>
              <a:t>special cases</a:t>
            </a:r>
            <a:r>
              <a:rPr lang="en-US" sz="2000" dirty="0">
                <a:solidFill>
                  <a:srgbClr val="000099"/>
                </a:solidFill>
                <a:latin typeface="Arial" pitchFamily="34" charset="0"/>
                <a:cs typeface="Arial" pitchFamily="34" charset="0"/>
              </a:rPr>
              <a:t>, rather than the routine assignment of tasks. </a:t>
            </a:r>
            <a:r>
              <a:rPr lang="en-US" sz="2000" dirty="0" smtClean="0">
                <a:solidFill>
                  <a:srgbClr val="000099"/>
                </a:solidFill>
                <a:latin typeface="Arial" pitchFamily="34" charset="0"/>
                <a:cs typeface="Arial" pitchFamily="34" charset="0"/>
              </a:rPr>
              <a:t>The army </a:t>
            </a:r>
            <a:r>
              <a:rPr lang="en-US" sz="2000" dirty="0">
                <a:solidFill>
                  <a:srgbClr val="000099"/>
                </a:solidFill>
                <a:latin typeface="Arial" pitchFamily="34" charset="0"/>
                <a:cs typeface="Arial" pitchFamily="34" charset="0"/>
              </a:rPr>
              <a:t>of clerks is no longer required to deliver and track </a:t>
            </a:r>
            <a:r>
              <a:rPr lang="en-US" sz="2000" dirty="0" smtClean="0">
                <a:solidFill>
                  <a:srgbClr val="000099"/>
                </a:solidFill>
                <a:latin typeface="Arial" pitchFamily="34" charset="0"/>
                <a:cs typeface="Arial" pitchFamily="34" charset="0"/>
              </a:rPr>
              <a:t>the work.</a:t>
            </a:r>
          </a:p>
        </p:txBody>
      </p:sp>
    </p:spTree>
    <p:extLst>
      <p:ext uri="{BB962C8B-B14F-4D97-AF65-F5344CB8AC3E}">
        <p14:creationId xmlns:p14="http://schemas.microsoft.com/office/powerpoint/2010/main" val="41011057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8" y="6286500"/>
            <a:ext cx="45443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30</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Workflow</a:t>
            </a:r>
            <a:endParaRPr lang="en-US" sz="2800" b="1" dirty="0" smtClean="0">
              <a:solidFill>
                <a:srgbClr val="C00000"/>
              </a:solidFill>
              <a:latin typeface="Arial" pitchFamily="34" charset="0"/>
              <a:cs typeface="Arial" pitchFamily="34" charset="0"/>
            </a:endParaRPr>
          </a:p>
        </p:txBody>
      </p:sp>
      <p:sp>
        <p:nvSpPr>
          <p:cNvPr id="3" name="Rectangle 2"/>
          <p:cNvSpPr/>
          <p:nvPr/>
        </p:nvSpPr>
        <p:spPr>
          <a:xfrm>
            <a:off x="747346" y="867870"/>
            <a:ext cx="7789822" cy="6586418"/>
          </a:xfrm>
          <a:prstGeom prst="rect">
            <a:avLst/>
          </a:prstGeom>
        </p:spPr>
        <p:txBody>
          <a:bodyPr wrap="square">
            <a:spAutoFit/>
          </a:bodyPr>
          <a:lstStyle/>
          <a:p>
            <a:pPr>
              <a:spcBef>
                <a:spcPts val="1200"/>
              </a:spcBef>
            </a:pPr>
            <a:r>
              <a:rPr lang="en-US" dirty="0" smtClean="0">
                <a:solidFill>
                  <a:srgbClr val="660066"/>
                </a:solidFill>
                <a:latin typeface="Arial" pitchFamily="34" charset="0"/>
                <a:cs typeface="Arial" pitchFamily="34" charset="0"/>
              </a:rPr>
              <a:t>Selective Dependency Conditions</a:t>
            </a:r>
          </a:p>
          <a:p>
            <a:pPr marL="457200" indent="-457200" algn="just">
              <a:spcBef>
                <a:spcPts val="600"/>
              </a:spcBef>
              <a:buFont typeface="+mj-lt"/>
              <a:buAutoNum type="arabicPeriod" startAt="4"/>
            </a:pPr>
            <a:r>
              <a:rPr lang="en-US" sz="2000" i="1" dirty="0" smtClean="0">
                <a:solidFill>
                  <a:srgbClr val="0000FF"/>
                </a:solidFill>
                <a:latin typeface="Arial" pitchFamily="34" charset="0"/>
                <a:cs typeface="Arial" pitchFamily="34" charset="0"/>
                <a:sym typeface="Symbol"/>
              </a:rPr>
              <a:t></a:t>
            </a:r>
            <a:r>
              <a:rPr lang="en-US" sz="2000" i="1" dirty="0" smtClean="0">
                <a:solidFill>
                  <a:srgbClr val="0000FF"/>
                </a:solidFill>
                <a:latin typeface="Arial" pitchFamily="34" charset="0"/>
                <a:cs typeface="Arial" pitchFamily="34" charset="0"/>
              </a:rPr>
              <a:t>k</a:t>
            </a:r>
            <a:r>
              <a:rPr lang="en-US" sz="2000" dirty="0" smtClean="0">
                <a:solidFill>
                  <a:srgbClr val="0000FF"/>
                </a:solidFill>
                <a:latin typeface="Arial" pitchFamily="34" charset="0"/>
                <a:cs typeface="Arial" pitchFamily="34" charset="0"/>
              </a:rPr>
              <a:t>(</a:t>
            </a:r>
            <a:r>
              <a:rPr lang="en-US" sz="2000" i="1" dirty="0" err="1" smtClean="0">
                <a:solidFill>
                  <a:srgbClr val="0000FF"/>
                </a:solidFill>
                <a:latin typeface="Symbol" pitchFamily="18" charset="2"/>
                <a:cs typeface="Arial" pitchFamily="34" charset="0"/>
              </a:rPr>
              <a:t>t</a:t>
            </a:r>
            <a:r>
              <a:rPr lang="en-US" sz="2000" i="1" baseline="-15000" dirty="0" err="1" smtClean="0">
                <a:solidFill>
                  <a:srgbClr val="0000FF"/>
                </a:solidFill>
                <a:latin typeface="Arial" pitchFamily="34" charset="0"/>
                <a:cs typeface="Arial" pitchFamily="34" charset="0"/>
              </a:rPr>
              <a:t>k</a:t>
            </a:r>
            <a:r>
              <a:rPr lang="en-US" sz="2000" i="1" dirty="0" err="1" smtClean="0">
                <a:solidFill>
                  <a:srgbClr val="0000FF"/>
                </a:solidFill>
                <a:latin typeface="Arial" pitchFamily="34" charset="0"/>
                <a:cs typeface="Arial" pitchFamily="34" charset="0"/>
              </a:rPr>
              <a:t>.status</a:t>
            </a:r>
            <a:r>
              <a:rPr lang="en-US" sz="2000" i="1" dirty="0" smtClean="0">
                <a:solidFill>
                  <a:srgbClr val="0000FF"/>
                </a:solidFill>
                <a:latin typeface="Arial" pitchFamily="34" charset="0"/>
                <a:cs typeface="Arial" pitchFamily="34" charset="0"/>
              </a:rPr>
              <a:t> </a:t>
            </a:r>
            <a:r>
              <a:rPr lang="en-US" sz="2000" dirty="0">
                <a:solidFill>
                  <a:srgbClr val="0000FF"/>
                </a:solidFill>
                <a:latin typeface="Arial" pitchFamily="34" charset="0"/>
                <a:cs typeface="Arial" pitchFamily="34" charset="0"/>
                <a:sym typeface="Symbol"/>
              </a:rPr>
              <a:t></a:t>
            </a:r>
            <a:r>
              <a:rPr lang="en-US" sz="2000" dirty="0">
                <a:solidFill>
                  <a:srgbClr val="0000FF"/>
                </a:solidFill>
                <a:latin typeface="Arial" pitchFamily="34" charset="0"/>
                <a:cs typeface="Arial" pitchFamily="34" charset="0"/>
              </a:rPr>
              <a:t> </a:t>
            </a:r>
            <a:r>
              <a:rPr lang="en-US" sz="2000" i="1" dirty="0" smtClean="0">
                <a:solidFill>
                  <a:srgbClr val="0000FF"/>
                </a:solidFill>
                <a:latin typeface="Arial" pitchFamily="34" charset="0"/>
                <a:cs typeface="Arial" pitchFamily="34" charset="0"/>
              </a:rPr>
              <a:t>commit </a:t>
            </a:r>
            <a:r>
              <a:rPr lang="en-US" sz="2000" i="1" dirty="0" smtClean="0">
                <a:solidFill>
                  <a:srgbClr val="0000FF"/>
                </a:solidFill>
                <a:latin typeface="Arial" pitchFamily="34" charset="0"/>
                <a:cs typeface="Arial" pitchFamily="34" charset="0"/>
                <a:sym typeface="Symbol"/>
              </a:rPr>
              <a:t></a:t>
            </a:r>
            <a:r>
              <a:rPr lang="en-US" sz="2000" i="1" dirty="0">
                <a:solidFill>
                  <a:srgbClr val="0000FF"/>
                </a:solidFill>
                <a:latin typeface="Arial" pitchFamily="34" charset="0"/>
                <a:cs typeface="Arial" pitchFamily="34" charset="0"/>
                <a:sym typeface="Symbol"/>
              </a:rPr>
              <a:t> </a:t>
            </a:r>
            <a:r>
              <a:rPr lang="en-US" sz="2000" i="1" dirty="0" err="1" smtClean="0">
                <a:solidFill>
                  <a:srgbClr val="0000FF"/>
                </a:solidFill>
                <a:latin typeface="Symbol" pitchFamily="18" charset="2"/>
                <a:cs typeface="Arial" pitchFamily="34" charset="0"/>
              </a:rPr>
              <a:t>t</a:t>
            </a:r>
            <a:r>
              <a:rPr lang="en-US" sz="2000" i="1" baseline="-15000" dirty="0" err="1" smtClean="0">
                <a:solidFill>
                  <a:srgbClr val="0000FF"/>
                </a:solidFill>
                <a:latin typeface="Arial" pitchFamily="34" charset="0"/>
                <a:cs typeface="Arial" pitchFamily="34" charset="0"/>
              </a:rPr>
              <a:t>k</a:t>
            </a:r>
            <a:r>
              <a:rPr lang="en-US" sz="2000" i="1" dirty="0" err="1" smtClean="0">
                <a:solidFill>
                  <a:srgbClr val="0000FF"/>
                </a:solidFill>
                <a:latin typeface="Arial" pitchFamily="34" charset="0"/>
                <a:cs typeface="Arial" pitchFamily="34" charset="0"/>
              </a:rPr>
              <a:t>.status</a:t>
            </a:r>
            <a:r>
              <a:rPr lang="en-US" sz="2000" i="1" dirty="0" smtClean="0">
                <a:solidFill>
                  <a:srgbClr val="0000FF"/>
                </a:solidFill>
                <a:latin typeface="Arial" pitchFamily="34" charset="0"/>
                <a:cs typeface="Arial" pitchFamily="34" charset="0"/>
              </a:rPr>
              <a:t> </a:t>
            </a:r>
            <a:r>
              <a:rPr lang="en-US" sz="2000" dirty="0" smtClean="0">
                <a:solidFill>
                  <a:srgbClr val="0000FF"/>
                </a:solidFill>
                <a:latin typeface="Arial" pitchFamily="34" charset="0"/>
                <a:cs typeface="Arial" pitchFamily="34" charset="0"/>
                <a:sym typeface="Symbol"/>
              </a:rPr>
              <a:t>=</a:t>
            </a:r>
            <a:r>
              <a:rPr lang="en-US" sz="2000" dirty="0" smtClean="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rPr>
              <a:t>fail</a:t>
            </a:r>
            <a:r>
              <a:rPr lang="en-US" sz="2000" dirty="0" smtClean="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sym typeface="Symbol"/>
              </a:rPr>
              <a:t> </a:t>
            </a:r>
            <a:r>
              <a:rPr lang="en-US" sz="2000" i="1" dirty="0" smtClean="0">
                <a:solidFill>
                  <a:srgbClr val="0000FF"/>
                </a:solidFill>
                <a:latin typeface="Arial" pitchFamily="34" charset="0"/>
                <a:cs typeface="Arial" pitchFamily="34" charset="0"/>
                <a:sym typeface="Symbol"/>
              </a:rPr>
              <a:t></a:t>
            </a:r>
            <a:r>
              <a:rPr lang="en-US" sz="2000" i="1" dirty="0" smtClean="0">
                <a:solidFill>
                  <a:srgbClr val="0000FF"/>
                </a:solidFill>
                <a:latin typeface="Arial" pitchFamily="34" charset="0"/>
                <a:cs typeface="Arial" pitchFamily="34" charset="0"/>
              </a:rPr>
              <a:t>k</a:t>
            </a:r>
            <a:r>
              <a:rPr lang="en-US" sz="2000" dirty="0" smtClean="0">
                <a:solidFill>
                  <a:srgbClr val="0000FF"/>
                </a:solidFill>
                <a:latin typeface="Arial" pitchFamily="34" charset="0"/>
                <a:cs typeface="Arial" pitchFamily="34" charset="0"/>
              </a:rPr>
              <a:t>(</a:t>
            </a:r>
            <a:r>
              <a:rPr lang="en-US" sz="2000" i="1" dirty="0" err="1" smtClean="0">
                <a:solidFill>
                  <a:srgbClr val="0000FF"/>
                </a:solidFill>
                <a:latin typeface="Symbol" pitchFamily="18" charset="2"/>
                <a:cs typeface="Arial" pitchFamily="34" charset="0"/>
              </a:rPr>
              <a:t>t</a:t>
            </a:r>
            <a:r>
              <a:rPr lang="en-US" sz="2000" i="1" baseline="-15000" dirty="0" err="1" smtClean="0">
                <a:solidFill>
                  <a:srgbClr val="0000FF"/>
                </a:solidFill>
                <a:latin typeface="Arial" pitchFamily="34" charset="0"/>
                <a:cs typeface="Arial" pitchFamily="34" charset="0"/>
              </a:rPr>
              <a:t>k</a:t>
            </a:r>
            <a:r>
              <a:rPr lang="en-US" sz="2000" i="1" dirty="0" err="1" smtClean="0">
                <a:solidFill>
                  <a:srgbClr val="0000FF"/>
                </a:solidFill>
                <a:latin typeface="Arial" pitchFamily="34" charset="0"/>
                <a:cs typeface="Arial" pitchFamily="34" charset="0"/>
              </a:rPr>
              <a:t>.status</a:t>
            </a:r>
            <a:r>
              <a:rPr lang="en-US" sz="2000" i="1" dirty="0" smtClean="0">
                <a:solidFill>
                  <a:srgbClr val="0000FF"/>
                </a:solidFill>
                <a:latin typeface="Arial" pitchFamily="34" charset="0"/>
                <a:cs typeface="Arial" pitchFamily="34" charset="0"/>
              </a:rPr>
              <a:t> </a:t>
            </a:r>
            <a:r>
              <a:rPr lang="en-US" sz="2000" dirty="0" smtClean="0">
                <a:solidFill>
                  <a:srgbClr val="0000FF"/>
                </a:solidFill>
                <a:latin typeface="Arial" pitchFamily="34" charset="0"/>
                <a:cs typeface="Arial" pitchFamily="34" charset="0"/>
                <a:sym typeface="Symbol"/>
              </a:rPr>
              <a:t>=</a:t>
            </a:r>
            <a:r>
              <a:rPr lang="en-US" sz="2000" dirty="0" smtClean="0">
                <a:solidFill>
                  <a:srgbClr val="0000FF"/>
                </a:solidFill>
                <a:latin typeface="Arial" pitchFamily="34" charset="0"/>
                <a:cs typeface="Arial" pitchFamily="34" charset="0"/>
              </a:rPr>
              <a:t> </a:t>
            </a:r>
            <a:r>
              <a:rPr lang="en-US" sz="2000" i="1" dirty="0" smtClean="0">
                <a:solidFill>
                  <a:srgbClr val="0000FF"/>
                </a:solidFill>
                <a:latin typeface="Arial" pitchFamily="34" charset="0"/>
                <a:cs typeface="Arial" pitchFamily="34" charset="0"/>
              </a:rPr>
              <a:t>semantically-fail)</a:t>
            </a:r>
            <a:r>
              <a:rPr lang="en-US" sz="2000" i="1" dirty="0" smtClean="0">
                <a:solidFill>
                  <a:srgbClr val="0000FF"/>
                </a:solidFill>
                <a:latin typeface="Arial" pitchFamily="34" charset="0"/>
                <a:cs typeface="Arial" pitchFamily="34" charset="0"/>
                <a:sym typeface="Wingdings" pitchFamily="2" charset="2"/>
              </a:rPr>
              <a:t></a:t>
            </a:r>
            <a:r>
              <a:rPr lang="en-US" sz="2000" i="1" dirty="0" smtClean="0">
                <a:solidFill>
                  <a:srgbClr val="0000FF"/>
                </a:solidFill>
                <a:latin typeface="Arial" pitchFamily="34" charset="0"/>
                <a:cs typeface="Arial" pitchFamily="34" charset="0"/>
              </a:rPr>
              <a:t> </a:t>
            </a:r>
            <a:r>
              <a:rPr lang="en-US" sz="2000" i="1" dirty="0" err="1">
                <a:solidFill>
                  <a:srgbClr val="0000FF"/>
                </a:solidFill>
                <a:latin typeface="Arial" pitchFamily="34" charset="0"/>
                <a:cs typeface="Arial" pitchFamily="34" charset="0"/>
                <a:sym typeface="Symbol"/>
              </a:rPr>
              <a:t>TG.result</a:t>
            </a:r>
            <a:r>
              <a:rPr lang="en-US" sz="2000" i="1" dirty="0">
                <a:solidFill>
                  <a:srgbClr val="0000FF"/>
                </a:solidFill>
                <a:latin typeface="Arial" pitchFamily="34" charset="0"/>
                <a:cs typeface="Arial" pitchFamily="34" charset="0"/>
                <a:sym typeface="Symbol"/>
              </a:rPr>
              <a:t> = </a:t>
            </a:r>
            <a:r>
              <a:rPr lang="en-US" sz="2000" i="1" dirty="0" smtClean="0">
                <a:solidFill>
                  <a:srgbClr val="0000FF"/>
                </a:solidFill>
                <a:latin typeface="Arial" pitchFamily="34" charset="0"/>
                <a:cs typeface="Arial" pitchFamily="34" charset="0"/>
              </a:rPr>
              <a:t>semantically-fail</a:t>
            </a:r>
            <a:endParaRPr lang="en-US" sz="2000" dirty="0">
              <a:solidFill>
                <a:srgbClr val="0000FF"/>
              </a:solidFill>
              <a:latin typeface="Arial" pitchFamily="34" charset="0"/>
              <a:cs typeface="Arial" pitchFamily="34" charset="0"/>
            </a:endParaRPr>
          </a:p>
          <a:p>
            <a:pPr marL="519113" algn="just">
              <a:spcBef>
                <a:spcPts val="600"/>
              </a:spcBef>
            </a:pPr>
            <a:r>
              <a:rPr lang="en-US" sz="1800" dirty="0" smtClean="0">
                <a:solidFill>
                  <a:srgbClr val="0000FF"/>
                </a:solidFill>
                <a:latin typeface="Arial" pitchFamily="34" charset="0"/>
                <a:cs typeface="Arial" pitchFamily="34" charset="0"/>
              </a:rPr>
              <a:t>This </a:t>
            </a:r>
            <a:r>
              <a:rPr lang="en-US" sz="1800" dirty="0">
                <a:solidFill>
                  <a:srgbClr val="0000FF"/>
                </a:solidFill>
                <a:latin typeface="Arial" pitchFamily="34" charset="0"/>
                <a:cs typeface="Arial" pitchFamily="34" charset="0"/>
              </a:rPr>
              <a:t>says </a:t>
            </a:r>
            <a:r>
              <a:rPr lang="en-US" sz="1800" dirty="0" smtClean="0">
                <a:solidFill>
                  <a:srgbClr val="0000FF"/>
                </a:solidFill>
                <a:latin typeface="Arial" pitchFamily="34" charset="0"/>
                <a:cs typeface="Arial" pitchFamily="34" charset="0"/>
              </a:rPr>
              <a:t>that if all tasks are of transactional type and at least one task is semantically-fail and no task are commit then the unit is semantically fail.</a:t>
            </a:r>
            <a:endParaRPr lang="en-US" sz="1800" i="1" dirty="0">
              <a:solidFill>
                <a:srgbClr val="0000FF"/>
              </a:solidFill>
              <a:latin typeface="Arial" pitchFamily="34" charset="0"/>
              <a:cs typeface="Arial" pitchFamily="34" charset="0"/>
            </a:endParaRPr>
          </a:p>
          <a:p>
            <a:pPr marL="457200" indent="-457200" algn="just">
              <a:spcBef>
                <a:spcPts val="600"/>
              </a:spcBef>
              <a:buFont typeface="+mj-lt"/>
              <a:buAutoNum type="arabicPeriod" startAt="5"/>
            </a:pPr>
            <a:r>
              <a:rPr lang="en-US" sz="2000" i="1" dirty="0">
                <a:solidFill>
                  <a:srgbClr val="0000FF"/>
                </a:solidFill>
                <a:latin typeface="Arial" pitchFamily="34" charset="0"/>
                <a:cs typeface="Arial" pitchFamily="34" charset="0"/>
                <a:sym typeface="Symbol"/>
              </a:rPr>
              <a:t></a:t>
            </a:r>
            <a:r>
              <a:rPr lang="en-US" sz="2000" i="1" dirty="0">
                <a:solidFill>
                  <a:srgbClr val="0000FF"/>
                </a:solidFill>
                <a:latin typeface="Arial" pitchFamily="34" charset="0"/>
                <a:cs typeface="Arial" pitchFamily="34" charset="0"/>
              </a:rPr>
              <a:t>k</a:t>
            </a:r>
            <a:r>
              <a:rPr lang="en-US" sz="2000" dirty="0">
                <a:solidFill>
                  <a:srgbClr val="0000FF"/>
                </a:solidFill>
                <a:latin typeface="Arial" pitchFamily="34" charset="0"/>
                <a:cs typeface="Arial" pitchFamily="34" charset="0"/>
              </a:rPr>
              <a:t>(</a:t>
            </a:r>
            <a:r>
              <a:rPr lang="en-US" sz="2000" i="1" dirty="0" err="1">
                <a:solidFill>
                  <a:srgbClr val="0000FF"/>
                </a:solidFill>
                <a:latin typeface="Symbol" pitchFamily="18" charset="2"/>
                <a:cs typeface="Arial" pitchFamily="34" charset="0"/>
              </a:rPr>
              <a:t>t</a:t>
            </a:r>
            <a:r>
              <a:rPr lang="en-US" sz="2000" i="1" baseline="-15000" dirty="0" err="1">
                <a:solidFill>
                  <a:srgbClr val="0000FF"/>
                </a:solidFill>
                <a:latin typeface="Arial" pitchFamily="34" charset="0"/>
                <a:cs typeface="Arial" pitchFamily="34" charset="0"/>
              </a:rPr>
              <a:t>k</a:t>
            </a:r>
            <a:r>
              <a:rPr lang="en-US" sz="2000" i="1" dirty="0" err="1">
                <a:solidFill>
                  <a:srgbClr val="0000FF"/>
                </a:solidFill>
                <a:latin typeface="Arial" pitchFamily="34" charset="0"/>
                <a:cs typeface="Arial" pitchFamily="34" charset="0"/>
              </a:rPr>
              <a:t>.status</a:t>
            </a:r>
            <a:r>
              <a:rPr lang="en-US" sz="2000" i="1" dirty="0">
                <a:solidFill>
                  <a:srgbClr val="0000FF"/>
                </a:solidFill>
                <a:latin typeface="Arial" pitchFamily="34" charset="0"/>
                <a:cs typeface="Arial" pitchFamily="34" charset="0"/>
              </a:rPr>
              <a:t> </a:t>
            </a:r>
            <a:r>
              <a:rPr lang="en-US" sz="2000" dirty="0" smtClean="0">
                <a:solidFill>
                  <a:srgbClr val="0000FF"/>
                </a:solidFill>
                <a:latin typeface="Arial" pitchFamily="34" charset="0"/>
                <a:cs typeface="Arial" pitchFamily="34" charset="0"/>
                <a:sym typeface="Symbol"/>
              </a:rPr>
              <a:t>=</a:t>
            </a:r>
            <a:r>
              <a:rPr lang="en-US" sz="2000" dirty="0" smtClean="0">
                <a:solidFill>
                  <a:srgbClr val="0000FF"/>
                </a:solidFill>
                <a:latin typeface="Arial" pitchFamily="34" charset="0"/>
                <a:cs typeface="Arial" pitchFamily="34" charset="0"/>
              </a:rPr>
              <a:t> </a:t>
            </a:r>
            <a:r>
              <a:rPr lang="en-US" sz="2000" i="1" dirty="0" smtClean="0">
                <a:solidFill>
                  <a:srgbClr val="0000FF"/>
                </a:solidFill>
                <a:latin typeface="Arial" pitchFamily="34" charset="0"/>
                <a:cs typeface="Arial" pitchFamily="34" charset="0"/>
              </a:rPr>
              <a:t>abort </a:t>
            </a:r>
            <a:r>
              <a:rPr lang="en-US" sz="2000" i="1" dirty="0" smtClean="0">
                <a:solidFill>
                  <a:srgbClr val="0000FF"/>
                </a:solidFill>
                <a:latin typeface="Arial" pitchFamily="34" charset="0"/>
                <a:cs typeface="Arial" pitchFamily="34" charset="0"/>
                <a:sym typeface="Symbol"/>
              </a:rPr>
              <a:t> </a:t>
            </a:r>
            <a:r>
              <a:rPr lang="en-US" sz="2000" i="1" dirty="0" err="1">
                <a:solidFill>
                  <a:srgbClr val="0000FF"/>
                </a:solidFill>
                <a:latin typeface="Symbol" pitchFamily="18" charset="2"/>
                <a:cs typeface="Arial" pitchFamily="34" charset="0"/>
              </a:rPr>
              <a:t>t</a:t>
            </a:r>
            <a:r>
              <a:rPr lang="en-US" sz="2000" i="1" baseline="-15000" dirty="0" err="1">
                <a:solidFill>
                  <a:srgbClr val="0000FF"/>
                </a:solidFill>
                <a:latin typeface="Arial" pitchFamily="34" charset="0"/>
                <a:cs typeface="Arial" pitchFamily="34" charset="0"/>
              </a:rPr>
              <a:t>k</a:t>
            </a:r>
            <a:r>
              <a:rPr lang="en-US" sz="2000" i="1" dirty="0" err="1">
                <a:solidFill>
                  <a:srgbClr val="0000FF"/>
                </a:solidFill>
                <a:latin typeface="Arial" pitchFamily="34" charset="0"/>
                <a:cs typeface="Arial" pitchFamily="34" charset="0"/>
              </a:rPr>
              <a:t>.status</a:t>
            </a:r>
            <a:r>
              <a:rPr lang="en-US" sz="2000" i="1" dirty="0">
                <a:solidFill>
                  <a:srgbClr val="0000FF"/>
                </a:solidFill>
                <a:latin typeface="Arial" pitchFamily="34" charset="0"/>
                <a:cs typeface="Arial" pitchFamily="34" charset="0"/>
              </a:rPr>
              <a:t> </a:t>
            </a:r>
            <a:r>
              <a:rPr lang="en-US" sz="2000" dirty="0">
                <a:solidFill>
                  <a:srgbClr val="0000FF"/>
                </a:solidFill>
                <a:latin typeface="Arial" pitchFamily="34" charset="0"/>
                <a:cs typeface="Arial" pitchFamily="34" charset="0"/>
                <a:sym typeface="Symbol"/>
              </a:rPr>
              <a:t>=</a:t>
            </a:r>
            <a:r>
              <a:rPr lang="en-US" sz="2000" dirty="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rPr>
              <a:t>fail</a:t>
            </a:r>
            <a:r>
              <a:rPr lang="en-US" sz="2000" dirty="0">
                <a:solidFill>
                  <a:srgbClr val="0000FF"/>
                </a:solidFill>
                <a:latin typeface="Arial" pitchFamily="34" charset="0"/>
                <a:cs typeface="Arial" pitchFamily="34" charset="0"/>
              </a:rPr>
              <a:t>) </a:t>
            </a:r>
            <a:r>
              <a:rPr lang="en-US" sz="2000" i="1" dirty="0" smtClean="0">
                <a:solidFill>
                  <a:srgbClr val="0000FF"/>
                </a:solidFill>
                <a:latin typeface="Arial" pitchFamily="34" charset="0"/>
                <a:cs typeface="Arial" pitchFamily="34" charset="0"/>
                <a:sym typeface="Wingdings" pitchFamily="2" charset="2"/>
              </a:rPr>
              <a:t></a:t>
            </a:r>
            <a:r>
              <a:rPr lang="en-US" sz="2000" i="1" dirty="0" smtClean="0">
                <a:solidFill>
                  <a:srgbClr val="0000FF"/>
                </a:solidFill>
                <a:latin typeface="Arial" pitchFamily="34" charset="0"/>
                <a:cs typeface="Arial" pitchFamily="34" charset="0"/>
              </a:rPr>
              <a:t> </a:t>
            </a:r>
            <a:r>
              <a:rPr lang="en-US" sz="2000" i="1" dirty="0" err="1">
                <a:solidFill>
                  <a:srgbClr val="0000FF"/>
                </a:solidFill>
                <a:latin typeface="Arial" pitchFamily="34" charset="0"/>
                <a:cs typeface="Arial" pitchFamily="34" charset="0"/>
                <a:sym typeface="Symbol"/>
              </a:rPr>
              <a:t>TG.result</a:t>
            </a:r>
            <a:r>
              <a:rPr lang="en-US" sz="2000" i="1" dirty="0">
                <a:solidFill>
                  <a:srgbClr val="0000FF"/>
                </a:solidFill>
                <a:latin typeface="Arial" pitchFamily="34" charset="0"/>
                <a:cs typeface="Arial" pitchFamily="34" charset="0"/>
                <a:sym typeface="Symbol"/>
              </a:rPr>
              <a:t> = </a:t>
            </a:r>
            <a:r>
              <a:rPr lang="en-US" sz="2000" i="1" dirty="0" smtClean="0">
                <a:solidFill>
                  <a:srgbClr val="0000FF"/>
                </a:solidFill>
                <a:latin typeface="Arial" pitchFamily="34" charset="0"/>
                <a:cs typeface="Arial" pitchFamily="34" charset="0"/>
              </a:rPr>
              <a:t>fail</a:t>
            </a:r>
            <a:endParaRPr lang="en-US" sz="2000" dirty="0">
              <a:solidFill>
                <a:srgbClr val="0000FF"/>
              </a:solidFill>
              <a:latin typeface="Arial" pitchFamily="34" charset="0"/>
              <a:cs typeface="Arial" pitchFamily="34" charset="0"/>
            </a:endParaRPr>
          </a:p>
          <a:p>
            <a:pPr marL="519113" algn="just">
              <a:spcBef>
                <a:spcPts val="600"/>
              </a:spcBef>
            </a:pPr>
            <a:r>
              <a:rPr lang="en-US" sz="1800" dirty="0">
                <a:solidFill>
                  <a:srgbClr val="0000FF"/>
                </a:solidFill>
                <a:latin typeface="Arial" pitchFamily="34" charset="0"/>
                <a:cs typeface="Arial" pitchFamily="34" charset="0"/>
              </a:rPr>
              <a:t>This says that if all tasks are </a:t>
            </a:r>
            <a:r>
              <a:rPr lang="en-US" sz="1800" dirty="0" smtClean="0">
                <a:solidFill>
                  <a:srgbClr val="0000FF"/>
                </a:solidFill>
                <a:latin typeface="Arial" pitchFamily="34" charset="0"/>
                <a:cs typeface="Arial" pitchFamily="34" charset="0"/>
              </a:rPr>
              <a:t>abort for transactional tasks or fail for non-transactional tasks then the unit is fail.</a:t>
            </a:r>
            <a:endParaRPr lang="en-US" sz="1800" i="1" dirty="0">
              <a:solidFill>
                <a:srgbClr val="0000FF"/>
              </a:solidFill>
              <a:latin typeface="Arial" pitchFamily="34" charset="0"/>
              <a:cs typeface="Arial" pitchFamily="34" charset="0"/>
            </a:endParaRPr>
          </a:p>
          <a:p>
            <a:pPr marL="457200" indent="-457200">
              <a:spcBef>
                <a:spcPts val="1200"/>
              </a:spcBef>
              <a:buFont typeface="+mj-lt"/>
              <a:buAutoNum type="arabicPeriod" startAt="6"/>
            </a:pPr>
            <a:r>
              <a:rPr lang="en-US" sz="2000" i="1" dirty="0" smtClean="0">
                <a:solidFill>
                  <a:srgbClr val="0000FF"/>
                </a:solidFill>
                <a:latin typeface="Arial" pitchFamily="34" charset="0"/>
                <a:cs typeface="Arial" pitchFamily="34" charset="0"/>
                <a:sym typeface="Symbol"/>
              </a:rPr>
              <a:t></a:t>
            </a:r>
            <a:r>
              <a:rPr lang="en-US" sz="2000" i="1" dirty="0" smtClean="0">
                <a:solidFill>
                  <a:srgbClr val="0000FF"/>
                </a:solidFill>
                <a:latin typeface="Arial" pitchFamily="34" charset="0"/>
                <a:cs typeface="Arial" pitchFamily="34" charset="0"/>
              </a:rPr>
              <a:t>k</a:t>
            </a:r>
            <a:r>
              <a:rPr lang="en-US" sz="2000" dirty="0" smtClean="0">
                <a:solidFill>
                  <a:srgbClr val="0000FF"/>
                </a:solidFill>
                <a:latin typeface="Arial" pitchFamily="34" charset="0"/>
                <a:cs typeface="Arial" pitchFamily="34" charset="0"/>
              </a:rPr>
              <a:t>(</a:t>
            </a:r>
            <a:r>
              <a:rPr lang="en-US" sz="2000" i="1" dirty="0" err="1" smtClean="0">
                <a:solidFill>
                  <a:srgbClr val="0000FF"/>
                </a:solidFill>
                <a:latin typeface="Symbol" pitchFamily="18" charset="2"/>
                <a:cs typeface="Arial" pitchFamily="34" charset="0"/>
              </a:rPr>
              <a:t>t</a:t>
            </a:r>
            <a:r>
              <a:rPr lang="en-US" sz="2000" i="1" baseline="-15000" dirty="0" err="1" smtClean="0">
                <a:solidFill>
                  <a:srgbClr val="0000FF"/>
                </a:solidFill>
                <a:latin typeface="Arial" pitchFamily="34" charset="0"/>
                <a:cs typeface="Arial" pitchFamily="34" charset="0"/>
              </a:rPr>
              <a:t>k</a:t>
            </a:r>
            <a:r>
              <a:rPr lang="en-US" sz="2000" dirty="0" err="1" smtClean="0">
                <a:solidFill>
                  <a:srgbClr val="0000FF"/>
                </a:solidFill>
                <a:latin typeface="Arial" pitchFamily="34" charset="0"/>
                <a:cs typeface="Arial" pitchFamily="34" charset="0"/>
                <a:sym typeface="Symbol"/>
              </a:rPr>
              <a:t>.</a:t>
            </a:r>
            <a:r>
              <a:rPr lang="en-US" sz="2000" i="1" dirty="0" err="1" smtClean="0">
                <a:solidFill>
                  <a:srgbClr val="0000FF"/>
                </a:solidFill>
                <a:latin typeface="Arial" pitchFamily="34" charset="0"/>
                <a:cs typeface="Arial" pitchFamily="34" charset="0"/>
              </a:rPr>
              <a:t>status</a:t>
            </a:r>
            <a:r>
              <a:rPr lang="en-US" sz="2000" i="1" dirty="0" smtClean="0">
                <a:solidFill>
                  <a:srgbClr val="0000FF"/>
                </a:solidFill>
                <a:latin typeface="Arial" pitchFamily="34" charset="0"/>
                <a:cs typeface="Arial" pitchFamily="34" charset="0"/>
              </a:rPr>
              <a:t> = commit </a:t>
            </a:r>
            <a:r>
              <a:rPr lang="en-US" sz="2000" i="1" dirty="0">
                <a:solidFill>
                  <a:srgbClr val="0000FF"/>
                </a:solidFill>
                <a:latin typeface="Arial" pitchFamily="34" charset="0"/>
                <a:cs typeface="Arial" pitchFamily="34" charset="0"/>
                <a:sym typeface="Symbol"/>
              </a:rPr>
              <a:t></a:t>
            </a:r>
            <a:r>
              <a:rPr lang="en-US" sz="2000" i="1" dirty="0" smtClean="0">
                <a:solidFill>
                  <a:srgbClr val="0000FF"/>
                </a:solidFill>
                <a:latin typeface="Arial" pitchFamily="34" charset="0"/>
                <a:cs typeface="Arial" pitchFamily="34" charset="0"/>
              </a:rPr>
              <a:t> </a:t>
            </a:r>
            <a:r>
              <a:rPr lang="en-US" sz="2000" i="1" dirty="0" err="1" smtClean="0">
                <a:solidFill>
                  <a:srgbClr val="0000FF"/>
                </a:solidFill>
                <a:latin typeface="Symbol" pitchFamily="18" charset="2"/>
                <a:cs typeface="Arial" pitchFamily="34" charset="0"/>
              </a:rPr>
              <a:t>t</a:t>
            </a:r>
            <a:r>
              <a:rPr lang="en-US" sz="2000" i="1" baseline="-15000" dirty="0" err="1" smtClean="0">
                <a:solidFill>
                  <a:srgbClr val="0000FF"/>
                </a:solidFill>
                <a:latin typeface="Arial" pitchFamily="34" charset="0"/>
                <a:cs typeface="Arial" pitchFamily="34" charset="0"/>
              </a:rPr>
              <a:t>k</a:t>
            </a:r>
            <a:r>
              <a:rPr lang="en-US" sz="2000" dirty="0" err="1" smtClean="0">
                <a:solidFill>
                  <a:srgbClr val="0000FF"/>
                </a:solidFill>
                <a:latin typeface="Arial" pitchFamily="34" charset="0"/>
                <a:cs typeface="Arial" pitchFamily="34" charset="0"/>
                <a:sym typeface="Symbol"/>
              </a:rPr>
              <a:t>.</a:t>
            </a:r>
            <a:r>
              <a:rPr lang="en-US" sz="2000" i="1" dirty="0" err="1" smtClean="0">
                <a:solidFill>
                  <a:srgbClr val="0000FF"/>
                </a:solidFill>
                <a:latin typeface="Arial" pitchFamily="34" charset="0"/>
                <a:cs typeface="Arial" pitchFamily="34" charset="0"/>
              </a:rPr>
              <a:t>status</a:t>
            </a:r>
            <a:r>
              <a:rPr lang="en-US" sz="2000" i="1" dirty="0" smtClean="0">
                <a:solidFill>
                  <a:srgbClr val="0000FF"/>
                </a:solidFill>
                <a:latin typeface="Arial" pitchFamily="34" charset="0"/>
                <a:cs typeface="Arial" pitchFamily="34" charset="0"/>
              </a:rPr>
              <a:t> = complete ) </a:t>
            </a:r>
            <a:r>
              <a:rPr lang="en-US" sz="2000" i="1" dirty="0">
                <a:solidFill>
                  <a:srgbClr val="0000FF"/>
                </a:solidFill>
                <a:latin typeface="Arial" pitchFamily="34" charset="0"/>
                <a:cs typeface="Arial" pitchFamily="34" charset="0"/>
                <a:sym typeface="Wingdings" pitchFamily="2" charset="2"/>
              </a:rPr>
              <a:t></a:t>
            </a:r>
            <a:r>
              <a:rPr lang="en-US" sz="2000" i="1" dirty="0">
                <a:solidFill>
                  <a:srgbClr val="0000FF"/>
                </a:solidFill>
                <a:latin typeface="Arial" pitchFamily="34" charset="0"/>
                <a:cs typeface="Arial" pitchFamily="34" charset="0"/>
              </a:rPr>
              <a:t> </a:t>
            </a:r>
            <a:r>
              <a:rPr lang="en-US" sz="2000" i="1" dirty="0" err="1" smtClean="0">
                <a:solidFill>
                  <a:srgbClr val="0000FF"/>
                </a:solidFill>
                <a:latin typeface="Arial" pitchFamily="34" charset="0"/>
                <a:cs typeface="Arial" pitchFamily="34" charset="0"/>
                <a:sym typeface="Symbol"/>
              </a:rPr>
              <a:t>TG.result</a:t>
            </a:r>
            <a:r>
              <a:rPr lang="en-US" sz="2000" i="1" dirty="0" smtClean="0">
                <a:solidFill>
                  <a:srgbClr val="0000FF"/>
                </a:solidFill>
                <a:latin typeface="Arial" pitchFamily="34" charset="0"/>
                <a:cs typeface="Arial" pitchFamily="34" charset="0"/>
                <a:sym typeface="Symbol"/>
              </a:rPr>
              <a:t> = </a:t>
            </a:r>
            <a:r>
              <a:rPr lang="en-US" sz="2000" i="1" dirty="0" err="1" smtClean="0">
                <a:solidFill>
                  <a:srgbClr val="0000FF"/>
                </a:solidFill>
                <a:latin typeface="Symbol" pitchFamily="18" charset="2"/>
                <a:cs typeface="Arial" pitchFamily="34" charset="0"/>
              </a:rPr>
              <a:t>t</a:t>
            </a:r>
            <a:r>
              <a:rPr lang="en-US" sz="2000" i="1" baseline="-15000" dirty="0" err="1" smtClean="0">
                <a:solidFill>
                  <a:srgbClr val="0000FF"/>
                </a:solidFill>
                <a:latin typeface="Arial" pitchFamily="34" charset="0"/>
                <a:cs typeface="Arial" pitchFamily="34" charset="0"/>
              </a:rPr>
              <a:t>k</a:t>
            </a:r>
            <a:r>
              <a:rPr lang="en-US" sz="2000" dirty="0" err="1" smtClean="0">
                <a:solidFill>
                  <a:srgbClr val="0000FF"/>
                </a:solidFill>
                <a:latin typeface="Arial" pitchFamily="34" charset="0"/>
                <a:cs typeface="Arial" pitchFamily="34" charset="0"/>
                <a:sym typeface="Symbol"/>
              </a:rPr>
              <a:t>.</a:t>
            </a:r>
            <a:r>
              <a:rPr lang="en-US" sz="2000" i="1" dirty="0" err="1" smtClean="0">
                <a:solidFill>
                  <a:srgbClr val="0000FF"/>
                </a:solidFill>
                <a:latin typeface="Arial" pitchFamily="34" charset="0"/>
                <a:cs typeface="Arial" pitchFamily="34" charset="0"/>
                <a:sym typeface="Symbol"/>
              </a:rPr>
              <a:t>output</a:t>
            </a:r>
            <a:endParaRPr lang="en-US" sz="2000" i="1" dirty="0" smtClean="0">
              <a:solidFill>
                <a:srgbClr val="0000FF"/>
              </a:solidFill>
              <a:latin typeface="Arial" pitchFamily="34" charset="0"/>
              <a:cs typeface="Arial" pitchFamily="34" charset="0"/>
            </a:endParaRPr>
          </a:p>
          <a:p>
            <a:pPr marL="457200" algn="just">
              <a:spcBef>
                <a:spcPts val="1200"/>
              </a:spcBef>
            </a:pPr>
            <a:r>
              <a:rPr lang="en-US" sz="2000" dirty="0" smtClean="0">
                <a:solidFill>
                  <a:srgbClr val="0000FF"/>
                </a:solidFill>
                <a:latin typeface="Arial" pitchFamily="34" charset="0"/>
                <a:cs typeface="Arial" pitchFamily="34" charset="0"/>
              </a:rPr>
              <a:t>This </a:t>
            </a:r>
            <a:r>
              <a:rPr lang="en-US" sz="2000" dirty="0">
                <a:solidFill>
                  <a:srgbClr val="0000FF"/>
                </a:solidFill>
                <a:latin typeface="Arial" pitchFamily="34" charset="0"/>
                <a:cs typeface="Arial" pitchFamily="34" charset="0"/>
              </a:rPr>
              <a:t>says that if there exists at least one transactional task which is </a:t>
            </a:r>
            <a:r>
              <a:rPr lang="en-US" sz="2000" i="1" dirty="0">
                <a:solidFill>
                  <a:srgbClr val="0000FF"/>
                </a:solidFill>
                <a:latin typeface="Arial" pitchFamily="34" charset="0"/>
                <a:cs typeface="Arial" pitchFamily="34" charset="0"/>
              </a:rPr>
              <a:t>commit </a:t>
            </a:r>
            <a:r>
              <a:rPr lang="en-US" sz="2000" dirty="0">
                <a:solidFill>
                  <a:srgbClr val="0000FF"/>
                </a:solidFill>
                <a:latin typeface="Arial" pitchFamily="34" charset="0"/>
                <a:cs typeface="Arial" pitchFamily="34" charset="0"/>
              </a:rPr>
              <a:t>or </a:t>
            </a:r>
            <a:r>
              <a:rPr lang="en-US" sz="2000" i="1" dirty="0" smtClean="0">
                <a:solidFill>
                  <a:srgbClr val="0000FF"/>
                </a:solidFill>
                <a:latin typeface="Arial" pitchFamily="34" charset="0"/>
                <a:cs typeface="Arial" pitchFamily="34" charset="0"/>
              </a:rPr>
              <a:t>complete</a:t>
            </a:r>
            <a:r>
              <a:rPr lang="en-US" sz="2000" dirty="0">
                <a:solidFill>
                  <a:srgbClr val="0000FF"/>
                </a:solidFill>
                <a:latin typeface="Arial" pitchFamily="34" charset="0"/>
                <a:cs typeface="Arial" pitchFamily="34" charset="0"/>
              </a:rPr>
              <a:t> </a:t>
            </a:r>
            <a:r>
              <a:rPr lang="en-US" sz="2000" dirty="0" smtClean="0">
                <a:solidFill>
                  <a:srgbClr val="0000FF"/>
                </a:solidFill>
                <a:latin typeface="Arial" pitchFamily="34" charset="0"/>
                <a:cs typeface="Arial" pitchFamily="34" charset="0"/>
              </a:rPr>
              <a:t>which means that the unit succeeds then the output of the unit will be the output of that task.</a:t>
            </a:r>
          </a:p>
          <a:p>
            <a:pPr marL="457200" indent="-457200">
              <a:spcBef>
                <a:spcPts val="1200"/>
              </a:spcBef>
              <a:buFont typeface="+mj-lt"/>
              <a:buAutoNum type="arabicPeriod" startAt="3"/>
            </a:pPr>
            <a:endParaRPr lang="en-US" sz="2000" dirty="0" smtClean="0">
              <a:solidFill>
                <a:srgbClr val="0000FF"/>
              </a:solidFill>
              <a:latin typeface="Arial" pitchFamily="34" charset="0"/>
              <a:cs typeface="Arial" pitchFamily="34" charset="0"/>
            </a:endParaRPr>
          </a:p>
          <a:p>
            <a:pPr marL="457200" indent="-457200">
              <a:spcBef>
                <a:spcPts val="1200"/>
              </a:spcBef>
              <a:buFont typeface="+mj-lt"/>
              <a:buAutoNum type="arabicPeriod" startAt="3"/>
            </a:pPr>
            <a:endParaRPr lang="en-US" sz="2000" dirty="0">
              <a:solidFill>
                <a:srgbClr val="0000FF"/>
              </a:solidFill>
              <a:latin typeface="Arial" pitchFamily="34" charset="0"/>
              <a:cs typeface="Arial" pitchFamily="34" charset="0"/>
            </a:endParaRPr>
          </a:p>
          <a:p>
            <a:pPr marL="457200" algn="just">
              <a:spcBef>
                <a:spcPts val="1200"/>
              </a:spcBef>
            </a:pPr>
            <a:endParaRPr lang="en-US" sz="1800" dirty="0">
              <a:solidFill>
                <a:srgbClr val="0000FF"/>
              </a:solidFill>
              <a:latin typeface="Arial" pitchFamily="34" charset="0"/>
              <a:cs typeface="Arial" pitchFamily="34" charset="0"/>
            </a:endParaRPr>
          </a:p>
        </p:txBody>
      </p:sp>
    </p:spTree>
    <p:extLst>
      <p:ext uri="{BB962C8B-B14F-4D97-AF65-F5344CB8AC3E}">
        <p14:creationId xmlns:p14="http://schemas.microsoft.com/office/powerpoint/2010/main" val="18282503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8" y="6286500"/>
            <a:ext cx="45443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31</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Workflow</a:t>
            </a:r>
            <a:endParaRPr lang="en-US" sz="2800" b="1" dirty="0" smtClean="0">
              <a:solidFill>
                <a:srgbClr val="C00000"/>
              </a:solidFill>
              <a:latin typeface="Arial" pitchFamily="34" charset="0"/>
              <a:cs typeface="Arial" pitchFamily="34" charset="0"/>
            </a:endParaRPr>
          </a:p>
        </p:txBody>
      </p:sp>
      <p:sp>
        <p:nvSpPr>
          <p:cNvPr id="3" name="Rectangle 2"/>
          <p:cNvSpPr/>
          <p:nvPr/>
        </p:nvSpPr>
        <p:spPr>
          <a:xfrm>
            <a:off x="747346" y="867870"/>
            <a:ext cx="7789822" cy="3231654"/>
          </a:xfrm>
          <a:prstGeom prst="rect">
            <a:avLst/>
          </a:prstGeom>
        </p:spPr>
        <p:txBody>
          <a:bodyPr wrap="square">
            <a:spAutoFit/>
          </a:bodyPr>
          <a:lstStyle/>
          <a:p>
            <a:pPr>
              <a:spcBef>
                <a:spcPts val="1200"/>
              </a:spcBef>
            </a:pPr>
            <a:r>
              <a:rPr lang="en-US" dirty="0" smtClean="0">
                <a:solidFill>
                  <a:srgbClr val="660066"/>
                </a:solidFill>
                <a:latin typeface="Arial" pitchFamily="34" charset="0"/>
                <a:cs typeface="Arial" pitchFamily="34" charset="0"/>
              </a:rPr>
              <a:t>Selective Dependency Conditions</a:t>
            </a:r>
          </a:p>
          <a:p>
            <a:pPr>
              <a:spcBef>
                <a:spcPts val="1200"/>
              </a:spcBef>
            </a:pPr>
            <a:r>
              <a:rPr lang="en-US" sz="2000" dirty="0" smtClean="0">
                <a:solidFill>
                  <a:srgbClr val="0000FF"/>
                </a:solidFill>
                <a:latin typeface="Arial" pitchFamily="34" charset="0"/>
                <a:cs typeface="Arial" pitchFamily="34" charset="0"/>
              </a:rPr>
              <a:t>Example:</a:t>
            </a:r>
          </a:p>
          <a:p>
            <a:pPr marL="457200" algn="just">
              <a:spcBef>
                <a:spcPts val="1200"/>
              </a:spcBef>
            </a:pPr>
            <a:r>
              <a:rPr lang="en-US" sz="2000" dirty="0" smtClean="0">
                <a:solidFill>
                  <a:srgbClr val="0000FF"/>
                </a:solidFill>
                <a:latin typeface="Arial" pitchFamily="34" charset="0"/>
                <a:cs typeface="Arial" pitchFamily="34" charset="0"/>
              </a:rPr>
              <a:t>If </a:t>
            </a:r>
            <a:r>
              <a:rPr lang="en-US" sz="2000" dirty="0">
                <a:solidFill>
                  <a:srgbClr val="0000FF"/>
                </a:solidFill>
                <a:latin typeface="Arial" pitchFamily="34" charset="0"/>
                <a:cs typeface="Arial" pitchFamily="34" charset="0"/>
              </a:rPr>
              <a:t>we want to withdraw </a:t>
            </a:r>
            <a:r>
              <a:rPr lang="en-US" sz="2000" dirty="0" smtClean="0">
                <a:solidFill>
                  <a:srgbClr val="0000FF"/>
                </a:solidFill>
                <a:latin typeface="Arial" pitchFamily="34" charset="0"/>
                <a:cs typeface="Arial" pitchFamily="34" charset="0"/>
              </a:rPr>
              <a:t>at least </a:t>
            </a:r>
            <a:r>
              <a:rPr lang="en-US" sz="2000" dirty="0">
                <a:solidFill>
                  <a:srgbClr val="0000FF"/>
                </a:solidFill>
                <a:latin typeface="Arial" pitchFamily="34" charset="0"/>
                <a:cs typeface="Arial" pitchFamily="34" charset="0"/>
              </a:rPr>
              <a:t>$100 </a:t>
            </a:r>
            <a:r>
              <a:rPr lang="en-US" sz="2000" dirty="0" smtClean="0">
                <a:solidFill>
                  <a:srgbClr val="0000FF"/>
                </a:solidFill>
                <a:latin typeface="Arial" pitchFamily="34" charset="0"/>
                <a:cs typeface="Arial" pitchFamily="34" charset="0"/>
              </a:rPr>
              <a:t>from any of n accounts then it does not matter from which account the money comes. Then </a:t>
            </a:r>
            <a:r>
              <a:rPr lang="en-US" sz="2000" dirty="0">
                <a:solidFill>
                  <a:srgbClr val="0000FF"/>
                </a:solidFill>
                <a:latin typeface="Arial" pitchFamily="34" charset="0"/>
                <a:cs typeface="Arial" pitchFamily="34" charset="0"/>
              </a:rPr>
              <a:t>we can have three tasks </a:t>
            </a:r>
            <a:r>
              <a:rPr lang="en-US" sz="2000" i="1" dirty="0" smtClean="0">
                <a:solidFill>
                  <a:srgbClr val="0000FF"/>
                </a:solidFill>
                <a:latin typeface="Symbol" pitchFamily="18" charset="2"/>
                <a:cs typeface="Arial" pitchFamily="34" charset="0"/>
              </a:rPr>
              <a:t>t</a:t>
            </a:r>
            <a:r>
              <a:rPr lang="en-US" sz="2000" i="1" baseline="-15000" dirty="0" smtClean="0">
                <a:solidFill>
                  <a:srgbClr val="0000FF"/>
                </a:solidFill>
                <a:latin typeface="Arial" pitchFamily="34" charset="0"/>
                <a:cs typeface="Arial" pitchFamily="34" charset="0"/>
              </a:rPr>
              <a:t>1</a:t>
            </a:r>
            <a:r>
              <a:rPr lang="en-US" sz="2000" dirty="0" smtClean="0">
                <a:solidFill>
                  <a:srgbClr val="0000FF"/>
                </a:solidFill>
                <a:latin typeface="Arial" pitchFamily="34" charset="0"/>
                <a:cs typeface="Arial" pitchFamily="34" charset="0"/>
              </a:rPr>
              <a:t>, </a:t>
            </a:r>
            <a:r>
              <a:rPr lang="en-US" sz="2000" i="1" dirty="0" smtClean="0">
                <a:solidFill>
                  <a:srgbClr val="0000FF"/>
                </a:solidFill>
                <a:latin typeface="Symbol" pitchFamily="18" charset="2"/>
                <a:cs typeface="Arial" pitchFamily="34" charset="0"/>
              </a:rPr>
              <a:t>t</a:t>
            </a:r>
            <a:r>
              <a:rPr lang="en-US" sz="2000" i="1" baseline="-15000" dirty="0" smtClean="0">
                <a:solidFill>
                  <a:srgbClr val="0000FF"/>
                </a:solidFill>
                <a:latin typeface="Arial" pitchFamily="34" charset="0"/>
                <a:cs typeface="Arial" pitchFamily="34" charset="0"/>
              </a:rPr>
              <a:t>2</a:t>
            </a:r>
            <a:r>
              <a:rPr lang="en-US" sz="2000" dirty="0" smtClean="0">
                <a:solidFill>
                  <a:srgbClr val="0000FF"/>
                </a:solidFill>
                <a:latin typeface="Arial" pitchFamily="34" charset="0"/>
                <a:cs typeface="Arial" pitchFamily="34" charset="0"/>
              </a:rPr>
              <a:t> </a:t>
            </a:r>
            <a:r>
              <a:rPr lang="en-US" sz="2000" dirty="0">
                <a:solidFill>
                  <a:srgbClr val="0000FF"/>
                </a:solidFill>
                <a:latin typeface="Arial" pitchFamily="34" charset="0"/>
                <a:cs typeface="Arial" pitchFamily="34" charset="0"/>
              </a:rPr>
              <a:t>and </a:t>
            </a:r>
            <a:r>
              <a:rPr lang="en-US" sz="2000" i="1" dirty="0" smtClean="0">
                <a:solidFill>
                  <a:srgbClr val="0000FF"/>
                </a:solidFill>
                <a:latin typeface="Symbol" pitchFamily="18" charset="2"/>
                <a:cs typeface="Arial" pitchFamily="34" charset="0"/>
              </a:rPr>
              <a:t>t</a:t>
            </a:r>
            <a:r>
              <a:rPr lang="en-US" sz="2000" i="1" baseline="-15000" dirty="0" smtClean="0">
                <a:solidFill>
                  <a:srgbClr val="0000FF"/>
                </a:solidFill>
                <a:latin typeface="Arial" pitchFamily="34" charset="0"/>
                <a:cs typeface="Arial" pitchFamily="34" charset="0"/>
              </a:rPr>
              <a:t>3</a:t>
            </a:r>
            <a:r>
              <a:rPr lang="en-US" sz="2000" dirty="0" smtClean="0">
                <a:solidFill>
                  <a:srgbClr val="0000FF"/>
                </a:solidFill>
                <a:latin typeface="Arial" pitchFamily="34" charset="0"/>
                <a:cs typeface="Arial" pitchFamily="34" charset="0"/>
              </a:rPr>
              <a:t> for the </a:t>
            </a:r>
            <a:r>
              <a:rPr lang="en-US" sz="2000" dirty="0">
                <a:solidFill>
                  <a:srgbClr val="0000FF"/>
                </a:solidFill>
                <a:latin typeface="Arial" pitchFamily="34" charset="0"/>
                <a:cs typeface="Arial" pitchFamily="34" charset="0"/>
              </a:rPr>
              <a:t>transactions withdrawing $100 from the three accounts respectively. If one of the </a:t>
            </a:r>
            <a:r>
              <a:rPr lang="en-US" sz="2000" dirty="0" smtClean="0">
                <a:solidFill>
                  <a:srgbClr val="0000FF"/>
                </a:solidFill>
                <a:latin typeface="Arial" pitchFamily="34" charset="0"/>
                <a:cs typeface="Arial" pitchFamily="34" charset="0"/>
              </a:rPr>
              <a:t>tasks </a:t>
            </a:r>
            <a:r>
              <a:rPr lang="en-US" sz="2000" i="1" dirty="0" smtClean="0">
                <a:solidFill>
                  <a:srgbClr val="0000FF"/>
                </a:solidFill>
                <a:latin typeface="Arial" pitchFamily="34" charset="0"/>
                <a:cs typeface="Arial" pitchFamily="34" charset="0"/>
              </a:rPr>
              <a:t>commits</a:t>
            </a:r>
            <a:r>
              <a:rPr lang="en-US" sz="2000" dirty="0">
                <a:solidFill>
                  <a:srgbClr val="0000FF"/>
                </a:solidFill>
                <a:latin typeface="Arial" pitchFamily="34" charset="0"/>
                <a:cs typeface="Arial" pitchFamily="34" charset="0"/>
              </a:rPr>
              <a:t>, then the whole unit will be </a:t>
            </a:r>
            <a:r>
              <a:rPr lang="en-US" sz="2000" i="1" dirty="0">
                <a:solidFill>
                  <a:srgbClr val="0000FF"/>
                </a:solidFill>
                <a:latin typeface="Arial" pitchFamily="34" charset="0"/>
                <a:cs typeface="Arial" pitchFamily="34" charset="0"/>
              </a:rPr>
              <a:t>succeed</a:t>
            </a:r>
            <a:r>
              <a:rPr lang="en-US" sz="2000" dirty="0">
                <a:solidFill>
                  <a:srgbClr val="0000FF"/>
                </a:solidFill>
                <a:latin typeface="Arial" pitchFamily="34" charset="0"/>
                <a:cs typeface="Arial" pitchFamily="34" charset="0"/>
              </a:rPr>
              <a:t>. So we can </a:t>
            </a:r>
            <a:r>
              <a:rPr lang="en-US" sz="2000" dirty="0" smtClean="0">
                <a:solidFill>
                  <a:srgbClr val="0000FF"/>
                </a:solidFill>
                <a:latin typeface="Arial" pitchFamily="34" charset="0"/>
                <a:cs typeface="Arial" pitchFamily="34" charset="0"/>
              </a:rPr>
              <a:t>define </a:t>
            </a:r>
            <a:r>
              <a:rPr lang="en-US" sz="2000" dirty="0">
                <a:solidFill>
                  <a:srgbClr val="0000FF"/>
                </a:solidFill>
                <a:latin typeface="Arial" pitchFamily="34" charset="0"/>
                <a:cs typeface="Arial" pitchFamily="34" charset="0"/>
              </a:rPr>
              <a:t>this unit as a </a:t>
            </a:r>
            <a:r>
              <a:rPr lang="en-US" sz="2000" i="1" dirty="0">
                <a:solidFill>
                  <a:srgbClr val="0000FF"/>
                </a:solidFill>
                <a:latin typeface="Arial" pitchFamily="34" charset="0"/>
                <a:cs typeface="Arial" pitchFamily="34" charset="0"/>
              </a:rPr>
              <a:t>selective </a:t>
            </a:r>
            <a:r>
              <a:rPr lang="en-US" sz="2000" dirty="0">
                <a:solidFill>
                  <a:srgbClr val="0000FF"/>
                </a:solidFill>
                <a:latin typeface="Arial" pitchFamily="34" charset="0"/>
                <a:cs typeface="Arial" pitchFamily="34" charset="0"/>
              </a:rPr>
              <a:t>unit.</a:t>
            </a:r>
            <a:endParaRPr lang="en-US" sz="2000" dirty="0" smtClean="0">
              <a:solidFill>
                <a:srgbClr val="0000FF"/>
              </a:solidFill>
              <a:latin typeface="Arial" pitchFamily="34" charset="0"/>
              <a:cs typeface="Arial" pitchFamily="34" charset="0"/>
            </a:endParaRPr>
          </a:p>
        </p:txBody>
      </p:sp>
    </p:spTree>
    <p:extLst>
      <p:ext uri="{BB962C8B-B14F-4D97-AF65-F5344CB8AC3E}">
        <p14:creationId xmlns:p14="http://schemas.microsoft.com/office/powerpoint/2010/main" val="22845903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8" y="6286500"/>
            <a:ext cx="45443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32</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Workflow</a:t>
            </a:r>
            <a:endParaRPr lang="en-US" sz="2800" b="1" dirty="0" smtClean="0">
              <a:solidFill>
                <a:srgbClr val="C00000"/>
              </a:solidFill>
              <a:latin typeface="Arial" pitchFamily="34" charset="0"/>
              <a:cs typeface="Arial" pitchFamily="34" charset="0"/>
            </a:endParaRPr>
          </a:p>
        </p:txBody>
      </p:sp>
      <p:sp>
        <p:nvSpPr>
          <p:cNvPr id="3" name="Rectangle 2"/>
          <p:cNvSpPr/>
          <p:nvPr/>
        </p:nvSpPr>
        <p:spPr>
          <a:xfrm>
            <a:off x="747346" y="867870"/>
            <a:ext cx="7789822" cy="3231654"/>
          </a:xfrm>
          <a:prstGeom prst="rect">
            <a:avLst/>
          </a:prstGeom>
        </p:spPr>
        <p:txBody>
          <a:bodyPr wrap="square">
            <a:spAutoFit/>
          </a:bodyPr>
          <a:lstStyle/>
          <a:p>
            <a:pPr>
              <a:spcBef>
                <a:spcPts val="1200"/>
              </a:spcBef>
            </a:pPr>
            <a:r>
              <a:rPr lang="en-US" smtClean="0">
                <a:solidFill>
                  <a:srgbClr val="660066"/>
                </a:solidFill>
                <a:latin typeface="Arial" pitchFamily="34" charset="0"/>
                <a:cs typeface="Arial" pitchFamily="34" charset="0"/>
              </a:rPr>
              <a:t>Parallel </a:t>
            </a:r>
            <a:r>
              <a:rPr lang="en-US" dirty="0" smtClean="0">
                <a:solidFill>
                  <a:srgbClr val="660066"/>
                </a:solidFill>
                <a:latin typeface="Arial" pitchFamily="34" charset="0"/>
                <a:cs typeface="Arial" pitchFamily="34" charset="0"/>
              </a:rPr>
              <a:t>Dependency Conditions</a:t>
            </a:r>
          </a:p>
          <a:p>
            <a:pPr>
              <a:spcBef>
                <a:spcPts val="1200"/>
              </a:spcBef>
            </a:pPr>
            <a:r>
              <a:rPr lang="en-US" sz="2000" dirty="0" smtClean="0">
                <a:solidFill>
                  <a:srgbClr val="0000FF"/>
                </a:solidFill>
                <a:latin typeface="Arial" pitchFamily="34" charset="0"/>
                <a:cs typeface="Arial" pitchFamily="34" charset="0"/>
              </a:rPr>
              <a:t>Example:</a:t>
            </a:r>
          </a:p>
          <a:p>
            <a:pPr marL="457200" algn="just">
              <a:spcBef>
                <a:spcPts val="1200"/>
              </a:spcBef>
            </a:pPr>
            <a:r>
              <a:rPr lang="en-US" sz="2000" dirty="0" smtClean="0">
                <a:solidFill>
                  <a:srgbClr val="0000FF"/>
                </a:solidFill>
                <a:latin typeface="Arial" pitchFamily="34" charset="0"/>
                <a:cs typeface="Arial" pitchFamily="34" charset="0"/>
              </a:rPr>
              <a:t>If </a:t>
            </a:r>
            <a:r>
              <a:rPr lang="en-US" sz="2000" dirty="0">
                <a:solidFill>
                  <a:srgbClr val="0000FF"/>
                </a:solidFill>
                <a:latin typeface="Arial" pitchFamily="34" charset="0"/>
                <a:cs typeface="Arial" pitchFamily="34" charset="0"/>
              </a:rPr>
              <a:t>we want to withdraw </a:t>
            </a:r>
            <a:r>
              <a:rPr lang="en-US" sz="2000" dirty="0" smtClean="0">
                <a:solidFill>
                  <a:srgbClr val="0000FF"/>
                </a:solidFill>
                <a:latin typeface="Arial" pitchFamily="34" charset="0"/>
                <a:cs typeface="Arial" pitchFamily="34" charset="0"/>
              </a:rPr>
              <a:t>at least </a:t>
            </a:r>
            <a:r>
              <a:rPr lang="en-US" sz="2000" dirty="0">
                <a:solidFill>
                  <a:srgbClr val="0000FF"/>
                </a:solidFill>
                <a:latin typeface="Arial" pitchFamily="34" charset="0"/>
                <a:cs typeface="Arial" pitchFamily="34" charset="0"/>
              </a:rPr>
              <a:t>$100 </a:t>
            </a:r>
            <a:r>
              <a:rPr lang="en-US" sz="2000" dirty="0" smtClean="0">
                <a:solidFill>
                  <a:srgbClr val="0000FF"/>
                </a:solidFill>
                <a:latin typeface="Arial" pitchFamily="34" charset="0"/>
                <a:cs typeface="Arial" pitchFamily="34" charset="0"/>
              </a:rPr>
              <a:t>from any of n accounts then it does not matter from which account the money comes. Then </a:t>
            </a:r>
            <a:r>
              <a:rPr lang="en-US" sz="2000" dirty="0">
                <a:solidFill>
                  <a:srgbClr val="0000FF"/>
                </a:solidFill>
                <a:latin typeface="Arial" pitchFamily="34" charset="0"/>
                <a:cs typeface="Arial" pitchFamily="34" charset="0"/>
              </a:rPr>
              <a:t>we can have three tasks </a:t>
            </a:r>
            <a:r>
              <a:rPr lang="en-US" sz="2000" i="1" dirty="0" smtClean="0">
                <a:solidFill>
                  <a:srgbClr val="0000FF"/>
                </a:solidFill>
                <a:latin typeface="Symbol" pitchFamily="18" charset="2"/>
                <a:cs typeface="Arial" pitchFamily="34" charset="0"/>
              </a:rPr>
              <a:t>t</a:t>
            </a:r>
            <a:r>
              <a:rPr lang="en-US" sz="2000" i="1" baseline="-15000" dirty="0" smtClean="0">
                <a:solidFill>
                  <a:srgbClr val="0000FF"/>
                </a:solidFill>
                <a:latin typeface="Arial" pitchFamily="34" charset="0"/>
                <a:cs typeface="Arial" pitchFamily="34" charset="0"/>
              </a:rPr>
              <a:t>1</a:t>
            </a:r>
            <a:r>
              <a:rPr lang="en-US" sz="2000" dirty="0" smtClean="0">
                <a:solidFill>
                  <a:srgbClr val="0000FF"/>
                </a:solidFill>
                <a:latin typeface="Arial" pitchFamily="34" charset="0"/>
                <a:cs typeface="Arial" pitchFamily="34" charset="0"/>
              </a:rPr>
              <a:t>, </a:t>
            </a:r>
            <a:r>
              <a:rPr lang="en-US" sz="2000" i="1" dirty="0" smtClean="0">
                <a:solidFill>
                  <a:srgbClr val="0000FF"/>
                </a:solidFill>
                <a:latin typeface="Symbol" pitchFamily="18" charset="2"/>
                <a:cs typeface="Arial" pitchFamily="34" charset="0"/>
              </a:rPr>
              <a:t>t</a:t>
            </a:r>
            <a:r>
              <a:rPr lang="en-US" sz="2000" i="1" baseline="-15000" dirty="0" smtClean="0">
                <a:solidFill>
                  <a:srgbClr val="0000FF"/>
                </a:solidFill>
                <a:latin typeface="Arial" pitchFamily="34" charset="0"/>
                <a:cs typeface="Arial" pitchFamily="34" charset="0"/>
              </a:rPr>
              <a:t>2</a:t>
            </a:r>
            <a:r>
              <a:rPr lang="en-US" sz="2000" dirty="0" smtClean="0">
                <a:solidFill>
                  <a:srgbClr val="0000FF"/>
                </a:solidFill>
                <a:latin typeface="Arial" pitchFamily="34" charset="0"/>
                <a:cs typeface="Arial" pitchFamily="34" charset="0"/>
              </a:rPr>
              <a:t> </a:t>
            </a:r>
            <a:r>
              <a:rPr lang="en-US" sz="2000" dirty="0">
                <a:solidFill>
                  <a:srgbClr val="0000FF"/>
                </a:solidFill>
                <a:latin typeface="Arial" pitchFamily="34" charset="0"/>
                <a:cs typeface="Arial" pitchFamily="34" charset="0"/>
              </a:rPr>
              <a:t>and </a:t>
            </a:r>
            <a:r>
              <a:rPr lang="en-US" sz="2000" i="1" dirty="0" smtClean="0">
                <a:solidFill>
                  <a:srgbClr val="0000FF"/>
                </a:solidFill>
                <a:latin typeface="Symbol" pitchFamily="18" charset="2"/>
                <a:cs typeface="Arial" pitchFamily="34" charset="0"/>
              </a:rPr>
              <a:t>t</a:t>
            </a:r>
            <a:r>
              <a:rPr lang="en-US" sz="2000" i="1" baseline="-15000" dirty="0" smtClean="0">
                <a:solidFill>
                  <a:srgbClr val="0000FF"/>
                </a:solidFill>
                <a:latin typeface="Arial" pitchFamily="34" charset="0"/>
                <a:cs typeface="Arial" pitchFamily="34" charset="0"/>
              </a:rPr>
              <a:t>3</a:t>
            </a:r>
            <a:r>
              <a:rPr lang="en-US" sz="2000" dirty="0" smtClean="0">
                <a:solidFill>
                  <a:srgbClr val="0000FF"/>
                </a:solidFill>
                <a:latin typeface="Arial" pitchFamily="34" charset="0"/>
                <a:cs typeface="Arial" pitchFamily="34" charset="0"/>
              </a:rPr>
              <a:t> for the </a:t>
            </a:r>
            <a:r>
              <a:rPr lang="en-US" sz="2000" dirty="0">
                <a:solidFill>
                  <a:srgbClr val="0000FF"/>
                </a:solidFill>
                <a:latin typeface="Arial" pitchFamily="34" charset="0"/>
                <a:cs typeface="Arial" pitchFamily="34" charset="0"/>
              </a:rPr>
              <a:t>transactions withdrawing $100 from the three accounts respectively. If one of the </a:t>
            </a:r>
            <a:r>
              <a:rPr lang="en-US" sz="2000" dirty="0" smtClean="0">
                <a:solidFill>
                  <a:srgbClr val="0000FF"/>
                </a:solidFill>
                <a:latin typeface="Arial" pitchFamily="34" charset="0"/>
                <a:cs typeface="Arial" pitchFamily="34" charset="0"/>
              </a:rPr>
              <a:t>tasks </a:t>
            </a:r>
            <a:r>
              <a:rPr lang="en-US" sz="2000" i="1" dirty="0" smtClean="0">
                <a:solidFill>
                  <a:srgbClr val="0000FF"/>
                </a:solidFill>
                <a:latin typeface="Arial" pitchFamily="34" charset="0"/>
                <a:cs typeface="Arial" pitchFamily="34" charset="0"/>
              </a:rPr>
              <a:t>commits</a:t>
            </a:r>
            <a:r>
              <a:rPr lang="en-US" sz="2000" dirty="0">
                <a:solidFill>
                  <a:srgbClr val="0000FF"/>
                </a:solidFill>
                <a:latin typeface="Arial" pitchFamily="34" charset="0"/>
                <a:cs typeface="Arial" pitchFamily="34" charset="0"/>
              </a:rPr>
              <a:t>, then the whole unit will be </a:t>
            </a:r>
            <a:r>
              <a:rPr lang="en-US" sz="2000" i="1" dirty="0">
                <a:solidFill>
                  <a:srgbClr val="0000FF"/>
                </a:solidFill>
                <a:latin typeface="Arial" pitchFamily="34" charset="0"/>
                <a:cs typeface="Arial" pitchFamily="34" charset="0"/>
              </a:rPr>
              <a:t>succeed</a:t>
            </a:r>
            <a:r>
              <a:rPr lang="en-US" sz="2000" dirty="0">
                <a:solidFill>
                  <a:srgbClr val="0000FF"/>
                </a:solidFill>
                <a:latin typeface="Arial" pitchFamily="34" charset="0"/>
                <a:cs typeface="Arial" pitchFamily="34" charset="0"/>
              </a:rPr>
              <a:t>. So we can </a:t>
            </a:r>
            <a:r>
              <a:rPr lang="en-US" sz="2000" dirty="0" smtClean="0">
                <a:solidFill>
                  <a:srgbClr val="0000FF"/>
                </a:solidFill>
                <a:latin typeface="Arial" pitchFamily="34" charset="0"/>
                <a:cs typeface="Arial" pitchFamily="34" charset="0"/>
              </a:rPr>
              <a:t>define </a:t>
            </a:r>
            <a:r>
              <a:rPr lang="en-US" sz="2000" dirty="0">
                <a:solidFill>
                  <a:srgbClr val="0000FF"/>
                </a:solidFill>
                <a:latin typeface="Arial" pitchFamily="34" charset="0"/>
                <a:cs typeface="Arial" pitchFamily="34" charset="0"/>
              </a:rPr>
              <a:t>this unit as a </a:t>
            </a:r>
            <a:r>
              <a:rPr lang="en-US" sz="2000" i="1" dirty="0">
                <a:solidFill>
                  <a:srgbClr val="0000FF"/>
                </a:solidFill>
                <a:latin typeface="Arial" pitchFamily="34" charset="0"/>
                <a:cs typeface="Arial" pitchFamily="34" charset="0"/>
              </a:rPr>
              <a:t>selective </a:t>
            </a:r>
            <a:r>
              <a:rPr lang="en-US" sz="2000" dirty="0">
                <a:solidFill>
                  <a:srgbClr val="0000FF"/>
                </a:solidFill>
                <a:latin typeface="Arial" pitchFamily="34" charset="0"/>
                <a:cs typeface="Arial" pitchFamily="34" charset="0"/>
              </a:rPr>
              <a:t>unit.</a:t>
            </a:r>
            <a:endParaRPr lang="en-US" sz="2000" dirty="0" smtClean="0">
              <a:solidFill>
                <a:srgbClr val="0000FF"/>
              </a:solidFill>
              <a:latin typeface="Arial" pitchFamily="34" charset="0"/>
              <a:cs typeface="Arial" pitchFamily="34" charset="0"/>
            </a:endParaRPr>
          </a:p>
        </p:txBody>
      </p:sp>
    </p:spTree>
    <p:extLst>
      <p:ext uri="{BB962C8B-B14F-4D97-AF65-F5344CB8AC3E}">
        <p14:creationId xmlns:p14="http://schemas.microsoft.com/office/powerpoint/2010/main" val="1982521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4</a:t>
            </a:fld>
            <a:endParaRPr lang="en-US" sz="1400" dirty="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710514" y="794951"/>
            <a:ext cx="7772400" cy="404709"/>
          </a:xfrm>
        </p:spPr>
        <p:txBody>
          <a:bodyPr/>
          <a:lstStyle/>
          <a:p>
            <a:r>
              <a:rPr lang="en-US" sz="2800" b="1" dirty="0" smtClean="0">
                <a:solidFill>
                  <a:srgbClr val="C00000"/>
                </a:solidFill>
                <a:latin typeface="Arial" pitchFamily="34" charset="0"/>
                <a:cs typeface="Arial" pitchFamily="34" charset="0"/>
              </a:rPr>
              <a:t>Workflow</a:t>
            </a:r>
            <a:br>
              <a:rPr lang="en-US" sz="2800" b="1" dirty="0" smtClean="0">
                <a:solidFill>
                  <a:srgbClr val="C00000"/>
                </a:solidFill>
                <a:latin typeface="Arial" pitchFamily="34" charset="0"/>
                <a:cs typeface="Arial" pitchFamily="34" charset="0"/>
              </a:rPr>
            </a:br>
            <a:endParaRPr lang="en-US" sz="2800" b="1" dirty="0" smtClean="0">
              <a:solidFill>
                <a:srgbClr val="C00000"/>
              </a:solidFill>
              <a:latin typeface="Arial" pitchFamily="34" charset="0"/>
              <a:cs typeface="Arial" pitchFamily="34" charset="0"/>
            </a:endParaRPr>
          </a:p>
        </p:txBody>
      </p:sp>
      <p:sp>
        <p:nvSpPr>
          <p:cNvPr id="5" name="Text Box 4"/>
          <p:cNvSpPr txBox="1">
            <a:spLocks noChangeArrowheads="1"/>
          </p:cNvSpPr>
          <p:nvPr/>
        </p:nvSpPr>
        <p:spPr bwMode="auto">
          <a:xfrm>
            <a:off x="1046286" y="1403249"/>
            <a:ext cx="7156938"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marL="0" indent="0" algn="just"/>
            <a:r>
              <a:rPr lang="en-US" sz="2000" dirty="0" smtClean="0">
                <a:solidFill>
                  <a:srgbClr val="000099"/>
                </a:solidFill>
                <a:latin typeface="Arial" pitchFamily="34" charset="0"/>
                <a:cs typeface="Arial" pitchFamily="34" charset="0"/>
              </a:rPr>
              <a:t>The benefits with </a:t>
            </a:r>
            <a:r>
              <a:rPr lang="en-US" sz="2000" dirty="0">
                <a:solidFill>
                  <a:srgbClr val="000099"/>
                </a:solidFill>
                <a:latin typeface="Arial" pitchFamily="34" charset="0"/>
                <a:cs typeface="Arial" pitchFamily="34" charset="0"/>
              </a:rPr>
              <a:t>the automated workflow management system:</a:t>
            </a:r>
          </a:p>
          <a:p>
            <a:pPr algn="just">
              <a:spcBef>
                <a:spcPts val="1200"/>
              </a:spcBef>
              <a:buBlip>
                <a:blip r:embed="rId2"/>
              </a:buBlip>
            </a:pPr>
            <a:r>
              <a:rPr lang="en-US" sz="2000" dirty="0" smtClean="0">
                <a:solidFill>
                  <a:srgbClr val="000099"/>
                </a:solidFill>
                <a:latin typeface="Arial" pitchFamily="34" charset="0"/>
                <a:cs typeface="Arial" pitchFamily="34" charset="0"/>
              </a:rPr>
              <a:t>The </a:t>
            </a:r>
            <a:r>
              <a:rPr lang="en-US" sz="2000" dirty="0">
                <a:solidFill>
                  <a:srgbClr val="000099"/>
                </a:solidFill>
                <a:latin typeface="Arial" pitchFamily="34" charset="0"/>
                <a:cs typeface="Arial" pitchFamily="34" charset="0"/>
              </a:rPr>
              <a:t>procedures are formally documented and </a:t>
            </a:r>
            <a:r>
              <a:rPr lang="en-US" sz="2000" dirty="0" smtClean="0">
                <a:solidFill>
                  <a:srgbClr val="000099"/>
                </a:solidFill>
                <a:latin typeface="Arial" pitchFamily="34" charset="0"/>
                <a:cs typeface="Arial" pitchFamily="34" charset="0"/>
              </a:rPr>
              <a:t>followed exactly</a:t>
            </a:r>
            <a:r>
              <a:rPr lang="en-US" sz="2000" dirty="0">
                <a:solidFill>
                  <a:srgbClr val="000099"/>
                </a:solidFill>
                <a:latin typeface="Arial" pitchFamily="34" charset="0"/>
                <a:cs typeface="Arial" pitchFamily="34" charset="0"/>
              </a:rPr>
              <a:t>, ensuring that the work is performed in the </a:t>
            </a:r>
            <a:r>
              <a:rPr lang="en-US" sz="2000" dirty="0" smtClean="0">
                <a:solidFill>
                  <a:srgbClr val="000099"/>
                </a:solidFill>
                <a:latin typeface="Arial" pitchFamily="34" charset="0"/>
                <a:cs typeface="Arial" pitchFamily="34" charset="0"/>
              </a:rPr>
              <a:t>way planned </a:t>
            </a:r>
            <a:r>
              <a:rPr lang="en-US" sz="2000" dirty="0">
                <a:solidFill>
                  <a:srgbClr val="000099"/>
                </a:solidFill>
                <a:latin typeface="Arial" pitchFamily="34" charset="0"/>
                <a:cs typeface="Arial" pitchFamily="34" charset="0"/>
              </a:rPr>
              <a:t>by management, meeting all business </a:t>
            </a:r>
            <a:r>
              <a:rPr lang="en-US" sz="2000" dirty="0" smtClean="0">
                <a:solidFill>
                  <a:srgbClr val="000099"/>
                </a:solidFill>
                <a:latin typeface="Arial" pitchFamily="34" charset="0"/>
                <a:cs typeface="Arial" pitchFamily="34" charset="0"/>
              </a:rPr>
              <a:t>and regulatory requirements.</a:t>
            </a:r>
          </a:p>
          <a:p>
            <a:pPr algn="just">
              <a:buBlip>
                <a:blip r:embed="rId2"/>
              </a:buBlip>
            </a:pPr>
            <a:r>
              <a:rPr lang="en-US" sz="2000" dirty="0" smtClean="0">
                <a:solidFill>
                  <a:srgbClr val="000099"/>
                </a:solidFill>
                <a:latin typeface="Arial" pitchFamily="34" charset="0"/>
                <a:cs typeface="Arial" pitchFamily="34" charset="0"/>
              </a:rPr>
              <a:t>Users don’t waste </a:t>
            </a:r>
            <a:r>
              <a:rPr lang="en-US" sz="2000" dirty="0">
                <a:solidFill>
                  <a:srgbClr val="000099"/>
                </a:solidFill>
                <a:latin typeface="Arial" pitchFamily="34" charset="0"/>
                <a:cs typeface="Arial" pitchFamily="34" charset="0"/>
              </a:rPr>
              <a:t>time choosing which item to work on, </a:t>
            </a:r>
            <a:r>
              <a:rPr lang="en-US" sz="2000" dirty="0" smtClean="0">
                <a:solidFill>
                  <a:srgbClr val="000099"/>
                </a:solidFill>
                <a:latin typeface="Arial" pitchFamily="34" charset="0"/>
                <a:cs typeface="Arial" pitchFamily="34" charset="0"/>
              </a:rPr>
              <a:t>perhaps procrastinating </a:t>
            </a:r>
            <a:r>
              <a:rPr lang="en-US" sz="2000" dirty="0">
                <a:solidFill>
                  <a:srgbClr val="000099"/>
                </a:solidFill>
                <a:latin typeface="Arial" pitchFamily="34" charset="0"/>
                <a:cs typeface="Arial" pitchFamily="34" charset="0"/>
              </a:rPr>
              <a:t>on important but </a:t>
            </a:r>
            <a:r>
              <a:rPr lang="en-US" sz="2000" dirty="0" smtClean="0">
                <a:solidFill>
                  <a:srgbClr val="000099"/>
                </a:solidFill>
                <a:latin typeface="Arial" pitchFamily="34" charset="0"/>
                <a:cs typeface="Arial" pitchFamily="34" charset="0"/>
              </a:rPr>
              <a:t>difficult cases.</a:t>
            </a:r>
          </a:p>
          <a:p>
            <a:pPr algn="just">
              <a:buBlip>
                <a:blip r:embed="rId2"/>
              </a:buBlip>
            </a:pPr>
            <a:r>
              <a:rPr lang="en-US" sz="2000" dirty="0" smtClean="0">
                <a:solidFill>
                  <a:srgbClr val="000099"/>
                </a:solidFill>
                <a:latin typeface="Arial" pitchFamily="34" charset="0"/>
                <a:cs typeface="Arial" pitchFamily="34" charset="0"/>
              </a:rPr>
              <a:t>Parallel </a:t>
            </a:r>
            <a:r>
              <a:rPr lang="en-US" sz="2000" dirty="0">
                <a:solidFill>
                  <a:srgbClr val="000099"/>
                </a:solidFill>
                <a:latin typeface="Arial" pitchFamily="34" charset="0"/>
                <a:cs typeface="Arial" pitchFamily="34" charset="0"/>
              </a:rPr>
              <a:t>processing, where two or more tasks are </a:t>
            </a:r>
            <a:r>
              <a:rPr lang="en-US" sz="2000" dirty="0" smtClean="0">
                <a:solidFill>
                  <a:srgbClr val="000099"/>
                </a:solidFill>
                <a:latin typeface="Arial" pitchFamily="34" charset="0"/>
                <a:cs typeface="Arial" pitchFamily="34" charset="0"/>
              </a:rPr>
              <a:t>performed concurrently</a:t>
            </a:r>
            <a:r>
              <a:rPr lang="en-US" sz="2000" dirty="0">
                <a:solidFill>
                  <a:srgbClr val="000099"/>
                </a:solidFill>
                <a:latin typeface="Arial" pitchFamily="34" charset="0"/>
                <a:cs typeface="Arial" pitchFamily="34" charset="0"/>
              </a:rPr>
              <a:t>, is far more practical than in a </a:t>
            </a:r>
            <a:r>
              <a:rPr lang="en-US" sz="2000" dirty="0" smtClean="0">
                <a:solidFill>
                  <a:srgbClr val="000099"/>
                </a:solidFill>
                <a:latin typeface="Arial" pitchFamily="34" charset="0"/>
                <a:cs typeface="Arial" pitchFamily="34" charset="0"/>
              </a:rPr>
              <a:t>traditional, manual </a:t>
            </a:r>
            <a:r>
              <a:rPr lang="en-US" sz="2000" dirty="0">
                <a:solidFill>
                  <a:srgbClr val="000099"/>
                </a:solidFill>
                <a:latin typeface="Arial" pitchFamily="34" charset="0"/>
                <a:cs typeface="Arial" pitchFamily="34" charset="0"/>
              </a:rPr>
              <a:t>workflow.</a:t>
            </a:r>
            <a:endParaRPr lang="en-US" sz="2000" i="1" dirty="0" smtClean="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995008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5</a:t>
            </a:fld>
            <a:endParaRPr lang="en-US" sz="1400" dirty="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710514" y="794951"/>
            <a:ext cx="7772400" cy="404709"/>
          </a:xfrm>
        </p:spPr>
        <p:txBody>
          <a:bodyPr/>
          <a:lstStyle/>
          <a:p>
            <a:r>
              <a:rPr lang="en-US" sz="2800" b="1" dirty="0" smtClean="0">
                <a:solidFill>
                  <a:srgbClr val="C00000"/>
                </a:solidFill>
                <a:latin typeface="Arial" pitchFamily="34" charset="0"/>
                <a:cs typeface="Arial" pitchFamily="34" charset="0"/>
              </a:rPr>
              <a:t>Workflow</a:t>
            </a:r>
            <a:br>
              <a:rPr lang="en-US" sz="2800" b="1" dirty="0" smtClean="0">
                <a:solidFill>
                  <a:srgbClr val="C00000"/>
                </a:solidFill>
                <a:latin typeface="Arial" pitchFamily="34" charset="0"/>
                <a:cs typeface="Arial" pitchFamily="34" charset="0"/>
              </a:rPr>
            </a:br>
            <a:endParaRPr lang="en-US" sz="2800" b="1" dirty="0" smtClean="0">
              <a:solidFill>
                <a:srgbClr val="C00000"/>
              </a:solidFill>
              <a:latin typeface="Arial" pitchFamily="34" charset="0"/>
              <a:cs typeface="Arial" pitchFamily="34" charset="0"/>
            </a:endParaRPr>
          </a:p>
        </p:txBody>
      </p:sp>
      <p:sp>
        <p:nvSpPr>
          <p:cNvPr id="5" name="Text Box 4"/>
          <p:cNvSpPr txBox="1">
            <a:spLocks noChangeArrowheads="1"/>
          </p:cNvSpPr>
          <p:nvPr/>
        </p:nvSpPr>
        <p:spPr bwMode="auto">
          <a:xfrm>
            <a:off x="1046286" y="1310111"/>
            <a:ext cx="715693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just"/>
            <a:r>
              <a:rPr lang="en-US" dirty="0">
                <a:solidFill>
                  <a:srgbClr val="660066"/>
                </a:solidFill>
                <a:latin typeface="Arial" pitchFamily="34" charset="0"/>
                <a:cs typeface="Arial" pitchFamily="34" charset="0"/>
              </a:rPr>
              <a:t>Interface to the data systems</a:t>
            </a:r>
          </a:p>
          <a:p>
            <a:pPr marL="0" indent="0" algn="just">
              <a:spcBef>
                <a:spcPts val="1200"/>
              </a:spcBef>
            </a:pPr>
            <a:r>
              <a:rPr lang="en-US" sz="2000" dirty="0" smtClean="0">
                <a:solidFill>
                  <a:srgbClr val="000099"/>
                </a:solidFill>
                <a:latin typeface="Arial" pitchFamily="34" charset="0"/>
                <a:cs typeface="Arial" pitchFamily="34" charset="0"/>
              </a:rPr>
              <a:t>Workflow </a:t>
            </a:r>
            <a:r>
              <a:rPr lang="en-US" sz="2000" dirty="0">
                <a:solidFill>
                  <a:srgbClr val="000099"/>
                </a:solidFill>
                <a:latin typeface="Arial" pitchFamily="34" charset="0"/>
                <a:cs typeface="Arial" pitchFamily="34" charset="0"/>
              </a:rPr>
              <a:t>can be used with no interface to the legacy processing </a:t>
            </a:r>
            <a:r>
              <a:rPr lang="en-US" sz="2000" dirty="0" smtClean="0">
                <a:solidFill>
                  <a:srgbClr val="000099"/>
                </a:solidFill>
                <a:latin typeface="Arial" pitchFamily="34" charset="0"/>
                <a:cs typeface="Arial" pitchFamily="34" charset="0"/>
              </a:rPr>
              <a:t>systems. If </a:t>
            </a:r>
            <a:r>
              <a:rPr lang="en-US" sz="2000" dirty="0">
                <a:solidFill>
                  <a:srgbClr val="000099"/>
                </a:solidFill>
                <a:latin typeface="Arial" pitchFamily="34" charset="0"/>
                <a:cs typeface="Arial" pitchFamily="34" charset="0"/>
              </a:rPr>
              <a:t>a work </a:t>
            </a:r>
            <a:r>
              <a:rPr lang="en-US" sz="2000" dirty="0" smtClean="0">
                <a:solidFill>
                  <a:srgbClr val="000099"/>
                </a:solidFill>
                <a:latin typeface="Arial" pitchFamily="34" charset="0"/>
                <a:cs typeface="Arial" pitchFamily="34" charset="0"/>
              </a:rPr>
              <a:t>management system </a:t>
            </a:r>
            <a:r>
              <a:rPr lang="en-US" sz="2000" dirty="0">
                <a:solidFill>
                  <a:srgbClr val="000099"/>
                </a:solidFill>
                <a:latin typeface="Arial" pitchFamily="34" charset="0"/>
                <a:cs typeface="Arial" pitchFamily="34" charset="0"/>
              </a:rPr>
              <a:t>rather than a clerk controls the work, there is still </a:t>
            </a:r>
            <a:r>
              <a:rPr lang="en-US" sz="2000" dirty="0" smtClean="0">
                <a:solidFill>
                  <a:srgbClr val="000099"/>
                </a:solidFill>
                <a:latin typeface="Arial" pitchFamily="34" charset="0"/>
                <a:cs typeface="Arial" pitchFamily="34" charset="0"/>
              </a:rPr>
              <a:t>no requirement </a:t>
            </a:r>
            <a:r>
              <a:rPr lang="en-US" sz="2000" dirty="0">
                <a:solidFill>
                  <a:srgbClr val="000099"/>
                </a:solidFill>
                <a:latin typeface="Arial" pitchFamily="34" charset="0"/>
                <a:cs typeface="Arial" pitchFamily="34" charset="0"/>
              </a:rPr>
              <a:t>for an interface. As each item is processed, the </a:t>
            </a:r>
            <a:r>
              <a:rPr lang="en-US" sz="2000" dirty="0" smtClean="0">
                <a:solidFill>
                  <a:srgbClr val="000099"/>
                </a:solidFill>
                <a:latin typeface="Arial" pitchFamily="34" charset="0"/>
                <a:cs typeface="Arial" pitchFamily="34" charset="0"/>
              </a:rPr>
              <a:t>system is </a:t>
            </a:r>
            <a:r>
              <a:rPr lang="en-US" sz="2000" dirty="0">
                <a:solidFill>
                  <a:srgbClr val="000099"/>
                </a:solidFill>
                <a:latin typeface="Arial" pitchFamily="34" charset="0"/>
                <a:cs typeface="Arial" pitchFamily="34" charset="0"/>
              </a:rPr>
              <a:t>routinely invoked</a:t>
            </a:r>
            <a:r>
              <a:rPr lang="en-US" sz="2000" dirty="0" smtClean="0">
                <a:solidFill>
                  <a:srgbClr val="000099"/>
                </a:solidFill>
                <a:latin typeface="Arial" pitchFamily="34" charset="0"/>
                <a:cs typeface="Arial" pitchFamily="34" charset="0"/>
              </a:rPr>
              <a:t>.</a:t>
            </a:r>
          </a:p>
          <a:p>
            <a:pPr marL="0" indent="0" algn="just">
              <a:spcBef>
                <a:spcPts val="1200"/>
              </a:spcBef>
            </a:pPr>
            <a:r>
              <a:rPr lang="en-US" sz="2000" dirty="0" smtClean="0">
                <a:solidFill>
                  <a:srgbClr val="000099"/>
                </a:solidFill>
                <a:latin typeface="Arial" pitchFamily="34" charset="0"/>
                <a:cs typeface="Arial" pitchFamily="34" charset="0"/>
              </a:rPr>
              <a:t>In current system, a workflow system drives </a:t>
            </a:r>
            <a:r>
              <a:rPr lang="en-US" sz="2000" dirty="0">
                <a:solidFill>
                  <a:srgbClr val="000099"/>
                </a:solidFill>
                <a:latin typeface="Arial" pitchFamily="34" charset="0"/>
                <a:cs typeface="Arial" pitchFamily="34" charset="0"/>
              </a:rPr>
              <a:t>the applications, rather than the </a:t>
            </a:r>
            <a:r>
              <a:rPr lang="en-US" sz="2000" dirty="0" smtClean="0">
                <a:solidFill>
                  <a:srgbClr val="000099"/>
                </a:solidFill>
                <a:latin typeface="Arial" pitchFamily="34" charset="0"/>
                <a:cs typeface="Arial" pitchFamily="34" charset="0"/>
              </a:rPr>
              <a:t>application driving </a:t>
            </a:r>
            <a:r>
              <a:rPr lang="en-US" sz="2000" dirty="0">
                <a:solidFill>
                  <a:srgbClr val="000099"/>
                </a:solidFill>
                <a:latin typeface="Arial" pitchFamily="34" charset="0"/>
                <a:cs typeface="Arial" pitchFamily="34" charset="0"/>
              </a:rPr>
              <a:t>the workflow system. EAI, or Enterprise </a:t>
            </a:r>
            <a:r>
              <a:rPr lang="en-US" sz="2000" dirty="0" smtClean="0">
                <a:solidFill>
                  <a:srgbClr val="000099"/>
                </a:solidFill>
                <a:latin typeface="Arial" pitchFamily="34" charset="0"/>
                <a:cs typeface="Arial" pitchFamily="34" charset="0"/>
              </a:rPr>
              <a:t>Application Integration, the </a:t>
            </a:r>
            <a:r>
              <a:rPr lang="en-US" sz="2000" dirty="0">
                <a:solidFill>
                  <a:srgbClr val="000099"/>
                </a:solidFill>
                <a:latin typeface="Arial" pitchFamily="34" charset="0"/>
                <a:cs typeface="Arial" pitchFamily="34" charset="0"/>
              </a:rPr>
              <a:t>consolidation of numerous application systems, is </a:t>
            </a:r>
            <a:r>
              <a:rPr lang="en-US" sz="2000" dirty="0" smtClean="0">
                <a:solidFill>
                  <a:srgbClr val="000099"/>
                </a:solidFill>
                <a:latin typeface="Arial" pitchFamily="34" charset="0"/>
                <a:cs typeface="Arial" pitchFamily="34" charset="0"/>
              </a:rPr>
              <a:t>often directly </a:t>
            </a:r>
            <a:r>
              <a:rPr lang="en-US" sz="2000" dirty="0">
                <a:solidFill>
                  <a:srgbClr val="000099"/>
                </a:solidFill>
                <a:latin typeface="Arial" pitchFamily="34" charset="0"/>
                <a:cs typeface="Arial" pitchFamily="34" charset="0"/>
              </a:rPr>
              <a:t>or indirectly involved in workflow</a:t>
            </a:r>
            <a:r>
              <a:rPr lang="en-US" sz="2000" dirty="0" smtClean="0">
                <a:solidFill>
                  <a:srgbClr val="000099"/>
                </a:solidFill>
                <a:latin typeface="Arial" pitchFamily="34" charset="0"/>
                <a:cs typeface="Arial" pitchFamily="34" charset="0"/>
              </a:rPr>
              <a:t>.</a:t>
            </a:r>
            <a:endParaRPr lang="en-US" sz="2000"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24968581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6</a:t>
            </a:fld>
            <a:endParaRPr lang="en-US" sz="1400" dirty="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710514" y="794951"/>
            <a:ext cx="7772400" cy="404709"/>
          </a:xfrm>
        </p:spPr>
        <p:txBody>
          <a:bodyPr/>
          <a:lstStyle/>
          <a:p>
            <a:r>
              <a:rPr lang="en-US" sz="2800" b="1" dirty="0" smtClean="0">
                <a:solidFill>
                  <a:srgbClr val="C00000"/>
                </a:solidFill>
                <a:latin typeface="Arial" pitchFamily="34" charset="0"/>
                <a:cs typeface="Arial" pitchFamily="34" charset="0"/>
              </a:rPr>
              <a:t>Workflow</a:t>
            </a:r>
            <a:br>
              <a:rPr lang="en-US" sz="2800" b="1" dirty="0" smtClean="0">
                <a:solidFill>
                  <a:srgbClr val="C00000"/>
                </a:solidFill>
                <a:latin typeface="Arial" pitchFamily="34" charset="0"/>
                <a:cs typeface="Arial" pitchFamily="34" charset="0"/>
              </a:rPr>
            </a:br>
            <a:endParaRPr lang="en-US" sz="2800" b="1" dirty="0" smtClean="0">
              <a:solidFill>
                <a:srgbClr val="C00000"/>
              </a:solidFill>
              <a:latin typeface="Arial" pitchFamily="34" charset="0"/>
              <a:cs typeface="Arial" pitchFamily="34" charset="0"/>
            </a:endParaRPr>
          </a:p>
        </p:txBody>
      </p:sp>
      <p:sp>
        <p:nvSpPr>
          <p:cNvPr id="5" name="Text Box 4"/>
          <p:cNvSpPr txBox="1">
            <a:spLocks noChangeArrowheads="1"/>
          </p:cNvSpPr>
          <p:nvPr/>
        </p:nvSpPr>
        <p:spPr bwMode="auto">
          <a:xfrm>
            <a:off x="1046286" y="1151849"/>
            <a:ext cx="7156938"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just"/>
            <a:r>
              <a:rPr lang="en-US" dirty="0">
                <a:solidFill>
                  <a:srgbClr val="660066"/>
                </a:solidFill>
                <a:latin typeface="Arial" pitchFamily="34" charset="0"/>
                <a:cs typeface="Arial" pitchFamily="34" charset="0"/>
              </a:rPr>
              <a:t>Logging and tracking</a:t>
            </a:r>
          </a:p>
          <a:p>
            <a:pPr marL="0" indent="0" algn="just">
              <a:spcBef>
                <a:spcPts val="1200"/>
              </a:spcBef>
            </a:pPr>
            <a:r>
              <a:rPr lang="en-US" sz="2000" dirty="0">
                <a:solidFill>
                  <a:srgbClr val="000099"/>
                </a:solidFill>
                <a:latin typeface="Arial" pitchFamily="34" charset="0"/>
                <a:cs typeface="Arial" pitchFamily="34" charset="0"/>
              </a:rPr>
              <a:t>Workflow systems typically record the processing history, and </a:t>
            </a:r>
            <a:r>
              <a:rPr lang="en-US" sz="2000" dirty="0" smtClean="0">
                <a:solidFill>
                  <a:srgbClr val="000099"/>
                </a:solidFill>
                <a:latin typeface="Arial" pitchFamily="34" charset="0"/>
                <a:cs typeface="Arial" pitchFamily="34" charset="0"/>
              </a:rPr>
              <a:t>provide the </a:t>
            </a:r>
            <a:r>
              <a:rPr lang="en-US" sz="2000" dirty="0">
                <a:solidFill>
                  <a:srgbClr val="000099"/>
                </a:solidFill>
                <a:latin typeface="Arial" pitchFamily="34" charset="0"/>
                <a:cs typeface="Arial" pitchFamily="34" charset="0"/>
              </a:rPr>
              <a:t>opportunity for the users to enter </a:t>
            </a:r>
            <a:r>
              <a:rPr lang="en-US" sz="2000" dirty="0" smtClean="0">
                <a:solidFill>
                  <a:srgbClr val="000099"/>
                </a:solidFill>
                <a:latin typeface="Arial" pitchFamily="34" charset="0"/>
                <a:cs typeface="Arial" pitchFamily="34" charset="0"/>
              </a:rPr>
              <a:t>comments. The </a:t>
            </a:r>
            <a:r>
              <a:rPr lang="en-US" sz="2000" dirty="0">
                <a:solidFill>
                  <a:srgbClr val="000099"/>
                </a:solidFill>
                <a:latin typeface="Arial" pitchFamily="34" charset="0"/>
                <a:cs typeface="Arial" pitchFamily="34" charset="0"/>
              </a:rPr>
              <a:t>history typically includes the date, time, person where </a:t>
            </a:r>
            <a:r>
              <a:rPr lang="en-US" sz="2000" dirty="0" smtClean="0">
                <a:solidFill>
                  <a:srgbClr val="000099"/>
                </a:solidFill>
                <a:latin typeface="Arial" pitchFamily="34" charset="0"/>
                <a:cs typeface="Arial" pitchFamily="34" charset="0"/>
              </a:rPr>
              <a:t>each step </a:t>
            </a:r>
            <a:r>
              <a:rPr lang="en-US" sz="2000" dirty="0">
                <a:solidFill>
                  <a:srgbClr val="000099"/>
                </a:solidFill>
                <a:latin typeface="Arial" pitchFamily="34" charset="0"/>
                <a:cs typeface="Arial" pitchFamily="34" charset="0"/>
              </a:rPr>
              <a:t>was </a:t>
            </a:r>
            <a:r>
              <a:rPr lang="en-US" sz="2000" dirty="0" smtClean="0">
                <a:solidFill>
                  <a:srgbClr val="000099"/>
                </a:solidFill>
                <a:latin typeface="Arial" pitchFamily="34" charset="0"/>
                <a:cs typeface="Arial" pitchFamily="34" charset="0"/>
              </a:rPr>
              <a:t>performed.</a:t>
            </a:r>
            <a:r>
              <a:rPr lang="en-US" sz="2000"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If </a:t>
            </a:r>
            <a:r>
              <a:rPr lang="en-US" sz="2000" dirty="0">
                <a:solidFill>
                  <a:srgbClr val="000099"/>
                </a:solidFill>
                <a:latin typeface="Arial" pitchFamily="34" charset="0"/>
                <a:cs typeface="Arial" pitchFamily="34" charset="0"/>
              </a:rPr>
              <a:t>the work is suspended, documentation of why it is suspended </a:t>
            </a:r>
            <a:r>
              <a:rPr lang="en-US" sz="2000" dirty="0" smtClean="0">
                <a:solidFill>
                  <a:srgbClr val="000099"/>
                </a:solidFill>
                <a:latin typeface="Arial" pitchFamily="34" charset="0"/>
                <a:cs typeface="Arial" pitchFamily="34" charset="0"/>
              </a:rPr>
              <a:t>is needed</a:t>
            </a:r>
            <a:r>
              <a:rPr lang="en-US" sz="2000"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Once </a:t>
            </a:r>
            <a:r>
              <a:rPr lang="en-US" sz="2000" dirty="0">
                <a:solidFill>
                  <a:srgbClr val="000099"/>
                </a:solidFill>
                <a:latin typeface="Arial" pitchFamily="34" charset="0"/>
                <a:cs typeface="Arial" pitchFamily="34" charset="0"/>
              </a:rPr>
              <a:t>this special capability is provided, then there </a:t>
            </a:r>
            <a:r>
              <a:rPr lang="en-US" sz="2000" dirty="0" smtClean="0">
                <a:solidFill>
                  <a:srgbClr val="000099"/>
                </a:solidFill>
                <a:latin typeface="Arial" pitchFamily="34" charset="0"/>
                <a:cs typeface="Arial" pitchFamily="34" charset="0"/>
              </a:rPr>
              <a:t>are numerous </a:t>
            </a:r>
            <a:r>
              <a:rPr lang="en-US" sz="2000" dirty="0">
                <a:solidFill>
                  <a:srgbClr val="000099"/>
                </a:solidFill>
                <a:latin typeface="Arial" pitchFamily="34" charset="0"/>
                <a:cs typeface="Arial" pitchFamily="34" charset="0"/>
              </a:rPr>
              <a:t>other things this can be used for, such as explanations </a:t>
            </a:r>
            <a:r>
              <a:rPr lang="en-US" sz="2000" dirty="0" smtClean="0">
                <a:solidFill>
                  <a:srgbClr val="000099"/>
                </a:solidFill>
                <a:latin typeface="Arial" pitchFamily="34" charset="0"/>
                <a:cs typeface="Arial" pitchFamily="34" charset="0"/>
              </a:rPr>
              <a:t>of variances </a:t>
            </a:r>
            <a:r>
              <a:rPr lang="en-US" sz="2000" dirty="0">
                <a:solidFill>
                  <a:srgbClr val="000099"/>
                </a:solidFill>
                <a:latin typeface="Arial" pitchFamily="34" charset="0"/>
                <a:cs typeface="Arial" pitchFamily="34" charset="0"/>
              </a:rPr>
              <a:t>and special </a:t>
            </a:r>
            <a:r>
              <a:rPr lang="en-US" sz="2000" dirty="0" smtClean="0">
                <a:solidFill>
                  <a:srgbClr val="000099"/>
                </a:solidFill>
                <a:latin typeface="Arial" pitchFamily="34" charset="0"/>
                <a:cs typeface="Arial" pitchFamily="34" charset="0"/>
              </a:rPr>
              <a:t>circumstances. The </a:t>
            </a:r>
            <a:r>
              <a:rPr lang="en-US" sz="2000" dirty="0">
                <a:solidFill>
                  <a:srgbClr val="000099"/>
                </a:solidFill>
                <a:latin typeface="Arial" pitchFamily="34" charset="0"/>
                <a:cs typeface="Arial" pitchFamily="34" charset="0"/>
              </a:rPr>
              <a:t>automated log of who/how/when the work was processed is </a:t>
            </a:r>
            <a:r>
              <a:rPr lang="en-US" sz="2000" dirty="0" smtClean="0">
                <a:solidFill>
                  <a:srgbClr val="000099"/>
                </a:solidFill>
                <a:latin typeface="Arial" pitchFamily="34" charset="0"/>
                <a:cs typeface="Arial" pitchFamily="34" charset="0"/>
              </a:rPr>
              <a:t>a substantial </a:t>
            </a:r>
            <a:r>
              <a:rPr lang="en-US" sz="2000" dirty="0">
                <a:solidFill>
                  <a:srgbClr val="000099"/>
                </a:solidFill>
                <a:latin typeface="Arial" pitchFamily="34" charset="0"/>
                <a:cs typeface="Arial" pitchFamily="34" charset="0"/>
              </a:rPr>
              <a:t>advantage, improving the record of what was done </a:t>
            </a:r>
            <a:r>
              <a:rPr lang="en-US" sz="2000" dirty="0" smtClean="0">
                <a:solidFill>
                  <a:srgbClr val="000099"/>
                </a:solidFill>
                <a:latin typeface="Arial" pitchFamily="34" charset="0"/>
                <a:cs typeface="Arial" pitchFamily="34" charset="0"/>
              </a:rPr>
              <a:t>and when</a:t>
            </a:r>
            <a:r>
              <a:rPr lang="en-US" sz="2000" dirty="0">
                <a:solidFill>
                  <a:srgbClr val="000099"/>
                </a:solidFill>
                <a:latin typeface="Arial" pitchFamily="34" charset="0"/>
                <a:cs typeface="Arial" pitchFamily="34" charset="0"/>
              </a:rPr>
              <a:t>, while eliminating the manual logs that are often used to </a:t>
            </a:r>
            <a:r>
              <a:rPr lang="en-US" sz="2000" dirty="0" smtClean="0">
                <a:solidFill>
                  <a:srgbClr val="000099"/>
                </a:solidFill>
                <a:latin typeface="Arial" pitchFamily="34" charset="0"/>
                <a:cs typeface="Arial" pitchFamily="34" charset="0"/>
              </a:rPr>
              <a:t>find documents </a:t>
            </a:r>
            <a:r>
              <a:rPr lang="en-US" sz="2000" dirty="0">
                <a:solidFill>
                  <a:srgbClr val="000099"/>
                </a:solidFill>
                <a:latin typeface="Arial" pitchFamily="34" charset="0"/>
                <a:cs typeface="Arial" pitchFamily="34" charset="0"/>
              </a:rPr>
              <a:t>and recover from routing errors.</a:t>
            </a:r>
          </a:p>
        </p:txBody>
      </p:sp>
    </p:spTree>
    <p:extLst>
      <p:ext uri="{BB962C8B-B14F-4D97-AF65-F5344CB8AC3E}">
        <p14:creationId xmlns:p14="http://schemas.microsoft.com/office/powerpoint/2010/main" val="2299354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7</a:t>
            </a:fld>
            <a:endParaRPr lang="en-US" sz="1400" dirty="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710514" y="794951"/>
            <a:ext cx="7772400" cy="404709"/>
          </a:xfrm>
        </p:spPr>
        <p:txBody>
          <a:bodyPr/>
          <a:lstStyle/>
          <a:p>
            <a:r>
              <a:rPr lang="en-US" sz="2800" b="1" dirty="0" smtClean="0">
                <a:solidFill>
                  <a:srgbClr val="C00000"/>
                </a:solidFill>
                <a:latin typeface="Arial" pitchFamily="34" charset="0"/>
                <a:cs typeface="Arial" pitchFamily="34" charset="0"/>
              </a:rPr>
              <a:t>Workflow</a:t>
            </a:r>
            <a:br>
              <a:rPr lang="en-US" sz="2800" b="1" dirty="0" smtClean="0">
                <a:solidFill>
                  <a:srgbClr val="C00000"/>
                </a:solidFill>
                <a:latin typeface="Arial" pitchFamily="34" charset="0"/>
                <a:cs typeface="Arial" pitchFamily="34" charset="0"/>
              </a:rPr>
            </a:br>
            <a:endParaRPr lang="en-US" sz="2800" b="1" dirty="0" smtClean="0">
              <a:solidFill>
                <a:srgbClr val="C00000"/>
              </a:solidFill>
              <a:latin typeface="Arial" pitchFamily="34" charset="0"/>
              <a:cs typeface="Arial" pitchFamily="34" charset="0"/>
            </a:endParaRPr>
          </a:p>
        </p:txBody>
      </p:sp>
      <p:sp>
        <p:nvSpPr>
          <p:cNvPr id="5" name="Text Box 4"/>
          <p:cNvSpPr txBox="1">
            <a:spLocks noChangeArrowheads="1"/>
          </p:cNvSpPr>
          <p:nvPr/>
        </p:nvSpPr>
        <p:spPr bwMode="auto">
          <a:xfrm>
            <a:off x="1046286" y="1151849"/>
            <a:ext cx="7156938"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just"/>
            <a:r>
              <a:rPr lang="en-US" dirty="0" smtClean="0">
                <a:solidFill>
                  <a:srgbClr val="660066"/>
                </a:solidFill>
                <a:latin typeface="Arial" pitchFamily="34" charset="0"/>
                <a:cs typeface="Arial" pitchFamily="34" charset="0"/>
              </a:rPr>
              <a:t>Control</a:t>
            </a:r>
            <a:endParaRPr lang="en-US" dirty="0">
              <a:solidFill>
                <a:srgbClr val="660066"/>
              </a:solidFill>
              <a:latin typeface="Arial" pitchFamily="34" charset="0"/>
              <a:cs typeface="Arial" pitchFamily="34" charset="0"/>
            </a:endParaRPr>
          </a:p>
          <a:p>
            <a:pPr marL="0" indent="0" algn="just">
              <a:spcBef>
                <a:spcPts val="1200"/>
              </a:spcBef>
            </a:pPr>
            <a:r>
              <a:rPr lang="en-US" sz="2000" dirty="0" smtClean="0">
                <a:solidFill>
                  <a:srgbClr val="000099"/>
                </a:solidFill>
                <a:latin typeface="Arial" pitchFamily="34" charset="0"/>
                <a:cs typeface="Arial" pitchFamily="34" charset="0"/>
              </a:rPr>
              <a:t>The </a:t>
            </a:r>
            <a:r>
              <a:rPr lang="en-US" sz="2000" dirty="0">
                <a:solidFill>
                  <a:srgbClr val="000099"/>
                </a:solidFill>
                <a:latin typeface="Arial" pitchFamily="34" charset="0"/>
                <a:cs typeface="Arial" pitchFamily="34" charset="0"/>
              </a:rPr>
              <a:t>workflow application is tailored to the </a:t>
            </a:r>
            <a:r>
              <a:rPr lang="en-US" sz="2000" dirty="0" smtClean="0">
                <a:solidFill>
                  <a:srgbClr val="000099"/>
                </a:solidFill>
                <a:latin typeface="Arial" pitchFamily="34" charset="0"/>
                <a:cs typeface="Arial" pitchFamily="34" charset="0"/>
              </a:rPr>
              <a:t>requirements of </a:t>
            </a:r>
            <a:r>
              <a:rPr lang="en-US" sz="2000" dirty="0">
                <a:solidFill>
                  <a:srgbClr val="000099"/>
                </a:solidFill>
                <a:latin typeface="Arial" pitchFamily="34" charset="0"/>
                <a:cs typeface="Arial" pitchFamily="34" charset="0"/>
              </a:rPr>
              <a:t>the organization by a programming staff, in the </a:t>
            </a:r>
            <a:r>
              <a:rPr lang="en-US" sz="2000" dirty="0" smtClean="0">
                <a:solidFill>
                  <a:srgbClr val="000099"/>
                </a:solidFill>
                <a:latin typeface="Arial" pitchFamily="34" charset="0"/>
                <a:cs typeface="Arial" pitchFamily="34" charset="0"/>
              </a:rPr>
              <a:t>information technology </a:t>
            </a:r>
            <a:r>
              <a:rPr lang="en-US" sz="2000" dirty="0">
                <a:solidFill>
                  <a:srgbClr val="000099"/>
                </a:solidFill>
                <a:latin typeface="Arial" pitchFamily="34" charset="0"/>
                <a:cs typeface="Arial" pitchFamily="34" charset="0"/>
              </a:rPr>
              <a:t>area. The customized workflow system is </a:t>
            </a:r>
            <a:r>
              <a:rPr lang="en-US" sz="2000" dirty="0" smtClean="0">
                <a:solidFill>
                  <a:srgbClr val="000099"/>
                </a:solidFill>
                <a:latin typeface="Arial" pitchFamily="34" charset="0"/>
                <a:cs typeface="Arial" pitchFamily="34" charset="0"/>
              </a:rPr>
              <a:t>optimized for </a:t>
            </a:r>
            <a:r>
              <a:rPr lang="en-US" sz="2000" dirty="0">
                <a:solidFill>
                  <a:srgbClr val="000099"/>
                </a:solidFill>
                <a:latin typeface="Arial" pitchFamily="34" charset="0"/>
                <a:cs typeface="Arial" pitchFamily="34" charset="0"/>
              </a:rPr>
              <a:t>the application, at the expense of flexibility for “instant” </a:t>
            </a:r>
            <a:r>
              <a:rPr lang="en-US" sz="2000" dirty="0" smtClean="0">
                <a:solidFill>
                  <a:srgbClr val="000099"/>
                </a:solidFill>
                <a:latin typeface="Arial" pitchFamily="34" charset="0"/>
                <a:cs typeface="Arial" pitchFamily="34" charset="0"/>
              </a:rPr>
              <a:t>changes. In </a:t>
            </a:r>
            <a:r>
              <a:rPr lang="en-US" sz="2000" dirty="0">
                <a:solidFill>
                  <a:srgbClr val="000099"/>
                </a:solidFill>
                <a:latin typeface="Arial" pitchFamily="34" charset="0"/>
                <a:cs typeface="Arial" pitchFamily="34" charset="0"/>
              </a:rPr>
              <a:t>either case, the user </a:t>
            </a:r>
            <a:r>
              <a:rPr lang="en-US" sz="2000" dirty="0" smtClean="0">
                <a:solidFill>
                  <a:srgbClr val="000099"/>
                </a:solidFill>
                <a:latin typeface="Arial" pitchFamily="34" charset="0"/>
                <a:cs typeface="Arial" pitchFamily="34" charset="0"/>
              </a:rPr>
              <a:t>profiles, i.e., qualifications</a:t>
            </a:r>
            <a:r>
              <a:rPr lang="en-US" sz="2000" dirty="0">
                <a:solidFill>
                  <a:srgbClr val="000099"/>
                </a:solidFill>
                <a:latin typeface="Arial" pitchFamily="34" charset="0"/>
                <a:cs typeface="Arial" pitchFamily="34" charset="0"/>
              </a:rPr>
              <a:t>, assignments, </a:t>
            </a:r>
            <a:r>
              <a:rPr lang="en-US" sz="2000" dirty="0" smtClean="0">
                <a:solidFill>
                  <a:srgbClr val="000099"/>
                </a:solidFill>
                <a:latin typeface="Arial" pitchFamily="34" charset="0"/>
                <a:cs typeface="Arial" pitchFamily="34" charset="0"/>
              </a:rPr>
              <a:t>absences, vacations</a:t>
            </a:r>
            <a:r>
              <a:rPr lang="en-US" sz="2000" dirty="0">
                <a:solidFill>
                  <a:srgbClr val="000099"/>
                </a:solidFill>
                <a:latin typeface="Arial" pitchFamily="34" charset="0"/>
                <a:cs typeface="Arial" pitchFamily="34" charset="0"/>
              </a:rPr>
              <a:t>, training, and other factors are maintained by </a:t>
            </a:r>
            <a:r>
              <a:rPr lang="en-US" sz="2000" dirty="0" smtClean="0">
                <a:solidFill>
                  <a:srgbClr val="000099"/>
                </a:solidFill>
                <a:latin typeface="Arial" pitchFamily="34" charset="0"/>
                <a:cs typeface="Arial" pitchFamily="34" charset="0"/>
              </a:rPr>
              <a:t>the system.</a:t>
            </a:r>
            <a:endParaRPr lang="en-US" sz="2000"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21803146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8</a:t>
            </a:fld>
            <a:endParaRPr lang="en-US" sz="1400" dirty="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710514" y="794951"/>
            <a:ext cx="7772400" cy="404709"/>
          </a:xfrm>
        </p:spPr>
        <p:txBody>
          <a:bodyPr/>
          <a:lstStyle/>
          <a:p>
            <a:r>
              <a:rPr lang="en-US" sz="2800" b="1" dirty="0" smtClean="0">
                <a:solidFill>
                  <a:srgbClr val="C00000"/>
                </a:solidFill>
                <a:latin typeface="Arial" pitchFamily="34" charset="0"/>
                <a:cs typeface="Arial" pitchFamily="34" charset="0"/>
              </a:rPr>
              <a:t>Workflow</a:t>
            </a:r>
            <a:br>
              <a:rPr lang="en-US" sz="2800" b="1" dirty="0" smtClean="0">
                <a:solidFill>
                  <a:srgbClr val="C00000"/>
                </a:solidFill>
                <a:latin typeface="Arial" pitchFamily="34" charset="0"/>
                <a:cs typeface="Arial" pitchFamily="34" charset="0"/>
              </a:rPr>
            </a:br>
            <a:endParaRPr lang="en-US" sz="2800" b="1" dirty="0" smtClean="0">
              <a:solidFill>
                <a:srgbClr val="C00000"/>
              </a:solidFill>
              <a:latin typeface="Arial" pitchFamily="34" charset="0"/>
              <a:cs typeface="Arial" pitchFamily="34" charset="0"/>
            </a:endParaRPr>
          </a:p>
        </p:txBody>
      </p:sp>
      <p:sp>
        <p:nvSpPr>
          <p:cNvPr id="5" name="Text Box 4"/>
          <p:cNvSpPr txBox="1">
            <a:spLocks noChangeArrowheads="1"/>
          </p:cNvSpPr>
          <p:nvPr/>
        </p:nvSpPr>
        <p:spPr bwMode="auto">
          <a:xfrm>
            <a:off x="1046286" y="1151849"/>
            <a:ext cx="7156938"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dirty="0">
                <a:solidFill>
                  <a:srgbClr val="660066"/>
                </a:solidFill>
                <a:latin typeface="Arial" pitchFamily="34" charset="0"/>
                <a:cs typeface="Arial" pitchFamily="34" charset="0"/>
              </a:rPr>
              <a:t>Monitoring</a:t>
            </a:r>
          </a:p>
          <a:p>
            <a:pPr marL="0" indent="0" algn="just">
              <a:spcBef>
                <a:spcPts val="1200"/>
              </a:spcBef>
            </a:pPr>
            <a:r>
              <a:rPr lang="en-US" sz="2000" dirty="0">
                <a:solidFill>
                  <a:srgbClr val="000099"/>
                </a:solidFill>
                <a:latin typeface="Arial" pitchFamily="34" charset="0"/>
                <a:cs typeface="Arial" pitchFamily="34" charset="0"/>
              </a:rPr>
              <a:t>Practically all systems include reporting and analysis such as </a:t>
            </a:r>
            <a:r>
              <a:rPr lang="en-US" sz="2000" dirty="0" smtClean="0">
                <a:solidFill>
                  <a:srgbClr val="000099"/>
                </a:solidFill>
                <a:latin typeface="Arial" pitchFamily="34" charset="0"/>
                <a:cs typeface="Arial" pitchFamily="34" charset="0"/>
              </a:rPr>
              <a:t>the total </a:t>
            </a:r>
            <a:r>
              <a:rPr lang="en-US" sz="2000" dirty="0">
                <a:solidFill>
                  <a:srgbClr val="000099"/>
                </a:solidFill>
                <a:latin typeface="Arial" pitchFamily="34" charset="0"/>
                <a:cs typeface="Arial" pitchFamily="34" charset="0"/>
              </a:rPr>
              <a:t>work </a:t>
            </a:r>
            <a:r>
              <a:rPr lang="en-US" sz="2000" dirty="0" smtClean="0">
                <a:solidFill>
                  <a:srgbClr val="000099"/>
                </a:solidFill>
                <a:latin typeface="Arial" pitchFamily="34" charset="0"/>
                <a:cs typeface="Arial" pitchFamily="34" charset="0"/>
              </a:rPr>
              <a:t>accomplished, the </a:t>
            </a:r>
            <a:r>
              <a:rPr lang="en-US" sz="2000" dirty="0">
                <a:solidFill>
                  <a:srgbClr val="000099"/>
                </a:solidFill>
                <a:latin typeface="Arial" pitchFamily="34" charset="0"/>
                <a:cs typeface="Arial" pitchFamily="34" charset="0"/>
              </a:rPr>
              <a:t>response </a:t>
            </a:r>
            <a:r>
              <a:rPr lang="en-US" sz="2000" dirty="0" smtClean="0">
                <a:solidFill>
                  <a:srgbClr val="000099"/>
                </a:solidFill>
                <a:latin typeface="Arial" pitchFamily="34" charset="0"/>
                <a:cs typeface="Arial" pitchFamily="34" charset="0"/>
              </a:rPr>
              <a:t>time, throughput, etc. The </a:t>
            </a:r>
            <a:r>
              <a:rPr lang="en-US" sz="2000" dirty="0">
                <a:solidFill>
                  <a:srgbClr val="000099"/>
                </a:solidFill>
                <a:latin typeface="Arial" pitchFamily="34" charset="0"/>
                <a:cs typeface="Arial" pitchFamily="34" charset="0"/>
              </a:rPr>
              <a:t>systems </a:t>
            </a:r>
            <a:r>
              <a:rPr lang="en-US" sz="2000" dirty="0" smtClean="0">
                <a:solidFill>
                  <a:srgbClr val="000099"/>
                </a:solidFill>
                <a:latin typeface="Arial" pitchFamily="34" charset="0"/>
                <a:cs typeface="Arial" pitchFamily="34" charset="0"/>
              </a:rPr>
              <a:t>also maintain </a:t>
            </a:r>
            <a:r>
              <a:rPr lang="en-US" sz="2000" dirty="0">
                <a:solidFill>
                  <a:srgbClr val="000099"/>
                </a:solidFill>
                <a:latin typeface="Arial" pitchFamily="34" charset="0"/>
                <a:cs typeface="Arial" pitchFamily="34" charset="0"/>
              </a:rPr>
              <a:t>data to report the productivity of the individuals, </a:t>
            </a:r>
            <a:r>
              <a:rPr lang="en-US" sz="2000" dirty="0" smtClean="0">
                <a:solidFill>
                  <a:srgbClr val="000099"/>
                </a:solidFill>
                <a:latin typeface="Arial" pitchFamily="34" charset="0"/>
                <a:cs typeface="Arial" pitchFamily="34" charset="0"/>
              </a:rPr>
              <a:t>teams, and </a:t>
            </a:r>
            <a:r>
              <a:rPr lang="en-US" sz="2000" dirty="0">
                <a:solidFill>
                  <a:srgbClr val="000099"/>
                </a:solidFill>
                <a:latin typeface="Arial" pitchFamily="34" charset="0"/>
                <a:cs typeface="Arial" pitchFamily="34" charset="0"/>
              </a:rPr>
              <a:t>groups. A few systems even maintain data about the </a:t>
            </a:r>
            <a:r>
              <a:rPr lang="en-US" sz="2000" dirty="0" smtClean="0">
                <a:solidFill>
                  <a:srgbClr val="000099"/>
                </a:solidFill>
                <a:latin typeface="Arial" pitchFamily="34" charset="0"/>
                <a:cs typeface="Arial" pitchFamily="34" charset="0"/>
              </a:rPr>
              <a:t>number and </a:t>
            </a:r>
            <a:r>
              <a:rPr lang="en-US" sz="2000" dirty="0">
                <a:solidFill>
                  <a:srgbClr val="000099"/>
                </a:solidFill>
                <a:latin typeface="Arial" pitchFamily="34" charset="0"/>
                <a:cs typeface="Arial" pitchFamily="34" charset="0"/>
              </a:rPr>
              <a:t>types of errors that are caught and corrected for each type </a:t>
            </a:r>
            <a:r>
              <a:rPr lang="en-US" sz="2000" dirty="0" smtClean="0">
                <a:solidFill>
                  <a:srgbClr val="000099"/>
                </a:solidFill>
                <a:latin typeface="Arial" pitchFamily="34" charset="0"/>
                <a:cs typeface="Arial" pitchFamily="34" charset="0"/>
              </a:rPr>
              <a:t>of process </a:t>
            </a:r>
            <a:r>
              <a:rPr lang="en-US" sz="2000" dirty="0">
                <a:solidFill>
                  <a:srgbClr val="000099"/>
                </a:solidFill>
                <a:latin typeface="Arial" pitchFamily="34" charset="0"/>
                <a:cs typeface="Arial" pitchFamily="34" charset="0"/>
              </a:rPr>
              <a:t>and user.</a:t>
            </a:r>
          </a:p>
          <a:p>
            <a:pPr marL="0" indent="0" algn="just">
              <a:spcBef>
                <a:spcPts val="1200"/>
              </a:spcBef>
            </a:pPr>
            <a:r>
              <a:rPr lang="en-US" sz="2000" dirty="0">
                <a:solidFill>
                  <a:srgbClr val="000099"/>
                </a:solidFill>
                <a:latin typeface="Arial" pitchFamily="34" charset="0"/>
                <a:cs typeface="Arial" pitchFamily="34" charset="0"/>
              </a:rPr>
              <a:t>Work management systems allow managers to </a:t>
            </a:r>
            <a:r>
              <a:rPr lang="en-US" sz="2000" dirty="0" smtClean="0">
                <a:solidFill>
                  <a:srgbClr val="000099"/>
                </a:solidFill>
                <a:latin typeface="Arial" pitchFamily="34" charset="0"/>
                <a:cs typeface="Arial" pitchFamily="34" charset="0"/>
              </a:rPr>
              <a:t>examine the backlog of </a:t>
            </a:r>
            <a:r>
              <a:rPr lang="en-US" sz="2000" dirty="0">
                <a:solidFill>
                  <a:srgbClr val="000099"/>
                </a:solidFill>
                <a:latin typeface="Arial" pitchFamily="34" charset="0"/>
                <a:cs typeface="Arial" pitchFamily="34" charset="0"/>
              </a:rPr>
              <a:t>work throughout the day—in real time—so that they can </a:t>
            </a:r>
            <a:r>
              <a:rPr lang="en-US" sz="2000" dirty="0" smtClean="0">
                <a:solidFill>
                  <a:srgbClr val="000099"/>
                </a:solidFill>
                <a:latin typeface="Arial" pitchFamily="34" charset="0"/>
                <a:cs typeface="Arial" pitchFamily="34" charset="0"/>
              </a:rPr>
              <a:t>schedule staff </a:t>
            </a:r>
            <a:r>
              <a:rPr lang="en-US" sz="2000" dirty="0">
                <a:solidFill>
                  <a:srgbClr val="000099"/>
                </a:solidFill>
                <a:latin typeface="Arial" pitchFamily="34" charset="0"/>
                <a:cs typeface="Arial" pitchFamily="34" charset="0"/>
              </a:rPr>
              <a:t>as required, adjust assignments if necessary to meet </a:t>
            </a:r>
            <a:r>
              <a:rPr lang="en-US" sz="2000" dirty="0" smtClean="0">
                <a:solidFill>
                  <a:srgbClr val="000099"/>
                </a:solidFill>
                <a:latin typeface="Arial" pitchFamily="34" charset="0"/>
                <a:cs typeface="Arial" pitchFamily="34" charset="0"/>
              </a:rPr>
              <a:t>deadlines, and </a:t>
            </a:r>
            <a:r>
              <a:rPr lang="en-US" sz="2000" dirty="0">
                <a:solidFill>
                  <a:srgbClr val="000099"/>
                </a:solidFill>
                <a:latin typeface="Arial" pitchFamily="34" charset="0"/>
                <a:cs typeface="Arial" pitchFamily="34" charset="0"/>
              </a:rPr>
              <a:t>in general, manage their teams</a:t>
            </a:r>
            <a:r>
              <a:rPr lang="en-US" sz="2000" dirty="0" smtClean="0">
                <a:solidFill>
                  <a:srgbClr val="000099"/>
                </a:solidFill>
                <a:latin typeface="Arial" pitchFamily="34" charset="0"/>
                <a:cs typeface="Arial" pitchFamily="34" charset="0"/>
              </a:rPr>
              <a:t>.</a:t>
            </a:r>
            <a:endParaRPr lang="en-US" sz="2000"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160517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9</a:t>
            </a:fld>
            <a:endParaRPr lang="en-US" sz="1400" dirty="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710514" y="794951"/>
            <a:ext cx="7772400" cy="404709"/>
          </a:xfrm>
        </p:spPr>
        <p:txBody>
          <a:bodyPr/>
          <a:lstStyle/>
          <a:p>
            <a:r>
              <a:rPr lang="en-US" sz="2800" b="1" dirty="0" smtClean="0">
                <a:solidFill>
                  <a:srgbClr val="C00000"/>
                </a:solidFill>
                <a:latin typeface="Arial" pitchFamily="34" charset="0"/>
                <a:cs typeface="Arial" pitchFamily="34" charset="0"/>
              </a:rPr>
              <a:t>Workflow</a:t>
            </a:r>
            <a:br>
              <a:rPr lang="en-US" sz="2800" b="1" dirty="0" smtClean="0">
                <a:solidFill>
                  <a:srgbClr val="C00000"/>
                </a:solidFill>
                <a:latin typeface="Arial" pitchFamily="34" charset="0"/>
                <a:cs typeface="Arial" pitchFamily="34" charset="0"/>
              </a:rPr>
            </a:br>
            <a:endParaRPr lang="en-US" sz="2800" b="1" dirty="0" smtClean="0">
              <a:solidFill>
                <a:srgbClr val="C00000"/>
              </a:solidFill>
              <a:latin typeface="Arial" pitchFamily="34" charset="0"/>
              <a:cs typeface="Arial" pitchFamily="34" charset="0"/>
            </a:endParaRPr>
          </a:p>
        </p:txBody>
      </p:sp>
      <p:sp>
        <p:nvSpPr>
          <p:cNvPr id="5124" name="Text Box 4"/>
          <p:cNvSpPr txBox="1">
            <a:spLocks noChangeArrowheads="1"/>
          </p:cNvSpPr>
          <p:nvPr/>
        </p:nvSpPr>
        <p:spPr bwMode="auto">
          <a:xfrm>
            <a:off x="722678" y="990318"/>
            <a:ext cx="218361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marL="0" indent="0"/>
            <a:r>
              <a:rPr lang="en-US" dirty="0" smtClean="0">
                <a:solidFill>
                  <a:srgbClr val="660066"/>
                </a:solidFill>
                <a:latin typeface="Arial" pitchFamily="34" charset="0"/>
                <a:cs typeface="Arial" pitchFamily="34" charset="0"/>
              </a:rPr>
              <a:t>Formalization</a:t>
            </a:r>
            <a:endParaRPr lang="en-US" dirty="0">
              <a:solidFill>
                <a:srgbClr val="660066"/>
              </a:solidFill>
              <a:latin typeface="Arial" pitchFamily="34" charset="0"/>
              <a:cs typeface="Arial" pitchFamily="34" charset="0"/>
            </a:endParaRPr>
          </a:p>
        </p:txBody>
      </p:sp>
      <p:sp>
        <p:nvSpPr>
          <p:cNvPr id="5" name="Text Box 4"/>
          <p:cNvSpPr txBox="1">
            <a:spLocks noChangeArrowheads="1"/>
          </p:cNvSpPr>
          <p:nvPr/>
        </p:nvSpPr>
        <p:spPr bwMode="auto">
          <a:xfrm>
            <a:off x="1046286" y="1456799"/>
            <a:ext cx="7156938"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marL="0" indent="0" algn="just"/>
            <a:r>
              <a:rPr lang="en-US" sz="2000" dirty="0" smtClean="0">
                <a:solidFill>
                  <a:srgbClr val="000099"/>
                </a:solidFill>
                <a:latin typeface="Arial" pitchFamily="34" charset="0"/>
                <a:cs typeface="Arial" pitchFamily="34" charset="0"/>
              </a:rPr>
              <a:t>A workflow (WF) is a unit of work. It is composed of finer units of related, usually, atomic tasks. In business world, it is called BPR (Business Process Reengineering).</a:t>
            </a:r>
          </a:p>
          <a:p>
            <a:pPr marL="0" indent="0" algn="just">
              <a:spcBef>
                <a:spcPts val="1200"/>
              </a:spcBef>
            </a:pPr>
            <a:r>
              <a:rPr lang="en-US" sz="2000" dirty="0" smtClean="0">
                <a:solidFill>
                  <a:srgbClr val="000099"/>
                </a:solidFill>
                <a:latin typeface="Arial" pitchFamily="34" charset="0"/>
                <a:cs typeface="Arial" pitchFamily="34" charset="0"/>
              </a:rPr>
              <a:t>WF = {</a:t>
            </a:r>
            <a:r>
              <a:rPr lang="en-US" sz="2000" dirty="0" smtClean="0">
                <a:solidFill>
                  <a:srgbClr val="000099"/>
                </a:solidFill>
                <a:latin typeface="Symbol" pitchFamily="18" charset="2"/>
                <a:cs typeface="Arial" pitchFamily="34" charset="0"/>
              </a:rPr>
              <a:t>t</a:t>
            </a:r>
            <a:r>
              <a:rPr lang="en-US" sz="2000" baseline="-15000" dirty="0" smtClean="0">
                <a:solidFill>
                  <a:srgbClr val="000099"/>
                </a:solidFill>
                <a:latin typeface="Arial" pitchFamily="34" charset="0"/>
                <a:cs typeface="Arial" pitchFamily="34" charset="0"/>
              </a:rPr>
              <a:t>1</a:t>
            </a:r>
            <a:r>
              <a:rPr lang="en-US" sz="2000" dirty="0" smtClean="0">
                <a:solidFill>
                  <a:srgbClr val="000099"/>
                </a:solidFill>
                <a:latin typeface="Arial" pitchFamily="34" charset="0"/>
                <a:cs typeface="Arial" pitchFamily="34" charset="0"/>
              </a:rPr>
              <a:t>, </a:t>
            </a:r>
            <a:r>
              <a:rPr lang="en-US" sz="2000" dirty="0" smtClean="0">
                <a:solidFill>
                  <a:srgbClr val="000099"/>
                </a:solidFill>
                <a:latin typeface="Symbol" pitchFamily="18" charset="2"/>
                <a:cs typeface="Arial" pitchFamily="34" charset="0"/>
              </a:rPr>
              <a:t>t</a:t>
            </a:r>
            <a:r>
              <a:rPr lang="en-US" sz="2000" baseline="-15000" dirty="0" smtClean="0">
                <a:solidFill>
                  <a:srgbClr val="000099"/>
                </a:solidFill>
                <a:latin typeface="Arial" pitchFamily="34" charset="0"/>
                <a:cs typeface="Arial" pitchFamily="34" charset="0"/>
              </a:rPr>
              <a:t>2</a:t>
            </a:r>
            <a:r>
              <a:rPr lang="en-US" sz="2000" dirty="0" smtClean="0">
                <a:solidFill>
                  <a:srgbClr val="000099"/>
                </a:solidFill>
                <a:latin typeface="Symbol" pitchFamily="18" charset="2"/>
                <a:cs typeface="Arial" pitchFamily="34" charset="0"/>
              </a:rPr>
              <a:t>, .., </a:t>
            </a:r>
            <a:r>
              <a:rPr lang="en-US" sz="2000" dirty="0" err="1" smtClean="0">
                <a:solidFill>
                  <a:srgbClr val="000099"/>
                </a:solidFill>
                <a:latin typeface="Symbol" pitchFamily="18" charset="2"/>
                <a:cs typeface="Arial" pitchFamily="34" charset="0"/>
              </a:rPr>
              <a:t>t</a:t>
            </a:r>
            <a:r>
              <a:rPr lang="en-US" sz="2000" baseline="-15000" dirty="0" err="1" smtClean="0">
                <a:solidFill>
                  <a:srgbClr val="000099"/>
                </a:solidFill>
                <a:latin typeface="Arial" pitchFamily="34" charset="0"/>
                <a:cs typeface="Arial" pitchFamily="34" charset="0"/>
              </a:rPr>
              <a:t>n</a:t>
            </a:r>
            <a:r>
              <a:rPr lang="en-US" sz="2000" dirty="0" smtClean="0">
                <a:solidFill>
                  <a:srgbClr val="000099"/>
                </a:solidFill>
                <a:latin typeface="Symbol" pitchFamily="18" charset="2"/>
                <a:cs typeface="Arial" pitchFamily="34" charset="0"/>
              </a:rPr>
              <a:t>}; </a:t>
            </a:r>
            <a:r>
              <a:rPr lang="en-US" sz="2000" dirty="0" smtClean="0">
                <a:solidFill>
                  <a:srgbClr val="000099"/>
                </a:solidFill>
                <a:latin typeface="Arial" pitchFamily="34" charset="0"/>
                <a:cs typeface="Arial" pitchFamily="34" charset="0"/>
              </a:rPr>
              <a:t>where </a:t>
            </a:r>
            <a:r>
              <a:rPr lang="en-US" sz="2000" dirty="0" err="1" smtClean="0">
                <a:solidFill>
                  <a:srgbClr val="000099"/>
                </a:solidFill>
                <a:latin typeface="Symbol" pitchFamily="18" charset="2"/>
                <a:cs typeface="Arial" pitchFamily="34" charset="0"/>
              </a:rPr>
              <a:t>t</a:t>
            </a:r>
            <a:r>
              <a:rPr lang="en-US" sz="2000" baseline="-15000" dirty="0" err="1" smtClean="0">
                <a:solidFill>
                  <a:srgbClr val="000099"/>
                </a:solidFill>
                <a:latin typeface="Arial" pitchFamily="34" charset="0"/>
                <a:cs typeface="Arial" pitchFamily="34" charset="0"/>
              </a:rPr>
              <a:t>i</a:t>
            </a:r>
            <a:r>
              <a:rPr lang="en-US" sz="2000" dirty="0" smtClean="0">
                <a:solidFill>
                  <a:srgbClr val="000099"/>
                </a:solidFill>
                <a:latin typeface="Arial" pitchFamily="34" charset="0"/>
                <a:cs typeface="Arial" pitchFamily="34" charset="0"/>
              </a:rPr>
              <a:t> is a finer atomic task.</a:t>
            </a:r>
          </a:p>
          <a:p>
            <a:pPr marL="0" indent="0" algn="just">
              <a:spcBef>
                <a:spcPts val="1200"/>
              </a:spcBef>
            </a:pPr>
            <a:r>
              <a:rPr lang="en-US" sz="2000" dirty="0">
                <a:solidFill>
                  <a:srgbClr val="000099"/>
                </a:solidFill>
                <a:latin typeface="Arial" pitchFamily="34" charset="0"/>
                <a:cs typeface="Arial" pitchFamily="34" charset="0"/>
              </a:rPr>
              <a:t>The relationship between </a:t>
            </a:r>
            <a:r>
              <a:rPr lang="en-US" sz="2000" dirty="0" err="1" smtClean="0">
                <a:solidFill>
                  <a:srgbClr val="000099"/>
                </a:solidFill>
                <a:latin typeface="Symbol" pitchFamily="18" charset="2"/>
                <a:cs typeface="Arial" pitchFamily="34" charset="0"/>
              </a:rPr>
              <a:t>t</a:t>
            </a:r>
            <a:r>
              <a:rPr lang="en-US" sz="2000" baseline="-15000" dirty="0" err="1" smtClean="0">
                <a:solidFill>
                  <a:srgbClr val="000099"/>
                </a:solidFill>
                <a:latin typeface="Arial" pitchFamily="34" charset="0"/>
                <a:cs typeface="Arial" pitchFamily="34" charset="0"/>
              </a:rPr>
              <a:t>i</a:t>
            </a:r>
            <a:r>
              <a:rPr lang="en-US" sz="2000" i="1"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and </a:t>
            </a:r>
            <a:r>
              <a:rPr lang="en-US" sz="2000" dirty="0" err="1" smtClean="0">
                <a:solidFill>
                  <a:srgbClr val="000099"/>
                </a:solidFill>
                <a:latin typeface="Symbol" pitchFamily="18" charset="2"/>
                <a:cs typeface="Arial" pitchFamily="34" charset="0"/>
              </a:rPr>
              <a:t>t</a:t>
            </a:r>
            <a:r>
              <a:rPr lang="en-US" sz="2000" baseline="-15000" dirty="0" err="1" smtClean="0">
                <a:solidFill>
                  <a:srgbClr val="000099"/>
                </a:solidFill>
                <a:latin typeface="Arial" pitchFamily="34" charset="0"/>
                <a:cs typeface="Arial" pitchFamily="34" charset="0"/>
              </a:rPr>
              <a:t>j</a:t>
            </a:r>
            <a:r>
              <a:rPr lang="en-US" sz="2000" i="1"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a:t>
            </a:r>
            <a:r>
              <a:rPr lang="en-US" sz="2000" i="1"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sym typeface="Symbol"/>
              </a:rPr>
              <a:t> </a:t>
            </a:r>
            <a:r>
              <a:rPr lang="en-US" sz="2000" i="1" dirty="0" smtClean="0">
                <a:solidFill>
                  <a:srgbClr val="000099"/>
                </a:solidFill>
                <a:latin typeface="Arial" pitchFamily="34" charset="0"/>
                <a:cs typeface="Arial" pitchFamily="34" charset="0"/>
              </a:rPr>
              <a:t>j</a:t>
            </a:r>
            <a:r>
              <a:rPr lang="en-US" sz="2000" dirty="0" smtClean="0">
                <a:solidFill>
                  <a:srgbClr val="000099"/>
                </a:solidFill>
                <a:latin typeface="Arial" pitchFamily="34" charset="0"/>
                <a:cs typeface="Arial" pitchFamily="34" charset="0"/>
              </a:rPr>
              <a:t>) identifies the way they </a:t>
            </a:r>
            <a:r>
              <a:rPr lang="en-US" sz="2000" dirty="0">
                <a:solidFill>
                  <a:srgbClr val="000099"/>
                </a:solidFill>
                <a:latin typeface="Arial" pitchFamily="34" charset="0"/>
                <a:cs typeface="Arial" pitchFamily="34" charset="0"/>
              </a:rPr>
              <a:t>can be processed leading to the completion of the </a:t>
            </a:r>
            <a:r>
              <a:rPr lang="en-US" sz="2000" dirty="0" smtClean="0">
                <a:solidFill>
                  <a:srgbClr val="000099"/>
                </a:solidFill>
                <a:latin typeface="Arial" pitchFamily="34" charset="0"/>
                <a:cs typeface="Arial" pitchFamily="34" charset="0"/>
              </a:rPr>
              <a:t>WF.</a:t>
            </a:r>
          </a:p>
          <a:p>
            <a:pPr marL="0" indent="0" algn="just">
              <a:spcBef>
                <a:spcPts val="1200"/>
              </a:spcBef>
            </a:pPr>
            <a:r>
              <a:rPr lang="en-US" sz="2000" dirty="0" smtClean="0">
                <a:solidFill>
                  <a:srgbClr val="000099"/>
                </a:solidFill>
                <a:latin typeface="Arial" pitchFamily="34" charset="0"/>
                <a:cs typeface="Arial" pitchFamily="34" charset="0"/>
              </a:rPr>
              <a:t>Example:</a:t>
            </a:r>
          </a:p>
          <a:p>
            <a:pPr marL="628650" lvl="1" indent="-342900" algn="just">
              <a:spcBef>
                <a:spcPts val="1200"/>
              </a:spcBef>
              <a:buBlip>
                <a:blip r:embed="rId2"/>
              </a:buBlip>
            </a:pPr>
            <a:r>
              <a:rPr lang="en-US" sz="2000" i="1" dirty="0" err="1" smtClean="0">
                <a:solidFill>
                  <a:srgbClr val="000099"/>
                </a:solidFill>
                <a:latin typeface="Symbol" pitchFamily="18" charset="2"/>
                <a:cs typeface="Arial" pitchFamily="34" charset="0"/>
              </a:rPr>
              <a:t>t</a:t>
            </a:r>
            <a:r>
              <a:rPr lang="en-US" sz="2000" i="1" baseline="-15000" dirty="0" err="1" smtClean="0">
                <a:solidFill>
                  <a:srgbClr val="000099"/>
                </a:solidFill>
                <a:latin typeface="Arial" pitchFamily="34" charset="0"/>
                <a:cs typeface="Arial" pitchFamily="34" charset="0"/>
              </a:rPr>
              <a:t>i</a:t>
            </a:r>
            <a:r>
              <a:rPr lang="en-US" sz="2000" b="0" i="1" dirty="0" smtClean="0"/>
              <a:t> </a:t>
            </a:r>
            <a:r>
              <a:rPr lang="en-US" sz="2000" i="1" dirty="0" smtClean="0">
                <a:solidFill>
                  <a:srgbClr val="000099"/>
                </a:solidFill>
                <a:latin typeface="Arial" pitchFamily="34" charset="0"/>
                <a:cs typeface="Arial" pitchFamily="34" charset="0"/>
              </a:rPr>
              <a:t>and</a:t>
            </a:r>
            <a:r>
              <a:rPr lang="en-US" sz="2000" b="0" i="1" dirty="0" smtClean="0">
                <a:solidFill>
                  <a:srgbClr val="000099"/>
                </a:solidFill>
              </a:rPr>
              <a:t> </a:t>
            </a:r>
            <a:r>
              <a:rPr lang="en-US" sz="2000" i="1" dirty="0" err="1" smtClean="0">
                <a:solidFill>
                  <a:srgbClr val="000099"/>
                </a:solidFill>
                <a:latin typeface="Symbol" pitchFamily="18" charset="2"/>
                <a:cs typeface="Arial" pitchFamily="34" charset="0"/>
              </a:rPr>
              <a:t>t</a:t>
            </a:r>
            <a:r>
              <a:rPr lang="en-US" sz="2000" i="1" baseline="-15000" dirty="0" err="1" smtClean="0">
                <a:solidFill>
                  <a:srgbClr val="000099"/>
                </a:solidFill>
                <a:latin typeface="Arial" pitchFamily="34" charset="0"/>
                <a:cs typeface="Arial" pitchFamily="34" charset="0"/>
              </a:rPr>
              <a:t>j</a:t>
            </a:r>
            <a:r>
              <a:rPr lang="en-US" sz="2000" b="0" i="1" dirty="0" smtClean="0"/>
              <a:t> </a:t>
            </a:r>
            <a:r>
              <a:rPr lang="en-US" sz="2000" i="1" dirty="0">
                <a:solidFill>
                  <a:srgbClr val="000099"/>
                </a:solidFill>
                <a:latin typeface="Arial" pitchFamily="34" charset="0"/>
                <a:cs typeface="Arial" pitchFamily="34" charset="0"/>
              </a:rPr>
              <a:t>may be processed in parallel where the completion of </a:t>
            </a:r>
            <a:r>
              <a:rPr lang="en-US" sz="2000" i="1" dirty="0" err="1">
                <a:solidFill>
                  <a:srgbClr val="000099"/>
                </a:solidFill>
                <a:latin typeface="Symbol" pitchFamily="18" charset="2"/>
                <a:cs typeface="Arial" pitchFamily="34" charset="0"/>
              </a:rPr>
              <a:t>t</a:t>
            </a:r>
            <a:r>
              <a:rPr lang="en-US" sz="2000" i="1" baseline="-15000" dirty="0" err="1">
                <a:solidFill>
                  <a:srgbClr val="000099"/>
                </a:solidFill>
                <a:latin typeface="Arial" pitchFamily="34" charset="0"/>
                <a:cs typeface="Arial" pitchFamily="34" charset="0"/>
              </a:rPr>
              <a:t>i</a:t>
            </a:r>
            <a:r>
              <a:rPr lang="en-US" sz="2000" b="0" i="1" dirty="0" smtClean="0"/>
              <a:t> </a:t>
            </a:r>
            <a:r>
              <a:rPr lang="en-US" sz="2000" i="1" dirty="0">
                <a:solidFill>
                  <a:srgbClr val="000099"/>
                </a:solidFill>
                <a:latin typeface="Arial" pitchFamily="34" charset="0"/>
                <a:cs typeface="Arial" pitchFamily="34" charset="0"/>
              </a:rPr>
              <a:t>may </a:t>
            </a:r>
            <a:r>
              <a:rPr lang="en-US" sz="2000" i="1" dirty="0" smtClean="0">
                <a:solidFill>
                  <a:srgbClr val="000099"/>
                </a:solidFill>
                <a:latin typeface="Arial" pitchFamily="34" charset="0"/>
                <a:cs typeface="Arial" pitchFamily="34" charset="0"/>
              </a:rPr>
              <a:t>not have </a:t>
            </a:r>
            <a:r>
              <a:rPr lang="en-US" sz="2000" i="1" dirty="0">
                <a:solidFill>
                  <a:srgbClr val="000099"/>
                </a:solidFill>
                <a:latin typeface="Arial" pitchFamily="34" charset="0"/>
                <a:cs typeface="Arial" pitchFamily="34" charset="0"/>
              </a:rPr>
              <a:t>any </a:t>
            </a:r>
            <a:r>
              <a:rPr lang="en-US" sz="2000" i="1" dirty="0" smtClean="0">
                <a:solidFill>
                  <a:srgbClr val="000099"/>
                </a:solidFill>
                <a:latin typeface="Arial" pitchFamily="34" charset="0"/>
                <a:cs typeface="Arial" pitchFamily="34" charset="0"/>
              </a:rPr>
              <a:t>effect </a:t>
            </a:r>
            <a:r>
              <a:rPr lang="en-US" sz="2000" i="1" dirty="0">
                <a:solidFill>
                  <a:srgbClr val="000099"/>
                </a:solidFill>
                <a:latin typeface="Arial" pitchFamily="34" charset="0"/>
                <a:cs typeface="Arial" pitchFamily="34" charset="0"/>
              </a:rPr>
              <a:t>on </a:t>
            </a:r>
            <a:r>
              <a:rPr lang="en-US" sz="2000" i="1" dirty="0" smtClean="0">
                <a:solidFill>
                  <a:srgbClr val="000099"/>
                </a:solidFill>
                <a:latin typeface="Arial" pitchFamily="34" charset="0"/>
                <a:cs typeface="Arial" pitchFamily="34" charset="0"/>
              </a:rPr>
              <a:t>the execution </a:t>
            </a:r>
            <a:r>
              <a:rPr lang="en-US" sz="2000" i="1" dirty="0">
                <a:solidFill>
                  <a:srgbClr val="000099"/>
                </a:solidFill>
                <a:latin typeface="Arial" pitchFamily="34" charset="0"/>
                <a:cs typeface="Arial" pitchFamily="34" charset="0"/>
              </a:rPr>
              <a:t>of </a:t>
            </a:r>
            <a:r>
              <a:rPr lang="en-US" sz="2000" i="1" dirty="0" err="1" smtClean="0">
                <a:solidFill>
                  <a:srgbClr val="000099"/>
                </a:solidFill>
                <a:latin typeface="Symbol" pitchFamily="18" charset="2"/>
                <a:cs typeface="Arial" pitchFamily="34" charset="0"/>
              </a:rPr>
              <a:t>t</a:t>
            </a:r>
            <a:r>
              <a:rPr lang="en-US" sz="2000" i="1" baseline="-15000" dirty="0" err="1" smtClean="0">
                <a:solidFill>
                  <a:srgbClr val="000099"/>
                </a:solidFill>
                <a:latin typeface="Arial" pitchFamily="34" charset="0"/>
                <a:cs typeface="Arial" pitchFamily="34" charset="0"/>
              </a:rPr>
              <a:t>j</a:t>
            </a:r>
            <a:endParaRPr lang="en-US" sz="2000" b="0" i="1" dirty="0" smtClean="0"/>
          </a:p>
          <a:p>
            <a:pPr marL="628650" lvl="1" indent="-342900" algn="just">
              <a:spcBef>
                <a:spcPts val="1200"/>
              </a:spcBef>
              <a:buBlip>
                <a:blip r:embed="rId2"/>
              </a:buBlip>
            </a:pPr>
            <a:r>
              <a:rPr lang="en-US" sz="2000" i="1" dirty="0" err="1" smtClean="0">
                <a:solidFill>
                  <a:srgbClr val="000099"/>
                </a:solidFill>
                <a:latin typeface="Symbol" pitchFamily="18" charset="2"/>
                <a:cs typeface="Arial" pitchFamily="34" charset="0"/>
              </a:rPr>
              <a:t>t</a:t>
            </a:r>
            <a:r>
              <a:rPr lang="en-US" sz="2000" i="1" baseline="-15000" dirty="0" err="1" smtClean="0">
                <a:solidFill>
                  <a:srgbClr val="000099"/>
                </a:solidFill>
                <a:latin typeface="Arial" pitchFamily="34" charset="0"/>
                <a:cs typeface="Arial" pitchFamily="34" charset="0"/>
              </a:rPr>
              <a:t>i</a:t>
            </a:r>
            <a:r>
              <a:rPr lang="en-US" sz="2000" b="0" i="1" dirty="0" smtClean="0"/>
              <a:t> </a:t>
            </a:r>
            <a:r>
              <a:rPr lang="en-US" sz="2000" i="1" dirty="0" smtClean="0">
                <a:solidFill>
                  <a:srgbClr val="000099"/>
                </a:solidFill>
                <a:latin typeface="Arial" pitchFamily="34" charset="0"/>
                <a:cs typeface="Arial" pitchFamily="34" charset="0"/>
              </a:rPr>
              <a:t>and</a:t>
            </a:r>
            <a:r>
              <a:rPr lang="en-US" sz="2000" b="0" i="1" dirty="0" smtClean="0"/>
              <a:t> </a:t>
            </a:r>
            <a:r>
              <a:rPr lang="en-US" sz="2000" i="1" dirty="0" err="1" smtClean="0">
                <a:solidFill>
                  <a:srgbClr val="000099"/>
                </a:solidFill>
                <a:latin typeface="Symbol" pitchFamily="18" charset="2"/>
                <a:cs typeface="Arial" pitchFamily="34" charset="0"/>
              </a:rPr>
              <a:t>t</a:t>
            </a:r>
            <a:r>
              <a:rPr lang="en-US" sz="2000" i="1" baseline="-15000" dirty="0" err="1" smtClean="0">
                <a:solidFill>
                  <a:srgbClr val="000099"/>
                </a:solidFill>
                <a:latin typeface="Arial" pitchFamily="34" charset="0"/>
                <a:cs typeface="Arial" pitchFamily="34" charset="0"/>
              </a:rPr>
              <a:t>j</a:t>
            </a:r>
            <a:r>
              <a:rPr lang="en-US" sz="2000" i="1" baseline="-15000" dirty="0" smtClean="0">
                <a:solidFill>
                  <a:srgbClr val="000099"/>
                </a:solidFill>
                <a:latin typeface="Arial" pitchFamily="34" charset="0"/>
                <a:cs typeface="Arial" pitchFamily="34" charset="0"/>
              </a:rPr>
              <a:t> </a:t>
            </a:r>
            <a:r>
              <a:rPr lang="en-US" sz="2000" b="0" i="1" dirty="0" smtClean="0"/>
              <a:t> </a:t>
            </a:r>
            <a:r>
              <a:rPr lang="en-US" sz="2000" i="1" dirty="0" smtClean="0">
                <a:solidFill>
                  <a:srgbClr val="000099"/>
                </a:solidFill>
                <a:latin typeface="Arial" pitchFamily="34" charset="0"/>
                <a:cs typeface="Arial" pitchFamily="34" charset="0"/>
              </a:rPr>
              <a:t>may have a strict order of execution</a:t>
            </a:r>
          </a:p>
        </p:txBody>
      </p:sp>
    </p:spTree>
    <p:extLst>
      <p:ext uri="{BB962C8B-B14F-4D97-AF65-F5344CB8AC3E}">
        <p14:creationId xmlns:p14="http://schemas.microsoft.com/office/powerpoint/2010/main" val="3819148978"/>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
      <a:dk1>
        <a:srgbClr val="000000"/>
      </a:dk1>
      <a:lt1>
        <a:srgbClr val="FFFFFF"/>
      </a:lt1>
      <a:dk2>
        <a:srgbClr val="3333CC"/>
      </a:dk2>
      <a:lt2>
        <a:srgbClr val="FFFF00"/>
      </a:lt2>
      <a:accent1>
        <a:srgbClr val="FF9900"/>
      </a:accent1>
      <a:accent2>
        <a:srgbClr val="00FFFF"/>
      </a:accent2>
      <a:accent3>
        <a:srgbClr val="ADADE2"/>
      </a:accent3>
      <a:accent4>
        <a:srgbClr val="DADADA"/>
      </a:accent4>
      <a:accent5>
        <a:srgbClr val="FFCAAA"/>
      </a:accent5>
      <a:accent6>
        <a:srgbClr val="00E7E7"/>
      </a:accent6>
      <a:hlink>
        <a:srgbClr val="FF0000"/>
      </a:hlink>
      <a:folHlink>
        <a:srgbClr val="96969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43499</TotalTime>
  <Words>3291</Words>
  <Application>Microsoft Office PowerPoint</Application>
  <PresentationFormat>On-screen Show (4:3)</PresentationFormat>
  <Paragraphs>226</Paragraphs>
  <Slides>32</Slides>
  <Notes>4</Notes>
  <HiddenSlides>0</HiddenSlides>
  <MMClips>0</MMClips>
  <ScaleCrop>false</ScaleCrop>
  <HeadingPairs>
    <vt:vector size="4" baseType="variant">
      <vt:variant>
        <vt:lpstr>Theme</vt:lpstr>
      </vt:variant>
      <vt:variant>
        <vt:i4>2</vt:i4>
      </vt:variant>
      <vt:variant>
        <vt:lpstr>Slide Titles</vt:lpstr>
      </vt:variant>
      <vt:variant>
        <vt:i4>32</vt:i4>
      </vt:variant>
    </vt:vector>
  </HeadingPairs>
  <TitlesOfParts>
    <vt:vector size="34" baseType="lpstr">
      <vt:lpstr>Blank Presentation</vt:lpstr>
      <vt:lpstr>Custom Design</vt:lpstr>
      <vt:lpstr>PowerPoint Presentation</vt:lpstr>
      <vt:lpstr>Workflow </vt:lpstr>
      <vt:lpstr>Workflow </vt:lpstr>
      <vt:lpstr>Workflow </vt:lpstr>
      <vt:lpstr>Workflow </vt:lpstr>
      <vt:lpstr>Workflow </vt:lpstr>
      <vt:lpstr>Workflow </vt:lpstr>
      <vt:lpstr>Workflow </vt:lpstr>
      <vt:lpstr>Workflow </vt:lpstr>
      <vt:lpstr>Workflow</vt:lpstr>
      <vt:lpstr>Workflow</vt:lpstr>
      <vt:lpstr>Workflow</vt:lpstr>
      <vt:lpstr>Workflow</vt:lpstr>
      <vt:lpstr>Workflow</vt:lpstr>
      <vt:lpstr>Workflow</vt:lpstr>
      <vt:lpstr>Workflow</vt:lpstr>
      <vt:lpstr>Workflow</vt:lpstr>
      <vt:lpstr>Workflow</vt:lpstr>
      <vt:lpstr>Workflow</vt:lpstr>
      <vt:lpstr>Workflow</vt:lpstr>
      <vt:lpstr>Workflow</vt:lpstr>
      <vt:lpstr>Workflow</vt:lpstr>
      <vt:lpstr>Workflow</vt:lpstr>
      <vt:lpstr>Workflow</vt:lpstr>
      <vt:lpstr>Workflow</vt:lpstr>
      <vt:lpstr>Workflow</vt:lpstr>
      <vt:lpstr>Workflow</vt:lpstr>
      <vt:lpstr>Workflow</vt:lpstr>
      <vt:lpstr>Workflow</vt:lpstr>
      <vt:lpstr>Workflow</vt:lpstr>
      <vt:lpstr>Workflow</vt:lpstr>
      <vt:lpstr>Workflow</vt:lpstr>
    </vt:vector>
  </TitlesOfParts>
  <Company>MSFT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Vijay Kumar</dc:creator>
  <cp:lastModifiedBy>Kumar, Vijay</cp:lastModifiedBy>
  <cp:revision>1115</cp:revision>
  <cp:lastPrinted>2001-01-03T18:16:48Z</cp:lastPrinted>
  <dcterms:created xsi:type="dcterms:W3CDTF">1996-12-18T00:07:49Z</dcterms:created>
  <dcterms:modified xsi:type="dcterms:W3CDTF">2012-04-09T21:44:43Z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philbe@microsoft.com</vt:lpwstr>
  </property>
  <property fmtid="{D5CDD505-2E9C-101B-9397-08002B2CF9AE}" pid="8" name="HomePage">
    <vt:lpwstr>http://www.cs.washington.edu/education/courses/593</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C:\WINNT\Profiles\rprieto\Desktop</vt:lpwstr>
  </property>
</Properties>
</file>