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73"/>
  </p:notesMasterIdLst>
  <p:sldIdLst>
    <p:sldId id="256" r:id="rId3"/>
    <p:sldId id="258" r:id="rId4"/>
    <p:sldId id="259" r:id="rId5"/>
    <p:sldId id="260" r:id="rId6"/>
    <p:sldId id="261" r:id="rId7"/>
    <p:sldId id="262" r:id="rId8"/>
    <p:sldId id="263" r:id="rId9"/>
    <p:sldId id="264" r:id="rId10"/>
    <p:sldId id="265" r:id="rId11"/>
    <p:sldId id="257" r:id="rId12"/>
    <p:sldId id="267" r:id="rId13"/>
    <p:sldId id="266" r:id="rId14"/>
    <p:sldId id="268" r:id="rId15"/>
    <p:sldId id="269" r:id="rId16"/>
    <p:sldId id="321" r:id="rId17"/>
    <p:sldId id="270" r:id="rId18"/>
    <p:sldId id="271" r:id="rId19"/>
    <p:sldId id="272" r:id="rId20"/>
    <p:sldId id="274" r:id="rId21"/>
    <p:sldId id="275" r:id="rId22"/>
    <p:sldId id="276" r:id="rId23"/>
    <p:sldId id="277" r:id="rId24"/>
    <p:sldId id="278" r:id="rId25"/>
    <p:sldId id="307" r:id="rId26"/>
    <p:sldId id="279" r:id="rId27"/>
    <p:sldId id="280" r:id="rId28"/>
    <p:sldId id="281" r:id="rId29"/>
    <p:sldId id="282" r:id="rId30"/>
    <p:sldId id="283" r:id="rId31"/>
    <p:sldId id="284" r:id="rId32"/>
    <p:sldId id="285" r:id="rId33"/>
    <p:sldId id="317" r:id="rId34"/>
    <p:sldId id="318" r:id="rId35"/>
    <p:sldId id="319" r:id="rId36"/>
    <p:sldId id="322" r:id="rId37"/>
    <p:sldId id="320" r:id="rId38"/>
    <p:sldId id="323" r:id="rId39"/>
    <p:sldId id="334" r:id="rId40"/>
    <p:sldId id="335"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8" r:id="rId57"/>
    <p:sldId id="324" r:id="rId58"/>
    <p:sldId id="325" r:id="rId59"/>
    <p:sldId id="326" r:id="rId60"/>
    <p:sldId id="309" r:id="rId61"/>
    <p:sldId id="336" r:id="rId62"/>
    <p:sldId id="310" r:id="rId63"/>
    <p:sldId id="327" r:id="rId64"/>
    <p:sldId id="328" r:id="rId65"/>
    <p:sldId id="329" r:id="rId66"/>
    <p:sldId id="330" r:id="rId67"/>
    <p:sldId id="331" r:id="rId68"/>
    <p:sldId id="332" r:id="rId69"/>
    <p:sldId id="333" r:id="rId70"/>
    <p:sldId id="315" r:id="rId71"/>
    <p:sldId id="316"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28" autoAdjust="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89FFC-0E1D-49F8-A642-59A3AA39381A}" type="datetimeFigureOut">
              <a:rPr lang="en-US" smtClean="0"/>
              <a:pPr/>
              <a:t>11/2/2015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B9A12-E8DF-4C91-9F01-5285E364906C}" type="slidenum">
              <a:rPr lang="en-US" smtClean="0"/>
              <a:pPr/>
              <a:t>‹#›</a:t>
            </a:fld>
            <a:endParaRPr lang="en-US"/>
          </a:p>
        </p:txBody>
      </p:sp>
    </p:spTree>
    <p:extLst>
      <p:ext uri="{BB962C8B-B14F-4D97-AF65-F5344CB8AC3E}">
        <p14:creationId xmlns:p14="http://schemas.microsoft.com/office/powerpoint/2010/main" val="203880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B9A12-E8DF-4C91-9F01-5285E364906C}" type="slidenum">
              <a:rPr lang="en-US" smtClean="0"/>
              <a:pPr/>
              <a:t>1</a:t>
            </a:fld>
            <a:endParaRPr lang="en-US"/>
          </a:p>
        </p:txBody>
      </p:sp>
    </p:spTree>
    <p:extLst>
      <p:ext uri="{BB962C8B-B14F-4D97-AF65-F5344CB8AC3E}">
        <p14:creationId xmlns:p14="http://schemas.microsoft.com/office/powerpoint/2010/main" val="150514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B9A12-E8DF-4C91-9F01-5285E364906C}" type="slidenum">
              <a:rPr lang="en-US" smtClean="0"/>
              <a:pPr/>
              <a:t>2</a:t>
            </a:fld>
            <a:endParaRPr lang="en-US"/>
          </a:p>
        </p:txBody>
      </p:sp>
    </p:spTree>
    <p:extLst>
      <p:ext uri="{BB962C8B-B14F-4D97-AF65-F5344CB8AC3E}">
        <p14:creationId xmlns:p14="http://schemas.microsoft.com/office/powerpoint/2010/main" val="243790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B9A12-E8DF-4C91-9F01-5285E364906C}" type="slidenum">
              <a:rPr lang="en-US" smtClean="0"/>
              <a:pPr/>
              <a:t>23</a:t>
            </a:fld>
            <a:endParaRPr lang="en-US"/>
          </a:p>
        </p:txBody>
      </p:sp>
    </p:spTree>
    <p:extLst>
      <p:ext uri="{BB962C8B-B14F-4D97-AF65-F5344CB8AC3E}">
        <p14:creationId xmlns:p14="http://schemas.microsoft.com/office/powerpoint/2010/main" val="107021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5B9A12-E8DF-4C91-9F01-5285E364906C}" type="slidenum">
              <a:rPr lang="en-US" smtClean="0"/>
              <a:pPr/>
              <a:t>24</a:t>
            </a:fld>
            <a:endParaRPr lang="en-US"/>
          </a:p>
        </p:txBody>
      </p:sp>
    </p:spTree>
    <p:extLst>
      <p:ext uri="{BB962C8B-B14F-4D97-AF65-F5344CB8AC3E}">
        <p14:creationId xmlns:p14="http://schemas.microsoft.com/office/powerpoint/2010/main" val="2575813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520FB63-D738-403D-A2FD-D6AF2E1C281B}"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2877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9B5D7-897B-426B-B7BD-F06EBC934511}"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11957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A8C79-16C7-4B6D-AD6C-AF18AEA46F78}"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622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807017-AA83-4876-8E00-9C19C8364FDB}"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16930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67209-9F6B-4275-8D5D-1B66813CF94B}"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8942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76E77C-55D1-4804-A6BF-68B1239BF42D}"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9826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509590-DA2E-45C9-A615-852321A81F2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8153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553CDB-7D58-4BA0-B775-EFF44F75E2A5}" type="datetime1">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222633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B557F-2576-4526-B46E-9ADFB78BAE44}" type="datetime1">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143367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73F20-F087-4906-9E46-0B52F2C2CB1B}" type="datetime1">
              <a:rPr lang="en-US" smtClean="0"/>
              <a:pPr/>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393763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9299E-EFD9-411B-B048-3A8EB1093E25}"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621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F77F4C-4D3B-40FE-B390-8B6C5FC583C2}"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2207610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77D72-6D89-41E6-A288-CF9CD368D424}"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288141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F8327-ACCC-4190-9B75-27F3B26A7C51}"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57176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9E6C7-8BB4-401E-B4D0-738EFED77AA8}"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39975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8C1927-102E-423B-8BD2-CBC325D0E6BC}"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9963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8BE506-E0D3-4416-839B-558A61933759}"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130367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A5C9EC-FEF2-4451-9EFE-490F82597AEF}" type="datetime1">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2801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7EC405-E730-4F41-A399-EB6D0971B1B4}" type="datetime1">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23951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6A493-94B5-4D80-A1EE-0D089D20ACC1}" type="datetime1">
              <a:rPr lang="en-US" smtClean="0"/>
              <a:pPr/>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834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BCB249-DE74-4DB5-AA7A-E10048D1F9E0}"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29773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A6643-1410-472A-B60F-D972E32422BB}"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val="382681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80D6F-A0DC-4470-BEE0-D7A945177967}" type="datetime1">
              <a:rPr lang="en-US" smtClean="0"/>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7517-4D6F-7647-90D7-6D99578B0AA7}" type="slidenum">
              <a:rPr lang="en-US" smtClean="0"/>
              <a:pPr/>
              <a:t>‹#›</a:t>
            </a:fld>
            <a:endParaRPr lang="en-US"/>
          </a:p>
        </p:txBody>
      </p:sp>
    </p:spTree>
    <p:extLst>
      <p:ext uri="{BB962C8B-B14F-4D97-AF65-F5344CB8AC3E}">
        <p14:creationId xmlns:p14="http://schemas.microsoft.com/office/powerpoint/2010/main" val="28815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C25E9-2C3A-493F-AD08-9F8A25085114}" type="datetime1">
              <a:rPr lang="en-US" smtClean="0"/>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pPr/>
              <a:t>‹#›</a:t>
            </a:fld>
            <a:endParaRPr lang="en-US"/>
          </a:p>
        </p:txBody>
      </p:sp>
    </p:spTree>
    <p:extLst>
      <p:ext uri="{BB962C8B-B14F-4D97-AF65-F5344CB8AC3E}">
        <p14:creationId xmlns:p14="http://schemas.microsoft.com/office/powerpoint/2010/main"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s://en.wikipedia.org/wiki/Round-trip_delay_time" TargetMode="External"/><Relationship Id="rId7" Type="http://schemas.openxmlformats.org/officeDocument/2006/relationships/hyperlink" Target="http://cs.unc.edu/~jasleen/papers/imc03.pdf" TargetMode="External"/><Relationship Id="rId2" Type="http://schemas.openxmlformats.org/officeDocument/2006/relationships/hyperlink" Target="http://napl.gmu.edu/pubs/CPapers/YounMarkRichards-ICCCN09.pdf" TargetMode="External"/><Relationship Id="rId1" Type="http://schemas.openxmlformats.org/officeDocument/2006/relationships/slideLayout" Target="../slideLayouts/slideLayout13.xml"/><Relationship Id="rId6" Type="http://schemas.openxmlformats.org/officeDocument/2006/relationships/hyperlink" Target="http://www3.cs.stonybrook.edu/~phillipa/papers/SPECTS.pdf" TargetMode="External"/><Relationship Id="rId5" Type="http://schemas.openxmlformats.org/officeDocument/2006/relationships/hyperlink" Target="https://tools.ietf.org/html/rfc1323" TargetMode="External"/><Relationship Id="rId4" Type="http://schemas.openxmlformats.org/officeDocument/2006/relationships/hyperlink" Target="http://searchnetworking.techtarget.com/definition/round-trip-tim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hyperlink" Target="http://www.statemethods.net/input/contents.html" TargetMode="External"/><Relationship Id="rId2" Type="http://schemas.openxmlformats.org/officeDocument/2006/relationships/hyperlink" Target="http://www.statemethods.net/graphs/line.html" TargetMode="External"/><Relationship Id="rId1" Type="http://schemas.openxmlformats.org/officeDocument/2006/relationships/slideLayout" Target="../slideLayouts/slideLayout13.xml"/><Relationship Id="rId4" Type="http://schemas.openxmlformats.org/officeDocument/2006/relationships/hyperlink" Target="http://www.statemethods.net/blog/?p=77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7067"/>
            <a:ext cx="7772400" cy="1413526"/>
          </a:xfrm>
        </p:spPr>
        <p:txBody>
          <a:bodyPr>
            <a:normAutofit/>
          </a:bodyPr>
          <a:lstStyle/>
          <a:p>
            <a:r>
              <a:rPr lang="en-US" sz="2400" b="1" dirty="0"/>
              <a:t>Measurement of RTT (Round Trip Time) between any pair of active servers with error correction</a:t>
            </a:r>
            <a:endParaRPr lang="en-US" sz="2400" dirty="0"/>
          </a:p>
        </p:txBody>
      </p:sp>
      <p:sp>
        <p:nvSpPr>
          <p:cNvPr id="3" name="Subtitle 2"/>
          <p:cNvSpPr>
            <a:spLocks noGrp="1"/>
          </p:cNvSpPr>
          <p:nvPr>
            <p:ph type="subTitle" idx="1"/>
          </p:nvPr>
        </p:nvSpPr>
        <p:spPr>
          <a:xfrm>
            <a:off x="685800" y="3090592"/>
            <a:ext cx="8212540" cy="3064548"/>
          </a:xfrm>
        </p:spPr>
        <p:txBody>
          <a:bodyPr>
            <a:normAutofit/>
          </a:bodyPr>
          <a:lstStyle/>
          <a:p>
            <a:r>
              <a:rPr lang="en-US" sz="2000" dirty="0">
                <a:solidFill>
                  <a:schemeClr val="bg1"/>
                </a:solidFill>
              </a:rPr>
              <a:t> </a:t>
            </a:r>
            <a:r>
              <a:rPr lang="en-US" sz="2000" dirty="0" smtClean="0">
                <a:solidFill>
                  <a:schemeClr val="bg1"/>
                </a:solidFill>
              </a:rPr>
              <a:t>                                    Sri </a:t>
            </a:r>
            <a:r>
              <a:rPr lang="en-US" sz="2000" dirty="0">
                <a:solidFill>
                  <a:schemeClr val="bg1"/>
                </a:solidFill>
              </a:rPr>
              <a:t>Harsha </a:t>
            </a:r>
            <a:r>
              <a:rPr lang="en-US" sz="2000" dirty="0" smtClean="0">
                <a:solidFill>
                  <a:schemeClr val="bg1"/>
                </a:solidFill>
              </a:rPr>
              <a:t>Chennavajjala</a:t>
            </a:r>
          </a:p>
          <a:p>
            <a:r>
              <a:rPr lang="en-US" sz="2000" dirty="0" smtClean="0">
                <a:solidFill>
                  <a:schemeClr val="bg1"/>
                </a:solidFill>
              </a:rPr>
              <a:t>                      Teja Garidepally</a:t>
            </a:r>
          </a:p>
          <a:p>
            <a:r>
              <a:rPr lang="en-US" sz="2000" dirty="0" smtClean="0">
                <a:solidFill>
                  <a:schemeClr val="bg1"/>
                </a:solidFill>
              </a:rPr>
              <a:t>                                        </a:t>
            </a:r>
            <a:r>
              <a:rPr lang="en-US" sz="2000" dirty="0">
                <a:solidFill>
                  <a:schemeClr val="bg1"/>
                </a:solidFill>
              </a:rPr>
              <a:t>Raj Kiran Reddy </a:t>
            </a:r>
            <a:r>
              <a:rPr lang="en-US" sz="2000" dirty="0" smtClean="0">
                <a:solidFill>
                  <a:schemeClr val="bg1"/>
                </a:solidFill>
              </a:rPr>
              <a:t>Munnangi</a:t>
            </a:r>
          </a:p>
          <a:p>
            <a:r>
              <a:rPr lang="en-US" sz="2000" dirty="0" smtClean="0">
                <a:solidFill>
                  <a:schemeClr val="bg1"/>
                </a:solidFill>
              </a:rPr>
              <a:t>                              Vinay </a:t>
            </a:r>
            <a:r>
              <a:rPr lang="en-US" sz="2000" dirty="0">
                <a:solidFill>
                  <a:schemeClr val="bg1"/>
                </a:solidFill>
              </a:rPr>
              <a:t>Kumar </a:t>
            </a:r>
            <a:r>
              <a:rPr lang="en-US" sz="2000" dirty="0" smtClean="0">
                <a:solidFill>
                  <a:schemeClr val="bg1"/>
                </a:solidFill>
              </a:rPr>
              <a:t>Matoori</a:t>
            </a:r>
          </a:p>
          <a:p>
            <a:r>
              <a:rPr lang="en-US" sz="2000" dirty="0" smtClean="0"/>
              <a:t>                                    </a:t>
            </a:r>
            <a:r>
              <a:rPr lang="en-US" sz="2000" dirty="0">
                <a:solidFill>
                  <a:schemeClr val="tx1"/>
                </a:solidFill>
              </a:rPr>
              <a:t>Uday Chowdary Malineni</a:t>
            </a:r>
          </a:p>
          <a:p>
            <a:r>
              <a:rPr lang="en-US" sz="2000" dirty="0" smtClean="0">
                <a:solidFill>
                  <a:schemeClr val="tx1"/>
                </a:solidFill>
              </a:rPr>
              <a:t>                                   Aishwarya </a:t>
            </a:r>
            <a:r>
              <a:rPr lang="en-US" sz="2000" dirty="0">
                <a:solidFill>
                  <a:schemeClr val="tx1"/>
                </a:solidFill>
              </a:rPr>
              <a:t>Rao Venkata</a:t>
            </a:r>
            <a:endParaRPr lang="en-IN" sz="2000" dirty="0">
              <a:solidFill>
                <a:schemeClr val="tx1"/>
              </a:solidFill>
            </a:endParaRPr>
          </a:p>
          <a:p>
            <a:r>
              <a:rPr lang="en-US" sz="2000" dirty="0" smtClean="0">
                <a:solidFill>
                  <a:schemeClr val="tx1"/>
                </a:solidFill>
              </a:rPr>
              <a:t>                        </a:t>
            </a:r>
            <a:r>
              <a:rPr lang="en-US" sz="2000" dirty="0">
                <a:solidFill>
                  <a:schemeClr val="tx1"/>
                </a:solidFill>
              </a:rPr>
              <a:t>Pallavi </a:t>
            </a:r>
            <a:r>
              <a:rPr lang="en-US" sz="2000" dirty="0" smtClean="0">
                <a:solidFill>
                  <a:schemeClr val="tx1"/>
                </a:solidFill>
              </a:rPr>
              <a:t>Ramineni</a:t>
            </a:r>
          </a:p>
          <a:p>
            <a:r>
              <a:rPr lang="en-US" sz="2000" dirty="0" smtClean="0">
                <a:solidFill>
                  <a:schemeClr val="tx1"/>
                </a:solidFill>
              </a:rPr>
              <a:t>                       		   Swetha Chandra </a:t>
            </a:r>
            <a:r>
              <a:rPr lang="en-US" sz="2000" dirty="0">
                <a:solidFill>
                  <a:schemeClr val="tx1"/>
                </a:solidFill>
              </a:rPr>
              <a:t>Karroti</a:t>
            </a:r>
            <a:endParaRPr lang="en-IN" sz="2000" dirty="0">
              <a:solidFill>
                <a:schemeClr val="tx1"/>
              </a:solidFill>
            </a:endParaRPr>
          </a:p>
        </p:txBody>
      </p:sp>
    </p:spTree>
    <p:extLst>
      <p:ext uri="{BB962C8B-B14F-4D97-AF65-F5344CB8AC3E}">
        <p14:creationId xmlns:p14="http://schemas.microsoft.com/office/powerpoint/2010/main" val="524320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Objective</a:t>
            </a:r>
            <a:endParaRPr lang="en-US" sz="4000" dirty="0">
              <a:solidFill>
                <a:schemeClr val="tx2"/>
              </a:solidFill>
            </a:endParaRPr>
          </a:p>
        </p:txBody>
      </p:sp>
      <p:sp>
        <p:nvSpPr>
          <p:cNvPr id="3" name="Content Placeholder 2"/>
          <p:cNvSpPr>
            <a:spLocks noGrp="1"/>
          </p:cNvSpPr>
          <p:nvPr>
            <p:ph idx="1"/>
          </p:nvPr>
        </p:nvSpPr>
        <p:spPr>
          <a:xfrm>
            <a:off x="457200" y="1282890"/>
            <a:ext cx="8229600" cy="4843273"/>
          </a:xfrm>
        </p:spPr>
        <p:txBody>
          <a:bodyPr>
            <a:normAutofit/>
          </a:bodyPr>
          <a:lstStyle/>
          <a:p>
            <a:pPr marL="0" indent="0">
              <a:buNone/>
            </a:pPr>
            <a:endParaRPr lang="en-IN" sz="2800" dirty="0"/>
          </a:p>
          <a:p>
            <a:pPr algn="just"/>
            <a:r>
              <a:rPr lang="en-IN" sz="2400" dirty="0" smtClean="0"/>
              <a:t>In this project we </a:t>
            </a:r>
            <a:r>
              <a:rPr lang="en-IN" sz="2400" dirty="0"/>
              <a:t>have </a:t>
            </a:r>
            <a:r>
              <a:rPr lang="en-IN" sz="2400" dirty="0" smtClean="0"/>
              <a:t>to develop a RTT </a:t>
            </a:r>
            <a:r>
              <a:rPr lang="en-IN" sz="2400" dirty="0"/>
              <a:t>measurement system which will measure the RTT between any pair of server through exchange of </a:t>
            </a:r>
            <a:r>
              <a:rPr lang="en-IN" sz="2400" dirty="0" smtClean="0"/>
              <a:t>files with error correction. </a:t>
            </a:r>
          </a:p>
          <a:p>
            <a:pPr marL="0" indent="0" algn="just">
              <a:buNone/>
            </a:pPr>
            <a:endParaRPr lang="en-IN" sz="2400" dirty="0" smtClean="0"/>
          </a:p>
          <a:p>
            <a:pPr algn="just"/>
            <a:r>
              <a:rPr lang="en-IN" sz="2400" dirty="0" smtClean="0"/>
              <a:t>In the following slides we will explain the steps which we have done to implement this system.</a:t>
            </a:r>
          </a:p>
          <a:p>
            <a:pPr marL="0" indent="0">
              <a:buNone/>
            </a:pPr>
            <a:endParaRPr lang="en-US" sz="2400" dirty="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pPr/>
              <a:t>10</a:t>
            </a:fld>
            <a:endParaRPr lang="en-US"/>
          </a:p>
        </p:txBody>
      </p:sp>
    </p:spTree>
    <p:extLst>
      <p:ext uri="{BB962C8B-B14F-4D97-AF65-F5344CB8AC3E}">
        <p14:creationId xmlns:p14="http://schemas.microsoft.com/office/powerpoint/2010/main" val="155058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Resources we have used</a:t>
            </a:r>
            <a:endParaRPr lang="en-IN" dirty="0">
              <a:solidFill>
                <a:schemeClr val="tx2"/>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2400" dirty="0" smtClean="0"/>
              <a:t> Ubuntu Linux</a:t>
            </a:r>
          </a:p>
          <a:p>
            <a:pPr>
              <a:buFont typeface="Arial" panose="020B0604020202020204" pitchFamily="34" charset="0"/>
              <a:buChar char="•"/>
            </a:pPr>
            <a:r>
              <a:rPr lang="en-IN" sz="2400" dirty="0" smtClean="0"/>
              <a:t> </a:t>
            </a:r>
            <a:r>
              <a:rPr lang="en-IN" sz="2400" dirty="0"/>
              <a:t>SCP/SSH </a:t>
            </a:r>
          </a:p>
          <a:p>
            <a:r>
              <a:rPr lang="en-IN" sz="2400" dirty="0" smtClean="0"/>
              <a:t> </a:t>
            </a:r>
            <a:r>
              <a:rPr lang="en-IN" sz="2400" dirty="0"/>
              <a:t>MySQL </a:t>
            </a:r>
          </a:p>
          <a:p>
            <a:r>
              <a:rPr lang="en-IN" sz="2400" dirty="0" smtClean="0"/>
              <a:t> </a:t>
            </a:r>
            <a:r>
              <a:rPr lang="en-IN" sz="2400" dirty="0" err="1" smtClean="0"/>
              <a:t>gcc</a:t>
            </a:r>
            <a:r>
              <a:rPr lang="en-IN" sz="2400" dirty="0" smtClean="0"/>
              <a:t> compiler</a:t>
            </a:r>
          </a:p>
          <a:p>
            <a:r>
              <a:rPr lang="en-IN" sz="2400" dirty="0" smtClean="0"/>
              <a:t> </a:t>
            </a:r>
            <a:r>
              <a:rPr lang="en-IN" sz="2400" dirty="0" err="1" smtClean="0"/>
              <a:t>PlanetLab</a:t>
            </a:r>
            <a:endParaRPr lang="en-IN" sz="2400" dirty="0"/>
          </a:p>
          <a:p>
            <a:r>
              <a:rPr lang="en-IN" sz="2400" dirty="0" smtClean="0"/>
              <a:t> </a:t>
            </a:r>
            <a:r>
              <a:rPr lang="en-IN" sz="2400" dirty="0" err="1" smtClean="0"/>
              <a:t>Matlab</a:t>
            </a:r>
            <a:endParaRPr lang="en-IN" sz="2400" dirty="0"/>
          </a:p>
          <a:p>
            <a:pPr marL="0" indent="0">
              <a:buNone/>
            </a:pPr>
            <a:endParaRPr lang="en-IN" sz="2400" dirty="0"/>
          </a:p>
          <a:p>
            <a:endParaRPr lang="en-IN"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11</a:t>
            </a:fld>
            <a:endParaRPr lang="en-US"/>
          </a:p>
        </p:txBody>
      </p:sp>
    </p:spTree>
    <p:extLst>
      <p:ext uri="{BB962C8B-B14F-4D97-AF65-F5344CB8AC3E}">
        <p14:creationId xmlns:p14="http://schemas.microsoft.com/office/powerpoint/2010/main" val="1122076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IN" sz="2400" dirty="0" err="1"/>
              <a:t>PlanetLab</a:t>
            </a:r>
            <a:r>
              <a:rPr lang="en-IN" sz="2400" dirty="0"/>
              <a:t> is a global research network that supports the development of new network </a:t>
            </a:r>
            <a:r>
              <a:rPr lang="en-IN" sz="2400" dirty="0" smtClean="0"/>
              <a:t>services.</a:t>
            </a:r>
          </a:p>
          <a:p>
            <a:pPr marL="0" indent="0" algn="just">
              <a:buNone/>
            </a:pPr>
            <a:endParaRPr lang="en-IN" sz="2400" dirty="0" smtClean="0"/>
          </a:p>
          <a:p>
            <a:pPr algn="just"/>
            <a:r>
              <a:rPr lang="en-IN" sz="2400" dirty="0"/>
              <a:t>Since the beginning of 2003, more than 1,000 researchers at top academic institutions and industrial research labs have used </a:t>
            </a:r>
            <a:r>
              <a:rPr lang="en-IN" sz="2400" dirty="0" err="1"/>
              <a:t>PlanetLab</a:t>
            </a:r>
            <a:r>
              <a:rPr lang="en-IN" sz="2400" dirty="0"/>
              <a:t> to develop new technologies for distributed storage, network mapping, peer-to-peer systems, distributed hash tables, and query processing</a:t>
            </a:r>
            <a:r>
              <a:rPr lang="en-IN" sz="2400" dirty="0" smtClean="0"/>
              <a:t>.</a:t>
            </a:r>
          </a:p>
          <a:p>
            <a:pPr algn="just"/>
            <a:endParaRPr lang="en-IN" sz="2400" dirty="0"/>
          </a:p>
        </p:txBody>
      </p:sp>
      <p:sp>
        <p:nvSpPr>
          <p:cNvPr id="4" name="Slide Number Placeholder 3"/>
          <p:cNvSpPr>
            <a:spLocks noGrp="1"/>
          </p:cNvSpPr>
          <p:nvPr>
            <p:ph type="sldNum" sz="quarter" idx="12"/>
          </p:nvPr>
        </p:nvSpPr>
        <p:spPr>
          <a:xfrm>
            <a:off x="6894394" y="6448425"/>
            <a:ext cx="2133600" cy="365125"/>
          </a:xfrm>
        </p:spPr>
        <p:txBody>
          <a:bodyPr/>
          <a:lstStyle/>
          <a:p>
            <a:fld id="{20CDB166-79C6-3345-B287-A7CE8B30FC7E}" type="slidenum">
              <a:rPr lang="en-US" smtClean="0"/>
              <a:pPr/>
              <a:t>12</a:t>
            </a:fld>
            <a:endParaRPr lang="en-US"/>
          </a:p>
        </p:txBody>
      </p:sp>
    </p:spTree>
    <p:extLst>
      <p:ext uri="{BB962C8B-B14F-4D97-AF65-F5344CB8AC3E}">
        <p14:creationId xmlns:p14="http://schemas.microsoft.com/office/powerpoint/2010/main" val="21952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310186"/>
            <a:ext cx="8229600" cy="4815978"/>
          </a:xfrm>
        </p:spPr>
        <p:txBody>
          <a:bodyPr>
            <a:normAutofit/>
          </a:bodyPr>
          <a:lstStyle/>
          <a:p>
            <a:r>
              <a:rPr lang="en-IN" sz="2400" dirty="0" smtClean="0"/>
              <a:t>We have created an account in </a:t>
            </a:r>
            <a:r>
              <a:rPr lang="en-IN" sz="2400" dirty="0" err="1" smtClean="0"/>
              <a:t>PlanetLab</a:t>
            </a:r>
            <a:r>
              <a:rPr lang="en-IN" sz="2400" dirty="0" smtClean="0"/>
              <a:t>.</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548" y="1801505"/>
            <a:ext cx="7472903" cy="3562065"/>
          </a:xfrm>
          <a:prstGeom prst="rect">
            <a:avLst/>
          </a:prstGeom>
        </p:spPr>
      </p:pic>
      <p:sp>
        <p:nvSpPr>
          <p:cNvPr id="5" name="Slide Number Placeholder 4"/>
          <p:cNvSpPr>
            <a:spLocks noGrp="1"/>
          </p:cNvSpPr>
          <p:nvPr>
            <p:ph type="sldNum" sz="quarter" idx="12"/>
          </p:nvPr>
        </p:nvSpPr>
        <p:spPr>
          <a:xfrm>
            <a:off x="6894395" y="6356350"/>
            <a:ext cx="2133600" cy="365125"/>
          </a:xfrm>
        </p:spPr>
        <p:txBody>
          <a:bodyPr/>
          <a:lstStyle/>
          <a:p>
            <a:fld id="{20CDB166-79C6-3345-B287-A7CE8B30FC7E}" type="slidenum">
              <a:rPr lang="en-US" smtClean="0"/>
              <a:pPr/>
              <a:t>13</a:t>
            </a:fld>
            <a:endParaRPr lang="en-US"/>
          </a:p>
        </p:txBody>
      </p:sp>
    </p:spTree>
    <p:extLst>
      <p:ext uri="{BB962C8B-B14F-4D97-AF65-F5344CB8AC3E}">
        <p14:creationId xmlns:p14="http://schemas.microsoft.com/office/powerpoint/2010/main" val="56468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smtClean="0">
                <a:solidFill>
                  <a:schemeClr val="tx2"/>
                </a:solidFill>
              </a:rPr>
              <a:t>PlanetLab</a:t>
            </a:r>
            <a:r>
              <a:rPr lang="en-IN" dirty="0" smtClean="0">
                <a:solidFill>
                  <a:schemeClr val="tx2"/>
                </a:solidFill>
              </a:rPr>
              <a:t>(Cont..)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A slice is allocated to our team and we have added 90 nodes to our slice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183642"/>
            <a:ext cx="7465325" cy="3765099"/>
          </a:xfrm>
          <a:prstGeom prst="rect">
            <a:avLst/>
          </a:prstGeom>
        </p:spPr>
      </p:pic>
      <p:sp>
        <p:nvSpPr>
          <p:cNvPr id="5" name="Slide Number Placeholder 4"/>
          <p:cNvSpPr>
            <a:spLocks noGrp="1"/>
          </p:cNvSpPr>
          <p:nvPr>
            <p:ph type="sldNum" sz="quarter" idx="12"/>
          </p:nvPr>
        </p:nvSpPr>
        <p:spPr>
          <a:xfrm>
            <a:off x="6853451" y="6349620"/>
            <a:ext cx="2133600" cy="365125"/>
          </a:xfrm>
        </p:spPr>
        <p:txBody>
          <a:bodyPr/>
          <a:lstStyle/>
          <a:p>
            <a:fld id="{20CDB166-79C6-3345-B287-A7CE8B30FC7E}" type="slidenum">
              <a:rPr lang="en-US" smtClean="0"/>
              <a:pPr/>
              <a:t>14</a:t>
            </a:fld>
            <a:endParaRPr lang="en-US" dirty="0"/>
          </a:p>
        </p:txBody>
      </p:sp>
    </p:spTree>
    <p:extLst>
      <p:ext uri="{BB962C8B-B14F-4D97-AF65-F5344CB8AC3E}">
        <p14:creationId xmlns:p14="http://schemas.microsoft.com/office/powerpoint/2010/main" val="135739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tx2"/>
                </a:solidFill>
              </a:rPr>
              <a:t>Geographically diversified nodes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231" y="1600200"/>
            <a:ext cx="7124130" cy="4705066"/>
          </a:xfrm>
        </p:spPr>
      </p:pic>
      <p:sp>
        <p:nvSpPr>
          <p:cNvPr id="5" name="Slide Number Placeholder 4"/>
          <p:cNvSpPr>
            <a:spLocks noGrp="1"/>
          </p:cNvSpPr>
          <p:nvPr>
            <p:ph type="sldNum" sz="quarter" idx="12"/>
          </p:nvPr>
        </p:nvSpPr>
        <p:spPr>
          <a:xfrm>
            <a:off x="6880746" y="6356350"/>
            <a:ext cx="2133600" cy="365125"/>
          </a:xfrm>
        </p:spPr>
        <p:txBody>
          <a:bodyPr/>
          <a:lstStyle/>
          <a:p>
            <a:fld id="{20CDB166-79C6-3345-B287-A7CE8B30FC7E}" type="slidenum">
              <a:rPr lang="en-US" smtClean="0"/>
              <a:pPr/>
              <a:t>15</a:t>
            </a:fld>
            <a:endParaRPr lang="en-US"/>
          </a:p>
        </p:txBody>
      </p:sp>
    </p:spTree>
    <p:extLst>
      <p:ext uri="{BB962C8B-B14F-4D97-AF65-F5344CB8AC3E}">
        <p14:creationId xmlns:p14="http://schemas.microsoft.com/office/powerpoint/2010/main" val="3456988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a:solidFill>
                  <a:schemeClr val="tx2"/>
                </a:solidFill>
              </a:rPr>
              <a:t>PlanetLab</a:t>
            </a:r>
            <a:r>
              <a:rPr lang="en-IN" dirty="0">
                <a:solidFill>
                  <a:schemeClr val="tx2"/>
                </a:solidFill>
              </a:rPr>
              <a:t>(Cont..)</a:t>
            </a:r>
          </a:p>
        </p:txBody>
      </p:sp>
      <p:sp>
        <p:nvSpPr>
          <p:cNvPr id="3" name="Content Placeholder 2"/>
          <p:cNvSpPr>
            <a:spLocks noGrp="1"/>
          </p:cNvSpPr>
          <p:nvPr>
            <p:ph idx="1"/>
          </p:nvPr>
        </p:nvSpPr>
        <p:spPr/>
        <p:txBody>
          <a:bodyPr>
            <a:normAutofit/>
          </a:bodyPr>
          <a:lstStyle/>
          <a:p>
            <a:r>
              <a:rPr lang="en-IN" sz="2400" dirty="0" smtClean="0"/>
              <a:t>Generated a public key and private key using </a:t>
            </a:r>
            <a:r>
              <a:rPr lang="en-IN" sz="2400" dirty="0" err="1" smtClean="0"/>
              <a:t>ssh</a:t>
            </a:r>
            <a:r>
              <a:rPr lang="en-IN" sz="2400" dirty="0" smtClean="0"/>
              <a:t> </a:t>
            </a:r>
            <a:r>
              <a:rPr lang="en-IN" sz="2400" dirty="0" err="1" smtClean="0"/>
              <a:t>keygen</a:t>
            </a:r>
            <a:r>
              <a:rPr lang="en-IN" sz="2400" dirty="0" smtClean="0"/>
              <a:t> and uploaded public key in </a:t>
            </a:r>
            <a:r>
              <a:rPr lang="en-IN" sz="2400" dirty="0" err="1" smtClean="0"/>
              <a:t>PlanetLab</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2" y="2452356"/>
            <a:ext cx="7724633" cy="3673807"/>
          </a:xfrm>
          <a:prstGeom prst="rect">
            <a:avLst/>
          </a:prstGeom>
        </p:spPr>
      </p:pic>
      <p:sp>
        <p:nvSpPr>
          <p:cNvPr id="5" name="Slide Number Placeholder 4"/>
          <p:cNvSpPr>
            <a:spLocks noGrp="1"/>
          </p:cNvSpPr>
          <p:nvPr>
            <p:ph type="sldNum" sz="quarter" idx="12"/>
          </p:nvPr>
        </p:nvSpPr>
        <p:spPr>
          <a:xfrm>
            <a:off x="6908042" y="6393787"/>
            <a:ext cx="2133600" cy="365125"/>
          </a:xfrm>
        </p:spPr>
        <p:txBody>
          <a:bodyPr/>
          <a:lstStyle/>
          <a:p>
            <a:fld id="{20CDB166-79C6-3345-B287-A7CE8B30FC7E}" type="slidenum">
              <a:rPr lang="en-US" smtClean="0"/>
              <a:pPr/>
              <a:t>16</a:t>
            </a:fld>
            <a:endParaRPr lang="en-US" dirty="0"/>
          </a:p>
        </p:txBody>
      </p:sp>
    </p:spTree>
    <p:extLst>
      <p:ext uri="{BB962C8B-B14F-4D97-AF65-F5344CB8AC3E}">
        <p14:creationId xmlns:p14="http://schemas.microsoft.com/office/powerpoint/2010/main" val="2182140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lstStyle/>
          <a:p>
            <a:r>
              <a:rPr lang="en-IN" dirty="0" smtClean="0">
                <a:solidFill>
                  <a:schemeClr val="tx2"/>
                </a:solidFill>
              </a:rPr>
              <a:t>Environment Setup</a:t>
            </a:r>
            <a:endParaRPr lang="en-IN" dirty="0">
              <a:solidFill>
                <a:schemeClr val="tx2"/>
              </a:solidFill>
            </a:endParaRPr>
          </a:p>
        </p:txBody>
      </p:sp>
      <p:sp>
        <p:nvSpPr>
          <p:cNvPr id="3" name="Content Placeholder 2"/>
          <p:cNvSpPr>
            <a:spLocks noGrp="1"/>
          </p:cNvSpPr>
          <p:nvPr>
            <p:ph idx="1"/>
          </p:nvPr>
        </p:nvSpPr>
        <p:spPr>
          <a:xfrm>
            <a:off x="457200" y="1228300"/>
            <a:ext cx="8229600" cy="4897864"/>
          </a:xfrm>
        </p:spPr>
        <p:txBody>
          <a:bodyPr>
            <a:normAutofit/>
          </a:bodyPr>
          <a:lstStyle/>
          <a:p>
            <a:r>
              <a:rPr lang="en-IN" sz="2400" dirty="0" smtClean="0"/>
              <a:t>After uploading the key into our slice it is propagated to the nodes and we got access to the nodes.</a:t>
            </a:r>
          </a:p>
          <a:p>
            <a:pPr marL="0" indent="0">
              <a:buNone/>
            </a:pPr>
            <a:endParaRPr lang="en-IN" sz="2400" dirty="0" smtClean="0"/>
          </a:p>
          <a:p>
            <a:r>
              <a:rPr lang="en-IN" sz="2400" dirty="0" smtClean="0"/>
              <a:t>We have created 5 text files of different sizes 32B,1KB,256KB,512KB and 1MB.</a:t>
            </a:r>
          </a:p>
          <a:p>
            <a:pPr marL="0" indent="0">
              <a:buNone/>
            </a:pPr>
            <a:endParaRPr lang="en-IN" sz="2400" dirty="0" smtClean="0"/>
          </a:p>
          <a:p>
            <a:r>
              <a:rPr lang="en-IN" sz="2400" dirty="0" smtClean="0"/>
              <a:t>We have maintained a file nodesList.txt which contains list of all the nodes that are present in our slice.</a:t>
            </a:r>
          </a:p>
          <a:p>
            <a:pPr marL="0" indent="0">
              <a:buNone/>
            </a:pPr>
            <a:endParaRPr lang="en-IN" sz="2400" dirty="0" smtClean="0"/>
          </a:p>
          <a:p>
            <a:r>
              <a:rPr lang="en-IN" sz="2400" dirty="0" smtClean="0"/>
              <a:t>By using </a:t>
            </a:r>
            <a:r>
              <a:rPr lang="en-IN" sz="2400" dirty="0" err="1" smtClean="0"/>
              <a:t>scp</a:t>
            </a:r>
            <a:r>
              <a:rPr lang="en-IN" sz="2400" dirty="0" smtClean="0"/>
              <a:t> command, we have placed all these files in each and every node.</a:t>
            </a:r>
          </a:p>
        </p:txBody>
      </p:sp>
      <p:sp>
        <p:nvSpPr>
          <p:cNvPr id="4" name="Slide Number Placeholder 3"/>
          <p:cNvSpPr>
            <a:spLocks noGrp="1"/>
          </p:cNvSpPr>
          <p:nvPr>
            <p:ph type="sldNum" sz="quarter" idx="12"/>
          </p:nvPr>
        </p:nvSpPr>
        <p:spPr>
          <a:xfrm>
            <a:off x="6894394" y="6393787"/>
            <a:ext cx="2133600" cy="365125"/>
          </a:xfrm>
        </p:spPr>
        <p:txBody>
          <a:bodyPr/>
          <a:lstStyle/>
          <a:p>
            <a:fld id="{20CDB166-79C6-3345-B287-A7CE8B30FC7E}" type="slidenum">
              <a:rPr lang="en-US" smtClean="0"/>
              <a:pPr/>
              <a:t>17</a:t>
            </a:fld>
            <a:endParaRPr lang="en-US" dirty="0"/>
          </a:p>
        </p:txBody>
      </p:sp>
    </p:spTree>
    <p:extLst>
      <p:ext uri="{BB962C8B-B14F-4D97-AF65-F5344CB8AC3E}">
        <p14:creationId xmlns:p14="http://schemas.microsoft.com/office/powerpoint/2010/main" val="1082764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Environment </a:t>
            </a:r>
            <a:r>
              <a:rPr lang="en-IN" dirty="0" smtClean="0">
                <a:solidFill>
                  <a:schemeClr val="tx2"/>
                </a:solidFill>
              </a:rPr>
              <a:t>Setup(Cont..)</a:t>
            </a:r>
            <a:endParaRPr lang="en-IN" dirty="0">
              <a:solidFill>
                <a:schemeClr val="tx2"/>
              </a:solidFill>
            </a:endParaRPr>
          </a:p>
        </p:txBody>
      </p:sp>
      <p:sp>
        <p:nvSpPr>
          <p:cNvPr id="3" name="Content Placeholder 2"/>
          <p:cNvSpPr>
            <a:spLocks noGrp="1"/>
          </p:cNvSpPr>
          <p:nvPr>
            <p:ph idx="1"/>
          </p:nvPr>
        </p:nvSpPr>
        <p:spPr/>
        <p:txBody>
          <a:bodyPr>
            <a:noAutofit/>
          </a:bodyPr>
          <a:lstStyle/>
          <a:p>
            <a:r>
              <a:rPr lang="en-IN" sz="2400" dirty="0"/>
              <a:t>Installed </a:t>
            </a:r>
            <a:r>
              <a:rPr lang="en-IN" sz="2400" dirty="0" err="1"/>
              <a:t>gcc</a:t>
            </a:r>
            <a:r>
              <a:rPr lang="en-IN" sz="2400" dirty="0"/>
              <a:t> to run c files as it is not available default in nodes </a:t>
            </a:r>
            <a:r>
              <a:rPr lang="en-IN" sz="2400" dirty="0" smtClean="0"/>
              <a:t>, using </a:t>
            </a:r>
            <a:r>
              <a:rPr lang="en-IN" sz="2400" dirty="0"/>
              <a:t>“</a:t>
            </a:r>
            <a:r>
              <a:rPr lang="en-IN" sz="2400" b="1" dirty="0" err="1"/>
              <a:t>sudo</a:t>
            </a:r>
            <a:r>
              <a:rPr lang="en-IN" sz="2400" b="1" dirty="0"/>
              <a:t> yum install </a:t>
            </a:r>
            <a:r>
              <a:rPr lang="en-IN" sz="2400" b="1" dirty="0" err="1"/>
              <a:t>gcc</a:t>
            </a:r>
            <a:r>
              <a:rPr lang="en-IN" sz="2400" b="1" dirty="0"/>
              <a:t> –</a:t>
            </a:r>
            <a:r>
              <a:rPr lang="en-IN" sz="2400" b="1" dirty="0" err="1"/>
              <a:t>nogpgcheck</a:t>
            </a:r>
            <a:r>
              <a:rPr lang="en-IN" sz="2400" dirty="0" smtClean="0"/>
              <a:t>”.</a:t>
            </a:r>
          </a:p>
          <a:p>
            <a:pPr marL="0" indent="0">
              <a:buNone/>
            </a:pPr>
            <a:endParaRPr lang="en-IN" sz="2400" dirty="0"/>
          </a:p>
          <a:p>
            <a:r>
              <a:rPr lang="en-IN" sz="2400" dirty="0"/>
              <a:t>We </a:t>
            </a:r>
            <a:r>
              <a:rPr lang="en-IN" sz="2400" dirty="0" smtClean="0"/>
              <a:t>have used socket communication mechanism to establish </a:t>
            </a:r>
            <a:r>
              <a:rPr lang="en-IN" sz="2400" dirty="0"/>
              <a:t>connection </a:t>
            </a:r>
            <a:r>
              <a:rPr lang="en-IN" sz="2400" dirty="0" smtClean="0"/>
              <a:t>among the nodes.</a:t>
            </a:r>
            <a:endParaRPr lang="en-IN" sz="2400" dirty="0"/>
          </a:p>
          <a:p>
            <a:endParaRPr lang="en-IN" sz="2400" dirty="0"/>
          </a:p>
        </p:txBody>
      </p:sp>
      <p:sp>
        <p:nvSpPr>
          <p:cNvPr id="4" name="Slide Number Placeholder 3"/>
          <p:cNvSpPr>
            <a:spLocks noGrp="1"/>
          </p:cNvSpPr>
          <p:nvPr>
            <p:ph type="sldNum" sz="quarter" idx="12"/>
          </p:nvPr>
        </p:nvSpPr>
        <p:spPr>
          <a:xfrm>
            <a:off x="6976281" y="6366491"/>
            <a:ext cx="2133600" cy="365125"/>
          </a:xfrm>
        </p:spPr>
        <p:txBody>
          <a:bodyPr/>
          <a:lstStyle/>
          <a:p>
            <a:fld id="{20CDB166-79C6-3345-B287-A7CE8B30FC7E}" type="slidenum">
              <a:rPr lang="en-US" smtClean="0"/>
              <a:pPr/>
              <a:t>18</a:t>
            </a:fld>
            <a:endParaRPr lang="en-US" dirty="0"/>
          </a:p>
        </p:txBody>
      </p:sp>
    </p:spTree>
    <p:extLst>
      <p:ext uri="{BB962C8B-B14F-4D97-AF65-F5344CB8AC3E}">
        <p14:creationId xmlns:p14="http://schemas.microsoft.com/office/powerpoint/2010/main" val="3503917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0394"/>
          </a:xfrm>
        </p:spPr>
        <p:txBody>
          <a:bodyPr/>
          <a:lstStyle/>
          <a:p>
            <a:r>
              <a:rPr lang="en-IN" dirty="0" smtClean="0">
                <a:solidFill>
                  <a:schemeClr val="tx2"/>
                </a:solidFill>
              </a:rPr>
              <a:t>Application Programs</a:t>
            </a:r>
            <a:endParaRPr lang="en-IN" dirty="0">
              <a:solidFill>
                <a:schemeClr val="tx2"/>
              </a:solidFill>
            </a:endParaRPr>
          </a:p>
        </p:txBody>
      </p:sp>
      <p:sp>
        <p:nvSpPr>
          <p:cNvPr id="3" name="Content Placeholder 2"/>
          <p:cNvSpPr>
            <a:spLocks noGrp="1"/>
          </p:cNvSpPr>
          <p:nvPr>
            <p:ph idx="1"/>
          </p:nvPr>
        </p:nvSpPr>
        <p:spPr>
          <a:xfrm>
            <a:off x="457200" y="1431759"/>
            <a:ext cx="8229600" cy="4523874"/>
          </a:xfrm>
        </p:spPr>
        <p:txBody>
          <a:bodyPr>
            <a:normAutofit lnSpcReduction="10000"/>
          </a:bodyPr>
          <a:lstStyle/>
          <a:p>
            <a:pPr marL="0" indent="0">
              <a:buNone/>
            </a:pPr>
            <a:r>
              <a:rPr lang="en-IN" sz="2400" dirty="0" smtClean="0"/>
              <a:t>The following c-programming and shell scripting files are used for communication between nodes.</a:t>
            </a:r>
          </a:p>
          <a:p>
            <a:pPr marL="0" indent="0">
              <a:buNone/>
            </a:pPr>
            <a:endParaRPr lang="en-IN" sz="2400" dirty="0" smtClean="0"/>
          </a:p>
          <a:p>
            <a:pPr marL="0" indent="0">
              <a:buNone/>
            </a:pPr>
            <a:r>
              <a:rPr lang="en-US" sz="2400" i="1" dirty="0" smtClean="0"/>
              <a:t>serverv5.c</a:t>
            </a:r>
            <a:r>
              <a:rPr lang="en-US" sz="2400" dirty="0" smtClean="0"/>
              <a:t>:</a:t>
            </a:r>
          </a:p>
          <a:p>
            <a:r>
              <a:rPr lang="en-US" sz="2400" dirty="0" smtClean="0"/>
              <a:t>This is </a:t>
            </a:r>
            <a:r>
              <a:rPr lang="en-US" sz="2400" dirty="0"/>
              <a:t>a</a:t>
            </a:r>
            <a:r>
              <a:rPr lang="en-US" sz="2400" dirty="0" smtClean="0"/>
              <a:t> </a:t>
            </a:r>
            <a:r>
              <a:rPr lang="en-US" sz="2400" dirty="0"/>
              <a:t>concurrent server that can handle requests from multiple clients </a:t>
            </a:r>
            <a:r>
              <a:rPr lang="en-US" sz="2400" dirty="0" smtClean="0"/>
              <a:t>simultaneously.</a:t>
            </a:r>
          </a:p>
          <a:p>
            <a:pPr marL="0" indent="0">
              <a:buNone/>
            </a:pPr>
            <a:endParaRPr lang="en-US" sz="2400" dirty="0" smtClean="0"/>
          </a:p>
          <a:p>
            <a:r>
              <a:rPr lang="en-US" sz="2400" dirty="0"/>
              <a:t>This </a:t>
            </a:r>
            <a:r>
              <a:rPr lang="en-US" sz="2400" dirty="0" smtClean="0"/>
              <a:t>program gets </a:t>
            </a:r>
            <a:r>
              <a:rPr lang="en-US" sz="2400" dirty="0"/>
              <a:t>a file name </a:t>
            </a:r>
            <a:r>
              <a:rPr lang="en-US" sz="2400" dirty="0" smtClean="0"/>
              <a:t>from </a:t>
            </a:r>
            <a:r>
              <a:rPr lang="en-US" sz="2400" dirty="0"/>
              <a:t>the client, checks if the file is available. If the file is available then sends the file to </a:t>
            </a:r>
            <a:r>
              <a:rPr lang="en-US" sz="2400" dirty="0" smtClean="0"/>
              <a:t>client.</a:t>
            </a:r>
            <a:endParaRPr lang="en-IN" sz="2400" dirty="0"/>
          </a:p>
          <a:p>
            <a:pPr marL="0" indent="0" algn="just">
              <a:buNone/>
            </a:pPr>
            <a:r>
              <a:rPr lang="en-US" sz="2400" dirty="0" smtClean="0"/>
              <a:t>       </a:t>
            </a:r>
            <a:endParaRPr lang="en-IN" sz="2400" dirty="0"/>
          </a:p>
          <a:p>
            <a:pPr marL="0" indent="0" algn="just">
              <a:buNone/>
            </a:pPr>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pPr/>
              <a:t>19</a:t>
            </a:fld>
            <a:endParaRPr lang="en-US"/>
          </a:p>
        </p:txBody>
      </p:sp>
    </p:spTree>
    <p:extLst>
      <p:ext uri="{BB962C8B-B14F-4D97-AF65-F5344CB8AC3E}">
        <p14:creationId xmlns:p14="http://schemas.microsoft.com/office/powerpoint/2010/main" val="3381805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Necessity for Geolocation</a:t>
            </a:r>
            <a:r>
              <a:rPr lang="en-IN" dirty="0" smtClean="0"/>
              <a:t/>
            </a:r>
            <a:br>
              <a:rPr lang="en-IN" dirty="0" smtClean="0"/>
            </a:br>
            <a:endParaRPr lang="en-IN" dirty="0"/>
          </a:p>
        </p:txBody>
      </p:sp>
      <p:sp>
        <p:nvSpPr>
          <p:cNvPr id="3" name="Content Placeholder 2"/>
          <p:cNvSpPr>
            <a:spLocks noGrp="1"/>
          </p:cNvSpPr>
          <p:nvPr>
            <p:ph idx="1"/>
          </p:nvPr>
        </p:nvSpPr>
        <p:spPr>
          <a:xfrm>
            <a:off x="457200" y="873458"/>
            <a:ext cx="8229600" cy="5252706"/>
          </a:xfrm>
        </p:spPr>
        <p:txBody>
          <a:bodyPr>
            <a:normAutofit/>
          </a:bodyPr>
          <a:lstStyle/>
          <a:p>
            <a:pPr algn="just"/>
            <a:endParaRPr lang="en-US" sz="2800" dirty="0" smtClean="0"/>
          </a:p>
          <a:p>
            <a:pPr algn="just"/>
            <a:r>
              <a:rPr lang="en-US" sz="2400" dirty="0" smtClean="0"/>
              <a:t>Geolocation </a:t>
            </a:r>
            <a:r>
              <a:rPr lang="en-US" sz="2400" dirty="0"/>
              <a:t>of IP addresses has important applications to targeted delivery of local news, advertising and other content over the </a:t>
            </a:r>
            <a:r>
              <a:rPr lang="en-US" sz="2400" dirty="0" smtClean="0"/>
              <a:t>Internet.</a:t>
            </a:r>
          </a:p>
          <a:p>
            <a:pPr algn="just"/>
            <a:endParaRPr lang="en-US" sz="2400" dirty="0" smtClean="0"/>
          </a:p>
          <a:p>
            <a:pPr algn="just"/>
            <a:r>
              <a:rPr lang="en-US" sz="2400" dirty="0" smtClean="0"/>
              <a:t>One </a:t>
            </a:r>
            <a:r>
              <a:rPr lang="en-US" sz="2400" dirty="0"/>
              <a:t>approach to IP geolocation is to maintain a large distributed database containing mappings of IP addresses to geographical locations</a:t>
            </a:r>
            <a:r>
              <a:rPr lang="en-US" sz="2400" dirty="0" smtClean="0"/>
              <a:t>.</a:t>
            </a:r>
          </a:p>
          <a:p>
            <a:pPr algn="just"/>
            <a:endParaRPr lang="en-IN" sz="2400" dirty="0"/>
          </a:p>
        </p:txBody>
      </p:sp>
      <p:sp>
        <p:nvSpPr>
          <p:cNvPr id="4" name="Slide Number Placeholder 3"/>
          <p:cNvSpPr>
            <a:spLocks noGrp="1"/>
          </p:cNvSpPr>
          <p:nvPr>
            <p:ph type="sldNum" sz="quarter" idx="12"/>
          </p:nvPr>
        </p:nvSpPr>
        <p:spPr>
          <a:xfrm>
            <a:off x="6812508" y="6356350"/>
            <a:ext cx="2133600" cy="365125"/>
          </a:xfrm>
        </p:spPr>
        <p:txBody>
          <a:bodyPr/>
          <a:lstStyle/>
          <a:p>
            <a:fld id="{20CDB166-79C6-3345-B287-A7CE8B30FC7E}" type="slidenum">
              <a:rPr lang="en-US" smtClean="0"/>
              <a:pPr/>
              <a:t>2</a:t>
            </a:fld>
            <a:endParaRPr lang="en-US" dirty="0"/>
          </a:p>
        </p:txBody>
      </p:sp>
    </p:spTree>
    <p:extLst>
      <p:ext uri="{BB962C8B-B14F-4D97-AF65-F5344CB8AC3E}">
        <p14:creationId xmlns:p14="http://schemas.microsoft.com/office/powerpoint/2010/main" val="1082464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endParaRPr lang="en-IN" sz="3600" dirty="0"/>
          </a:p>
        </p:txBody>
      </p:sp>
      <p:sp>
        <p:nvSpPr>
          <p:cNvPr id="3" name="Content Placeholder 2"/>
          <p:cNvSpPr>
            <a:spLocks noGrp="1"/>
          </p:cNvSpPr>
          <p:nvPr>
            <p:ph idx="1"/>
          </p:nvPr>
        </p:nvSpPr>
        <p:spPr/>
        <p:txBody>
          <a:bodyPr>
            <a:normAutofit lnSpcReduction="10000"/>
          </a:bodyPr>
          <a:lstStyle/>
          <a:p>
            <a:pPr marL="0" indent="0" algn="just">
              <a:buNone/>
            </a:pPr>
            <a:r>
              <a:rPr lang="en-US" sz="2400" dirty="0" smtClean="0"/>
              <a:t>  </a:t>
            </a:r>
            <a:r>
              <a:rPr lang="en-US" sz="2400" i="1" dirty="0" smtClean="0"/>
              <a:t>clientv10.c</a:t>
            </a:r>
            <a:endParaRPr lang="en-IN" sz="2400" i="1" dirty="0"/>
          </a:p>
          <a:p>
            <a:pPr algn="just"/>
            <a:r>
              <a:rPr lang="en-US" sz="2400" dirty="0" smtClean="0"/>
              <a:t>This program is </a:t>
            </a:r>
            <a:r>
              <a:rPr lang="en-US" sz="2400" dirty="0"/>
              <a:t>used to connect to server and request for service. </a:t>
            </a:r>
            <a:endParaRPr lang="en-US" sz="2400" dirty="0" smtClean="0"/>
          </a:p>
          <a:p>
            <a:pPr algn="just"/>
            <a:r>
              <a:rPr lang="en-US" sz="2400" dirty="0" smtClean="0"/>
              <a:t>After </a:t>
            </a:r>
            <a:r>
              <a:rPr lang="en-US" sz="2400" dirty="0"/>
              <a:t>the </a:t>
            </a:r>
            <a:r>
              <a:rPr lang="en-US" sz="2400" dirty="0" smtClean="0"/>
              <a:t>connection is established, client </a:t>
            </a:r>
            <a:r>
              <a:rPr lang="en-US" sz="2400" dirty="0"/>
              <a:t>receives file from server and closes connection after completion of file receiving</a:t>
            </a:r>
            <a:r>
              <a:rPr lang="en-US" sz="2400" dirty="0" smtClean="0"/>
              <a:t>.</a:t>
            </a:r>
          </a:p>
          <a:p>
            <a:pPr algn="just"/>
            <a:r>
              <a:rPr lang="en-US" sz="2400" dirty="0"/>
              <a:t>C</a:t>
            </a:r>
            <a:r>
              <a:rPr lang="en-US" sz="2400" dirty="0" smtClean="0"/>
              <a:t>lient </a:t>
            </a:r>
            <a:r>
              <a:rPr lang="en-US" sz="2400" dirty="0"/>
              <a:t>collects 5 files from server and also calculates the time taken to collect </a:t>
            </a:r>
            <a:r>
              <a:rPr lang="en-US" sz="2400" dirty="0" smtClean="0"/>
              <a:t>each of these files.</a:t>
            </a:r>
          </a:p>
          <a:p>
            <a:pPr algn="just"/>
            <a:r>
              <a:rPr lang="en-US" sz="2400" dirty="0" smtClean="0"/>
              <a:t>Client </a:t>
            </a:r>
            <a:r>
              <a:rPr lang="en-US" sz="2400" dirty="0"/>
              <a:t>logs calculated delays, source node, destination node, filename, time </a:t>
            </a:r>
            <a:r>
              <a:rPr lang="en-US" sz="2400" dirty="0" smtClean="0"/>
              <a:t>stamps values in to a file.</a:t>
            </a:r>
          </a:p>
          <a:p>
            <a:pPr algn="just"/>
            <a:r>
              <a:rPr lang="en-US" sz="2400" dirty="0" smtClean="0"/>
              <a:t>Generated log will be in this format </a:t>
            </a:r>
            <a:r>
              <a:rPr lang="en-US" sz="2400" dirty="0" err="1" smtClean="0"/>
              <a:t>RTT_log</a:t>
            </a:r>
            <a:r>
              <a:rPr lang="en-US" sz="2400" dirty="0" smtClean="0"/>
              <a:t>_&lt;</a:t>
            </a:r>
            <a:r>
              <a:rPr lang="en-US" sz="2400" i="1" dirty="0" err="1" smtClean="0"/>
              <a:t>nodename</a:t>
            </a:r>
            <a:r>
              <a:rPr lang="en-US" sz="2400" dirty="0" smtClean="0"/>
              <a:t>&gt;.log</a:t>
            </a:r>
            <a:endParaRPr lang="en-IN"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20</a:t>
            </a:fld>
            <a:endParaRPr lang="en-US"/>
          </a:p>
        </p:txBody>
      </p:sp>
    </p:spTree>
    <p:extLst>
      <p:ext uri="{BB962C8B-B14F-4D97-AF65-F5344CB8AC3E}">
        <p14:creationId xmlns:p14="http://schemas.microsoft.com/office/powerpoint/2010/main" val="2440083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a:xfrm>
            <a:off x="457200" y="1448345"/>
            <a:ext cx="8229600" cy="4525963"/>
          </a:xfrm>
        </p:spPr>
        <p:txBody>
          <a:bodyPr>
            <a:normAutofit/>
          </a:bodyPr>
          <a:lstStyle/>
          <a:p>
            <a:pPr marL="0" indent="0" algn="just">
              <a:buNone/>
            </a:pPr>
            <a:r>
              <a:rPr lang="en-US" sz="2400" i="1" dirty="0"/>
              <a:t>startStopServer.sh</a:t>
            </a:r>
            <a:endParaRPr lang="en-IN" sz="2400" i="1" dirty="0"/>
          </a:p>
          <a:p>
            <a:pPr algn="just"/>
            <a:r>
              <a:rPr lang="en-US" sz="2400" dirty="0"/>
              <a:t>This script starts or stop the server based on the parameter given to the script.</a:t>
            </a:r>
            <a:endParaRPr lang="en-IN" sz="2400" dirty="0"/>
          </a:p>
          <a:p>
            <a:pPr marL="0" indent="0" algn="just">
              <a:buNone/>
            </a:pPr>
            <a:r>
              <a:rPr lang="en-US" sz="2400" dirty="0" smtClean="0"/>
              <a:t> </a:t>
            </a:r>
            <a:endParaRPr lang="en-US" sz="2400" i="1" dirty="0" smtClean="0"/>
          </a:p>
          <a:p>
            <a:pPr marL="0" indent="0" algn="just">
              <a:buNone/>
            </a:pPr>
            <a:r>
              <a:rPr lang="en-US" sz="2400" i="1" dirty="0" smtClean="0"/>
              <a:t>server.sh</a:t>
            </a:r>
            <a:endParaRPr lang="en-IN" sz="2400" i="1" dirty="0"/>
          </a:p>
          <a:p>
            <a:pPr algn="just"/>
            <a:r>
              <a:rPr lang="en-US" sz="2400" dirty="0"/>
              <a:t>This script calls </a:t>
            </a:r>
            <a:r>
              <a:rPr lang="en-US" sz="2400" i="1" dirty="0"/>
              <a:t>startStopServer.sh</a:t>
            </a:r>
            <a:r>
              <a:rPr lang="en-US" sz="2400" dirty="0"/>
              <a:t> script on the remote node to start or stop the server application. </a:t>
            </a:r>
            <a:endParaRPr lang="en-US" sz="2400" dirty="0" smtClean="0"/>
          </a:p>
          <a:p>
            <a:pPr algn="just"/>
            <a:r>
              <a:rPr lang="en-US" sz="2400" dirty="0" smtClean="0"/>
              <a:t>It </a:t>
            </a:r>
            <a:r>
              <a:rPr lang="en-US" sz="2400" dirty="0"/>
              <a:t>takes </a:t>
            </a:r>
            <a:r>
              <a:rPr lang="en-US" sz="2400" i="1" dirty="0"/>
              <a:t>nodesList.txt</a:t>
            </a:r>
            <a:r>
              <a:rPr lang="en-US" sz="2400" dirty="0"/>
              <a:t> file as input. And this script takes start or stop as one parameter</a:t>
            </a:r>
            <a:r>
              <a:rPr lang="en-US" sz="2400" dirty="0" smtClean="0"/>
              <a:t>.</a:t>
            </a:r>
          </a:p>
          <a:p>
            <a:pPr marL="0" indent="0" algn="just">
              <a:buNone/>
            </a:pPr>
            <a:endParaRPr lang="en-US" sz="2400" dirty="0" smtClean="0"/>
          </a:p>
          <a:p>
            <a:pPr algn="just"/>
            <a:endParaRPr lang="en-IN" sz="2400" dirty="0"/>
          </a:p>
          <a:p>
            <a:pPr algn="just"/>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pPr/>
              <a:t>21</a:t>
            </a:fld>
            <a:endParaRPr lang="en-US" dirty="0"/>
          </a:p>
        </p:txBody>
      </p:sp>
    </p:spTree>
    <p:extLst>
      <p:ext uri="{BB962C8B-B14F-4D97-AF65-F5344CB8AC3E}">
        <p14:creationId xmlns:p14="http://schemas.microsoft.com/office/powerpoint/2010/main" val="702040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i="1" dirty="0" smtClean="0"/>
              <a:t>startClient.sh</a:t>
            </a:r>
            <a:r>
              <a:rPr lang="en-US" sz="2400" dirty="0"/>
              <a:t>:</a:t>
            </a:r>
            <a:endParaRPr lang="en-IN" sz="2400" dirty="0"/>
          </a:p>
          <a:p>
            <a:pPr algn="just"/>
            <a:r>
              <a:rPr lang="en-US" sz="2400" dirty="0"/>
              <a:t>This script starts the client application, This takes </a:t>
            </a:r>
            <a:r>
              <a:rPr lang="en-US" sz="2400" i="1" dirty="0"/>
              <a:t>nodesList.txt</a:t>
            </a:r>
            <a:r>
              <a:rPr lang="en-US" sz="2400" dirty="0"/>
              <a:t> as input file which contains hostnames of all nodes</a:t>
            </a:r>
            <a:r>
              <a:rPr lang="en-US" sz="2400" dirty="0" smtClean="0"/>
              <a:t>.</a:t>
            </a:r>
          </a:p>
          <a:p>
            <a:pPr marL="0" indent="0" algn="just">
              <a:buNone/>
            </a:pPr>
            <a:r>
              <a:rPr lang="en-US" sz="2400" i="1" dirty="0"/>
              <a:t>stopClient.sh</a:t>
            </a:r>
            <a:r>
              <a:rPr lang="en-US" sz="2400" dirty="0"/>
              <a:t>:</a:t>
            </a:r>
            <a:endParaRPr lang="en-IN" sz="2400" dirty="0"/>
          </a:p>
          <a:p>
            <a:pPr algn="just"/>
            <a:r>
              <a:rPr lang="en-US" sz="2400" dirty="0"/>
              <a:t>This script stops the client application.</a:t>
            </a:r>
          </a:p>
          <a:p>
            <a:pPr algn="just"/>
            <a:r>
              <a:rPr lang="en-US" sz="2400" dirty="0"/>
              <a:t>Checks for any process related to client is running and kills it to stop the client</a:t>
            </a:r>
            <a:r>
              <a:rPr lang="en-US" sz="2400" dirty="0" smtClean="0"/>
              <a:t>.</a:t>
            </a:r>
            <a:endParaRPr lang="en-US" sz="2400" i="1" dirty="0"/>
          </a:p>
          <a:p>
            <a:pPr marL="0" indent="0">
              <a:buNone/>
            </a:pPr>
            <a:r>
              <a:rPr lang="en-US" sz="2400" i="1" dirty="0" smtClean="0"/>
              <a:t>client.sh</a:t>
            </a:r>
          </a:p>
          <a:p>
            <a:r>
              <a:rPr lang="en-US" sz="2400" dirty="0" smtClean="0"/>
              <a:t>This </a:t>
            </a:r>
            <a:r>
              <a:rPr lang="en-US" sz="2400" dirty="0"/>
              <a:t>script calls </a:t>
            </a:r>
            <a:r>
              <a:rPr lang="en-US" sz="2400" i="1" dirty="0"/>
              <a:t>stopClient.sh</a:t>
            </a:r>
            <a:r>
              <a:rPr lang="en-US" sz="2400" dirty="0"/>
              <a:t> and </a:t>
            </a:r>
            <a:r>
              <a:rPr lang="en-US" sz="2400" i="1" dirty="0"/>
              <a:t>startClient.sh</a:t>
            </a:r>
            <a:r>
              <a:rPr lang="en-US" sz="2400" dirty="0"/>
              <a:t> on the remote node to </a:t>
            </a:r>
            <a:r>
              <a:rPr lang="en-US" sz="2400" dirty="0" smtClean="0"/>
              <a:t>stop or start </a:t>
            </a:r>
            <a:r>
              <a:rPr lang="en-US" sz="2400" dirty="0"/>
              <a:t>client application</a:t>
            </a:r>
            <a:r>
              <a:rPr lang="en-US" sz="2400" dirty="0" smtClean="0"/>
              <a:t>.</a:t>
            </a:r>
          </a:p>
          <a:p>
            <a:r>
              <a:rPr lang="en-US" sz="2400" dirty="0" smtClean="0"/>
              <a:t>It </a:t>
            </a:r>
            <a:r>
              <a:rPr lang="en-US" sz="2400" dirty="0"/>
              <a:t>takes </a:t>
            </a:r>
            <a:r>
              <a:rPr lang="en-US" sz="2400" i="1" dirty="0"/>
              <a:t>nodesList.txt</a:t>
            </a:r>
            <a:r>
              <a:rPr lang="en-US" sz="2400" dirty="0"/>
              <a:t> file as input. And this script takes start or stop as one parameter</a:t>
            </a:r>
            <a:r>
              <a:rPr lang="en-US" sz="2400" dirty="0" smtClean="0"/>
              <a:t>.</a:t>
            </a:r>
          </a:p>
          <a:p>
            <a:endParaRPr lang="en-US" sz="2400" dirty="0" smtClean="0"/>
          </a:p>
          <a:p>
            <a:endParaRPr lang="en-US" sz="2400" dirty="0" smtClean="0"/>
          </a:p>
          <a:p>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pPr/>
              <a:t>22</a:t>
            </a:fld>
            <a:endParaRPr lang="en-US" dirty="0"/>
          </a:p>
        </p:txBody>
      </p:sp>
    </p:spTree>
    <p:extLst>
      <p:ext uri="{BB962C8B-B14F-4D97-AF65-F5344CB8AC3E}">
        <p14:creationId xmlns:p14="http://schemas.microsoft.com/office/powerpoint/2010/main" val="65484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endParaRPr lang="en-IN" sz="3600" dirty="0"/>
          </a:p>
        </p:txBody>
      </p:sp>
      <p:sp>
        <p:nvSpPr>
          <p:cNvPr id="3" name="Content Placeholder 2"/>
          <p:cNvSpPr>
            <a:spLocks noGrp="1"/>
          </p:cNvSpPr>
          <p:nvPr>
            <p:ph idx="1"/>
          </p:nvPr>
        </p:nvSpPr>
        <p:spPr>
          <a:xfrm>
            <a:off x="593678" y="1600200"/>
            <a:ext cx="8229600" cy="4525963"/>
          </a:xfrm>
        </p:spPr>
        <p:txBody>
          <a:bodyPr>
            <a:normAutofit/>
          </a:bodyPr>
          <a:lstStyle/>
          <a:p>
            <a:pPr marL="0" indent="0" algn="just">
              <a:buNone/>
            </a:pPr>
            <a:r>
              <a:rPr lang="en-US" sz="2400" i="1" dirty="0" smtClean="0"/>
              <a:t>downloadRTT.sh :</a:t>
            </a:r>
            <a:endParaRPr lang="en-IN" sz="2400" i="1" dirty="0"/>
          </a:p>
          <a:p>
            <a:pPr algn="just"/>
            <a:r>
              <a:rPr lang="en-US" sz="2400" dirty="0"/>
              <a:t>This script collects all log files from all nodes and merges </a:t>
            </a:r>
            <a:r>
              <a:rPr lang="en-US" sz="2400" dirty="0" smtClean="0"/>
              <a:t>them </a:t>
            </a:r>
            <a:r>
              <a:rPr lang="en-US" sz="2400" dirty="0"/>
              <a:t>into one file</a:t>
            </a:r>
            <a:r>
              <a:rPr lang="en-US" sz="2400" dirty="0" smtClean="0"/>
              <a:t>.</a:t>
            </a:r>
          </a:p>
          <a:p>
            <a:pPr algn="just"/>
            <a:r>
              <a:rPr lang="en-US" sz="2400" dirty="0" smtClean="0"/>
              <a:t>This </a:t>
            </a:r>
            <a:r>
              <a:rPr lang="en-US" sz="2400" dirty="0"/>
              <a:t>takes </a:t>
            </a:r>
            <a:r>
              <a:rPr lang="en-US" sz="2400" i="1" dirty="0"/>
              <a:t>nodesList.txt</a:t>
            </a:r>
            <a:r>
              <a:rPr lang="en-US" sz="2400" dirty="0"/>
              <a:t> file as </a:t>
            </a:r>
            <a:r>
              <a:rPr lang="en-US" sz="2400" dirty="0" smtClean="0"/>
              <a:t>input.</a:t>
            </a:r>
          </a:p>
          <a:p>
            <a:pPr algn="just"/>
            <a:r>
              <a:rPr lang="en-US" sz="2400" dirty="0" smtClean="0"/>
              <a:t>Saves </a:t>
            </a:r>
            <a:r>
              <a:rPr lang="en-US" sz="2400" dirty="0"/>
              <a:t>the merged log file on local machine</a:t>
            </a:r>
            <a:r>
              <a:rPr lang="en-US" sz="2400" dirty="0" smtClean="0"/>
              <a:t>.</a:t>
            </a:r>
          </a:p>
          <a:p>
            <a:pPr algn="just"/>
            <a:endParaRPr lang="en-US" sz="2400" dirty="0" smtClean="0"/>
          </a:p>
          <a:p>
            <a:pPr marL="0" indent="0">
              <a:buNone/>
            </a:pPr>
            <a:r>
              <a:rPr lang="en-US" sz="2400" i="1" dirty="0" err="1"/>
              <a:t>loadDownloadDetails_bkp.sql</a:t>
            </a:r>
            <a:endParaRPr lang="en-US" sz="2400" i="1" dirty="0"/>
          </a:p>
          <a:p>
            <a:r>
              <a:rPr lang="en-US" sz="2400" dirty="0"/>
              <a:t>This </a:t>
            </a:r>
            <a:r>
              <a:rPr lang="en-US" sz="2400" dirty="0" err="1"/>
              <a:t>sql</a:t>
            </a:r>
            <a:r>
              <a:rPr lang="en-US" sz="2400" dirty="0"/>
              <a:t> file </a:t>
            </a:r>
            <a:r>
              <a:rPr lang="en-US" sz="2400" dirty="0" smtClean="0"/>
              <a:t>loads the log file data </a:t>
            </a:r>
            <a:r>
              <a:rPr lang="en-US" sz="2400" dirty="0"/>
              <a:t>in to </a:t>
            </a:r>
            <a:r>
              <a:rPr lang="en-US" sz="2400" dirty="0" smtClean="0"/>
              <a:t>database </a:t>
            </a:r>
            <a:r>
              <a:rPr lang="en-US" sz="2400" i="1" dirty="0" err="1" smtClean="0"/>
              <a:t>downloaddetails_bkp</a:t>
            </a:r>
            <a:r>
              <a:rPr lang="en-US" sz="2400" dirty="0" smtClean="0"/>
              <a:t>.</a:t>
            </a:r>
            <a:endParaRPr lang="en-IN" sz="2400" dirty="0"/>
          </a:p>
          <a:p>
            <a:pPr marL="0" indent="0" algn="just">
              <a:buNone/>
            </a:pPr>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pPr/>
              <a:t>23</a:t>
            </a:fld>
            <a:endParaRPr lang="en-US" dirty="0"/>
          </a:p>
        </p:txBody>
      </p:sp>
    </p:spTree>
    <p:extLst>
      <p:ext uri="{BB962C8B-B14F-4D97-AF65-F5344CB8AC3E}">
        <p14:creationId xmlns:p14="http://schemas.microsoft.com/office/powerpoint/2010/main" val="3305254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79000"/>
          </a:xfrm>
        </p:spPr>
        <p:txBody>
          <a:bodyPr>
            <a:normAutofit fontScale="90000"/>
          </a:bodyPr>
          <a:lstStyle/>
          <a:p>
            <a:r>
              <a:rPr lang="en-IN" dirty="0" smtClean="0">
                <a:solidFill>
                  <a:schemeClr val="tx2"/>
                </a:solidFill>
              </a:rPr>
              <a:t>RTT Architecture</a:t>
            </a:r>
            <a:endParaRPr lang="en-IN" dirty="0">
              <a:solidFill>
                <a:schemeClr val="tx2"/>
              </a:solidFill>
            </a:endParaRPr>
          </a:p>
        </p:txBody>
      </p:sp>
      <p:pic>
        <p:nvPicPr>
          <p:cNvPr id="4" name="Picture 3"/>
          <p:cNvPicPr>
            <a:picLocks noChangeAspect="1"/>
          </p:cNvPicPr>
          <p:nvPr/>
        </p:nvPicPr>
        <p:blipFill>
          <a:blip r:embed="rId3"/>
          <a:stretch>
            <a:fillRect/>
          </a:stretch>
        </p:blipFill>
        <p:spPr>
          <a:xfrm>
            <a:off x="828569" y="839990"/>
            <a:ext cx="6998695" cy="5482185"/>
          </a:xfrm>
          <a:prstGeom prst="rect">
            <a:avLst/>
          </a:prstGeom>
        </p:spPr>
      </p:pic>
      <p:sp>
        <p:nvSpPr>
          <p:cNvPr id="3" name="Slide Number Placeholder 2"/>
          <p:cNvSpPr>
            <a:spLocks noGrp="1"/>
          </p:cNvSpPr>
          <p:nvPr>
            <p:ph type="sldNum" sz="quarter" idx="12"/>
          </p:nvPr>
        </p:nvSpPr>
        <p:spPr>
          <a:xfrm>
            <a:off x="7010400" y="6356350"/>
            <a:ext cx="2133600" cy="365125"/>
          </a:xfrm>
        </p:spPr>
        <p:txBody>
          <a:bodyPr/>
          <a:lstStyle/>
          <a:p>
            <a:fld id="{20CDB166-79C6-3345-B287-A7CE8B30FC7E}" type="slidenum">
              <a:rPr lang="en-US" smtClean="0"/>
              <a:pPr/>
              <a:t>24</a:t>
            </a:fld>
            <a:endParaRPr lang="en-US"/>
          </a:p>
        </p:txBody>
      </p:sp>
    </p:spTree>
    <p:extLst>
      <p:ext uri="{BB962C8B-B14F-4D97-AF65-F5344CB8AC3E}">
        <p14:creationId xmlns:p14="http://schemas.microsoft.com/office/powerpoint/2010/main" val="534180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Database Content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We have used MySQL </a:t>
            </a:r>
            <a:r>
              <a:rPr lang="en-IN" sz="2400" dirty="0"/>
              <a:t> </a:t>
            </a:r>
            <a:r>
              <a:rPr lang="en-IN" sz="2400" dirty="0" smtClean="0"/>
              <a:t>as database server.</a:t>
            </a:r>
          </a:p>
          <a:p>
            <a:r>
              <a:rPr lang="en-IN" sz="2400" dirty="0" smtClean="0"/>
              <a:t>We have created a database name IGOD and the tables in the database are as follows.</a:t>
            </a:r>
          </a:p>
          <a:p>
            <a:pPr marL="0" indent="0">
              <a:buNone/>
            </a:pPr>
            <a:endParaRPr lang="en-IN" sz="2400" dirty="0"/>
          </a:p>
          <a:p>
            <a:r>
              <a:rPr lang="en-US" sz="2400" dirty="0"/>
              <a:t>n</a:t>
            </a:r>
            <a:r>
              <a:rPr lang="en-US" sz="2400" dirty="0" smtClean="0"/>
              <a:t>odes</a:t>
            </a:r>
            <a:endParaRPr lang="en-IN" sz="2400" dirty="0"/>
          </a:p>
          <a:p>
            <a:r>
              <a:rPr lang="en-US" sz="2400" dirty="0" err="1" smtClean="0"/>
              <a:t>distofnodes</a:t>
            </a:r>
            <a:endParaRPr lang="en-US" sz="2400" dirty="0"/>
          </a:p>
          <a:p>
            <a:r>
              <a:rPr lang="en-US" sz="2400" dirty="0" smtClean="0"/>
              <a:t>downloaddetails_bkp</a:t>
            </a:r>
            <a:endParaRPr lang="en-IN" sz="2400" dirty="0"/>
          </a:p>
          <a:p>
            <a:pPr marL="0" indent="0">
              <a:buNone/>
            </a:pPr>
            <a:endParaRPr lang="en-IN" sz="2400" dirty="0" smtClean="0"/>
          </a:p>
          <a:p>
            <a:pPr marL="0" indent="0">
              <a:buNone/>
            </a:pPr>
            <a:r>
              <a:rPr lang="en-IN" sz="2400" dirty="0" smtClean="0"/>
              <a:t>View</a:t>
            </a:r>
            <a:endParaRPr lang="en-IN" sz="2400" dirty="0"/>
          </a:p>
          <a:p>
            <a:r>
              <a:rPr lang="en-IN" sz="2400" dirty="0" smtClean="0"/>
              <a:t>DDR</a:t>
            </a:r>
            <a:endParaRPr lang="en-IN" sz="2400" dirty="0"/>
          </a:p>
        </p:txBody>
      </p:sp>
      <p:sp>
        <p:nvSpPr>
          <p:cNvPr id="5" name="Slide Number Placeholder 4"/>
          <p:cNvSpPr>
            <a:spLocks noGrp="1"/>
          </p:cNvSpPr>
          <p:nvPr>
            <p:ph type="sldNum" sz="quarter" idx="12"/>
          </p:nvPr>
        </p:nvSpPr>
        <p:spPr>
          <a:xfrm>
            <a:off x="7010400" y="6366491"/>
            <a:ext cx="2133600" cy="365125"/>
          </a:xfrm>
        </p:spPr>
        <p:txBody>
          <a:bodyPr/>
          <a:lstStyle/>
          <a:p>
            <a:fld id="{20CDB166-79C6-3345-B287-A7CE8B30FC7E}" type="slidenum">
              <a:rPr lang="en-US" smtClean="0"/>
              <a:pPr/>
              <a:t>25</a:t>
            </a:fld>
            <a:endParaRPr lang="en-US"/>
          </a:p>
        </p:txBody>
      </p:sp>
    </p:spTree>
    <p:extLst>
      <p:ext uri="{BB962C8B-B14F-4D97-AF65-F5344CB8AC3E}">
        <p14:creationId xmlns:p14="http://schemas.microsoft.com/office/powerpoint/2010/main" val="2695790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lstStyle/>
          <a:p>
            <a:r>
              <a:rPr lang="en-IN" dirty="0" smtClean="0">
                <a:solidFill>
                  <a:schemeClr val="tx2"/>
                </a:solidFill>
              </a:rPr>
              <a:t>Database content(</a:t>
            </a:r>
            <a:r>
              <a:rPr lang="en-IN" dirty="0" err="1" smtClean="0">
                <a:solidFill>
                  <a:schemeClr val="tx2"/>
                </a:solidFill>
              </a:rPr>
              <a:t>Cont</a:t>
            </a:r>
            <a:r>
              <a:rPr lang="en-IN" dirty="0" smtClean="0">
                <a:solidFill>
                  <a:schemeClr val="tx2"/>
                </a:solidFill>
              </a:rPr>
              <a:t> ..)</a:t>
            </a:r>
            <a:endParaRPr lang="en-IN" dirty="0">
              <a:solidFill>
                <a:schemeClr val="tx2"/>
              </a:solidFill>
            </a:endParaRPr>
          </a:p>
        </p:txBody>
      </p:sp>
      <p:sp>
        <p:nvSpPr>
          <p:cNvPr id="3" name="Content Placeholder 2"/>
          <p:cNvSpPr>
            <a:spLocks noGrp="1"/>
          </p:cNvSpPr>
          <p:nvPr>
            <p:ph idx="1"/>
          </p:nvPr>
        </p:nvSpPr>
        <p:spPr>
          <a:xfrm>
            <a:off x="457200" y="1214652"/>
            <a:ext cx="8229600" cy="4911512"/>
          </a:xfrm>
        </p:spPr>
        <p:txBody>
          <a:bodyPr>
            <a:normAutofit/>
          </a:bodyPr>
          <a:lstStyle/>
          <a:p>
            <a:pPr algn="just"/>
            <a:r>
              <a:rPr lang="en-US" sz="2400" dirty="0"/>
              <a:t>n</a:t>
            </a:r>
            <a:r>
              <a:rPr lang="en-US" sz="2400" dirty="0" smtClean="0"/>
              <a:t>odes</a:t>
            </a:r>
            <a:r>
              <a:rPr lang="en-US" sz="2400" dirty="0"/>
              <a:t>: This table stores the </a:t>
            </a:r>
            <a:r>
              <a:rPr lang="en-US" sz="2400" dirty="0" err="1"/>
              <a:t>sitename</a:t>
            </a:r>
            <a:r>
              <a:rPr lang="en-US" sz="2400" dirty="0"/>
              <a:t>, hostname, latitude and longitude of all nodes. Which will be used while calculating distance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2348837"/>
            <a:ext cx="7233312" cy="3777327"/>
          </a:xfrm>
          <a:prstGeom prst="rect">
            <a:avLst/>
          </a:prstGeom>
        </p:spPr>
      </p:pic>
      <p:sp>
        <p:nvSpPr>
          <p:cNvPr id="5" name="Slide Number Placeholder 4"/>
          <p:cNvSpPr>
            <a:spLocks noGrp="1"/>
          </p:cNvSpPr>
          <p:nvPr>
            <p:ph type="sldNum" sz="quarter" idx="12"/>
          </p:nvPr>
        </p:nvSpPr>
        <p:spPr>
          <a:xfrm>
            <a:off x="7010400" y="6356350"/>
            <a:ext cx="2133600" cy="365125"/>
          </a:xfrm>
        </p:spPr>
        <p:txBody>
          <a:bodyPr/>
          <a:lstStyle/>
          <a:p>
            <a:fld id="{20CDB166-79C6-3345-B287-A7CE8B30FC7E}" type="slidenum">
              <a:rPr lang="en-US" smtClean="0"/>
              <a:pPr/>
              <a:t>26</a:t>
            </a:fld>
            <a:endParaRPr lang="en-US" dirty="0"/>
          </a:p>
        </p:txBody>
      </p:sp>
    </p:spTree>
    <p:extLst>
      <p:ext uri="{BB962C8B-B14F-4D97-AF65-F5344CB8AC3E}">
        <p14:creationId xmlns:p14="http://schemas.microsoft.com/office/powerpoint/2010/main" val="2988347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466"/>
          </a:xfrm>
        </p:spPr>
        <p:txBody>
          <a:bodyPr>
            <a:normAutofit fontScale="90000"/>
          </a:bodyPr>
          <a:lstStyle/>
          <a:p>
            <a:r>
              <a:rPr lang="en-IN" dirty="0" smtClean="0">
                <a:solidFill>
                  <a:schemeClr val="tx2"/>
                </a:solidFill>
              </a:rPr>
              <a:t>Database </a:t>
            </a:r>
            <a:r>
              <a:rPr lang="en-IN" dirty="0">
                <a:solidFill>
                  <a:schemeClr val="tx2"/>
                </a:solidFill>
              </a:rPr>
              <a:t>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96288"/>
            <a:ext cx="8229600" cy="5129876"/>
          </a:xfrm>
        </p:spPr>
        <p:txBody>
          <a:bodyPr>
            <a:normAutofit/>
          </a:bodyPr>
          <a:lstStyle/>
          <a:p>
            <a:pPr algn="just"/>
            <a:r>
              <a:rPr lang="en-US" sz="2400" dirty="0" err="1"/>
              <a:t>d</a:t>
            </a:r>
            <a:r>
              <a:rPr lang="en-US" sz="2400" dirty="0" err="1" smtClean="0"/>
              <a:t>istofnodes</a:t>
            </a:r>
            <a:r>
              <a:rPr lang="en-US" sz="2400" dirty="0"/>
              <a:t>: This table stores the distance between </a:t>
            </a:r>
            <a:r>
              <a:rPr lang="en-US" sz="2400" dirty="0" smtClean="0"/>
              <a:t>any of two nodes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869743"/>
            <a:ext cx="7055891" cy="4256421"/>
          </a:xfrm>
          <a:prstGeom prst="rect">
            <a:avLst/>
          </a:prstGeom>
        </p:spPr>
      </p:pic>
      <p:sp>
        <p:nvSpPr>
          <p:cNvPr id="5" name="Slide Number Placeholder 4"/>
          <p:cNvSpPr>
            <a:spLocks noGrp="1"/>
          </p:cNvSpPr>
          <p:nvPr>
            <p:ph type="sldNum" sz="quarter" idx="12"/>
          </p:nvPr>
        </p:nvSpPr>
        <p:spPr>
          <a:xfrm>
            <a:off x="6867098" y="6445013"/>
            <a:ext cx="2133600" cy="365125"/>
          </a:xfrm>
        </p:spPr>
        <p:txBody>
          <a:bodyPr/>
          <a:lstStyle/>
          <a:p>
            <a:fld id="{20CDB166-79C6-3345-B287-A7CE8B30FC7E}" type="slidenum">
              <a:rPr lang="en-US" smtClean="0"/>
              <a:pPr/>
              <a:t>27</a:t>
            </a:fld>
            <a:endParaRPr lang="en-US"/>
          </a:p>
        </p:txBody>
      </p:sp>
    </p:spTree>
    <p:extLst>
      <p:ext uri="{BB962C8B-B14F-4D97-AF65-F5344CB8AC3E}">
        <p14:creationId xmlns:p14="http://schemas.microsoft.com/office/powerpoint/2010/main" val="2124933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3410"/>
          </a:xfrm>
        </p:spPr>
        <p:txBody>
          <a:bodyPr>
            <a:normAutofit fontScale="90000"/>
          </a:bodyPr>
          <a:lstStyle/>
          <a:p>
            <a:r>
              <a:rPr lang="en-IN" dirty="0" smtClean="0">
                <a:solidFill>
                  <a:schemeClr val="tx2"/>
                </a:solidFill>
              </a:rPr>
              <a:t>Database </a:t>
            </a:r>
            <a:r>
              <a:rPr lang="en-IN" dirty="0">
                <a:solidFill>
                  <a:schemeClr val="tx2"/>
                </a:solidFill>
              </a:rPr>
              <a:t>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28048"/>
            <a:ext cx="8229600" cy="5198116"/>
          </a:xfrm>
        </p:spPr>
        <p:txBody>
          <a:bodyPr>
            <a:normAutofit/>
          </a:bodyPr>
          <a:lstStyle/>
          <a:p>
            <a:pPr algn="just"/>
            <a:r>
              <a:rPr lang="en-US" sz="2000" dirty="0" err="1" smtClean="0"/>
              <a:t>downloaddetails_bkp</a:t>
            </a:r>
            <a:r>
              <a:rPr lang="en-US" sz="2000" dirty="0" smtClean="0"/>
              <a:t>: This table stores </a:t>
            </a:r>
            <a:r>
              <a:rPr lang="en-US" sz="2000" dirty="0"/>
              <a:t>source node, destination node, file name, start times, end times, delays and the average delay.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074460"/>
            <a:ext cx="8267700" cy="3930555"/>
          </a:xfrm>
          <a:prstGeom prst="rect">
            <a:avLst/>
          </a:prstGeom>
        </p:spPr>
      </p:pic>
      <p:sp>
        <p:nvSpPr>
          <p:cNvPr id="5" name="Slide Number Placeholder 4"/>
          <p:cNvSpPr>
            <a:spLocks noGrp="1"/>
          </p:cNvSpPr>
          <p:nvPr>
            <p:ph type="sldNum" sz="quarter" idx="12"/>
          </p:nvPr>
        </p:nvSpPr>
        <p:spPr>
          <a:xfrm>
            <a:off x="6880746" y="6492875"/>
            <a:ext cx="2133600" cy="365125"/>
          </a:xfrm>
        </p:spPr>
        <p:txBody>
          <a:bodyPr/>
          <a:lstStyle/>
          <a:p>
            <a:fld id="{20CDB166-79C6-3345-B287-A7CE8B30FC7E}" type="slidenum">
              <a:rPr lang="en-US" smtClean="0"/>
              <a:pPr/>
              <a:t>28</a:t>
            </a:fld>
            <a:endParaRPr lang="en-US"/>
          </a:p>
        </p:txBody>
      </p:sp>
    </p:spTree>
    <p:extLst>
      <p:ext uri="{BB962C8B-B14F-4D97-AF65-F5344CB8AC3E}">
        <p14:creationId xmlns:p14="http://schemas.microsoft.com/office/powerpoint/2010/main" val="2422039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normAutofit fontScale="90000"/>
          </a:bodyPr>
          <a:lstStyle/>
          <a:p>
            <a:r>
              <a:rPr lang="en-IN" dirty="0" smtClean="0">
                <a:solidFill>
                  <a:schemeClr val="tx2"/>
                </a:solidFill>
              </a:rPr>
              <a:t>Database </a:t>
            </a:r>
            <a:r>
              <a:rPr lang="en-IN" dirty="0">
                <a:solidFill>
                  <a:schemeClr val="tx2"/>
                </a:solidFill>
              </a:rPr>
              <a:t>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00752"/>
            <a:ext cx="8229600" cy="5225411"/>
          </a:xfrm>
        </p:spPr>
        <p:txBody>
          <a:bodyPr>
            <a:normAutofit/>
          </a:bodyPr>
          <a:lstStyle/>
          <a:p>
            <a:pPr algn="just"/>
            <a:r>
              <a:rPr lang="en-US" sz="2000" dirty="0"/>
              <a:t>DDR: This is a view that is generated from downloaddetails_bkp table and stores average DDR for all nodes of all files. Here average DDR is calculated from all DDR’s that is calculated for one source to </a:t>
            </a:r>
            <a:r>
              <a:rPr lang="en-US" sz="2000" dirty="0" smtClean="0"/>
              <a:t>all destinations.This </a:t>
            </a:r>
            <a:r>
              <a:rPr lang="en-US" sz="2000" dirty="0"/>
              <a:t>view is updated whenever downloaddetails_bkp table is updated.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5" y="2607154"/>
            <a:ext cx="8679976" cy="3363310"/>
          </a:xfrm>
          <a:prstGeom prst="rect">
            <a:avLst/>
          </a:prstGeom>
        </p:spPr>
      </p:pic>
      <p:sp>
        <p:nvSpPr>
          <p:cNvPr id="5" name="Slide Number Placeholder 4"/>
          <p:cNvSpPr>
            <a:spLocks noGrp="1"/>
          </p:cNvSpPr>
          <p:nvPr>
            <p:ph type="sldNum" sz="quarter" idx="12"/>
          </p:nvPr>
        </p:nvSpPr>
        <p:spPr>
          <a:xfrm>
            <a:off x="6819331" y="6492875"/>
            <a:ext cx="2133600" cy="365125"/>
          </a:xfrm>
        </p:spPr>
        <p:txBody>
          <a:bodyPr/>
          <a:lstStyle/>
          <a:p>
            <a:fld id="{20CDB166-79C6-3345-B287-A7CE8B30FC7E}" type="slidenum">
              <a:rPr lang="en-US" smtClean="0"/>
              <a:pPr/>
              <a:t>29</a:t>
            </a:fld>
            <a:endParaRPr lang="en-US"/>
          </a:p>
        </p:txBody>
      </p:sp>
    </p:spTree>
    <p:extLst>
      <p:ext uri="{BB962C8B-B14F-4D97-AF65-F5344CB8AC3E}">
        <p14:creationId xmlns:p14="http://schemas.microsoft.com/office/powerpoint/2010/main" val="4004850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Necessity for Geolocation (Cont..)</a:t>
            </a:r>
            <a:endParaRPr lang="en-IN" sz="4000"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lgn="just"/>
            <a:r>
              <a:rPr lang="en-US" sz="2600" dirty="0"/>
              <a:t>Many sites rely on more or less </a:t>
            </a:r>
            <a:r>
              <a:rPr lang="en-US" sz="2600" dirty="0" smtClean="0"/>
              <a:t>accurate databases to determine the location of a customer for various reasons:</a:t>
            </a:r>
          </a:p>
          <a:p>
            <a:pPr marL="0" indent="0" algn="just">
              <a:buNone/>
            </a:pPr>
            <a:endParaRPr lang="en-US" sz="2600" dirty="0" smtClean="0"/>
          </a:p>
          <a:p>
            <a:pPr algn="just"/>
            <a:r>
              <a:rPr lang="en-US" sz="2600" dirty="0" smtClean="0"/>
              <a:t>Determining </a:t>
            </a:r>
            <a:r>
              <a:rPr lang="en-US" sz="2600" dirty="0"/>
              <a:t>regional distribution of the clients, local news delivery, targeted advertising, restriction of content delivery based on regional policies, etc</a:t>
            </a:r>
            <a:r>
              <a:rPr lang="en-US" sz="2600" dirty="0" smtClean="0"/>
              <a:t>.</a:t>
            </a:r>
          </a:p>
          <a:p>
            <a:pPr marL="0" indent="0" algn="just">
              <a:buNone/>
            </a:pPr>
            <a:endParaRPr lang="en-IN" sz="2600" dirty="0"/>
          </a:p>
          <a:p>
            <a:pPr algn="just"/>
            <a:r>
              <a:rPr lang="en-US" sz="2600" dirty="0" smtClean="0"/>
              <a:t>Prevention/reduction </a:t>
            </a:r>
            <a:r>
              <a:rPr lang="en-US" sz="2600" dirty="0"/>
              <a:t>of Internet frauds such as credit card fraud, identity theft, spam and </a:t>
            </a:r>
            <a:r>
              <a:rPr lang="en-US" sz="2600" dirty="0" smtClean="0"/>
              <a:t>phishing.</a:t>
            </a:r>
          </a:p>
          <a:p>
            <a:pPr marL="0" indent="0" algn="just">
              <a:buNone/>
            </a:pPr>
            <a:endParaRPr lang="en-IN" sz="2600" dirty="0"/>
          </a:p>
          <a:p>
            <a:pPr algn="just"/>
            <a:r>
              <a:rPr lang="en-US" sz="2600" dirty="0" smtClean="0"/>
              <a:t>Application </a:t>
            </a:r>
            <a:r>
              <a:rPr lang="en-US" sz="2600" dirty="0"/>
              <a:t>to intrusion </a:t>
            </a:r>
            <a:r>
              <a:rPr lang="en-US" sz="2600" dirty="0" smtClean="0"/>
              <a:t>detection.</a:t>
            </a:r>
          </a:p>
          <a:p>
            <a:pPr marL="0" indent="0" algn="just">
              <a:buNone/>
            </a:pPr>
            <a:r>
              <a:rPr lang="en-US" altLang="zh-CN" dirty="0" smtClean="0"/>
              <a:t>                </a:t>
            </a:r>
          </a:p>
          <a:p>
            <a:pPr marL="0" indent="0" algn="just">
              <a:buNone/>
            </a:pPr>
            <a:r>
              <a:rPr lang="en-US" altLang="zh-CN" dirty="0" smtClean="0"/>
              <a:t>      </a:t>
            </a:r>
            <a:endParaRPr lang="en-IN" dirty="0"/>
          </a:p>
        </p:txBody>
      </p:sp>
      <p:sp>
        <p:nvSpPr>
          <p:cNvPr id="4" name="Slide Number Placeholder 3"/>
          <p:cNvSpPr>
            <a:spLocks noGrp="1"/>
          </p:cNvSpPr>
          <p:nvPr>
            <p:ph type="sldNum" sz="quarter" idx="12"/>
          </p:nvPr>
        </p:nvSpPr>
        <p:spPr>
          <a:xfrm>
            <a:off x="6839802" y="6356350"/>
            <a:ext cx="2133600" cy="365125"/>
          </a:xfrm>
        </p:spPr>
        <p:txBody>
          <a:bodyPr/>
          <a:lstStyle/>
          <a:p>
            <a:fld id="{20CDB166-79C6-3345-B287-A7CE8B30FC7E}" type="slidenum">
              <a:rPr lang="en-US" smtClean="0"/>
              <a:pPr/>
              <a:t>3</a:t>
            </a:fld>
            <a:endParaRPr lang="en-US" dirty="0"/>
          </a:p>
        </p:txBody>
      </p:sp>
    </p:spTree>
    <p:extLst>
      <p:ext uri="{BB962C8B-B14F-4D97-AF65-F5344CB8AC3E}">
        <p14:creationId xmlns:p14="http://schemas.microsoft.com/office/powerpoint/2010/main" val="2652064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3" name="Content Placeholder 2"/>
          <p:cNvSpPr>
            <a:spLocks noGrp="1"/>
          </p:cNvSpPr>
          <p:nvPr>
            <p:ph idx="1"/>
          </p:nvPr>
        </p:nvSpPr>
        <p:spPr>
          <a:xfrm>
            <a:off x="457200" y="1173708"/>
            <a:ext cx="8229600" cy="4952456"/>
          </a:xfrm>
        </p:spPr>
        <p:txBody>
          <a:bodyPr>
            <a:normAutofit/>
          </a:bodyPr>
          <a:lstStyle/>
          <a:p>
            <a:r>
              <a:rPr lang="en-IN" sz="2400" dirty="0" smtClean="0"/>
              <a:t>There are several factors that </a:t>
            </a:r>
            <a:r>
              <a:rPr lang="en-IN" sz="2400" dirty="0"/>
              <a:t>a</a:t>
            </a:r>
            <a:r>
              <a:rPr lang="en-IN" sz="2400" dirty="0" smtClean="0"/>
              <a:t>ffect the optimized data transfer.</a:t>
            </a:r>
          </a:p>
          <a:p>
            <a:r>
              <a:rPr lang="en-IN" sz="2400" dirty="0"/>
              <a:t>In computer networking, RWIN (TCP Receive Window) is the amount of data that a computer can accept without acknowledging the sender</a:t>
            </a:r>
            <a:r>
              <a:rPr lang="en-IN" sz="2400" dirty="0" smtClean="0"/>
              <a:t>.</a:t>
            </a:r>
          </a:p>
          <a:p>
            <a:r>
              <a:rPr lang="en-IN" sz="2400" dirty="0"/>
              <a:t> If the sender has not received acknowledgement for the first packet it sent, it will stop and wait and if this wait exceeds a certain limit, it may even retransmit.</a:t>
            </a:r>
          </a:p>
        </p:txBody>
      </p:sp>
      <p:sp>
        <p:nvSpPr>
          <p:cNvPr id="4" name="Slide Number Placeholder 3"/>
          <p:cNvSpPr>
            <a:spLocks noGrp="1"/>
          </p:cNvSpPr>
          <p:nvPr>
            <p:ph type="sldNum" sz="quarter" idx="12"/>
          </p:nvPr>
        </p:nvSpPr>
        <p:spPr>
          <a:xfrm>
            <a:off x="6839803" y="6492875"/>
            <a:ext cx="2133600" cy="365125"/>
          </a:xfrm>
        </p:spPr>
        <p:txBody>
          <a:bodyPr/>
          <a:lstStyle/>
          <a:p>
            <a:fld id="{20CDB166-79C6-3345-B287-A7CE8B30FC7E}" type="slidenum">
              <a:rPr lang="en-US" smtClean="0"/>
              <a:pPr/>
              <a:t>30</a:t>
            </a:fld>
            <a:endParaRPr lang="en-US"/>
          </a:p>
        </p:txBody>
      </p:sp>
    </p:spTree>
    <p:extLst>
      <p:ext uri="{BB962C8B-B14F-4D97-AF65-F5344CB8AC3E}">
        <p14:creationId xmlns:p14="http://schemas.microsoft.com/office/powerpoint/2010/main" val="1881284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We analysed the RTT values for different RWIN values and adjusted the receive window in our application.</a:t>
            </a:r>
          </a:p>
          <a:p>
            <a:pPr marL="0" indent="0">
              <a:buNone/>
            </a:pPr>
            <a:endParaRPr lang="en-IN" sz="2400" dirty="0" smtClean="0"/>
          </a:p>
          <a:p>
            <a:r>
              <a:rPr lang="en-IN" sz="2400" dirty="0" smtClean="0"/>
              <a:t>We also optimizing the RTT values by collecting the files multiple times and calculating the average of delay.</a:t>
            </a:r>
          </a:p>
          <a:p>
            <a:pPr marL="0" indent="0">
              <a:buNone/>
            </a:pPr>
            <a:endParaRPr lang="en-IN" sz="2400" dirty="0" smtClean="0"/>
          </a:p>
          <a:p>
            <a:r>
              <a:rPr lang="en-IN" sz="2400" dirty="0" smtClean="0"/>
              <a:t>To observe variations in RTT, we collected the files on different times of the day.</a:t>
            </a:r>
          </a:p>
          <a:p>
            <a:endParaRPr lang="en-IN" sz="2400" dirty="0"/>
          </a:p>
        </p:txBody>
      </p:sp>
      <p:sp>
        <p:nvSpPr>
          <p:cNvPr id="4"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2" name="Slide Number Placeholder 1"/>
          <p:cNvSpPr>
            <a:spLocks noGrp="1"/>
          </p:cNvSpPr>
          <p:nvPr>
            <p:ph type="sldNum" sz="quarter" idx="12"/>
          </p:nvPr>
        </p:nvSpPr>
        <p:spPr>
          <a:xfrm>
            <a:off x="6908042" y="6370093"/>
            <a:ext cx="2133600" cy="365125"/>
          </a:xfrm>
        </p:spPr>
        <p:txBody>
          <a:bodyPr/>
          <a:lstStyle/>
          <a:p>
            <a:fld id="{20CDB166-79C6-3345-B287-A7CE8B30FC7E}" type="slidenum">
              <a:rPr lang="en-US" smtClean="0"/>
              <a:pPr/>
              <a:t>31</a:t>
            </a:fld>
            <a:endParaRPr lang="en-US"/>
          </a:p>
        </p:txBody>
      </p:sp>
    </p:spTree>
    <p:extLst>
      <p:ext uri="{BB962C8B-B14F-4D97-AF65-F5344CB8AC3E}">
        <p14:creationId xmlns:p14="http://schemas.microsoft.com/office/powerpoint/2010/main" val="3207054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a:t>
            </a:r>
            <a:endParaRPr lang="en-IN" dirty="0"/>
          </a:p>
        </p:txBody>
      </p:sp>
      <p:sp>
        <p:nvSpPr>
          <p:cNvPr id="3" name="Content Placeholder 2"/>
          <p:cNvSpPr>
            <a:spLocks noGrp="1"/>
          </p:cNvSpPr>
          <p:nvPr>
            <p:ph idx="1"/>
          </p:nvPr>
        </p:nvSpPr>
        <p:spPr/>
        <p:txBody>
          <a:bodyPr>
            <a:normAutofit/>
          </a:bodyPr>
          <a:lstStyle/>
          <a:p>
            <a:r>
              <a:rPr lang="en-IN" sz="2400" dirty="0" smtClean="0"/>
              <a:t>Data </a:t>
            </a:r>
            <a:r>
              <a:rPr lang="en-IN" sz="2400" dirty="0"/>
              <a:t>Analysis is the process of systematically applying statistical and/or logical techniques to </a:t>
            </a:r>
            <a:r>
              <a:rPr lang="en-IN" sz="2400" dirty="0" smtClean="0"/>
              <a:t>describe </a:t>
            </a:r>
            <a:r>
              <a:rPr lang="en-IN" sz="2400" dirty="0"/>
              <a:t>and evaluate data.</a:t>
            </a:r>
            <a:endParaRPr lang="en-IN" sz="2400" dirty="0" smtClean="0"/>
          </a:p>
          <a:p>
            <a:endParaRPr lang="en-IN" sz="2400" dirty="0"/>
          </a:p>
          <a:p>
            <a:r>
              <a:rPr lang="en-IN" sz="2400" dirty="0" smtClean="0"/>
              <a:t>Here we try </a:t>
            </a:r>
            <a:r>
              <a:rPr lang="en-IN" sz="2400" dirty="0" smtClean="0"/>
              <a:t>to find </a:t>
            </a:r>
            <a:r>
              <a:rPr lang="en-IN" sz="2400" dirty="0" smtClean="0"/>
              <a:t>the predicted distance from the source </a:t>
            </a:r>
            <a:r>
              <a:rPr lang="en-IN" sz="2400" smtClean="0"/>
              <a:t>to </a:t>
            </a:r>
            <a:r>
              <a:rPr lang="en-IN" sz="2400" smtClean="0"/>
              <a:t>host, </a:t>
            </a:r>
            <a:r>
              <a:rPr lang="en-IN" sz="2400" dirty="0" smtClean="0"/>
              <a:t>based on the network delay</a:t>
            </a:r>
          </a:p>
          <a:p>
            <a:endParaRPr lang="en-IN" sz="2400" dirty="0" smtClean="0"/>
          </a:p>
          <a:p>
            <a:r>
              <a:rPr lang="en-IN" sz="2400" dirty="0" smtClean="0"/>
              <a:t>Relationship between network delay and geographical distance</a:t>
            </a:r>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32</a:t>
            </a:fld>
            <a:endParaRPr lang="en-US"/>
          </a:p>
        </p:txBody>
      </p:sp>
    </p:spTree>
    <p:extLst>
      <p:ext uri="{BB962C8B-B14F-4D97-AF65-F5344CB8AC3E}">
        <p14:creationId xmlns:p14="http://schemas.microsoft.com/office/powerpoint/2010/main" val="136301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Analysis(Cont..)</a:t>
            </a:r>
            <a:endParaRPr lang="en-IN" dirty="0"/>
          </a:p>
        </p:txBody>
      </p:sp>
      <p:sp>
        <p:nvSpPr>
          <p:cNvPr id="3" name="Content Placeholder 2"/>
          <p:cNvSpPr>
            <a:spLocks noGrp="1"/>
          </p:cNvSpPr>
          <p:nvPr>
            <p:ph idx="1"/>
          </p:nvPr>
        </p:nvSpPr>
        <p:spPr>
          <a:xfrm>
            <a:off x="491319" y="1417638"/>
            <a:ext cx="8229600" cy="4525963"/>
          </a:xfrm>
        </p:spPr>
        <p:txBody>
          <a:bodyPr>
            <a:normAutofit/>
          </a:bodyPr>
          <a:lstStyle/>
          <a:p>
            <a:endParaRPr lang="en-IN" sz="2400" dirty="0" smtClean="0"/>
          </a:p>
          <a:p>
            <a:endParaRPr lang="en-IN" sz="2400" dirty="0"/>
          </a:p>
          <a:p>
            <a:r>
              <a:rPr lang="en-IN" sz="2400" dirty="0" smtClean="0"/>
              <a:t>Calculation </a:t>
            </a:r>
            <a:r>
              <a:rPr lang="en-IN" sz="2400" dirty="0"/>
              <a:t>of DDR</a:t>
            </a:r>
          </a:p>
          <a:p>
            <a:r>
              <a:rPr lang="en-IN" sz="2400" dirty="0"/>
              <a:t>Calculating Estimated Distance</a:t>
            </a:r>
          </a:p>
          <a:p>
            <a:r>
              <a:rPr lang="en-IN" sz="2400" dirty="0"/>
              <a:t>Distance Error</a:t>
            </a:r>
          </a:p>
          <a:p>
            <a:r>
              <a:rPr lang="en-IN" sz="2400" dirty="0"/>
              <a:t>Plotting of Graphs</a:t>
            </a:r>
          </a:p>
          <a:p>
            <a:r>
              <a:rPr lang="en-IN" sz="2400" dirty="0"/>
              <a:t>Error </a:t>
            </a:r>
            <a:r>
              <a:rPr lang="en-IN" sz="2400" dirty="0" smtClean="0"/>
              <a:t>Correction Techniques</a:t>
            </a:r>
          </a:p>
          <a:p>
            <a:pPr marL="0" indent="0">
              <a:buNone/>
            </a:pPr>
            <a:endParaRPr lang="en-IN" sz="2400" dirty="0"/>
          </a:p>
          <a:p>
            <a:endParaRPr lang="en-IN" sz="2400" dirty="0"/>
          </a:p>
        </p:txBody>
      </p:sp>
      <p:sp>
        <p:nvSpPr>
          <p:cNvPr id="4" name="Slide Number Placeholder 3"/>
          <p:cNvSpPr>
            <a:spLocks noGrp="1"/>
          </p:cNvSpPr>
          <p:nvPr>
            <p:ph type="sldNum" sz="quarter" idx="12"/>
          </p:nvPr>
        </p:nvSpPr>
        <p:spPr>
          <a:xfrm>
            <a:off x="6894395" y="6356350"/>
            <a:ext cx="2133600" cy="365125"/>
          </a:xfrm>
        </p:spPr>
        <p:txBody>
          <a:bodyPr/>
          <a:lstStyle/>
          <a:p>
            <a:fld id="{20CDB166-79C6-3345-B287-A7CE8B30FC7E}" type="slidenum">
              <a:rPr lang="en-US" smtClean="0"/>
              <a:pPr/>
              <a:t>33</a:t>
            </a:fld>
            <a:endParaRPr lang="en-US"/>
          </a:p>
        </p:txBody>
      </p:sp>
    </p:spTree>
    <p:extLst>
      <p:ext uri="{BB962C8B-B14F-4D97-AF65-F5344CB8AC3E}">
        <p14:creationId xmlns:p14="http://schemas.microsoft.com/office/powerpoint/2010/main" val="1971997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Calculation of DDR</a:t>
            </a:r>
            <a:endParaRPr lang="en-IN" dirty="0"/>
          </a:p>
        </p:txBody>
      </p:sp>
      <p:sp>
        <p:nvSpPr>
          <p:cNvPr id="3" name="Content Placeholder 2"/>
          <p:cNvSpPr>
            <a:spLocks noGrp="1"/>
          </p:cNvSpPr>
          <p:nvPr>
            <p:ph idx="1"/>
          </p:nvPr>
        </p:nvSpPr>
        <p:spPr/>
        <p:txBody>
          <a:bodyPr>
            <a:normAutofit/>
          </a:bodyPr>
          <a:lstStyle/>
          <a:p>
            <a:pPr marL="0" indent="0">
              <a:buNone/>
            </a:pPr>
            <a:endParaRPr lang="en-IN" sz="2400" dirty="0" smtClean="0"/>
          </a:p>
          <a:p>
            <a:r>
              <a:rPr lang="en-IN" sz="2400" dirty="0" smtClean="0"/>
              <a:t>Here we use the collected data and find the location of host based on the delay  </a:t>
            </a:r>
          </a:p>
          <a:p>
            <a:pPr marL="0" indent="0">
              <a:buNone/>
            </a:pPr>
            <a:endParaRPr lang="en-IN" sz="2400" dirty="0"/>
          </a:p>
          <a:p>
            <a:r>
              <a:rPr lang="en-IN" sz="2400" dirty="0" smtClean="0"/>
              <a:t>Relation between distance and delay gives us the DDR </a:t>
            </a:r>
          </a:p>
          <a:p>
            <a:endParaRPr lang="en-IN" sz="2400" dirty="0" smtClean="0"/>
          </a:p>
          <a:p>
            <a:r>
              <a:rPr lang="en-IN" sz="2400" dirty="0" smtClean="0"/>
              <a:t>Calculated distance to delay ratio of each node for each file size:</a:t>
            </a:r>
          </a:p>
          <a:p>
            <a:pPr marL="0" indent="0">
              <a:buNone/>
            </a:pPr>
            <a:endParaRPr lang="en-IN" sz="2400" dirty="0" smtClean="0"/>
          </a:p>
          <a:p>
            <a:pPr marL="0" indent="0">
              <a:buNone/>
            </a:pPr>
            <a:r>
              <a:rPr lang="en-IN" sz="2400" dirty="0"/>
              <a:t> </a:t>
            </a:r>
            <a:r>
              <a:rPr lang="en-IN" sz="2400" dirty="0" smtClean="0"/>
              <a:t>             DDR=Distance(</a:t>
            </a:r>
            <a:r>
              <a:rPr lang="en-IN" sz="2400" dirty="0" err="1" smtClean="0"/>
              <a:t>source,Host</a:t>
            </a:r>
            <a:r>
              <a:rPr lang="en-IN" sz="2400" dirty="0" smtClean="0"/>
              <a:t>)/</a:t>
            </a:r>
            <a:r>
              <a:rPr lang="en-IN" sz="2400" dirty="0" err="1" smtClean="0"/>
              <a:t>rtt</a:t>
            </a:r>
            <a:r>
              <a:rPr lang="en-IN" sz="2400" dirty="0" smtClean="0"/>
              <a:t>(</a:t>
            </a:r>
            <a:r>
              <a:rPr lang="en-IN" sz="2400" dirty="0" err="1" smtClean="0"/>
              <a:t>Source,Host</a:t>
            </a:r>
            <a:r>
              <a:rPr lang="en-IN" sz="2400" dirty="0" smtClean="0"/>
              <a:t>)</a:t>
            </a:r>
          </a:p>
          <a:p>
            <a:pPr marL="0" indent="0">
              <a:buNone/>
            </a:pPr>
            <a:endParaRPr lang="en-IN" sz="2400" dirty="0" smtClean="0"/>
          </a:p>
          <a:p>
            <a:pPr marL="0" indent="0">
              <a:buNone/>
            </a:pPr>
            <a:endParaRPr lang="en-IN" sz="2400" dirty="0"/>
          </a:p>
        </p:txBody>
      </p:sp>
      <p:sp>
        <p:nvSpPr>
          <p:cNvPr id="4" name="Slide Number Placeholder 3"/>
          <p:cNvSpPr>
            <a:spLocks noGrp="1"/>
          </p:cNvSpPr>
          <p:nvPr>
            <p:ph type="sldNum" sz="quarter" idx="12"/>
          </p:nvPr>
        </p:nvSpPr>
        <p:spPr>
          <a:xfrm>
            <a:off x="6908042" y="6492875"/>
            <a:ext cx="2133600" cy="365125"/>
          </a:xfrm>
        </p:spPr>
        <p:txBody>
          <a:bodyPr/>
          <a:lstStyle/>
          <a:p>
            <a:fld id="{20CDB166-79C6-3345-B287-A7CE8B30FC7E}" type="slidenum">
              <a:rPr lang="en-US" smtClean="0"/>
              <a:pPr/>
              <a:t>34</a:t>
            </a:fld>
            <a:endParaRPr lang="en-US"/>
          </a:p>
        </p:txBody>
      </p:sp>
    </p:spTree>
    <p:extLst>
      <p:ext uri="{BB962C8B-B14F-4D97-AF65-F5344CB8AC3E}">
        <p14:creationId xmlns:p14="http://schemas.microsoft.com/office/powerpoint/2010/main" val="2446918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Query for DDR calculation</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SELECT </a:t>
            </a:r>
          </a:p>
          <a:p>
            <a:pPr marL="0" indent="0">
              <a:buNone/>
            </a:pPr>
            <a:r>
              <a:rPr lang="en-IN" dirty="0" smtClean="0"/>
              <a:t>        AVG(</a:t>
            </a:r>
            <a:r>
              <a:rPr lang="en-IN" dirty="0" err="1" smtClean="0"/>
              <a:t>b.distance</a:t>
            </a:r>
            <a:r>
              <a:rPr lang="en-IN" dirty="0" smtClean="0"/>
              <a:t> / </a:t>
            </a:r>
            <a:r>
              <a:rPr lang="en-IN" dirty="0" err="1" smtClean="0"/>
              <a:t>a.avgdelay</a:t>
            </a:r>
            <a:r>
              <a:rPr lang="en-IN" dirty="0" smtClean="0"/>
              <a:t>) AS DDR</a:t>
            </a:r>
          </a:p>
          <a:p>
            <a:pPr marL="0" indent="0">
              <a:buNone/>
            </a:pPr>
            <a:r>
              <a:rPr lang="en-IN" dirty="0" smtClean="0"/>
              <a:t>    FROM</a:t>
            </a:r>
          </a:p>
          <a:p>
            <a:pPr marL="0" indent="0">
              <a:buNone/>
            </a:pPr>
            <a:r>
              <a:rPr lang="en-IN" dirty="0" smtClean="0"/>
              <a:t>        </a:t>
            </a:r>
            <a:r>
              <a:rPr lang="en-IN" dirty="0" err="1" smtClean="0"/>
              <a:t>downloaddetails_bkp</a:t>
            </a:r>
            <a:r>
              <a:rPr lang="en-IN" dirty="0" smtClean="0"/>
              <a:t> a</a:t>
            </a:r>
          </a:p>
          <a:p>
            <a:pPr marL="0" indent="0">
              <a:buNone/>
            </a:pPr>
            <a:r>
              <a:rPr lang="en-IN" dirty="0" smtClean="0"/>
              <a:t>        JOIN </a:t>
            </a:r>
            <a:r>
              <a:rPr lang="en-IN" dirty="0" err="1" smtClean="0"/>
              <a:t>distofnodes</a:t>
            </a:r>
            <a:r>
              <a:rPr lang="en-IN" dirty="0" smtClean="0"/>
              <a:t> b</a:t>
            </a:r>
          </a:p>
          <a:p>
            <a:pPr marL="0" indent="0">
              <a:buNone/>
            </a:pPr>
            <a:r>
              <a:rPr lang="en-IN" dirty="0" smtClean="0"/>
              <a:t>    WHERE</a:t>
            </a:r>
          </a:p>
          <a:p>
            <a:pPr marL="0" indent="0">
              <a:buNone/>
            </a:pPr>
            <a:r>
              <a:rPr lang="en-IN" dirty="0" smtClean="0"/>
              <a:t>        </a:t>
            </a:r>
            <a:r>
              <a:rPr lang="en-IN" dirty="0" err="1" smtClean="0"/>
              <a:t>a.source</a:t>
            </a:r>
            <a:r>
              <a:rPr lang="en-IN" dirty="0" smtClean="0"/>
              <a:t> = </a:t>
            </a:r>
            <a:r>
              <a:rPr lang="en-IN" dirty="0" err="1" smtClean="0"/>
              <a:t>b.source</a:t>
            </a:r>
            <a:endParaRPr lang="en-IN" dirty="0" smtClean="0"/>
          </a:p>
          <a:p>
            <a:pPr marL="0" indent="0">
              <a:buNone/>
            </a:pPr>
            <a:r>
              <a:rPr lang="en-IN" dirty="0" smtClean="0"/>
              <a:t>            AND </a:t>
            </a:r>
            <a:r>
              <a:rPr lang="en-IN" dirty="0" err="1" smtClean="0"/>
              <a:t>a.destination</a:t>
            </a:r>
            <a:r>
              <a:rPr lang="en-IN" dirty="0" smtClean="0"/>
              <a:t> = </a:t>
            </a:r>
            <a:r>
              <a:rPr lang="en-IN" dirty="0" err="1" smtClean="0"/>
              <a:t>b.destination</a:t>
            </a:r>
            <a:endParaRPr lang="en-IN" dirty="0" smtClean="0"/>
          </a:p>
          <a:p>
            <a:pPr marL="0" indent="0">
              <a:buNone/>
            </a:pPr>
            <a:r>
              <a:rPr lang="en-IN" dirty="0" smtClean="0"/>
              <a:t>            AND </a:t>
            </a:r>
            <a:r>
              <a:rPr lang="en-IN" dirty="0" err="1" smtClean="0"/>
              <a:t>a.filename</a:t>
            </a:r>
            <a:r>
              <a:rPr lang="en-IN" dirty="0" smtClean="0"/>
              <a:t> = ‘file1KB.txt’</a:t>
            </a:r>
          </a:p>
          <a:p>
            <a:pPr marL="0" indent="0">
              <a:buNone/>
            </a:pPr>
            <a:r>
              <a:rPr lang="en-IN" dirty="0" smtClean="0"/>
              <a:t>            AND </a:t>
            </a:r>
            <a:r>
              <a:rPr lang="en-IN" dirty="0" err="1" smtClean="0"/>
              <a:t>a.source</a:t>
            </a:r>
            <a:r>
              <a:rPr lang="en-IN" dirty="0" smtClean="0"/>
              <a:t> &lt;&gt; </a:t>
            </a:r>
            <a:r>
              <a:rPr lang="en-IN" dirty="0" err="1" smtClean="0"/>
              <a:t>a.destination</a:t>
            </a:r>
            <a:endParaRPr lang="en-IN" dirty="0" smtClean="0"/>
          </a:p>
          <a:p>
            <a:pPr marL="0" indent="0">
              <a:buNone/>
            </a:pPr>
            <a:r>
              <a:rPr lang="en-IN" dirty="0" smtClean="0"/>
              <a:t>    GROUP BY </a:t>
            </a:r>
            <a:r>
              <a:rPr lang="en-IN" dirty="0" err="1" smtClean="0"/>
              <a:t>a.destination</a:t>
            </a:r>
            <a:r>
              <a:rPr lang="en-IN" dirty="0"/>
              <a:t>;</a:t>
            </a:r>
            <a:endParaRPr lang="en-IN" dirty="0" smtClean="0"/>
          </a:p>
          <a:p>
            <a:pPr marL="0" indent="0">
              <a:buNone/>
            </a:pPr>
            <a:endParaRPr lang="en-IN" dirty="0"/>
          </a:p>
        </p:txBody>
      </p:sp>
    </p:spTree>
    <p:extLst>
      <p:ext uri="{BB962C8B-B14F-4D97-AF65-F5344CB8AC3E}">
        <p14:creationId xmlns:p14="http://schemas.microsoft.com/office/powerpoint/2010/main" val="2074158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tx2"/>
                </a:solidFill>
              </a:rPr>
              <a:t>Calculating Est. Distance</a:t>
            </a:r>
            <a:endParaRPr lang="en-IN" dirty="0"/>
          </a:p>
        </p:txBody>
      </p:sp>
      <p:sp>
        <p:nvSpPr>
          <p:cNvPr id="3" name="Content Placeholder 2"/>
          <p:cNvSpPr>
            <a:spLocks noGrp="1"/>
          </p:cNvSpPr>
          <p:nvPr>
            <p:ph idx="1"/>
          </p:nvPr>
        </p:nvSpPr>
        <p:spPr/>
        <p:txBody>
          <a:bodyPr>
            <a:normAutofit/>
          </a:bodyPr>
          <a:lstStyle/>
          <a:p>
            <a:r>
              <a:rPr lang="en-IN" sz="2400" dirty="0" smtClean="0"/>
              <a:t>Average of DDR is calculated for each node</a:t>
            </a:r>
          </a:p>
          <a:p>
            <a:endParaRPr lang="en-IN" sz="2400" dirty="0"/>
          </a:p>
          <a:p>
            <a:r>
              <a:rPr lang="en-IN" sz="2400" dirty="0" smtClean="0"/>
              <a:t>Average DDR is data transfer rate of the source to all other hosts in the network</a:t>
            </a:r>
          </a:p>
          <a:p>
            <a:endParaRPr lang="en-IN" sz="2400" dirty="0" smtClean="0"/>
          </a:p>
          <a:p>
            <a:r>
              <a:rPr lang="en-IN" sz="2400" dirty="0" smtClean="0"/>
              <a:t>Estimated distance to host is calculated by multiplying the DDR to the </a:t>
            </a:r>
            <a:r>
              <a:rPr lang="en-IN" sz="2400" dirty="0" err="1" smtClean="0"/>
              <a:t>rtt</a:t>
            </a:r>
            <a:r>
              <a:rPr lang="en-IN" sz="2400" dirty="0" smtClean="0"/>
              <a:t>(round trip time) from that source to host</a:t>
            </a:r>
          </a:p>
          <a:p>
            <a:pPr lvl="3"/>
            <a:endParaRPr lang="en-IN" sz="2400" dirty="0"/>
          </a:p>
          <a:p>
            <a:pPr marL="1371600" lvl="3" indent="0">
              <a:buNone/>
            </a:pPr>
            <a:r>
              <a:rPr lang="en-IN" sz="2400" dirty="0" smtClean="0"/>
              <a:t>Estimated Distance=DDR*</a:t>
            </a:r>
            <a:r>
              <a:rPr lang="en-IN" sz="2400" dirty="0" err="1" smtClean="0"/>
              <a:t>rtt</a:t>
            </a:r>
            <a:r>
              <a:rPr lang="en-IN" sz="2400" dirty="0" smtClean="0"/>
              <a:t>(</a:t>
            </a:r>
            <a:r>
              <a:rPr lang="en-IN" sz="2400" dirty="0" err="1" smtClean="0"/>
              <a:t>Source,Host</a:t>
            </a:r>
            <a:r>
              <a:rPr lang="en-IN" sz="2400" dirty="0" smtClean="0"/>
              <a:t>)</a:t>
            </a:r>
          </a:p>
          <a:p>
            <a:pPr marL="1371600" lvl="3" indent="0">
              <a:buNone/>
            </a:pPr>
            <a:endParaRPr lang="en-IN" sz="2400" dirty="0" smtClean="0"/>
          </a:p>
          <a:p>
            <a:pPr lvl="3"/>
            <a:endParaRPr lang="en-IN" sz="2400" dirty="0"/>
          </a:p>
          <a:p>
            <a:pPr marL="0" indent="0">
              <a:buNone/>
            </a:pPr>
            <a:endParaRPr lang="en-IN" sz="2400" dirty="0"/>
          </a:p>
          <a:p>
            <a:endParaRPr lang="en-IN" sz="2400" dirty="0"/>
          </a:p>
        </p:txBody>
      </p:sp>
      <p:sp>
        <p:nvSpPr>
          <p:cNvPr id="4" name="Slide Number Placeholder 3"/>
          <p:cNvSpPr>
            <a:spLocks noGrp="1"/>
          </p:cNvSpPr>
          <p:nvPr>
            <p:ph type="sldNum" sz="quarter" idx="12"/>
          </p:nvPr>
        </p:nvSpPr>
        <p:spPr>
          <a:xfrm>
            <a:off x="6853451" y="6492875"/>
            <a:ext cx="2133600" cy="365125"/>
          </a:xfrm>
        </p:spPr>
        <p:txBody>
          <a:bodyPr/>
          <a:lstStyle/>
          <a:p>
            <a:fld id="{20CDB166-79C6-3345-B287-A7CE8B30FC7E}" type="slidenum">
              <a:rPr lang="en-US" smtClean="0"/>
              <a:pPr/>
              <a:t>36</a:t>
            </a:fld>
            <a:endParaRPr lang="en-US"/>
          </a:p>
        </p:txBody>
      </p:sp>
    </p:spTree>
    <p:extLst>
      <p:ext uri="{BB962C8B-B14F-4D97-AF65-F5344CB8AC3E}">
        <p14:creationId xmlns:p14="http://schemas.microsoft.com/office/powerpoint/2010/main" val="266848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Query for finding </a:t>
            </a:r>
            <a:r>
              <a:rPr lang="en-IN" dirty="0" err="1" smtClean="0">
                <a:solidFill>
                  <a:schemeClr val="tx2"/>
                </a:solidFill>
              </a:rPr>
              <a:t>Est.Distance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SELECT </a:t>
            </a:r>
          </a:p>
          <a:p>
            <a:pPr marL="0" indent="0">
              <a:buNone/>
            </a:pPr>
            <a:r>
              <a:rPr lang="en-IN" sz="2400" dirty="0" smtClean="0"/>
              <a:t>	</a:t>
            </a:r>
            <a:r>
              <a:rPr lang="en-IN" sz="2400" dirty="0" err="1" smtClean="0"/>
              <a:t>given_delay</a:t>
            </a:r>
            <a:r>
              <a:rPr lang="en-IN" sz="2400" dirty="0" smtClean="0"/>
              <a:t>*DDR32KB </a:t>
            </a:r>
          </a:p>
          <a:p>
            <a:pPr marL="0" indent="0">
              <a:buNone/>
            </a:pPr>
            <a:r>
              <a:rPr lang="en-IN" sz="2400" dirty="0" smtClean="0"/>
              <a:t>FROM </a:t>
            </a:r>
          </a:p>
          <a:p>
            <a:pPr marL="0" indent="0">
              <a:buNone/>
            </a:pPr>
            <a:r>
              <a:rPr lang="en-IN" sz="2400" dirty="0" smtClean="0"/>
              <a:t>	DDR</a:t>
            </a:r>
            <a:endParaRPr lang="en-IN" sz="2400" dirty="0"/>
          </a:p>
          <a:p>
            <a:pPr marL="0" indent="0">
              <a:buNone/>
            </a:pPr>
            <a:r>
              <a:rPr lang="en-IN" sz="2400" dirty="0" smtClean="0"/>
              <a:t>WHERE </a:t>
            </a:r>
          </a:p>
          <a:p>
            <a:pPr marL="0" indent="0">
              <a:buNone/>
            </a:pPr>
            <a:r>
              <a:rPr lang="en-IN" sz="2400" dirty="0"/>
              <a:t>	</a:t>
            </a:r>
            <a:r>
              <a:rPr lang="en-IN" sz="2400" dirty="0" smtClean="0"/>
              <a:t>destination=“ebb.colgate.edu”;</a:t>
            </a:r>
          </a:p>
          <a:p>
            <a:pPr marL="0" indent="0">
              <a:buNone/>
            </a:pPr>
            <a:endParaRPr lang="en-IN" sz="2400" dirty="0" smtClean="0"/>
          </a:p>
          <a:p>
            <a:pPr marL="0" indent="0">
              <a:buNone/>
            </a:pPr>
            <a:r>
              <a:rPr lang="en-IN" sz="2400" dirty="0"/>
              <a:t>	</a:t>
            </a:r>
            <a:r>
              <a:rPr lang="en-IN" sz="2400" dirty="0" smtClean="0"/>
              <a:t>	</a:t>
            </a:r>
          </a:p>
        </p:txBody>
      </p:sp>
    </p:spTree>
    <p:extLst>
      <p:ext uri="{BB962C8B-B14F-4D97-AF65-F5344CB8AC3E}">
        <p14:creationId xmlns:p14="http://schemas.microsoft.com/office/powerpoint/2010/main" val="2294723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Distance Error	</a:t>
            </a:r>
            <a:endParaRPr lang="en-IN" dirty="0"/>
          </a:p>
        </p:txBody>
      </p:sp>
      <p:sp>
        <p:nvSpPr>
          <p:cNvPr id="3" name="Content Placeholder 2"/>
          <p:cNvSpPr>
            <a:spLocks noGrp="1"/>
          </p:cNvSpPr>
          <p:nvPr>
            <p:ph idx="1"/>
          </p:nvPr>
        </p:nvSpPr>
        <p:spPr/>
        <p:txBody>
          <a:bodyPr>
            <a:normAutofit/>
          </a:bodyPr>
          <a:lstStyle/>
          <a:p>
            <a:r>
              <a:rPr lang="en-IN" sz="2400" dirty="0" smtClean="0"/>
              <a:t>Distance error is difference between estimated distance and actual distance</a:t>
            </a:r>
          </a:p>
          <a:p>
            <a:pPr marL="0" indent="0">
              <a:buNone/>
            </a:pPr>
            <a:r>
              <a:rPr lang="en-IN" sz="2400" dirty="0" smtClean="0"/>
              <a:t>    </a:t>
            </a:r>
          </a:p>
          <a:p>
            <a:pPr marL="0" indent="0">
              <a:buNone/>
            </a:pPr>
            <a:r>
              <a:rPr lang="en-IN" sz="2400" dirty="0"/>
              <a:t> </a:t>
            </a:r>
            <a:r>
              <a:rPr lang="en-IN" sz="2400" dirty="0" smtClean="0"/>
              <a:t>        Distance Error=Actual distance-Estimated Distance</a:t>
            </a:r>
          </a:p>
          <a:p>
            <a:pPr marL="0" indent="0">
              <a:buNone/>
            </a:pPr>
            <a:endParaRPr lang="en-IN" sz="2400" dirty="0"/>
          </a:p>
          <a:p>
            <a:r>
              <a:rPr lang="en-IN" sz="2400" dirty="0" smtClean="0"/>
              <a:t>We try to reduce the distance error by using error correction methods </a:t>
            </a:r>
          </a:p>
          <a:p>
            <a:pPr marL="0" indent="0">
              <a:buNone/>
            </a:pPr>
            <a:endParaRPr lang="en-IN" sz="2400" dirty="0" smtClean="0"/>
          </a:p>
          <a:p>
            <a:pPr marL="0" indent="0">
              <a:buNone/>
            </a:pPr>
            <a:endParaRPr lang="en-IN" sz="2400" dirty="0"/>
          </a:p>
          <a:p>
            <a:pPr marL="0" indent="0">
              <a:buNone/>
            </a:pPr>
            <a:endParaRPr lang="en-IN" sz="2400" dirty="0" smtClean="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pPr/>
              <a:t>38</a:t>
            </a:fld>
            <a:endParaRPr lang="en-US"/>
          </a:p>
        </p:txBody>
      </p:sp>
    </p:spTree>
    <p:extLst>
      <p:ext uri="{BB962C8B-B14F-4D97-AF65-F5344CB8AC3E}">
        <p14:creationId xmlns:p14="http://schemas.microsoft.com/office/powerpoint/2010/main" val="288594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837"/>
          </a:xfrm>
        </p:spPr>
        <p:txBody>
          <a:bodyPr/>
          <a:lstStyle/>
          <a:p>
            <a:r>
              <a:rPr lang="en-IN" smtClean="0">
                <a:solidFill>
                  <a:schemeClr val="tx2"/>
                </a:solidFill>
              </a:rPr>
              <a:t>Data Presentation-Graphs</a:t>
            </a:r>
            <a:endParaRPr lang="en-IN">
              <a:solidFill>
                <a:schemeClr val="tx2"/>
              </a:solidFill>
            </a:endParaRPr>
          </a:p>
        </p:txBody>
      </p:sp>
      <p:sp>
        <p:nvSpPr>
          <p:cNvPr id="3" name="Content Placeholder 2"/>
          <p:cNvSpPr>
            <a:spLocks noGrp="1"/>
          </p:cNvSpPr>
          <p:nvPr>
            <p:ph idx="1"/>
          </p:nvPr>
        </p:nvSpPr>
        <p:spPr>
          <a:xfrm>
            <a:off x="457200" y="1133475"/>
            <a:ext cx="8229600" cy="4992688"/>
          </a:xfrm>
        </p:spPr>
        <p:txBody>
          <a:bodyPr>
            <a:normAutofit/>
          </a:bodyPr>
          <a:lstStyle/>
          <a:p>
            <a:r>
              <a:rPr lang="en-IN" sz="2400" smtClean="0"/>
              <a:t>We have plotted different types of graphs and they are</a:t>
            </a:r>
          </a:p>
          <a:p>
            <a:endParaRPr lang="en-IN" sz="2400"/>
          </a:p>
          <a:p>
            <a:r>
              <a:rPr lang="en-US" sz="2400" smtClean="0"/>
              <a:t> </a:t>
            </a:r>
            <a:r>
              <a:rPr lang="en-US" sz="2400"/>
              <a:t>CDF of delay vs </a:t>
            </a:r>
            <a:r>
              <a:rPr lang="en-US" sz="2400" smtClean="0"/>
              <a:t>distance.</a:t>
            </a:r>
          </a:p>
          <a:p>
            <a:endParaRPr lang="en-US" sz="2400"/>
          </a:p>
          <a:p>
            <a:r>
              <a:rPr lang="en-US" sz="2400"/>
              <a:t>Distribution of measurements for </a:t>
            </a:r>
            <a:r>
              <a:rPr lang="en-US" sz="2400" smtClean="0"/>
              <a:t> </a:t>
            </a:r>
            <a:r>
              <a:rPr lang="en-US" sz="2400"/>
              <a:t>4 nodes in </a:t>
            </a:r>
            <a:r>
              <a:rPr lang="en-US" sz="2400" smtClean="0"/>
              <a:t>our </a:t>
            </a:r>
            <a:r>
              <a:rPr lang="en-US" sz="2400"/>
              <a:t>planetlab set</a:t>
            </a:r>
            <a:r>
              <a:rPr lang="en-US" sz="2400" smtClean="0"/>
              <a:t>.</a:t>
            </a:r>
          </a:p>
          <a:p>
            <a:endParaRPr lang="en-US" sz="2400"/>
          </a:p>
          <a:p>
            <a:r>
              <a:rPr lang="en-US" sz="2400"/>
              <a:t>Q-Q plot for </a:t>
            </a:r>
            <a:r>
              <a:rPr lang="en-US" sz="2400" smtClean="0"/>
              <a:t> </a:t>
            </a:r>
            <a:r>
              <a:rPr lang="en-US" sz="2400"/>
              <a:t>4 planetlab </a:t>
            </a:r>
            <a:r>
              <a:rPr lang="en-US" sz="2400" smtClean="0"/>
              <a:t>nodes.</a:t>
            </a:r>
          </a:p>
          <a:p>
            <a:endParaRPr lang="en-US" sz="2400"/>
          </a:p>
          <a:p>
            <a:endParaRPr lang="en-IN" sz="240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39</a:t>
            </a:fld>
            <a:endParaRPr lang="en-US"/>
          </a:p>
        </p:txBody>
      </p:sp>
    </p:spTree>
    <p:extLst>
      <p:ext uri="{BB962C8B-B14F-4D97-AF65-F5344CB8AC3E}">
        <p14:creationId xmlns:p14="http://schemas.microsoft.com/office/powerpoint/2010/main" val="3558406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Existing Techniques</a:t>
            </a:r>
            <a:endParaRPr lang="en-IN" sz="4000"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techniques which are in current existing scenario and are investigated by </a:t>
            </a:r>
            <a:r>
              <a:rPr lang="en-US" sz="2400" dirty="0"/>
              <a:t>Padmanabhan and </a:t>
            </a:r>
            <a:r>
              <a:rPr lang="en-US" sz="2400" dirty="0" smtClean="0"/>
              <a:t>Subramanian are:</a:t>
            </a:r>
          </a:p>
          <a:p>
            <a:pPr algn="just"/>
            <a:r>
              <a:rPr lang="en-US" sz="2400" dirty="0"/>
              <a:t>GeoTrack: Inferring the geographic location of an Internet host based on the DNS name of the host or another nearby node.</a:t>
            </a:r>
            <a:endParaRPr lang="en-IN" sz="2400" dirty="0"/>
          </a:p>
          <a:p>
            <a:pPr algn="just"/>
            <a:r>
              <a:rPr lang="en-US" sz="2400" dirty="0"/>
              <a:t>GeoCluster: </a:t>
            </a:r>
            <a:r>
              <a:rPr lang="en-US" sz="2400" dirty="0" smtClean="0"/>
              <a:t>Clustering </a:t>
            </a:r>
            <a:r>
              <a:rPr lang="en-US" sz="2400" dirty="0"/>
              <a:t>the IP address space into likely collocated clusters.</a:t>
            </a:r>
            <a:endParaRPr lang="en-IN" sz="2400" dirty="0"/>
          </a:p>
          <a:p>
            <a:pPr algn="just"/>
            <a:r>
              <a:rPr lang="en-US" sz="2400" dirty="0"/>
              <a:t>GeoPing: Pinging the host, with geolocation of the IP address performed by correlating ping delays.</a:t>
            </a:r>
            <a:endParaRPr lang="en-IN" sz="2400" dirty="0"/>
          </a:p>
          <a:p>
            <a:pPr algn="just"/>
            <a:endParaRPr lang="en-US" sz="2400" dirty="0" smtClean="0"/>
          </a:p>
          <a:p>
            <a:pPr algn="just"/>
            <a:endParaRPr lang="en-IN" sz="2400" dirty="0"/>
          </a:p>
        </p:txBody>
      </p:sp>
      <p:sp>
        <p:nvSpPr>
          <p:cNvPr id="4" name="Slide Number Placeholder 3"/>
          <p:cNvSpPr>
            <a:spLocks noGrp="1"/>
          </p:cNvSpPr>
          <p:nvPr>
            <p:ph type="sldNum" sz="quarter" idx="12"/>
          </p:nvPr>
        </p:nvSpPr>
        <p:spPr>
          <a:xfrm>
            <a:off x="6839803" y="6366491"/>
            <a:ext cx="2133600" cy="365125"/>
          </a:xfrm>
        </p:spPr>
        <p:txBody>
          <a:bodyPr/>
          <a:lstStyle/>
          <a:p>
            <a:fld id="{20CDB166-79C6-3345-B287-A7CE8B30FC7E}" type="slidenum">
              <a:rPr lang="en-US" smtClean="0"/>
              <a:pPr/>
              <a:t>4</a:t>
            </a:fld>
            <a:endParaRPr lang="en-US" dirty="0"/>
          </a:p>
        </p:txBody>
      </p:sp>
    </p:spTree>
    <p:extLst>
      <p:ext uri="{BB962C8B-B14F-4D97-AF65-F5344CB8AC3E}">
        <p14:creationId xmlns:p14="http://schemas.microsoft.com/office/powerpoint/2010/main" val="4029521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6365"/>
          </a:xfrm>
        </p:spPr>
        <p:txBody>
          <a:bodyPr>
            <a:normAutofit fontScale="90000"/>
          </a:bodyPr>
          <a:lstStyle/>
          <a:p>
            <a:r>
              <a:rPr lang="en-IN" dirty="0">
                <a:solidFill>
                  <a:schemeClr val="tx2"/>
                </a:solidFill>
              </a:rPr>
              <a:t>Data </a:t>
            </a:r>
            <a:r>
              <a:rPr lang="en-IN" dirty="0" smtClean="0">
                <a:solidFill>
                  <a:schemeClr val="tx2"/>
                </a:solidFill>
              </a:rPr>
              <a:t>Presentation-Graphs(Cont..)</a:t>
            </a:r>
            <a:endParaRPr lang="en-IN" dirty="0">
              <a:solidFill>
                <a:schemeClr val="tx2"/>
              </a:solidFill>
            </a:endParaRPr>
          </a:p>
        </p:txBody>
      </p:sp>
      <p:sp>
        <p:nvSpPr>
          <p:cNvPr id="3" name="Content Placeholder 2"/>
          <p:cNvSpPr>
            <a:spLocks noGrp="1"/>
          </p:cNvSpPr>
          <p:nvPr>
            <p:ph idx="1"/>
          </p:nvPr>
        </p:nvSpPr>
        <p:spPr>
          <a:xfrm>
            <a:off x="457200" y="1201004"/>
            <a:ext cx="8229600" cy="4925160"/>
          </a:xfrm>
        </p:spPr>
        <p:txBody>
          <a:bodyPr>
            <a:normAutofit/>
          </a:bodyPr>
          <a:lstStyle/>
          <a:p>
            <a:pPr algn="just"/>
            <a:r>
              <a:rPr lang="en-US" sz="2400" dirty="0"/>
              <a:t>CDF of delay vs </a:t>
            </a:r>
            <a:r>
              <a:rPr lang="en-US" sz="2400" dirty="0" smtClean="0"/>
              <a:t>distance for 32B 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02" y="2509736"/>
            <a:ext cx="7861198" cy="3616428"/>
          </a:xfrm>
          <a:prstGeom prst="rect">
            <a:avLst/>
          </a:prstGeom>
        </p:spPr>
      </p:pic>
      <p:sp>
        <p:nvSpPr>
          <p:cNvPr id="5" name="Slide Number Placeholder 4"/>
          <p:cNvSpPr>
            <a:spLocks noGrp="1"/>
          </p:cNvSpPr>
          <p:nvPr>
            <p:ph type="sldNum" sz="quarter" idx="12"/>
          </p:nvPr>
        </p:nvSpPr>
        <p:spPr>
          <a:xfrm>
            <a:off x="6914866" y="6356350"/>
            <a:ext cx="2133600" cy="365125"/>
          </a:xfrm>
        </p:spPr>
        <p:txBody>
          <a:bodyPr/>
          <a:lstStyle/>
          <a:p>
            <a:fld id="{20CDB166-79C6-3345-B287-A7CE8B30FC7E}" type="slidenum">
              <a:rPr lang="en-US" smtClean="0"/>
              <a:pPr/>
              <a:t>40</a:t>
            </a:fld>
            <a:endParaRPr lang="en-US"/>
          </a:p>
        </p:txBody>
      </p:sp>
    </p:spTree>
    <p:extLst>
      <p:ext uri="{BB962C8B-B14F-4D97-AF65-F5344CB8AC3E}">
        <p14:creationId xmlns:p14="http://schemas.microsoft.com/office/powerpoint/2010/main" val="11083863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7308"/>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241946"/>
            <a:ext cx="8229600" cy="4884217"/>
          </a:xfrm>
        </p:spPr>
        <p:txBody>
          <a:bodyPr/>
          <a:lstStyle/>
          <a:p>
            <a:pPr algn="just"/>
            <a:r>
              <a:rPr lang="en-US" sz="2400" dirty="0"/>
              <a:t>CDF of delay vs distance for </a:t>
            </a:r>
            <a:r>
              <a:rPr lang="en-US" sz="2400" dirty="0" smtClean="0"/>
              <a:t>1KB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dirty="0"/>
          </a:p>
          <a:p>
            <a:pPr marL="0" indent="0">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64" y="2524836"/>
            <a:ext cx="8217692" cy="3601327"/>
          </a:xfrm>
          <a:prstGeom prst="rect">
            <a:avLst/>
          </a:prstGeom>
        </p:spPr>
      </p:pic>
      <p:sp>
        <p:nvSpPr>
          <p:cNvPr id="5" name="Slide Number Placeholder 4"/>
          <p:cNvSpPr>
            <a:spLocks noGrp="1"/>
          </p:cNvSpPr>
          <p:nvPr>
            <p:ph type="sldNum" sz="quarter" idx="12"/>
          </p:nvPr>
        </p:nvSpPr>
        <p:spPr>
          <a:xfrm>
            <a:off x="7010400" y="6270957"/>
            <a:ext cx="2133600" cy="365125"/>
          </a:xfrm>
        </p:spPr>
        <p:txBody>
          <a:bodyPr/>
          <a:lstStyle/>
          <a:p>
            <a:fld id="{20CDB166-79C6-3345-B287-A7CE8B30FC7E}" type="slidenum">
              <a:rPr lang="en-US" smtClean="0"/>
              <a:pPr/>
              <a:t>41</a:t>
            </a:fld>
            <a:endParaRPr lang="en-US"/>
          </a:p>
        </p:txBody>
      </p:sp>
    </p:spTree>
    <p:extLst>
      <p:ext uri="{BB962C8B-B14F-4D97-AF65-F5344CB8AC3E}">
        <p14:creationId xmlns:p14="http://schemas.microsoft.com/office/powerpoint/2010/main" val="460628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pPr algn="just"/>
            <a:r>
              <a:rPr lang="en-US" sz="2400" dirty="0"/>
              <a:t>CDF of delay vs distance for </a:t>
            </a:r>
            <a:r>
              <a:rPr lang="en-US" sz="2400" dirty="0" smtClean="0"/>
              <a:t>256KB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12" y="2634017"/>
            <a:ext cx="8454788" cy="3492145"/>
          </a:xfrm>
          <a:prstGeom prst="rect">
            <a:avLst/>
          </a:prstGeom>
        </p:spPr>
      </p:pic>
      <p:sp>
        <p:nvSpPr>
          <p:cNvPr id="5" name="Slide Number Placeholder 4"/>
          <p:cNvSpPr>
            <a:spLocks noGrp="1"/>
          </p:cNvSpPr>
          <p:nvPr>
            <p:ph type="sldNum" sz="quarter" idx="12"/>
          </p:nvPr>
        </p:nvSpPr>
        <p:spPr>
          <a:xfrm>
            <a:off x="6908042" y="6407482"/>
            <a:ext cx="2133600" cy="365125"/>
          </a:xfrm>
        </p:spPr>
        <p:txBody>
          <a:bodyPr/>
          <a:lstStyle/>
          <a:p>
            <a:fld id="{20CDB166-79C6-3345-B287-A7CE8B30FC7E}" type="slidenum">
              <a:rPr lang="en-US" smtClean="0"/>
              <a:pPr/>
              <a:t>42</a:t>
            </a:fld>
            <a:endParaRPr lang="en-US"/>
          </a:p>
        </p:txBody>
      </p:sp>
    </p:spTree>
    <p:extLst>
      <p:ext uri="{BB962C8B-B14F-4D97-AF65-F5344CB8AC3E}">
        <p14:creationId xmlns:p14="http://schemas.microsoft.com/office/powerpoint/2010/main" val="785124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5" name="Content Placeholder 4"/>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512KB </a:t>
            </a:r>
            <a:r>
              <a:rPr lang="en-US" sz="2400" dirty="0"/>
              <a:t>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 y="2613434"/>
            <a:ext cx="8311486" cy="3512729"/>
          </a:xfrm>
          <a:prstGeom prst="rect">
            <a:avLst/>
          </a:prstGeom>
        </p:spPr>
      </p:pic>
      <p:sp>
        <p:nvSpPr>
          <p:cNvPr id="3" name="Slide Number Placeholder 2"/>
          <p:cNvSpPr>
            <a:spLocks noGrp="1"/>
          </p:cNvSpPr>
          <p:nvPr>
            <p:ph type="sldNum" sz="quarter" idx="12"/>
          </p:nvPr>
        </p:nvSpPr>
        <p:spPr>
          <a:xfrm>
            <a:off x="6908042" y="6356350"/>
            <a:ext cx="2133600" cy="365125"/>
          </a:xfrm>
        </p:spPr>
        <p:txBody>
          <a:bodyPr/>
          <a:lstStyle/>
          <a:p>
            <a:fld id="{20CDB166-79C6-3345-B287-A7CE8B30FC7E}" type="slidenum">
              <a:rPr lang="en-US" smtClean="0"/>
              <a:pPr/>
              <a:t>43</a:t>
            </a:fld>
            <a:endParaRPr lang="en-US"/>
          </a:p>
        </p:txBody>
      </p:sp>
    </p:spTree>
    <p:extLst>
      <p:ext uri="{BB962C8B-B14F-4D97-AF65-F5344CB8AC3E}">
        <p14:creationId xmlns:p14="http://schemas.microsoft.com/office/powerpoint/2010/main" val="30500318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1MB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52132"/>
            <a:ext cx="8331958" cy="3268750"/>
          </a:xfrm>
          <a:prstGeom prst="rect">
            <a:avLst/>
          </a:prstGeom>
        </p:spPr>
      </p:pic>
      <p:sp>
        <p:nvSpPr>
          <p:cNvPr id="5" name="Slide Number Placeholder 4"/>
          <p:cNvSpPr>
            <a:spLocks noGrp="1"/>
          </p:cNvSpPr>
          <p:nvPr>
            <p:ph type="sldNum" sz="quarter" idx="12"/>
          </p:nvPr>
        </p:nvSpPr>
        <p:spPr>
          <a:xfrm>
            <a:off x="7010400" y="6356350"/>
            <a:ext cx="2133600" cy="365125"/>
          </a:xfrm>
        </p:spPr>
        <p:txBody>
          <a:bodyPr/>
          <a:lstStyle/>
          <a:p>
            <a:fld id="{20CDB166-79C6-3345-B287-A7CE8B30FC7E}" type="slidenum">
              <a:rPr lang="en-US" smtClean="0"/>
              <a:pPr/>
              <a:t>44</a:t>
            </a:fld>
            <a:endParaRPr lang="en-US"/>
          </a:p>
        </p:txBody>
      </p:sp>
    </p:spTree>
    <p:extLst>
      <p:ext uri="{BB962C8B-B14F-4D97-AF65-F5344CB8AC3E}">
        <p14:creationId xmlns:p14="http://schemas.microsoft.com/office/powerpoint/2010/main" val="26166275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887"/>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064524"/>
            <a:ext cx="8229600" cy="5061639"/>
          </a:xfrm>
        </p:spPr>
        <p:txBody>
          <a:bodyPr/>
          <a:lstStyle/>
          <a:p>
            <a:r>
              <a:rPr lang="en-US" sz="2400" dirty="0"/>
              <a:t>Distribution of measurements </a:t>
            </a:r>
            <a:r>
              <a:rPr lang="en-US" sz="2400" dirty="0" smtClean="0"/>
              <a:t>for ebb.colgate.edu for 32B file</a:t>
            </a:r>
            <a:endParaRPr lang="en-IN" sz="2400" dirty="0"/>
          </a:p>
          <a:p>
            <a:r>
              <a:rPr lang="en-US" sz="2400" dirty="0"/>
              <a:t>X-axis</a:t>
            </a:r>
            <a:r>
              <a:rPr lang="en-US" sz="2400" dirty="0" smtClean="0"/>
              <a:t>: z </a:t>
            </a:r>
            <a:r>
              <a:rPr lang="en-US" sz="2400" dirty="0"/>
              <a:t>scores for standard normal distribution</a:t>
            </a:r>
            <a:endParaRPr lang="en-IN" sz="2400" dirty="0" smtClean="0"/>
          </a:p>
          <a:p>
            <a:r>
              <a:rPr lang="en-US" sz="2400" dirty="0" smtClean="0"/>
              <a:t>Y-axis: </a:t>
            </a:r>
            <a:r>
              <a:rPr lang="el-GR" sz="2400" dirty="0"/>
              <a:t>φ (</a:t>
            </a:r>
            <a:r>
              <a:rPr lang="en-US" sz="2400" dirty="0"/>
              <a:t>z)</a:t>
            </a:r>
            <a:endParaRPr lang="en-IN" sz="2400"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27" y="2715904"/>
            <a:ext cx="8393373" cy="3220872"/>
          </a:xfrm>
          <a:prstGeom prst="rect">
            <a:avLst/>
          </a:prstGeom>
        </p:spPr>
      </p:pic>
      <p:sp>
        <p:nvSpPr>
          <p:cNvPr id="5" name="Slide Number Placeholder 4"/>
          <p:cNvSpPr>
            <a:spLocks noGrp="1"/>
          </p:cNvSpPr>
          <p:nvPr>
            <p:ph type="sldNum" sz="quarter" idx="12"/>
          </p:nvPr>
        </p:nvSpPr>
        <p:spPr>
          <a:xfrm>
            <a:off x="6894394" y="6356350"/>
            <a:ext cx="2133600" cy="365125"/>
          </a:xfrm>
        </p:spPr>
        <p:txBody>
          <a:bodyPr/>
          <a:lstStyle/>
          <a:p>
            <a:fld id="{20CDB166-79C6-3345-B287-A7CE8B30FC7E}" type="slidenum">
              <a:rPr lang="en-US" smtClean="0"/>
              <a:pPr/>
              <a:t>45</a:t>
            </a:fld>
            <a:endParaRPr lang="en-US"/>
          </a:p>
        </p:txBody>
      </p:sp>
    </p:spTree>
    <p:extLst>
      <p:ext uri="{BB962C8B-B14F-4D97-AF65-F5344CB8AC3E}">
        <p14:creationId xmlns:p14="http://schemas.microsoft.com/office/powerpoint/2010/main" val="3364663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183"/>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lstStyle/>
          <a:p>
            <a:r>
              <a:rPr lang="en-US" sz="2400" dirty="0"/>
              <a:t>Distribution of measurements for ebb.colgate.edu for </a:t>
            </a:r>
            <a:r>
              <a:rPr lang="en-US" sz="2400" dirty="0" smtClean="0"/>
              <a:t>1KB file</a:t>
            </a:r>
            <a:endParaRPr lang="en-IN" sz="2400" dirty="0"/>
          </a:p>
          <a:p>
            <a:pPr marL="0" indent="0">
              <a:buNone/>
            </a:pP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49" y="2019868"/>
            <a:ext cx="8202306" cy="3916908"/>
          </a:xfrm>
          <a:prstGeom prst="rect">
            <a:avLst/>
          </a:prstGeom>
        </p:spPr>
      </p:pic>
      <p:sp>
        <p:nvSpPr>
          <p:cNvPr id="5" name="Slide Number Placeholder 4"/>
          <p:cNvSpPr>
            <a:spLocks noGrp="1"/>
          </p:cNvSpPr>
          <p:nvPr>
            <p:ph type="sldNum" sz="quarter" idx="12"/>
          </p:nvPr>
        </p:nvSpPr>
        <p:spPr>
          <a:xfrm>
            <a:off x="6880746" y="6390515"/>
            <a:ext cx="2133600" cy="365125"/>
          </a:xfrm>
        </p:spPr>
        <p:txBody>
          <a:bodyPr/>
          <a:lstStyle/>
          <a:p>
            <a:fld id="{20CDB166-79C6-3345-B287-A7CE8B30FC7E}" type="slidenum">
              <a:rPr lang="en-US" smtClean="0"/>
              <a:pPr/>
              <a:t>46</a:t>
            </a:fld>
            <a:endParaRPr lang="en-US"/>
          </a:p>
        </p:txBody>
      </p:sp>
    </p:spTree>
    <p:extLst>
      <p:ext uri="{BB962C8B-B14F-4D97-AF65-F5344CB8AC3E}">
        <p14:creationId xmlns:p14="http://schemas.microsoft.com/office/powerpoint/2010/main" val="20230078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46412"/>
            <a:ext cx="8229600" cy="4979751"/>
          </a:xfrm>
        </p:spPr>
        <p:txBody>
          <a:bodyPr>
            <a:normAutofit/>
          </a:bodyPr>
          <a:lstStyle/>
          <a:p>
            <a:r>
              <a:rPr lang="en-US" sz="2400" dirty="0"/>
              <a:t>Distribution of measurements for ebb.colgate.edu for </a:t>
            </a:r>
            <a:r>
              <a:rPr lang="en-US" sz="2400" dirty="0" smtClean="0"/>
              <a:t>256KB </a:t>
            </a:r>
            <a:r>
              <a:rPr lang="en-US" sz="2400" dirty="0"/>
              <a:t>file</a:t>
            </a:r>
            <a:endParaRPr lang="en-IN" sz="2400" dirty="0"/>
          </a:p>
          <a:p>
            <a:pPr marL="0" indent="0">
              <a:buNone/>
            </a:pPr>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2018186"/>
            <a:ext cx="8215952" cy="3971847"/>
          </a:xfrm>
          <a:prstGeom prst="rect">
            <a:avLst/>
          </a:prstGeom>
        </p:spPr>
      </p:pic>
      <p:sp>
        <p:nvSpPr>
          <p:cNvPr id="5" name="Slide Number Placeholder 4"/>
          <p:cNvSpPr>
            <a:spLocks noGrp="1"/>
          </p:cNvSpPr>
          <p:nvPr>
            <p:ph type="sldNum" sz="quarter" idx="12"/>
          </p:nvPr>
        </p:nvSpPr>
        <p:spPr>
          <a:xfrm>
            <a:off x="6908042" y="6386868"/>
            <a:ext cx="2133600" cy="365125"/>
          </a:xfrm>
        </p:spPr>
        <p:txBody>
          <a:bodyPr/>
          <a:lstStyle/>
          <a:p>
            <a:fld id="{20CDB166-79C6-3345-B287-A7CE8B30FC7E}" type="slidenum">
              <a:rPr lang="en-US" smtClean="0"/>
              <a:pPr/>
              <a:t>47</a:t>
            </a:fld>
            <a:endParaRPr lang="en-US"/>
          </a:p>
        </p:txBody>
      </p:sp>
    </p:spTree>
    <p:extLst>
      <p:ext uri="{BB962C8B-B14F-4D97-AF65-F5344CB8AC3E}">
        <p14:creationId xmlns:p14="http://schemas.microsoft.com/office/powerpoint/2010/main" val="42442540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r>
              <a:rPr lang="en-US" sz="2400" dirty="0"/>
              <a:t>Distribution of measurements for ebb.colgate.edu for </a:t>
            </a:r>
            <a:r>
              <a:rPr lang="en-US" sz="2400" dirty="0" smtClean="0"/>
              <a:t>512KB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94" y="2074459"/>
            <a:ext cx="8031706" cy="4051703"/>
          </a:xfrm>
          <a:prstGeom prst="rect">
            <a:avLst/>
          </a:prstGeom>
        </p:spPr>
      </p:pic>
      <p:sp>
        <p:nvSpPr>
          <p:cNvPr id="5" name="Slide Number Placeholder 4"/>
          <p:cNvSpPr>
            <a:spLocks noGrp="1"/>
          </p:cNvSpPr>
          <p:nvPr>
            <p:ph type="sldNum" sz="quarter" idx="12"/>
          </p:nvPr>
        </p:nvSpPr>
        <p:spPr>
          <a:xfrm>
            <a:off x="6908042" y="6356350"/>
            <a:ext cx="2133600" cy="365125"/>
          </a:xfrm>
        </p:spPr>
        <p:txBody>
          <a:bodyPr/>
          <a:lstStyle/>
          <a:p>
            <a:fld id="{20CDB166-79C6-3345-B287-A7CE8B30FC7E}" type="slidenum">
              <a:rPr lang="en-US" smtClean="0"/>
              <a:pPr/>
              <a:t>48</a:t>
            </a:fld>
            <a:endParaRPr lang="en-US"/>
          </a:p>
        </p:txBody>
      </p:sp>
    </p:spTree>
    <p:extLst>
      <p:ext uri="{BB962C8B-B14F-4D97-AF65-F5344CB8AC3E}">
        <p14:creationId xmlns:p14="http://schemas.microsoft.com/office/powerpoint/2010/main" val="1067632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60060"/>
            <a:ext cx="8229600" cy="4966103"/>
          </a:xfrm>
        </p:spPr>
        <p:txBody>
          <a:bodyPr>
            <a:normAutofit/>
          </a:bodyPr>
          <a:lstStyle/>
          <a:p>
            <a:r>
              <a:rPr lang="en-US" sz="2400" dirty="0"/>
              <a:t>Distribution of measurements for ebb.colgate.edu for </a:t>
            </a:r>
            <a:r>
              <a:rPr lang="en-US" sz="2400" dirty="0" smtClean="0"/>
              <a:t>1MB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80" y="1897039"/>
            <a:ext cx="7560860" cy="4120290"/>
          </a:xfrm>
          <a:prstGeom prst="rect">
            <a:avLst/>
          </a:prstGeom>
        </p:spPr>
      </p:pic>
      <p:sp>
        <p:nvSpPr>
          <p:cNvPr id="5" name="Slide Number Placeholder 4"/>
          <p:cNvSpPr>
            <a:spLocks noGrp="1"/>
          </p:cNvSpPr>
          <p:nvPr>
            <p:ph type="sldNum" sz="quarter" idx="12"/>
          </p:nvPr>
        </p:nvSpPr>
        <p:spPr>
          <a:xfrm>
            <a:off x="6894394" y="6356350"/>
            <a:ext cx="2133600" cy="365125"/>
          </a:xfrm>
        </p:spPr>
        <p:txBody>
          <a:bodyPr/>
          <a:lstStyle/>
          <a:p>
            <a:fld id="{20CDB166-79C6-3345-B287-A7CE8B30FC7E}" type="slidenum">
              <a:rPr lang="en-US" smtClean="0"/>
              <a:pPr/>
              <a:t>49</a:t>
            </a:fld>
            <a:endParaRPr lang="en-US"/>
          </a:p>
        </p:txBody>
      </p:sp>
    </p:spTree>
    <p:extLst>
      <p:ext uri="{BB962C8B-B14F-4D97-AF65-F5344CB8AC3E}">
        <p14:creationId xmlns:p14="http://schemas.microsoft.com/office/powerpoint/2010/main" val="2277898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Existing Techniques (Cont..)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GeoPing </a:t>
            </a:r>
            <a:r>
              <a:rPr lang="en-US" sz="2400" dirty="0"/>
              <a:t>employs active probes to measure delays among a set of landmark nodes with known locations</a:t>
            </a:r>
            <a:r>
              <a:rPr lang="en-US" sz="2400" dirty="0" smtClean="0"/>
              <a:t>.</a:t>
            </a:r>
          </a:p>
          <a:p>
            <a:pPr algn="just"/>
            <a:endParaRPr lang="en-US" sz="2400" dirty="0" smtClean="0"/>
          </a:p>
          <a:p>
            <a:pPr algn="just"/>
            <a:r>
              <a:rPr lang="en-US" sz="2400" dirty="0" smtClean="0"/>
              <a:t> </a:t>
            </a:r>
            <a:r>
              <a:rPr lang="en-US" sz="2400" dirty="0"/>
              <a:t>Such delay measurements can be performed by a distributed network of servers. </a:t>
            </a:r>
            <a:endParaRPr lang="en-US" sz="2400" dirty="0" smtClean="0"/>
          </a:p>
          <a:p>
            <a:pPr algn="just"/>
            <a:endParaRPr lang="en-US" sz="2400" dirty="0" smtClean="0"/>
          </a:p>
          <a:p>
            <a:pPr algn="just"/>
            <a:r>
              <a:rPr lang="en-US" sz="2400" dirty="0" smtClean="0"/>
              <a:t>Such </a:t>
            </a:r>
            <a:r>
              <a:rPr lang="en-US" sz="2400" dirty="0"/>
              <a:t>a network of servers can be self-calibrating and potentially able to detect when a target IP address has changed its geographical coordinates significantly. </a:t>
            </a:r>
            <a:endParaRPr lang="en-IN" sz="2400" dirty="0"/>
          </a:p>
          <a:p>
            <a:pPr algn="just"/>
            <a:endParaRPr lang="en-IN" sz="2400" dirty="0"/>
          </a:p>
        </p:txBody>
      </p:sp>
      <p:sp>
        <p:nvSpPr>
          <p:cNvPr id="4" name="Slide Number Placeholder 3"/>
          <p:cNvSpPr>
            <a:spLocks noGrp="1"/>
          </p:cNvSpPr>
          <p:nvPr>
            <p:ph type="sldNum" sz="quarter" idx="12"/>
          </p:nvPr>
        </p:nvSpPr>
        <p:spPr>
          <a:xfrm>
            <a:off x="6853451" y="6380139"/>
            <a:ext cx="2133600" cy="365125"/>
          </a:xfrm>
        </p:spPr>
        <p:txBody>
          <a:bodyPr/>
          <a:lstStyle/>
          <a:p>
            <a:fld id="{20CDB166-79C6-3345-B287-A7CE8B30FC7E}" type="slidenum">
              <a:rPr lang="en-US" smtClean="0"/>
              <a:pPr/>
              <a:t>5</a:t>
            </a:fld>
            <a:endParaRPr lang="en-US"/>
          </a:p>
        </p:txBody>
      </p:sp>
    </p:spTree>
    <p:extLst>
      <p:ext uri="{BB962C8B-B14F-4D97-AF65-F5344CB8AC3E}">
        <p14:creationId xmlns:p14="http://schemas.microsoft.com/office/powerpoint/2010/main" val="3481140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173708"/>
            <a:ext cx="8229600" cy="4952456"/>
          </a:xfrm>
        </p:spPr>
        <p:txBody>
          <a:bodyPr/>
          <a:lstStyle/>
          <a:p>
            <a:r>
              <a:rPr lang="en-US" dirty="0"/>
              <a:t> </a:t>
            </a:r>
            <a:r>
              <a:rPr lang="en-US" sz="2400" dirty="0"/>
              <a:t>Q-Q plot for </a:t>
            </a:r>
            <a:r>
              <a:rPr lang="en-US" sz="2400" dirty="0" smtClean="0"/>
              <a:t> 32B file for 4 </a:t>
            </a:r>
            <a:r>
              <a:rPr lang="en-US" sz="2400" dirty="0" err="1"/>
              <a:t>P</a:t>
            </a:r>
            <a:r>
              <a:rPr lang="en-US" sz="2400" dirty="0" err="1" smtClean="0"/>
              <a:t>lanetLab</a:t>
            </a:r>
            <a:r>
              <a:rPr lang="en-US" sz="2400" dirty="0" smtClean="0"/>
              <a:t> nodes:ebb.colgate.edu,planetlab2.unr.edu,planetlab3.cs.uoregon.edu,planetlab3.eecs.umich.edu</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429300"/>
            <a:ext cx="7274256" cy="3696863"/>
          </a:xfrm>
          <a:prstGeom prst="rect">
            <a:avLst/>
          </a:prstGeom>
        </p:spPr>
      </p:pic>
      <p:sp>
        <p:nvSpPr>
          <p:cNvPr id="5" name="Slide Number Placeholder 4"/>
          <p:cNvSpPr>
            <a:spLocks noGrp="1"/>
          </p:cNvSpPr>
          <p:nvPr>
            <p:ph type="sldNum" sz="quarter" idx="12"/>
          </p:nvPr>
        </p:nvSpPr>
        <p:spPr>
          <a:xfrm>
            <a:off x="6894394" y="6421129"/>
            <a:ext cx="2133600" cy="365125"/>
          </a:xfrm>
        </p:spPr>
        <p:txBody>
          <a:bodyPr/>
          <a:lstStyle/>
          <a:p>
            <a:fld id="{20CDB166-79C6-3345-B287-A7CE8B30FC7E}" type="slidenum">
              <a:rPr lang="en-US" smtClean="0"/>
              <a:pPr/>
              <a:t>50</a:t>
            </a:fld>
            <a:endParaRPr lang="en-US"/>
          </a:p>
        </p:txBody>
      </p:sp>
    </p:spTree>
    <p:extLst>
      <p:ext uri="{BB962C8B-B14F-4D97-AF65-F5344CB8AC3E}">
        <p14:creationId xmlns:p14="http://schemas.microsoft.com/office/powerpoint/2010/main" val="19887487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normAutofit/>
          </a:bodyPr>
          <a:lstStyle/>
          <a:p>
            <a:r>
              <a:rPr lang="en-US" sz="2400" dirty="0"/>
              <a:t>Q-Q plot for </a:t>
            </a:r>
            <a:r>
              <a:rPr lang="en-US" sz="2400" dirty="0" smtClean="0"/>
              <a:t>1KB file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6" y="1637730"/>
            <a:ext cx="8666329" cy="4353637"/>
          </a:xfrm>
          <a:prstGeom prst="rect">
            <a:avLst/>
          </a:prstGeom>
        </p:spPr>
      </p:pic>
      <p:sp>
        <p:nvSpPr>
          <p:cNvPr id="5" name="Slide Number Placeholder 4"/>
          <p:cNvSpPr>
            <a:spLocks noGrp="1"/>
          </p:cNvSpPr>
          <p:nvPr>
            <p:ph type="sldNum" sz="quarter" idx="12"/>
          </p:nvPr>
        </p:nvSpPr>
        <p:spPr>
          <a:xfrm>
            <a:off x="6894394" y="6380327"/>
            <a:ext cx="2133600" cy="365125"/>
          </a:xfrm>
        </p:spPr>
        <p:txBody>
          <a:bodyPr/>
          <a:lstStyle/>
          <a:p>
            <a:fld id="{20CDB166-79C6-3345-B287-A7CE8B30FC7E}" type="slidenum">
              <a:rPr lang="en-US" smtClean="0"/>
              <a:pPr/>
              <a:t>51</a:t>
            </a:fld>
            <a:endParaRPr lang="en-US"/>
          </a:p>
        </p:txBody>
      </p:sp>
    </p:spTree>
    <p:extLst>
      <p:ext uri="{BB962C8B-B14F-4D97-AF65-F5344CB8AC3E}">
        <p14:creationId xmlns:p14="http://schemas.microsoft.com/office/powerpoint/2010/main" val="20225355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41946"/>
            <a:ext cx="8229600" cy="4884217"/>
          </a:xfrm>
        </p:spPr>
        <p:txBody>
          <a:bodyPr/>
          <a:lstStyle/>
          <a:p>
            <a:r>
              <a:rPr lang="en-US" sz="2400" dirty="0"/>
              <a:t>Q-Q plot for </a:t>
            </a:r>
            <a:r>
              <a:rPr lang="en-US" sz="2400" dirty="0" smtClean="0"/>
              <a:t>256KB </a:t>
            </a:r>
            <a:r>
              <a:rPr lang="en-US" sz="2400" dirty="0"/>
              <a:t>file </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1692322"/>
            <a:ext cx="8611737" cy="4244454"/>
          </a:xfrm>
          <a:prstGeom prst="rect">
            <a:avLst/>
          </a:prstGeom>
        </p:spPr>
      </p:pic>
      <p:sp>
        <p:nvSpPr>
          <p:cNvPr id="5" name="Slide Number Placeholder 4"/>
          <p:cNvSpPr>
            <a:spLocks noGrp="1"/>
          </p:cNvSpPr>
          <p:nvPr>
            <p:ph type="sldNum" sz="quarter" idx="12"/>
          </p:nvPr>
        </p:nvSpPr>
        <p:spPr>
          <a:xfrm>
            <a:off x="7010400" y="6393976"/>
            <a:ext cx="2133600" cy="365125"/>
          </a:xfrm>
        </p:spPr>
        <p:txBody>
          <a:bodyPr/>
          <a:lstStyle/>
          <a:p>
            <a:fld id="{20CDB166-79C6-3345-B287-A7CE8B30FC7E}" type="slidenum">
              <a:rPr lang="en-US" smtClean="0"/>
              <a:pPr/>
              <a:t>52</a:t>
            </a:fld>
            <a:endParaRPr lang="en-US"/>
          </a:p>
        </p:txBody>
      </p:sp>
    </p:spTree>
    <p:extLst>
      <p:ext uri="{BB962C8B-B14F-4D97-AF65-F5344CB8AC3E}">
        <p14:creationId xmlns:p14="http://schemas.microsoft.com/office/powerpoint/2010/main" val="317219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28300"/>
            <a:ext cx="8229600" cy="4897864"/>
          </a:xfrm>
        </p:spPr>
        <p:txBody>
          <a:bodyPr/>
          <a:lstStyle/>
          <a:p>
            <a:r>
              <a:rPr lang="en-US" sz="2400" dirty="0"/>
              <a:t>Q-Q plot for </a:t>
            </a:r>
            <a:r>
              <a:rPr lang="en-US" sz="2400" dirty="0" smtClean="0"/>
              <a:t>512KB </a:t>
            </a:r>
            <a:r>
              <a:rPr lang="en-US" sz="2400" dirty="0"/>
              <a:t>file </a:t>
            </a:r>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4" y="1746912"/>
            <a:ext cx="8707273" cy="4230807"/>
          </a:xfrm>
          <a:prstGeom prst="rect">
            <a:avLst/>
          </a:prstGeom>
        </p:spPr>
      </p:pic>
      <p:sp>
        <p:nvSpPr>
          <p:cNvPr id="5" name="Slide Number Placeholder 4"/>
          <p:cNvSpPr>
            <a:spLocks noGrp="1"/>
          </p:cNvSpPr>
          <p:nvPr>
            <p:ph type="sldNum" sz="quarter" idx="12"/>
          </p:nvPr>
        </p:nvSpPr>
        <p:spPr>
          <a:xfrm>
            <a:off x="7010400" y="6356350"/>
            <a:ext cx="2133600" cy="365125"/>
          </a:xfrm>
        </p:spPr>
        <p:txBody>
          <a:bodyPr/>
          <a:lstStyle/>
          <a:p>
            <a:fld id="{20CDB166-79C6-3345-B287-A7CE8B30FC7E}" type="slidenum">
              <a:rPr lang="en-US" smtClean="0"/>
              <a:pPr/>
              <a:t>53</a:t>
            </a:fld>
            <a:endParaRPr lang="en-US"/>
          </a:p>
        </p:txBody>
      </p:sp>
    </p:spTree>
    <p:extLst>
      <p:ext uri="{BB962C8B-B14F-4D97-AF65-F5344CB8AC3E}">
        <p14:creationId xmlns:p14="http://schemas.microsoft.com/office/powerpoint/2010/main" val="12947170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lstStyle/>
          <a:p>
            <a:r>
              <a:rPr lang="en-US" sz="2400" dirty="0"/>
              <a:t>Q-Q plot for </a:t>
            </a:r>
            <a:r>
              <a:rPr lang="en-US" sz="2400" dirty="0" smtClean="0"/>
              <a:t>1MB </a:t>
            </a:r>
            <a:r>
              <a:rPr lang="en-US" sz="2400" dirty="0"/>
              <a:t>file </a:t>
            </a:r>
            <a:endParaRPr lang="en-IN" sz="2400" dirty="0"/>
          </a:p>
          <a:p>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99" y="1719617"/>
            <a:ext cx="8611738" cy="4217159"/>
          </a:xfrm>
          <a:prstGeom prst="rect">
            <a:avLst/>
          </a:prstGeom>
        </p:spPr>
      </p:pic>
      <p:sp>
        <p:nvSpPr>
          <p:cNvPr id="5" name="Slide Number Placeholder 4"/>
          <p:cNvSpPr>
            <a:spLocks noGrp="1"/>
          </p:cNvSpPr>
          <p:nvPr>
            <p:ph type="sldNum" sz="quarter" idx="12"/>
          </p:nvPr>
        </p:nvSpPr>
        <p:spPr>
          <a:xfrm>
            <a:off x="6908042" y="6380327"/>
            <a:ext cx="2133600" cy="365125"/>
          </a:xfrm>
        </p:spPr>
        <p:txBody>
          <a:bodyPr/>
          <a:lstStyle/>
          <a:p>
            <a:fld id="{20CDB166-79C6-3345-B287-A7CE8B30FC7E}" type="slidenum">
              <a:rPr lang="en-US" smtClean="0"/>
              <a:pPr/>
              <a:t>54</a:t>
            </a:fld>
            <a:endParaRPr lang="en-US"/>
          </a:p>
        </p:txBody>
      </p:sp>
    </p:spTree>
    <p:extLst>
      <p:ext uri="{BB962C8B-B14F-4D97-AF65-F5344CB8AC3E}">
        <p14:creationId xmlns:p14="http://schemas.microsoft.com/office/powerpoint/2010/main" val="42883103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Error Correction Techniques</a:t>
            </a:r>
          </a:p>
        </p:txBody>
      </p:sp>
      <p:sp>
        <p:nvSpPr>
          <p:cNvPr id="3" name="Content Placeholder 2"/>
          <p:cNvSpPr>
            <a:spLocks noGrp="1"/>
          </p:cNvSpPr>
          <p:nvPr>
            <p:ph idx="1"/>
          </p:nvPr>
        </p:nvSpPr>
        <p:spPr/>
        <p:txBody>
          <a:bodyPr>
            <a:normAutofit/>
          </a:bodyPr>
          <a:lstStyle/>
          <a:p>
            <a:r>
              <a:rPr lang="en-US" sz="2400" dirty="0" smtClean="0"/>
              <a:t>In order to minimize errors due to delays, we have explored 3 error correction functions.</a:t>
            </a:r>
          </a:p>
          <a:p>
            <a:pPr>
              <a:buNone/>
            </a:pPr>
            <a:endParaRPr lang="en-US" sz="2400" dirty="0" smtClean="0"/>
          </a:p>
          <a:p>
            <a:pPr>
              <a:buFontTx/>
              <a:buChar char="-"/>
            </a:pPr>
            <a:r>
              <a:rPr lang="en-US" sz="2400" dirty="0" smtClean="0"/>
              <a:t>Linear Regression</a:t>
            </a:r>
          </a:p>
          <a:p>
            <a:pPr>
              <a:buFontTx/>
              <a:buChar char="-"/>
            </a:pPr>
            <a:r>
              <a:rPr lang="en-US" sz="2400" dirty="0" smtClean="0"/>
              <a:t>Weighted Least Mean Squares(LMSQ)</a:t>
            </a:r>
          </a:p>
          <a:p>
            <a:pPr>
              <a:buFontTx/>
              <a:buChar char="-"/>
            </a:pPr>
            <a:r>
              <a:rPr lang="en-US" sz="2400" dirty="0" smtClean="0"/>
              <a:t>K Nearest </a:t>
            </a:r>
            <a:r>
              <a:rPr lang="en-US" sz="2400" dirty="0" err="1" smtClean="0"/>
              <a:t>neighbour</a:t>
            </a:r>
            <a:endParaRPr lang="en-US" sz="2400" dirty="0" smtClean="0"/>
          </a:p>
          <a:p>
            <a:pPr>
              <a:buFontTx/>
              <a:buChar char="-"/>
            </a:pPr>
            <a:endParaRPr lang="en-US" sz="2400" dirty="0" smtClean="0"/>
          </a:p>
          <a:p>
            <a:pPr>
              <a:buFontTx/>
              <a:buChar char="-"/>
            </a:pPr>
            <a:endParaRPr lang="en-US" sz="2400" dirty="0" smtClean="0"/>
          </a:p>
          <a:p>
            <a:pPr>
              <a:buFontTx/>
              <a:buChar char="-"/>
            </a:pPr>
            <a:endParaRPr lang="en-US"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55</a:t>
            </a:fld>
            <a:endParaRPr lang="en-US"/>
          </a:p>
        </p:txBody>
      </p:sp>
    </p:spTree>
    <p:extLst>
      <p:ext uri="{BB962C8B-B14F-4D97-AF65-F5344CB8AC3E}">
        <p14:creationId xmlns:p14="http://schemas.microsoft.com/office/powerpoint/2010/main" val="2065705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a:bodyPr>
          <a:lstStyle/>
          <a:p>
            <a:r>
              <a:rPr lang="en-US" sz="2400" dirty="0" smtClean="0"/>
              <a:t> </a:t>
            </a:r>
            <a:r>
              <a:rPr lang="en-US" sz="2400" b="1" dirty="0" smtClean="0"/>
              <a:t>Linear regression</a:t>
            </a:r>
            <a:r>
              <a:rPr lang="en-US" sz="2400" dirty="0" smtClean="0"/>
              <a:t> is an approach for modeling the relationship between a dependent variable y and one or more  independent variables denoted x. </a:t>
            </a:r>
          </a:p>
          <a:p>
            <a:r>
              <a:rPr lang="en-US" sz="2400" dirty="0" smtClean="0"/>
              <a:t>It is used extensively in practical applications. This is because models which depend linearly on their unknown parameters are easier to fit than models which are non-linearly related to their parameters and because the statistical properties of the resulting estimators are easier to determine.</a:t>
            </a:r>
            <a:endParaRPr lang="en-US" sz="2400"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language</a:t>
            </a:r>
            <a:endParaRPr lang="en-US" dirty="0"/>
          </a:p>
        </p:txBody>
      </p:sp>
      <p:sp>
        <p:nvSpPr>
          <p:cNvPr id="3" name="Content Placeholder 2"/>
          <p:cNvSpPr>
            <a:spLocks noGrp="1"/>
          </p:cNvSpPr>
          <p:nvPr>
            <p:ph idx="1"/>
          </p:nvPr>
        </p:nvSpPr>
        <p:spPr/>
        <p:txBody>
          <a:bodyPr/>
          <a:lstStyle/>
          <a:p>
            <a:r>
              <a:rPr lang="en-US" sz="2400" dirty="0" smtClean="0"/>
              <a:t>Tool used : R language</a:t>
            </a:r>
          </a:p>
          <a:p>
            <a:r>
              <a:rPr lang="en-US" sz="2400" dirty="0" smtClean="0"/>
              <a:t>R is a language and environment for statistical computing and graphics</a:t>
            </a:r>
          </a:p>
          <a:p>
            <a:r>
              <a:rPr lang="en-US" sz="2400" dirty="0" smtClean="0"/>
              <a:t>R provides a wide variety of statistical (linear and nonlinear </a:t>
            </a:r>
            <a:r>
              <a:rPr lang="en-US" sz="2400" dirty="0" err="1" smtClean="0"/>
              <a:t>modelling</a:t>
            </a:r>
            <a:r>
              <a:rPr lang="en-US" sz="2400" dirty="0" smtClean="0"/>
              <a:t>, classical statistical tests, time-series analysis, classification, clustering, …) and graphical techniques, and is highly extensible</a:t>
            </a:r>
          </a:p>
          <a:p>
            <a:r>
              <a:rPr lang="en-US" sz="2400" dirty="0" smtClean="0"/>
              <a:t>R is available as Free Software</a:t>
            </a:r>
          </a:p>
        </p:txBody>
      </p:sp>
      <p:sp>
        <p:nvSpPr>
          <p:cNvPr id="4" name="Slide Number Placeholder 3"/>
          <p:cNvSpPr>
            <a:spLocks noGrp="1"/>
          </p:cNvSpPr>
          <p:nvPr>
            <p:ph type="sldNum" sz="quarter" idx="12"/>
          </p:nvPr>
        </p:nvSpPr>
        <p:spPr/>
        <p:txBody>
          <a:bodyPr/>
          <a:lstStyle/>
          <a:p>
            <a:fld id="{20CDB166-79C6-3345-B287-A7CE8B30FC7E}"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Language</a:t>
            </a:r>
            <a:endParaRPr lang="en-US" dirty="0"/>
          </a:p>
        </p:txBody>
      </p:sp>
      <p:sp>
        <p:nvSpPr>
          <p:cNvPr id="3" name="Content Placeholder 2"/>
          <p:cNvSpPr>
            <a:spLocks noGrp="1"/>
          </p:cNvSpPr>
          <p:nvPr>
            <p:ph idx="1"/>
          </p:nvPr>
        </p:nvSpPr>
        <p:spPr/>
        <p:txBody>
          <a:bodyPr>
            <a:normAutofit/>
          </a:bodyPr>
          <a:lstStyle/>
          <a:p>
            <a:pPr>
              <a:buNone/>
            </a:pPr>
            <a:r>
              <a:rPr lang="en-US" sz="2400" dirty="0" smtClean="0"/>
              <a:t>It includes</a:t>
            </a:r>
          </a:p>
          <a:p>
            <a:r>
              <a:rPr lang="en-US" sz="2400" dirty="0" smtClean="0"/>
              <a:t>an effective data handling and storage facility</a:t>
            </a:r>
          </a:p>
          <a:p>
            <a:r>
              <a:rPr lang="en-US" sz="2400" dirty="0" smtClean="0"/>
              <a:t>graphical facilities for data analysis</a:t>
            </a:r>
          </a:p>
          <a:p>
            <a:r>
              <a:rPr lang="en-US" sz="2400" dirty="0" smtClean="0"/>
              <a:t>a well-developed, simple and effective programming language which includes conditionals, loops, user-defined recursive functions and input and output facilities</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274638"/>
            <a:ext cx="8229600" cy="1143000"/>
          </a:xfrm>
        </p:spPr>
        <p:txBody>
          <a:bodyPr>
            <a:noAutofit/>
          </a:bodyPr>
          <a:lstStyle/>
          <a:p>
            <a:pPr algn="l"/>
            <a:r>
              <a:rPr lang="en-US" sz="4000" dirty="0">
                <a:solidFill>
                  <a:schemeClr val="tx2"/>
                </a:solidFill>
              </a:rPr>
              <a:t>Weighted Least </a:t>
            </a:r>
            <a:r>
              <a:rPr lang="en-US" sz="4000" dirty="0" smtClean="0">
                <a:solidFill>
                  <a:schemeClr val="tx2"/>
                </a:solidFill>
              </a:rPr>
              <a:t>Mean Squares(LMSQ</a:t>
            </a:r>
            <a:r>
              <a:rPr lang="en-US" sz="4000" dirty="0">
                <a:solidFill>
                  <a:schemeClr val="tx2"/>
                </a:solidFill>
              </a:rPr>
              <a:t>)</a:t>
            </a:r>
          </a:p>
        </p:txBody>
      </p:sp>
      <p:sp>
        <p:nvSpPr>
          <p:cNvPr id="3" name="Content Placeholder 2"/>
          <p:cNvSpPr>
            <a:spLocks noGrp="1"/>
          </p:cNvSpPr>
          <p:nvPr>
            <p:ph idx="1"/>
          </p:nvPr>
        </p:nvSpPr>
        <p:spPr/>
        <p:txBody>
          <a:bodyPr>
            <a:normAutofit/>
          </a:bodyPr>
          <a:lstStyle/>
          <a:p>
            <a:r>
              <a:rPr lang="en-US" sz="2400" dirty="0" smtClean="0"/>
              <a:t>This method is a standard approach in regression analysis</a:t>
            </a:r>
          </a:p>
          <a:p>
            <a:pPr>
              <a:buNone/>
            </a:pPr>
            <a:endParaRPr lang="en-US" sz="2400" dirty="0" smtClean="0"/>
          </a:p>
          <a:p>
            <a:r>
              <a:rPr lang="en-US" sz="2400" dirty="0" smtClean="0"/>
              <a:t>The most important application is in data fitting</a:t>
            </a:r>
          </a:p>
          <a:p>
            <a:pPr>
              <a:buNone/>
            </a:pPr>
            <a:endParaRPr lang="en-US" sz="2400" dirty="0" smtClean="0"/>
          </a:p>
          <a:p>
            <a:r>
              <a:rPr lang="en-US" sz="2400" dirty="0" smtClean="0"/>
              <a:t>Find the peak values from probability distribution of distance to delay for a particular </a:t>
            </a:r>
            <a:r>
              <a:rPr lang="en-US" sz="2400" dirty="0" err="1" smtClean="0"/>
              <a:t>rtt</a:t>
            </a:r>
            <a:r>
              <a:rPr lang="en-US" sz="2400" dirty="0" smtClean="0"/>
              <a:t>(S,H)</a:t>
            </a:r>
          </a:p>
          <a:p>
            <a:pPr>
              <a:buNone/>
            </a:pPr>
            <a:endParaRPr lang="en-US" sz="2400" dirty="0" smtClean="0"/>
          </a:p>
          <a:p>
            <a:pPr>
              <a:buNone/>
            </a:pPr>
            <a:endParaRPr lang="en-US" sz="2400" baseline="30000" dirty="0"/>
          </a:p>
          <a:p>
            <a:pPr>
              <a:buNone/>
            </a:pPr>
            <a:endParaRPr lang="en-US" baseline="30000" dirty="0" smtClean="0"/>
          </a:p>
        </p:txBody>
      </p:sp>
      <p:sp>
        <p:nvSpPr>
          <p:cNvPr id="4" name="Slide Number Placeholder 3"/>
          <p:cNvSpPr>
            <a:spLocks noGrp="1"/>
          </p:cNvSpPr>
          <p:nvPr>
            <p:ph type="sldNum" sz="quarter" idx="12"/>
          </p:nvPr>
        </p:nvSpPr>
        <p:spPr>
          <a:xfrm>
            <a:off x="6880746" y="6356350"/>
            <a:ext cx="2133600" cy="365125"/>
          </a:xfrm>
        </p:spPr>
        <p:txBody>
          <a:bodyPr/>
          <a:lstStyle/>
          <a:p>
            <a:fld id="{20CDB166-79C6-3345-B287-A7CE8B30FC7E}" type="slidenum">
              <a:rPr lang="en-US" smtClean="0"/>
              <a:pPr/>
              <a:t>59</a:t>
            </a:fld>
            <a:endParaRPr lang="en-US"/>
          </a:p>
        </p:txBody>
      </p:sp>
    </p:spTree>
    <p:extLst>
      <p:ext uri="{BB962C8B-B14F-4D97-AF65-F5344CB8AC3E}">
        <p14:creationId xmlns:p14="http://schemas.microsoft.com/office/powerpoint/2010/main" val="1633256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Existing Techniques (Cont..)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IN" sz="2400" dirty="0" smtClean="0"/>
              <a:t>None </a:t>
            </a:r>
            <a:r>
              <a:rPr lang="en-IN" sz="2400" dirty="0"/>
              <a:t>of these techniques is perfect. Each has </a:t>
            </a:r>
            <a:r>
              <a:rPr lang="en-IN" sz="2400" dirty="0" smtClean="0"/>
              <a:t>its strengths </a:t>
            </a:r>
            <a:r>
              <a:rPr lang="en-IN" sz="2400" dirty="0"/>
              <a:t>and weaknesses</a:t>
            </a:r>
            <a:r>
              <a:rPr lang="en-IN" sz="2400" dirty="0" smtClean="0"/>
              <a:t>.</a:t>
            </a:r>
          </a:p>
          <a:p>
            <a:pPr marL="0" indent="0" algn="just">
              <a:buNone/>
            </a:pPr>
            <a:endParaRPr lang="en-IN" sz="2400" dirty="0" smtClean="0"/>
          </a:p>
          <a:p>
            <a:pPr algn="just">
              <a:buFont typeface="Arial" panose="020B0604020202020204" pitchFamily="34" charset="0"/>
              <a:buChar char="•"/>
            </a:pPr>
            <a:r>
              <a:rPr lang="en-IN" sz="2400" dirty="0" smtClean="0"/>
              <a:t>The </a:t>
            </a:r>
            <a:r>
              <a:rPr lang="en-IN" sz="2400" dirty="0"/>
              <a:t>median error </a:t>
            </a:r>
            <a:r>
              <a:rPr lang="en-IN" sz="2400" dirty="0" smtClean="0"/>
              <a:t>in </a:t>
            </a:r>
            <a:r>
              <a:rPr lang="en-IN" sz="2400" dirty="0"/>
              <a:t>estimate of location varies from 28 km to several </a:t>
            </a:r>
            <a:r>
              <a:rPr lang="en-IN" sz="2400" dirty="0" smtClean="0"/>
              <a:t>hundred kilometres </a:t>
            </a:r>
            <a:r>
              <a:rPr lang="en-IN" sz="2400" dirty="0"/>
              <a:t>depending on the technique used and </a:t>
            </a:r>
            <a:r>
              <a:rPr lang="en-IN" sz="2400" dirty="0" smtClean="0"/>
              <a:t>the nature </a:t>
            </a:r>
            <a:r>
              <a:rPr lang="en-IN" sz="2400" dirty="0"/>
              <a:t>of the hosts being located</a:t>
            </a:r>
            <a:r>
              <a:rPr lang="en-IN" sz="2400" dirty="0" smtClean="0"/>
              <a:t>.</a:t>
            </a:r>
          </a:p>
          <a:p>
            <a:pPr marL="0" indent="0" algn="just">
              <a:buNone/>
            </a:pPr>
            <a:endParaRPr lang="en-IN" sz="2400" dirty="0"/>
          </a:p>
          <a:p>
            <a:pPr algn="just"/>
            <a:r>
              <a:rPr lang="en-IN" sz="2400" dirty="0"/>
              <a:t>The accuracy needed is a function of the application.</a:t>
            </a:r>
          </a:p>
        </p:txBody>
      </p:sp>
      <p:sp>
        <p:nvSpPr>
          <p:cNvPr id="4" name="Slide Number Placeholder 3"/>
          <p:cNvSpPr>
            <a:spLocks noGrp="1"/>
          </p:cNvSpPr>
          <p:nvPr>
            <p:ph type="sldNum" sz="quarter" idx="12"/>
          </p:nvPr>
        </p:nvSpPr>
        <p:spPr>
          <a:xfrm>
            <a:off x="7010400" y="6475721"/>
            <a:ext cx="2133600" cy="365125"/>
          </a:xfrm>
        </p:spPr>
        <p:txBody>
          <a:bodyPr/>
          <a:lstStyle/>
          <a:p>
            <a:fld id="{20CDB166-79C6-3345-B287-A7CE8B30FC7E}" type="slidenum">
              <a:rPr lang="en-US" smtClean="0"/>
              <a:pPr/>
              <a:t>6</a:t>
            </a:fld>
            <a:endParaRPr lang="en-US"/>
          </a:p>
        </p:txBody>
      </p:sp>
    </p:spTree>
    <p:extLst>
      <p:ext uri="{BB962C8B-B14F-4D97-AF65-F5344CB8AC3E}">
        <p14:creationId xmlns:p14="http://schemas.microsoft.com/office/powerpoint/2010/main" val="24307497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LMSQ (contd..)</a:t>
            </a:r>
            <a:endParaRPr lang="en-US" dirty="0"/>
          </a:p>
        </p:txBody>
      </p:sp>
      <p:sp>
        <p:nvSpPr>
          <p:cNvPr id="3" name="Content Placeholder 2"/>
          <p:cNvSpPr>
            <a:spLocks noGrp="1"/>
          </p:cNvSpPr>
          <p:nvPr>
            <p:ph idx="1"/>
          </p:nvPr>
        </p:nvSpPr>
        <p:spPr/>
        <p:txBody>
          <a:bodyPr/>
          <a:lstStyle/>
          <a:p>
            <a:r>
              <a:rPr lang="en-US" sz="2400" dirty="0" smtClean="0"/>
              <a:t>Error is calculated for each peak with:</a:t>
            </a:r>
          </a:p>
          <a:p>
            <a:pPr>
              <a:buNone/>
            </a:pPr>
            <a:endParaRPr lang="en-US" sz="2400" dirty="0" smtClean="0"/>
          </a:p>
          <a:p>
            <a:pPr algn="ctr">
              <a:buNone/>
            </a:pPr>
            <a:r>
              <a:rPr lang="en-US" sz="2400" i="1" dirty="0" smtClean="0"/>
              <a:t>Err</a:t>
            </a:r>
            <a:r>
              <a:rPr lang="en-US" sz="2400" dirty="0" smtClean="0"/>
              <a:t>(P,S,L)=(</a:t>
            </a:r>
            <a:r>
              <a:rPr lang="en-US" sz="2400" i="1" dirty="0" smtClean="0"/>
              <a:t>d</a:t>
            </a:r>
            <a:r>
              <a:rPr lang="en-US" sz="2400" dirty="0" smtClean="0"/>
              <a:t>(P)-</a:t>
            </a:r>
            <a:r>
              <a:rPr lang="en-US" sz="2400" i="1" dirty="0" smtClean="0"/>
              <a:t>d</a:t>
            </a:r>
            <a:r>
              <a:rPr lang="en-US" sz="2400" dirty="0" smtClean="0"/>
              <a:t>(S,L))</a:t>
            </a:r>
            <a:r>
              <a:rPr lang="en-US" sz="2400" baseline="30000" dirty="0" smtClean="0"/>
              <a:t>2</a:t>
            </a:r>
            <a:r>
              <a:rPr lang="en-US" sz="2400" dirty="0" smtClean="0"/>
              <a:t> /</a:t>
            </a:r>
            <a:r>
              <a:rPr lang="en-US" sz="2400" i="1" dirty="0" err="1" smtClean="0"/>
              <a:t>prob</a:t>
            </a:r>
            <a:r>
              <a:rPr lang="en-US" sz="2400" dirty="0" smtClean="0"/>
              <a:t>(P)</a:t>
            </a:r>
          </a:p>
          <a:p>
            <a:pPr>
              <a:buNone/>
            </a:pPr>
            <a:endParaRPr lang="en-US" sz="2400" i="1" dirty="0" smtClean="0"/>
          </a:p>
          <a:p>
            <a:pPr>
              <a:buNone/>
            </a:pPr>
            <a:r>
              <a:rPr lang="en-US" sz="2400" i="1" dirty="0" smtClean="0"/>
              <a:t>d</a:t>
            </a:r>
            <a:r>
              <a:rPr lang="en-US" sz="2400" dirty="0" smtClean="0"/>
              <a:t>(p)- distance of P</a:t>
            </a:r>
          </a:p>
          <a:p>
            <a:pPr>
              <a:buNone/>
            </a:pPr>
            <a:r>
              <a:rPr lang="en-US" sz="2400" i="1" dirty="0" err="1" smtClean="0"/>
              <a:t>prob</a:t>
            </a:r>
            <a:r>
              <a:rPr lang="en-US" sz="2400" dirty="0" smtClean="0"/>
              <a:t>(p) – probability of P</a:t>
            </a:r>
          </a:p>
          <a:p>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LMSQ (contd..)</a:t>
            </a:r>
          </a:p>
        </p:txBody>
      </p:sp>
      <p:sp>
        <p:nvSpPr>
          <p:cNvPr id="3" name="Content Placeholder 2"/>
          <p:cNvSpPr>
            <a:spLocks noGrp="1"/>
          </p:cNvSpPr>
          <p:nvPr>
            <p:ph idx="1"/>
          </p:nvPr>
        </p:nvSpPr>
        <p:spPr/>
        <p:txBody>
          <a:bodyPr>
            <a:normAutofit/>
          </a:bodyPr>
          <a:lstStyle/>
          <a:p>
            <a:r>
              <a:rPr lang="en-US" sz="2400" dirty="0" smtClean="0"/>
              <a:t>Among these values, minimum value of error measure is computed with respect to Source</a:t>
            </a:r>
          </a:p>
          <a:p>
            <a:pPr>
              <a:buNone/>
            </a:pPr>
            <a:endParaRPr lang="en-US" sz="2400" dirty="0"/>
          </a:p>
          <a:p>
            <a:pPr algn="ctr">
              <a:buNone/>
            </a:pPr>
            <a:r>
              <a:rPr lang="en-US" sz="2400" i="1" dirty="0" smtClean="0"/>
              <a:t>error</a:t>
            </a:r>
            <a:r>
              <a:rPr lang="en-US" sz="2400" dirty="0" smtClean="0"/>
              <a:t>(S,L)= </a:t>
            </a:r>
            <a:r>
              <a:rPr lang="en-US" sz="2400" i="1" dirty="0" smtClean="0"/>
              <a:t>min</a:t>
            </a:r>
            <a:r>
              <a:rPr lang="en-US" sz="2400" i="1" baseline="-25000" dirty="0" smtClean="0"/>
              <a:t>p</a:t>
            </a:r>
            <a:r>
              <a:rPr lang="en-US" sz="2400" dirty="0" smtClean="0"/>
              <a:t>(</a:t>
            </a:r>
            <a:r>
              <a:rPr lang="en-US" sz="2400" i="1" dirty="0" smtClean="0"/>
              <a:t>err</a:t>
            </a:r>
            <a:r>
              <a:rPr lang="en-US" sz="2400" dirty="0" smtClean="0"/>
              <a:t>(P,S,L))</a:t>
            </a:r>
          </a:p>
          <a:p>
            <a:pPr>
              <a:buNone/>
            </a:pPr>
            <a:endParaRPr lang="en-US" sz="2400" dirty="0"/>
          </a:p>
          <a:p>
            <a:r>
              <a:rPr lang="en-US" sz="2400" dirty="0" smtClean="0"/>
              <a:t>Error measure for all sources is the sum of total error measures from different sources</a:t>
            </a:r>
          </a:p>
          <a:p>
            <a:pPr>
              <a:buNone/>
            </a:pPr>
            <a:endParaRPr lang="en-US" sz="2400" dirty="0" smtClean="0"/>
          </a:p>
          <a:p>
            <a:pPr algn="ctr">
              <a:buNone/>
            </a:pPr>
            <a:r>
              <a:rPr lang="en-US" sz="2400" i="1" dirty="0"/>
              <a:t>e</a:t>
            </a:r>
            <a:r>
              <a:rPr lang="en-US" sz="2400" i="1" dirty="0" smtClean="0"/>
              <a:t>rror</a:t>
            </a:r>
            <a:r>
              <a:rPr lang="en-US" sz="2400" dirty="0" smtClean="0"/>
              <a:t>(L)= </a:t>
            </a:r>
            <a:r>
              <a:rPr lang="en-US" sz="2400" i="1" dirty="0" smtClean="0"/>
              <a:t>sum</a:t>
            </a:r>
            <a:r>
              <a:rPr lang="en-US" sz="2400" i="1" baseline="-25000" dirty="0" smtClean="0"/>
              <a:t>s</a:t>
            </a:r>
            <a:r>
              <a:rPr lang="en-US" sz="2400" dirty="0" smtClean="0"/>
              <a:t>(</a:t>
            </a:r>
            <a:r>
              <a:rPr lang="en-US" sz="2400" i="1" dirty="0" smtClean="0"/>
              <a:t>error</a:t>
            </a:r>
            <a:r>
              <a:rPr lang="en-US" sz="2400" dirty="0" smtClean="0"/>
              <a:t>(S,L))</a:t>
            </a:r>
            <a:endParaRPr lang="en-US"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61</a:t>
            </a:fld>
            <a:endParaRPr lang="en-US"/>
          </a:p>
        </p:txBody>
      </p:sp>
    </p:spTree>
    <p:extLst>
      <p:ext uri="{BB962C8B-B14F-4D97-AF65-F5344CB8AC3E}">
        <p14:creationId xmlns:p14="http://schemas.microsoft.com/office/powerpoint/2010/main" val="3625379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Nearest </a:t>
            </a:r>
            <a:r>
              <a:rPr lang="en-US" dirty="0" err="1" smtClean="0"/>
              <a:t>Neighbours</a:t>
            </a:r>
            <a:endParaRPr lang="en-US" dirty="0"/>
          </a:p>
        </p:txBody>
      </p:sp>
      <p:sp>
        <p:nvSpPr>
          <p:cNvPr id="3" name="Content Placeholder 2"/>
          <p:cNvSpPr>
            <a:spLocks noGrp="1"/>
          </p:cNvSpPr>
          <p:nvPr>
            <p:ph idx="1"/>
          </p:nvPr>
        </p:nvSpPr>
        <p:spPr/>
        <p:txBody>
          <a:bodyPr>
            <a:normAutofit/>
          </a:bodyPr>
          <a:lstStyle/>
          <a:p>
            <a:r>
              <a:rPr lang="en-US" dirty="0" smtClean="0"/>
              <a:t> </a:t>
            </a:r>
            <a:r>
              <a:rPr lang="en-US" sz="2400" dirty="0" smtClean="0"/>
              <a:t>It is a non parametric method used for classification and regression</a:t>
            </a:r>
          </a:p>
          <a:p>
            <a:r>
              <a:rPr lang="en-US" sz="2400" dirty="0" smtClean="0"/>
              <a:t>The output depends on whether </a:t>
            </a:r>
            <a:r>
              <a:rPr lang="en-US" sz="2400" i="1" dirty="0" smtClean="0"/>
              <a:t>k</a:t>
            </a:r>
            <a:r>
              <a:rPr lang="en-US" sz="2400" dirty="0" smtClean="0"/>
              <a:t>-NN is used for classification or regression</a:t>
            </a:r>
          </a:p>
          <a:p>
            <a:r>
              <a:rPr lang="en-US" sz="2400" dirty="0" smtClean="0"/>
              <a:t>In </a:t>
            </a:r>
            <a:r>
              <a:rPr lang="en-US" sz="2400" i="1" dirty="0" smtClean="0"/>
              <a:t>k-NN classification</a:t>
            </a:r>
            <a:r>
              <a:rPr lang="en-US" sz="2400" dirty="0" smtClean="0"/>
              <a:t>, the output is a class membership. An object is classified by a majority vote of its neighbors, with the object being assigned to the class most common among its </a:t>
            </a:r>
            <a:r>
              <a:rPr lang="en-US" sz="2400" i="1" dirty="0" smtClean="0"/>
              <a:t>k</a:t>
            </a:r>
            <a:r>
              <a:rPr lang="en-US" sz="2400" dirty="0" smtClean="0"/>
              <a:t> nearest </a:t>
            </a:r>
          </a:p>
          <a:p>
            <a:endParaRPr lang="en-US" sz="2400" dirty="0" smtClean="0"/>
          </a:p>
          <a:p>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r</a:t>
            </a:r>
            <a:endParaRPr lang="en-US" dirty="0"/>
          </a:p>
        </p:txBody>
      </p:sp>
      <p:sp>
        <p:nvSpPr>
          <p:cNvPr id="3" name="Content Placeholder 2"/>
          <p:cNvSpPr>
            <a:spLocks noGrp="1"/>
          </p:cNvSpPr>
          <p:nvPr>
            <p:ph idx="1"/>
          </p:nvPr>
        </p:nvSpPr>
        <p:spPr/>
        <p:txBody>
          <a:bodyPr>
            <a:normAutofit/>
          </a:bodyPr>
          <a:lstStyle/>
          <a:p>
            <a:r>
              <a:rPr lang="en-US" sz="2400" dirty="0" smtClean="0"/>
              <a:t>If </a:t>
            </a:r>
            <a:r>
              <a:rPr lang="en-US" sz="2400" i="1" dirty="0" smtClean="0"/>
              <a:t>k</a:t>
            </a:r>
            <a:r>
              <a:rPr lang="en-US" sz="2400" dirty="0" smtClean="0"/>
              <a:t> = 1, then the object is simply assigned to the class of that single nearest neighbor</a:t>
            </a:r>
          </a:p>
          <a:p>
            <a:r>
              <a:rPr lang="en-US" sz="2400" dirty="0" smtClean="0"/>
              <a:t>In </a:t>
            </a:r>
            <a:r>
              <a:rPr lang="en-US" sz="2400" i="1" dirty="0" smtClean="0"/>
              <a:t>k-NN regression</a:t>
            </a:r>
            <a:r>
              <a:rPr lang="en-US" sz="2400" dirty="0" smtClean="0"/>
              <a:t>, the output is the property value for the object. This value is the average of the values of its </a:t>
            </a:r>
            <a:r>
              <a:rPr lang="en-US" sz="2400" i="1" dirty="0" smtClean="0"/>
              <a:t>k</a:t>
            </a:r>
            <a:r>
              <a:rPr lang="en-US" sz="2400" dirty="0" smtClean="0"/>
              <a:t> nearest neighbors</a:t>
            </a:r>
          </a:p>
          <a:p>
            <a:r>
              <a:rPr lang="en-US" sz="2400" dirty="0" smtClean="0"/>
              <a:t>The best choice of </a:t>
            </a:r>
            <a:r>
              <a:rPr lang="en-US" sz="2400" i="1" dirty="0" smtClean="0"/>
              <a:t>k</a:t>
            </a:r>
            <a:r>
              <a:rPr lang="en-US" sz="2400" dirty="0" smtClean="0"/>
              <a:t> depends upon the data; generally, larger values of </a:t>
            </a:r>
            <a:r>
              <a:rPr lang="en-US" sz="2400" i="1" dirty="0" smtClean="0"/>
              <a:t>k</a:t>
            </a:r>
            <a:r>
              <a:rPr lang="en-US" sz="2400" dirty="0" smtClean="0"/>
              <a:t> reduce the effect of noise on the classification</a:t>
            </a:r>
          </a:p>
          <a:p>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64</a:t>
            </a:fld>
            <a:endParaRPr lang="en-US"/>
          </a:p>
        </p:txBody>
      </p:sp>
      <p:pic>
        <p:nvPicPr>
          <p:cNvPr id="5" name="Content Placeholder 4"/>
          <p:cNvPicPr>
            <a:picLocks noGrp="1"/>
          </p:cNvPicPr>
          <p:nvPr>
            <p:ph idx="1"/>
          </p:nvPr>
        </p:nvPicPr>
        <p:blipFill>
          <a:blip r:embed="rId2"/>
          <a:srcRect/>
          <a:stretch>
            <a:fillRect/>
          </a:stretch>
        </p:blipFill>
        <p:spPr bwMode="auto">
          <a:xfrm>
            <a:off x="2304919" y="1600200"/>
            <a:ext cx="4534162" cy="4525963"/>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Error Correction</a:t>
            </a:r>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65</a:t>
            </a:fld>
            <a:endParaRPr lang="en-US"/>
          </a:p>
        </p:txBody>
      </p:sp>
      <p:pic>
        <p:nvPicPr>
          <p:cNvPr id="5" name="Content Placeholder 4"/>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Error Correction</a:t>
            </a:r>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66</a:t>
            </a:fld>
            <a:endParaRPr lang="en-US"/>
          </a:p>
        </p:txBody>
      </p:sp>
      <p:pic>
        <p:nvPicPr>
          <p:cNvPr id="5" name="Content Placeholder 4"/>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Error Correction</a:t>
            </a:r>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67</a:t>
            </a:fld>
            <a:endParaRPr lang="en-US"/>
          </a:p>
        </p:txBody>
      </p:sp>
      <p:pic>
        <p:nvPicPr>
          <p:cNvPr id="5" name="Content Placeholder 4"/>
          <p:cNvPicPr>
            <a:picLocks noGrp="1"/>
          </p:cNvPicPr>
          <p:nvPr>
            <p:ph idx="1"/>
          </p:nvPr>
        </p:nvPicPr>
        <p:blipFill>
          <a:blip r:embed="rId2"/>
          <a:srcRect/>
          <a:stretch>
            <a:fillRect/>
          </a:stretch>
        </p:blipFill>
        <p:spPr bwMode="auto">
          <a:xfrm>
            <a:off x="457200" y="1902175"/>
            <a:ext cx="8229600" cy="3922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error is reduced using the Linear Regression method</a:t>
            </a:r>
          </a:p>
          <a:p>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sz="2400" dirty="0">
                <a:hlinkClick r:id="rId2"/>
              </a:rPr>
              <a:t>http://</a:t>
            </a:r>
            <a:r>
              <a:rPr lang="en-US" sz="2400" dirty="0" smtClean="0">
                <a:hlinkClick r:id="rId2"/>
              </a:rPr>
              <a:t>napl.gmu.edu/pubs/CPapers/YounMarkRichards-ICCCN09.pdf</a:t>
            </a:r>
            <a:endParaRPr lang="en-US" sz="2400" dirty="0" smtClean="0"/>
          </a:p>
          <a:p>
            <a:r>
              <a:rPr lang="en-US" sz="2400" dirty="0" smtClean="0">
                <a:hlinkClick r:id="rId3"/>
              </a:rPr>
              <a:t>https://en.wikipedia.org/wiki/Round-trip_delay_time</a:t>
            </a:r>
            <a:endParaRPr lang="en-US" sz="2400" dirty="0" smtClean="0"/>
          </a:p>
          <a:p>
            <a:r>
              <a:rPr lang="en-US" sz="2400" dirty="0" smtClean="0">
                <a:hlinkClick r:id="rId4"/>
              </a:rPr>
              <a:t>http://searchnetworking.techtarget.com/definition/round-trip-time</a:t>
            </a:r>
            <a:endParaRPr lang="en-US" sz="2400" dirty="0" smtClean="0"/>
          </a:p>
          <a:p>
            <a:r>
              <a:rPr lang="en-US" sz="2400" dirty="0" smtClean="0">
                <a:hlinkClick r:id="rId5"/>
              </a:rPr>
              <a:t>https://tools.ietf.org/html/rfc1323</a:t>
            </a:r>
            <a:endParaRPr lang="en-US" sz="2400" dirty="0" smtClean="0"/>
          </a:p>
          <a:p>
            <a:r>
              <a:rPr lang="en-US" sz="2400" dirty="0" smtClean="0">
                <a:hlinkClick r:id="rId6"/>
              </a:rPr>
              <a:t>http://www3.cs.stonybrook.edu/~phillipa/papers/SPECTS.pdf</a:t>
            </a:r>
            <a:endParaRPr lang="en-US" sz="2400" dirty="0" smtClean="0"/>
          </a:p>
          <a:p>
            <a:r>
              <a:rPr lang="en-US" sz="2400" dirty="0" smtClean="0">
                <a:hlinkClick r:id="rId7"/>
              </a:rPr>
              <a:t>http://cs.unc.edu/~jasleen/papers/imc03.pdf</a:t>
            </a:r>
            <a:endParaRPr lang="en-US" sz="2400" dirty="0" smtClean="0"/>
          </a:p>
          <a:p>
            <a:r>
              <a:rPr lang="en-US" sz="2400" dirty="0"/>
              <a:t>Determining the Geographic Location of Internet </a:t>
            </a:r>
            <a:r>
              <a:rPr lang="en-US" sz="2400" dirty="0" smtClean="0"/>
              <a:t>Hosts by </a:t>
            </a:r>
            <a:r>
              <a:rPr lang="en-US" sz="2400" dirty="0" err="1"/>
              <a:t>VenkataN</a:t>
            </a:r>
            <a:r>
              <a:rPr lang="en-US" sz="2400" dirty="0"/>
              <a:t>. </a:t>
            </a:r>
            <a:r>
              <a:rPr lang="en-US" sz="2400" dirty="0" err="1" smtClean="0"/>
              <a:t>Padmanabhan</a:t>
            </a:r>
            <a:r>
              <a:rPr lang="en-US" sz="2400" dirty="0" smtClean="0"/>
              <a:t> and </a:t>
            </a:r>
            <a:r>
              <a:rPr lang="en-US" sz="2400" dirty="0" err="1"/>
              <a:t>Lakshminarayanan</a:t>
            </a:r>
            <a:r>
              <a:rPr lang="en-US" sz="2400" dirty="0"/>
              <a:t> Subramanian</a:t>
            </a:r>
            <a:endParaRPr lang="en-US" sz="2400" dirty="0" smtClean="0"/>
          </a:p>
          <a:p>
            <a:pPr marL="0" indent="0">
              <a:buNone/>
            </a:pPr>
            <a:endParaRPr lang="en-US" sz="2400" dirty="0" smtClean="0"/>
          </a:p>
          <a:p>
            <a:endParaRPr lang="en-US" sz="2400" dirty="0"/>
          </a:p>
        </p:txBody>
      </p:sp>
      <p:sp>
        <p:nvSpPr>
          <p:cNvPr id="4" name="Slide Number Placeholder 3"/>
          <p:cNvSpPr>
            <a:spLocks noGrp="1"/>
          </p:cNvSpPr>
          <p:nvPr>
            <p:ph type="sldNum" sz="quarter" idx="12"/>
          </p:nvPr>
        </p:nvSpPr>
        <p:spPr>
          <a:xfrm>
            <a:off x="6553200" y="6356350"/>
            <a:ext cx="2481618" cy="365125"/>
          </a:xfrm>
        </p:spPr>
        <p:txBody>
          <a:bodyPr/>
          <a:lstStyle/>
          <a:p>
            <a:r>
              <a:rPr lang="en-US" dirty="0" smtClean="0"/>
              <a:t>  </a:t>
            </a:r>
            <a:fld id="{20CDB166-79C6-3345-B287-A7CE8B30FC7E}" type="slidenum">
              <a:rPr lang="en-US" smtClean="0"/>
              <a:pPr/>
              <a:t>69</a:t>
            </a:fld>
            <a:endParaRPr lang="en-US" dirty="0"/>
          </a:p>
        </p:txBody>
      </p:sp>
    </p:spTree>
    <p:extLst>
      <p:ext uri="{BB962C8B-B14F-4D97-AF65-F5344CB8AC3E}">
        <p14:creationId xmlns:p14="http://schemas.microsoft.com/office/powerpoint/2010/main" val="1059520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Proposed System </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proposed system which is used to track the geolocation of a server is based on RTT.</a:t>
            </a:r>
          </a:p>
          <a:p>
            <a:pPr algn="just"/>
            <a:endParaRPr lang="en-IN" sz="2400" dirty="0" smtClean="0"/>
          </a:p>
          <a:p>
            <a:pPr algn="just"/>
            <a:r>
              <a:rPr lang="en-US" sz="2400" dirty="0"/>
              <a:t>In telecommunications, the round-trip delay time (RTD) or round-trip time (RTT) is the length of time it takes for a signal to be sent plus the length of time it takes for an acknowledgment of that signal to be received</a:t>
            </a:r>
            <a:r>
              <a:rPr lang="en-US" sz="2400" dirty="0" smtClean="0"/>
              <a:t>.</a:t>
            </a:r>
          </a:p>
          <a:p>
            <a:pPr marL="0" indent="0" algn="just">
              <a:buNone/>
            </a:pPr>
            <a:endParaRPr lang="en-US" sz="2400" dirty="0" smtClean="0"/>
          </a:p>
          <a:p>
            <a:pPr algn="just"/>
            <a:r>
              <a:rPr lang="en-US" sz="2400" dirty="0"/>
              <a:t>This time delay therefore consists of the propagation times between the two points of a signal.</a:t>
            </a:r>
            <a:endParaRPr lang="en-IN" sz="2400" dirty="0"/>
          </a:p>
        </p:txBody>
      </p:sp>
      <p:sp>
        <p:nvSpPr>
          <p:cNvPr id="4" name="Slide Number Placeholder 3"/>
          <p:cNvSpPr>
            <a:spLocks noGrp="1"/>
          </p:cNvSpPr>
          <p:nvPr>
            <p:ph type="sldNum" sz="quarter" idx="12"/>
          </p:nvPr>
        </p:nvSpPr>
        <p:spPr>
          <a:xfrm>
            <a:off x="6867098" y="6356350"/>
            <a:ext cx="2133600" cy="365125"/>
          </a:xfrm>
        </p:spPr>
        <p:txBody>
          <a:bodyPr/>
          <a:lstStyle/>
          <a:p>
            <a:fld id="{20CDB166-79C6-3345-B287-A7CE8B30FC7E}" type="slidenum">
              <a:rPr lang="en-US" smtClean="0"/>
              <a:pPr/>
              <a:t>7</a:t>
            </a:fld>
            <a:endParaRPr lang="en-US"/>
          </a:p>
        </p:txBody>
      </p:sp>
    </p:spTree>
    <p:extLst>
      <p:ext uri="{BB962C8B-B14F-4D97-AF65-F5344CB8AC3E}">
        <p14:creationId xmlns:p14="http://schemas.microsoft.com/office/powerpoint/2010/main" val="24856128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References(Contd..)</a:t>
            </a:r>
            <a:endParaRPr lang="en-US" dirty="0"/>
          </a:p>
        </p:txBody>
      </p:sp>
      <p:sp>
        <p:nvSpPr>
          <p:cNvPr id="3" name="Content Placeholder 2"/>
          <p:cNvSpPr>
            <a:spLocks noGrp="1"/>
          </p:cNvSpPr>
          <p:nvPr>
            <p:ph idx="1"/>
          </p:nvPr>
        </p:nvSpPr>
        <p:spPr/>
        <p:txBody>
          <a:bodyPr/>
          <a:lstStyle/>
          <a:p>
            <a:r>
              <a:rPr lang="en-US" dirty="0" smtClean="0">
                <a:hlinkClick r:id="rId2"/>
              </a:rPr>
              <a:t>http://www.statemethods.net/graphs/line.html</a:t>
            </a:r>
            <a:endParaRPr lang="en-US" dirty="0" smtClean="0"/>
          </a:p>
          <a:p>
            <a:r>
              <a:rPr lang="en-US" dirty="0" smtClean="0">
                <a:hlinkClick r:id="rId3"/>
              </a:rPr>
              <a:t>http://www.statemethods.net/input/contents.html</a:t>
            </a:r>
            <a:endParaRPr lang="en-US" dirty="0" smtClean="0"/>
          </a:p>
          <a:p>
            <a:r>
              <a:rPr lang="en-US" dirty="0" smtClean="0">
                <a:hlinkClick r:id="rId4"/>
              </a:rPr>
              <a:t>http://www.statemethods.net/blog/?p=779</a:t>
            </a:r>
            <a:endParaRPr lang="en-US" dirty="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pPr/>
              <a:t>70</a:t>
            </a:fld>
            <a:endParaRPr lang="en-US"/>
          </a:p>
        </p:txBody>
      </p:sp>
    </p:spTree>
    <p:extLst>
      <p:ext uri="{BB962C8B-B14F-4D97-AF65-F5344CB8AC3E}">
        <p14:creationId xmlns:p14="http://schemas.microsoft.com/office/powerpoint/2010/main" val="963070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5422"/>
          </a:xfrm>
        </p:spPr>
        <p:txBody>
          <a:bodyPr>
            <a:normAutofit/>
          </a:bodyPr>
          <a:lstStyle/>
          <a:p>
            <a:r>
              <a:rPr lang="en-IN" dirty="0" smtClean="0">
                <a:solidFill>
                  <a:schemeClr val="tx2"/>
                </a:solidFill>
              </a:rPr>
              <a:t>Factors on which RTT depends</a:t>
            </a:r>
            <a:endParaRPr lang="en-IN" dirty="0">
              <a:solidFill>
                <a:schemeClr val="tx2"/>
              </a:solidFill>
            </a:endParaRPr>
          </a:p>
        </p:txBody>
      </p:sp>
      <p:sp>
        <p:nvSpPr>
          <p:cNvPr id="3" name="Content Placeholder 2"/>
          <p:cNvSpPr>
            <a:spLocks noGrp="1"/>
          </p:cNvSpPr>
          <p:nvPr>
            <p:ph idx="1"/>
          </p:nvPr>
        </p:nvSpPr>
        <p:spPr>
          <a:xfrm>
            <a:off x="457200" y="1160060"/>
            <a:ext cx="8229600" cy="4966103"/>
          </a:xfrm>
        </p:spPr>
        <p:txBody>
          <a:bodyPr>
            <a:noAutofit/>
          </a:bodyPr>
          <a:lstStyle/>
          <a:p>
            <a:pPr lvl="0" algn="just"/>
            <a:r>
              <a:rPr lang="en-US" sz="2400" dirty="0"/>
              <a:t>The speed with which intermediate nodes and remote server function.</a:t>
            </a:r>
            <a:endParaRPr lang="en-IN" sz="2400" dirty="0"/>
          </a:p>
          <a:p>
            <a:pPr lvl="0" algn="just"/>
            <a:r>
              <a:rPr lang="en-US" sz="2400" dirty="0"/>
              <a:t>The number of other requests handled by intermediate nodes and remote server.</a:t>
            </a:r>
            <a:endParaRPr lang="en-IN" sz="2400" dirty="0"/>
          </a:p>
          <a:p>
            <a:pPr lvl="0" algn="just"/>
            <a:r>
              <a:rPr lang="en-US" sz="2400" dirty="0"/>
              <a:t>The number of nodes between source and destination.</a:t>
            </a:r>
            <a:endParaRPr lang="en-IN" sz="2400" dirty="0"/>
          </a:p>
          <a:p>
            <a:pPr lvl="0" algn="just"/>
            <a:r>
              <a:rPr lang="en-US" sz="2400" dirty="0"/>
              <a:t>The physical distance between the source and destination.</a:t>
            </a:r>
            <a:endParaRPr lang="en-IN" sz="2400" dirty="0"/>
          </a:p>
          <a:p>
            <a:pPr lvl="0" algn="just"/>
            <a:r>
              <a:rPr lang="en-US" sz="2400" dirty="0"/>
              <a:t>The data transfer rate of source internet’s connection.</a:t>
            </a:r>
            <a:endParaRPr lang="en-IN" sz="2400" dirty="0"/>
          </a:p>
          <a:p>
            <a:pPr lvl="0" algn="just"/>
            <a:r>
              <a:rPr lang="en-US" sz="2400" dirty="0"/>
              <a:t>The presence of interference in the circuit.</a:t>
            </a:r>
            <a:endParaRPr lang="en-IN" sz="2400" dirty="0"/>
          </a:p>
          <a:p>
            <a:pPr lvl="0" algn="just"/>
            <a:r>
              <a:rPr lang="en-US" sz="2400" dirty="0"/>
              <a:t>The amount of traffic on LAN to which the end user is connected.</a:t>
            </a:r>
            <a:endParaRPr lang="en-IN" sz="2400" dirty="0"/>
          </a:p>
          <a:p>
            <a:pPr algn="just"/>
            <a:r>
              <a:rPr lang="en-US" sz="2400" dirty="0"/>
              <a:t>The nature of the transmission medium.</a:t>
            </a:r>
            <a:endParaRPr lang="en-IN" sz="2400" dirty="0"/>
          </a:p>
        </p:txBody>
      </p:sp>
      <p:sp>
        <p:nvSpPr>
          <p:cNvPr id="4" name="Slide Number Placeholder 3"/>
          <p:cNvSpPr>
            <a:spLocks noGrp="1"/>
          </p:cNvSpPr>
          <p:nvPr>
            <p:ph type="sldNum" sz="quarter" idx="12"/>
          </p:nvPr>
        </p:nvSpPr>
        <p:spPr>
          <a:xfrm>
            <a:off x="6880746" y="6356350"/>
            <a:ext cx="2133600" cy="365125"/>
          </a:xfrm>
        </p:spPr>
        <p:txBody>
          <a:bodyPr/>
          <a:lstStyle/>
          <a:p>
            <a:fld id="{20CDB166-79C6-3345-B287-A7CE8B30FC7E}" type="slidenum">
              <a:rPr lang="en-US" smtClean="0"/>
              <a:pPr/>
              <a:t>8</a:t>
            </a:fld>
            <a:endParaRPr lang="en-US"/>
          </a:p>
        </p:txBody>
      </p:sp>
    </p:spTree>
    <p:extLst>
      <p:ext uri="{BB962C8B-B14F-4D97-AF65-F5344CB8AC3E}">
        <p14:creationId xmlns:p14="http://schemas.microsoft.com/office/powerpoint/2010/main" val="211246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2"/>
                </a:solidFill>
              </a:rPr>
              <a:t>Parameters on which RTT depends</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US" sz="2400" dirty="0" smtClean="0"/>
              <a:t>Queueing delay: It is the time a job waits in a queue until it gets executed.</a:t>
            </a:r>
          </a:p>
          <a:p>
            <a:pPr algn="just"/>
            <a:r>
              <a:rPr lang="en-US" sz="2400" dirty="0" smtClean="0"/>
              <a:t>Network </a:t>
            </a:r>
            <a:r>
              <a:rPr lang="en-US" sz="2400" dirty="0"/>
              <a:t>delay: Network delay is an important design </a:t>
            </a:r>
            <a:r>
              <a:rPr lang="en-US" sz="2400" dirty="0" smtClean="0"/>
              <a:t>and performance characteristic of a computer network or telecommunication network.</a:t>
            </a:r>
          </a:p>
          <a:p>
            <a:pPr algn="just"/>
            <a:r>
              <a:rPr lang="en-US" sz="2400" dirty="0"/>
              <a:t>The delay of a network specifies how long it takes for a bit of data to travel across the network from one node or endpoint to another. It is typically measured in multiples or fractions of seconds. Delay may differ slightly, depending on the location of the specific pair of communicating nodes.</a:t>
            </a:r>
            <a:endParaRPr lang="en-US" sz="2400" dirty="0" smtClean="0"/>
          </a:p>
          <a:p>
            <a:endParaRPr lang="en-IN" sz="2400" dirty="0"/>
          </a:p>
        </p:txBody>
      </p:sp>
      <p:sp>
        <p:nvSpPr>
          <p:cNvPr id="4" name="Slide Number Placeholder 3"/>
          <p:cNvSpPr>
            <a:spLocks noGrp="1"/>
          </p:cNvSpPr>
          <p:nvPr>
            <p:ph type="sldNum" sz="quarter" idx="12"/>
          </p:nvPr>
        </p:nvSpPr>
        <p:spPr>
          <a:xfrm>
            <a:off x="6873923" y="6407482"/>
            <a:ext cx="2133600" cy="365125"/>
          </a:xfrm>
        </p:spPr>
        <p:txBody>
          <a:bodyPr/>
          <a:lstStyle/>
          <a:p>
            <a:fld id="{20CDB166-79C6-3345-B287-A7CE8B30FC7E}" type="slidenum">
              <a:rPr lang="en-US" smtClean="0"/>
              <a:pPr/>
              <a:t>9</a:t>
            </a:fld>
            <a:endParaRPr lang="en-US"/>
          </a:p>
        </p:txBody>
      </p:sp>
    </p:spTree>
    <p:extLst>
      <p:ext uri="{BB962C8B-B14F-4D97-AF65-F5344CB8AC3E}">
        <p14:creationId xmlns:p14="http://schemas.microsoft.com/office/powerpoint/2010/main" val="197726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2913</TotalTime>
  <Words>2200</Words>
  <Application>Microsoft Office PowerPoint</Application>
  <PresentationFormat>On-screen Show (4:3)</PresentationFormat>
  <Paragraphs>424</Paragraphs>
  <Slides>70</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70</vt:i4>
      </vt:variant>
    </vt:vector>
  </HeadingPairs>
  <TitlesOfParts>
    <vt:vector size="76" baseType="lpstr">
      <vt:lpstr>宋体</vt:lpstr>
      <vt:lpstr>Arial</vt:lpstr>
      <vt:lpstr>Calibri</vt:lpstr>
      <vt:lpstr>Helvetica</vt:lpstr>
      <vt:lpstr>Office Theme</vt:lpstr>
      <vt:lpstr>Custom Design</vt:lpstr>
      <vt:lpstr>Measurement of RTT (Round Trip Time) between any pair of active servers with error correction</vt:lpstr>
      <vt:lpstr>Necessity for Geolocation </vt:lpstr>
      <vt:lpstr>Necessity for Geolocation (Cont..)</vt:lpstr>
      <vt:lpstr>Existing Techniques</vt:lpstr>
      <vt:lpstr>Existing Techniques (Cont..)</vt:lpstr>
      <vt:lpstr>Existing Techniques (Cont..)</vt:lpstr>
      <vt:lpstr>Proposed System </vt:lpstr>
      <vt:lpstr>Factors on which RTT depends</vt:lpstr>
      <vt:lpstr>Parameters on which RTT depends</vt:lpstr>
      <vt:lpstr>Objective</vt:lpstr>
      <vt:lpstr>Resources we have used</vt:lpstr>
      <vt:lpstr>Working with PlanetLab</vt:lpstr>
      <vt:lpstr>Working with PlanetLab</vt:lpstr>
      <vt:lpstr>Working with PlanetLab(Cont..)</vt:lpstr>
      <vt:lpstr>Geographically diversified nodes</vt:lpstr>
      <vt:lpstr>Working with PlanetLab(Cont..)</vt:lpstr>
      <vt:lpstr>Environment Setup</vt:lpstr>
      <vt:lpstr>Environment Setup(Cont..)</vt:lpstr>
      <vt:lpstr>Application Programs</vt:lpstr>
      <vt:lpstr>Application Programs(Cont ..)</vt:lpstr>
      <vt:lpstr>Application Programs(Cont ..)</vt:lpstr>
      <vt:lpstr>Application Programs(Cont ..)</vt:lpstr>
      <vt:lpstr>Application Programs(Cont ..)</vt:lpstr>
      <vt:lpstr>RTT Architecture</vt:lpstr>
      <vt:lpstr>Database Content</vt:lpstr>
      <vt:lpstr>Database content(Cont ..)</vt:lpstr>
      <vt:lpstr>Database content(Cont ..)</vt:lpstr>
      <vt:lpstr>Database content(Cont ..)</vt:lpstr>
      <vt:lpstr>Database content(Cont ..)</vt:lpstr>
      <vt:lpstr>Network Tuning</vt:lpstr>
      <vt:lpstr>Network Tuning</vt:lpstr>
      <vt:lpstr>Data Analysis</vt:lpstr>
      <vt:lpstr>Data Analysis(Cont..)</vt:lpstr>
      <vt:lpstr>Calculation of DDR</vt:lpstr>
      <vt:lpstr>Query for DDR calculation</vt:lpstr>
      <vt:lpstr>Calculating Est. Distance</vt:lpstr>
      <vt:lpstr>Query for finding Est.Distance</vt:lpstr>
      <vt:lpstr>Distance Error </vt:lpstr>
      <vt:lpstr>Data Presentation-Graphs</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Error Correction Techniques</vt:lpstr>
      <vt:lpstr>Linear Regression</vt:lpstr>
      <vt:lpstr>R language</vt:lpstr>
      <vt:lpstr>R Language</vt:lpstr>
      <vt:lpstr>Weighted Least Mean Squares(LMSQ)</vt:lpstr>
      <vt:lpstr>LMSQ (contd..)</vt:lpstr>
      <vt:lpstr>LMSQ (contd..)</vt:lpstr>
      <vt:lpstr>K Nearest Neighbours</vt:lpstr>
      <vt:lpstr>KNN r</vt:lpstr>
      <vt:lpstr>Experimental Results</vt:lpstr>
      <vt:lpstr>After Error Correction</vt:lpstr>
      <vt:lpstr>After Error Correction</vt:lpstr>
      <vt:lpstr>After Error Correction</vt:lpstr>
      <vt:lpstr>Conclusion</vt:lpstr>
      <vt:lpstr>References</vt:lpstr>
      <vt:lpstr>References(Contd..)</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RajKiranReddy</cp:lastModifiedBy>
  <cp:revision>236</cp:revision>
  <dcterms:created xsi:type="dcterms:W3CDTF">2014-01-29T16:52:11Z</dcterms:created>
  <dcterms:modified xsi:type="dcterms:W3CDTF">2015-11-02T21:40:43Z</dcterms:modified>
</cp:coreProperties>
</file>