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66"/>
  </p:notes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321" r:id="rId17"/>
    <p:sldId id="270" r:id="rId18"/>
    <p:sldId id="271" r:id="rId19"/>
    <p:sldId id="272" r:id="rId20"/>
    <p:sldId id="274" r:id="rId21"/>
    <p:sldId id="275" r:id="rId22"/>
    <p:sldId id="276" r:id="rId23"/>
    <p:sldId id="277" r:id="rId24"/>
    <p:sldId id="278" r:id="rId25"/>
    <p:sldId id="307" r:id="rId26"/>
    <p:sldId id="279" r:id="rId27"/>
    <p:sldId id="280" r:id="rId28"/>
    <p:sldId id="281" r:id="rId29"/>
    <p:sldId id="282" r:id="rId30"/>
    <p:sldId id="283" r:id="rId31"/>
    <p:sldId id="284" r:id="rId32"/>
    <p:sldId id="285" r:id="rId33"/>
    <p:sldId id="317" r:id="rId34"/>
    <p:sldId id="318" r:id="rId35"/>
    <p:sldId id="319" r:id="rId36"/>
    <p:sldId id="322" r:id="rId37"/>
    <p:sldId id="286" r:id="rId38"/>
    <p:sldId id="320" r:id="rId39"/>
    <p:sldId id="323"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4" r:id="rId56"/>
    <p:sldId id="308" r:id="rId57"/>
    <p:sldId id="309" r:id="rId58"/>
    <p:sldId id="310" r:id="rId59"/>
    <p:sldId id="311" r:id="rId60"/>
    <p:sldId id="312" r:id="rId61"/>
    <p:sldId id="313" r:id="rId62"/>
    <p:sldId id="314" r:id="rId63"/>
    <p:sldId id="315" r:id="rId64"/>
    <p:sldId id="316"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89FFC-0E1D-49F8-A642-59A3AA39381A}" type="datetimeFigureOut">
              <a:rPr lang="en-US" smtClean="0"/>
              <a:t>11/2/2015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B9A12-E8DF-4C91-9F01-5285E364906C}" type="slidenum">
              <a:rPr lang="en-US" smtClean="0"/>
              <a:t>‹#›</a:t>
            </a:fld>
            <a:endParaRPr lang="en-US"/>
          </a:p>
        </p:txBody>
      </p:sp>
    </p:spTree>
    <p:extLst>
      <p:ext uri="{BB962C8B-B14F-4D97-AF65-F5344CB8AC3E}">
        <p14:creationId xmlns:p14="http://schemas.microsoft.com/office/powerpoint/2010/main" val="203880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t>1</a:t>
            </a:fld>
            <a:endParaRPr lang="en-US"/>
          </a:p>
        </p:txBody>
      </p:sp>
    </p:spTree>
    <p:extLst>
      <p:ext uri="{BB962C8B-B14F-4D97-AF65-F5344CB8AC3E}">
        <p14:creationId xmlns:p14="http://schemas.microsoft.com/office/powerpoint/2010/main" val="150514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t>2</a:t>
            </a:fld>
            <a:endParaRPr lang="en-US"/>
          </a:p>
        </p:txBody>
      </p:sp>
    </p:spTree>
    <p:extLst>
      <p:ext uri="{BB962C8B-B14F-4D97-AF65-F5344CB8AC3E}">
        <p14:creationId xmlns:p14="http://schemas.microsoft.com/office/powerpoint/2010/main" val="243790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5B9A12-E8DF-4C91-9F01-5285E364906C}" type="slidenum">
              <a:rPr lang="en-US" smtClean="0"/>
              <a:t>23</a:t>
            </a:fld>
            <a:endParaRPr lang="en-US"/>
          </a:p>
        </p:txBody>
      </p:sp>
    </p:spTree>
    <p:extLst>
      <p:ext uri="{BB962C8B-B14F-4D97-AF65-F5344CB8AC3E}">
        <p14:creationId xmlns:p14="http://schemas.microsoft.com/office/powerpoint/2010/main" val="107021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B9A12-E8DF-4C91-9F01-5285E364906C}" type="slidenum">
              <a:rPr lang="en-US" smtClean="0"/>
              <a:t>24</a:t>
            </a:fld>
            <a:endParaRPr lang="en-US"/>
          </a:p>
        </p:txBody>
      </p:sp>
    </p:spTree>
    <p:extLst>
      <p:ext uri="{BB962C8B-B14F-4D97-AF65-F5344CB8AC3E}">
        <p14:creationId xmlns:p14="http://schemas.microsoft.com/office/powerpoint/2010/main" val="2575813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20FB63-D738-403D-A2FD-D6AF2E1C281B}"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C9B5D7-897B-426B-B7BD-F06EBC934511}"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A8C79-16C7-4B6D-AD6C-AF18AEA46F78}"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807017-AA83-4876-8E00-9C19C8364FDB}"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67209-9F6B-4275-8D5D-1B66813CF94B}"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76E77C-55D1-4804-A6BF-68B1239BF42D}"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09590-DA2E-45C9-A615-852321A81F2D}" type="datetime1">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53CDB-7D58-4BA0-B775-EFF44F75E2A5}" type="datetime1">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B557F-2576-4526-B46E-9ADFB78BAE44}" type="datetime1">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73F20-F087-4906-9E46-0B52F2C2CB1B}" type="datetime1">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89299E-EFD9-411B-B048-3A8EB1093E25}" type="datetime1">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77F4C-4D3B-40FE-B390-8B6C5FC583C2}"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77D72-6D89-41E6-A288-CF9CD368D424}" type="datetime1">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5F8327-ACCC-4190-9B75-27F3B26A7C51}"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9E6C7-8BB4-401E-B4D0-738EFED77AA8}"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8C1927-102E-423B-8BD2-CBC325D0E6BC}" type="datetime1">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8BE506-E0D3-4416-839B-558A61933759}" type="datetime1">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5C9EC-FEF2-4451-9EFE-490F82597AEF}" type="datetime1">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7EC405-E730-4F41-A399-EB6D0971B1B4}" type="datetime1">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6A493-94B5-4D80-A1EE-0D089D20ACC1}" type="datetime1">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BCB249-DE74-4DB5-AA7A-E10048D1F9E0}" type="datetime1">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6643-1410-472A-B60F-D972E32422BB}" type="datetime1">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0D6F-A0DC-4470-BEE0-D7A945177967}" type="datetime1">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C25E9-2C3A-493F-AD08-9F8A25085114}" type="datetime1">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6.1"/><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Round-trip_delay_time" TargetMode="External"/><Relationship Id="rId7" Type="http://schemas.openxmlformats.org/officeDocument/2006/relationships/hyperlink" Target="http://cs.unc.edu/~jasleen/papers/imc03.pdf" TargetMode="External"/><Relationship Id="rId2" Type="http://schemas.openxmlformats.org/officeDocument/2006/relationships/hyperlink" Target="http://napl.gmu.edu/pubs/CPapers/YounMarkRichards-ICCCN09.pdf" TargetMode="External"/><Relationship Id="rId1" Type="http://schemas.openxmlformats.org/officeDocument/2006/relationships/slideLayout" Target="../slideLayouts/slideLayout13.xml"/><Relationship Id="rId6" Type="http://schemas.openxmlformats.org/officeDocument/2006/relationships/hyperlink" Target="http://www3.cs.stonybrook.edu/~phillipa/papers/SPECTS.pdf" TargetMode="External"/><Relationship Id="rId5" Type="http://schemas.openxmlformats.org/officeDocument/2006/relationships/hyperlink" Target="https://tools.ietf.org/html/rfc1323" TargetMode="External"/><Relationship Id="rId4" Type="http://schemas.openxmlformats.org/officeDocument/2006/relationships/hyperlink" Target="http://searchnetworking.techtarget.com/definition/round-trip-time"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www.statemethods.net/input/contents.html" TargetMode="External"/><Relationship Id="rId2" Type="http://schemas.openxmlformats.org/officeDocument/2006/relationships/hyperlink" Target="http://www.statemethods.net/graphs/line.html" TargetMode="External"/><Relationship Id="rId1" Type="http://schemas.openxmlformats.org/officeDocument/2006/relationships/slideLayout" Target="../slideLayouts/slideLayout13.xml"/><Relationship Id="rId4" Type="http://schemas.openxmlformats.org/officeDocument/2006/relationships/hyperlink" Target="http://www.statemethods.net/blog/?p=77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a:t>
            </a:r>
            <a:r>
              <a:rPr lang="en-US" sz="2000" dirty="0" smtClean="0">
                <a:solidFill>
                  <a:schemeClr val="tx1"/>
                </a:solidFill>
              </a:rPr>
              <a:t>		   Swetha Chandra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t>10</a:t>
            </a:fld>
            <a:endParaRPr lang="en-US"/>
          </a:p>
        </p:txBody>
      </p:sp>
    </p:spTree>
    <p:extLst>
      <p:ext uri="{BB962C8B-B14F-4D97-AF65-F5344CB8AC3E}">
        <p14:creationId xmlns:p14="http://schemas.microsoft.com/office/powerpoint/2010/main"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a:t>
            </a:r>
            <a:r>
              <a:rPr lang="en-IN" sz="2400" dirty="0" smtClean="0"/>
              <a:t>Ubuntu Linux</a:t>
            </a:r>
            <a:endParaRPr lang="en-IN" sz="2400" dirty="0" smtClean="0"/>
          </a:p>
          <a:p>
            <a:pPr>
              <a:buFont typeface="Arial" panose="020B0604020202020204" pitchFamily="34" charset="0"/>
              <a:buChar char="•"/>
            </a:pPr>
            <a:r>
              <a:rPr lang="en-IN" sz="2400" dirty="0" smtClean="0"/>
              <a:t> </a:t>
            </a:r>
            <a:r>
              <a:rPr lang="en-IN" sz="2400" dirty="0"/>
              <a:t>SCP/SSH </a:t>
            </a:r>
          </a:p>
          <a:p>
            <a:r>
              <a:rPr lang="en-IN" sz="2400" dirty="0" smtClean="0"/>
              <a:t> </a:t>
            </a:r>
            <a:r>
              <a:rPr lang="en-IN" sz="2400" dirty="0"/>
              <a:t>MySQL </a:t>
            </a:r>
          </a:p>
          <a:p>
            <a:r>
              <a:rPr lang="en-IN" sz="2400" dirty="0" smtClean="0"/>
              <a:t> </a:t>
            </a:r>
            <a:r>
              <a:rPr lang="en-IN" sz="2400" dirty="0" err="1" smtClean="0"/>
              <a:t>gcc</a:t>
            </a:r>
            <a:r>
              <a:rPr lang="en-IN" sz="2400" dirty="0" smtClean="0"/>
              <a:t> compiler</a:t>
            </a:r>
            <a:endParaRPr lang="en-IN" sz="2400" dirty="0" smtClean="0"/>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11</a:t>
            </a:fld>
            <a:endParaRPr lang="en-US"/>
          </a:p>
        </p:txBody>
      </p:sp>
    </p:spTree>
    <p:extLst>
      <p:ext uri="{BB962C8B-B14F-4D97-AF65-F5344CB8AC3E}">
        <p14:creationId xmlns:p14="http://schemas.microsoft.com/office/powerpoint/2010/main"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
        <p:nvSpPr>
          <p:cNvPr id="4" name="Slide Number Placeholder 3"/>
          <p:cNvSpPr>
            <a:spLocks noGrp="1"/>
          </p:cNvSpPr>
          <p:nvPr>
            <p:ph type="sldNum" sz="quarter" idx="12"/>
          </p:nvPr>
        </p:nvSpPr>
        <p:spPr>
          <a:xfrm>
            <a:off x="6894394" y="6448425"/>
            <a:ext cx="2133600" cy="365125"/>
          </a:xfrm>
        </p:spPr>
        <p:txBody>
          <a:bodyPr/>
          <a:lstStyle/>
          <a:p>
            <a:fld id="{20CDB166-79C6-3345-B287-A7CE8B30FC7E}" type="slidenum">
              <a:rPr lang="en-US" smtClean="0"/>
              <a:t>12</a:t>
            </a:fld>
            <a:endParaRPr lang="en-US"/>
          </a:p>
        </p:txBody>
      </p:sp>
    </p:spTree>
    <p:extLst>
      <p:ext uri="{BB962C8B-B14F-4D97-AF65-F5344CB8AC3E}">
        <p14:creationId xmlns:p14="http://schemas.microsoft.com/office/powerpoint/2010/main"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48" y="1801505"/>
            <a:ext cx="7472903" cy="3562065"/>
          </a:xfrm>
          <a:prstGeom prst="rect">
            <a:avLst/>
          </a:prstGeom>
        </p:spPr>
      </p:pic>
      <p:sp>
        <p:nvSpPr>
          <p:cNvPr id="5" name="Slide Number Placeholder 4"/>
          <p:cNvSpPr>
            <a:spLocks noGrp="1"/>
          </p:cNvSpPr>
          <p:nvPr>
            <p:ph type="sldNum" sz="quarter" idx="12"/>
          </p:nvPr>
        </p:nvSpPr>
        <p:spPr>
          <a:xfrm>
            <a:off x="6894395" y="6356350"/>
            <a:ext cx="2133600" cy="365125"/>
          </a:xfrm>
        </p:spPr>
        <p:txBody>
          <a:bodyPr/>
          <a:lstStyle/>
          <a:p>
            <a:fld id="{20CDB166-79C6-3345-B287-A7CE8B30FC7E}" type="slidenum">
              <a:rPr lang="en-US" smtClean="0"/>
              <a:t>13</a:t>
            </a:fld>
            <a:endParaRPr lang="en-US"/>
          </a:p>
        </p:txBody>
      </p:sp>
    </p:spTree>
    <p:extLst>
      <p:ext uri="{BB962C8B-B14F-4D97-AF65-F5344CB8AC3E}">
        <p14:creationId xmlns:p14="http://schemas.microsoft.com/office/powerpoint/2010/main"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183642"/>
            <a:ext cx="7465325" cy="3765099"/>
          </a:xfrm>
          <a:prstGeom prst="rect">
            <a:avLst/>
          </a:prstGeom>
        </p:spPr>
      </p:pic>
      <p:sp>
        <p:nvSpPr>
          <p:cNvPr id="5" name="Slide Number Placeholder 4"/>
          <p:cNvSpPr>
            <a:spLocks noGrp="1"/>
          </p:cNvSpPr>
          <p:nvPr>
            <p:ph type="sldNum" sz="quarter" idx="12"/>
          </p:nvPr>
        </p:nvSpPr>
        <p:spPr>
          <a:xfrm>
            <a:off x="6853451" y="6349620"/>
            <a:ext cx="2133600" cy="365125"/>
          </a:xfrm>
        </p:spPr>
        <p:txBody>
          <a:bodyPr/>
          <a:lstStyle/>
          <a:p>
            <a:fld id="{20CDB166-79C6-3345-B287-A7CE8B30FC7E}" type="slidenum">
              <a:rPr lang="en-US" smtClean="0"/>
              <a:t>14</a:t>
            </a:fld>
            <a:endParaRPr lang="en-US" dirty="0"/>
          </a:p>
        </p:txBody>
      </p:sp>
    </p:spTree>
    <p:extLst>
      <p:ext uri="{BB962C8B-B14F-4D97-AF65-F5344CB8AC3E}">
        <p14:creationId xmlns:p14="http://schemas.microsoft.com/office/powerpoint/2010/main"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tx2"/>
                </a:solidFill>
              </a:rPr>
              <a:t>Geographically diversified nodes</a:t>
            </a:r>
            <a:endParaRPr lang="en-US"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231" y="1600200"/>
            <a:ext cx="7124130" cy="4705066"/>
          </a:xfrm>
        </p:spPr>
      </p:pic>
      <p:sp>
        <p:nvSpPr>
          <p:cNvPr id="5" name="Slide Number Placeholder 4"/>
          <p:cNvSpPr>
            <a:spLocks noGrp="1"/>
          </p:cNvSpPr>
          <p:nvPr>
            <p:ph type="sldNum" sz="quarter" idx="12"/>
          </p:nvPr>
        </p:nvSpPr>
        <p:spPr>
          <a:xfrm>
            <a:off x="6880746" y="6356350"/>
            <a:ext cx="2133600" cy="365125"/>
          </a:xfrm>
        </p:spPr>
        <p:txBody>
          <a:bodyPr/>
          <a:lstStyle/>
          <a:p>
            <a:fld id="{20CDB166-79C6-3345-B287-A7CE8B30FC7E}" type="slidenum">
              <a:rPr lang="en-US" smtClean="0"/>
              <a:t>15</a:t>
            </a:fld>
            <a:endParaRPr lang="en-US"/>
          </a:p>
        </p:txBody>
      </p:sp>
    </p:spTree>
    <p:extLst>
      <p:ext uri="{BB962C8B-B14F-4D97-AF65-F5344CB8AC3E}">
        <p14:creationId xmlns:p14="http://schemas.microsoft.com/office/powerpoint/2010/main" val="345698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2452356"/>
            <a:ext cx="7724633" cy="3673807"/>
          </a:xfrm>
          <a:prstGeom prst="rect">
            <a:avLst/>
          </a:prstGeom>
        </p:spPr>
      </p:pic>
      <p:sp>
        <p:nvSpPr>
          <p:cNvPr id="5" name="Slide Number Placeholder 4"/>
          <p:cNvSpPr>
            <a:spLocks noGrp="1"/>
          </p:cNvSpPr>
          <p:nvPr>
            <p:ph type="sldNum" sz="quarter" idx="12"/>
          </p:nvPr>
        </p:nvSpPr>
        <p:spPr>
          <a:xfrm>
            <a:off x="6908042" y="6393787"/>
            <a:ext cx="2133600" cy="365125"/>
          </a:xfrm>
        </p:spPr>
        <p:txBody>
          <a:bodyPr/>
          <a:lstStyle/>
          <a:p>
            <a:fld id="{20CDB166-79C6-3345-B287-A7CE8B30FC7E}" type="slidenum">
              <a:rPr lang="en-US" smtClean="0"/>
              <a:t>16</a:t>
            </a:fld>
            <a:endParaRPr lang="en-US" dirty="0"/>
          </a:p>
        </p:txBody>
      </p:sp>
    </p:spTree>
    <p:extLst>
      <p:ext uri="{BB962C8B-B14F-4D97-AF65-F5344CB8AC3E}">
        <p14:creationId xmlns:p14="http://schemas.microsoft.com/office/powerpoint/2010/main" val="2182140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a:t>
            </a:r>
            <a:r>
              <a:rPr lang="en-IN" sz="2400" dirty="0" smtClean="0"/>
              <a:t>the </a:t>
            </a:r>
            <a:r>
              <a:rPr lang="en-IN" sz="2400" dirty="0" smtClean="0"/>
              <a:t>key into our slice it is propagated to the nodes </a:t>
            </a:r>
            <a:r>
              <a:rPr lang="en-IN" sz="2400" dirty="0" smtClean="0"/>
              <a:t>and we </a:t>
            </a:r>
            <a:r>
              <a:rPr lang="en-IN" sz="2400" dirty="0" smtClean="0"/>
              <a:t>got access to the nodes.</a:t>
            </a:r>
          </a:p>
          <a:p>
            <a:pPr marL="0" indent="0">
              <a:buNone/>
            </a:pPr>
            <a:endParaRPr lang="en-IN" sz="2400" dirty="0" smtClean="0"/>
          </a:p>
          <a:p>
            <a:r>
              <a:rPr lang="en-IN" sz="2400" dirty="0" smtClean="0"/>
              <a:t>We </a:t>
            </a:r>
            <a:r>
              <a:rPr lang="en-IN" sz="2400" dirty="0" smtClean="0"/>
              <a:t>have created 5 text files of different sizes 32B,1KB,256KB,512KB and 1MB.</a:t>
            </a:r>
          </a:p>
          <a:p>
            <a:pPr marL="0" indent="0">
              <a:buNone/>
            </a:pPr>
            <a:endParaRPr lang="en-IN" sz="2400" dirty="0" smtClean="0"/>
          </a:p>
          <a:p>
            <a:r>
              <a:rPr lang="en-IN" sz="2400" dirty="0" smtClean="0"/>
              <a:t>We have maintained a </a:t>
            </a:r>
            <a:r>
              <a:rPr lang="en-IN" sz="2400" dirty="0" smtClean="0"/>
              <a:t>file nodesList.txt </a:t>
            </a:r>
            <a:r>
              <a:rPr lang="en-IN" sz="2400" dirty="0" smtClean="0"/>
              <a:t>which contains list of all the nodes that </a:t>
            </a:r>
            <a:r>
              <a:rPr lang="en-IN" sz="2400" dirty="0" smtClean="0"/>
              <a:t>are present </a:t>
            </a:r>
            <a:r>
              <a:rPr lang="en-IN" sz="2400" dirty="0" smtClean="0"/>
              <a:t>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
        <p:nvSpPr>
          <p:cNvPr id="4" name="Slide Number Placeholder 3"/>
          <p:cNvSpPr>
            <a:spLocks noGrp="1"/>
          </p:cNvSpPr>
          <p:nvPr>
            <p:ph type="sldNum" sz="quarter" idx="12"/>
          </p:nvPr>
        </p:nvSpPr>
        <p:spPr>
          <a:xfrm>
            <a:off x="6894394" y="6393787"/>
            <a:ext cx="2133600" cy="365125"/>
          </a:xfrm>
        </p:spPr>
        <p:txBody>
          <a:bodyPr/>
          <a:lstStyle/>
          <a:p>
            <a:fld id="{20CDB166-79C6-3345-B287-A7CE8B30FC7E}" type="slidenum">
              <a:rPr lang="en-US" smtClean="0"/>
              <a:t>17</a:t>
            </a:fld>
            <a:endParaRPr lang="en-US" dirty="0"/>
          </a:p>
        </p:txBody>
      </p:sp>
    </p:spTree>
    <p:extLst>
      <p:ext uri="{BB962C8B-B14F-4D97-AF65-F5344CB8AC3E}">
        <p14:creationId xmlns:p14="http://schemas.microsoft.com/office/powerpoint/2010/main" val="1082764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a:t>
            </a:r>
            <a:r>
              <a:rPr lang="en-IN" sz="2400" dirty="0" smtClean="0"/>
              <a:t>, using </a:t>
            </a:r>
            <a:r>
              <a:rPr lang="en-IN" sz="2400" dirty="0"/>
              <a:t>“</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We </a:t>
            </a:r>
            <a:r>
              <a:rPr lang="en-IN" sz="2400" dirty="0" smtClean="0"/>
              <a:t>have used socket communication mechanism to establish </a:t>
            </a:r>
            <a:r>
              <a:rPr lang="en-IN" sz="2400" dirty="0"/>
              <a:t>connection </a:t>
            </a:r>
            <a:r>
              <a:rPr lang="en-IN" sz="2400" dirty="0" smtClean="0"/>
              <a:t>among the nodes.</a:t>
            </a:r>
            <a:endParaRPr lang="en-IN" sz="2400" dirty="0"/>
          </a:p>
          <a:p>
            <a:endParaRPr lang="en-IN" sz="2400" dirty="0"/>
          </a:p>
        </p:txBody>
      </p:sp>
      <p:sp>
        <p:nvSpPr>
          <p:cNvPr id="4" name="Slide Number Placeholder 3"/>
          <p:cNvSpPr>
            <a:spLocks noGrp="1"/>
          </p:cNvSpPr>
          <p:nvPr>
            <p:ph type="sldNum" sz="quarter" idx="12"/>
          </p:nvPr>
        </p:nvSpPr>
        <p:spPr>
          <a:xfrm>
            <a:off x="6976281" y="6366491"/>
            <a:ext cx="2133600" cy="365125"/>
          </a:xfrm>
        </p:spPr>
        <p:txBody>
          <a:bodyPr/>
          <a:lstStyle/>
          <a:p>
            <a:fld id="{20CDB166-79C6-3345-B287-A7CE8B30FC7E}" type="slidenum">
              <a:rPr lang="en-US" smtClean="0"/>
              <a:t>18</a:t>
            </a:fld>
            <a:endParaRPr lang="en-US" dirty="0"/>
          </a:p>
        </p:txBody>
      </p:sp>
    </p:spTree>
    <p:extLst>
      <p:ext uri="{BB962C8B-B14F-4D97-AF65-F5344CB8AC3E}">
        <p14:creationId xmlns:p14="http://schemas.microsoft.com/office/powerpoint/2010/main" val="3503917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lnSpcReduction="10000"/>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pPr marL="0" indent="0">
              <a:buNone/>
            </a:pPr>
            <a:r>
              <a:rPr lang="en-US" sz="2400" i="1" dirty="0" smtClean="0"/>
              <a:t>serverv5.c</a:t>
            </a:r>
            <a:r>
              <a:rPr lang="en-US" sz="2400" dirty="0" smtClean="0"/>
              <a:t>:</a:t>
            </a:r>
          </a:p>
          <a:p>
            <a:r>
              <a:rPr lang="en-US" sz="2400" dirty="0" smtClean="0"/>
              <a:t>This </a:t>
            </a:r>
            <a:r>
              <a:rPr lang="en-US" sz="2400" dirty="0" smtClean="0"/>
              <a:t>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a:t>
            </a:r>
            <a:r>
              <a:rPr lang="en-US" sz="2400" dirty="0" smtClean="0"/>
              <a:t>program gets </a:t>
            </a:r>
            <a:r>
              <a:rPr lang="en-US" sz="2400" dirty="0"/>
              <a:t>a file name </a:t>
            </a:r>
            <a:r>
              <a:rPr lang="en-US" sz="2400" dirty="0" smtClean="0"/>
              <a:t>from </a:t>
            </a:r>
            <a:r>
              <a:rPr lang="en-US" sz="2400" dirty="0"/>
              <a:t>the client, checks if the file is available. If the file is available then sends the file to </a:t>
            </a:r>
            <a:r>
              <a:rPr lang="en-US" sz="2400" dirty="0" smtClean="0"/>
              <a:t>client.</a:t>
            </a:r>
            <a:endParaRPr lang="en-IN" sz="2400" dirty="0"/>
          </a:p>
          <a:p>
            <a:pPr marL="0" indent="0" algn="just">
              <a:buNone/>
            </a:pPr>
            <a:r>
              <a:rPr lang="en-US" sz="2400" dirty="0" smtClean="0"/>
              <a:t>       </a:t>
            </a:r>
            <a:endParaRPr lang="en-IN" sz="2400" dirty="0"/>
          </a:p>
          <a:p>
            <a:pPr marL="0" indent="0" algn="just">
              <a:buNone/>
            </a:pPr>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t>19</a:t>
            </a:fld>
            <a:endParaRPr lang="en-US"/>
          </a:p>
        </p:txBody>
      </p:sp>
    </p:spTree>
    <p:extLst>
      <p:ext uri="{BB962C8B-B14F-4D97-AF65-F5344CB8AC3E}">
        <p14:creationId xmlns:p14="http://schemas.microsoft.com/office/powerpoint/2010/main" val="338180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
        <p:nvSpPr>
          <p:cNvPr id="4" name="Slide Number Placeholder 3"/>
          <p:cNvSpPr>
            <a:spLocks noGrp="1"/>
          </p:cNvSpPr>
          <p:nvPr>
            <p:ph type="sldNum" sz="quarter" idx="12"/>
          </p:nvPr>
        </p:nvSpPr>
        <p:spPr>
          <a:xfrm>
            <a:off x="6812508" y="6356350"/>
            <a:ext cx="2133600" cy="365125"/>
          </a:xfrm>
        </p:spPr>
        <p:txBody>
          <a:bodyPr/>
          <a:lstStyle/>
          <a:p>
            <a:fld id="{20CDB166-79C6-3345-B287-A7CE8B30FC7E}" type="slidenum">
              <a:rPr lang="en-US" smtClean="0"/>
              <a:t>2</a:t>
            </a:fld>
            <a:endParaRPr lang="en-US" dirty="0"/>
          </a:p>
        </p:txBody>
      </p:sp>
    </p:spTree>
    <p:extLst>
      <p:ext uri="{BB962C8B-B14F-4D97-AF65-F5344CB8AC3E}">
        <p14:creationId xmlns:p14="http://schemas.microsoft.com/office/powerpoint/2010/main"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smtClean="0"/>
              <a:t>  </a:t>
            </a:r>
            <a:r>
              <a:rPr lang="en-US" sz="2400" i="1" dirty="0" smtClean="0"/>
              <a:t>clientv10.c</a:t>
            </a:r>
            <a:endParaRPr lang="en-IN" sz="2400" i="1" dirty="0"/>
          </a:p>
          <a:p>
            <a:pPr algn="just"/>
            <a:r>
              <a:rPr lang="en-US" sz="2400" dirty="0" smtClean="0"/>
              <a:t>This </a:t>
            </a:r>
            <a:r>
              <a:rPr lang="en-US" sz="2400" dirty="0" smtClean="0"/>
              <a:t>program is </a:t>
            </a:r>
            <a:r>
              <a:rPr lang="en-US" sz="2400" dirty="0"/>
              <a:t>used to connect to server and request for service. </a:t>
            </a:r>
            <a:endParaRPr lang="en-US" sz="2400" dirty="0" smtClean="0"/>
          </a:p>
          <a:p>
            <a:pPr algn="just"/>
            <a:r>
              <a:rPr lang="en-US" sz="2400" dirty="0" smtClean="0"/>
              <a:t>After </a:t>
            </a:r>
            <a:r>
              <a:rPr lang="en-US" sz="2400" dirty="0"/>
              <a:t>the </a:t>
            </a:r>
            <a:r>
              <a:rPr lang="en-US" sz="2400" dirty="0" smtClean="0"/>
              <a:t>connection is established, client </a:t>
            </a:r>
            <a:r>
              <a:rPr lang="en-US" sz="2400" dirty="0"/>
              <a:t>receives file from server and closes connection after completion of file receiving</a:t>
            </a:r>
            <a:r>
              <a:rPr lang="en-US" sz="2400" dirty="0" smtClean="0"/>
              <a:t>.</a:t>
            </a:r>
          </a:p>
          <a:p>
            <a:pPr algn="just"/>
            <a:r>
              <a:rPr lang="en-US" sz="2400" dirty="0"/>
              <a:t>C</a:t>
            </a:r>
            <a:r>
              <a:rPr lang="en-US" sz="2400" dirty="0" smtClean="0"/>
              <a:t>lient </a:t>
            </a:r>
            <a:r>
              <a:rPr lang="en-US" sz="2400" dirty="0"/>
              <a:t>collects 5 files from server and also calculates the time taken to collect </a:t>
            </a:r>
            <a:r>
              <a:rPr lang="en-US" sz="2400" dirty="0" smtClean="0"/>
              <a:t>each of these files</a:t>
            </a:r>
            <a:r>
              <a:rPr lang="en-US" sz="2400" dirty="0" smtClean="0"/>
              <a:t>.</a:t>
            </a:r>
          </a:p>
          <a:p>
            <a:pPr algn="just"/>
            <a:r>
              <a:rPr lang="en-US" sz="2400" dirty="0" smtClean="0"/>
              <a:t>Client </a:t>
            </a:r>
            <a:r>
              <a:rPr lang="en-US" sz="2400" dirty="0"/>
              <a:t>logs calculated delays, source node, destination node, filename, time </a:t>
            </a:r>
            <a:r>
              <a:rPr lang="en-US" sz="2400" dirty="0" smtClean="0"/>
              <a:t>stamps values in to a file.</a:t>
            </a:r>
            <a:endParaRPr lang="en-US" sz="2400" dirty="0" smtClean="0"/>
          </a:p>
          <a:p>
            <a:pPr algn="just"/>
            <a:r>
              <a:rPr lang="en-US" sz="2400" dirty="0" smtClean="0"/>
              <a:t>Generated log will be in this format </a:t>
            </a:r>
            <a:r>
              <a:rPr lang="en-US" sz="2400" dirty="0" err="1" smtClean="0"/>
              <a:t>RTT_log</a:t>
            </a:r>
            <a:r>
              <a:rPr lang="en-US" sz="2400" dirty="0" smtClean="0"/>
              <a:t>_&lt;</a:t>
            </a:r>
            <a:r>
              <a:rPr lang="en-US" sz="2400" i="1" dirty="0" err="1" smtClean="0"/>
              <a:t>nodename</a:t>
            </a:r>
            <a:r>
              <a:rPr lang="en-US" sz="2400" dirty="0" smtClean="0"/>
              <a:t>&gt;.log</a:t>
            </a:r>
            <a:endParaRPr lang="en-IN"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20</a:t>
            </a:fld>
            <a:endParaRPr lang="en-US"/>
          </a:p>
        </p:txBody>
      </p:sp>
    </p:spTree>
    <p:extLst>
      <p:ext uri="{BB962C8B-B14F-4D97-AF65-F5344CB8AC3E}">
        <p14:creationId xmlns:p14="http://schemas.microsoft.com/office/powerpoint/2010/main" val="2440083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a:xfrm>
            <a:off x="457200" y="1448345"/>
            <a:ext cx="8229600" cy="4525963"/>
          </a:xfrm>
        </p:spPr>
        <p:txBody>
          <a:bodyPr>
            <a:normAutofit/>
          </a:bodyPr>
          <a:lstStyle/>
          <a:p>
            <a:pPr marL="0" indent="0" algn="just">
              <a:buNone/>
            </a:pPr>
            <a:r>
              <a:rPr lang="en-US" sz="2400" i="1" dirty="0"/>
              <a:t>startStopServer.sh</a:t>
            </a:r>
            <a:endParaRPr lang="en-IN" sz="2400" i="1" dirty="0"/>
          </a:p>
          <a:p>
            <a:pPr algn="just"/>
            <a:r>
              <a:rPr lang="en-US" sz="2400" dirty="0"/>
              <a:t>This script starts or stop the server based on the parameter given to the script.</a:t>
            </a:r>
            <a:endParaRPr lang="en-IN" sz="2400" dirty="0"/>
          </a:p>
          <a:p>
            <a:pPr marL="0" indent="0" algn="just">
              <a:buNone/>
            </a:pPr>
            <a:r>
              <a:rPr lang="en-US" sz="2400" dirty="0" smtClean="0"/>
              <a:t> </a:t>
            </a:r>
            <a:endParaRPr lang="en-US" sz="2400" i="1" dirty="0" smtClean="0"/>
          </a:p>
          <a:p>
            <a:pPr marL="0" indent="0" algn="just">
              <a:buNone/>
            </a:pPr>
            <a:r>
              <a:rPr lang="en-US" sz="2400" i="1" dirty="0" smtClean="0"/>
              <a:t>server.sh</a:t>
            </a:r>
            <a:endParaRPr lang="en-IN" sz="2400" i="1" dirty="0"/>
          </a:p>
          <a:p>
            <a:pPr algn="just"/>
            <a:r>
              <a:rPr lang="en-US" sz="2400" dirty="0"/>
              <a:t>This script calls </a:t>
            </a:r>
            <a:r>
              <a:rPr lang="en-US" sz="2400" i="1" dirty="0"/>
              <a:t>startStopServer.sh</a:t>
            </a:r>
            <a:r>
              <a:rPr lang="en-US" sz="2400" dirty="0"/>
              <a:t> script on the remote node to start or stop the server application. </a:t>
            </a:r>
            <a:endParaRPr lang="en-US" sz="2400" dirty="0" smtClean="0"/>
          </a:p>
          <a:p>
            <a:pPr algn="just"/>
            <a:r>
              <a:rPr lang="en-US" sz="2400" dirty="0" smtClean="0"/>
              <a:t>It </a:t>
            </a:r>
            <a:r>
              <a:rPr lang="en-US" sz="2400" dirty="0"/>
              <a:t>takes </a:t>
            </a:r>
            <a:r>
              <a:rPr lang="en-US" sz="2400" i="1" dirty="0"/>
              <a:t>nodesList.txt</a:t>
            </a:r>
            <a:r>
              <a:rPr lang="en-US" sz="2400" dirty="0"/>
              <a:t> file as input. And this script takes start or stop as one parameter</a:t>
            </a:r>
            <a:r>
              <a:rPr lang="en-US" sz="2400" dirty="0" smtClean="0"/>
              <a:t>.</a:t>
            </a:r>
          </a:p>
          <a:p>
            <a:pPr marL="0" indent="0" algn="just">
              <a:buNone/>
            </a:pPr>
            <a:endParaRPr lang="en-US" sz="2400" dirty="0" smtClean="0"/>
          </a:p>
          <a:p>
            <a:pPr algn="just"/>
            <a:endParaRPr lang="en-IN" sz="2400" dirty="0"/>
          </a:p>
          <a:p>
            <a:pPr algn="just"/>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t>21</a:t>
            </a:fld>
            <a:endParaRPr lang="en-US" dirty="0"/>
          </a:p>
        </p:txBody>
      </p:sp>
    </p:spTree>
    <p:extLst>
      <p:ext uri="{BB962C8B-B14F-4D97-AF65-F5344CB8AC3E}">
        <p14:creationId xmlns:p14="http://schemas.microsoft.com/office/powerpoint/2010/main" val="702040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i="1" dirty="0" smtClean="0"/>
              <a:t>startClient.sh</a:t>
            </a:r>
            <a:r>
              <a:rPr lang="en-US" sz="2400" dirty="0"/>
              <a:t>:</a:t>
            </a:r>
            <a:endParaRPr lang="en-IN" sz="2400" dirty="0"/>
          </a:p>
          <a:p>
            <a:pPr algn="just"/>
            <a:r>
              <a:rPr lang="en-US" sz="2400" dirty="0"/>
              <a:t>This script starts the client application, This takes </a:t>
            </a:r>
            <a:r>
              <a:rPr lang="en-US" sz="2400" i="1" dirty="0"/>
              <a:t>nodesList.txt</a:t>
            </a:r>
            <a:r>
              <a:rPr lang="en-US" sz="2400" dirty="0"/>
              <a:t> as input file which contains hostnames of all nodes</a:t>
            </a:r>
            <a:r>
              <a:rPr lang="en-US" sz="2400" dirty="0" smtClean="0"/>
              <a:t>.</a:t>
            </a:r>
          </a:p>
          <a:p>
            <a:pPr marL="0" indent="0" algn="just">
              <a:buNone/>
            </a:pPr>
            <a:r>
              <a:rPr lang="en-US" sz="2400" i="1" dirty="0"/>
              <a:t>stopClient.sh</a:t>
            </a:r>
            <a:r>
              <a:rPr lang="en-US" sz="2400" dirty="0"/>
              <a:t>:</a:t>
            </a:r>
            <a:endParaRPr lang="en-IN" sz="2400" dirty="0"/>
          </a:p>
          <a:p>
            <a:pPr algn="just"/>
            <a:r>
              <a:rPr lang="en-US" sz="2400" dirty="0"/>
              <a:t>This script stops the client application.</a:t>
            </a:r>
          </a:p>
          <a:p>
            <a:pPr algn="just"/>
            <a:r>
              <a:rPr lang="en-US" sz="2400" dirty="0"/>
              <a:t>Checks for any process related to client is running and kills it to stop the client</a:t>
            </a:r>
            <a:r>
              <a:rPr lang="en-US" sz="2400" dirty="0" smtClean="0"/>
              <a:t>.</a:t>
            </a:r>
            <a:endParaRPr lang="en-US" sz="2400" i="1" dirty="0"/>
          </a:p>
          <a:p>
            <a:pPr marL="0" indent="0">
              <a:buNone/>
            </a:pPr>
            <a:r>
              <a:rPr lang="en-US" sz="2400" i="1" dirty="0" smtClean="0"/>
              <a:t>client.sh</a:t>
            </a:r>
            <a:endParaRPr lang="en-US" sz="2400" i="1" dirty="0" smtClean="0"/>
          </a:p>
          <a:p>
            <a:r>
              <a:rPr lang="en-US" sz="2400" dirty="0" smtClean="0"/>
              <a:t>This </a:t>
            </a:r>
            <a:r>
              <a:rPr lang="en-US" sz="2400" dirty="0"/>
              <a:t>script calls </a:t>
            </a:r>
            <a:r>
              <a:rPr lang="en-US" sz="2400" i="1" dirty="0"/>
              <a:t>stopClient.sh</a:t>
            </a:r>
            <a:r>
              <a:rPr lang="en-US" sz="2400" dirty="0"/>
              <a:t> and </a:t>
            </a:r>
            <a:r>
              <a:rPr lang="en-US" sz="2400" i="1" dirty="0"/>
              <a:t>startClient.sh</a:t>
            </a:r>
            <a:r>
              <a:rPr lang="en-US" sz="2400" dirty="0"/>
              <a:t> on the remote node to </a:t>
            </a:r>
            <a:r>
              <a:rPr lang="en-US" sz="2400" dirty="0" smtClean="0"/>
              <a:t>stop or start </a:t>
            </a:r>
            <a:r>
              <a:rPr lang="en-US" sz="2400" dirty="0"/>
              <a:t>client application</a:t>
            </a:r>
            <a:r>
              <a:rPr lang="en-US" sz="2400" dirty="0" smtClean="0"/>
              <a:t>.</a:t>
            </a:r>
          </a:p>
          <a:p>
            <a:r>
              <a:rPr lang="en-US" sz="2400" dirty="0" smtClean="0"/>
              <a:t>It </a:t>
            </a:r>
            <a:r>
              <a:rPr lang="en-US" sz="2400" dirty="0"/>
              <a:t>takes </a:t>
            </a:r>
            <a:r>
              <a:rPr lang="en-US" sz="2400" i="1" dirty="0"/>
              <a:t>nodesList.txt</a:t>
            </a:r>
            <a:r>
              <a:rPr lang="en-US" sz="2400" dirty="0"/>
              <a:t> file as input. And this script takes start or stop as one parameter</a:t>
            </a:r>
            <a:r>
              <a:rPr lang="en-US" sz="2400" dirty="0" smtClean="0"/>
              <a:t>.</a:t>
            </a:r>
          </a:p>
          <a:p>
            <a:endParaRPr lang="en-US" sz="2400" dirty="0" smtClean="0"/>
          </a:p>
          <a:p>
            <a:endParaRPr lang="en-US" sz="2400" dirty="0" smtClean="0"/>
          </a:p>
          <a:p>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t>22</a:t>
            </a:fld>
            <a:endParaRPr lang="en-US" dirty="0"/>
          </a:p>
        </p:txBody>
      </p:sp>
    </p:spTree>
    <p:extLst>
      <p:ext uri="{BB962C8B-B14F-4D97-AF65-F5344CB8AC3E}">
        <p14:creationId xmlns:p14="http://schemas.microsoft.com/office/powerpoint/2010/main" val="65484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a:xfrm>
            <a:off x="593678" y="1600200"/>
            <a:ext cx="8229600" cy="4525963"/>
          </a:xfrm>
        </p:spPr>
        <p:txBody>
          <a:bodyPr>
            <a:normAutofit/>
          </a:bodyPr>
          <a:lstStyle/>
          <a:p>
            <a:pPr marL="0" indent="0" algn="just">
              <a:buNone/>
            </a:pPr>
            <a:r>
              <a:rPr lang="en-US" sz="2400" i="1" dirty="0" smtClean="0"/>
              <a:t>downloadRTT.sh :</a:t>
            </a:r>
            <a:endParaRPr lang="en-IN" sz="2400" i="1" dirty="0"/>
          </a:p>
          <a:p>
            <a:pPr algn="just"/>
            <a:r>
              <a:rPr lang="en-US" sz="2400" dirty="0"/>
              <a:t>This script collects all log files from all nodes and merges </a:t>
            </a:r>
            <a:r>
              <a:rPr lang="en-US" sz="2400" dirty="0" smtClean="0"/>
              <a:t>them</a:t>
            </a:r>
            <a:r>
              <a:rPr lang="en-US" sz="2400" dirty="0" smtClean="0"/>
              <a:t> </a:t>
            </a:r>
            <a:r>
              <a:rPr lang="en-US" sz="2400" dirty="0"/>
              <a:t>into one file</a:t>
            </a:r>
            <a:r>
              <a:rPr lang="en-US" sz="2400" dirty="0" smtClean="0"/>
              <a:t>.</a:t>
            </a:r>
            <a:endParaRPr lang="en-US" sz="2400" dirty="0" smtClean="0"/>
          </a:p>
          <a:p>
            <a:pPr algn="just"/>
            <a:r>
              <a:rPr lang="en-US" sz="2400" dirty="0" smtClean="0"/>
              <a:t>This </a:t>
            </a:r>
            <a:r>
              <a:rPr lang="en-US" sz="2400" dirty="0"/>
              <a:t>takes </a:t>
            </a:r>
            <a:r>
              <a:rPr lang="en-US" sz="2400" i="1" dirty="0"/>
              <a:t>nodesList.txt</a:t>
            </a:r>
            <a:r>
              <a:rPr lang="en-US" sz="2400" dirty="0"/>
              <a:t> file as </a:t>
            </a:r>
            <a:r>
              <a:rPr lang="en-US" sz="2400" dirty="0" smtClean="0"/>
              <a:t>input.</a:t>
            </a:r>
            <a:endParaRPr lang="en-US" sz="2400" dirty="0" smtClean="0"/>
          </a:p>
          <a:p>
            <a:pPr algn="just"/>
            <a:r>
              <a:rPr lang="en-US" sz="2400" dirty="0" smtClean="0"/>
              <a:t>Saves </a:t>
            </a:r>
            <a:r>
              <a:rPr lang="en-US" sz="2400" dirty="0"/>
              <a:t>the merged log file on local machine</a:t>
            </a:r>
            <a:r>
              <a:rPr lang="en-US" sz="2400" dirty="0" smtClean="0"/>
              <a:t>.</a:t>
            </a:r>
          </a:p>
          <a:p>
            <a:pPr algn="just"/>
            <a:endParaRPr lang="en-US" sz="2400" dirty="0" smtClean="0"/>
          </a:p>
          <a:p>
            <a:pPr marL="0" indent="0">
              <a:buNone/>
            </a:pPr>
            <a:r>
              <a:rPr lang="en-US" sz="2400" i="1" dirty="0" err="1"/>
              <a:t>loadDownloadDetails_bkp.sql</a:t>
            </a:r>
            <a:endParaRPr lang="en-US" sz="2400" i="1" dirty="0"/>
          </a:p>
          <a:p>
            <a:r>
              <a:rPr lang="en-US" sz="2400" dirty="0"/>
              <a:t>This </a:t>
            </a:r>
            <a:r>
              <a:rPr lang="en-US" sz="2400" dirty="0" err="1"/>
              <a:t>sql</a:t>
            </a:r>
            <a:r>
              <a:rPr lang="en-US" sz="2400" dirty="0"/>
              <a:t> file </a:t>
            </a:r>
            <a:r>
              <a:rPr lang="en-US" sz="2400" dirty="0" smtClean="0"/>
              <a:t>loads the log file data </a:t>
            </a:r>
            <a:r>
              <a:rPr lang="en-US" sz="2400" dirty="0"/>
              <a:t>in to </a:t>
            </a:r>
            <a:r>
              <a:rPr lang="en-US" sz="2400" dirty="0" smtClean="0"/>
              <a:t>database </a:t>
            </a:r>
            <a:r>
              <a:rPr lang="en-US" sz="2400" i="1" dirty="0" err="1" smtClean="0"/>
              <a:t>downloaddetails_bkp</a:t>
            </a:r>
            <a:r>
              <a:rPr lang="en-US" sz="2400" dirty="0" smtClean="0"/>
              <a:t>.</a:t>
            </a:r>
            <a:endParaRPr lang="en-IN" sz="2400" dirty="0"/>
          </a:p>
          <a:p>
            <a:pPr marL="0" indent="0" algn="just">
              <a:buNone/>
            </a:pPr>
            <a:endParaRPr lang="en-IN" sz="2400" dirty="0"/>
          </a:p>
        </p:txBody>
      </p:sp>
      <p:sp>
        <p:nvSpPr>
          <p:cNvPr id="4" name="Slide Number Placeholder 3"/>
          <p:cNvSpPr>
            <a:spLocks noGrp="1"/>
          </p:cNvSpPr>
          <p:nvPr>
            <p:ph type="sldNum" sz="quarter" idx="12"/>
          </p:nvPr>
        </p:nvSpPr>
        <p:spPr>
          <a:xfrm>
            <a:off x="7010400" y="6356350"/>
            <a:ext cx="2133600" cy="365125"/>
          </a:xfrm>
        </p:spPr>
        <p:txBody>
          <a:bodyPr/>
          <a:lstStyle/>
          <a:p>
            <a:fld id="{20CDB166-79C6-3345-B287-A7CE8B30FC7E}" type="slidenum">
              <a:rPr lang="en-US" smtClean="0"/>
              <a:t>23</a:t>
            </a:fld>
            <a:endParaRPr lang="en-US" dirty="0"/>
          </a:p>
        </p:txBody>
      </p:sp>
    </p:spTree>
    <p:extLst>
      <p:ext uri="{BB962C8B-B14F-4D97-AF65-F5344CB8AC3E}">
        <p14:creationId xmlns:p14="http://schemas.microsoft.com/office/powerpoint/2010/main" val="3305254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3"/>
          <a:stretch>
            <a:fillRect/>
          </a:stretch>
        </p:blipFill>
        <p:spPr>
          <a:xfrm>
            <a:off x="828569" y="839990"/>
            <a:ext cx="6998695" cy="5482185"/>
          </a:xfrm>
          <a:prstGeom prst="rect">
            <a:avLst/>
          </a:prstGeom>
        </p:spPr>
      </p:pic>
      <p:sp>
        <p:nvSpPr>
          <p:cNvPr id="3" name="Slide Number Placeholder 2"/>
          <p:cNvSpPr>
            <a:spLocks noGrp="1"/>
          </p:cNvSpPr>
          <p:nvPr>
            <p:ph type="sldNum" sz="quarter" idx="12"/>
          </p:nvPr>
        </p:nvSpPr>
        <p:spPr>
          <a:xfrm>
            <a:off x="7010400" y="6356350"/>
            <a:ext cx="2133600" cy="365125"/>
          </a:xfrm>
        </p:spPr>
        <p:txBody>
          <a:bodyPr/>
          <a:lstStyle/>
          <a:p>
            <a:fld id="{20CDB166-79C6-3345-B287-A7CE8B30FC7E}" type="slidenum">
              <a:rPr lang="en-US" smtClean="0"/>
              <a:t>24</a:t>
            </a:fld>
            <a:endParaRPr lang="en-US"/>
          </a:p>
        </p:txBody>
      </p:sp>
    </p:spTree>
    <p:extLst>
      <p:ext uri="{BB962C8B-B14F-4D97-AF65-F5344CB8AC3E}">
        <p14:creationId xmlns:p14="http://schemas.microsoft.com/office/powerpoint/2010/main" val="534180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Database </a:t>
            </a:r>
            <a:r>
              <a:rPr lang="en-IN" dirty="0" smtClean="0">
                <a:solidFill>
                  <a:schemeClr val="tx2"/>
                </a:solidFill>
              </a:rPr>
              <a:t>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as database server.</a:t>
            </a:r>
            <a:endParaRPr lang="en-IN" sz="2400" dirty="0" smtClean="0"/>
          </a:p>
          <a:p>
            <a:r>
              <a:rPr lang="en-IN" sz="2400" dirty="0" smtClean="0"/>
              <a:t>We have created a </a:t>
            </a:r>
            <a:r>
              <a:rPr lang="en-IN" sz="2400" dirty="0" smtClean="0"/>
              <a:t>database </a:t>
            </a:r>
            <a:r>
              <a:rPr lang="en-IN" sz="2400" dirty="0" smtClean="0"/>
              <a:t>name IGOD and the tables in the </a:t>
            </a:r>
            <a:r>
              <a:rPr lang="en-IN" sz="2400" dirty="0" smtClean="0"/>
              <a:t>database </a:t>
            </a:r>
            <a:r>
              <a:rPr lang="en-IN" sz="2400" dirty="0" smtClean="0"/>
              <a:t>are as follows.</a:t>
            </a:r>
          </a:p>
          <a:p>
            <a:pPr marL="0" indent="0">
              <a:buNone/>
            </a:pPr>
            <a:endParaRPr lang="en-IN" sz="2400" dirty="0"/>
          </a:p>
          <a:p>
            <a:r>
              <a:rPr lang="en-US" sz="2400" dirty="0"/>
              <a:t>n</a:t>
            </a:r>
            <a:r>
              <a:rPr lang="en-US" sz="2400" dirty="0" smtClean="0"/>
              <a:t>odes</a:t>
            </a:r>
            <a:endParaRPr lang="en-IN" sz="2400" dirty="0"/>
          </a:p>
          <a:p>
            <a:r>
              <a:rPr lang="en-US" sz="2400" dirty="0" err="1" smtClean="0"/>
              <a:t>d</a:t>
            </a:r>
            <a:r>
              <a:rPr lang="en-US" sz="2400" dirty="0" err="1" smtClean="0"/>
              <a:t>istofnodes</a:t>
            </a:r>
            <a:endParaRPr lang="en-US" sz="2400" dirty="0"/>
          </a:p>
          <a:p>
            <a:r>
              <a:rPr lang="en-US" sz="2400" dirty="0" smtClean="0"/>
              <a:t>downloaddetails_bkp</a:t>
            </a:r>
            <a:endParaRPr lang="en-IN" sz="2400" dirty="0"/>
          </a:p>
          <a:p>
            <a:pPr marL="0" indent="0">
              <a:buNone/>
            </a:pPr>
            <a:endParaRPr lang="en-IN" sz="2400" dirty="0" smtClean="0"/>
          </a:p>
          <a:p>
            <a:pPr marL="0" indent="0">
              <a:buNone/>
            </a:pPr>
            <a:r>
              <a:rPr lang="en-IN" sz="2400" dirty="0" smtClean="0"/>
              <a:t>View</a:t>
            </a:r>
            <a:endParaRPr lang="en-IN" sz="2400" dirty="0"/>
          </a:p>
          <a:p>
            <a:r>
              <a:rPr lang="en-IN" sz="2400" dirty="0" smtClean="0"/>
              <a:t>DDR</a:t>
            </a:r>
            <a:endParaRPr lang="en-IN" sz="2400" dirty="0"/>
          </a:p>
        </p:txBody>
      </p:sp>
      <p:sp>
        <p:nvSpPr>
          <p:cNvPr id="5" name="Slide Number Placeholder 4"/>
          <p:cNvSpPr>
            <a:spLocks noGrp="1"/>
          </p:cNvSpPr>
          <p:nvPr>
            <p:ph type="sldNum" sz="quarter" idx="12"/>
          </p:nvPr>
        </p:nvSpPr>
        <p:spPr>
          <a:xfrm>
            <a:off x="7010400" y="6366491"/>
            <a:ext cx="2133600" cy="365125"/>
          </a:xfrm>
        </p:spPr>
        <p:txBody>
          <a:bodyPr/>
          <a:lstStyle/>
          <a:p>
            <a:fld id="{20CDB166-79C6-3345-B287-A7CE8B30FC7E}" type="slidenum">
              <a:rPr lang="en-US" smtClean="0"/>
              <a:t>25</a:t>
            </a:fld>
            <a:endParaRPr lang="en-US"/>
          </a:p>
        </p:txBody>
      </p:sp>
    </p:spTree>
    <p:extLst>
      <p:ext uri="{BB962C8B-B14F-4D97-AF65-F5344CB8AC3E}">
        <p14:creationId xmlns:p14="http://schemas.microsoft.com/office/powerpoint/2010/main" val="269579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smtClean="0">
                <a:solidFill>
                  <a:schemeClr val="tx2"/>
                </a:solidFill>
              </a:rPr>
              <a:t>Database </a:t>
            </a:r>
            <a:r>
              <a:rPr lang="en-IN" dirty="0" smtClean="0">
                <a:solidFill>
                  <a:schemeClr val="tx2"/>
                </a:solidFill>
              </a:rPr>
              <a:t>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2348837"/>
            <a:ext cx="7233312" cy="3777327"/>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t>26</a:t>
            </a:fld>
            <a:endParaRPr lang="en-US" dirty="0"/>
          </a:p>
        </p:txBody>
      </p:sp>
    </p:spTree>
    <p:extLst>
      <p:ext uri="{BB962C8B-B14F-4D97-AF65-F5344CB8AC3E}">
        <p14:creationId xmlns:p14="http://schemas.microsoft.com/office/powerpoint/2010/main" val="2988347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a:t>
            </a:r>
            <a:r>
              <a:rPr lang="en-US" sz="2400" dirty="0" smtClean="0"/>
              <a:t>any of two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869743"/>
            <a:ext cx="7055891" cy="4256421"/>
          </a:xfrm>
          <a:prstGeom prst="rect">
            <a:avLst/>
          </a:prstGeom>
        </p:spPr>
      </p:pic>
      <p:sp>
        <p:nvSpPr>
          <p:cNvPr id="5" name="Slide Number Placeholder 4"/>
          <p:cNvSpPr>
            <a:spLocks noGrp="1"/>
          </p:cNvSpPr>
          <p:nvPr>
            <p:ph type="sldNum" sz="quarter" idx="12"/>
          </p:nvPr>
        </p:nvSpPr>
        <p:spPr>
          <a:xfrm>
            <a:off x="6867098" y="6445013"/>
            <a:ext cx="2133600" cy="365125"/>
          </a:xfrm>
        </p:spPr>
        <p:txBody>
          <a:bodyPr/>
          <a:lstStyle/>
          <a:p>
            <a:fld id="{20CDB166-79C6-3345-B287-A7CE8B30FC7E}" type="slidenum">
              <a:rPr lang="en-US" smtClean="0"/>
              <a:t>27</a:t>
            </a:fld>
            <a:endParaRPr lang="en-US"/>
          </a:p>
        </p:txBody>
      </p:sp>
    </p:spTree>
    <p:extLst>
      <p:ext uri="{BB962C8B-B14F-4D97-AF65-F5344CB8AC3E}">
        <p14:creationId xmlns:p14="http://schemas.microsoft.com/office/powerpoint/2010/main" val="212493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err="1" smtClean="0"/>
              <a:t>downloaddetails_bkp</a:t>
            </a:r>
            <a:r>
              <a:rPr lang="en-US" sz="2000" dirty="0" smtClean="0"/>
              <a:t>: This table stores </a:t>
            </a:r>
            <a:r>
              <a:rPr lang="en-US" sz="2000" dirty="0"/>
              <a:t>source node, destination node, file name, start times, end times, delays and the average delay.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074460"/>
            <a:ext cx="8267700" cy="3930555"/>
          </a:xfrm>
          <a:prstGeom prst="rect">
            <a:avLst/>
          </a:prstGeom>
        </p:spPr>
      </p:pic>
      <p:sp>
        <p:nvSpPr>
          <p:cNvPr id="5" name="Slide Number Placeholder 4"/>
          <p:cNvSpPr>
            <a:spLocks noGrp="1"/>
          </p:cNvSpPr>
          <p:nvPr>
            <p:ph type="sldNum" sz="quarter" idx="12"/>
          </p:nvPr>
        </p:nvSpPr>
        <p:spPr>
          <a:xfrm>
            <a:off x="6880746" y="6492875"/>
            <a:ext cx="2133600" cy="365125"/>
          </a:xfrm>
        </p:spPr>
        <p:txBody>
          <a:bodyPr/>
          <a:lstStyle/>
          <a:p>
            <a:fld id="{20CDB166-79C6-3345-B287-A7CE8B30FC7E}" type="slidenum">
              <a:rPr lang="en-US" smtClean="0"/>
              <a:t>28</a:t>
            </a:fld>
            <a:endParaRPr lang="en-US"/>
          </a:p>
        </p:txBody>
      </p:sp>
    </p:spTree>
    <p:extLst>
      <p:ext uri="{BB962C8B-B14F-4D97-AF65-F5344CB8AC3E}">
        <p14:creationId xmlns:p14="http://schemas.microsoft.com/office/powerpoint/2010/main" val="2422039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smtClean="0">
                <a:solidFill>
                  <a:schemeClr val="tx2"/>
                </a:solidFill>
              </a:rPr>
              <a:t>Database </a:t>
            </a:r>
            <a:r>
              <a:rPr lang="en-IN" dirty="0">
                <a:solidFill>
                  <a:schemeClr val="tx2"/>
                </a:solidFill>
              </a:rPr>
              <a:t>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2607154"/>
            <a:ext cx="8679976" cy="3363310"/>
          </a:xfrm>
          <a:prstGeom prst="rect">
            <a:avLst/>
          </a:prstGeom>
        </p:spPr>
      </p:pic>
      <p:sp>
        <p:nvSpPr>
          <p:cNvPr id="5" name="Slide Number Placeholder 4"/>
          <p:cNvSpPr>
            <a:spLocks noGrp="1"/>
          </p:cNvSpPr>
          <p:nvPr>
            <p:ph type="sldNum" sz="quarter" idx="12"/>
          </p:nvPr>
        </p:nvSpPr>
        <p:spPr>
          <a:xfrm>
            <a:off x="6819331" y="6492875"/>
            <a:ext cx="2133600" cy="365125"/>
          </a:xfrm>
        </p:spPr>
        <p:txBody>
          <a:bodyPr/>
          <a:lstStyle/>
          <a:p>
            <a:fld id="{20CDB166-79C6-3345-B287-A7CE8B30FC7E}" type="slidenum">
              <a:rPr lang="en-US" smtClean="0"/>
              <a:t>29</a:t>
            </a:fld>
            <a:endParaRPr lang="en-US"/>
          </a:p>
        </p:txBody>
      </p:sp>
    </p:spTree>
    <p:extLst>
      <p:ext uri="{BB962C8B-B14F-4D97-AF65-F5344CB8AC3E}">
        <p14:creationId xmlns:p14="http://schemas.microsoft.com/office/powerpoint/2010/main" val="4004850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
        <p:nvSpPr>
          <p:cNvPr id="4" name="Slide Number Placeholder 3"/>
          <p:cNvSpPr>
            <a:spLocks noGrp="1"/>
          </p:cNvSpPr>
          <p:nvPr>
            <p:ph type="sldNum" sz="quarter" idx="12"/>
          </p:nvPr>
        </p:nvSpPr>
        <p:spPr>
          <a:xfrm>
            <a:off x="6839802" y="6356350"/>
            <a:ext cx="2133600" cy="365125"/>
          </a:xfrm>
        </p:spPr>
        <p:txBody>
          <a:bodyPr/>
          <a:lstStyle/>
          <a:p>
            <a:fld id="{20CDB166-79C6-3345-B287-A7CE8B30FC7E}" type="slidenum">
              <a:rPr lang="en-US" smtClean="0"/>
              <a:t>3</a:t>
            </a:fld>
            <a:endParaRPr lang="en-US" dirty="0"/>
          </a:p>
        </p:txBody>
      </p:sp>
    </p:spTree>
    <p:extLst>
      <p:ext uri="{BB962C8B-B14F-4D97-AF65-F5344CB8AC3E}">
        <p14:creationId xmlns:p14="http://schemas.microsoft.com/office/powerpoint/2010/main" val="265206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p>
          <a:p>
            <a:r>
              <a:rPr lang="en-IN" sz="2400" dirty="0"/>
              <a:t>In computer networking, RWIN (TCP Receive Window) is the amount of data that a computer can accept without acknowledging the sender</a:t>
            </a:r>
            <a:r>
              <a:rPr lang="en-IN" sz="2400" dirty="0" smtClean="0"/>
              <a:t>.</a:t>
            </a:r>
          </a:p>
          <a:p>
            <a:r>
              <a:rPr lang="en-IN" sz="2400" dirty="0"/>
              <a:t> If the sender has not received acknowledgement for the first packet it sent, it will stop and wait and if this wait exceeds a certain limit, it may even retransmit.</a:t>
            </a:r>
          </a:p>
        </p:txBody>
      </p:sp>
      <p:sp>
        <p:nvSpPr>
          <p:cNvPr id="4" name="Slide Number Placeholder 3"/>
          <p:cNvSpPr>
            <a:spLocks noGrp="1"/>
          </p:cNvSpPr>
          <p:nvPr>
            <p:ph type="sldNum" sz="quarter" idx="12"/>
          </p:nvPr>
        </p:nvSpPr>
        <p:spPr>
          <a:xfrm>
            <a:off x="6839803" y="6492875"/>
            <a:ext cx="2133600" cy="365125"/>
          </a:xfrm>
        </p:spPr>
        <p:txBody>
          <a:bodyPr/>
          <a:lstStyle/>
          <a:p>
            <a:fld id="{20CDB166-79C6-3345-B287-A7CE8B30FC7E}" type="slidenum">
              <a:rPr lang="en-US" smtClean="0"/>
              <a:t>30</a:t>
            </a:fld>
            <a:endParaRPr lang="en-US"/>
          </a:p>
        </p:txBody>
      </p:sp>
    </p:spTree>
    <p:extLst>
      <p:ext uri="{BB962C8B-B14F-4D97-AF65-F5344CB8AC3E}">
        <p14:creationId xmlns:p14="http://schemas.microsoft.com/office/powerpoint/2010/main" val="1881284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We analysed the RTT values for different RWIN values and adjusted the receive window in our application.</a:t>
            </a:r>
          </a:p>
          <a:p>
            <a:pPr marL="0" indent="0">
              <a:buNone/>
            </a:pPr>
            <a:endParaRPr lang="en-IN" sz="2400" dirty="0" smtClean="0"/>
          </a:p>
          <a:p>
            <a:r>
              <a:rPr lang="en-IN" sz="2400" dirty="0" smtClean="0"/>
              <a:t>We also optimizing the RTT values by collecting the files multiple times and calculating the average of delay.</a:t>
            </a:r>
          </a:p>
          <a:p>
            <a:pPr marL="0" indent="0">
              <a:buNone/>
            </a:pPr>
            <a:endParaRPr lang="en-IN" sz="2400" dirty="0" smtClean="0"/>
          </a:p>
          <a:p>
            <a:r>
              <a:rPr lang="en-IN" sz="2400" dirty="0" smtClean="0"/>
              <a:t>To observer variations in RTT, we collected the files on different times of the day.</a:t>
            </a:r>
          </a:p>
          <a:p>
            <a:endParaRPr lang="en-IN" sz="2400" dirty="0"/>
          </a:p>
        </p:txBody>
      </p:sp>
      <p:sp>
        <p:nvSpPr>
          <p:cNvPr id="4"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2" name="Slide Number Placeholder 1"/>
          <p:cNvSpPr>
            <a:spLocks noGrp="1"/>
          </p:cNvSpPr>
          <p:nvPr>
            <p:ph type="sldNum" sz="quarter" idx="12"/>
          </p:nvPr>
        </p:nvSpPr>
        <p:spPr>
          <a:xfrm>
            <a:off x="6908042" y="6370093"/>
            <a:ext cx="2133600" cy="365125"/>
          </a:xfrm>
        </p:spPr>
        <p:txBody>
          <a:bodyPr/>
          <a:lstStyle/>
          <a:p>
            <a:fld id="{20CDB166-79C6-3345-B287-A7CE8B30FC7E}" type="slidenum">
              <a:rPr lang="en-US" smtClean="0"/>
              <a:t>31</a:t>
            </a:fld>
            <a:endParaRPr lang="en-US"/>
          </a:p>
        </p:txBody>
      </p:sp>
    </p:spTree>
    <p:extLst>
      <p:ext uri="{BB962C8B-B14F-4D97-AF65-F5344CB8AC3E}">
        <p14:creationId xmlns:p14="http://schemas.microsoft.com/office/powerpoint/2010/main" val="3207054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a:t>
            </a:r>
            <a:endParaRPr lang="en-IN" dirty="0"/>
          </a:p>
        </p:txBody>
      </p:sp>
      <p:sp>
        <p:nvSpPr>
          <p:cNvPr id="3" name="Content Placeholder 2"/>
          <p:cNvSpPr>
            <a:spLocks noGrp="1"/>
          </p:cNvSpPr>
          <p:nvPr>
            <p:ph idx="1"/>
          </p:nvPr>
        </p:nvSpPr>
        <p:spPr/>
        <p:txBody>
          <a:bodyPr>
            <a:normAutofit/>
          </a:bodyPr>
          <a:lstStyle/>
          <a:p>
            <a:r>
              <a:rPr lang="en-IN" sz="2400" dirty="0" smtClean="0"/>
              <a:t>Data </a:t>
            </a:r>
            <a:r>
              <a:rPr lang="en-IN" sz="2400" dirty="0"/>
              <a:t>Analysis is the process of systematically applying statistical and/or logical techniques to </a:t>
            </a:r>
            <a:r>
              <a:rPr lang="en-IN" sz="2400" dirty="0" smtClean="0"/>
              <a:t>describe </a:t>
            </a:r>
            <a:r>
              <a:rPr lang="en-IN" sz="2400" dirty="0"/>
              <a:t>and evaluate data.</a:t>
            </a:r>
            <a:endParaRPr lang="en-IN" sz="2400" dirty="0" smtClean="0"/>
          </a:p>
          <a:p>
            <a:endParaRPr lang="en-IN" sz="2400" dirty="0"/>
          </a:p>
          <a:p>
            <a:r>
              <a:rPr lang="en-IN" sz="2400" dirty="0" smtClean="0"/>
              <a:t>Here we try find the predicted distance from the source to host based on the network delay</a:t>
            </a:r>
          </a:p>
          <a:p>
            <a:endParaRPr lang="en-IN" sz="2400" dirty="0" smtClean="0"/>
          </a:p>
          <a:p>
            <a:r>
              <a:rPr lang="en-IN" sz="2400" dirty="0" smtClean="0"/>
              <a:t>Relationship between network delay and geographical distance</a:t>
            </a:r>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32</a:t>
            </a:fld>
            <a:endParaRPr lang="en-US"/>
          </a:p>
        </p:txBody>
      </p:sp>
    </p:spTree>
    <p:extLst>
      <p:ext uri="{BB962C8B-B14F-4D97-AF65-F5344CB8AC3E}">
        <p14:creationId xmlns:p14="http://schemas.microsoft.com/office/powerpoint/2010/main" val="136301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Data </a:t>
            </a:r>
            <a:r>
              <a:rPr lang="en-IN" dirty="0" smtClean="0">
                <a:solidFill>
                  <a:schemeClr val="tx2"/>
                </a:solidFill>
              </a:rPr>
              <a:t>Analysis(Cont..)</a:t>
            </a:r>
            <a:endParaRPr lang="en-IN" dirty="0"/>
          </a:p>
        </p:txBody>
      </p:sp>
      <p:sp>
        <p:nvSpPr>
          <p:cNvPr id="3" name="Content Placeholder 2"/>
          <p:cNvSpPr>
            <a:spLocks noGrp="1"/>
          </p:cNvSpPr>
          <p:nvPr>
            <p:ph idx="1"/>
          </p:nvPr>
        </p:nvSpPr>
        <p:spPr>
          <a:xfrm>
            <a:off x="491319" y="1417638"/>
            <a:ext cx="8229600" cy="4525963"/>
          </a:xfrm>
        </p:spPr>
        <p:txBody>
          <a:bodyPr>
            <a:normAutofit/>
          </a:bodyPr>
          <a:lstStyle/>
          <a:p>
            <a:endParaRPr lang="en-IN" sz="2400" dirty="0" smtClean="0"/>
          </a:p>
          <a:p>
            <a:endParaRPr lang="en-IN" sz="2400" dirty="0"/>
          </a:p>
          <a:p>
            <a:r>
              <a:rPr lang="en-IN" sz="2400" dirty="0" smtClean="0"/>
              <a:t>Calculation </a:t>
            </a:r>
            <a:r>
              <a:rPr lang="en-IN" sz="2400" dirty="0"/>
              <a:t>of DDR</a:t>
            </a:r>
          </a:p>
          <a:p>
            <a:r>
              <a:rPr lang="en-IN" sz="2400" dirty="0"/>
              <a:t>Calculating Estimated Distance</a:t>
            </a:r>
          </a:p>
          <a:p>
            <a:r>
              <a:rPr lang="en-IN" sz="2400" dirty="0"/>
              <a:t>Distance Error</a:t>
            </a:r>
          </a:p>
          <a:p>
            <a:r>
              <a:rPr lang="en-IN" sz="2400" dirty="0"/>
              <a:t>Plotting of Graphs</a:t>
            </a:r>
          </a:p>
          <a:p>
            <a:r>
              <a:rPr lang="en-IN" sz="2400" dirty="0"/>
              <a:t>Error </a:t>
            </a:r>
            <a:r>
              <a:rPr lang="en-IN" sz="2400" dirty="0" smtClean="0"/>
              <a:t>Correction Techniques</a:t>
            </a:r>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894395" y="6356350"/>
            <a:ext cx="2133600" cy="365125"/>
          </a:xfrm>
        </p:spPr>
        <p:txBody>
          <a:bodyPr/>
          <a:lstStyle/>
          <a:p>
            <a:fld id="{20CDB166-79C6-3345-B287-A7CE8B30FC7E}" type="slidenum">
              <a:rPr lang="en-US" smtClean="0"/>
              <a:t>33</a:t>
            </a:fld>
            <a:endParaRPr lang="en-US"/>
          </a:p>
        </p:txBody>
      </p:sp>
    </p:spTree>
    <p:extLst>
      <p:ext uri="{BB962C8B-B14F-4D97-AF65-F5344CB8AC3E}">
        <p14:creationId xmlns:p14="http://schemas.microsoft.com/office/powerpoint/2010/main" val="1971997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Calculation of DDR</a:t>
            </a:r>
            <a:endParaRPr lang="en-IN" dirty="0"/>
          </a:p>
        </p:txBody>
      </p:sp>
      <p:sp>
        <p:nvSpPr>
          <p:cNvPr id="3" name="Content Placeholder 2"/>
          <p:cNvSpPr>
            <a:spLocks noGrp="1"/>
          </p:cNvSpPr>
          <p:nvPr>
            <p:ph idx="1"/>
          </p:nvPr>
        </p:nvSpPr>
        <p:spPr/>
        <p:txBody>
          <a:bodyPr>
            <a:normAutofit/>
          </a:bodyPr>
          <a:lstStyle/>
          <a:p>
            <a:pPr marL="0" indent="0">
              <a:buNone/>
            </a:pPr>
            <a:endParaRPr lang="en-IN" sz="2400" dirty="0" smtClean="0"/>
          </a:p>
          <a:p>
            <a:r>
              <a:rPr lang="en-IN" sz="2400" dirty="0" smtClean="0"/>
              <a:t>Here we use the collected data and find the location of host based on the delay  </a:t>
            </a:r>
          </a:p>
          <a:p>
            <a:pPr marL="0" indent="0">
              <a:buNone/>
            </a:pPr>
            <a:endParaRPr lang="en-IN" sz="2400" dirty="0"/>
          </a:p>
          <a:p>
            <a:r>
              <a:rPr lang="en-IN" sz="2400" dirty="0" smtClean="0"/>
              <a:t>Relation between distance and delay gives us the DDR </a:t>
            </a:r>
          </a:p>
          <a:p>
            <a:endParaRPr lang="en-IN" sz="2400" dirty="0" smtClean="0"/>
          </a:p>
          <a:p>
            <a:r>
              <a:rPr lang="en-IN" sz="2400" dirty="0" smtClean="0"/>
              <a:t>Calculated distance to delay ratio of each </a:t>
            </a:r>
            <a:r>
              <a:rPr lang="en-IN" sz="2400" dirty="0" smtClean="0"/>
              <a:t>node for each file size:</a:t>
            </a:r>
            <a:endParaRPr lang="en-IN" sz="2400" dirty="0" smtClean="0"/>
          </a:p>
          <a:p>
            <a:pPr marL="0" indent="0">
              <a:buNone/>
            </a:pPr>
            <a:endParaRPr lang="en-IN" sz="2400" dirty="0" smtClean="0"/>
          </a:p>
          <a:p>
            <a:pPr marL="0" indent="0">
              <a:buNone/>
            </a:pPr>
            <a:r>
              <a:rPr lang="en-IN" sz="2400" dirty="0"/>
              <a:t> </a:t>
            </a:r>
            <a:r>
              <a:rPr lang="en-IN" sz="2400" dirty="0" smtClean="0"/>
              <a:t>             DDR=Distance(</a:t>
            </a:r>
            <a:r>
              <a:rPr lang="en-IN" sz="2400" dirty="0" err="1" smtClean="0"/>
              <a:t>source,Host</a:t>
            </a:r>
            <a:r>
              <a:rPr lang="en-IN" sz="2400" dirty="0" smtClean="0"/>
              <a:t>)/</a:t>
            </a:r>
            <a:r>
              <a:rPr lang="en-IN" sz="2400" dirty="0" err="1" smtClean="0"/>
              <a:t>rtt</a:t>
            </a:r>
            <a:r>
              <a:rPr lang="en-IN" sz="2400" dirty="0" smtClean="0"/>
              <a:t>(</a:t>
            </a:r>
            <a:r>
              <a:rPr lang="en-IN" sz="2400" dirty="0" err="1" smtClean="0"/>
              <a:t>Source,Host</a:t>
            </a:r>
            <a:r>
              <a:rPr lang="en-IN" sz="2400" dirty="0" smtClean="0"/>
              <a:t>)</a:t>
            </a:r>
          </a:p>
          <a:p>
            <a:pPr marL="0" indent="0">
              <a:buNone/>
            </a:pPr>
            <a:endParaRPr lang="en-IN" sz="2400" dirty="0" smtClean="0"/>
          </a:p>
          <a:p>
            <a:pPr marL="0" indent="0">
              <a:buNone/>
            </a:pPr>
            <a:endParaRPr lang="en-IN" sz="2400" dirty="0"/>
          </a:p>
        </p:txBody>
      </p:sp>
      <p:sp>
        <p:nvSpPr>
          <p:cNvPr id="4" name="Slide Number Placeholder 3"/>
          <p:cNvSpPr>
            <a:spLocks noGrp="1"/>
          </p:cNvSpPr>
          <p:nvPr>
            <p:ph type="sldNum" sz="quarter" idx="12"/>
          </p:nvPr>
        </p:nvSpPr>
        <p:spPr>
          <a:xfrm>
            <a:off x="6908042" y="6492875"/>
            <a:ext cx="2133600" cy="365125"/>
          </a:xfrm>
        </p:spPr>
        <p:txBody>
          <a:bodyPr/>
          <a:lstStyle/>
          <a:p>
            <a:fld id="{20CDB166-79C6-3345-B287-A7CE8B30FC7E}" type="slidenum">
              <a:rPr lang="en-US" smtClean="0"/>
              <a:t>34</a:t>
            </a:fld>
            <a:endParaRPr lang="en-US"/>
          </a:p>
        </p:txBody>
      </p:sp>
    </p:spTree>
    <p:extLst>
      <p:ext uri="{BB962C8B-B14F-4D97-AF65-F5344CB8AC3E}">
        <p14:creationId xmlns:p14="http://schemas.microsoft.com/office/powerpoint/2010/main" val="2446918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Query for DDR calculation</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SELECT </a:t>
            </a:r>
          </a:p>
          <a:p>
            <a:pPr marL="0" indent="0">
              <a:buNone/>
            </a:pPr>
            <a:r>
              <a:rPr lang="en-IN" dirty="0" smtClean="0"/>
              <a:t>        AVG((</a:t>
            </a:r>
            <a:r>
              <a:rPr lang="en-IN" dirty="0" err="1" smtClean="0"/>
              <a:t>b.distance</a:t>
            </a:r>
            <a:r>
              <a:rPr lang="en-IN" dirty="0" smtClean="0"/>
              <a:t> / </a:t>
            </a:r>
            <a:r>
              <a:rPr lang="en-IN" dirty="0" err="1" smtClean="0"/>
              <a:t>a.avgdelay</a:t>
            </a:r>
            <a:r>
              <a:rPr lang="en-IN" dirty="0" smtClean="0"/>
              <a:t>)) AS DDR</a:t>
            </a:r>
          </a:p>
          <a:p>
            <a:pPr marL="0" indent="0">
              <a:buNone/>
            </a:pPr>
            <a:r>
              <a:rPr lang="en-IN" dirty="0" smtClean="0"/>
              <a:t>    FROM</a:t>
            </a:r>
          </a:p>
          <a:p>
            <a:pPr marL="0" indent="0">
              <a:buNone/>
            </a:pPr>
            <a:r>
              <a:rPr lang="en-IN" dirty="0" smtClean="0"/>
              <a:t>        (</a:t>
            </a:r>
            <a:r>
              <a:rPr lang="en-IN" dirty="0" err="1" smtClean="0"/>
              <a:t>downloaddetails_bkp</a:t>
            </a:r>
            <a:r>
              <a:rPr lang="en-IN" dirty="0" smtClean="0"/>
              <a:t> a</a:t>
            </a:r>
          </a:p>
          <a:p>
            <a:pPr marL="0" indent="0">
              <a:buNone/>
            </a:pPr>
            <a:r>
              <a:rPr lang="en-IN" dirty="0" smtClean="0"/>
              <a:t>        JOIN </a:t>
            </a:r>
            <a:r>
              <a:rPr lang="en-IN" dirty="0" err="1" smtClean="0"/>
              <a:t>distofnodes</a:t>
            </a:r>
            <a:r>
              <a:rPr lang="en-IN" dirty="0" smtClean="0"/>
              <a:t> b)</a:t>
            </a:r>
          </a:p>
          <a:p>
            <a:pPr marL="0" indent="0">
              <a:buNone/>
            </a:pPr>
            <a:r>
              <a:rPr lang="en-IN" dirty="0" smtClean="0"/>
              <a:t>    WHERE</a:t>
            </a:r>
          </a:p>
          <a:p>
            <a:pPr marL="0" indent="0">
              <a:buNone/>
            </a:pPr>
            <a:r>
              <a:rPr lang="en-IN" dirty="0" smtClean="0"/>
              <a:t>        ((</a:t>
            </a:r>
            <a:r>
              <a:rPr lang="en-IN" dirty="0" err="1" smtClean="0"/>
              <a:t>a.source</a:t>
            </a:r>
            <a:r>
              <a:rPr lang="en-IN" dirty="0" smtClean="0"/>
              <a:t> = </a:t>
            </a:r>
            <a:r>
              <a:rPr lang="en-IN" dirty="0" err="1" smtClean="0"/>
              <a:t>b.source</a:t>
            </a:r>
            <a:r>
              <a:rPr lang="en-IN" dirty="0" smtClean="0"/>
              <a:t>)</a:t>
            </a:r>
          </a:p>
          <a:p>
            <a:pPr marL="0" indent="0">
              <a:buNone/>
            </a:pPr>
            <a:r>
              <a:rPr lang="en-IN" dirty="0" smtClean="0"/>
              <a:t>            AND (</a:t>
            </a:r>
            <a:r>
              <a:rPr lang="en-IN" dirty="0" err="1" smtClean="0"/>
              <a:t>a.destination</a:t>
            </a:r>
            <a:r>
              <a:rPr lang="en-IN" dirty="0" smtClean="0"/>
              <a:t> = </a:t>
            </a:r>
            <a:r>
              <a:rPr lang="en-IN" dirty="0" err="1" smtClean="0"/>
              <a:t>b.destination</a:t>
            </a:r>
            <a:r>
              <a:rPr lang="en-IN" dirty="0" smtClean="0"/>
              <a:t>)</a:t>
            </a:r>
          </a:p>
          <a:p>
            <a:pPr marL="0" indent="0">
              <a:buNone/>
            </a:pPr>
            <a:r>
              <a:rPr lang="en-IN" dirty="0" smtClean="0"/>
              <a:t>            AND (</a:t>
            </a:r>
            <a:r>
              <a:rPr lang="en-IN" dirty="0" err="1" smtClean="0"/>
              <a:t>a.filename</a:t>
            </a:r>
            <a:r>
              <a:rPr lang="en-IN" dirty="0" smtClean="0"/>
              <a:t> = ‘file1KB.txt’)</a:t>
            </a:r>
          </a:p>
          <a:p>
            <a:pPr marL="0" indent="0">
              <a:buNone/>
            </a:pPr>
            <a:r>
              <a:rPr lang="en-IN" dirty="0" smtClean="0"/>
              <a:t>            AND (</a:t>
            </a:r>
            <a:r>
              <a:rPr lang="en-IN" dirty="0" err="1" smtClean="0"/>
              <a:t>a.source</a:t>
            </a:r>
            <a:r>
              <a:rPr lang="en-IN" dirty="0" smtClean="0"/>
              <a:t> &lt;&gt; </a:t>
            </a:r>
            <a:r>
              <a:rPr lang="en-IN" dirty="0" err="1" smtClean="0"/>
              <a:t>a.destination</a:t>
            </a:r>
            <a:r>
              <a:rPr lang="en-IN" dirty="0" smtClean="0"/>
              <a:t>)</a:t>
            </a:r>
          </a:p>
          <a:p>
            <a:pPr marL="0" indent="0">
              <a:buNone/>
            </a:pPr>
            <a:r>
              <a:rPr lang="en-IN" dirty="0" smtClean="0"/>
              <a:t>            AND (DATE_FORMAT(a.starttime1, %</a:t>
            </a:r>
            <a:r>
              <a:rPr lang="en-IN" dirty="0" err="1" smtClean="0"/>
              <a:t>Y%m%d</a:t>
            </a:r>
            <a:r>
              <a:rPr lang="en-IN" dirty="0" smtClean="0"/>
              <a:t>) &gt; DATE_FORMAT(2015-10-25, %</a:t>
            </a:r>
            <a:r>
              <a:rPr lang="en-IN" dirty="0" err="1" smtClean="0"/>
              <a:t>Y%m%d</a:t>
            </a:r>
            <a:r>
              <a:rPr lang="en-IN" dirty="0" smtClean="0"/>
              <a:t>)))</a:t>
            </a:r>
          </a:p>
          <a:p>
            <a:pPr marL="0" indent="0">
              <a:buNone/>
            </a:pPr>
            <a:r>
              <a:rPr lang="en-IN" dirty="0" smtClean="0"/>
              <a:t>    GROUP BY </a:t>
            </a:r>
            <a:r>
              <a:rPr lang="en-IN" dirty="0" err="1" smtClean="0"/>
              <a:t>a.destination</a:t>
            </a:r>
            <a:r>
              <a:rPr lang="en-IN" dirty="0"/>
              <a:t>;</a:t>
            </a:r>
            <a:endParaRPr lang="en-IN" dirty="0" smtClean="0"/>
          </a:p>
          <a:p>
            <a:pPr marL="0" indent="0">
              <a:buNone/>
            </a:pPr>
            <a:endParaRPr lang="en-IN" dirty="0"/>
          </a:p>
        </p:txBody>
      </p:sp>
    </p:spTree>
    <p:extLst>
      <p:ext uri="{BB962C8B-B14F-4D97-AF65-F5344CB8AC3E}">
        <p14:creationId xmlns:p14="http://schemas.microsoft.com/office/powerpoint/2010/main" val="2074158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837"/>
          </a:xfrm>
        </p:spPr>
        <p:txBody>
          <a:bodyPr/>
          <a:lstStyle/>
          <a:p>
            <a:r>
              <a:rPr lang="en-IN" smtClean="0">
                <a:solidFill>
                  <a:schemeClr val="tx2"/>
                </a:solidFill>
              </a:rPr>
              <a:t>Data Presentation-Graphs</a:t>
            </a:r>
            <a:endParaRPr lang="en-IN">
              <a:solidFill>
                <a:schemeClr val="tx2"/>
              </a:solidFill>
            </a:endParaRPr>
          </a:p>
        </p:txBody>
      </p:sp>
      <p:sp>
        <p:nvSpPr>
          <p:cNvPr id="3" name="Content Placeholder 2"/>
          <p:cNvSpPr>
            <a:spLocks noGrp="1"/>
          </p:cNvSpPr>
          <p:nvPr>
            <p:ph idx="1"/>
          </p:nvPr>
        </p:nvSpPr>
        <p:spPr>
          <a:xfrm>
            <a:off x="457200" y="1133475"/>
            <a:ext cx="8229600" cy="4992688"/>
          </a:xfrm>
        </p:spPr>
        <p:txBody>
          <a:bodyPr>
            <a:normAutofit/>
          </a:bodyPr>
          <a:lstStyle/>
          <a:p>
            <a:r>
              <a:rPr lang="en-IN" sz="2400" smtClean="0"/>
              <a:t>We have plotted different types of graphs and they are</a:t>
            </a:r>
          </a:p>
          <a:p>
            <a:endParaRPr lang="en-IN" sz="2400"/>
          </a:p>
          <a:p>
            <a:r>
              <a:rPr lang="en-US" sz="2400" smtClean="0"/>
              <a:t> </a:t>
            </a:r>
            <a:r>
              <a:rPr lang="en-US" sz="2400"/>
              <a:t>CDF of delay vs </a:t>
            </a:r>
            <a:r>
              <a:rPr lang="en-US" sz="2400" smtClean="0"/>
              <a:t>distance.</a:t>
            </a:r>
          </a:p>
          <a:p>
            <a:endParaRPr lang="en-US" sz="2400"/>
          </a:p>
          <a:p>
            <a:r>
              <a:rPr lang="en-US" sz="2400"/>
              <a:t>Distribution of measurements for </a:t>
            </a:r>
            <a:r>
              <a:rPr lang="en-US" sz="2400" smtClean="0"/>
              <a:t> </a:t>
            </a:r>
            <a:r>
              <a:rPr lang="en-US" sz="2400"/>
              <a:t>4 nodes in </a:t>
            </a:r>
            <a:r>
              <a:rPr lang="en-US" sz="2400" smtClean="0"/>
              <a:t>our </a:t>
            </a:r>
            <a:r>
              <a:rPr lang="en-US" sz="2400"/>
              <a:t>planetlab set</a:t>
            </a:r>
            <a:r>
              <a:rPr lang="en-US" sz="2400" smtClean="0"/>
              <a:t>.</a:t>
            </a:r>
          </a:p>
          <a:p>
            <a:endParaRPr lang="en-US" sz="2400"/>
          </a:p>
          <a:p>
            <a:r>
              <a:rPr lang="en-US" sz="2400"/>
              <a:t>Q-Q plot for </a:t>
            </a:r>
            <a:r>
              <a:rPr lang="en-US" sz="2400" smtClean="0"/>
              <a:t> </a:t>
            </a:r>
            <a:r>
              <a:rPr lang="en-US" sz="2400"/>
              <a:t>4 planetlab </a:t>
            </a:r>
            <a:r>
              <a:rPr lang="en-US" sz="2400" smtClean="0"/>
              <a:t>nodes.</a:t>
            </a:r>
          </a:p>
          <a:p>
            <a:endParaRPr lang="en-US" sz="2400"/>
          </a:p>
          <a:p>
            <a:endParaRPr lang="en-IN" sz="240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36</a:t>
            </a:fld>
            <a:endParaRPr lang="en-US"/>
          </a:p>
        </p:txBody>
      </p:sp>
    </p:spTree>
    <p:extLst>
      <p:ext uri="{BB962C8B-B14F-4D97-AF65-F5344CB8AC3E}">
        <p14:creationId xmlns:p14="http://schemas.microsoft.com/office/powerpoint/2010/main" val="3558406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2"/>
                </a:solidFill>
              </a:rPr>
              <a:t>Calculating Est. Distance</a:t>
            </a:r>
            <a:endParaRPr lang="en-IN" dirty="0"/>
          </a:p>
        </p:txBody>
      </p:sp>
      <p:sp>
        <p:nvSpPr>
          <p:cNvPr id="3" name="Content Placeholder 2"/>
          <p:cNvSpPr>
            <a:spLocks noGrp="1"/>
          </p:cNvSpPr>
          <p:nvPr>
            <p:ph idx="1"/>
          </p:nvPr>
        </p:nvSpPr>
        <p:spPr/>
        <p:txBody>
          <a:bodyPr>
            <a:normAutofit/>
          </a:bodyPr>
          <a:lstStyle/>
          <a:p>
            <a:r>
              <a:rPr lang="en-IN" sz="2400" dirty="0" smtClean="0"/>
              <a:t>Average of DDR is calculated for each node</a:t>
            </a:r>
          </a:p>
          <a:p>
            <a:endParaRPr lang="en-IN" sz="2400" dirty="0"/>
          </a:p>
          <a:p>
            <a:r>
              <a:rPr lang="en-IN" sz="2400" dirty="0" smtClean="0"/>
              <a:t>Average DDR is rate of the source to all other hosts in the network</a:t>
            </a:r>
          </a:p>
          <a:p>
            <a:endParaRPr lang="en-IN" sz="2400" dirty="0" smtClean="0"/>
          </a:p>
          <a:p>
            <a:r>
              <a:rPr lang="en-IN" sz="2400" dirty="0" smtClean="0"/>
              <a:t>Estimated distance to host is calculated by multiplying the DDR to the </a:t>
            </a:r>
            <a:r>
              <a:rPr lang="en-IN" sz="2400" dirty="0" err="1" smtClean="0"/>
              <a:t>rtt</a:t>
            </a:r>
            <a:r>
              <a:rPr lang="en-IN" sz="2400" dirty="0" smtClean="0"/>
              <a:t>(round trip time) from that source to host</a:t>
            </a:r>
          </a:p>
          <a:p>
            <a:pPr lvl="3"/>
            <a:endParaRPr lang="en-IN" sz="2400" dirty="0"/>
          </a:p>
          <a:p>
            <a:pPr marL="1371600" lvl="3" indent="0">
              <a:buNone/>
            </a:pPr>
            <a:r>
              <a:rPr lang="en-IN" sz="2400" dirty="0" smtClean="0"/>
              <a:t>Estimated Distance=DDR*</a:t>
            </a:r>
            <a:r>
              <a:rPr lang="en-IN" sz="2400" dirty="0" err="1" smtClean="0"/>
              <a:t>rtt</a:t>
            </a:r>
            <a:r>
              <a:rPr lang="en-IN" sz="2400" dirty="0" smtClean="0"/>
              <a:t>(</a:t>
            </a:r>
            <a:r>
              <a:rPr lang="en-IN" sz="2400" dirty="0" err="1" smtClean="0"/>
              <a:t>Source,Host</a:t>
            </a:r>
            <a:r>
              <a:rPr lang="en-IN" sz="2400" dirty="0" smtClean="0"/>
              <a:t>)</a:t>
            </a:r>
          </a:p>
          <a:p>
            <a:pPr marL="1371600" lvl="3" indent="0">
              <a:buNone/>
            </a:pPr>
            <a:endParaRPr lang="en-IN" sz="2400" dirty="0" smtClean="0"/>
          </a:p>
          <a:p>
            <a:pPr lvl="3"/>
            <a:endParaRPr lang="en-IN" sz="2400" dirty="0"/>
          </a:p>
          <a:p>
            <a:pPr marL="0" indent="0">
              <a:buNone/>
            </a:pPr>
            <a:endParaRPr lang="en-IN" sz="2400" dirty="0"/>
          </a:p>
          <a:p>
            <a:endParaRPr lang="en-IN" sz="2400" dirty="0"/>
          </a:p>
        </p:txBody>
      </p:sp>
      <p:sp>
        <p:nvSpPr>
          <p:cNvPr id="4" name="Slide Number Placeholder 3"/>
          <p:cNvSpPr>
            <a:spLocks noGrp="1"/>
          </p:cNvSpPr>
          <p:nvPr>
            <p:ph type="sldNum" sz="quarter" idx="12"/>
          </p:nvPr>
        </p:nvSpPr>
        <p:spPr>
          <a:xfrm>
            <a:off x="6853451" y="6492875"/>
            <a:ext cx="2133600" cy="365125"/>
          </a:xfrm>
        </p:spPr>
        <p:txBody>
          <a:bodyPr/>
          <a:lstStyle/>
          <a:p>
            <a:fld id="{20CDB166-79C6-3345-B287-A7CE8B30FC7E}" type="slidenum">
              <a:rPr lang="en-US" smtClean="0"/>
              <a:t>37</a:t>
            </a:fld>
            <a:endParaRPr lang="en-US"/>
          </a:p>
        </p:txBody>
      </p:sp>
    </p:spTree>
    <p:extLst>
      <p:ext uri="{BB962C8B-B14F-4D97-AF65-F5344CB8AC3E}">
        <p14:creationId xmlns:p14="http://schemas.microsoft.com/office/powerpoint/2010/main" val="266848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Query for finding </a:t>
            </a:r>
            <a:r>
              <a:rPr lang="en-IN" dirty="0" err="1" smtClean="0">
                <a:solidFill>
                  <a:schemeClr val="tx2"/>
                </a:solidFill>
              </a:rPr>
              <a:t>Est.Distance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t>SELECT </a:t>
            </a:r>
          </a:p>
          <a:p>
            <a:pPr marL="0" indent="0">
              <a:buNone/>
            </a:pPr>
            <a:r>
              <a:rPr lang="en-IN" sz="2400" dirty="0" smtClean="0"/>
              <a:t>	</a:t>
            </a:r>
            <a:r>
              <a:rPr lang="en-IN" sz="2400" dirty="0" err="1" smtClean="0"/>
              <a:t>given_delay</a:t>
            </a:r>
            <a:r>
              <a:rPr lang="en-IN" sz="2400" dirty="0" smtClean="0"/>
              <a:t>*DDR32KB </a:t>
            </a:r>
          </a:p>
          <a:p>
            <a:pPr marL="0" indent="0">
              <a:buNone/>
            </a:pPr>
            <a:r>
              <a:rPr lang="en-IN" sz="2400" dirty="0" smtClean="0"/>
              <a:t>FROM </a:t>
            </a:r>
          </a:p>
          <a:p>
            <a:pPr marL="0" indent="0">
              <a:buNone/>
            </a:pPr>
            <a:r>
              <a:rPr lang="en-IN" sz="2400" dirty="0" smtClean="0"/>
              <a:t>	DDR</a:t>
            </a:r>
            <a:endParaRPr lang="en-IN" sz="2400" dirty="0"/>
          </a:p>
          <a:p>
            <a:pPr marL="0" indent="0">
              <a:buNone/>
            </a:pPr>
            <a:r>
              <a:rPr lang="en-IN" sz="2400" dirty="0" smtClean="0"/>
              <a:t>WHERE </a:t>
            </a:r>
          </a:p>
          <a:p>
            <a:pPr marL="0" indent="0">
              <a:buNone/>
            </a:pPr>
            <a:r>
              <a:rPr lang="en-IN" sz="2400" dirty="0"/>
              <a:t>	</a:t>
            </a:r>
            <a:r>
              <a:rPr lang="en-IN" sz="2400" dirty="0" smtClean="0"/>
              <a:t>destination=“ebb.colgate.edu”;</a:t>
            </a:r>
          </a:p>
          <a:p>
            <a:pPr marL="0" indent="0">
              <a:buNone/>
            </a:pPr>
            <a:endParaRPr lang="en-IN" sz="2400" dirty="0" smtClean="0"/>
          </a:p>
          <a:p>
            <a:pPr marL="0" indent="0">
              <a:buNone/>
            </a:pPr>
            <a:r>
              <a:rPr lang="en-IN" sz="2400" dirty="0"/>
              <a:t>	</a:t>
            </a:r>
            <a:r>
              <a:rPr lang="en-IN" sz="2400" dirty="0" smtClean="0"/>
              <a:t>	</a:t>
            </a:r>
          </a:p>
        </p:txBody>
      </p:sp>
    </p:spTree>
    <p:extLst>
      <p:ext uri="{BB962C8B-B14F-4D97-AF65-F5344CB8AC3E}">
        <p14:creationId xmlns:p14="http://schemas.microsoft.com/office/powerpoint/2010/main" val="2294723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365"/>
          </a:xfrm>
        </p:spPr>
        <p:txBody>
          <a:bodyPr>
            <a:normAutofit fontScale="90000"/>
          </a:bodyPr>
          <a:lstStyle/>
          <a:p>
            <a:r>
              <a:rPr lang="en-IN" dirty="0">
                <a:solidFill>
                  <a:schemeClr val="tx2"/>
                </a:solidFill>
              </a:rPr>
              <a:t>Data </a:t>
            </a:r>
            <a:r>
              <a:rPr lang="en-IN" dirty="0" smtClean="0">
                <a:solidFill>
                  <a:schemeClr val="tx2"/>
                </a:solidFill>
              </a:rPr>
              <a:t>Presentation-Graphs(Cont..)</a:t>
            </a:r>
            <a:endParaRPr lang="en-IN" dirty="0">
              <a:solidFill>
                <a:schemeClr val="tx2"/>
              </a:solidFill>
            </a:endParaRPr>
          </a:p>
        </p:txBody>
      </p:sp>
      <p:sp>
        <p:nvSpPr>
          <p:cNvPr id="3" name="Content Placeholder 2"/>
          <p:cNvSpPr>
            <a:spLocks noGrp="1"/>
          </p:cNvSpPr>
          <p:nvPr>
            <p:ph idx="1"/>
          </p:nvPr>
        </p:nvSpPr>
        <p:spPr>
          <a:xfrm>
            <a:off x="457200" y="1201004"/>
            <a:ext cx="8229600" cy="4925160"/>
          </a:xfrm>
        </p:spPr>
        <p:txBody>
          <a:bodyPr>
            <a:normAutofit/>
          </a:bodyPr>
          <a:lstStyle/>
          <a:p>
            <a:pPr algn="just"/>
            <a:r>
              <a:rPr lang="en-US" sz="2400" dirty="0"/>
              <a:t>CDF of delay vs </a:t>
            </a:r>
            <a:r>
              <a:rPr lang="en-US" sz="2400" dirty="0" smtClean="0"/>
              <a:t>distance for 32B 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02" y="2509736"/>
            <a:ext cx="7861198" cy="3616428"/>
          </a:xfrm>
          <a:prstGeom prst="rect">
            <a:avLst/>
          </a:prstGeom>
        </p:spPr>
      </p:pic>
      <p:sp>
        <p:nvSpPr>
          <p:cNvPr id="5" name="Slide Number Placeholder 4"/>
          <p:cNvSpPr>
            <a:spLocks noGrp="1"/>
          </p:cNvSpPr>
          <p:nvPr>
            <p:ph type="sldNum" sz="quarter" idx="12"/>
          </p:nvPr>
        </p:nvSpPr>
        <p:spPr>
          <a:xfrm>
            <a:off x="6914866" y="6356350"/>
            <a:ext cx="2133600" cy="365125"/>
          </a:xfrm>
        </p:spPr>
        <p:txBody>
          <a:bodyPr/>
          <a:lstStyle/>
          <a:p>
            <a:fld id="{20CDB166-79C6-3345-B287-A7CE8B30FC7E}" type="slidenum">
              <a:rPr lang="en-US" smtClean="0"/>
              <a:t>39</a:t>
            </a:fld>
            <a:endParaRPr lang="en-US"/>
          </a:p>
        </p:txBody>
      </p:sp>
    </p:spTree>
    <p:extLst>
      <p:ext uri="{BB962C8B-B14F-4D97-AF65-F5344CB8AC3E}">
        <p14:creationId xmlns:p14="http://schemas.microsoft.com/office/powerpoint/2010/main" val="110838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a:t>Padmanabhan and </a:t>
            </a:r>
            <a:r>
              <a:rPr lang="en-US" sz="2400" dirty="0" smtClean="0"/>
              <a:t>Subramanian are:</a:t>
            </a:r>
          </a:p>
          <a:p>
            <a:pPr algn="just"/>
            <a:r>
              <a:rPr lang="en-US" sz="2400" dirty="0"/>
              <a:t>GeoTrack: Inferring the geographic location of an Internet host based on the DNS name of the host or another nearby node.</a:t>
            </a:r>
            <a:endParaRPr lang="en-IN" sz="2400" dirty="0"/>
          </a:p>
          <a:p>
            <a:pPr algn="just"/>
            <a:r>
              <a:rPr lang="en-US" sz="2400" dirty="0"/>
              <a:t>GeoCluster: </a:t>
            </a:r>
            <a:r>
              <a:rPr lang="en-US" sz="2400" dirty="0" smtClean="0"/>
              <a:t>Clustering </a:t>
            </a:r>
            <a:r>
              <a:rPr lang="en-US" sz="2400" dirty="0"/>
              <a:t>the IP address space into likely collocated clusters.</a:t>
            </a:r>
            <a:endParaRPr lang="en-IN" sz="2400" dirty="0"/>
          </a:p>
          <a:p>
            <a:pPr algn="just"/>
            <a:r>
              <a:rPr lang="en-US" sz="2400" dirty="0"/>
              <a:t>GeoPing: Pinging the host, with geolocation of the IP address performed by correlating ping delays.</a:t>
            </a:r>
            <a:endParaRPr lang="en-IN" sz="2400" dirty="0"/>
          </a:p>
          <a:p>
            <a:pPr algn="just"/>
            <a:endParaRPr lang="en-US" sz="2400" dirty="0" smtClean="0"/>
          </a:p>
          <a:p>
            <a:pPr algn="just"/>
            <a:endParaRPr lang="en-IN" sz="2400" dirty="0"/>
          </a:p>
        </p:txBody>
      </p:sp>
      <p:sp>
        <p:nvSpPr>
          <p:cNvPr id="4" name="Slide Number Placeholder 3"/>
          <p:cNvSpPr>
            <a:spLocks noGrp="1"/>
          </p:cNvSpPr>
          <p:nvPr>
            <p:ph type="sldNum" sz="quarter" idx="12"/>
          </p:nvPr>
        </p:nvSpPr>
        <p:spPr>
          <a:xfrm>
            <a:off x="6839803" y="6366491"/>
            <a:ext cx="2133600" cy="365125"/>
          </a:xfrm>
        </p:spPr>
        <p:txBody>
          <a:bodyPr/>
          <a:lstStyle/>
          <a:p>
            <a:fld id="{20CDB166-79C6-3345-B287-A7CE8B30FC7E}" type="slidenum">
              <a:rPr lang="en-US" smtClean="0"/>
              <a:t>4</a:t>
            </a:fld>
            <a:endParaRPr lang="en-US" dirty="0"/>
          </a:p>
        </p:txBody>
      </p:sp>
    </p:spTree>
    <p:extLst>
      <p:ext uri="{BB962C8B-B14F-4D97-AF65-F5344CB8AC3E}">
        <p14:creationId xmlns:p14="http://schemas.microsoft.com/office/powerpoint/2010/main" val="4029521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241946"/>
            <a:ext cx="8229600" cy="4884217"/>
          </a:xfrm>
        </p:spPr>
        <p:txBody>
          <a:bodyPr/>
          <a:lstStyle/>
          <a:p>
            <a:pPr algn="just"/>
            <a:r>
              <a:rPr lang="en-US" sz="2400" dirty="0"/>
              <a:t>CDF of delay vs distance for </a:t>
            </a:r>
            <a:r>
              <a:rPr lang="en-US" sz="2400" dirty="0" smtClean="0"/>
              <a:t>1KB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dirty="0"/>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2524836"/>
            <a:ext cx="8217692" cy="3601327"/>
          </a:xfrm>
          <a:prstGeom prst="rect">
            <a:avLst/>
          </a:prstGeom>
        </p:spPr>
      </p:pic>
      <p:sp>
        <p:nvSpPr>
          <p:cNvPr id="5" name="Slide Number Placeholder 4"/>
          <p:cNvSpPr>
            <a:spLocks noGrp="1"/>
          </p:cNvSpPr>
          <p:nvPr>
            <p:ph type="sldNum" sz="quarter" idx="12"/>
          </p:nvPr>
        </p:nvSpPr>
        <p:spPr>
          <a:xfrm>
            <a:off x="7010400" y="6270957"/>
            <a:ext cx="2133600" cy="365125"/>
          </a:xfrm>
        </p:spPr>
        <p:txBody>
          <a:bodyPr/>
          <a:lstStyle/>
          <a:p>
            <a:fld id="{20CDB166-79C6-3345-B287-A7CE8B30FC7E}" type="slidenum">
              <a:rPr lang="en-US" smtClean="0"/>
              <a:t>40</a:t>
            </a:fld>
            <a:endParaRPr lang="en-US"/>
          </a:p>
        </p:txBody>
      </p:sp>
    </p:spTree>
    <p:extLst>
      <p:ext uri="{BB962C8B-B14F-4D97-AF65-F5344CB8AC3E}">
        <p14:creationId xmlns:p14="http://schemas.microsoft.com/office/powerpoint/2010/main" val="460628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pPr algn="just"/>
            <a:r>
              <a:rPr lang="en-US" sz="2400" dirty="0"/>
              <a:t>CDF of delay vs distance for </a:t>
            </a:r>
            <a:r>
              <a:rPr lang="en-US" sz="2400" dirty="0" smtClean="0"/>
              <a:t>256KB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2" y="2634017"/>
            <a:ext cx="8454788" cy="3492145"/>
          </a:xfrm>
          <a:prstGeom prst="rect">
            <a:avLst/>
          </a:prstGeom>
        </p:spPr>
      </p:pic>
      <p:sp>
        <p:nvSpPr>
          <p:cNvPr id="5" name="Slide Number Placeholder 4"/>
          <p:cNvSpPr>
            <a:spLocks noGrp="1"/>
          </p:cNvSpPr>
          <p:nvPr>
            <p:ph type="sldNum" sz="quarter" idx="12"/>
          </p:nvPr>
        </p:nvSpPr>
        <p:spPr>
          <a:xfrm>
            <a:off x="6908042" y="6407482"/>
            <a:ext cx="2133600" cy="365125"/>
          </a:xfrm>
        </p:spPr>
        <p:txBody>
          <a:bodyPr/>
          <a:lstStyle/>
          <a:p>
            <a:fld id="{20CDB166-79C6-3345-B287-A7CE8B30FC7E}" type="slidenum">
              <a:rPr lang="en-US" smtClean="0"/>
              <a:t>41</a:t>
            </a:fld>
            <a:endParaRPr lang="en-US"/>
          </a:p>
        </p:txBody>
      </p:sp>
    </p:spTree>
    <p:extLst>
      <p:ext uri="{BB962C8B-B14F-4D97-AF65-F5344CB8AC3E}">
        <p14:creationId xmlns:p14="http://schemas.microsoft.com/office/powerpoint/2010/main" val="785124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5" name="Content Placeholder 4"/>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512KB </a:t>
            </a:r>
            <a:r>
              <a:rPr lang="en-US" sz="2400" dirty="0"/>
              <a:t>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2613434"/>
            <a:ext cx="8311486" cy="3512729"/>
          </a:xfrm>
          <a:prstGeom prst="rect">
            <a:avLst/>
          </a:prstGeom>
        </p:spPr>
      </p:pic>
      <p:sp>
        <p:nvSpPr>
          <p:cNvPr id="3" name="Slide Number Placeholder 2"/>
          <p:cNvSpPr>
            <a:spLocks noGrp="1"/>
          </p:cNvSpPr>
          <p:nvPr>
            <p:ph type="sldNum" sz="quarter" idx="12"/>
          </p:nvPr>
        </p:nvSpPr>
        <p:spPr>
          <a:xfrm>
            <a:off x="6908042" y="6356350"/>
            <a:ext cx="2133600" cy="365125"/>
          </a:xfrm>
        </p:spPr>
        <p:txBody>
          <a:bodyPr/>
          <a:lstStyle/>
          <a:p>
            <a:fld id="{20CDB166-79C6-3345-B287-A7CE8B30FC7E}" type="slidenum">
              <a:rPr lang="en-US" smtClean="0"/>
              <a:t>42</a:t>
            </a:fld>
            <a:endParaRPr lang="en-US"/>
          </a:p>
        </p:txBody>
      </p:sp>
    </p:spTree>
    <p:extLst>
      <p:ext uri="{BB962C8B-B14F-4D97-AF65-F5344CB8AC3E}">
        <p14:creationId xmlns:p14="http://schemas.microsoft.com/office/powerpoint/2010/main" val="30500318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1MB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52132"/>
            <a:ext cx="8331958" cy="3268750"/>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t>43</a:t>
            </a:fld>
            <a:endParaRPr lang="en-US"/>
          </a:p>
        </p:txBody>
      </p:sp>
    </p:spTree>
    <p:extLst>
      <p:ext uri="{BB962C8B-B14F-4D97-AF65-F5344CB8AC3E}">
        <p14:creationId xmlns:p14="http://schemas.microsoft.com/office/powerpoint/2010/main" val="26166275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887"/>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064524"/>
            <a:ext cx="8229600" cy="5061639"/>
          </a:xfrm>
        </p:spPr>
        <p:txBody>
          <a:bodyPr/>
          <a:lstStyle/>
          <a:p>
            <a:r>
              <a:rPr lang="en-US" sz="2400" dirty="0"/>
              <a:t>Distribution of measurements </a:t>
            </a:r>
            <a:r>
              <a:rPr lang="en-US" sz="2400" dirty="0" smtClean="0"/>
              <a:t>for ebb.colgate.edu for 32B file</a:t>
            </a:r>
            <a:endParaRPr lang="en-IN" sz="2400" dirty="0"/>
          </a:p>
          <a:p>
            <a:r>
              <a:rPr lang="en-US" sz="2400" dirty="0"/>
              <a:t>X-axis</a:t>
            </a:r>
            <a:r>
              <a:rPr lang="en-US" sz="2400" dirty="0" smtClean="0"/>
              <a:t>: z </a:t>
            </a:r>
            <a:r>
              <a:rPr lang="en-US" sz="2400" dirty="0"/>
              <a:t>scores for standard normal distribution</a:t>
            </a:r>
            <a:endParaRPr lang="en-IN" sz="2400" dirty="0" smtClean="0"/>
          </a:p>
          <a:p>
            <a:r>
              <a:rPr lang="en-US" sz="2400" dirty="0" smtClean="0"/>
              <a:t>Y-axis: </a:t>
            </a:r>
            <a:r>
              <a:rPr lang="el-GR" sz="2400" dirty="0"/>
              <a:t>φ (</a:t>
            </a:r>
            <a:r>
              <a:rPr lang="en-US" sz="2400" dirty="0"/>
              <a:t>z)</a:t>
            </a:r>
            <a:endParaRPr lang="en-IN" sz="2400"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7" y="2715904"/>
            <a:ext cx="8393373" cy="3220872"/>
          </a:xfrm>
          <a:prstGeom prst="rect">
            <a:avLst/>
          </a:prstGeom>
        </p:spPr>
      </p:pic>
      <p:sp>
        <p:nvSpPr>
          <p:cNvPr id="5" name="Slide Number Placeholder 4"/>
          <p:cNvSpPr>
            <a:spLocks noGrp="1"/>
          </p:cNvSpPr>
          <p:nvPr>
            <p:ph type="sldNum" sz="quarter" idx="12"/>
          </p:nvPr>
        </p:nvSpPr>
        <p:spPr>
          <a:xfrm>
            <a:off x="6894394" y="6356350"/>
            <a:ext cx="2133600" cy="365125"/>
          </a:xfrm>
        </p:spPr>
        <p:txBody>
          <a:bodyPr/>
          <a:lstStyle/>
          <a:p>
            <a:fld id="{20CDB166-79C6-3345-B287-A7CE8B30FC7E}" type="slidenum">
              <a:rPr lang="en-US" smtClean="0"/>
              <a:t>44</a:t>
            </a:fld>
            <a:endParaRPr lang="en-US"/>
          </a:p>
        </p:txBody>
      </p:sp>
    </p:spTree>
    <p:extLst>
      <p:ext uri="{BB962C8B-B14F-4D97-AF65-F5344CB8AC3E}">
        <p14:creationId xmlns:p14="http://schemas.microsoft.com/office/powerpoint/2010/main" val="33646630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183"/>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lstStyle/>
          <a:p>
            <a:r>
              <a:rPr lang="en-US" sz="2400" dirty="0"/>
              <a:t>Distribution of measurements for ebb.colgate.edu for </a:t>
            </a:r>
            <a:r>
              <a:rPr lang="en-US" sz="2400" dirty="0" smtClean="0"/>
              <a:t>1KB file</a:t>
            </a:r>
            <a:endParaRPr lang="en-IN" sz="2400" dirty="0"/>
          </a:p>
          <a:p>
            <a:pPr marL="0" indent="0">
              <a:buNone/>
            </a:pP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2019868"/>
            <a:ext cx="8202306" cy="3916908"/>
          </a:xfrm>
          <a:prstGeom prst="rect">
            <a:avLst/>
          </a:prstGeom>
        </p:spPr>
      </p:pic>
      <p:sp>
        <p:nvSpPr>
          <p:cNvPr id="5" name="Slide Number Placeholder 4"/>
          <p:cNvSpPr>
            <a:spLocks noGrp="1"/>
          </p:cNvSpPr>
          <p:nvPr>
            <p:ph type="sldNum" sz="quarter" idx="12"/>
          </p:nvPr>
        </p:nvSpPr>
        <p:spPr>
          <a:xfrm>
            <a:off x="6880746" y="6390515"/>
            <a:ext cx="2133600" cy="365125"/>
          </a:xfrm>
        </p:spPr>
        <p:txBody>
          <a:bodyPr/>
          <a:lstStyle/>
          <a:p>
            <a:fld id="{20CDB166-79C6-3345-B287-A7CE8B30FC7E}" type="slidenum">
              <a:rPr lang="en-US" smtClean="0"/>
              <a:t>45</a:t>
            </a:fld>
            <a:endParaRPr lang="en-US"/>
          </a:p>
        </p:txBody>
      </p:sp>
    </p:spTree>
    <p:extLst>
      <p:ext uri="{BB962C8B-B14F-4D97-AF65-F5344CB8AC3E}">
        <p14:creationId xmlns:p14="http://schemas.microsoft.com/office/powerpoint/2010/main" val="2023007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46412"/>
            <a:ext cx="8229600" cy="4979751"/>
          </a:xfrm>
        </p:spPr>
        <p:txBody>
          <a:bodyPr>
            <a:normAutofit/>
          </a:bodyPr>
          <a:lstStyle/>
          <a:p>
            <a:r>
              <a:rPr lang="en-US" sz="2400" dirty="0"/>
              <a:t>Distribution of measurements for ebb.colgate.edu for </a:t>
            </a:r>
            <a:r>
              <a:rPr lang="en-US" sz="2400" dirty="0" smtClean="0"/>
              <a:t>256KB </a:t>
            </a:r>
            <a:r>
              <a:rPr lang="en-US" sz="2400" dirty="0"/>
              <a:t>file</a:t>
            </a:r>
            <a:endParaRPr lang="en-IN" sz="2400" dirty="0"/>
          </a:p>
          <a:p>
            <a:pPr marL="0" indent="0">
              <a:buNone/>
            </a:pPr>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2018186"/>
            <a:ext cx="8215952" cy="3971847"/>
          </a:xfrm>
          <a:prstGeom prst="rect">
            <a:avLst/>
          </a:prstGeom>
        </p:spPr>
      </p:pic>
      <p:sp>
        <p:nvSpPr>
          <p:cNvPr id="5" name="Slide Number Placeholder 4"/>
          <p:cNvSpPr>
            <a:spLocks noGrp="1"/>
          </p:cNvSpPr>
          <p:nvPr>
            <p:ph type="sldNum" sz="quarter" idx="12"/>
          </p:nvPr>
        </p:nvSpPr>
        <p:spPr>
          <a:xfrm>
            <a:off x="6908042" y="6386868"/>
            <a:ext cx="2133600" cy="365125"/>
          </a:xfrm>
        </p:spPr>
        <p:txBody>
          <a:bodyPr/>
          <a:lstStyle/>
          <a:p>
            <a:fld id="{20CDB166-79C6-3345-B287-A7CE8B30FC7E}" type="slidenum">
              <a:rPr lang="en-US" smtClean="0"/>
              <a:t>46</a:t>
            </a:fld>
            <a:endParaRPr lang="en-US"/>
          </a:p>
        </p:txBody>
      </p:sp>
    </p:spTree>
    <p:extLst>
      <p:ext uri="{BB962C8B-B14F-4D97-AF65-F5344CB8AC3E}">
        <p14:creationId xmlns:p14="http://schemas.microsoft.com/office/powerpoint/2010/main" val="4244254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r>
              <a:rPr lang="en-US" sz="2400" dirty="0"/>
              <a:t>Distribution of measurements for ebb.colgate.edu for </a:t>
            </a:r>
            <a:r>
              <a:rPr lang="en-US" sz="2400" dirty="0" smtClean="0"/>
              <a:t>512KB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2074459"/>
            <a:ext cx="8031706" cy="4051703"/>
          </a:xfrm>
          <a:prstGeom prst="rect">
            <a:avLst/>
          </a:prstGeom>
        </p:spPr>
      </p:pic>
      <p:sp>
        <p:nvSpPr>
          <p:cNvPr id="5" name="Slide Number Placeholder 4"/>
          <p:cNvSpPr>
            <a:spLocks noGrp="1"/>
          </p:cNvSpPr>
          <p:nvPr>
            <p:ph type="sldNum" sz="quarter" idx="12"/>
          </p:nvPr>
        </p:nvSpPr>
        <p:spPr>
          <a:xfrm>
            <a:off x="6908042" y="6356350"/>
            <a:ext cx="2133600" cy="365125"/>
          </a:xfrm>
        </p:spPr>
        <p:txBody>
          <a:bodyPr/>
          <a:lstStyle/>
          <a:p>
            <a:fld id="{20CDB166-79C6-3345-B287-A7CE8B30FC7E}" type="slidenum">
              <a:rPr lang="en-US" smtClean="0"/>
              <a:t>47</a:t>
            </a:fld>
            <a:endParaRPr lang="en-US"/>
          </a:p>
        </p:txBody>
      </p:sp>
    </p:spTree>
    <p:extLst>
      <p:ext uri="{BB962C8B-B14F-4D97-AF65-F5344CB8AC3E}">
        <p14:creationId xmlns:p14="http://schemas.microsoft.com/office/powerpoint/2010/main" val="1067632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60060"/>
            <a:ext cx="8229600" cy="4966103"/>
          </a:xfrm>
        </p:spPr>
        <p:txBody>
          <a:bodyPr>
            <a:normAutofit/>
          </a:bodyPr>
          <a:lstStyle/>
          <a:p>
            <a:r>
              <a:rPr lang="en-US" sz="2400" dirty="0"/>
              <a:t>Distribution of measurements for ebb.colgate.edu for </a:t>
            </a:r>
            <a:r>
              <a:rPr lang="en-US" sz="2400" dirty="0" smtClean="0"/>
              <a:t>1MB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80" y="1897039"/>
            <a:ext cx="7560860" cy="4120290"/>
          </a:xfrm>
          <a:prstGeom prst="rect">
            <a:avLst/>
          </a:prstGeom>
        </p:spPr>
      </p:pic>
      <p:sp>
        <p:nvSpPr>
          <p:cNvPr id="5" name="Slide Number Placeholder 4"/>
          <p:cNvSpPr>
            <a:spLocks noGrp="1"/>
          </p:cNvSpPr>
          <p:nvPr>
            <p:ph type="sldNum" sz="quarter" idx="12"/>
          </p:nvPr>
        </p:nvSpPr>
        <p:spPr>
          <a:xfrm>
            <a:off x="6894394" y="6356350"/>
            <a:ext cx="2133600" cy="365125"/>
          </a:xfrm>
        </p:spPr>
        <p:txBody>
          <a:bodyPr/>
          <a:lstStyle/>
          <a:p>
            <a:fld id="{20CDB166-79C6-3345-B287-A7CE8B30FC7E}" type="slidenum">
              <a:rPr lang="en-US" smtClean="0"/>
              <a:t>48</a:t>
            </a:fld>
            <a:endParaRPr lang="en-US"/>
          </a:p>
        </p:txBody>
      </p:sp>
    </p:spTree>
    <p:extLst>
      <p:ext uri="{BB962C8B-B14F-4D97-AF65-F5344CB8AC3E}">
        <p14:creationId xmlns:p14="http://schemas.microsoft.com/office/powerpoint/2010/main" val="22778987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173708"/>
            <a:ext cx="8229600" cy="4952456"/>
          </a:xfrm>
        </p:spPr>
        <p:txBody>
          <a:bodyPr/>
          <a:lstStyle/>
          <a:p>
            <a:r>
              <a:rPr lang="en-US" dirty="0"/>
              <a:t> </a:t>
            </a:r>
            <a:r>
              <a:rPr lang="en-US" sz="2400" dirty="0"/>
              <a:t>Q-Q plot for </a:t>
            </a:r>
            <a:r>
              <a:rPr lang="en-US" sz="2400" dirty="0" smtClean="0"/>
              <a:t> 32B file for 4 </a:t>
            </a:r>
            <a:r>
              <a:rPr lang="en-US" sz="2400" dirty="0" err="1"/>
              <a:t>P</a:t>
            </a:r>
            <a:r>
              <a:rPr lang="en-US" sz="2400" dirty="0" err="1" smtClean="0"/>
              <a:t>lanetLab</a:t>
            </a:r>
            <a:r>
              <a:rPr lang="en-US" sz="2400" dirty="0" smtClean="0"/>
              <a:t> </a:t>
            </a:r>
            <a:r>
              <a:rPr lang="en-US" sz="2400" dirty="0" smtClean="0"/>
              <a:t>nodes:ebb.colgate.edu,planetlab2.unr.edu,planetlab3.cs.uoregon.edu,planetlab3.eecs.umich.edu</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429300"/>
            <a:ext cx="7274256" cy="3696863"/>
          </a:xfrm>
          <a:prstGeom prst="rect">
            <a:avLst/>
          </a:prstGeom>
        </p:spPr>
      </p:pic>
      <p:sp>
        <p:nvSpPr>
          <p:cNvPr id="5" name="Slide Number Placeholder 4"/>
          <p:cNvSpPr>
            <a:spLocks noGrp="1"/>
          </p:cNvSpPr>
          <p:nvPr>
            <p:ph type="sldNum" sz="quarter" idx="12"/>
          </p:nvPr>
        </p:nvSpPr>
        <p:spPr>
          <a:xfrm>
            <a:off x="6894394" y="6421129"/>
            <a:ext cx="2133600" cy="365125"/>
          </a:xfrm>
        </p:spPr>
        <p:txBody>
          <a:bodyPr/>
          <a:lstStyle/>
          <a:p>
            <a:fld id="{20CDB166-79C6-3345-B287-A7CE8B30FC7E}" type="slidenum">
              <a:rPr lang="en-US" smtClean="0"/>
              <a:t>49</a:t>
            </a:fld>
            <a:endParaRPr lang="en-US"/>
          </a:p>
        </p:txBody>
      </p:sp>
    </p:spTree>
    <p:extLst>
      <p:ext uri="{BB962C8B-B14F-4D97-AF65-F5344CB8AC3E}">
        <p14:creationId xmlns:p14="http://schemas.microsoft.com/office/powerpoint/2010/main" val="1988748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GeoPing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
        <p:nvSpPr>
          <p:cNvPr id="4" name="Slide Number Placeholder 3"/>
          <p:cNvSpPr>
            <a:spLocks noGrp="1"/>
          </p:cNvSpPr>
          <p:nvPr>
            <p:ph type="sldNum" sz="quarter" idx="12"/>
          </p:nvPr>
        </p:nvSpPr>
        <p:spPr>
          <a:xfrm>
            <a:off x="6853451" y="6380139"/>
            <a:ext cx="2133600" cy="365125"/>
          </a:xfrm>
        </p:spPr>
        <p:txBody>
          <a:bodyPr/>
          <a:lstStyle/>
          <a:p>
            <a:fld id="{20CDB166-79C6-3345-B287-A7CE8B30FC7E}" type="slidenum">
              <a:rPr lang="en-US" smtClean="0"/>
              <a:t>5</a:t>
            </a:fld>
            <a:endParaRPr lang="en-US"/>
          </a:p>
        </p:txBody>
      </p:sp>
    </p:spTree>
    <p:extLst>
      <p:ext uri="{BB962C8B-B14F-4D97-AF65-F5344CB8AC3E}">
        <p14:creationId xmlns:p14="http://schemas.microsoft.com/office/powerpoint/2010/main" val="34811403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normAutofit/>
          </a:bodyPr>
          <a:lstStyle/>
          <a:p>
            <a:r>
              <a:rPr lang="en-US" sz="2400" dirty="0"/>
              <a:t>Q-Q plot for </a:t>
            </a:r>
            <a:r>
              <a:rPr lang="en-US" sz="2400" dirty="0" smtClean="0"/>
              <a:t>1KB file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6" y="1637730"/>
            <a:ext cx="8666329" cy="4353637"/>
          </a:xfrm>
          <a:prstGeom prst="rect">
            <a:avLst/>
          </a:prstGeom>
        </p:spPr>
      </p:pic>
      <p:sp>
        <p:nvSpPr>
          <p:cNvPr id="5" name="Slide Number Placeholder 4"/>
          <p:cNvSpPr>
            <a:spLocks noGrp="1"/>
          </p:cNvSpPr>
          <p:nvPr>
            <p:ph type="sldNum" sz="quarter" idx="12"/>
          </p:nvPr>
        </p:nvSpPr>
        <p:spPr>
          <a:xfrm>
            <a:off x="6894394" y="6380327"/>
            <a:ext cx="2133600" cy="365125"/>
          </a:xfrm>
        </p:spPr>
        <p:txBody>
          <a:bodyPr/>
          <a:lstStyle/>
          <a:p>
            <a:fld id="{20CDB166-79C6-3345-B287-A7CE8B30FC7E}" type="slidenum">
              <a:rPr lang="en-US" smtClean="0"/>
              <a:t>50</a:t>
            </a:fld>
            <a:endParaRPr lang="en-US"/>
          </a:p>
        </p:txBody>
      </p:sp>
    </p:spTree>
    <p:extLst>
      <p:ext uri="{BB962C8B-B14F-4D97-AF65-F5344CB8AC3E}">
        <p14:creationId xmlns:p14="http://schemas.microsoft.com/office/powerpoint/2010/main" val="20225355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41946"/>
            <a:ext cx="8229600" cy="4884217"/>
          </a:xfrm>
        </p:spPr>
        <p:txBody>
          <a:bodyPr/>
          <a:lstStyle/>
          <a:p>
            <a:r>
              <a:rPr lang="en-US" sz="2400" dirty="0"/>
              <a:t>Q-Q plot for </a:t>
            </a:r>
            <a:r>
              <a:rPr lang="en-US" sz="2400" dirty="0" smtClean="0"/>
              <a:t>256KB </a:t>
            </a:r>
            <a:r>
              <a:rPr lang="en-US" sz="2400" dirty="0"/>
              <a:t>file </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1692322"/>
            <a:ext cx="8611737" cy="4244454"/>
          </a:xfrm>
          <a:prstGeom prst="rect">
            <a:avLst/>
          </a:prstGeom>
        </p:spPr>
      </p:pic>
      <p:sp>
        <p:nvSpPr>
          <p:cNvPr id="5" name="Slide Number Placeholder 4"/>
          <p:cNvSpPr>
            <a:spLocks noGrp="1"/>
          </p:cNvSpPr>
          <p:nvPr>
            <p:ph type="sldNum" sz="quarter" idx="12"/>
          </p:nvPr>
        </p:nvSpPr>
        <p:spPr>
          <a:xfrm>
            <a:off x="7010400" y="6393976"/>
            <a:ext cx="2133600" cy="365125"/>
          </a:xfrm>
        </p:spPr>
        <p:txBody>
          <a:bodyPr/>
          <a:lstStyle/>
          <a:p>
            <a:fld id="{20CDB166-79C6-3345-B287-A7CE8B30FC7E}" type="slidenum">
              <a:rPr lang="en-US" smtClean="0"/>
              <a:t>51</a:t>
            </a:fld>
            <a:endParaRPr lang="en-US"/>
          </a:p>
        </p:txBody>
      </p:sp>
    </p:spTree>
    <p:extLst>
      <p:ext uri="{BB962C8B-B14F-4D97-AF65-F5344CB8AC3E}">
        <p14:creationId xmlns:p14="http://schemas.microsoft.com/office/powerpoint/2010/main" val="317219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28300"/>
            <a:ext cx="8229600" cy="4897864"/>
          </a:xfrm>
        </p:spPr>
        <p:txBody>
          <a:bodyPr/>
          <a:lstStyle/>
          <a:p>
            <a:r>
              <a:rPr lang="en-US" sz="2400" dirty="0"/>
              <a:t>Q-Q plot for </a:t>
            </a:r>
            <a:r>
              <a:rPr lang="en-US" sz="2400" dirty="0" smtClean="0"/>
              <a:t>512KB </a:t>
            </a:r>
            <a:r>
              <a:rPr lang="en-US" sz="2400" dirty="0"/>
              <a:t>file </a:t>
            </a:r>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4" y="1746912"/>
            <a:ext cx="8707273" cy="4230807"/>
          </a:xfrm>
          <a:prstGeom prst="rect">
            <a:avLst/>
          </a:prstGeom>
        </p:spPr>
      </p:pic>
      <p:sp>
        <p:nvSpPr>
          <p:cNvPr id="5" name="Slide Number Placeholder 4"/>
          <p:cNvSpPr>
            <a:spLocks noGrp="1"/>
          </p:cNvSpPr>
          <p:nvPr>
            <p:ph type="sldNum" sz="quarter" idx="12"/>
          </p:nvPr>
        </p:nvSpPr>
        <p:spPr>
          <a:xfrm>
            <a:off x="7010400" y="6356350"/>
            <a:ext cx="2133600" cy="365125"/>
          </a:xfrm>
        </p:spPr>
        <p:txBody>
          <a:bodyPr/>
          <a:lstStyle/>
          <a:p>
            <a:fld id="{20CDB166-79C6-3345-B287-A7CE8B30FC7E}" type="slidenum">
              <a:rPr lang="en-US" smtClean="0"/>
              <a:t>52</a:t>
            </a:fld>
            <a:endParaRPr lang="en-US"/>
          </a:p>
        </p:txBody>
      </p:sp>
    </p:spTree>
    <p:extLst>
      <p:ext uri="{BB962C8B-B14F-4D97-AF65-F5344CB8AC3E}">
        <p14:creationId xmlns:p14="http://schemas.microsoft.com/office/powerpoint/2010/main" val="1294717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lstStyle/>
          <a:p>
            <a:r>
              <a:rPr lang="en-US" sz="2400" dirty="0"/>
              <a:t>Q-Q plot for </a:t>
            </a:r>
            <a:r>
              <a:rPr lang="en-US" sz="2400" dirty="0" smtClean="0"/>
              <a:t>1MB </a:t>
            </a:r>
            <a:r>
              <a:rPr lang="en-US" sz="2400" dirty="0"/>
              <a:t>file </a:t>
            </a:r>
            <a:endParaRPr lang="en-IN" sz="2400" dirty="0"/>
          </a:p>
          <a:p>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9" y="1719617"/>
            <a:ext cx="8611738" cy="4217159"/>
          </a:xfrm>
          <a:prstGeom prst="rect">
            <a:avLst/>
          </a:prstGeom>
        </p:spPr>
      </p:pic>
      <p:sp>
        <p:nvSpPr>
          <p:cNvPr id="5" name="Slide Number Placeholder 4"/>
          <p:cNvSpPr>
            <a:spLocks noGrp="1"/>
          </p:cNvSpPr>
          <p:nvPr>
            <p:ph type="sldNum" sz="quarter" idx="12"/>
          </p:nvPr>
        </p:nvSpPr>
        <p:spPr>
          <a:xfrm>
            <a:off x="6908042" y="6380327"/>
            <a:ext cx="2133600" cy="365125"/>
          </a:xfrm>
        </p:spPr>
        <p:txBody>
          <a:bodyPr/>
          <a:lstStyle/>
          <a:p>
            <a:fld id="{20CDB166-79C6-3345-B287-A7CE8B30FC7E}" type="slidenum">
              <a:rPr lang="en-US" smtClean="0"/>
              <a:t>53</a:t>
            </a:fld>
            <a:endParaRPr lang="en-US"/>
          </a:p>
        </p:txBody>
      </p:sp>
    </p:spTree>
    <p:extLst>
      <p:ext uri="{BB962C8B-B14F-4D97-AF65-F5344CB8AC3E}">
        <p14:creationId xmlns:p14="http://schemas.microsoft.com/office/powerpoint/2010/main" val="4288310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Distance Error	</a:t>
            </a:r>
            <a:endParaRPr lang="en-IN" dirty="0"/>
          </a:p>
        </p:txBody>
      </p:sp>
      <p:sp>
        <p:nvSpPr>
          <p:cNvPr id="3" name="Content Placeholder 2"/>
          <p:cNvSpPr>
            <a:spLocks noGrp="1"/>
          </p:cNvSpPr>
          <p:nvPr>
            <p:ph idx="1"/>
          </p:nvPr>
        </p:nvSpPr>
        <p:spPr/>
        <p:txBody>
          <a:bodyPr>
            <a:normAutofit/>
          </a:bodyPr>
          <a:lstStyle/>
          <a:p>
            <a:r>
              <a:rPr lang="en-IN" sz="2400" dirty="0" smtClean="0"/>
              <a:t>Distance error is difference between estimated distance and actual distance</a:t>
            </a:r>
          </a:p>
          <a:p>
            <a:pPr marL="0" indent="0">
              <a:buNone/>
            </a:pPr>
            <a:r>
              <a:rPr lang="en-IN" sz="2400" dirty="0" smtClean="0"/>
              <a:t>    </a:t>
            </a:r>
          </a:p>
          <a:p>
            <a:pPr marL="0" indent="0">
              <a:buNone/>
            </a:pPr>
            <a:r>
              <a:rPr lang="en-IN" sz="2400" dirty="0"/>
              <a:t> </a:t>
            </a:r>
            <a:r>
              <a:rPr lang="en-IN" sz="2400" dirty="0" smtClean="0"/>
              <a:t>        Distance Error=Actual distance-Estimated Distance</a:t>
            </a:r>
          </a:p>
          <a:p>
            <a:pPr marL="0" indent="0">
              <a:buNone/>
            </a:pPr>
            <a:endParaRPr lang="en-IN" sz="2400" dirty="0"/>
          </a:p>
          <a:p>
            <a:r>
              <a:rPr lang="en-IN" sz="2400" dirty="0" smtClean="0"/>
              <a:t>We try to reduce the distance error by using error correction methods </a:t>
            </a:r>
          </a:p>
          <a:p>
            <a:pPr marL="0" indent="0">
              <a:buNone/>
            </a:pPr>
            <a:endParaRPr lang="en-IN" sz="2400" dirty="0" smtClean="0"/>
          </a:p>
          <a:p>
            <a:pPr marL="0" indent="0">
              <a:buNone/>
            </a:pPr>
            <a:endParaRPr lang="en-IN" sz="2400" dirty="0"/>
          </a:p>
          <a:p>
            <a:pPr marL="0" indent="0">
              <a:buNone/>
            </a:pPr>
            <a:endParaRPr lang="en-IN" sz="2400" dirty="0" smtClean="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t>54</a:t>
            </a:fld>
            <a:endParaRPr lang="en-US"/>
          </a:p>
        </p:txBody>
      </p:sp>
    </p:spTree>
    <p:extLst>
      <p:ext uri="{BB962C8B-B14F-4D97-AF65-F5344CB8AC3E}">
        <p14:creationId xmlns:p14="http://schemas.microsoft.com/office/powerpoint/2010/main" val="2885946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Error Correction Techniques</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In order to minimize errors due to delays, we have explored 3 error correction functions.</a:t>
            </a:r>
          </a:p>
          <a:p>
            <a:pPr>
              <a:buNone/>
            </a:pPr>
            <a:endParaRPr lang="en-US" sz="2400" dirty="0" smtClean="0"/>
          </a:p>
          <a:p>
            <a:pPr>
              <a:buFontTx/>
              <a:buChar char="-"/>
            </a:pPr>
            <a:r>
              <a:rPr lang="en-US" sz="2400" dirty="0" smtClean="0"/>
              <a:t>Weighted Least Mean Squares(LMSQ)</a:t>
            </a:r>
          </a:p>
          <a:p>
            <a:pPr>
              <a:buFontTx/>
              <a:buChar char="-"/>
            </a:pPr>
            <a:r>
              <a:rPr lang="en-US" sz="2400" dirty="0" smtClean="0"/>
              <a:t>Probability Density Estimation(PROB)</a:t>
            </a:r>
          </a:p>
          <a:p>
            <a:pPr>
              <a:buFontTx/>
              <a:buChar char="-"/>
            </a:pPr>
            <a:r>
              <a:rPr lang="en-US" sz="2400" dirty="0" smtClean="0"/>
              <a:t>Composite Statistical approach</a:t>
            </a: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55</a:t>
            </a:fld>
            <a:endParaRPr lang="en-US"/>
          </a:p>
        </p:txBody>
      </p:sp>
    </p:spTree>
    <p:extLst>
      <p:ext uri="{BB962C8B-B14F-4D97-AF65-F5344CB8AC3E}">
        <p14:creationId xmlns:p14="http://schemas.microsoft.com/office/powerpoint/2010/main" val="2065705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37" y="274638"/>
            <a:ext cx="8229600" cy="1143000"/>
          </a:xfrm>
        </p:spPr>
        <p:txBody>
          <a:bodyPr>
            <a:noAutofit/>
          </a:bodyPr>
          <a:lstStyle/>
          <a:p>
            <a:pPr algn="l"/>
            <a:r>
              <a:rPr lang="en-US" sz="4000" dirty="0">
                <a:solidFill>
                  <a:schemeClr val="tx2"/>
                </a:solidFill>
              </a:rPr>
              <a:t>Weighted Least </a:t>
            </a:r>
            <a:r>
              <a:rPr lang="en-US" sz="4000" dirty="0" smtClean="0">
                <a:solidFill>
                  <a:schemeClr val="tx2"/>
                </a:solidFill>
              </a:rPr>
              <a:t>Mean Squares(LMSQ</a:t>
            </a:r>
            <a:r>
              <a:rPr lang="en-US" sz="4000" dirty="0">
                <a:solidFill>
                  <a:schemeClr val="tx2"/>
                </a:solidFill>
              </a:rPr>
              <a:t>)</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Find the peak values from probability distribution of distance to delay for a particular </a:t>
            </a:r>
            <a:r>
              <a:rPr lang="en-US" sz="2400" dirty="0" err="1" smtClean="0"/>
              <a:t>rtt</a:t>
            </a:r>
            <a:r>
              <a:rPr lang="en-US" sz="2400" dirty="0" smtClean="0"/>
              <a:t>(S,H)</a:t>
            </a:r>
          </a:p>
          <a:p>
            <a:pPr>
              <a:buNone/>
            </a:pPr>
            <a:endParaRPr lang="en-US" sz="2400" dirty="0" smtClean="0"/>
          </a:p>
          <a:p>
            <a:r>
              <a:rPr lang="en-US" sz="2400" dirty="0" smtClean="0"/>
              <a:t>Error is calculated for each peak with:</a:t>
            </a:r>
          </a:p>
          <a:p>
            <a:pPr>
              <a:buNone/>
            </a:pPr>
            <a:endParaRPr lang="en-US" sz="2400" dirty="0" smtClean="0"/>
          </a:p>
          <a:p>
            <a:pPr algn="ctr">
              <a:buNone/>
            </a:pPr>
            <a:r>
              <a:rPr lang="en-US" sz="2400" i="1" dirty="0" smtClean="0"/>
              <a:t>Err</a:t>
            </a:r>
            <a:r>
              <a:rPr lang="en-US" sz="2400" dirty="0" smtClean="0"/>
              <a:t>(P,S,L)=(</a:t>
            </a:r>
            <a:r>
              <a:rPr lang="en-US" sz="2400" i="1" dirty="0" smtClean="0"/>
              <a:t>d</a:t>
            </a:r>
            <a:r>
              <a:rPr lang="en-US" sz="2400" dirty="0" smtClean="0"/>
              <a:t>(P)-</a:t>
            </a:r>
            <a:r>
              <a:rPr lang="en-US" sz="2400" i="1" dirty="0" smtClean="0"/>
              <a:t>d</a:t>
            </a:r>
            <a:r>
              <a:rPr lang="en-US" sz="2400" dirty="0" smtClean="0"/>
              <a:t>(S,L))</a:t>
            </a:r>
            <a:r>
              <a:rPr lang="en-US" sz="2400" baseline="30000" dirty="0" smtClean="0"/>
              <a:t>2</a:t>
            </a:r>
            <a:r>
              <a:rPr lang="en-US" sz="2400" dirty="0" smtClean="0"/>
              <a:t> /</a:t>
            </a:r>
            <a:r>
              <a:rPr lang="en-US" sz="2400" i="1" dirty="0" err="1" smtClean="0"/>
              <a:t>prob</a:t>
            </a:r>
            <a:r>
              <a:rPr lang="en-US" sz="2400" dirty="0" smtClean="0"/>
              <a:t>(P)</a:t>
            </a:r>
          </a:p>
          <a:p>
            <a:pPr>
              <a:buNone/>
            </a:pPr>
            <a:endParaRPr lang="en-US" sz="2400" baseline="30000" dirty="0"/>
          </a:p>
          <a:p>
            <a:pPr>
              <a:buNone/>
            </a:pPr>
            <a:r>
              <a:rPr lang="en-US" sz="2400" i="1" dirty="0"/>
              <a:t>d</a:t>
            </a:r>
            <a:r>
              <a:rPr lang="en-US" sz="2400" dirty="0" smtClean="0"/>
              <a:t>(p)- distance of P</a:t>
            </a:r>
          </a:p>
          <a:p>
            <a:pPr>
              <a:buNone/>
            </a:pPr>
            <a:r>
              <a:rPr lang="en-US" sz="2400" i="1" dirty="0" err="1"/>
              <a:t>p</a:t>
            </a:r>
            <a:r>
              <a:rPr lang="en-US" sz="2400" i="1" dirty="0" err="1" smtClean="0"/>
              <a:t>rob</a:t>
            </a:r>
            <a:r>
              <a:rPr lang="en-US" sz="2400" dirty="0" smtClean="0"/>
              <a:t>(p) – probability of P</a:t>
            </a:r>
          </a:p>
          <a:p>
            <a:pPr>
              <a:buNone/>
            </a:pPr>
            <a:endParaRPr lang="en-US" baseline="30000" dirty="0" smtClean="0"/>
          </a:p>
        </p:txBody>
      </p:sp>
      <p:sp>
        <p:nvSpPr>
          <p:cNvPr id="4" name="Slide Number Placeholder 3"/>
          <p:cNvSpPr>
            <a:spLocks noGrp="1"/>
          </p:cNvSpPr>
          <p:nvPr>
            <p:ph type="sldNum" sz="quarter" idx="12"/>
          </p:nvPr>
        </p:nvSpPr>
        <p:spPr>
          <a:xfrm>
            <a:off x="6880746" y="6356350"/>
            <a:ext cx="2133600" cy="365125"/>
          </a:xfrm>
        </p:spPr>
        <p:txBody>
          <a:bodyPr/>
          <a:lstStyle/>
          <a:p>
            <a:fld id="{20CDB166-79C6-3345-B287-A7CE8B30FC7E}" type="slidenum">
              <a:rPr lang="en-US" smtClean="0"/>
              <a:t>56</a:t>
            </a:fld>
            <a:endParaRPr lang="en-US"/>
          </a:p>
        </p:txBody>
      </p:sp>
    </p:spTree>
    <p:extLst>
      <p:ext uri="{BB962C8B-B14F-4D97-AF65-F5344CB8AC3E}">
        <p14:creationId xmlns:p14="http://schemas.microsoft.com/office/powerpoint/2010/main" val="1633256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LMSQ (contd..)</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Among these values, minimum value of error measure is computed with respect to Source</a:t>
            </a:r>
          </a:p>
          <a:p>
            <a:pPr>
              <a:buNone/>
            </a:pPr>
            <a:endParaRPr lang="en-US" sz="2400" dirty="0"/>
          </a:p>
          <a:p>
            <a:pPr algn="ctr">
              <a:buNone/>
            </a:pPr>
            <a:r>
              <a:rPr lang="en-US" sz="2400" i="1" dirty="0" smtClean="0"/>
              <a:t>error</a:t>
            </a:r>
            <a:r>
              <a:rPr lang="en-US" sz="2400" dirty="0" smtClean="0"/>
              <a:t>(S,L)= </a:t>
            </a:r>
            <a:r>
              <a:rPr lang="en-US" sz="2400" i="1" dirty="0" smtClean="0"/>
              <a:t>min</a:t>
            </a:r>
            <a:r>
              <a:rPr lang="en-US" sz="2400" i="1" baseline="-25000" dirty="0" smtClean="0"/>
              <a:t>p</a:t>
            </a:r>
            <a:r>
              <a:rPr lang="en-US" sz="2400" dirty="0" smtClean="0"/>
              <a:t>(</a:t>
            </a:r>
            <a:r>
              <a:rPr lang="en-US" sz="2400" i="1" dirty="0" smtClean="0"/>
              <a:t>err</a:t>
            </a:r>
            <a:r>
              <a:rPr lang="en-US" sz="2400" dirty="0" smtClean="0"/>
              <a:t>(P,S,L))</a:t>
            </a:r>
          </a:p>
          <a:p>
            <a:pPr>
              <a:buNone/>
            </a:pPr>
            <a:endParaRPr lang="en-US" sz="2400" dirty="0"/>
          </a:p>
          <a:p>
            <a:r>
              <a:rPr lang="en-US" sz="2400" dirty="0" smtClean="0"/>
              <a:t>Error measure for all sources is the sum of total error measures from different sources</a:t>
            </a:r>
          </a:p>
          <a:p>
            <a:pPr>
              <a:buNone/>
            </a:pPr>
            <a:endParaRPr lang="en-US" sz="2400" dirty="0" smtClean="0"/>
          </a:p>
          <a:p>
            <a:pPr algn="ctr">
              <a:buNone/>
            </a:pPr>
            <a:r>
              <a:rPr lang="en-US" sz="2400" i="1" dirty="0"/>
              <a:t>e</a:t>
            </a:r>
            <a:r>
              <a:rPr lang="en-US" sz="2400" i="1" dirty="0" smtClean="0"/>
              <a:t>rror</a:t>
            </a:r>
            <a:r>
              <a:rPr lang="en-US" sz="2400" dirty="0" smtClean="0"/>
              <a:t>(L)= </a:t>
            </a:r>
            <a:r>
              <a:rPr lang="en-US" sz="2400" i="1" dirty="0" smtClean="0"/>
              <a:t>sum</a:t>
            </a:r>
            <a:r>
              <a:rPr lang="en-US" sz="2400" i="1" baseline="-25000" dirty="0" smtClean="0"/>
              <a:t>s</a:t>
            </a:r>
            <a:r>
              <a:rPr lang="en-US" sz="2400" dirty="0" smtClean="0"/>
              <a:t>(</a:t>
            </a:r>
            <a:r>
              <a:rPr lang="en-US" sz="2400" i="1" dirty="0" smtClean="0"/>
              <a:t>error</a:t>
            </a:r>
            <a:r>
              <a:rPr lang="en-US" sz="2400" dirty="0" smtClean="0"/>
              <a:t>(S,L))</a:t>
            </a: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57</a:t>
            </a:fld>
            <a:endParaRPr lang="en-US"/>
          </a:p>
        </p:txBody>
      </p:sp>
    </p:spTree>
    <p:extLst>
      <p:ext uri="{BB962C8B-B14F-4D97-AF65-F5344CB8AC3E}">
        <p14:creationId xmlns:p14="http://schemas.microsoft.com/office/powerpoint/2010/main" val="3625379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Probability Density Estimation (PROB)</a:t>
            </a: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Joint probability distribution for  every location based on delay information</a:t>
            </a:r>
          </a:p>
          <a:p>
            <a:endParaRPr lang="en-US" sz="2400" dirty="0" smtClean="0"/>
          </a:p>
          <a:p>
            <a:r>
              <a:rPr lang="en-US" sz="2400" dirty="0" smtClean="0"/>
              <a:t>Distance window of about 50miles around a given distance value</a:t>
            </a:r>
          </a:p>
          <a:p>
            <a:endParaRPr lang="en-US" sz="2400" dirty="0" smtClean="0"/>
          </a:p>
          <a:p>
            <a:r>
              <a:rPr lang="en-US" sz="2400" dirty="0" smtClean="0"/>
              <a:t>For a distance d(S,L), probability p(S,L) to an area under probability p(S,L) to be area under probability density curve within a distance window around d(S,L)</a:t>
            </a:r>
          </a:p>
        </p:txBody>
      </p:sp>
      <p:sp>
        <p:nvSpPr>
          <p:cNvPr id="4" name="Slide Number Placeholder 3"/>
          <p:cNvSpPr>
            <a:spLocks noGrp="1"/>
          </p:cNvSpPr>
          <p:nvPr>
            <p:ph type="sldNum" sz="quarter" idx="12"/>
          </p:nvPr>
        </p:nvSpPr>
        <p:spPr>
          <a:xfrm>
            <a:off x="6867098" y="6356350"/>
            <a:ext cx="2133600" cy="365125"/>
          </a:xfrm>
        </p:spPr>
        <p:txBody>
          <a:bodyPr/>
          <a:lstStyle/>
          <a:p>
            <a:fld id="{20CDB166-79C6-3345-B287-A7CE8B30FC7E}" type="slidenum">
              <a:rPr lang="en-US" smtClean="0"/>
              <a:t>58</a:t>
            </a:fld>
            <a:endParaRPr lang="en-US"/>
          </a:p>
        </p:txBody>
      </p:sp>
    </p:spTree>
    <p:extLst>
      <p:ext uri="{BB962C8B-B14F-4D97-AF65-F5344CB8AC3E}">
        <p14:creationId xmlns:p14="http://schemas.microsoft.com/office/powerpoint/2010/main" val="3303851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PROB (Contd..)</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Joint probability to be the product of the individual probabilities. </a:t>
            </a:r>
          </a:p>
          <a:p>
            <a:endParaRPr lang="en-US" sz="2400" dirty="0"/>
          </a:p>
          <a:p>
            <a:pPr algn="ctr">
              <a:buNone/>
            </a:pPr>
            <a:r>
              <a:rPr lang="en-US" sz="2400" i="1" dirty="0"/>
              <a:t>p</a:t>
            </a:r>
            <a:r>
              <a:rPr lang="en-US" sz="2400" dirty="0" smtClean="0"/>
              <a:t>(L)= </a:t>
            </a:r>
            <a:r>
              <a:rPr lang="en-US" sz="2400" i="1" dirty="0" smtClean="0"/>
              <a:t>product</a:t>
            </a:r>
            <a:r>
              <a:rPr lang="en-US" sz="2400" i="1" baseline="-25000" dirty="0" smtClean="0"/>
              <a:t>s</a:t>
            </a:r>
            <a:r>
              <a:rPr lang="en-US" sz="2400" dirty="0" smtClean="0"/>
              <a:t>(</a:t>
            </a:r>
            <a:r>
              <a:rPr lang="en-US" sz="2400" i="1" dirty="0" smtClean="0"/>
              <a:t>p</a:t>
            </a:r>
            <a:r>
              <a:rPr lang="en-US" sz="2400" dirty="0" smtClean="0"/>
              <a:t>(S,L))</a:t>
            </a:r>
          </a:p>
          <a:p>
            <a:pPr>
              <a:buNone/>
            </a:pPr>
            <a:endParaRPr lang="en-US" sz="2400" dirty="0" smtClean="0"/>
          </a:p>
          <a:p>
            <a:r>
              <a:rPr lang="en-US" sz="2400" dirty="0" smtClean="0"/>
              <a:t>Compute L with maximum value of p(L) and report it as location of H</a:t>
            </a: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59</a:t>
            </a:fld>
            <a:endParaRPr lang="en-US"/>
          </a:p>
        </p:txBody>
      </p:sp>
    </p:spTree>
    <p:extLst>
      <p:ext uri="{BB962C8B-B14F-4D97-AF65-F5344CB8AC3E}">
        <p14:creationId xmlns:p14="http://schemas.microsoft.com/office/powerpoint/2010/main" val="25313586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
        <p:nvSpPr>
          <p:cNvPr id="4" name="Slide Number Placeholder 3"/>
          <p:cNvSpPr>
            <a:spLocks noGrp="1"/>
          </p:cNvSpPr>
          <p:nvPr>
            <p:ph type="sldNum" sz="quarter" idx="12"/>
          </p:nvPr>
        </p:nvSpPr>
        <p:spPr>
          <a:xfrm>
            <a:off x="7010400" y="6475721"/>
            <a:ext cx="2133600" cy="365125"/>
          </a:xfrm>
        </p:spPr>
        <p:txBody>
          <a:bodyPr/>
          <a:lstStyle/>
          <a:p>
            <a:fld id="{20CDB166-79C6-3345-B287-A7CE8B30FC7E}" type="slidenum">
              <a:rPr lang="en-US" smtClean="0"/>
              <a:t>6</a:t>
            </a:fld>
            <a:endParaRPr lang="en-US"/>
          </a:p>
        </p:txBody>
      </p:sp>
    </p:spTree>
    <p:extLst>
      <p:ext uri="{BB962C8B-B14F-4D97-AF65-F5344CB8AC3E}">
        <p14:creationId xmlns:p14="http://schemas.microsoft.com/office/powerpoint/2010/main" val="2430749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Composite Statistical Approaches</a:t>
            </a:r>
            <a:endParaRPr lang="en-US" sz="4000" dirty="0">
              <a:solidFill>
                <a:schemeClr val="tx2"/>
              </a:solidFill>
            </a:endParaRPr>
          </a:p>
        </p:txBody>
      </p:sp>
      <p:sp>
        <p:nvSpPr>
          <p:cNvPr id="3" name="Content Placeholder 2"/>
          <p:cNvSpPr>
            <a:spLocks noGrp="1"/>
          </p:cNvSpPr>
          <p:nvPr>
            <p:ph idx="1"/>
          </p:nvPr>
        </p:nvSpPr>
        <p:spPr/>
        <p:txBody>
          <a:bodyPr>
            <a:normAutofit/>
          </a:bodyPr>
          <a:lstStyle/>
          <a:p>
            <a:r>
              <a:rPr lang="en-US" sz="2400" dirty="0" smtClean="0"/>
              <a:t>Two other statistical approaches can be suggested: LMPR and PRLM, based on previous two approaches, LMSQ and PROB</a:t>
            </a:r>
          </a:p>
          <a:p>
            <a:endParaRPr lang="en-US" sz="2400" dirty="0"/>
          </a:p>
          <a:p>
            <a:r>
              <a:rPr lang="en-US" sz="2400" dirty="0" smtClean="0"/>
              <a:t>In LMPR LMSQ is used to prune solution space and PROB is used to optimize the pruned space</a:t>
            </a:r>
          </a:p>
          <a:p>
            <a:endParaRPr lang="en-US" sz="2400" dirty="0"/>
          </a:p>
          <a:p>
            <a:r>
              <a:rPr lang="en-US" sz="2400" dirty="0" smtClean="0"/>
              <a:t>In PRLM, it’s the reverse case</a:t>
            </a:r>
            <a:endParaRPr lang="en-US" sz="2400" dirty="0"/>
          </a:p>
        </p:txBody>
      </p:sp>
      <p:sp>
        <p:nvSpPr>
          <p:cNvPr id="4" name="Slide Number Placeholder 3"/>
          <p:cNvSpPr>
            <a:spLocks noGrp="1"/>
          </p:cNvSpPr>
          <p:nvPr>
            <p:ph type="sldNum" sz="quarter" idx="12"/>
          </p:nvPr>
        </p:nvSpPr>
        <p:spPr>
          <a:xfrm>
            <a:off x="6908042" y="6356350"/>
            <a:ext cx="2133600" cy="365125"/>
          </a:xfrm>
        </p:spPr>
        <p:txBody>
          <a:bodyPr/>
          <a:lstStyle/>
          <a:p>
            <a:fld id="{20CDB166-79C6-3345-B287-A7CE8B30FC7E}" type="slidenum">
              <a:rPr lang="en-US" smtClean="0"/>
              <a:t>60</a:t>
            </a:fld>
            <a:endParaRPr lang="en-US"/>
          </a:p>
        </p:txBody>
      </p:sp>
    </p:spTree>
    <p:extLst>
      <p:ext uri="{BB962C8B-B14F-4D97-AF65-F5344CB8AC3E}">
        <p14:creationId xmlns:p14="http://schemas.microsoft.com/office/powerpoint/2010/main" val="578790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Experimental Results</a:t>
            </a:r>
            <a:endParaRPr lang="en-US" sz="4000" dirty="0">
              <a:solidFill>
                <a:schemeClr val="tx2"/>
              </a:solidFill>
            </a:endParaRPr>
          </a:p>
        </p:txBody>
      </p:sp>
      <p:sp>
        <p:nvSpPr>
          <p:cNvPr id="3" name="Content Placeholder 2"/>
          <p:cNvSpPr>
            <a:spLocks noGrp="1"/>
          </p:cNvSpPr>
          <p:nvPr>
            <p:ph idx="1"/>
          </p:nvPr>
        </p:nvSpPr>
        <p:spPr/>
        <p:txBody>
          <a:bodyPr/>
          <a:lstStyle/>
          <a:p>
            <a:r>
              <a:rPr lang="en-US" sz="2400" dirty="0" smtClean="0"/>
              <a:t>LMSQ is the most widely used noise reduction technique but doesn’t work well</a:t>
            </a:r>
          </a:p>
          <a:p>
            <a:pPr>
              <a:buNone/>
            </a:pPr>
            <a:endParaRPr lang="en-US" sz="2400" dirty="0" smtClean="0"/>
          </a:p>
          <a:p>
            <a:r>
              <a:rPr lang="en-US" sz="2400" dirty="0" smtClean="0"/>
              <a:t>According to our findings, PROB gave better corrections to error than LMSQ</a:t>
            </a:r>
          </a:p>
          <a:p>
            <a:endParaRPr lang="en-US" sz="2400" dirty="0"/>
          </a:p>
          <a:p>
            <a:r>
              <a:rPr lang="en-US" sz="2400" dirty="0" smtClean="0"/>
              <a:t>LMSQ as pruning method and PROB as  optimization tool gives the best results.</a:t>
            </a:r>
          </a:p>
          <a:p>
            <a:endParaRPr lang="en-US" dirty="0"/>
          </a:p>
          <a:p>
            <a:endParaRPr lang="en-US"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t>61</a:t>
            </a:fld>
            <a:endParaRPr lang="en-US"/>
          </a:p>
        </p:txBody>
      </p:sp>
    </p:spTree>
    <p:extLst>
      <p:ext uri="{BB962C8B-B14F-4D97-AF65-F5344CB8AC3E}">
        <p14:creationId xmlns:p14="http://schemas.microsoft.com/office/powerpoint/2010/main" val="7659353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sz="2400" dirty="0">
                <a:hlinkClick r:id="rId2"/>
              </a:rPr>
              <a:t>http://</a:t>
            </a:r>
            <a:r>
              <a:rPr lang="en-US" sz="2400" dirty="0" smtClean="0">
                <a:hlinkClick r:id="rId2"/>
              </a:rPr>
              <a:t>napl.gmu.edu/pubs/CPapers/YounMarkRichards-ICCCN09.pdf</a:t>
            </a:r>
            <a:endParaRPr lang="en-US" sz="2400" dirty="0" smtClean="0"/>
          </a:p>
          <a:p>
            <a:r>
              <a:rPr lang="en-US" sz="2400" dirty="0" smtClean="0">
                <a:hlinkClick r:id="rId3"/>
              </a:rPr>
              <a:t>https://en.wikipedia.org/wiki/Round-trip_delay_time</a:t>
            </a:r>
            <a:endParaRPr lang="en-US" sz="2400" dirty="0" smtClean="0"/>
          </a:p>
          <a:p>
            <a:r>
              <a:rPr lang="en-US" sz="2400" dirty="0" smtClean="0">
                <a:hlinkClick r:id="rId4"/>
              </a:rPr>
              <a:t>http://searchnetworking.techtarget.com/definition/round-trip-time</a:t>
            </a:r>
            <a:endParaRPr lang="en-US" sz="2400" dirty="0" smtClean="0"/>
          </a:p>
          <a:p>
            <a:r>
              <a:rPr lang="en-US" sz="2400" dirty="0" smtClean="0">
                <a:hlinkClick r:id="rId5"/>
              </a:rPr>
              <a:t>https://tools.ietf.org/html/rfc1323</a:t>
            </a:r>
            <a:endParaRPr lang="en-US" sz="2400" dirty="0" smtClean="0"/>
          </a:p>
          <a:p>
            <a:r>
              <a:rPr lang="en-US" sz="2400" dirty="0" smtClean="0">
                <a:hlinkClick r:id="rId6"/>
              </a:rPr>
              <a:t>http://www3.cs.stonybrook.edu/~phillipa/papers/SPECTS.pdf</a:t>
            </a:r>
            <a:endParaRPr lang="en-US" sz="2400" dirty="0" smtClean="0"/>
          </a:p>
          <a:p>
            <a:r>
              <a:rPr lang="en-US" sz="2400" dirty="0" smtClean="0">
                <a:hlinkClick r:id="rId7"/>
              </a:rPr>
              <a:t>http://cs.unc.edu/~jasleen/papers/imc03.pdf</a:t>
            </a:r>
            <a:endParaRPr lang="en-US" sz="2400" dirty="0" smtClean="0"/>
          </a:p>
          <a:p>
            <a:r>
              <a:rPr lang="en-US" sz="2400" dirty="0"/>
              <a:t>Determining the Geographic Location of Internet </a:t>
            </a:r>
            <a:r>
              <a:rPr lang="en-US" sz="2400" dirty="0" smtClean="0"/>
              <a:t>Hosts by </a:t>
            </a:r>
            <a:r>
              <a:rPr lang="en-US" sz="2400" dirty="0" err="1"/>
              <a:t>VenkataN</a:t>
            </a:r>
            <a:r>
              <a:rPr lang="en-US" sz="2400" dirty="0"/>
              <a:t>. </a:t>
            </a:r>
            <a:r>
              <a:rPr lang="en-US" sz="2400" dirty="0" err="1" smtClean="0"/>
              <a:t>Padmanabhan</a:t>
            </a:r>
            <a:r>
              <a:rPr lang="en-US" sz="2400" dirty="0" smtClean="0"/>
              <a:t> and </a:t>
            </a:r>
            <a:r>
              <a:rPr lang="en-US" sz="2400" dirty="0" err="1"/>
              <a:t>Lakshminarayanan</a:t>
            </a:r>
            <a:r>
              <a:rPr lang="en-US" sz="2400" dirty="0"/>
              <a:t> Subramanian</a:t>
            </a:r>
            <a:endParaRPr lang="en-US" sz="2400" dirty="0" smtClean="0"/>
          </a:p>
          <a:p>
            <a:pPr marL="0" indent="0">
              <a:buNone/>
            </a:pPr>
            <a:endParaRPr lang="en-US" sz="2400" dirty="0" smtClean="0"/>
          </a:p>
          <a:p>
            <a:endParaRPr lang="en-US" sz="2400" dirty="0"/>
          </a:p>
        </p:txBody>
      </p:sp>
      <p:sp>
        <p:nvSpPr>
          <p:cNvPr id="4" name="Slide Number Placeholder 3"/>
          <p:cNvSpPr>
            <a:spLocks noGrp="1"/>
          </p:cNvSpPr>
          <p:nvPr>
            <p:ph type="sldNum" sz="quarter" idx="12"/>
          </p:nvPr>
        </p:nvSpPr>
        <p:spPr>
          <a:xfrm>
            <a:off x="6553200" y="6356350"/>
            <a:ext cx="2481618" cy="365125"/>
          </a:xfrm>
        </p:spPr>
        <p:txBody>
          <a:bodyPr/>
          <a:lstStyle/>
          <a:p>
            <a:r>
              <a:rPr lang="en-US" dirty="0" smtClean="0"/>
              <a:t>  </a:t>
            </a:r>
            <a:fld id="{20CDB166-79C6-3345-B287-A7CE8B30FC7E}" type="slidenum">
              <a:rPr lang="en-US" smtClean="0"/>
              <a:t>62</a:t>
            </a:fld>
            <a:endParaRPr lang="en-US" dirty="0"/>
          </a:p>
        </p:txBody>
      </p:sp>
    </p:spTree>
    <p:extLst>
      <p:ext uri="{BB962C8B-B14F-4D97-AF65-F5344CB8AC3E}">
        <p14:creationId xmlns:p14="http://schemas.microsoft.com/office/powerpoint/2010/main" val="1059520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References(Contd..)</a:t>
            </a:r>
            <a:endParaRPr lang="en-US" dirty="0"/>
          </a:p>
        </p:txBody>
      </p:sp>
      <p:sp>
        <p:nvSpPr>
          <p:cNvPr id="3" name="Content Placeholder 2"/>
          <p:cNvSpPr>
            <a:spLocks noGrp="1"/>
          </p:cNvSpPr>
          <p:nvPr>
            <p:ph idx="1"/>
          </p:nvPr>
        </p:nvSpPr>
        <p:spPr/>
        <p:txBody>
          <a:bodyPr/>
          <a:lstStyle/>
          <a:p>
            <a:r>
              <a:rPr lang="en-US" dirty="0" smtClean="0">
                <a:hlinkClick r:id="rId2"/>
              </a:rPr>
              <a:t>http://www.statemethods.net/graphs/line.html</a:t>
            </a:r>
            <a:endParaRPr lang="en-US" dirty="0" smtClean="0"/>
          </a:p>
          <a:p>
            <a:r>
              <a:rPr lang="en-US" dirty="0" smtClean="0">
                <a:hlinkClick r:id="rId3"/>
              </a:rPr>
              <a:t>http://www.statemethods.net/input/contents.html</a:t>
            </a:r>
            <a:endParaRPr lang="en-US" dirty="0" smtClean="0"/>
          </a:p>
          <a:p>
            <a:r>
              <a:rPr lang="en-US" dirty="0" smtClean="0">
                <a:hlinkClick r:id="rId4"/>
              </a:rPr>
              <a:t>http://www.statemethods.net/blog/?p=779</a:t>
            </a:r>
            <a:endParaRPr lang="en-US" dirty="0"/>
          </a:p>
        </p:txBody>
      </p:sp>
      <p:sp>
        <p:nvSpPr>
          <p:cNvPr id="4" name="Slide Number Placeholder 3"/>
          <p:cNvSpPr>
            <a:spLocks noGrp="1"/>
          </p:cNvSpPr>
          <p:nvPr>
            <p:ph type="sldNum" sz="quarter" idx="12"/>
          </p:nvPr>
        </p:nvSpPr>
        <p:spPr>
          <a:xfrm>
            <a:off x="6894394" y="6356350"/>
            <a:ext cx="2133600" cy="365125"/>
          </a:xfrm>
        </p:spPr>
        <p:txBody>
          <a:bodyPr/>
          <a:lstStyle/>
          <a:p>
            <a:fld id="{20CDB166-79C6-3345-B287-A7CE8B30FC7E}" type="slidenum">
              <a:rPr lang="en-US" smtClean="0"/>
              <a:t>63</a:t>
            </a:fld>
            <a:endParaRPr lang="en-US"/>
          </a:p>
        </p:txBody>
      </p:sp>
    </p:spTree>
    <p:extLst>
      <p:ext uri="{BB962C8B-B14F-4D97-AF65-F5344CB8AC3E}">
        <p14:creationId xmlns:p14="http://schemas.microsoft.com/office/powerpoint/2010/main" val="963070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a:t>
            </a:r>
            <a:r>
              <a:rPr lang="en-IN" sz="2400" dirty="0" smtClean="0"/>
              <a:t>is based on </a:t>
            </a:r>
            <a:r>
              <a:rPr lang="en-IN" sz="2400" dirty="0" smtClean="0"/>
              <a:t>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
        <p:nvSpPr>
          <p:cNvPr id="4" name="Slide Number Placeholder 3"/>
          <p:cNvSpPr>
            <a:spLocks noGrp="1"/>
          </p:cNvSpPr>
          <p:nvPr>
            <p:ph type="sldNum" sz="quarter" idx="12"/>
          </p:nvPr>
        </p:nvSpPr>
        <p:spPr>
          <a:xfrm>
            <a:off x="6867098" y="6356350"/>
            <a:ext cx="2133600" cy="365125"/>
          </a:xfrm>
        </p:spPr>
        <p:txBody>
          <a:bodyPr/>
          <a:lstStyle/>
          <a:p>
            <a:fld id="{20CDB166-79C6-3345-B287-A7CE8B30FC7E}" type="slidenum">
              <a:rPr lang="en-US" smtClean="0"/>
              <a:t>7</a:t>
            </a:fld>
            <a:endParaRPr lang="en-US"/>
          </a:p>
        </p:txBody>
      </p:sp>
    </p:spTree>
    <p:extLst>
      <p:ext uri="{BB962C8B-B14F-4D97-AF65-F5344CB8AC3E}">
        <p14:creationId xmlns:p14="http://schemas.microsoft.com/office/powerpoint/2010/main" val="248561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Factors </a:t>
            </a:r>
            <a:r>
              <a:rPr lang="en-IN" dirty="0" smtClean="0">
                <a:solidFill>
                  <a:schemeClr val="tx2"/>
                </a:solidFill>
              </a:rPr>
              <a:t>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
        <p:nvSpPr>
          <p:cNvPr id="4" name="Slide Number Placeholder 3"/>
          <p:cNvSpPr>
            <a:spLocks noGrp="1"/>
          </p:cNvSpPr>
          <p:nvPr>
            <p:ph type="sldNum" sz="quarter" idx="12"/>
          </p:nvPr>
        </p:nvSpPr>
        <p:spPr>
          <a:xfrm>
            <a:off x="6880746" y="6356350"/>
            <a:ext cx="2133600" cy="365125"/>
          </a:xfrm>
        </p:spPr>
        <p:txBody>
          <a:bodyPr/>
          <a:lstStyle/>
          <a:p>
            <a:fld id="{20CDB166-79C6-3345-B287-A7CE8B30FC7E}" type="slidenum">
              <a:rPr lang="en-US" smtClean="0"/>
              <a:t>8</a:t>
            </a:fld>
            <a:endParaRPr lang="en-US"/>
          </a:p>
        </p:txBody>
      </p:sp>
    </p:spTree>
    <p:extLst>
      <p:ext uri="{BB962C8B-B14F-4D97-AF65-F5344CB8AC3E}">
        <p14:creationId xmlns:p14="http://schemas.microsoft.com/office/powerpoint/2010/main"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smtClean="0"/>
              <a:t>Queueing delay: It is the time a job waits in a queue until it gets executed.</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
        <p:nvSpPr>
          <p:cNvPr id="4" name="Slide Number Placeholder 3"/>
          <p:cNvSpPr>
            <a:spLocks noGrp="1"/>
          </p:cNvSpPr>
          <p:nvPr>
            <p:ph type="sldNum" sz="quarter" idx="12"/>
          </p:nvPr>
        </p:nvSpPr>
        <p:spPr>
          <a:xfrm>
            <a:off x="6873923" y="6407482"/>
            <a:ext cx="2133600" cy="365125"/>
          </a:xfrm>
        </p:spPr>
        <p:txBody>
          <a:bodyPr/>
          <a:lstStyle/>
          <a:p>
            <a:fld id="{20CDB166-79C6-3345-B287-A7CE8B30FC7E}" type="slidenum">
              <a:rPr lang="en-US" smtClean="0"/>
              <a:t>9</a:t>
            </a:fld>
            <a:endParaRPr lang="en-US"/>
          </a:p>
        </p:txBody>
      </p:sp>
    </p:spTree>
    <p:extLst>
      <p:ext uri="{BB962C8B-B14F-4D97-AF65-F5344CB8AC3E}">
        <p14:creationId xmlns:p14="http://schemas.microsoft.com/office/powerpoint/2010/main"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2820</TotalTime>
  <Words>2252</Words>
  <Application>Microsoft Office PowerPoint</Application>
  <PresentationFormat>On-screen Show (4:3)</PresentationFormat>
  <Paragraphs>408</Paragraphs>
  <Slides>63</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63</vt:i4>
      </vt:variant>
    </vt:vector>
  </HeadingPairs>
  <TitlesOfParts>
    <vt:vector size="69" baseType="lpstr">
      <vt:lpstr>宋体</vt:lpstr>
      <vt:lpstr>Arial</vt:lpstr>
      <vt:lpstr>Calibri</vt:lpstr>
      <vt:lpstr>Helvetica</vt: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vt:lpstr>
      <vt:lpstr>Factors on which RTT depends</vt:lpstr>
      <vt:lpstr>Parameters on which RTT depends</vt:lpstr>
      <vt:lpstr>Objective</vt:lpstr>
      <vt:lpstr>Resources we have used</vt:lpstr>
      <vt:lpstr>Working with PlanetLab</vt:lpstr>
      <vt:lpstr>Working with PlanetLab</vt:lpstr>
      <vt:lpstr>Working with PlanetLab(Cont..)</vt:lpstr>
      <vt:lpstr>Geographically diversified nodes</vt:lpstr>
      <vt:lpstr>Working with PlanetLab(Cont..)</vt:lpstr>
      <vt:lpstr>Environment Setup</vt:lpstr>
      <vt:lpstr>Environment Setup(Cont..)</vt:lpstr>
      <vt:lpstr>Application Programs</vt:lpstr>
      <vt:lpstr>Application Programs(Cont ..)</vt:lpstr>
      <vt:lpstr>Application Programs(Cont ..)</vt:lpstr>
      <vt:lpstr>Application Programs(Cont ..)</vt:lpstr>
      <vt:lpstr>Application Programs(Cont ..)</vt:lpstr>
      <vt:lpstr>RTT Architecture</vt:lpstr>
      <vt:lpstr>Database Content</vt:lpstr>
      <vt:lpstr>Database content(Cont ..)</vt:lpstr>
      <vt:lpstr>Database content(Cont ..)</vt:lpstr>
      <vt:lpstr>Database content(Cont ..)</vt:lpstr>
      <vt:lpstr>Database content(Cont ..)</vt:lpstr>
      <vt:lpstr>Network Tuning</vt:lpstr>
      <vt:lpstr>Network Tuning</vt:lpstr>
      <vt:lpstr>Data Analysis</vt:lpstr>
      <vt:lpstr>Data Analysis(Cont..)</vt:lpstr>
      <vt:lpstr>Calculation of DDR</vt:lpstr>
      <vt:lpstr>Query for DDR calculation</vt:lpstr>
      <vt:lpstr>Data Presentation-Graphs</vt:lpstr>
      <vt:lpstr>Calculating Est. Distance</vt:lpstr>
      <vt:lpstr>Query for finding Est.Distance</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Distance Error </vt:lpstr>
      <vt:lpstr>Error Correction Techniques</vt:lpstr>
      <vt:lpstr>Weighted Least Mean Squares(LMSQ)</vt:lpstr>
      <vt:lpstr>LMSQ (contd..)</vt:lpstr>
      <vt:lpstr>Probability Density Estimation (PROB)</vt:lpstr>
      <vt:lpstr>PROB (Contd..)</vt:lpstr>
      <vt:lpstr>Composite Statistical Approaches</vt:lpstr>
      <vt:lpstr>Experimental Results</vt:lpstr>
      <vt:lpstr>References</vt:lpstr>
      <vt:lpstr>References(Contd..)</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Teja</cp:lastModifiedBy>
  <cp:revision>220</cp:revision>
  <dcterms:created xsi:type="dcterms:W3CDTF">2014-01-29T16:52:11Z</dcterms:created>
  <dcterms:modified xsi:type="dcterms:W3CDTF">2015-11-02T18:45:30Z</dcterms:modified>
</cp:coreProperties>
</file>