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5" r:id="rId49"/>
    <p:sldId id="306" r:id="rId50"/>
    <p:sldId id="302" r:id="rId51"/>
    <p:sldId id="303" r:id="rId52"/>
    <p:sldId id="30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1FF57-D500-D947-82D9-29F21DC9641E}"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1FF57-D500-D947-82D9-29F21DC9641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1FF57-D500-D947-82D9-29F21DC9641E}"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242E9-8CE7-BD4A-9571-EA3D1778B2DC}"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242E9-8CE7-BD4A-9571-EA3D1778B2DC}"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2E9-8CE7-BD4A-9571-EA3D1778B2DC}"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42E9-8CE7-BD4A-9571-EA3D1778B2DC}"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FF57-D500-D947-82D9-29F21DC9641E}"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1"/><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Shwetha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Tree>
    <p:extLst>
      <p:ext uri="{BB962C8B-B14F-4D97-AF65-F5344CB8AC3E}">
        <p14:creationId xmlns:p14="http://schemas.microsoft.com/office/powerpoint/2010/main"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Linux</a:t>
            </a:r>
          </a:p>
          <a:p>
            <a:pPr>
              <a:buFont typeface="Arial" panose="020B0604020202020204" pitchFamily="34" charset="0"/>
              <a:buChar char="•"/>
            </a:pPr>
            <a:r>
              <a:rPr lang="en-IN" sz="2400" dirty="0" smtClean="0"/>
              <a:t> </a:t>
            </a:r>
            <a:r>
              <a:rPr lang="en-IN" sz="2400" dirty="0"/>
              <a:t>SCP/SSH </a:t>
            </a:r>
          </a:p>
          <a:p>
            <a:r>
              <a:rPr lang="en-IN" sz="2400" dirty="0" smtClean="0"/>
              <a:t> </a:t>
            </a:r>
            <a:r>
              <a:rPr lang="en-IN" sz="2400" dirty="0"/>
              <a:t>MySQL </a:t>
            </a:r>
          </a:p>
          <a:p>
            <a:r>
              <a:rPr lang="en-IN" sz="2400" dirty="0" smtClean="0"/>
              <a:t> C-Language</a:t>
            </a:r>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Tree>
    <p:extLst>
      <p:ext uri="{BB962C8B-B14F-4D97-AF65-F5344CB8AC3E}">
        <p14:creationId xmlns:p14="http://schemas.microsoft.com/office/powerpoint/2010/main"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48" y="1801505"/>
            <a:ext cx="7472903" cy="3562065"/>
          </a:xfrm>
          <a:prstGeom prst="rect">
            <a:avLst/>
          </a:prstGeom>
        </p:spPr>
      </p:pic>
    </p:spTree>
    <p:extLst>
      <p:ext uri="{BB962C8B-B14F-4D97-AF65-F5344CB8AC3E}">
        <p14:creationId xmlns:p14="http://schemas.microsoft.com/office/powerpoint/2010/main"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183642"/>
            <a:ext cx="7465325" cy="3765099"/>
          </a:xfrm>
          <a:prstGeom prst="rect">
            <a:avLst/>
          </a:prstGeom>
        </p:spPr>
      </p:pic>
    </p:spTree>
    <p:extLst>
      <p:ext uri="{BB962C8B-B14F-4D97-AF65-F5344CB8AC3E}">
        <p14:creationId xmlns:p14="http://schemas.microsoft.com/office/powerpoint/2010/main"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2452356"/>
            <a:ext cx="7724633" cy="3673807"/>
          </a:xfrm>
          <a:prstGeom prst="rect">
            <a:avLst/>
          </a:prstGeom>
        </p:spPr>
      </p:pic>
    </p:spTree>
    <p:extLst>
      <p:ext uri="{BB962C8B-B14F-4D97-AF65-F5344CB8AC3E}">
        <p14:creationId xmlns:p14="http://schemas.microsoft.com/office/powerpoint/2010/main" val="218214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key into our slice it is propagated to the nodes and got access to the nodes.</a:t>
            </a:r>
          </a:p>
          <a:p>
            <a:pPr marL="0" indent="0">
              <a:buNone/>
            </a:pPr>
            <a:endParaRPr lang="en-IN" sz="2400" dirty="0" smtClean="0"/>
          </a:p>
          <a:p>
            <a:r>
              <a:rPr lang="en-IN" sz="2400" dirty="0" smtClean="0"/>
              <a:t>After that we have created 5 text files of different sizes 32B,1KB,256KB,512KB and 1MB.</a:t>
            </a:r>
          </a:p>
          <a:p>
            <a:pPr marL="0" indent="0">
              <a:buNone/>
            </a:pPr>
            <a:endParaRPr lang="en-IN" sz="2400" dirty="0" smtClean="0"/>
          </a:p>
          <a:p>
            <a:r>
              <a:rPr lang="en-IN" sz="2400" dirty="0" smtClean="0"/>
              <a:t>We have maintained a file which contains list of all the nodes that present 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Tree>
    <p:extLst>
      <p:ext uri="{BB962C8B-B14F-4D97-AF65-F5344CB8AC3E}">
        <p14:creationId xmlns:p14="http://schemas.microsoft.com/office/powerpoint/2010/main" val="1082764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using “</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While installing </a:t>
            </a:r>
            <a:r>
              <a:rPr lang="en-IN" sz="2400" dirty="0" err="1"/>
              <a:t>gcc</a:t>
            </a:r>
            <a:r>
              <a:rPr lang="en-IN" sz="2400" dirty="0"/>
              <a:t> we faced problem on some servers, after some research we have overcome the error by adding “</a:t>
            </a:r>
            <a:r>
              <a:rPr lang="en-IN" sz="2400" b="1" dirty="0"/>
              <a:t>-</a:t>
            </a:r>
            <a:r>
              <a:rPr lang="en-IN" sz="2400" b="1" dirty="0" err="1"/>
              <a:t>nogpgcheck</a:t>
            </a:r>
            <a:r>
              <a:rPr lang="en-IN" sz="2400" dirty="0" smtClean="0"/>
              <a:t>”.</a:t>
            </a:r>
          </a:p>
          <a:p>
            <a:pPr marL="0" indent="0">
              <a:buNone/>
            </a:pPr>
            <a:endParaRPr lang="en-IN" sz="2400" dirty="0"/>
          </a:p>
          <a:p>
            <a:r>
              <a:rPr lang="en-IN" sz="2400" dirty="0"/>
              <a:t>We established connection between the nodes using socket programming in c and shell scripting.</a:t>
            </a:r>
          </a:p>
          <a:p>
            <a:endParaRPr lang="en-IN" sz="2400" dirty="0"/>
          </a:p>
        </p:txBody>
      </p:sp>
    </p:spTree>
    <p:extLst>
      <p:ext uri="{BB962C8B-B14F-4D97-AF65-F5344CB8AC3E}">
        <p14:creationId xmlns:p14="http://schemas.microsoft.com/office/powerpoint/2010/main" val="350391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2"/>
          <a:stretch>
            <a:fillRect/>
          </a:stretch>
        </p:blipFill>
        <p:spPr>
          <a:xfrm>
            <a:off x="828569" y="853638"/>
            <a:ext cx="6998695" cy="5482185"/>
          </a:xfrm>
          <a:prstGeom prst="rect">
            <a:avLst/>
          </a:prstGeom>
        </p:spPr>
      </p:pic>
    </p:spTree>
    <p:extLst>
      <p:ext uri="{BB962C8B-B14F-4D97-AF65-F5344CB8AC3E}">
        <p14:creationId xmlns:p14="http://schemas.microsoft.com/office/powerpoint/2010/main" val="364809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r>
              <a:rPr lang="en-US" sz="2400" dirty="0" smtClean="0"/>
              <a:t>serverv5.c:This 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c file gets a file name and size from the client, checks if the file is available. If the file is available then sends the file to client</a:t>
            </a:r>
            <a:endParaRPr lang="en-IN" sz="2400" dirty="0"/>
          </a:p>
          <a:p>
            <a:pPr marL="0" indent="0" algn="just">
              <a:buNone/>
            </a:pPr>
            <a:r>
              <a:rPr lang="en-US" sz="2400" dirty="0" smtClean="0"/>
              <a:t>       </a:t>
            </a:r>
            <a:endParaRPr lang="en-IN" sz="2400" dirty="0"/>
          </a:p>
          <a:p>
            <a:pPr marL="0" indent="0" algn="just">
              <a:buNone/>
            </a:pPr>
            <a:endParaRPr lang="en-IN" sz="2400" dirty="0"/>
          </a:p>
        </p:txBody>
      </p:sp>
    </p:spTree>
    <p:extLst>
      <p:ext uri="{BB962C8B-B14F-4D97-AF65-F5344CB8AC3E}">
        <p14:creationId xmlns:p14="http://schemas.microsoft.com/office/powerpoint/2010/main" val="338180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Tree>
    <p:extLst>
      <p:ext uri="{BB962C8B-B14F-4D97-AF65-F5344CB8AC3E}">
        <p14:creationId xmlns:p14="http://schemas.microsoft.com/office/powerpoint/2010/main"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a:bodyPr>
          <a:lstStyle/>
          <a:p>
            <a:pPr algn="just"/>
            <a:r>
              <a:rPr lang="en-US" sz="2400" dirty="0"/>
              <a:t>c</a:t>
            </a:r>
            <a:r>
              <a:rPr lang="en-US" sz="2400" dirty="0" smtClean="0"/>
              <a:t>lientv10.c</a:t>
            </a:r>
            <a:endParaRPr lang="en-IN" sz="2400" dirty="0"/>
          </a:p>
          <a:p>
            <a:pPr algn="just"/>
            <a:r>
              <a:rPr lang="en-US" sz="2400" dirty="0" smtClean="0"/>
              <a:t>This </a:t>
            </a:r>
            <a:r>
              <a:rPr lang="en-US" sz="2400" dirty="0"/>
              <a:t>c file is used to connect to server and request for service. </a:t>
            </a:r>
            <a:endParaRPr lang="en-US" sz="2400" dirty="0" smtClean="0"/>
          </a:p>
          <a:p>
            <a:pPr algn="just"/>
            <a:r>
              <a:rPr lang="en-US" sz="2400" dirty="0" smtClean="0"/>
              <a:t>After </a:t>
            </a:r>
            <a:r>
              <a:rPr lang="en-US" sz="2400" dirty="0"/>
              <a:t>the connection, receives file from server and closes connection after completion of file receiving</a:t>
            </a:r>
            <a:r>
              <a:rPr lang="en-US" sz="2400" dirty="0" smtClean="0"/>
              <a:t>.</a:t>
            </a:r>
          </a:p>
          <a:p>
            <a:pPr algn="just"/>
            <a:r>
              <a:rPr lang="en-US" sz="2400" dirty="0" smtClean="0"/>
              <a:t> </a:t>
            </a:r>
            <a:r>
              <a:rPr lang="en-US" sz="2400" dirty="0"/>
              <a:t>This collects 5 files from server and also calculates the time taken to collect these files. </a:t>
            </a:r>
            <a:endParaRPr lang="en-US" sz="2400" dirty="0" smtClean="0"/>
          </a:p>
          <a:p>
            <a:pPr algn="just"/>
            <a:r>
              <a:rPr lang="en-US" sz="2400" dirty="0" smtClean="0"/>
              <a:t>These </a:t>
            </a:r>
            <a:r>
              <a:rPr lang="en-US" sz="2400" dirty="0"/>
              <a:t>calculated delays, Source node, destination node, file name will be logged by this file.</a:t>
            </a:r>
            <a:endParaRPr lang="en-IN" sz="2400" dirty="0"/>
          </a:p>
        </p:txBody>
      </p:sp>
    </p:spTree>
    <p:extLst>
      <p:ext uri="{BB962C8B-B14F-4D97-AF65-F5344CB8AC3E}">
        <p14:creationId xmlns:p14="http://schemas.microsoft.com/office/powerpoint/2010/main" val="24400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pPr algn="just"/>
            <a:r>
              <a:rPr lang="en-US" sz="2400" dirty="0"/>
              <a:t>s</a:t>
            </a:r>
            <a:r>
              <a:rPr lang="en-US" sz="2400" dirty="0" smtClean="0"/>
              <a:t>erver.sh</a:t>
            </a:r>
            <a:endParaRPr lang="en-IN" sz="2400" dirty="0"/>
          </a:p>
          <a:p>
            <a:pPr algn="just"/>
            <a:r>
              <a:rPr lang="en-US" sz="2400" dirty="0"/>
              <a:t>This script calls startStopServer.sh script on the remote node to start or stop the server application. </a:t>
            </a:r>
            <a:endParaRPr lang="en-US" sz="2400" dirty="0" smtClean="0"/>
          </a:p>
          <a:p>
            <a:pPr algn="just"/>
            <a:r>
              <a:rPr lang="en-US" sz="2400" dirty="0" smtClean="0"/>
              <a:t>It </a:t>
            </a:r>
            <a:r>
              <a:rPr lang="en-US" sz="2400" dirty="0"/>
              <a:t>takes nodesList.txt file as input. And this script takes start or stop as one parameter</a:t>
            </a:r>
            <a:r>
              <a:rPr lang="en-US" sz="2400" dirty="0" smtClean="0"/>
              <a:t>.</a:t>
            </a:r>
          </a:p>
          <a:p>
            <a:pPr marL="0" indent="0" algn="just">
              <a:buNone/>
            </a:pPr>
            <a:endParaRPr lang="en-US" sz="2400" dirty="0" smtClean="0"/>
          </a:p>
          <a:p>
            <a:pPr algn="just"/>
            <a:r>
              <a:rPr lang="en-US" sz="2400" dirty="0" smtClean="0"/>
              <a:t>startStopServer.sh</a:t>
            </a:r>
            <a:endParaRPr lang="en-IN" sz="2400" dirty="0"/>
          </a:p>
          <a:p>
            <a:pPr algn="just"/>
            <a:r>
              <a:rPr lang="en-US" sz="2400" dirty="0"/>
              <a:t>This script starts or stop the server based on the parameter given to the script.</a:t>
            </a:r>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70204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r>
              <a:rPr lang="en-US" sz="2400" dirty="0" smtClean="0"/>
              <a:t>client.sh</a:t>
            </a:r>
          </a:p>
          <a:p>
            <a:r>
              <a:rPr lang="en-US" sz="2400" dirty="0" smtClean="0"/>
              <a:t>This </a:t>
            </a:r>
            <a:r>
              <a:rPr lang="en-US" sz="2400" dirty="0"/>
              <a:t>script calls stopClient.sh and startClient.sh on the remote node to start or stop client application</a:t>
            </a:r>
            <a:r>
              <a:rPr lang="en-US" sz="2400" dirty="0" smtClean="0"/>
              <a:t>.</a:t>
            </a:r>
          </a:p>
          <a:p>
            <a:r>
              <a:rPr lang="en-US" sz="2400" dirty="0" smtClean="0"/>
              <a:t> </a:t>
            </a:r>
            <a:r>
              <a:rPr lang="en-US" sz="2400" dirty="0"/>
              <a:t>It takes nodesList.txt file as input. And this script takes start or stop as one parameter</a:t>
            </a:r>
            <a:r>
              <a:rPr lang="en-US" sz="2400" dirty="0" smtClean="0"/>
              <a:t>.</a:t>
            </a:r>
          </a:p>
          <a:p>
            <a:endParaRPr lang="en-US" sz="2400" dirty="0" smtClean="0"/>
          </a:p>
          <a:p>
            <a:pPr algn="just"/>
            <a:r>
              <a:rPr lang="en-US" sz="2400" dirty="0"/>
              <a:t>startClient.sh:</a:t>
            </a:r>
            <a:endParaRPr lang="en-IN" sz="2400" dirty="0"/>
          </a:p>
          <a:p>
            <a:pPr algn="just"/>
            <a:r>
              <a:rPr lang="en-US" sz="2400" dirty="0"/>
              <a:t>This script starts the client application, This takes nodesList.txt as input file which contains hostnames of all nodes.</a:t>
            </a:r>
            <a:endParaRPr lang="en-IN" sz="2400" dirty="0"/>
          </a:p>
          <a:p>
            <a:endParaRPr lang="en-US" sz="2400" dirty="0" smtClean="0"/>
          </a:p>
          <a:p>
            <a:endParaRPr lang="en-IN" sz="2400" dirty="0"/>
          </a:p>
        </p:txBody>
      </p:sp>
    </p:spTree>
    <p:extLst>
      <p:ext uri="{BB962C8B-B14F-4D97-AF65-F5344CB8AC3E}">
        <p14:creationId xmlns:p14="http://schemas.microsoft.com/office/powerpoint/2010/main" val="65484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p:txBody>
          <a:bodyPr>
            <a:normAutofit/>
          </a:bodyPr>
          <a:lstStyle/>
          <a:p>
            <a:pPr algn="just"/>
            <a:r>
              <a:rPr lang="en-US" sz="2400" dirty="0"/>
              <a:t>stopClient.sh:</a:t>
            </a:r>
            <a:endParaRPr lang="en-IN" sz="2400" dirty="0"/>
          </a:p>
          <a:p>
            <a:pPr algn="just"/>
            <a:r>
              <a:rPr lang="en-US" sz="2400" dirty="0"/>
              <a:t>This script stops the client application</a:t>
            </a:r>
            <a:r>
              <a:rPr lang="en-US" sz="2400" dirty="0" smtClean="0"/>
              <a:t>.</a:t>
            </a:r>
          </a:p>
          <a:p>
            <a:pPr algn="just"/>
            <a:r>
              <a:rPr lang="en-US" sz="2400" dirty="0" smtClean="0"/>
              <a:t> </a:t>
            </a:r>
            <a:r>
              <a:rPr lang="en-US" sz="2400" dirty="0"/>
              <a:t>Checks for any process related to client is running and kills it to stop the client</a:t>
            </a:r>
            <a:r>
              <a:rPr lang="en-US" sz="2400" dirty="0" smtClean="0"/>
              <a:t>.</a:t>
            </a:r>
          </a:p>
          <a:p>
            <a:pPr algn="just"/>
            <a:r>
              <a:rPr lang="en-US" sz="2400" dirty="0"/>
              <a:t>downloadRTT.sh</a:t>
            </a:r>
            <a:endParaRPr lang="en-IN" sz="2400" dirty="0"/>
          </a:p>
          <a:p>
            <a:pPr algn="just"/>
            <a:r>
              <a:rPr lang="en-US" sz="2400" dirty="0"/>
              <a:t>This script collects all log files from all nodes and merges it into one file. </a:t>
            </a:r>
            <a:endParaRPr lang="en-US" sz="2400" dirty="0" smtClean="0"/>
          </a:p>
          <a:p>
            <a:pPr algn="just"/>
            <a:r>
              <a:rPr lang="en-US" sz="2400" dirty="0" smtClean="0"/>
              <a:t>This </a:t>
            </a:r>
            <a:r>
              <a:rPr lang="en-US" sz="2400" dirty="0"/>
              <a:t>takes nodesList.txt file as input </a:t>
            </a:r>
            <a:r>
              <a:rPr lang="en-US" sz="2400" dirty="0" smtClean="0"/>
              <a:t>.</a:t>
            </a:r>
          </a:p>
          <a:p>
            <a:pPr algn="just"/>
            <a:r>
              <a:rPr lang="en-US" sz="2400" dirty="0" smtClean="0"/>
              <a:t>Saves </a:t>
            </a:r>
            <a:r>
              <a:rPr lang="en-US" sz="2400" dirty="0"/>
              <a:t>the merged log file on local machine.	</a:t>
            </a:r>
            <a:endParaRPr lang="en-IN" sz="2400" dirty="0"/>
          </a:p>
          <a:p>
            <a:pPr algn="just"/>
            <a:endParaRPr lang="en-IN" sz="2400" dirty="0"/>
          </a:p>
        </p:txBody>
      </p:sp>
    </p:spTree>
    <p:extLst>
      <p:ext uri="{BB962C8B-B14F-4D97-AF65-F5344CB8AC3E}">
        <p14:creationId xmlns:p14="http://schemas.microsoft.com/office/powerpoint/2010/main" val="330525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 Base 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database.</a:t>
            </a:r>
          </a:p>
          <a:p>
            <a:r>
              <a:rPr lang="en-IN" sz="2400" dirty="0" smtClean="0"/>
              <a:t>We have created a data base name IGOD and the tables in the data base are as follows.</a:t>
            </a:r>
          </a:p>
          <a:p>
            <a:pPr marL="0" indent="0">
              <a:buNone/>
            </a:pPr>
            <a:endParaRPr lang="en-IN" sz="2400" dirty="0"/>
          </a:p>
          <a:p>
            <a:r>
              <a:rPr lang="en-US" sz="2400" dirty="0" smtClean="0"/>
              <a:t>Nodes</a:t>
            </a:r>
            <a:endParaRPr lang="en-IN" sz="2400" dirty="0"/>
          </a:p>
          <a:p>
            <a:r>
              <a:rPr lang="en-US" sz="2400" dirty="0" smtClean="0"/>
              <a:t>Distofnodes</a:t>
            </a:r>
          </a:p>
          <a:p>
            <a:r>
              <a:rPr lang="en-US" sz="2400" dirty="0" smtClean="0"/>
              <a:t>DDR</a:t>
            </a:r>
            <a:endParaRPr lang="en-US" sz="2400" dirty="0"/>
          </a:p>
          <a:p>
            <a:r>
              <a:rPr lang="en-US" sz="2400" dirty="0" smtClean="0"/>
              <a:t>downloaddetails_bkp</a:t>
            </a:r>
            <a:endParaRPr lang="en-IN" sz="2400" dirty="0"/>
          </a:p>
          <a:p>
            <a:endParaRPr lang="en-IN" sz="2400" dirty="0"/>
          </a:p>
          <a:p>
            <a:endParaRPr lang="en-IN" sz="2400" dirty="0"/>
          </a:p>
        </p:txBody>
      </p:sp>
    </p:spTree>
    <p:extLst>
      <p:ext uri="{BB962C8B-B14F-4D97-AF65-F5344CB8AC3E}">
        <p14:creationId xmlns:p14="http://schemas.microsoft.com/office/powerpoint/2010/main" val="2695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a:solidFill>
                  <a:schemeClr val="tx2"/>
                </a:solidFill>
              </a:rPr>
              <a:t>Data Base </a:t>
            </a:r>
            <a:r>
              <a:rPr lang="en-IN" dirty="0" smtClean="0">
                <a:solidFill>
                  <a:schemeClr val="tx2"/>
                </a:solidFill>
              </a:rPr>
              <a:t>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2348837"/>
            <a:ext cx="7233312" cy="3777327"/>
          </a:xfrm>
          <a:prstGeom prst="rect">
            <a:avLst/>
          </a:prstGeom>
        </p:spPr>
      </p:pic>
    </p:spTree>
    <p:extLst>
      <p:ext uri="{BB962C8B-B14F-4D97-AF65-F5344CB8AC3E}">
        <p14:creationId xmlns:p14="http://schemas.microsoft.com/office/powerpoint/2010/main" val="298834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each and every node to all other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869743"/>
            <a:ext cx="7055891" cy="4256421"/>
          </a:xfrm>
          <a:prstGeom prst="rect">
            <a:avLst/>
          </a:prstGeom>
        </p:spPr>
      </p:pic>
    </p:spTree>
    <p:extLst>
      <p:ext uri="{BB962C8B-B14F-4D97-AF65-F5344CB8AC3E}">
        <p14:creationId xmlns:p14="http://schemas.microsoft.com/office/powerpoint/2010/main" val="2124933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a:t>downloaddetails_bkp: which stores source node, destination node, file name, start times, end times, delays and the average delay. This database is manually updated daily after collection of data using </a:t>
            </a:r>
            <a:r>
              <a:rPr lang="en-US" sz="2000" dirty="0" err="1"/>
              <a:t>loadDownloadDetails_bkp.sql</a:t>
            </a:r>
            <a:r>
              <a:rPr lang="en-US" sz="2400" dirty="0"/>
              <a: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402007"/>
            <a:ext cx="8267700" cy="3603008"/>
          </a:xfrm>
          <a:prstGeom prst="rect">
            <a:avLst/>
          </a:prstGeom>
        </p:spPr>
      </p:pic>
    </p:spTree>
    <p:extLst>
      <p:ext uri="{BB962C8B-B14F-4D97-AF65-F5344CB8AC3E}">
        <p14:creationId xmlns:p14="http://schemas.microsoft.com/office/powerpoint/2010/main" val="2422039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2607154"/>
            <a:ext cx="8679976" cy="3363310"/>
          </a:xfrm>
          <a:prstGeom prst="rect">
            <a:avLst/>
          </a:prstGeom>
        </p:spPr>
      </p:pic>
    </p:spTree>
    <p:extLst>
      <p:ext uri="{BB962C8B-B14F-4D97-AF65-F5344CB8AC3E}">
        <p14:creationId xmlns:p14="http://schemas.microsoft.com/office/powerpoint/2010/main" val="400485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p>
          <a:p>
            <a:r>
              <a:rPr lang="en-IN" sz="2400" dirty="0"/>
              <a:t>In computer networking, RWIN (TCP Receive Window) is the amount of data that a computer can accept without acknowledging the sender</a:t>
            </a:r>
            <a:r>
              <a:rPr lang="en-IN" sz="2400" dirty="0" smtClean="0"/>
              <a:t>.</a:t>
            </a:r>
          </a:p>
          <a:p>
            <a:r>
              <a:rPr lang="en-IN" sz="2400" dirty="0"/>
              <a:t> If the sender has not received acknowledgement for the first packet it sent, it will stop and wait and if this wait exceeds a certain limit, it may even retransmit.</a:t>
            </a:r>
          </a:p>
        </p:txBody>
      </p:sp>
    </p:spTree>
    <p:extLst>
      <p:ext uri="{BB962C8B-B14F-4D97-AF65-F5344CB8AC3E}">
        <p14:creationId xmlns:p14="http://schemas.microsoft.com/office/powerpoint/2010/main" val="18812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Tree>
    <p:extLst>
      <p:ext uri="{BB962C8B-B14F-4D97-AF65-F5344CB8AC3E}">
        <p14:creationId xmlns:p14="http://schemas.microsoft.com/office/powerpoint/2010/main" val="265206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We analysed the RTT values for different RWIN values and adjusted the receive window in our application.</a:t>
            </a:r>
          </a:p>
          <a:p>
            <a:pPr marL="0" indent="0">
              <a:buNone/>
            </a:pPr>
            <a:endParaRPr lang="en-IN" sz="2400" dirty="0" smtClean="0"/>
          </a:p>
          <a:p>
            <a:r>
              <a:rPr lang="en-IN" sz="2400" dirty="0" smtClean="0"/>
              <a:t>We also optimizing the RTT values by collecting the files multiple times and calculating the average of delay.</a:t>
            </a:r>
          </a:p>
          <a:p>
            <a:pPr marL="0" indent="0">
              <a:buNone/>
            </a:pPr>
            <a:endParaRPr lang="en-IN" sz="2400" dirty="0" smtClean="0"/>
          </a:p>
          <a:p>
            <a:r>
              <a:rPr lang="en-IN" sz="2400" dirty="0" smtClean="0"/>
              <a:t>To observer variations in RTT, we collected the files on different times of the day.</a:t>
            </a:r>
          </a:p>
          <a:p>
            <a:endParaRPr lang="en-IN" sz="2400" dirty="0"/>
          </a:p>
        </p:txBody>
      </p:sp>
      <p:sp>
        <p:nvSpPr>
          <p:cNvPr id="4"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Tree>
    <p:extLst>
      <p:ext uri="{BB962C8B-B14F-4D97-AF65-F5344CB8AC3E}">
        <p14:creationId xmlns:p14="http://schemas.microsoft.com/office/powerpoint/2010/main" val="3207054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837"/>
          </a:xfrm>
        </p:spPr>
        <p:txBody>
          <a:bodyPr/>
          <a:lstStyle/>
          <a:p>
            <a:r>
              <a:rPr lang="en-IN" smtClean="0">
                <a:solidFill>
                  <a:schemeClr val="tx2"/>
                </a:solidFill>
              </a:rPr>
              <a:t>Data Presentation-Graphs</a:t>
            </a:r>
            <a:endParaRPr lang="en-IN">
              <a:solidFill>
                <a:schemeClr val="tx2"/>
              </a:solidFill>
            </a:endParaRPr>
          </a:p>
        </p:txBody>
      </p:sp>
      <p:sp>
        <p:nvSpPr>
          <p:cNvPr id="3" name="Content Placeholder 2"/>
          <p:cNvSpPr>
            <a:spLocks noGrp="1"/>
          </p:cNvSpPr>
          <p:nvPr>
            <p:ph idx="1"/>
          </p:nvPr>
        </p:nvSpPr>
        <p:spPr>
          <a:xfrm>
            <a:off x="457200" y="1133475"/>
            <a:ext cx="8229600" cy="4992688"/>
          </a:xfrm>
        </p:spPr>
        <p:txBody>
          <a:bodyPr>
            <a:normAutofit/>
          </a:bodyPr>
          <a:lstStyle/>
          <a:p>
            <a:r>
              <a:rPr lang="en-IN" sz="2400" smtClean="0"/>
              <a:t>We have plotted different types of graphs and they are</a:t>
            </a:r>
          </a:p>
          <a:p>
            <a:endParaRPr lang="en-IN" sz="2400"/>
          </a:p>
          <a:p>
            <a:r>
              <a:rPr lang="en-US" sz="2400" smtClean="0"/>
              <a:t> </a:t>
            </a:r>
            <a:r>
              <a:rPr lang="en-US" sz="2400"/>
              <a:t>CDF of delay vs </a:t>
            </a:r>
            <a:r>
              <a:rPr lang="en-US" sz="2400" smtClean="0"/>
              <a:t>distance.</a:t>
            </a:r>
          </a:p>
          <a:p>
            <a:endParaRPr lang="en-US" sz="2400"/>
          </a:p>
          <a:p>
            <a:r>
              <a:rPr lang="en-US" sz="2400"/>
              <a:t>Distribution of measurements for </a:t>
            </a:r>
            <a:r>
              <a:rPr lang="en-US" sz="2400" smtClean="0"/>
              <a:t> </a:t>
            </a:r>
            <a:r>
              <a:rPr lang="en-US" sz="2400"/>
              <a:t>4 nodes in </a:t>
            </a:r>
            <a:r>
              <a:rPr lang="en-US" sz="2400" smtClean="0"/>
              <a:t>our </a:t>
            </a:r>
            <a:r>
              <a:rPr lang="en-US" sz="2400"/>
              <a:t>planetlab set</a:t>
            </a:r>
            <a:r>
              <a:rPr lang="en-US" sz="2400" smtClean="0"/>
              <a:t>.</a:t>
            </a:r>
          </a:p>
          <a:p>
            <a:endParaRPr lang="en-US" sz="2400"/>
          </a:p>
          <a:p>
            <a:r>
              <a:rPr lang="en-US" sz="2400"/>
              <a:t>Q-Q plot for </a:t>
            </a:r>
            <a:r>
              <a:rPr lang="en-US" sz="2400" smtClean="0"/>
              <a:t> </a:t>
            </a:r>
            <a:r>
              <a:rPr lang="en-US" sz="2400"/>
              <a:t>4 planetlab </a:t>
            </a:r>
            <a:r>
              <a:rPr lang="en-US" sz="2400" smtClean="0"/>
              <a:t>nodes.</a:t>
            </a:r>
          </a:p>
          <a:p>
            <a:endParaRPr lang="en-US" sz="2400"/>
          </a:p>
          <a:p>
            <a:endParaRPr lang="en-IN" sz="2400"/>
          </a:p>
        </p:txBody>
      </p:sp>
    </p:spTree>
    <p:extLst>
      <p:ext uri="{BB962C8B-B14F-4D97-AF65-F5344CB8AC3E}">
        <p14:creationId xmlns:p14="http://schemas.microsoft.com/office/powerpoint/2010/main" val="3558406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365"/>
          </a:xfrm>
        </p:spPr>
        <p:txBody>
          <a:bodyPr>
            <a:normAutofit fontScale="90000"/>
          </a:bodyPr>
          <a:lstStyle/>
          <a:p>
            <a:r>
              <a:rPr lang="en-IN" dirty="0">
                <a:solidFill>
                  <a:schemeClr val="tx2"/>
                </a:solidFill>
              </a:rPr>
              <a:t>Data </a:t>
            </a:r>
            <a:r>
              <a:rPr lang="en-IN" dirty="0" smtClean="0">
                <a:solidFill>
                  <a:schemeClr val="tx2"/>
                </a:solidFill>
              </a:rPr>
              <a:t>Presentation-Graphs(Cont..)</a:t>
            </a:r>
            <a:endParaRPr lang="en-IN" dirty="0">
              <a:solidFill>
                <a:schemeClr val="tx2"/>
              </a:solidFill>
            </a:endParaRPr>
          </a:p>
        </p:txBody>
      </p:sp>
      <p:sp>
        <p:nvSpPr>
          <p:cNvPr id="3" name="Content Placeholder 2"/>
          <p:cNvSpPr>
            <a:spLocks noGrp="1"/>
          </p:cNvSpPr>
          <p:nvPr>
            <p:ph idx="1"/>
          </p:nvPr>
        </p:nvSpPr>
        <p:spPr>
          <a:xfrm>
            <a:off x="457200" y="1201004"/>
            <a:ext cx="8229600" cy="4925160"/>
          </a:xfrm>
        </p:spPr>
        <p:txBody>
          <a:bodyPr>
            <a:normAutofit/>
          </a:bodyPr>
          <a:lstStyle/>
          <a:p>
            <a:pPr algn="just"/>
            <a:r>
              <a:rPr lang="en-US" sz="2400" dirty="0"/>
              <a:t>CDF of delay vs </a:t>
            </a:r>
            <a:r>
              <a:rPr lang="en-US" sz="2400" dirty="0" smtClean="0"/>
              <a:t>distance for 32B 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02" y="2509736"/>
            <a:ext cx="7861198" cy="3616428"/>
          </a:xfrm>
          <a:prstGeom prst="rect">
            <a:avLst/>
          </a:prstGeom>
        </p:spPr>
      </p:pic>
    </p:spTree>
    <p:extLst>
      <p:ext uri="{BB962C8B-B14F-4D97-AF65-F5344CB8AC3E}">
        <p14:creationId xmlns:p14="http://schemas.microsoft.com/office/powerpoint/2010/main" val="1108386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241946"/>
            <a:ext cx="8229600" cy="4884217"/>
          </a:xfrm>
        </p:spPr>
        <p:txBody>
          <a:bodyPr/>
          <a:lstStyle/>
          <a:p>
            <a:pPr algn="just"/>
            <a:r>
              <a:rPr lang="en-US" sz="2400" dirty="0"/>
              <a:t>CDF of delay vs distance for </a:t>
            </a:r>
            <a:r>
              <a:rPr lang="en-US" sz="2400" dirty="0" smtClean="0"/>
              <a:t>1KB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dirty="0"/>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2524836"/>
            <a:ext cx="8217692" cy="3601327"/>
          </a:xfrm>
          <a:prstGeom prst="rect">
            <a:avLst/>
          </a:prstGeom>
        </p:spPr>
      </p:pic>
    </p:spTree>
    <p:extLst>
      <p:ext uri="{BB962C8B-B14F-4D97-AF65-F5344CB8AC3E}">
        <p14:creationId xmlns:p14="http://schemas.microsoft.com/office/powerpoint/2010/main" val="460628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pPr algn="just"/>
            <a:r>
              <a:rPr lang="en-US" sz="2400" dirty="0"/>
              <a:t>CDF of delay vs distance for </a:t>
            </a:r>
            <a:r>
              <a:rPr lang="en-US" sz="2400" dirty="0" smtClean="0"/>
              <a:t>256KB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2" y="2634017"/>
            <a:ext cx="8454788" cy="3492145"/>
          </a:xfrm>
          <a:prstGeom prst="rect">
            <a:avLst/>
          </a:prstGeom>
        </p:spPr>
      </p:pic>
    </p:spTree>
    <p:extLst>
      <p:ext uri="{BB962C8B-B14F-4D97-AF65-F5344CB8AC3E}">
        <p14:creationId xmlns:p14="http://schemas.microsoft.com/office/powerpoint/2010/main" val="785124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5" name="Content Placeholder 4"/>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512KB </a:t>
            </a:r>
            <a:r>
              <a:rPr lang="en-US" sz="2400" dirty="0"/>
              <a:t>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2613434"/>
            <a:ext cx="8311486" cy="3512729"/>
          </a:xfrm>
          <a:prstGeom prst="rect">
            <a:avLst/>
          </a:prstGeom>
        </p:spPr>
      </p:pic>
    </p:spTree>
    <p:extLst>
      <p:ext uri="{BB962C8B-B14F-4D97-AF65-F5344CB8AC3E}">
        <p14:creationId xmlns:p14="http://schemas.microsoft.com/office/powerpoint/2010/main" val="3050031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1MB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52132"/>
            <a:ext cx="8331958" cy="3268750"/>
          </a:xfrm>
          <a:prstGeom prst="rect">
            <a:avLst/>
          </a:prstGeom>
        </p:spPr>
      </p:pic>
    </p:spTree>
    <p:extLst>
      <p:ext uri="{BB962C8B-B14F-4D97-AF65-F5344CB8AC3E}">
        <p14:creationId xmlns:p14="http://schemas.microsoft.com/office/powerpoint/2010/main" val="2616627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887"/>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064524"/>
            <a:ext cx="8229600" cy="5061639"/>
          </a:xfrm>
        </p:spPr>
        <p:txBody>
          <a:bodyPr/>
          <a:lstStyle/>
          <a:p>
            <a:r>
              <a:rPr lang="en-US" sz="2400" dirty="0"/>
              <a:t>Distribution of measurements </a:t>
            </a:r>
            <a:r>
              <a:rPr lang="en-US" sz="2400" dirty="0" smtClean="0"/>
              <a:t>for ebb.colgate.edu for 32B file</a:t>
            </a:r>
            <a:endParaRPr lang="en-IN" sz="2400" dirty="0"/>
          </a:p>
          <a:p>
            <a:r>
              <a:rPr lang="en-US" sz="2400" dirty="0"/>
              <a:t>X-axis: φ (z)</a:t>
            </a:r>
            <a:endParaRPr lang="en-IN" sz="2400" dirty="0"/>
          </a:p>
          <a:p>
            <a:r>
              <a:rPr lang="en-US" sz="2400" dirty="0"/>
              <a:t>Y-axis: z scores for standard normal distribution</a:t>
            </a:r>
            <a:endParaRPr lang="en-IN" sz="2400"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7" y="2715904"/>
            <a:ext cx="8393373" cy="3220872"/>
          </a:xfrm>
          <a:prstGeom prst="rect">
            <a:avLst/>
          </a:prstGeom>
        </p:spPr>
      </p:pic>
    </p:spTree>
    <p:extLst>
      <p:ext uri="{BB962C8B-B14F-4D97-AF65-F5344CB8AC3E}">
        <p14:creationId xmlns:p14="http://schemas.microsoft.com/office/powerpoint/2010/main" val="3364663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183"/>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lstStyle/>
          <a:p>
            <a:r>
              <a:rPr lang="en-US" sz="2400" dirty="0"/>
              <a:t>Distribution of measurements for ebb.colgate.edu for </a:t>
            </a:r>
            <a:r>
              <a:rPr lang="en-US" sz="2400" dirty="0" smtClean="0"/>
              <a:t>1KB file</a:t>
            </a:r>
            <a:endParaRPr lang="en-IN" sz="2400" dirty="0"/>
          </a:p>
          <a:p>
            <a:pPr marL="0" indent="0">
              <a:buNone/>
            </a:pP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2019868"/>
            <a:ext cx="8202306" cy="3916908"/>
          </a:xfrm>
          <a:prstGeom prst="rect">
            <a:avLst/>
          </a:prstGeom>
        </p:spPr>
      </p:pic>
    </p:spTree>
    <p:extLst>
      <p:ext uri="{BB962C8B-B14F-4D97-AF65-F5344CB8AC3E}">
        <p14:creationId xmlns:p14="http://schemas.microsoft.com/office/powerpoint/2010/main" val="2023007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46412"/>
            <a:ext cx="8229600" cy="4979751"/>
          </a:xfrm>
        </p:spPr>
        <p:txBody>
          <a:bodyPr>
            <a:normAutofit/>
          </a:bodyPr>
          <a:lstStyle/>
          <a:p>
            <a:r>
              <a:rPr lang="en-US" sz="2400" dirty="0"/>
              <a:t>Distribution of measurements for ebb.colgate.edu for </a:t>
            </a:r>
            <a:r>
              <a:rPr lang="en-US" sz="2400" dirty="0" smtClean="0"/>
              <a:t>256KB </a:t>
            </a:r>
            <a:r>
              <a:rPr lang="en-US" sz="2400" dirty="0"/>
              <a:t>file</a:t>
            </a:r>
            <a:endParaRPr lang="en-IN" sz="2400" dirty="0"/>
          </a:p>
          <a:p>
            <a:pPr marL="0" indent="0">
              <a:buNone/>
            </a:pPr>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2018186"/>
            <a:ext cx="8215952" cy="3971847"/>
          </a:xfrm>
          <a:prstGeom prst="rect">
            <a:avLst/>
          </a:prstGeom>
        </p:spPr>
      </p:pic>
    </p:spTree>
    <p:extLst>
      <p:ext uri="{BB962C8B-B14F-4D97-AF65-F5344CB8AC3E}">
        <p14:creationId xmlns:p14="http://schemas.microsoft.com/office/powerpoint/2010/main" val="424425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a:t>Padmanabhan and </a:t>
            </a:r>
            <a:r>
              <a:rPr lang="en-US" sz="2400" dirty="0" smtClean="0"/>
              <a:t>Subramanian are:</a:t>
            </a:r>
          </a:p>
          <a:p>
            <a:pPr algn="just"/>
            <a:r>
              <a:rPr lang="en-US" sz="2400" dirty="0"/>
              <a:t>GeoTrack: Inferring the geographic location of an Internet host based on the DNS name of the host or another nearby node.</a:t>
            </a:r>
            <a:endParaRPr lang="en-IN" sz="2400" dirty="0"/>
          </a:p>
          <a:p>
            <a:pPr algn="just"/>
            <a:r>
              <a:rPr lang="en-US" sz="2400" dirty="0"/>
              <a:t>GeoCluster: </a:t>
            </a:r>
            <a:r>
              <a:rPr lang="en-US" sz="2400" dirty="0" smtClean="0"/>
              <a:t>Clustering </a:t>
            </a:r>
            <a:r>
              <a:rPr lang="en-US" sz="2400" dirty="0"/>
              <a:t>the IP address space into likely collocated clusters.</a:t>
            </a:r>
            <a:endParaRPr lang="en-IN" sz="2400" dirty="0"/>
          </a:p>
          <a:p>
            <a:pPr algn="just"/>
            <a:r>
              <a:rPr lang="en-US" sz="2400" dirty="0"/>
              <a:t>GeoPing: Pinging the host, with geolocation of the IP address performed by correlating ping delays.</a:t>
            </a:r>
            <a:endParaRPr lang="en-IN" sz="2400" dirty="0"/>
          </a:p>
          <a:p>
            <a:pPr algn="just"/>
            <a:endParaRPr lang="en-US" sz="2400" dirty="0" smtClean="0"/>
          </a:p>
          <a:p>
            <a:pPr algn="just"/>
            <a:endParaRPr lang="en-IN" sz="2400" dirty="0"/>
          </a:p>
        </p:txBody>
      </p:sp>
    </p:spTree>
    <p:extLst>
      <p:ext uri="{BB962C8B-B14F-4D97-AF65-F5344CB8AC3E}">
        <p14:creationId xmlns:p14="http://schemas.microsoft.com/office/powerpoint/2010/main" val="4029521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r>
              <a:rPr lang="en-US" sz="2400" dirty="0"/>
              <a:t>Distribution of measurements for ebb.colgate.edu for </a:t>
            </a:r>
            <a:r>
              <a:rPr lang="en-US" sz="2400" dirty="0" smtClean="0"/>
              <a:t>512KB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2074459"/>
            <a:ext cx="8031706" cy="4051703"/>
          </a:xfrm>
          <a:prstGeom prst="rect">
            <a:avLst/>
          </a:prstGeom>
        </p:spPr>
      </p:pic>
    </p:spTree>
    <p:extLst>
      <p:ext uri="{BB962C8B-B14F-4D97-AF65-F5344CB8AC3E}">
        <p14:creationId xmlns:p14="http://schemas.microsoft.com/office/powerpoint/2010/main" val="106763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60060"/>
            <a:ext cx="8229600" cy="4966103"/>
          </a:xfrm>
        </p:spPr>
        <p:txBody>
          <a:bodyPr>
            <a:normAutofit/>
          </a:bodyPr>
          <a:lstStyle/>
          <a:p>
            <a:r>
              <a:rPr lang="en-US" sz="2400" dirty="0"/>
              <a:t>Distribution of measurements for ebb.colgate.edu for </a:t>
            </a:r>
            <a:r>
              <a:rPr lang="en-US" sz="2400" dirty="0" smtClean="0"/>
              <a:t>1MB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80" y="1897039"/>
            <a:ext cx="7560860" cy="4120290"/>
          </a:xfrm>
          <a:prstGeom prst="rect">
            <a:avLst/>
          </a:prstGeom>
        </p:spPr>
      </p:pic>
    </p:spTree>
    <p:extLst>
      <p:ext uri="{BB962C8B-B14F-4D97-AF65-F5344CB8AC3E}">
        <p14:creationId xmlns:p14="http://schemas.microsoft.com/office/powerpoint/2010/main" val="2277898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173708"/>
            <a:ext cx="8229600" cy="4952456"/>
          </a:xfrm>
        </p:spPr>
        <p:txBody>
          <a:bodyPr/>
          <a:lstStyle/>
          <a:p>
            <a:r>
              <a:rPr lang="en-US" dirty="0"/>
              <a:t> </a:t>
            </a:r>
            <a:r>
              <a:rPr lang="en-US" sz="2400" dirty="0"/>
              <a:t>Q-Q plot for </a:t>
            </a:r>
            <a:r>
              <a:rPr lang="en-US" sz="2400" dirty="0" smtClean="0"/>
              <a:t> 32B file for 4 </a:t>
            </a:r>
            <a:r>
              <a:rPr lang="en-US" sz="2400" dirty="0" err="1" smtClean="0"/>
              <a:t>planetLab</a:t>
            </a:r>
            <a:r>
              <a:rPr lang="en-US" sz="2400" dirty="0" smtClean="0"/>
              <a:t> nodes:ebb.colgate.edu,planetlab2.unr.edu,planetlab3.cs.uoregon.edu,planetlab3.eecs.umich.edu</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429300"/>
            <a:ext cx="7274256" cy="3696863"/>
          </a:xfrm>
          <a:prstGeom prst="rect">
            <a:avLst/>
          </a:prstGeom>
        </p:spPr>
      </p:pic>
    </p:spTree>
    <p:extLst>
      <p:ext uri="{BB962C8B-B14F-4D97-AF65-F5344CB8AC3E}">
        <p14:creationId xmlns:p14="http://schemas.microsoft.com/office/powerpoint/2010/main" val="1988748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normAutofit/>
          </a:bodyPr>
          <a:lstStyle/>
          <a:p>
            <a:r>
              <a:rPr lang="en-US" sz="2400" dirty="0"/>
              <a:t>Q-Q plot for </a:t>
            </a:r>
            <a:r>
              <a:rPr lang="en-US" sz="2400" dirty="0" smtClean="0"/>
              <a:t>1KB file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6" y="1637730"/>
            <a:ext cx="8666329" cy="4353637"/>
          </a:xfrm>
          <a:prstGeom prst="rect">
            <a:avLst/>
          </a:prstGeom>
        </p:spPr>
      </p:pic>
    </p:spTree>
    <p:extLst>
      <p:ext uri="{BB962C8B-B14F-4D97-AF65-F5344CB8AC3E}">
        <p14:creationId xmlns:p14="http://schemas.microsoft.com/office/powerpoint/2010/main" val="2022535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41946"/>
            <a:ext cx="8229600" cy="4884217"/>
          </a:xfrm>
        </p:spPr>
        <p:txBody>
          <a:bodyPr/>
          <a:lstStyle/>
          <a:p>
            <a:r>
              <a:rPr lang="en-US" sz="2400" dirty="0"/>
              <a:t>Q-Q plot for </a:t>
            </a:r>
            <a:r>
              <a:rPr lang="en-US" sz="2400" dirty="0" smtClean="0"/>
              <a:t>256KB </a:t>
            </a:r>
            <a:r>
              <a:rPr lang="en-US" sz="2400" dirty="0"/>
              <a:t>file </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1692322"/>
            <a:ext cx="8611737" cy="4244454"/>
          </a:xfrm>
          <a:prstGeom prst="rect">
            <a:avLst/>
          </a:prstGeom>
        </p:spPr>
      </p:pic>
    </p:spTree>
    <p:extLst>
      <p:ext uri="{BB962C8B-B14F-4D97-AF65-F5344CB8AC3E}">
        <p14:creationId xmlns:p14="http://schemas.microsoft.com/office/powerpoint/2010/main" val="317219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28300"/>
            <a:ext cx="8229600" cy="4897864"/>
          </a:xfrm>
        </p:spPr>
        <p:txBody>
          <a:bodyPr/>
          <a:lstStyle/>
          <a:p>
            <a:r>
              <a:rPr lang="en-US" sz="2400" dirty="0"/>
              <a:t>Q-Q plot for </a:t>
            </a:r>
            <a:r>
              <a:rPr lang="en-US" sz="2400" dirty="0" smtClean="0"/>
              <a:t>512KB </a:t>
            </a:r>
            <a:r>
              <a:rPr lang="en-US" sz="2400" dirty="0"/>
              <a:t>file </a:t>
            </a:r>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4" y="1746912"/>
            <a:ext cx="8707273" cy="4230807"/>
          </a:xfrm>
          <a:prstGeom prst="rect">
            <a:avLst/>
          </a:prstGeom>
        </p:spPr>
      </p:pic>
    </p:spTree>
    <p:extLst>
      <p:ext uri="{BB962C8B-B14F-4D97-AF65-F5344CB8AC3E}">
        <p14:creationId xmlns:p14="http://schemas.microsoft.com/office/powerpoint/2010/main" val="1294717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lstStyle/>
          <a:p>
            <a:r>
              <a:rPr lang="en-US" sz="2400" dirty="0"/>
              <a:t>Q-Q plot for </a:t>
            </a:r>
            <a:r>
              <a:rPr lang="en-US" sz="2400" dirty="0" smtClean="0"/>
              <a:t>1MB </a:t>
            </a:r>
            <a:r>
              <a:rPr lang="en-US" sz="2400" dirty="0"/>
              <a:t>file </a:t>
            </a:r>
            <a:endParaRPr lang="en-IN" sz="2400" dirty="0"/>
          </a:p>
          <a:p>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9" y="1719617"/>
            <a:ext cx="8611738" cy="4217159"/>
          </a:xfrm>
          <a:prstGeom prst="rect">
            <a:avLst/>
          </a:prstGeom>
        </p:spPr>
      </p:pic>
    </p:spTree>
    <p:extLst>
      <p:ext uri="{BB962C8B-B14F-4D97-AF65-F5344CB8AC3E}">
        <p14:creationId xmlns:p14="http://schemas.microsoft.com/office/powerpoint/2010/main" val="4288310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a:t>
            </a:r>
            <a:endParaRPr lang="en-IN" dirty="0"/>
          </a:p>
        </p:txBody>
      </p:sp>
      <p:sp>
        <p:nvSpPr>
          <p:cNvPr id="3" name="Content Placeholder 2"/>
          <p:cNvSpPr>
            <a:spLocks noGrp="1"/>
          </p:cNvSpPr>
          <p:nvPr>
            <p:ph idx="1"/>
          </p:nvPr>
        </p:nvSpPr>
        <p:spPr/>
        <p:txBody>
          <a:bodyPr>
            <a:normAutofit/>
          </a:bodyPr>
          <a:lstStyle/>
          <a:p>
            <a:r>
              <a:rPr lang="en-IN" sz="2400" dirty="0" smtClean="0"/>
              <a:t>Data </a:t>
            </a:r>
            <a:r>
              <a:rPr lang="en-IN" sz="2400" dirty="0"/>
              <a:t>Analysis is the process of systematically applying statistical and/or logical techniques to </a:t>
            </a:r>
            <a:r>
              <a:rPr lang="en-IN" sz="2400" dirty="0" smtClean="0"/>
              <a:t>describe </a:t>
            </a:r>
            <a:r>
              <a:rPr lang="en-IN" sz="2400" dirty="0"/>
              <a:t>and evaluate data.</a:t>
            </a:r>
            <a:endParaRPr lang="en-IN" sz="2400" dirty="0" smtClean="0"/>
          </a:p>
          <a:p>
            <a:endParaRPr lang="en-IN" sz="2400" dirty="0"/>
          </a:p>
          <a:p>
            <a:r>
              <a:rPr lang="en-IN" sz="2400" dirty="0" smtClean="0"/>
              <a:t>Here we try find the predicted distance from the source to host based on the network delay</a:t>
            </a:r>
          </a:p>
          <a:p>
            <a:endParaRPr lang="en-IN" sz="2400" dirty="0" smtClean="0"/>
          </a:p>
          <a:p>
            <a:r>
              <a:rPr lang="en-IN" sz="2400" dirty="0" smtClean="0"/>
              <a:t>Relationship between network delay and geographical distance</a:t>
            </a:r>
          </a:p>
        </p:txBody>
      </p:sp>
    </p:spTree>
    <p:extLst>
      <p:ext uri="{BB962C8B-B14F-4D97-AF65-F5344CB8AC3E}">
        <p14:creationId xmlns:p14="http://schemas.microsoft.com/office/powerpoint/2010/main" val="565031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Analysis(Cont..)</a:t>
            </a:r>
            <a:endParaRPr lang="en-IN" dirty="0"/>
          </a:p>
        </p:txBody>
      </p:sp>
      <p:sp>
        <p:nvSpPr>
          <p:cNvPr id="3" name="Content Placeholder 2"/>
          <p:cNvSpPr>
            <a:spLocks noGrp="1"/>
          </p:cNvSpPr>
          <p:nvPr>
            <p:ph idx="1"/>
          </p:nvPr>
        </p:nvSpPr>
        <p:spPr>
          <a:xfrm>
            <a:off x="491319" y="1417638"/>
            <a:ext cx="8229600" cy="4525963"/>
          </a:xfrm>
        </p:spPr>
        <p:txBody>
          <a:bodyPr>
            <a:normAutofit/>
          </a:bodyPr>
          <a:lstStyle/>
          <a:p>
            <a:endParaRPr lang="en-IN" sz="2400" dirty="0" smtClean="0"/>
          </a:p>
          <a:p>
            <a:endParaRPr lang="en-IN" sz="2400" dirty="0"/>
          </a:p>
          <a:p>
            <a:r>
              <a:rPr lang="en-IN" sz="2400" dirty="0" smtClean="0"/>
              <a:t>Calculation </a:t>
            </a:r>
            <a:r>
              <a:rPr lang="en-IN" sz="2400" dirty="0"/>
              <a:t>of DDR</a:t>
            </a:r>
          </a:p>
          <a:p>
            <a:r>
              <a:rPr lang="en-IN" sz="2400" dirty="0"/>
              <a:t>Calculating Estimated Distance</a:t>
            </a:r>
          </a:p>
          <a:p>
            <a:r>
              <a:rPr lang="en-IN" sz="2400" dirty="0"/>
              <a:t>Distance Error</a:t>
            </a:r>
          </a:p>
          <a:p>
            <a:r>
              <a:rPr lang="en-IN" sz="2400" dirty="0"/>
              <a:t>Plotting of Graphs</a:t>
            </a:r>
          </a:p>
          <a:p>
            <a:r>
              <a:rPr lang="en-IN" sz="2400" dirty="0"/>
              <a:t>Error </a:t>
            </a:r>
            <a:r>
              <a:rPr lang="en-IN" sz="2400" dirty="0" smtClean="0"/>
              <a:t>Correction Techniques</a:t>
            </a:r>
          </a:p>
          <a:p>
            <a:pPr marL="0" indent="0">
              <a:buNone/>
            </a:pPr>
            <a:endParaRPr lang="en-IN" sz="2400" dirty="0"/>
          </a:p>
          <a:p>
            <a:endParaRPr lang="en-IN" sz="2400" dirty="0"/>
          </a:p>
        </p:txBody>
      </p:sp>
    </p:spTree>
    <p:extLst>
      <p:ext uri="{BB962C8B-B14F-4D97-AF65-F5344CB8AC3E}">
        <p14:creationId xmlns:p14="http://schemas.microsoft.com/office/powerpoint/2010/main" val="15769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Calculation of DDR</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r>
              <a:rPr lang="en-IN" sz="2400" dirty="0" smtClean="0"/>
              <a:t>Here we use the collected data and find the location of host based on the delay  </a:t>
            </a:r>
          </a:p>
          <a:p>
            <a:pPr marL="0" indent="0">
              <a:buNone/>
            </a:pPr>
            <a:endParaRPr lang="en-IN" sz="2400" dirty="0"/>
          </a:p>
          <a:p>
            <a:r>
              <a:rPr lang="en-IN" sz="2400" dirty="0" smtClean="0"/>
              <a:t>Relation between distance and delay gives us the DDR </a:t>
            </a:r>
          </a:p>
          <a:p>
            <a:endParaRPr lang="en-IN" sz="2400" dirty="0" smtClean="0"/>
          </a:p>
          <a:p>
            <a:r>
              <a:rPr lang="en-IN" sz="2400" dirty="0" smtClean="0"/>
              <a:t>Calculated distance to delay ratio of each node</a:t>
            </a:r>
          </a:p>
          <a:p>
            <a:pPr marL="0" indent="0">
              <a:buNone/>
            </a:pPr>
            <a:endParaRPr lang="en-IN" sz="2400" dirty="0" smtClean="0"/>
          </a:p>
          <a:p>
            <a:pPr marL="0" indent="0">
              <a:buNone/>
            </a:pPr>
            <a:r>
              <a:rPr lang="en-IN" sz="2400" dirty="0"/>
              <a:t> </a:t>
            </a:r>
            <a:r>
              <a:rPr lang="en-IN" sz="2400" dirty="0" smtClean="0"/>
              <a:t>             DDR=Distance(</a:t>
            </a:r>
            <a:r>
              <a:rPr lang="en-IN" sz="2400" dirty="0" err="1" smtClean="0"/>
              <a:t>source,Host</a:t>
            </a:r>
            <a:r>
              <a:rPr lang="en-IN" sz="2400" dirty="0" smtClean="0"/>
              <a:t>)/</a:t>
            </a:r>
            <a:r>
              <a:rPr lang="en-IN" sz="2400" dirty="0" err="1" smtClean="0"/>
              <a:t>rtt</a:t>
            </a:r>
            <a:r>
              <a:rPr lang="en-IN" sz="2400" dirty="0" smtClean="0"/>
              <a:t>(</a:t>
            </a:r>
            <a:r>
              <a:rPr lang="en-IN" sz="2400" dirty="0" err="1" smtClean="0"/>
              <a:t>Source,Host</a:t>
            </a:r>
            <a:r>
              <a:rPr lang="en-IN" sz="2400" dirty="0" smtClean="0"/>
              <a:t>)</a:t>
            </a:r>
          </a:p>
          <a:p>
            <a:pPr marL="0" indent="0">
              <a:buNone/>
            </a:pPr>
            <a:endParaRPr lang="en-IN" sz="2400" dirty="0" smtClean="0"/>
          </a:p>
          <a:p>
            <a:pPr marL="0" indent="0">
              <a:buNone/>
            </a:pPr>
            <a:endParaRPr lang="en-IN" sz="2400" dirty="0"/>
          </a:p>
        </p:txBody>
      </p:sp>
    </p:spTree>
    <p:extLst>
      <p:ext uri="{BB962C8B-B14F-4D97-AF65-F5344CB8AC3E}">
        <p14:creationId xmlns:p14="http://schemas.microsoft.com/office/powerpoint/2010/main" val="12052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GeoPing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Tree>
    <p:extLst>
      <p:ext uri="{BB962C8B-B14F-4D97-AF65-F5344CB8AC3E}">
        <p14:creationId xmlns:p14="http://schemas.microsoft.com/office/powerpoint/2010/main" val="3481140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2"/>
                </a:solidFill>
              </a:rPr>
              <a:t>Calculating Est. Distance</a:t>
            </a:r>
            <a:endParaRPr lang="en-IN" dirty="0"/>
          </a:p>
        </p:txBody>
      </p:sp>
      <p:sp>
        <p:nvSpPr>
          <p:cNvPr id="3" name="Content Placeholder 2"/>
          <p:cNvSpPr>
            <a:spLocks noGrp="1"/>
          </p:cNvSpPr>
          <p:nvPr>
            <p:ph idx="1"/>
          </p:nvPr>
        </p:nvSpPr>
        <p:spPr/>
        <p:txBody>
          <a:bodyPr>
            <a:normAutofit/>
          </a:bodyPr>
          <a:lstStyle/>
          <a:p>
            <a:r>
              <a:rPr lang="en-IN" sz="2400" dirty="0" smtClean="0"/>
              <a:t>Average of DDR is calculated for each node</a:t>
            </a:r>
          </a:p>
          <a:p>
            <a:endParaRPr lang="en-IN" sz="2400" dirty="0"/>
          </a:p>
          <a:p>
            <a:r>
              <a:rPr lang="en-IN" sz="2400" dirty="0" smtClean="0"/>
              <a:t>Average DDR is rate of the source to all other hosts in the network</a:t>
            </a:r>
          </a:p>
          <a:p>
            <a:endParaRPr lang="en-IN" sz="2400" dirty="0" smtClean="0"/>
          </a:p>
          <a:p>
            <a:r>
              <a:rPr lang="en-IN" sz="2400" dirty="0" smtClean="0"/>
              <a:t>Estimated distance to host is calculated by multiplying the DDR to the </a:t>
            </a:r>
            <a:r>
              <a:rPr lang="en-IN" sz="2400" dirty="0" err="1" smtClean="0"/>
              <a:t>rtt</a:t>
            </a:r>
            <a:r>
              <a:rPr lang="en-IN" sz="2400" dirty="0" smtClean="0"/>
              <a:t>(round trip time) from that source to host</a:t>
            </a:r>
          </a:p>
          <a:p>
            <a:pPr lvl="3"/>
            <a:endParaRPr lang="en-IN" sz="2400" dirty="0"/>
          </a:p>
          <a:p>
            <a:pPr marL="1371600" lvl="3" indent="0">
              <a:buNone/>
            </a:pPr>
            <a:r>
              <a:rPr lang="en-IN" sz="2400" dirty="0" smtClean="0"/>
              <a:t>Estimated Distance=DDR*</a:t>
            </a:r>
            <a:r>
              <a:rPr lang="en-IN" sz="2400" dirty="0" err="1" smtClean="0"/>
              <a:t>rtt</a:t>
            </a:r>
            <a:r>
              <a:rPr lang="en-IN" sz="2400" dirty="0" smtClean="0"/>
              <a:t>(</a:t>
            </a:r>
            <a:r>
              <a:rPr lang="en-IN" sz="2400" dirty="0" err="1" smtClean="0"/>
              <a:t>Source,Host</a:t>
            </a:r>
            <a:r>
              <a:rPr lang="en-IN" sz="2400" dirty="0" smtClean="0"/>
              <a:t>)</a:t>
            </a:r>
          </a:p>
          <a:p>
            <a:pPr marL="1371600" lvl="3" indent="0">
              <a:buNone/>
            </a:pPr>
            <a:endParaRPr lang="en-IN" sz="2400" dirty="0" smtClean="0"/>
          </a:p>
          <a:p>
            <a:pPr lvl="3"/>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1810214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Distance Error	</a:t>
            </a:r>
            <a:endParaRPr lang="en-IN" dirty="0"/>
          </a:p>
        </p:txBody>
      </p:sp>
      <p:sp>
        <p:nvSpPr>
          <p:cNvPr id="3" name="Content Placeholder 2"/>
          <p:cNvSpPr>
            <a:spLocks noGrp="1"/>
          </p:cNvSpPr>
          <p:nvPr>
            <p:ph idx="1"/>
          </p:nvPr>
        </p:nvSpPr>
        <p:spPr/>
        <p:txBody>
          <a:bodyPr>
            <a:normAutofit/>
          </a:bodyPr>
          <a:lstStyle/>
          <a:p>
            <a:r>
              <a:rPr lang="en-IN" sz="2400" dirty="0" smtClean="0"/>
              <a:t>Distance error is difference between estimated distance and actual distance</a:t>
            </a:r>
          </a:p>
          <a:p>
            <a:pPr marL="0" indent="0">
              <a:buNone/>
            </a:pPr>
            <a:r>
              <a:rPr lang="en-IN" sz="2400" dirty="0" smtClean="0"/>
              <a:t>    </a:t>
            </a:r>
          </a:p>
          <a:p>
            <a:pPr marL="0" indent="0">
              <a:buNone/>
            </a:pPr>
            <a:r>
              <a:rPr lang="en-IN" sz="2400" dirty="0"/>
              <a:t> </a:t>
            </a:r>
            <a:r>
              <a:rPr lang="en-IN" sz="2400" dirty="0" smtClean="0"/>
              <a:t>        Distance Error=Actual distance-Estimated Distance</a:t>
            </a:r>
          </a:p>
          <a:p>
            <a:pPr marL="0" indent="0">
              <a:buNone/>
            </a:pPr>
            <a:endParaRPr lang="en-IN" sz="2400" dirty="0"/>
          </a:p>
          <a:p>
            <a:r>
              <a:rPr lang="en-IN" sz="2400" dirty="0" smtClean="0"/>
              <a:t>We try to reduce the distance error by using error correction methods </a:t>
            </a:r>
          </a:p>
          <a:p>
            <a:pPr marL="0" indent="0">
              <a:buNone/>
            </a:pPr>
            <a:endParaRPr lang="en-IN" sz="2400" dirty="0" smtClean="0"/>
          </a:p>
          <a:p>
            <a:pPr marL="0" indent="0">
              <a:buNone/>
            </a:pPr>
            <a:endParaRPr lang="en-IN" sz="2400" dirty="0"/>
          </a:p>
          <a:p>
            <a:pPr marL="0" indent="0">
              <a:buNone/>
            </a:pPr>
            <a:endParaRPr lang="en-IN" sz="2400" dirty="0" smtClean="0"/>
          </a:p>
        </p:txBody>
      </p:sp>
    </p:spTree>
    <p:extLst>
      <p:ext uri="{BB962C8B-B14F-4D97-AF65-F5344CB8AC3E}">
        <p14:creationId xmlns:p14="http://schemas.microsoft.com/office/powerpoint/2010/main" val="28859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Tree>
    <p:extLst>
      <p:ext uri="{BB962C8B-B14F-4D97-AF65-F5344CB8AC3E}">
        <p14:creationId xmlns:p14="http://schemas.microsoft.com/office/powerpoint/2010/main" val="2430749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 RTT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is 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Tree>
    <p:extLst>
      <p:ext uri="{BB962C8B-B14F-4D97-AF65-F5344CB8AC3E}">
        <p14:creationId xmlns:p14="http://schemas.microsoft.com/office/powerpoint/2010/main" val="248561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 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Tree>
    <p:extLst>
      <p:ext uri="{BB962C8B-B14F-4D97-AF65-F5344CB8AC3E}">
        <p14:creationId xmlns:p14="http://schemas.microsoft.com/office/powerpoint/2010/main"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a:t>Scheduling delay: </a:t>
            </a:r>
            <a:r>
              <a:rPr lang="en-US" sz="2400" dirty="0" smtClean="0"/>
              <a:t>It </a:t>
            </a:r>
            <a:r>
              <a:rPr lang="en-US" sz="2400" dirty="0"/>
              <a:t>refers to a difference between a desired time of arrival or departure and the actual </a:t>
            </a:r>
            <a:r>
              <a:rPr lang="en-US" sz="2400" dirty="0" smtClean="0"/>
              <a:t>time.</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Tree>
    <p:extLst>
      <p:ext uri="{BB962C8B-B14F-4D97-AF65-F5344CB8AC3E}">
        <p14:creationId xmlns:p14="http://schemas.microsoft.com/office/powerpoint/2010/main"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2615</TotalTime>
  <Words>1828</Words>
  <Application>Microsoft Office PowerPoint</Application>
  <PresentationFormat>On-screen Show (4:3)</PresentationFormat>
  <Paragraphs>256</Paragraphs>
  <Slides>51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宋体</vt:lpstr>
      <vt:lpstr>Arial</vt:lpstr>
      <vt:lpstr>Calibri</vt:lpstr>
      <vt:lpstr>Helvetica</vt: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 RTT</vt:lpstr>
      <vt:lpstr>Factor on which RTT depends</vt:lpstr>
      <vt:lpstr>Parameters on which RTT depends</vt:lpstr>
      <vt:lpstr>Objective</vt:lpstr>
      <vt:lpstr>Resources we have used</vt:lpstr>
      <vt:lpstr>Working with PlanetLab</vt:lpstr>
      <vt:lpstr>Working with PlanetLab</vt:lpstr>
      <vt:lpstr>Working with PlanetLab(Cont..)</vt:lpstr>
      <vt:lpstr>Working with PlanetLab(Cont..)</vt:lpstr>
      <vt:lpstr>Environment Setup</vt:lpstr>
      <vt:lpstr>Environment Setup(Cont..)</vt:lpstr>
      <vt:lpstr>RTT Architecture</vt:lpstr>
      <vt:lpstr>Application Programs</vt:lpstr>
      <vt:lpstr>Application Programs(Cont ..)</vt:lpstr>
      <vt:lpstr>Application Programs(Cont ..)</vt:lpstr>
      <vt:lpstr>Application Programs(Cont ..)</vt:lpstr>
      <vt:lpstr>Application Programs(Cont ..)</vt:lpstr>
      <vt:lpstr>Data Base Content</vt:lpstr>
      <vt:lpstr>Data Base content(Cont ..)</vt:lpstr>
      <vt:lpstr>Data Base content(Cont ..)</vt:lpstr>
      <vt:lpstr>Data Base content(Cont ..)</vt:lpstr>
      <vt:lpstr>Data Base content(Cont ..)</vt:lpstr>
      <vt:lpstr>Network Tuning</vt:lpstr>
      <vt:lpstr>Network Tuning</vt:lpstr>
      <vt:lpstr>Data Presentation-Graphs</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Analysis</vt:lpstr>
      <vt:lpstr>Data Analysis(Cont..)</vt:lpstr>
      <vt:lpstr>Calculation of DDR</vt:lpstr>
      <vt:lpstr>Calculating Est. Distance</vt:lpstr>
      <vt:lpstr>Distance Error </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Vinay Kumar</cp:lastModifiedBy>
  <cp:revision>101</cp:revision>
  <dcterms:created xsi:type="dcterms:W3CDTF">2014-01-29T16:52:11Z</dcterms:created>
  <dcterms:modified xsi:type="dcterms:W3CDTF">2015-11-02T14:57:18Z</dcterms:modified>
</cp:coreProperties>
</file>