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4"/>
  </p:notesMasterIdLst>
  <p:sldIdLst>
    <p:sldId id="278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Growth of </a:t>
            </a:r>
            <a:r>
              <a:rPr lang="en-US" dirty="0" err="1"/>
              <a:t>Kuali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Partners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2004</c:v>
                </c:pt>
                <c:pt idx="1">
                  <c:v>2013</c:v>
                </c:pt>
                <c:pt idx="2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60</c:v>
                </c:pt>
                <c:pt idx="2">
                  <c:v>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Commercial Affiliates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2004</c:v>
                </c:pt>
                <c:pt idx="1">
                  <c:v>2013</c:v>
                </c:pt>
                <c:pt idx="2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91566528"/>
        <c:axId val="691565440"/>
      </c:barChart>
      <c:catAx>
        <c:axId val="69156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span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65440"/>
        <c:crosses val="autoZero"/>
        <c:auto val="1"/>
        <c:lblAlgn val="ctr"/>
        <c:lblOffset val="100"/>
        <c:noMultiLvlLbl val="0"/>
      </c:catAx>
      <c:valAx>
        <c:axId val="69156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Members count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1847785924159"/>
          <c:y val="0.77023969962287731"/>
          <c:w val="0.39970703982010858"/>
          <c:h val="0.227351046709099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2/15/2016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A1C64-E2D3-4A5C-857F-39F8D8EA0AC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98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71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0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93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68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3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57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4752249"/>
            <a:ext cx="9008198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Appana,Sravan Kumar (03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Chennavajjala,Sri </a:t>
            </a:r>
            <a:r>
              <a:rPr lang="en-US" sz="2000" dirty="0">
                <a:solidFill>
                  <a:schemeClr val="tx1"/>
                </a:solidFill>
              </a:rPr>
              <a:t>Harsha (07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Munnangi,Raj </a:t>
            </a:r>
            <a:r>
              <a:rPr lang="en-US" sz="2000" dirty="0">
                <a:solidFill>
                  <a:schemeClr val="tx1"/>
                </a:solidFill>
              </a:rPr>
              <a:t>Kiran Reddy (32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74" y="1702052"/>
            <a:ext cx="9008198" cy="215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IN" sz="3600" dirty="0" smtClean="0"/>
              <a:t>The Community Source Approach to Software Development </a:t>
            </a:r>
          </a:p>
          <a:p>
            <a:r>
              <a:rPr lang="en-IN" sz="3600" dirty="0" smtClean="0"/>
              <a:t>and </a:t>
            </a:r>
          </a:p>
          <a:p>
            <a:r>
              <a:rPr lang="en-IN" sz="3600" dirty="0" smtClean="0"/>
              <a:t>the Kuali Experience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60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45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The Case of </a:t>
            </a:r>
            <a:r>
              <a:rPr lang="en-US" dirty="0" err="1">
                <a:solidFill>
                  <a:srgbClr val="0072BC"/>
                </a:solidFill>
              </a:rPr>
              <a:t>Kuali</a:t>
            </a:r>
            <a:r>
              <a:rPr lang="en-US" dirty="0">
                <a:solidFill>
                  <a:srgbClr val="0072BC"/>
                </a:solidFill>
              </a:rPr>
              <a:t> (contd.,)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569"/>
            <a:ext cx="8229600" cy="206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Fresher’s party</a:t>
            </a:r>
          </a:p>
          <a:p>
            <a:r>
              <a:rPr lang="en-US" sz="2800" dirty="0"/>
              <a:t>University </a:t>
            </a:r>
            <a:r>
              <a:rPr lang="en-US" sz="2800" dirty="0" smtClean="0"/>
              <a:t>of Arizona</a:t>
            </a:r>
            <a:r>
              <a:rPr lang="en-US" sz="2800" dirty="0"/>
              <a:t>, Cornell University, </a:t>
            </a:r>
            <a:r>
              <a:rPr lang="en-US" sz="2800" dirty="0" smtClean="0"/>
              <a:t>the University of </a:t>
            </a:r>
            <a:r>
              <a:rPr lang="en-US" sz="2800" dirty="0"/>
              <a:t>Hawaii, and Michigan </a:t>
            </a:r>
            <a:r>
              <a:rPr lang="en-US" sz="2800" dirty="0" smtClean="0"/>
              <a:t>State University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98"/>
              </p:ext>
            </p:extLst>
          </p:nvPr>
        </p:nvGraphicFramePr>
        <p:xfrm>
          <a:off x="1728951" y="3186222"/>
          <a:ext cx="5686097" cy="31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0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2BC"/>
                </a:solidFill>
              </a:rPr>
              <a:t>Kuali</a:t>
            </a:r>
            <a:r>
              <a:rPr lang="en-US" dirty="0" smtClean="0">
                <a:solidFill>
                  <a:srgbClr val="0072BC"/>
                </a:solidFill>
              </a:rPr>
              <a:t>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23" y="1357276"/>
            <a:ext cx="6699177" cy="47943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87" y="95734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72BC"/>
                </a:solidFill>
              </a:rPr>
              <a:t>Experience </a:t>
            </a:r>
            <a:r>
              <a:rPr lang="en-US" sz="3600" dirty="0" smtClean="0">
                <a:solidFill>
                  <a:srgbClr val="0072BC"/>
                </a:solidFill>
              </a:rPr>
              <a:t>of Colorado State University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478"/>
            <a:ext cx="8229600" cy="4778094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In 2006, CSU needed an integrated system for financial management.</a:t>
            </a:r>
          </a:p>
          <a:p>
            <a:r>
              <a:rPr lang="en-US" sz="2800" dirty="0" smtClean="0"/>
              <a:t>Commercial enterprise system cost - $5 million to $7 million.</a:t>
            </a:r>
          </a:p>
          <a:p>
            <a:r>
              <a:rPr lang="en-US" sz="2800" dirty="0" smtClean="0"/>
              <a:t>Also doesn’t have the institution required functionalities.</a:t>
            </a:r>
          </a:p>
          <a:p>
            <a:r>
              <a:rPr lang="en-US" sz="2800" dirty="0" smtClean="0"/>
              <a:t>So, in 2007, CSU decided to join </a:t>
            </a:r>
            <a:r>
              <a:rPr lang="en-US" sz="2800" dirty="0" err="1" smtClean="0"/>
              <a:t>Kuali</a:t>
            </a:r>
            <a:r>
              <a:rPr lang="en-US" sz="2800" dirty="0" smtClean="0"/>
              <a:t> community with less than 20% of the price of cheapest commercial enterprise system as joining fee.</a:t>
            </a:r>
          </a:p>
          <a:p>
            <a:r>
              <a:rPr lang="en-US" sz="2800" dirty="0" smtClean="0"/>
              <a:t>They implemented the system in 2009 with less than $2 million as an investment.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2BC"/>
                </a:solidFill>
              </a:rPr>
              <a:t>Kuali</a:t>
            </a:r>
            <a:r>
              <a:rPr lang="en-US" dirty="0" smtClean="0">
                <a:solidFill>
                  <a:srgbClr val="0072BC"/>
                </a:solidFill>
              </a:rPr>
              <a:t>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Wait-and-deploy is not encouraged.</a:t>
            </a:r>
          </a:p>
          <a:p>
            <a:r>
              <a:rPr lang="en-US" sz="2800" dirty="0" err="1" smtClean="0"/>
              <a:t>Kuali</a:t>
            </a:r>
            <a:r>
              <a:rPr lang="en-US" sz="2800" dirty="0" smtClean="0"/>
              <a:t> is similar to OSSD in terms of open source code, openness to multiple approaches.</a:t>
            </a:r>
          </a:p>
          <a:p>
            <a:r>
              <a:rPr lang="en-US" sz="2800" dirty="0" smtClean="0"/>
              <a:t>Other institutions can deploy the </a:t>
            </a:r>
            <a:r>
              <a:rPr lang="en-US" sz="2800" dirty="0" err="1" smtClean="0"/>
              <a:t>Kuali</a:t>
            </a:r>
            <a:r>
              <a:rPr lang="en-US" sz="2800" dirty="0" smtClean="0"/>
              <a:t> tools, but they are not allowed to participate in the community activities.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2BC"/>
                </a:solidFill>
              </a:rPr>
              <a:t>Kuali</a:t>
            </a:r>
            <a:r>
              <a:rPr lang="en-US" dirty="0">
                <a:solidFill>
                  <a:srgbClr val="0072BC"/>
                </a:solidFill>
              </a:rPr>
              <a:t> </a:t>
            </a:r>
            <a:r>
              <a:rPr lang="en-US" dirty="0" smtClean="0">
                <a:solidFill>
                  <a:srgbClr val="0072BC"/>
                </a:solidFill>
              </a:rPr>
              <a:t>motivations (contd.,)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Cost reduction</a:t>
            </a:r>
          </a:p>
          <a:p>
            <a:r>
              <a:rPr lang="en-US" sz="2800" dirty="0" smtClean="0"/>
              <a:t>Independence</a:t>
            </a:r>
          </a:p>
          <a:p>
            <a:r>
              <a:rPr lang="en-US" sz="2800" dirty="0" smtClean="0"/>
              <a:t>System customization</a:t>
            </a:r>
          </a:p>
          <a:p>
            <a:r>
              <a:rPr lang="en-US" sz="2800" dirty="0" smtClean="0"/>
              <a:t>Developer training</a:t>
            </a:r>
          </a:p>
          <a:p>
            <a:r>
              <a:rPr lang="en-US" sz="2800" dirty="0" smtClean="0"/>
              <a:t>Community involvement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8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Parallels with Commercial Development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344"/>
            <a:ext cx="8229600" cy="5170820"/>
          </a:xfrm>
        </p:spPr>
        <p:txBody>
          <a:bodyPr>
            <a:normAutofit/>
          </a:bodyPr>
          <a:lstStyle/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Developers will work </a:t>
            </a:r>
            <a:r>
              <a:rPr lang="en-IN" sz="2800" dirty="0"/>
              <a:t>on specific design requirements, not on whatever elements they </a:t>
            </a:r>
            <a:r>
              <a:rPr lang="en-IN" sz="2800" dirty="0" smtClean="0"/>
              <a:t>wish.</a:t>
            </a:r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Kuali </a:t>
            </a:r>
            <a:r>
              <a:rPr lang="en-IN" sz="2800" dirty="0"/>
              <a:t>involve an institutional-control </a:t>
            </a:r>
            <a:r>
              <a:rPr lang="en-IN" sz="2800" dirty="0" smtClean="0"/>
              <a:t>element.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Institutional control integrates </a:t>
            </a:r>
            <a:r>
              <a:rPr lang="en-IN" sz="2800" dirty="0"/>
              <a:t>new developers </a:t>
            </a:r>
            <a:r>
              <a:rPr lang="en-IN" sz="2800" dirty="0" smtClean="0"/>
              <a:t>and </a:t>
            </a:r>
            <a:r>
              <a:rPr lang="en-IN" sz="2800" dirty="0"/>
              <a:t> manages </a:t>
            </a:r>
            <a:r>
              <a:rPr lang="en-IN" sz="2800" dirty="0" smtClean="0"/>
              <a:t>the projects </a:t>
            </a:r>
            <a:r>
              <a:rPr lang="en-IN" sz="2800" dirty="0"/>
              <a:t>in a coordinated </a:t>
            </a:r>
            <a:r>
              <a:rPr lang="en-IN" sz="2800" dirty="0" smtClean="0"/>
              <a:t>way.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77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Mechanisms of Control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2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three primary mechanisms of control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Markets: Exchange of commodities </a:t>
            </a:r>
            <a:r>
              <a:rPr lang="en-IN" dirty="0"/>
              <a:t>between two or more parties in which transactions are mediated by a price mechanism.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Bureaucracies: Imply </a:t>
            </a:r>
            <a:r>
              <a:rPr lang="en-IN" dirty="0"/>
              <a:t>creation of a corporate </a:t>
            </a:r>
            <a:r>
              <a:rPr lang="en-IN" dirty="0" smtClean="0"/>
              <a:t>structure by directing the developers.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Clans: The </a:t>
            </a:r>
            <a:r>
              <a:rPr lang="en-IN" dirty="0"/>
              <a:t>goals of individuals are aligned through socialization into a system of shared beliefs and </a:t>
            </a:r>
            <a:r>
              <a:rPr lang="en-IN" dirty="0" smtClean="0"/>
              <a:t>values.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Mechanisms of </a:t>
            </a:r>
            <a:r>
              <a:rPr lang="en-IN" b="1" dirty="0" smtClean="0">
                <a:solidFill>
                  <a:schemeClr val="accent1"/>
                </a:solidFill>
              </a:rPr>
              <a:t>Control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892" y="1119116"/>
            <a:ext cx="8700448" cy="500704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Community source development is controlled by combination of bureaucracies and clans.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Projects </a:t>
            </a:r>
            <a:r>
              <a:rPr lang="en-IN" sz="2400" dirty="0"/>
              <a:t>managed in an integrated fashion and tasks directed through a formal chain of </a:t>
            </a:r>
            <a:r>
              <a:rPr lang="en-IN" sz="2400" dirty="0" smtClean="0"/>
              <a:t>relationships shows bureaucracies control mechanism.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Community source development is evolved based on the shared values and sustained commitment among participating individuals and organisation which shows clan control mechanism.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Mechanisms of </a:t>
            </a:r>
            <a:r>
              <a:rPr lang="en-IN" b="1" dirty="0" smtClean="0">
                <a:solidFill>
                  <a:schemeClr val="accent1"/>
                </a:solidFill>
              </a:rPr>
              <a:t>Control</a:t>
            </a:r>
            <a:r>
              <a:rPr lang="en-IN" b="1" dirty="0">
                <a:solidFill>
                  <a:schemeClr val="accent1"/>
                </a:solidFill>
              </a:rPr>
              <a:t> (Contd..)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9"/>
            <a:ext cx="8229600" cy="46829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774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</a:rPr>
              <a:t>Strengths and Challenges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946"/>
            <a:ext cx="8229600" cy="488421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Strengths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reduction in </a:t>
            </a:r>
            <a:r>
              <a:rPr lang="en-IN" sz="2400" dirty="0" smtClean="0"/>
              <a:t>costs.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solutions tailored </a:t>
            </a:r>
            <a:r>
              <a:rPr lang="en-IN" sz="2400" dirty="0" smtClean="0"/>
              <a:t>to needs through </a:t>
            </a:r>
            <a:r>
              <a:rPr lang="en-IN" sz="2400" dirty="0"/>
              <a:t>development of functionality</a:t>
            </a:r>
            <a:endParaRPr lang="en-I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	</a:t>
            </a:r>
            <a:r>
              <a:rPr lang="en-IN" sz="2400" dirty="0"/>
              <a:t>limited access to development talent.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managing levels of institutional commitment</a:t>
            </a:r>
            <a:r>
              <a:rPr lang="en-IN" sz="2400" dirty="0" smtClean="0"/>
              <a:t>.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</a:t>
            </a:r>
            <a:r>
              <a:rPr lang="en-IN" sz="2800" dirty="0" smtClean="0"/>
              <a:t>anagement </a:t>
            </a:r>
            <a:r>
              <a:rPr lang="en-IN" sz="2800" dirty="0"/>
              <a:t>of </a:t>
            </a:r>
            <a:r>
              <a:rPr lang="en-IN" sz="2800" dirty="0" smtClean="0"/>
              <a:t>growth is the salient challenge in the Kuali process.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lvl="1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2BC"/>
                </a:solidFill>
              </a:rPr>
              <a:t>Software Development Approaches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Why should it be modified?</a:t>
            </a:r>
          </a:p>
          <a:p>
            <a:pPr marL="0" indent="0"/>
            <a:endParaRPr lang="en-US" sz="1400" dirty="0" smtClean="0"/>
          </a:p>
          <a:p>
            <a:pPr marL="401638" indent="0"/>
            <a:r>
              <a:rPr lang="en-US" dirty="0" smtClean="0"/>
              <a:t> </a:t>
            </a:r>
            <a:r>
              <a:rPr lang="en-US" sz="2800" dirty="0" smtClean="0"/>
              <a:t>Old and needs to be updated.</a:t>
            </a:r>
          </a:p>
          <a:p>
            <a:pPr marL="401638" indent="0"/>
            <a:r>
              <a:rPr lang="en-US" sz="2800" dirty="0" smtClean="0"/>
              <a:t> Maintenance cost is too high.</a:t>
            </a:r>
          </a:p>
          <a:p>
            <a:pPr marL="401638" indent="0"/>
            <a:r>
              <a:rPr lang="en-US" sz="2800" dirty="0" smtClean="0"/>
              <a:t> Information exchange is not optimal.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Future Work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Community </a:t>
            </a:r>
            <a:r>
              <a:rPr lang="en-IN" sz="2800" dirty="0"/>
              <a:t>source </a:t>
            </a:r>
            <a:r>
              <a:rPr lang="en-IN" sz="2800" dirty="0" smtClean="0"/>
              <a:t>development </a:t>
            </a:r>
            <a:r>
              <a:rPr lang="en-IN" sz="2800" dirty="0"/>
              <a:t>taking root in industries other than higher </a:t>
            </a:r>
            <a:r>
              <a:rPr lang="en-IN" sz="2800" dirty="0" smtClean="0"/>
              <a:t>education.</a:t>
            </a:r>
          </a:p>
          <a:p>
            <a:endParaRPr lang="en-IN" sz="2800" dirty="0"/>
          </a:p>
          <a:p>
            <a:r>
              <a:rPr lang="en-IN" sz="2800" dirty="0"/>
              <a:t>C</a:t>
            </a:r>
            <a:r>
              <a:rPr lang="en-IN" sz="2800" dirty="0" smtClean="0"/>
              <a:t>ommunity </a:t>
            </a:r>
            <a:r>
              <a:rPr lang="en-IN" sz="2800" dirty="0"/>
              <a:t>evolution and modular design are emerging as central </a:t>
            </a:r>
            <a:r>
              <a:rPr lang="en-IN" sz="2800" dirty="0" smtClean="0"/>
              <a:t>themes.</a:t>
            </a:r>
          </a:p>
          <a:p>
            <a:endParaRPr lang="en-IN" sz="2800" dirty="0"/>
          </a:p>
          <a:p>
            <a:r>
              <a:rPr lang="en-IN" sz="2800" dirty="0"/>
              <a:t>E</a:t>
            </a:r>
            <a:r>
              <a:rPr lang="en-IN" sz="2800" dirty="0" smtClean="0"/>
              <a:t>xploring </a:t>
            </a:r>
            <a:r>
              <a:rPr lang="en-IN" sz="2800" dirty="0"/>
              <a:t>ways community source projects can employ the principles of modularity to achieve sustainability and a predictable evolutionary products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6" y="2303135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Thank You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Available Options</a:t>
            </a:r>
            <a:endParaRPr lang="en-IN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Revamp the Existing system: Increasing Platform  complexity and maintenance.</a:t>
            </a:r>
          </a:p>
          <a:p>
            <a:r>
              <a:rPr lang="en-IN" sz="2800" dirty="0" smtClean="0"/>
              <a:t>Acquire and customize platform: High cost and Limited Flexibility.</a:t>
            </a:r>
          </a:p>
          <a:p>
            <a:r>
              <a:rPr lang="en-IN" sz="2800" dirty="0" smtClean="0"/>
              <a:t>Open Source Software Development (OSSD): Greater Flexibility and no control on development process.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0072BC"/>
                </a:solidFill>
              </a:rPr>
              <a:t>Community </a:t>
            </a:r>
            <a:r>
              <a:rPr lang="en-IN" sz="3600" dirty="0">
                <a:solidFill>
                  <a:srgbClr val="0072BC"/>
                </a:solidFill>
              </a:rPr>
              <a:t>Based Open </a:t>
            </a:r>
            <a:r>
              <a:rPr lang="en-IN" sz="3600" dirty="0" smtClean="0">
                <a:solidFill>
                  <a:srgbClr val="0072BC"/>
                </a:solidFill>
              </a:rPr>
              <a:t>Source</a:t>
            </a:r>
            <a:endParaRPr lang="en-IN" sz="3600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Hybrid development (Commercial software 														     + OSSD)</a:t>
            </a:r>
          </a:p>
          <a:p>
            <a:r>
              <a:rPr lang="en-IN" sz="2800" dirty="0" smtClean="0"/>
              <a:t>Individual partners share resources to develop software solutions.</a:t>
            </a:r>
          </a:p>
          <a:p>
            <a:pPr>
              <a:buNone/>
            </a:pPr>
            <a:r>
              <a:rPr lang="en-IN" sz="2800" u="sng" dirty="0" smtClean="0">
                <a:solidFill>
                  <a:srgbClr val="FF0000"/>
                </a:solidFill>
              </a:rPr>
              <a:t>Challenges: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IN" dirty="0" smtClean="0"/>
              <a:t>Diverse and conflicting requirements by partners.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IN" sz="2800" dirty="0" smtClean="0"/>
              <a:t>Kuali Initiative: Community Source Project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IN" sz="2800" dirty="0" smtClean="0"/>
              <a:t>A longitudinal case study methodology.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endParaRPr lang="en-IN" sz="2800" dirty="0" smtClean="0"/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0072BC"/>
                </a:solidFill>
              </a:rPr>
              <a:t>Data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4000" dirty="0">
                <a:solidFill>
                  <a:srgbClr val="0072BC"/>
                </a:solidFill>
              </a:rPr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Project experience , problems encountered, solutions, general perceptions.</a:t>
            </a:r>
          </a:p>
          <a:p>
            <a:r>
              <a:rPr lang="en-IN" sz="2800" dirty="0" smtClean="0"/>
              <a:t>Interview time varied from 30-90 minutes.</a:t>
            </a:r>
          </a:p>
          <a:p>
            <a:r>
              <a:rPr lang="en-IN" sz="2800" dirty="0" smtClean="0"/>
              <a:t>Participants are senior executives, project managers, developers, IS staff members. 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654"/>
            <a:ext cx="8229600" cy="545826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Three different periods of time:</a:t>
            </a:r>
          </a:p>
          <a:p>
            <a:pPr>
              <a:buNone/>
            </a:pPr>
            <a:endParaRPr lang="en-IN" sz="11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IN" sz="2800" b="1" dirty="0" smtClean="0"/>
              <a:t>Period-I (November 2008)</a:t>
            </a:r>
          </a:p>
          <a:p>
            <a:pPr marL="514350" indent="-514350" algn="just">
              <a:buNone/>
            </a:pPr>
            <a:r>
              <a:rPr lang="en-IN" sz="2800" dirty="0" smtClean="0"/>
              <a:t>Questions on development issues from </a:t>
            </a:r>
          </a:p>
          <a:p>
            <a:pPr marL="514350" indent="-514350" algn="just">
              <a:buNone/>
            </a:pPr>
            <a:r>
              <a:rPr lang="en-IN" sz="2800" dirty="0" smtClean="0"/>
              <a:t>Kuali projects, roles and their tasks.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IN" sz="2800" b="1" dirty="0" smtClean="0"/>
              <a:t>Period-II (November 2011)</a:t>
            </a:r>
          </a:p>
          <a:p>
            <a:pPr marL="514350" indent="-514350" algn="just">
              <a:buNone/>
            </a:pPr>
            <a:r>
              <a:rPr lang="en-IN" sz="2800" dirty="0" smtClean="0"/>
              <a:t>Kuali deployment issues.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IN" sz="2800" b="1" dirty="0" smtClean="0"/>
              <a:t>Period-III (May and July 2012)</a:t>
            </a:r>
          </a:p>
          <a:p>
            <a:pPr marL="514350" indent="-514350" algn="just">
              <a:buNone/>
            </a:pPr>
            <a:r>
              <a:rPr lang="en-IN" sz="2800" dirty="0" smtClean="0"/>
              <a:t>Questions on perceived trends and anticipated </a:t>
            </a:r>
          </a:p>
          <a:p>
            <a:pPr marL="514350" indent="-514350" algn="just">
              <a:buNone/>
            </a:pPr>
            <a:r>
              <a:rPr lang="en-IN" sz="2800" dirty="0" smtClean="0"/>
              <a:t>future of community source effort.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0210"/>
            <a:ext cx="8229600" cy="1143000"/>
          </a:xfrm>
        </p:spPr>
        <p:txBody>
          <a:bodyPr/>
          <a:lstStyle/>
          <a:p>
            <a:r>
              <a:rPr lang="en-IN" sz="4000" dirty="0">
                <a:solidFill>
                  <a:srgbClr val="0072BC"/>
                </a:solidFill>
              </a:rPr>
              <a:t>Data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4000" dirty="0" smtClean="0">
                <a:solidFill>
                  <a:srgbClr val="0072BC"/>
                </a:solidFill>
              </a:rPr>
              <a:t>Collection (contd.,)</a:t>
            </a:r>
            <a:endParaRPr lang="en-IN" sz="4000" dirty="0">
              <a:solidFill>
                <a:srgbClr val="0072B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sz="4000" dirty="0">
                <a:solidFill>
                  <a:srgbClr val="0072BC"/>
                </a:solidFill>
              </a:rPr>
              <a:t>Data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4000" dirty="0">
                <a:solidFill>
                  <a:srgbClr val="0072BC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0245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3800" b="1" dirty="0" smtClean="0"/>
              <a:t>Three rounds of coding</a:t>
            </a:r>
            <a:r>
              <a:rPr lang="en-IN" sz="38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sz="3000" u="sng" dirty="0" smtClean="0"/>
              <a:t>Open Coding</a:t>
            </a:r>
            <a:r>
              <a:rPr lang="en-IN" sz="3000" dirty="0" smtClean="0"/>
              <a:t>: Patterns in respondent’s experiences,perceptions are divided into Concepts &amp; categories.</a:t>
            </a:r>
          </a:p>
          <a:p>
            <a:pPr>
              <a:buFont typeface="Wingdings" pitchFamily="2" charset="2"/>
              <a:buChar char="Ø"/>
            </a:pPr>
            <a:r>
              <a:rPr lang="en-IN" sz="3000" u="sng" dirty="0" smtClean="0"/>
              <a:t>Axial Coding</a:t>
            </a:r>
            <a:r>
              <a:rPr lang="en-IN" sz="3000" dirty="0" smtClean="0"/>
              <a:t>: Interactions,project mechanisms,changes in </a:t>
            </a:r>
            <a:r>
              <a:rPr lang="en-IN" sz="3000" dirty="0" err="1"/>
              <a:t>K</a:t>
            </a:r>
            <a:r>
              <a:rPr lang="en-IN" sz="3000" dirty="0" err="1" smtClean="0"/>
              <a:t>uali</a:t>
            </a:r>
            <a:r>
              <a:rPr lang="en-IN" sz="3000" dirty="0" smtClean="0"/>
              <a:t> </a:t>
            </a:r>
            <a:r>
              <a:rPr lang="en-IN" sz="3000" dirty="0" smtClean="0"/>
              <a:t>experience.</a:t>
            </a:r>
          </a:p>
          <a:p>
            <a:pPr>
              <a:buFont typeface="Wingdings" pitchFamily="2" charset="2"/>
              <a:buChar char="Ø"/>
            </a:pPr>
            <a:r>
              <a:rPr lang="en-IN" sz="3000" u="sng" dirty="0" smtClean="0"/>
              <a:t>Selective Coding</a:t>
            </a:r>
            <a:r>
              <a:rPr lang="en-IN" sz="3000" dirty="0" smtClean="0"/>
              <a:t>: Core category and linking.</a:t>
            </a:r>
          </a:p>
          <a:p>
            <a:pPr marL="625475">
              <a:buFont typeface="Arial" pitchFamily="34" charset="0"/>
              <a:buChar char="•"/>
            </a:pPr>
            <a:r>
              <a:rPr lang="en-IN" sz="3000" dirty="0" smtClean="0"/>
              <a:t>Open and axial coding after phase1 &amp; phase2.</a:t>
            </a:r>
          </a:p>
          <a:p>
            <a:pPr marL="625475">
              <a:buFont typeface="Arial" pitchFamily="34" charset="0"/>
              <a:buChar char="•"/>
            </a:pPr>
            <a:r>
              <a:rPr lang="en-IN" sz="3000" dirty="0" smtClean="0"/>
              <a:t>Third round of Data Collection involves axial and selective coding.</a:t>
            </a:r>
          </a:p>
          <a:p>
            <a:pPr marL="625475">
              <a:buFont typeface="Arial" pitchFamily="34" charset="0"/>
              <a:buChar char="•"/>
            </a:pPr>
            <a:r>
              <a:rPr lang="en-IN" sz="3000" dirty="0" smtClean="0"/>
              <a:t>Each person work on different rounds of coding and results are shared among the team.</a:t>
            </a:r>
            <a:endParaRPr lang="en-IN" sz="2600" dirty="0" smtClean="0"/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None/>
            </a:pPr>
            <a:endParaRPr lang="en-IN" sz="2800" u="sng" dirty="0" smtClean="0"/>
          </a:p>
          <a:p>
            <a:pPr>
              <a:buFont typeface="Wingdings" pitchFamily="2" charset="2"/>
              <a:buChar char="Ø"/>
            </a:pPr>
            <a:endParaRPr lang="en-IN" sz="2800" u="sn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The Case of </a:t>
            </a:r>
            <a:r>
              <a:rPr lang="en-US" sz="4000" dirty="0" err="1" smtClean="0">
                <a:solidFill>
                  <a:srgbClr val="0072BC"/>
                </a:solidFill>
              </a:rPr>
              <a:t>Kuali</a:t>
            </a:r>
            <a:endParaRPr lang="en-US" sz="4000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Kuali</a:t>
            </a:r>
            <a:r>
              <a:rPr lang="en-US" dirty="0" smtClean="0"/>
              <a:t>?</a:t>
            </a:r>
          </a:p>
          <a:p>
            <a:pPr marL="746125"/>
            <a:r>
              <a:rPr lang="en-US" sz="2800" dirty="0" err="1" smtClean="0"/>
              <a:t>Kuali</a:t>
            </a:r>
            <a:r>
              <a:rPr lang="en-US" sz="2800" dirty="0" smtClean="0"/>
              <a:t> - </a:t>
            </a:r>
            <a:r>
              <a:rPr lang="en-US" sz="2800" dirty="0"/>
              <a:t>a comprehensive </a:t>
            </a:r>
            <a:r>
              <a:rPr lang="en-US" sz="2800" dirty="0" smtClean="0"/>
              <a:t>administrative software suite</a:t>
            </a:r>
          </a:p>
          <a:p>
            <a:pPr marL="746125"/>
            <a:r>
              <a:rPr lang="en-US" sz="2800" dirty="0" smtClean="0"/>
              <a:t>Started in 2004 as a partnership between Indiana University and National Association of College and University Business Officers (NACUBO) with support from </a:t>
            </a:r>
            <a:r>
              <a:rPr lang="en-US" sz="2800" dirty="0"/>
              <a:t>Andrew W. </a:t>
            </a:r>
            <a:r>
              <a:rPr lang="en-US" sz="2800" dirty="0" smtClean="0"/>
              <a:t>Mellon Foundation.</a:t>
            </a:r>
          </a:p>
          <a:p>
            <a:endParaRPr lang="en-US" dirty="0" smtClean="0"/>
          </a:p>
          <a:p>
            <a:pPr lvl="1">
              <a:buClr>
                <a:srgbClr val="0072BC"/>
              </a:buClr>
            </a:pPr>
            <a:endParaRPr lang="en-US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The Case of </a:t>
            </a:r>
            <a:r>
              <a:rPr lang="en-US" dirty="0" err="1" smtClean="0">
                <a:solidFill>
                  <a:srgbClr val="0072BC"/>
                </a:solidFill>
              </a:rPr>
              <a:t>Kuali</a:t>
            </a:r>
            <a:r>
              <a:rPr lang="en-US" dirty="0" smtClean="0">
                <a:solidFill>
                  <a:srgbClr val="0072BC"/>
                </a:solidFill>
              </a:rPr>
              <a:t> (contd.,)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Kuali’s</a:t>
            </a:r>
            <a:r>
              <a:rPr lang="en-US" dirty="0" smtClean="0"/>
              <a:t> Goal?</a:t>
            </a:r>
          </a:p>
          <a:p>
            <a:pPr marL="633413" indent="-7938" algn="just"/>
            <a:r>
              <a:rPr lang="en-US" dirty="0"/>
              <a:t>	</a:t>
            </a:r>
            <a:r>
              <a:rPr lang="en-US" sz="2800" dirty="0" smtClean="0"/>
              <a:t>Replacing the existing outdated and too difficult to maintain system with the cost-effective, sustainable and flexible software system.</a:t>
            </a:r>
          </a:p>
          <a:p>
            <a:pPr marL="0" indent="0">
              <a:buNone/>
            </a:pPr>
            <a:r>
              <a:rPr lang="en-US" dirty="0" smtClean="0"/>
              <a:t>Why a big “No” to commercial </a:t>
            </a:r>
            <a:r>
              <a:rPr lang="en-US" dirty="0" err="1" smtClean="0"/>
              <a:t>softwares</a:t>
            </a:r>
            <a:r>
              <a:rPr lang="en-US" dirty="0" smtClean="0"/>
              <a:t>?</a:t>
            </a:r>
          </a:p>
          <a:p>
            <a:pPr marL="633413" indent="-7938" algn="just"/>
            <a:r>
              <a:rPr lang="en-US" sz="2800" dirty="0" smtClean="0"/>
              <a:t>  Because commercial </a:t>
            </a:r>
            <a:r>
              <a:rPr lang="en-US" sz="2800" dirty="0" err="1" smtClean="0"/>
              <a:t>softwares</a:t>
            </a:r>
            <a:r>
              <a:rPr lang="en-US" sz="2800" dirty="0" smtClean="0"/>
              <a:t> are costly and inflexible to the institutions requirements.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756</Words>
  <Application>Microsoft Office PowerPoint</Application>
  <PresentationFormat>On-screen Show (4:3)</PresentationFormat>
  <Paragraphs>163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Helvetica</vt:lpstr>
      <vt:lpstr>Wingdings</vt:lpstr>
      <vt:lpstr>Custom Design</vt:lpstr>
      <vt:lpstr>Office Theme</vt:lpstr>
      <vt:lpstr>PowerPoint Presentation</vt:lpstr>
      <vt:lpstr>Software Development Approaches</vt:lpstr>
      <vt:lpstr>Available Options</vt:lpstr>
      <vt:lpstr>Community Based Open Source</vt:lpstr>
      <vt:lpstr>Data Collection</vt:lpstr>
      <vt:lpstr>Data Collection (contd.,)</vt:lpstr>
      <vt:lpstr>Data Analysis</vt:lpstr>
      <vt:lpstr>The Case of Kuali</vt:lpstr>
      <vt:lpstr>The Case of Kuali (contd.,)</vt:lpstr>
      <vt:lpstr>The Case of Kuali (contd.,)</vt:lpstr>
      <vt:lpstr>Kuali Architecture</vt:lpstr>
      <vt:lpstr>Experience of Colorado State University</vt:lpstr>
      <vt:lpstr>Kuali motivations</vt:lpstr>
      <vt:lpstr>Kuali motivations (contd.,)</vt:lpstr>
      <vt:lpstr>Parallels with Commercial Development</vt:lpstr>
      <vt:lpstr>Mechanisms of Control</vt:lpstr>
      <vt:lpstr>Mechanisms of Control (Contd..)</vt:lpstr>
      <vt:lpstr>Mechanisms of Control (Contd..)</vt:lpstr>
      <vt:lpstr>Strengths and Challenges</vt:lpstr>
      <vt:lpstr>Future Work</vt:lpstr>
      <vt:lpstr>Thank You !!!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57</cp:revision>
  <dcterms:created xsi:type="dcterms:W3CDTF">2014-01-29T16:52:11Z</dcterms:created>
  <dcterms:modified xsi:type="dcterms:W3CDTF">2016-02-16T01:39:56Z</dcterms:modified>
</cp:coreProperties>
</file>