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64" r:id="rId4"/>
    <p:sldId id="265" r:id="rId5"/>
    <p:sldId id="266" r:id="rId6"/>
    <p:sldId id="267" r:id="rId7"/>
    <p:sldId id="257" r:id="rId8"/>
    <p:sldId id="259" r:id="rId9"/>
    <p:sldId id="260" r:id="rId10"/>
    <p:sldId id="261" r:id="rId11"/>
    <p:sldId id="262" r:id="rId12"/>
    <p:sldId id="258" r:id="rId13"/>
    <p:sldId id="263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36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5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0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3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77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40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07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41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35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739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369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0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109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131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672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71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6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79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7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1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83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12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242E9-8CE7-BD4A-9571-EA3D1778B2DC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27517-4D6F-7647-90D7-6D99578B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86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1FF57-D500-D947-82D9-29F21DC9641E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DB166-79C6-3345-B287-A7CE8B30F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5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ridge_pattern" TargetMode="External"/><Relationship Id="rId2" Type="http://schemas.openxmlformats.org/officeDocument/2006/relationships/hyperlink" Target="http://www.codeproject.com/Articles/98598/How-I-explained-Design-Patterns-to-my-wife-Part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sourcemaking.com/design_patterns/bridge" TargetMode="External"/><Relationship Id="rId5" Type="http://schemas.openxmlformats.org/officeDocument/2006/relationships/hyperlink" Target="http://www.newthinktank.com/2012/10/bridge-design-pattern-tutorial/" TargetMode="External"/><Relationship Id="rId4" Type="http://schemas.openxmlformats.org/officeDocument/2006/relationships/hyperlink" Target="http://simpleprogrammer.com/2015/06/08/design-patterns-simplified-the-bridge-pattern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39775"/>
            <a:ext cx="7772400" cy="1413526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CS5551 Advanced Software </a:t>
            </a:r>
            <a:r>
              <a:rPr lang="en-IN" sz="3600" dirty="0" smtClean="0"/>
              <a:t>Engineering</a:t>
            </a:r>
            <a:br>
              <a:rPr lang="en-IN" sz="3600" dirty="0" smtClean="0"/>
            </a:br>
            <a:r>
              <a:rPr lang="en-US" dirty="0" smtClean="0"/>
              <a:t>Bridge Design Pattern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36457" y="4547853"/>
            <a:ext cx="3400162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Team 7:</a:t>
            </a:r>
          </a:p>
          <a:p>
            <a:r>
              <a:rPr lang="en-IN" sz="2000" dirty="0" smtClean="0"/>
              <a:t>Sri Harsha </a:t>
            </a:r>
            <a:r>
              <a:rPr lang="en-IN" sz="2000" dirty="0" smtClean="0"/>
              <a:t>Chennavajjala (</a:t>
            </a:r>
            <a:r>
              <a:rPr lang="en-IN" sz="2000" dirty="0" smtClean="0"/>
              <a:t>7)</a:t>
            </a:r>
          </a:p>
          <a:p>
            <a:r>
              <a:rPr lang="en-IN" sz="2000" dirty="0" err="1" smtClean="0"/>
              <a:t>Teja</a:t>
            </a:r>
            <a:r>
              <a:rPr lang="en-IN" sz="2000" dirty="0" smtClean="0"/>
              <a:t> </a:t>
            </a:r>
            <a:r>
              <a:rPr lang="en-IN" sz="2000" dirty="0" err="1" smtClean="0"/>
              <a:t>Garidepally</a:t>
            </a:r>
            <a:r>
              <a:rPr lang="en-IN" sz="2000" dirty="0" smtClean="0"/>
              <a:t> (</a:t>
            </a:r>
            <a:r>
              <a:rPr lang="en-IN" sz="2000" dirty="0" smtClean="0"/>
              <a:t>12)</a:t>
            </a:r>
          </a:p>
          <a:p>
            <a:r>
              <a:rPr lang="en-IN" sz="2000" dirty="0" smtClean="0"/>
              <a:t>Raj Kiran Reddy </a:t>
            </a:r>
            <a:r>
              <a:rPr lang="en-IN" sz="2000" dirty="0" err="1" smtClean="0"/>
              <a:t>Munnangi</a:t>
            </a:r>
            <a:r>
              <a:rPr lang="en-IN" sz="2000" dirty="0" smtClean="0"/>
              <a:t> (</a:t>
            </a:r>
            <a:r>
              <a:rPr lang="en-IN" sz="2000" dirty="0" smtClean="0"/>
              <a:t>32)</a:t>
            </a:r>
          </a:p>
          <a:p>
            <a:r>
              <a:rPr lang="en-IN" sz="2000" dirty="0" err="1" smtClean="0"/>
              <a:t>Suhas</a:t>
            </a:r>
            <a:r>
              <a:rPr lang="en-IN" sz="2000" dirty="0" smtClean="0"/>
              <a:t> Sai </a:t>
            </a:r>
            <a:r>
              <a:rPr lang="en-IN" sz="2000" dirty="0" err="1" smtClean="0"/>
              <a:t>Raparthi</a:t>
            </a:r>
            <a:r>
              <a:rPr lang="en-IN" sz="2000" dirty="0" smtClean="0"/>
              <a:t> (</a:t>
            </a:r>
            <a:r>
              <a:rPr lang="en-IN" sz="2000" dirty="0" smtClean="0"/>
              <a:t>51)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4320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17638"/>
            <a:ext cx="852054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IElectricalEquipment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fan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Fan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IElectricalEquipment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light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Light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Switch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pullSwitch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PullSwitch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Switch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rotateSwitch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RotateSwitch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pullSwitch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equipment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fan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pullSwitch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On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//It should turn on the Fan.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pullSwitch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Off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pullSwitch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equipment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light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pullSwitch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On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//It should turn on the Light now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pullSwitch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Off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//It should be turn off the Light now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rotateSwitch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equipment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light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rotateSwitch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On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//It should turn on the Light now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rotateSwitch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Off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//It should be turn off the Light now</a:t>
            </a: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49092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015295"/>
              </p:ext>
            </p:extLst>
          </p:nvPr>
        </p:nvGraphicFramePr>
        <p:xfrm>
          <a:off x="1985816" y="2553541"/>
          <a:ext cx="1394691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6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Switch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on()</a:t>
                      </a:r>
                    </a:p>
                    <a:p>
                      <a:r>
                        <a:rPr lang="en-US" sz="1400" dirty="0" smtClean="0"/>
                        <a:t>off()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279043"/>
              </p:ext>
            </p:extLst>
          </p:nvPr>
        </p:nvGraphicFramePr>
        <p:xfrm>
          <a:off x="858980" y="1412876"/>
          <a:ext cx="1625602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2"/>
              </a:tblGrid>
              <a:tr h="23408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Client</a:t>
                      </a:r>
                      <a:endParaRPr lang="en-US" sz="2000" dirty="0"/>
                    </a:p>
                  </a:txBody>
                  <a:tcPr/>
                </a:tc>
              </a:tr>
              <a:tr h="23408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3408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514489"/>
              </p:ext>
            </p:extLst>
          </p:nvPr>
        </p:nvGraphicFramePr>
        <p:xfrm>
          <a:off x="942106" y="4437929"/>
          <a:ext cx="1394691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6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PullSwitch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on()</a:t>
                      </a:r>
                    </a:p>
                    <a:p>
                      <a:r>
                        <a:rPr lang="en-US" dirty="0" smtClean="0"/>
                        <a:t>off()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140073"/>
              </p:ext>
            </p:extLst>
          </p:nvPr>
        </p:nvGraphicFramePr>
        <p:xfrm>
          <a:off x="5606471" y="2706685"/>
          <a:ext cx="2660074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00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IElectricalEquipment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  </a:t>
                      </a:r>
                      <a:r>
                        <a:rPr lang="en-US" dirty="0" err="1" smtClean="0"/>
                        <a:t>powerOn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smtClean="0"/>
                        <a:t>+  </a:t>
                      </a:r>
                      <a:r>
                        <a:rPr lang="en-US" dirty="0" err="1" smtClean="0"/>
                        <a:t>powerOff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719447"/>
              </p:ext>
            </p:extLst>
          </p:nvPr>
        </p:nvGraphicFramePr>
        <p:xfrm>
          <a:off x="4710544" y="4781984"/>
          <a:ext cx="1394691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6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powerOn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err="1" smtClean="0"/>
                        <a:t>powerOff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396446"/>
              </p:ext>
            </p:extLst>
          </p:nvPr>
        </p:nvGraphicFramePr>
        <p:xfrm>
          <a:off x="7490690" y="4781984"/>
          <a:ext cx="1394691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6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Light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powerOn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err="1" smtClean="0"/>
                        <a:t>powerOff</a:t>
                      </a:r>
                      <a:r>
                        <a:rPr lang="en-US" dirty="0" smtClean="0"/>
                        <a:t>()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980562"/>
              </p:ext>
            </p:extLst>
          </p:nvPr>
        </p:nvGraphicFramePr>
        <p:xfrm>
          <a:off x="2826325" y="4433167"/>
          <a:ext cx="1690257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02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RotateSwitch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on()</a:t>
                      </a:r>
                    </a:p>
                    <a:p>
                      <a:r>
                        <a:rPr lang="en-US" dirty="0" smtClean="0"/>
                        <a:t>off()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 flipV="1">
            <a:off x="3671453" y="4193309"/>
            <a:ext cx="0" cy="2398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616364" y="4193309"/>
            <a:ext cx="8682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484582" y="3953164"/>
            <a:ext cx="0" cy="240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Isosceles Triangle 16"/>
          <p:cNvSpPr/>
          <p:nvPr/>
        </p:nvSpPr>
        <p:spPr>
          <a:xfrm>
            <a:off x="2364509" y="3821658"/>
            <a:ext cx="240145" cy="13013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1616364" y="4193309"/>
            <a:ext cx="0" cy="2398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803235" y="4193309"/>
            <a:ext cx="8682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803235" y="3954868"/>
            <a:ext cx="0" cy="240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Isosceles Triangle 20"/>
          <p:cNvSpPr/>
          <p:nvPr/>
        </p:nvSpPr>
        <p:spPr>
          <a:xfrm>
            <a:off x="2683162" y="3821658"/>
            <a:ext cx="240145" cy="13013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5384801" y="4542126"/>
            <a:ext cx="0" cy="2398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8285019" y="4542126"/>
            <a:ext cx="0" cy="2398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384801" y="4542126"/>
            <a:ext cx="8682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416801" y="4530725"/>
            <a:ext cx="8682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31" idx="3"/>
          </p:cNvCxnSpPr>
          <p:nvPr/>
        </p:nvCxnSpPr>
        <p:spPr>
          <a:xfrm flipV="1">
            <a:off x="6253019" y="4220197"/>
            <a:ext cx="0" cy="3330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32" idx="3"/>
          </p:cNvCxnSpPr>
          <p:nvPr/>
        </p:nvCxnSpPr>
        <p:spPr>
          <a:xfrm flipV="1">
            <a:off x="7416801" y="4192898"/>
            <a:ext cx="0" cy="3378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Isosceles Triangle 30"/>
          <p:cNvSpPr/>
          <p:nvPr/>
        </p:nvSpPr>
        <p:spPr>
          <a:xfrm>
            <a:off x="6132946" y="4090067"/>
            <a:ext cx="240145" cy="13013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7296728" y="4062768"/>
            <a:ext cx="240145" cy="13013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Elbow Connector 35"/>
          <p:cNvCxnSpPr>
            <a:stCxn id="5" idx="2"/>
            <a:endCxn id="4" idx="1"/>
          </p:cNvCxnSpPr>
          <p:nvPr/>
        </p:nvCxnSpPr>
        <p:spPr>
          <a:xfrm rot="16200000" flipH="1">
            <a:off x="1415946" y="2613590"/>
            <a:ext cx="825705" cy="31403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41" idx="3"/>
          </p:cNvCxnSpPr>
          <p:nvPr/>
        </p:nvCxnSpPr>
        <p:spPr>
          <a:xfrm flipH="1">
            <a:off x="3671452" y="3266774"/>
            <a:ext cx="1935020" cy="2899"/>
          </a:xfrm>
          <a:prstGeom prst="straightConnector1">
            <a:avLst/>
          </a:prstGeom>
          <a:ln cap="rnd">
            <a:headEnd type="arrow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Diamond 40"/>
          <p:cNvSpPr/>
          <p:nvPr/>
        </p:nvSpPr>
        <p:spPr>
          <a:xfrm>
            <a:off x="3362031" y="3186545"/>
            <a:ext cx="309421" cy="166255"/>
          </a:xfrm>
          <a:prstGeom prst="diamond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4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+mj-lt"/>
              </a:rPr>
              <a:t>Bridge Patterns - </a:t>
            </a:r>
            <a:r>
              <a:rPr lang="en-US" sz="2000" dirty="0">
                <a:latin typeface="+mj-lt"/>
                <a:hlinkClick r:id="rId2"/>
              </a:rPr>
              <a:t>http://</a:t>
            </a:r>
            <a:r>
              <a:rPr lang="en-US" sz="2000" dirty="0" smtClean="0">
                <a:latin typeface="+mj-lt"/>
                <a:hlinkClick r:id="rId2"/>
              </a:rPr>
              <a:t>www.codeproject.com/Articles/98598/How-I-explained-Design-Patterns-to-my-wife-Part</a:t>
            </a:r>
            <a:endParaRPr lang="en-US" sz="20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Bridge </a:t>
            </a:r>
            <a:r>
              <a:rPr lang="en-US" sz="2000" dirty="0">
                <a:latin typeface="+mj-lt"/>
              </a:rPr>
              <a:t>pattern wiki - </a:t>
            </a:r>
            <a:r>
              <a:rPr lang="en-US" sz="2000" dirty="0">
                <a:latin typeface="+mj-lt"/>
                <a:hlinkClick r:id="rId3"/>
              </a:rPr>
              <a:t>https://</a:t>
            </a:r>
            <a:r>
              <a:rPr lang="en-US" sz="2000" dirty="0" smtClean="0">
                <a:latin typeface="+mj-lt"/>
                <a:hlinkClick r:id="rId3"/>
              </a:rPr>
              <a:t>en.wikipedia.org/wiki/Bridge_pattern</a:t>
            </a:r>
            <a:endParaRPr lang="en-US" sz="20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Design Patterns Simplified : The </a:t>
            </a:r>
            <a:r>
              <a:rPr lang="en-US" sz="2000" dirty="0">
                <a:latin typeface="+mj-lt"/>
              </a:rPr>
              <a:t>Bridge Pattern - </a:t>
            </a:r>
            <a:r>
              <a:rPr lang="en-US" sz="2000" dirty="0">
                <a:latin typeface="+mj-lt"/>
                <a:hlinkClick r:id="rId4"/>
              </a:rPr>
              <a:t>http://simpleprogrammer.com/2015/06/08/design-patterns-simplified-the-bridge-pattern</a:t>
            </a:r>
            <a:r>
              <a:rPr lang="en-US" sz="2000" dirty="0" smtClean="0">
                <a:latin typeface="+mj-lt"/>
                <a:hlinkClick r:id="rId4"/>
              </a:rPr>
              <a:t>/</a:t>
            </a:r>
            <a:endParaRPr lang="en-US" sz="20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Bridge Pattern Tutorial - </a:t>
            </a:r>
            <a:r>
              <a:rPr lang="en-US" sz="2000" dirty="0">
                <a:latin typeface="+mj-lt"/>
                <a:hlinkClick r:id="rId5"/>
              </a:rPr>
              <a:t>http://www.newthinktank.com/2012/10/bridge-design-pattern-tutorial</a:t>
            </a:r>
            <a:r>
              <a:rPr lang="en-US" sz="2000" dirty="0" smtClean="0">
                <a:latin typeface="+mj-lt"/>
                <a:hlinkClick r:id="rId5"/>
              </a:rPr>
              <a:t>/</a:t>
            </a:r>
            <a:endParaRPr lang="en-US" sz="20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Bridge Patter : </a:t>
            </a:r>
            <a:r>
              <a:rPr lang="en-US" sz="2000" dirty="0">
                <a:latin typeface="+mj-lt"/>
                <a:hlinkClick r:id="rId6"/>
              </a:rPr>
              <a:t>https://sourcemaking.com/design_patterns/bridge</a:t>
            </a:r>
            <a:endParaRPr lang="en-US" sz="2000" dirty="0">
              <a:latin typeface="+mj-lt"/>
            </a:endParaRPr>
          </a:p>
          <a:p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4008022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2" y="2342589"/>
            <a:ext cx="8229600" cy="1143000"/>
          </a:xfrm>
        </p:spPr>
        <p:txBody>
          <a:bodyPr/>
          <a:lstStyle/>
          <a:p>
            <a:r>
              <a:rPr lang="en-US" dirty="0" smtClean="0"/>
              <a:t>Thank You 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64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7058"/>
          </a:xfrm>
        </p:spPr>
        <p:txBody>
          <a:bodyPr>
            <a:noAutofit/>
          </a:bodyPr>
          <a:lstStyle/>
          <a:p>
            <a:r>
              <a:rPr lang="en-IN" dirty="0" smtClean="0">
                <a:solidFill>
                  <a:schemeClr val="tx2"/>
                </a:solidFill>
              </a:rPr>
              <a:t>Bridge Design Pattern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004"/>
            <a:ext cx="8229600" cy="4925160"/>
          </a:xfrm>
        </p:spPr>
        <p:txBody>
          <a:bodyPr/>
          <a:lstStyle/>
          <a:p>
            <a:pPr algn="just"/>
            <a:r>
              <a:rPr lang="en-IN" sz="2800" dirty="0" smtClean="0"/>
              <a:t>Bridge is used when we need to decouple </a:t>
            </a:r>
            <a:r>
              <a:rPr lang="en-IN" sz="2800" dirty="0"/>
              <a:t>an abstraction from its implementation so that the two can vary independently</a:t>
            </a:r>
            <a:r>
              <a:rPr lang="en-IN" sz="2800" dirty="0" smtClean="0"/>
              <a:t>.</a:t>
            </a:r>
          </a:p>
          <a:p>
            <a:pPr algn="just"/>
            <a:endParaRPr lang="en-IN" sz="2800" dirty="0"/>
          </a:p>
          <a:p>
            <a:pPr algn="just"/>
            <a:r>
              <a:rPr lang="en-IN" sz="2800" dirty="0"/>
              <a:t>This type of design pattern comes under structural pattern as this pattern decouples implementation class and abstract class by providing a bridge structure between them</a:t>
            </a:r>
            <a:r>
              <a:rPr lang="en-IN" sz="2800" dirty="0" smtClean="0"/>
              <a:t>.</a:t>
            </a:r>
          </a:p>
          <a:p>
            <a:pPr algn="just"/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796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2"/>
                </a:solidFill>
              </a:rPr>
              <a:t>Bridge Design Pattern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/>
              <a:t>This pattern involves an interface which acts as a bridge which makes the functionality of concrete classes independent from interface implementer classes. Both types of classes can be altered structurally without affecting each other</a:t>
            </a:r>
            <a:r>
              <a:rPr lang="en-IN" sz="2400" dirty="0" smtClean="0"/>
              <a:t>.</a:t>
            </a:r>
          </a:p>
          <a:p>
            <a:pPr algn="just"/>
            <a:endParaRPr lang="en-IN" sz="2400" dirty="0" smtClean="0"/>
          </a:p>
          <a:p>
            <a:pPr algn="just"/>
            <a:r>
              <a:rPr lang="en-IN" sz="2400" dirty="0"/>
              <a:t>The interface object is the "handle" known and used by the client; while the implementation object, or "body", is safely encapsulated to ensure that it may continue to evolve, or be entirely replaced (or shared at run-time.</a:t>
            </a:r>
          </a:p>
        </p:txBody>
      </p:sp>
    </p:spTree>
    <p:extLst>
      <p:ext uri="{BB962C8B-B14F-4D97-AF65-F5344CB8AC3E}">
        <p14:creationId xmlns:p14="http://schemas.microsoft.com/office/powerpoint/2010/main" val="37010905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9493"/>
            <a:ext cx="8229600" cy="45566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Use the Bridge pattern when:</a:t>
            </a:r>
          </a:p>
          <a:p>
            <a:r>
              <a:rPr lang="en-IN" sz="2400" dirty="0"/>
              <a:t>you want run-time binding of the implementation,</a:t>
            </a:r>
          </a:p>
          <a:p>
            <a:r>
              <a:rPr lang="en-IN" sz="2400" dirty="0"/>
              <a:t>you have a proliferation of classes resulting from a coupled interface and numerous implementations,</a:t>
            </a:r>
          </a:p>
          <a:p>
            <a:r>
              <a:rPr lang="en-IN" sz="2400" dirty="0"/>
              <a:t>you want to share an implementation among multiple objects,</a:t>
            </a:r>
          </a:p>
          <a:p>
            <a:r>
              <a:rPr lang="en-IN" sz="2400" dirty="0"/>
              <a:t>you need to map orthogonal class hierarchies.</a:t>
            </a:r>
          </a:p>
          <a:p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N" dirty="0">
                <a:solidFill>
                  <a:schemeClr val="tx2"/>
                </a:solidFill>
              </a:rPr>
              <a:t>Bridge Design Pattern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9864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dirty="0"/>
              <a:t>Consequences include:</a:t>
            </a:r>
          </a:p>
          <a:p>
            <a:r>
              <a:rPr lang="en-IN" sz="2400" dirty="0"/>
              <a:t>decoupling the object's interface,</a:t>
            </a:r>
          </a:p>
          <a:p>
            <a:r>
              <a:rPr lang="en-IN" sz="2400" dirty="0"/>
              <a:t>improved extensibility (you can extend (i.e. subclass) the abstraction and implementation hierarchies independently),</a:t>
            </a:r>
          </a:p>
          <a:p>
            <a:r>
              <a:rPr lang="en-IN" sz="2400" dirty="0"/>
              <a:t>hiding details from clients.</a:t>
            </a:r>
          </a:p>
          <a:p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N" dirty="0">
                <a:solidFill>
                  <a:schemeClr val="tx2"/>
                </a:solidFill>
              </a:rPr>
              <a:t>Bridge Design Pattern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1701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2BC"/>
                </a:solidFill>
              </a:rPr>
              <a:t>UML Diagram</a:t>
            </a:r>
            <a:endParaRPr lang="en-US" dirty="0">
              <a:solidFill>
                <a:srgbClr val="0072BC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363" y="1494311"/>
            <a:ext cx="6419273" cy="419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581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Example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+mn-lt"/>
                <a:cs typeface="+mn-cs"/>
              </a:rPr>
              <a:t>Switch.java</a:t>
            </a:r>
          </a:p>
          <a:p>
            <a:r>
              <a:rPr lang="en-US" sz="2400" dirty="0">
                <a:latin typeface="+mn-lt"/>
                <a:cs typeface="+mn-cs"/>
              </a:rPr>
              <a:t>PullSwitch.java</a:t>
            </a:r>
          </a:p>
          <a:p>
            <a:r>
              <a:rPr lang="en-US" sz="2400" dirty="0">
                <a:latin typeface="+mn-lt"/>
                <a:cs typeface="+mn-cs"/>
              </a:rPr>
              <a:t>RotateSwitch.java</a:t>
            </a:r>
          </a:p>
          <a:p>
            <a:r>
              <a:rPr lang="en-US" sz="2400" dirty="0">
                <a:latin typeface="+mn-lt"/>
                <a:cs typeface="+mn-cs"/>
              </a:rPr>
              <a:t>IElectricalEquipment.java</a:t>
            </a:r>
          </a:p>
          <a:p>
            <a:r>
              <a:rPr lang="en-US" sz="2400" dirty="0">
                <a:latin typeface="+mn-lt"/>
                <a:cs typeface="+mn-cs"/>
              </a:rPr>
              <a:t>Fan.java</a:t>
            </a:r>
          </a:p>
          <a:p>
            <a:r>
              <a:rPr lang="en-US" sz="2400" dirty="0">
                <a:latin typeface="+mn-lt"/>
                <a:cs typeface="+mn-cs"/>
              </a:rPr>
              <a:t>Switch.java</a:t>
            </a:r>
          </a:p>
          <a:p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192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1" y="1782619"/>
            <a:ext cx="2683164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Switch</a:t>
            </a:r>
          </a:p>
          <a:p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IElectricalEquipment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equipment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get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set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On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//Switch has an on button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Off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//Switch has an off button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248893" y="1782619"/>
            <a:ext cx="2766290" cy="378565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PullSwitch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: Switch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IElectricalEquipment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equipment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get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set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On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WriteLine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dirty="0">
                <a:solidFill>
                  <a:srgbClr val="FF00FF"/>
                </a:solidFill>
                <a:highlight>
                  <a:srgbClr val="FFFFFF"/>
                </a:highlight>
              </a:rPr>
              <a:t>"Switch on the equipment"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equipment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PowerOn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Off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WriteLine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dirty="0">
                <a:solidFill>
                  <a:srgbClr val="FF00FF"/>
                </a:solidFill>
                <a:highlight>
                  <a:srgbClr val="FFFFFF"/>
                </a:highlight>
              </a:rPr>
              <a:t>"Switch off the equipment"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equipment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PowerOff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248402" y="1782619"/>
            <a:ext cx="2720108" cy="378565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RotateSwitch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: Switch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IElectricalEquipment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equipment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get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set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On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WriteLine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dirty="0">
                <a:solidFill>
                  <a:srgbClr val="FF00FF"/>
                </a:solidFill>
                <a:highlight>
                  <a:srgbClr val="FFFFFF"/>
                </a:highlight>
              </a:rPr>
              <a:t>"Switch on the </a:t>
            </a:r>
            <a:r>
              <a:rPr lang="en-US" sz="1200" dirty="0" smtClean="0">
                <a:solidFill>
                  <a:srgbClr val="FF00FF"/>
                </a:solidFill>
                <a:highlight>
                  <a:srgbClr val="FFFFFF"/>
                </a:highlight>
              </a:rPr>
              <a:t>equipment"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equipment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PowerOn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Off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WriteLine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dirty="0">
                <a:solidFill>
                  <a:srgbClr val="FF00FF"/>
                </a:solidFill>
                <a:highlight>
                  <a:srgbClr val="FFFFFF"/>
                </a:highlight>
              </a:rPr>
              <a:t>"Switch off the equipment"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equipment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PowerOff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2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2207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17638"/>
            <a:ext cx="8229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interface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IElectricalEquipment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PowerOn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//Each electrical equipment can be turned on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PowerOff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//Each electrical equipment can be turned off</a:t>
            </a: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563419" y="3214255"/>
            <a:ext cx="30480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Fan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IElectricalEquipment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PowerOn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WriteLine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FF00FF"/>
                </a:solidFill>
                <a:highlight>
                  <a:srgbClr val="FFFFFF"/>
                </a:highlight>
              </a:rPr>
              <a:t>"Fan is on"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PowerOff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WriteLine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FF00FF"/>
                </a:solidFill>
                <a:highlight>
                  <a:srgbClr val="FFFFFF"/>
                </a:highlight>
              </a:rPr>
              <a:t>"Fan is off"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535055" y="3149600"/>
            <a:ext cx="367607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Light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IElectricalEquipment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PowerOn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WriteLine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FF00FF"/>
                </a:solidFill>
                <a:highlight>
                  <a:srgbClr val="FFFFFF"/>
                </a:highlight>
              </a:rPr>
              <a:t>"Light is on"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PowerOff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WriteLine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FF00FF"/>
                </a:solidFill>
                <a:highlight>
                  <a:srgbClr val="FFFFFF"/>
                </a:highlight>
              </a:rPr>
              <a:t>"Light is off"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82857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734</Words>
  <Application>Microsoft Office PowerPoint</Application>
  <PresentationFormat>On-screen Show (4:3)</PresentationFormat>
  <Paragraphs>164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Helvetica</vt:lpstr>
      <vt:lpstr>Office Theme</vt:lpstr>
      <vt:lpstr>Custom Design</vt:lpstr>
      <vt:lpstr>CS5551 Advanced Software Engineering Bridge Design Pattern</vt:lpstr>
      <vt:lpstr>Bridge Design Pattern</vt:lpstr>
      <vt:lpstr>Bridge Design Pattern</vt:lpstr>
      <vt:lpstr>Bridge Design Pattern</vt:lpstr>
      <vt:lpstr>Bridge Design Pattern</vt:lpstr>
      <vt:lpstr>UML Diagram</vt:lpstr>
      <vt:lpstr>Example</vt:lpstr>
      <vt:lpstr>Example</vt:lpstr>
      <vt:lpstr>Example</vt:lpstr>
      <vt:lpstr>Example</vt:lpstr>
      <vt:lpstr>Example</vt:lpstr>
      <vt:lpstr>References</vt:lpstr>
      <vt:lpstr>Thank You !!!</vt:lpstr>
    </vt:vector>
  </TitlesOfParts>
  <Company>University of Missouri - Kansas City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UMKC Faculty and Staff</dc:creator>
  <cp:lastModifiedBy>Sri Harsha Chennavajjala</cp:lastModifiedBy>
  <cp:revision>31</cp:revision>
  <dcterms:created xsi:type="dcterms:W3CDTF">2014-01-29T16:52:11Z</dcterms:created>
  <dcterms:modified xsi:type="dcterms:W3CDTF">2016-04-19T00:34:00Z</dcterms:modified>
</cp:coreProperties>
</file>