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68" r:id="rId21"/>
    <p:sldId id="269" r:id="rId22"/>
    <p:sldId id="270" r:id="rId23"/>
    <p:sldId id="271" r:id="rId24"/>
    <p:sldId id="272" r:id="rId25"/>
    <p:sldId id="283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6438" autoAdjust="0"/>
  </p:normalViewPr>
  <p:slideViewPr>
    <p:cSldViewPr snapToGrid="0" snapToObjects="1">
      <p:cViewPr>
        <p:scale>
          <a:sx n="75" d="100"/>
          <a:sy n="75" d="100"/>
        </p:scale>
        <p:origin x="1170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U-T" TargetMode="External"/><Relationship Id="rId2" Type="http://schemas.openxmlformats.org/officeDocument/2006/relationships/hyperlink" Target="https://en.wikipedia.org/wiki/Specification_and_Description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e.msu.edu/rgroups/sens/Software/Telelogic-3.5/locale/english/help/htmlhlp/datatypes.html#871848" TargetMode="External"/><Relationship Id="rId4" Type="http://schemas.openxmlformats.org/officeDocument/2006/relationships/hyperlink" Target="http://www.sdl-forum.org/SDL/Overview_of_SDL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Specification and Description </a:t>
            </a:r>
            <a:r>
              <a:rPr lang="en-US" dirty="0" smtClean="0">
                <a:solidFill>
                  <a:schemeClr val="bg1"/>
                </a:solidFill>
              </a:rPr>
              <a:t>Language (SDL)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4444139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Sri Harsha Chennavajjala</a:t>
            </a:r>
          </a:p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Teja </a:t>
            </a:r>
            <a:r>
              <a:rPr lang="en-US" sz="1800" dirty="0" err="1" smtClean="0">
                <a:solidFill>
                  <a:schemeClr val="bg1"/>
                </a:solidFill>
              </a:rPr>
              <a:t>Garidepally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Karthik Reddy </a:t>
            </a:r>
            <a:r>
              <a:rPr lang="en-US" sz="1800" dirty="0" err="1" smtClean="0">
                <a:solidFill>
                  <a:schemeClr val="bg1"/>
                </a:solidFill>
              </a:rPr>
              <a:t>Vundela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Raj Kiran Reddy Munnangi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2BC"/>
                </a:solidFill>
              </a:rPr>
              <a:t>Inheritance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28300"/>
            <a:ext cx="8229600" cy="4897864"/>
          </a:xfrm>
        </p:spPr>
        <p:txBody>
          <a:bodyPr/>
          <a:lstStyle/>
          <a:p>
            <a:r>
              <a:rPr lang="en-US" sz="1800" dirty="0" smtClean="0"/>
              <a:t>The</a:t>
            </a:r>
            <a:r>
              <a:rPr lang="en-US" dirty="0" smtClean="0"/>
              <a:t> </a:t>
            </a:r>
            <a:r>
              <a:rPr lang="en-US" sz="1800" dirty="0" smtClean="0"/>
              <a:t>OO concepts of SDL give the user powerful tools for structuring and reuse. The concept is based on type declarations.</a:t>
            </a:r>
          </a:p>
          <a:p>
            <a:endParaRPr lang="en-US" sz="1800" dirty="0" smtClean="0"/>
          </a:p>
          <a:p>
            <a:r>
              <a:rPr lang="en-US" sz="1800" dirty="0" smtClean="0"/>
              <a:t>Type declarations can be placed anywhere, either inside the system close to their context , or at system level.</a:t>
            </a:r>
          </a:p>
          <a:p>
            <a:endParaRPr lang="en-US" sz="1800" dirty="0" smtClean="0"/>
          </a:p>
          <a:p>
            <a:r>
              <a:rPr lang="en-US" sz="1800" dirty="0" smtClean="0"/>
              <a:t>One of major benefits of using an object-oriented language is the simple and intuitive way new objects can be created by adding new properties to existing objects or by redefining properties of existing objects.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44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 noGrp="1"/>
          </p:cNvSpPr>
          <p:nvPr>
            <p:ph type="title"/>
          </p:nvPr>
        </p:nvSpPr>
        <p:spPr>
          <a:xfrm>
            <a:off x="457200" y="985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70C0"/>
              </a:buClr>
              <a:buSzPct val="25000"/>
              <a:buFont typeface="Helvetica Neue"/>
              <a:buNone/>
            </a:pPr>
            <a:r>
              <a:rPr lang="en-US" sz="4000" b="1" i="0" u="none" strike="noStrike" cap="none" baseline="0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SDL  </a:t>
            </a:r>
            <a:r>
              <a:rPr lang="en-US" sz="4000" b="1" dirty="0">
                <a:solidFill>
                  <a:srgbClr val="0070C0"/>
                </a:solidFill>
              </a:rPr>
              <a:t>Implementation</a:t>
            </a:r>
          </a:p>
        </p:txBody>
      </p:sp>
      <p:sp>
        <p:nvSpPr>
          <p:cNvPr id="5" name="Shape 89"/>
          <p:cNvSpPr txBox="1">
            <a:spLocks/>
          </p:cNvSpPr>
          <p:nvPr/>
        </p:nvSpPr>
        <p:spPr>
          <a:xfrm>
            <a:off x="457200" y="1195754"/>
            <a:ext cx="8229600" cy="472674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 indent="0" algn="just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smtClean="0"/>
              <a:t>The basic</a:t>
            </a:r>
            <a:r>
              <a:rPr lang="en-US" sz="1800" smtClean="0">
                <a:solidFill>
                  <a:schemeClr val="dk1"/>
                </a:solidFill>
              </a:rPr>
              <a:t> model of a SDL specification is  to communicate extended state machines.</a:t>
            </a:r>
          </a:p>
          <a:p>
            <a:pPr marL="0" lvl="4" indent="0" algn="just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smtClean="0">
                <a:solidFill>
                  <a:schemeClr val="dk1"/>
                </a:solidFill>
              </a:rPr>
              <a:t>In order to understand SDL the following concepts are to be explained :</a:t>
            </a:r>
          </a:p>
          <a:p>
            <a:pPr marL="285750" lvl="4" indent="-285750" algn="just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dk1"/>
                </a:solidFill>
              </a:rPr>
              <a:t>Structural Concepts</a:t>
            </a:r>
          </a:p>
          <a:p>
            <a:pPr marL="285750" lvl="4" indent="-285750" algn="just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dk1"/>
                </a:solidFill>
              </a:rPr>
              <a:t>Dynamic Behavioral Concepts</a:t>
            </a:r>
          </a:p>
          <a:p>
            <a:pPr marL="285750" lvl="4" indent="-285750" algn="just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dk1"/>
                </a:solidFill>
              </a:rPr>
              <a:t>Data Concepts</a:t>
            </a:r>
          </a:p>
          <a:p>
            <a:pPr marL="285750" lvl="4" indent="-285750" algn="just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65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5"/>
          <p:cNvSpPr txBox="1">
            <a:spLocks/>
          </p:cNvSpPr>
          <p:nvPr/>
        </p:nvSpPr>
        <p:spPr>
          <a:xfrm>
            <a:off x="457200" y="274647"/>
            <a:ext cx="8229600" cy="87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4" algn="ctr" defTabSz="914400">
              <a:lnSpc>
                <a:spcPct val="130000"/>
              </a:lnSpc>
              <a:spcBef>
                <a:spcPts val="336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 b="1" kern="0" smtClean="0">
                <a:solidFill>
                  <a:srgbClr val="0072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Structural Concepts</a:t>
            </a:r>
            <a:endParaRPr lang="en-US" sz="4000" b="1" kern="0" dirty="0">
              <a:solidFill>
                <a:srgbClr val="0072B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457200" y="756600"/>
            <a:ext cx="8229600" cy="51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 indent="0" algn="just">
              <a:lnSpc>
                <a:spcPct val="130000"/>
              </a:lnSpc>
              <a:spcBef>
                <a:spcPts val="336"/>
              </a:spcBef>
              <a:buClr>
                <a:schemeClr val="dk1"/>
              </a:buClr>
              <a:buFont typeface="Arial"/>
              <a:buNone/>
            </a:pPr>
            <a:endParaRPr lang="en-US" sz="1800" smtClean="0"/>
          </a:p>
          <a:p>
            <a:pPr marL="0" lvl="4" indent="0" algn="just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smtClean="0"/>
              <a:t>Structural Concepts contains BLOCKS and CHANNELS </a:t>
            </a:r>
          </a:p>
          <a:p>
            <a:pPr marL="0" lvl="4" indent="0" algn="just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smtClean="0"/>
              <a:t>They form  functional entities of the system to be composed and deals with communication between these entities.</a:t>
            </a:r>
          </a:p>
          <a:p>
            <a:pPr marL="0" lvl="4" indent="0" algn="just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smtClean="0"/>
              <a:t>SDL has the ability to describe the following structures of a specification:</a:t>
            </a:r>
          </a:p>
          <a:p>
            <a:pPr marL="285750" lvl="4" indent="-285750" algn="just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dk1"/>
                </a:solidFill>
              </a:rPr>
              <a:t>Static Structure</a:t>
            </a:r>
          </a:p>
          <a:p>
            <a:pPr marL="285750" lvl="4" indent="-285750" algn="just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dk1"/>
                </a:solidFill>
              </a:rPr>
              <a:t>Dynamic Structure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89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b="1" smtClean="0">
                <a:solidFill>
                  <a:schemeClr val="accent1"/>
                </a:solidFill>
              </a:rPr>
              <a:t>Static</a:t>
            </a:r>
            <a:r>
              <a:rPr lang="en-US" b="1" smtClean="0">
                <a:solidFill>
                  <a:schemeClr val="accent1"/>
                </a:solidFill>
              </a:rPr>
              <a:t> and Dynamic Structure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Static structure is defined in terms of blocks and channels.</a:t>
            </a:r>
          </a:p>
          <a:p>
            <a:endParaRPr lang="en-US" sz="1800" dirty="0" smtClean="0"/>
          </a:p>
          <a:p>
            <a:r>
              <a:rPr lang="en-US" sz="1800" dirty="0" smtClean="0"/>
              <a:t>A block is a module with well-known black box model.</a:t>
            </a:r>
          </a:p>
          <a:p>
            <a:endParaRPr lang="en-US" sz="1800" dirty="0" smtClean="0"/>
          </a:p>
          <a:p>
            <a:r>
              <a:rPr lang="en-US" sz="1800" dirty="0" smtClean="0"/>
              <a:t>Dynamic Structure is defined in terms of process and signal route concepts.</a:t>
            </a:r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r>
              <a:rPr lang="en-US" sz="1800" dirty="0" smtClean="0"/>
              <a:t>A process is an independent device that reacts to stimuli in the form of signals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99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Channel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66247"/>
            <a:ext cx="8229600" cy="1297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 indent="0" algn="just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/>
              <a:t>A  channel is a carrier of two or more signals.</a:t>
            </a:r>
          </a:p>
          <a:p>
            <a:pPr marL="0" lvl="4" indent="0" algn="just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/>
              <a:t>It may be unidirectional or bidirectional.</a:t>
            </a:r>
          </a:p>
          <a:p>
            <a:pPr marL="0" lvl="4" indent="0" algn="just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/>
              <a:t>In the following figure , traffic is structured into two blocks.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47972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traffic_control_centre</a:t>
            </a:r>
            <a:r>
              <a:rPr lang="en-US" dirty="0" smtClean="0"/>
              <a:t> </a:t>
            </a: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local_control</a:t>
            </a:r>
            <a:endParaRPr lang="en-US" dirty="0"/>
          </a:p>
          <a:p>
            <a:pPr marL="0" lvl="4"/>
            <a:r>
              <a:rPr lang="en-US" dirty="0"/>
              <a:t>Communication between these two blocks is done through </a:t>
            </a:r>
            <a:r>
              <a:rPr lang="en-US" dirty="0" err="1"/>
              <a:t>tcc_lc</a:t>
            </a:r>
            <a:r>
              <a:rPr lang="en-US" dirty="0"/>
              <a:t> channel.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847" y="1084881"/>
            <a:ext cx="7750725" cy="48242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Channel (contd..,)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Block, Signal and Process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4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>
                <a:sym typeface="Helvetica Neue"/>
              </a:rPr>
              <a:t>A system can be further structured with BLOCK diagrams</a:t>
            </a: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457200" lvl="4" indent="0" algn="just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/>
              <a:t>SIGNAL </a:t>
            </a: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carries information as parameters.</a:t>
            </a:r>
          </a:p>
          <a:p>
            <a:pPr marL="457200" lvl="4" indent="0" algn="just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be created either at the start of system invocation or  dynamically by another process within the same block which is shown in the next diagram.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9011"/>
            <a:ext cx="8229600" cy="412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2715" y="1414272"/>
            <a:ext cx="81333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4" algn="just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“junction”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dynamically creates process 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light_controller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”.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Block, Signal and Process(contd..,)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0"/>
          <p:cNvSpPr txBox="1">
            <a:spLocks/>
          </p:cNvSpPr>
          <p:nvPr/>
        </p:nvSpPr>
        <p:spPr>
          <a:xfrm>
            <a:off x="457200" y="2402007"/>
            <a:ext cx="8229600" cy="405594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just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smtClean="0">
                <a:solidFill>
                  <a:schemeClr val="dk1"/>
                </a:solidFill>
              </a:rPr>
              <a:t>Process has the ability to do :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receive signals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preserve signals for process in a later state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call procedures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create other processes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show the variable of another process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export its own variables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import the variable of other process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make decisions on data</a:t>
            </a:r>
          </a:p>
          <a:p>
            <a:pPr marL="285750" lvl="3" indent="-285750" algn="just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chemeClr val="dk1"/>
                </a:solidFill>
              </a:rPr>
              <a:t>change and set timers</a:t>
            </a:r>
          </a:p>
          <a:p>
            <a:pPr marL="0" lvl="3" indent="0" algn="just">
              <a:lnSpc>
                <a:spcPct val="140000"/>
              </a:lnSpc>
              <a:spcBef>
                <a:spcPts val="360"/>
              </a:spcBef>
              <a:buClr>
                <a:schemeClr val="dk1"/>
              </a:buClr>
              <a:buFont typeface="Arial"/>
              <a:buNone/>
            </a:pPr>
            <a:endParaRPr lang="en-US" sz="1800" smtClean="0">
              <a:solidFill>
                <a:schemeClr val="dk1"/>
              </a:solidFill>
            </a:endParaRPr>
          </a:p>
          <a:p>
            <a:pPr marL="1257300" lvl="5" algn="just">
              <a:lnSpc>
                <a:spcPct val="140000"/>
              </a:lnSpc>
              <a:spcBef>
                <a:spcPts val="360"/>
              </a:spcBef>
              <a:buClr>
                <a:schemeClr val="dk1"/>
              </a:buClr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121"/>
          <p:cNvSpPr txBox="1"/>
          <p:nvPr/>
        </p:nvSpPr>
        <p:spPr>
          <a:xfrm>
            <a:off x="0" y="582000"/>
            <a:ext cx="8691299" cy="156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4" indent="0" algn="just" rtl="0">
              <a:lnSpc>
                <a:spcPct val="150000"/>
              </a:lnSpc>
              <a:spcBef>
                <a:spcPts val="360"/>
              </a:spcBef>
              <a:buNone/>
            </a:pPr>
            <a:r>
              <a:rPr lang="en-US" sz="4000" b="1" dirty="0">
                <a:solidFill>
                  <a:srgbClr val="0072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Concepts</a:t>
            </a:r>
          </a:p>
          <a:p>
            <a:pPr marL="457200" lvl="4" indent="0" algn="just" rtl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rocess </a:t>
            </a: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graphs describe the dynamic behavior of a system.</a:t>
            </a:r>
          </a:p>
          <a:p>
            <a:pPr marL="457200" lvl="4" indent="0" algn="just" rtl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graph, start node indicates the point at which interpretation of process begins.</a:t>
            </a:r>
          </a:p>
        </p:txBody>
      </p:sp>
    </p:spTree>
    <p:extLst>
      <p:ext uri="{BB962C8B-B14F-4D97-AF65-F5344CB8AC3E}">
        <p14:creationId xmlns:p14="http://schemas.microsoft.com/office/powerpoint/2010/main" val="15874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29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DATA TYPES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09934"/>
            <a:ext cx="8229600" cy="5116229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In SDL system data can be defined anywhere within a text symbol.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Data types </a:t>
            </a:r>
          </a:p>
          <a:p>
            <a:pPr marL="457200" lvl="1" indent="0">
              <a:buNone/>
            </a:pPr>
            <a:r>
              <a:rPr lang="en-IN" sz="1800" dirty="0" smtClean="0"/>
              <a:t>                   a) Pre-defined</a:t>
            </a:r>
          </a:p>
          <a:p>
            <a:pPr marL="457200" lvl="1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b) User-defined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Pre-defined data types</a:t>
            </a:r>
          </a:p>
          <a:p>
            <a:pPr marL="1985963" lvl="1">
              <a:buFont typeface="Wingdings" panose="05000000000000000000" pitchFamily="2" charset="2"/>
              <a:buChar char="q"/>
            </a:pPr>
            <a:r>
              <a:rPr lang="en-IN" sz="1800" dirty="0" smtClean="0"/>
              <a:t>Boolean</a:t>
            </a:r>
          </a:p>
          <a:p>
            <a:pPr marL="1985963" lvl="1">
              <a:buFont typeface="Wingdings" panose="05000000000000000000" pitchFamily="2" charset="2"/>
              <a:buChar char="q"/>
            </a:pPr>
            <a:r>
              <a:rPr lang="en-IN" sz="1800" dirty="0" smtClean="0"/>
              <a:t>Character</a:t>
            </a:r>
          </a:p>
          <a:p>
            <a:pPr marL="1985963" lvl="1">
              <a:buFont typeface="Wingdings" panose="05000000000000000000" pitchFamily="2" charset="2"/>
              <a:buChar char="q"/>
            </a:pPr>
            <a:r>
              <a:rPr lang="en-IN" sz="1800" dirty="0" smtClean="0"/>
              <a:t>Integer</a:t>
            </a:r>
          </a:p>
          <a:p>
            <a:pPr marL="1985963" lvl="1">
              <a:buFont typeface="Wingdings" panose="05000000000000000000" pitchFamily="2" charset="2"/>
              <a:buChar char="q"/>
            </a:pPr>
            <a:r>
              <a:rPr lang="en-IN" sz="1800" dirty="0" smtClean="0"/>
              <a:t>Real   </a:t>
            </a:r>
          </a:p>
          <a:p>
            <a:pPr marL="1700213" lvl="1" indent="0">
              <a:buNone/>
            </a:pPr>
            <a:r>
              <a:rPr lang="en-IN" sz="1800" dirty="0" smtClean="0"/>
              <a:t> </a:t>
            </a:r>
          </a:p>
          <a:p>
            <a:pPr marL="714375" lvl="1" defTabSz="442913">
              <a:buFont typeface="Wingdings" panose="05000000000000000000" pitchFamily="2" charset="2"/>
              <a:buChar char="Ø"/>
              <a:tabLst>
                <a:tab pos="271463" algn="l"/>
              </a:tabLst>
            </a:pPr>
            <a:r>
              <a:rPr lang="en-IN" sz="1800" dirty="0" smtClean="0"/>
              <a:t> User defined data types</a:t>
            </a:r>
          </a:p>
          <a:p>
            <a:pPr marL="428625" lvl="1" indent="0" defTabSz="442913">
              <a:buNone/>
              <a:tabLst>
                <a:tab pos="271463" algn="l"/>
              </a:tabLst>
            </a:pPr>
            <a:r>
              <a:rPr lang="en-IN" sz="1800" dirty="0" smtClean="0"/>
              <a:t>        Example: </a:t>
            </a:r>
            <a:r>
              <a:rPr lang="en-IN" sz="1800" dirty="0"/>
              <a:t>Array instantiation      </a:t>
            </a:r>
            <a:endParaRPr lang="en-IN" sz="1800" dirty="0" smtClean="0"/>
          </a:p>
          <a:p>
            <a:pPr marL="428625" lvl="1" indent="0" defTabSz="442913">
              <a:buNone/>
              <a:tabLst>
                <a:tab pos="271463" algn="l"/>
              </a:tabLst>
            </a:pPr>
            <a:r>
              <a:rPr lang="en-IN" sz="1800" dirty="0"/>
              <a:t> </a:t>
            </a:r>
            <a:r>
              <a:rPr lang="en-IN" sz="1800" dirty="0" smtClean="0"/>
              <a:t>                     </a:t>
            </a:r>
            <a:r>
              <a:rPr lang="en-IN" sz="1800" dirty="0" err="1"/>
              <a:t>newtype</a:t>
            </a:r>
            <a:r>
              <a:rPr lang="en-IN" sz="1800" dirty="0"/>
              <a:t> A1 Array(Character, Integer)</a:t>
            </a:r>
          </a:p>
          <a:p>
            <a:pPr marL="1700213" lvl="1" indent="0" defTabSz="442913">
              <a:buNone/>
              <a:tabLst>
                <a:tab pos="271463" algn="l"/>
              </a:tabLst>
            </a:pPr>
            <a:r>
              <a:rPr lang="en-IN" sz="1800" dirty="0" smtClean="0"/>
              <a:t>  </a:t>
            </a:r>
            <a:r>
              <a:rPr lang="en-IN" sz="1800" dirty="0" err="1" smtClean="0"/>
              <a:t>endnewtype</a:t>
            </a:r>
            <a:r>
              <a:rPr lang="en-IN" sz="1800" dirty="0"/>
              <a:t>;</a:t>
            </a:r>
          </a:p>
          <a:p>
            <a:pPr marL="1700213" lvl="1" indent="0" defTabSz="442913">
              <a:buNone/>
              <a:tabLst>
                <a:tab pos="271463" algn="l"/>
              </a:tabLst>
            </a:pPr>
            <a:r>
              <a:rPr lang="en-IN" sz="1800" dirty="0" smtClean="0"/>
              <a:t> 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579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SDL - Introduction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More and more systems are real-time, distributed and operates in heterogeneous environments. </a:t>
            </a:r>
          </a:p>
          <a:p>
            <a:pPr algn="just"/>
            <a:r>
              <a:rPr lang="en-US" sz="1800" dirty="0"/>
              <a:t>As telecommunication grows internationally, equipment from different manufacturers must be able to communicate with each other.</a:t>
            </a:r>
          </a:p>
          <a:p>
            <a:pPr algn="just"/>
            <a:r>
              <a:rPr lang="en-US" sz="1800" dirty="0"/>
              <a:t>Developed by ITU-T </a:t>
            </a:r>
          </a:p>
          <a:p>
            <a:pPr algn="just"/>
            <a:r>
              <a:rPr lang="en-US" sz="1800" dirty="0"/>
              <a:t>In 1972, the development of SDL started. First version was released in 1976</a:t>
            </a:r>
          </a:p>
          <a:p>
            <a:pPr algn="just"/>
            <a:r>
              <a:rPr lang="en-US" sz="1800" dirty="0"/>
              <a:t>Targeted for real-time and distributed systems</a:t>
            </a:r>
          </a:p>
          <a:p>
            <a:pPr algn="just"/>
            <a:r>
              <a:rPr lang="en-US" sz="1800" dirty="0"/>
              <a:t>SDL is originally focused on telecommunication systems</a:t>
            </a:r>
          </a:p>
          <a:p>
            <a:pPr algn="just"/>
            <a:r>
              <a:rPr lang="en-US" sz="1800" dirty="0"/>
              <a:t>Two types of system representation</a:t>
            </a:r>
          </a:p>
          <a:p>
            <a:pPr marL="1031875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Graphical Representation (GR)</a:t>
            </a:r>
          </a:p>
          <a:p>
            <a:pPr marL="1031875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Phrase Representation (PR)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996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Advantages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4726744"/>
          </a:xfrm>
        </p:spPr>
        <p:txBody>
          <a:bodyPr>
            <a:normAutofit/>
          </a:bodyPr>
          <a:lstStyle/>
          <a:p>
            <a:pPr marL="285750" lvl="4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More Secure </a:t>
            </a:r>
            <a:r>
              <a:rPr lang="en-US" sz="1800" b="1" dirty="0" smtClean="0"/>
              <a:t>Software: </a:t>
            </a:r>
            <a:r>
              <a:rPr lang="en-US" sz="1800" dirty="0" smtClean="0"/>
              <a:t>SDL helps to build more secure software by reducing the severity of vulnerabilities in code through encapsulation.</a:t>
            </a:r>
          </a:p>
          <a:p>
            <a:pPr marL="0" lvl="4" indent="0" algn="just">
              <a:lnSpc>
                <a:spcPct val="150000"/>
              </a:lnSpc>
              <a:buNone/>
            </a:pPr>
            <a:r>
              <a:rPr lang="en-US" sz="1800" dirty="0" smtClean="0"/>
              <a:t> </a:t>
            </a:r>
            <a:endParaRPr lang="en-US" sz="1800" b="1" dirty="0" smtClean="0"/>
          </a:p>
          <a:p>
            <a:pPr marL="285750" lvl="4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Compatibility with other languages: SDL </a:t>
            </a:r>
            <a:r>
              <a:rPr lang="en-US" sz="1800" dirty="0" smtClean="0"/>
              <a:t>has the ability to communicate with other languages because it follows object oriented terminology.</a:t>
            </a:r>
          </a:p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endParaRPr lang="en-US" sz="1800" dirty="0" smtClean="0"/>
          </a:p>
          <a:p>
            <a:pPr marL="285750" lvl="4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Reduce </a:t>
            </a:r>
            <a:r>
              <a:rPr lang="en-US" sz="1800" b="1" dirty="0" smtClean="0"/>
              <a:t>Costs: SDL </a:t>
            </a:r>
            <a:r>
              <a:rPr lang="en-IN" sz="1800" dirty="0" smtClean="0"/>
              <a:t>ensures </a:t>
            </a:r>
            <a:r>
              <a:rPr lang="en-IN" sz="1800" dirty="0"/>
              <a:t>that vulnerabilities are </a:t>
            </a:r>
            <a:r>
              <a:rPr lang="en-IN" sz="1800" dirty="0" smtClean="0"/>
              <a:t> </a:t>
            </a:r>
            <a:r>
              <a:rPr lang="en-IN" sz="1800" dirty="0"/>
              <a:t>found and ﬁxed prior to application deployment and thereby reducing </a:t>
            </a:r>
            <a:r>
              <a:rPr lang="en-IN" sz="1800" dirty="0" smtClean="0"/>
              <a:t>the </a:t>
            </a:r>
            <a:r>
              <a:rPr lang="en-IN" sz="1800" dirty="0"/>
              <a:t>total cost of software development</a:t>
            </a:r>
            <a:r>
              <a:rPr lang="en-US" sz="1800" dirty="0" smtClean="0"/>
              <a:t>.</a:t>
            </a:r>
          </a:p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1231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901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Disadvantages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1940"/>
            <a:ext cx="8229600" cy="5416060"/>
          </a:xfrm>
        </p:spPr>
        <p:txBody>
          <a:bodyPr>
            <a:normAutofit/>
          </a:bodyPr>
          <a:lstStyle/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Integration: </a:t>
            </a:r>
            <a:r>
              <a:rPr lang="en-US" sz="1800" dirty="0" smtClean="0"/>
              <a:t>Increased </a:t>
            </a:r>
            <a:r>
              <a:rPr lang="en-US" sz="1800" dirty="0"/>
              <a:t>difficulty of integrating the SDL with other components of the </a:t>
            </a:r>
            <a:r>
              <a:rPr lang="en-US" sz="1800" dirty="0" smtClean="0"/>
              <a:t>system.</a:t>
            </a:r>
          </a:p>
          <a:p>
            <a:pPr marL="0" lvl="3" indent="0" algn="just">
              <a:lnSpc>
                <a:spcPct val="150000"/>
              </a:lnSpc>
              <a:buNone/>
            </a:pPr>
            <a:endParaRPr lang="en-US" sz="1800" dirty="0" smtClean="0"/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Weak Knowledge repository: </a:t>
            </a:r>
            <a:r>
              <a:rPr lang="en-US" sz="1800" dirty="0" smtClean="0"/>
              <a:t>Proper documentation is not available for understanding SDL.</a:t>
            </a:r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Inefficient usage of resources: </a:t>
            </a:r>
            <a:r>
              <a:rPr lang="en-US" sz="1800" dirty="0" smtClean="0"/>
              <a:t>SDL doesn't utilize the maximum performance of the processor.</a:t>
            </a:r>
          </a:p>
          <a:p>
            <a:pPr marL="0" lvl="3" indent="0" algn="just">
              <a:lnSpc>
                <a:spcPct val="15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162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901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Tools using SDL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32232"/>
            <a:ext cx="8229600" cy="5416060"/>
          </a:xfrm>
        </p:spPr>
        <p:txBody>
          <a:bodyPr>
            <a:normAutofit/>
          </a:bodyPr>
          <a:lstStyle/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Rational </a:t>
            </a:r>
            <a:r>
              <a:rPr lang="en-US" sz="1800" dirty="0"/>
              <a:t>SDL </a:t>
            </a:r>
            <a:r>
              <a:rPr lang="en-US" sz="1800" dirty="0" smtClean="0"/>
              <a:t>Suite – tool for SDL generation.</a:t>
            </a:r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SDL-RT( Specification and Descriptive Language-Real Time): A tool for </a:t>
            </a:r>
            <a:r>
              <a:rPr lang="en-IN" sz="1800" dirty="0"/>
              <a:t>graphical representations of traditional </a:t>
            </a:r>
            <a:r>
              <a:rPr lang="en-IN" sz="1800" dirty="0" smtClean="0"/>
              <a:t>concepts.</a:t>
            </a:r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/>
              <a:t>Sandrila</a:t>
            </a:r>
            <a:r>
              <a:rPr lang="en-US" sz="1800" dirty="0" smtClean="0"/>
              <a:t> SDL - </a:t>
            </a:r>
            <a:r>
              <a:rPr lang="en-US" sz="1800" dirty="0"/>
              <a:t>Add-in for Microsoft </a:t>
            </a:r>
            <a:r>
              <a:rPr lang="en-US" sz="1800" dirty="0" smtClean="0"/>
              <a:t>Visio for SDL, UML generation.</a:t>
            </a:r>
          </a:p>
          <a:p>
            <a:pPr marL="57150" lvl="4" indent="0" algn="just">
              <a:lnSpc>
                <a:spcPct val="150000"/>
              </a:lnSpc>
              <a:buNone/>
            </a:pPr>
            <a:endParaRPr lang="en-US" sz="1800" dirty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4" indent="-400050" algn="just">
              <a:lnSpc>
                <a:spcPct val="150000"/>
              </a:lnSpc>
              <a:buFont typeface="+mj-lt"/>
              <a:buAutoNum type="romanUcPeriod"/>
            </a:pPr>
            <a:endParaRPr lang="en-US" sz="1800" b="1" dirty="0" smtClean="0"/>
          </a:p>
          <a:p>
            <a:pPr marL="1314450" lvl="5" indent="-400050" algn="just">
              <a:lnSpc>
                <a:spcPct val="150000"/>
              </a:lnSpc>
              <a:buFont typeface="+mj-lt"/>
              <a:buAutoNum type="romanUcPeriod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060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Specification and </a:t>
            </a:r>
            <a:r>
              <a:rPr lang="en-US" sz="1800" dirty="0"/>
              <a:t>Description Language -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en.wikipedia.org/wiki/Specification_and_Description_Language</a:t>
            </a:r>
            <a:endParaRPr lang="en-US" sz="1800" dirty="0" smtClean="0"/>
          </a:p>
          <a:p>
            <a:r>
              <a:rPr lang="en-US" sz="1800" dirty="0"/>
              <a:t>ITU – T -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en.wikipedia.org/wiki/ITU-T</a:t>
            </a:r>
            <a:endParaRPr lang="en-US" sz="1800" dirty="0" smtClean="0"/>
          </a:p>
          <a:p>
            <a:r>
              <a:rPr lang="en-US" sz="1800" dirty="0"/>
              <a:t>SDL Overview - </a:t>
            </a: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www.sdl-forum.org/SDL/Overview_of_SDL.pdf</a:t>
            </a:r>
            <a:endParaRPr lang="en-US" sz="1800" dirty="0" smtClean="0"/>
          </a:p>
          <a:p>
            <a:r>
              <a:rPr lang="en-US" sz="1800" dirty="0" smtClean="0"/>
              <a:t>Data types in SDL - </a:t>
            </a:r>
            <a:r>
              <a:rPr lang="en-US" sz="1800" u="sng" dirty="0">
                <a:hlinkClick r:id="rId5"/>
              </a:rPr>
              <a:t>http://www.cse.msu.edu/rgroups/sens/Software/Telelogic-3.5/locale/english/help/htmlhlp/datatypes.html#871848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08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0116" y="486697"/>
            <a:ext cx="1356852" cy="75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UML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073445" y="1740309"/>
            <a:ext cx="1445342" cy="7521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ASN.1</a:t>
            </a:r>
          </a:p>
          <a:p>
            <a:pPr algn="ctr"/>
            <a:r>
              <a:rPr lang="en-US" b="1" dirty="0" smtClean="0"/>
              <a:t>IDL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548580" y="1740308"/>
            <a:ext cx="1445342" cy="7521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MSC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421625" y="2934928"/>
            <a:ext cx="1445342" cy="7521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SDL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784257" y="2934927"/>
            <a:ext cx="1445342" cy="7521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TTCN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362631" y="4350774"/>
            <a:ext cx="1563329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740011" y="4350774"/>
            <a:ext cx="1533833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 System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3"/>
            <a:endCxn id="6" idx="7"/>
          </p:cNvCxnSpPr>
          <p:nvPr/>
        </p:nvCxnSpPr>
        <p:spPr>
          <a:xfrm flipH="1">
            <a:off x="2782257" y="1128713"/>
            <a:ext cx="926565" cy="721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5" idx="1"/>
          </p:cNvCxnSpPr>
          <p:nvPr/>
        </p:nvCxnSpPr>
        <p:spPr>
          <a:xfrm>
            <a:off x="4668262" y="1128713"/>
            <a:ext cx="616848" cy="721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7" idx="0"/>
          </p:cNvCxnSpPr>
          <p:nvPr/>
        </p:nvCxnSpPr>
        <p:spPr>
          <a:xfrm flipH="1">
            <a:off x="4144296" y="1238865"/>
            <a:ext cx="44246" cy="1696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7" idx="1"/>
          </p:cNvCxnSpPr>
          <p:nvPr/>
        </p:nvCxnSpPr>
        <p:spPr>
          <a:xfrm>
            <a:off x="2782257" y="2382323"/>
            <a:ext cx="851033" cy="662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4655302" y="2382324"/>
            <a:ext cx="629808" cy="662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 flipV="1">
            <a:off x="4866967" y="3311011"/>
            <a:ext cx="19172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7" idx="5"/>
          </p:cNvCxnSpPr>
          <p:nvPr/>
        </p:nvCxnSpPr>
        <p:spPr>
          <a:xfrm flipH="1">
            <a:off x="4655302" y="3576942"/>
            <a:ext cx="23406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0" idx="0"/>
          </p:cNvCxnSpPr>
          <p:nvPr/>
        </p:nvCxnSpPr>
        <p:spPr>
          <a:xfrm>
            <a:off x="7506928" y="3687094"/>
            <a:ext cx="0" cy="66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0" idx="1"/>
          </p:cNvCxnSpPr>
          <p:nvPr/>
        </p:nvCxnSpPr>
        <p:spPr>
          <a:xfrm>
            <a:off x="4925960" y="4785852"/>
            <a:ext cx="1814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</p:cNvCxnSpPr>
          <p:nvPr/>
        </p:nvCxnSpPr>
        <p:spPr>
          <a:xfrm>
            <a:off x="4144296" y="3687095"/>
            <a:ext cx="0" cy="663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1929" y="1132677"/>
            <a:ext cx="136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Requirements capture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56881" y="1132677"/>
            <a:ext cx="136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Requirements capture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101445" y="1726111"/>
            <a:ext cx="136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Requirements capture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22574" y="2575201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Validation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49280" y="2417577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Reuse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5" idx="5"/>
            <a:endCxn id="8" idx="1"/>
          </p:cNvCxnSpPr>
          <p:nvPr/>
        </p:nvCxnSpPr>
        <p:spPr>
          <a:xfrm>
            <a:off x="6307122" y="2382324"/>
            <a:ext cx="688800" cy="66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8787" y="2429788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Reuse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360081" y="3059592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Validation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344787" y="3607590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generation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313809" y="3963627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generation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02714" y="4816499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Conformance test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53226" y="3845173"/>
            <a:ext cx="136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generation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317500" y="355600"/>
            <a:ext cx="8585200" cy="54102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55076" y="5350069"/>
            <a:ext cx="562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The Relations between Different Languages and 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9933"/>
            <a:ext cx="8229600" cy="114300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901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SDL and Other Languages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162" y="2744203"/>
            <a:ext cx="3740103" cy="3066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926" y="1533116"/>
            <a:ext cx="787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SDL has the ability to communicate with other languages like Mobile Switching Center, Abstract Syntax Notation One (ASN.1), Interface Description language (IDL), Tree and Tabular Combined Notation (TTCN)</a:t>
            </a:r>
          </a:p>
        </p:txBody>
      </p:sp>
    </p:spTree>
    <p:extLst>
      <p:ext uri="{BB962C8B-B14F-4D97-AF65-F5344CB8AC3E}">
        <p14:creationId xmlns:p14="http://schemas.microsoft.com/office/powerpoint/2010/main" val="34410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Why SDL?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It's the nonproprietary internationally standardized </a:t>
            </a:r>
            <a:r>
              <a:rPr lang="en-US" sz="1800" dirty="0" smtClean="0"/>
              <a:t>language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It is graphical and symbol based - easy to </a:t>
            </a:r>
            <a:r>
              <a:rPr lang="en-US" sz="1800" dirty="0" smtClean="0"/>
              <a:t>understand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It is OO language - supports encapsulation, polymorphism</a:t>
            </a:r>
          </a:p>
        </p:txBody>
      </p:sp>
    </p:spTree>
    <p:extLst>
      <p:ext uri="{BB962C8B-B14F-4D97-AF65-F5344CB8AC3E}">
        <p14:creationId xmlns:p14="http://schemas.microsoft.com/office/powerpoint/2010/main" val="28673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SDL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Structure - system, block, process, procedure </a:t>
            </a:r>
            <a:r>
              <a:rPr lang="en-US" sz="1800" dirty="0" smtClean="0"/>
              <a:t>hierarchy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Communication </a:t>
            </a:r>
            <a:r>
              <a:rPr lang="en-US" sz="1800" dirty="0" smtClean="0"/>
              <a:t>– signals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Behavior </a:t>
            </a:r>
            <a:r>
              <a:rPr lang="en-US" sz="1800" dirty="0" smtClean="0"/>
              <a:t>– Processes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Data - abstract data </a:t>
            </a:r>
            <a:r>
              <a:rPr lang="en-US" sz="1800" dirty="0" smtClean="0"/>
              <a:t>types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Inheritance - describing relations and specialization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SDL System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12"/>
            <a:ext cx="8319079" cy="27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SDL System Structure (contd..,)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SDL comprises four main hierarchical levels:</a:t>
            </a:r>
          </a:p>
          <a:p>
            <a:r>
              <a:rPr lang="en-US" sz="1800" dirty="0" smtClean="0"/>
              <a:t>System</a:t>
            </a:r>
          </a:p>
          <a:p>
            <a:r>
              <a:rPr lang="en-US" sz="1800" dirty="0" smtClean="0"/>
              <a:t>Block</a:t>
            </a:r>
          </a:p>
          <a:p>
            <a:r>
              <a:rPr lang="en-US" sz="1800" dirty="0" smtClean="0"/>
              <a:t>Process</a:t>
            </a:r>
          </a:p>
          <a:p>
            <a:r>
              <a:rPr lang="en-US" sz="1800" dirty="0" smtClean="0"/>
              <a:t>Procedures</a:t>
            </a:r>
          </a:p>
          <a:p>
            <a:pPr marL="0" indent="0">
              <a:buNone/>
            </a:pPr>
            <a:r>
              <a:rPr lang="en-US" sz="1800" dirty="0" smtClean="0"/>
              <a:t>Dividing a system in to system, block and process hierarchy is called partitioning of a system. Below are objectives of partitioning: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Hiding information</a:t>
            </a:r>
          </a:p>
          <a:p>
            <a:r>
              <a:rPr lang="en-US" sz="1800" dirty="0" smtClean="0"/>
              <a:t>Following natural functional subdivisions</a:t>
            </a:r>
          </a:p>
          <a:p>
            <a:r>
              <a:rPr lang="en-US" sz="1800" dirty="0" smtClean="0"/>
              <a:t>Creating modules of intellectually manageable sizes</a:t>
            </a:r>
          </a:p>
          <a:p>
            <a:r>
              <a:rPr lang="en-US" sz="1800" dirty="0" smtClean="0"/>
              <a:t>Creating correspondence with actual software or hardware</a:t>
            </a:r>
          </a:p>
          <a:p>
            <a:r>
              <a:rPr lang="en-US" sz="1800" dirty="0" smtClean="0"/>
              <a:t>Reusing already-existing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5531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Behavior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86552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dynamic behavior of system is described in the processes. Processes in SDL can be created at system start or created and terminated at runtime.</a:t>
            </a:r>
          </a:p>
          <a:p>
            <a:r>
              <a:rPr lang="en-US" sz="1800" dirty="0" smtClean="0"/>
              <a:t>More than one instance of a process can exist. Each instance has a unique process identifier(</a:t>
            </a:r>
            <a:r>
              <a:rPr lang="en-US" sz="1800" dirty="0" err="1" smtClean="0"/>
              <a:t>pid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This makes it possible to send signals to individual instances of a process.</a:t>
            </a:r>
          </a:p>
          <a:p>
            <a:r>
              <a:rPr lang="en-US" sz="1800" dirty="0" smtClean="0"/>
              <a:t>The concept of process and process instances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that work autonomously and concurrently makes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SDL  a true real-time language.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72" y="3167899"/>
            <a:ext cx="2095928" cy="27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2BC"/>
                </a:solidFill>
              </a:rPr>
              <a:t>Data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10186"/>
            <a:ext cx="8229600" cy="48159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SDL accepts two ways of describing data, abstract data type(ADT) and Abstract syntax notation(ASN1).</a:t>
            </a:r>
          </a:p>
          <a:p>
            <a:r>
              <a:rPr lang="en-US" sz="1800" dirty="0" smtClean="0"/>
              <a:t>The integration of ASN.1 enables sharing of data between languages ,as well as the reuse of existing data structures.</a:t>
            </a:r>
          </a:p>
          <a:p>
            <a:r>
              <a:rPr lang="en-US" sz="1800" dirty="0" smtClean="0"/>
              <a:t>The ADT concept used within SDL is very well suited to a specification language. An abstract data type is a data type with no specified data structure.</a:t>
            </a:r>
          </a:p>
          <a:p>
            <a:r>
              <a:rPr lang="en-US" sz="1800" dirty="0" smtClean="0"/>
              <a:t>Instead, it specifies a set of values,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a set of operations allowed, and a set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of equations that operations must fulfill.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69" y="3137829"/>
            <a:ext cx="3712303" cy="27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1101</Words>
  <Application>Microsoft Office PowerPoint</Application>
  <PresentationFormat>On-screen Show (4:3)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Helvetica Neue</vt:lpstr>
      <vt:lpstr>Wingdings</vt:lpstr>
      <vt:lpstr>Office Theme</vt:lpstr>
      <vt:lpstr>Custom Design</vt:lpstr>
      <vt:lpstr>Specification and Description Language (SDL)</vt:lpstr>
      <vt:lpstr>SDL - Introduction</vt:lpstr>
      <vt:lpstr>SDL and Other Languages</vt:lpstr>
      <vt:lpstr>Why SDL?</vt:lpstr>
      <vt:lpstr>SDL Components</vt:lpstr>
      <vt:lpstr>SDL System Structure</vt:lpstr>
      <vt:lpstr>SDL System Structure (contd..,)</vt:lpstr>
      <vt:lpstr>Behavior</vt:lpstr>
      <vt:lpstr>Data</vt:lpstr>
      <vt:lpstr>Inheritance</vt:lpstr>
      <vt:lpstr>SDL 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</vt:lpstr>
      <vt:lpstr>Advantages</vt:lpstr>
      <vt:lpstr>Disadvantages</vt:lpstr>
      <vt:lpstr>Tools using SDL</vt:lpstr>
      <vt:lpstr>References</vt:lpstr>
      <vt:lpstr>PowerPoint Presentation</vt:lpstr>
      <vt:lpstr>Thank You!!!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Chennavajjala, Sri Harsha (UMKC-Student)</dc:creator>
  <cp:lastModifiedBy>Sri Harsha Chennavajjala</cp:lastModifiedBy>
  <cp:revision>17</cp:revision>
  <dcterms:created xsi:type="dcterms:W3CDTF">2014-01-29T16:33:56Z</dcterms:created>
  <dcterms:modified xsi:type="dcterms:W3CDTF">2016-05-02T15:49:32Z</dcterms:modified>
</cp:coreProperties>
</file>