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61" r:id="rId4"/>
    <p:sldId id="280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5" r:id="rId14"/>
    <p:sldId id="296" r:id="rId15"/>
    <p:sldId id="297" r:id="rId16"/>
    <p:sldId id="298" r:id="rId17"/>
    <p:sldId id="302" r:id="rId18"/>
    <p:sldId id="300" r:id="rId19"/>
    <p:sldId id="301" r:id="rId20"/>
    <p:sldId id="292" r:id="rId21"/>
    <p:sldId id="293" r:id="rId22"/>
    <p:sldId id="294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  <a:srgbClr val="0000FF"/>
    <a:srgbClr val="528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3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EF3B8-2CAD-479F-B972-032DB9D8B3F9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D3B14-2B45-408A-BCB8-C983A7CBF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13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12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8572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75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14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4097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15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9968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17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0433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18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2059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0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42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7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9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0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88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9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85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69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23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4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2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9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0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9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6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2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5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77C0E-67A9-7043-A4EF-BB6590D640F8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270EF-DC70-1C42-943C-79D494D2C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B603-DD01-A748-9C61-5B34346B2E0D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618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SPECIFICATIONS and DESCRIPTION LANGUAGE (SDL)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15729" y="3685735"/>
            <a:ext cx="3942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Group Members:</a:t>
            </a:r>
            <a:endParaRPr lang="en-US" dirty="0" smtClean="0"/>
          </a:p>
          <a:p>
            <a:r>
              <a:rPr lang="en-US" b="1" dirty="0" smtClean="0"/>
              <a:t>NAREN PALEP                                                           SAMPATH ADDEPALLI</a:t>
            </a:r>
            <a:endParaRPr lang="en-US" dirty="0" smtClean="0"/>
          </a:p>
          <a:p>
            <a:r>
              <a:rPr lang="en-US" b="1" dirty="0" smtClean="0"/>
              <a:t>PRADEEP CHAITANYA TIRUMALASETTY</a:t>
            </a:r>
            <a:endParaRPr lang="en-US" dirty="0" smtClean="0"/>
          </a:p>
          <a:p>
            <a:r>
              <a:rPr lang="en-US" b="1" dirty="0" smtClean="0"/>
              <a:t>RAGUNANDAN RAO MALANGULLY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281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2BC"/>
                </a:solidFill>
              </a:rPr>
              <a:t>DATA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smtClean="0"/>
              <a:t>This diagram explains the structure of the model.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Here we have signals that travel from one agent to another allowing the communication as New Service 1, New Service 2, End Service 1, and End Service 2. 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We can further analyze what is happening in the blocks. So we decompose blocks.</a:t>
            </a:r>
          </a:p>
          <a:p>
            <a:pPr>
              <a:buNone/>
            </a:pPr>
            <a:endParaRPr lang="en-US" sz="1800" dirty="0"/>
          </a:p>
        </p:txBody>
      </p:sp>
      <p:pic>
        <p:nvPicPr>
          <p:cNvPr id="4" name="Picture 3" descr="Captur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1380" y="3151163"/>
            <a:ext cx="5735174" cy="3247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0072BC"/>
                </a:solidFill>
              </a:rPr>
              <a:t/>
            </a:r>
            <a:br>
              <a:rPr lang="en-US" sz="4000" b="1" dirty="0" smtClean="0">
                <a:solidFill>
                  <a:srgbClr val="0072BC"/>
                </a:solidFill>
              </a:rPr>
            </a:br>
            <a:r>
              <a:rPr lang="en-US" sz="4000" b="1" dirty="0" smtClean="0">
                <a:solidFill>
                  <a:srgbClr val="0072BC"/>
                </a:solidFill>
              </a:rPr>
              <a:t>PROCESS DIAGRAM OF THE SERVER</a:t>
            </a:r>
            <a:r>
              <a:rPr lang="en-US" sz="4000" dirty="0" smtClean="0">
                <a:solidFill>
                  <a:srgbClr val="0072BC"/>
                </a:solidFill>
              </a:rPr>
              <a:t/>
            </a:r>
            <a:br>
              <a:rPr lang="en-US" sz="4000" dirty="0" smtClean="0">
                <a:solidFill>
                  <a:srgbClr val="0072BC"/>
                </a:solidFill>
              </a:rPr>
            </a:br>
            <a:endParaRPr lang="en-US" sz="4000" dirty="0">
              <a:solidFill>
                <a:srgbClr val="0072BC"/>
              </a:solidFill>
            </a:endParaRPr>
          </a:p>
        </p:txBody>
      </p:sp>
      <p:pic>
        <p:nvPicPr>
          <p:cNvPr id="4" name="Content Placeholder 3" descr="Capture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6092" y="1600200"/>
            <a:ext cx="679469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18996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70C0"/>
              </a:buClr>
              <a:buSzPct val="25000"/>
              <a:buFont typeface="Helvetica Neue"/>
              <a:buNone/>
            </a:pPr>
            <a:r>
              <a:rPr lang="en-US" sz="4000" b="0" i="0" u="none" strike="noStrike" cap="none" baseline="0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SDL  </a:t>
            </a:r>
            <a:r>
              <a:rPr lang="en-US" sz="4000">
                <a:solidFill>
                  <a:srgbClr val="0070C0"/>
                </a:solidFill>
              </a:rPr>
              <a:t>Implementation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195754"/>
            <a:ext cx="8229600" cy="47267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4" indent="0" algn="just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/>
              <a:t>F</a:t>
            </a:r>
            <a:r>
              <a:rPr lang="en-US" sz="1800" i="0" u="none" strike="noStrike" cap="none" baseline="0">
                <a:solidFill>
                  <a:schemeClr val="dk1"/>
                </a:solidFill>
              </a:rPr>
              <a:t>undamental model of an SDL specification is communicating extended state machines.</a:t>
            </a:r>
          </a:p>
          <a:p>
            <a:pPr marL="0" marR="0" lvl="4" indent="0" algn="just" rtl="0">
              <a:lnSpc>
                <a:spcPct val="130000"/>
              </a:lnSpc>
              <a:spcBef>
                <a:spcPts val="252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i="0" u="none" strike="noStrike" cap="none" baseline="0">
                <a:solidFill>
                  <a:schemeClr val="dk1"/>
                </a:solidFill>
              </a:rPr>
              <a:t>SDL language can be explained using :</a:t>
            </a:r>
          </a:p>
          <a:p>
            <a:pPr marL="342900" marR="0" lvl="4" indent="-377190" algn="just" rtl="0">
              <a:lnSpc>
                <a:spcPct val="130000"/>
              </a:lnSpc>
              <a:spcBef>
                <a:spcPts val="252"/>
              </a:spcBef>
              <a:buClr>
                <a:schemeClr val="dk1"/>
              </a:buClr>
              <a:buSzPct val="100000"/>
              <a:buFont typeface="Helvetica Neue"/>
              <a:buChar char="»"/>
            </a:pPr>
            <a:r>
              <a:rPr lang="en-US" sz="1800" i="0" u="none" strike="noStrike" cap="none" baseline="0">
                <a:solidFill>
                  <a:schemeClr val="dk1"/>
                </a:solidFill>
              </a:rPr>
              <a:t>Structural Concepts</a:t>
            </a:r>
          </a:p>
          <a:p>
            <a:pPr marL="342900" marR="0" lvl="4" indent="-377190" algn="just" rtl="0">
              <a:lnSpc>
                <a:spcPct val="130000"/>
              </a:lnSpc>
              <a:spcBef>
                <a:spcPts val="252"/>
              </a:spcBef>
              <a:buClr>
                <a:schemeClr val="dk1"/>
              </a:buClr>
              <a:buSzPct val="100000"/>
              <a:buFont typeface="Helvetica Neue"/>
              <a:buChar char="»"/>
            </a:pPr>
            <a:r>
              <a:rPr lang="en-US" sz="1800" i="0" u="none" strike="noStrike" cap="none" baseline="0">
                <a:solidFill>
                  <a:schemeClr val="dk1"/>
                </a:solidFill>
              </a:rPr>
              <a:t>Dynamic Behavioral Concepts</a:t>
            </a:r>
          </a:p>
          <a:p>
            <a:pPr marL="342900" marR="0" lvl="4" indent="-377190" algn="just" rtl="0">
              <a:lnSpc>
                <a:spcPct val="130000"/>
              </a:lnSpc>
              <a:spcBef>
                <a:spcPts val="252"/>
              </a:spcBef>
              <a:buClr>
                <a:schemeClr val="dk1"/>
              </a:buClr>
              <a:buSzPct val="100000"/>
              <a:buFont typeface="Helvetica Neue"/>
              <a:buChar char="»"/>
            </a:pPr>
            <a:r>
              <a:rPr lang="en-US" sz="1800" i="0" u="none" strike="noStrike" cap="none" baseline="0">
                <a:solidFill>
                  <a:schemeClr val="dk1"/>
                </a:solidFill>
              </a:rPr>
              <a:t>Data Concepts</a:t>
            </a:r>
          </a:p>
          <a:p>
            <a:pPr marL="0" marR="0" lvl="4" indent="0" algn="just" rtl="0">
              <a:lnSpc>
                <a:spcPct val="130000"/>
              </a:lnSpc>
              <a:spcBef>
                <a:spcPts val="280"/>
              </a:spcBef>
              <a:buClr>
                <a:schemeClr val="dk1"/>
              </a:buClr>
              <a:buFont typeface="Arial"/>
              <a:buNone/>
            </a:pPr>
            <a:endParaRPr sz="18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74647"/>
            <a:ext cx="8229600" cy="879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4" algn="just">
              <a:lnSpc>
                <a:spcPct val="130000"/>
              </a:lnSpc>
              <a:spcBef>
                <a:spcPts val="336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-US" sz="4000" b="1" dirty="0">
                <a:solidFill>
                  <a:srgbClr val="0072B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Structural Concepts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756600"/>
            <a:ext cx="8229600" cy="517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4" indent="0" algn="just" rtl="0">
              <a:lnSpc>
                <a:spcPct val="130000"/>
              </a:lnSpc>
              <a:spcBef>
                <a:spcPts val="336"/>
              </a:spcBef>
              <a:buClr>
                <a:schemeClr val="dk1"/>
              </a:buClr>
              <a:buFont typeface="Arial"/>
              <a:buNone/>
            </a:pPr>
            <a:endParaRPr sz="1800" dirty="0"/>
          </a:p>
          <a:p>
            <a:pPr marL="0" lvl="4" indent="0" algn="just" rtl="0">
              <a:lnSpc>
                <a:spcPct val="130000"/>
              </a:lnSpc>
              <a:spcBef>
                <a:spcPts val="2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dirty="0"/>
              <a:t>SDL has the ability to describe the static structure of a specification.</a:t>
            </a:r>
          </a:p>
          <a:p>
            <a:pPr marL="0" lvl="4" indent="0" algn="just" rtl="0">
              <a:lnSpc>
                <a:spcPct val="130000"/>
              </a:lnSpc>
              <a:spcBef>
                <a:spcPts val="2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dirty="0"/>
              <a:t>anything within the system boundary is within the specification or description.</a:t>
            </a:r>
          </a:p>
          <a:p>
            <a:pPr marL="0" lvl="4" indent="0" algn="just" rtl="0">
              <a:lnSpc>
                <a:spcPct val="130000"/>
              </a:lnSpc>
              <a:spcBef>
                <a:spcPts val="2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dirty="0"/>
              <a:t>Structural Concepts contains BLOCKS and CHANNELS which form a functional entities of the system to be composed and communication between these entities.</a:t>
            </a:r>
          </a:p>
          <a:p>
            <a:pPr marL="0" lvl="4" indent="0" algn="just" rtl="0">
              <a:lnSpc>
                <a:spcPct val="130000"/>
              </a:lnSpc>
              <a:spcBef>
                <a:spcPts val="2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dirty="0"/>
              <a:t>a  channel is a carrier of two or more signals.</a:t>
            </a:r>
          </a:p>
          <a:p>
            <a:pPr marL="0" lvl="4" indent="0" algn="just" rtl="0">
              <a:lnSpc>
                <a:spcPct val="130000"/>
              </a:lnSpc>
              <a:spcBef>
                <a:spcPts val="2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dirty="0"/>
              <a:t>it may be unidirectional or bidirectional.</a:t>
            </a:r>
          </a:p>
          <a:p>
            <a:pPr marL="0" lvl="4" indent="0" algn="just" rtl="0">
              <a:lnSpc>
                <a:spcPct val="130000"/>
              </a:lnSpc>
              <a:spcBef>
                <a:spcPts val="2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dirty="0"/>
              <a:t>in Figure 1 , traffic is structured into two blocks </a:t>
            </a:r>
            <a:r>
              <a:rPr lang="en-US" sz="1800" dirty="0" err="1"/>
              <a:t>traffic_control_centre</a:t>
            </a:r>
            <a:r>
              <a:rPr lang="en-US" sz="1800" dirty="0"/>
              <a:t> and </a:t>
            </a:r>
            <a:r>
              <a:rPr lang="en-US" sz="1800" dirty="0" err="1"/>
              <a:t>local_control</a:t>
            </a:r>
            <a:r>
              <a:rPr lang="en-US" sz="1800" dirty="0"/>
              <a:t>.</a:t>
            </a:r>
          </a:p>
          <a:p>
            <a:pPr marL="0" lvl="4" indent="0" algn="just" rtl="0">
              <a:lnSpc>
                <a:spcPct val="130000"/>
              </a:lnSpc>
              <a:spcBef>
                <a:spcPts val="2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dirty="0"/>
              <a:t>communication between these two blocks is done through </a:t>
            </a:r>
            <a:r>
              <a:rPr lang="en-US" sz="1800" dirty="0" err="1"/>
              <a:t>tcc_lc</a:t>
            </a:r>
            <a:r>
              <a:rPr lang="en-US" sz="1800" dirty="0"/>
              <a:t> channel.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1899" y="727050"/>
            <a:ext cx="7756500" cy="53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4294967295"/>
          </p:nvPr>
        </p:nvSpPr>
        <p:spPr>
          <a:xfrm>
            <a:off x="590843" y="902125"/>
            <a:ext cx="8229600" cy="584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4" indent="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dirty="0"/>
              <a:t>BLOCK 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facilitates further structuring of a system by means of a block diagram.</a:t>
            </a:r>
          </a:p>
          <a:p>
            <a:pPr marL="457200" marR="0" lvl="4" indent="0" algn="just" rtl="0">
              <a:lnSpc>
                <a:spcPct val="150000"/>
              </a:lnSpc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dirty="0"/>
              <a:t>SIGNAL 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carry information as parameters.</a:t>
            </a:r>
          </a:p>
          <a:p>
            <a:pPr marL="457200" marR="0" lvl="4" indent="0" algn="just" rtl="0">
              <a:lnSpc>
                <a:spcPct val="150000"/>
              </a:lnSpc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Processes can be created at the start of system invocation or they can be created dynamically by another process within the same block.</a:t>
            </a:r>
          </a:p>
          <a:p>
            <a:pPr marL="457200" marR="0" lvl="4" indent="0" algn="just" rtl="0">
              <a:lnSpc>
                <a:spcPct val="150000"/>
              </a:lnSpc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figure 2, process junction dynamically creates process </a:t>
            </a:r>
            <a:r>
              <a:rPr lang="en-US" sz="1800" b="0" i="0" u="none" strike="noStrike" cap="none" baseline="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light_controller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pPr marL="457200" marR="0" lvl="4" indent="0" algn="just" rtl="0">
              <a:lnSpc>
                <a:spcPct val="150000"/>
              </a:lnSpc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SDL enables multiple instances of a process type to be specified.</a:t>
            </a:r>
          </a:p>
          <a:p>
            <a:pPr marL="457200" marR="0" lvl="4" indent="0" algn="just" rtl="0">
              <a:lnSpc>
                <a:spcPct val="150000"/>
              </a:lnSpc>
              <a:spcBef>
                <a:spcPts val="360"/>
              </a:spcBef>
              <a:buClr>
                <a:schemeClr val="dk1"/>
              </a:buClr>
              <a:buFont typeface="Arial"/>
              <a:buNone/>
            </a:pPr>
            <a:endParaRPr sz="1800" dirty="0"/>
          </a:p>
          <a:p>
            <a:pPr marL="457200" marR="0" lvl="4" indent="0" algn="just" rtl="0">
              <a:lnSpc>
                <a:spcPct val="150000"/>
              </a:lnSpc>
              <a:spcBef>
                <a:spcPts val="36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4055"/>
            <a:ext cx="8229600" cy="4045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4294967295"/>
          </p:nvPr>
        </p:nvSpPr>
        <p:spPr>
          <a:xfrm>
            <a:off x="457200" y="2599650"/>
            <a:ext cx="8229600" cy="432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3" indent="0" algn="just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</a:rPr>
              <a:t>process has the ability to do :</a:t>
            </a:r>
          </a:p>
          <a:p>
            <a:pPr marL="285750" marR="0" lvl="3" indent="-285750" algn="just" rtl="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en-US" sz="1800" b="0" i="0" u="none" strike="noStrike" cap="none" baseline="0">
                <a:solidFill>
                  <a:schemeClr val="dk1"/>
                </a:solidFill>
              </a:rPr>
              <a:t>receive signals</a:t>
            </a:r>
          </a:p>
          <a:p>
            <a:pPr marL="285750" marR="0" lvl="3" indent="-285750" algn="just" rtl="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en-US" sz="1800" b="0" i="0" u="none" strike="noStrike" cap="none" baseline="0">
                <a:solidFill>
                  <a:schemeClr val="dk1"/>
                </a:solidFill>
              </a:rPr>
              <a:t>preserve signals for process in a later state</a:t>
            </a:r>
          </a:p>
          <a:p>
            <a:pPr marL="285750" marR="0" lvl="3" indent="-285750" algn="just" rtl="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en-US" sz="1800" b="0" i="0" u="none" strike="noStrike" cap="none" baseline="0">
                <a:solidFill>
                  <a:schemeClr val="dk1"/>
                </a:solidFill>
              </a:rPr>
              <a:t>call macros</a:t>
            </a:r>
          </a:p>
          <a:p>
            <a:pPr marL="285750" marR="0" lvl="3" indent="-285750" algn="just" rtl="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en-US" sz="1800" b="0" i="0" u="none" strike="noStrike" cap="none" baseline="0">
                <a:solidFill>
                  <a:schemeClr val="dk1"/>
                </a:solidFill>
              </a:rPr>
              <a:t>call procedures</a:t>
            </a:r>
          </a:p>
          <a:p>
            <a:pPr marL="285750" marR="0" lvl="3" indent="-285750" algn="just" rtl="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en-US" sz="1800" b="0" i="0" u="none" strike="noStrike" cap="none" baseline="0">
                <a:solidFill>
                  <a:schemeClr val="dk1"/>
                </a:solidFill>
              </a:rPr>
              <a:t>reveal variables to another process</a:t>
            </a:r>
          </a:p>
          <a:p>
            <a:pPr marL="285750" marR="0" lvl="3" indent="-285750" algn="just" rtl="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en-US" sz="1800" b="0" i="0" u="none" strike="noStrike" cap="none" baseline="0">
                <a:solidFill>
                  <a:schemeClr val="dk1"/>
                </a:solidFill>
              </a:rPr>
              <a:t>create other processes</a:t>
            </a:r>
          </a:p>
          <a:p>
            <a:pPr marL="285750" marR="0" lvl="3" indent="-285750" algn="just" rtl="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en-US" sz="1800" b="0" i="0" u="none" strike="noStrike" cap="none" baseline="0">
                <a:solidFill>
                  <a:schemeClr val="dk1"/>
                </a:solidFill>
              </a:rPr>
              <a:t>show the variable of another process</a:t>
            </a:r>
          </a:p>
          <a:p>
            <a:pPr marL="285750" marR="0" lvl="3" indent="-285750" algn="just" rtl="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en-US" sz="1800" b="0" i="0" u="none" strike="noStrike" cap="none" baseline="0">
                <a:solidFill>
                  <a:schemeClr val="dk1"/>
                </a:solidFill>
              </a:rPr>
              <a:t>export its own variables</a:t>
            </a:r>
          </a:p>
          <a:p>
            <a:pPr marL="285750" marR="0" lvl="3" indent="-285750" algn="just" rtl="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en-US" sz="1800" b="0" i="0" u="none" strike="noStrike" cap="none" baseline="0">
                <a:solidFill>
                  <a:schemeClr val="dk1"/>
                </a:solidFill>
              </a:rPr>
              <a:t>import the variable of other process</a:t>
            </a:r>
          </a:p>
          <a:p>
            <a:pPr marL="285750" marR="0" lvl="3" indent="-285750" algn="just" rtl="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en-US" sz="1800" b="0" i="0" u="none" strike="noStrike" cap="none" baseline="0">
                <a:solidFill>
                  <a:schemeClr val="dk1"/>
                </a:solidFill>
              </a:rPr>
              <a:t>make decisions on data</a:t>
            </a:r>
          </a:p>
          <a:p>
            <a:pPr marL="285750" marR="0" lvl="3" indent="-285750" algn="just" rtl="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en-US" sz="1800" b="0" i="0" u="none" strike="noStrike" cap="none" baseline="0">
                <a:solidFill>
                  <a:schemeClr val="dk1"/>
                </a:solidFill>
              </a:rPr>
              <a:t>change and set timers</a:t>
            </a:r>
          </a:p>
          <a:p>
            <a:pPr marL="0" marR="0" lvl="3" indent="0" algn="just" rtl="0">
              <a:lnSpc>
                <a:spcPct val="140000"/>
              </a:lnSpc>
              <a:spcBef>
                <a:spcPts val="36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dk1"/>
              </a:solidFill>
            </a:endParaRPr>
          </a:p>
          <a:p>
            <a:pPr marL="1257300" marR="0" lvl="5" indent="-228600" algn="just" rtl="0">
              <a:lnSpc>
                <a:spcPct val="140000"/>
              </a:lnSpc>
              <a:spcBef>
                <a:spcPts val="36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0" y="582000"/>
            <a:ext cx="8691299" cy="156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4" indent="0" algn="just" rtl="0">
              <a:lnSpc>
                <a:spcPct val="150000"/>
              </a:lnSpc>
              <a:spcBef>
                <a:spcPts val="360"/>
              </a:spcBef>
              <a:buNone/>
            </a:pPr>
            <a:r>
              <a:rPr lang="en-US" sz="4000" b="1" dirty="0">
                <a:solidFill>
                  <a:srgbClr val="0072B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Dynamic Concepts</a:t>
            </a:r>
          </a:p>
          <a:p>
            <a:pPr marL="457200" lvl="4" indent="0" algn="just" rtl="0">
              <a:lnSpc>
                <a:spcPct val="100000"/>
              </a:lnSpc>
              <a:spcBef>
                <a:spcPts val="360"/>
              </a:spcBef>
              <a:buNone/>
            </a:pPr>
            <a:r>
              <a:rPr lang="en-US" sz="1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graphs describe the dynamic behavior of a system.</a:t>
            </a:r>
          </a:p>
          <a:p>
            <a:pPr marL="457200" lvl="4" indent="0" algn="just" rtl="0">
              <a:lnSpc>
                <a:spcPct val="100000"/>
              </a:lnSpc>
              <a:spcBef>
                <a:spcPts val="360"/>
              </a:spcBef>
              <a:buNone/>
            </a:pPr>
            <a:r>
              <a:rPr lang="en-US" sz="1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a process graph, start node indicates the point at which interpretation of process begins.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3500" y="591701"/>
            <a:ext cx="8775599" cy="643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4000" b="1" dirty="0" smtClean="0">
                <a:solidFill>
                  <a:srgbClr val="0072BC"/>
                </a:solidFill>
              </a:rPr>
              <a:t>DATACONCEPTS</a:t>
            </a:r>
            <a:r>
              <a:rPr lang="en-US" sz="1800" b="1" dirty="0">
                <a:solidFill>
                  <a:srgbClr val="000000"/>
                </a:solidFill>
              </a:rPr>
              <a:t/>
            </a:r>
            <a:br>
              <a:rPr lang="en-US" sz="1800" b="1" dirty="0">
                <a:solidFill>
                  <a:srgbClr val="000000"/>
                </a:solidFill>
              </a:rPr>
            </a:br>
            <a:endParaRPr lang="en-US" sz="1800" b="1" dirty="0">
              <a:solidFill>
                <a:srgbClr val="000000"/>
              </a:solidFill>
            </a:endParaRPr>
          </a:p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 dirty="0">
                <a:solidFill>
                  <a:srgbClr val="000000"/>
                </a:solidFill>
              </a:rPr>
              <a:t>Data can be defined anywhere in a SDL </a:t>
            </a:r>
            <a:r>
              <a:rPr lang="en-US" sz="1800" b="0" i="0" u="none" strike="noStrike" cap="none" baseline="0" dirty="0" err="1">
                <a:solidFill>
                  <a:srgbClr val="000000"/>
                </a:solidFill>
              </a:rPr>
              <a:t>system.all</a:t>
            </a:r>
            <a:r>
              <a:rPr lang="en-US" sz="1800" b="0" i="0" u="none" strike="noStrike" cap="none" baseline="0" dirty="0">
                <a:solidFill>
                  <a:srgbClr val="000000"/>
                </a:solidFill>
              </a:rPr>
              <a:t> data is defined within a text symbol.</a:t>
            </a:r>
          </a:p>
          <a:p>
            <a:pPr marL="0" marR="0" lvl="0" indent="0" algn="just" rtl="0">
              <a:lnSpc>
                <a:spcPct val="80000"/>
              </a:lnSpc>
              <a:spcBef>
                <a:spcPts val="528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 dirty="0">
                <a:solidFill>
                  <a:srgbClr val="000000"/>
                </a:solidFill>
              </a:rPr>
              <a:t>Data types are distinguished into user defined or predefined.</a:t>
            </a:r>
          </a:p>
          <a:p>
            <a:pPr marL="0" marR="0" lvl="0" indent="0" algn="just" rtl="0">
              <a:lnSpc>
                <a:spcPct val="80000"/>
              </a:lnSpc>
              <a:spcBef>
                <a:spcPts val="528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 dirty="0">
                <a:solidFill>
                  <a:srgbClr val="000000"/>
                </a:solidFill>
              </a:rPr>
              <a:t>the predefined data types in SDL are </a:t>
            </a:r>
            <a:r>
              <a:rPr lang="en-US" sz="1800" b="0" i="0" u="none" strike="noStrike" cap="none" baseline="0" dirty="0" err="1">
                <a:solidFill>
                  <a:srgbClr val="000000"/>
                </a:solidFill>
              </a:rPr>
              <a:t>boolean</a:t>
            </a:r>
            <a:r>
              <a:rPr lang="en-US" sz="1800" b="0" i="0" u="none" strike="noStrike" cap="none" baseline="0" dirty="0">
                <a:solidFill>
                  <a:srgbClr val="000000"/>
                </a:solidFill>
              </a:rPr>
              <a:t> , character , Integer , Natural ,Real , </a:t>
            </a:r>
            <a:r>
              <a:rPr lang="en-US" sz="1800" b="0" i="0" u="none" strike="noStrike" cap="none" baseline="0" dirty="0" err="1">
                <a:solidFill>
                  <a:srgbClr val="000000"/>
                </a:solidFill>
              </a:rPr>
              <a:t>Pid</a:t>
            </a:r>
            <a:r>
              <a:rPr lang="en-US" sz="1800" b="0" i="0" u="none" strike="noStrike" cap="none" baseline="0" dirty="0">
                <a:solidFill>
                  <a:srgbClr val="000000"/>
                </a:solidFill>
              </a:rPr>
              <a:t> (process </a:t>
            </a:r>
            <a:r>
              <a:rPr lang="en-US" sz="1800" b="0" i="0" u="none" strike="noStrike" cap="none" baseline="0" dirty="0" err="1">
                <a:solidFill>
                  <a:srgbClr val="000000"/>
                </a:solidFill>
              </a:rPr>
              <a:t>Identifer</a:t>
            </a:r>
            <a:r>
              <a:rPr lang="en-US" sz="1800" b="0" i="0" u="none" strike="noStrike" cap="none" baseline="0" dirty="0">
                <a:solidFill>
                  <a:srgbClr val="000000"/>
                </a:solidFill>
              </a:rPr>
              <a:t>) , Duration (Of Time) , Time and </a:t>
            </a:r>
            <a:r>
              <a:rPr lang="en-US" sz="1800" b="0" i="0" u="none" strike="noStrike" cap="none" baseline="0" dirty="0" err="1">
                <a:solidFill>
                  <a:srgbClr val="000000"/>
                </a:solidFill>
              </a:rPr>
              <a:t>CharString.the</a:t>
            </a:r>
            <a:r>
              <a:rPr lang="en-US" sz="1800" b="0" i="0" u="none" strike="noStrike" cap="none" baseline="0" dirty="0">
                <a:solidFill>
                  <a:srgbClr val="000000"/>
                </a:solidFill>
              </a:rPr>
              <a:t> user defined types are referred to as new types.</a:t>
            </a:r>
          </a:p>
          <a:p>
            <a:pPr marL="0" marR="0" lvl="0" indent="0" algn="just" rtl="0">
              <a:lnSpc>
                <a:spcPct val="80000"/>
              </a:lnSpc>
              <a:spcBef>
                <a:spcPts val="528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 dirty="0">
                <a:solidFill>
                  <a:srgbClr val="000000"/>
                </a:solidFill>
              </a:rPr>
              <a:t>in figure 3,newtype </a:t>
            </a:r>
            <a:r>
              <a:rPr lang="en-US" sz="1800" b="0" i="0" u="none" strike="noStrike" cap="none" baseline="0" dirty="0" err="1">
                <a:solidFill>
                  <a:srgbClr val="000000"/>
                </a:solidFill>
              </a:rPr>
              <a:t>sequence_record</a:t>
            </a:r>
            <a:r>
              <a:rPr lang="en-US" sz="1800" b="0" i="0" u="none" strike="noStrike" cap="none" baseline="0" dirty="0">
                <a:solidFill>
                  <a:srgbClr val="000000"/>
                </a:solidFill>
              </a:rPr>
              <a:t> is </a:t>
            </a:r>
            <a:r>
              <a:rPr lang="en-US" sz="1800" b="0" i="0" u="none" strike="noStrike" cap="none" baseline="0" dirty="0" err="1">
                <a:solidFill>
                  <a:srgbClr val="000000"/>
                </a:solidFill>
              </a:rPr>
              <a:t>defined.this</a:t>
            </a:r>
            <a:r>
              <a:rPr lang="en-US" sz="1800" b="0" i="0" u="none" strike="noStrike" cap="none" baseline="0" dirty="0">
                <a:solidFill>
                  <a:srgbClr val="000000"/>
                </a:solidFill>
              </a:rPr>
              <a:t> is a structure with fields of type </a:t>
            </a:r>
            <a:r>
              <a:rPr lang="en-US" sz="1800" b="0" i="0" u="none" strike="noStrike" cap="none" baseline="0" dirty="0" err="1">
                <a:solidFill>
                  <a:srgbClr val="000000"/>
                </a:solidFill>
              </a:rPr>
              <a:t>Natural,Duration</a:t>
            </a:r>
            <a:r>
              <a:rPr lang="en-US" sz="1800" b="0" i="0" u="none" strike="noStrike" cap="none" baseline="0" dirty="0">
                <a:solidFill>
                  <a:srgbClr val="000000"/>
                </a:solidFill>
              </a:rPr>
              <a:t> and </a:t>
            </a:r>
            <a:r>
              <a:rPr lang="en-US" sz="1800" b="0" i="0" u="none" strike="noStrike" cap="none" baseline="0" dirty="0" err="1">
                <a:solidFill>
                  <a:srgbClr val="000000"/>
                </a:solidFill>
              </a:rPr>
              <a:t>Pid</a:t>
            </a:r>
            <a:r>
              <a:rPr lang="en-US" sz="1800" b="0" i="0" u="none" strike="noStrike" cap="none" baseline="0" dirty="0">
                <a:solidFill>
                  <a:srgbClr val="000000"/>
                </a:solidFill>
              </a:rPr>
              <a:t>.</a:t>
            </a:r>
          </a:p>
          <a:p>
            <a:pPr marL="0" marR="0" lvl="0" indent="0" algn="just" rtl="0">
              <a:lnSpc>
                <a:spcPct val="80000"/>
              </a:lnSpc>
              <a:spcBef>
                <a:spcPts val="528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</a:endParaRPr>
          </a:p>
          <a:p>
            <a:pPr marL="0" marR="0" lvl="0" indent="0" algn="just" rtl="0">
              <a:lnSpc>
                <a:spcPct val="80000"/>
              </a:lnSpc>
              <a:spcBef>
                <a:spcPts val="528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 dirty="0">
                <a:solidFill>
                  <a:srgbClr val="000000"/>
                </a:solidFill>
              </a:rPr>
              <a:t>SDL descriptions can be defined using formal data definitions or informal text.</a:t>
            </a:r>
          </a:p>
          <a:p>
            <a:pPr marL="0" marR="0" lvl="0" indent="0" algn="just" rtl="0">
              <a:lnSpc>
                <a:spcPct val="80000"/>
              </a:lnSpc>
              <a:spcBef>
                <a:spcPts val="528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 dirty="0">
                <a:solidFill>
                  <a:srgbClr val="000000"/>
                </a:solidFill>
              </a:rPr>
              <a:t>example of a formal text is 'expression a := a+1' .</a:t>
            </a:r>
          </a:p>
          <a:p>
            <a:pPr marL="0" marR="0" lvl="0" indent="0" algn="just" rtl="0">
              <a:lnSpc>
                <a:spcPct val="80000"/>
              </a:lnSpc>
              <a:spcBef>
                <a:spcPts val="528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 dirty="0">
                <a:solidFill>
                  <a:srgbClr val="000000"/>
                </a:solidFill>
              </a:rPr>
              <a:t>example of a informal text is 'increment a by 1' .</a:t>
            </a:r>
          </a:p>
          <a:p>
            <a:pPr marL="0" marR="0" lvl="0" indent="0" algn="just" rtl="0">
              <a:lnSpc>
                <a:spcPct val="80000"/>
              </a:lnSpc>
              <a:spcBef>
                <a:spcPts val="528"/>
              </a:spcBef>
              <a:buClr>
                <a:schemeClr val="dk1"/>
              </a:buClr>
              <a:buFont typeface="Arial"/>
              <a:buNone/>
            </a:pPr>
            <a:endParaRPr sz="2640" b="0" i="0" u="none" strike="noStrike" cap="none" baseline="0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28"/>
              </a:spcBef>
              <a:buClr>
                <a:schemeClr val="dk1"/>
              </a:buClr>
              <a:buFont typeface="Arial"/>
              <a:buNone/>
            </a:pPr>
            <a:endParaRPr sz="2640" b="0" i="0" u="none" strike="noStrike" cap="none" baseline="0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9966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Advantages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5754"/>
            <a:ext cx="8229600" cy="4726744"/>
          </a:xfrm>
        </p:spPr>
        <p:txBody>
          <a:bodyPr>
            <a:normAutofit/>
          </a:bodyPr>
          <a:lstStyle/>
          <a:p>
            <a:pPr marL="342900" lvl="4" indent="-342900" algn="just">
              <a:lnSpc>
                <a:spcPct val="150000"/>
              </a:lnSpc>
              <a:buFont typeface="Arial"/>
              <a:buChar char="•"/>
            </a:pPr>
            <a:r>
              <a:rPr lang="en-US" sz="1800" b="1" dirty="0"/>
              <a:t>More Secure </a:t>
            </a:r>
            <a:r>
              <a:rPr lang="en-US" sz="1800" b="1" dirty="0" smtClean="0"/>
              <a:t>Software: </a:t>
            </a:r>
            <a:r>
              <a:rPr lang="en-US" sz="1800" dirty="0"/>
              <a:t>Unambiguous, clear, precise and concise specifications</a:t>
            </a:r>
            <a:r>
              <a:rPr lang="en-US" sz="1800" b="1" dirty="0" smtClean="0"/>
              <a:t> </a:t>
            </a:r>
          </a:p>
          <a:p>
            <a:pPr marL="342900" lvl="4" indent="-342900" algn="just">
              <a:lnSpc>
                <a:spcPct val="150000"/>
              </a:lnSpc>
              <a:buFont typeface="Arial"/>
              <a:buChar char="•"/>
            </a:pPr>
            <a:r>
              <a:rPr lang="en-US" sz="1800" b="1" dirty="0"/>
              <a:t>Help Address Compliance </a:t>
            </a:r>
            <a:r>
              <a:rPr lang="en-US" sz="1800" b="1" dirty="0" smtClean="0"/>
              <a:t>Requirements: </a:t>
            </a:r>
            <a:r>
              <a:rPr lang="en-US" sz="1800" dirty="0"/>
              <a:t>basis of determining whether or not an implementation conforms to the specifications</a:t>
            </a:r>
            <a:endParaRPr lang="en-US" sz="1800" dirty="0" smtClean="0"/>
          </a:p>
          <a:p>
            <a:pPr marL="342900" lvl="4" indent="-342900" algn="just">
              <a:lnSpc>
                <a:spcPct val="150000"/>
              </a:lnSpc>
              <a:buFont typeface="Arial"/>
              <a:buChar char="•"/>
            </a:pPr>
            <a:r>
              <a:rPr lang="en-US" sz="1800" b="1" dirty="0"/>
              <a:t>Reduce </a:t>
            </a:r>
            <a:r>
              <a:rPr lang="en-US" sz="1800" b="1" dirty="0" smtClean="0"/>
              <a:t>Costs: </a:t>
            </a:r>
            <a:r>
              <a:rPr lang="en-US" sz="1800" dirty="0" smtClean="0"/>
              <a:t>No expensive tools required. Text processor would suffice.</a:t>
            </a:r>
          </a:p>
          <a:p>
            <a:pPr marL="342900" lvl="4" indent="-342900" algn="just">
              <a:lnSpc>
                <a:spcPct val="150000"/>
              </a:lnSpc>
              <a:buFont typeface="Arial"/>
              <a:buChar char="•"/>
            </a:pPr>
            <a:r>
              <a:rPr lang="en-US" sz="1800" b="1" dirty="0" smtClean="0"/>
              <a:t>Reducing coding effort: </a:t>
            </a:r>
            <a:r>
              <a:rPr lang="en-US" sz="1800" dirty="0" smtClean="0"/>
              <a:t>Computer </a:t>
            </a:r>
            <a:r>
              <a:rPr lang="en-US" sz="1800" dirty="0"/>
              <a:t>support for generating applications without the need for the traditional </a:t>
            </a:r>
            <a:r>
              <a:rPr lang="en-US" sz="1800" dirty="0" smtClean="0"/>
              <a:t>coding.</a:t>
            </a:r>
          </a:p>
          <a:p>
            <a:pPr marL="342900" lvl="4" indent="-342900" algn="just">
              <a:lnSpc>
                <a:spcPct val="150000"/>
              </a:lnSpc>
              <a:buFont typeface="Arial"/>
              <a:buChar char="•"/>
            </a:pPr>
            <a:r>
              <a:rPr lang="en-US" sz="1800" b="1" dirty="0" smtClean="0"/>
              <a:t>Validating requirements: </a:t>
            </a:r>
            <a:r>
              <a:rPr lang="en-US" sz="1800" dirty="0" smtClean="0"/>
              <a:t>basis </a:t>
            </a:r>
            <a:r>
              <a:rPr lang="en-US" sz="1800" dirty="0"/>
              <a:t>for determining the consistency of specifications</a:t>
            </a:r>
            <a:r>
              <a:rPr lang="en-US" sz="1800" dirty="0" smtClean="0"/>
              <a:t> </a:t>
            </a:r>
          </a:p>
          <a:p>
            <a:pPr marL="342900" lvl="4" indent="-342900" algn="just">
              <a:lnSpc>
                <a:spcPct val="150000"/>
              </a:lnSpc>
              <a:buFont typeface="Arial"/>
              <a:buChar char="•"/>
            </a:pPr>
            <a:endParaRPr lang="en-US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9966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INTRODUCTION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5754"/>
            <a:ext cx="8229600" cy="47267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More </a:t>
            </a:r>
            <a:r>
              <a:rPr lang="en-US" dirty="0"/>
              <a:t>and more systems are real-time, distributed and operates in heterogeneous environments. </a:t>
            </a:r>
          </a:p>
          <a:p>
            <a:r>
              <a:rPr lang="en-US" dirty="0"/>
              <a:t>As telecommunication grows internationally, equipment from different manufacturers must be able to communicate with each other.</a:t>
            </a:r>
          </a:p>
          <a:p>
            <a:r>
              <a:rPr lang="en-US" dirty="0" smtClean="0"/>
              <a:t>In </a:t>
            </a:r>
            <a:r>
              <a:rPr lang="en-US" dirty="0"/>
              <a:t>1972, the development of SDL started. First version was released in 1976</a:t>
            </a:r>
          </a:p>
          <a:p>
            <a:r>
              <a:rPr lang="en-US" dirty="0"/>
              <a:t>SDL and Other Languages:</a:t>
            </a:r>
            <a:br>
              <a:rPr lang="en-US" dirty="0"/>
            </a:br>
            <a:r>
              <a:rPr lang="en-US" dirty="0"/>
              <a:t>SDL has the ability to communicate with other languages like Mobile Switching Center, Abstract Syntax Notation One (ASN.1), Interface Description language (IDL), Tree and Tabular Combined Notation (TTCN)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90116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Disadvantages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1940"/>
            <a:ext cx="8229600" cy="5416060"/>
          </a:xfrm>
        </p:spPr>
        <p:txBody>
          <a:bodyPr>
            <a:normAutofit/>
          </a:bodyPr>
          <a:lstStyle/>
          <a:p>
            <a:pPr marL="285750" lvl="3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Integration: </a:t>
            </a:r>
            <a:r>
              <a:rPr lang="en-US" sz="1800" dirty="0" smtClean="0"/>
              <a:t>Increased </a:t>
            </a:r>
            <a:r>
              <a:rPr lang="en-US" sz="1800" dirty="0"/>
              <a:t>difficulty of integrating the SDL with other components of the </a:t>
            </a:r>
            <a:r>
              <a:rPr lang="en-US" sz="1800" dirty="0" smtClean="0"/>
              <a:t>system.</a:t>
            </a:r>
          </a:p>
          <a:p>
            <a:pPr marL="285750" lvl="3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Weak Knowledge repository: </a:t>
            </a:r>
            <a:r>
              <a:rPr lang="en-US" sz="1800" dirty="0"/>
              <a:t>Harder to find code </a:t>
            </a:r>
            <a:r>
              <a:rPr lang="en-US" sz="1800" dirty="0" smtClean="0"/>
              <a:t>examples.</a:t>
            </a:r>
            <a:endParaRPr lang="en-US" sz="1800" b="1" dirty="0"/>
          </a:p>
          <a:p>
            <a:pPr marL="285750" lvl="3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Inefficient usage of resources: </a:t>
            </a:r>
            <a:r>
              <a:rPr lang="en-US" sz="1800" dirty="0"/>
              <a:t>Potential loss of processor efficiency compared with hand-coded </a:t>
            </a:r>
            <a:r>
              <a:rPr lang="en-US" sz="1800" dirty="0" smtClean="0"/>
              <a:t>software.</a:t>
            </a:r>
          </a:p>
          <a:p>
            <a:pPr marL="285750" lvl="3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Fewer skilled people: </a:t>
            </a:r>
            <a:r>
              <a:rPr lang="en-US" sz="1800" dirty="0" smtClean="0"/>
              <a:t>Requires training non skilled people.</a:t>
            </a:r>
          </a:p>
          <a:p>
            <a:pPr marL="0" lvl="3" indent="0" algn="just">
              <a:lnSpc>
                <a:spcPct val="150000"/>
              </a:lnSpc>
              <a:buNone/>
            </a:pP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6367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90116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Tools using SDL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32232"/>
            <a:ext cx="8229600" cy="5416060"/>
          </a:xfrm>
        </p:spPr>
        <p:txBody>
          <a:bodyPr>
            <a:normAutofit/>
          </a:bodyPr>
          <a:lstStyle/>
          <a:p>
            <a:pPr marL="342900" lvl="4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Rational </a:t>
            </a:r>
            <a:r>
              <a:rPr lang="en-US" sz="1800" dirty="0"/>
              <a:t>SDL </a:t>
            </a:r>
            <a:r>
              <a:rPr lang="en-US" sz="1800" dirty="0" smtClean="0"/>
              <a:t>Suite – IBM acquired from </a:t>
            </a:r>
            <a:r>
              <a:rPr lang="en-US" sz="1800" dirty="0" err="1" smtClean="0"/>
              <a:t>Telelogic</a:t>
            </a:r>
            <a:r>
              <a:rPr lang="en-US" sz="1800" dirty="0" smtClean="0"/>
              <a:t>, tool for SDL generation.</a:t>
            </a:r>
          </a:p>
          <a:p>
            <a:pPr marL="342900" lvl="4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Real </a:t>
            </a:r>
            <a:r>
              <a:rPr lang="en-US" sz="1800" dirty="0"/>
              <a:t>Time Developer </a:t>
            </a:r>
            <a:r>
              <a:rPr lang="en-US" sz="1800" dirty="0" smtClean="0"/>
              <a:t>Studio - </a:t>
            </a:r>
            <a:r>
              <a:rPr lang="en-US" sz="1800" dirty="0"/>
              <a:t> </a:t>
            </a:r>
            <a:r>
              <a:rPr lang="en-US" sz="1800" dirty="0" smtClean="0"/>
              <a:t>PragmaDev, to support Real time SDL generation.</a:t>
            </a:r>
          </a:p>
          <a:p>
            <a:pPr marL="342900" lvl="4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Sandrila</a:t>
            </a:r>
            <a:r>
              <a:rPr lang="en-US" sz="1800" dirty="0"/>
              <a:t> </a:t>
            </a:r>
            <a:r>
              <a:rPr lang="en-US" sz="1800" dirty="0" smtClean="0"/>
              <a:t>SDL - </a:t>
            </a:r>
            <a:r>
              <a:rPr lang="en-US" sz="1800" dirty="0"/>
              <a:t>Add-in for Microsoft </a:t>
            </a:r>
            <a:r>
              <a:rPr lang="en-US" sz="1800" dirty="0" smtClean="0"/>
              <a:t>Visio for SDL, UML generation.</a:t>
            </a:r>
          </a:p>
          <a:p>
            <a:pPr marL="342900" lvl="4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SDL Integrated Tool </a:t>
            </a:r>
            <a:r>
              <a:rPr lang="en-US" sz="1800" dirty="0" smtClean="0"/>
              <a:t>Environment - </a:t>
            </a:r>
            <a:r>
              <a:rPr lang="en-US" sz="1800" dirty="0"/>
              <a:t>open development environment and analysis components for SDL</a:t>
            </a:r>
            <a:endParaRPr lang="en-US" sz="1800" b="1" dirty="0"/>
          </a:p>
          <a:p>
            <a:pPr marL="342900" lvl="4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lvl="4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lvl="4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lvl="4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4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857250" lvl="4" indent="-400050" algn="just">
              <a:lnSpc>
                <a:spcPct val="150000"/>
              </a:lnSpc>
              <a:buFont typeface="+mj-lt"/>
              <a:buAutoNum type="romanUcPeriod"/>
            </a:pPr>
            <a:endParaRPr lang="en-US" sz="1800" b="1" dirty="0" smtClean="0"/>
          </a:p>
          <a:p>
            <a:pPr marL="1314450" lvl="5" indent="-400050" algn="just">
              <a:lnSpc>
                <a:spcPct val="150000"/>
              </a:lnSpc>
              <a:buFont typeface="+mj-lt"/>
              <a:buAutoNum type="romanUcPeriod"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15530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35533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chemeClr val="accent1"/>
                </a:solidFill>
              </a:rPr>
              <a:t>Thank you</a:t>
            </a:r>
            <a:endParaRPr lang="en-US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72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90116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SDL and Other Languages</a:t>
            </a:r>
            <a:endParaRPr lang="en-US" sz="4000" dirty="0">
              <a:solidFill>
                <a:srgbClr val="0070C0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162" y="2744203"/>
            <a:ext cx="3740103" cy="30665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1008" y="1533116"/>
            <a:ext cx="7645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SDL has the ability to communicate with other languages like Mobile Switching Center, Abstract Syntax Notation One (ASN.1), Interface Description language (IDL), Tree and Tabular Combined Notation (TTCN)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WHY SDL?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smtClean="0"/>
              <a:t>Initially in late 1960’s when the experience of first storage program control (SPC) applications in telephony was first felt.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It was a new technology and there were a number of problems in the first exchanges. 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These problems are referred to as “Software Problems”.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This situation demanded for solution to solve the above problem.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So, there was an urge for telephony-oriented language.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A proposal came in front to the CCITT in 1968, regarding the problem and the question was assigned to SG XI.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The result to that question, were two different languages: High-level, Telephony-oriented Programming Language.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PROGRESS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smtClean="0"/>
              <a:t>The period 1968-1972 was mainly about what to study and the result of it was “CCITT language family”. 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The next study was basic SDL, the language becoming not exactly defined but the general principles were agreed upon.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 The result was recommendation Z101-Z104 approved by CCITT in 1976.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The following study from 1977-1980 resolved few problems and it became extensively used in CCITT and by manufacturers and administrators.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The new recommendations were approved by CCITT in 1980. This new approved was being used in the telephony exchange.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2BC"/>
                </a:solidFill>
              </a:rPr>
              <a:t>SDL TERMINOLOGY</a:t>
            </a:r>
            <a:endParaRPr lang="en-US" sz="4000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It is a modern object oriented language that allows the definition of the distributed systems. </a:t>
            </a:r>
          </a:p>
          <a:p>
            <a:r>
              <a:rPr lang="en-US" sz="1800" dirty="0" smtClean="0"/>
              <a:t>These telecommunication systems communicate each other by means of signals. </a:t>
            </a:r>
          </a:p>
          <a:p>
            <a:r>
              <a:rPr lang="en-US" sz="1800" dirty="0" smtClean="0"/>
              <a:t>In our current scope SDL Signals represents the events of the simulation model.</a:t>
            </a:r>
          </a:p>
          <a:p>
            <a:r>
              <a:rPr lang="en-US" sz="1800" dirty="0" smtClean="0"/>
              <a:t>SDL based on 4 levels to describe the structure and behavior of the telecommunication system. They are: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2BC"/>
                </a:solidFill>
              </a:rPr>
              <a:t>SDL TERMINOLOGY</a:t>
            </a:r>
            <a:endParaRPr lang="en-US" sz="4000" dirty="0"/>
          </a:p>
        </p:txBody>
      </p:sp>
      <p:pic>
        <p:nvPicPr>
          <p:cNvPr id="4" name="Content Placeholder 3" descr="Capture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362" y="2343732"/>
            <a:ext cx="7697275" cy="3038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2BC"/>
                </a:solidFill>
              </a:rPr>
              <a:t>SDL TERMINOLOGY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SYSTEM</a:t>
            </a:r>
          </a:p>
          <a:p>
            <a:r>
              <a:rPr lang="en-US" sz="1800" dirty="0" smtClean="0"/>
              <a:t>BLOCK</a:t>
            </a:r>
          </a:p>
          <a:p>
            <a:r>
              <a:rPr lang="en-US" sz="1800" dirty="0" smtClean="0"/>
              <a:t>PROCESS</a:t>
            </a:r>
          </a:p>
          <a:p>
            <a:r>
              <a:rPr lang="en-US" sz="1800" dirty="0" smtClean="0"/>
              <a:t>PROCEDURES</a:t>
            </a:r>
          </a:p>
          <a:p>
            <a:r>
              <a:rPr lang="en-US" sz="1800" dirty="0" smtClean="0"/>
              <a:t>In SDL Block and Process are called as AGENTS</a:t>
            </a:r>
          </a:p>
          <a:p>
            <a:r>
              <a:rPr lang="en-US" sz="1800" dirty="0" smtClean="0"/>
              <a:t>The outer most block, the system block is also an agent itself.</a:t>
            </a:r>
          </a:p>
          <a:p>
            <a:r>
              <a:rPr lang="en-US" sz="1800" dirty="0" smtClean="0"/>
              <a:t>This SDL language covers:</a:t>
            </a:r>
          </a:p>
          <a:p>
            <a:r>
              <a:rPr lang="en-US" sz="1800" dirty="0" smtClean="0"/>
              <a:t>System Structure: explains about higherarcy from block to procedures</a:t>
            </a:r>
          </a:p>
          <a:p>
            <a:r>
              <a:rPr lang="en-US" sz="1800" dirty="0" smtClean="0"/>
              <a:t>Communication: established by means of signals and channels</a:t>
            </a:r>
          </a:p>
          <a:p>
            <a:r>
              <a:rPr lang="en-US" sz="1800" dirty="0" smtClean="0"/>
              <a:t>Behavior: defined by different process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2BC"/>
                </a:solidFill>
              </a:rPr>
              <a:t>DATA</a:t>
            </a:r>
            <a:endParaRPr lang="en-US" sz="4000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Inheritance: Describe relationship between objects and their properties</a:t>
            </a:r>
          </a:p>
          <a:p>
            <a:r>
              <a:rPr lang="en-US" sz="1800" dirty="0" smtClean="0"/>
              <a:t>SDL can be represented in either textual or graphical</a:t>
            </a:r>
          </a:p>
          <a:p>
            <a:pPr>
              <a:buNone/>
            </a:pPr>
            <a:endParaRPr lang="en-US" sz="1800" dirty="0"/>
          </a:p>
        </p:txBody>
      </p:sp>
      <p:pic>
        <p:nvPicPr>
          <p:cNvPr id="4" name="Picture 3" descr="Captur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9821" y="2349304"/>
            <a:ext cx="6611815" cy="3776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</TotalTime>
  <Words>943</Words>
  <Application>Microsoft Office PowerPoint</Application>
  <PresentationFormat>On-screen Show (4:3)</PresentationFormat>
  <Paragraphs>123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Helvetica</vt:lpstr>
      <vt:lpstr>Helvetica Neue</vt:lpstr>
      <vt:lpstr>Times New Roman</vt:lpstr>
      <vt:lpstr>Office Theme</vt:lpstr>
      <vt:lpstr>Custom Design</vt:lpstr>
      <vt:lpstr>SPECIFICATIONS and DESCRIPTION LANGUAGE (SDL)</vt:lpstr>
      <vt:lpstr>INTRODUCTION</vt:lpstr>
      <vt:lpstr>SDL and Other Languages</vt:lpstr>
      <vt:lpstr>WHY SDL?</vt:lpstr>
      <vt:lpstr>PROGRESS</vt:lpstr>
      <vt:lpstr>SDL TERMINOLOGY</vt:lpstr>
      <vt:lpstr>SDL TERMINOLOGY</vt:lpstr>
      <vt:lpstr>SDL TERMINOLOGY</vt:lpstr>
      <vt:lpstr>DATA</vt:lpstr>
      <vt:lpstr>DATA</vt:lpstr>
      <vt:lpstr> PROCESS DIAGRAM OF THE SERVER </vt:lpstr>
      <vt:lpstr>SDL  Implementation</vt:lpstr>
      <vt:lpstr>Structural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Disadvantages</vt:lpstr>
      <vt:lpstr>Tools using SDL</vt:lpstr>
      <vt:lpstr>PowerPoint Presentation</vt:lpstr>
    </vt:vector>
  </TitlesOfParts>
  <Company>University of Missouri - Kansas City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Sri Harsha Chennavajjala</cp:lastModifiedBy>
  <cp:revision>88</cp:revision>
  <dcterms:created xsi:type="dcterms:W3CDTF">2014-01-29T16:55:47Z</dcterms:created>
  <dcterms:modified xsi:type="dcterms:W3CDTF">2016-04-25T20:08:59Z</dcterms:modified>
</cp:coreProperties>
</file>