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45" r:id="rId2"/>
    <p:sldId id="346" r:id="rId3"/>
    <p:sldId id="387" r:id="rId4"/>
    <p:sldId id="389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90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92" r:id="rId32"/>
    <p:sldId id="394" r:id="rId33"/>
    <p:sldId id="393" r:id="rId34"/>
    <p:sldId id="358" r:id="rId35"/>
    <p:sldId id="359" r:id="rId36"/>
    <p:sldId id="395" r:id="rId37"/>
    <p:sldId id="396" r:id="rId38"/>
    <p:sldId id="360" r:id="rId39"/>
    <p:sldId id="361" r:id="rId40"/>
    <p:sldId id="362" r:id="rId41"/>
    <p:sldId id="363" r:id="rId42"/>
    <p:sldId id="397" r:id="rId43"/>
    <p:sldId id="364" r:id="rId44"/>
    <p:sldId id="365" r:id="rId45"/>
    <p:sldId id="367" r:id="rId46"/>
    <p:sldId id="368" r:id="rId47"/>
    <p:sldId id="369" r:id="rId48"/>
    <p:sldId id="370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 autoAdjust="0"/>
    <p:restoredTop sz="9645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0459C61E-BE4F-F24B-8AD0-08D6CEF103AA}" type="datetime3">
              <a:rPr lang="en-US" sz="1300">
                <a:latin typeface="Times New Roman" charset="0"/>
              </a:rPr>
              <a:pPr/>
              <a:t>11 May 2016</a:t>
            </a:fld>
            <a:endParaRPr lang="en-US" sz="1300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6C4C49BD-C886-F444-B913-1C86ACB17F5B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FCD51383-4EC0-D543-8C2B-4480884583C2}" type="datetime3">
              <a:rPr lang="en-US" sz="1300">
                <a:latin typeface="Times New Roman" charset="0"/>
              </a:rPr>
              <a:pPr/>
              <a:t>11 May 2016</a:t>
            </a:fld>
            <a:endParaRPr lang="en-US" sz="1300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AD222C05-45AA-B648-9C47-5086B8FE5083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rial" charset="0"/>
              </a:rPr>
              <a:t>04 End-to-End </a:t>
            </a:r>
            <a:r>
              <a:rPr lang="en-AU" dirty="0" smtClean="0">
                <a:latin typeface="Arial" charset="0"/>
              </a:rPr>
              <a:t>Protocols-2</a:t>
            </a:r>
            <a:endParaRPr lang="en-GB" dirty="0">
              <a:latin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Arial"/>
                <a:ea typeface="ＭＳ Ｐゴシック" charset="0"/>
                <a:cs typeface="Arial"/>
              </a:rPr>
              <a:t>Pipelining: increased utilization</a:t>
            </a:r>
          </a:p>
        </p:txBody>
      </p:sp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charset="0"/>
            </a:endParaRPr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charset="0"/>
            </a:endParaRPr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charset="0"/>
            </a:endParaRPr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RTT </a:t>
            </a:r>
            <a:endParaRPr lang="en-US">
              <a:latin typeface="Times New Roman" charset="0"/>
            </a:endParaRPr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charset="0"/>
            </a:endParaRPr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charset="0"/>
            </a:endParaRPr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charset="0"/>
            </a:endParaRPr>
          </a:p>
        </p:txBody>
      </p:sp>
      <p:grpSp>
        <p:nvGrpSpPr>
          <p:cNvPr id="61465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6149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96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9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66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8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70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6148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89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9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71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6148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82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8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8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2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61474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  <a:cs typeface="+mn-cs"/>
              </a:rPr>
              <a:t>3-packet pipelining increases</a:t>
            </a:r>
          </a:p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  <a:cs typeface="+mn-cs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61479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3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Go-back-N: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ea typeface="MS PGothic" charset="0"/>
              </a:rPr>
              <a:t>sender can have up to N </a:t>
            </a:r>
            <a:r>
              <a:rPr lang="en-US" dirty="0" err="1">
                <a:latin typeface="Gill Sans MT" charset="0"/>
                <a:ea typeface="MS PGothic" charset="0"/>
              </a:rPr>
              <a:t>unacked</a:t>
            </a:r>
            <a:r>
              <a:rPr lang="en-US" dirty="0">
                <a:latin typeface="Gill Sans MT" charset="0"/>
                <a:ea typeface="MS PGothic" charset="0"/>
              </a:rPr>
              <a:t> packets in pipeline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ea typeface="MS PGothic" charset="0"/>
              </a:rPr>
              <a:t>receiver only sends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cumulative </a:t>
            </a:r>
            <a:r>
              <a:rPr lang="en-US" i="1" dirty="0" err="1">
                <a:solidFill>
                  <a:srgbClr val="CC0000"/>
                </a:solidFill>
                <a:latin typeface="Gill Sans MT" charset="0"/>
                <a:ea typeface="MS PGothic" charset="0"/>
              </a:rPr>
              <a:t>ack</a:t>
            </a:r>
            <a:endParaRPr lang="en-US" i="1" dirty="0">
              <a:solidFill>
                <a:srgbClr val="CC0000"/>
              </a:solidFill>
              <a:latin typeface="Gill Sans MT" charset="0"/>
              <a:ea typeface="MS PGothic" charset="0"/>
            </a:endParaRPr>
          </a:p>
          <a:p>
            <a:pPr lvl="1">
              <a:defRPr/>
            </a:pPr>
            <a:r>
              <a:rPr lang="en-US" dirty="0" err="1">
                <a:latin typeface="Gill Sans MT" charset="0"/>
                <a:ea typeface="MS PGothic" charset="0"/>
              </a:rPr>
              <a:t>doesn</a:t>
            </a:r>
            <a:r>
              <a:rPr lang="ja-JP" altLang="en-US" dirty="0">
                <a:latin typeface="Gill Sans MT" charset="0"/>
                <a:ea typeface="MS PGothic" charset="0"/>
              </a:rPr>
              <a:t>’</a:t>
            </a:r>
            <a:r>
              <a:rPr lang="en-US" altLang="ja-JP" dirty="0">
                <a:latin typeface="Gill Sans MT" charset="0"/>
                <a:ea typeface="MS PGothic" charset="0"/>
              </a:rPr>
              <a:t>t </a:t>
            </a:r>
            <a:r>
              <a:rPr lang="en-US" altLang="ja-JP" dirty="0" err="1">
                <a:latin typeface="Gill Sans MT" charset="0"/>
                <a:ea typeface="MS PGothic" charset="0"/>
              </a:rPr>
              <a:t>ack</a:t>
            </a:r>
            <a:r>
              <a:rPr lang="en-US" altLang="ja-JP" dirty="0">
                <a:latin typeface="Gill Sans MT" charset="0"/>
                <a:ea typeface="MS PGothic" charset="0"/>
              </a:rPr>
              <a:t> packet if there</a:t>
            </a:r>
            <a:r>
              <a:rPr lang="ja-JP" altLang="en-US" dirty="0">
                <a:latin typeface="Gill Sans MT" charset="0"/>
                <a:ea typeface="MS PGothic" charset="0"/>
              </a:rPr>
              <a:t>’</a:t>
            </a:r>
            <a:r>
              <a:rPr lang="en-US" altLang="ja-JP" dirty="0">
                <a:latin typeface="Gill Sans MT" charset="0"/>
                <a:ea typeface="MS PGothic" charset="0"/>
              </a:rPr>
              <a:t>s a gap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ea typeface="MS PGothic" charset="0"/>
              </a:rPr>
              <a:t>sender has timer for oldest </a:t>
            </a:r>
            <a:r>
              <a:rPr lang="en-US" dirty="0" err="1">
                <a:latin typeface="Gill Sans MT" charset="0"/>
                <a:ea typeface="MS PGothic" charset="0"/>
              </a:rPr>
              <a:t>unacked</a:t>
            </a:r>
            <a:r>
              <a:rPr lang="en-US" dirty="0">
                <a:latin typeface="Gill Sans MT" charset="0"/>
                <a:ea typeface="MS PGothic" charset="0"/>
              </a:rPr>
              <a:t> packet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when timer expires, retransmit </a:t>
            </a:r>
            <a:r>
              <a:rPr lang="en-US" i="1" dirty="0">
                <a:latin typeface="Gill Sans MT" charset="0"/>
                <a:ea typeface="MS PGothic" charset="0"/>
              </a:rPr>
              <a:t>all</a:t>
            </a:r>
            <a:r>
              <a:rPr lang="en-US" dirty="0">
                <a:latin typeface="Gill Sans MT" charset="0"/>
                <a:ea typeface="MS PGothic" charset="0"/>
              </a:rPr>
              <a:t> </a:t>
            </a:r>
            <a:r>
              <a:rPr lang="en-US" dirty="0" err="1">
                <a:latin typeface="Gill Sans MT" charset="0"/>
                <a:ea typeface="MS PGothic" charset="0"/>
              </a:rPr>
              <a:t>unacked</a:t>
            </a:r>
            <a:r>
              <a:rPr lang="en-US" dirty="0">
                <a:latin typeface="Gill Sans MT" charset="0"/>
                <a:ea typeface="MS PGothic" charset="0"/>
              </a:rPr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latin typeface="Gill Sans MT" charset="0"/>
                <a:ea typeface="MS PGothic" charset="0"/>
              </a:rPr>
              <a:t>Selective Repeat: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latin typeface="Gill Sans MT" charset="0"/>
                <a:ea typeface="MS PGothic" charset="0"/>
              </a:rPr>
              <a:t>sender can have up to N unack</a:t>
            </a:r>
            <a:r>
              <a:rPr lang="ja-JP" altLang="en-US">
                <a:latin typeface="Gill Sans MT" charset="0"/>
                <a:ea typeface="MS PGothic" charset="0"/>
              </a:rPr>
              <a:t>’</a:t>
            </a:r>
            <a:r>
              <a:rPr lang="en-US" altLang="ja-JP">
                <a:latin typeface="Gill Sans MT" charset="0"/>
                <a:ea typeface="MS PGothic" charset="0"/>
              </a:rPr>
              <a:t>ed packets in pipeline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latin typeface="Gill Sans MT" charset="0"/>
                <a:ea typeface="MS PGothic" charset="0"/>
              </a:rPr>
              <a:t>rcvr sends 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individual ack</a:t>
            </a:r>
            <a:r>
              <a:rPr lang="en-US">
                <a:latin typeface="Gill Sans MT" charset="0"/>
                <a:ea typeface="MS PGothic" charset="0"/>
              </a:rPr>
              <a:t> for each packet</a:t>
            </a:r>
          </a:p>
          <a:p>
            <a:pPr>
              <a:lnSpc>
                <a:spcPct val="70000"/>
              </a:lnSpc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lnSpc>
                <a:spcPct val="70000"/>
              </a:lnSpc>
              <a:buFont typeface="Wingdings" charset="0"/>
              <a:buNone/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en-US">
                <a:latin typeface="Gill Sans MT" charset="0"/>
                <a:ea typeface="MS PGothic" charset="0"/>
              </a:rPr>
              <a:t>sender maintains timer for each unacked packet</a:t>
            </a:r>
          </a:p>
          <a:p>
            <a:pPr lvl="1">
              <a:lnSpc>
                <a:spcPct val="80000"/>
              </a:lnSpc>
              <a:defRPr/>
            </a:pPr>
            <a:r>
              <a:rPr lang="en-US">
                <a:latin typeface="Gill Sans MT" charset="0"/>
                <a:ea typeface="MS PGothic" charset="0"/>
              </a:rPr>
              <a:t>when timer expires, retransmit only that unacked packet</a:t>
            </a:r>
          </a:p>
          <a:p>
            <a:pPr>
              <a:lnSpc>
                <a:spcPct val="70000"/>
              </a:lnSpc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Go-Back-N: </a:t>
            </a:r>
            <a:r>
              <a:rPr lang="en-US" dirty="0" smtClean="0">
                <a:ea typeface="ＭＳ Ｐゴシック" charset="0"/>
                <a:cs typeface="+mj-cs"/>
              </a:rPr>
              <a:t>Sender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k-bit seq # in pkt header</a:t>
            </a:r>
          </a:p>
          <a:p>
            <a:pPr>
              <a:defRPr/>
            </a:pP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window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of up to N, consecutive unack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ed pkts allowed</a:t>
            </a: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pic>
        <p:nvPicPr>
          <p:cNvPr id="63493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ACK(n): ACKs all </a:t>
            </a:r>
            <a:r>
              <a:rPr lang="en-US" sz="2400" dirty="0" err="1">
                <a:latin typeface="Gill Sans MT" charset="0"/>
              </a:rPr>
              <a:t>pkts</a:t>
            </a:r>
            <a:r>
              <a:rPr lang="en-US" sz="2400" dirty="0">
                <a:latin typeface="Gill Sans MT" charset="0"/>
              </a:rPr>
              <a:t> up to, including </a:t>
            </a:r>
            <a:r>
              <a:rPr lang="en-US" sz="2400" dirty="0" err="1">
                <a:latin typeface="Gill Sans MT" charset="0"/>
              </a:rPr>
              <a:t>seq</a:t>
            </a:r>
            <a:r>
              <a:rPr lang="en-US" sz="2400" dirty="0">
                <a:latin typeface="Gill Sans MT" charset="0"/>
              </a:rPr>
              <a:t> # n - </a:t>
            </a:r>
            <a:r>
              <a:rPr lang="ja-JP" altLang="en-US" sz="2400" i="1" dirty="0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</a:rPr>
              <a:t>cumulative ACK</a:t>
            </a:r>
            <a:r>
              <a:rPr lang="ja-JP" altLang="en-US" sz="2400" i="1" dirty="0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Gill Sans MT" charset="0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</a:rPr>
              <a:t>may receive duplicate ACKs (see receiver)</a:t>
            </a:r>
            <a:endParaRPr lang="en-US" sz="2000" dirty="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timer for oldest in-flight </a:t>
            </a:r>
            <a:r>
              <a:rPr lang="en-US" sz="2400" dirty="0" err="1">
                <a:latin typeface="Gill Sans MT" charset="0"/>
              </a:rPr>
              <a:t>pkt</a:t>
            </a:r>
            <a:endParaRPr lang="en-US" sz="2400" dirty="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1" dirty="0">
                <a:latin typeface="Gill Sans MT" charset="0"/>
              </a:rPr>
              <a:t>timeout(n):</a:t>
            </a:r>
            <a:r>
              <a:rPr lang="en-US" sz="2400" dirty="0">
                <a:latin typeface="Gill Sans MT" charset="0"/>
              </a:rPr>
              <a:t> retransmit packet n and all higher </a:t>
            </a:r>
            <a:r>
              <a:rPr lang="en-US" sz="2400" dirty="0" err="1">
                <a:latin typeface="Gill Sans MT" charset="0"/>
              </a:rPr>
              <a:t>seq</a:t>
            </a:r>
            <a:r>
              <a:rPr lang="en-US" sz="2400" dirty="0">
                <a:latin typeface="Gill Sans MT" charset="0"/>
              </a:rPr>
              <a:t> # </a:t>
            </a:r>
            <a:r>
              <a:rPr lang="en-US" sz="2400" dirty="0" err="1">
                <a:latin typeface="Gill Sans MT" charset="0"/>
              </a:rPr>
              <a:t>pkts</a:t>
            </a:r>
            <a:r>
              <a:rPr lang="en-US" sz="2400" dirty="0">
                <a:latin typeface="Gill Sans MT" charset="0"/>
              </a:rPr>
              <a:t> in </a:t>
            </a:r>
            <a:r>
              <a:rPr lang="en-US" sz="2400" dirty="0" smtClean="0">
                <a:latin typeface="Gill Sans MT" charset="0"/>
              </a:rPr>
              <a:t>window</a:t>
            </a:r>
            <a:endParaRPr lang="en-US" sz="2800" dirty="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8CE9E10D-B6FE-AC4C-9927-99D6EF00097D}" type="slidenum">
              <a:rPr lang="en-US" sz="1200" smtClean="0"/>
              <a:pPr>
                <a:defRPr/>
              </a:pPr>
              <a:t>13</a:t>
            </a:fld>
            <a:endParaRPr lang="en-US" sz="120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209800"/>
            <a:ext cx="8148637" cy="28543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ea typeface="MS PGothic" charset="0"/>
              </a:rPr>
              <a:t>ACK-only: always send ACK for correctly-received </a:t>
            </a:r>
            <a:r>
              <a:rPr lang="en-US" dirty="0" err="1">
                <a:latin typeface="Gill Sans MT" charset="0"/>
                <a:ea typeface="MS PGothic" charset="0"/>
              </a:rPr>
              <a:t>pkt</a:t>
            </a:r>
            <a:r>
              <a:rPr lang="en-US" dirty="0">
                <a:latin typeface="Gill Sans MT" charset="0"/>
                <a:ea typeface="MS PGothic" charset="0"/>
              </a:rPr>
              <a:t> with highest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in-order</a:t>
            </a:r>
            <a:r>
              <a:rPr lang="en-US" dirty="0">
                <a:latin typeface="Gill Sans MT" charset="0"/>
                <a:ea typeface="MS PGothic" charset="0"/>
              </a:rPr>
              <a:t> </a:t>
            </a:r>
            <a:r>
              <a:rPr lang="en-US" dirty="0" err="1">
                <a:latin typeface="Gill Sans MT" charset="0"/>
                <a:ea typeface="MS PGothic" charset="0"/>
              </a:rPr>
              <a:t>seq</a:t>
            </a:r>
            <a:r>
              <a:rPr lang="en-US" dirty="0">
                <a:latin typeface="Gill Sans MT" charset="0"/>
                <a:ea typeface="MS PGothic" charset="0"/>
              </a:rPr>
              <a:t> #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may generate duplicate ACKs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need only remember </a:t>
            </a:r>
            <a:r>
              <a:rPr lang="en-US" b="1" dirty="0" err="1">
                <a:latin typeface="Courier New" charset="0"/>
                <a:ea typeface="MS PGothic" charset="0"/>
              </a:rPr>
              <a:t>expectedseqnum</a:t>
            </a:r>
            <a:endParaRPr lang="en-US" b="1" dirty="0">
              <a:latin typeface="Courier New" charset="0"/>
              <a:ea typeface="MS PGothic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out-of-order </a:t>
            </a:r>
            <a:r>
              <a:rPr lang="en-US" dirty="0" err="1">
                <a:latin typeface="Gill Sans MT" charset="0"/>
                <a:ea typeface="MS PGothic" charset="0"/>
              </a:rPr>
              <a:t>pkt</a:t>
            </a:r>
            <a:r>
              <a:rPr lang="en-US" dirty="0">
                <a:latin typeface="Gill Sans MT" charset="0"/>
                <a:ea typeface="MS PGothic" charset="0"/>
              </a:rPr>
              <a:t>: 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discard (don</a:t>
            </a:r>
            <a:r>
              <a:rPr lang="ja-JP" altLang="en-US" dirty="0">
                <a:latin typeface="Gill Sans MT" charset="0"/>
                <a:ea typeface="MS PGothic" charset="0"/>
              </a:rPr>
              <a:t>’</a:t>
            </a:r>
            <a:r>
              <a:rPr lang="en-US" altLang="ja-JP" dirty="0">
                <a:latin typeface="Gill Sans MT" charset="0"/>
                <a:ea typeface="MS PGothic" charset="0"/>
              </a:rPr>
              <a:t>t buffer): </a:t>
            </a:r>
            <a:r>
              <a:rPr lang="en-US" altLang="ja-JP" i="1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no receiver buffering!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re-ACK </a:t>
            </a:r>
            <a:r>
              <a:rPr lang="en-US" dirty="0" err="1">
                <a:latin typeface="Gill Sans MT" charset="0"/>
                <a:ea typeface="MS PGothic" charset="0"/>
              </a:rPr>
              <a:t>pkt</a:t>
            </a:r>
            <a:r>
              <a:rPr lang="en-US" dirty="0">
                <a:latin typeface="Gill Sans MT" charset="0"/>
                <a:ea typeface="MS PGothic" charset="0"/>
              </a:rPr>
              <a:t> with highest in-order </a:t>
            </a:r>
            <a:r>
              <a:rPr lang="en-US" dirty="0" err="1">
                <a:latin typeface="Gill Sans MT" charset="0"/>
                <a:ea typeface="MS PGothic" charset="0"/>
              </a:rPr>
              <a:t>seq</a:t>
            </a:r>
            <a:r>
              <a:rPr lang="en-US" dirty="0">
                <a:latin typeface="Gill Sans MT" charset="0"/>
                <a:ea typeface="MS PGothic" charset="0"/>
              </a:rPr>
              <a:t> #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GBN: </a:t>
            </a:r>
            <a:r>
              <a:rPr lang="en-US" dirty="0">
                <a:ea typeface="ＭＳ Ｐゴシック" charset="0"/>
              </a:rPr>
              <a:t>R</a:t>
            </a:r>
            <a:r>
              <a:rPr lang="en-US" dirty="0" smtClean="0">
                <a:ea typeface="ＭＳ Ｐゴシック" charset="0"/>
                <a:cs typeface="+mj-cs"/>
              </a:rPr>
              <a:t>eceiver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3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GBN in action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cs typeface="+mn-cs"/>
              </a:rPr>
              <a:t>send  pkt0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send  pkt1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send  pkt2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send  pkt3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cs typeface="+mn-cs"/>
              </a:rPr>
              <a:t>receive pkt0, send ack0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receive pkt1, send ack1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receive pkt3, discard,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1800" smtClean="0"/>
              <a:t>rcv ack0, send pkt4</a:t>
            </a:r>
          </a:p>
          <a:p>
            <a:pPr algn="r">
              <a:defRPr/>
            </a:pPr>
            <a:r>
              <a:rPr lang="en-US" sz="1800" smtClean="0"/>
              <a:t>rcv ack1, send pkt5</a:t>
            </a:r>
          </a:p>
          <a:p>
            <a:pPr algn="r">
              <a:defRPr/>
            </a:pPr>
            <a:endParaRPr lang="en-US" sz="1800" smtClean="0"/>
          </a:p>
        </p:txBody>
      </p:sp>
      <p:pic>
        <p:nvPicPr>
          <p:cNvPr id="66570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smtClean="0">
                <a:solidFill>
                  <a:srgbClr val="FF0000"/>
                </a:solidFill>
                <a:cs typeface="+mn-cs"/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  <a:cs typeface="+mn-cs"/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66584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cs typeface="+mn-cs"/>
              </a:rPr>
              <a:t>receive pkt4, discard,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cs typeface="+mn-cs"/>
              </a:rPr>
              <a:t>receive pkt5, discard,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ignore duplicate ACK</a:t>
            </a:r>
          </a:p>
        </p:txBody>
      </p:sp>
      <p:grpSp>
        <p:nvGrpSpPr>
          <p:cNvPr id="66593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 smtClean="0">
                <a:solidFill>
                  <a:srgbClr val="000099"/>
                </a:solidFill>
                <a:cs typeface="+mn-cs"/>
              </a:rPr>
              <a:t>sender window (N=4)</a:t>
            </a:r>
          </a:p>
        </p:txBody>
      </p:sp>
      <p:grpSp>
        <p:nvGrpSpPr>
          <p:cNvPr id="66595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66596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66597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  <a:cs typeface="+mn-cs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  <a:cs typeface="+mn-cs"/>
              </a:rPr>
              <a:t>1 2 3 4</a:t>
            </a:r>
            <a:r>
              <a:rPr lang="en-US" sz="1400" smtClean="0">
                <a:latin typeface="Arial" charset="0"/>
                <a:cs typeface="+mn-cs"/>
              </a:rPr>
              <a:t> 5 6 7 8 </a:t>
            </a:r>
          </a:p>
        </p:txBody>
      </p:sp>
      <p:grpSp>
        <p:nvGrpSpPr>
          <p:cNvPr id="66600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1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2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3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4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Arial"/>
                <a:ea typeface="MS PGothic" charset="0"/>
                <a:cs typeface="Arial"/>
              </a:rPr>
              <a:t>Selective repeat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receiver </a:t>
            </a:r>
            <a:r>
              <a:rPr lang="en-US" i="1" dirty="0">
                <a:latin typeface="Gill Sans MT" charset="0"/>
                <a:ea typeface="MS PGothic" charset="0"/>
              </a:rPr>
              <a:t>individually</a:t>
            </a:r>
            <a:r>
              <a:rPr lang="en-US" dirty="0">
                <a:latin typeface="Gill Sans MT" charset="0"/>
                <a:ea typeface="MS PGothic" charset="0"/>
              </a:rPr>
              <a:t> acknowledges all correctly received </a:t>
            </a:r>
            <a:r>
              <a:rPr lang="en-US" dirty="0" err="1">
                <a:latin typeface="Gill Sans MT" charset="0"/>
                <a:ea typeface="MS PGothic" charset="0"/>
              </a:rPr>
              <a:t>pkts</a:t>
            </a:r>
            <a:endParaRPr lang="en-US" dirty="0">
              <a:latin typeface="Gill Sans MT" charset="0"/>
              <a:ea typeface="MS PGothic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buffers </a:t>
            </a:r>
            <a:r>
              <a:rPr lang="en-US" dirty="0" err="1">
                <a:latin typeface="Gill Sans MT" charset="0"/>
                <a:ea typeface="MS PGothic" charset="0"/>
              </a:rPr>
              <a:t>pkts</a:t>
            </a:r>
            <a:r>
              <a:rPr lang="en-US" dirty="0">
                <a:latin typeface="Gill Sans MT" charset="0"/>
                <a:ea typeface="MS PGothic" charset="0"/>
              </a:rPr>
              <a:t>, as needed, for eventual in-order delivery to upper layer</a:t>
            </a: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sender only resends </a:t>
            </a:r>
            <a:r>
              <a:rPr lang="en-US" dirty="0" err="1">
                <a:latin typeface="Gill Sans MT" charset="0"/>
                <a:ea typeface="MS PGothic" charset="0"/>
              </a:rPr>
              <a:t>pkts</a:t>
            </a:r>
            <a:r>
              <a:rPr lang="en-US" dirty="0">
                <a:latin typeface="Gill Sans MT" charset="0"/>
                <a:ea typeface="MS PGothic" charset="0"/>
              </a:rPr>
              <a:t> for which ACK not received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sender timer for each </a:t>
            </a:r>
            <a:r>
              <a:rPr lang="en-US" dirty="0" err="1">
                <a:latin typeface="Gill Sans MT" charset="0"/>
                <a:ea typeface="MS PGothic" charset="0"/>
              </a:rPr>
              <a:t>unACKed</a:t>
            </a:r>
            <a:r>
              <a:rPr lang="en-US" dirty="0">
                <a:latin typeface="Gill Sans MT" charset="0"/>
                <a:ea typeface="MS PGothic" charset="0"/>
              </a:rPr>
              <a:t> </a:t>
            </a:r>
            <a:r>
              <a:rPr lang="en-US" dirty="0" err="1">
                <a:latin typeface="Gill Sans MT" charset="0"/>
                <a:ea typeface="MS PGothic" charset="0"/>
              </a:rPr>
              <a:t>pkt</a:t>
            </a:r>
            <a:endParaRPr lang="en-US" dirty="0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sender window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  <a:ea typeface="MS PGothic" charset="0"/>
              </a:rPr>
              <a:t>N</a:t>
            </a:r>
            <a:r>
              <a:rPr lang="en-US" dirty="0">
                <a:latin typeface="Gill Sans MT" charset="0"/>
                <a:ea typeface="MS PGothic" charset="0"/>
              </a:rPr>
              <a:t> consecutive </a:t>
            </a:r>
            <a:r>
              <a:rPr lang="en-US" dirty="0" err="1">
                <a:latin typeface="Gill Sans MT" charset="0"/>
                <a:ea typeface="MS PGothic" charset="0"/>
              </a:rPr>
              <a:t>seq</a:t>
            </a:r>
            <a:r>
              <a:rPr lang="en-US" dirty="0">
                <a:latin typeface="Gill Sans MT" charset="0"/>
                <a:ea typeface="MS PGothic" charset="0"/>
              </a:rPr>
              <a:t> #</a:t>
            </a:r>
            <a:r>
              <a:rPr lang="ja-JP" altLang="en-US" dirty="0">
                <a:latin typeface="Gill Sans MT" charset="0"/>
                <a:ea typeface="MS PGothic" charset="0"/>
              </a:rPr>
              <a:t>’</a:t>
            </a:r>
            <a:r>
              <a:rPr lang="en-US" altLang="ja-JP" dirty="0">
                <a:latin typeface="Gill Sans MT" charset="0"/>
                <a:ea typeface="MS PGothic" charset="0"/>
              </a:rPr>
              <a:t>s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limits </a:t>
            </a:r>
            <a:r>
              <a:rPr lang="en-US" dirty="0" err="1">
                <a:latin typeface="Gill Sans MT" charset="0"/>
                <a:ea typeface="MS PGothic" charset="0"/>
              </a:rPr>
              <a:t>seq</a:t>
            </a:r>
            <a:r>
              <a:rPr lang="en-US" dirty="0">
                <a:latin typeface="Gill Sans MT" charset="0"/>
                <a:ea typeface="MS PGothic" charset="0"/>
              </a:rPr>
              <a:t> #s of sent, </a:t>
            </a:r>
            <a:r>
              <a:rPr lang="en-US" dirty="0" err="1">
                <a:latin typeface="Gill Sans MT" charset="0"/>
                <a:ea typeface="MS PGothic" charset="0"/>
              </a:rPr>
              <a:t>unACKed</a:t>
            </a:r>
            <a:r>
              <a:rPr lang="en-US" dirty="0">
                <a:latin typeface="Gill Sans MT" charset="0"/>
                <a:ea typeface="MS PGothic" charset="0"/>
              </a:rPr>
              <a:t> </a:t>
            </a:r>
            <a:r>
              <a:rPr lang="en-US" dirty="0" err="1">
                <a:latin typeface="Gill Sans MT" charset="0"/>
                <a:ea typeface="MS PGothic" charset="0"/>
              </a:rPr>
              <a:t>pkts</a:t>
            </a:r>
            <a:endParaRPr lang="en-US" dirty="0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44475"/>
            <a:ext cx="8486775" cy="898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Arial"/>
                <a:ea typeface="MS PGothic" charset="0"/>
                <a:cs typeface="Arial"/>
              </a:rPr>
              <a:t>Selective repeat: sender, receiver windows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pic>
        <p:nvPicPr>
          <p:cNvPr id="68612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data from above: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if next available seq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timeout(n):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  <a:ea typeface="MS PGothic" charset="0"/>
              </a:rPr>
              <a:t>ACK(n)</a:t>
            </a:r>
            <a:r>
              <a:rPr lang="en-US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 sz="2400">
                <a:latin typeface="Gill Sans MT" charset="0"/>
                <a:ea typeface="MS PGothic" charset="0"/>
              </a:rPr>
              <a:t>in </a:t>
            </a:r>
            <a:r>
              <a:rPr lang="en-US" sz="1800">
                <a:latin typeface="Gill Sans MT" charset="0"/>
                <a:ea typeface="MS PGothic" charset="0"/>
              </a:rPr>
              <a:t>[sendbase,sendbase+N]:</a:t>
            </a:r>
            <a:endParaRPr lang="en-US" sz="2400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mark pkt n as received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if n smallest unACKed pkt, advance window base to next unACKed seq # </a:t>
            </a: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9639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  <a:cs typeface="+mn-cs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charset="0"/>
              </a:rPr>
              <a:t>[rcvbase, rcvbase+N-1]</a:t>
            </a:r>
            <a:endParaRPr lang="en-US" sz="2800">
              <a:solidFill>
                <a:srgbClr val="CC0000"/>
              </a:solidFill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send 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out-of-order: buffer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in-order: deliver (also deliver buffered, in-order pkts), advance window to next not-yet-received pkt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charset="0"/>
              </a:rPr>
              <a:t>[rcvbase-N,rcvbase-1]</a:t>
            </a:r>
            <a:endParaRPr lang="en-US" sz="2800">
              <a:solidFill>
                <a:srgbClr val="CC0000"/>
              </a:solidFill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otherwise: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ignore </a:t>
            </a:r>
            <a:endParaRPr lang="en-US" sz="280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  <a:cs typeface="+mn-cs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cs typeface="+mn-cs"/>
              </a:rPr>
              <a:t>send  pkt0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send  pkt1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send  pkt2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send  pkt3</a:t>
            </a:r>
          </a:p>
          <a:p>
            <a:pPr algn="r">
              <a:defRPr/>
            </a:pPr>
            <a:r>
              <a:rPr lang="en-US" sz="1800" smtClean="0">
                <a:cs typeface="+mn-cs"/>
              </a:rPr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cs typeface="+mn-cs"/>
              </a:rPr>
              <a:t>receive pkt0, send ack0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receive pkt1, send ack1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receive pkt3, buffer,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1800" smtClean="0"/>
              <a:t>rcv ack0, send pkt4</a:t>
            </a:r>
          </a:p>
          <a:p>
            <a:pPr algn="r">
              <a:defRPr/>
            </a:pPr>
            <a:r>
              <a:rPr lang="en-US" sz="1800" smtClean="0"/>
              <a:t>rcv ack1, send pkt5</a:t>
            </a:r>
          </a:p>
          <a:p>
            <a:pPr algn="r">
              <a:defRPr/>
            </a:pPr>
            <a:endParaRPr lang="en-US" sz="1800" smtClean="0"/>
          </a:p>
        </p:txBody>
      </p:sp>
      <p:pic>
        <p:nvPicPr>
          <p:cNvPr id="70667" name="Picture 10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smtClean="0">
                <a:solidFill>
                  <a:srgbClr val="FF0000"/>
                </a:solidFill>
                <a:cs typeface="+mn-cs"/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  <a:cs typeface="+mn-cs"/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cs typeface="+mn-cs"/>
              </a:rPr>
              <a:t>receive pkt4, buffer,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cs typeface="+mn-cs"/>
              </a:rPr>
              <a:t>receive pkt5, buffer, </a:t>
            </a:r>
          </a:p>
          <a:p>
            <a:pPr algn="l">
              <a:defRPr/>
            </a:pPr>
            <a:r>
              <a:rPr lang="en-US" sz="1800" smtClean="0">
                <a:cs typeface="+mn-cs"/>
              </a:rPr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record ack3 arrived</a:t>
            </a:r>
          </a:p>
        </p:txBody>
      </p:sp>
      <p:grpSp>
        <p:nvGrpSpPr>
          <p:cNvPr id="70687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 smtClean="0">
                <a:solidFill>
                  <a:srgbClr val="000099"/>
                </a:solidFill>
                <a:cs typeface="+mn-cs"/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70690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70691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70692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 smtClean="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  <a:cs typeface="+mn-cs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  <a:cs typeface="+mn-cs"/>
              </a:rPr>
              <a:t>1 2 3 4</a:t>
            </a:r>
            <a:r>
              <a:rPr lang="en-US" sz="1400" smtClean="0">
                <a:latin typeface="Arial" charset="0"/>
                <a:cs typeface="+mn-cs"/>
              </a:rPr>
              <a:t> 5 6 7 8 </a:t>
            </a:r>
          </a:p>
        </p:txBody>
      </p:sp>
      <p:grpSp>
        <p:nvGrpSpPr>
          <p:cNvPr id="70695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6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7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8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9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 smtClean="0">
                  <a:latin typeface="Arial" charset="0"/>
                  <a:cs typeface="+mn-cs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7107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cs typeface="+mn-cs"/>
              </a:rPr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cs typeface="+mn-cs"/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16905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3592512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600" dirty="0">
                <a:latin typeface="Arial"/>
                <a:ea typeface="MS PGothic" charset="0"/>
                <a:cs typeface="Arial"/>
              </a:rPr>
              <a:t>Selective repeat:</a:t>
            </a:r>
            <a:br>
              <a:rPr lang="en-US" sz="3600" dirty="0">
                <a:latin typeface="Arial"/>
                <a:ea typeface="MS PGothic" charset="0"/>
                <a:cs typeface="Arial"/>
              </a:rPr>
            </a:br>
            <a:r>
              <a:rPr lang="en-US" sz="3600" dirty="0">
                <a:latin typeface="Arial"/>
                <a:ea typeface="MS PGothic" charset="0"/>
                <a:cs typeface="Arial"/>
              </a:rPr>
              <a:t>dilemma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latin typeface="Gill Sans MT" charset="0"/>
                <a:ea typeface="MS PGothic" charset="0"/>
              </a:rPr>
              <a:t>example: 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seq #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s: 0, 1, 2, 3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window size=3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>
                <a:cs typeface="+mn-cs"/>
              </a:rPr>
              <a:t>receiver window</a:t>
            </a:r>
          </a:p>
          <a:p>
            <a:pPr algn="l">
              <a:defRPr/>
            </a:pPr>
            <a:r>
              <a:rPr lang="en-US" sz="1400" smtClean="0">
                <a:cs typeface="+mn-cs"/>
              </a:rPr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>
                <a:cs typeface="+mn-cs"/>
              </a:rPr>
              <a:t>sender window</a:t>
            </a:r>
          </a:p>
          <a:p>
            <a:pPr algn="l">
              <a:defRPr/>
            </a:pPr>
            <a:r>
              <a:rPr lang="en-US" sz="1400" smtClean="0">
                <a:cs typeface="+mn-cs"/>
              </a:rPr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71733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 smtClean="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734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 smtClean="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735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 smtClean="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pkt2</a:t>
              </a:r>
            </a:p>
          </p:txBody>
        </p:sp>
        <p:grpSp>
          <p:nvGrpSpPr>
            <p:cNvPr id="71742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 smtClean="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+mn-cs"/>
                </a:rPr>
                <a:t>0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 1 2 3</a:t>
              </a:r>
              <a:r>
                <a:rPr lang="en-US" sz="1200" smtClean="0">
                  <a:latin typeface="Arial" charset="0"/>
                  <a:cs typeface="+mn-cs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+mn-cs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2 3 0</a:t>
              </a:r>
              <a:r>
                <a:rPr lang="en-US" sz="1200" smtClean="0">
                  <a:latin typeface="Arial" charset="0"/>
                  <a:cs typeface="+mn-cs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+mn-cs"/>
                </a:rPr>
                <a:t>0 1 2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3 0 1</a:t>
              </a:r>
              <a:r>
                <a:rPr lang="en-US" sz="1200" smtClean="0">
                  <a:latin typeface="Arial" charset="0"/>
                  <a:cs typeface="+mn-cs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  <a:cs typeface="+mn-cs"/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  <a:cs typeface="+mn-cs"/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(b) oops!</a:t>
              </a:r>
            </a:p>
          </p:txBody>
        </p:sp>
      </p:grpSp>
      <p:grpSp>
        <p:nvGrpSpPr>
          <p:cNvPr id="71690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71697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 smtClean="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698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 smtClean="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699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 smtClean="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+mn-cs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 2</a:t>
              </a:r>
              <a:r>
                <a:rPr lang="en-US" sz="1200" smtClean="0">
                  <a:latin typeface="Arial" charset="0"/>
                  <a:cs typeface="+mn-cs"/>
                </a:rPr>
                <a:t>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3 0</a:t>
              </a:r>
              <a:r>
                <a:rPr lang="en-US" sz="1200" smtClean="0">
                  <a:latin typeface="Arial" charset="0"/>
                  <a:cs typeface="+mn-cs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+mn-cs"/>
                </a:rPr>
                <a:t>0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 1 2 3</a:t>
              </a:r>
              <a:r>
                <a:rPr lang="en-US" sz="1200" smtClean="0">
                  <a:latin typeface="Arial" charset="0"/>
                  <a:cs typeface="+mn-cs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+mn-cs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 2 3 0</a:t>
              </a:r>
              <a:r>
                <a:rPr lang="en-US" sz="1200" smtClean="0">
                  <a:latin typeface="Arial" charset="0"/>
                  <a:cs typeface="+mn-cs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+mn-cs"/>
                </a:rPr>
                <a:t>0 1 2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+mn-cs"/>
                </a:rPr>
                <a:t>3 0 1</a:t>
              </a:r>
              <a:r>
                <a:rPr lang="en-US" sz="1200" smtClean="0">
                  <a:latin typeface="Arial" charset="0"/>
                  <a:cs typeface="+mn-cs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  <a:cs typeface="+mn-cs"/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 smtClean="0">
                  <a:solidFill>
                    <a:srgbClr val="CC0000"/>
                  </a:solidFill>
                  <a:cs typeface="+mn-cs"/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722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  <a:cs typeface="+mn-cs"/>
                  </a:rPr>
                  <a:t>0 </a:t>
                </a: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1 2</a:t>
                </a:r>
                <a:r>
                  <a:rPr lang="en-US" sz="1200" smtClean="0">
                    <a:latin typeface="Arial" charset="0"/>
                    <a:cs typeface="+mn-cs"/>
                  </a:rPr>
                  <a:t> </a:t>
                </a: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3 </a:t>
                </a:r>
                <a:r>
                  <a:rPr lang="en-US" sz="1200" smtClean="0">
                    <a:latin typeface="Arial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71695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i="1" smtClean="0"/>
              <a:t>receiver can</a:t>
            </a:r>
            <a:r>
              <a:rPr lang="ja-JP" altLang="en-US" i="1" smtClean="0"/>
              <a:t>’</a:t>
            </a:r>
            <a:r>
              <a:rPr lang="en-US" altLang="ja-JP" i="1" smtClean="0"/>
              <a:t>t see sender side.</a:t>
            </a:r>
          </a:p>
          <a:p>
            <a:pPr>
              <a:defRPr/>
            </a:pPr>
            <a:r>
              <a:rPr lang="en-US" i="1" smtClean="0"/>
              <a:t>receiver behavior identical in both cases!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</a:rPr>
              <a:t>something</a:t>
            </a:r>
            <a:r>
              <a:rPr lang="ja-JP" altLang="en-US" i="1" smtClean="0">
                <a:solidFill>
                  <a:srgbClr val="CC0000"/>
                </a:solidFill>
              </a:rPr>
              <a:t>’</a:t>
            </a:r>
            <a:r>
              <a:rPr lang="en-US" altLang="ja-JP" i="1" smtClean="0">
                <a:solidFill>
                  <a:srgbClr val="CC0000"/>
                </a:solidFill>
              </a:rPr>
              <a:t>s (very) wrong!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receiver sees no difference in two scenarios!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duplicate data accepted as new in (b)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 dirty="0">
              <a:latin typeface="Gill Sans MT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what relationship between </a:t>
            </a:r>
            <a:r>
              <a:rPr lang="en-US" sz="2400" dirty="0" err="1">
                <a:latin typeface="Gill Sans MT" charset="0"/>
              </a:rPr>
              <a:t>seq</a:t>
            </a:r>
            <a:r>
              <a:rPr lang="en-US" sz="2400" dirty="0">
                <a:latin typeface="Gill Sans MT" charset="0"/>
              </a:rPr>
              <a:t> # size and window size to avoid problem in (b)?</a:t>
            </a:r>
          </a:p>
        </p:txBody>
      </p:sp>
    </p:spTree>
    <p:extLst>
      <p:ext uri="{BB962C8B-B14F-4D97-AF65-F5344CB8AC3E}">
        <p14:creationId xmlns:p14="http://schemas.microsoft.com/office/powerpoint/2010/main" val="30280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Reliable data transfer (Chapter 2)</a:t>
            </a:r>
          </a:p>
          <a:p>
            <a:r>
              <a:rPr lang="en-US" dirty="0">
                <a:solidFill>
                  <a:srgbClr val="1F497D"/>
                </a:solidFill>
              </a:rPr>
              <a:t>Congestion Control (Chapter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Reliable Data Transfer Protocols Summary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8994"/>
              </p:ext>
            </p:extLst>
          </p:nvPr>
        </p:nvGraphicFramePr>
        <p:xfrm>
          <a:off x="685800" y="1904999"/>
          <a:ext cx="7848600" cy="449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and 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Selective Repeat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014">
                <a:tc>
                  <a:txBody>
                    <a:bodyPr/>
                    <a:lstStyle/>
                    <a:p>
                      <a:r>
                        <a:rPr lang="en-US" dirty="0" smtClean="0"/>
                        <a:t>(max/min)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Sender’s buffer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Receiver’s buffer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311">
                <a:tc>
                  <a:txBody>
                    <a:bodyPr/>
                    <a:lstStyle/>
                    <a:p>
                      <a:r>
                        <a:rPr lang="en-US" dirty="0" smtClean="0"/>
                        <a:t>(max/min)</a:t>
                      </a:r>
                      <a:r>
                        <a:rPr lang="en-US" baseline="0" dirty="0" smtClean="0"/>
                        <a:t> seq.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44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timers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311">
                <a:tc>
                  <a:txBody>
                    <a:bodyPr/>
                    <a:lstStyle/>
                    <a:p>
                      <a:r>
                        <a:rPr lang="en-US" dirty="0" smtClean="0"/>
                        <a:t>Acknowledgement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Arial"/>
                <a:ea typeface="MS PGothic" charset="0"/>
                <a:cs typeface="Arial"/>
              </a:rPr>
              <a:t>congestion</a:t>
            </a:r>
            <a:r>
              <a:rPr lang="en-US" sz="3200" dirty="0">
                <a:solidFill>
                  <a:srgbClr val="CC0000"/>
                </a:solidFill>
                <a:latin typeface="Arial"/>
                <a:ea typeface="MS PGothic" charset="0"/>
                <a:cs typeface="Arial"/>
              </a:rPr>
              <a:t>:</a:t>
            </a:r>
            <a:endParaRPr lang="en-US" dirty="0">
              <a:solidFill>
                <a:srgbClr val="CC0000"/>
              </a:solidFill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informally: </a:t>
            </a:r>
            <a:r>
              <a:rPr lang="ja-JP" altLang="en-US" dirty="0">
                <a:latin typeface="Arial"/>
                <a:ea typeface="MS PGothic" charset="0"/>
                <a:cs typeface="Arial"/>
              </a:rPr>
              <a:t>“</a:t>
            </a:r>
            <a:r>
              <a:rPr lang="en-US" altLang="ja-JP" dirty="0">
                <a:latin typeface="Arial"/>
                <a:ea typeface="MS PGothic" charset="0"/>
                <a:cs typeface="Arial"/>
              </a:rPr>
              <a:t>too many sources sending too much data too fast for </a:t>
            </a:r>
            <a:r>
              <a:rPr lang="en-US" altLang="ja-JP" i="1" dirty="0">
                <a:solidFill>
                  <a:srgbClr val="000099"/>
                </a:solidFill>
                <a:latin typeface="Arial"/>
                <a:ea typeface="MS PGothic" charset="0"/>
                <a:cs typeface="Arial"/>
              </a:rPr>
              <a:t>network</a:t>
            </a:r>
            <a:r>
              <a:rPr lang="en-US" altLang="ja-JP" dirty="0">
                <a:latin typeface="Arial"/>
                <a:ea typeface="MS PGothic" charset="0"/>
                <a:cs typeface="Arial"/>
              </a:rPr>
              <a:t> to handle</a:t>
            </a:r>
            <a:r>
              <a:rPr lang="ja-JP" altLang="en-US" dirty="0">
                <a:latin typeface="Arial"/>
                <a:ea typeface="MS PGothic" charset="0"/>
                <a:cs typeface="Arial"/>
              </a:rPr>
              <a:t>”</a:t>
            </a:r>
            <a:endParaRPr lang="en-US" altLang="ja-JP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different from flow control!</a:t>
            </a:r>
          </a:p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manifestations:</a:t>
            </a:r>
          </a:p>
          <a:p>
            <a:pPr lvl="1">
              <a:defRPr/>
            </a:pPr>
            <a:r>
              <a:rPr lang="en-US" sz="2800" dirty="0">
                <a:latin typeface="Arial"/>
                <a:ea typeface="MS PGothic" charset="0"/>
                <a:cs typeface="Arial"/>
              </a:rPr>
              <a:t>lost packets (buffer overflow at routers)</a:t>
            </a:r>
          </a:p>
          <a:p>
            <a:pPr lvl="1">
              <a:defRPr/>
            </a:pPr>
            <a:r>
              <a:rPr lang="en-US" sz="2800" dirty="0">
                <a:latin typeface="Arial"/>
                <a:ea typeface="MS PGothic" charset="0"/>
                <a:cs typeface="Arial"/>
              </a:rPr>
              <a:t>long delays (</a:t>
            </a:r>
            <a:r>
              <a:rPr lang="en-US" sz="2800" dirty="0" err="1">
                <a:latin typeface="Arial"/>
                <a:ea typeface="MS PGothic" charset="0"/>
                <a:cs typeface="Arial"/>
              </a:rPr>
              <a:t>queueing</a:t>
            </a:r>
            <a:r>
              <a:rPr lang="en-US" sz="2800" dirty="0">
                <a:latin typeface="Arial"/>
                <a:ea typeface="MS PGothic" charset="0"/>
                <a:cs typeface="Arial"/>
              </a:rPr>
              <a:t> in router buffers)</a:t>
            </a:r>
          </a:p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a top-10 problem!</a:t>
            </a:r>
          </a:p>
          <a:p>
            <a:pPr>
              <a:defRPr/>
            </a:pPr>
            <a:endParaRPr lang="en-US" sz="2400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Arial"/>
                <a:ea typeface="MS PGothic" charset="0"/>
                <a:cs typeface="Arial"/>
              </a:rPr>
              <a:t>Principles of congestion control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8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Freeform 9"/>
          <p:cNvSpPr>
            <a:spLocks/>
          </p:cNvSpPr>
          <p:nvPr/>
        </p:nvSpPr>
        <p:spPr bwMode="auto">
          <a:xfrm flipH="1">
            <a:off x="4232275" y="164782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76" name="Group 124"/>
          <p:cNvGrpSpPr>
            <a:grpSpLocks/>
          </p:cNvGrpSpPr>
          <p:nvPr/>
        </p:nvGrpSpPr>
        <p:grpSpPr bwMode="auto">
          <a:xfrm>
            <a:off x="3898900" y="2344738"/>
            <a:ext cx="525463" cy="434975"/>
            <a:chOff x="-44" y="1473"/>
            <a:chExt cx="981" cy="1105"/>
          </a:xfrm>
        </p:grpSpPr>
        <p:pic>
          <p:nvPicPr>
            <p:cNvPr id="105648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49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478" name="Freeform 3"/>
          <p:cNvSpPr>
            <a:spLocks/>
          </p:cNvSpPr>
          <p:nvPr/>
        </p:nvSpPr>
        <p:spPr bwMode="auto">
          <a:xfrm>
            <a:off x="8216900" y="284003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9" name="Freeform 6"/>
          <p:cNvSpPr>
            <a:spLocks/>
          </p:cNvSpPr>
          <p:nvPr/>
        </p:nvSpPr>
        <p:spPr bwMode="auto">
          <a:xfrm>
            <a:off x="8593138" y="185896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Freeform 12"/>
          <p:cNvSpPr>
            <a:spLocks/>
          </p:cNvSpPr>
          <p:nvPr/>
        </p:nvSpPr>
        <p:spPr bwMode="auto">
          <a:xfrm flipH="1">
            <a:off x="3357563" y="258921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Rectangle 1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Causes/costs of congestion: scenario 1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8807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514475"/>
            <a:ext cx="3152775" cy="1938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>
                <a:latin typeface="Arial"/>
                <a:ea typeface="MS PGothic" charset="0"/>
                <a:cs typeface="Arial"/>
              </a:rPr>
              <a:t>two senders, two receivers</a:t>
            </a:r>
          </a:p>
          <a:p>
            <a:pPr>
              <a:defRPr/>
            </a:pPr>
            <a:r>
              <a:rPr lang="en-US" sz="2000" dirty="0">
                <a:latin typeface="Arial"/>
                <a:ea typeface="MS PGothic" charset="0"/>
                <a:cs typeface="Arial"/>
              </a:rPr>
              <a:t>one router, infinite buffers </a:t>
            </a:r>
          </a:p>
          <a:p>
            <a:pPr>
              <a:defRPr/>
            </a:pPr>
            <a:r>
              <a:rPr lang="en-US" sz="2000" dirty="0">
                <a:latin typeface="Arial"/>
                <a:ea typeface="MS PGothic" charset="0"/>
                <a:cs typeface="Arial"/>
              </a:rPr>
              <a:t>output link capacity: R</a:t>
            </a:r>
          </a:p>
          <a:p>
            <a:pPr>
              <a:defRPr/>
            </a:pPr>
            <a:r>
              <a:rPr lang="en-US" sz="2000" dirty="0">
                <a:latin typeface="Arial"/>
                <a:ea typeface="MS PGothic" charset="0"/>
                <a:cs typeface="Arial"/>
              </a:rPr>
              <a:t>no retransmission</a:t>
            </a:r>
          </a:p>
          <a:p>
            <a:pPr>
              <a:defRPr/>
            </a:pPr>
            <a:endParaRPr lang="en-US" sz="2400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8807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5802313"/>
            <a:ext cx="3660775" cy="7842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latin typeface="Arial"/>
                <a:ea typeface="ＭＳ Ｐゴシック" charset="0"/>
                <a:cs typeface="Arial"/>
              </a:rPr>
              <a:t>maximum per-connection throughput: R/2</a:t>
            </a:r>
          </a:p>
        </p:txBody>
      </p:sp>
      <p:sp>
        <p:nvSpPr>
          <p:cNvPr id="105484" name="Oval 18"/>
          <p:cNvSpPr>
            <a:spLocks noChangeArrowheads="1"/>
          </p:cNvSpPr>
          <p:nvPr/>
        </p:nvSpPr>
        <p:spPr bwMode="auto">
          <a:xfrm>
            <a:off x="5635625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Line 19"/>
          <p:cNvSpPr>
            <a:spLocks noChangeShapeType="1"/>
          </p:cNvSpPr>
          <p:nvPr/>
        </p:nvSpPr>
        <p:spPr bwMode="auto">
          <a:xfrm>
            <a:off x="5635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Line 20"/>
          <p:cNvSpPr>
            <a:spLocks noChangeShapeType="1"/>
          </p:cNvSpPr>
          <p:nvPr/>
        </p:nvSpPr>
        <p:spPr bwMode="auto">
          <a:xfrm>
            <a:off x="6699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21"/>
          <p:cNvSpPr>
            <a:spLocks noChangeArrowheads="1"/>
          </p:cNvSpPr>
          <p:nvPr/>
        </p:nvSpPr>
        <p:spPr bwMode="auto">
          <a:xfrm>
            <a:off x="5635625" y="3068638"/>
            <a:ext cx="25241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488" name="Rectangle 22"/>
          <p:cNvSpPr>
            <a:spLocks noChangeArrowheads="1"/>
          </p:cNvSpPr>
          <p:nvPr/>
        </p:nvSpPr>
        <p:spPr bwMode="auto">
          <a:xfrm>
            <a:off x="6376988" y="3059113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489" name="Oval 23"/>
          <p:cNvSpPr>
            <a:spLocks noChangeArrowheads="1"/>
          </p:cNvSpPr>
          <p:nvPr/>
        </p:nvSpPr>
        <p:spPr bwMode="auto">
          <a:xfrm>
            <a:off x="5624513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24"/>
          <p:cNvGrpSpPr>
            <a:grpSpLocks/>
          </p:cNvGrpSpPr>
          <p:nvPr/>
        </p:nvGrpSpPr>
        <p:grpSpPr bwMode="auto">
          <a:xfrm>
            <a:off x="5881688" y="2959100"/>
            <a:ext cx="527050" cy="160338"/>
            <a:chOff x="2848" y="848"/>
            <a:chExt cx="140" cy="98"/>
          </a:xfrm>
        </p:grpSpPr>
        <p:sp>
          <p:nvSpPr>
            <p:cNvPr id="105645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6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7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1" name="Group 28"/>
          <p:cNvGrpSpPr>
            <a:grpSpLocks/>
          </p:cNvGrpSpPr>
          <p:nvPr/>
        </p:nvGrpSpPr>
        <p:grpSpPr bwMode="auto">
          <a:xfrm flipV="1">
            <a:off x="5881688" y="2957513"/>
            <a:ext cx="527050" cy="158750"/>
            <a:chOff x="2848" y="848"/>
            <a:chExt cx="140" cy="98"/>
          </a:xfrm>
        </p:grpSpPr>
        <p:sp>
          <p:nvSpPr>
            <p:cNvPr id="105642" name="Line 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3" name="Line 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4" name="Line 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Text Box 32"/>
          <p:cNvSpPr txBox="1">
            <a:spLocks noChangeArrowheads="1"/>
          </p:cNvSpPr>
          <p:nvPr/>
        </p:nvSpPr>
        <p:spPr bwMode="auto">
          <a:xfrm>
            <a:off x="5881688" y="2178050"/>
            <a:ext cx="14239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chemeClr val="tx2"/>
                </a:solidFill>
                <a:latin typeface="Arial" charset="0"/>
              </a:rPr>
              <a:t>unlimited shared output link buffers</a:t>
            </a:r>
          </a:p>
        </p:txBody>
      </p:sp>
      <p:sp>
        <p:nvSpPr>
          <p:cNvPr id="105493" name="Line 33"/>
          <p:cNvSpPr>
            <a:spLocks noChangeShapeType="1"/>
          </p:cNvSpPr>
          <p:nvPr/>
        </p:nvSpPr>
        <p:spPr bwMode="auto">
          <a:xfrm flipH="1">
            <a:off x="451961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94" name="Line 34"/>
          <p:cNvSpPr>
            <a:spLocks noChangeShapeType="1"/>
          </p:cNvSpPr>
          <p:nvPr/>
        </p:nvSpPr>
        <p:spPr bwMode="auto">
          <a:xfrm flipH="1">
            <a:off x="5005388" y="272256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5" name="Group 35"/>
          <p:cNvGrpSpPr>
            <a:grpSpLocks/>
          </p:cNvGrpSpPr>
          <p:nvPr/>
        </p:nvGrpSpPr>
        <p:grpSpPr bwMode="auto">
          <a:xfrm>
            <a:off x="4459288" y="1703388"/>
            <a:ext cx="650875" cy="904875"/>
            <a:chOff x="12762" y="10336"/>
            <a:chExt cx="1027" cy="1700"/>
          </a:xfrm>
        </p:grpSpPr>
        <p:sp>
          <p:nvSpPr>
            <p:cNvPr id="105636" name="Rectangle 3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7" name="Rectangle 3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8" name="Line 3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9" name="Line 3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0" name="Line 4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1" name="Line 4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96" name="Text Box 42"/>
          <p:cNvSpPr txBox="1">
            <a:spLocks noChangeArrowheads="1"/>
          </p:cNvSpPr>
          <p:nvPr/>
        </p:nvSpPr>
        <p:spPr bwMode="auto">
          <a:xfrm>
            <a:off x="3784600" y="18637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1000">
                <a:solidFill>
                  <a:schemeClr val="tx2"/>
                </a:solidFill>
                <a:latin typeface="Arial" charset="0"/>
              </a:rPr>
              <a:t>Host A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497" name="Text Box 43"/>
          <p:cNvSpPr txBox="1">
            <a:spLocks noChangeArrowheads="1"/>
          </p:cNvSpPr>
          <p:nvPr/>
        </p:nvSpPr>
        <p:spPr bwMode="auto">
          <a:xfrm>
            <a:off x="3054350" y="1136650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latin typeface="Arial" charset="0"/>
              </a:rPr>
              <a:t>original data: </a:t>
            </a:r>
            <a:r>
              <a:rPr lang="en-US" sz="2400">
                <a:solidFill>
                  <a:srgbClr val="CC0000"/>
                </a:solidFill>
                <a:latin typeface="Symbol" charset="0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CC0000"/>
                </a:solidFill>
                <a:latin typeface="Arial" charset="0"/>
              </a:rPr>
              <a:t> </a:t>
            </a:r>
            <a:endParaRPr lang="en-US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05498" name="Line 44"/>
          <p:cNvSpPr>
            <a:spLocks noChangeShapeType="1"/>
          </p:cNvSpPr>
          <p:nvPr/>
        </p:nvSpPr>
        <p:spPr bwMode="auto">
          <a:xfrm flipH="1">
            <a:off x="4081463" y="357981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9" name="Group 45"/>
          <p:cNvGrpSpPr>
            <a:grpSpLocks/>
          </p:cNvGrpSpPr>
          <p:nvPr/>
        </p:nvGrpSpPr>
        <p:grpSpPr bwMode="auto">
          <a:xfrm>
            <a:off x="3602038" y="2598738"/>
            <a:ext cx="650875" cy="904875"/>
            <a:chOff x="12762" y="10336"/>
            <a:chExt cx="1027" cy="1700"/>
          </a:xfrm>
        </p:grpSpPr>
        <p:sp>
          <p:nvSpPr>
            <p:cNvPr id="105630" name="Rectangle 4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1" name="Rectangle 4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2" name="Line 4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3" name="Line 4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4" name="Line 5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5" name="Line 5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0" name="Text Box 52"/>
          <p:cNvSpPr txBox="1">
            <a:spLocks noChangeArrowheads="1"/>
          </p:cNvSpPr>
          <p:nvPr/>
        </p:nvSpPr>
        <p:spPr bwMode="auto">
          <a:xfrm>
            <a:off x="2701925" y="34131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1000">
                <a:solidFill>
                  <a:schemeClr val="tx2"/>
                </a:solidFill>
                <a:latin typeface="Arial" charset="0"/>
              </a:rPr>
              <a:t>Host B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501" name="Line 53"/>
          <p:cNvSpPr>
            <a:spLocks noChangeShapeType="1"/>
          </p:cNvSpPr>
          <p:nvPr/>
        </p:nvSpPr>
        <p:spPr bwMode="auto">
          <a:xfrm flipH="1">
            <a:off x="5005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2" name="Line 54"/>
          <p:cNvSpPr>
            <a:spLocks noChangeShapeType="1"/>
          </p:cNvSpPr>
          <p:nvPr/>
        </p:nvSpPr>
        <p:spPr bwMode="auto">
          <a:xfrm flipH="1">
            <a:off x="6624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3" name="Line 55"/>
          <p:cNvSpPr>
            <a:spLocks noChangeShapeType="1"/>
          </p:cNvSpPr>
          <p:nvPr/>
        </p:nvSpPr>
        <p:spPr bwMode="auto">
          <a:xfrm flipH="1">
            <a:off x="674846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4" name="Line 57"/>
          <p:cNvSpPr>
            <a:spLocks noChangeShapeType="1"/>
          </p:cNvSpPr>
          <p:nvPr/>
        </p:nvSpPr>
        <p:spPr bwMode="auto">
          <a:xfrm flipH="1">
            <a:off x="7642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05" name="Group 58"/>
          <p:cNvGrpSpPr>
            <a:grpSpLocks/>
          </p:cNvGrpSpPr>
          <p:nvPr/>
        </p:nvGrpSpPr>
        <p:grpSpPr bwMode="auto">
          <a:xfrm>
            <a:off x="7954963" y="1808163"/>
            <a:ext cx="650875" cy="904875"/>
            <a:chOff x="12762" y="10336"/>
            <a:chExt cx="1027" cy="1700"/>
          </a:xfrm>
        </p:grpSpPr>
        <p:sp>
          <p:nvSpPr>
            <p:cNvPr id="105624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5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6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7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8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9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6" name="Group 65"/>
          <p:cNvGrpSpPr>
            <a:grpSpLocks/>
          </p:cNvGrpSpPr>
          <p:nvPr/>
        </p:nvGrpSpPr>
        <p:grpSpPr bwMode="auto">
          <a:xfrm>
            <a:off x="7573963" y="2825750"/>
            <a:ext cx="650875" cy="906463"/>
            <a:chOff x="12762" y="10336"/>
            <a:chExt cx="1027" cy="1700"/>
          </a:xfrm>
        </p:grpSpPr>
        <p:sp>
          <p:nvSpPr>
            <p:cNvPr id="105618" name="Rectangle 6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9" name="Rectangle 6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0" name="Line 6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1" name="Line 6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2" name="Line 7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3" name="Line 7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7" name="Oval 72"/>
          <p:cNvSpPr>
            <a:spLocks noChangeArrowheads="1"/>
          </p:cNvSpPr>
          <p:nvPr/>
        </p:nvSpPr>
        <p:spPr bwMode="auto">
          <a:xfrm>
            <a:off x="4795838" y="17605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508" name="Oval 73"/>
          <p:cNvSpPr>
            <a:spLocks noChangeArrowheads="1"/>
          </p:cNvSpPr>
          <p:nvPr/>
        </p:nvSpPr>
        <p:spPr bwMode="auto">
          <a:xfrm>
            <a:off x="3852863" y="26368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509" name="Line 74"/>
          <p:cNvSpPr>
            <a:spLocks noChangeShapeType="1"/>
          </p:cNvSpPr>
          <p:nvPr/>
        </p:nvSpPr>
        <p:spPr bwMode="auto">
          <a:xfrm>
            <a:off x="4370388" y="1539875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0" name="Text Box 75"/>
          <p:cNvSpPr txBox="1">
            <a:spLocks noChangeArrowheads="1"/>
          </p:cNvSpPr>
          <p:nvPr/>
        </p:nvSpPr>
        <p:spPr bwMode="auto">
          <a:xfrm>
            <a:off x="6827838" y="1217613"/>
            <a:ext cx="179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latin typeface="Arial" charset="0"/>
              </a:rPr>
              <a:t>throughput:</a:t>
            </a:r>
            <a:r>
              <a:rPr lang="en-US" sz="2400">
                <a:solidFill>
                  <a:srgbClr val="FF0000"/>
                </a:solidFill>
                <a:latin typeface="Symbol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Symbol" charset="0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</a:rPr>
              <a:t>out</a:t>
            </a:r>
            <a:endParaRPr lang="en-US" sz="2400">
              <a:solidFill>
                <a:srgbClr val="CC0000"/>
              </a:solidFill>
              <a:latin typeface="Comic Sans MS" charset="0"/>
            </a:endParaRPr>
          </a:p>
        </p:txBody>
      </p:sp>
      <p:sp>
        <p:nvSpPr>
          <p:cNvPr id="105511" name="Line 76"/>
          <p:cNvSpPr>
            <a:spLocks noChangeShapeType="1"/>
          </p:cNvSpPr>
          <p:nvPr/>
        </p:nvSpPr>
        <p:spPr bwMode="auto">
          <a:xfrm>
            <a:off x="7672388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2" name="Line 77"/>
          <p:cNvSpPr>
            <a:spLocks noChangeShapeType="1"/>
          </p:cNvSpPr>
          <p:nvPr/>
        </p:nvSpPr>
        <p:spPr bwMode="auto">
          <a:xfrm flipH="1">
            <a:off x="6424613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3" name="Group 78"/>
          <p:cNvGrpSpPr>
            <a:grpSpLocks/>
          </p:cNvGrpSpPr>
          <p:nvPr/>
        </p:nvGrpSpPr>
        <p:grpSpPr bwMode="auto">
          <a:xfrm>
            <a:off x="5995988" y="2989263"/>
            <a:ext cx="673100" cy="266700"/>
            <a:chOff x="10808" y="10250"/>
            <a:chExt cx="1018" cy="403"/>
          </a:xfrm>
        </p:grpSpPr>
        <p:sp>
          <p:nvSpPr>
            <p:cNvPr id="105607" name="Rectangle 79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08" name="Freeform 80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58 w 855"/>
                <a:gd name="T3" fmla="*/ 0 h 390"/>
                <a:gd name="T4" fmla="*/ 58 w 855"/>
                <a:gd name="T5" fmla="*/ 279 h 390"/>
                <a:gd name="T6" fmla="*/ 3 w 855"/>
                <a:gd name="T7" fmla="*/ 279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09" name="Line 81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0" name="Line 82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1" name="Line 83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2" name="Line 84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3" name="Line 85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4" name="Line 86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Line 87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6" name="Line 88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7" name="Line 89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14" name="Freeform 90"/>
          <p:cNvSpPr>
            <a:spLocks/>
          </p:cNvSpPr>
          <p:nvPr/>
        </p:nvSpPr>
        <p:spPr bwMode="auto">
          <a:xfrm>
            <a:off x="3900488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5" name="Freeform 91"/>
          <p:cNvSpPr>
            <a:spLocks/>
          </p:cNvSpPr>
          <p:nvPr/>
        </p:nvSpPr>
        <p:spPr bwMode="auto">
          <a:xfrm>
            <a:off x="4843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6" name="Group 107"/>
          <p:cNvGrpSpPr>
            <a:grpSpLocks/>
          </p:cNvGrpSpPr>
          <p:nvPr/>
        </p:nvGrpSpPr>
        <p:grpSpPr bwMode="auto">
          <a:xfrm>
            <a:off x="1628775" y="4102100"/>
            <a:ext cx="2333625" cy="1701800"/>
            <a:chOff x="837" y="2465"/>
            <a:chExt cx="1470" cy="1072"/>
          </a:xfrm>
        </p:grpSpPr>
        <p:sp>
          <p:nvSpPr>
            <p:cNvPr id="88189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90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91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99" name="Freeform 97"/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93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94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95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R/2</a:t>
              </a:r>
            </a:p>
          </p:txBody>
        </p:sp>
        <p:sp>
          <p:nvSpPr>
            <p:cNvPr id="88196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R/2</a:t>
              </a:r>
            </a:p>
          </p:txBody>
        </p:sp>
        <p:sp>
          <p:nvSpPr>
            <p:cNvPr id="88197" name="Text Box 102"/>
            <p:cNvSpPr txBox="1">
              <a:spLocks noChangeArrowheads="1"/>
            </p:cNvSpPr>
            <p:nvPr/>
          </p:nvSpPr>
          <p:spPr bwMode="auto">
            <a:xfrm rot="-5400000">
              <a:off x="831" y="2840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  <a:cs typeface="+mn-cs"/>
                </a:rPr>
                <a:t>l</a:t>
              </a:r>
              <a:r>
                <a:rPr lang="en-US" sz="2000" baseline="-25000" smtClean="0">
                  <a:latin typeface="Arial" charset="0"/>
                  <a:cs typeface="+mn-cs"/>
                </a:rPr>
                <a:t>out</a:t>
              </a:r>
            </a:p>
          </p:txBody>
        </p:sp>
        <p:sp>
          <p:nvSpPr>
            <p:cNvPr id="88198" name="Text Box 103"/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  <a:cs typeface="+mn-cs"/>
                </a:rPr>
                <a:t>l</a:t>
              </a:r>
              <a:r>
                <a:rPr lang="en-US" sz="2000" baseline="-25000" smtClean="0">
                  <a:latin typeface="Arial" charset="0"/>
                  <a:cs typeface="+mn-cs"/>
                </a:rPr>
                <a:t>in</a:t>
              </a:r>
            </a:p>
          </p:txBody>
        </p:sp>
        <p:sp>
          <p:nvSpPr>
            <p:cNvPr id="88199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517" name="Group 120"/>
          <p:cNvGrpSpPr>
            <a:grpSpLocks/>
          </p:cNvGrpSpPr>
          <p:nvPr/>
        </p:nvGrpSpPr>
        <p:grpSpPr bwMode="auto">
          <a:xfrm>
            <a:off x="5373688" y="4000500"/>
            <a:ext cx="1871662" cy="1804988"/>
            <a:chOff x="4188" y="2667"/>
            <a:chExt cx="1179" cy="1137"/>
          </a:xfrm>
        </p:grpSpPr>
        <p:sp>
          <p:nvSpPr>
            <p:cNvPr id="88181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82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83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91" name="Freeform 112"/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85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86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R/2</a:t>
              </a:r>
            </a:p>
          </p:txBody>
        </p:sp>
        <p:sp>
          <p:nvSpPr>
            <p:cNvPr id="88187" name="Text Box 117"/>
            <p:cNvSpPr txBox="1">
              <a:spLocks noChangeArrowheads="1"/>
            </p:cNvSpPr>
            <p:nvPr/>
          </p:nvSpPr>
          <p:spPr bwMode="auto">
            <a:xfrm rot="-5400000">
              <a:off x="4066" y="310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Arial" charset="0"/>
                </a:rPr>
                <a:t>delay</a:t>
              </a:r>
              <a:endParaRPr lang="en-US" sz="2000" baseline="-25000" smtClean="0">
                <a:latin typeface="Arial" charset="0"/>
              </a:endParaRPr>
            </a:p>
          </p:txBody>
        </p:sp>
        <p:sp>
          <p:nvSpPr>
            <p:cNvPr id="88188" name="Text Box 118"/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  <a:cs typeface="+mn-cs"/>
                </a:rPr>
                <a:t>l</a:t>
              </a:r>
              <a:r>
                <a:rPr lang="en-US" sz="2000" baseline="-25000" smtClean="0">
                  <a:latin typeface="Arial" charset="0"/>
                  <a:cs typeface="+mn-cs"/>
                </a:rPr>
                <a:t>in</a:t>
              </a:r>
            </a:p>
          </p:txBody>
        </p:sp>
      </p:grpSp>
      <p:sp>
        <p:nvSpPr>
          <p:cNvPr id="88111" name="Rectangle 121"/>
          <p:cNvSpPr>
            <a:spLocks noChangeArrowheads="1"/>
          </p:cNvSpPr>
          <p:nvPr/>
        </p:nvSpPr>
        <p:spPr bwMode="auto">
          <a:xfrm>
            <a:off x="4417570" y="5786438"/>
            <a:ext cx="4000944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/>
                <a:ea typeface="ＭＳ Ｐゴシック" charset="0"/>
                <a:cs typeface="Arial"/>
              </a:rPr>
              <a:t>large delays as arrival rate, l</a:t>
            </a:r>
            <a:r>
              <a:rPr lang="en-US" sz="2000" baseline="-25000">
                <a:latin typeface="Arial"/>
                <a:ea typeface="ＭＳ Ｐゴシック" charset="0"/>
                <a:cs typeface="Arial"/>
              </a:rPr>
              <a:t>in</a:t>
            </a:r>
            <a:r>
              <a:rPr lang="en-US" sz="2000">
                <a:latin typeface="Arial"/>
                <a:ea typeface="ＭＳ Ｐゴシック" charset="0"/>
                <a:cs typeface="Arial"/>
              </a:rPr>
              <a:t>, approaches capacity</a:t>
            </a:r>
          </a:p>
        </p:txBody>
      </p:sp>
      <p:grpSp>
        <p:nvGrpSpPr>
          <p:cNvPr id="105519" name="Group 127"/>
          <p:cNvGrpSpPr>
            <a:grpSpLocks/>
          </p:cNvGrpSpPr>
          <p:nvPr/>
        </p:nvGrpSpPr>
        <p:grpSpPr bwMode="auto">
          <a:xfrm>
            <a:off x="8693150" y="2430463"/>
            <a:ext cx="231775" cy="441325"/>
            <a:chOff x="4140" y="429"/>
            <a:chExt cx="1425" cy="2396"/>
          </a:xfrm>
        </p:grpSpPr>
        <p:sp>
          <p:nvSpPr>
            <p:cNvPr id="105556" name="Freeform 12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58" name="Freeform 13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59" name="Freeform 13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3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5561" name="Group 13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79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80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8155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5563" name="Group 13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77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78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8157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58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5566" name="Group 14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75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76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5567" name="Freeform 14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68" name="Group 14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73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74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8162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70" name="Freeform 15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71" name="Freeform 15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5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73" name="Freeform 15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7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68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69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70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8171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72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520" name="Group 160"/>
          <p:cNvGrpSpPr>
            <a:grpSpLocks/>
          </p:cNvGrpSpPr>
          <p:nvPr/>
        </p:nvGrpSpPr>
        <p:grpSpPr bwMode="auto">
          <a:xfrm>
            <a:off x="3013075" y="3321050"/>
            <a:ext cx="525463" cy="434975"/>
            <a:chOff x="-44" y="1473"/>
            <a:chExt cx="981" cy="1105"/>
          </a:xfrm>
        </p:grpSpPr>
        <p:pic>
          <p:nvPicPr>
            <p:cNvPr id="105554" name="Picture 16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55" name="Freeform 16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21" name="Group 163"/>
          <p:cNvGrpSpPr>
            <a:grpSpLocks/>
          </p:cNvGrpSpPr>
          <p:nvPr/>
        </p:nvGrpSpPr>
        <p:grpSpPr bwMode="auto">
          <a:xfrm>
            <a:off x="8375650" y="3395663"/>
            <a:ext cx="231775" cy="441325"/>
            <a:chOff x="4140" y="429"/>
            <a:chExt cx="1425" cy="2396"/>
          </a:xfrm>
        </p:grpSpPr>
        <p:sp>
          <p:nvSpPr>
            <p:cNvPr id="105522" name="Freeform 1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24" name="Freeform 1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Freeform 1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9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5527" name="Group 1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45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46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8121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5529" name="Group 1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43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44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8123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24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5532" name="Group 1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41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42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5533" name="Freeform 1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34" name="Group 1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39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40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8128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36" name="Freeform 1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7" name="Freeform 1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39" name="Freeform 1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3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34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35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36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8137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38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1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Freeform 247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00" name="Group 322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6653" name="Picture 32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54" name="Freeform 3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6501" name="Freeform 254"/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Freeform 243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135063"/>
            <a:ext cx="7975600" cy="1905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one router, </a:t>
            </a:r>
            <a:r>
              <a:rPr lang="en-US" i="1" dirty="0">
                <a:solidFill>
                  <a:srgbClr val="000099"/>
                </a:solidFill>
                <a:latin typeface="Arial"/>
                <a:ea typeface="MS PGothic" charset="0"/>
                <a:cs typeface="Arial"/>
              </a:rPr>
              <a:t>finite</a:t>
            </a:r>
            <a:r>
              <a:rPr lang="en-US" dirty="0">
                <a:latin typeface="Arial"/>
                <a:ea typeface="MS PGothic" charset="0"/>
                <a:cs typeface="Arial"/>
              </a:rPr>
              <a:t> buffers </a:t>
            </a:r>
          </a:p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sender retransmission of timed-out packet</a:t>
            </a:r>
          </a:p>
          <a:p>
            <a:pPr lvl="1"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application-layer input = application-layer output: </a:t>
            </a:r>
            <a:r>
              <a:rPr lang="en-US" dirty="0" err="1">
                <a:latin typeface="Arial"/>
                <a:ea typeface="MS PGothic" charset="0"/>
                <a:cs typeface="Arial"/>
              </a:rPr>
              <a:t>l</a:t>
            </a:r>
            <a:r>
              <a:rPr lang="en-US" baseline="-25000" dirty="0" err="1">
                <a:latin typeface="Arial"/>
                <a:ea typeface="MS PGothic" charset="0"/>
                <a:cs typeface="Arial"/>
              </a:rPr>
              <a:t>in</a:t>
            </a:r>
            <a:r>
              <a:rPr lang="en-US" baseline="-25000" dirty="0">
                <a:latin typeface="Arial"/>
                <a:ea typeface="MS PGothic" charset="0"/>
                <a:cs typeface="Arial"/>
              </a:rPr>
              <a:t> </a:t>
            </a:r>
            <a:r>
              <a:rPr lang="en-US" dirty="0">
                <a:latin typeface="Arial"/>
                <a:ea typeface="MS PGothic" charset="0"/>
                <a:cs typeface="Arial"/>
              </a:rPr>
              <a:t>= l</a:t>
            </a:r>
            <a:r>
              <a:rPr lang="en-US" baseline="-25000" dirty="0">
                <a:latin typeface="Arial"/>
                <a:ea typeface="MS PGothic" charset="0"/>
                <a:cs typeface="Arial"/>
              </a:rPr>
              <a:t>out</a:t>
            </a:r>
          </a:p>
          <a:p>
            <a:pPr lvl="1"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transport-layer input includes </a:t>
            </a:r>
            <a:r>
              <a:rPr lang="en-US" i="1" dirty="0">
                <a:latin typeface="Arial"/>
                <a:ea typeface="MS PGothic" charset="0"/>
                <a:cs typeface="Arial"/>
              </a:rPr>
              <a:t>retransmissions 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err="1">
                <a:latin typeface="Arial"/>
                <a:ea typeface="MS PGothic" charset="0"/>
                <a:cs typeface="Arial"/>
              </a:rPr>
              <a:t>l</a:t>
            </a:r>
            <a:r>
              <a:rPr lang="en-US" baseline="-25000" dirty="0" err="1">
                <a:latin typeface="Arial"/>
                <a:ea typeface="MS PGothic" charset="0"/>
                <a:cs typeface="Arial"/>
              </a:rPr>
              <a:t>in</a:t>
            </a:r>
            <a:r>
              <a:rPr lang="en-US" baseline="-25000" dirty="0">
                <a:latin typeface="Arial"/>
                <a:ea typeface="MS PGothic" charset="0"/>
                <a:cs typeface="Arial"/>
              </a:rPr>
              <a:t> </a:t>
            </a:r>
            <a:r>
              <a:rPr lang="en-US" dirty="0">
                <a:latin typeface="Arial"/>
                <a:ea typeface="MS PGothic" charset="0"/>
                <a:cs typeface="Arial"/>
              </a:rPr>
              <a:t>   </a:t>
            </a:r>
            <a:r>
              <a:rPr lang="en-US" dirty="0" err="1">
                <a:latin typeface="Arial"/>
                <a:ea typeface="MS PGothic" charset="0"/>
                <a:cs typeface="Arial"/>
              </a:rPr>
              <a:t>l</a:t>
            </a:r>
            <a:r>
              <a:rPr lang="en-US" baseline="-25000" dirty="0" err="1">
                <a:latin typeface="Arial"/>
                <a:ea typeface="MS PGothic" charset="0"/>
                <a:cs typeface="Arial"/>
              </a:rPr>
              <a:t>in</a:t>
            </a:r>
            <a:endParaRPr lang="en-US" i="1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endParaRPr lang="en-US" sz="2400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endParaRPr lang="en-US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106504" name="Oval 3"/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Line 4"/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5"/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Rectangle 6"/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08" name="Rectangle 7"/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09" name="Oval 8"/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10" name="Group 9"/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106650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1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2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11" name="Line 13"/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4"/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5"/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Text Box 16"/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15" name="Line 17"/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6" name="Line 18"/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17" name="Group 59"/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106644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45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46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7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8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9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18" name="Text Box 66"/>
          <p:cNvSpPr txBox="1">
            <a:spLocks noChangeArrowheads="1"/>
          </p:cNvSpPr>
          <p:nvPr/>
        </p:nvSpPr>
        <p:spPr bwMode="auto">
          <a:xfrm>
            <a:off x="2287588" y="4654550"/>
            <a:ext cx="852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19" name="Text Box 67"/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20" name="Line 68"/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1" name="Group 109"/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106638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39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40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1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2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3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2" name="Text Box 116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23" name="Line 117"/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4" name="Line 118"/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5" name="Line 119"/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6" name="Line 120"/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7" name="Line 121"/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8" name="Group 162"/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106632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33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34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5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6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7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29" name="Group 209"/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106626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27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28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9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0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1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0" name="Oval 216"/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31" name="Oval 217"/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32" name="Text Box 218"/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33" name="Line 219"/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34" name="Group 220"/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106619" name="Rectangle 22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20" name="Line 22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1" name="Line 22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2" name="Line 22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3" name="Line 22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4" name="Line 22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5" name="Line 22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5" name="Line 228"/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Freeform 229"/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Freeform 230"/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Oval 231"/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39" name="Text Box 232"/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89133" name="Line 233"/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9134" name="Line 234"/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9135" name="Line 235"/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9136" name="Text Box 236"/>
          <p:cNvSpPr txBox="1">
            <a:spLocks noChangeArrowheads="1"/>
          </p:cNvSpPr>
          <p:nvPr/>
        </p:nvSpPr>
        <p:spPr bwMode="auto">
          <a:xfrm>
            <a:off x="7099300" y="2657475"/>
            <a:ext cx="230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ja-JP" altLang="en-US" sz="2000" i="1" smtClean="0">
                <a:latin typeface="Comic Sans MS" charset="0"/>
              </a:rPr>
              <a:t>‘</a:t>
            </a:r>
            <a:endParaRPr lang="en-US" sz="2000" i="1" smtClean="0">
              <a:latin typeface="Comic Sans MS" charset="0"/>
            </a:endParaRPr>
          </a:p>
        </p:txBody>
      </p:sp>
      <p:grpSp>
        <p:nvGrpSpPr>
          <p:cNvPr id="106544" name="Group 237"/>
          <p:cNvGrpSpPr>
            <a:grpSpLocks/>
          </p:cNvGrpSpPr>
          <p:nvPr/>
        </p:nvGrpSpPr>
        <p:grpSpPr bwMode="auto">
          <a:xfrm>
            <a:off x="7421563" y="2886075"/>
            <a:ext cx="160337" cy="142875"/>
            <a:chOff x="174" y="3986"/>
            <a:chExt cx="51" cy="62"/>
          </a:xfrm>
        </p:grpSpPr>
        <p:sp>
          <p:nvSpPr>
            <p:cNvPr id="106617" name="Freeform 238"/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4 h 62"/>
                <a:gd name="T4" fmla="*/ 4 w 49"/>
                <a:gd name="T5" fmla="*/ 8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211" name="Line 239"/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9139" name="Rectangle 24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6547" name="Freeform 250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48" name="Group 256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6585" name="Freeform 25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79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87" name="Freeform 25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8" name="Freeform 26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2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90" name="Group 26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208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209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9184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92" name="Group 26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206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207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9186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87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95" name="Group 27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204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205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6596" name="Freeform 27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97" name="Group 27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202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203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9191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99" name="Freeform 27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0" name="Freeform 28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4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602" name="Freeform 28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97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98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99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9200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201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6549" name="Group 289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6553" name="Freeform 29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7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55" name="Freeform 29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6" name="Freeform 29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0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58" name="Group 29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176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177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9152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60" name="Group 29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174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175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9154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55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63" name="Group 30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172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173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6564" name="Freeform 30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65" name="Group 30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170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171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9159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67" name="Freeform 31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68" name="Freeform 31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70" name="Freeform 31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4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65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66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67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9168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69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6550" name="Group 325"/>
          <p:cNvGrpSpPr>
            <a:grpSpLocks/>
          </p:cNvGrpSpPr>
          <p:nvPr/>
        </p:nvGrpSpPr>
        <p:grpSpPr bwMode="auto">
          <a:xfrm>
            <a:off x="661988" y="5594350"/>
            <a:ext cx="525462" cy="434975"/>
            <a:chOff x="-44" y="1473"/>
            <a:chExt cx="981" cy="1105"/>
          </a:xfrm>
        </p:grpSpPr>
        <p:pic>
          <p:nvPicPr>
            <p:cNvPr id="106551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52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2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Freeform 305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24" name="Group 380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7689" name="Picture 3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90" name="Freeform 3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7525" name="Freeform 376"/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6" name="Freeform 302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Freeform 299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9775" y="1387475"/>
            <a:ext cx="3743325" cy="1430338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/>
                <a:ea typeface="MS PGothic" charset="0"/>
                <a:cs typeface="Arial"/>
              </a:rPr>
              <a:t>idealization: perfect knowledge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Arial"/>
                <a:ea typeface="MS PGothic" charset="0"/>
                <a:cs typeface="Arial"/>
              </a:rPr>
              <a:t>sender sends only when router buffers available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107529" name="Oval 4"/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Line 5"/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Line 6"/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Rectangle 7"/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7533" name="Rectangle 8"/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7534" name="Oval 9"/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535" name="Group 10"/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107686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87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88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36" name="Line 14"/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Line 15"/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16"/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Text Box 17"/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7540" name="Line 18"/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19"/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2" name="Group 60"/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107680" name="Rectangle 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81" name="Rectangle 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82" name="Line 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3" name="Line 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4" name="Line 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5" name="Line 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43" name="Text Box 68"/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7544" name="Line 69"/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5" name="Group 110"/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107674" name="Rectangle 1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75" name="Rectangle 1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76" name="Line 1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7" name="Line 1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8" name="Line 1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9" name="Line 1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46" name="Line 118"/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119"/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120"/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121"/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Line 122"/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51" name="Group 163"/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107668" name="Rectangle 1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69" name="Rectangle 1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70" name="Line 1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1" name="Line 1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2" name="Line 1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3" name="Line 1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552" name="Group 210"/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107662" name="Rectangle 2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63" name="Rectangle 2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64" name="Line 2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5" name="Line 2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6" name="Line 2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7" name="Line 2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53" name="Oval 217"/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4" name="Oval 218"/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5" name="Text Box 219"/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7556" name="Line 220"/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57" name="Group 221"/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107655" name="Rectangle 22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56" name="Line 22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7" name="Line 22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8" name="Line 22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9" name="Line 22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0" name="Line 22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1" name="Line 22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58" name="Line 229"/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Freeform 230"/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Freeform 231"/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Oval 232"/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2" name="Text Box 233"/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90156" name="Line 234"/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0157" name="Line 235"/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0158" name="Line 236"/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55569" name="Rectangle 241"/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5570" name="Rectangle 242"/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5571" name="Text Box 243"/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6600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355587" name="Text Box 259"/>
          <p:cNvSpPr txBox="1">
            <a:spLocks noChangeArrowheads="1"/>
          </p:cNvSpPr>
          <p:nvPr/>
        </p:nvSpPr>
        <p:spPr bwMode="auto">
          <a:xfrm>
            <a:off x="3722688" y="4783138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  <a:cs typeface="+mn-cs"/>
              </a:rPr>
              <a:t>free buffer space!</a:t>
            </a:r>
          </a:p>
        </p:txBody>
      </p:sp>
      <p:grpSp>
        <p:nvGrpSpPr>
          <p:cNvPr id="355617" name="Group 289"/>
          <p:cNvGrpSpPr>
            <a:grpSpLocks/>
          </p:cNvGrpSpPr>
          <p:nvPr/>
        </p:nvGrpSpPr>
        <p:grpSpPr bwMode="auto">
          <a:xfrm>
            <a:off x="4970463" y="1201738"/>
            <a:ext cx="1936750" cy="1701800"/>
            <a:chOff x="2974" y="778"/>
            <a:chExt cx="1220" cy="1072"/>
          </a:xfrm>
        </p:grpSpPr>
        <p:sp>
          <p:nvSpPr>
            <p:cNvPr id="90237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38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39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647" name="Freeform 281"/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241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42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43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R/2</a:t>
              </a:r>
            </a:p>
          </p:txBody>
        </p:sp>
        <p:sp>
          <p:nvSpPr>
            <p:cNvPr id="90244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R/2</a:t>
              </a:r>
            </a:p>
          </p:txBody>
        </p:sp>
        <p:sp>
          <p:nvSpPr>
            <p:cNvPr id="90245" name="Text Box 286"/>
            <p:cNvSpPr txBox="1">
              <a:spLocks noChangeArrowheads="1"/>
            </p:cNvSpPr>
            <p:nvPr/>
          </p:nvSpPr>
          <p:spPr bwMode="auto">
            <a:xfrm rot="-5400000">
              <a:off x="2963" y="1148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  <a:cs typeface="+mn-cs"/>
                </a:rPr>
                <a:t>l</a:t>
              </a:r>
              <a:r>
                <a:rPr lang="en-US" sz="2000" baseline="-25000" smtClean="0">
                  <a:latin typeface="Arial" charset="0"/>
                  <a:cs typeface="+mn-cs"/>
                </a:rPr>
                <a:t>out</a:t>
              </a:r>
            </a:p>
          </p:txBody>
        </p:sp>
        <p:sp>
          <p:nvSpPr>
            <p:cNvPr id="90246" name="Text Box 287"/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  <a:cs typeface="+mn-cs"/>
                </a:rPr>
                <a:t>l</a:t>
              </a:r>
              <a:r>
                <a:rPr lang="en-US" sz="2000" baseline="-25000" smtClean="0">
                  <a:latin typeface="Arial" charset="0"/>
                  <a:cs typeface="+mn-cs"/>
                </a:rPr>
                <a:t>in</a:t>
              </a:r>
            </a:p>
          </p:txBody>
        </p:sp>
        <p:sp>
          <p:nvSpPr>
            <p:cNvPr id="90247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0165" name="Rectangle 29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7573" name="Text Box 308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7574" name="Text Box 309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grpSp>
        <p:nvGrpSpPr>
          <p:cNvPr id="107575" name="Group 310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7612" name="Freeform 3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6" name="Rectangle 312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614" name="Freeform 3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15" name="Freeform 3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9" name="Rectangle 315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7617" name="Group 3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35" name="AutoShape 317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236" name="AutoShape 318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0211" name="Rectangle 319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7619" name="Group 3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33" name="AutoShape 321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234" name="AutoShape 322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0213" name="Rectangle 323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14" name="Rectangle 324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7622" name="Group 3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31" name="AutoShape 32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232" name="AutoShape 327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7623" name="Freeform 3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624" name="Group 3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29" name="AutoShape 330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230" name="AutoShape 331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0218" name="Rectangle 332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626" name="Freeform 3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27" name="Freeform 3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1" name="Oval 335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629" name="Freeform 3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AutoShape 337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24" name="AutoShape 338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25" name="Oval 339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26" name="Oval 340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0227" name="Oval 341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28" name="Rectangle 342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7576" name="Group 343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7580" name="Freeform 3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Rectangle 34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82" name="Freeform 3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3" name="Freeform 3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Rectangle 34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7585" name="Group 3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03" name="AutoShape 35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204" name="AutoShape 35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0179" name="Rectangle 35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7587" name="Group 3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01" name="AutoShape 35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202" name="AutoShape 35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0181" name="Rectangle 35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182" name="Rectangle 35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7590" name="Group 3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99" name="AutoShape 3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200" name="AutoShape 36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7591" name="Freeform 3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92" name="Group 3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97" name="AutoShape 36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198" name="AutoShape 36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0186" name="Rectangle 36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94" name="Freeform 3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5" name="Freeform 3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Oval 36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97" name="Freeform 3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AutoShape 37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192" name="AutoShape 37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193" name="Oval 37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194" name="Oval 37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0195" name="Oval 37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196" name="Rectangle 37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7577" name="Group 377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7578" name="Picture 37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79" name="Freeform 3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69" grpId="0" animBg="1"/>
      <p:bldP spid="355569" grpId="1" animBg="1"/>
      <p:bldP spid="355569" grpId="2" animBg="1"/>
      <p:bldP spid="355569" grpId="3" animBg="1"/>
      <p:bldP spid="355569" grpId="4" animBg="1"/>
      <p:bldP spid="355569" grpId="5" animBg="1"/>
      <p:bldP spid="355570" grpId="0" animBg="1"/>
      <p:bldP spid="355570" grpId="1" animBg="1"/>
      <p:bldP spid="355571" grpId="0"/>
      <p:bldP spid="355571" grpId="1"/>
      <p:bldP spid="355587" grpId="0"/>
      <p:bldP spid="35558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Freeform 249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48" name="Group 328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8700" name="Picture 3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701" name="Freeform 3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02434" name="Picture 2" descr="garbage_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Oval 3"/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4"/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Line 5"/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Rectangle 6"/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8554" name="Rectangle 7"/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8555" name="Oval 8"/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56" name="Group 9"/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08697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8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9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2" name="Group 58"/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08691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92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93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4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5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6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3" name="Text Box 66"/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8564" name="Line 67"/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5" name="Group 108"/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08685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86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87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8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9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0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6" name="Line 116"/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117"/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Line 118"/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9" name="Line 119"/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0" name="Line 120"/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71" name="Group 161"/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08679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80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81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2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3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4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72" name="Group 208"/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08673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74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75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6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7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8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3" name="Oval 215"/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74" name="Oval 216"/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75" name="Text Box 217"/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grpSp>
        <p:nvGrpSpPr>
          <p:cNvPr id="108576" name="Group 218"/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08666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67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68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69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0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1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2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7" name="Line 226"/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Freeform 227"/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9" name="Freeform 228"/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0" name="Oval 229"/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81" name="Text Box 230"/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91175" name="Line 231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1176" name="Line 232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1177" name="Line 233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02666" name="Rectangle 234"/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2667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2668" name="Text Box 236"/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6600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402669" name="Text Box 237"/>
          <p:cNvSpPr txBox="1">
            <a:spLocks noChangeArrowheads="1"/>
          </p:cNvSpPr>
          <p:nvPr/>
        </p:nvSpPr>
        <p:spPr bwMode="auto">
          <a:xfrm>
            <a:off x="3786188" y="4805363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  <a:cs typeface="+mn-cs"/>
              </a:rPr>
              <a:t>no buffer space!</a:t>
            </a:r>
          </a:p>
        </p:txBody>
      </p:sp>
      <p:sp>
        <p:nvSpPr>
          <p:cNvPr id="91182" name="Rectangle 238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116013"/>
            <a:ext cx="3536950" cy="19161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Idealization: 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known loss</a:t>
            </a:r>
            <a:r>
              <a:rPr lang="en-US" sz="2400">
                <a:latin typeface="Gill Sans MT" charset="0"/>
                <a:ea typeface="MS PGothic" charset="0"/>
              </a:rPr>
              <a:t> packets can be lost, dropped at router due  to full buffers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sender only resends if packet </a:t>
            </a:r>
            <a:r>
              <a:rPr lang="en-US" sz="2400" i="1">
                <a:latin typeface="Gill Sans MT" charset="0"/>
                <a:ea typeface="MS PGothic" charset="0"/>
              </a:rPr>
              <a:t>known</a:t>
            </a:r>
            <a:r>
              <a:rPr lang="en-US" sz="2400">
                <a:latin typeface="Gill Sans MT" charset="0"/>
                <a:ea typeface="MS PGothic" charset="0"/>
              </a:rPr>
              <a:t> to be lost</a:t>
            </a: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91184" name="Rectangle 24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8592" name="Freeform 246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3" name="Freeform 252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4" name="Freeform 255"/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5" name="Text Box 257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8596" name="Text Box 258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grpSp>
        <p:nvGrpSpPr>
          <p:cNvPr id="108597" name="Group 259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8634" name="Freeform 26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28" name="Rectangle 26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36" name="Freeform 26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37" name="Freeform 26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31" name="Rectangle 26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8639" name="Group 26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57" name="AutoShape 26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58" name="AutoShape 26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1233" name="Rectangle 26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8641" name="Group 26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55" name="AutoShape 27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56" name="AutoShape 27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1235" name="Rectangle 27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36" name="Rectangle 27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8644" name="Group 27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53" name="AutoShape 27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54" name="AutoShape 27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8645" name="Freeform 27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46" name="Group 27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51" name="AutoShape 27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52" name="AutoShape 28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1240" name="Rectangle 28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48" name="Freeform 28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49" name="Freeform 28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3" name="Oval 28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51" name="Freeform 28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5" name="AutoShape 28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46" name="AutoShape 28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47" name="Oval 28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48" name="Oval 28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1249" name="Oval 29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50" name="Rectangle 29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8598" name="Group 292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8602" name="Freeform 2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6" name="Rectangle 294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04" name="Freeform 2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05" name="Freeform 2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9" name="Rectangle 297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8607" name="Group 2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25" name="AutoShape 299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26" name="AutoShape 300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1201" name="Rectangle 301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8609" name="Group 3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23" name="AutoShape 303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24" name="AutoShape 304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1203" name="Rectangle 305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04" name="Rectangle 306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8612" name="Group 3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21" name="AutoShape 30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22" name="AutoShape 30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8613" name="Freeform 3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14" name="Group 3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19" name="AutoShape 312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220" name="AutoShape 313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1208" name="Rectangle 314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16" name="Freeform 3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7" name="Freeform 3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11" name="Oval 317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19" name="Freeform 3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13" name="AutoShape 319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14" name="AutoShape 320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15" name="Oval 321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16" name="Oval 322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1217" name="Oval 323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218" name="Rectangle 324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8599" name="Group 325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8600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601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4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666" grpId="0" animBg="1"/>
      <p:bldP spid="402666" grpId="1" animBg="1"/>
      <p:bldP spid="402666" grpId="2" animBg="1"/>
      <p:bldP spid="402666" grpId="3" animBg="1"/>
      <p:bldP spid="402666" grpId="4" animBg="1"/>
      <p:bldP spid="402667" grpId="0" animBg="1"/>
      <p:bldP spid="402668" grpId="0"/>
      <p:bldP spid="402668" grpId="1"/>
      <p:bldP spid="402669" grpId="0"/>
      <p:bldP spid="40266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Freeform 270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72" name="Group 350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9740" name="Picture 35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741" name="Freeform 35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9573" name="Picture 2" descr="garbage_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Oval 4"/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Line 5"/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Line 6"/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7"/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9578" name="Rectangle 8"/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9579" name="Oval 9"/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580" name="Group 10"/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09737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38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39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581" name="Line 14"/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Line 15"/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6"/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86" name="Group 59"/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09731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32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33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4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5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6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87" name="Text Box 67"/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9588" name="Line 68"/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89" name="Group 109"/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09725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26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27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8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9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0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90" name="Line 117"/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1" name="Line 118"/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2" name="Line 119"/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3" name="Line 120"/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4" name="Line 121"/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95" name="Group 162"/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09719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20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21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2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3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4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596" name="Group 209"/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09713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14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15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6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7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8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97" name="Oval 216"/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8" name="Oval 217"/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9" name="Text Box 218"/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grpSp>
        <p:nvGrpSpPr>
          <p:cNvPr id="109600" name="Group 219"/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09706" name="Rectangle 22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07" name="Line 22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08" name="Line 22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09" name="Line 22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0" name="Line 22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1" name="Line 22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2" name="Line 22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601" name="Line 227"/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2" name="Freeform 228"/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3" name="Freeform 229"/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4" name="Oval 230"/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5" name="Text Box 231"/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92199" name="Line 232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00" name="Line 233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01" name="Line 234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03691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3692" name="Text Box 236"/>
          <p:cNvSpPr txBox="1">
            <a:spLocks noChangeArrowheads="1"/>
          </p:cNvSpPr>
          <p:nvPr/>
        </p:nvSpPr>
        <p:spPr bwMode="auto">
          <a:xfrm>
            <a:off x="3725863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  <a:cs typeface="+mn-cs"/>
              </a:rPr>
              <a:t>free buffer space!</a:t>
            </a:r>
          </a:p>
        </p:txBody>
      </p:sp>
      <p:sp>
        <p:nvSpPr>
          <p:cNvPr id="403693" name="Rectangle 237"/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06" name="Rectangle 26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2207" name="Rectangle 264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116013"/>
            <a:ext cx="3536950" cy="19161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Idealization: 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known loss</a:t>
            </a:r>
            <a:r>
              <a:rPr lang="en-US" sz="2400">
                <a:latin typeface="Gill Sans MT" charset="0"/>
                <a:ea typeface="MS PGothic" charset="0"/>
              </a:rPr>
              <a:t> packets can be lost, dropped at router due  to full buffers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sender only resends if packet </a:t>
            </a:r>
            <a:r>
              <a:rPr lang="en-US" sz="2400" i="1">
                <a:latin typeface="Gill Sans MT" charset="0"/>
                <a:ea typeface="MS PGothic" charset="0"/>
              </a:rPr>
              <a:t>known</a:t>
            </a:r>
            <a:r>
              <a:rPr lang="en-US" sz="2400">
                <a:latin typeface="Gill Sans MT" charset="0"/>
                <a:ea typeface="MS PGothic" charset="0"/>
              </a:rPr>
              <a:t> to be lost</a:t>
            </a: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grpSp>
        <p:nvGrpSpPr>
          <p:cNvPr id="403736" name="Group 280"/>
          <p:cNvGrpSpPr>
            <a:grpSpLocks/>
          </p:cNvGrpSpPr>
          <p:nvPr/>
        </p:nvGrpSpPr>
        <p:grpSpPr bwMode="auto">
          <a:xfrm>
            <a:off x="4600575" y="1244600"/>
            <a:ext cx="4306888" cy="2076450"/>
            <a:chOff x="2898" y="784"/>
            <a:chExt cx="2713" cy="1308"/>
          </a:xfrm>
        </p:grpSpPr>
        <p:sp>
          <p:nvSpPr>
            <p:cNvPr id="92283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84" name="Line 240"/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85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92286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87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88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109696" name="Freeform 245"/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97" name="Group 246"/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92297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800" smtClean="0">
                    <a:latin typeface="Symbol" charset="0"/>
                    <a:cs typeface="Arial" charset="0"/>
                  </a:rPr>
                  <a:t>l</a:t>
                </a:r>
                <a:r>
                  <a:rPr lang="en-US" sz="1800" baseline="-25000" smtClean="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92298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291" name="Text Box 249"/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92292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93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94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when sending at R/2, some packets are retransmissions but asymptotic goodput is still R/2 (why?)</a:t>
              </a:r>
            </a:p>
          </p:txBody>
        </p:sp>
        <p:sp>
          <p:nvSpPr>
            <p:cNvPr id="92295" name="Line 253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96" name="Line 265"/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9616" name="Freeform 267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7" name="Freeform 273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8" name="Freeform 276"/>
          <p:cNvSpPr>
            <a:spLocks/>
          </p:cNvSpPr>
          <p:nvPr/>
        </p:nvSpPr>
        <p:spPr bwMode="auto">
          <a:xfrm>
            <a:off x="6948488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9" name="Text Box 278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9620" name="Text Box 279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grpSp>
        <p:nvGrpSpPr>
          <p:cNvPr id="109621" name="Group 281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9658" name="Freeform 2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2" name="Rectangle 28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60" name="Freeform 2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61" name="Freeform 2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5" name="Rectangle 28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9663" name="Group 2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81" name="AutoShape 28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82" name="AutoShape 28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257" name="Rectangle 29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9665" name="Group 2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79" name="AutoShape 29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80" name="AutoShape 29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259" name="Rectangle 29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60" name="Rectangle 29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9668" name="Group 2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77" name="AutoShape 2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78" name="AutoShape 29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9669" name="Freeform 2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70" name="Group 3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75" name="AutoShape 30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76" name="AutoShape 30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264" name="Rectangle 30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72" name="Freeform 3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73" name="Freeform 3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7" name="Oval 30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75" name="Freeform 3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9" name="AutoShape 3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70" name="AutoShape 30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71" name="Oval 31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72" name="Oval 31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2273" name="Oval 31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74" name="Rectangle 31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9622" name="Group 314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9626" name="Freeform 3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Rectangle 31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28" name="Freeform 3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9" name="Freeform 3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3" name="Rectangle 31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9631" name="Group 3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49" name="AutoShape 32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50" name="AutoShape 32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225" name="Rectangle 32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9633" name="Group 3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47" name="AutoShape 32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48" name="AutoShape 32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227" name="Rectangle 32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28" name="Rectangle 32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9636" name="Group 3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45" name="AutoShape 3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46" name="AutoShape 33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9637" name="Freeform 3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38" name="Group 3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43" name="AutoShape 33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44" name="AutoShape 33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232" name="Rectangle 33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40" name="Freeform 3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41" name="Freeform 3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5" name="Oval 33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43" name="Freeform 3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7" name="AutoShape 34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38" name="AutoShape 34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39" name="Oval 34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40" name="Oval 34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2241" name="Oval 34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42" name="Rectangle 34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9623" name="Group 347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09624" name="Picture 34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25" name="Freeform 3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8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91" grpId="0" animBg="1"/>
      <p:bldP spid="403691" grpId="1" animBg="1"/>
      <p:bldP spid="403691" grpId="2" animBg="1"/>
      <p:bldP spid="403691" grpId="3" animBg="1"/>
      <p:bldP spid="403692" grpId="0"/>
      <p:bldP spid="4036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Freeform 273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596" name="Group 357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10769" name="Picture 35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770" name="Freeform 3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597" name="Oval 3"/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5"/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Rectangle 6"/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01" name="Rectangle 7"/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02" name="Oval 8"/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03" name="Group 9"/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10766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7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8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04" name="Line 13"/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4"/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15"/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6"/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7"/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09" name="Group 58"/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10760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61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62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3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4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5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0" name="Text Box 65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11" name="Text Box 66"/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12" name="Line 67"/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3" name="Group 108"/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10754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5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6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7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8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9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4" name="Line 116"/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5" name="Line 117"/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Line 118"/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7" name="Line 119"/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8" name="Line 120"/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9" name="Group 161"/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10748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9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0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1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2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3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208"/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10742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3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4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5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6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7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1" name="Oval 215"/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2" name="Oval 216"/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3" name="Text Box 217"/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grpSp>
        <p:nvGrpSpPr>
          <p:cNvPr id="110624" name="Group 218"/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10735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36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7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8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9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0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1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5" name="Line 226"/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6" name="Freeform 227"/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7" name="Freeform 228"/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8" name="Oval 229"/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9" name="Text Box 230"/>
          <p:cNvSpPr txBox="1">
            <a:spLocks noChangeArrowheads="1"/>
          </p:cNvSpPr>
          <p:nvPr/>
        </p:nvSpPr>
        <p:spPr bwMode="auto">
          <a:xfrm>
            <a:off x="3362325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93223" name="Line 231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24" name="Line 232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25" name="Line 233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58634" name="Rectangle 234"/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635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636" name="Text Box 236"/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6600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358637" name="Text Box 237"/>
          <p:cNvSpPr txBox="1">
            <a:spLocks noChangeArrowheads="1"/>
          </p:cNvSpPr>
          <p:nvPr/>
        </p:nvSpPr>
        <p:spPr bwMode="auto">
          <a:xfrm>
            <a:off x="3724275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006600"/>
                </a:solidFill>
                <a:latin typeface="Arial" charset="0"/>
                <a:cs typeface="+mn-cs"/>
              </a:rPr>
              <a:t>free buffer space!</a:t>
            </a:r>
          </a:p>
        </p:txBody>
      </p:sp>
      <p:grpSp>
        <p:nvGrpSpPr>
          <p:cNvPr id="358640" name="Group 240"/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110730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93326" name="Picture 24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93327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324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sz="1200" b="1" i="1" smtClean="0">
                  <a:solidFill>
                    <a:schemeClr val="accent2"/>
                  </a:solidFill>
                  <a:latin typeface="Comic Sans MS" charset="0"/>
                  <a:cs typeface="+mn-cs"/>
                </a:rPr>
                <a:t>timeout</a:t>
              </a:r>
            </a:p>
          </p:txBody>
        </p:sp>
        <p:pic>
          <p:nvPicPr>
            <p:cNvPr id="93325" name="Picture 2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58646" name="Line 246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47" name="Line 247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48" name="Text Box 248"/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358649" name="Line 249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51" name="Text Box 251"/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358653" name="Group 253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3321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3322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656" name="Text Box 256"/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latin typeface="Symbol" charset="0"/>
                <a:cs typeface="Arial" charset="0"/>
              </a:rPr>
              <a:t>l</a:t>
            </a:r>
            <a:r>
              <a:rPr lang="en-US" sz="1800" baseline="-25000" smtClean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358657" name="Line 257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58662" name="Group 262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3317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318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319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smtClean="0">
                  <a:latin typeface="Arial" charset="0"/>
                  <a:cs typeface="+mn-cs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3320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661" name="Freeform 261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48" name="Freeform 264"/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9" name="Freeform 267"/>
          <p:cNvSpPr>
            <a:spLocks/>
          </p:cNvSpPr>
          <p:nvPr/>
        </p:nvSpPr>
        <p:spPr bwMode="auto">
          <a:xfrm>
            <a:off x="7416800" y="3676650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0" name="Freeform 270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1" name="Text Box 275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93245" name="Rectangle 281"/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Arial"/>
                <a:cs typeface="Arial"/>
              </a:rPr>
              <a:t>Realistic: 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duplicates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latin typeface="Arial"/>
                <a:cs typeface="Arial"/>
              </a:rPr>
              <a:t>packets can be lost, dropped at router due  to full buffers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latin typeface="Arial"/>
                <a:cs typeface="Arial"/>
              </a:rPr>
              <a:t>sender times out prematurely, sending </a:t>
            </a:r>
            <a:r>
              <a:rPr lang="en-US" sz="2000" i="1" dirty="0">
                <a:solidFill>
                  <a:srgbClr val="000099"/>
                </a:solidFill>
                <a:latin typeface="Arial"/>
                <a:cs typeface="Arial"/>
              </a:rPr>
              <a:t>two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copies, both of which are delivered</a:t>
            </a:r>
            <a:endParaRPr lang="en-US" sz="2400" dirty="0">
              <a:latin typeface="Arial"/>
              <a:cs typeface="Arial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93247" name="Rectangle 287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grpSp>
        <p:nvGrpSpPr>
          <p:cNvPr id="110655" name="Group 288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0692" name="Freeform 2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694" name="Freeform 2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95" name="Freeform 2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9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0697" name="Group 2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15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16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291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0699" name="Group 2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13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14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293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294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0702" name="Group 3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11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12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0703" name="Freeform 3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704" name="Group 3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09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10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298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706" name="Freeform 3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07" name="Freeform 3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709" name="Freeform 3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304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305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306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307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308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0656" name="Group 321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10660" name="Freeform 32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662" name="Freeform 32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3" name="Freeform 32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0665" name="Group 32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3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284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259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0667" name="Group 33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81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282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261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262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0670" name="Group 33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79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280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0671" name="Freeform 33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672" name="Group 34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77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278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266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674" name="Freeform 34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75" name="Freeform 34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677" name="Freeform 34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272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273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274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275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276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0657" name="Group 354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10658" name="Picture 35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59" name="Freeform 3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4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300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4" grpId="6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  <p:bldP spid="358648" grpId="0"/>
      <p:bldP spid="358651" grpId="0"/>
      <p:bldP spid="358656" grpId="0"/>
      <p:bldP spid="3586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Line 245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13" name="Text Box 247"/>
          <p:cNvSpPr txBox="1">
            <a:spLocks noChangeArrowheads="1"/>
          </p:cNvSpPr>
          <p:nvPr/>
        </p:nvSpPr>
        <p:spPr bwMode="auto">
          <a:xfrm>
            <a:off x="4697413" y="12922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94214" name="Line 248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15" name="Text Box 253"/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latin typeface="Symbol" charset="0"/>
                <a:cs typeface="Arial" charset="0"/>
              </a:rPr>
              <a:t>l</a:t>
            </a:r>
            <a:r>
              <a:rPr lang="en-US" sz="1800" baseline="-25000" smtClean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94216" name="Line 254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11624" name="Group 255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4228" name="Line 256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29" name="Oval 257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30" name="Text Box 258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4231" name="Line 259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1625" name="Freeform 260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9" name="Rectangle 261"/>
          <p:cNvSpPr>
            <a:spLocks noChangeArrowheads="1"/>
          </p:cNvSpPr>
          <p:nvPr/>
        </p:nvSpPr>
        <p:spPr bwMode="auto">
          <a:xfrm>
            <a:off x="609600" y="4114800"/>
            <a:ext cx="814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ja-JP" altLang="en-US" sz="280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lang="en-US" altLang="ja-JP" sz="2800" dirty="0">
                <a:solidFill>
                  <a:srgbClr val="CC0000"/>
                </a:solidFill>
                <a:latin typeface="Arial"/>
                <a:cs typeface="Arial"/>
              </a:rPr>
              <a:t>costs</a:t>
            </a:r>
            <a:r>
              <a:rPr lang="ja-JP" altLang="en-US" sz="2800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r>
              <a:rPr lang="en-US" altLang="ja-JP" sz="2800" dirty="0">
                <a:solidFill>
                  <a:srgbClr val="CC0000"/>
                </a:solidFill>
                <a:latin typeface="Arial"/>
                <a:cs typeface="Arial"/>
              </a:rPr>
              <a:t> of congestion:</a:t>
            </a:r>
            <a:r>
              <a:rPr lang="en-US" altLang="ja-JP" sz="2800" dirty="0">
                <a:latin typeface="Arial"/>
                <a:cs typeface="Arial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Arial"/>
                <a:cs typeface="Arial"/>
              </a:rPr>
              <a:t>more work (</a:t>
            </a:r>
            <a:r>
              <a:rPr lang="en-US" sz="2400" dirty="0" err="1">
                <a:latin typeface="Arial"/>
                <a:cs typeface="Arial"/>
              </a:rPr>
              <a:t>retrans</a:t>
            </a:r>
            <a:r>
              <a:rPr lang="en-US" sz="2400" dirty="0">
                <a:latin typeface="Arial"/>
                <a:cs typeface="Arial"/>
              </a:rPr>
              <a:t>) for given </a:t>
            </a:r>
            <a:r>
              <a:rPr lang="ja-JP" altLang="en-US" sz="2400" dirty="0">
                <a:latin typeface="Arial"/>
                <a:cs typeface="Arial"/>
              </a:rPr>
              <a:t>“</a:t>
            </a:r>
            <a:r>
              <a:rPr lang="en-US" altLang="ja-JP" sz="2400" dirty="0" err="1">
                <a:latin typeface="Arial"/>
                <a:cs typeface="Arial"/>
              </a:rPr>
              <a:t>goodput</a:t>
            </a:r>
            <a:r>
              <a:rPr lang="ja-JP" altLang="en-US" sz="2400" dirty="0">
                <a:latin typeface="Arial"/>
                <a:cs typeface="Arial"/>
              </a:rPr>
              <a:t>”</a:t>
            </a:r>
            <a:endParaRPr lang="en-US" altLang="ja-JP" sz="2400" dirty="0">
              <a:latin typeface="Arial"/>
              <a:cs typeface="Arial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Arial"/>
                <a:cs typeface="Arial"/>
              </a:rPr>
              <a:t>unneeded retransmissions: link carries multiple copies of </a:t>
            </a:r>
            <a:r>
              <a:rPr lang="en-US" sz="2400" dirty="0" err="1">
                <a:latin typeface="Arial"/>
                <a:cs typeface="Arial"/>
              </a:rPr>
              <a:t>pkt</a:t>
            </a:r>
            <a:endParaRPr lang="en-US" sz="2400" dirty="0">
              <a:latin typeface="Arial"/>
              <a:cs typeface="Arial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Arial"/>
                <a:cs typeface="Arial"/>
              </a:rPr>
              <a:t>decreasing </a:t>
            </a:r>
            <a:r>
              <a:rPr lang="en-US" sz="2400" dirty="0" err="1">
                <a:latin typeface="Arial"/>
                <a:cs typeface="Arial"/>
              </a:rPr>
              <a:t>goodput</a:t>
            </a:r>
            <a:endParaRPr lang="en-US" sz="2400" dirty="0">
              <a:latin typeface="Arial"/>
              <a:cs typeface="Arial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94220" name="Line 262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21" name="Text Box 263"/>
          <p:cNvSpPr txBox="1">
            <a:spLocks noChangeArrowheads="1"/>
          </p:cNvSpPr>
          <p:nvPr/>
        </p:nvSpPr>
        <p:spPr bwMode="auto">
          <a:xfrm>
            <a:off x="6450013" y="29305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111629" name="Group 264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4226" name="Text Box 265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4227" name="Line 266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4224" name="Rectangle 27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Causes/costs of congestion: scenario 2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4225" name="Rectangle 273"/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Arial"/>
                <a:cs typeface="Arial"/>
              </a:rPr>
              <a:t>Realistic: 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duplicates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latin typeface="Arial"/>
                <a:cs typeface="Arial"/>
              </a:rPr>
              <a:t>packets can be lost, dropped at router due  to full buffers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latin typeface="Arial"/>
                <a:cs typeface="Arial"/>
              </a:rPr>
              <a:t>sender times out prematurely, sending </a:t>
            </a:r>
            <a:r>
              <a:rPr lang="en-US" sz="2000" i="1" dirty="0">
                <a:solidFill>
                  <a:srgbClr val="000099"/>
                </a:solidFill>
                <a:latin typeface="Arial"/>
                <a:cs typeface="Arial"/>
              </a:rPr>
              <a:t>two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copies, both of which are </a:t>
            </a:r>
            <a:r>
              <a:rPr lang="en-US" sz="2000" dirty="0" smtClean="0">
                <a:latin typeface="Arial"/>
                <a:cs typeface="Arial"/>
              </a:rPr>
              <a:t>delivered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latin typeface="Arial"/>
              <a:cs typeface="Arial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Arial"/>
              <a:cs typeface="Arial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2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Freeform 354"/>
          <p:cNvSpPr>
            <a:spLocks/>
          </p:cNvSpPr>
          <p:nvPr/>
        </p:nvSpPr>
        <p:spPr bwMode="auto">
          <a:xfrm flipH="1">
            <a:off x="2568575" y="31369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4" name="Freeform 350"/>
          <p:cNvSpPr>
            <a:spLocks/>
          </p:cNvSpPr>
          <p:nvPr/>
        </p:nvSpPr>
        <p:spPr bwMode="auto">
          <a:xfrm flipH="1">
            <a:off x="552450" y="51181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Freeform 347"/>
          <p:cNvSpPr>
            <a:spLocks/>
          </p:cNvSpPr>
          <p:nvPr/>
        </p:nvSpPr>
        <p:spPr bwMode="auto">
          <a:xfrm>
            <a:off x="6810375" y="5316538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6" name="Freeform 344"/>
          <p:cNvSpPr>
            <a:spLocks/>
          </p:cNvSpPr>
          <p:nvPr/>
        </p:nvSpPr>
        <p:spPr bwMode="auto">
          <a:xfrm>
            <a:off x="7243763" y="3302000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four senders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multihop paths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timeout/retransmit</a:t>
            </a: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95241" name="Rectangle 7"/>
          <p:cNvSpPr>
            <a:spLocks noChangeArrowheads="1"/>
          </p:cNvSpPr>
          <p:nvPr/>
        </p:nvSpPr>
        <p:spPr bwMode="auto">
          <a:xfrm>
            <a:off x="4251325" y="1106488"/>
            <a:ext cx="4373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u="sng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what happens as </a:t>
            </a:r>
            <a:r>
              <a:rPr lang="en-US" sz="2400">
                <a:solidFill>
                  <a:srgbClr val="CC0000"/>
                </a:solidFill>
                <a:latin typeface="Symbol" charset="0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Gill Sans MT" charset="0"/>
              </a:rPr>
              <a:t>in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and </a:t>
            </a:r>
            <a:r>
              <a:rPr lang="en-US" sz="2400">
                <a:solidFill>
                  <a:srgbClr val="CC0000"/>
                </a:solidFill>
                <a:latin typeface="Symbol" charset="0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Gill Sans MT" charset="0"/>
              </a:rPr>
              <a:t>in</a:t>
            </a:r>
            <a:r>
              <a:rPr lang="ja-JP" altLang="en-US" sz="2400" b="1" baseline="30000">
                <a:solidFill>
                  <a:srgbClr val="CC0000"/>
                </a:solidFill>
                <a:latin typeface="Arial" charset="0"/>
              </a:rPr>
              <a:t>’</a:t>
            </a:r>
            <a:r>
              <a:rPr lang="en-US" altLang="ja-JP" sz="2400">
                <a:latin typeface="Gill Sans MT" charset="0"/>
              </a:rPr>
              <a:t> increase</a:t>
            </a:r>
            <a:r>
              <a:rPr lang="en-US" altLang="ja-JP" sz="2400">
                <a:solidFill>
                  <a:srgbClr val="FF0000"/>
                </a:solidFill>
                <a:latin typeface="Gill Sans MT" charset="0"/>
              </a:rPr>
              <a:t> ?</a:t>
            </a:r>
            <a:endParaRPr lang="en-US" sz="240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112649" name="Text Box 14"/>
          <p:cNvSpPr txBox="1">
            <a:spLocks noChangeArrowheads="1"/>
          </p:cNvSpPr>
          <p:nvPr/>
        </p:nvSpPr>
        <p:spPr bwMode="auto">
          <a:xfrm>
            <a:off x="4171950" y="3822700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650" name="Line 15"/>
          <p:cNvSpPr>
            <a:spLocks noChangeShapeType="1"/>
          </p:cNvSpPr>
          <p:nvPr/>
        </p:nvSpPr>
        <p:spPr bwMode="auto">
          <a:xfrm flipH="1">
            <a:off x="2859088" y="420370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1" name="Line 16"/>
          <p:cNvSpPr>
            <a:spLocks noChangeShapeType="1"/>
          </p:cNvSpPr>
          <p:nvPr/>
        </p:nvSpPr>
        <p:spPr bwMode="auto">
          <a:xfrm flipH="1">
            <a:off x="3344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2" name="Group 58"/>
          <p:cNvGrpSpPr>
            <a:grpSpLocks/>
          </p:cNvGrpSpPr>
          <p:nvPr/>
        </p:nvGrpSpPr>
        <p:grpSpPr bwMode="auto">
          <a:xfrm>
            <a:off x="2798763" y="3184525"/>
            <a:ext cx="650875" cy="904875"/>
            <a:chOff x="12762" y="10336"/>
            <a:chExt cx="1027" cy="1700"/>
          </a:xfrm>
        </p:grpSpPr>
        <p:sp>
          <p:nvSpPr>
            <p:cNvPr id="112973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4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5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6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7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8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3" name="Text Box 65"/>
          <p:cNvSpPr txBox="1">
            <a:spLocks noChangeArrowheads="1"/>
          </p:cNvSpPr>
          <p:nvPr/>
        </p:nvSpPr>
        <p:spPr bwMode="auto">
          <a:xfrm>
            <a:off x="2700338" y="2870200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A</a:t>
            </a:r>
          </a:p>
        </p:txBody>
      </p:sp>
      <p:sp>
        <p:nvSpPr>
          <p:cNvPr id="112654" name="Line 67"/>
          <p:cNvSpPr>
            <a:spLocks noChangeShapeType="1"/>
          </p:cNvSpPr>
          <p:nvPr/>
        </p:nvSpPr>
        <p:spPr bwMode="auto">
          <a:xfrm flipH="1">
            <a:off x="1504950" y="6184900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5" name="Group 109"/>
          <p:cNvGrpSpPr>
            <a:grpSpLocks/>
          </p:cNvGrpSpPr>
          <p:nvPr/>
        </p:nvGrpSpPr>
        <p:grpSpPr bwMode="auto">
          <a:xfrm>
            <a:off x="788988" y="5156200"/>
            <a:ext cx="650875" cy="904875"/>
            <a:chOff x="12762" y="10336"/>
            <a:chExt cx="1027" cy="1700"/>
          </a:xfrm>
        </p:grpSpPr>
        <p:sp>
          <p:nvSpPr>
            <p:cNvPr id="112967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8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9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0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1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2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6" name="Line 117"/>
          <p:cNvSpPr>
            <a:spLocks noChangeShapeType="1"/>
          </p:cNvSpPr>
          <p:nvPr/>
        </p:nvSpPr>
        <p:spPr bwMode="auto">
          <a:xfrm flipH="1">
            <a:off x="3344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7" name="Line 118"/>
          <p:cNvSpPr>
            <a:spLocks noChangeShapeType="1"/>
          </p:cNvSpPr>
          <p:nvPr/>
        </p:nvSpPr>
        <p:spPr bwMode="auto">
          <a:xfrm flipH="1" flipV="1">
            <a:off x="5126038" y="4651375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8" name="Line 119"/>
          <p:cNvSpPr>
            <a:spLocks noChangeShapeType="1"/>
          </p:cNvSpPr>
          <p:nvPr/>
        </p:nvSpPr>
        <p:spPr bwMode="auto">
          <a:xfrm flipH="1">
            <a:off x="5068888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9" name="Line 120"/>
          <p:cNvSpPr>
            <a:spLocks noChangeShapeType="1"/>
          </p:cNvSpPr>
          <p:nvPr/>
        </p:nvSpPr>
        <p:spPr bwMode="auto">
          <a:xfrm flipH="1">
            <a:off x="6324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0" name="Freeform 123"/>
          <p:cNvSpPr>
            <a:spLocks/>
          </p:cNvSpPr>
          <p:nvPr/>
        </p:nvSpPr>
        <p:spPr bwMode="auto">
          <a:xfrm>
            <a:off x="6750050" y="3659188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Freeform 124"/>
          <p:cNvSpPr>
            <a:spLocks/>
          </p:cNvSpPr>
          <p:nvPr/>
        </p:nvSpPr>
        <p:spPr bwMode="auto">
          <a:xfrm>
            <a:off x="6784975" y="3757613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Freeform 125"/>
          <p:cNvSpPr>
            <a:spLocks/>
          </p:cNvSpPr>
          <p:nvPr/>
        </p:nvSpPr>
        <p:spPr bwMode="auto">
          <a:xfrm>
            <a:off x="6718300" y="4110038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Freeform 126"/>
          <p:cNvSpPr>
            <a:spLocks/>
          </p:cNvSpPr>
          <p:nvPr/>
        </p:nvSpPr>
        <p:spPr bwMode="auto">
          <a:xfrm>
            <a:off x="6908800" y="4149725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Freeform 127"/>
          <p:cNvSpPr>
            <a:spLocks/>
          </p:cNvSpPr>
          <p:nvPr/>
        </p:nvSpPr>
        <p:spPr bwMode="auto">
          <a:xfrm>
            <a:off x="6743700" y="4121150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Freeform 128"/>
          <p:cNvSpPr>
            <a:spLocks/>
          </p:cNvSpPr>
          <p:nvPr/>
        </p:nvSpPr>
        <p:spPr bwMode="auto">
          <a:xfrm>
            <a:off x="6469063" y="4162425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Freeform 129"/>
          <p:cNvSpPr>
            <a:spLocks/>
          </p:cNvSpPr>
          <p:nvPr/>
        </p:nvSpPr>
        <p:spPr bwMode="auto">
          <a:xfrm>
            <a:off x="7110413" y="4138613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Freeform 130"/>
          <p:cNvSpPr>
            <a:spLocks/>
          </p:cNvSpPr>
          <p:nvPr/>
        </p:nvSpPr>
        <p:spPr bwMode="auto">
          <a:xfrm>
            <a:off x="6518275" y="3698875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Freeform 131"/>
          <p:cNvSpPr>
            <a:spLocks/>
          </p:cNvSpPr>
          <p:nvPr/>
        </p:nvSpPr>
        <p:spPr bwMode="auto">
          <a:xfrm>
            <a:off x="6521450" y="3703638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Freeform 132"/>
          <p:cNvSpPr>
            <a:spLocks/>
          </p:cNvSpPr>
          <p:nvPr/>
        </p:nvSpPr>
        <p:spPr bwMode="auto">
          <a:xfrm>
            <a:off x="6524625" y="3708400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0" name="Freeform 133"/>
          <p:cNvSpPr>
            <a:spLocks/>
          </p:cNvSpPr>
          <p:nvPr/>
        </p:nvSpPr>
        <p:spPr bwMode="auto">
          <a:xfrm>
            <a:off x="6527800" y="3711575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Freeform 134"/>
          <p:cNvSpPr>
            <a:spLocks/>
          </p:cNvSpPr>
          <p:nvPr/>
        </p:nvSpPr>
        <p:spPr bwMode="auto">
          <a:xfrm>
            <a:off x="6532563" y="3714750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Freeform 135"/>
          <p:cNvSpPr>
            <a:spLocks/>
          </p:cNvSpPr>
          <p:nvPr/>
        </p:nvSpPr>
        <p:spPr bwMode="auto">
          <a:xfrm>
            <a:off x="6535738" y="3719513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Freeform 136"/>
          <p:cNvSpPr>
            <a:spLocks/>
          </p:cNvSpPr>
          <p:nvPr/>
        </p:nvSpPr>
        <p:spPr bwMode="auto">
          <a:xfrm>
            <a:off x="6973888" y="4022725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Freeform 137"/>
          <p:cNvSpPr>
            <a:spLocks/>
          </p:cNvSpPr>
          <p:nvPr/>
        </p:nvSpPr>
        <p:spPr bwMode="auto">
          <a:xfrm>
            <a:off x="6810375" y="4024313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Freeform 138"/>
          <p:cNvSpPr>
            <a:spLocks/>
          </p:cNvSpPr>
          <p:nvPr/>
        </p:nvSpPr>
        <p:spPr bwMode="auto">
          <a:xfrm>
            <a:off x="6856413" y="4025900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Freeform 139"/>
          <p:cNvSpPr>
            <a:spLocks/>
          </p:cNvSpPr>
          <p:nvPr/>
        </p:nvSpPr>
        <p:spPr bwMode="auto">
          <a:xfrm>
            <a:off x="6677025" y="3656013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Freeform 140"/>
          <p:cNvSpPr>
            <a:spLocks/>
          </p:cNvSpPr>
          <p:nvPr/>
        </p:nvSpPr>
        <p:spPr bwMode="auto">
          <a:xfrm>
            <a:off x="7067550" y="3609975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Freeform 141"/>
          <p:cNvSpPr>
            <a:spLocks/>
          </p:cNvSpPr>
          <p:nvPr/>
        </p:nvSpPr>
        <p:spPr bwMode="auto">
          <a:xfrm>
            <a:off x="6680200" y="3678238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Freeform 142"/>
          <p:cNvSpPr>
            <a:spLocks/>
          </p:cNvSpPr>
          <p:nvPr/>
        </p:nvSpPr>
        <p:spPr bwMode="auto">
          <a:xfrm>
            <a:off x="6683375" y="3700463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Freeform 143"/>
          <p:cNvSpPr>
            <a:spLocks/>
          </p:cNvSpPr>
          <p:nvPr/>
        </p:nvSpPr>
        <p:spPr bwMode="auto">
          <a:xfrm>
            <a:off x="6684963" y="3721100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Freeform 144"/>
          <p:cNvSpPr>
            <a:spLocks/>
          </p:cNvSpPr>
          <p:nvPr/>
        </p:nvSpPr>
        <p:spPr bwMode="auto">
          <a:xfrm>
            <a:off x="6688138" y="3743325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Freeform 145"/>
          <p:cNvSpPr>
            <a:spLocks/>
          </p:cNvSpPr>
          <p:nvPr/>
        </p:nvSpPr>
        <p:spPr bwMode="auto">
          <a:xfrm>
            <a:off x="6691313" y="3765550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Freeform 146"/>
          <p:cNvSpPr>
            <a:spLocks/>
          </p:cNvSpPr>
          <p:nvPr/>
        </p:nvSpPr>
        <p:spPr bwMode="auto">
          <a:xfrm>
            <a:off x="7070725" y="3635375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Freeform 147"/>
          <p:cNvSpPr>
            <a:spLocks/>
          </p:cNvSpPr>
          <p:nvPr/>
        </p:nvSpPr>
        <p:spPr bwMode="auto">
          <a:xfrm>
            <a:off x="7073900" y="3660775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Freeform 148"/>
          <p:cNvSpPr>
            <a:spLocks/>
          </p:cNvSpPr>
          <p:nvPr/>
        </p:nvSpPr>
        <p:spPr bwMode="auto">
          <a:xfrm>
            <a:off x="7077075" y="3686175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Freeform 149"/>
          <p:cNvSpPr>
            <a:spLocks/>
          </p:cNvSpPr>
          <p:nvPr/>
        </p:nvSpPr>
        <p:spPr bwMode="auto">
          <a:xfrm>
            <a:off x="7080250" y="3709988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Freeform 150"/>
          <p:cNvSpPr>
            <a:spLocks/>
          </p:cNvSpPr>
          <p:nvPr/>
        </p:nvSpPr>
        <p:spPr bwMode="auto">
          <a:xfrm>
            <a:off x="7085013" y="3735388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151"/>
          <p:cNvSpPr>
            <a:spLocks noChangeArrowheads="1"/>
          </p:cNvSpPr>
          <p:nvPr/>
        </p:nvSpPr>
        <p:spPr bwMode="auto">
          <a:xfrm>
            <a:off x="6599238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Freeform 152"/>
          <p:cNvSpPr>
            <a:spLocks/>
          </p:cNvSpPr>
          <p:nvPr/>
        </p:nvSpPr>
        <p:spPr bwMode="auto">
          <a:xfrm>
            <a:off x="6764338" y="3692525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Freeform 153"/>
          <p:cNvSpPr>
            <a:spLocks/>
          </p:cNvSpPr>
          <p:nvPr/>
        </p:nvSpPr>
        <p:spPr bwMode="auto">
          <a:xfrm>
            <a:off x="6511925" y="3852863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Freeform 154"/>
          <p:cNvSpPr>
            <a:spLocks/>
          </p:cNvSpPr>
          <p:nvPr/>
        </p:nvSpPr>
        <p:spPr bwMode="auto">
          <a:xfrm>
            <a:off x="6511925" y="3754438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Freeform 155"/>
          <p:cNvSpPr>
            <a:spLocks/>
          </p:cNvSpPr>
          <p:nvPr/>
        </p:nvSpPr>
        <p:spPr bwMode="auto">
          <a:xfrm>
            <a:off x="6651625" y="3708400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Freeform 156"/>
          <p:cNvSpPr>
            <a:spLocks/>
          </p:cNvSpPr>
          <p:nvPr/>
        </p:nvSpPr>
        <p:spPr bwMode="auto">
          <a:xfrm>
            <a:off x="6770688" y="3605213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Freeform 157"/>
          <p:cNvSpPr>
            <a:spLocks/>
          </p:cNvSpPr>
          <p:nvPr/>
        </p:nvSpPr>
        <p:spPr bwMode="auto">
          <a:xfrm>
            <a:off x="6588125" y="4167188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5" name="Freeform 158"/>
          <p:cNvSpPr>
            <a:spLocks/>
          </p:cNvSpPr>
          <p:nvPr/>
        </p:nvSpPr>
        <p:spPr bwMode="auto">
          <a:xfrm>
            <a:off x="6481763" y="4213225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6" name="Freeform 159"/>
          <p:cNvSpPr>
            <a:spLocks/>
          </p:cNvSpPr>
          <p:nvPr/>
        </p:nvSpPr>
        <p:spPr bwMode="auto">
          <a:xfrm>
            <a:off x="6570663" y="4192588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7" name="Freeform 160"/>
          <p:cNvSpPr>
            <a:spLocks/>
          </p:cNvSpPr>
          <p:nvPr/>
        </p:nvSpPr>
        <p:spPr bwMode="auto">
          <a:xfrm>
            <a:off x="6527800" y="4198938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98" name="Group 161"/>
          <p:cNvGrpSpPr>
            <a:grpSpLocks/>
          </p:cNvGrpSpPr>
          <p:nvPr/>
        </p:nvGrpSpPr>
        <p:grpSpPr bwMode="auto">
          <a:xfrm>
            <a:off x="6638925" y="3317875"/>
            <a:ext cx="649288" cy="904875"/>
            <a:chOff x="12762" y="10336"/>
            <a:chExt cx="1027" cy="1700"/>
          </a:xfrm>
        </p:grpSpPr>
        <p:sp>
          <p:nvSpPr>
            <p:cNvPr id="112961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2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3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4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5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6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99" name="Group 208"/>
          <p:cNvGrpSpPr>
            <a:grpSpLocks/>
          </p:cNvGrpSpPr>
          <p:nvPr/>
        </p:nvGrpSpPr>
        <p:grpSpPr bwMode="auto">
          <a:xfrm>
            <a:off x="6153150" y="5392738"/>
            <a:ext cx="647700" cy="906462"/>
            <a:chOff x="12762" y="10336"/>
            <a:chExt cx="1027" cy="1700"/>
          </a:xfrm>
        </p:grpSpPr>
        <p:sp>
          <p:nvSpPr>
            <p:cNvPr id="112955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6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7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8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9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0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0" name="Line 215"/>
          <p:cNvSpPr>
            <a:spLocks noChangeShapeType="1"/>
          </p:cNvSpPr>
          <p:nvPr/>
        </p:nvSpPr>
        <p:spPr bwMode="auto">
          <a:xfrm flipH="1">
            <a:off x="3249613" y="314642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Text Box 216"/>
          <p:cNvSpPr txBox="1">
            <a:spLocks noChangeArrowheads="1"/>
          </p:cNvSpPr>
          <p:nvPr/>
        </p:nvSpPr>
        <p:spPr bwMode="auto">
          <a:xfrm>
            <a:off x="6145213" y="2846388"/>
            <a:ext cx="617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02" name="Line 217"/>
          <p:cNvSpPr>
            <a:spLocks noChangeShapeType="1"/>
          </p:cNvSpPr>
          <p:nvPr/>
        </p:nvSpPr>
        <p:spPr bwMode="auto">
          <a:xfrm>
            <a:off x="6650038" y="319405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Line 218"/>
          <p:cNvSpPr>
            <a:spLocks noChangeShapeType="1"/>
          </p:cNvSpPr>
          <p:nvPr/>
        </p:nvSpPr>
        <p:spPr bwMode="auto">
          <a:xfrm flipH="1">
            <a:off x="4957763" y="425767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4" name="Group 219"/>
          <p:cNvGrpSpPr>
            <a:grpSpLocks/>
          </p:cNvGrpSpPr>
          <p:nvPr/>
        </p:nvGrpSpPr>
        <p:grpSpPr bwMode="auto">
          <a:xfrm>
            <a:off x="4041775" y="4400550"/>
            <a:ext cx="1073150" cy="422275"/>
            <a:chOff x="9542" y="11900"/>
            <a:chExt cx="1624" cy="640"/>
          </a:xfrm>
        </p:grpSpPr>
        <p:sp>
          <p:nvSpPr>
            <p:cNvPr id="112933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4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5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6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2937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2938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39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2952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3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4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0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2949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0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1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1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2942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3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4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5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6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7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8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705" name="Line 242"/>
          <p:cNvSpPr>
            <a:spLocks noChangeShapeType="1"/>
          </p:cNvSpPr>
          <p:nvPr/>
        </p:nvSpPr>
        <p:spPr bwMode="auto">
          <a:xfrm>
            <a:off x="5173663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6" name="Group 243"/>
          <p:cNvGrpSpPr>
            <a:grpSpLocks/>
          </p:cNvGrpSpPr>
          <p:nvPr/>
        </p:nvGrpSpPr>
        <p:grpSpPr bwMode="auto">
          <a:xfrm>
            <a:off x="3125788" y="3241675"/>
            <a:ext cx="90487" cy="271463"/>
            <a:chOff x="10104" y="10005"/>
            <a:chExt cx="137" cy="411"/>
          </a:xfrm>
        </p:grpSpPr>
        <p:sp>
          <p:nvSpPr>
            <p:cNvPr id="112931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2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7" name="Line 247"/>
          <p:cNvSpPr>
            <a:spLocks noChangeShapeType="1"/>
          </p:cNvSpPr>
          <p:nvPr/>
        </p:nvSpPr>
        <p:spPr bwMode="auto">
          <a:xfrm flipH="1">
            <a:off x="3259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8" name="Oval 248"/>
          <p:cNvSpPr>
            <a:spLocks noChangeArrowheads="1"/>
          </p:cNvSpPr>
          <p:nvPr/>
        </p:nvSpPr>
        <p:spPr bwMode="auto">
          <a:xfrm>
            <a:off x="4735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9" name="Line 249"/>
          <p:cNvSpPr>
            <a:spLocks noChangeShapeType="1"/>
          </p:cNvSpPr>
          <p:nvPr/>
        </p:nvSpPr>
        <p:spPr bwMode="auto">
          <a:xfrm>
            <a:off x="4735513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0" name="Line 250"/>
          <p:cNvSpPr>
            <a:spLocks noChangeShapeType="1"/>
          </p:cNvSpPr>
          <p:nvPr/>
        </p:nvSpPr>
        <p:spPr bwMode="auto">
          <a:xfrm>
            <a:off x="5800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Rectangle 251"/>
          <p:cNvSpPr>
            <a:spLocks noChangeArrowheads="1"/>
          </p:cNvSpPr>
          <p:nvPr/>
        </p:nvSpPr>
        <p:spPr bwMode="auto">
          <a:xfrm>
            <a:off x="4735513" y="5292725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12" name="Rectangle 252"/>
          <p:cNvSpPr>
            <a:spLocks noChangeArrowheads="1"/>
          </p:cNvSpPr>
          <p:nvPr/>
        </p:nvSpPr>
        <p:spPr bwMode="auto">
          <a:xfrm>
            <a:off x="5478463" y="5283200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13" name="Oval 253"/>
          <p:cNvSpPr>
            <a:spLocks noChangeArrowheads="1"/>
          </p:cNvSpPr>
          <p:nvPr/>
        </p:nvSpPr>
        <p:spPr bwMode="auto">
          <a:xfrm>
            <a:off x="4716463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14" name="Group 254"/>
          <p:cNvGrpSpPr>
            <a:grpSpLocks/>
          </p:cNvGrpSpPr>
          <p:nvPr/>
        </p:nvGrpSpPr>
        <p:grpSpPr bwMode="auto">
          <a:xfrm>
            <a:off x="4983163" y="5184775"/>
            <a:ext cx="527050" cy="158750"/>
            <a:chOff x="2848" y="848"/>
            <a:chExt cx="140" cy="98"/>
          </a:xfrm>
        </p:grpSpPr>
        <p:sp>
          <p:nvSpPr>
            <p:cNvPr id="112928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9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0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5" name="Group 258"/>
          <p:cNvGrpSpPr>
            <a:grpSpLocks/>
          </p:cNvGrpSpPr>
          <p:nvPr/>
        </p:nvGrpSpPr>
        <p:grpSpPr bwMode="auto">
          <a:xfrm flipV="1">
            <a:off x="4983163" y="5181600"/>
            <a:ext cx="527050" cy="160338"/>
            <a:chOff x="2848" y="848"/>
            <a:chExt cx="140" cy="98"/>
          </a:xfrm>
        </p:grpSpPr>
        <p:sp>
          <p:nvSpPr>
            <p:cNvPr id="112925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6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7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6" name="Group 262"/>
          <p:cNvGrpSpPr>
            <a:grpSpLocks/>
          </p:cNvGrpSpPr>
          <p:nvPr/>
        </p:nvGrpSpPr>
        <p:grpSpPr bwMode="auto">
          <a:xfrm rot="7844936">
            <a:off x="4983163" y="5313363"/>
            <a:ext cx="322262" cy="239712"/>
            <a:chOff x="11283" y="10423"/>
            <a:chExt cx="475" cy="374"/>
          </a:xfrm>
        </p:grpSpPr>
        <p:sp>
          <p:nvSpPr>
            <p:cNvPr id="112918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9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0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1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2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3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4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17" name="Line 270"/>
          <p:cNvSpPr>
            <a:spLocks noChangeShapeType="1"/>
          </p:cNvSpPr>
          <p:nvPr/>
        </p:nvSpPr>
        <p:spPr bwMode="auto">
          <a:xfrm flipH="1" flipV="1">
            <a:off x="3800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8" name="Line 271"/>
          <p:cNvSpPr>
            <a:spLocks noChangeShapeType="1"/>
          </p:cNvSpPr>
          <p:nvPr/>
        </p:nvSpPr>
        <p:spPr bwMode="auto">
          <a:xfrm flipH="1">
            <a:off x="4419600" y="5527675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9" name="Freeform 272"/>
          <p:cNvSpPr>
            <a:spLocks/>
          </p:cNvSpPr>
          <p:nvPr/>
        </p:nvSpPr>
        <p:spPr bwMode="auto">
          <a:xfrm>
            <a:off x="3171825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0" name="Oval 273"/>
          <p:cNvSpPr>
            <a:spLocks noChangeArrowheads="1"/>
          </p:cNvSpPr>
          <p:nvPr/>
        </p:nvSpPr>
        <p:spPr bwMode="auto">
          <a:xfrm>
            <a:off x="2974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1" name="Line 274"/>
          <p:cNvSpPr>
            <a:spLocks noChangeShapeType="1"/>
          </p:cNvSpPr>
          <p:nvPr/>
        </p:nvSpPr>
        <p:spPr bwMode="auto">
          <a:xfrm>
            <a:off x="2974975" y="609282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2" name="Line 275"/>
          <p:cNvSpPr>
            <a:spLocks noChangeShapeType="1"/>
          </p:cNvSpPr>
          <p:nvPr/>
        </p:nvSpPr>
        <p:spPr bwMode="auto">
          <a:xfrm>
            <a:off x="4037013" y="6092825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3" name="Rectangle 276"/>
          <p:cNvSpPr>
            <a:spLocks noChangeArrowheads="1"/>
          </p:cNvSpPr>
          <p:nvPr/>
        </p:nvSpPr>
        <p:spPr bwMode="auto">
          <a:xfrm>
            <a:off x="2974975" y="6092825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24" name="Rectangle 277"/>
          <p:cNvSpPr>
            <a:spLocks noChangeArrowheads="1"/>
          </p:cNvSpPr>
          <p:nvPr/>
        </p:nvSpPr>
        <p:spPr bwMode="auto">
          <a:xfrm>
            <a:off x="3714750" y="6083300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25" name="Oval 278"/>
          <p:cNvSpPr>
            <a:spLocks noChangeArrowheads="1"/>
          </p:cNvSpPr>
          <p:nvPr/>
        </p:nvSpPr>
        <p:spPr bwMode="auto">
          <a:xfrm>
            <a:off x="2963863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26" name="Group 279"/>
          <p:cNvGrpSpPr>
            <a:grpSpLocks/>
          </p:cNvGrpSpPr>
          <p:nvPr/>
        </p:nvGrpSpPr>
        <p:grpSpPr bwMode="auto">
          <a:xfrm>
            <a:off x="3221038" y="5984875"/>
            <a:ext cx="525462" cy="158750"/>
            <a:chOff x="2848" y="848"/>
            <a:chExt cx="140" cy="98"/>
          </a:xfrm>
        </p:grpSpPr>
        <p:sp>
          <p:nvSpPr>
            <p:cNvPr id="112915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6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7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7" name="Group 283"/>
          <p:cNvGrpSpPr>
            <a:grpSpLocks/>
          </p:cNvGrpSpPr>
          <p:nvPr/>
        </p:nvGrpSpPr>
        <p:grpSpPr bwMode="auto">
          <a:xfrm flipV="1">
            <a:off x="3221038" y="5981700"/>
            <a:ext cx="525462" cy="158750"/>
            <a:chOff x="2848" y="848"/>
            <a:chExt cx="140" cy="98"/>
          </a:xfrm>
        </p:grpSpPr>
        <p:sp>
          <p:nvSpPr>
            <p:cNvPr id="112912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3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4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8" name="Group 287"/>
          <p:cNvGrpSpPr>
            <a:grpSpLocks/>
          </p:cNvGrpSpPr>
          <p:nvPr/>
        </p:nvGrpSpPr>
        <p:grpSpPr bwMode="auto">
          <a:xfrm>
            <a:off x="3038475" y="6051550"/>
            <a:ext cx="315913" cy="247650"/>
            <a:chOff x="11283" y="10423"/>
            <a:chExt cx="475" cy="374"/>
          </a:xfrm>
        </p:grpSpPr>
        <p:sp>
          <p:nvSpPr>
            <p:cNvPr id="112905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6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7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8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9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0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1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29" name="Oval 295"/>
          <p:cNvSpPr>
            <a:spLocks noChangeArrowheads="1"/>
          </p:cNvSpPr>
          <p:nvPr/>
        </p:nvSpPr>
        <p:spPr bwMode="auto">
          <a:xfrm>
            <a:off x="2335213" y="517842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0" name="Line 296"/>
          <p:cNvSpPr>
            <a:spLocks noChangeShapeType="1"/>
          </p:cNvSpPr>
          <p:nvPr/>
        </p:nvSpPr>
        <p:spPr bwMode="auto">
          <a:xfrm>
            <a:off x="2335213" y="5159375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Line 297"/>
          <p:cNvSpPr>
            <a:spLocks noChangeShapeType="1"/>
          </p:cNvSpPr>
          <p:nvPr/>
        </p:nvSpPr>
        <p:spPr bwMode="auto">
          <a:xfrm>
            <a:off x="3398838" y="515937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Rectangle 298"/>
          <p:cNvSpPr>
            <a:spLocks noChangeArrowheads="1"/>
          </p:cNvSpPr>
          <p:nvPr/>
        </p:nvSpPr>
        <p:spPr bwMode="auto">
          <a:xfrm>
            <a:off x="2335213" y="5159375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33" name="Rectangle 299"/>
          <p:cNvSpPr>
            <a:spLocks noChangeArrowheads="1"/>
          </p:cNvSpPr>
          <p:nvPr/>
        </p:nvSpPr>
        <p:spPr bwMode="auto">
          <a:xfrm>
            <a:off x="3076575" y="5149850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34" name="Oval 300"/>
          <p:cNvSpPr>
            <a:spLocks noChangeArrowheads="1"/>
          </p:cNvSpPr>
          <p:nvPr/>
        </p:nvSpPr>
        <p:spPr bwMode="auto">
          <a:xfrm>
            <a:off x="2325688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35" name="Group 301"/>
          <p:cNvGrpSpPr>
            <a:grpSpLocks/>
          </p:cNvGrpSpPr>
          <p:nvPr/>
        </p:nvGrpSpPr>
        <p:grpSpPr bwMode="auto">
          <a:xfrm>
            <a:off x="2582863" y="5051425"/>
            <a:ext cx="525462" cy="158750"/>
            <a:chOff x="2848" y="848"/>
            <a:chExt cx="140" cy="98"/>
          </a:xfrm>
        </p:grpSpPr>
        <p:sp>
          <p:nvSpPr>
            <p:cNvPr id="112902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3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4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6" name="Group 305"/>
          <p:cNvGrpSpPr>
            <a:grpSpLocks/>
          </p:cNvGrpSpPr>
          <p:nvPr/>
        </p:nvGrpSpPr>
        <p:grpSpPr bwMode="auto">
          <a:xfrm flipV="1">
            <a:off x="2582863" y="5048250"/>
            <a:ext cx="525462" cy="158750"/>
            <a:chOff x="2848" y="848"/>
            <a:chExt cx="140" cy="98"/>
          </a:xfrm>
        </p:grpSpPr>
        <p:sp>
          <p:nvSpPr>
            <p:cNvPr id="112899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0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1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7" name="Line 309"/>
          <p:cNvSpPr>
            <a:spLocks noChangeShapeType="1"/>
          </p:cNvSpPr>
          <p:nvPr/>
        </p:nvSpPr>
        <p:spPr bwMode="auto">
          <a:xfrm flipH="1">
            <a:off x="1695450" y="5375275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38" name="Group 310"/>
          <p:cNvGrpSpPr>
            <a:grpSpLocks/>
          </p:cNvGrpSpPr>
          <p:nvPr/>
        </p:nvGrpSpPr>
        <p:grpSpPr bwMode="auto">
          <a:xfrm rot="8027572">
            <a:off x="2678113" y="4979988"/>
            <a:ext cx="322262" cy="239712"/>
            <a:chOff x="11283" y="10423"/>
            <a:chExt cx="475" cy="374"/>
          </a:xfrm>
        </p:grpSpPr>
        <p:sp>
          <p:nvSpPr>
            <p:cNvPr id="112892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3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4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5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6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7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8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9" name="Freeform 318"/>
          <p:cNvSpPr>
            <a:spLocks/>
          </p:cNvSpPr>
          <p:nvPr/>
        </p:nvSpPr>
        <p:spPr bwMode="auto">
          <a:xfrm>
            <a:off x="1533525" y="3317875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0" name="Freeform 319"/>
          <p:cNvSpPr>
            <a:spLocks/>
          </p:cNvSpPr>
          <p:nvPr/>
        </p:nvSpPr>
        <p:spPr bwMode="auto">
          <a:xfrm>
            <a:off x="1133475" y="3413125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1" name="Freeform 320"/>
          <p:cNvSpPr>
            <a:spLocks/>
          </p:cNvSpPr>
          <p:nvPr/>
        </p:nvSpPr>
        <p:spPr bwMode="auto">
          <a:xfrm>
            <a:off x="1257300" y="3460750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42" name="Group 321"/>
          <p:cNvGrpSpPr>
            <a:grpSpLocks/>
          </p:cNvGrpSpPr>
          <p:nvPr/>
        </p:nvGrpSpPr>
        <p:grpSpPr bwMode="auto">
          <a:xfrm>
            <a:off x="1087438" y="5213350"/>
            <a:ext cx="90487" cy="271463"/>
            <a:chOff x="10104" y="10005"/>
            <a:chExt cx="137" cy="411"/>
          </a:xfrm>
        </p:grpSpPr>
        <p:sp>
          <p:nvSpPr>
            <p:cNvPr id="112890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1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3" name="Group 324"/>
          <p:cNvGrpSpPr>
            <a:grpSpLocks/>
          </p:cNvGrpSpPr>
          <p:nvPr/>
        </p:nvGrpSpPr>
        <p:grpSpPr bwMode="auto">
          <a:xfrm>
            <a:off x="6543675" y="5449888"/>
            <a:ext cx="92075" cy="271462"/>
            <a:chOff x="10104" y="10005"/>
            <a:chExt cx="137" cy="411"/>
          </a:xfrm>
        </p:grpSpPr>
        <p:sp>
          <p:nvSpPr>
            <p:cNvPr id="112888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9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4" name="Group 327"/>
          <p:cNvGrpSpPr>
            <a:grpSpLocks/>
          </p:cNvGrpSpPr>
          <p:nvPr/>
        </p:nvGrpSpPr>
        <p:grpSpPr bwMode="auto">
          <a:xfrm>
            <a:off x="6991350" y="3392488"/>
            <a:ext cx="90488" cy="271462"/>
            <a:chOff x="10104" y="10005"/>
            <a:chExt cx="137" cy="411"/>
          </a:xfrm>
        </p:grpSpPr>
        <p:sp>
          <p:nvSpPr>
            <p:cNvPr id="112886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7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39" name="Rectangle 33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Causes/costs of congestion: scenario 3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2747" name="Text Box 335"/>
          <p:cNvSpPr txBox="1">
            <a:spLocks noChangeArrowheads="1"/>
          </p:cNvSpPr>
          <p:nvPr/>
        </p:nvSpPr>
        <p:spPr bwMode="auto">
          <a:xfrm>
            <a:off x="6735763" y="3055938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B</a:t>
            </a:r>
          </a:p>
        </p:txBody>
      </p:sp>
      <p:sp>
        <p:nvSpPr>
          <p:cNvPr id="112748" name="Text Box 336"/>
          <p:cNvSpPr txBox="1">
            <a:spLocks noChangeArrowheads="1"/>
          </p:cNvSpPr>
          <p:nvPr/>
        </p:nvSpPr>
        <p:spPr bwMode="auto">
          <a:xfrm>
            <a:off x="6188075" y="5116513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C</a:t>
            </a:r>
          </a:p>
        </p:txBody>
      </p:sp>
      <p:sp>
        <p:nvSpPr>
          <p:cNvPr id="112749" name="Text Box 337"/>
          <p:cNvSpPr txBox="1">
            <a:spLocks noChangeArrowheads="1"/>
          </p:cNvSpPr>
          <p:nvPr/>
        </p:nvSpPr>
        <p:spPr bwMode="auto">
          <a:xfrm>
            <a:off x="750888" y="4873625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D</a:t>
            </a:r>
          </a:p>
        </p:txBody>
      </p:sp>
      <p:sp>
        <p:nvSpPr>
          <p:cNvPr id="112750" name="Text Box 338"/>
          <p:cNvSpPr txBox="1">
            <a:spLocks noChangeArrowheads="1"/>
          </p:cNvSpPr>
          <p:nvPr/>
        </p:nvSpPr>
        <p:spPr bwMode="auto">
          <a:xfrm>
            <a:off x="3536950" y="2911475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51" name="Line 340"/>
          <p:cNvSpPr>
            <a:spLocks noChangeShapeType="1"/>
          </p:cNvSpPr>
          <p:nvPr/>
        </p:nvSpPr>
        <p:spPr bwMode="auto">
          <a:xfrm>
            <a:off x="5013325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2" name="Text Box 341"/>
          <p:cNvSpPr txBox="1">
            <a:spLocks noChangeArrowheads="1"/>
          </p:cNvSpPr>
          <p:nvPr/>
        </p:nvSpPr>
        <p:spPr bwMode="auto">
          <a:xfrm>
            <a:off x="3419475" y="3240088"/>
            <a:ext cx="2349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205156" name="Rectangle 356"/>
          <p:cNvSpPr>
            <a:spLocks noChangeArrowheads="1"/>
          </p:cNvSpPr>
          <p:nvPr/>
        </p:nvSpPr>
        <p:spPr bwMode="auto">
          <a:xfrm>
            <a:off x="4270375" y="1778000"/>
            <a:ext cx="4656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u="sng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as red  </a:t>
            </a:r>
            <a:r>
              <a:rPr lang="en-US" sz="2400">
                <a:solidFill>
                  <a:srgbClr val="CC0000"/>
                </a:solidFill>
                <a:latin typeface="Symbol" charset="0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Gill Sans MT" charset="0"/>
              </a:rPr>
              <a:t>in</a:t>
            </a:r>
            <a:r>
              <a:rPr lang="ja-JP" altLang="en-US" sz="2400" baseline="30000">
                <a:solidFill>
                  <a:srgbClr val="CC0000"/>
                </a:solidFill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 increases, all arriving blue pkts at upper queue are dropped, blue throughput </a:t>
            </a:r>
            <a:r>
              <a:rPr lang="en-US" altLang="ja-JP" sz="2400">
                <a:latin typeface="Wingdings 3" charset="0"/>
              </a:rPr>
              <a:t>g</a:t>
            </a:r>
            <a:r>
              <a:rPr lang="en-US" altLang="ja-JP" sz="2400">
                <a:latin typeface="Gill Sans MT" charset="0"/>
              </a:rPr>
              <a:t> 0</a:t>
            </a:r>
            <a:endParaRPr lang="en-US" sz="2400">
              <a:latin typeface="Gill Sans MT" charset="0"/>
            </a:endParaRPr>
          </a:p>
        </p:txBody>
      </p:sp>
      <p:grpSp>
        <p:nvGrpSpPr>
          <p:cNvPr id="112754" name="Group 358"/>
          <p:cNvGrpSpPr>
            <a:grpSpLocks/>
          </p:cNvGrpSpPr>
          <p:nvPr/>
        </p:nvGrpSpPr>
        <p:grpSpPr bwMode="auto">
          <a:xfrm>
            <a:off x="7429500" y="4146550"/>
            <a:ext cx="231775" cy="441325"/>
            <a:chOff x="4140" y="429"/>
            <a:chExt cx="1425" cy="2396"/>
          </a:xfrm>
        </p:grpSpPr>
        <p:sp>
          <p:nvSpPr>
            <p:cNvPr id="112854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48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56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7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51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859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77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78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453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861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75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76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455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56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864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73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74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2865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66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71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72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460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68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9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63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71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65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66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67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68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469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70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2755" name="Group 391"/>
          <p:cNvGrpSpPr>
            <a:grpSpLocks/>
          </p:cNvGrpSpPr>
          <p:nvPr/>
        </p:nvGrpSpPr>
        <p:grpSpPr bwMode="auto">
          <a:xfrm>
            <a:off x="6950075" y="6003925"/>
            <a:ext cx="231775" cy="441325"/>
            <a:chOff x="4140" y="429"/>
            <a:chExt cx="1425" cy="2396"/>
          </a:xfrm>
        </p:grpSpPr>
        <p:sp>
          <p:nvSpPr>
            <p:cNvPr id="112822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6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24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5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827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45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46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421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829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43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44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423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24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832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41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42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2833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34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39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40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428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36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7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1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39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3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34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35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36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437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38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2756" name="Group 424"/>
          <p:cNvGrpSpPr>
            <a:grpSpLocks/>
          </p:cNvGrpSpPr>
          <p:nvPr/>
        </p:nvGrpSpPr>
        <p:grpSpPr bwMode="auto">
          <a:xfrm>
            <a:off x="396875" y="5840413"/>
            <a:ext cx="231775" cy="441325"/>
            <a:chOff x="4140" y="429"/>
            <a:chExt cx="1425" cy="2396"/>
          </a:xfrm>
        </p:grpSpPr>
        <p:sp>
          <p:nvSpPr>
            <p:cNvPr id="112790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4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92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3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7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795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3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14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389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797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1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12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391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392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800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9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10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2801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02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7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408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396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04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5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9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07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1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02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03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04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405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06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2757" name="Group 457"/>
          <p:cNvGrpSpPr>
            <a:grpSpLocks/>
          </p:cNvGrpSpPr>
          <p:nvPr/>
        </p:nvGrpSpPr>
        <p:grpSpPr bwMode="auto">
          <a:xfrm>
            <a:off x="2411413" y="3835400"/>
            <a:ext cx="231775" cy="441325"/>
            <a:chOff x="4140" y="429"/>
            <a:chExt cx="1425" cy="2396"/>
          </a:xfrm>
        </p:grpSpPr>
        <p:sp>
          <p:nvSpPr>
            <p:cNvPr id="112758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2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60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1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5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763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381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382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357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765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379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380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359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360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768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377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7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378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2769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70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375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376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5364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72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3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75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9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370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371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372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373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374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8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Reliable </a:t>
            </a:r>
            <a:r>
              <a:rPr lang="en-US" dirty="0" smtClean="0">
                <a:latin typeface="Arial" charset="0"/>
              </a:rPr>
              <a:t>Data Transfer</a:t>
            </a:r>
            <a:endParaRPr lang="en-AU" dirty="0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Error types</a:t>
            </a:r>
          </a:p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Error detection</a:t>
            </a:r>
          </a:p>
          <a:p>
            <a:pPr lvl="1"/>
            <a:r>
              <a:rPr lang="en-US" sz="2400" dirty="0" err="1" smtClean="0">
                <a:latin typeface="Arial" charset="0"/>
              </a:rPr>
              <a:t>Eg</a:t>
            </a:r>
            <a:r>
              <a:rPr lang="en-US" sz="2400" dirty="0" smtClean="0">
                <a:latin typeface="Arial" charset="0"/>
              </a:rPr>
              <a:t>. </a:t>
            </a:r>
          </a:p>
          <a:p>
            <a:pPr lvl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Feedback</a:t>
            </a:r>
          </a:p>
          <a:p>
            <a:pPr lvl="1"/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ypes</a:t>
            </a:r>
          </a:p>
          <a:p>
            <a:pPr lvl="1"/>
            <a:r>
              <a:rPr lang="en-US" dirty="0" smtClean="0">
                <a:latin typeface="Arial" charset="0"/>
              </a:rPr>
              <a:t>Other info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indent="-457200"/>
            <a:r>
              <a:rPr lang="en-US" dirty="0" smtClean="0">
                <a:latin typeface="Arial" charset="0"/>
              </a:rPr>
              <a:t>Loss </a:t>
            </a:r>
            <a:r>
              <a:rPr lang="en-US" dirty="0">
                <a:latin typeface="Arial" charset="0"/>
              </a:rPr>
              <a:t>detection</a:t>
            </a:r>
          </a:p>
          <a:p>
            <a:pPr marL="457200" lvl="1" indent="0">
              <a:buNone/>
            </a:pPr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Retransmission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When</a:t>
            </a:r>
          </a:p>
          <a:p>
            <a:pPr lvl="1"/>
            <a:r>
              <a:rPr lang="en-US" dirty="0" smtClean="0">
                <a:latin typeface="Arial" charset="0"/>
              </a:rPr>
              <a:t>What</a:t>
            </a:r>
            <a:endParaRPr lang="en-US" sz="2400" dirty="0" smtClean="0">
              <a:latin typeface="Arial" charset="0"/>
            </a:endParaRPr>
          </a:p>
          <a:p>
            <a:pPr marL="457200" lvl="1" indent="0" eaLnBrk="1" hangingPunct="1">
              <a:buNone/>
            </a:pPr>
            <a:endParaRPr lang="en-US" sz="2000" dirty="0" smtClean="0">
              <a:latin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3109"/>
                </a:solidFill>
                <a:latin typeface="Arial" charset="0"/>
              </a:rPr>
              <a:t>Automatic Repeat </a:t>
            </a:r>
            <a:r>
              <a:rPr lang="en-US" dirty="0" err="1">
                <a:solidFill>
                  <a:srgbClr val="FF3109"/>
                </a:solidFill>
                <a:latin typeface="Arial" charset="0"/>
              </a:rPr>
              <a:t>reQuest</a:t>
            </a:r>
            <a:r>
              <a:rPr lang="en-US" dirty="0">
                <a:solidFill>
                  <a:srgbClr val="FF3109"/>
                </a:solidFill>
                <a:latin typeface="Arial" charset="0"/>
              </a:rPr>
              <a:t> (ARQ</a:t>
            </a:r>
            <a:r>
              <a:rPr lang="en-US" dirty="0" smtClean="0">
                <a:solidFill>
                  <a:srgbClr val="FF3109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FF3109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FF3109"/>
                </a:solidFill>
                <a:latin typeface="Arial" charset="0"/>
              </a:rPr>
              <a:t>protocol</a:t>
            </a:r>
            <a:endParaRPr lang="en-US" dirty="0">
              <a:solidFill>
                <a:srgbClr val="FF310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766763" y="4367213"/>
            <a:ext cx="7781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solidFill>
                  <a:srgbClr val="FF0000"/>
                </a:solidFill>
                <a:latin typeface="Gill Sans MT" charset="0"/>
              </a:rPr>
              <a:t>another </a:t>
            </a:r>
            <a:r>
              <a:rPr lang="ja-JP" altLang="en-US" sz="2800">
                <a:solidFill>
                  <a:srgbClr val="FF0000"/>
                </a:solidFill>
                <a:latin typeface="Gill Sans MT" charset="0"/>
              </a:rPr>
              <a:t>“</a:t>
            </a:r>
            <a:r>
              <a:rPr lang="en-US" altLang="ja-JP" sz="2800">
                <a:solidFill>
                  <a:srgbClr val="FF0000"/>
                </a:solidFill>
                <a:latin typeface="Gill Sans MT" charset="0"/>
              </a:rPr>
              <a:t>cost</a:t>
            </a:r>
            <a:r>
              <a:rPr lang="ja-JP" altLang="en-US" sz="2800">
                <a:solidFill>
                  <a:srgbClr val="FF0000"/>
                </a:solidFill>
                <a:latin typeface="Gill Sans MT" charset="0"/>
              </a:rPr>
              <a:t>”</a:t>
            </a:r>
            <a:r>
              <a:rPr lang="en-US" altLang="ja-JP" sz="2800">
                <a:solidFill>
                  <a:srgbClr val="FF0000"/>
                </a:solidFill>
                <a:latin typeface="Gill Sans MT" charset="0"/>
              </a:rPr>
              <a:t> of congestion:</a:t>
            </a:r>
            <a:r>
              <a:rPr lang="en-US" altLang="ja-JP" sz="2800">
                <a:latin typeface="Gill Sans MT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</a:rPr>
              <a:t>when packet dropped, any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upstream transmission capacity used for that packet was wasted!</a:t>
            </a:r>
            <a:endParaRPr lang="en-US" sz="2800">
              <a:latin typeface="Gill Sans MT" charset="0"/>
            </a:endParaRPr>
          </a:p>
        </p:txBody>
      </p:sp>
      <p:sp>
        <p:nvSpPr>
          <p:cNvPr id="113669" name="Line 8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0" name="Line 9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1" name="Group 51"/>
          <p:cNvGrpSpPr>
            <a:grpSpLocks/>
          </p:cNvGrpSpPr>
          <p:nvPr/>
        </p:nvGrpSpPr>
        <p:grpSpPr bwMode="auto">
          <a:xfrm>
            <a:off x="5984875" y="1609725"/>
            <a:ext cx="285750" cy="473075"/>
            <a:chOff x="12762" y="10336"/>
            <a:chExt cx="1027" cy="1700"/>
          </a:xfrm>
        </p:grpSpPr>
        <p:sp>
          <p:nvSpPr>
            <p:cNvPr id="113818" name="Rectangle 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9" name="Rectangle 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0" name="Line 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1" name="Line 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2" name="Line 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3" name="Line 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2" name="Line 60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3" name="Group 102"/>
          <p:cNvGrpSpPr>
            <a:grpSpLocks/>
          </p:cNvGrpSpPr>
          <p:nvPr/>
        </p:nvGrpSpPr>
        <p:grpSpPr bwMode="auto">
          <a:xfrm>
            <a:off x="5106988" y="2638425"/>
            <a:ext cx="285750" cy="473075"/>
            <a:chOff x="12762" y="10336"/>
            <a:chExt cx="1027" cy="1700"/>
          </a:xfrm>
        </p:grpSpPr>
        <p:sp>
          <p:nvSpPr>
            <p:cNvPr id="113812" name="Rectangle 10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3" name="Rectangle 10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4" name="Line 10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5" name="Line 10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6" name="Line 10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7" name="Line 10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4" name="Line 110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5" name="Line 111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6" name="Line 112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7" name="Line 113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8" name="Group 154"/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113806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7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8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9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0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1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9" name="Group 201"/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113800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1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2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3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4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5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80" name="Group 212"/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113778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9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0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1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3782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3783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784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97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8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9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5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94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5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6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6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87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8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9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0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1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2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3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681" name="Line 235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82" name="Group 236"/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113776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7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83" name="Oval 241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Line 242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Line 243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Rectangle 244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687" name="Rectangle 245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688" name="Oval 246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689" name="Group 247"/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113773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4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5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0" name="Group 251"/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113770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1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2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1" name="Group 255"/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113763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4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5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6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7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8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9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92" name="Line 263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64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Freeform 265"/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Oval 266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267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268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Rectangle 269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699" name="Rectangle 270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700" name="Oval 271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701" name="Group 272"/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13760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1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2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2" name="Group 276"/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3757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8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9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3" name="Group 280"/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3750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1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2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3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4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5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6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04" name="Oval 288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5" name="Line 289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6" name="Line 290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7" name="Rectangle 291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708" name="Rectangle 292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709" name="Oval 293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710" name="Group 294"/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13747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8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9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11" name="Group 298"/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13744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5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6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12" name="Line 302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3" name="Group 303"/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13737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8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9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0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1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2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3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14" name="Freeform 311"/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5" name="Freeform 312"/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6" name="Freeform 313"/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7" name="Group 314"/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13735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6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718" name="Group 317"/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13733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4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719" name="Group 320"/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13731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2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314" name="Rectangle 328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Causes/costs of congestion: scenario 3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6315" name="Line 330"/>
          <p:cNvSpPr>
            <a:spLocks noChangeShapeType="1"/>
          </p:cNvSpPr>
          <p:nvPr/>
        </p:nvSpPr>
        <p:spPr bwMode="auto">
          <a:xfrm>
            <a:off x="1270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6316" name="Line 331"/>
          <p:cNvSpPr>
            <a:spLocks noChangeShapeType="1"/>
          </p:cNvSpPr>
          <p:nvPr/>
        </p:nvSpPr>
        <p:spPr bwMode="auto">
          <a:xfrm flipV="1">
            <a:off x="1254125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3724" name="Freeform 333"/>
          <p:cNvSpPr>
            <a:spLocks/>
          </p:cNvSpPr>
          <p:nvPr/>
        </p:nvSpPr>
        <p:spPr bwMode="auto">
          <a:xfrm>
            <a:off x="1258888" y="2608263"/>
            <a:ext cx="2489200" cy="806450"/>
          </a:xfrm>
          <a:custGeom>
            <a:avLst/>
            <a:gdLst>
              <a:gd name="T0" fmla="*/ 0 w 1568"/>
              <a:gd name="T1" fmla="*/ 2147483647 h 380"/>
              <a:gd name="T2" fmla="*/ 2147483647 w 1568"/>
              <a:gd name="T3" fmla="*/ 2147483647 h 380"/>
              <a:gd name="T4" fmla="*/ 2147483647 w 1568"/>
              <a:gd name="T5" fmla="*/ 2147483647 h 380"/>
              <a:gd name="T6" fmla="*/ 2147483647 w 1568"/>
              <a:gd name="T7" fmla="*/ 2147483647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318" name="Line 334"/>
          <p:cNvSpPr>
            <a:spLocks noChangeShapeType="1"/>
          </p:cNvSpPr>
          <p:nvPr/>
        </p:nvSpPr>
        <p:spPr bwMode="auto">
          <a:xfrm>
            <a:off x="1138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6319" name="Line 335"/>
          <p:cNvSpPr>
            <a:spLocks noChangeShapeType="1"/>
          </p:cNvSpPr>
          <p:nvPr/>
        </p:nvSpPr>
        <p:spPr bwMode="auto">
          <a:xfrm>
            <a:off x="3071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6320" name="Text Box 336"/>
          <p:cNvSpPr txBox="1">
            <a:spLocks noChangeArrowheads="1"/>
          </p:cNvSpPr>
          <p:nvPr/>
        </p:nvSpPr>
        <p:spPr bwMode="auto">
          <a:xfrm>
            <a:off x="636588" y="1462088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C/2</a:t>
            </a:r>
          </a:p>
        </p:txBody>
      </p:sp>
      <p:sp>
        <p:nvSpPr>
          <p:cNvPr id="96321" name="Text Box 337"/>
          <p:cNvSpPr txBox="1">
            <a:spLocks noChangeArrowheads="1"/>
          </p:cNvSpPr>
          <p:nvPr/>
        </p:nvSpPr>
        <p:spPr bwMode="auto">
          <a:xfrm>
            <a:off x="2873375" y="3471863"/>
            <a:ext cx="455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C/2</a:t>
            </a:r>
          </a:p>
        </p:txBody>
      </p:sp>
      <p:sp>
        <p:nvSpPr>
          <p:cNvPr id="96322" name="Text Box 338"/>
          <p:cNvSpPr txBox="1">
            <a:spLocks noChangeArrowheads="1"/>
          </p:cNvSpPr>
          <p:nvPr/>
        </p:nvSpPr>
        <p:spPr bwMode="auto">
          <a:xfrm rot="-5400000">
            <a:off x="543719" y="2389982"/>
            <a:ext cx="80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Symbol" charset="0"/>
                <a:cs typeface="+mn-cs"/>
              </a:rPr>
              <a:t>l</a:t>
            </a:r>
            <a:r>
              <a:rPr lang="en-US" sz="2400" baseline="-25000" smtClean="0">
                <a:latin typeface="Arial" charset="0"/>
                <a:cs typeface="+mn-cs"/>
              </a:rPr>
              <a:t>out</a:t>
            </a:r>
          </a:p>
        </p:txBody>
      </p:sp>
      <p:sp>
        <p:nvSpPr>
          <p:cNvPr id="96323" name="Text Box 339"/>
          <p:cNvSpPr txBox="1">
            <a:spLocks noChangeArrowheads="1"/>
          </p:cNvSpPr>
          <p:nvPr/>
        </p:nvSpPr>
        <p:spPr bwMode="auto">
          <a:xfrm>
            <a:off x="1989138" y="3381375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Symbol" charset="0"/>
              </a:rPr>
              <a:t>l</a:t>
            </a:r>
            <a:r>
              <a:rPr lang="en-US" sz="2400" baseline="-25000" smtClean="0">
                <a:latin typeface="Arial" charset="0"/>
              </a:rPr>
              <a:t>in</a:t>
            </a:r>
            <a:r>
              <a:rPr lang="ja-JP" altLang="en-US" sz="2400" baseline="30000" smtClean="0">
                <a:latin typeface="Arial" charset="0"/>
              </a:rPr>
              <a:t>’</a:t>
            </a:r>
            <a:endParaRPr lang="en-US" sz="2400" baseline="30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Congestion Control and Resource Allocation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Resources</a:t>
            </a:r>
          </a:p>
          <a:p>
            <a:pPr lvl="1"/>
            <a:r>
              <a:rPr lang="en-US" dirty="0">
                <a:latin typeface="Arial" charset="0"/>
              </a:rPr>
              <a:t>Bandwidth of the links</a:t>
            </a:r>
          </a:p>
          <a:p>
            <a:pPr lvl="1"/>
            <a:r>
              <a:rPr lang="en-US" dirty="0">
                <a:latin typeface="Arial" charset="0"/>
              </a:rPr>
              <a:t>Buffers at the routers and switches</a:t>
            </a:r>
          </a:p>
          <a:p>
            <a:r>
              <a:rPr lang="en-US" dirty="0">
                <a:latin typeface="Arial" charset="0"/>
              </a:rPr>
              <a:t>When too many packets are contending for the same link</a:t>
            </a:r>
          </a:p>
          <a:p>
            <a:pPr lvl="1"/>
            <a:r>
              <a:rPr lang="en-US" dirty="0">
                <a:latin typeface="Arial" charset="0"/>
              </a:rPr>
              <a:t>The queue overflows</a:t>
            </a:r>
          </a:p>
          <a:p>
            <a:pPr lvl="1"/>
            <a:r>
              <a:rPr lang="en-US" dirty="0">
                <a:latin typeface="Arial" charset="0"/>
              </a:rPr>
              <a:t>Packets get dropped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Arial" charset="0"/>
              </a:rPr>
              <a:t>Network is congested!</a:t>
            </a:r>
          </a:p>
          <a:p>
            <a:r>
              <a:rPr lang="en-US" dirty="0">
                <a:latin typeface="Arial" charset="0"/>
              </a:rPr>
              <a:t>Congestion control and Resource Allocation</a:t>
            </a:r>
          </a:p>
          <a:p>
            <a:pPr lvl="1"/>
            <a:r>
              <a:rPr lang="en-US" dirty="0">
                <a:latin typeface="Arial" charset="0"/>
              </a:rPr>
              <a:t>Two sides of the same </a:t>
            </a:r>
            <a:r>
              <a:rPr lang="en-US" dirty="0" smtClean="0">
                <a:latin typeface="Arial" charset="0"/>
              </a:rPr>
              <a:t>coin</a:t>
            </a: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73050"/>
            <a:ext cx="8134350" cy="917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Arial"/>
                <a:ea typeface="MS PGothic" charset="0"/>
                <a:cs typeface="Arial"/>
              </a:rPr>
              <a:t>Approaches towards congestion control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42925" y="1504950"/>
            <a:ext cx="81549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  <a:ea typeface="ＭＳ Ｐゴシック" charset="0"/>
                <a:cs typeface="+mn-cs"/>
              </a:rPr>
              <a:t>two broad approaches towards congestion control:</a:t>
            </a:r>
          </a:p>
        </p:txBody>
      </p:sp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508000" y="2786063"/>
            <a:ext cx="3487738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288" name="Rectangle 9"/>
          <p:cNvSpPr>
            <a:spLocks noChangeArrowheads="1"/>
          </p:cNvSpPr>
          <p:nvPr/>
        </p:nvSpPr>
        <p:spPr bwMode="auto">
          <a:xfrm>
            <a:off x="768350" y="2528888"/>
            <a:ext cx="2979738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2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390775"/>
            <a:ext cx="3295650" cy="3810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end-end congestion control: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no explicit feedback from network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congestion inferred from end-system observed loss, delay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approach taken by TCP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78363" y="2814638"/>
            <a:ext cx="3690937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865688" y="2551113"/>
            <a:ext cx="3092450" cy="565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2392363"/>
            <a:ext cx="3549650" cy="3905250"/>
          </a:xfrm>
        </p:spPr>
        <p:txBody>
          <a:bodyPr>
            <a:normAutofit lnSpcReduction="10000"/>
          </a:bodyPr>
          <a:lstStyle/>
          <a:p>
            <a:pPr marL="282575" indent="-282575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network-assisted congestion control:</a:t>
            </a:r>
          </a:p>
          <a:p>
            <a:pPr marL="282575" indent="-282575">
              <a:defRPr/>
            </a:pPr>
            <a:r>
              <a:rPr lang="en-US" sz="2400">
                <a:latin typeface="Gill Sans MT" charset="0"/>
                <a:ea typeface="MS PGothic" charset="0"/>
              </a:rPr>
              <a:t>routers provide feedback to end systems</a:t>
            </a:r>
          </a:p>
          <a:p>
            <a:pPr marL="576263" lvl="1" indent="-179388">
              <a:defRPr/>
            </a:pPr>
            <a:r>
              <a:rPr lang="en-US">
                <a:latin typeface="Gill Sans MT" charset="0"/>
                <a:ea typeface="MS PGothic" charset="0"/>
              </a:rPr>
              <a:t>single bit indicating congestion (SNA, DECbit, TCP/IP ECN, ATM)</a:t>
            </a:r>
          </a:p>
          <a:p>
            <a:pPr marL="576263" lvl="1" indent="-179388">
              <a:defRPr/>
            </a:pPr>
            <a:r>
              <a:rPr lang="en-US">
                <a:latin typeface="Gill Sans MT" charset="0"/>
                <a:ea typeface="MS PGothic" charset="0"/>
              </a:rPr>
              <a:t>explicit rate for sender to send at</a:t>
            </a:r>
            <a:endParaRPr lang="en-US" sz="2000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Taxonomy in </a:t>
            </a:r>
            <a:r>
              <a:rPr lang="en-US" dirty="0">
                <a:latin typeface="Arial" charset="0"/>
              </a:rPr>
              <a:t>Resource </a:t>
            </a:r>
            <a:r>
              <a:rPr lang="en-US" dirty="0" smtClean="0">
                <a:latin typeface="Arial" charset="0"/>
              </a:rPr>
              <a:t>Allocation/Congestion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Router-centric versus Host-centric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Reservation-based versus Feedback-based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Window-based versus Rate-based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3038"/>
            <a:ext cx="81915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Arial"/>
                <a:ea typeface="MS PGothic" charset="0"/>
                <a:cs typeface="Arial"/>
              </a:rPr>
              <a:t>Case study: ATM ABR congestion control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619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ABR: available bit rate:</a:t>
            </a:r>
          </a:p>
          <a:p>
            <a:pPr>
              <a:defRPr/>
            </a:pP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elastic service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if sender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s path 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underloaded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: 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sender should use available bandwidth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if sender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s path congested: 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sender throttled to minimum guaranteed rate</a:t>
            </a:r>
          </a:p>
        </p:txBody>
      </p:sp>
      <p:sp>
        <p:nvSpPr>
          <p:cNvPr id="983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38625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RM (resource management) cells: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sent by sender, interspersed with data cells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bits in RM cell set by switches (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 i="1">
                <a:latin typeface="Gill Sans MT" charset="0"/>
                <a:ea typeface="MS PGothic" charset="0"/>
              </a:rPr>
              <a:t>network-assisted</a:t>
            </a:r>
            <a:r>
              <a:rPr lang="ja-JP" altLang="en-US" sz="2400" i="1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) </a:t>
            </a:r>
          </a:p>
          <a:p>
            <a:pPr lvl="1"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NI bit:</a:t>
            </a:r>
            <a:r>
              <a:rPr lang="en-US">
                <a:latin typeface="Gill Sans MT" charset="0"/>
                <a:ea typeface="MS PGothic" charset="0"/>
              </a:rPr>
              <a:t> no increase in rate (mild congestion)</a:t>
            </a:r>
          </a:p>
          <a:p>
            <a:pPr lvl="1"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CI bit:</a:t>
            </a:r>
            <a:r>
              <a:rPr lang="en-US">
                <a:latin typeface="Gill Sans MT" charset="0"/>
                <a:ea typeface="MS PGothic" charset="0"/>
              </a:rPr>
              <a:t> congestion indication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RM cells returned to sender by receiver, with bits intact</a:t>
            </a:r>
            <a:endParaRPr lang="en-US">
              <a:latin typeface="Gill Sans MT" charset="0"/>
              <a:ea typeface="MS PGothic" charset="0"/>
            </a:endParaRPr>
          </a:p>
          <a:p>
            <a:pPr lvl="1"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latin typeface="Gill Sans MT" charset="0"/>
                <a:ea typeface="MS PGothi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7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44463"/>
            <a:ext cx="7991475" cy="950912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Case study: ATM ABR congestion control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3876675"/>
            <a:ext cx="8048625" cy="24955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two-byte ER (explicit rate) field in RM cell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congested switch may lower ER value in cell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senders</a:t>
            </a:r>
            <a:r>
              <a:rPr lang="ja-JP" altLang="en-US">
                <a:latin typeface="Gill Sans MT" charset="0"/>
                <a:ea typeface="MS PGothic" charset="0"/>
              </a:rPr>
              <a:t>’</a:t>
            </a:r>
            <a:r>
              <a:rPr lang="en-US" altLang="ja-JP">
                <a:latin typeface="Gill Sans MT" charset="0"/>
                <a:ea typeface="MS PGothic" charset="0"/>
              </a:rPr>
              <a:t> send rate thus max supportable rate on path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EFCI bit in data cells: set to 1 in congested switch</a:t>
            </a:r>
          </a:p>
          <a:p>
            <a:pPr lvl="1">
              <a:lnSpc>
                <a:spcPct val="90000"/>
              </a:lnSpc>
              <a:defRPr/>
            </a:pPr>
            <a:r>
              <a:rPr lang="en-US">
                <a:latin typeface="Gill Sans MT" charset="0"/>
                <a:ea typeface="MS PGothic" charset="0"/>
              </a:rPr>
              <a:t>if data cell preceding RM cell has EFCI set, receiver sets CI bit in returned RM cell</a:t>
            </a:r>
          </a:p>
        </p:txBody>
      </p:sp>
      <p:grpSp>
        <p:nvGrpSpPr>
          <p:cNvPr id="116742" name="Group 11"/>
          <p:cNvGrpSpPr>
            <a:grpSpLocks/>
          </p:cNvGrpSpPr>
          <p:nvPr/>
        </p:nvGrpSpPr>
        <p:grpSpPr bwMode="auto">
          <a:xfrm>
            <a:off x="5111750" y="2728913"/>
            <a:ext cx="950913" cy="365125"/>
            <a:chOff x="4410" y="1365"/>
            <a:chExt cx="663" cy="224"/>
          </a:xfrm>
        </p:grpSpPr>
        <p:sp>
          <p:nvSpPr>
            <p:cNvPr id="99400" name="Rectangle 1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1" name="AutoShape 1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809" name="Freeform 1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Freeform 1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430 h 63"/>
                <a:gd name="T2" fmla="*/ 4225 w 280"/>
                <a:gd name="T3" fmla="*/ 418 h 63"/>
                <a:gd name="T4" fmla="*/ 24935 w 280"/>
                <a:gd name="T5" fmla="*/ 0 h 63"/>
                <a:gd name="T6" fmla="*/ 3183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11" name="Freeform 1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6743" name="Group 17"/>
          <p:cNvGrpSpPr>
            <a:grpSpLocks/>
          </p:cNvGrpSpPr>
          <p:nvPr/>
        </p:nvGrpSpPr>
        <p:grpSpPr bwMode="auto">
          <a:xfrm>
            <a:off x="3254375" y="2755900"/>
            <a:ext cx="950913" cy="365125"/>
            <a:chOff x="4410" y="1365"/>
            <a:chExt cx="663" cy="224"/>
          </a:xfrm>
        </p:grpSpPr>
        <p:sp>
          <p:nvSpPr>
            <p:cNvPr id="99395" name="Rectangle 1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6" name="AutoShape 1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804" name="Freeform 2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Freeform 2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430 h 63"/>
                <a:gd name="T2" fmla="*/ 4225 w 280"/>
                <a:gd name="T3" fmla="*/ 418 h 63"/>
                <a:gd name="T4" fmla="*/ 24935 w 280"/>
                <a:gd name="T5" fmla="*/ 0 h 63"/>
                <a:gd name="T6" fmla="*/ 3183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06" name="Freeform 2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44" name="Freeform 24"/>
          <p:cNvSpPr>
            <a:spLocks/>
          </p:cNvSpPr>
          <p:nvPr/>
        </p:nvSpPr>
        <p:spPr bwMode="auto">
          <a:xfrm>
            <a:off x="1128713" y="1658938"/>
            <a:ext cx="360362" cy="1403350"/>
          </a:xfrm>
          <a:custGeom>
            <a:avLst/>
            <a:gdLst>
              <a:gd name="T0" fmla="*/ 0 w 354"/>
              <a:gd name="T1" fmla="*/ 2147483647 h 1200"/>
              <a:gd name="T2" fmla="*/ 2147483647 w 354"/>
              <a:gd name="T3" fmla="*/ 0 h 1200"/>
              <a:gd name="T4" fmla="*/ 2147483647 w 354"/>
              <a:gd name="T5" fmla="*/ 2147483647 h 1200"/>
              <a:gd name="T6" fmla="*/ 2147483647 w 354"/>
              <a:gd name="T7" fmla="*/ 2147483647 h 1200"/>
              <a:gd name="T8" fmla="*/ 0 w 354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" h="1200">
                <a:moveTo>
                  <a:pt x="0" y="1194"/>
                </a:moveTo>
                <a:lnTo>
                  <a:pt x="354" y="0"/>
                </a:lnTo>
                <a:lnTo>
                  <a:pt x="342" y="1146"/>
                </a:lnTo>
                <a:lnTo>
                  <a:pt x="180" y="1200"/>
                </a:lnTo>
                <a:lnTo>
                  <a:pt x="0" y="11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Rectangle 23"/>
          <p:cNvSpPr>
            <a:spLocks noChangeArrowheads="1"/>
          </p:cNvSpPr>
          <p:nvPr/>
        </p:nvSpPr>
        <p:spPr bwMode="auto">
          <a:xfrm>
            <a:off x="1509713" y="1639888"/>
            <a:ext cx="771525" cy="12985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  <a:cs typeface="Arial" charset="0"/>
            </a:endParaRPr>
          </a:p>
        </p:txBody>
      </p:sp>
      <p:grpSp>
        <p:nvGrpSpPr>
          <p:cNvPr id="116746" name="Group 26"/>
          <p:cNvGrpSpPr>
            <a:grpSpLocks/>
          </p:cNvGrpSpPr>
          <p:nvPr/>
        </p:nvGrpSpPr>
        <p:grpSpPr bwMode="auto">
          <a:xfrm>
            <a:off x="1477963" y="1700213"/>
            <a:ext cx="755650" cy="1285875"/>
            <a:chOff x="3681" y="2704"/>
            <a:chExt cx="807" cy="941"/>
          </a:xfrm>
        </p:grpSpPr>
        <p:sp>
          <p:nvSpPr>
            <p:cNvPr id="116797" name="Rectangle 24"/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6798" name="Line 25"/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9" name="Line 27"/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0" name="Line 28"/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1" name="Line 29"/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7" name="Freeform 34"/>
          <p:cNvSpPr>
            <a:spLocks/>
          </p:cNvSpPr>
          <p:nvPr/>
        </p:nvSpPr>
        <p:spPr bwMode="auto">
          <a:xfrm>
            <a:off x="7599363" y="1590675"/>
            <a:ext cx="347662" cy="1514475"/>
          </a:xfrm>
          <a:custGeom>
            <a:avLst/>
            <a:gdLst>
              <a:gd name="T0" fmla="*/ 2147483647 w 219"/>
              <a:gd name="T1" fmla="*/ 2147483647 h 954"/>
              <a:gd name="T2" fmla="*/ 0 w 219"/>
              <a:gd name="T3" fmla="*/ 0 h 954"/>
              <a:gd name="T4" fmla="*/ 2147483647 w 219"/>
              <a:gd name="T5" fmla="*/ 2147483647 h 954"/>
              <a:gd name="T6" fmla="*/ 2147483647 w 219"/>
              <a:gd name="T7" fmla="*/ 2147483647 h 954"/>
              <a:gd name="T8" fmla="*/ 2147483647 w 219"/>
              <a:gd name="T9" fmla="*/ 2147483647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" h="954">
                <a:moveTo>
                  <a:pt x="198" y="762"/>
                </a:moveTo>
                <a:lnTo>
                  <a:pt x="0" y="0"/>
                </a:lnTo>
                <a:lnTo>
                  <a:pt x="8" y="844"/>
                </a:lnTo>
                <a:lnTo>
                  <a:pt x="219" y="954"/>
                </a:lnTo>
                <a:lnTo>
                  <a:pt x="198" y="76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8" name="Rectangle 23"/>
          <p:cNvSpPr>
            <a:spLocks noChangeArrowheads="1"/>
          </p:cNvSpPr>
          <p:nvPr/>
        </p:nvSpPr>
        <p:spPr bwMode="auto">
          <a:xfrm>
            <a:off x="6843713" y="1627188"/>
            <a:ext cx="771525" cy="12985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  <a:cs typeface="Arial" charset="0"/>
            </a:endParaRPr>
          </a:p>
        </p:txBody>
      </p:sp>
      <p:grpSp>
        <p:nvGrpSpPr>
          <p:cNvPr id="116749" name="Group 36"/>
          <p:cNvGrpSpPr>
            <a:grpSpLocks/>
          </p:cNvGrpSpPr>
          <p:nvPr/>
        </p:nvGrpSpPr>
        <p:grpSpPr bwMode="auto">
          <a:xfrm>
            <a:off x="6811963" y="1687513"/>
            <a:ext cx="755650" cy="1285875"/>
            <a:chOff x="3681" y="2704"/>
            <a:chExt cx="807" cy="941"/>
          </a:xfrm>
        </p:grpSpPr>
        <p:sp>
          <p:nvSpPr>
            <p:cNvPr id="116792" name="Rectangle 24"/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6793" name="Line 25"/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4" name="Line 27"/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5" name="Line 28"/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6" name="Line 29"/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50" name="Freeform 45"/>
          <p:cNvSpPr>
            <a:spLocks/>
          </p:cNvSpPr>
          <p:nvPr/>
        </p:nvSpPr>
        <p:spPr bwMode="auto">
          <a:xfrm>
            <a:off x="1974850" y="2022475"/>
            <a:ext cx="5080000" cy="777875"/>
          </a:xfrm>
          <a:custGeom>
            <a:avLst/>
            <a:gdLst>
              <a:gd name="T0" fmla="*/ 0 w 3200"/>
              <a:gd name="T1" fmla="*/ 2147483647 h 490"/>
              <a:gd name="T2" fmla="*/ 0 w 3200"/>
              <a:gd name="T3" fmla="*/ 2147483647 h 490"/>
              <a:gd name="T4" fmla="*/ 2147483647 w 3200"/>
              <a:gd name="T5" fmla="*/ 2147483647 h 490"/>
              <a:gd name="T6" fmla="*/ 2147483647 w 3200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0" h="490">
                <a:moveTo>
                  <a:pt x="0" y="64"/>
                </a:moveTo>
                <a:lnTo>
                  <a:pt x="0" y="490"/>
                </a:lnTo>
                <a:lnTo>
                  <a:pt x="3200" y="490"/>
                </a:lnTo>
                <a:lnTo>
                  <a:pt x="3200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51" name="Freeform 46"/>
          <p:cNvSpPr>
            <a:spLocks/>
          </p:cNvSpPr>
          <p:nvPr/>
        </p:nvSpPr>
        <p:spPr bwMode="auto">
          <a:xfrm>
            <a:off x="1693863" y="2074863"/>
            <a:ext cx="5581650" cy="969962"/>
          </a:xfrm>
          <a:custGeom>
            <a:avLst/>
            <a:gdLst>
              <a:gd name="T0" fmla="*/ 0 w 3516"/>
              <a:gd name="T1" fmla="*/ 2147483647 h 611"/>
              <a:gd name="T2" fmla="*/ 2147483647 w 3516"/>
              <a:gd name="T3" fmla="*/ 2147483647 h 611"/>
              <a:gd name="T4" fmla="*/ 2147483647 w 3516"/>
              <a:gd name="T5" fmla="*/ 2147483647 h 611"/>
              <a:gd name="T6" fmla="*/ 2147483647 w 3516"/>
              <a:gd name="T7" fmla="*/ 0 h 6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16" h="611">
                <a:moveTo>
                  <a:pt x="0" y="2"/>
                </a:moveTo>
                <a:lnTo>
                  <a:pt x="3" y="611"/>
                </a:lnTo>
                <a:lnTo>
                  <a:pt x="3516" y="611"/>
                </a:lnTo>
                <a:lnTo>
                  <a:pt x="3516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6752" name="Group 61"/>
          <p:cNvGrpSpPr>
            <a:grpSpLocks/>
          </p:cNvGrpSpPr>
          <p:nvPr/>
        </p:nvGrpSpPr>
        <p:grpSpPr bwMode="auto">
          <a:xfrm>
            <a:off x="2530475" y="2314575"/>
            <a:ext cx="712788" cy="534988"/>
            <a:chOff x="1594" y="1479"/>
            <a:chExt cx="449" cy="337"/>
          </a:xfrm>
        </p:grpSpPr>
        <p:sp>
          <p:nvSpPr>
            <p:cNvPr id="99379" name="Rectangle 47"/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80" name="Rectangle 48"/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81" name="Rectangle 49"/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82" name="Rectangle 50"/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83" name="Rectangle 51"/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84" name="Rectangle 52"/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116753" name="Group 62"/>
          <p:cNvGrpSpPr>
            <a:grpSpLocks/>
          </p:cNvGrpSpPr>
          <p:nvPr/>
        </p:nvGrpSpPr>
        <p:grpSpPr bwMode="auto">
          <a:xfrm>
            <a:off x="4297363" y="2332038"/>
            <a:ext cx="712787" cy="534987"/>
            <a:chOff x="1594" y="1479"/>
            <a:chExt cx="449" cy="337"/>
          </a:xfrm>
        </p:grpSpPr>
        <p:sp>
          <p:nvSpPr>
            <p:cNvPr id="99373" name="Rectangle 63"/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74" name="Rectangle 64"/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75" name="Rectangle 65"/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76" name="Rectangle 66"/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77" name="Rectangle 67"/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78" name="Rectangle 68"/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116754" name="Group 76"/>
          <p:cNvGrpSpPr>
            <a:grpSpLocks/>
          </p:cNvGrpSpPr>
          <p:nvPr/>
        </p:nvGrpSpPr>
        <p:grpSpPr bwMode="auto">
          <a:xfrm>
            <a:off x="6203950" y="2320925"/>
            <a:ext cx="333375" cy="534988"/>
            <a:chOff x="2522" y="956"/>
            <a:chExt cx="210" cy="337"/>
          </a:xfrm>
        </p:grpSpPr>
        <p:sp>
          <p:nvSpPr>
            <p:cNvPr id="99370" name="Rectangle 70"/>
            <p:cNvSpPr>
              <a:spLocks noChangeArrowheads="1"/>
            </p:cNvSpPr>
            <p:nvPr/>
          </p:nvSpPr>
          <p:spPr bwMode="auto">
            <a:xfrm>
              <a:off x="2676" y="956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71" name="Rectangle 71"/>
            <p:cNvSpPr>
              <a:spLocks noChangeArrowheads="1"/>
            </p:cNvSpPr>
            <p:nvPr/>
          </p:nvSpPr>
          <p:spPr bwMode="auto">
            <a:xfrm>
              <a:off x="2598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72" name="Rectangle 72"/>
            <p:cNvSpPr>
              <a:spLocks noChangeArrowheads="1"/>
            </p:cNvSpPr>
            <p:nvPr/>
          </p:nvSpPr>
          <p:spPr bwMode="auto">
            <a:xfrm>
              <a:off x="2522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99348" name="AutoShape 77"/>
          <p:cNvSpPr>
            <a:spLocks noChangeArrowheads="1"/>
          </p:cNvSpPr>
          <p:nvPr/>
        </p:nvSpPr>
        <p:spPr bwMode="auto">
          <a:xfrm>
            <a:off x="3295650" y="23955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349" name="AutoShape 78"/>
          <p:cNvSpPr>
            <a:spLocks noChangeArrowheads="1"/>
          </p:cNvSpPr>
          <p:nvPr/>
        </p:nvSpPr>
        <p:spPr bwMode="auto">
          <a:xfrm>
            <a:off x="5062538" y="23987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350" name="Rectangle 80"/>
          <p:cNvSpPr>
            <a:spLocks noChangeArrowheads="1"/>
          </p:cNvSpPr>
          <p:nvPr/>
        </p:nvSpPr>
        <p:spPr bwMode="auto">
          <a:xfrm>
            <a:off x="6605588" y="2963863"/>
            <a:ext cx="88900" cy="531812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116758" name="Group 91"/>
          <p:cNvGrpSpPr>
            <a:grpSpLocks/>
          </p:cNvGrpSpPr>
          <p:nvPr/>
        </p:nvGrpSpPr>
        <p:grpSpPr bwMode="auto">
          <a:xfrm>
            <a:off x="4305300" y="2941638"/>
            <a:ext cx="468313" cy="531812"/>
            <a:chOff x="3106" y="853"/>
            <a:chExt cx="295" cy="335"/>
          </a:xfrm>
        </p:grpSpPr>
        <p:sp>
          <p:nvSpPr>
            <p:cNvPr id="99368" name="Rectangle 92"/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69" name="Rectangle 93"/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116759" name="Group 94"/>
          <p:cNvGrpSpPr>
            <a:grpSpLocks/>
          </p:cNvGrpSpPr>
          <p:nvPr/>
        </p:nvGrpSpPr>
        <p:grpSpPr bwMode="auto">
          <a:xfrm>
            <a:off x="2435225" y="2946400"/>
            <a:ext cx="468313" cy="531813"/>
            <a:chOff x="3106" y="853"/>
            <a:chExt cx="295" cy="335"/>
          </a:xfrm>
        </p:grpSpPr>
        <p:sp>
          <p:nvSpPr>
            <p:cNvPr id="99366" name="Rectangle 95"/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99367" name="Rectangle 96"/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99353" name="AutoShape 97"/>
          <p:cNvSpPr>
            <a:spLocks noChangeArrowheads="1"/>
          </p:cNvSpPr>
          <p:nvPr/>
        </p:nvSpPr>
        <p:spPr bwMode="auto">
          <a:xfrm rot="10800000">
            <a:off x="1958975" y="31321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354" name="AutoShape 98"/>
          <p:cNvSpPr>
            <a:spLocks noChangeArrowheads="1"/>
          </p:cNvSpPr>
          <p:nvPr/>
        </p:nvSpPr>
        <p:spPr bwMode="auto">
          <a:xfrm rot="10800000">
            <a:off x="3889375" y="31353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355" name="AutoShape 99"/>
          <p:cNvSpPr>
            <a:spLocks noChangeArrowheads="1"/>
          </p:cNvSpPr>
          <p:nvPr/>
        </p:nvSpPr>
        <p:spPr bwMode="auto">
          <a:xfrm rot="10800000">
            <a:off x="6086475" y="313848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356" name="Rectangle 101"/>
          <p:cNvSpPr>
            <a:spLocks noChangeArrowheads="1"/>
          </p:cNvSpPr>
          <p:nvPr/>
        </p:nvSpPr>
        <p:spPr bwMode="auto">
          <a:xfrm>
            <a:off x="2947988" y="1363663"/>
            <a:ext cx="98425" cy="407987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</a:endParaRPr>
          </a:p>
        </p:txBody>
      </p:sp>
      <p:sp>
        <p:nvSpPr>
          <p:cNvPr id="99357" name="Text Box 102"/>
          <p:cNvSpPr txBox="1">
            <a:spLocks noChangeArrowheads="1"/>
          </p:cNvSpPr>
          <p:nvPr/>
        </p:nvSpPr>
        <p:spPr bwMode="auto">
          <a:xfrm>
            <a:off x="3051175" y="1519238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mtClean="0">
                <a:cs typeface="+mn-cs"/>
              </a:rPr>
              <a:t>RM cell</a:t>
            </a:r>
          </a:p>
        </p:txBody>
      </p:sp>
      <p:sp>
        <p:nvSpPr>
          <p:cNvPr id="99358" name="Rectangle 108"/>
          <p:cNvSpPr>
            <a:spLocks noChangeArrowheads="1"/>
          </p:cNvSpPr>
          <p:nvPr/>
        </p:nvSpPr>
        <p:spPr bwMode="auto">
          <a:xfrm>
            <a:off x="4138613" y="1363663"/>
            <a:ext cx="98425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</a:endParaRPr>
          </a:p>
        </p:txBody>
      </p:sp>
      <p:sp>
        <p:nvSpPr>
          <p:cNvPr id="99359" name="Text Box 109"/>
          <p:cNvSpPr txBox="1">
            <a:spLocks noChangeArrowheads="1"/>
          </p:cNvSpPr>
          <p:nvPr/>
        </p:nvSpPr>
        <p:spPr bwMode="auto">
          <a:xfrm>
            <a:off x="4241800" y="1519238"/>
            <a:ext cx="933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mtClean="0">
                <a:cs typeface="+mn-cs"/>
              </a:rPr>
              <a:t>data cell</a:t>
            </a:r>
          </a:p>
        </p:txBody>
      </p:sp>
      <p:grpSp>
        <p:nvGrpSpPr>
          <p:cNvPr id="116767" name="Group 113"/>
          <p:cNvGrpSpPr>
            <a:grpSpLocks/>
          </p:cNvGrpSpPr>
          <p:nvPr/>
        </p:nvGrpSpPr>
        <p:grpSpPr bwMode="auto">
          <a:xfrm>
            <a:off x="666750" y="2622550"/>
            <a:ext cx="687388" cy="636588"/>
            <a:chOff x="-44" y="1473"/>
            <a:chExt cx="981" cy="1105"/>
          </a:xfrm>
        </p:grpSpPr>
        <p:pic>
          <p:nvPicPr>
            <p:cNvPr id="116771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72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6768" name="Group 116"/>
          <p:cNvGrpSpPr>
            <a:grpSpLocks/>
          </p:cNvGrpSpPr>
          <p:nvPr/>
        </p:nvGrpSpPr>
        <p:grpSpPr bwMode="auto">
          <a:xfrm flipH="1">
            <a:off x="7794625" y="2671763"/>
            <a:ext cx="642938" cy="636587"/>
            <a:chOff x="-44" y="1473"/>
            <a:chExt cx="981" cy="1105"/>
          </a:xfrm>
        </p:grpSpPr>
        <p:pic>
          <p:nvPicPr>
            <p:cNvPr id="116769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70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0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TCP Congestion Control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Source infers available network capacity</a:t>
            </a:r>
          </a:p>
          <a:p>
            <a:r>
              <a:rPr lang="en-US" i="1" dirty="0" smtClean="0">
                <a:solidFill>
                  <a:srgbClr val="3366FF"/>
                </a:solidFill>
                <a:latin typeface="Arial"/>
                <a:cs typeface="Arial"/>
              </a:rPr>
              <a:t>Self</a:t>
            </a:r>
            <a:r>
              <a:rPr lang="en-US" i="1" dirty="0">
                <a:solidFill>
                  <a:srgbClr val="3366FF"/>
                </a:solidFill>
                <a:latin typeface="Arial"/>
                <a:cs typeface="Arial"/>
              </a:rPr>
              <a:t>-</a:t>
            </a:r>
            <a:r>
              <a:rPr lang="en-US" i="1" dirty="0" smtClean="0">
                <a:solidFill>
                  <a:srgbClr val="3366FF"/>
                </a:solidFill>
                <a:latin typeface="Arial"/>
                <a:cs typeface="Arial"/>
              </a:rPr>
              <a:t>clocking</a:t>
            </a:r>
            <a:r>
              <a:rPr lang="en-US" dirty="0" smtClean="0">
                <a:latin typeface="Arial"/>
                <a:cs typeface="Arial"/>
              </a:rPr>
              <a:t>: using </a:t>
            </a:r>
            <a:r>
              <a:rPr lang="en-US" dirty="0">
                <a:latin typeface="Arial"/>
                <a:cs typeface="Arial"/>
              </a:rPr>
              <a:t>ACKs </a:t>
            </a:r>
            <a:r>
              <a:rPr lang="en-US" dirty="0" smtClean="0">
                <a:latin typeface="Arial"/>
                <a:cs typeface="Arial"/>
              </a:rPr>
              <a:t>to pace (in-transit vs. left packets)</a:t>
            </a:r>
          </a:p>
          <a:p>
            <a:r>
              <a:rPr lang="en-US" dirty="0" smtClean="0">
                <a:latin typeface="Arial"/>
                <a:cs typeface="Arial"/>
              </a:rPr>
              <a:t>Host-centric, Feedback based, Window based mechanism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MaxWindow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= MIN(</a:t>
            </a:r>
            <a:r>
              <a:rPr lang="en-US" dirty="0" err="1">
                <a:latin typeface="Arial"/>
                <a:cs typeface="Arial"/>
              </a:rPr>
              <a:t>CongestionWindow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AdvertisedWindow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r>
              <a:rPr lang="en-US" dirty="0" err="1" smtClean="0">
                <a:latin typeface="Arial"/>
                <a:cs typeface="Arial"/>
              </a:rPr>
              <a:t>EffectiveWindow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= </a:t>
            </a:r>
            <a:r>
              <a:rPr lang="en-US" dirty="0" err="1">
                <a:latin typeface="Arial"/>
                <a:cs typeface="Arial"/>
              </a:rPr>
              <a:t>MaxWindow</a:t>
            </a:r>
            <a:r>
              <a:rPr lang="en-US" dirty="0">
                <a:latin typeface="Arial"/>
                <a:cs typeface="Arial"/>
              </a:rPr>
              <a:t> − (</a:t>
            </a:r>
            <a:r>
              <a:rPr lang="en-US" dirty="0" err="1">
                <a:latin typeface="Arial"/>
                <a:cs typeface="Arial"/>
              </a:rPr>
              <a:t>LastByteSent</a:t>
            </a:r>
            <a:r>
              <a:rPr lang="en-US" dirty="0">
                <a:latin typeface="Arial"/>
                <a:cs typeface="Arial"/>
              </a:rPr>
              <a:t> − </a:t>
            </a:r>
            <a:r>
              <a:rPr lang="en-US" dirty="0" err="1">
                <a:latin typeface="Arial"/>
                <a:cs typeface="Arial"/>
              </a:rPr>
              <a:t>LastByteAcked</a:t>
            </a:r>
            <a:r>
              <a:rPr lang="en-US" dirty="0">
                <a:latin typeface="Arial"/>
                <a:cs typeface="Arial"/>
              </a:rPr>
              <a:t>).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Phases: </a:t>
            </a:r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SS </a:t>
            </a:r>
            <a:r>
              <a:rPr lang="en-US" dirty="0" smtClean="0">
                <a:latin typeface="Arial"/>
                <a:cs typeface="Arial"/>
              </a:rPr>
              <a:t>and</a:t>
            </a:r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 AIMD</a:t>
            </a:r>
            <a:endParaRPr lang="en-US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TCP Congestion </a:t>
            </a:r>
            <a:r>
              <a:rPr lang="en-US" dirty="0" smtClean="0">
                <a:latin typeface="Arial" charset="0"/>
              </a:rPr>
              <a:t>Control: AIMD</a:t>
            </a:r>
            <a:endParaRPr lang="en-US" dirty="0">
              <a:latin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25538"/>
            <a:ext cx="8270875" cy="5111750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Additive Increase Multiplicative Decrease</a:t>
            </a:r>
          </a:p>
          <a:p>
            <a:endParaRPr lang="en-US" sz="2800">
              <a:latin typeface="Arial" charset="0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628775"/>
            <a:ext cx="30861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750" y="5661025"/>
            <a:ext cx="79930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  <a:ea typeface="+mn-ea"/>
              </a:rPr>
              <a:t>Packets in transit during additive increase, with one packet being added each RTT.</a:t>
            </a:r>
          </a:p>
        </p:txBody>
      </p:sp>
      <p:pic>
        <p:nvPicPr>
          <p:cNvPr id="48134" name="Picture 2" descr="f06-08-9780123850591 cop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700213"/>
            <a:ext cx="1944687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56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</a:t>
            </a:r>
            <a:r>
              <a:rPr lang="en-US" sz="4000" dirty="0" smtClean="0">
                <a:ea typeface="ＭＳ Ｐゴシック" charset="0"/>
                <a:cs typeface="+mj-cs"/>
              </a:rPr>
              <a:t>Congestion Control: AIMD</a:t>
            </a:r>
            <a:endParaRPr lang="en-US" sz="3200" dirty="0">
              <a:ea typeface="ＭＳ Ｐゴシック" charset="0"/>
              <a:cs typeface="+mj-cs"/>
            </a:endParaRP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increases transmission rate (window size), probing for usable bandwidth, until loss occurs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additive increase:</a:t>
            </a:r>
            <a:r>
              <a:rPr lang="en-US" sz="2800" dirty="0">
                <a:latin typeface="Gill Sans MT" charset="0"/>
              </a:rPr>
              <a:t> increase  </a:t>
            </a:r>
            <a:r>
              <a:rPr lang="en-US" sz="2800" b="1" dirty="0" err="1">
                <a:latin typeface="Courier New" charset="0"/>
              </a:rPr>
              <a:t>cwnd</a:t>
            </a:r>
            <a:r>
              <a:rPr lang="en-US" sz="2800" dirty="0">
                <a:latin typeface="Courier New" charset="0"/>
              </a:rPr>
              <a:t> </a:t>
            </a:r>
            <a:r>
              <a:rPr lang="en-US" sz="2800" dirty="0">
                <a:latin typeface="Gill Sans MT" charset="0"/>
              </a:rPr>
              <a:t>by 1 MSS every RTT until loss detected</a:t>
            </a:r>
            <a:endParaRPr lang="en-US" sz="2800" i="1" dirty="0">
              <a:latin typeface="Gill Sans MT" charset="0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sz="2800" dirty="0">
                <a:latin typeface="Gill Sans MT" charset="0"/>
              </a:rPr>
              <a:t> cut </a:t>
            </a:r>
            <a:r>
              <a:rPr lang="en-US" sz="2800" b="1" dirty="0" err="1">
                <a:latin typeface="Courier New" charset="0"/>
              </a:rPr>
              <a:t>cwnd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dirty="0">
                <a:latin typeface="Gill Sans MT" charset="0"/>
              </a:rPr>
              <a:t>in half after loss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384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 smtClean="0">
                <a:latin typeface="Courier New" charset="0"/>
                <a:cs typeface="+mn-cs"/>
              </a:rPr>
              <a:t>cwnd:</a:t>
            </a:r>
            <a:r>
              <a:rPr lang="en-US" sz="1400" smtClean="0">
                <a:latin typeface="Arial" charset="0"/>
                <a:cs typeface="+mn-cs"/>
              </a:rPr>
              <a:t> TCP sender </a:t>
            </a:r>
          </a:p>
          <a:p>
            <a:pPr>
              <a:defRPr/>
            </a:pPr>
            <a:r>
              <a:rPr lang="en-US" sz="1400" smtClean="0">
                <a:latin typeface="Arial" charset="0"/>
                <a:cs typeface="+mn-cs"/>
              </a:rPr>
              <a:t>congestion window size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latin typeface="Arial" charset="0"/>
                <a:cs typeface="+mn-cs"/>
              </a:rPr>
              <a:t>AIMD saw tooth</a:t>
            </a:r>
          </a:p>
          <a:p>
            <a:pPr algn="r">
              <a:defRPr/>
            </a:pPr>
            <a:r>
              <a:rPr lang="en-US" sz="2000" smtClean="0">
                <a:latin typeface="Arial" charset="0"/>
                <a:cs typeface="+mn-cs"/>
              </a:rPr>
              <a:t>behavior: probing</a:t>
            </a:r>
          </a:p>
          <a:p>
            <a:pPr algn="r">
              <a:defRPr/>
            </a:pPr>
            <a:r>
              <a:rPr lang="en-US" sz="2000" smtClean="0">
                <a:latin typeface="Arial" charset="0"/>
                <a:cs typeface="+mn-cs"/>
              </a:rPr>
              <a:t>for bandwidth</a:t>
            </a:r>
          </a:p>
        </p:txBody>
      </p:sp>
      <p:sp>
        <p:nvSpPr>
          <p:cNvPr id="101386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268326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8807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02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03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04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05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06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1393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defRPr/>
            </a:pPr>
            <a:r>
              <a:rPr lang="en-US" smtClean="0"/>
              <a:t>additively increase window size …</a:t>
            </a:r>
          </a:p>
          <a:p>
            <a:pPr algn="l">
              <a:defRPr/>
            </a:pPr>
            <a:r>
              <a:rPr lang="en-US" smtClean="0"/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8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8623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2311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sender limits transmission:</a:t>
            </a:r>
          </a:p>
          <a:p>
            <a:pPr>
              <a:defRPr/>
            </a:pPr>
            <a:endParaRPr lang="en-US" dirty="0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dirty="0" smtClean="0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dirty="0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b="1" dirty="0" err="1">
                <a:latin typeface="Courier New" charset="0"/>
                <a:ea typeface="MS PGothic" charset="0"/>
              </a:rPr>
              <a:t>cwnd</a:t>
            </a:r>
            <a:r>
              <a:rPr lang="en-US" dirty="0">
                <a:latin typeface="Gill Sans MT" charset="0"/>
                <a:ea typeface="MS PGothic" charset="0"/>
              </a:rPr>
              <a:t> is dynamic, function of perceived network congestion</a:t>
            </a:r>
          </a:p>
          <a:p>
            <a:pPr>
              <a:defRPr/>
            </a:pP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ea typeface="ＭＳ Ｐゴシック" charset="0"/>
                <a:cs typeface="+mn-cs"/>
              </a:rPr>
              <a:t>TCP sending rate:</a:t>
            </a:r>
          </a:p>
          <a:p>
            <a:pPr>
              <a:defRPr/>
            </a:pPr>
            <a:r>
              <a:rPr lang="en-US" i="1" dirty="0">
                <a:ea typeface="ＭＳ Ｐゴシック" charset="0"/>
                <a:cs typeface="+mn-cs"/>
              </a:rPr>
              <a:t>roughly:</a:t>
            </a:r>
            <a:r>
              <a:rPr lang="en-US" dirty="0">
                <a:ea typeface="ＭＳ Ｐゴシック" charset="0"/>
                <a:cs typeface="+mn-cs"/>
              </a:rPr>
              <a:t> send </a:t>
            </a:r>
            <a:r>
              <a:rPr lang="en-US" dirty="0" err="1"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bytes, wait RTT for ACKS, then send more bytes</a:t>
            </a:r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1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4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5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6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7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8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0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1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2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3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4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5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6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7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8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9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0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2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3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4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5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6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7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8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9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0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1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2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3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4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5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9853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7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2448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>
                <a:cs typeface="+mn-cs"/>
              </a:rPr>
              <a:t>last byte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>
                <a:cs typeface="+mn-cs"/>
              </a:rPr>
              <a:t>ACKed</a:t>
            </a:r>
          </a:p>
        </p:txBody>
      </p:sp>
      <p:sp>
        <p:nvSpPr>
          <p:cNvPr id="102449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sent, not-yet ACKed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(</a:t>
            </a:r>
            <a:r>
              <a:rPr lang="ja-JP" altLang="en-US" sz="1400" smtClean="0"/>
              <a:t>“</a:t>
            </a:r>
            <a:r>
              <a:rPr lang="en-US" altLang="ja-JP" sz="1400" smtClean="0"/>
              <a:t>in-flight</a:t>
            </a:r>
            <a:r>
              <a:rPr lang="ja-JP" altLang="en-US" sz="1400" smtClean="0"/>
              <a:t>”</a:t>
            </a:r>
            <a:r>
              <a:rPr lang="en-US" altLang="ja-JP" sz="1400" smtClean="0"/>
              <a:t>)</a:t>
            </a:r>
            <a:endParaRPr lang="en-US" sz="1400" smtClean="0"/>
          </a:p>
        </p:txBody>
      </p:sp>
      <p:sp>
        <p:nvSpPr>
          <p:cNvPr id="102450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>
                <a:cs typeface="+mn-cs"/>
              </a:rPr>
              <a:t>last byte sent</a:t>
            </a:r>
          </a:p>
        </p:txBody>
      </p:sp>
      <p:sp>
        <p:nvSpPr>
          <p:cNvPr id="102451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b="1" smtClean="0">
                <a:latin typeface="Courier New" charset="0"/>
              </a:rPr>
              <a:t>cwnd</a:t>
            </a:r>
            <a:endParaRPr lang="en-US" sz="1400" b="1" i="1" smtClean="0">
              <a:latin typeface="Courier New" charset="0"/>
            </a:endParaRPr>
          </a:p>
        </p:txBody>
      </p:sp>
      <p:grpSp>
        <p:nvGrpSpPr>
          <p:cNvPr id="119859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2474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75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9860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2472" name="Line 66"/>
            <p:cNvSpPr>
              <a:spLocks noChangeShapeType="1"/>
            </p:cNvSpPr>
            <p:nvPr/>
          </p:nvSpPr>
          <p:spPr bwMode="auto">
            <a:xfrm>
              <a:off x="4256" y="1742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73" name="Line 67"/>
            <p:cNvSpPr>
              <a:spLocks noChangeShapeType="1"/>
            </p:cNvSpPr>
            <p:nvPr/>
          </p:nvSpPr>
          <p:spPr bwMode="auto">
            <a:xfrm>
              <a:off x="4628" y="1695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861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5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</a:rPr>
              <a:t>LastByteSent-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</a:rPr>
              <a:t>	LastByteAcked</a:t>
            </a:r>
            <a:endParaRPr lang="en-US" sz="1800" smtClean="0">
              <a:latin typeface="Courier New" charset="0"/>
            </a:endParaRPr>
          </a:p>
        </p:txBody>
      </p:sp>
      <p:grpSp>
        <p:nvGrpSpPr>
          <p:cNvPr id="119863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10247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cs typeface="+mn-cs"/>
                </a:rPr>
                <a:t>&lt;</a:t>
              </a:r>
            </a:p>
          </p:txBody>
        </p:sp>
        <p:sp>
          <p:nvSpPr>
            <p:cNvPr id="10247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457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latin typeface="Courier New" charset="0"/>
                <a:cs typeface="+mn-cs"/>
              </a:rPr>
              <a:t>cwnd</a:t>
            </a:r>
          </a:p>
        </p:txBody>
      </p:sp>
      <p:sp>
        <p:nvSpPr>
          <p:cNvPr id="102458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59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i="1" smtClean="0">
                <a:cs typeface="+mn-cs"/>
              </a:rPr>
              <a:t>sender sequence number space </a:t>
            </a:r>
          </a:p>
        </p:txBody>
      </p:sp>
      <p:sp>
        <p:nvSpPr>
          <p:cNvPr id="102460" name="Text Box 79"/>
          <p:cNvSpPr txBox="1">
            <a:spLocks noChangeArrowheads="1"/>
          </p:cNvSpPr>
          <p:nvPr/>
        </p:nvSpPr>
        <p:spPr bwMode="auto">
          <a:xfrm>
            <a:off x="5548312" y="46196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Arial" charset="0"/>
                <a:cs typeface="+mn-cs"/>
              </a:rPr>
              <a:t>rate</a:t>
            </a:r>
          </a:p>
        </p:txBody>
      </p:sp>
      <p:grpSp>
        <p:nvGrpSpPr>
          <p:cNvPr id="119868" name="Group 82"/>
          <p:cNvGrpSpPr>
            <a:grpSpLocks/>
          </p:cNvGrpSpPr>
          <p:nvPr/>
        </p:nvGrpSpPr>
        <p:grpSpPr bwMode="auto">
          <a:xfrm>
            <a:off x="6172199" y="4648204"/>
            <a:ext cx="928688" cy="442913"/>
            <a:chOff x="4351" y="2519"/>
            <a:chExt cx="585" cy="279"/>
          </a:xfrm>
        </p:grpSpPr>
        <p:sp>
          <p:nvSpPr>
            <p:cNvPr id="102468" name="Text Box 80"/>
            <p:cNvSpPr txBox="1">
              <a:spLocks noChangeArrowheads="1"/>
            </p:cNvSpPr>
            <p:nvPr/>
          </p:nvSpPr>
          <p:spPr bwMode="auto">
            <a:xfrm>
              <a:off x="4351" y="2519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cs typeface="+mn-cs"/>
                </a:rPr>
                <a:t>~</a:t>
              </a:r>
            </a:p>
          </p:txBody>
        </p:sp>
        <p:sp>
          <p:nvSpPr>
            <p:cNvPr id="102469" name="Text Box 81"/>
            <p:cNvSpPr txBox="1">
              <a:spLocks noChangeArrowheads="1"/>
            </p:cNvSpPr>
            <p:nvPr/>
          </p:nvSpPr>
          <p:spPr bwMode="auto">
            <a:xfrm>
              <a:off x="4351" y="2567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cs typeface="+mn-cs"/>
                </a:rPr>
                <a:t>~</a:t>
              </a:r>
            </a:p>
          </p:txBody>
        </p:sp>
      </p:grpSp>
      <p:grpSp>
        <p:nvGrpSpPr>
          <p:cNvPr id="119869" name="Group 86"/>
          <p:cNvGrpSpPr>
            <a:grpSpLocks/>
          </p:cNvGrpSpPr>
          <p:nvPr/>
        </p:nvGrpSpPr>
        <p:grpSpPr bwMode="auto">
          <a:xfrm>
            <a:off x="6629400" y="4495800"/>
            <a:ext cx="712787" cy="715963"/>
            <a:chOff x="4400" y="2509"/>
            <a:chExt cx="449" cy="451"/>
          </a:xfrm>
        </p:grpSpPr>
        <p:sp>
          <p:nvSpPr>
            <p:cNvPr id="102465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cs typeface="+mn-cs"/>
                </a:rPr>
                <a:t>cwnd</a:t>
              </a:r>
            </a:p>
          </p:txBody>
        </p:sp>
        <p:sp>
          <p:nvSpPr>
            <p:cNvPr id="102466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cs typeface="+mn-cs"/>
                </a:rPr>
                <a:t>RTT</a:t>
              </a:r>
            </a:p>
          </p:txBody>
        </p:sp>
        <p:sp>
          <p:nvSpPr>
            <p:cNvPr id="102467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463" name="Text Box 87"/>
          <p:cNvSpPr txBox="1">
            <a:spLocks noChangeArrowheads="1"/>
          </p:cNvSpPr>
          <p:nvPr/>
        </p:nvSpPr>
        <p:spPr bwMode="auto">
          <a:xfrm>
            <a:off x="7346950" y="4654550"/>
            <a:ext cx="113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cs typeface="+mn-cs"/>
              </a:rPr>
              <a:t>bytes/sec</a:t>
            </a:r>
          </a:p>
        </p:txBody>
      </p:sp>
      <p:sp>
        <p:nvSpPr>
          <p:cNvPr id="102464" name="Rectangle 88"/>
          <p:cNvSpPr>
            <a:spLocks noChangeArrowheads="1"/>
          </p:cNvSpPr>
          <p:nvPr/>
        </p:nvSpPr>
        <p:spPr bwMode="auto">
          <a:xfrm>
            <a:off x="5486400" y="449580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Stop-and-Wait </a:t>
            </a:r>
            <a:r>
              <a:rPr lang="en-US" dirty="0">
                <a:latin typeface="Arial" charset="0"/>
              </a:rPr>
              <a:t>Protocol</a:t>
            </a:r>
            <a:endParaRPr lang="en-AU" dirty="0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Error detection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Feedback</a:t>
            </a:r>
          </a:p>
          <a:p>
            <a:pPr eaLnBrk="1" hangingPunct="1"/>
            <a:r>
              <a:rPr lang="en-US" sz="2800" dirty="0" smtClean="0">
                <a:latin typeface="Arial" charset="0"/>
              </a:rPr>
              <a:t>Retransmission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Sender buffer</a:t>
            </a:r>
          </a:p>
          <a:p>
            <a:pPr eaLnBrk="1" hangingPunct="1"/>
            <a:r>
              <a:rPr lang="en-US" sz="2800" dirty="0" smtClean="0">
                <a:latin typeface="Arial" charset="0"/>
              </a:rPr>
              <a:t>Receiver buffer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Sequence number</a:t>
            </a:r>
          </a:p>
          <a:p>
            <a:pPr eaLnBrk="1" hangingPunct="1"/>
            <a:r>
              <a:rPr lang="en-US" sz="2800" dirty="0" smtClean="0">
                <a:latin typeface="Arial" charset="0"/>
              </a:rPr>
              <a:t>Timer 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</a:p>
          <a:p>
            <a:pPr>
              <a:defRPr/>
            </a:pPr>
            <a:r>
              <a:rPr lang="en-US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initial rate is slow but ramps up exponentially fast</a:t>
            </a: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31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Host A</a:t>
            </a:r>
          </a:p>
        </p:txBody>
      </p:sp>
      <p:sp>
        <p:nvSpPr>
          <p:cNvPr id="103432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one segment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RTT</a:t>
            </a:r>
            <a:endParaRPr lang="en-US" sz="1000" smtClean="0">
              <a:latin typeface="Arial" charset="0"/>
            </a:endParaRPr>
          </a:p>
        </p:txBody>
      </p:sp>
      <p:sp>
        <p:nvSpPr>
          <p:cNvPr id="103434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Host B</a:t>
            </a:r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38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39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20847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103494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95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latin typeface="Arial" charset="0"/>
                </a:rPr>
                <a:t>time</a:t>
              </a:r>
              <a:endParaRPr lang="en-US" sz="1000" smtClean="0">
                <a:latin typeface="Arial" charset="0"/>
              </a:endParaRPr>
            </a:p>
          </p:txBody>
        </p:sp>
      </p:grpSp>
      <p:sp>
        <p:nvSpPr>
          <p:cNvPr id="103441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42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43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44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45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two segments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103446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four segments</a:t>
            </a:r>
            <a:endParaRPr lang="en-US" sz="1000" smtClean="0">
              <a:latin typeface="Times New Roman" charset="0"/>
            </a:endParaRPr>
          </a:p>
        </p:txBody>
      </p:sp>
      <p:grpSp>
        <p:nvGrpSpPr>
          <p:cNvPr id="120854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103490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91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92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93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0855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103486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7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8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9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0857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120891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92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8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120859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61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2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0864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483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3458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0866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481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3460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61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0869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479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20870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71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477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3465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73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4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76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1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2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3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474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5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9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</a:t>
            </a:r>
            <a:r>
              <a:rPr lang="en-US" dirty="0" smtClean="0">
                <a:ea typeface="ＭＳ Ｐゴシック" charset="0"/>
                <a:cs typeface="+mj-cs"/>
              </a:rPr>
              <a:t>Detecting, Reacting To Loss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77263" cy="3657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L</a:t>
            </a:r>
            <a:r>
              <a:rPr lang="en-US" sz="3200" dirty="0" smtClean="0">
                <a:solidFill>
                  <a:srgbClr val="FF0000"/>
                </a:solidFill>
                <a:latin typeface="+mj-lt"/>
                <a:ea typeface="MS PGothic" charset="0"/>
              </a:rPr>
              <a:t>oss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indicated by timeout:</a:t>
            </a:r>
          </a:p>
          <a:p>
            <a:pPr lvl="1">
              <a:defRPr/>
            </a:pPr>
            <a:r>
              <a:rPr lang="en-US" sz="2800" b="1" dirty="0" err="1">
                <a:solidFill>
                  <a:srgbClr val="FF0000"/>
                </a:solidFill>
                <a:latin typeface="+mj-lt"/>
                <a:ea typeface="MS PGothic" charset="0"/>
              </a:rPr>
              <a:t>cwnd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MS PGothic" charset="0"/>
              </a:rPr>
              <a:t> set to 1 MSS; </a:t>
            </a:r>
          </a:p>
          <a:p>
            <a:pPr lvl="1">
              <a:defRPr/>
            </a:pPr>
            <a:r>
              <a:rPr lang="en-US" sz="2800" dirty="0">
                <a:latin typeface="+mj-lt"/>
                <a:ea typeface="MS PGothic" charset="0"/>
              </a:rPr>
              <a:t>window then grows exponentially (as in slow start) to threshold, then grows linearly</a:t>
            </a:r>
          </a:p>
          <a:p>
            <a:pPr>
              <a:defRPr/>
            </a:pPr>
            <a:r>
              <a:rPr lang="en-US" sz="3200" dirty="0">
                <a:latin typeface="+mj-lt"/>
                <a:ea typeface="MS PGothic" charset="0"/>
              </a:rPr>
              <a:t>loss indicated by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3 duplicate ACK</a:t>
            </a:r>
            <a:r>
              <a:rPr lang="en-US" sz="3200" dirty="0">
                <a:latin typeface="+mj-lt"/>
                <a:ea typeface="MS PGothic" charset="0"/>
              </a:rPr>
              <a:t>s: </a:t>
            </a:r>
            <a:r>
              <a:rPr lang="en-US" i="1" dirty="0">
                <a:solidFill>
                  <a:srgbClr val="3366FF"/>
                </a:solidFill>
                <a:latin typeface="+mj-lt"/>
                <a:ea typeface="MS PGothic" charset="0"/>
              </a:rPr>
              <a:t>TCP RENO</a:t>
            </a:r>
          </a:p>
          <a:p>
            <a:pPr lvl="1">
              <a:defRPr/>
            </a:pPr>
            <a:r>
              <a:rPr lang="en-US" sz="2800" dirty="0">
                <a:latin typeface="+mj-lt"/>
                <a:ea typeface="MS PGothic" charset="0"/>
              </a:rPr>
              <a:t>dup ACKs indicate network capable of  delivering some segments </a:t>
            </a:r>
          </a:p>
          <a:p>
            <a:pPr lvl="1">
              <a:defRPr/>
            </a:pPr>
            <a:r>
              <a:rPr lang="en-US" sz="2800" b="1" dirty="0" err="1">
                <a:latin typeface="+mj-lt"/>
                <a:ea typeface="MS PGothic" charset="0"/>
              </a:rPr>
              <a:t>cwnd</a:t>
            </a:r>
            <a:r>
              <a:rPr lang="en-US" sz="2800" dirty="0">
                <a:latin typeface="+mj-lt"/>
                <a:ea typeface="MS PGothic" charset="0"/>
              </a:rPr>
              <a:t> is cut in half window then grows </a:t>
            </a:r>
            <a:r>
              <a:rPr lang="en-US" sz="2800" dirty="0" smtClean="0">
                <a:latin typeface="+mj-lt"/>
                <a:ea typeface="MS PGothic" charset="0"/>
              </a:rPr>
              <a:t>linearly</a:t>
            </a:r>
          </a:p>
          <a:p>
            <a:pPr lvl="2">
              <a:defRPr/>
            </a:pPr>
            <a:r>
              <a:rPr lang="en-US" sz="3100" b="1" dirty="0" smtClean="0">
                <a:solidFill>
                  <a:srgbClr val="FF0000"/>
                </a:solidFill>
                <a:latin typeface="+mj-lt"/>
                <a:ea typeface="MS PGothic" charset="0"/>
              </a:rPr>
              <a:t>Fast Recovery</a:t>
            </a:r>
            <a:endParaRPr lang="en-US" sz="3100" b="1" dirty="0">
              <a:solidFill>
                <a:srgbClr val="FF0000"/>
              </a:solidFill>
              <a:latin typeface="+mj-lt"/>
              <a:ea typeface="MS PGothic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3366FF"/>
                </a:solidFill>
                <a:latin typeface="+mj-lt"/>
                <a:ea typeface="MS PGothic" charset="0"/>
              </a:rPr>
              <a:t>TCP Tahoe always sets </a:t>
            </a:r>
            <a:r>
              <a:rPr lang="en-US" b="1" dirty="0" err="1">
                <a:solidFill>
                  <a:srgbClr val="3366FF"/>
                </a:solidFill>
                <a:latin typeface="+mj-lt"/>
                <a:ea typeface="MS PGothic" charset="0"/>
              </a:rPr>
              <a:t>cwnd</a:t>
            </a:r>
            <a:r>
              <a:rPr lang="en-US" sz="3200" dirty="0">
                <a:solidFill>
                  <a:srgbClr val="3366FF"/>
                </a:solidFill>
                <a:latin typeface="+mj-lt"/>
                <a:ea typeface="MS PGothic" charset="0"/>
              </a:rPr>
              <a:t> to 1</a:t>
            </a:r>
            <a:r>
              <a:rPr lang="en-US" sz="3200" dirty="0">
                <a:latin typeface="+mj-lt"/>
                <a:ea typeface="MS PGothic" charset="0"/>
              </a:rPr>
              <a:t> </a:t>
            </a:r>
            <a:r>
              <a:rPr lang="en-US" sz="3200" dirty="0" smtClean="0">
                <a:latin typeface="+mj-lt"/>
                <a:ea typeface="MS PGothic" charset="0"/>
              </a:rPr>
              <a:t>:  both for timeout </a:t>
            </a:r>
            <a:r>
              <a:rPr lang="en-US" sz="3200" dirty="0">
                <a:latin typeface="+mj-lt"/>
                <a:ea typeface="MS PGothic" charset="0"/>
              </a:rPr>
              <a:t>or 3 duplicate </a:t>
            </a:r>
            <a:r>
              <a:rPr lang="en-US" sz="3200" dirty="0" smtClean="0">
                <a:latin typeface="+mj-lt"/>
                <a:ea typeface="MS PGothic" charset="0"/>
              </a:rPr>
              <a:t>ACKs</a:t>
            </a:r>
            <a:endParaRPr lang="en-US" sz="3200" dirty="0">
              <a:latin typeface="+mj-lt"/>
              <a:ea typeface="MS PGothic" charset="0"/>
            </a:endParaRPr>
          </a:p>
          <a:p>
            <a:pPr lvl="1">
              <a:defRPr/>
            </a:pPr>
            <a:endParaRPr lang="en-US" sz="2800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E647662-D44C-7C4C-85CB-7FDFD42F92CC}" type="slidenum">
              <a:rPr lang="en-US" sz="1200" smtClean="0"/>
              <a:pPr>
                <a:defRPr/>
              </a:pPr>
              <a:t>42</a:t>
            </a:fld>
            <a:endParaRPr lang="en-US" sz="120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2"/>
            <a:ext cx="7848600" cy="922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Cf. TCP </a:t>
            </a:r>
            <a:r>
              <a:rPr lang="en-US" dirty="0" smtClean="0">
                <a:solidFill>
                  <a:srgbClr val="3366FF"/>
                </a:solidFill>
                <a:ea typeface="ＭＳ Ｐゴシック" charset="0"/>
                <a:cs typeface="+mj-cs"/>
              </a:rPr>
              <a:t>Fast Retransmit</a:t>
            </a:r>
            <a:endParaRPr lang="en-US" dirty="0">
              <a:solidFill>
                <a:srgbClr val="3366FF"/>
              </a:solidFill>
              <a:ea typeface="ＭＳ Ｐゴシック" charset="0"/>
              <a:cs typeface="+mj-cs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time-out period  often relatively long: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long delay before resending lost packet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detect lost segments via duplicate ACKs.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sender often sends many segments back-to-back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if segment is lost, there will likely be many duplicate ACKs.</a:t>
            </a:r>
          </a:p>
          <a:p>
            <a:pPr lvl="1"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 lvl="1"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latin typeface="Gill Sans MT" charset="0"/>
              </a:rPr>
              <a:t>if sender receives 3 ACKs for same data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</a:rPr>
              <a:t>(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triple duplicate ACKs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),</a:t>
            </a:r>
            <a:r>
              <a:rPr lang="en-US" altLang="ja-JP" sz="2800">
                <a:latin typeface="Gill Sans MT" charset="0"/>
              </a:rPr>
              <a:t> resend unacked segment with smallest seq #</a:t>
            </a:r>
          </a:p>
          <a:p>
            <a:pPr marL="463550" lvl="1" indent="-2381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</a:rPr>
              <a:t>likely that unacked segment lost, so don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wait for timeout</a:t>
            </a:r>
            <a:endParaRPr lang="en-US" sz="2400">
              <a:latin typeface="Gill Sans MT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solidFill>
                  <a:srgbClr val="CC0000"/>
                </a:solidFill>
                <a:cs typeface="+mn-cs"/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</a:rPr>
              <a:t>(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triple duplicate ACKs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),</a:t>
            </a:r>
            <a:r>
              <a:rPr lang="en-US" altLang="ja-JP" sz="2800">
                <a:latin typeface="Gill Sans MT" charset="0"/>
              </a:rPr>
              <a:t> </a:t>
            </a:r>
            <a:endParaRPr lang="en-US" sz="280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ea typeface="MS PGothic" charset="0"/>
              </a:rPr>
              <a:t>Q:</a:t>
            </a:r>
            <a:r>
              <a:rPr lang="en-US" sz="2400" dirty="0">
                <a:latin typeface="Gill Sans MT" charset="0"/>
                <a:ea typeface="MS PGothic" charset="0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ea typeface="MS PGothic" charset="0"/>
              </a:rPr>
              <a:t>A:</a:t>
            </a:r>
            <a:r>
              <a:rPr lang="en-US" sz="2400" dirty="0">
                <a:latin typeface="Gill Sans MT" charset="0"/>
                <a:ea typeface="MS PGothic" charset="0"/>
              </a:rPr>
              <a:t> when </a:t>
            </a:r>
            <a:r>
              <a:rPr lang="en-US" sz="2400" b="1" dirty="0" err="1">
                <a:latin typeface="Courier New" charset="0"/>
                <a:ea typeface="MS PGothic" charset="0"/>
              </a:rPr>
              <a:t>cwnd</a:t>
            </a:r>
            <a:r>
              <a:rPr lang="en-US" sz="2400" dirty="0">
                <a:latin typeface="Gill Sans MT" charset="0"/>
                <a:ea typeface="MS PGothic" charset="0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ea typeface="MS PGothic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ea typeface="MS PGothic" charset="0"/>
              </a:rPr>
              <a:t> 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latin typeface="Gill Sans MT" charset="0"/>
                <a:ea typeface="MS PGothic" charset="0"/>
              </a:rPr>
              <a:t>Implementation:</a:t>
            </a: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variable </a:t>
            </a:r>
            <a:r>
              <a:rPr lang="en-US" sz="2400" b="1">
                <a:latin typeface="Courier New" charset="0"/>
                <a:ea typeface="MS PGothic" charset="0"/>
              </a:rPr>
              <a:t>ssthresh</a:t>
            </a:r>
            <a:r>
              <a:rPr lang="en-US" sz="2400">
                <a:latin typeface="Courier New" charset="0"/>
                <a:ea typeface="MS PGothic" charset="0"/>
              </a:rPr>
              <a:t>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on loss event, </a:t>
            </a:r>
            <a:r>
              <a:rPr lang="en-US" sz="2400" b="1">
                <a:latin typeface="Courier New" charset="0"/>
                <a:ea typeface="MS PGothic" charset="0"/>
              </a:rPr>
              <a:t>ssthresh</a:t>
            </a:r>
            <a:r>
              <a:rPr lang="en-US" sz="2400">
                <a:latin typeface="Gill Sans MT" charset="0"/>
                <a:ea typeface="MS PGothic" charset="0"/>
              </a:rPr>
              <a:t> is set to 1/2 of </a:t>
            </a:r>
            <a:r>
              <a:rPr lang="en-US" sz="2400" b="1">
                <a:latin typeface="Courier New" charset="0"/>
                <a:ea typeface="MS PGothic" charset="0"/>
              </a:rPr>
              <a:t>cwnd</a:t>
            </a:r>
            <a:r>
              <a:rPr lang="en-US" sz="2400">
                <a:latin typeface="Courier New" charset="0"/>
                <a:ea typeface="MS PGothic" charset="0"/>
              </a:rPr>
              <a:t> </a:t>
            </a:r>
            <a:r>
              <a:rPr lang="en-US" sz="2400">
                <a:latin typeface="Gill Sans MT" charset="0"/>
                <a:ea typeface="MS PGothic" charset="0"/>
              </a:rPr>
              <a:t>just before loss event</a:t>
            </a:r>
          </a:p>
        </p:txBody>
      </p:sp>
      <p:pic>
        <p:nvPicPr>
          <p:cNvPr id="1054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switching from slow start to CA</a:t>
            </a:r>
          </a:p>
        </p:txBody>
      </p:sp>
    </p:spTree>
    <p:extLst>
      <p:ext uri="{BB962C8B-B14F-4D97-AF65-F5344CB8AC3E}">
        <p14:creationId xmlns:p14="http://schemas.microsoft.com/office/powerpoint/2010/main" val="2662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ＭＳ Ｐゴシック" charset="0"/>
              </a:rPr>
              <a:t>TCP sender congestion control</a:t>
            </a:r>
          </a:p>
        </p:txBody>
      </p:sp>
      <p:graphicFrame>
        <p:nvGraphicFramePr>
          <p:cNvPr id="320863" name="Group 351"/>
          <p:cNvGraphicFramePr>
            <a:graphicFrameLocks noGrp="1"/>
          </p:cNvGraphicFramePr>
          <p:nvPr/>
        </p:nvGraphicFramePr>
        <p:xfrm>
          <a:off x="533400" y="1295400"/>
          <a:ext cx="7675563" cy="460544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State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Event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TCP Sender Action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Commentary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Slow Start (SS)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ACK receipt for previously unacked data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CongWin = CongWin + MSS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,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If (CongWin &gt; Threshold)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      set state to 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ea typeface="MS PGothic" charset="0"/>
                          <a:cs typeface="Times New Roman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Congestion             Avoidance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ea typeface="MS PGothic" charset="0"/>
                          <a:cs typeface="Times New Roman" charset="0"/>
                        </a:rPr>
                        <a:t>”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Resulting in a doubling of CongWin every RTT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Congestion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Avoidance (CA)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ACK receipt for previously unacked data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CongWin = CongWin+MSS * (MSS/CongWin)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    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Additive increase, resulting in increase of CongWin  by 1 MSS every RTT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SS or CA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Loss event detected by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triple duplicate ACK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Threshold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/2,     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 = Threshold,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Set state to 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ea typeface="MS PGothic" charset="0"/>
                          <a:cs typeface="Times New Roman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Congestion Avoidance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ea typeface="MS PGothic" charset="0"/>
                          <a:cs typeface="Times New Roman" charset="0"/>
                        </a:rPr>
                        <a:t>”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Fast recovery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, implementing multiplicative decrease.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 will not drop below 1 MSS.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SS or CA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Timeout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Threshold = CongWin/2,     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CongWin = 1 MSS,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Set state to 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ea typeface="MS PGothic" charset="0"/>
                          <a:cs typeface="Times New Roman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Slow Start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ea typeface="MS PGothic" charset="0"/>
                          <a:cs typeface="Times New Roman" charset="0"/>
                        </a:rPr>
                        <a:t>”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Enter slow start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SS or CA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Duplicate ACK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Increment duplicate ACK count for segment being acked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 and Threshold not changed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0"/>
                        <a:cs typeface="Times New Roman" charset="0"/>
                      </a:endParaRPr>
                    </a:p>
                  </a:txBody>
                  <a:tcPr marT="45705" marB="457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</a:t>
            </a:r>
            <a:r>
              <a:rPr lang="en-US" dirty="0" smtClean="0">
                <a:ea typeface="ＭＳ Ｐゴシック" charset="0"/>
                <a:cs typeface="+mj-cs"/>
              </a:rPr>
              <a:t>Throughput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Gill Sans MT" charset="0"/>
                <a:ea typeface="MS PGothic" charset="0"/>
              </a:rPr>
              <a:t>avg. TCP thruput as function of window size, RTT?</a:t>
            </a:r>
          </a:p>
          <a:p>
            <a:pPr lvl="1">
              <a:defRPr/>
            </a:pPr>
            <a:r>
              <a:rPr lang="en-US" sz="2400">
                <a:latin typeface="Gill Sans MT" charset="0"/>
                <a:ea typeface="MS PGothic" charset="0"/>
              </a:rPr>
              <a:t>ignore slow start, assume always data to send</a:t>
            </a:r>
          </a:p>
          <a:p>
            <a:pPr>
              <a:defRPr/>
            </a:pPr>
            <a:r>
              <a:rPr lang="en-US" sz="2800">
                <a:latin typeface="Gill Sans MT" charset="0"/>
                <a:ea typeface="MS PGothic" charset="0"/>
              </a:rPr>
              <a:t>W: window size </a:t>
            </a:r>
            <a:r>
              <a:rPr lang="en-US" sz="1600">
                <a:latin typeface="Gill Sans MT" charset="0"/>
                <a:ea typeface="MS PGothic" charset="0"/>
              </a:rPr>
              <a:t>(measured in bytes)</a:t>
            </a:r>
            <a:r>
              <a:rPr lang="en-US" sz="2800">
                <a:latin typeface="Gill Sans MT" charset="0"/>
                <a:ea typeface="MS PGothic" charset="0"/>
              </a:rPr>
              <a:t> where loss occurs</a:t>
            </a:r>
          </a:p>
          <a:p>
            <a:pPr lvl="1">
              <a:defRPr/>
            </a:pPr>
            <a:r>
              <a:rPr lang="en-US" sz="2400">
                <a:latin typeface="Gill Sans MT" charset="0"/>
                <a:ea typeface="MS PGothic" charset="0"/>
              </a:rPr>
              <a:t>avg. window size (# in-flight bytes) is ¾ W</a:t>
            </a:r>
          </a:p>
          <a:p>
            <a:pPr lvl="1">
              <a:defRPr/>
            </a:pPr>
            <a:r>
              <a:rPr lang="en-US" sz="2400">
                <a:latin typeface="Gill Sans MT" charset="0"/>
                <a:ea typeface="MS PGothic" charset="0"/>
              </a:rPr>
              <a:t>avg. thruput is 3/4W per RTT</a:t>
            </a:r>
          </a:p>
        </p:txBody>
      </p:sp>
      <p:grpSp>
        <p:nvGrpSpPr>
          <p:cNvPr id="125958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25969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3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W</a:t>
              </a:r>
            </a:p>
          </p:txBody>
        </p:sp>
        <p:sp>
          <p:nvSpPr>
            <p:cNvPr id="10754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W/2</a:t>
              </a:r>
            </a:p>
          </p:txBody>
        </p:sp>
      </p:grpSp>
      <p:grpSp>
        <p:nvGrpSpPr>
          <p:cNvPr id="125959" name="Group 45"/>
          <p:cNvGrpSpPr>
            <a:grpSpLocks/>
          </p:cNvGrpSpPr>
          <p:nvPr/>
        </p:nvGrpSpPr>
        <p:grpSpPr bwMode="auto">
          <a:xfrm>
            <a:off x="2743200" y="3733800"/>
            <a:ext cx="3795713" cy="620712"/>
            <a:chOff x="1722" y="2139"/>
            <a:chExt cx="2391" cy="391"/>
          </a:xfrm>
        </p:grpSpPr>
        <p:sp>
          <p:nvSpPr>
            <p:cNvPr id="10752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cs typeface="+mn-cs"/>
                </a:rPr>
                <a:t>avg TCP thruput = </a:t>
              </a:r>
            </a:p>
          </p:txBody>
        </p:sp>
        <p:grpSp>
          <p:nvGrpSpPr>
            <p:cNvPr id="125961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3</a:t>
                </a:r>
              </a:p>
            </p:txBody>
          </p:sp>
          <p:sp>
            <p:nvSpPr>
              <p:cNvPr id="10753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4</a:t>
                </a:r>
              </a:p>
            </p:txBody>
          </p:sp>
          <p:sp>
            <p:nvSpPr>
              <p:cNvPr id="10753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3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W</a:t>
                </a:r>
              </a:p>
            </p:txBody>
          </p:sp>
          <p:sp>
            <p:nvSpPr>
              <p:cNvPr id="10753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RTT</a:t>
                </a:r>
              </a:p>
            </p:txBody>
          </p:sp>
          <p:sp>
            <p:nvSpPr>
              <p:cNvPr id="10753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3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3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Arial"/>
                <a:ea typeface="MS PGothic" charset="0"/>
                <a:cs typeface="Arial"/>
              </a:rPr>
              <a:t>TCP Futures: TCP over </a:t>
            </a:r>
            <a:r>
              <a:rPr lang="ja-JP" altLang="en-US" sz="3600" dirty="0">
                <a:latin typeface="Arial"/>
                <a:ea typeface="MS PGothic" charset="0"/>
                <a:cs typeface="Arial"/>
              </a:rPr>
              <a:t>“</a:t>
            </a:r>
            <a:r>
              <a:rPr lang="en-US" altLang="ja-JP" sz="3600" dirty="0">
                <a:latin typeface="Arial"/>
                <a:ea typeface="MS PGothic" charset="0"/>
                <a:cs typeface="Arial"/>
              </a:rPr>
              <a:t>long, fat pipes</a:t>
            </a:r>
            <a:r>
              <a:rPr lang="ja-JP" altLang="en-US" sz="3600" dirty="0">
                <a:latin typeface="Arial"/>
                <a:ea typeface="MS PGothic" charset="0"/>
                <a:cs typeface="Arial"/>
              </a:rPr>
              <a:t>”</a:t>
            </a:r>
            <a:endParaRPr lang="en-US" sz="3600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02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>
                <a:latin typeface="Gill Sans MT" charset="0"/>
                <a:ea typeface="MS PGothic" charset="0"/>
              </a:rPr>
              <a:t>example: 1500 byte segments, 100ms RTT, want 10 Gbps throughput</a:t>
            </a:r>
          </a:p>
          <a:p>
            <a:pPr>
              <a:defRPr/>
            </a:pPr>
            <a:r>
              <a:rPr lang="en-US" sz="2800">
                <a:latin typeface="Gill Sans MT" charset="0"/>
                <a:ea typeface="MS PGothic" charset="0"/>
              </a:rPr>
              <a:t>requires W = 83,333 in-flight segments</a:t>
            </a:r>
          </a:p>
          <a:p>
            <a:pPr>
              <a:defRPr/>
            </a:pPr>
            <a:r>
              <a:rPr lang="en-US" sz="2800">
                <a:latin typeface="Gill Sans MT" charset="0"/>
                <a:ea typeface="MS PGothic" charset="0"/>
              </a:rPr>
              <a:t>throughput in terms of segment loss probability, L </a:t>
            </a:r>
            <a:r>
              <a:rPr lang="en-US" sz="2000">
                <a:latin typeface="Gill Sans MT" charset="0"/>
                <a:ea typeface="MS PGothic" charset="0"/>
              </a:rPr>
              <a:t>[Mathis 1997]:</a:t>
            </a:r>
            <a:r>
              <a:rPr lang="en-US" sz="2800">
                <a:latin typeface="Gill Sans MT" charset="0"/>
                <a:ea typeface="MS PGothic" charset="0"/>
              </a:rPr>
              <a:t/>
            </a:r>
            <a:br>
              <a:rPr lang="en-US" sz="2800">
                <a:latin typeface="Gill Sans MT" charset="0"/>
                <a:ea typeface="MS PGothic" charset="0"/>
              </a:rPr>
            </a:br>
            <a:r>
              <a:rPr lang="en-US" sz="2800">
                <a:latin typeface="Gill Sans MT" charset="0"/>
                <a:ea typeface="MS PGothic" charset="0"/>
              </a:rPr>
              <a:t/>
            </a:r>
            <a:br>
              <a:rPr lang="en-US" sz="2800">
                <a:latin typeface="Gill Sans MT" charset="0"/>
                <a:ea typeface="MS PGothic" charset="0"/>
              </a:rPr>
            </a:br>
            <a:r>
              <a:rPr lang="en-US" sz="2800">
                <a:latin typeface="Gill Sans MT" charset="0"/>
                <a:ea typeface="MS PGothic" charset="0"/>
              </a:rPr>
              <a:t/>
            </a:r>
            <a:br>
              <a:rPr lang="en-US" sz="2800">
                <a:latin typeface="Gill Sans MT" charset="0"/>
                <a:ea typeface="MS PGothic" charset="0"/>
              </a:rPr>
            </a:br>
            <a:endParaRPr lang="en-US" sz="2800">
              <a:latin typeface="Gill Sans MT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>
                <a:latin typeface="MS Mincho" charset="0"/>
                <a:ea typeface="MS Mincho" charset="0"/>
                <a:cs typeface="MS Mincho" charset="0"/>
              </a:rPr>
              <a:t>➜ </a:t>
            </a:r>
            <a:r>
              <a:rPr lang="en-US" sz="2400">
                <a:latin typeface="Gill Sans MT" charset="0"/>
                <a:ea typeface="MS Mincho" charset="0"/>
                <a:cs typeface="MS Mincho" charset="0"/>
              </a:rPr>
              <a:t>to achieve 10 Gbps throughput, need a loss rate of </a:t>
            </a:r>
            <a:r>
              <a:rPr lang="en-US" sz="2400">
                <a:latin typeface="Gill Sans MT" charset="0"/>
                <a:ea typeface="MS PGothic" charset="0"/>
              </a:rPr>
              <a:t>L = 2</a:t>
            </a:r>
            <a:r>
              <a:rPr lang="el-GR" sz="2400">
                <a:latin typeface="Gill Sans MT" charset="0"/>
                <a:ea typeface="MS PGothic" charset="0"/>
              </a:rPr>
              <a:t>·</a:t>
            </a:r>
            <a:r>
              <a:rPr lang="en-US" sz="2400">
                <a:latin typeface="Gill Sans MT" charset="0"/>
                <a:ea typeface="MS PGothic" charset="0"/>
              </a:rPr>
              <a:t>10</a:t>
            </a:r>
            <a:r>
              <a:rPr lang="en-US" sz="2400" baseline="30000">
                <a:latin typeface="Gill Sans MT" charset="0"/>
                <a:ea typeface="MS PGothic" charset="0"/>
              </a:rPr>
              <a:t>-10  </a:t>
            </a:r>
            <a:r>
              <a:rPr lang="en-US" sz="2400" i="1">
                <a:solidFill>
                  <a:srgbClr val="FF0000"/>
                </a:solidFill>
                <a:latin typeface="Gill Sans MT" charset="0"/>
                <a:ea typeface="MS PGothic" charset="0"/>
              </a:rPr>
              <a:t> – a very small loss rate!</a:t>
            </a:r>
          </a:p>
          <a:p>
            <a:pPr>
              <a:defRPr/>
            </a:pPr>
            <a:r>
              <a:rPr lang="en-US" sz="2800">
                <a:latin typeface="Gill Sans MT" charset="0"/>
                <a:ea typeface="MS PGothic" charset="0"/>
              </a:rPr>
              <a:t>new versions of TCP for high-speed</a:t>
            </a:r>
            <a:endParaRPr lang="en-US" sz="2800" baseline="30000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sz="2800">
              <a:latin typeface="Gill Sans MT" charset="0"/>
              <a:ea typeface="MS PGothic" charset="0"/>
            </a:endParaRPr>
          </a:p>
        </p:txBody>
      </p:sp>
      <p:grpSp>
        <p:nvGrpSpPr>
          <p:cNvPr id="126982" name="Group 16"/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  <a:cs typeface="+mn-cs"/>
                </a:rPr>
                <a:t>TCP throughput = </a:t>
              </a: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  <a:cs typeface="+mn-cs"/>
                </a:rPr>
                <a:t>1.22</a:t>
              </a:r>
            </a:p>
          </p:txBody>
        </p:sp>
        <p:grpSp>
          <p:nvGrpSpPr>
            <p:cNvPr id="126985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 smtClean="0">
                    <a:latin typeface="Arial" charset="0"/>
                    <a:cs typeface="+mn-cs"/>
                  </a:rPr>
                  <a:t>.</a:t>
                </a:r>
              </a:p>
            </p:txBody>
          </p:sp>
          <p:sp>
            <p:nvSpPr>
              <p:cNvPr id="108556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  <a:cs typeface="+mn-cs"/>
                  </a:rPr>
                  <a:t>MSS</a:t>
                </a:r>
              </a:p>
            </p:txBody>
          </p:sp>
          <p:sp>
            <p:nvSpPr>
              <p:cNvPr id="108557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558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  <a:cs typeface="+mn-cs"/>
                  </a:rPr>
                  <a:t>RTT</a:t>
                </a:r>
              </a:p>
            </p:txBody>
          </p:sp>
          <p:sp>
            <p:nvSpPr>
              <p:cNvPr id="126990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0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latin typeface="Arial" charset="0"/>
                    <a:cs typeface="+mn-cs"/>
                  </a:rPr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06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128004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280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8035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8038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39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0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0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8005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280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8027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8030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31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59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59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fairness goal:</a:t>
            </a:r>
            <a:r>
              <a:rPr lang="en-US">
                <a:ea typeface="ＭＳ Ｐゴシック" charset="0"/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09576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78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79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smtClean="0">
                <a:latin typeface="Arial" charset="0"/>
                <a:cs typeface="+mn-cs"/>
              </a:rPr>
              <a:t>TCP connection 1</a:t>
            </a:r>
          </a:p>
        </p:txBody>
      </p:sp>
      <p:sp>
        <p:nvSpPr>
          <p:cNvPr id="109580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bottleneck</a:t>
            </a:r>
          </a:p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router</a:t>
            </a:r>
          </a:p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capacity R</a:t>
            </a:r>
          </a:p>
        </p:txBody>
      </p:sp>
      <p:sp>
        <p:nvSpPr>
          <p:cNvPr id="128012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8014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Fairness</a:t>
            </a:r>
          </a:p>
        </p:txBody>
      </p:sp>
      <p:sp>
        <p:nvSpPr>
          <p:cNvPr id="109586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smtClean="0">
                <a:latin typeface="Arial" charset="0"/>
                <a:cs typeface="+mn-cs"/>
              </a:rPr>
              <a:t>TCP connection 2</a:t>
            </a:r>
          </a:p>
        </p:txBody>
      </p:sp>
      <p:grpSp>
        <p:nvGrpSpPr>
          <p:cNvPr id="128018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2802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2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8019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28020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21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6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two competing sessions: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additive increase gives slope of 1, as throughout increases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>
            <a:off x="2362200" y="3048000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latin typeface="Arial" charset="0"/>
              </a:rPr>
              <a:t>R</a:t>
            </a:r>
            <a:endParaRPr lang="en-US" sz="1000" smtClean="0">
              <a:latin typeface="Arial" charset="0"/>
            </a:endParaRPr>
          </a:p>
        </p:txBody>
      </p:sp>
      <p:sp>
        <p:nvSpPr>
          <p:cNvPr id="110604" name="Text Box 9"/>
          <p:cNvSpPr txBox="1">
            <a:spLocks noChangeArrowheads="1"/>
          </p:cNvSpPr>
          <p:nvPr/>
        </p:nvSpPr>
        <p:spPr bwMode="auto">
          <a:xfrm>
            <a:off x="5235575" y="58674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Arial" charset="0"/>
              </a:rPr>
              <a:t>R</a:t>
            </a:r>
            <a:endParaRPr lang="en-US" sz="1000" dirty="0" smtClean="0">
              <a:latin typeface="Arial" charset="0"/>
            </a:endParaRPr>
          </a:p>
        </p:txBody>
      </p:sp>
      <p:sp>
        <p:nvSpPr>
          <p:cNvPr id="110605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Arial" charset="0"/>
              </a:rPr>
              <a:t>equal bandwidth share</a:t>
            </a:r>
            <a:endParaRPr lang="en-US" sz="1000" smtClean="0">
              <a:latin typeface="Arial" charset="0"/>
            </a:endParaRPr>
          </a:p>
        </p:txBody>
      </p:sp>
      <p:sp>
        <p:nvSpPr>
          <p:cNvPr id="110606" name="Text Box 11"/>
          <p:cNvSpPr txBox="1">
            <a:spLocks noChangeArrowheads="1"/>
          </p:cNvSpPr>
          <p:nvPr/>
        </p:nvSpPr>
        <p:spPr bwMode="auto">
          <a:xfrm>
            <a:off x="2362200" y="5867400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</a:rPr>
              <a:t>Connection 1 throughput</a:t>
            </a:r>
            <a:endParaRPr lang="en-US" sz="1000" dirty="0" smtClean="0">
              <a:latin typeface="Arial" charset="0"/>
            </a:endParaRPr>
          </a:p>
        </p:txBody>
      </p:sp>
      <p:sp>
        <p:nvSpPr>
          <p:cNvPr id="110607" name="Text Box 12"/>
          <p:cNvSpPr txBox="1">
            <a:spLocks noChangeArrowheads="1"/>
          </p:cNvSpPr>
          <p:nvPr/>
        </p:nvSpPr>
        <p:spPr bwMode="auto">
          <a:xfrm rot="-5396642">
            <a:off x="424656" y="3876060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</a:rPr>
              <a:t>Connection 2 throughput</a:t>
            </a:r>
            <a:endParaRPr lang="en-US" sz="1000" dirty="0" smtClean="0">
              <a:latin typeface="Arial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679824" y="4979919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Arial" charset="0"/>
              </a:rPr>
              <a:t>congestion avoidance: additive increase</a:t>
            </a:r>
            <a:endParaRPr lang="en-US" sz="1000" dirty="0" smtClean="0">
              <a:latin typeface="Arial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567112" y="4513193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loss: decrease window by factor of 2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359150" y="4652893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>
                <a:latin typeface="Arial" charset="0"/>
              </a:rPr>
              <a:t>congestion avoidance: additive increase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424237" y="4227443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loss: decrease window by factor of 2</a:t>
            </a:r>
            <a:endParaRPr lang="en-US" sz="1000" smtClean="0">
              <a:latin typeface="Arial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215481" y="4506050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357562" y="4046468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3136106" y="4442550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cs typeface="+mn-cs"/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FF0000"/>
                  </a:solidFill>
                  <a:cs typeface="+mn-cs"/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56368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  <a:cs typeface="+mn-cs"/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>
                  <a:cs typeface="+mn-cs"/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4" y="252413"/>
            <a:ext cx="5641975" cy="6619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Stop-and-Wait  </a:t>
            </a:r>
            <a:r>
              <a:rPr lang="en-US" dirty="0">
                <a:ea typeface="ＭＳ Ｐゴシック" charset="0"/>
                <a:cs typeface="+mj-cs"/>
              </a:rPr>
              <a:t>in action</a:t>
            </a:r>
          </a:p>
        </p:txBody>
      </p:sp>
    </p:spTree>
    <p:extLst>
      <p:ext uri="{BB962C8B-B14F-4D97-AF65-F5344CB8AC3E}">
        <p14:creationId xmlns:p14="http://schemas.microsoft.com/office/powerpoint/2010/main" val="3061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FF0000"/>
                  </a:solidFill>
                  <a:cs typeface="+mn-cs"/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57441" name="Picture 78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  <a:cs typeface="+mn-cs"/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>
                  <a:cs typeface="+mn-cs"/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+mn-cs"/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57428" name="Picture 130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  <a:cs typeface="+mn-cs"/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>
                  <a:cs typeface="+mn-cs"/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cs typeface="+mn-cs"/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cs typeface="+mn-cs"/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cs typeface="+mn-cs"/>
                </a:rPr>
                <a:t>rcv ack1</a:t>
              </a:r>
            </a:p>
          </p:txBody>
        </p:sp>
        <p:grpSp>
          <p:nvGrpSpPr>
            <p:cNvPr id="57400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57401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  <a:cs typeface="+mn-cs"/>
                  </a:rPr>
                  <a:t>ack1</a:t>
                </a:r>
              </a:p>
            </p:txBody>
          </p:sp>
        </p:grpSp>
        <p:grpSp>
          <p:nvGrpSpPr>
            <p:cNvPr id="57402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  <a:cs typeface="+mn-cs"/>
                  </a:rPr>
                  <a:t>ack0</a:t>
                </a:r>
              </a:p>
            </p:txBody>
          </p:sp>
        </p:grpSp>
        <p:grpSp>
          <p:nvGrpSpPr>
            <p:cNvPr id="57403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rcv ack1</a:t>
                </a:r>
              </a:p>
            </p:txBody>
          </p:sp>
        </p:grpSp>
        <p:grpSp>
          <p:nvGrpSpPr>
            <p:cNvPr id="57404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57405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send ack0</a:t>
                </a:r>
              </a:p>
            </p:txBody>
          </p:sp>
        </p:grpSp>
        <p:grpSp>
          <p:nvGrpSpPr>
            <p:cNvPr id="57406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  <a:cs typeface="+mn-cs"/>
                  </a:rPr>
                  <a:t>ack0</a:t>
                </a:r>
              </a:p>
            </p:txBody>
          </p:sp>
        </p:grpSp>
        <p:grpSp>
          <p:nvGrpSpPr>
            <p:cNvPr id="57407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>
                    <a:cs typeface="+mn-cs"/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>
                    <a:cs typeface="+mn-cs"/>
                  </a:rPr>
                  <a:t>(detect duplicate)</a:t>
                </a:r>
              </a:p>
            </p:txBody>
          </p:sp>
        </p:grpSp>
      </p:grpSp>
      <p:sp>
        <p:nvSpPr>
          <p:cNvPr id="122" name="Rectangle 95"/>
          <p:cNvSpPr txBox="1">
            <a:spLocks noChangeArrowheads="1"/>
          </p:cNvSpPr>
          <p:nvPr/>
        </p:nvSpPr>
        <p:spPr>
          <a:xfrm>
            <a:off x="377824" y="252413"/>
            <a:ext cx="5641975" cy="66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ea typeface="ＭＳ Ｐゴシック" charset="0"/>
              </a:rPr>
              <a:t>Stop-and-Wait  in action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Arial"/>
                <a:ea typeface="MS PGothic" charset="0"/>
                <a:cs typeface="Arial"/>
              </a:rPr>
              <a:t>Performance </a:t>
            </a:r>
            <a:r>
              <a:rPr lang="en-US" sz="4000" dirty="0" smtClean="0">
                <a:latin typeface="Arial"/>
                <a:ea typeface="MS PGothic" charset="0"/>
                <a:cs typeface="Arial"/>
              </a:rPr>
              <a:t>of Stop-and-Wait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P</a:t>
            </a:r>
            <a:r>
              <a:rPr lang="en-US" dirty="0" smtClean="0">
                <a:latin typeface="Gill Sans MT" charset="0"/>
                <a:ea typeface="MS PGothic" charset="0"/>
              </a:rPr>
              <a:t>erformance stinks!</a:t>
            </a:r>
            <a:endParaRPr lang="en-US" dirty="0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e.g.: 1 </a:t>
            </a:r>
            <a:r>
              <a:rPr lang="en-US" dirty="0" err="1">
                <a:latin typeface="Gill Sans MT" charset="0"/>
                <a:ea typeface="MS PGothic" charset="0"/>
              </a:rPr>
              <a:t>Gbps</a:t>
            </a:r>
            <a:r>
              <a:rPr lang="en-US" dirty="0">
                <a:latin typeface="Gill Sans MT" charset="0"/>
                <a:ea typeface="MS PGothic" charset="0"/>
              </a:rPr>
              <a:t> link, 15 </a:t>
            </a:r>
            <a:r>
              <a:rPr lang="en-US" dirty="0" err="1">
                <a:latin typeface="Gill Sans MT" charset="0"/>
                <a:ea typeface="MS PGothic" charset="0"/>
              </a:rPr>
              <a:t>ms</a:t>
            </a:r>
            <a:r>
              <a:rPr lang="en-US" dirty="0">
                <a:latin typeface="Gill Sans MT" charset="0"/>
                <a:ea typeface="MS PGothic" charset="0"/>
              </a:rPr>
              <a:t> prop. delay, 8000 bit packet:</a:t>
            </a:r>
          </a:p>
          <a:p>
            <a:pPr>
              <a:defRPr/>
            </a:pP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</a:rPr>
              <a:t>U </a:t>
            </a:r>
            <a:r>
              <a:rPr lang="en-US" sz="2400" baseline="-25000">
                <a:latin typeface="Gill Sans MT" charset="0"/>
              </a:rPr>
              <a:t>sender</a:t>
            </a:r>
            <a:r>
              <a:rPr lang="en-US" sz="2400">
                <a:latin typeface="Gill Sans MT" charset="0"/>
              </a:rPr>
              <a:t>: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utilization</a:t>
            </a:r>
            <a:r>
              <a:rPr lang="en-US" sz="2400">
                <a:latin typeface="Gill Sans MT" charset="0"/>
              </a:rPr>
              <a:t> – fraction of time sender busy sending</a:t>
            </a: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if RTT=30 msec, 1KB pkt every 30 msec: 33kB/sec thruput over 1 Gbps link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ea typeface="ＭＳ Ｐゴシック" charset="0"/>
                <a:cs typeface="+mn-cs"/>
              </a:rPr>
              <a:t>network protocol limits use of physical resources!</a:t>
            </a:r>
          </a:p>
        </p:txBody>
      </p:sp>
      <p:grpSp>
        <p:nvGrpSpPr>
          <p:cNvPr id="58377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latin typeface="Arial" charset="0"/>
                  <a:cs typeface="+mn-cs"/>
                </a:rPr>
                <a:t>D</a:t>
              </a:r>
              <a:r>
                <a:rPr lang="en-US" sz="2400" i="1" baseline="-25000" smtClean="0">
                  <a:latin typeface="Arial" charset="0"/>
                  <a:cs typeface="+mn-cs"/>
                </a:rPr>
                <a:t>trans</a:t>
              </a:r>
              <a:r>
                <a:rPr lang="en-US" sz="2400" i="1" smtClean="0">
                  <a:latin typeface="Arial" charset="0"/>
                  <a:cs typeface="+mn-cs"/>
                </a:rPr>
                <a:t> =</a:t>
              </a:r>
            </a:p>
          </p:txBody>
        </p:sp>
        <p:grpSp>
          <p:nvGrpSpPr>
            <p:cNvPr id="58379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cs typeface="+mn-cs"/>
                  </a:rPr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latin typeface="Arial" charset="0"/>
                    <a:cs typeface="+mn-cs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8380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>
                  <a:defRPr/>
                </a:pPr>
                <a:r>
                  <a:rPr lang="en-US" sz="2000" smtClean="0">
                    <a:latin typeface="Comic Sans MS" charset="0"/>
                  </a:rPr>
                  <a:t> </a:t>
                </a:r>
                <a:endParaRPr lang="en-US" sz="2400" smtClean="0">
                  <a:latin typeface="Times New Roman" charset="0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latin typeface="Arial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cs typeface="+mn-cs"/>
                  </a:rPr>
                  <a:t>10</a:t>
                </a:r>
                <a:r>
                  <a:rPr lang="en-US" sz="2400" i="1" baseline="30000" smtClean="0">
                    <a:cs typeface="+mn-cs"/>
                  </a:rPr>
                  <a:t>9 </a:t>
                </a:r>
                <a:r>
                  <a:rPr lang="en-US" sz="2400" i="1" smtClean="0">
                    <a:cs typeface="+mn-cs"/>
                  </a:rPr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  <a:cs typeface="+mn-cs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  <a:cs typeface="+mn-cs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latin typeface="Arial" charset="0"/>
                  <a:cs typeface="+mn-cs"/>
                </a:rPr>
                <a:t>8 microsecs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3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  <a:cs typeface="+mj-cs"/>
              </a:rPr>
              <a:t>Stop-and-</a:t>
            </a:r>
            <a:r>
              <a:rPr lang="en-US" sz="4000" dirty="0" smtClean="0">
                <a:ea typeface="ＭＳ Ｐゴシック" charset="0"/>
              </a:rPr>
              <a:t>W</a:t>
            </a:r>
            <a:r>
              <a:rPr lang="en-US" sz="4000" dirty="0" smtClean="0">
                <a:ea typeface="ＭＳ Ｐゴシック" charset="0"/>
                <a:cs typeface="+mj-cs"/>
              </a:rPr>
              <a:t>ait </a:t>
            </a:r>
            <a:r>
              <a:rPr lang="en-US" sz="4000" dirty="0" smtClean="0">
                <a:ea typeface="ＭＳ Ｐゴシック" charset="0"/>
              </a:rPr>
              <a:t>Utilization</a:t>
            </a:r>
            <a:endParaRPr lang="en-US" sz="4000" dirty="0">
              <a:ea typeface="ＭＳ Ｐゴシック" charset="0"/>
              <a:cs typeface="+mj-cs"/>
            </a:endParaRPr>
          </a:p>
        </p:txBody>
      </p:sp>
      <p:sp>
        <p:nvSpPr>
          <p:cNvPr id="59397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charset="0"/>
            </a:endParaRP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solidFill>
                  <a:srgbClr val="CC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sp>
        <p:nvSpPr>
          <p:cNvPr id="59411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L / R</a:t>
            </a:r>
            <a:endParaRPr lang="en-US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charset="0"/>
            </a:endParaRPr>
          </a:p>
        </p:txBody>
      </p:sp>
      <p:sp>
        <p:nvSpPr>
          <p:cNvPr id="59416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RTT + L / R</a:t>
            </a:r>
            <a:endParaRPr lang="en-US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59419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20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59424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423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9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latin typeface="Arial"/>
                <a:ea typeface="MS PGothic" charset="0"/>
                <a:cs typeface="Arial"/>
              </a:rPr>
              <a:t>Pipelined/Sliding Window </a:t>
            </a:r>
            <a:r>
              <a:rPr lang="en-US" sz="4000" dirty="0">
                <a:latin typeface="Arial"/>
                <a:ea typeface="MS PGothic" charset="0"/>
                <a:cs typeface="Arial"/>
              </a:rPr>
              <a:t>protocols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75914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pipelining:</a:t>
            </a:r>
            <a:r>
              <a:rPr lang="en-US" dirty="0">
                <a:latin typeface="Gill Sans MT" charset="0"/>
                <a:ea typeface="MS PGothic" charset="0"/>
              </a:rPr>
              <a:t> sender allows multiple, </a:t>
            </a:r>
            <a:r>
              <a:rPr lang="ja-JP" altLang="en-US" dirty="0">
                <a:latin typeface="Gill Sans MT" charset="0"/>
                <a:ea typeface="MS PGothic" charset="0"/>
              </a:rPr>
              <a:t>“</a:t>
            </a:r>
            <a:r>
              <a:rPr lang="en-US" altLang="ja-JP" dirty="0">
                <a:latin typeface="Gill Sans MT" charset="0"/>
                <a:ea typeface="MS PGothic" charset="0"/>
              </a:rPr>
              <a:t>in-flight</a:t>
            </a:r>
            <a:r>
              <a:rPr lang="ja-JP" altLang="en-US" dirty="0">
                <a:latin typeface="Gill Sans MT" charset="0"/>
                <a:ea typeface="MS PGothic" charset="0"/>
              </a:rPr>
              <a:t>”</a:t>
            </a:r>
            <a:r>
              <a:rPr lang="en-US" altLang="ja-JP" dirty="0">
                <a:latin typeface="Gill Sans MT" charset="0"/>
                <a:ea typeface="MS PGothic" charset="0"/>
              </a:rPr>
              <a:t>, yet-to-be-acknowledged </a:t>
            </a:r>
            <a:r>
              <a:rPr lang="en-US" altLang="ja-JP" dirty="0" err="1">
                <a:latin typeface="Gill Sans MT" charset="0"/>
                <a:ea typeface="MS PGothic" charset="0"/>
              </a:rPr>
              <a:t>pkts</a:t>
            </a:r>
            <a:endParaRPr lang="en-US" altLang="ja-JP" dirty="0">
              <a:latin typeface="Gill Sans MT" charset="0"/>
              <a:ea typeface="MS PGothic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range of sequence numbers must be increased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60423" name="Picture 5" descr="rdt_pipeline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98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9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00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0425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0426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94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5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96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0427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60461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463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66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68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71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0472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73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475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478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0428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431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34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36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439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0440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41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443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446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3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27615</TotalTime>
  <Words>3308</Words>
  <Application>Microsoft Office PowerPoint</Application>
  <PresentationFormat>On-screen Show (4:3)</PresentationFormat>
  <Paragraphs>760</Paragraphs>
  <Slides>48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Malgun Gothic</vt:lpstr>
      <vt:lpstr>MS PGothic</vt:lpstr>
      <vt:lpstr>MS PGothic</vt:lpstr>
      <vt:lpstr>Arial</vt:lpstr>
      <vt:lpstr>Calibri</vt:lpstr>
      <vt:lpstr>CL Futura CondensedLight</vt:lpstr>
      <vt:lpstr>Comic Sans MS</vt:lpstr>
      <vt:lpstr>Courier New</vt:lpstr>
      <vt:lpstr>Gill Sans MT</vt:lpstr>
      <vt:lpstr>MS Mincho</vt:lpstr>
      <vt:lpstr>Symbol</vt:lpstr>
      <vt:lpstr>Tahoma</vt:lpstr>
      <vt:lpstr>Times New Roman</vt:lpstr>
      <vt:lpstr>Wingdings</vt:lpstr>
      <vt:lpstr>Wingdings 3</vt:lpstr>
      <vt:lpstr>Office Theme</vt:lpstr>
      <vt:lpstr>Picture</vt:lpstr>
      <vt:lpstr>04 End-to-End Protocols-2</vt:lpstr>
      <vt:lpstr>Outline</vt:lpstr>
      <vt:lpstr>Reliable Data Transfer</vt:lpstr>
      <vt:lpstr>Stop-and-Wait Protocol</vt:lpstr>
      <vt:lpstr>Stop-and-Wait  in action</vt:lpstr>
      <vt:lpstr>PowerPoint Presentation</vt:lpstr>
      <vt:lpstr>Performance of Stop-and-Wait</vt:lpstr>
      <vt:lpstr>Stop-and-Wait Utilization</vt:lpstr>
      <vt:lpstr>Pipelined/Sliding Window protocols</vt:lpstr>
      <vt:lpstr>Pipelining: increased utilization</vt:lpstr>
      <vt:lpstr>Pipelined protocols: overview</vt:lpstr>
      <vt:lpstr>Go-Back-N: Sender</vt:lpstr>
      <vt:lpstr>GBN: Receiver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Reliable Data Transfer Protocols Summary 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Congestion Control and Resource Allocation</vt:lpstr>
      <vt:lpstr>Approaches towards congestion control</vt:lpstr>
      <vt:lpstr>Taxonomy in Resource Allocation/Congestion Control</vt:lpstr>
      <vt:lpstr>Case study: ATM ABR congestion control</vt:lpstr>
      <vt:lpstr>Case study: ATM ABR congestion control</vt:lpstr>
      <vt:lpstr>TCP Congestion Control</vt:lpstr>
      <vt:lpstr>TCP Congestion Control: AIMD</vt:lpstr>
      <vt:lpstr>TCP Congestion Control: AIMD</vt:lpstr>
      <vt:lpstr>TCP Congestion Control: details</vt:lpstr>
      <vt:lpstr>TCP Slow Start </vt:lpstr>
      <vt:lpstr>TCP: Detecting, Reacting To Loss</vt:lpstr>
      <vt:lpstr>Cf. TCP Fast Retransmit</vt:lpstr>
      <vt:lpstr>TCP: switching from slow start to CA</vt:lpstr>
      <vt:lpstr>TCP sender congestion control</vt:lpstr>
      <vt:lpstr>TCP Throughput</vt:lpstr>
      <vt:lpstr>TCP Futures: TCP over “long, fat pipes”</vt:lpstr>
      <vt:lpstr>TCP Fairness</vt:lpstr>
      <vt:lpstr>Why is TCP fair?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Sri Harsha Chennavajjala</cp:lastModifiedBy>
  <cp:revision>565</cp:revision>
  <dcterms:created xsi:type="dcterms:W3CDTF">2006-08-16T00:00:00Z</dcterms:created>
  <dcterms:modified xsi:type="dcterms:W3CDTF">2016-05-12T15:04:34Z</dcterms:modified>
</cp:coreProperties>
</file>