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5" r:id="rId2"/>
    <p:sldId id="346" r:id="rId3"/>
    <p:sldId id="347" r:id="rId4"/>
    <p:sldId id="348" r:id="rId5"/>
    <p:sldId id="356" r:id="rId6"/>
    <p:sldId id="355" r:id="rId7"/>
    <p:sldId id="349" r:id="rId8"/>
    <p:sldId id="350" r:id="rId9"/>
    <p:sldId id="353" r:id="rId10"/>
    <p:sldId id="354" r:id="rId11"/>
    <p:sldId id="351" r:id="rId12"/>
    <p:sldId id="352" r:id="rId13"/>
    <p:sldId id="357" r:id="rId14"/>
    <p:sldId id="358" r:id="rId15"/>
    <p:sldId id="360" r:id="rId16"/>
    <p:sldId id="366" r:id="rId17"/>
    <p:sldId id="367" r:id="rId18"/>
    <p:sldId id="369" r:id="rId19"/>
    <p:sldId id="368" r:id="rId20"/>
    <p:sldId id="365" r:id="rId21"/>
    <p:sldId id="363" r:id="rId22"/>
    <p:sldId id="364" r:id="rId23"/>
    <p:sldId id="359" r:id="rId24"/>
    <p:sldId id="361" r:id="rId25"/>
    <p:sldId id="362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6451" autoAdjust="0"/>
  </p:normalViewPr>
  <p:slideViewPr>
    <p:cSldViewPr>
      <p:cViewPr varScale="1">
        <p:scale>
          <a:sx n="96" d="100"/>
          <a:sy n="96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10/8/15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10/8/15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541" y="726754"/>
            <a:ext cx="5254119" cy="3587606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541" y="726754"/>
            <a:ext cx="5254119" cy="3587606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027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68879" indent="-295723" defTabSz="966027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82891" indent="-236578" defTabSz="966027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56047" indent="-236578" defTabSz="966027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129203" indent="-236578" defTabSz="966027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602360" indent="-236578" algn="ctr" defTabSz="966027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3075516" indent="-236578" algn="ctr" defTabSz="966027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548672" indent="-236578" algn="ctr" defTabSz="966027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4021828" indent="-236578" algn="ctr" defTabSz="966027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A80B9363-D4A2-9F49-8D51-9B54BADD8A8E}" type="slidenum">
              <a:rPr lang="en-US" sz="1200">
                <a:latin typeface="Times New Roman" charset="0"/>
              </a:rPr>
              <a:pPr>
                <a:defRPr/>
              </a:pPr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>
                <a:latin typeface="Arial" charset="0"/>
              </a:rPr>
              <a:t>End</a:t>
            </a:r>
            <a:r>
              <a:rPr lang="en-AU" dirty="0">
                <a:latin typeface="Arial" charset="0"/>
              </a:rPr>
              <a:t>-to-End Protocols (Chapter 5)</a:t>
            </a:r>
            <a:endParaRPr lang="en-GB" dirty="0">
              <a:latin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1  1  1  0  0  1  1  0  0  1  1  0  0  1  1  0</a:t>
            </a:r>
          </a:p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smtClean="0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1  0  1  1  1  0  1  1  1  0  1  1  1  1  0  0</a:t>
            </a:r>
          </a:p>
          <a:p>
            <a:pPr algn="l">
              <a:defRPr/>
            </a:pPr>
            <a:r>
              <a:rPr lang="en-US" sz="2000" b="1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smtClean="0">
                <a:latin typeface="Comic Sans MS" charset="0"/>
              </a:rPr>
              <a:t>  0  1  0  0  0  1  0  0  0  1  0  0  0  0  1  1</a:t>
            </a:r>
            <a:endParaRPr lang="en-US" sz="2400" b="1" smtClean="0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  <a:cs typeface="+mn-cs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  <a:cs typeface="+mn-cs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  <a:cs typeface="+mn-cs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smtClean="0">
                <a:latin typeface="Gill Sans MT" charset="0"/>
              </a:rPr>
              <a:t>Note:</a:t>
            </a:r>
            <a:r>
              <a:rPr lang="en-US" sz="2400" smtClean="0">
                <a:latin typeface="Gill Sans MT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79828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Reliable Byte Stream (TCP)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In contrast to UDP, Transmission Control Protocol (TCP) offers the </a:t>
            </a:r>
            <a:r>
              <a:rPr lang="en-US" sz="2800" dirty="0" smtClean="0">
                <a:latin typeface="Arial" charset="0"/>
              </a:rPr>
              <a:t>following additional </a:t>
            </a:r>
            <a:r>
              <a:rPr lang="en-US" sz="2800" dirty="0">
                <a:latin typeface="Arial" charset="0"/>
              </a:rPr>
              <a:t>services</a:t>
            </a:r>
          </a:p>
          <a:p>
            <a:pPr lvl="1"/>
            <a:r>
              <a:rPr lang="en-US" sz="2400" dirty="0">
                <a:latin typeface="Arial" charset="0"/>
              </a:rPr>
              <a:t>Reliable</a:t>
            </a:r>
          </a:p>
          <a:p>
            <a:pPr lvl="1"/>
            <a:r>
              <a:rPr lang="en-US" sz="2400" dirty="0">
                <a:latin typeface="Arial" charset="0"/>
              </a:rPr>
              <a:t>Connection oriented</a:t>
            </a:r>
          </a:p>
          <a:p>
            <a:pPr lvl="1"/>
            <a:r>
              <a:rPr lang="en-US" sz="2400" dirty="0">
                <a:latin typeface="Arial" charset="0"/>
              </a:rPr>
              <a:t>Byte-stream </a:t>
            </a:r>
            <a:r>
              <a:rPr lang="en-US" sz="2400" dirty="0" smtClean="0">
                <a:latin typeface="Arial" charset="0"/>
              </a:rPr>
              <a:t>service</a:t>
            </a:r>
          </a:p>
          <a:p>
            <a:pPr lvl="1"/>
            <a:r>
              <a:rPr lang="en-US" dirty="0" smtClean="0">
                <a:latin typeface="Arial" charset="0"/>
              </a:rPr>
              <a:t>Congestion control</a:t>
            </a:r>
          </a:p>
          <a:p>
            <a:pPr lvl="1"/>
            <a:r>
              <a:rPr lang="en-US" sz="2400" dirty="0" smtClean="0">
                <a:latin typeface="Arial" charset="0"/>
              </a:rPr>
              <a:t>Flow control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0984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646113"/>
          </a:xfrm>
          <a:noFill/>
        </p:spPr>
        <p:txBody>
          <a:bodyPr/>
          <a:lstStyle/>
          <a:p>
            <a:r>
              <a:rPr lang="en-US" sz="3600">
                <a:latin typeface="Arial" charset="0"/>
              </a:rPr>
              <a:t>Flow control VS Congestion control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Flow control </a:t>
            </a:r>
            <a:endParaRPr lang="en-US" sz="3200" dirty="0" smtClean="0">
              <a:latin typeface="Arial" charset="0"/>
            </a:endParaRPr>
          </a:p>
          <a:p>
            <a:pPr lvl="1"/>
            <a:r>
              <a:rPr lang="en-US" sz="2800" dirty="0" smtClean="0">
                <a:latin typeface="Arial" charset="0"/>
              </a:rPr>
              <a:t>About sender vs. receiver</a:t>
            </a:r>
          </a:p>
          <a:p>
            <a:pPr lvl="1"/>
            <a:r>
              <a:rPr lang="en-US" sz="2800" dirty="0" smtClean="0">
                <a:latin typeface="Arial" charset="0"/>
              </a:rPr>
              <a:t>preventing </a:t>
            </a:r>
            <a:r>
              <a:rPr lang="en-US" sz="2800" dirty="0">
                <a:latin typeface="Arial" charset="0"/>
              </a:rPr>
              <a:t>senders from overrunning the capacity of the receivers</a:t>
            </a:r>
          </a:p>
          <a:p>
            <a:r>
              <a:rPr lang="en-US" sz="3200" dirty="0">
                <a:latin typeface="Arial" charset="0"/>
              </a:rPr>
              <a:t>Congestion control </a:t>
            </a:r>
            <a:endParaRPr lang="en-US" sz="3200" dirty="0" smtClean="0">
              <a:latin typeface="Arial" charset="0"/>
            </a:endParaRPr>
          </a:p>
          <a:p>
            <a:pPr lvl="1"/>
            <a:r>
              <a:rPr lang="en-US" sz="2800" dirty="0" smtClean="0">
                <a:latin typeface="Arial" charset="0"/>
              </a:rPr>
              <a:t>About sender vs. network</a:t>
            </a:r>
          </a:p>
          <a:p>
            <a:pPr lvl="1"/>
            <a:r>
              <a:rPr lang="en-US" sz="2800" dirty="0" smtClean="0">
                <a:latin typeface="Arial" charset="0"/>
              </a:rPr>
              <a:t>preventing </a:t>
            </a:r>
            <a:r>
              <a:rPr lang="en-US" sz="2800" dirty="0">
                <a:latin typeface="Arial" charset="0"/>
              </a:rPr>
              <a:t>too much data from being injected into the network, thereby causing </a:t>
            </a:r>
            <a:r>
              <a:rPr lang="en-US" sz="2800" dirty="0" smtClean="0">
                <a:latin typeface="Arial" charset="0"/>
              </a:rPr>
              <a:t>switches/routers to </a:t>
            </a:r>
            <a:r>
              <a:rPr lang="en-US" sz="2800" dirty="0">
                <a:latin typeface="Arial" charset="0"/>
              </a:rPr>
              <a:t>become overloaded</a:t>
            </a:r>
          </a:p>
        </p:txBody>
      </p:sp>
    </p:spTree>
    <p:extLst>
      <p:ext uri="{BB962C8B-B14F-4D97-AF65-F5344CB8AC3E}">
        <p14:creationId xmlns:p14="http://schemas.microsoft.com/office/powerpoint/2010/main" val="537720401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f05-03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234113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1987" cy="646113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TCP Segment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5675" y="5413375"/>
            <a:ext cx="4572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  <a:ea typeface="+mn-ea"/>
              </a:rPr>
              <a:t>How TCP manages a byte stream.</a:t>
            </a:r>
          </a:p>
        </p:txBody>
      </p:sp>
    </p:spTree>
    <p:extLst>
      <p:ext uri="{BB962C8B-B14F-4D97-AF65-F5344CB8AC3E}">
        <p14:creationId xmlns:p14="http://schemas.microsoft.com/office/powerpoint/2010/main" val="168702166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TCP segment structure</a:t>
            </a:r>
            <a:endParaRPr lang="en-US" sz="4800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source port #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dest port #</a:t>
            </a:r>
            <a:endParaRPr lang="en-US" sz="1800" smtClean="0">
              <a:latin typeface="Arial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32 bits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application</a:t>
            </a:r>
          </a:p>
          <a:p>
            <a:pPr>
              <a:defRPr/>
            </a:pPr>
            <a:r>
              <a:rPr lang="en-US" sz="2000" smtClean="0">
                <a:latin typeface="Arial" charset="0"/>
              </a:rPr>
              <a:t>data </a:t>
            </a:r>
          </a:p>
          <a:p>
            <a:pPr>
              <a:defRPr/>
            </a:pPr>
            <a:r>
              <a:rPr lang="en-US" sz="2000" smtClean="0">
                <a:latin typeface="Arial" charset="0"/>
              </a:rPr>
              <a:t>(variable length)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sequence number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  <a:cs typeface="+mn-cs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F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S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R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P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A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U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head</a:t>
            </a:r>
          </a:p>
          <a:p>
            <a:pPr>
              <a:defRPr/>
            </a:pPr>
            <a:r>
              <a:rPr lang="en-US" sz="1400" smtClean="0">
                <a:latin typeface="Arial" charset="0"/>
              </a:rPr>
              <a:t>len</a:t>
            </a:r>
            <a:endParaRPr lang="en-US" sz="1800" smtClean="0">
              <a:latin typeface="Arial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not</a:t>
            </a:r>
          </a:p>
          <a:p>
            <a:pPr>
              <a:defRPr/>
            </a:pPr>
            <a:r>
              <a:rPr lang="en-US" sz="1400" smtClean="0">
                <a:latin typeface="Arial" charset="0"/>
              </a:rPr>
              <a:t>used</a:t>
            </a:r>
            <a:endParaRPr lang="en-US" sz="1800" smtClean="0">
              <a:latin typeface="Arial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options (variable length)</a:t>
            </a:r>
            <a:endParaRPr lang="en-US" sz="2400" smtClean="0">
              <a:latin typeface="Arial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URG: urgent data 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(generally not used)</a:t>
            </a:r>
            <a:endParaRPr lang="en-US" sz="1000" smtClean="0">
              <a:latin typeface="Arial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</a:rPr>
              <a:t>ACK: ACK #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</a:rPr>
              <a:t>valid</a:t>
            </a:r>
            <a:endParaRPr lang="en-US" sz="1000" smtClean="0">
              <a:latin typeface="Arial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PSH: push data now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RST, SYN, FIN: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connection estab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(setup, teardown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801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# bytes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rcvr willing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counting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by bytes 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of data</a:t>
            </a:r>
          </a:p>
          <a:p>
            <a:pPr algn="l">
              <a:defRPr/>
            </a:pPr>
            <a:r>
              <a:rPr lang="en-US" sz="1800" smtClean="0">
                <a:latin typeface="Arial" charset="0"/>
                <a:cs typeface="+mn-cs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Internet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checksum</a:t>
            </a:r>
          </a:p>
          <a:p>
            <a:pPr algn="r">
              <a:defRPr/>
            </a:pPr>
            <a:r>
              <a:rPr lang="en-US" sz="1800" smtClean="0">
                <a:latin typeface="Arial" charset="0"/>
                <a:cs typeface="+mn-cs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mtClean="0"/>
              <a:t>User</a:t>
            </a:r>
          </a:p>
          <a:p>
            <a:pPr algn="r">
              <a:lnSpc>
                <a:spcPct val="90000"/>
              </a:lnSpc>
              <a:defRPr/>
            </a:pPr>
            <a:r>
              <a:rPr lang="en-US" smtClean="0"/>
              <a:t>types</a:t>
            </a:r>
          </a:p>
          <a:p>
            <a:pPr algn="r">
              <a:lnSpc>
                <a:spcPct val="90000"/>
              </a:lnSpc>
              <a:defRPr/>
            </a:pP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endParaRPr lang="en-US" sz="1000" smtClean="0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mtClean="0"/>
              <a:t>host ACKs</a:t>
            </a:r>
          </a:p>
          <a:p>
            <a:pPr algn="r">
              <a:lnSpc>
                <a:spcPct val="90000"/>
              </a:lnSpc>
              <a:defRPr/>
            </a:pPr>
            <a:r>
              <a:rPr lang="en-US" smtClean="0"/>
              <a:t>receipt </a:t>
            </a:r>
          </a:p>
          <a:p>
            <a:pPr algn="r">
              <a:lnSpc>
                <a:spcPct val="90000"/>
              </a:lnSpc>
              <a:defRPr/>
            </a:pPr>
            <a:r>
              <a:rPr lang="en-US" smtClean="0"/>
              <a:t>of echoed</a:t>
            </a:r>
          </a:p>
          <a:p>
            <a:pPr algn="r">
              <a:lnSpc>
                <a:spcPct val="90000"/>
              </a:lnSpc>
              <a:defRPr/>
            </a:pP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endParaRPr lang="en-US" sz="1000" smtClean="0"/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defRPr/>
            </a:pPr>
            <a:r>
              <a:rPr lang="en-US" smtClean="0"/>
              <a:t>host ACKs</a:t>
            </a:r>
          </a:p>
          <a:p>
            <a:pPr algn="l">
              <a:defRPr/>
            </a:pPr>
            <a:r>
              <a:rPr lang="en-US" smtClean="0"/>
              <a:t>receipt of</a:t>
            </a:r>
          </a:p>
          <a:p>
            <a:pPr algn="l">
              <a:defRPr/>
            </a:pP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r>
              <a:rPr lang="en-US" altLang="ja-JP" smtClean="0"/>
              <a:t>, echoes</a:t>
            </a:r>
          </a:p>
          <a:p>
            <a:pPr algn="l">
              <a:defRPr/>
            </a:pPr>
            <a:r>
              <a:rPr lang="en-US" smtClean="0"/>
              <a:t>back </a:t>
            </a:r>
            <a:r>
              <a:rPr lang="ja-JP" altLang="en-US" smtClean="0"/>
              <a:t>‘</a:t>
            </a:r>
            <a:r>
              <a:rPr lang="en-US" altLang="ja-JP" smtClean="0"/>
              <a:t>C</a:t>
            </a:r>
            <a:r>
              <a:rPr lang="ja-JP" altLang="en-US" smtClean="0"/>
              <a:t>’</a:t>
            </a:r>
            <a:endParaRPr lang="en-US" smtClean="0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3478213" y="5291138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000099"/>
                </a:solidFill>
              </a:rPr>
              <a:t>simple telnet scenario</a:t>
            </a:r>
            <a:endParaRPr lang="en-US" sz="1000" smtClean="0">
              <a:solidFill>
                <a:srgbClr val="000099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Seq=42, ACK=79, data = </a:t>
            </a:r>
            <a:r>
              <a:rPr lang="ja-JP" altLang="en-US" sz="1400" smtClean="0"/>
              <a:t>‘</a:t>
            </a:r>
            <a:r>
              <a:rPr lang="en-US" altLang="ja-JP" sz="1400" smtClean="0"/>
              <a:t>C</a:t>
            </a:r>
            <a:r>
              <a:rPr lang="ja-JP" altLang="en-US" sz="1400" smtClean="0"/>
              <a:t>’</a:t>
            </a:r>
            <a:endParaRPr lang="en-US" sz="1400" smtClean="0"/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Seq=79, ACK=43, data = </a:t>
            </a:r>
            <a:r>
              <a:rPr lang="ja-JP" altLang="en-US" sz="1400" smtClean="0">
                <a:latin typeface="Arial" charset="0"/>
              </a:rPr>
              <a:t>‘</a:t>
            </a:r>
            <a:r>
              <a:rPr lang="en-US" altLang="ja-JP" sz="1400" smtClean="0">
                <a:latin typeface="Arial" charset="0"/>
              </a:rPr>
              <a:t>C</a:t>
            </a:r>
            <a:r>
              <a:rPr lang="ja-JP" altLang="en-US" sz="1400" smtClean="0">
                <a:latin typeface="Arial" charset="0"/>
              </a:rPr>
              <a:t>’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l">
              <a:defRPr/>
            </a:pPr>
            <a:r>
              <a:rPr lang="en-US" sz="1400" smtClean="0">
                <a:latin typeface="Arial" charset="0"/>
              </a:rPr>
              <a:t>Seq=43, ACK=80</a:t>
            </a:r>
            <a:endParaRPr lang="en-US" sz="1000" smtClean="0">
              <a:latin typeface="Times New Roman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76822" name="Group 27"/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76826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23" name="Group 30"/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76824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12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Adaptive Retransmission</a:t>
            </a:r>
            <a:endParaRPr lang="en-US" sz="4800" dirty="0">
              <a:latin typeface="Gill Sans MT" charset="0"/>
              <a:ea typeface="MS PGothic" charset="0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 dirty="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 dirty="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ea typeface="ＭＳ Ｐゴシック" charset="0"/>
                <a:cs typeface="+mn-cs"/>
              </a:rPr>
              <a:t>too short:</a:t>
            </a:r>
            <a:r>
              <a:rPr lang="en-US" dirty="0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ea typeface="ＭＳ Ｐゴシック" charset="0"/>
                <a:cs typeface="+mn-cs"/>
              </a:rPr>
              <a:t>too long:</a:t>
            </a:r>
            <a:r>
              <a:rPr lang="en-US" dirty="0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latin typeface="Gill Sans MT" charset="0"/>
                <a:ea typeface="MS PGothic" charset="0"/>
              </a:rPr>
              <a:t>Q:</a:t>
            </a:r>
            <a:r>
              <a:rPr lang="en-US">
                <a:latin typeface="Gill Sans MT" charset="0"/>
                <a:ea typeface="MS PGothic" charset="0"/>
              </a:rPr>
              <a:t> how to estimate RTT?</a:t>
            </a:r>
          </a:p>
          <a:p>
            <a:pPr>
              <a:defRPr/>
            </a:pPr>
            <a:r>
              <a:rPr lang="en-US" sz="2400" b="1">
                <a:solidFill>
                  <a:srgbClr val="000099"/>
                </a:solidFill>
                <a:latin typeface="Courier New" charset="0"/>
                <a:ea typeface="MS PGothic" charset="0"/>
              </a:rPr>
              <a:t>SampleRTT</a:t>
            </a:r>
            <a:r>
              <a:rPr lang="en-US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:</a:t>
            </a:r>
            <a:r>
              <a:rPr lang="en-US" sz="2400">
                <a:latin typeface="Gill Sans MT" charset="0"/>
                <a:ea typeface="MS PGothic" charset="0"/>
              </a:rPr>
              <a:t> measured time from segment transmission until ACK receipt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ignore retransmissions</a:t>
            </a:r>
          </a:p>
          <a:p>
            <a:pPr>
              <a:defRPr/>
            </a:pPr>
            <a:r>
              <a:rPr lang="en-US" sz="2400" b="1">
                <a:latin typeface="Courier New" charset="0"/>
                <a:ea typeface="MS PGothic" charset="0"/>
              </a:rPr>
              <a:t>SampleRTT</a:t>
            </a:r>
            <a:r>
              <a:rPr lang="en-US" sz="2400">
                <a:latin typeface="Gill Sans MT" charset="0"/>
                <a:ea typeface="MS PGothic" charset="0"/>
              </a:rPr>
              <a:t> will vary, want estimated RTT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smoother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endParaRPr lang="en-US" altLang="ja-JP">
              <a:latin typeface="Gill Sans MT" charset="0"/>
              <a:ea typeface="MS PGothic" charset="0"/>
            </a:endParaRP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average several </a:t>
            </a:r>
            <a:r>
              <a:rPr lang="en-US" i="1">
                <a:latin typeface="Gill Sans MT" charset="0"/>
                <a:ea typeface="MS PGothic" charset="0"/>
              </a:rPr>
              <a:t>recent</a:t>
            </a:r>
            <a:r>
              <a:rPr lang="en-US">
                <a:latin typeface="Gill Sans MT" charset="0"/>
                <a:ea typeface="MS PGothic" charset="0"/>
              </a:rPr>
              <a:t> measurements, not just current </a:t>
            </a:r>
            <a:r>
              <a:rPr lang="en-US" b="1">
                <a:latin typeface="Courier New" charset="0"/>
                <a:ea typeface="MS PGothic" charset="0"/>
              </a:rPr>
              <a:t>SampleRTT</a:t>
            </a: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7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200" smtClean="0"/>
              <a:t>3-</a:t>
            </a:r>
            <a:fld id="{ECA6C484-9D34-314B-8DE8-7652D049D4E8}" type="slidenum">
              <a:rPr lang="en-US" sz="1200" smtClean="0"/>
              <a:pPr>
                <a:defRPr/>
              </a:pPr>
              <a:t>17</a:t>
            </a:fld>
            <a:endParaRPr lang="en-US" sz="1200" smtClean="0"/>
          </a:p>
        </p:txBody>
      </p:sp>
      <p:grpSp>
        <p:nvGrpSpPr>
          <p:cNvPr id="78851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78866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latin typeface="Courier New" charset="0"/>
                <a:cs typeface="+mn-cs"/>
              </a:rPr>
              <a:t>EstimatedRTT = (1- </a:t>
            </a:r>
            <a:r>
              <a:rPr lang="en-US" sz="2000" b="1" smtClean="0">
                <a:latin typeface="Courier New" charset="0"/>
                <a:cs typeface="+mn-cs"/>
                <a:sym typeface="Symbol" charset="0"/>
              </a:rPr>
              <a:t></a:t>
            </a:r>
            <a:r>
              <a:rPr lang="en-US" sz="2000" b="1" smtClean="0">
                <a:latin typeface="Courier New" charset="0"/>
                <a:cs typeface="+mn-cs"/>
              </a:rPr>
              <a:t>)*EstimatedRTT + </a:t>
            </a:r>
            <a:r>
              <a:rPr lang="en-US" sz="2000" b="1" smtClean="0">
                <a:latin typeface="Courier New" charset="0"/>
                <a:cs typeface="+mn-cs"/>
                <a:sym typeface="Symbol" charset="0"/>
              </a:rPr>
              <a:t></a:t>
            </a:r>
            <a:r>
              <a:rPr lang="en-US" sz="2000" b="1" smtClean="0">
                <a:latin typeface="Courier New" charset="0"/>
                <a:cs typeface="+mn-cs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exponential weighted moving average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influence of past sample decreases exponentially fast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typical value: </a:t>
            </a:r>
            <a:r>
              <a:rPr lang="en-US" sz="2400" b="1">
                <a:latin typeface="Courier New" charset="0"/>
                <a:ea typeface="ＭＳ Ｐゴシック" charset="0"/>
                <a:cs typeface="+mn-cs"/>
                <a:sym typeface="Symbol" charset="0"/>
              </a:rPr>
              <a:t> =</a:t>
            </a: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 0.125</a:t>
            </a:r>
          </a:p>
        </p:txBody>
      </p:sp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  <a:cs typeface="+mn-cs"/>
              </a:rPr>
              <a:t>RTT:</a:t>
            </a:r>
            <a:r>
              <a:rPr lang="en-US" sz="140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400" smtClean="0">
                <a:latin typeface="Arial" charset="0"/>
                <a:cs typeface="+mn-cs"/>
              </a:rPr>
              <a:t>gaia.cs.umass.edu</a:t>
            </a:r>
            <a:r>
              <a:rPr lang="en-US" sz="140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400" smtClean="0">
                <a:latin typeface="Arial" charset="0"/>
                <a:cs typeface="+mn-cs"/>
              </a:rPr>
              <a:t>to</a:t>
            </a:r>
            <a:r>
              <a:rPr lang="en-US" sz="140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400" smtClean="0">
                <a:latin typeface="Arial" charset="0"/>
                <a:cs typeface="+mn-cs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72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737661"/>
            <a:ext cx="3238500" cy="22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>
                <a:solidFill>
                  <a:srgbClr val="000099"/>
                </a:solidFill>
                <a:latin typeface="Gill Sans MT" charset="0"/>
                <a:ea typeface="MS PGothic" charset="0"/>
              </a:rPr>
              <a:t>timeout interval:</a:t>
            </a:r>
            <a:r>
              <a:rPr lang="en-US" sz="2400" b="1">
                <a:latin typeface="Courier New" charset="0"/>
                <a:ea typeface="MS PGothic" charset="0"/>
              </a:rPr>
              <a:t> EstimatedRTT</a:t>
            </a:r>
            <a:r>
              <a:rPr lang="en-US" sz="2400">
                <a:latin typeface="Gill Sans MT" charset="0"/>
                <a:ea typeface="MS PGothic" charset="0"/>
              </a:rPr>
              <a:t> plus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safety margin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endParaRPr lang="en-US" altLang="ja-JP" sz="2400">
              <a:latin typeface="Gill Sans MT" charset="0"/>
              <a:ea typeface="MS PGothic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latin typeface="Gill Sans MT" charset="0"/>
                <a:ea typeface="MS PGothic" charset="0"/>
              </a:rPr>
              <a:t>large variation in </a:t>
            </a:r>
            <a:r>
              <a:rPr lang="en-US" sz="2000" b="1">
                <a:latin typeface="Courier New" charset="0"/>
                <a:ea typeface="MS PGothic" charset="0"/>
              </a:rPr>
              <a:t>EstimatedRTT -&gt;</a:t>
            </a:r>
            <a:r>
              <a:rPr lang="en-US" sz="2000">
                <a:latin typeface="Gill Sans MT" charset="0"/>
                <a:ea typeface="MS PGothic" charset="0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latin typeface="Gill Sans MT" charset="0"/>
                <a:ea typeface="MS PGothic" charset="0"/>
              </a:rPr>
              <a:t>estimate SampleRTT deviation from EstimatedRTT: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smtClean="0">
                <a:latin typeface="Courier New" charset="0"/>
                <a:cs typeface="+mn-cs"/>
              </a:rPr>
              <a:t>DevRTT = (1-</a:t>
            </a:r>
            <a:r>
              <a:rPr lang="en-US" sz="2000" b="1" smtClean="0">
                <a:latin typeface="Courier New" charset="0"/>
                <a:cs typeface="+mn-cs"/>
                <a:sym typeface="Symbol" charset="0"/>
              </a:rPr>
              <a:t></a:t>
            </a:r>
            <a:r>
              <a:rPr lang="en-US" sz="2000" b="1" smtClean="0">
                <a:latin typeface="Courier New" charset="0"/>
                <a:cs typeface="+mn-cs"/>
              </a:rPr>
              <a:t>)*DevRTT +</a:t>
            </a:r>
          </a:p>
          <a:p>
            <a:pPr algn="l">
              <a:defRPr/>
            </a:pPr>
            <a:r>
              <a:rPr lang="en-US" sz="2000" b="1" smtClean="0">
                <a:latin typeface="Courier New" charset="0"/>
                <a:cs typeface="+mn-cs"/>
              </a:rPr>
              <a:t>             </a:t>
            </a:r>
            <a:r>
              <a:rPr lang="en-US" sz="2000" b="1" smtClean="0">
                <a:latin typeface="Courier New" charset="0"/>
                <a:cs typeface="+mn-cs"/>
                <a:sym typeface="Symbol" charset="0"/>
              </a:rPr>
              <a:t></a:t>
            </a:r>
            <a:r>
              <a:rPr lang="en-US" sz="2000" b="1" smtClean="0">
                <a:latin typeface="Courier New" charset="0"/>
                <a:cs typeface="+mn-cs"/>
              </a:rPr>
              <a:t>*|SampleRTT-EstimatedRTT|</a:t>
            </a:r>
          </a:p>
        </p:txBody>
      </p:sp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smtClean="0">
                <a:latin typeface="Courier New" charset="0"/>
                <a:cs typeface="+mn-cs"/>
              </a:rPr>
              <a:t>(typically, </a:t>
            </a:r>
            <a:r>
              <a:rPr lang="en-US" sz="2000" b="1" smtClean="0">
                <a:latin typeface="Courier New" charset="0"/>
                <a:cs typeface="+mn-cs"/>
                <a:sym typeface="Symbol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defRPr/>
            </a:pPr>
            <a:r>
              <a:rPr lang="en-US" sz="2400" b="1" dirty="0" err="1">
                <a:latin typeface="Courier New" charset="0"/>
                <a:ea typeface="ＭＳ Ｐゴシック" charset="0"/>
                <a:cs typeface="+mn-cs"/>
              </a:rPr>
              <a:t>TimeoutInterval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lang="en-US" sz="2400" b="1" dirty="0" err="1">
                <a:latin typeface="Courier New" charset="0"/>
                <a:ea typeface="ＭＳ Ｐゴシック" charset="0"/>
                <a:cs typeface="+mn-cs"/>
              </a:rPr>
              <a:t>EstimatedRTT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 + 4*</a:t>
            </a:r>
            <a:r>
              <a:rPr lang="en-US" sz="2400" b="1" dirty="0" err="1">
                <a:latin typeface="Courier New" charset="0"/>
                <a:ea typeface="ＭＳ Ｐゴシック" charset="0"/>
                <a:cs typeface="+mn-cs"/>
              </a:rPr>
              <a:t>DevRTT</a:t>
            </a:r>
            <a:endParaRPr lang="en-US" sz="2400" b="1" dirty="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99"/>
                </a:solidFill>
                <a:cs typeface="+mn-cs"/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ja-JP" altLang="en-US" sz="2000" smtClean="0">
                <a:solidFill>
                  <a:srgbClr val="000099"/>
                </a:solidFill>
              </a:rPr>
              <a:t>“</a:t>
            </a:r>
            <a:r>
              <a:rPr lang="en-US" altLang="ja-JP" sz="2000" smtClean="0">
                <a:solidFill>
                  <a:srgbClr val="000099"/>
                </a:solidFill>
              </a:rPr>
              <a:t>safety margin</a:t>
            </a:r>
            <a:r>
              <a:rPr lang="ja-JP" altLang="en-US" sz="2000" smtClean="0">
                <a:solidFill>
                  <a:srgbClr val="000099"/>
                </a:solidFill>
              </a:rPr>
              <a:t>”</a:t>
            </a:r>
            <a:endParaRPr lang="en-US" sz="2000" smtClean="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pic>
        <p:nvPicPr>
          <p:cNvPr id="79885" name="Picture 20" descr="alarm_clock_rin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4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Simple </a:t>
            </a:r>
            <a:r>
              <a:rPr lang="en-US" dirty="0" smtClean="0">
                <a:latin typeface="Arial" charset="0"/>
              </a:rPr>
              <a:t>De/Multiplexer </a:t>
            </a:r>
            <a:r>
              <a:rPr lang="en-US" dirty="0">
                <a:latin typeface="Arial" charset="0"/>
              </a:rPr>
              <a:t>(UDP)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Reliable Byte Stream (TCP)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81987" cy="646113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Adaptive Retransmission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charset="0"/>
              </a:rPr>
              <a:t>Measure </a:t>
            </a:r>
            <a:r>
              <a:rPr lang="en-US" sz="2800" b="1" dirty="0" err="1">
                <a:latin typeface="Courier New" charset="0"/>
              </a:rPr>
              <a:t>SampleRTT</a:t>
            </a:r>
            <a:r>
              <a:rPr lang="en-US" dirty="0">
                <a:latin typeface="Arial" charset="0"/>
              </a:rPr>
              <a:t> for each segment/ ACK pair</a:t>
            </a:r>
          </a:p>
          <a:p>
            <a:r>
              <a:rPr lang="en-US" dirty="0">
                <a:latin typeface="Arial" charset="0"/>
              </a:rPr>
              <a:t>Compute weighted average of RTT</a:t>
            </a:r>
          </a:p>
          <a:p>
            <a:pPr lvl="1"/>
            <a:r>
              <a:rPr lang="en-US" b="1" dirty="0" err="1">
                <a:latin typeface="Courier New" charset="0"/>
              </a:rPr>
              <a:t>EstRTT</a:t>
            </a:r>
            <a:r>
              <a:rPr lang="en-US" dirty="0">
                <a:latin typeface="Arial" charset="0"/>
              </a:rPr>
              <a:t> = </a:t>
            </a:r>
            <a:r>
              <a:rPr lang="en-US" i="1" dirty="0">
                <a:latin typeface="Symbol" charset="0"/>
              </a:rPr>
              <a:t>a</a:t>
            </a:r>
            <a:r>
              <a:rPr lang="en-US" i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x </a:t>
            </a:r>
            <a:r>
              <a:rPr lang="en-US" b="1" dirty="0" err="1">
                <a:latin typeface="Courier New" charset="0"/>
              </a:rPr>
              <a:t>EstRTT</a:t>
            </a:r>
            <a:r>
              <a:rPr lang="en-US" dirty="0">
                <a:latin typeface="Arial" charset="0"/>
              </a:rPr>
              <a:t> + (1 - </a:t>
            </a:r>
            <a:r>
              <a:rPr lang="en-US" i="1" dirty="0">
                <a:latin typeface="Symbol" charset="0"/>
              </a:rPr>
              <a:t>a</a:t>
            </a:r>
            <a:r>
              <a:rPr lang="en-US" dirty="0">
                <a:latin typeface="Arial" charset="0"/>
              </a:rPr>
              <a:t> )x </a:t>
            </a:r>
            <a:r>
              <a:rPr lang="en-US" b="1" dirty="0" err="1">
                <a:latin typeface="Courier New" charset="0"/>
              </a:rPr>
              <a:t>SampleRTT</a:t>
            </a:r>
            <a:endParaRPr lang="en-US" dirty="0">
              <a:latin typeface="Arial" charset="0"/>
            </a:endParaRPr>
          </a:p>
          <a:p>
            <a:pPr lvl="1">
              <a:buFontTx/>
              <a:buChar char="-"/>
            </a:pPr>
            <a:r>
              <a:rPr lang="en-US" i="1" dirty="0">
                <a:latin typeface="Symbol" charset="0"/>
              </a:rPr>
              <a:t>a</a:t>
            </a:r>
            <a:r>
              <a:rPr lang="en-US" dirty="0">
                <a:latin typeface="Arial" charset="0"/>
              </a:rPr>
              <a:t> between 0.8 and 0.9</a:t>
            </a:r>
          </a:p>
          <a:p>
            <a:r>
              <a:rPr lang="en-US" dirty="0">
                <a:latin typeface="Arial" charset="0"/>
              </a:rPr>
              <a:t>Set timeout based on </a:t>
            </a:r>
            <a:r>
              <a:rPr lang="en-US" sz="2800" b="1" dirty="0" err="1">
                <a:latin typeface="Courier New" charset="0"/>
              </a:rPr>
              <a:t>EstRTT</a:t>
            </a:r>
            <a:endParaRPr lang="en-US" dirty="0">
              <a:latin typeface="Arial" charset="0"/>
            </a:endParaRPr>
          </a:p>
          <a:p>
            <a:pPr lvl="1"/>
            <a:r>
              <a:rPr lang="en-US" sz="2800" dirty="0" err="1">
                <a:latin typeface="Arial"/>
                <a:cs typeface="Arial"/>
              </a:rPr>
              <a:t>Karn</a:t>
            </a:r>
            <a:r>
              <a:rPr lang="en-US" sz="2800" dirty="0">
                <a:latin typeface="Arial"/>
                <a:cs typeface="Arial"/>
              </a:rPr>
              <a:t>/</a:t>
            </a:r>
            <a:r>
              <a:rPr lang="en-US" sz="2800" dirty="0" smtClean="0">
                <a:latin typeface="Arial"/>
                <a:cs typeface="Arial"/>
              </a:rPr>
              <a:t>Partridge’s</a:t>
            </a:r>
          </a:p>
          <a:p>
            <a:pPr lvl="2"/>
            <a:r>
              <a:rPr lang="en-US" sz="2800" b="1" dirty="0" err="1" smtClean="0">
                <a:latin typeface="Arial"/>
                <a:cs typeface="Arial"/>
              </a:rPr>
              <a:t>TimeOut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= 2 x </a:t>
            </a:r>
            <a:r>
              <a:rPr lang="en-US" sz="2800" b="1" dirty="0" err="1" smtClean="0">
                <a:latin typeface="Arial"/>
                <a:cs typeface="Arial"/>
              </a:rPr>
              <a:t>EstRTT</a:t>
            </a:r>
            <a:endParaRPr lang="en-US" sz="2800" b="1" dirty="0" smtClean="0">
              <a:latin typeface="Arial"/>
              <a:cs typeface="Arial"/>
            </a:endParaRPr>
          </a:p>
          <a:p>
            <a:pPr marL="514350" lvl="1" indent="0">
              <a:buNone/>
            </a:pPr>
            <a:r>
              <a:rPr lang="en-US" sz="2800" dirty="0" smtClean="0">
                <a:latin typeface="Arial"/>
                <a:cs typeface="Arial"/>
              </a:rPr>
              <a:t>or</a:t>
            </a:r>
          </a:p>
          <a:p>
            <a:pPr lvl="1"/>
            <a:r>
              <a:rPr lang="en-US" sz="2800" dirty="0">
                <a:latin typeface="Arial"/>
                <a:cs typeface="Arial"/>
              </a:rPr>
              <a:t>Jacobson/</a:t>
            </a:r>
            <a:r>
              <a:rPr lang="en-US" sz="2800" dirty="0" err="1" smtClean="0">
                <a:latin typeface="Arial"/>
                <a:cs typeface="Arial"/>
              </a:rPr>
              <a:t>Karels’s</a:t>
            </a:r>
            <a:endParaRPr lang="en-US" sz="2800" dirty="0" smtClean="0">
              <a:latin typeface="Arial"/>
              <a:cs typeface="Arial"/>
            </a:endParaRPr>
          </a:p>
          <a:p>
            <a:pPr lvl="2"/>
            <a:r>
              <a:rPr lang="en-US" sz="2800" b="1" dirty="0" smtClean="0">
                <a:latin typeface="Arial"/>
                <a:ea typeface="ＭＳ Ｐゴシック" charset="0"/>
                <a:cs typeface="Arial"/>
              </a:rPr>
              <a:t>Timeout </a:t>
            </a:r>
            <a:r>
              <a:rPr lang="en-US" sz="2800" b="1" dirty="0">
                <a:latin typeface="Arial"/>
                <a:ea typeface="ＭＳ Ｐゴシック" charset="0"/>
                <a:cs typeface="Arial"/>
              </a:rPr>
              <a:t>= </a:t>
            </a:r>
            <a:r>
              <a:rPr lang="en-US" sz="2800" b="1" dirty="0" err="1" smtClean="0">
                <a:latin typeface="Arial"/>
                <a:ea typeface="ＭＳ Ｐゴシック" charset="0"/>
                <a:cs typeface="Arial"/>
              </a:rPr>
              <a:t>EstRTT</a:t>
            </a:r>
            <a:r>
              <a:rPr lang="en-US" sz="2800" b="1" dirty="0" smtClean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800" b="1" dirty="0">
                <a:latin typeface="Arial"/>
                <a:ea typeface="ＭＳ Ｐゴシック" charset="0"/>
                <a:cs typeface="Arial"/>
              </a:rPr>
              <a:t>+ 4*</a:t>
            </a:r>
            <a:r>
              <a:rPr lang="en-US" sz="2800" b="1" dirty="0" err="1" smtClean="0">
                <a:latin typeface="Arial"/>
                <a:ea typeface="ＭＳ Ｐゴシック" charset="0"/>
                <a:cs typeface="Arial"/>
              </a:rPr>
              <a:t>DevRTT</a:t>
            </a:r>
            <a:endParaRPr lang="en-US" sz="2800" b="1" dirty="0">
              <a:latin typeface="Arial"/>
              <a:ea typeface="ＭＳ Ｐゴシック" charset="0"/>
              <a:cs typeface="Arial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81279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4800" dirty="0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189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93192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TCP socket</a:t>
              </a:r>
            </a:p>
            <a:p>
              <a:pPr>
                <a:defRPr/>
              </a:pPr>
              <a:r>
                <a:rPr lang="en-US" smtClean="0">
                  <a:cs typeface="+mn-cs"/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cs typeface="+mn-cs"/>
              </a:rPr>
              <a:t>TCP</a:t>
            </a:r>
          </a:p>
          <a:p>
            <a:pPr algn="l">
              <a:defRPr/>
            </a:pPr>
            <a:r>
              <a:rPr lang="en-US" sz="1400" smtClean="0">
                <a:cs typeface="+mn-cs"/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cs typeface="+mn-cs"/>
              </a:rPr>
              <a:t>IP</a:t>
            </a:r>
          </a:p>
          <a:p>
            <a:pPr algn="l">
              <a:defRPr/>
            </a:pPr>
            <a:r>
              <a:rPr lang="en-US" sz="1400" smtClean="0">
                <a:cs typeface="+mn-cs"/>
              </a:rPr>
              <a:t>code</a:t>
            </a:r>
          </a:p>
        </p:txBody>
      </p:sp>
      <p:sp>
        <p:nvSpPr>
          <p:cNvPr id="93197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93200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3202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3207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cs typeface="+mn-cs"/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mtClean="0"/>
              <a:t>application may </a:t>
            </a:r>
          </a:p>
          <a:p>
            <a:pPr algn="r">
              <a:defRPr/>
            </a:pPr>
            <a:r>
              <a:rPr lang="en-US" smtClean="0"/>
              <a:t>remove data from </a:t>
            </a:r>
          </a:p>
          <a:p>
            <a:pPr algn="r">
              <a:defRPr/>
            </a:pPr>
            <a:r>
              <a:rPr lang="en-US" smtClean="0"/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mtClean="0"/>
              <a:t>… slower than TCP </a:t>
            </a:r>
          </a:p>
          <a:p>
            <a:pPr algn="r">
              <a:defRPr/>
            </a:pPr>
            <a:r>
              <a:rPr lang="en-US" smtClean="0"/>
              <a:t>receiver is delivering</a:t>
            </a:r>
          </a:p>
          <a:p>
            <a:pPr algn="r">
              <a:defRPr/>
            </a:pPr>
            <a:r>
              <a:rPr lang="en-US" smtClean="0"/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MS PGothic" charset="0"/>
                  <a:cs typeface="MS PGothic" charset="0"/>
                </a:defRPr>
              </a:lvl9pPr>
            </a:lstStyle>
            <a:p>
              <a:pPr algn="l">
                <a:defRPr/>
              </a:pPr>
              <a:r>
                <a:rPr lang="en-US" sz="2000" smtClean="0">
                  <a:latin typeface="Gill Sans MT" charset="0"/>
                </a:rPr>
                <a:t>receiver controls sender, so sender won</a:t>
              </a:r>
              <a:r>
                <a:rPr lang="ja-JP" altLang="en-US" sz="2000" smtClean="0">
                  <a:latin typeface="Gill Sans MT" charset="0"/>
                </a:rPr>
                <a:t>’</a:t>
              </a:r>
              <a:r>
                <a:rPr lang="en-US" altLang="ja-JP" sz="2000" smtClean="0">
                  <a:latin typeface="Gill Sans MT" charset="0"/>
                </a:rPr>
                <a:t>t overflow receiver</a:t>
              </a:r>
              <a:r>
                <a:rPr lang="ja-JP" altLang="en-US" sz="2000" smtClean="0">
                  <a:latin typeface="Gill Sans MT" charset="0"/>
                </a:rPr>
                <a:t>’</a:t>
              </a:r>
              <a:r>
                <a:rPr lang="en-US" altLang="ja-JP" sz="2000" smtClean="0">
                  <a:latin typeface="Gill Sans MT" charset="0"/>
                </a:rPr>
                <a:t>s buffer by transmitting too much, too fast</a:t>
              </a:r>
              <a:endParaRPr lang="en-US" sz="1000" smtClean="0">
                <a:latin typeface="Gill Sans MT" charset="0"/>
              </a:endParaRPr>
            </a:p>
          </p:txBody>
        </p:sp>
        <p:grpSp>
          <p:nvGrpSpPr>
            <p:cNvPr id="93224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800" i="1" dirty="0" smtClean="0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93218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93219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20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13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>
                <a:ea typeface="ＭＳ Ｐゴシック" charset="0"/>
                <a:cs typeface="+mj-cs"/>
              </a:rPr>
              <a:t>TCP flow control</a:t>
            </a:r>
          </a:p>
        </p:txBody>
      </p:sp>
      <p:grpSp>
        <p:nvGrpSpPr>
          <p:cNvPr id="94213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94227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cs typeface="+mn-cs"/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cs typeface="+mn-cs"/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smtClean="0">
                <a:latin typeface="Courier New" charset="0"/>
                <a:cs typeface="+mn-cs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 smtClean="0">
                <a:latin typeface="Courier New" charset="0"/>
                <a:cs typeface="+mn-cs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cs typeface="+mn-cs"/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cs typeface="+mn-cs"/>
              </a:rPr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receiver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advertises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free buffer space by including </a:t>
            </a:r>
            <a:r>
              <a:rPr lang="en-US" altLang="ja-JP" sz="2400" b="1">
                <a:latin typeface="Courier New" charset="0"/>
                <a:ea typeface="MS PGothic" charset="0"/>
              </a:rPr>
              <a:t>rwnd</a:t>
            </a:r>
            <a:r>
              <a:rPr lang="en-US" altLang="ja-JP" sz="2400">
                <a:latin typeface="Gill Sans MT" charset="0"/>
                <a:ea typeface="MS PGothic" charset="0"/>
              </a:rPr>
              <a:t> value in TCP header of receiver-to-sender segments</a:t>
            </a:r>
          </a:p>
          <a:p>
            <a:pPr lvl="1">
              <a:defRPr/>
            </a:pPr>
            <a:r>
              <a:rPr lang="en-US" sz="2000" b="1">
                <a:latin typeface="Courier New" charset="0"/>
                <a:ea typeface="MS PGothic" charset="0"/>
              </a:rPr>
              <a:t>RcvBuffer </a:t>
            </a:r>
            <a:r>
              <a:rPr lang="en-US" sz="2000">
                <a:latin typeface="Gill Sans MT" charset="0"/>
                <a:ea typeface="MS PGothic" charset="0"/>
              </a:rPr>
              <a:t>size set via socket options (typical default is 4096 bytes)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many operating systems autoadjust </a:t>
            </a:r>
            <a:r>
              <a:rPr lang="en-US" sz="2000" b="1">
                <a:latin typeface="Courier New" charset="0"/>
                <a:ea typeface="MS PGothic" charset="0"/>
              </a:rPr>
              <a:t>RcvBuffer</a:t>
            </a:r>
            <a:endParaRPr lang="en-US" sz="2000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sender limits amount of unacked (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in-flight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) data to receiver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 </a:t>
            </a:r>
            <a:r>
              <a:rPr lang="en-US" altLang="ja-JP" sz="2400" b="1">
                <a:latin typeface="Courier New" charset="0"/>
                <a:ea typeface="MS PGothic" charset="0"/>
              </a:rPr>
              <a:t>rwnd </a:t>
            </a:r>
            <a:r>
              <a:rPr lang="en-US" altLang="ja-JP" sz="2400">
                <a:latin typeface="Gill Sans MT" charset="0"/>
                <a:ea typeface="MS PGothic" charset="0"/>
              </a:rPr>
              <a:t>value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smtClean="0">
                <a:cs typeface="+mn-cs"/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161866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f05-06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873250"/>
            <a:ext cx="46974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3688"/>
            <a:ext cx="8588375" cy="1306512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Connection Establishment/Termination in TCP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6375" y="5329237"/>
            <a:ext cx="626586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+mj-lt"/>
                <a:ea typeface="+mn-ea"/>
              </a:rPr>
              <a:t>Timeline for three-way handshake algorithm</a:t>
            </a:r>
          </a:p>
        </p:txBody>
      </p:sp>
    </p:spTree>
    <p:extLst>
      <p:ext uri="{BB962C8B-B14F-4D97-AF65-F5344CB8AC3E}">
        <p14:creationId xmlns:p14="http://schemas.microsoft.com/office/powerpoint/2010/main" val="194136269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client, server each close their side of connection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send TCP segment with FIN bit = 1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respond to received FIN with ACK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on receiving FIN, ACK can be combined with own FIN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simultaneous FIN exchanges can be handled</a:t>
            </a:r>
          </a:p>
        </p:txBody>
      </p:sp>
    </p:spTree>
    <p:extLst>
      <p:ext uri="{BB962C8B-B14F-4D97-AF65-F5344CB8AC3E}">
        <p14:creationId xmlns:p14="http://schemas.microsoft.com/office/powerpoint/2010/main" val="330879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ACKbit=1; ACKnum=x+1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send data</a:t>
              </a:r>
            </a:p>
          </p:txBody>
        </p:sp>
        <p:grpSp>
          <p:nvGrpSpPr>
            <p:cNvPr id="102476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930" y="3093"/>
              <a:ext cx="1223" cy="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>
                  <a:solidFill>
                    <a:srgbClr val="FF0000"/>
                  </a:solidFill>
                  <a:cs typeface="+mn-cs"/>
                </a:rPr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>
                  <a:solidFill>
                    <a:srgbClr val="FF0000"/>
                  </a:solidFill>
                  <a:cs typeface="+mn-cs"/>
                </a:rPr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dirty="0" smtClean="0">
                  <a:solidFill>
                    <a:srgbClr val="FF0000"/>
                  </a:solidFill>
                  <a:cs typeface="+mn-cs"/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>
                  <a:cs typeface="+mn-cs"/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Courier New" charset="0"/>
                  <a:cs typeface="+mn-cs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i="1" smtClean="0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i="1" smtClean="0">
              <a:solidFill>
                <a:srgbClr val="000099"/>
              </a:solidFill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i="1" smtClean="0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i="1" smtClean="0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ESTAB</a:t>
            </a:r>
          </a:p>
        </p:txBody>
      </p:sp>
      <p:grpSp>
        <p:nvGrpSpPr>
          <p:cNvPr id="102422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23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102424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26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2429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2431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2434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435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36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38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1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91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End-to-end Protocols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Common properties that a transport protocol can be expected to provide</a:t>
            </a:r>
          </a:p>
          <a:p>
            <a:pPr lvl="1"/>
            <a:r>
              <a:rPr lang="en-US" dirty="0">
                <a:latin typeface="Arial" charset="0"/>
              </a:rPr>
              <a:t>Supports multiple application processes on each host</a:t>
            </a:r>
          </a:p>
          <a:p>
            <a:pPr lvl="1"/>
            <a:endParaRPr lang="en-US" sz="24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Guarantees </a:t>
            </a:r>
            <a:r>
              <a:rPr lang="en-US" sz="2400" dirty="0">
                <a:latin typeface="Arial" charset="0"/>
              </a:rPr>
              <a:t>message delivery</a:t>
            </a:r>
          </a:p>
          <a:p>
            <a:pPr lvl="1"/>
            <a:r>
              <a:rPr lang="en-US" sz="2400" dirty="0">
                <a:latin typeface="Arial" charset="0"/>
              </a:rPr>
              <a:t>Delivers messages in the same order they were sent</a:t>
            </a:r>
          </a:p>
          <a:p>
            <a:pPr lvl="1"/>
            <a:r>
              <a:rPr lang="en-US" sz="2400" dirty="0">
                <a:latin typeface="Arial" charset="0"/>
              </a:rPr>
              <a:t>Delivers at most one copy of each message</a:t>
            </a:r>
          </a:p>
          <a:p>
            <a:pPr lvl="1"/>
            <a:r>
              <a:rPr lang="en-US" sz="2400" dirty="0">
                <a:latin typeface="Arial" charset="0"/>
              </a:rPr>
              <a:t>Supports arbitrarily large messages</a:t>
            </a:r>
          </a:p>
          <a:p>
            <a:pPr lvl="1"/>
            <a:r>
              <a:rPr lang="en-US" sz="2400" dirty="0">
                <a:latin typeface="Arial" charset="0"/>
              </a:rPr>
              <a:t>Supports synchronization between the sender and the receiver</a:t>
            </a:r>
          </a:p>
          <a:p>
            <a:pPr lvl="1"/>
            <a:r>
              <a:rPr lang="en-US" sz="2400" dirty="0">
                <a:latin typeface="Arial" charset="0"/>
              </a:rPr>
              <a:t>Allows the receiver to apply flow control to the </a:t>
            </a:r>
            <a:r>
              <a:rPr lang="en-US" sz="2400" dirty="0" smtClean="0">
                <a:latin typeface="Arial" charset="0"/>
              </a:rPr>
              <a:t>sender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9399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End-to-end Protocols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Typical limitations of the network on which transport protocol will operate</a:t>
            </a:r>
          </a:p>
          <a:p>
            <a:pPr lvl="1"/>
            <a:r>
              <a:rPr lang="en-US" dirty="0">
                <a:latin typeface="Arial" charset="0"/>
              </a:rPr>
              <a:t>Drop messages</a:t>
            </a:r>
          </a:p>
          <a:p>
            <a:pPr lvl="1"/>
            <a:r>
              <a:rPr lang="en-US" dirty="0">
                <a:latin typeface="Arial" charset="0"/>
              </a:rPr>
              <a:t>Reorder messages</a:t>
            </a:r>
          </a:p>
          <a:p>
            <a:pPr lvl="1"/>
            <a:r>
              <a:rPr lang="en-US" dirty="0">
                <a:latin typeface="Arial" charset="0"/>
              </a:rPr>
              <a:t>Deliver duplicate copies of a given message</a:t>
            </a:r>
          </a:p>
          <a:p>
            <a:pPr lvl="1"/>
            <a:r>
              <a:rPr lang="en-US" dirty="0">
                <a:latin typeface="Arial" charset="0"/>
              </a:rPr>
              <a:t>Limit messages to some finite size</a:t>
            </a:r>
          </a:p>
          <a:p>
            <a:pPr lvl="1"/>
            <a:r>
              <a:rPr lang="en-US" dirty="0">
                <a:latin typeface="Arial" charset="0"/>
              </a:rPr>
              <a:t>Deliver messages after an arbitrarily long </a:t>
            </a:r>
            <a:r>
              <a:rPr lang="en-US" dirty="0" smtClean="0">
                <a:latin typeface="Arial" charset="0"/>
              </a:rPr>
              <a:t>delay</a:t>
            </a:r>
          </a:p>
          <a:p>
            <a:pPr lvl="6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Challenge for Transport Protocols</a:t>
            </a:r>
            <a:endParaRPr lang="en-US" sz="16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Develop algorithms that turn the less-than-desirable properties of the underlying network into the high level of service required by application programs</a:t>
            </a:r>
          </a:p>
          <a:p>
            <a:pPr lvl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662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81987" cy="646113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End-to-end Issues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charset="0"/>
              </a:rPr>
              <a:t>Process-to-process communication over </a:t>
            </a:r>
            <a:r>
              <a:rPr lang="en-US" sz="2800" dirty="0">
                <a:latin typeface="Arial" charset="0"/>
              </a:rPr>
              <a:t>the Internet rather than a point-to-point </a:t>
            </a:r>
            <a:r>
              <a:rPr lang="en-US" sz="2800" dirty="0" smtClean="0">
                <a:latin typeface="Arial" charset="0"/>
              </a:rPr>
              <a:t>link</a:t>
            </a:r>
          </a:p>
          <a:p>
            <a:pPr lvl="1"/>
            <a:r>
              <a:rPr lang="en-US" sz="2800" dirty="0" smtClean="0">
                <a:latin typeface="Arial" charset="0"/>
              </a:rPr>
              <a:t>Supporting logical </a:t>
            </a:r>
            <a:r>
              <a:rPr lang="en-US" sz="2800" dirty="0">
                <a:latin typeface="Arial" charset="0"/>
              </a:rPr>
              <a:t>connections between processes that are running on two different computers in the Internet</a:t>
            </a:r>
          </a:p>
          <a:p>
            <a:pPr lvl="1"/>
            <a:r>
              <a:rPr lang="en-US" sz="2800" dirty="0" smtClean="0">
                <a:latin typeface="Arial" charset="0"/>
              </a:rPr>
              <a:t>Deal with widely </a:t>
            </a:r>
            <a:r>
              <a:rPr lang="en-US" sz="2800" dirty="0">
                <a:latin typeface="Arial" charset="0"/>
              </a:rPr>
              <a:t>different RTT times</a:t>
            </a:r>
          </a:p>
          <a:p>
            <a:pPr lvl="1"/>
            <a:r>
              <a:rPr lang="en-US" sz="2800" dirty="0" smtClean="0">
                <a:latin typeface="Arial" charset="0"/>
              </a:rPr>
              <a:t>Deal with packet reordering </a:t>
            </a:r>
            <a:r>
              <a:rPr lang="en-US" sz="2800" dirty="0">
                <a:latin typeface="Arial" charset="0"/>
              </a:rPr>
              <a:t>in the Internet </a:t>
            </a:r>
            <a:endParaRPr lang="en-US" sz="2800" dirty="0" smtClean="0">
              <a:latin typeface="Arial" charset="0"/>
            </a:endParaRPr>
          </a:p>
          <a:p>
            <a:pPr lvl="1"/>
            <a:r>
              <a:rPr lang="en-US" sz="2800" dirty="0">
                <a:latin typeface="Arial" charset="0"/>
              </a:rPr>
              <a:t>L</a:t>
            </a:r>
            <a:r>
              <a:rPr lang="en-US" sz="2800" dirty="0" smtClean="0">
                <a:latin typeface="Arial" charset="0"/>
              </a:rPr>
              <a:t>earn </a:t>
            </a:r>
            <a:r>
              <a:rPr lang="en-US" sz="2800" dirty="0">
                <a:latin typeface="Arial" charset="0"/>
              </a:rPr>
              <a:t>what resources the other side is able to apply to the connection</a:t>
            </a:r>
          </a:p>
          <a:p>
            <a:pPr lvl="1"/>
            <a:r>
              <a:rPr lang="en-US" sz="2800" dirty="0" smtClean="0">
                <a:latin typeface="Arial" charset="0"/>
              </a:rPr>
              <a:t>Learn the </a:t>
            </a:r>
            <a:r>
              <a:rPr lang="en-US" sz="2800" dirty="0">
                <a:latin typeface="Arial" charset="0"/>
              </a:rPr>
              <a:t>capacity of the network</a:t>
            </a:r>
          </a:p>
          <a:p>
            <a:pPr lvl="1"/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93792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Simple Demultiplexer (UDP)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Extends host-to-host delivery service of the underlying network into a process-to-process communication service</a:t>
            </a:r>
          </a:p>
          <a:p>
            <a:r>
              <a:rPr lang="en-US" sz="2800">
                <a:latin typeface="Arial" charset="0"/>
              </a:rPr>
              <a:t>Adds a level of demultiplexing which allows multiple application processes on each host to share the network</a:t>
            </a: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0220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f05-01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2875"/>
            <a:ext cx="49530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</a:rPr>
              <a:t>Simple </a:t>
            </a:r>
            <a:r>
              <a:rPr lang="en-US" dirty="0" err="1">
                <a:latin typeface="Arial" charset="0"/>
              </a:rPr>
              <a:t>Demultiplexer</a:t>
            </a:r>
            <a:r>
              <a:rPr lang="en-US" dirty="0">
                <a:latin typeface="Arial" charset="0"/>
              </a:rPr>
              <a:t> (UDP)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988" y="4306888"/>
            <a:ext cx="7129462" cy="7064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3399"/>
                </a:solidFill>
                <a:latin typeface="+mj-lt"/>
                <a:ea typeface="+mn-ea"/>
              </a:rPr>
              <a:t>Format for UDP header (Note: length and checksum fields should be switched)</a:t>
            </a:r>
          </a:p>
        </p:txBody>
      </p:sp>
    </p:spTree>
    <p:extLst>
      <p:ext uri="{BB962C8B-B14F-4D97-AF65-F5344CB8AC3E}">
        <p14:creationId xmlns:p14="http://schemas.microsoft.com/office/powerpoint/2010/main" val="190890943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latin typeface="Gill Sans MT" charset="0"/>
                <a:ea typeface="MS PGothic" charset="0"/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checksum: addition (one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charset="0"/>
              <a:buNone/>
              <a:defRPr/>
            </a:pPr>
            <a:endParaRPr lang="en-US" sz="2400">
              <a:latin typeface="Gill Sans MT" charset="0"/>
              <a:ea typeface="MS PGothic" charset="0"/>
            </a:endParaRPr>
          </a:p>
          <a:p>
            <a:pPr>
              <a:lnSpc>
                <a:spcPct val="70000"/>
              </a:lnSpc>
              <a:defRPr/>
            </a:pPr>
            <a:endParaRPr lang="en-US" sz="3200">
              <a:latin typeface="Gill Sans MT" charset="0"/>
              <a:ea typeface="MS PGothic" charset="0"/>
            </a:endParaRP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receiver: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compute checksum of received segment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check if computed checksum equals checksum field value: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NO - error detected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YES - no error detected. </a:t>
            </a:r>
            <a:r>
              <a:rPr lang="en-US" i="1">
                <a:latin typeface="Gill Sans MT" charset="0"/>
                <a:ea typeface="MS PGothic" charset="0"/>
              </a:rPr>
              <a:t>But maybe errors nonetheless?</a:t>
            </a:r>
            <a:r>
              <a:rPr lang="en-US">
                <a:latin typeface="Gill Sans MT" charset="0"/>
                <a:ea typeface="MS PGothic" charset="0"/>
              </a:rPr>
              <a:t> More later ….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800">
                <a:latin typeface="Gill Sans MT" charset="0"/>
              </a:rPr>
              <a:t> detect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errors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(e.g., flipped bits) in transmitted segment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15502</TotalTime>
  <Words>1328</Words>
  <Application>Microsoft Macintosh PowerPoint</Application>
  <PresentationFormat>On-screen Show (4:3)</PresentationFormat>
  <Paragraphs>258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End-to-End Protocols (Chapter 5)</vt:lpstr>
      <vt:lpstr>Outline</vt:lpstr>
      <vt:lpstr>End-to-end Protocols</vt:lpstr>
      <vt:lpstr>End-to-end Protocols</vt:lpstr>
      <vt:lpstr>End-to-end Issues</vt:lpstr>
      <vt:lpstr>PowerPoint Presentation</vt:lpstr>
      <vt:lpstr>Simple Demultiplexer (UDP)</vt:lpstr>
      <vt:lpstr>Simple Demultiplexer (UDP)</vt:lpstr>
      <vt:lpstr>UDP checksum</vt:lpstr>
      <vt:lpstr>Internet checksum: example</vt:lpstr>
      <vt:lpstr>Reliable Byte Stream (TCP)</vt:lpstr>
      <vt:lpstr>Flow control VS Congestion control</vt:lpstr>
      <vt:lpstr>TCP Segment</vt:lpstr>
      <vt:lpstr>TCP segment structure</vt:lpstr>
      <vt:lpstr>TCP seq. numbers, ACKs</vt:lpstr>
      <vt:lpstr>Adaptive Retransmission</vt:lpstr>
      <vt:lpstr>TCP round trip time, timeout</vt:lpstr>
      <vt:lpstr>PowerPoint Presentation</vt:lpstr>
      <vt:lpstr>TCP round trip time, timeout</vt:lpstr>
      <vt:lpstr>Adaptive Retransmission</vt:lpstr>
      <vt:lpstr>TCP flow control</vt:lpstr>
      <vt:lpstr>TCP flow control</vt:lpstr>
      <vt:lpstr>Connection Establishment/Termination in TCP</vt:lpstr>
      <vt:lpstr>TCP: closing a connection</vt:lpstr>
      <vt:lpstr>TCP: closing a connection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520</cp:revision>
  <dcterms:created xsi:type="dcterms:W3CDTF">2006-08-16T00:00:00Z</dcterms:created>
  <dcterms:modified xsi:type="dcterms:W3CDTF">2015-10-12T14:48:02Z</dcterms:modified>
</cp:coreProperties>
</file>