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70" r:id="rId10"/>
    <p:sldId id="353" r:id="rId11"/>
    <p:sldId id="361" r:id="rId12"/>
    <p:sldId id="351" r:id="rId13"/>
    <p:sldId id="283" r:id="rId14"/>
    <p:sldId id="287" r:id="rId15"/>
    <p:sldId id="288" r:id="rId16"/>
    <p:sldId id="291" r:id="rId17"/>
    <p:sldId id="293" r:id="rId18"/>
    <p:sldId id="295" r:id="rId19"/>
    <p:sldId id="296" r:id="rId20"/>
    <p:sldId id="354" r:id="rId21"/>
    <p:sldId id="355" r:id="rId22"/>
    <p:sldId id="298" r:id="rId23"/>
    <p:sldId id="299" r:id="rId24"/>
    <p:sldId id="300" r:id="rId25"/>
    <p:sldId id="301" r:id="rId26"/>
    <p:sldId id="362" r:id="rId27"/>
    <p:sldId id="302" r:id="rId28"/>
    <p:sldId id="304" r:id="rId29"/>
    <p:sldId id="305" r:id="rId30"/>
    <p:sldId id="306" r:id="rId31"/>
    <p:sldId id="356" r:id="rId32"/>
    <p:sldId id="309" r:id="rId33"/>
    <p:sldId id="310" r:id="rId34"/>
    <p:sldId id="311" r:id="rId35"/>
    <p:sldId id="313" r:id="rId36"/>
    <p:sldId id="314" r:id="rId37"/>
    <p:sldId id="315" r:id="rId38"/>
    <p:sldId id="317" r:id="rId39"/>
    <p:sldId id="358" r:id="rId40"/>
    <p:sldId id="359" r:id="rId41"/>
    <p:sldId id="319" r:id="rId42"/>
    <p:sldId id="363" r:id="rId43"/>
    <p:sldId id="320" r:id="rId44"/>
    <p:sldId id="321" r:id="rId45"/>
    <p:sldId id="325" r:id="rId46"/>
    <p:sldId id="322" r:id="rId47"/>
    <p:sldId id="323" r:id="rId48"/>
    <p:sldId id="324" r:id="rId49"/>
    <p:sldId id="326" r:id="rId50"/>
    <p:sldId id="327" r:id="rId51"/>
    <p:sldId id="328" r:id="rId52"/>
    <p:sldId id="329" r:id="rId53"/>
    <p:sldId id="331" r:id="rId54"/>
    <p:sldId id="332" r:id="rId55"/>
    <p:sldId id="333" r:id="rId56"/>
    <p:sldId id="334" r:id="rId57"/>
    <p:sldId id="341" r:id="rId58"/>
    <p:sldId id="340" r:id="rId59"/>
    <p:sldId id="339" r:id="rId60"/>
    <p:sldId id="338" r:id="rId61"/>
    <p:sldId id="342" r:id="rId62"/>
    <p:sldId id="360" r:id="rId63"/>
    <p:sldId id="343" r:id="rId64"/>
    <p:sldId id="344" r:id="rId65"/>
    <p:sldId id="345" r:id="rId66"/>
    <p:sldId id="364" r:id="rId6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2" autoAdjust="0"/>
    <p:restoredTop sz="86481" autoAdjust="0"/>
  </p:normalViewPr>
  <p:slideViewPr>
    <p:cSldViewPr>
      <p:cViewPr varScale="1">
        <p:scale>
          <a:sx n="85" d="100"/>
          <a:sy n="85" d="100"/>
        </p:scale>
        <p:origin x="-15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8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handoutMaster" Target="handoutMasters/handout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06F41-F659-41D1-A0D1-193D8BBF4509}" type="datetimeFigureOut">
              <a:rPr lang="ko-KR" altLang="en-US" smtClean="0"/>
              <a:pPr/>
              <a:t>3/8/16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3157-DBE4-48C9-8C3A-8D6B9E256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199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3C15110-99DA-4AB7-B0A7-5BBC00C0542F}" type="datetimeFigureOut">
              <a:rPr lang="ko-KR" altLang="en-US" smtClean="0"/>
              <a:pPr/>
              <a:t>3/8/16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4C9DD7C-7A53-4E7A-A4A3-DFFCEC820A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376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Relationship Id="rId3" Type="http://schemas.openxmlformats.org/officeDocument/2006/relationships/hyperlink" Target="http://en.wikipedia.org/wiki/Frequency_modulation" TargetMode="Externa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85372" indent="-302066"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208265" indent="-241653"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91571" indent="-241653"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174878" indent="-241653"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300" b="0" i="0" baseline="0">
                <a:cs typeface="Arial" charset="0"/>
              </a:rPr>
              <a:t>Introduction to Telecommunications by Gokhale</a:t>
            </a:r>
          </a:p>
        </p:txBody>
      </p:sp>
      <p:sp>
        <p:nvSpPr>
          <p:cNvPr id="2007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85372" indent="-302066"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208265" indent="-241653"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91571" indent="-241653"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174878" indent="-241653"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9F5A5CB-9463-0746-9A02-E25E817A0393}" type="slidenum">
              <a:rPr lang="en-US" sz="1300" b="0" i="0" baseline="0">
                <a:cs typeface="Arial" charset="0"/>
              </a:rPr>
              <a:pPr/>
              <a:t>2</a:t>
            </a:fld>
            <a:endParaRPr lang="en-US" sz="1300" b="0" i="0" baseline="0">
              <a:cs typeface="Arial" charset="0"/>
            </a:endParaRPr>
          </a:p>
        </p:txBody>
      </p:sp>
      <p:sp>
        <p:nvSpPr>
          <p:cNvPr id="2007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70662" indent="-296408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85634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59887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134141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608395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82648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556902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031155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73C0F8F-1B2F-F041-854C-A448F7051750}" type="slidenum">
              <a:rPr lang="en-US" sz="1200" baseline="0"/>
              <a:pPr/>
              <a:t>21</a:t>
            </a:fld>
            <a:endParaRPr lang="en-US" sz="1200" baseline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70662" indent="-296408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85634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59887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134141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608395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82648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556902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031155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E06DE78-6941-AD40-8DDB-467363D0FF56}" type="slidenum">
              <a:rPr lang="en-US" sz="1200" baseline="0"/>
              <a:pPr/>
              <a:t>22</a:t>
            </a:fld>
            <a:endParaRPr lang="en-US" sz="1200" baseline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70662" indent="-296408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85634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59887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134141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608395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82648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556902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031155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10B1484-24A6-484C-9ECA-6E0AAD1AA71A}" type="slidenum">
              <a:rPr lang="en-US" sz="1200" baseline="0"/>
              <a:pPr/>
              <a:t>24</a:t>
            </a:fld>
            <a:endParaRPr lang="en-US" sz="1200" baseline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70662" indent="-296408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85634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59887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134141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608395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82648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556902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031155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DFEE0D9-968C-1E49-8B88-DB858A5DB301}" type="slidenum">
              <a:rPr lang="en-US" sz="1200" baseline="0"/>
              <a:pPr/>
              <a:t>25</a:t>
            </a:fld>
            <a:endParaRPr lang="en-US" sz="1200" baseline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70662" indent="-296408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85634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59887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134141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608395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82648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556902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031155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810E0DB-BAEC-A54C-A7AF-9776BE2107E1}" type="slidenum">
              <a:rPr lang="en-US" sz="1200" baseline="0"/>
              <a:pPr/>
              <a:t>26</a:t>
            </a:fld>
            <a:endParaRPr lang="en-US" sz="1200" baseline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70662" indent="-296408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85634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59887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134141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608395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82648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556902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031155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0E1F8E8-0D36-4047-B072-3E5660D5A776}" type="slidenum">
              <a:rPr lang="en-US" sz="1200" baseline="0"/>
              <a:pPr/>
              <a:t>27</a:t>
            </a:fld>
            <a:endParaRPr lang="en-US" sz="1200" baseline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70662" indent="-296408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85634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59887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134141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608395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82648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556902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031155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55FFBCE-E076-4844-BE8A-2083949176B6}" type="slidenum">
              <a:rPr lang="en-US" sz="1200" baseline="0"/>
              <a:pPr/>
              <a:t>28</a:t>
            </a:fld>
            <a:endParaRPr lang="en-US" sz="1200" baseline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70662" indent="-296408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85634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59887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134141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608395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82648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556902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031155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70C8144-11BE-0443-AAA7-DBE39C46C5CC}" type="slidenum">
              <a:rPr lang="en-US" sz="1200" baseline="0"/>
              <a:pPr/>
              <a:t>29</a:t>
            </a:fld>
            <a:endParaRPr lang="en-US" sz="1200" baseline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70662" indent="-296408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85634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59887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134141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608395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82648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556902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031155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89F384D-11B2-1D40-AEF6-6B86D6F45CE0}" type="slidenum">
              <a:rPr lang="en-US" sz="1200" baseline="0"/>
              <a:pPr/>
              <a:t>30</a:t>
            </a:fld>
            <a:endParaRPr lang="en-US" sz="1200" baseline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70662" indent="-296408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85634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59887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134141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608395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82648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556902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031155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EB2AB33-D447-064E-8517-E5B01CBA18CE}" type="slidenum">
              <a:rPr lang="en-US" sz="1200" baseline="0"/>
              <a:pPr/>
              <a:t>32</a:t>
            </a:fld>
            <a:endParaRPr lang="en-US" sz="1200" baseline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85372" indent="-302066"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208265" indent="-241653"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91571" indent="-241653"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174878" indent="-241653"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300" b="0" i="0" baseline="0">
                <a:cs typeface="Arial" charset="0"/>
              </a:rPr>
              <a:t>Introduction to Telecommunications by Gokhale</a:t>
            </a:r>
          </a:p>
        </p:txBody>
      </p:sp>
      <p:sp>
        <p:nvSpPr>
          <p:cNvPr id="2017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85372" indent="-302066"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208265" indent="-241653"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91571" indent="-241653"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174878" indent="-241653"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DA9ECF6-3836-F64A-AF97-F1E1BAD5A972}" type="slidenum">
              <a:rPr lang="en-US" sz="1300" b="0" i="0" baseline="0">
                <a:cs typeface="Arial" charset="0"/>
              </a:rPr>
              <a:pPr/>
              <a:t>3</a:t>
            </a:fld>
            <a:endParaRPr lang="en-US" sz="1300" b="0" i="0" baseline="0">
              <a:cs typeface="Arial" charset="0"/>
            </a:endParaRPr>
          </a:p>
        </p:txBody>
      </p:sp>
      <p:sp>
        <p:nvSpPr>
          <p:cNvPr id="201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70662" indent="-296408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85634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59887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134141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608395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82648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556902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031155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8A0D070-59EF-ED44-BE6B-D0F4F4D903AB}" type="slidenum">
              <a:rPr lang="en-US" sz="1200" baseline="0"/>
              <a:pPr/>
              <a:t>33</a:t>
            </a:fld>
            <a:endParaRPr lang="en-US" sz="1200" baseline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70662" indent="-296408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85634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59887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134141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608395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82648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556902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031155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8B143D5-3643-A141-A59E-138340A1A8B1}" type="slidenum">
              <a:rPr lang="en-US" sz="1200" baseline="0"/>
              <a:pPr/>
              <a:t>34</a:t>
            </a:fld>
            <a:endParaRPr lang="en-US" sz="1200" baseline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70662" indent="-296408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85634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59887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134141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608395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82648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556902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031155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158E85D-0D11-A746-B0C6-C194A6A323FE}" type="slidenum">
              <a:rPr lang="en-US" sz="1200" baseline="0"/>
              <a:pPr/>
              <a:t>35</a:t>
            </a:fld>
            <a:endParaRPr lang="en-US" sz="1200" baseline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70662" indent="-296408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85634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59887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134141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608395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82648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556902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031155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EFB271A-220B-A648-8376-3D39273BEAB2}" type="slidenum">
              <a:rPr lang="en-US" sz="1200" baseline="0"/>
              <a:pPr/>
              <a:t>36</a:t>
            </a:fld>
            <a:endParaRPr lang="en-US" sz="1200" baseline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70662" indent="-296408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85634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59887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134141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608395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82648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556902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031155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C47FBDE-EFD5-304D-BCD8-4BAB3D90E8A6}" type="slidenum">
              <a:rPr lang="en-US" sz="1200" baseline="0"/>
              <a:pPr/>
              <a:t>37</a:t>
            </a:fld>
            <a:endParaRPr lang="en-US" sz="1200" baseline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70662" indent="-296408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85634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59887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134141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608395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82648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556902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031155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9FAE73B-F246-0043-9FED-FAA760596EB9}" type="slidenum">
              <a:rPr lang="en-US" sz="1200" baseline="0"/>
              <a:pPr/>
              <a:t>38</a:t>
            </a:fld>
            <a:endParaRPr lang="en-US" sz="1200" baseline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70662" indent="-296408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85634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59887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134141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608395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82648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556902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031155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225E7A1-93E5-A04D-945A-8EFC02233063}" type="slidenum">
              <a:rPr lang="en-US" sz="1200" baseline="0"/>
              <a:pPr/>
              <a:t>39</a:t>
            </a:fld>
            <a:endParaRPr lang="en-US" sz="1200" baseline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70662" indent="-296408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85634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59887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134141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608395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82648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556902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031155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225E7A1-93E5-A04D-945A-8EFC02233063}" type="slidenum">
              <a:rPr lang="en-US" sz="1200" baseline="0"/>
              <a:pPr/>
              <a:t>40</a:t>
            </a:fld>
            <a:endParaRPr lang="en-US" sz="1200" baseline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85372" indent="-302066"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208265" indent="-241653"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91571" indent="-241653"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174878" indent="-241653"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A3345D3-1FBC-424F-AB7C-08698A105BD0}" type="slidenum">
              <a:rPr lang="en-US" sz="1300" b="0" i="0" baseline="0"/>
              <a:pPr/>
              <a:t>6</a:t>
            </a:fld>
            <a:endParaRPr lang="en-US" sz="1300" b="0" i="0" baseline="0"/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buFont typeface="Arial" charset="0"/>
              <a:buChar char="•"/>
            </a:pPr>
            <a:r>
              <a:rPr lang="en-US" sz="1200" b="0" dirty="0" smtClean="0"/>
              <a:t>Unlike its more popular counterpart, </a:t>
            </a:r>
            <a:r>
              <a:rPr lang="en-US" sz="1200" b="0" dirty="0" smtClean="0">
                <a:hlinkClick r:id="rId3" action="ppaction://hlinkfile" tooltip="Frequency modulation"/>
              </a:rPr>
              <a:t>frequency modulation</a:t>
            </a:r>
            <a:r>
              <a:rPr lang="en-US" sz="1200" b="0" dirty="0" smtClean="0"/>
              <a:t> (FM), PM is not very widely used for radio transmissions. </a:t>
            </a:r>
          </a:p>
          <a:p>
            <a:pPr eaLnBrk="0" hangingPunct="0">
              <a:buFont typeface="Arial" charset="0"/>
              <a:buChar char="•"/>
            </a:pPr>
            <a:r>
              <a:rPr lang="en-US" sz="1200" b="0" dirty="0" smtClean="0"/>
              <a:t>This is because it tends to require more complex receiving hardware and there can be ambiguity problems in determining whether, for example, the signal has changed phase by +180° or -180°. </a:t>
            </a:r>
          </a:p>
          <a:p>
            <a:pPr eaLnBrk="0" hangingPunct="0">
              <a:buFont typeface="Arial" charset="0"/>
              <a:buChar char="•"/>
            </a:pPr>
            <a:r>
              <a:rPr lang="en-US" sz="1200" b="0" dirty="0" smtClean="0"/>
              <a:t>PM is used, however, in digital music synthesizers </a:t>
            </a:r>
          </a:p>
          <a:p>
            <a:pPr eaLnBrk="0" hangingPunct="0">
              <a:buFont typeface="Arial" charset="0"/>
              <a:buChar char="•"/>
            </a:pPr>
            <a:endParaRPr lang="en-US" sz="1200" b="0" dirty="0" smtClean="0"/>
          </a:p>
          <a:p>
            <a:pPr eaLnBrk="0" hangingPunct="0">
              <a:buFont typeface="Arial" charset="0"/>
              <a:buChar char="•"/>
            </a:pPr>
            <a:r>
              <a:rPr lang="en-US" sz="1200" b="0" dirty="0" smtClean="0"/>
              <a:t>ASK. Simple and cheap</a:t>
            </a:r>
          </a:p>
          <a:p>
            <a:pPr eaLnBrk="0" hangingPunct="0">
              <a:buFont typeface="Arial" charset="0"/>
              <a:buChar char="•"/>
            </a:pPr>
            <a:r>
              <a:rPr lang="en-US" sz="1200" b="0" dirty="0" smtClean="0"/>
              <a:t>FFSK. Reliable and very good BER</a:t>
            </a:r>
          </a:p>
          <a:p>
            <a:pPr eaLnBrk="0" hangingPunct="0">
              <a:buFont typeface="Arial" charset="0"/>
              <a:buChar char="•"/>
            </a:pPr>
            <a:r>
              <a:rPr lang="en-US" sz="1200" b="0" dirty="0" smtClean="0"/>
              <a:t>PSK has a higher speed but perhaps is more difficult adjustment if you are using links between your different stations. </a:t>
            </a:r>
            <a:endParaRPr lang="en-US" sz="1200" dirty="0" smtClean="0"/>
          </a:p>
          <a:p>
            <a:pPr eaLnBrk="0" hangingPunct="0">
              <a:buFont typeface="Arial" charset="0"/>
              <a:buChar char="•"/>
            </a:pPr>
            <a:endParaRPr lang="en-US" sz="1200" dirty="0" smtClean="0"/>
          </a:p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85372" indent="-302066" eaLnBrk="0" hangingPunct="0">
              <a:defRPr sz="3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 eaLnBrk="0" hangingPunct="0">
              <a:defRPr sz="3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 eaLnBrk="0" hangingPunct="0">
              <a:defRPr sz="3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 eaLnBrk="0" hangingPunct="0">
              <a:defRPr sz="3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A25BBF-20DE-684A-AFF5-61027CCBE89A}" type="slidenum">
              <a:rPr lang="en-US" sz="1300" b="0">
                <a:latin typeface="Times New Roman" charset="0"/>
              </a:rPr>
              <a:pPr eaLnBrk="1" hangingPunct="1"/>
              <a:t>63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85372" indent="-302066" eaLnBrk="0" hangingPunct="0">
              <a:defRPr sz="3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 eaLnBrk="0" hangingPunct="0">
              <a:defRPr sz="3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 eaLnBrk="0" hangingPunct="0">
              <a:defRPr sz="3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 eaLnBrk="0" hangingPunct="0">
              <a:defRPr sz="3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DA8E31-12C3-024E-AAAE-CF0A693D1CAC}" type="slidenum">
              <a:rPr lang="en-US" sz="1300" b="0">
                <a:latin typeface="Times New Roman" charset="0"/>
              </a:rPr>
              <a:pPr eaLnBrk="1" hangingPunct="1"/>
              <a:t>64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85372" indent="-302066" eaLnBrk="0" hangingPunct="0">
              <a:defRPr sz="3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 eaLnBrk="0" hangingPunct="0">
              <a:defRPr sz="3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 eaLnBrk="0" hangingPunct="0">
              <a:defRPr sz="3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 eaLnBrk="0" hangingPunct="0">
              <a:defRPr sz="3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963B47-7621-9841-ACF5-6EDF590C6990}" type="slidenum">
              <a:rPr lang="en-US" sz="1300" b="0">
                <a:latin typeface="Times New Roman" charset="0"/>
              </a:rPr>
              <a:pPr eaLnBrk="1" hangingPunct="1"/>
              <a:t>65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85372" indent="-302066"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208265" indent="-241653"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91571" indent="-241653"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174878" indent="-241653"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85453CF-1605-524C-96BD-FE11B3708383}" type="slidenum">
              <a:rPr lang="en-US" sz="1300" b="0" i="0" baseline="0"/>
              <a:pPr/>
              <a:t>7</a:t>
            </a:fld>
            <a:endParaRPr lang="en-US" sz="1300" b="0" i="0" baseline="0"/>
          </a:p>
        </p:txBody>
      </p:sp>
      <p:sp>
        <p:nvSpPr>
          <p:cNvPr id="252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85372" indent="-302066"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208265" indent="-241653"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91571" indent="-241653"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174878" indent="-241653"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91D53CE-0B57-8047-88BE-DB5AD44BF8A1}" type="slidenum">
              <a:rPr lang="en-US" sz="1300" b="0" i="0" baseline="0"/>
              <a:pPr/>
              <a:t>13</a:t>
            </a:fld>
            <a:endParaRPr lang="en-US" sz="1300" b="0" i="0" baseline="0"/>
          </a:p>
        </p:txBody>
      </p:sp>
      <p:sp>
        <p:nvSpPr>
          <p:cNvPr id="261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85372" indent="-302066"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208265" indent="-241653"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91571" indent="-241653"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174878" indent="-241653"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76426CA-3582-A344-B417-456A97288A4B}" type="slidenum">
              <a:rPr lang="en-US" sz="1300" b="0" i="0" baseline="0"/>
              <a:pPr/>
              <a:t>14</a:t>
            </a:fld>
            <a:endParaRPr lang="en-US" sz="1300" b="0" i="0" baseline="0"/>
          </a:p>
        </p:txBody>
      </p:sp>
      <p:sp>
        <p:nvSpPr>
          <p:cNvPr id="284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85372" indent="-302066"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208265" indent="-241653"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91571" indent="-241653"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174878" indent="-241653"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6D94985-BBFB-0841-8316-B6B7C9E43ABB}" type="slidenum">
              <a:rPr lang="en-US" sz="1300" b="0" i="0" baseline="0"/>
              <a:pPr/>
              <a:t>15</a:t>
            </a:fld>
            <a:endParaRPr lang="en-US" sz="1300" b="0" i="0" baseline="0"/>
          </a:p>
        </p:txBody>
      </p:sp>
      <p:sp>
        <p:nvSpPr>
          <p:cNvPr id="285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85372" indent="-302066"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208265" indent="-241653"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91571" indent="-241653"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174878" indent="-241653"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30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393D6FC-1DCF-6942-B41C-BEF983F2FB60}" type="slidenum">
              <a:rPr lang="en-US" sz="1300" b="0" i="0" baseline="0"/>
              <a:pPr/>
              <a:t>16</a:t>
            </a:fld>
            <a:endParaRPr lang="en-US" sz="1300" b="0" i="0" baseline="0"/>
          </a:p>
        </p:txBody>
      </p:sp>
      <p:sp>
        <p:nvSpPr>
          <p:cNvPr id="291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70662" indent="-296408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85634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59887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134141" indent="-237127"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608395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82648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556902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031155" indent="-237127" eaLnBrk="0" fontAlgn="base" hangingPunct="0">
              <a:spcBef>
                <a:spcPct val="0"/>
              </a:spcBef>
              <a:spcAft>
                <a:spcPct val="0"/>
              </a:spcAft>
              <a:defRPr sz="21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225E7A1-93E5-A04D-945A-8EFC02233063}" type="slidenum">
              <a:rPr lang="en-US" sz="1200" baseline="0"/>
              <a:pPr/>
              <a:t>17</a:t>
            </a:fld>
            <a:endParaRPr lang="en-US" sz="1200" baseline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AC714C-8002-463C-9D31-30135197C358}" type="datetime1">
              <a:rPr lang="en-US" altLang="ko-KR" smtClean="0"/>
              <a:pPr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F14B67-8079-4B05-B683-0975D47881F2}" type="datetime1">
              <a:rPr lang="en-US" altLang="ko-KR" smtClean="0"/>
              <a:pPr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0B09637-36D4-4F4E-B0AD-F5AEBEACAC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9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4.</a:t>
            </a:r>
            <a:fld id="{38245279-AABD-8E49-A87E-4AB5D67F85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2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D3066E-7EB5-4720-B299-1FAAE9B38C69}" type="datetime1">
              <a:rPr lang="en-US" altLang="ko-KR" smtClean="0"/>
              <a:pPr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F463F6-F0A6-44F6-8F6C-697E198DA132}" type="datetime1">
              <a:rPr lang="en-US" altLang="ko-KR" smtClean="0"/>
              <a:pPr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3EC812-4A8F-43AC-A81F-F7CCDC1BE638}" type="datetime1">
              <a:rPr lang="en-US" altLang="ko-KR" smtClean="0"/>
              <a:pPr/>
              <a:t>3/8/16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A5B57E-5AC4-4CCF-B8AF-5C7CA49F2124}" type="datetime1">
              <a:rPr lang="en-US" altLang="ko-KR" smtClean="0"/>
              <a:pPr/>
              <a:t>3/8/16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341B90-E999-423A-9325-27F0C2370E9C}" type="datetime1">
              <a:rPr lang="en-US" altLang="ko-KR" smtClean="0"/>
              <a:pPr/>
              <a:t>3/8/16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73D785-E532-4302-96F7-283B0CBF1682}" type="datetime1">
              <a:rPr lang="en-US" altLang="ko-KR" smtClean="0"/>
              <a:pPr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96ACE6-8B56-41CB-9F58-21BE5B6DE0FA}" type="datetime1">
              <a:rPr lang="en-US" altLang="ko-KR" smtClean="0"/>
              <a:pPr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7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81813" y="6107113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2E84268-62C3-BF46-99DA-E0333B82A513}" type="slidenum">
              <a:rPr lang="en-US" sz="2000" i="0" baseline="0">
                <a:latin typeface="Arial" charset="0"/>
              </a:rPr>
              <a:pPr/>
              <a:t>1</a:t>
            </a:fld>
            <a:endParaRPr lang="en-US" sz="2000" i="0" baseline="0">
              <a:latin typeface="Arial" charset="0"/>
            </a:endParaRP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763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Data Communication </a:t>
            </a:r>
            <a:r>
              <a:rPr lang="en-US" dirty="0" smtClean="0">
                <a:latin typeface="Arial" charset="0"/>
                <a:cs typeface="Arial" charset="0"/>
              </a:rPr>
              <a:t>Components over Physical Layer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cs typeface="Arial" charset="0"/>
              </a:rPr>
              <a:t>Data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Analog: Continuous value data (sound, light, temperature)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Digital: Discrete value (text, integers, symbols)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cs typeface="Arial" charset="0"/>
              </a:rPr>
              <a:t>Signal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Analog: Continuously varying electromagnetic wave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Digital: Series of voltage pulses (square wave)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cs typeface="Arial" charset="0"/>
              </a:rPr>
              <a:t>Transmission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Analog: Works the same for analog or digital signals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Digital: Used only with digital signals</a:t>
            </a:r>
          </a:p>
        </p:txBody>
      </p:sp>
    </p:spTree>
    <p:extLst>
      <p:ext uri="{BB962C8B-B14F-4D97-AF65-F5344CB8AC3E}">
        <p14:creationId xmlns:p14="http://schemas.microsoft.com/office/powerpoint/2010/main" val="1581587658"/>
      </p:ext>
    </p:extLst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i="0" baseline="0">
                <a:latin typeface="Arial" charset="0"/>
              </a:rPr>
              <a:t>3.</a:t>
            </a:r>
            <a:fld id="{A345B240-7568-7F4B-88F4-1F24D0263C53}" type="slidenum">
              <a:rPr lang="en-US" sz="2000" i="0" baseline="0">
                <a:latin typeface="Arial" charset="0"/>
              </a:rPr>
              <a:pPr/>
              <a:t>10</a:t>
            </a:fld>
            <a:endParaRPr lang="en-US" sz="2000" i="0" baseline="0">
              <a:latin typeface="Arial" charset="0"/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>
                <a:latin typeface="Arial" charset="0"/>
                <a:cs typeface="Arial" charset="0"/>
              </a:rPr>
              <a:t>Bandwidth: two usage of the term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latin typeface="Arial" charset="0"/>
                <a:cs typeface="Arial" charset="0"/>
              </a:rPr>
              <a:t>“</a:t>
            </a:r>
            <a:r>
              <a:rPr lang="en-US" sz="2800" dirty="0">
                <a:latin typeface="Arial" charset="0"/>
                <a:cs typeface="Arial" charset="0"/>
              </a:rPr>
              <a:t>analog</a:t>
            </a:r>
            <a:r>
              <a:rPr lang="ja-JP" altLang="en-US" sz="2800" dirty="0">
                <a:latin typeface="Arial" charset="0"/>
                <a:cs typeface="Arial" charset="0"/>
              </a:rPr>
              <a:t>”</a:t>
            </a:r>
            <a:r>
              <a:rPr lang="en-US" sz="2800" dirty="0">
                <a:latin typeface="Arial" charset="0"/>
                <a:cs typeface="Arial" charset="0"/>
              </a:rPr>
              <a:t> world:  bandwidth in Hz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refers to range of frequencies (=high-low)</a:t>
            </a:r>
          </a:p>
          <a:p>
            <a:pPr eaLnBrk="1" hangingPunct="1">
              <a:lnSpc>
                <a:spcPct val="90000"/>
              </a:lnSpc>
            </a:pPr>
            <a:r>
              <a:rPr lang="ja-JP" altLang="en-US" sz="2800" dirty="0">
                <a:latin typeface="Arial" charset="0"/>
                <a:cs typeface="Arial" charset="0"/>
              </a:rPr>
              <a:t>“</a:t>
            </a:r>
            <a:r>
              <a:rPr lang="en-US" sz="2800" dirty="0">
                <a:latin typeface="Arial" charset="0"/>
                <a:cs typeface="Arial" charset="0"/>
              </a:rPr>
              <a:t>digital</a:t>
            </a:r>
            <a:r>
              <a:rPr lang="ja-JP" altLang="en-US" sz="2800" dirty="0">
                <a:latin typeface="Arial" charset="0"/>
                <a:cs typeface="Arial" charset="0"/>
              </a:rPr>
              <a:t>”</a:t>
            </a:r>
            <a:r>
              <a:rPr lang="en-US" sz="2800" dirty="0">
                <a:latin typeface="Arial" charset="0"/>
                <a:cs typeface="Arial" charset="0"/>
              </a:rPr>
              <a:t> world: bandwidth in bits/sec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Refers to speed of bit transmission in a link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err="1">
                <a:latin typeface="Arial" charset="0"/>
                <a:cs typeface="Arial" charset="0"/>
              </a:rPr>
              <a:t>Nyquist</a:t>
            </a:r>
            <a:r>
              <a:rPr lang="en-US" sz="2800" dirty="0">
                <a:latin typeface="Arial" charset="0"/>
                <a:cs typeface="Arial" charset="0"/>
              </a:rPr>
              <a:t> &amp; Shannon</a:t>
            </a:r>
            <a:r>
              <a:rPr lang="ja-JP" altLang="en-US" sz="2800" dirty="0">
                <a:latin typeface="Arial" charset="0"/>
                <a:cs typeface="Arial" charset="0"/>
              </a:rPr>
              <a:t>’</a:t>
            </a:r>
            <a:r>
              <a:rPr lang="en-US" sz="2800" dirty="0">
                <a:latin typeface="Arial" charset="0"/>
                <a:cs typeface="Arial" charset="0"/>
              </a:rPr>
              <a:t>s results gives us a rough idea on how to go between these two terms (noiseless/noise)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However, it </a:t>
            </a:r>
            <a:r>
              <a:rPr lang="en-US" sz="2400" dirty="0" smtClean="0">
                <a:latin typeface="Arial" charset="0"/>
                <a:cs typeface="Arial" charset="0"/>
              </a:rPr>
              <a:t>doesn't</a:t>
            </a:r>
            <a:r>
              <a:rPr lang="ja-JP" altLang="en-US" sz="2400" dirty="0" smtClean="0">
                <a:latin typeface="Arial" charset="0"/>
                <a:cs typeface="Arial" charset="0"/>
              </a:rPr>
              <a:t>’</a:t>
            </a:r>
            <a:r>
              <a:rPr lang="en-US" sz="2400" dirty="0" smtClean="0">
                <a:latin typeface="Arial" charset="0"/>
                <a:cs typeface="Arial" charset="0"/>
              </a:rPr>
              <a:t>t </a:t>
            </a:r>
            <a:r>
              <a:rPr lang="en-US" sz="2400" dirty="0">
                <a:latin typeface="Arial" charset="0"/>
                <a:cs typeface="Arial" charset="0"/>
              </a:rPr>
              <a:t>tell us what coding was used (to be discussed later)</a:t>
            </a:r>
          </a:p>
        </p:txBody>
      </p:sp>
    </p:spTree>
    <p:extLst>
      <p:ext uri="{BB962C8B-B14F-4D97-AF65-F5344CB8AC3E}">
        <p14:creationId xmlns:p14="http://schemas.microsoft.com/office/powerpoint/2010/main" val="11882624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Nyquist’s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ea typeface="ＭＳ Ｐゴシック" pitchFamily="-110" charset="-128"/>
                <a:cs typeface="ＭＳ Ｐゴシック" pitchFamily="-110" charset="-128"/>
              </a:rPr>
              <a:t>Aka the Sampling Theorem</a:t>
            </a:r>
          </a:p>
          <a:p>
            <a:pPr marL="0" indent="0" algn="ctr">
              <a:buNone/>
            </a:pPr>
            <a:r>
              <a:rPr lang="en-US" dirty="0" smtClean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D = </a:t>
            </a:r>
            <a:r>
              <a:rPr lang="en-US" dirty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2</a:t>
            </a:r>
            <a:r>
              <a:rPr lang="en-US" i="1" dirty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B</a:t>
            </a:r>
            <a:r>
              <a:rPr lang="en-US" dirty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 log</a:t>
            </a:r>
            <a:r>
              <a:rPr lang="en-US" baseline="-25000" dirty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2</a:t>
            </a:r>
            <a:r>
              <a:rPr lang="en-US" dirty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i="1" dirty="0" smtClean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L</a:t>
            </a:r>
          </a:p>
          <a:p>
            <a:pPr marL="0" indent="0" algn="ctr">
              <a:buNone/>
            </a:pPr>
            <a:r>
              <a:rPr lang="en-US" dirty="0" smtClean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(D: Data rate, B: Bandwidth, L: signal levels)</a:t>
            </a:r>
          </a:p>
          <a:p>
            <a:pPr marL="0" indent="0" algn="ctr">
              <a:buNone/>
            </a:pPr>
            <a:endParaRPr lang="en-US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/>
              <a:t>If the sampling rate is less than </a:t>
            </a:r>
            <a:r>
              <a:rPr lang="en-US" dirty="0" smtClean="0"/>
              <a:t>2xmax_freq, </a:t>
            </a:r>
            <a:r>
              <a:rPr lang="en-US" dirty="0"/>
              <a:t>some of the highest frequency components in the analog input signal will not be correctly represented in the digitized output.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6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i="0" baseline="0">
                <a:latin typeface="Arial" charset="0"/>
              </a:rPr>
              <a:t>3.</a:t>
            </a:r>
            <a:fld id="{0D1EDFC7-B3E1-274C-B017-76E1442BA7D0}" type="slidenum">
              <a:rPr lang="en-US" sz="2000" i="0" baseline="0">
                <a:latin typeface="Arial" charset="0"/>
              </a:rPr>
              <a:pPr/>
              <a:t>12</a:t>
            </a:fld>
            <a:endParaRPr lang="en-US" sz="2000" i="0" baseline="0">
              <a:latin typeface="Arial" charset="0"/>
            </a:endParaRPr>
          </a:p>
        </p:txBody>
      </p:sp>
      <p:sp>
        <p:nvSpPr>
          <p:cNvPr id="94211" name="Rectangle 4"/>
          <p:cNvSpPr>
            <a:spLocks noChangeArrowheads="1"/>
          </p:cNvSpPr>
          <p:nvPr/>
        </p:nvSpPr>
        <p:spPr bwMode="auto">
          <a:xfrm>
            <a:off x="762000" y="3352800"/>
            <a:ext cx="52578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>
                <a:latin typeface="Arial" charset="0"/>
                <a:cs typeface="Arial" charset="0"/>
              </a:rPr>
              <a:t>Shannon</a:t>
            </a:r>
            <a:r>
              <a:rPr lang="ja-JP" altLang="en-US" sz="4000" dirty="0">
                <a:latin typeface="Arial" charset="0"/>
                <a:cs typeface="Arial" charset="0"/>
              </a:rPr>
              <a:t>’</a:t>
            </a:r>
            <a:r>
              <a:rPr lang="en-US" sz="4000" dirty="0">
                <a:latin typeface="Arial" charset="0"/>
                <a:cs typeface="Arial" charset="0"/>
              </a:rPr>
              <a:t>s Law of a noisy channel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Noisy means the channel has noise; thus, need to incorporate signal-to-noise in estimating capacity</a:t>
            </a: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>
                <a:latin typeface="Arial" charset="0"/>
                <a:cs typeface="Arial" charset="0"/>
              </a:rPr>
              <a:t>	The capacity of a channel </a:t>
            </a:r>
          </a:p>
          <a:p>
            <a:pPr lvl="1" eaLnBrk="1" hangingPunct="1">
              <a:buFont typeface="Wingdings" charset="0"/>
              <a:buNone/>
            </a:pPr>
            <a:r>
              <a:rPr lang="en-US">
                <a:latin typeface="Arial" charset="0"/>
                <a:cs typeface="Arial" charset="0"/>
              </a:rPr>
              <a:t> = bandwidth x log</a:t>
            </a:r>
            <a:r>
              <a:rPr lang="en-US" baseline="-25000">
                <a:latin typeface="Arial" charset="0"/>
                <a:cs typeface="Arial" charset="0"/>
              </a:rPr>
              <a:t>2</a:t>
            </a:r>
            <a:r>
              <a:rPr lang="en-US">
                <a:latin typeface="Arial" charset="0"/>
                <a:cs typeface="Arial" charset="0"/>
              </a:rPr>
              <a:t> (1 + SNR)</a:t>
            </a:r>
          </a:p>
        </p:txBody>
      </p:sp>
    </p:spTree>
    <p:extLst>
      <p:ext uri="{BB962C8B-B14F-4D97-AF65-F5344CB8AC3E}">
        <p14:creationId xmlns:p14="http://schemas.microsoft.com/office/powerpoint/2010/main" val="3212843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ChangeArrowheads="1"/>
          </p:cNvSpPr>
          <p:nvPr/>
        </p:nvSpPr>
        <p:spPr bwMode="ltGray">
          <a:xfrm>
            <a:off x="366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charset="0"/>
            </a:endParaRPr>
          </a:p>
        </p:txBody>
      </p:sp>
      <p:sp>
        <p:nvSpPr>
          <p:cNvPr id="97284" name="Rectangle 3"/>
          <p:cNvSpPr>
            <a:spLocks noChangeArrowheads="1"/>
          </p:cNvSpPr>
          <p:nvPr/>
        </p:nvSpPr>
        <p:spPr bwMode="ltGray">
          <a:xfrm>
            <a:off x="7493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charset="0"/>
            </a:endParaRPr>
          </a:p>
        </p:txBody>
      </p:sp>
      <p:grpSp>
        <p:nvGrpSpPr>
          <p:cNvPr id="97285" name="Group 4"/>
          <p:cNvGrpSpPr>
            <a:grpSpLocks/>
          </p:cNvGrpSpPr>
          <p:nvPr/>
        </p:nvGrpSpPr>
        <p:grpSpPr bwMode="auto">
          <a:xfrm>
            <a:off x="490538" y="773113"/>
            <a:ext cx="738187" cy="474662"/>
            <a:chOff x="309" y="487"/>
            <a:chExt cx="465" cy="299"/>
          </a:xfrm>
        </p:grpSpPr>
        <p:sp>
          <p:nvSpPr>
            <p:cNvPr id="97296" name="Rectangle 5"/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 b="0" i="0" baseline="0">
                <a:latin typeface="Tahoma" charset="0"/>
              </a:endParaRPr>
            </a:p>
          </p:txBody>
        </p:sp>
        <p:sp>
          <p:nvSpPr>
            <p:cNvPr id="97297" name="Rectangle 6"/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 b="0" i="0" baseline="0">
                <a:latin typeface="Tahoma" charset="0"/>
              </a:endParaRPr>
            </a:p>
          </p:txBody>
        </p:sp>
      </p:grpSp>
      <p:sp>
        <p:nvSpPr>
          <p:cNvPr id="97286" name="Rectangle 7"/>
          <p:cNvSpPr>
            <a:spLocks noChangeArrowheads="1"/>
          </p:cNvSpPr>
          <p:nvPr/>
        </p:nvSpPr>
        <p:spPr bwMode="ltGray">
          <a:xfrm>
            <a:off x="762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charset="0"/>
            </a:endParaRPr>
          </a:p>
        </p:txBody>
      </p:sp>
      <p:sp>
        <p:nvSpPr>
          <p:cNvPr id="97287" name="Rectangle 8"/>
          <p:cNvSpPr>
            <a:spLocks noChangeArrowheads="1"/>
          </p:cNvSpPr>
          <p:nvPr/>
        </p:nvSpPr>
        <p:spPr bwMode="gray">
          <a:xfrm>
            <a:off x="711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charset="0"/>
            </a:endParaRPr>
          </a:p>
        </p:txBody>
      </p:sp>
      <p:sp>
        <p:nvSpPr>
          <p:cNvPr id="97288" name="Rectangle 9"/>
          <p:cNvSpPr>
            <a:spLocks noChangeArrowheads="1"/>
          </p:cNvSpPr>
          <p:nvPr/>
        </p:nvSpPr>
        <p:spPr bwMode="gray">
          <a:xfrm>
            <a:off x="442913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charset="0"/>
            </a:endParaRPr>
          </a:p>
        </p:txBody>
      </p:sp>
      <p:sp>
        <p:nvSpPr>
          <p:cNvPr id="97289" name="Rectangle 10"/>
          <p:cNvSpPr>
            <a:spLocks noChangeArrowheads="1"/>
          </p:cNvSpPr>
          <p:nvPr/>
        </p:nvSpPr>
        <p:spPr bwMode="auto">
          <a:xfrm>
            <a:off x="152400" y="1447800"/>
            <a:ext cx="8839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0" name="Rectangle 11"/>
          <p:cNvSpPr>
            <a:spLocks noChangeArrowheads="1"/>
          </p:cNvSpPr>
          <p:nvPr/>
        </p:nvSpPr>
        <p:spPr bwMode="auto">
          <a:xfrm>
            <a:off x="304800" y="2665412"/>
            <a:ext cx="8534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baseline="0" dirty="0"/>
              <a:t>Consider a channel with a 1-MHz bandwidth. The SNR for this channel is 63. What are the appropriate bit rate and signal level?</a:t>
            </a:r>
          </a:p>
        </p:txBody>
      </p:sp>
      <p:sp>
        <p:nvSpPr>
          <p:cNvPr id="97291" name="Text Box 12"/>
          <p:cNvSpPr txBox="1">
            <a:spLocks noChangeArrowheads="1"/>
          </p:cNvSpPr>
          <p:nvPr/>
        </p:nvSpPr>
        <p:spPr bwMode="auto">
          <a:xfrm>
            <a:off x="1143000" y="182563"/>
            <a:ext cx="72263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3200" baseline="0" dirty="0">
                <a:solidFill>
                  <a:schemeClr val="hlink"/>
                </a:solidFill>
              </a:rPr>
              <a:t>Example: Combining Shannon &amp; </a:t>
            </a:r>
            <a:r>
              <a:rPr lang="en-US" sz="3200" baseline="0" dirty="0" err="1">
                <a:solidFill>
                  <a:schemeClr val="hlink"/>
                </a:solidFill>
              </a:rPr>
              <a:t>Nyquist</a:t>
            </a:r>
            <a:endParaRPr lang="en-US" sz="3200" baseline="0" dirty="0">
              <a:solidFill>
                <a:schemeClr val="hlink"/>
              </a:solidFill>
            </a:endParaRPr>
          </a:p>
        </p:txBody>
      </p:sp>
      <p:pic>
        <p:nvPicPr>
          <p:cNvPr id="9729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570412"/>
            <a:ext cx="7370763" cy="441325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293" name="Rectangle 15"/>
          <p:cNvSpPr>
            <a:spLocks noChangeArrowheads="1"/>
          </p:cNvSpPr>
          <p:nvPr/>
        </p:nvSpPr>
        <p:spPr bwMode="auto">
          <a:xfrm>
            <a:off x="228600" y="5256212"/>
            <a:ext cx="8534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baseline="0" dirty="0"/>
              <a:t>For better performance choose something lower, 4 Mbps, for example. Thus, use the </a:t>
            </a:r>
            <a:r>
              <a:rPr lang="en-US" baseline="0" dirty="0" err="1"/>
              <a:t>Nyquist</a:t>
            </a:r>
            <a:r>
              <a:rPr lang="en-US" baseline="0" dirty="0"/>
              <a:t> formula to find the number of signal levels.</a:t>
            </a:r>
          </a:p>
        </p:txBody>
      </p:sp>
      <p:pic>
        <p:nvPicPr>
          <p:cNvPr id="97294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094412"/>
            <a:ext cx="5030787" cy="350837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295" name="Rectangle 17"/>
          <p:cNvSpPr>
            <a:spLocks noChangeArrowheads="1"/>
          </p:cNvSpPr>
          <p:nvPr/>
        </p:nvSpPr>
        <p:spPr bwMode="auto">
          <a:xfrm>
            <a:off x="304800" y="3273425"/>
            <a:ext cx="8534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baseline="0"/>
              <a:t>First, we use the Shannon formula to find the upper limit.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1545848"/>
            <a:ext cx="89154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latin typeface="Arial" charset="0"/>
              </a:rPr>
              <a:t>The Shannon capacity gives us the upper limit; the </a:t>
            </a:r>
            <a:r>
              <a:rPr lang="en-US" sz="2600" dirty="0" err="1">
                <a:latin typeface="Arial" charset="0"/>
              </a:rPr>
              <a:t>Nyquist</a:t>
            </a:r>
            <a:r>
              <a:rPr lang="en-US" sz="2600" dirty="0">
                <a:latin typeface="Arial" charset="0"/>
              </a:rPr>
              <a:t> formula tells us how many signal levels we need.</a:t>
            </a:r>
          </a:p>
        </p:txBody>
      </p:sp>
    </p:spTree>
    <p:extLst>
      <p:ext uri="{BB962C8B-B14F-4D97-AF65-F5344CB8AC3E}">
        <p14:creationId xmlns:p14="http://schemas.microsoft.com/office/powerpoint/2010/main" val="4247059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charset="0"/>
            </a:endParaRPr>
          </a:p>
        </p:txBody>
      </p:sp>
      <p:sp>
        <p:nvSpPr>
          <p:cNvPr id="139268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charset="0"/>
            </a:endParaRPr>
          </a:p>
        </p:txBody>
      </p:sp>
      <p:sp>
        <p:nvSpPr>
          <p:cNvPr id="139269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charset="0"/>
            </a:endParaRPr>
          </a:p>
        </p:txBody>
      </p:sp>
      <p:sp>
        <p:nvSpPr>
          <p:cNvPr id="139270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charset="0"/>
            </a:endParaRPr>
          </a:p>
        </p:txBody>
      </p:sp>
      <p:sp>
        <p:nvSpPr>
          <p:cNvPr id="139271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charset="0"/>
            </a:endParaRPr>
          </a:p>
        </p:txBody>
      </p:sp>
      <p:sp>
        <p:nvSpPr>
          <p:cNvPr id="139272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charset="0"/>
            </a:endParaRPr>
          </a:p>
        </p:txBody>
      </p:sp>
      <p:sp>
        <p:nvSpPr>
          <p:cNvPr id="139273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 i="0" baseline="0">
              <a:latin typeface="Tahoma" charset="0"/>
            </a:endParaRPr>
          </a:p>
        </p:txBody>
      </p:sp>
      <p:sp>
        <p:nvSpPr>
          <p:cNvPr id="139274" name="Line 9"/>
          <p:cNvSpPr>
            <a:spLocks noChangeShapeType="1"/>
          </p:cNvSpPr>
          <p:nvPr/>
        </p:nvSpPr>
        <p:spPr bwMode="auto">
          <a:xfrm>
            <a:off x="457200" y="2133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75" name="Line 10"/>
          <p:cNvSpPr>
            <a:spLocks noChangeShapeType="1"/>
          </p:cNvSpPr>
          <p:nvPr/>
        </p:nvSpPr>
        <p:spPr bwMode="auto">
          <a:xfrm>
            <a:off x="458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76" name="Rectangle 11"/>
          <p:cNvSpPr>
            <a:spLocks noChangeArrowheads="1"/>
          </p:cNvSpPr>
          <p:nvPr/>
        </p:nvSpPr>
        <p:spPr bwMode="auto">
          <a:xfrm>
            <a:off x="495300" y="2225675"/>
            <a:ext cx="8077200" cy="2528888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i="0" baseline="0">
                <a:latin typeface="Arial" charset="0"/>
              </a:rPr>
              <a:t>If the available channel is a bandpass channel, we cannot send the digital signal directly to the channel; </a:t>
            </a:r>
            <a:br>
              <a:rPr lang="en-US" sz="3200" i="0" baseline="0">
                <a:latin typeface="Arial" charset="0"/>
              </a:rPr>
            </a:br>
            <a:r>
              <a:rPr lang="en-US" sz="3200" i="0" baseline="0">
                <a:latin typeface="Arial" charset="0"/>
              </a:rPr>
              <a:t>we need to convert the digital signal to an analog signal before transmission.</a:t>
            </a:r>
          </a:p>
        </p:txBody>
      </p:sp>
      <p:grpSp>
        <p:nvGrpSpPr>
          <p:cNvPr id="139277" name="Group 12"/>
          <p:cNvGrpSpPr>
            <a:grpSpLocks/>
          </p:cNvGrpSpPr>
          <p:nvPr/>
        </p:nvGrpSpPr>
        <p:grpSpPr bwMode="auto">
          <a:xfrm>
            <a:off x="457200" y="1524000"/>
            <a:ext cx="1143000" cy="566738"/>
            <a:chOff x="1200" y="1248"/>
            <a:chExt cx="720" cy="357"/>
          </a:xfrm>
        </p:grpSpPr>
        <p:pic>
          <p:nvPicPr>
            <p:cNvPr id="139278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9279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 i="1" baseline="-18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800" b="1" i="1" baseline="-18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800" b="1" i="1" baseline="-18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800" b="1" i="1" baseline="-18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800" b="1" i="1" baseline="-18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 i="1" baseline="-18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7163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3" name="Text Box 4"/>
          <p:cNvSpPr txBox="1">
            <a:spLocks noChangeArrowheads="1"/>
          </p:cNvSpPr>
          <p:nvPr/>
        </p:nvSpPr>
        <p:spPr bwMode="auto">
          <a:xfrm>
            <a:off x="304800" y="152400"/>
            <a:ext cx="8315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400" i="0" baseline="0">
                <a:solidFill>
                  <a:schemeClr val="folHlink"/>
                </a:solidFill>
              </a:rPr>
              <a:t>Figure 3.24  </a:t>
            </a:r>
            <a:r>
              <a:rPr lang="en-US" sz="2000" baseline="0"/>
              <a:t>Modulation of a digital signal for transmission on a bandpass </a:t>
            </a:r>
            <a:br>
              <a:rPr lang="en-US" sz="2000" baseline="0"/>
            </a:br>
            <a:r>
              <a:rPr lang="en-US" sz="2000" baseline="0"/>
              <a:t>                          channel</a:t>
            </a:r>
          </a:p>
        </p:txBody>
      </p:sp>
      <p:pic>
        <p:nvPicPr>
          <p:cNvPr id="14029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1633538"/>
            <a:ext cx="8683625" cy="431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344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304800" y="533400"/>
            <a:ext cx="825341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3200" i="0" baseline="0" dirty="0">
                <a:solidFill>
                  <a:schemeClr val="folHlink"/>
                </a:solidFill>
              </a:rPr>
              <a:t>Convert the following into the Frequency-domain representation</a:t>
            </a:r>
            <a:endParaRPr lang="en-US" sz="3200" baseline="0" dirty="0"/>
          </a:p>
        </p:txBody>
      </p:sp>
      <p:pic>
        <p:nvPicPr>
          <p:cNvPr id="1464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09"/>
          <a:stretch>
            <a:fillRect/>
          </a:stretch>
        </p:blipFill>
        <p:spPr bwMode="auto">
          <a:xfrm>
            <a:off x="1066800" y="1828800"/>
            <a:ext cx="6553200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305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Digital Transmission</a:t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Digital-To-Digital Conversion</a:t>
            </a:r>
          </a:p>
          <a:p>
            <a:r>
              <a:rPr lang="en-US" dirty="0" smtClean="0"/>
              <a:t>Analog-</a:t>
            </a:r>
            <a:r>
              <a:rPr lang="en-US" dirty="0"/>
              <a:t>To-Digital Conversion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07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aseline="0">
                <a:solidFill>
                  <a:schemeClr val="bg2"/>
                </a:solidFill>
                <a:latin typeface="Arial" charset="0"/>
              </a:rPr>
              <a:t>4.</a:t>
            </a:r>
            <a:fld id="{88E29A34-AE5C-7D4F-BE55-FCBCDC5779F1}" type="slidenum">
              <a:rPr lang="en-US" baseline="0">
                <a:solidFill>
                  <a:schemeClr val="bg2"/>
                </a:solidFill>
                <a:latin typeface="Arial" charset="0"/>
              </a:rPr>
              <a:pPr/>
              <a:t>17</a:t>
            </a:fld>
            <a:endParaRPr lang="en-US" baseline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958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aseline="0">
                <a:solidFill>
                  <a:schemeClr val="bg2"/>
                </a:solidFill>
                <a:latin typeface="Arial" charset="0"/>
              </a:rPr>
              <a:t>4.</a:t>
            </a:r>
            <a:fld id="{66BF9083-9D2A-3D43-8280-A3B85510B0BA}" type="slidenum">
              <a:rPr lang="en-US" baseline="0">
                <a:solidFill>
                  <a:schemeClr val="bg2"/>
                </a:solidFill>
                <a:latin typeface="Arial" charset="0"/>
              </a:rPr>
              <a:pPr/>
              <a:t>18</a:t>
            </a:fld>
            <a:endParaRPr lang="en-US" baseline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509000" cy="7620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600" b="1">
                <a:latin typeface="Tahoma" charset="0"/>
              </a:rPr>
              <a:t>Analog Data</a:t>
            </a:r>
            <a:r>
              <a:rPr lang="en-US" sz="3600" b="1">
                <a:latin typeface="Tahoma" charset="0"/>
                <a:sym typeface="Arial Alternative" charset="0"/>
              </a:rPr>
              <a:t>--&gt;</a:t>
            </a:r>
            <a:r>
              <a:rPr lang="en-US" sz="3600" b="1">
                <a:latin typeface="Tahoma" charset="0"/>
              </a:rPr>
              <a:t>Signal Options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229600" cy="44958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Tahoma" charset="0"/>
              </a:rPr>
              <a:t>Analog data to analog signal</a:t>
            </a:r>
          </a:p>
          <a:p>
            <a:pPr lvl="1" eaLnBrk="1" hangingPunct="1"/>
            <a:r>
              <a:rPr lang="en-US" dirty="0" smtClean="0">
                <a:latin typeface="Tahoma" charset="0"/>
              </a:rPr>
              <a:t>Easy </a:t>
            </a:r>
            <a:r>
              <a:rPr lang="en-US" dirty="0">
                <a:latin typeface="Tahoma" charset="0"/>
              </a:rPr>
              <a:t>conversion (</a:t>
            </a:r>
            <a:r>
              <a:rPr lang="en-US" dirty="0" err="1">
                <a:latin typeface="Tahoma" charset="0"/>
              </a:rPr>
              <a:t>eg</a:t>
            </a:r>
            <a:r>
              <a:rPr lang="en-US" dirty="0">
                <a:latin typeface="Tahoma" charset="0"/>
              </a:rPr>
              <a:t> telephone)</a:t>
            </a:r>
          </a:p>
          <a:p>
            <a:pPr lvl="1" eaLnBrk="1" hangingPunct="1"/>
            <a:r>
              <a:rPr lang="en-US" dirty="0">
                <a:latin typeface="Tahoma" charset="0"/>
              </a:rPr>
              <a:t>Used in traditional analog telephony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Tahoma" charset="0"/>
              </a:rPr>
              <a:t>Analog data to digital signal</a:t>
            </a:r>
          </a:p>
          <a:p>
            <a:pPr lvl="1" eaLnBrk="1" hangingPunct="1"/>
            <a:r>
              <a:rPr lang="en-US" dirty="0">
                <a:latin typeface="Tahoma" charset="0"/>
              </a:rPr>
              <a:t>Requires a codec (en</a:t>
            </a:r>
            <a:r>
              <a:rPr lang="en-US" dirty="0">
                <a:solidFill>
                  <a:srgbClr val="FF0000"/>
                </a:solidFill>
                <a:latin typeface="Tahoma" charset="0"/>
              </a:rPr>
              <a:t>co</a:t>
            </a:r>
            <a:r>
              <a:rPr lang="en-US" dirty="0">
                <a:latin typeface="Tahoma" charset="0"/>
              </a:rPr>
              <a:t>der/</a:t>
            </a:r>
            <a:r>
              <a:rPr lang="en-US" dirty="0">
                <a:solidFill>
                  <a:srgbClr val="FF0000"/>
                </a:solidFill>
                <a:latin typeface="Tahoma" charset="0"/>
              </a:rPr>
              <a:t>dec</a:t>
            </a:r>
            <a:r>
              <a:rPr lang="en-US" dirty="0">
                <a:latin typeface="Tahoma" charset="0"/>
              </a:rPr>
              <a:t>oder)</a:t>
            </a:r>
          </a:p>
          <a:p>
            <a:pPr lvl="1" eaLnBrk="1" hangingPunct="1"/>
            <a:r>
              <a:rPr lang="en-US" dirty="0">
                <a:latin typeface="Tahoma" charset="0"/>
              </a:rPr>
              <a:t>Allows use of digital telephony, voice mail</a:t>
            </a:r>
          </a:p>
        </p:txBody>
      </p:sp>
    </p:spTree>
    <p:extLst>
      <p:ext uri="{BB962C8B-B14F-4D97-AF65-F5344CB8AC3E}">
        <p14:creationId xmlns:p14="http://schemas.microsoft.com/office/powerpoint/2010/main" val="40230135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aseline="0">
                <a:solidFill>
                  <a:schemeClr val="bg2"/>
                </a:solidFill>
                <a:latin typeface="Arial" charset="0"/>
              </a:rPr>
              <a:t>4.</a:t>
            </a:r>
            <a:fld id="{C0406480-0988-5A4B-952B-AAA8ECE2B550}" type="slidenum">
              <a:rPr lang="en-US" baseline="0">
                <a:solidFill>
                  <a:schemeClr val="bg2"/>
                </a:solidFill>
                <a:latin typeface="Arial" charset="0"/>
              </a:rPr>
              <a:pPr/>
              <a:t>19</a:t>
            </a:fld>
            <a:endParaRPr lang="en-US" baseline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432800" cy="6858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600" b="1">
                <a:latin typeface="Tahoma" charset="0"/>
              </a:rPr>
              <a:t>Digital Data</a:t>
            </a:r>
            <a:r>
              <a:rPr lang="en-US" sz="3600" b="1">
                <a:latin typeface="Tahoma" charset="0"/>
                <a:sym typeface="Arial Alternative" charset="0"/>
              </a:rPr>
              <a:t>--&gt;S</a:t>
            </a:r>
            <a:r>
              <a:rPr lang="en-US" sz="3600" b="1">
                <a:latin typeface="Tahoma" charset="0"/>
              </a:rPr>
              <a:t>ignal Options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305800" cy="51054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z="2400" b="1">
              <a:latin typeface="Tahoma" charset="0"/>
            </a:endParaRPr>
          </a:p>
          <a:p>
            <a:pPr eaLnBrk="1" hangingPunct="1"/>
            <a:r>
              <a:rPr lang="en-US" sz="2400" b="1">
                <a:latin typeface="Tahoma" charset="0"/>
              </a:rPr>
              <a:t>Digital data to analog signal</a:t>
            </a:r>
          </a:p>
          <a:p>
            <a:pPr lvl="1" eaLnBrk="1" hangingPunct="1"/>
            <a:r>
              <a:rPr lang="en-US" sz="2400" b="1">
                <a:latin typeface="Tahoma" charset="0"/>
              </a:rPr>
              <a:t>Requires modem (</a:t>
            </a:r>
            <a:r>
              <a:rPr lang="en-US" sz="2400" b="1">
                <a:solidFill>
                  <a:srgbClr val="FF0000"/>
                </a:solidFill>
                <a:latin typeface="Tahoma" charset="0"/>
              </a:rPr>
              <a:t>mo</a:t>
            </a:r>
            <a:r>
              <a:rPr lang="en-US" sz="2400" b="1">
                <a:latin typeface="Tahoma" charset="0"/>
              </a:rPr>
              <a:t>dulator/</a:t>
            </a:r>
            <a:r>
              <a:rPr lang="en-US" sz="2400" b="1">
                <a:solidFill>
                  <a:srgbClr val="FF0000"/>
                </a:solidFill>
                <a:latin typeface="Tahoma" charset="0"/>
              </a:rPr>
              <a:t>dem</a:t>
            </a:r>
            <a:r>
              <a:rPr lang="en-US" sz="2400" b="1">
                <a:latin typeface="Tahoma" charset="0"/>
              </a:rPr>
              <a:t>odulator)</a:t>
            </a:r>
          </a:p>
          <a:p>
            <a:pPr lvl="1" eaLnBrk="1" hangingPunct="1"/>
            <a:r>
              <a:rPr lang="en-US" sz="2400" b="1">
                <a:latin typeface="Tahoma" charset="0"/>
              </a:rPr>
              <a:t>Necessary when analog transmission is used</a:t>
            </a:r>
          </a:p>
          <a:p>
            <a:pPr eaLnBrk="1" hangingPunct="1"/>
            <a:endParaRPr lang="en-US" sz="2400" b="1">
              <a:latin typeface="Tahoma" charset="0"/>
            </a:endParaRPr>
          </a:p>
          <a:p>
            <a:pPr eaLnBrk="1" hangingPunct="1"/>
            <a:r>
              <a:rPr lang="en-US" sz="2400" b="1">
                <a:solidFill>
                  <a:srgbClr val="FF0000"/>
                </a:solidFill>
                <a:latin typeface="Tahoma" charset="0"/>
              </a:rPr>
              <a:t>Digital data to digital signal</a:t>
            </a:r>
          </a:p>
          <a:p>
            <a:pPr lvl="1" eaLnBrk="1" hangingPunct="1"/>
            <a:r>
              <a:rPr lang="en-US" sz="2400" b="1">
                <a:latin typeface="Tahoma" charset="0"/>
              </a:rPr>
              <a:t>Less expensive when large amounts of data are involved</a:t>
            </a:r>
          </a:p>
          <a:p>
            <a:pPr lvl="1" eaLnBrk="1" hangingPunct="1"/>
            <a:r>
              <a:rPr lang="en-US" sz="2400" b="1">
                <a:latin typeface="Tahoma" charset="0"/>
              </a:rPr>
              <a:t>More reliable because no conversion is involved</a:t>
            </a:r>
          </a:p>
        </p:txBody>
      </p:sp>
    </p:spTree>
    <p:extLst>
      <p:ext uri="{BB962C8B-B14F-4D97-AF65-F5344CB8AC3E}">
        <p14:creationId xmlns:p14="http://schemas.microsoft.com/office/powerpoint/2010/main" val="40794287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8BF299E-EB9A-D443-B893-184F166EF926}" type="slidenum">
              <a:rPr lang="en-US" sz="2000" i="0" baseline="0">
                <a:latin typeface="Arial" charset="0"/>
              </a:rPr>
              <a:pPr/>
              <a:t>2</a:t>
            </a:fld>
            <a:endParaRPr lang="en-US" sz="2000" i="0" baseline="0">
              <a:latin typeface="Arial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  <a:cs typeface="Arial" charset="0"/>
              </a:rPr>
              <a:t>Analog vs. Digital Signals</a:t>
            </a:r>
          </a:p>
        </p:txBody>
      </p:sp>
      <p:graphicFrame>
        <p:nvGraphicFramePr>
          <p:cNvPr id="27652" name="Object 2"/>
          <p:cNvGraphicFramePr>
            <a:graphicFrameLocks noGrp="1" noChangeAspect="1"/>
          </p:cNvGraphicFramePr>
          <p:nvPr>
            <p:ph type="chart" sz="half" idx="1"/>
          </p:nvPr>
        </p:nvGraphicFramePr>
        <p:xfrm>
          <a:off x="1981200" y="1371600"/>
          <a:ext cx="5257800" cy="348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Bitmap Image" r:id="rId4" imgW="3905795" imgH="2591162" progId="Paint.Picture">
                  <p:embed/>
                </p:oleObj>
              </mc:Choice>
              <mc:Fallback>
                <p:oleObj name="Bitmap Image" r:id="rId4" imgW="3905795" imgH="259116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371600"/>
                        <a:ext cx="5257800" cy="348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Rectangle 4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33400" y="5299075"/>
            <a:ext cx="8305800" cy="1101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  <a:cs typeface="Arial" charset="0"/>
              </a:rPr>
              <a:t>Analog signals have a continuously varying voltage-versus-time graph</a:t>
            </a:r>
          </a:p>
        </p:txBody>
      </p:sp>
    </p:spTree>
    <p:extLst>
      <p:ext uri="{BB962C8B-B14F-4D97-AF65-F5344CB8AC3E}">
        <p14:creationId xmlns:p14="http://schemas.microsoft.com/office/powerpoint/2010/main" val="550090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Digital-to-digital Conversion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SzPct val="117000"/>
            </a:pPr>
            <a:r>
              <a:rPr lang="en-US" dirty="0">
                <a:solidFill>
                  <a:srgbClr val="0033CC"/>
                </a:solidFill>
              </a:rPr>
              <a:t>Line Coding: </a:t>
            </a:r>
            <a:r>
              <a:rPr lang="en-US" dirty="0">
                <a:solidFill>
                  <a:srgbClr val="FF0000"/>
                </a:solidFill>
              </a:rPr>
              <a:t>digital data</a:t>
            </a:r>
            <a:r>
              <a:rPr lang="en-US" dirty="0">
                <a:solidFill>
                  <a:srgbClr val="0033CC"/>
                </a:solidFill>
              </a:rPr>
              <a:t> to </a:t>
            </a:r>
            <a:r>
              <a:rPr lang="en-US" dirty="0">
                <a:solidFill>
                  <a:srgbClr val="FF0000"/>
                </a:solidFill>
              </a:rPr>
              <a:t>digital </a:t>
            </a:r>
            <a:r>
              <a:rPr lang="en-US" dirty="0" smtClean="0">
                <a:solidFill>
                  <a:srgbClr val="FF0000"/>
                </a:solidFill>
              </a:rPr>
              <a:t>signals</a:t>
            </a:r>
            <a:endParaRPr lang="en-US" dirty="0" smtClean="0">
              <a:solidFill>
                <a:srgbClr val="0033CC"/>
              </a:solidFill>
            </a:endParaRPr>
          </a:p>
          <a:p>
            <a:pPr>
              <a:buClr>
                <a:schemeClr val="tx1"/>
              </a:buClr>
              <a:buSzPct val="117000"/>
            </a:pPr>
            <a:endParaRPr lang="en-US" dirty="0">
              <a:solidFill>
                <a:srgbClr val="0033CC"/>
              </a:solidFill>
            </a:endParaRPr>
          </a:p>
          <a:p>
            <a:pPr>
              <a:buClr>
                <a:schemeClr val="tx1"/>
              </a:buClr>
              <a:buSzPct val="117000"/>
            </a:pPr>
            <a:r>
              <a:rPr lang="en-US" dirty="0">
                <a:solidFill>
                  <a:srgbClr val="0033CC"/>
                </a:solidFill>
              </a:rPr>
              <a:t>Block Coding: </a:t>
            </a:r>
            <a:r>
              <a:rPr lang="en-US" dirty="0" err="1">
                <a:solidFill>
                  <a:srgbClr val="FF0000"/>
                </a:solidFill>
              </a:rPr>
              <a:t>mB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nB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rgbClr val="0033CC"/>
                </a:solidFill>
              </a:rPr>
              <a:t>coding </a:t>
            </a:r>
            <a:r>
              <a:rPr lang="en-US" dirty="0">
                <a:solidFill>
                  <a:srgbClr val="0033CC"/>
                </a:solidFill>
              </a:rPr>
              <a:t>(optionally used)</a:t>
            </a:r>
          </a:p>
          <a:p>
            <a:pPr>
              <a:buClr>
                <a:schemeClr val="tx1"/>
              </a:buClr>
              <a:buSzPct val="117000"/>
            </a:pPr>
            <a:r>
              <a:rPr lang="en-US" dirty="0">
                <a:solidFill>
                  <a:srgbClr val="0033CC"/>
                </a:solidFill>
              </a:rPr>
              <a:t>Scrambling: to avoid long </a:t>
            </a:r>
            <a:r>
              <a:rPr lang="en-US" dirty="0" smtClean="0">
                <a:solidFill>
                  <a:srgbClr val="0033CC"/>
                </a:solidFill>
              </a:rPr>
              <a:t>0s </a:t>
            </a:r>
            <a:r>
              <a:rPr lang="en-US" dirty="0">
                <a:solidFill>
                  <a:srgbClr val="0033CC"/>
                </a:solidFill>
              </a:rPr>
              <a:t>(optionally used)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93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37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Figure 4.1  </a:t>
            </a:r>
            <a:r>
              <a:rPr lang="en-US" b="1" i="1" baseline="0"/>
              <a:t>Line coding and decoding</a:t>
            </a:r>
          </a:p>
        </p:txBody>
      </p:sp>
      <p:pic>
        <p:nvPicPr>
          <p:cNvPr id="819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2111375"/>
            <a:ext cx="8775700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248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33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Figure 4.2  </a:t>
            </a:r>
            <a:r>
              <a:rPr lang="en-US" b="1" i="1" baseline="0"/>
              <a:t>Signal element versus data element</a:t>
            </a:r>
          </a:p>
        </p:txBody>
      </p:sp>
      <p:pic>
        <p:nvPicPr>
          <p:cNvPr id="922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6105525" cy="488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6715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>
                <a:latin typeface="Tahoma" charset="0"/>
              </a:rPr>
              <a:t>Issues on Digital Transmission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308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/>
              <a:buChar char="•"/>
              <a:defRPr/>
            </a:pPr>
            <a:r>
              <a:rPr lang="en-US" dirty="0" smtClean="0">
                <a:ea typeface="+mn-ea"/>
              </a:rPr>
              <a:t>Self-synchronization.</a:t>
            </a:r>
          </a:p>
          <a:p>
            <a:pPr lvl="1" eaLnBrk="1" hangingPunct="1">
              <a:buFont typeface="Lucida Grande"/>
              <a:buChar char="-"/>
              <a:defRPr/>
            </a:pPr>
            <a:r>
              <a:rPr lang="en-US" dirty="0" smtClean="0"/>
              <a:t>Clock skew between sender and receiver</a:t>
            </a:r>
          </a:p>
          <a:p>
            <a:pPr eaLnBrk="1" hangingPunct="1">
              <a:buFont typeface="Arial"/>
              <a:buChar char="•"/>
              <a:defRPr/>
            </a:pPr>
            <a:r>
              <a:rPr lang="en-US" dirty="0" smtClean="0">
                <a:ea typeface="+mn-ea"/>
              </a:rPr>
              <a:t>Built-in error detection.</a:t>
            </a:r>
          </a:p>
          <a:p>
            <a:pPr eaLnBrk="1" hangingPunct="1">
              <a:buFont typeface="Arial"/>
              <a:buChar char="•"/>
              <a:defRPr/>
            </a:pPr>
            <a:r>
              <a:rPr lang="en-US" dirty="0" smtClean="0">
                <a:ea typeface="+mn-ea"/>
              </a:rPr>
              <a:t>Immunity to Noise.</a:t>
            </a:r>
          </a:p>
          <a:p>
            <a:pPr eaLnBrk="1" hangingPunct="1">
              <a:buFont typeface="Arial"/>
              <a:buChar char="•"/>
              <a:defRPr/>
            </a:pPr>
            <a:r>
              <a:rPr lang="en-US" dirty="0" smtClean="0">
                <a:ea typeface="+mn-ea"/>
              </a:rPr>
              <a:t>Complexity.</a:t>
            </a:r>
          </a:p>
          <a:p>
            <a:pPr lvl="1" eaLnBrk="1" hangingPunct="1">
              <a:buFont typeface="Lucida Grande"/>
              <a:buChar char="-"/>
              <a:defRPr/>
            </a:pPr>
            <a:r>
              <a:rPr lang="en-US" dirty="0" smtClean="0"/>
              <a:t>Needs time to interpret (2 levels vs. 64 levels)</a:t>
            </a:r>
          </a:p>
          <a:p>
            <a:pPr lvl="1" eaLnBrk="1" hangingPunct="1">
              <a:buFont typeface="Lucida Grande"/>
              <a:buChar char="-"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/>
              <a:t>Baseline Wandering. </a:t>
            </a:r>
          </a:p>
          <a:p>
            <a:pPr lvl="1">
              <a:buFont typeface="Lucida Grande"/>
              <a:buChar char="-"/>
              <a:defRPr/>
            </a:pPr>
            <a:r>
              <a:rPr lang="en-US" dirty="0"/>
              <a:t>In decoding digital signal, a running average (baseline) is used to evaluate the incoming signal power. Long 0s make the baseline down.</a:t>
            </a:r>
          </a:p>
          <a:p>
            <a:pPr lvl="1">
              <a:buFont typeface="Lucida Grande"/>
              <a:buChar char="-"/>
              <a:defRPr/>
            </a:pPr>
            <a:r>
              <a:rPr lang="en-US" dirty="0"/>
              <a:t>DC components</a:t>
            </a:r>
          </a:p>
          <a:p>
            <a:pPr lvl="1" eaLnBrk="1" hangingPunct="1">
              <a:buFont typeface="Lucida Grande"/>
              <a:buChar char="-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9826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aseline="0">
                <a:solidFill>
                  <a:schemeClr val="bg2"/>
                </a:solidFill>
                <a:latin typeface="Arial" charset="0"/>
              </a:rPr>
              <a:t>4.</a:t>
            </a:r>
            <a:fld id="{0BF8DF6E-5F32-5646-8DAC-FD856F35EB8A}" type="slidenum">
              <a:rPr lang="en-US" baseline="0">
                <a:solidFill>
                  <a:schemeClr val="bg2"/>
                </a:solidFill>
                <a:latin typeface="Arial" charset="0"/>
              </a:rPr>
              <a:pPr/>
              <a:t>24</a:t>
            </a:fld>
            <a:endParaRPr lang="en-US" baseline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1267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5078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Figure 4.3  </a:t>
            </a:r>
            <a:r>
              <a:rPr lang="en-US" b="1" i="1" baseline="0"/>
              <a:t>Effect of lack of synchronization</a:t>
            </a:r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27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1600200"/>
            <a:ext cx="6627812" cy="427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980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aseline="0">
                <a:solidFill>
                  <a:schemeClr val="bg2"/>
                </a:solidFill>
                <a:latin typeface="Arial" charset="0"/>
              </a:rPr>
              <a:t>4.</a:t>
            </a:r>
            <a:fld id="{34DBB748-6C35-F34D-B3A3-C23EE235A95E}" type="slidenum">
              <a:rPr lang="en-US" baseline="0">
                <a:solidFill>
                  <a:schemeClr val="bg2"/>
                </a:solidFill>
                <a:latin typeface="Arial" charset="0"/>
              </a:rPr>
              <a:pPr/>
              <a:t>25</a:t>
            </a:fld>
            <a:endParaRPr lang="en-US" baseline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3315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840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Figure 4.4  </a:t>
            </a:r>
            <a:r>
              <a:rPr lang="en-US" b="1" i="1" baseline="0"/>
              <a:t>Line coding schemes</a:t>
            </a:r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3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82775"/>
            <a:ext cx="7642225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7112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46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Figure 4.7  </a:t>
            </a:r>
            <a:r>
              <a:rPr lang="en-US" b="1" i="1" baseline="0"/>
              <a:t>Polar RZ scheme</a:t>
            </a:r>
          </a:p>
        </p:txBody>
      </p:sp>
      <p:pic>
        <p:nvPicPr>
          <p:cNvPr id="2048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01"/>
          <a:stretch>
            <a:fillRect/>
          </a:stretch>
        </p:blipFill>
        <p:spPr bwMode="auto">
          <a:xfrm>
            <a:off x="457200" y="1524000"/>
            <a:ext cx="75787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0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5197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Figure 4.6  </a:t>
            </a:r>
            <a:r>
              <a:rPr lang="en-US" b="1" i="1" baseline="0"/>
              <a:t>Polar NRZ-L and NRZ-I schemes</a:t>
            </a:r>
          </a:p>
        </p:txBody>
      </p:sp>
      <p:pic>
        <p:nvPicPr>
          <p:cNvPr id="184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5"/>
          <a:stretch>
            <a:fillRect/>
          </a:stretch>
        </p:blipFill>
        <p:spPr bwMode="auto">
          <a:xfrm>
            <a:off x="277813" y="1625600"/>
            <a:ext cx="8408987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5374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841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400" b="1" baseline="0" dirty="0">
                <a:solidFill>
                  <a:schemeClr val="folHlink"/>
                </a:solidFill>
              </a:rPr>
              <a:t>Figure 4.8  </a:t>
            </a:r>
            <a:r>
              <a:rPr lang="en-US" b="1" i="1" baseline="0" dirty="0"/>
              <a:t>Polar </a:t>
            </a:r>
            <a:r>
              <a:rPr lang="en-US" b="1" i="1" baseline="0" dirty="0" err="1"/>
              <a:t>biphase</a:t>
            </a:r>
            <a:r>
              <a:rPr lang="en-US" b="1" i="1" baseline="0" dirty="0"/>
              <a:t>: Manchester and differential Manchester schemes</a:t>
            </a:r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10"/>
          <a:stretch>
            <a:fillRect/>
          </a:stretch>
        </p:blipFill>
        <p:spPr bwMode="auto">
          <a:xfrm>
            <a:off x="1066800" y="1295400"/>
            <a:ext cx="6858000" cy="520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3676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152400" y="685800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400" b="1" i="1" baseline="0"/>
              <a:t>Bipolar schemes: Alternate Mark Inversion (AMI) and pseudoternary</a:t>
            </a:r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13"/>
          <a:stretch>
            <a:fillRect/>
          </a:stretch>
        </p:blipFill>
        <p:spPr bwMode="auto">
          <a:xfrm>
            <a:off x="381000" y="1600200"/>
            <a:ext cx="81756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TextBox 7"/>
          <p:cNvSpPr txBox="1">
            <a:spLocks noChangeArrowheads="1"/>
          </p:cNvSpPr>
          <p:nvPr/>
        </p:nvSpPr>
        <p:spPr bwMode="auto">
          <a:xfrm>
            <a:off x="762000" y="5334000"/>
            <a:ext cx="60198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3200"/>
              <a:t>Used by T1 with scrambling </a:t>
            </a:r>
          </a:p>
        </p:txBody>
      </p:sp>
    </p:spTree>
    <p:extLst>
      <p:ext uri="{BB962C8B-B14F-4D97-AF65-F5344CB8AC3E}">
        <p14:creationId xmlns:p14="http://schemas.microsoft.com/office/powerpoint/2010/main" val="2407428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6E62D5F-A88D-D44D-87FE-9F82330E4B48}" type="slidenum">
              <a:rPr lang="en-US" sz="2000" i="0" baseline="0">
                <a:latin typeface="Arial" charset="0"/>
              </a:rPr>
              <a:pPr/>
              <a:t>3</a:t>
            </a:fld>
            <a:endParaRPr lang="en-US" sz="2000" i="0" baseline="0">
              <a:latin typeface="Arial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4963"/>
            <a:ext cx="7772400" cy="579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>
                <a:latin typeface="Tahoma" charset="0"/>
              </a:rPr>
              <a:t>Analog vs. Digital Signals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228600" y="5181600"/>
            <a:ext cx="8610600" cy="1254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Digital signals have a square wave with instant transitions from low to high voltage states (0 to 1</a:t>
            </a:r>
            <a:r>
              <a:rPr lang="en-US" sz="2800" dirty="0" smtClean="0">
                <a:latin typeface="Tahoma" charset="0"/>
              </a:rPr>
              <a:t>)</a:t>
            </a:r>
            <a:endParaRPr lang="en-US" sz="2800" dirty="0">
              <a:latin typeface="Tahoma" charset="0"/>
            </a:endParaRPr>
          </a:p>
        </p:txBody>
      </p:sp>
      <p:graphicFrame>
        <p:nvGraphicFramePr>
          <p:cNvPr id="28677" name="Object 2"/>
          <p:cNvGraphicFramePr>
            <a:graphicFrameLocks noChangeAspect="1"/>
          </p:cNvGraphicFramePr>
          <p:nvPr/>
        </p:nvGraphicFramePr>
        <p:xfrm>
          <a:off x="1371600" y="1477963"/>
          <a:ext cx="6477000" cy="339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Bitmap Image" r:id="rId4" imgW="3933333" imgH="2542857" progId="Paint.Picture">
                  <p:embed/>
                </p:oleObj>
              </mc:Choice>
              <mc:Fallback>
                <p:oleObj name="Bitmap Image" r:id="rId4" imgW="3933333" imgH="25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77963"/>
                        <a:ext cx="6477000" cy="339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bg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4664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6129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Figure 4.19  </a:t>
            </a:r>
            <a:r>
              <a:rPr lang="en-US" b="1" i="1" baseline="0"/>
              <a:t>Two cases of B8ZS scrambling technique</a:t>
            </a:r>
          </a:p>
        </p:txBody>
      </p:sp>
      <p:pic>
        <p:nvPicPr>
          <p:cNvPr id="419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57463"/>
            <a:ext cx="8829675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24000" y="1447800"/>
            <a:ext cx="5562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charset="0"/>
              </a:rPr>
              <a:t>B8ZS substitutes eight consecutive zeros with 000VB0VB.</a:t>
            </a:r>
          </a:p>
        </p:txBody>
      </p:sp>
    </p:spTree>
    <p:extLst>
      <p:ext uri="{BB962C8B-B14F-4D97-AF65-F5344CB8AC3E}">
        <p14:creationId xmlns:p14="http://schemas.microsoft.com/office/powerpoint/2010/main" val="2039631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Analog-To-digital Conversion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SzPct val="117000"/>
              <a:buFont typeface="Wingdings" charset="0"/>
              <a:buNone/>
            </a:pPr>
            <a:r>
              <a:rPr lang="en-US" b="1" dirty="0">
                <a:solidFill>
                  <a:srgbClr val="0033CC"/>
                </a:solidFill>
              </a:rPr>
              <a:t>Pulse Code Modulation (PCM</a:t>
            </a:r>
            <a:r>
              <a:rPr lang="en-US" b="1" dirty="0" smtClean="0">
                <a:solidFill>
                  <a:srgbClr val="0033CC"/>
                </a:solidFill>
              </a:rPr>
              <a:t>)</a:t>
            </a:r>
            <a:endParaRPr lang="fr-FR" b="1" dirty="0" smtClean="0">
              <a:solidFill>
                <a:srgbClr val="0033CC"/>
              </a:solidFill>
            </a:endParaRPr>
          </a:p>
          <a:p>
            <a:pPr>
              <a:buClr>
                <a:schemeClr val="tx1"/>
              </a:buClr>
              <a:buSzPct val="117000"/>
              <a:buFont typeface="Wingdings" charset="0"/>
              <a:buNone/>
            </a:pPr>
            <a:r>
              <a:rPr lang="fr-FR" b="1" dirty="0" smtClean="0">
                <a:solidFill>
                  <a:srgbClr val="0033CC"/>
                </a:solidFill>
              </a:rPr>
              <a:t>Delta </a:t>
            </a:r>
            <a:r>
              <a:rPr lang="fr-FR" b="1" dirty="0">
                <a:solidFill>
                  <a:srgbClr val="0033CC"/>
                </a:solidFill>
              </a:rPr>
              <a:t>Modulation (DM)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10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90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Figure 4.21  </a:t>
            </a:r>
            <a:r>
              <a:rPr lang="en-US" b="1" i="1" baseline="0"/>
              <a:t>Components of PCM encoder</a:t>
            </a:r>
          </a:p>
        </p:txBody>
      </p:sp>
      <p:pic>
        <p:nvPicPr>
          <p:cNvPr id="4506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728788"/>
            <a:ext cx="8821737" cy="398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562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304800" y="304800"/>
            <a:ext cx="633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Figure 4.22  </a:t>
            </a:r>
            <a:r>
              <a:rPr lang="en-US" b="1" i="1" baseline="0"/>
              <a:t>Three different sampling methods for PCM</a:t>
            </a:r>
          </a:p>
        </p:txBody>
      </p:sp>
      <p:pic>
        <p:nvPicPr>
          <p:cNvPr id="4608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338263"/>
            <a:ext cx="8848725" cy="483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514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304800" y="3048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Figure 4.24  </a:t>
            </a:r>
            <a:r>
              <a:rPr lang="en-US" b="1" i="1" baseline="0"/>
              <a:t>Recovery of a sampled sine wave for different sampling rates</a:t>
            </a:r>
          </a:p>
        </p:txBody>
      </p:sp>
      <p:pic>
        <p:nvPicPr>
          <p:cNvPr id="471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1066800"/>
            <a:ext cx="640715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459" y="5943600"/>
            <a:ext cx="8822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charset="0"/>
              </a:rPr>
              <a:t>According to the </a:t>
            </a:r>
            <a:r>
              <a:rPr lang="en-US" b="1" dirty="0" err="1">
                <a:latin typeface="Arial" charset="0"/>
              </a:rPr>
              <a:t>Nyquist</a:t>
            </a:r>
            <a:r>
              <a:rPr lang="en-US" b="1" dirty="0">
                <a:latin typeface="Arial" charset="0"/>
              </a:rPr>
              <a:t> theorem, the sampling rate must be</a:t>
            </a:r>
          </a:p>
          <a:p>
            <a:pPr algn="ctr"/>
            <a:r>
              <a:rPr lang="en-US" b="1" dirty="0">
                <a:latin typeface="Arial" charset="0"/>
              </a:rPr>
              <a:t>at least 2 times the highest frequency contained in the signal.</a:t>
            </a:r>
          </a:p>
        </p:txBody>
      </p:sp>
    </p:spTree>
    <p:extLst>
      <p:ext uri="{BB962C8B-B14F-4D97-AF65-F5344CB8AC3E}">
        <p14:creationId xmlns:p14="http://schemas.microsoft.com/office/powerpoint/2010/main" val="336582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304800" y="304800"/>
            <a:ext cx="6740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Figure 4.26  </a:t>
            </a:r>
            <a:r>
              <a:rPr lang="en-US" b="1" i="1" baseline="0"/>
              <a:t>Quantization and encoding of a sampled signal</a:t>
            </a:r>
          </a:p>
        </p:txBody>
      </p:sp>
      <p:pic>
        <p:nvPicPr>
          <p:cNvPr id="573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1049338"/>
            <a:ext cx="6846887" cy="512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2360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08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Figure 4.27  </a:t>
            </a:r>
            <a:r>
              <a:rPr lang="en-US" b="1" i="1" baseline="0"/>
              <a:t>Components of a PCM decoder</a:t>
            </a:r>
          </a:p>
        </p:txBody>
      </p:sp>
      <p:pic>
        <p:nvPicPr>
          <p:cNvPr id="5837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82775"/>
            <a:ext cx="8510588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1849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aseline="0">
                <a:solidFill>
                  <a:schemeClr val="bg2"/>
                </a:solidFill>
                <a:latin typeface="Arial" charset="0"/>
              </a:rPr>
              <a:t>4.</a:t>
            </a:r>
            <a:fld id="{64896349-E36F-B943-ACE2-2A0CDD1D663C}" type="slidenum">
              <a:rPr lang="en-US" baseline="0">
                <a:solidFill>
                  <a:schemeClr val="bg2"/>
                </a:solidFill>
                <a:latin typeface="Arial" charset="0"/>
              </a:rPr>
              <a:pPr/>
              <a:t>37</a:t>
            </a:fld>
            <a:endParaRPr lang="en-US" baseline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aseline="0">
              <a:latin typeface="Tahoma" charset="0"/>
            </a:endParaRPr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aseline="0">
              <a:latin typeface="Tahoma" charset="0"/>
            </a:endParaRP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aseline="0">
              <a:latin typeface="Tahoma" charset="0"/>
            </a:endParaRPr>
          </a:p>
        </p:txBody>
      </p:sp>
      <p:sp>
        <p:nvSpPr>
          <p:cNvPr id="5939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aseline="0">
              <a:latin typeface="Tahoma" charset="0"/>
            </a:endParaRPr>
          </a:p>
        </p:txBody>
      </p:sp>
      <p:sp>
        <p:nvSpPr>
          <p:cNvPr id="5939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aseline="0">
              <a:latin typeface="Tahoma" charset="0"/>
            </a:endParaRPr>
          </a:p>
        </p:txBody>
      </p:sp>
      <p:sp>
        <p:nvSpPr>
          <p:cNvPr id="5940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aseline="0">
              <a:latin typeface="Tahoma" charset="0"/>
            </a:endParaRPr>
          </a:p>
        </p:txBody>
      </p:sp>
      <p:sp>
        <p:nvSpPr>
          <p:cNvPr id="5940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aseline="0">
              <a:latin typeface="Tahoma" charset="0"/>
            </a:endParaRPr>
          </a:p>
        </p:txBody>
      </p:sp>
      <p:sp>
        <p:nvSpPr>
          <p:cNvPr id="59402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 i="1" baseline="0"/>
              <a:t>We want to digitize the human voice. What is the bit rate, assuming 8 bits per sample?</a:t>
            </a:r>
          </a:p>
        </p:txBody>
      </p:sp>
      <p:sp>
        <p:nvSpPr>
          <p:cNvPr id="59403" name="Rectangle 10"/>
          <p:cNvSpPr>
            <a:spLocks noChangeArrowheads="1"/>
          </p:cNvSpPr>
          <p:nvPr/>
        </p:nvSpPr>
        <p:spPr bwMode="auto">
          <a:xfrm>
            <a:off x="228600" y="2819400"/>
            <a:ext cx="86868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800" b="1" i="1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sz="2800" b="1" i="1" baseline="0">
                <a:latin typeface="Times" charset="0"/>
              </a:rPr>
              <a:t>The human voice normally contains frequencies from 0 to 4000 Hz. So the sampling rate and bit rate are calculated as follows:</a:t>
            </a:r>
          </a:p>
        </p:txBody>
      </p:sp>
      <p:sp>
        <p:nvSpPr>
          <p:cNvPr id="59404" name="Text Box 11"/>
          <p:cNvSpPr txBox="1">
            <a:spLocks noChangeArrowheads="1"/>
          </p:cNvSpPr>
          <p:nvPr/>
        </p:nvSpPr>
        <p:spPr bwMode="auto">
          <a:xfrm>
            <a:off x="1143000" y="-76200"/>
            <a:ext cx="24876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3200" b="1" i="1" baseline="0">
                <a:solidFill>
                  <a:schemeClr val="hlink"/>
                </a:solidFill>
              </a:rPr>
              <a:t>Example 4.14</a:t>
            </a:r>
          </a:p>
        </p:txBody>
      </p:sp>
      <p:pic>
        <p:nvPicPr>
          <p:cNvPr id="5940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5057775"/>
            <a:ext cx="4886325" cy="657225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209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aseline="0">
                <a:solidFill>
                  <a:schemeClr val="bg2"/>
                </a:solidFill>
                <a:latin typeface="Arial" charset="0"/>
              </a:rPr>
              <a:t>4.</a:t>
            </a:r>
            <a:fld id="{782CC80F-9A8E-7340-A3CE-01132F1ED2AD}" type="slidenum">
              <a:rPr lang="en-US" baseline="0">
                <a:solidFill>
                  <a:schemeClr val="bg2"/>
                </a:solidFill>
                <a:latin typeface="Arial" charset="0"/>
              </a:rPr>
              <a:pPr/>
              <a:t>38</a:t>
            </a:fld>
            <a:endParaRPr lang="en-US" baseline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1443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4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5160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400" b="1" baseline="0">
                <a:solidFill>
                  <a:schemeClr val="folHlink"/>
                </a:solidFill>
              </a:rPr>
              <a:t>Figure 4.28  </a:t>
            </a:r>
            <a:r>
              <a:rPr lang="en-US" b="1" i="1" baseline="0"/>
              <a:t>The process of delta modulation</a:t>
            </a:r>
          </a:p>
        </p:txBody>
      </p:sp>
      <p:sp>
        <p:nvSpPr>
          <p:cNvPr id="61446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4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01850"/>
            <a:ext cx="7870825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4154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Analog Transmission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Digital-To-Analog Conversion</a:t>
            </a:r>
          </a:p>
          <a:p>
            <a:r>
              <a:rPr lang="en-US" dirty="0" smtClean="0"/>
              <a:t>Analog-</a:t>
            </a:r>
            <a:r>
              <a:rPr lang="en-US" dirty="0"/>
              <a:t>To</a:t>
            </a:r>
            <a:r>
              <a:rPr lang="en-US" dirty="0" smtClean="0"/>
              <a:t>-</a:t>
            </a:r>
            <a:r>
              <a:rPr lang="en-US" dirty="0"/>
              <a:t>Analog </a:t>
            </a:r>
            <a:r>
              <a:rPr lang="en-US" dirty="0" smtClean="0"/>
              <a:t>Conversion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07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aseline="0">
                <a:solidFill>
                  <a:schemeClr val="bg2"/>
                </a:solidFill>
                <a:latin typeface="Arial" charset="0"/>
              </a:rPr>
              <a:t>4.</a:t>
            </a:r>
            <a:fld id="{88E29A34-AE5C-7D4F-BE55-FCBCDC5779F1}" type="slidenum">
              <a:rPr lang="en-US" baseline="0">
                <a:solidFill>
                  <a:schemeClr val="bg2"/>
                </a:solidFill>
                <a:latin typeface="Arial" charset="0"/>
              </a:rPr>
              <a:pPr/>
              <a:t>39</a:t>
            </a:fld>
            <a:endParaRPr lang="en-US" baseline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674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>
                <a:latin typeface="Arial" charset="0"/>
                <a:cs typeface="Arial" charset="0"/>
              </a:rPr>
              <a:t>Bit Rate, Bit Length, Baud rate</a:t>
            </a:r>
          </a:p>
        </p:txBody>
      </p:sp>
      <p:sp>
        <p:nvSpPr>
          <p:cNvPr id="66563" name="Content Placeholder 3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>
                <a:latin typeface="Arial" charset="0"/>
                <a:cs typeface="Arial" charset="0"/>
              </a:rPr>
              <a:t>Bit Rate</a:t>
            </a:r>
          </a:p>
          <a:p>
            <a:pPr lvl="1"/>
            <a:r>
              <a:rPr lang="en-US" sz="2000">
                <a:latin typeface="Arial" charset="0"/>
                <a:cs typeface="Arial" charset="0"/>
              </a:rPr>
              <a:t>The number of bits sent in 1 second</a:t>
            </a:r>
          </a:p>
          <a:p>
            <a:pPr lvl="1"/>
            <a:r>
              <a:rPr lang="en-US" sz="2000">
                <a:latin typeface="Arial" charset="0"/>
                <a:cs typeface="Arial" charset="0"/>
              </a:rPr>
              <a:t>Unit: bps</a:t>
            </a:r>
          </a:p>
          <a:p>
            <a:r>
              <a:rPr lang="en-US" sz="2400">
                <a:latin typeface="Arial" charset="0"/>
                <a:cs typeface="Arial" charset="0"/>
              </a:rPr>
              <a:t>Bit Length</a:t>
            </a:r>
          </a:p>
          <a:p>
            <a:pPr lvl="1"/>
            <a:r>
              <a:rPr lang="en-US" sz="2000">
                <a:latin typeface="Arial" charset="0"/>
                <a:cs typeface="Arial" charset="0"/>
              </a:rPr>
              <a:t>The distance one bit occupies on the transmission medium</a:t>
            </a:r>
          </a:p>
          <a:p>
            <a:pPr lvl="1"/>
            <a:r>
              <a:rPr lang="en-US" sz="2000">
                <a:latin typeface="Arial" charset="0"/>
                <a:cs typeface="Arial" charset="0"/>
              </a:rPr>
              <a:t>Unit: meter, micro meter, nano meter, etc.</a:t>
            </a:r>
          </a:p>
          <a:p>
            <a:pPr lvl="1"/>
            <a:r>
              <a:rPr lang="en-US" sz="2000">
                <a:latin typeface="Arial" charset="0"/>
                <a:cs typeface="Arial" charset="0"/>
              </a:rPr>
              <a:t>Propagation speed x bit duration</a:t>
            </a:r>
          </a:p>
          <a:p>
            <a:r>
              <a:rPr lang="en-US" sz="2400">
                <a:latin typeface="Arial" charset="0"/>
                <a:cs typeface="Arial" charset="0"/>
              </a:rPr>
              <a:t>Baud Rate</a:t>
            </a:r>
          </a:p>
          <a:p>
            <a:pPr lvl="1"/>
            <a:r>
              <a:rPr lang="en-US" sz="2000">
                <a:latin typeface="Arial" charset="0"/>
                <a:cs typeface="Arial" charset="0"/>
              </a:rPr>
              <a:t>The number of signals sent in 1 second</a:t>
            </a:r>
          </a:p>
          <a:p>
            <a:pPr lvl="1"/>
            <a:r>
              <a:rPr lang="en-US" sz="2000">
                <a:latin typeface="Arial" charset="0"/>
                <a:cs typeface="Arial" charset="0"/>
              </a:rPr>
              <a:t>Bit rate = Baud rate x </a:t>
            </a:r>
            <a:r>
              <a:rPr lang="en-US" sz="2000" i="1">
                <a:latin typeface="Arial" charset="0"/>
                <a:cs typeface="Arial" charset="0"/>
              </a:rPr>
              <a:t>n </a:t>
            </a:r>
            <a:r>
              <a:rPr lang="en-US" sz="2000">
                <a:latin typeface="Arial" charset="0"/>
                <a:cs typeface="Arial" charset="0"/>
              </a:rPr>
              <a:t>( where </a:t>
            </a:r>
            <a:r>
              <a:rPr lang="en-US" sz="2000" i="1">
                <a:latin typeface="Arial" charset="0"/>
                <a:cs typeface="Arial" charset="0"/>
              </a:rPr>
              <a:t>n</a:t>
            </a:r>
            <a:r>
              <a:rPr lang="en-US" sz="2000">
                <a:latin typeface="Arial" charset="0"/>
                <a:cs typeface="Arial" charset="0"/>
              </a:rPr>
              <a:t> is the number of bits per signal) </a:t>
            </a:r>
          </a:p>
          <a:p>
            <a:pPr lvl="1"/>
            <a:endParaRPr lang="en-US" sz="2000">
              <a:latin typeface="Arial" charset="0"/>
              <a:cs typeface="Arial" charset="0"/>
            </a:endParaRPr>
          </a:p>
          <a:p>
            <a:pPr lvl="1"/>
            <a:endParaRPr lang="en-US" sz="20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503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Digital-</a:t>
            </a:r>
            <a:r>
              <a:rPr lang="en-US" dirty="0"/>
              <a:t>To-Analog Conversion</a:t>
            </a:r>
          </a:p>
        </p:txBody>
      </p:sp>
      <p:sp>
        <p:nvSpPr>
          <p:cNvPr id="307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aseline="0">
                <a:solidFill>
                  <a:schemeClr val="bg2"/>
                </a:solidFill>
                <a:latin typeface="Arial" charset="0"/>
              </a:rPr>
              <a:t>4.</a:t>
            </a:r>
            <a:fld id="{88E29A34-AE5C-7D4F-BE55-FCBCDC5779F1}" type="slidenum">
              <a:rPr lang="en-US" baseline="0">
                <a:solidFill>
                  <a:schemeClr val="bg2"/>
                </a:solidFill>
                <a:latin typeface="Arial" charset="0"/>
              </a:rPr>
              <a:pPr/>
              <a:t>40</a:t>
            </a:fld>
            <a:endParaRPr lang="en-US" baseline="0">
              <a:solidFill>
                <a:schemeClr val="bg2"/>
              </a:solidFill>
              <a:latin typeface="Arial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905000"/>
            <a:ext cx="8401050" cy="288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2154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487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FF"/>
                </a:solidFill>
                <a:latin typeface="Times New Roman" charset="0"/>
              </a:rPr>
              <a:t>Figure 5.6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   </a:t>
            </a:r>
            <a:r>
              <a:rPr lang="en-US" i="1">
                <a:latin typeface="Times New Roman" charset="0"/>
              </a:rPr>
              <a:t>FSK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pic>
        <p:nvPicPr>
          <p:cNvPr id="194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493838"/>
            <a:ext cx="7788275" cy="399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220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487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FF"/>
                </a:solidFill>
                <a:latin typeface="Times New Roman" charset="0"/>
              </a:rPr>
              <a:t>Figure 5.3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   </a:t>
            </a:r>
            <a:r>
              <a:rPr lang="en-US" i="1">
                <a:latin typeface="Times New Roman" charset="0"/>
              </a:rPr>
              <a:t>ASK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46238"/>
            <a:ext cx="7788275" cy="399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658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62050" y="624363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b="0"/>
              <a:t>5.</a:t>
            </a:r>
            <a:fld id="{917D06E4-B429-D947-9AC0-6398619E608F}" type="slidenum">
              <a:rPr lang="en-US" b="0"/>
              <a:pPr algn="l" eaLnBrk="1" hangingPunct="1"/>
              <a:t>43</a:t>
            </a:fld>
            <a:endParaRPr lang="en-US" b="0"/>
          </a:p>
        </p:txBody>
      </p:sp>
      <p:sp>
        <p:nvSpPr>
          <p:cNvPr id="27651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2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45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folHlink"/>
                </a:solidFill>
                <a:latin typeface="Times New Roman" charset="0"/>
              </a:rPr>
              <a:t>Figure 5.10  </a:t>
            </a:r>
            <a:r>
              <a:rPr lang="en-US" sz="2000" i="1">
                <a:latin typeface="Times New Roman" charset="0"/>
              </a:rPr>
              <a:t>Implementation of BPSK</a:t>
            </a:r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2463800"/>
            <a:ext cx="8080375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415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487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FF"/>
                </a:solidFill>
                <a:latin typeface="Times New Roman" charset="0"/>
              </a:rPr>
              <a:t>Figure 5.8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  </a:t>
            </a:r>
            <a:r>
              <a:rPr lang="en-US" i="1">
                <a:latin typeface="Times New Roman" charset="0"/>
              </a:rPr>
              <a:t>PSK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pic>
        <p:nvPicPr>
          <p:cNvPr id="2868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1371600"/>
            <a:ext cx="7788275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155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62050" y="624363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b="0"/>
              <a:t>5.</a:t>
            </a:r>
            <a:fld id="{46DAD800-29E8-204C-950C-BC475753403B}" type="slidenum">
              <a:rPr lang="en-US" b="0"/>
              <a:pPr algn="l" eaLnBrk="1" hangingPunct="1"/>
              <a:t>45</a:t>
            </a:fld>
            <a:endParaRPr lang="en-US" b="0"/>
          </a:p>
        </p:txBody>
      </p:sp>
      <p:sp>
        <p:nvSpPr>
          <p:cNvPr id="37891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2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5470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folHlink"/>
                </a:solidFill>
                <a:latin typeface="Times New Roman" charset="0"/>
              </a:rPr>
              <a:t>Figure 5.12  </a:t>
            </a:r>
            <a:r>
              <a:rPr lang="en-US" sz="2000" i="1">
                <a:latin typeface="Times New Roman" charset="0"/>
              </a:rPr>
              <a:t>Concept of a constellation diagram</a:t>
            </a:r>
          </a:p>
        </p:txBody>
      </p:sp>
      <p:sp>
        <p:nvSpPr>
          <p:cNvPr id="37894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789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25" y="1989138"/>
            <a:ext cx="5603875" cy="364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4884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487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FF"/>
                </a:solidFill>
                <a:latin typeface="Times New Roman" charset="0"/>
              </a:rPr>
              <a:t>Figure 5.9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   </a:t>
            </a:r>
            <a:r>
              <a:rPr lang="en-US" i="1">
                <a:latin typeface="Times New Roman" charset="0"/>
              </a:rPr>
              <a:t>PSK constellation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92375"/>
            <a:ext cx="7467600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502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487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FF"/>
                </a:solidFill>
                <a:latin typeface="Times New Roman" charset="0"/>
              </a:rPr>
              <a:t>Figure 5.11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   </a:t>
            </a:r>
            <a:r>
              <a:rPr lang="en-US" i="1">
                <a:latin typeface="Times New Roman" charset="0"/>
              </a:rPr>
              <a:t>The 4-PSK characteristics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pic>
        <p:nvPicPr>
          <p:cNvPr id="3073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7363"/>
            <a:ext cx="6858000" cy="33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89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487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FF"/>
                </a:solidFill>
                <a:latin typeface="Times New Roman" charset="0"/>
              </a:rPr>
              <a:t>Figure 5.10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   </a:t>
            </a:r>
            <a:r>
              <a:rPr lang="en-US" i="1">
                <a:latin typeface="Times New Roman" charset="0"/>
              </a:rPr>
              <a:t>The 4-PSK method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pic>
        <p:nvPicPr>
          <p:cNvPr id="3175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65263"/>
            <a:ext cx="7761287" cy="402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15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678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FF"/>
                </a:solidFill>
                <a:latin typeface="Times New Roman" charset="0"/>
              </a:rPr>
              <a:t>Figure 5.14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   </a:t>
            </a:r>
            <a:r>
              <a:rPr lang="en-US" i="1">
                <a:latin typeface="Times New Roman" charset="0"/>
              </a:rPr>
              <a:t>The 4-QAM and 8-QAM constellations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pic>
        <p:nvPicPr>
          <p:cNvPr id="4097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1716088"/>
            <a:ext cx="8199437" cy="384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461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Transmission </a:t>
            </a:r>
            <a:r>
              <a:rPr lang="en-US" dirty="0" smtClean="0">
                <a:latin typeface="Arial" charset="0"/>
                <a:cs typeface="Arial" charset="0"/>
              </a:rPr>
              <a:t>Impairment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3352800"/>
            <a:ext cx="8229600" cy="3276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/>
            <a:r>
              <a:rPr lang="en-US" sz="2400" dirty="0">
                <a:latin typeface="Arial" charset="0"/>
                <a:cs typeface="Arial" charset="0"/>
              </a:rPr>
              <a:t>Attenuation:</a:t>
            </a:r>
          </a:p>
          <a:p>
            <a:pPr lvl="1" eaLnBrk="1" hangingPunct="1"/>
            <a:r>
              <a:rPr lang="en-US" sz="2000" dirty="0">
                <a:latin typeface="Arial" charset="0"/>
                <a:cs typeface="Arial" charset="0"/>
              </a:rPr>
              <a:t>The decrease in magnitude of a signal as it travels through a transmission medium </a:t>
            </a:r>
          </a:p>
          <a:p>
            <a:pPr eaLnBrk="1" hangingPunct="1"/>
            <a:r>
              <a:rPr lang="en-US" sz="2400" dirty="0">
                <a:latin typeface="Arial" charset="0"/>
                <a:cs typeface="Arial" charset="0"/>
              </a:rPr>
              <a:t>Distortion:</a:t>
            </a:r>
          </a:p>
          <a:p>
            <a:pPr lvl="1" eaLnBrk="1" hangingPunct="1"/>
            <a:r>
              <a:rPr lang="en-US" sz="2000" dirty="0">
                <a:latin typeface="Arial" charset="0"/>
                <a:cs typeface="Arial" charset="0"/>
              </a:rPr>
              <a:t>Any undesired change in a signal during transmission (e.g. out of phase)</a:t>
            </a:r>
          </a:p>
          <a:p>
            <a:pPr eaLnBrk="1" hangingPunct="1"/>
            <a:r>
              <a:rPr lang="en-US" sz="2400" dirty="0">
                <a:latin typeface="Arial" charset="0"/>
                <a:cs typeface="Arial" charset="0"/>
              </a:rPr>
              <a:t>Noise:</a:t>
            </a:r>
          </a:p>
          <a:p>
            <a:pPr lvl="1" eaLnBrk="1" hangingPunct="1"/>
            <a:r>
              <a:rPr lang="en-US" sz="2000" dirty="0">
                <a:latin typeface="Arial" charset="0"/>
                <a:cs typeface="Arial" charset="0"/>
              </a:rPr>
              <a:t>An undesirable signal due to low-quality of a transmission medium, </a:t>
            </a:r>
            <a:r>
              <a:rPr lang="en-US" sz="2000" dirty="0" smtClean="0">
                <a:latin typeface="Arial" charset="0"/>
                <a:cs typeface="Arial" charset="0"/>
              </a:rPr>
              <a:t>impeding </a:t>
            </a:r>
            <a:r>
              <a:rPr lang="en-US" sz="2000" dirty="0">
                <a:latin typeface="Arial" charset="0"/>
                <a:cs typeface="Arial" charset="0"/>
              </a:rPr>
              <a:t>the true signal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019925" cy="221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4402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487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FF"/>
                </a:solidFill>
                <a:latin typeface="Times New Roman" charset="0"/>
              </a:rPr>
              <a:t>Figure 5.15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   </a:t>
            </a:r>
            <a:r>
              <a:rPr lang="en-US" i="1">
                <a:latin typeface="Times New Roman" charset="0"/>
              </a:rPr>
              <a:t>Time domain for an 8-QAM signal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pic>
        <p:nvPicPr>
          <p:cNvPr id="4199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90650"/>
            <a:ext cx="81534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744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487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FF"/>
                </a:solidFill>
                <a:latin typeface="Times New Roman" charset="0"/>
              </a:rPr>
              <a:t>Figure 5.16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   </a:t>
            </a:r>
            <a:r>
              <a:rPr lang="en-US" i="1">
                <a:latin typeface="Times New Roman" charset="0"/>
              </a:rPr>
              <a:t>16-QAM constellations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pic>
        <p:nvPicPr>
          <p:cNvPr id="4301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1238"/>
            <a:ext cx="7861300" cy="297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6978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487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FF"/>
                </a:solidFill>
                <a:latin typeface="Times New Roman" charset="0"/>
              </a:rPr>
              <a:t>Figure 5.17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   </a:t>
            </a:r>
            <a:r>
              <a:rPr lang="en-US" i="1">
                <a:latin typeface="Times New Roman" charset="0"/>
              </a:rPr>
              <a:t>Bit and baud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pic>
        <p:nvPicPr>
          <p:cNvPr id="4404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1219200"/>
            <a:ext cx="8547100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8866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678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FF"/>
                </a:solidFill>
                <a:latin typeface="Times New Roman" charset="0"/>
              </a:rPr>
              <a:t>Figure 5.14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   </a:t>
            </a:r>
            <a:r>
              <a:rPr lang="en-US" i="1">
                <a:latin typeface="Times New Roman" charset="0"/>
              </a:rPr>
              <a:t>The 4-QAM and 8-QAM constellations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pic>
        <p:nvPicPr>
          <p:cNvPr id="4097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1716088"/>
            <a:ext cx="8199437" cy="384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461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487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FF"/>
                </a:solidFill>
                <a:latin typeface="Times New Roman" charset="0"/>
              </a:rPr>
              <a:t>Figure 5.15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   </a:t>
            </a:r>
            <a:r>
              <a:rPr lang="en-US" i="1">
                <a:latin typeface="Times New Roman" charset="0"/>
              </a:rPr>
              <a:t>Time domain for an 8-QAM signal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pic>
        <p:nvPicPr>
          <p:cNvPr id="4199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90650"/>
            <a:ext cx="81534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744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487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FF"/>
                </a:solidFill>
                <a:latin typeface="Times New Roman" charset="0"/>
              </a:rPr>
              <a:t>Figure 5.16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   </a:t>
            </a:r>
            <a:r>
              <a:rPr lang="en-US" i="1">
                <a:latin typeface="Times New Roman" charset="0"/>
              </a:rPr>
              <a:t>16-QAM constellations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pic>
        <p:nvPicPr>
          <p:cNvPr id="4301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1238"/>
            <a:ext cx="7861300" cy="297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6978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487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FF"/>
                </a:solidFill>
                <a:latin typeface="Times New Roman" charset="0"/>
              </a:rPr>
              <a:t>Figure 5.17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   </a:t>
            </a:r>
            <a:r>
              <a:rPr lang="en-US" i="1">
                <a:latin typeface="Times New Roman" charset="0"/>
              </a:rPr>
              <a:t>Bit and baud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pic>
        <p:nvPicPr>
          <p:cNvPr id="4404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1219200"/>
            <a:ext cx="8547100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8866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486025"/>
            <a:ext cx="839152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Analog-To-Analog </a:t>
            </a:r>
            <a:r>
              <a:rPr lang="en-US" dirty="0" smtClean="0"/>
              <a:t>Conversion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83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487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FF"/>
                </a:solidFill>
                <a:latin typeface="Times New Roman" charset="0"/>
              </a:rPr>
              <a:t>Figure 5.24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   </a:t>
            </a:r>
            <a:r>
              <a:rPr lang="en-US" i="1">
                <a:latin typeface="Times New Roman" charset="0"/>
              </a:rPr>
              <a:t>Analog-to-analog modulation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pic>
        <p:nvPicPr>
          <p:cNvPr id="5428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0800"/>
            <a:ext cx="83915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997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487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FF"/>
                </a:solidFill>
                <a:latin typeface="Times New Roman" charset="0"/>
              </a:rPr>
              <a:t>Figure 5.26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   </a:t>
            </a:r>
            <a:r>
              <a:rPr lang="en-US" i="1">
                <a:latin typeface="Times New Roman" charset="0"/>
              </a:rPr>
              <a:t>Amplitude modulation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pic>
        <p:nvPicPr>
          <p:cNvPr id="5530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68400"/>
            <a:ext cx="4981575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9210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400" i="0" baseline="0">
                <a:solidFill>
                  <a:schemeClr val="folHlink"/>
                </a:solidFill>
              </a:rPr>
              <a:t>Figure 3.26  </a:t>
            </a:r>
            <a:r>
              <a:rPr lang="en-US" sz="2000" baseline="0"/>
              <a:t>Attenuation</a:t>
            </a:r>
          </a:p>
        </p:txBody>
      </p:sp>
      <p:pic>
        <p:nvPicPr>
          <p:cNvPr id="778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068513"/>
            <a:ext cx="7797800" cy="296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7920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4876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 i="1" dirty="0">
                <a:latin typeface="Times New Roman" charset="0"/>
              </a:rPr>
              <a:t>Frequency modulation (FM)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pic>
        <p:nvPicPr>
          <p:cNvPr id="6042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6042025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5116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62050" y="624363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b="0"/>
              <a:t>5.</a:t>
            </a:r>
            <a:fld id="{00240909-1CF5-624A-860C-BD6AE4B454E5}" type="slidenum">
              <a:rPr lang="en-US" b="0"/>
              <a:pPr algn="l" eaLnBrk="1" hangingPunct="1"/>
              <a:t>61</a:t>
            </a:fld>
            <a:endParaRPr lang="en-US" b="0"/>
          </a:p>
        </p:txBody>
      </p:sp>
      <p:sp>
        <p:nvSpPr>
          <p:cNvPr id="65539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65541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65542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65543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65544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6554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pic>
        <p:nvPicPr>
          <p:cNvPr id="65546" name="Picture 2" descr="File:Phase Modul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52400"/>
            <a:ext cx="3962400" cy="626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7" name="Rectangle 16"/>
          <p:cNvSpPr>
            <a:spLocks noChangeArrowheads="1"/>
          </p:cNvSpPr>
          <p:nvPr/>
        </p:nvSpPr>
        <p:spPr bwMode="auto">
          <a:xfrm>
            <a:off x="914400" y="152400"/>
            <a:ext cx="3262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i="1">
                <a:latin typeface="Times New Roman" charset="0"/>
              </a:rPr>
              <a:t>Phase Modulation (PM)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1058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487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FF"/>
                </a:solidFill>
                <a:latin typeface="Times New Roman" charset="0"/>
              </a:rPr>
              <a:t>Figure 5.19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   </a:t>
            </a:r>
            <a:r>
              <a:rPr lang="en-US" i="1">
                <a:latin typeface="Times New Roman" charset="0"/>
              </a:rPr>
              <a:t>Modulation/demodulation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/>
          </a:p>
        </p:txBody>
      </p:sp>
      <p:pic>
        <p:nvPicPr>
          <p:cNvPr id="4916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24075"/>
            <a:ext cx="862012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451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ln>
            <a:miter lim="800000"/>
          </a:ln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tabLst/>
            </a:pPr>
            <a:r>
              <a:rPr lang="en-US" sz="1000" b="0">
                <a:solidFill>
                  <a:srgbClr val="636174"/>
                </a:solidFill>
                <a:latin typeface="Verdana" charset="0"/>
              </a:rPr>
              <a:t>7.</a:t>
            </a:r>
            <a:fld id="{1497C0B5-2A50-7645-A7E3-8E6154D16898}" type="slidenum">
              <a:rPr lang="en-US" sz="1000" b="0">
                <a:solidFill>
                  <a:srgbClr val="636174"/>
                </a:solidFill>
                <a:latin typeface="Verdana" charset="0"/>
              </a:rPr>
              <a:pPr eaLnBrk="1" hangingPunct="1">
                <a:buClr>
                  <a:srgbClr val="FFFFFF"/>
                </a:buClr>
                <a:buSzPct val="100000"/>
                <a:tabLst/>
              </a:pPr>
              <a:t>63</a:t>
            </a:fld>
            <a:endParaRPr lang="en-US" sz="1000" b="0">
              <a:solidFill>
                <a:srgbClr val="636174"/>
              </a:solidFill>
              <a:latin typeface="Verdana" charset="0"/>
            </a:endParaRPr>
          </a:p>
        </p:txBody>
      </p:sp>
      <p:sp>
        <p:nvSpPr>
          <p:cNvPr id="71683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4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5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041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folHlink"/>
                </a:solidFill>
                <a:latin typeface="Times New Roman" charset="0"/>
              </a:rPr>
              <a:t>Figure 7.18  </a:t>
            </a:r>
            <a:r>
              <a:rPr lang="en-US" sz="2000" i="1">
                <a:latin typeface="Times New Roman" charset="0"/>
              </a:rPr>
              <a:t>Propagation methods</a:t>
            </a:r>
          </a:p>
        </p:txBody>
      </p:sp>
      <p:sp>
        <p:nvSpPr>
          <p:cNvPr id="71686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168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917700"/>
            <a:ext cx="8501062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3190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ln>
            <a:miter lim="800000"/>
          </a:ln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tabLst/>
            </a:pPr>
            <a:r>
              <a:rPr lang="en-US" sz="1000" b="0">
                <a:solidFill>
                  <a:srgbClr val="636174"/>
                </a:solidFill>
                <a:latin typeface="Verdana" charset="0"/>
              </a:rPr>
              <a:t>7.</a:t>
            </a:r>
            <a:fld id="{36B66F4C-62B7-7844-AF12-5B1E22D24B67}" type="slidenum">
              <a:rPr lang="en-US" sz="1000" b="0">
                <a:solidFill>
                  <a:srgbClr val="636174"/>
                </a:solidFill>
                <a:latin typeface="Verdana" charset="0"/>
              </a:rPr>
              <a:pPr eaLnBrk="1" hangingPunct="1">
                <a:buClr>
                  <a:srgbClr val="FFFFFF"/>
                </a:buClr>
                <a:buSzPct val="100000"/>
                <a:tabLst/>
              </a:pPr>
              <a:t>64</a:t>
            </a:fld>
            <a:endParaRPr lang="en-US" sz="1000" b="0">
              <a:solidFill>
                <a:srgbClr val="636174"/>
              </a:solidFill>
              <a:latin typeface="Verdana" charset="0"/>
            </a:endParaRPr>
          </a:p>
        </p:txBody>
      </p:sp>
      <p:sp>
        <p:nvSpPr>
          <p:cNvPr id="72707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08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09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77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folHlink"/>
                </a:solidFill>
                <a:latin typeface="Times New Roman" charset="0"/>
              </a:rPr>
              <a:t>Figure 7.19  </a:t>
            </a:r>
            <a:r>
              <a:rPr lang="en-US" sz="2000" i="1">
                <a:latin typeface="Times New Roman" charset="0"/>
              </a:rPr>
              <a:t>Wireless transmission waves</a:t>
            </a:r>
          </a:p>
        </p:txBody>
      </p:sp>
      <p:sp>
        <p:nvSpPr>
          <p:cNvPr id="72710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27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043113"/>
            <a:ext cx="823912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082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ln>
            <a:miter lim="800000"/>
          </a:ln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tabLst/>
            </a:pPr>
            <a:r>
              <a:rPr lang="en-US" sz="1000" b="0">
                <a:solidFill>
                  <a:srgbClr val="636174"/>
                </a:solidFill>
                <a:latin typeface="Verdana" charset="0"/>
              </a:rPr>
              <a:t>7.</a:t>
            </a:r>
            <a:fld id="{3D07F624-BA4A-6C44-B0E0-83BAF423FE26}" type="slidenum">
              <a:rPr lang="en-US" sz="1000" b="0">
                <a:solidFill>
                  <a:srgbClr val="636174"/>
                </a:solidFill>
                <a:latin typeface="Verdana" charset="0"/>
              </a:rPr>
              <a:pPr eaLnBrk="1" hangingPunct="1">
                <a:buClr>
                  <a:srgbClr val="FFFFFF"/>
                </a:buClr>
                <a:buSzPct val="100000"/>
                <a:tabLst/>
              </a:pPr>
              <a:t>65</a:t>
            </a:fld>
            <a:endParaRPr lang="en-US" sz="1000" b="0">
              <a:solidFill>
                <a:srgbClr val="636174"/>
              </a:solidFill>
              <a:latin typeface="Verdana" charset="0"/>
            </a:endParaRPr>
          </a:p>
        </p:txBody>
      </p:sp>
      <p:sp>
        <p:nvSpPr>
          <p:cNvPr id="73731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3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7510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folHlink"/>
                </a:solidFill>
                <a:latin typeface="Times New Roman" charset="0"/>
              </a:rPr>
              <a:t>Figure 7.17  </a:t>
            </a:r>
            <a:r>
              <a:rPr lang="en-US" sz="2000" i="1">
                <a:latin typeface="Times New Roman" charset="0"/>
              </a:rPr>
              <a:t>Electromagnetic spectrum for wireless communication</a:t>
            </a:r>
          </a:p>
        </p:txBody>
      </p:sp>
      <p:sp>
        <p:nvSpPr>
          <p:cNvPr id="73734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37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8400"/>
            <a:ext cx="870108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3736" name="Straight Connector 8"/>
          <p:cNvCxnSpPr>
            <a:cxnSpLocks noChangeShapeType="1"/>
          </p:cNvCxnSpPr>
          <p:nvPr/>
        </p:nvCxnSpPr>
        <p:spPr bwMode="auto">
          <a:xfrm rot="5400000">
            <a:off x="609600" y="3733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37" name="TextBox 9"/>
          <p:cNvSpPr txBox="1">
            <a:spLocks noChangeArrowheads="1"/>
          </p:cNvSpPr>
          <p:nvPr/>
        </p:nvSpPr>
        <p:spPr bwMode="auto">
          <a:xfrm>
            <a:off x="609600" y="2895600"/>
            <a:ext cx="692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1 GHz</a:t>
            </a:r>
          </a:p>
        </p:txBody>
      </p:sp>
    </p:spTree>
    <p:extLst>
      <p:ext uri="{BB962C8B-B14F-4D97-AF65-F5344CB8AC3E}">
        <p14:creationId xmlns:p14="http://schemas.microsoft.com/office/powerpoint/2010/main" val="275794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Digital data to digital signal</a:t>
            </a:r>
          </a:p>
          <a:p>
            <a:pPr lvl="1"/>
            <a:r>
              <a:rPr lang="en-US" dirty="0" smtClean="0"/>
              <a:t>Line coding</a:t>
            </a:r>
          </a:p>
          <a:p>
            <a:pPr lvl="2"/>
            <a:r>
              <a:rPr lang="en-US" dirty="0" smtClean="0"/>
              <a:t>RZ, NRZ, </a:t>
            </a:r>
            <a:r>
              <a:rPr lang="en-US" dirty="0" err="1" smtClean="0"/>
              <a:t>Machester</a:t>
            </a:r>
            <a:r>
              <a:rPr lang="en-US" dirty="0" smtClean="0"/>
              <a:t>, AMI, …</a:t>
            </a:r>
          </a:p>
          <a:p>
            <a:pPr lvl="1"/>
            <a:r>
              <a:rPr lang="en-US" dirty="0" smtClean="0"/>
              <a:t>Block coding: </a:t>
            </a:r>
            <a:r>
              <a:rPr lang="en-US" dirty="0" err="1"/>
              <a:t>mB</a:t>
            </a:r>
            <a:r>
              <a:rPr lang="en-US" dirty="0"/>
              <a:t>/</a:t>
            </a:r>
            <a:r>
              <a:rPr lang="en-US" dirty="0" err="1"/>
              <a:t>nB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Scrambling: B8ZS, …</a:t>
            </a:r>
            <a:endParaRPr lang="en-US" dirty="0"/>
          </a:p>
          <a:p>
            <a:r>
              <a:rPr lang="en-US" dirty="0"/>
              <a:t>Analog data to digital signal</a:t>
            </a:r>
          </a:p>
          <a:p>
            <a:pPr lvl="1"/>
            <a:r>
              <a:rPr lang="en-US" dirty="0"/>
              <a:t>PCM, DM</a:t>
            </a:r>
          </a:p>
          <a:p>
            <a:r>
              <a:rPr lang="en-US" dirty="0" smtClean="0"/>
              <a:t>Digital </a:t>
            </a:r>
            <a:r>
              <a:rPr lang="en-US" dirty="0"/>
              <a:t>data to </a:t>
            </a:r>
            <a:r>
              <a:rPr lang="en-US" dirty="0" smtClean="0"/>
              <a:t>analog signal</a:t>
            </a:r>
          </a:p>
          <a:p>
            <a:pPr lvl="1"/>
            <a:r>
              <a:rPr lang="en-US" dirty="0" smtClean="0"/>
              <a:t>ASK</a:t>
            </a:r>
            <a:r>
              <a:rPr lang="en-US" dirty="0"/>
              <a:t>, FSK, PSK, </a:t>
            </a:r>
            <a:r>
              <a:rPr lang="en-US" dirty="0" smtClean="0"/>
              <a:t>QAM</a:t>
            </a:r>
          </a:p>
          <a:p>
            <a:r>
              <a:rPr lang="en-US" dirty="0" smtClean="0"/>
              <a:t>Analog </a:t>
            </a:r>
            <a:r>
              <a:rPr lang="en-US" dirty="0"/>
              <a:t>data to analog </a:t>
            </a:r>
            <a:r>
              <a:rPr lang="en-US" dirty="0" smtClean="0"/>
              <a:t>signal</a:t>
            </a:r>
          </a:p>
          <a:p>
            <a:pPr lvl="1"/>
            <a:r>
              <a:rPr lang="en-US" dirty="0" smtClean="0"/>
              <a:t>AM, FM, PM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3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3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240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400" i="0" baseline="0">
                <a:solidFill>
                  <a:schemeClr val="folHlink"/>
                </a:solidFill>
              </a:rPr>
              <a:t>Figure 3.29  </a:t>
            </a:r>
            <a:r>
              <a:rPr lang="en-US" sz="2000" baseline="0"/>
              <a:t>Noise</a:t>
            </a:r>
          </a:p>
        </p:txBody>
      </p:sp>
      <p:pic>
        <p:nvPicPr>
          <p:cNvPr id="839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408238"/>
            <a:ext cx="7486650" cy="269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219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Signal-to-Noise (SNR) Ratio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SNR = </a:t>
            </a:r>
            <a:r>
              <a:rPr lang="en-US" sz="2400">
                <a:latin typeface="Arial" charset="0"/>
                <a:cs typeface="Arial" charset="0"/>
              </a:rPr>
              <a:t>Average Signal Power/Average Noise Power</a:t>
            </a:r>
          </a:p>
          <a:p>
            <a:pPr eaLnBrk="1" hangingPunct="1"/>
            <a:endParaRPr lang="en-US" sz="2400">
              <a:latin typeface="Arial" charset="0"/>
              <a:cs typeface="Arial" charset="0"/>
            </a:endParaRPr>
          </a:p>
          <a:p>
            <a:pPr eaLnBrk="1" hangingPunct="1"/>
            <a:r>
              <a:rPr lang="en-US">
                <a:latin typeface="Arial" charset="0"/>
                <a:cs typeface="Arial" charset="0"/>
              </a:rPr>
              <a:t>SNR</a:t>
            </a:r>
            <a:r>
              <a:rPr lang="en-US" baseline="-25000">
                <a:latin typeface="Arial" charset="0"/>
                <a:cs typeface="Arial" charset="0"/>
              </a:rPr>
              <a:t>dB</a:t>
            </a:r>
            <a:r>
              <a:rPr lang="en-US">
                <a:latin typeface="Arial" charset="0"/>
                <a:cs typeface="Arial" charset="0"/>
              </a:rPr>
              <a:t> = 10 log</a:t>
            </a:r>
            <a:r>
              <a:rPr lang="en-US" baseline="-25000">
                <a:latin typeface="Arial" charset="0"/>
                <a:cs typeface="Arial" charset="0"/>
              </a:rPr>
              <a:t>10</a:t>
            </a:r>
            <a:r>
              <a:rPr lang="en-US">
                <a:latin typeface="Arial" charset="0"/>
                <a:cs typeface="Arial" charset="0"/>
              </a:rPr>
              <a:t> SNR</a:t>
            </a:r>
          </a:p>
        </p:txBody>
      </p:sp>
    </p:spTree>
    <p:extLst>
      <p:ext uri="{BB962C8B-B14F-4D97-AF65-F5344CB8AC3E}">
        <p14:creationId xmlns:p14="http://schemas.microsoft.com/office/powerpoint/2010/main" val="1452743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>
                <a:latin typeface="Arial" charset="0"/>
                <a:cs typeface="Arial" charset="0"/>
              </a:rPr>
              <a:t>Two Important Results </a:t>
            </a:r>
            <a:br>
              <a:rPr lang="en-US" sz="4000">
                <a:latin typeface="Arial" charset="0"/>
                <a:cs typeface="Arial" charset="0"/>
              </a:rPr>
            </a:br>
            <a:r>
              <a:rPr lang="en-US" sz="4000">
                <a:latin typeface="Arial" charset="0"/>
                <a:cs typeface="Arial" charset="0"/>
              </a:rPr>
              <a:t>	on data rate, capacity: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err="1">
                <a:latin typeface="Arial" charset="0"/>
                <a:cs typeface="Arial" charset="0"/>
              </a:rPr>
              <a:t>Nyquist</a:t>
            </a:r>
            <a:r>
              <a:rPr lang="en-US" dirty="0">
                <a:latin typeface="Arial" charset="0"/>
                <a:cs typeface="Arial" charset="0"/>
              </a:rPr>
              <a:t> Theorem for a </a:t>
            </a:r>
            <a:r>
              <a:rPr lang="en-US" u="sng" dirty="0">
                <a:latin typeface="Arial" charset="0"/>
                <a:cs typeface="Arial" charset="0"/>
              </a:rPr>
              <a:t>noiseless</a:t>
            </a:r>
            <a:r>
              <a:rPr lang="en-US" dirty="0">
                <a:latin typeface="Arial" charset="0"/>
                <a:cs typeface="Arial" charset="0"/>
              </a:rPr>
              <a:t> channel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Gives maximum theoretical bit rate</a:t>
            </a: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Shannon</a:t>
            </a:r>
            <a:r>
              <a:rPr lang="ja-JP" altLang="en-US" dirty="0">
                <a:latin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cs typeface="Arial" charset="0"/>
              </a:rPr>
              <a:t>s Law for a </a:t>
            </a:r>
            <a:r>
              <a:rPr lang="en-US" u="sng" dirty="0">
                <a:latin typeface="Arial" charset="0"/>
                <a:cs typeface="Arial" charset="0"/>
              </a:rPr>
              <a:t>noisy</a:t>
            </a:r>
            <a:r>
              <a:rPr lang="en-US" dirty="0">
                <a:latin typeface="Arial" charset="0"/>
                <a:cs typeface="Arial" charset="0"/>
              </a:rPr>
              <a:t> channel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Gives an estimate on capacity </a:t>
            </a:r>
          </a:p>
        </p:txBody>
      </p:sp>
    </p:spTree>
    <p:extLst>
      <p:ext uri="{BB962C8B-B14F-4D97-AF65-F5344CB8AC3E}">
        <p14:creationId xmlns:p14="http://schemas.microsoft.com/office/powerpoint/2010/main" val="926804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34331</TotalTime>
  <Words>1321</Words>
  <Application>Microsoft Macintosh PowerPoint</Application>
  <PresentationFormat>On-screen Show (4:3)</PresentationFormat>
  <Paragraphs>240</Paragraphs>
  <Slides>66</Slides>
  <Notes>34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8" baseType="lpstr">
      <vt:lpstr>Office Theme</vt:lpstr>
      <vt:lpstr>Bitmap Image</vt:lpstr>
      <vt:lpstr>Data Communication Components over Physical Layer</vt:lpstr>
      <vt:lpstr>Analog vs. Digital Signals</vt:lpstr>
      <vt:lpstr>Analog vs. Digital Signals</vt:lpstr>
      <vt:lpstr>Bit Rate, Bit Length, Baud rate</vt:lpstr>
      <vt:lpstr>Transmission Impairment</vt:lpstr>
      <vt:lpstr>PowerPoint Presentation</vt:lpstr>
      <vt:lpstr>PowerPoint Presentation</vt:lpstr>
      <vt:lpstr>Signal-to-Noise (SNR) Ratio</vt:lpstr>
      <vt:lpstr>Two Important Results   on data rate, capacity:</vt:lpstr>
      <vt:lpstr>Bandwidth: two usage of the term</vt:lpstr>
      <vt:lpstr>Nyquist’s Theorem</vt:lpstr>
      <vt:lpstr>Shannon’s Law of a noisy channel</vt:lpstr>
      <vt:lpstr>PowerPoint Presentation</vt:lpstr>
      <vt:lpstr>PowerPoint Presentation</vt:lpstr>
      <vt:lpstr>PowerPoint Presentation</vt:lpstr>
      <vt:lpstr>PowerPoint Presentation</vt:lpstr>
      <vt:lpstr> Digital Transmission </vt:lpstr>
      <vt:lpstr>Analog Data--&gt;Signal Options</vt:lpstr>
      <vt:lpstr>Digital Data--&gt;Signal Options</vt:lpstr>
      <vt:lpstr>Digital-to-digital Conversion</vt:lpstr>
      <vt:lpstr>PowerPoint Presentation</vt:lpstr>
      <vt:lpstr>PowerPoint Presentation</vt:lpstr>
      <vt:lpstr>Issues on Digital Transmission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Analog-To-digital Conversion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Analog Transmission </vt:lpstr>
      <vt:lpstr>Digital-To-Analog Conversion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Analog-To-Analog Conversion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Overriding  &amp; final access modifier</dc:title>
  <dc:creator>Danny</dc:creator>
  <cp:lastModifiedBy>UMKC Faculty and Staff</cp:lastModifiedBy>
  <cp:revision>633</cp:revision>
  <dcterms:created xsi:type="dcterms:W3CDTF">2006-08-16T00:00:00Z</dcterms:created>
  <dcterms:modified xsi:type="dcterms:W3CDTF">2016-03-08T20:07:21Z</dcterms:modified>
</cp:coreProperties>
</file>