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10" r:id="rId35"/>
    <p:sldId id="324" r:id="rId36"/>
    <p:sldId id="325" r:id="rId37"/>
    <p:sldId id="326" r:id="rId38"/>
    <p:sldId id="327" r:id="rId39"/>
    <p:sldId id="328" r:id="rId40"/>
    <p:sldId id="329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8132" autoAdjust="0"/>
  </p:normalViewPr>
  <p:slideViewPr>
    <p:cSldViewPr>
      <p:cViewPr>
        <p:scale>
          <a:sx n="85" d="100"/>
          <a:sy n="85" d="100"/>
        </p:scale>
        <p:origin x="-1544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06F41-F659-41D1-A0D1-193D8BBF4509}" type="datetimeFigureOut">
              <a:rPr lang="ko-KR" altLang="en-US" smtClean="0"/>
              <a:pPr/>
              <a:t>2/2/16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3157-DBE4-48C9-8C3A-8D6B9E256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9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C15110-99DA-4AB7-B0A7-5BBC00C0542F}" type="datetimeFigureOut">
              <a:rPr lang="ko-KR" altLang="en-US" smtClean="0"/>
              <a:pPr/>
              <a:t>2/2/16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C9DD7C-7A53-4E7A-A4A3-DFFCEC820A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A98E46E-B2EF-1C4D-A50F-C885A3617A38}" type="slidenum">
              <a:rPr lang="en-US" i="0">
                <a:latin typeface="Times New Roman" charset="0"/>
              </a:rPr>
              <a:pPr/>
              <a:t>2</a:t>
            </a:fld>
            <a:endParaRPr lang="en-US" i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45012486-045D-AD4B-8DB2-1625C81A72D6}" type="slidenum">
              <a:rPr lang="en-US" i="0">
                <a:latin typeface="Times New Roman" charset="0"/>
              </a:rPr>
              <a:pPr/>
              <a:t>11</a:t>
            </a:fld>
            <a:endParaRPr lang="en-US" i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4D7BADE4-A9D1-234A-9DF2-8E3AA5F0A5AE}" type="slidenum">
              <a:rPr lang="en-US" i="0">
                <a:latin typeface="Times New Roman" charset="0"/>
              </a:rPr>
              <a:pPr/>
              <a:t>12</a:t>
            </a:fld>
            <a:endParaRPr lang="en-US" i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312807F-1BAF-894E-88F9-E3F5688D3DF1}" type="slidenum">
              <a:rPr lang="en-US" i="0">
                <a:latin typeface="Times New Roman" charset="0"/>
              </a:rPr>
              <a:pPr/>
              <a:t>13</a:t>
            </a:fld>
            <a:endParaRPr lang="en-US" i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E863570-1321-FF4F-A417-1F5AC9EF5D48}" type="slidenum">
              <a:rPr lang="en-US" i="0">
                <a:latin typeface="Times New Roman" charset="0"/>
              </a:rPr>
              <a:pPr/>
              <a:t>14</a:t>
            </a:fld>
            <a:endParaRPr lang="en-US" i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74400EB-1489-A942-8E84-CA267FABD506}" type="slidenum">
              <a:rPr lang="en-US" i="0">
                <a:latin typeface="Times New Roman" charset="0"/>
              </a:rPr>
              <a:pPr/>
              <a:t>15</a:t>
            </a:fld>
            <a:endParaRPr lang="en-US" i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DB02F7F-EC7E-934E-9A2C-E1CE7A4689D5}" type="slidenum">
              <a:rPr lang="en-US" i="0">
                <a:latin typeface="Times New Roman" charset="0"/>
              </a:rPr>
              <a:pPr/>
              <a:t>16</a:t>
            </a:fld>
            <a:endParaRPr lang="en-US" i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459C55D-89C3-154B-8B9B-09FD34DDBEDB}" type="slidenum">
              <a:rPr lang="en-US" i="0">
                <a:latin typeface="Times New Roman" charset="0"/>
              </a:rPr>
              <a:pPr/>
              <a:t>17</a:t>
            </a:fld>
            <a:endParaRPr lang="en-US" i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6D34C16-E8E3-F54F-9126-3FEAC3C25E48}" type="slidenum">
              <a:rPr lang="en-US" i="0">
                <a:latin typeface="Times New Roman" charset="0"/>
              </a:rPr>
              <a:pPr/>
              <a:t>18</a:t>
            </a:fld>
            <a:endParaRPr lang="en-US" i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4EAB69AB-F531-6E43-9D32-2193C9A4BDF4}" type="slidenum">
              <a:rPr lang="en-US" i="0">
                <a:latin typeface="Times New Roman" charset="0"/>
              </a:rPr>
              <a:pPr/>
              <a:t>19</a:t>
            </a:fld>
            <a:endParaRPr lang="en-US" i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9C4294E-2F99-3A4A-9391-4F8F4E25EA21}" type="slidenum">
              <a:rPr lang="en-US" i="0">
                <a:latin typeface="Times New Roman" charset="0"/>
              </a:rPr>
              <a:pPr/>
              <a:t>20</a:t>
            </a:fld>
            <a:endParaRPr lang="en-US" i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831E50D-60CE-6C4A-8B10-5DD99CBDD31C}" type="slidenum">
              <a:rPr lang="en-US" i="0">
                <a:latin typeface="Times New Roman" charset="0"/>
              </a:rPr>
              <a:pPr/>
              <a:t>3</a:t>
            </a:fld>
            <a:endParaRPr lang="en-US" i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BDEDC60-A5EF-5F49-A8A8-49CC58789AD0}" type="slidenum">
              <a:rPr lang="en-US" i="0">
                <a:latin typeface="Times New Roman" charset="0"/>
              </a:rPr>
              <a:pPr/>
              <a:t>21</a:t>
            </a:fld>
            <a:endParaRPr lang="en-US" i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51B7BC-B634-F242-9BDA-6C7F935E5F53}" type="slidenum">
              <a:rPr lang="en-US" i="0">
                <a:latin typeface="Times New Roman" charset="0"/>
              </a:rPr>
              <a:pPr/>
              <a:t>22</a:t>
            </a:fld>
            <a:endParaRPr lang="en-US" i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8436E1-0FC3-FD43-BEAB-1A6522BC1991}" type="slidenum">
              <a:rPr lang="en-US" i="0">
                <a:latin typeface="Times New Roman" charset="0"/>
              </a:rPr>
              <a:pPr/>
              <a:t>23</a:t>
            </a:fld>
            <a:endParaRPr lang="en-US" i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AE1AEAC-2B77-EB47-8AFF-3DFF905A8258}" type="slidenum">
              <a:rPr lang="en-US" i="0">
                <a:latin typeface="Times New Roman" charset="0"/>
              </a:rPr>
              <a:pPr/>
              <a:t>24</a:t>
            </a:fld>
            <a:endParaRPr lang="en-US" i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16EFB48-DE78-9148-A04F-F6869317465B}" type="slidenum">
              <a:rPr lang="en-US" i="0">
                <a:latin typeface="Times New Roman" charset="0"/>
              </a:rPr>
              <a:pPr/>
              <a:t>25</a:t>
            </a:fld>
            <a:endParaRPr lang="en-US" i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D6299B86-5E7F-154F-AA4E-714D73CE106D}" type="slidenum">
              <a:rPr lang="en-US" i="0">
                <a:latin typeface="Times New Roman" charset="0"/>
              </a:rPr>
              <a:pPr/>
              <a:t>26</a:t>
            </a:fld>
            <a:endParaRPr lang="en-US" i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C313FF8-0EF6-D34B-84A3-49ED03A2FECA}" type="slidenum">
              <a:rPr lang="en-US" i="0">
                <a:latin typeface="Times New Roman" charset="0"/>
              </a:rPr>
              <a:pPr/>
              <a:t>27</a:t>
            </a:fld>
            <a:endParaRPr lang="en-US" i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CF1BEEE-E60B-B140-A3C9-A96E38C76BF7}" type="slidenum">
              <a:rPr lang="en-US" i="0">
                <a:latin typeface="Times New Roman" charset="0"/>
              </a:rPr>
              <a:pPr/>
              <a:t>28</a:t>
            </a:fld>
            <a:endParaRPr lang="en-US" i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60E21EC-E857-B74B-AABC-6A0AEE734C24}" type="slidenum">
              <a:rPr lang="en-US" i="0">
                <a:latin typeface="Times New Roman" charset="0"/>
              </a:rPr>
              <a:pPr/>
              <a:t>29</a:t>
            </a:fld>
            <a:endParaRPr lang="en-US" i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70E0A19-4CDF-8542-87E0-FC1D64B5427F}" type="slidenum">
              <a:rPr lang="en-US" i="0">
                <a:latin typeface="Times New Roman" charset="0"/>
              </a:rPr>
              <a:pPr/>
              <a:t>30</a:t>
            </a:fld>
            <a:endParaRPr lang="en-US" i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2050083-77A0-CA4F-AC12-3A64D4268AC2}" type="slidenum">
              <a:rPr lang="en-US" i="0">
                <a:latin typeface="Times New Roman" charset="0"/>
              </a:rPr>
              <a:pPr/>
              <a:t>4</a:t>
            </a:fld>
            <a:endParaRPr lang="en-US" i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7C737A3-59FE-E849-A5BF-C2F4D939BEC8}" type="slidenum">
              <a:rPr lang="en-US" i="0">
                <a:latin typeface="Times New Roman" charset="0"/>
              </a:rPr>
              <a:pPr/>
              <a:t>31</a:t>
            </a:fld>
            <a:endParaRPr lang="en-US" i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9BECE30-A89B-C24F-8AD3-E58491AAF26F}" type="slidenum">
              <a:rPr lang="en-US" i="0">
                <a:latin typeface="Times New Roman" charset="0"/>
              </a:rPr>
              <a:pPr/>
              <a:t>32</a:t>
            </a:fld>
            <a:endParaRPr lang="en-US" i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0F7FE2-CB72-8740-B769-17C59DB2A07D}" type="slidenum">
              <a:rPr lang="en-US" i="0">
                <a:latin typeface="Times New Roman" charset="0"/>
              </a:rPr>
              <a:pPr/>
              <a:t>33</a:t>
            </a:fld>
            <a:endParaRPr lang="en-US" i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95AB294C-9B74-614E-AC6F-1FE20703D538}" type="slidenum">
              <a:rPr lang="en-US" i="0">
                <a:latin typeface="Times New Roman" charset="0"/>
              </a:rPr>
              <a:pPr/>
              <a:t>34</a:t>
            </a:fld>
            <a:endParaRPr lang="en-US" i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99C9671-DD6F-904B-BE59-1386E39B283A}" type="slidenum">
              <a:rPr lang="en-US" i="0">
                <a:latin typeface="Times New Roman" charset="0"/>
              </a:rPr>
              <a:pPr/>
              <a:t>35</a:t>
            </a:fld>
            <a:endParaRPr lang="en-US" i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8852A-5166-0C44-BE82-856DC63727F7}" type="slidenum">
              <a:rPr lang="en-US" i="0">
                <a:latin typeface="Times New Roman" charset="0"/>
              </a:rPr>
              <a:pPr/>
              <a:t>36</a:t>
            </a:fld>
            <a:endParaRPr lang="en-US" i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9879E607-3B18-194F-980A-1500A22ADF30}" type="slidenum">
              <a:rPr lang="en-US" i="0">
                <a:latin typeface="Times New Roman" charset="0"/>
              </a:rPr>
              <a:pPr/>
              <a:t>37</a:t>
            </a:fld>
            <a:endParaRPr lang="en-US" i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D38F2D7-E4C1-C94F-812D-EA51EC10AF66}" type="slidenum">
              <a:rPr lang="en-US" i="0">
                <a:latin typeface="Times New Roman" charset="0"/>
              </a:rPr>
              <a:pPr/>
              <a:t>38</a:t>
            </a:fld>
            <a:endParaRPr lang="en-US" i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85E5C9E-3037-E445-B675-03E25A7371A8}" type="slidenum">
              <a:rPr lang="en-US" i="0">
                <a:latin typeface="Times New Roman" charset="0"/>
              </a:rPr>
              <a:pPr/>
              <a:t>39</a:t>
            </a:fld>
            <a:endParaRPr lang="en-US" i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E3D1C76-E731-924C-8D08-2CA09ABF6121}" type="slidenum">
              <a:rPr lang="en-US" i="0">
                <a:latin typeface="Times New Roman" charset="0"/>
              </a:rPr>
              <a:pPr/>
              <a:t>40</a:t>
            </a:fld>
            <a:endParaRPr lang="en-US" i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4A8610D9-0FF5-CA4F-9AAF-B44251079453}" type="slidenum">
              <a:rPr lang="en-US" i="0">
                <a:latin typeface="Times New Roman" charset="0"/>
              </a:rPr>
              <a:pPr/>
              <a:t>5</a:t>
            </a:fld>
            <a:endParaRPr lang="en-US" i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D1C3AEEC-1124-434A-BA49-AE79C3DB83F8}" type="slidenum">
              <a:rPr lang="en-US" i="0">
                <a:latin typeface="Times New Roman" charset="0"/>
              </a:rPr>
              <a:pPr/>
              <a:t>6</a:t>
            </a:fld>
            <a:endParaRPr lang="en-US" i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C96CD56-F259-8049-B0C7-CE8F5D83ADDF}" type="slidenum">
              <a:rPr lang="en-US" i="0">
                <a:latin typeface="Times New Roman" charset="0"/>
              </a:rPr>
              <a:pPr/>
              <a:t>7</a:t>
            </a:fld>
            <a:endParaRPr lang="en-US" i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B574730-3715-F248-9FA7-0EB068185855}" type="slidenum">
              <a:rPr lang="en-US" i="0">
                <a:latin typeface="Times New Roman" charset="0"/>
              </a:rPr>
              <a:pPr/>
              <a:t>8</a:t>
            </a:fld>
            <a:endParaRPr lang="en-US" i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4F001380-313E-7A47-8B1C-14C82A0259B8}" type="slidenum">
              <a:rPr lang="en-US" i="0">
                <a:latin typeface="Times New Roman" charset="0"/>
              </a:rPr>
              <a:pPr/>
              <a:t>9</a:t>
            </a:fld>
            <a:endParaRPr lang="en-US" i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61ACC68-6BE3-5244-8B99-7D9E60EBF49D}" type="slidenum">
              <a:rPr lang="en-US" i="0">
                <a:latin typeface="Times New Roman" charset="0"/>
              </a:rPr>
              <a:pPr/>
              <a:t>10</a:t>
            </a:fld>
            <a:endParaRPr lang="en-US" i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AC714C-8002-463C-9D31-30135197C358}" type="datetime1">
              <a:rPr lang="en-US" altLang="ko-KR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14B67-8079-4B05-B683-0975D47881F2}" type="datetime1">
              <a:rPr lang="en-US" altLang="ko-KR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D3066E-7EB5-4720-B299-1FAAE9B38C69}" type="datetime1">
              <a:rPr lang="en-US" altLang="ko-KR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F463F6-F0A6-44F6-8F6C-697E198DA132}" type="datetime1">
              <a:rPr lang="en-US" altLang="ko-KR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3EC812-4A8F-43AC-A81F-F7CCDC1BE638}" type="datetime1">
              <a:rPr lang="en-US" altLang="ko-KR" smtClean="0"/>
              <a:pPr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A5B57E-5AC4-4CCF-B8AF-5C7CA49F2124}" type="datetime1">
              <a:rPr lang="en-US" altLang="ko-KR" smtClean="0"/>
              <a:pPr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341B90-E999-423A-9325-27F0C2370E9C}" type="datetime1">
              <a:rPr lang="en-US" altLang="ko-KR" smtClean="0"/>
              <a:pPr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73D785-E532-4302-96F7-283B0CBF1682}" type="datetime1">
              <a:rPr lang="en-US" altLang="ko-KR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96ACE6-8B56-41CB-9F58-21BE5B6DE0FA}" type="datetime1">
              <a:rPr lang="en-US" altLang="ko-KR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4" Type="http://schemas.openxmlformats.org/officeDocument/2006/relationships/image" Target="../media/image24.jpeg"/><Relationship Id="rId5" Type="http://schemas.openxmlformats.org/officeDocument/2006/relationships/image" Target="../media/image2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17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06-Getting Connected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Chapter </a:t>
            </a:r>
            <a:r>
              <a:rPr lang="en-US" dirty="0" smtClean="0"/>
              <a:t>2-3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checksum </a:t>
            </a:r>
            <a:r>
              <a:rPr lang="en-US" sz="3600">
                <a:cs typeface="+mj-cs"/>
              </a:rPr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sender:</a:t>
            </a: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treat segment contents as sequence of 16-bit integers</a:t>
            </a: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checksum: addition (1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complement sum) of segment contents</a:t>
            </a: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</a:pPr>
            <a:endParaRPr lang="en-US">
              <a:latin typeface="Gill Sans MT" charset="0"/>
            </a:endParaRPr>
          </a:p>
          <a:p>
            <a:pPr>
              <a:lnSpc>
                <a:spcPct val="75000"/>
              </a:lnSpc>
            </a:pPr>
            <a:endParaRPr lang="en-US">
              <a:latin typeface="Gill Sans MT" charset="0"/>
            </a:endParaRP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receiver:</a:t>
            </a: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compute checksum of received segment</a:t>
            </a: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NO - error detected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YES - no error detected. </a:t>
            </a:r>
            <a:r>
              <a:rPr lang="en-US" i="1">
                <a:latin typeface="Gill Sans MT" charset="0"/>
              </a:rPr>
              <a:t>But maybe errors nonetheless?</a:t>
            </a:r>
            <a:r>
              <a:rPr lang="en-US">
                <a:latin typeface="Gill Sans MT" charset="0"/>
              </a:rPr>
              <a:t> </a:t>
            </a:r>
            <a:endParaRPr lang="en-US" sz="2000">
              <a:latin typeface="Gill Sans MT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>
                <a:solidFill>
                  <a:srgbClr val="CC0000"/>
                </a:solidFill>
                <a:latin typeface="Gill Sans MT" charset="0"/>
              </a:rPr>
              <a:t>goal:</a:t>
            </a:r>
            <a:r>
              <a:rPr lang="en-US" sz="2400" i="0">
                <a:latin typeface="Gill Sans MT" charset="0"/>
              </a:rPr>
              <a:t> detect </a:t>
            </a:r>
            <a:r>
              <a:rPr lang="ja-JP" altLang="en-US" sz="2400" i="0">
                <a:latin typeface="Gill Sans MT" charset="0"/>
              </a:rPr>
              <a:t>“</a:t>
            </a:r>
            <a:r>
              <a:rPr lang="en-US" altLang="ja-JP" sz="2400" i="0">
                <a:latin typeface="Gill Sans MT" charset="0"/>
              </a:rPr>
              <a:t>errors</a:t>
            </a:r>
            <a:r>
              <a:rPr lang="ja-JP" altLang="en-US" sz="2400" i="0">
                <a:latin typeface="Gill Sans MT" charset="0"/>
              </a:rPr>
              <a:t>”</a:t>
            </a:r>
            <a:r>
              <a:rPr lang="en-US" altLang="ja-JP" sz="2400" i="0">
                <a:latin typeface="Gill Sans MT" charset="0"/>
              </a:rPr>
              <a:t> (e.g., flipped bits) in transmitted packet (note: used at transport layer</a:t>
            </a:r>
            <a:r>
              <a:rPr lang="en-US" altLang="ja-JP" sz="2400">
                <a:latin typeface="Gill Sans MT" charset="0"/>
              </a:rPr>
              <a:t> only</a:t>
            </a:r>
            <a:r>
              <a:rPr lang="en-US" altLang="ja-JP" sz="2400" i="0">
                <a:latin typeface="Gill Sans MT" charset="0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i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6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Cyclic redundancy check</a:t>
            </a:r>
            <a:endParaRPr lang="en-US" sz="4800">
              <a:latin typeface="Gill Sans MT" charset="0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>
                <a:cs typeface="+mn-cs"/>
              </a:rPr>
              <a:t>more powerful error-detection coding</a:t>
            </a:r>
          </a:p>
          <a:p>
            <a:pPr>
              <a:defRPr/>
            </a:pPr>
            <a:r>
              <a:rPr lang="en-US" sz="2400">
                <a:cs typeface="+mn-cs"/>
              </a:rPr>
              <a:t>view data bits, </a:t>
            </a:r>
            <a:r>
              <a:rPr lang="en-US" sz="2400">
                <a:solidFill>
                  <a:srgbClr val="CC0000"/>
                </a:solidFill>
                <a:cs typeface="+mn-cs"/>
              </a:rPr>
              <a:t>D</a:t>
            </a:r>
            <a:r>
              <a:rPr lang="en-US" sz="2400">
                <a:cs typeface="+mn-cs"/>
              </a:rPr>
              <a:t>, as a binary number</a:t>
            </a:r>
          </a:p>
          <a:p>
            <a:pPr>
              <a:defRPr/>
            </a:pPr>
            <a:r>
              <a:rPr lang="en-US" sz="2400">
                <a:cs typeface="+mn-cs"/>
              </a:rPr>
              <a:t>choose r+1 bit pattern (generator), </a:t>
            </a:r>
            <a:r>
              <a:rPr lang="en-US" sz="2400">
                <a:solidFill>
                  <a:srgbClr val="CC0000"/>
                </a:solidFill>
                <a:cs typeface="+mn-cs"/>
              </a:rPr>
              <a:t>G</a:t>
            </a:r>
            <a:r>
              <a:rPr lang="en-US" sz="2400">
                <a:cs typeface="+mn-cs"/>
              </a:rPr>
              <a:t> </a:t>
            </a:r>
          </a:p>
          <a:p>
            <a:pPr>
              <a:defRPr/>
            </a:pPr>
            <a:r>
              <a:rPr lang="en-US" sz="2400">
                <a:cs typeface="+mn-cs"/>
              </a:rPr>
              <a:t>goal: choose r CRC bits, </a:t>
            </a:r>
            <a:r>
              <a:rPr lang="en-US" sz="2400">
                <a:solidFill>
                  <a:srgbClr val="CC0000"/>
                </a:solidFill>
                <a:cs typeface="+mn-cs"/>
              </a:rPr>
              <a:t>R</a:t>
            </a:r>
            <a:r>
              <a:rPr lang="en-US" sz="2400">
                <a:cs typeface="+mn-cs"/>
              </a:rPr>
              <a:t>, such that</a:t>
            </a:r>
          </a:p>
          <a:p>
            <a:pPr lvl="1">
              <a:defRPr/>
            </a:pPr>
            <a:r>
              <a:rPr lang="en-US" sz="2000"/>
              <a:t> &lt;D,R&gt; exactly divisible by G (modulo 2) </a:t>
            </a:r>
          </a:p>
          <a:p>
            <a:pPr lvl="1">
              <a:defRPr/>
            </a:pPr>
            <a:r>
              <a:rPr lang="en-US" sz="2000"/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/>
              <a:t>can detect all burst errors less than r+1 bits</a:t>
            </a:r>
          </a:p>
          <a:p>
            <a:pPr>
              <a:defRPr/>
            </a:pPr>
            <a:r>
              <a:rPr lang="en-US" sz="2400">
                <a:cs typeface="+mn-cs"/>
              </a:rPr>
              <a:t>widely used in practice (Ethernet, 802.11 WiFi, ATM)</a:t>
            </a:r>
          </a:p>
        </p:txBody>
      </p:sp>
      <p:pic>
        <p:nvPicPr>
          <p:cNvPr id="40967" name="Picture 4" descr="524 CRC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27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CRC example</a:t>
            </a:r>
            <a:endParaRPr lang="en-US">
              <a:latin typeface="Gill Sans MT" charset="0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>
                <a:solidFill>
                  <a:srgbClr val="000099"/>
                </a:solidFill>
                <a:latin typeface="Gill Sans MT" charset="0"/>
              </a:rPr>
              <a:t>want:</a:t>
            </a:r>
            <a:endParaRPr lang="en-US" sz="3200">
              <a:solidFill>
                <a:srgbClr val="000099"/>
              </a:solidFill>
              <a:latin typeface="Gill Sans MT" charset="0"/>
            </a:endParaRPr>
          </a:p>
          <a:p>
            <a:pPr lvl="1">
              <a:lnSpc>
                <a:spcPct val="75000"/>
              </a:lnSpc>
              <a:buFont typeface="Wingdings" charset="0"/>
              <a:buNone/>
            </a:pPr>
            <a:r>
              <a:rPr lang="en-US" sz="2800">
                <a:latin typeface="Gill Sans MT" charset="0"/>
              </a:rPr>
              <a:t>D</a:t>
            </a:r>
            <a:r>
              <a:rPr lang="en-US" sz="2800" baseline="26000">
                <a:latin typeface="Gill Sans MT" charset="0"/>
              </a:rPr>
              <a:t>.</a:t>
            </a:r>
            <a:r>
              <a:rPr lang="en-US" sz="2800">
                <a:latin typeface="Gill Sans MT" charset="0"/>
              </a:rPr>
              <a:t>2</a:t>
            </a:r>
            <a:r>
              <a:rPr lang="en-US" sz="2800" baseline="30000">
                <a:latin typeface="Gill Sans MT" charset="0"/>
              </a:rPr>
              <a:t>r</a:t>
            </a:r>
            <a:r>
              <a:rPr lang="en-US" sz="2800">
                <a:latin typeface="Gill Sans MT" charset="0"/>
              </a:rPr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>
                <a:solidFill>
                  <a:srgbClr val="000099"/>
                </a:solidFill>
                <a:latin typeface="Gill Sans MT" charset="0"/>
              </a:rPr>
              <a:t>equivalently:</a:t>
            </a:r>
            <a:endParaRPr lang="en-US" sz="3200">
              <a:solidFill>
                <a:srgbClr val="000099"/>
              </a:solidFill>
              <a:latin typeface="Gill Sans MT" charset="0"/>
            </a:endParaRPr>
          </a:p>
          <a:p>
            <a:pPr lvl="1">
              <a:lnSpc>
                <a:spcPct val="75000"/>
              </a:lnSpc>
              <a:buFont typeface="Wingdings" charset="0"/>
              <a:buNone/>
            </a:pPr>
            <a:r>
              <a:rPr lang="en-US" sz="2800">
                <a:latin typeface="Gill Sans MT" charset="0"/>
              </a:rPr>
              <a:t>D</a:t>
            </a:r>
            <a:r>
              <a:rPr lang="en-US" sz="2800" baseline="26000">
                <a:latin typeface="Gill Sans MT" charset="0"/>
              </a:rPr>
              <a:t>.</a:t>
            </a:r>
            <a:r>
              <a:rPr lang="en-US" sz="2800">
                <a:latin typeface="Gill Sans MT" charset="0"/>
              </a:rPr>
              <a:t>2</a:t>
            </a:r>
            <a:r>
              <a:rPr lang="en-US" sz="2800" baseline="30000">
                <a:latin typeface="Gill Sans MT" charset="0"/>
              </a:rPr>
              <a:t>r</a:t>
            </a:r>
            <a:r>
              <a:rPr lang="en-US" sz="2800">
                <a:latin typeface="Gill Sans MT" charset="0"/>
              </a:rPr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>
                <a:solidFill>
                  <a:srgbClr val="000099"/>
                </a:solidFill>
                <a:latin typeface="Gill Sans MT" charset="0"/>
              </a:rPr>
              <a:t>equivalently:</a:t>
            </a:r>
            <a:r>
              <a:rPr lang="en-US">
                <a:latin typeface="Gill Sans MT" charset="0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>
                <a:latin typeface="Gill Sans MT" charset="0"/>
              </a:rPr>
              <a:t>    if we divide D</a:t>
            </a:r>
            <a:r>
              <a:rPr lang="en-US" baseline="26000">
                <a:latin typeface="Gill Sans MT" charset="0"/>
              </a:rPr>
              <a:t>.</a:t>
            </a:r>
            <a:r>
              <a:rPr lang="en-US">
                <a:latin typeface="Gill Sans MT" charset="0"/>
              </a:rPr>
              <a:t>2</a:t>
            </a:r>
            <a:r>
              <a:rPr lang="en-US" baseline="30000">
                <a:latin typeface="Gill Sans MT" charset="0"/>
              </a:rPr>
              <a:t>r</a:t>
            </a:r>
            <a:r>
              <a:rPr lang="en-US">
                <a:latin typeface="Gill Sans MT" charset="0"/>
              </a:rPr>
              <a:t> by G, want remainder R to satisfy:</a:t>
            </a:r>
            <a:endParaRPr lang="en-US" sz="3200">
              <a:latin typeface="Gill Sans MT" charset="0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Arial" charset="0"/>
                <a:cs typeface="+mn-cs"/>
              </a:rPr>
              <a:t>R</a:t>
            </a:r>
            <a:r>
              <a:rPr lang="en-US" smtClean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charset="0"/>
                <a:cs typeface="+mn-cs"/>
              </a:rPr>
              <a:t>D</a:t>
            </a:r>
            <a:r>
              <a:rPr lang="en-US" sz="2400" baseline="26000" smtClean="0">
                <a:latin typeface="Arial" charset="0"/>
                <a:cs typeface="+mn-cs"/>
              </a:rPr>
              <a:t>.</a:t>
            </a:r>
            <a:r>
              <a:rPr lang="en-US" sz="2400" smtClean="0">
                <a:latin typeface="Arial" charset="0"/>
                <a:cs typeface="+mn-cs"/>
              </a:rPr>
              <a:t>2</a:t>
            </a:r>
            <a:r>
              <a:rPr lang="en-US" sz="2400" baseline="30000" smtClean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smtClean="0">
                <a:latin typeface="Arial" charset="0"/>
                <a:cs typeface="+mn-cs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995" name="Picture 2" descr="525 CRC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1606550"/>
            <a:ext cx="358616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39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Multiple access links, protocols</a:t>
            </a:r>
            <a:endParaRPr lang="en-US" sz="4800">
              <a:latin typeface="Gill Sans MT" charset="0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two types of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links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:</a:t>
            </a:r>
          </a:p>
          <a:p>
            <a:r>
              <a:rPr lang="en-US">
                <a:latin typeface="Gill Sans MT" charset="0"/>
              </a:rPr>
              <a:t>point-to-point</a:t>
            </a:r>
          </a:p>
          <a:p>
            <a:pPr lvl="1"/>
            <a:r>
              <a:rPr lang="en-US" sz="2000">
                <a:latin typeface="Gill Sans MT" charset="0"/>
              </a:rPr>
              <a:t>PPP for dial-up access</a:t>
            </a:r>
          </a:p>
          <a:p>
            <a:pPr lvl="1"/>
            <a:r>
              <a:rPr lang="en-US" sz="2000">
                <a:latin typeface="Gill Sans MT" charset="0"/>
              </a:rPr>
              <a:t>point-to-point link between Ethernet switch, host</a:t>
            </a:r>
          </a:p>
          <a:p>
            <a:r>
              <a:rPr lang="en-US" i="1">
                <a:solidFill>
                  <a:srgbClr val="CC0000"/>
                </a:solidFill>
                <a:latin typeface="Gill Sans MT" charset="0"/>
              </a:rPr>
              <a:t>broadcast (shared wire or medium)</a:t>
            </a:r>
          </a:p>
          <a:p>
            <a:pPr lvl="1"/>
            <a:r>
              <a:rPr lang="en-US" sz="2000">
                <a:latin typeface="Gill Sans MT" charset="0"/>
              </a:rPr>
              <a:t>old-fashioned Ethernet</a:t>
            </a:r>
          </a:p>
          <a:p>
            <a:pPr lvl="1"/>
            <a:r>
              <a:rPr lang="en-US" sz="2000">
                <a:latin typeface="Gill Sans MT" charset="0"/>
              </a:rPr>
              <a:t>upstream HFC</a:t>
            </a:r>
          </a:p>
          <a:p>
            <a:pPr lvl="1"/>
            <a:r>
              <a:rPr lang="en-US" sz="2000">
                <a:latin typeface="Gill Sans MT" charset="0"/>
              </a:rPr>
              <a:t>802.11 wireless LAN</a:t>
            </a:r>
            <a:endParaRPr lang="en-US">
              <a:latin typeface="Gill Sans MT" charset="0"/>
            </a:endParaRPr>
          </a:p>
          <a:p>
            <a:endParaRPr lang="en-US">
              <a:latin typeface="Gill Sans MT" charset="0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7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44232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4 w 430"/>
                <a:gd name="T7" fmla="*/ 1 h 50"/>
                <a:gd name="T8" fmla="*/ 4 w 430"/>
                <a:gd name="T9" fmla="*/ 1 h 50"/>
                <a:gd name="T10" fmla="*/ 3 w 430"/>
                <a:gd name="T11" fmla="*/ 1 h 50"/>
                <a:gd name="T12" fmla="*/ 3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3 w 430"/>
                <a:gd name="T19" fmla="*/ 1 h 50"/>
                <a:gd name="T20" fmla="*/ 1 w 430"/>
                <a:gd name="T21" fmla="*/ 1 h 50"/>
                <a:gd name="T22" fmla="*/ 3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3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4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1 w 87"/>
                <a:gd name="T1" fmla="*/ 1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35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6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2 w 172"/>
                <a:gd name="T5" fmla="*/ 0 h 55"/>
                <a:gd name="T6" fmla="*/ 2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37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8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4 w 430"/>
                <a:gd name="T7" fmla="*/ 1 h 50"/>
                <a:gd name="T8" fmla="*/ 4 w 430"/>
                <a:gd name="T9" fmla="*/ 1 h 50"/>
                <a:gd name="T10" fmla="*/ 3 w 430"/>
                <a:gd name="T11" fmla="*/ 1 h 50"/>
                <a:gd name="T12" fmla="*/ 3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39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2 w 343"/>
                <a:gd name="T1" fmla="*/ 0 h 1"/>
                <a:gd name="T2" fmla="*/ 0 w 343"/>
                <a:gd name="T3" fmla="*/ 0 h 1"/>
                <a:gd name="T4" fmla="*/ 2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40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41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1 h 350"/>
                <a:gd name="T4" fmla="*/ 1 w 415"/>
                <a:gd name="T5" fmla="*/ 2 h 350"/>
                <a:gd name="T6" fmla="*/ 1 w 415"/>
                <a:gd name="T7" fmla="*/ 2 h 350"/>
                <a:gd name="T8" fmla="*/ 1 w 415"/>
                <a:gd name="T9" fmla="*/ 2 h 350"/>
                <a:gd name="T10" fmla="*/ 2 w 415"/>
                <a:gd name="T11" fmla="*/ 3 h 350"/>
                <a:gd name="T12" fmla="*/ 2 w 415"/>
                <a:gd name="T13" fmla="*/ 3 h 350"/>
                <a:gd name="T14" fmla="*/ 3 w 415"/>
                <a:gd name="T15" fmla="*/ 3 h 350"/>
                <a:gd name="T16" fmla="*/ 3 w 415"/>
                <a:gd name="T17" fmla="*/ 3 h 350"/>
                <a:gd name="T18" fmla="*/ 3 w 415"/>
                <a:gd name="T19" fmla="*/ 3 h 350"/>
                <a:gd name="T20" fmla="*/ 4 w 415"/>
                <a:gd name="T21" fmla="*/ 3 h 350"/>
                <a:gd name="T22" fmla="*/ 4 w 415"/>
                <a:gd name="T23" fmla="*/ 3 h 350"/>
                <a:gd name="T24" fmla="*/ 3 w 415"/>
                <a:gd name="T25" fmla="*/ 3 h 350"/>
                <a:gd name="T26" fmla="*/ 3 w 415"/>
                <a:gd name="T27" fmla="*/ 3 h 350"/>
                <a:gd name="T28" fmla="*/ 3 w 415"/>
                <a:gd name="T29" fmla="*/ 3 h 350"/>
                <a:gd name="T30" fmla="*/ 2 w 415"/>
                <a:gd name="T31" fmla="*/ 3 h 350"/>
                <a:gd name="T32" fmla="*/ 2 w 415"/>
                <a:gd name="T33" fmla="*/ 2 h 350"/>
                <a:gd name="T34" fmla="*/ 1 w 415"/>
                <a:gd name="T35" fmla="*/ 2 h 350"/>
                <a:gd name="T36" fmla="*/ 1 w 415"/>
                <a:gd name="T37" fmla="*/ 2 h 350"/>
                <a:gd name="T38" fmla="*/ 1 w 415"/>
                <a:gd name="T39" fmla="*/ 1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1 w 415"/>
                <a:gd name="T51" fmla="*/ 1 h 350"/>
                <a:gd name="T52" fmla="*/ 2 w 415"/>
                <a:gd name="T53" fmla="*/ 1 h 350"/>
                <a:gd name="T54" fmla="*/ 2 w 415"/>
                <a:gd name="T55" fmla="*/ 1 h 350"/>
                <a:gd name="T56" fmla="*/ 3 w 415"/>
                <a:gd name="T57" fmla="*/ 1 h 350"/>
                <a:gd name="T58" fmla="*/ 3 w 415"/>
                <a:gd name="T59" fmla="*/ 2 h 350"/>
                <a:gd name="T60" fmla="*/ 3 w 415"/>
                <a:gd name="T61" fmla="*/ 2 h 350"/>
                <a:gd name="T62" fmla="*/ 4 w 415"/>
                <a:gd name="T63" fmla="*/ 2 h 350"/>
                <a:gd name="T64" fmla="*/ 4 w 415"/>
                <a:gd name="T65" fmla="*/ 3 h 350"/>
                <a:gd name="T66" fmla="*/ 4 w 415"/>
                <a:gd name="T67" fmla="*/ 3 h 350"/>
                <a:gd name="T68" fmla="*/ 4 w 415"/>
                <a:gd name="T69" fmla="*/ 3 h 350"/>
                <a:gd name="T70" fmla="*/ 3 w 415"/>
                <a:gd name="T71" fmla="*/ 3 h 350"/>
                <a:gd name="T72" fmla="*/ 3 w 415"/>
                <a:gd name="T73" fmla="*/ 3 h 350"/>
                <a:gd name="T74" fmla="*/ 3 w 415"/>
                <a:gd name="T75" fmla="*/ 3 h 350"/>
                <a:gd name="T76" fmla="*/ 2 w 415"/>
                <a:gd name="T77" fmla="*/ 2 h 350"/>
                <a:gd name="T78" fmla="*/ 2 w 415"/>
                <a:gd name="T79" fmla="*/ 2 h 350"/>
                <a:gd name="T80" fmla="*/ 1 w 415"/>
                <a:gd name="T81" fmla="*/ 2 h 350"/>
                <a:gd name="T82" fmla="*/ 1 w 415"/>
                <a:gd name="T83" fmla="*/ 1 h 350"/>
                <a:gd name="T84" fmla="*/ 1 w 415"/>
                <a:gd name="T85" fmla="*/ 1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42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3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4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5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1 w 101"/>
                <a:gd name="T13" fmla="*/ 1 h 80"/>
                <a:gd name="T14" fmla="*/ 1 w 101"/>
                <a:gd name="T15" fmla="*/ 1 h 80"/>
                <a:gd name="T16" fmla="*/ 1 w 101"/>
                <a:gd name="T17" fmla="*/ 1 h 80"/>
                <a:gd name="T18" fmla="*/ 1 w 101"/>
                <a:gd name="T19" fmla="*/ 1 h 80"/>
                <a:gd name="T20" fmla="*/ 1 w 101"/>
                <a:gd name="T21" fmla="*/ 1 h 80"/>
                <a:gd name="T22" fmla="*/ 1 w 101"/>
                <a:gd name="T23" fmla="*/ 1 h 80"/>
                <a:gd name="T24" fmla="*/ 1 w 101"/>
                <a:gd name="T25" fmla="*/ 1 h 80"/>
                <a:gd name="T26" fmla="*/ 1 w 101"/>
                <a:gd name="T27" fmla="*/ 1 h 80"/>
                <a:gd name="T28" fmla="*/ 1 w 101"/>
                <a:gd name="T29" fmla="*/ 1 h 80"/>
                <a:gd name="T30" fmla="*/ 1 w 101"/>
                <a:gd name="T31" fmla="*/ 1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8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44218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4 w 430"/>
                <a:gd name="T7" fmla="*/ 1 h 50"/>
                <a:gd name="T8" fmla="*/ 4 w 430"/>
                <a:gd name="T9" fmla="*/ 1 h 50"/>
                <a:gd name="T10" fmla="*/ 3 w 430"/>
                <a:gd name="T11" fmla="*/ 1 h 50"/>
                <a:gd name="T12" fmla="*/ 3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3 w 430"/>
                <a:gd name="T19" fmla="*/ 1 h 50"/>
                <a:gd name="T20" fmla="*/ 1 w 430"/>
                <a:gd name="T21" fmla="*/ 1 h 50"/>
                <a:gd name="T22" fmla="*/ 3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9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0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1 w 87"/>
                <a:gd name="T1" fmla="*/ 1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21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2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2 w 172"/>
                <a:gd name="T5" fmla="*/ 0 h 55"/>
                <a:gd name="T6" fmla="*/ 2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23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4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4 w 430"/>
                <a:gd name="T7" fmla="*/ 1 h 50"/>
                <a:gd name="T8" fmla="*/ 4 w 430"/>
                <a:gd name="T9" fmla="*/ 1 h 50"/>
                <a:gd name="T10" fmla="*/ 3 w 430"/>
                <a:gd name="T11" fmla="*/ 1 h 50"/>
                <a:gd name="T12" fmla="*/ 3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25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2 w 343"/>
                <a:gd name="T1" fmla="*/ 0 h 1"/>
                <a:gd name="T2" fmla="*/ 0 w 343"/>
                <a:gd name="T3" fmla="*/ 0 h 1"/>
                <a:gd name="T4" fmla="*/ 2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26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27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1 h 350"/>
                <a:gd name="T4" fmla="*/ 1 w 415"/>
                <a:gd name="T5" fmla="*/ 2 h 350"/>
                <a:gd name="T6" fmla="*/ 1 w 415"/>
                <a:gd name="T7" fmla="*/ 2 h 350"/>
                <a:gd name="T8" fmla="*/ 1 w 415"/>
                <a:gd name="T9" fmla="*/ 2 h 350"/>
                <a:gd name="T10" fmla="*/ 2 w 415"/>
                <a:gd name="T11" fmla="*/ 3 h 350"/>
                <a:gd name="T12" fmla="*/ 2 w 415"/>
                <a:gd name="T13" fmla="*/ 3 h 350"/>
                <a:gd name="T14" fmla="*/ 3 w 415"/>
                <a:gd name="T15" fmla="*/ 3 h 350"/>
                <a:gd name="T16" fmla="*/ 3 w 415"/>
                <a:gd name="T17" fmla="*/ 3 h 350"/>
                <a:gd name="T18" fmla="*/ 3 w 415"/>
                <a:gd name="T19" fmla="*/ 3 h 350"/>
                <a:gd name="T20" fmla="*/ 4 w 415"/>
                <a:gd name="T21" fmla="*/ 3 h 350"/>
                <a:gd name="T22" fmla="*/ 4 w 415"/>
                <a:gd name="T23" fmla="*/ 3 h 350"/>
                <a:gd name="T24" fmla="*/ 3 w 415"/>
                <a:gd name="T25" fmla="*/ 3 h 350"/>
                <a:gd name="T26" fmla="*/ 3 w 415"/>
                <a:gd name="T27" fmla="*/ 3 h 350"/>
                <a:gd name="T28" fmla="*/ 3 w 415"/>
                <a:gd name="T29" fmla="*/ 3 h 350"/>
                <a:gd name="T30" fmla="*/ 2 w 415"/>
                <a:gd name="T31" fmla="*/ 3 h 350"/>
                <a:gd name="T32" fmla="*/ 2 w 415"/>
                <a:gd name="T33" fmla="*/ 2 h 350"/>
                <a:gd name="T34" fmla="*/ 1 w 415"/>
                <a:gd name="T35" fmla="*/ 2 h 350"/>
                <a:gd name="T36" fmla="*/ 1 w 415"/>
                <a:gd name="T37" fmla="*/ 2 h 350"/>
                <a:gd name="T38" fmla="*/ 1 w 415"/>
                <a:gd name="T39" fmla="*/ 1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1 w 415"/>
                <a:gd name="T51" fmla="*/ 1 h 350"/>
                <a:gd name="T52" fmla="*/ 2 w 415"/>
                <a:gd name="T53" fmla="*/ 1 h 350"/>
                <a:gd name="T54" fmla="*/ 2 w 415"/>
                <a:gd name="T55" fmla="*/ 1 h 350"/>
                <a:gd name="T56" fmla="*/ 3 w 415"/>
                <a:gd name="T57" fmla="*/ 1 h 350"/>
                <a:gd name="T58" fmla="*/ 3 w 415"/>
                <a:gd name="T59" fmla="*/ 2 h 350"/>
                <a:gd name="T60" fmla="*/ 3 w 415"/>
                <a:gd name="T61" fmla="*/ 2 h 350"/>
                <a:gd name="T62" fmla="*/ 4 w 415"/>
                <a:gd name="T63" fmla="*/ 2 h 350"/>
                <a:gd name="T64" fmla="*/ 4 w 415"/>
                <a:gd name="T65" fmla="*/ 3 h 350"/>
                <a:gd name="T66" fmla="*/ 4 w 415"/>
                <a:gd name="T67" fmla="*/ 3 h 350"/>
                <a:gd name="T68" fmla="*/ 4 w 415"/>
                <a:gd name="T69" fmla="*/ 3 h 350"/>
                <a:gd name="T70" fmla="*/ 3 w 415"/>
                <a:gd name="T71" fmla="*/ 3 h 350"/>
                <a:gd name="T72" fmla="*/ 3 w 415"/>
                <a:gd name="T73" fmla="*/ 3 h 350"/>
                <a:gd name="T74" fmla="*/ 3 w 415"/>
                <a:gd name="T75" fmla="*/ 3 h 350"/>
                <a:gd name="T76" fmla="*/ 2 w 415"/>
                <a:gd name="T77" fmla="*/ 2 h 350"/>
                <a:gd name="T78" fmla="*/ 2 w 415"/>
                <a:gd name="T79" fmla="*/ 2 h 350"/>
                <a:gd name="T80" fmla="*/ 1 w 415"/>
                <a:gd name="T81" fmla="*/ 2 h 350"/>
                <a:gd name="T82" fmla="*/ 1 w 415"/>
                <a:gd name="T83" fmla="*/ 1 h 350"/>
                <a:gd name="T84" fmla="*/ 1 w 415"/>
                <a:gd name="T85" fmla="*/ 1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28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9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0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1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1 w 101"/>
                <a:gd name="T13" fmla="*/ 1 h 80"/>
                <a:gd name="T14" fmla="*/ 1 w 101"/>
                <a:gd name="T15" fmla="*/ 1 h 80"/>
                <a:gd name="T16" fmla="*/ 1 w 101"/>
                <a:gd name="T17" fmla="*/ 1 h 80"/>
                <a:gd name="T18" fmla="*/ 1 w 101"/>
                <a:gd name="T19" fmla="*/ 1 h 80"/>
                <a:gd name="T20" fmla="*/ 1 w 101"/>
                <a:gd name="T21" fmla="*/ 1 h 80"/>
                <a:gd name="T22" fmla="*/ 1 w 101"/>
                <a:gd name="T23" fmla="*/ 1 h 80"/>
                <a:gd name="T24" fmla="*/ 1 w 101"/>
                <a:gd name="T25" fmla="*/ 1 h 80"/>
                <a:gd name="T26" fmla="*/ 1 w 101"/>
                <a:gd name="T27" fmla="*/ 1 h 80"/>
                <a:gd name="T28" fmla="*/ 1 w 101"/>
                <a:gd name="T29" fmla="*/ 1 h 80"/>
                <a:gd name="T30" fmla="*/ 1 w 101"/>
                <a:gd name="T31" fmla="*/ 1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9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44204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4 w 430"/>
                <a:gd name="T7" fmla="*/ 1 h 50"/>
                <a:gd name="T8" fmla="*/ 4 w 430"/>
                <a:gd name="T9" fmla="*/ 1 h 50"/>
                <a:gd name="T10" fmla="*/ 3 w 430"/>
                <a:gd name="T11" fmla="*/ 1 h 50"/>
                <a:gd name="T12" fmla="*/ 3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3 w 430"/>
                <a:gd name="T19" fmla="*/ 1 h 50"/>
                <a:gd name="T20" fmla="*/ 1 w 430"/>
                <a:gd name="T21" fmla="*/ 1 h 50"/>
                <a:gd name="T22" fmla="*/ 3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5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6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1 w 87"/>
                <a:gd name="T1" fmla="*/ 1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07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8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2 w 172"/>
                <a:gd name="T5" fmla="*/ 0 h 55"/>
                <a:gd name="T6" fmla="*/ 2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09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0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4 w 430"/>
                <a:gd name="T7" fmla="*/ 1 h 50"/>
                <a:gd name="T8" fmla="*/ 4 w 430"/>
                <a:gd name="T9" fmla="*/ 1 h 50"/>
                <a:gd name="T10" fmla="*/ 3 w 430"/>
                <a:gd name="T11" fmla="*/ 1 h 50"/>
                <a:gd name="T12" fmla="*/ 3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1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2 w 343"/>
                <a:gd name="T1" fmla="*/ 0 h 1"/>
                <a:gd name="T2" fmla="*/ 0 w 343"/>
                <a:gd name="T3" fmla="*/ 0 h 1"/>
                <a:gd name="T4" fmla="*/ 2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2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3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1 h 350"/>
                <a:gd name="T4" fmla="*/ 1 w 415"/>
                <a:gd name="T5" fmla="*/ 2 h 350"/>
                <a:gd name="T6" fmla="*/ 1 w 415"/>
                <a:gd name="T7" fmla="*/ 2 h 350"/>
                <a:gd name="T8" fmla="*/ 1 w 415"/>
                <a:gd name="T9" fmla="*/ 2 h 350"/>
                <a:gd name="T10" fmla="*/ 2 w 415"/>
                <a:gd name="T11" fmla="*/ 3 h 350"/>
                <a:gd name="T12" fmla="*/ 2 w 415"/>
                <a:gd name="T13" fmla="*/ 3 h 350"/>
                <a:gd name="T14" fmla="*/ 3 w 415"/>
                <a:gd name="T15" fmla="*/ 3 h 350"/>
                <a:gd name="T16" fmla="*/ 3 w 415"/>
                <a:gd name="T17" fmla="*/ 3 h 350"/>
                <a:gd name="T18" fmla="*/ 3 w 415"/>
                <a:gd name="T19" fmla="*/ 3 h 350"/>
                <a:gd name="T20" fmla="*/ 4 w 415"/>
                <a:gd name="T21" fmla="*/ 3 h 350"/>
                <a:gd name="T22" fmla="*/ 4 w 415"/>
                <a:gd name="T23" fmla="*/ 3 h 350"/>
                <a:gd name="T24" fmla="*/ 3 w 415"/>
                <a:gd name="T25" fmla="*/ 3 h 350"/>
                <a:gd name="T26" fmla="*/ 3 w 415"/>
                <a:gd name="T27" fmla="*/ 3 h 350"/>
                <a:gd name="T28" fmla="*/ 3 w 415"/>
                <a:gd name="T29" fmla="*/ 3 h 350"/>
                <a:gd name="T30" fmla="*/ 2 w 415"/>
                <a:gd name="T31" fmla="*/ 3 h 350"/>
                <a:gd name="T32" fmla="*/ 2 w 415"/>
                <a:gd name="T33" fmla="*/ 2 h 350"/>
                <a:gd name="T34" fmla="*/ 1 w 415"/>
                <a:gd name="T35" fmla="*/ 2 h 350"/>
                <a:gd name="T36" fmla="*/ 1 w 415"/>
                <a:gd name="T37" fmla="*/ 2 h 350"/>
                <a:gd name="T38" fmla="*/ 1 w 415"/>
                <a:gd name="T39" fmla="*/ 1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1 w 415"/>
                <a:gd name="T51" fmla="*/ 1 h 350"/>
                <a:gd name="T52" fmla="*/ 2 w 415"/>
                <a:gd name="T53" fmla="*/ 1 h 350"/>
                <a:gd name="T54" fmla="*/ 2 w 415"/>
                <a:gd name="T55" fmla="*/ 1 h 350"/>
                <a:gd name="T56" fmla="*/ 3 w 415"/>
                <a:gd name="T57" fmla="*/ 1 h 350"/>
                <a:gd name="T58" fmla="*/ 3 w 415"/>
                <a:gd name="T59" fmla="*/ 2 h 350"/>
                <a:gd name="T60" fmla="*/ 3 w 415"/>
                <a:gd name="T61" fmla="*/ 2 h 350"/>
                <a:gd name="T62" fmla="*/ 4 w 415"/>
                <a:gd name="T63" fmla="*/ 2 h 350"/>
                <a:gd name="T64" fmla="*/ 4 w 415"/>
                <a:gd name="T65" fmla="*/ 3 h 350"/>
                <a:gd name="T66" fmla="*/ 4 w 415"/>
                <a:gd name="T67" fmla="*/ 3 h 350"/>
                <a:gd name="T68" fmla="*/ 4 w 415"/>
                <a:gd name="T69" fmla="*/ 3 h 350"/>
                <a:gd name="T70" fmla="*/ 3 w 415"/>
                <a:gd name="T71" fmla="*/ 3 h 350"/>
                <a:gd name="T72" fmla="*/ 3 w 415"/>
                <a:gd name="T73" fmla="*/ 3 h 350"/>
                <a:gd name="T74" fmla="*/ 3 w 415"/>
                <a:gd name="T75" fmla="*/ 3 h 350"/>
                <a:gd name="T76" fmla="*/ 2 w 415"/>
                <a:gd name="T77" fmla="*/ 2 h 350"/>
                <a:gd name="T78" fmla="*/ 2 w 415"/>
                <a:gd name="T79" fmla="*/ 2 h 350"/>
                <a:gd name="T80" fmla="*/ 1 w 415"/>
                <a:gd name="T81" fmla="*/ 2 h 350"/>
                <a:gd name="T82" fmla="*/ 1 w 415"/>
                <a:gd name="T83" fmla="*/ 1 h 350"/>
                <a:gd name="T84" fmla="*/ 1 w 415"/>
                <a:gd name="T85" fmla="*/ 1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4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5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6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7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1 w 101"/>
                <a:gd name="T13" fmla="*/ 1 h 80"/>
                <a:gd name="T14" fmla="*/ 1 w 101"/>
                <a:gd name="T15" fmla="*/ 1 h 80"/>
                <a:gd name="T16" fmla="*/ 1 w 101"/>
                <a:gd name="T17" fmla="*/ 1 h 80"/>
                <a:gd name="T18" fmla="*/ 1 w 101"/>
                <a:gd name="T19" fmla="*/ 1 h 80"/>
                <a:gd name="T20" fmla="*/ 1 w 101"/>
                <a:gd name="T21" fmla="*/ 1 h 80"/>
                <a:gd name="T22" fmla="*/ 1 w 101"/>
                <a:gd name="T23" fmla="*/ 1 h 80"/>
                <a:gd name="T24" fmla="*/ 1 w 101"/>
                <a:gd name="T25" fmla="*/ 1 h 80"/>
                <a:gd name="T26" fmla="*/ 1 w 101"/>
                <a:gd name="T27" fmla="*/ 1 h 80"/>
                <a:gd name="T28" fmla="*/ 1 w 101"/>
                <a:gd name="T29" fmla="*/ 1 h 80"/>
                <a:gd name="T30" fmla="*/ 1 w 101"/>
                <a:gd name="T31" fmla="*/ 1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4050" name="Picture 429" descr="MMj0395775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1" name="Picture 432" descr="cockt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55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44202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203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56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44171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44196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7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8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9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0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8 w 646"/>
                  <a:gd name="T1" fmla="*/ 663 h 300"/>
                  <a:gd name="T2" fmla="*/ 567 w 646"/>
                  <a:gd name="T3" fmla="*/ 561 h 300"/>
                  <a:gd name="T4" fmla="*/ 705 w 646"/>
                  <a:gd name="T5" fmla="*/ 422 h 300"/>
                  <a:gd name="T6" fmla="*/ 728 w 646"/>
                  <a:gd name="T7" fmla="*/ 236 h 300"/>
                  <a:gd name="T8" fmla="*/ 533 w 646"/>
                  <a:gd name="T9" fmla="*/ 133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1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4172" name="Picture 549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73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4174" name="Picture 551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75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6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7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8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9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0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81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44190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1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2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3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4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5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82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3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4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5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6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7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8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9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57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44144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44165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6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7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8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9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8 w 646"/>
                  <a:gd name="T1" fmla="*/ 663 h 300"/>
                  <a:gd name="T2" fmla="*/ 567 w 646"/>
                  <a:gd name="T3" fmla="*/ 561 h 300"/>
                  <a:gd name="T4" fmla="*/ 705 w 646"/>
                  <a:gd name="T5" fmla="*/ 422 h 300"/>
                  <a:gd name="T6" fmla="*/ 728 w 646"/>
                  <a:gd name="T7" fmla="*/ 236 h 300"/>
                  <a:gd name="T8" fmla="*/ 533 w 646"/>
                  <a:gd name="T9" fmla="*/ 133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0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4145" name="Picture 571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46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4147" name="Picture 573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48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9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0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1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2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3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54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44159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0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1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2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3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4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55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6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7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8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58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44135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44138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9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0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1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2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8 w 646"/>
                  <a:gd name="T1" fmla="*/ 663 h 300"/>
                  <a:gd name="T2" fmla="*/ 567 w 646"/>
                  <a:gd name="T3" fmla="*/ 561 h 300"/>
                  <a:gd name="T4" fmla="*/ 705 w 646"/>
                  <a:gd name="T5" fmla="*/ 422 h 300"/>
                  <a:gd name="T6" fmla="*/ 728 w 646"/>
                  <a:gd name="T7" fmla="*/ 236 h 300"/>
                  <a:gd name="T8" fmla="*/ 533 w 646"/>
                  <a:gd name="T9" fmla="*/ 133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3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4136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37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59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44104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44129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0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1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2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3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8 w 646"/>
                  <a:gd name="T1" fmla="*/ 663 h 300"/>
                  <a:gd name="T2" fmla="*/ 567 w 646"/>
                  <a:gd name="T3" fmla="*/ 561 h 300"/>
                  <a:gd name="T4" fmla="*/ 705 w 646"/>
                  <a:gd name="T5" fmla="*/ 422 h 300"/>
                  <a:gd name="T6" fmla="*/ 728 w 646"/>
                  <a:gd name="T7" fmla="*/ 236 h 300"/>
                  <a:gd name="T8" fmla="*/ 533 w 646"/>
                  <a:gd name="T9" fmla="*/ 133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4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4105" name="Picture 641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06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4107" name="Picture 643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08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9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0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1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2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3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14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44123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4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5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6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7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8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15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6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7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8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9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0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1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2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60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44073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44098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9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0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1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2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8 w 646"/>
                  <a:gd name="T1" fmla="*/ 663 h 300"/>
                  <a:gd name="T2" fmla="*/ 567 w 646"/>
                  <a:gd name="T3" fmla="*/ 561 h 300"/>
                  <a:gd name="T4" fmla="*/ 705 w 646"/>
                  <a:gd name="T5" fmla="*/ 422 h 300"/>
                  <a:gd name="T6" fmla="*/ 728 w 646"/>
                  <a:gd name="T7" fmla="*/ 236 h 300"/>
                  <a:gd name="T8" fmla="*/ 533 w 646"/>
                  <a:gd name="T9" fmla="*/ 133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3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4074" name="Picture 673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75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4076" name="Picture 675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77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0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83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44092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3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4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5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6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7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84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5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6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7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8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9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0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1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61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44071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72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2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44069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70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3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44067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68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4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44065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66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87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r>
              <a:rPr lang="en-US" sz="2400">
                <a:latin typeface="Gill Sans MT" charset="0"/>
              </a:rPr>
              <a:t>single shared broadcast channel </a:t>
            </a:r>
          </a:p>
          <a:p>
            <a:r>
              <a:rPr lang="en-US" sz="2400">
                <a:latin typeface="Gill Sans MT" charset="0"/>
              </a:rPr>
              <a:t>two or more simultaneous transmissions by nodes: interference </a:t>
            </a:r>
          </a:p>
          <a:p>
            <a:pPr lvl="1"/>
            <a:r>
              <a:rPr lang="en-US" i="1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>
                <a:latin typeface="Gill Sans MT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</a:pPr>
            <a:endParaRPr lang="en-US" sz="2400" i="1" u="sng">
              <a:solidFill>
                <a:srgbClr val="FF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multiple access protocol</a:t>
            </a:r>
          </a:p>
          <a:p>
            <a:r>
              <a:rPr lang="en-US" sz="2400">
                <a:latin typeface="Gill Sans MT" charset="0"/>
              </a:rPr>
              <a:t>distributed algorithm that determines how nodes share channel, i.e., determine when node can transmit</a:t>
            </a:r>
          </a:p>
          <a:p>
            <a:r>
              <a:rPr lang="en-US" sz="2400">
                <a:latin typeface="Gill Sans MT" charset="0"/>
              </a:rPr>
              <a:t>communication about channel sharing must use channel itself! </a:t>
            </a:r>
          </a:p>
          <a:p>
            <a:pPr lvl="1"/>
            <a:r>
              <a:rPr lang="en-US" sz="2000">
                <a:latin typeface="Gill Sans MT" charset="0"/>
              </a:rPr>
              <a:t>no out-of-band channel for coordination</a:t>
            </a:r>
          </a:p>
        </p:txBody>
      </p:sp>
    </p:spTree>
    <p:extLst>
      <p:ext uri="{BB962C8B-B14F-4D97-AF65-F5344CB8AC3E}">
        <p14:creationId xmlns:p14="http://schemas.microsoft.com/office/powerpoint/2010/main" val="324139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given: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 err="1" smtClean="0">
                <a:solidFill>
                  <a:srgbClr val="CC0000"/>
                </a:solidFill>
                <a:cs typeface="+mn-cs"/>
              </a:rPr>
              <a:t>desided</a:t>
            </a:r>
            <a:r>
              <a:rPr lang="en-US" i="1" dirty="0" smtClean="0">
                <a:solidFill>
                  <a:srgbClr val="CC0000"/>
                </a:solidFill>
                <a:cs typeface="+mn-cs"/>
              </a:rPr>
              <a:t>:</a:t>
            </a:r>
            <a:endParaRPr lang="en-US" i="1" dirty="0">
              <a:solidFill>
                <a:srgbClr val="CC0000"/>
              </a:solidFill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3. fully decentralized:</a:t>
            </a:r>
          </a:p>
          <a:p>
            <a:pPr lvl="2">
              <a:defRPr/>
            </a:pPr>
            <a:r>
              <a:rPr lang="en-US" sz="2400" dirty="0"/>
              <a:t>no special node to coordinate transmissions</a:t>
            </a:r>
          </a:p>
          <a:p>
            <a:pPr lvl="2">
              <a:defRPr/>
            </a:pPr>
            <a:r>
              <a:rPr lang="en-US" sz="24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4. simple</a:t>
            </a:r>
          </a:p>
        </p:txBody>
      </p:sp>
    </p:spTree>
    <p:extLst>
      <p:ext uri="{BB962C8B-B14F-4D97-AF65-F5344CB8AC3E}">
        <p14:creationId xmlns:p14="http://schemas.microsoft.com/office/powerpoint/2010/main" val="58060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three broad classes:</a:t>
            </a:r>
          </a:p>
          <a:p>
            <a:r>
              <a:rPr lang="en-US" i="1">
                <a:solidFill>
                  <a:srgbClr val="CC0000"/>
                </a:solidFill>
                <a:latin typeface="Gill Sans MT" charset="0"/>
              </a:rPr>
              <a:t>channel partitioning</a:t>
            </a:r>
          </a:p>
          <a:p>
            <a:pPr lvl="1"/>
            <a:r>
              <a:rPr lang="en-US" sz="2000">
                <a:latin typeface="Gill Sans MT" charset="0"/>
              </a:rPr>
              <a:t>divide channel into smaller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>
                <a:latin typeface="Gill Sans MT" charset="0"/>
              </a:rPr>
              <a:t>pieces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>
                <a:latin typeface="Gill Sans MT" charset="0"/>
              </a:rPr>
              <a:t> (time slots, frequency, code)</a:t>
            </a:r>
          </a:p>
          <a:p>
            <a:pPr lvl="1"/>
            <a:r>
              <a:rPr lang="en-US" sz="2000">
                <a:latin typeface="Gill Sans MT" charset="0"/>
              </a:rPr>
              <a:t>allocate piece to node for exclusive use</a:t>
            </a:r>
            <a:endParaRPr lang="en-US">
              <a:latin typeface="Gill Sans MT" charset="0"/>
            </a:endParaRPr>
          </a:p>
          <a:p>
            <a:r>
              <a:rPr lang="en-US" i="1">
                <a:solidFill>
                  <a:srgbClr val="CC0000"/>
                </a:solidFill>
                <a:latin typeface="Gill Sans MT" charset="0"/>
              </a:rPr>
              <a:t>random access</a:t>
            </a:r>
          </a:p>
          <a:p>
            <a:pPr lvl="1"/>
            <a:r>
              <a:rPr lang="en-US" sz="2000">
                <a:latin typeface="Gill Sans MT" charset="0"/>
              </a:rPr>
              <a:t>channel not divided, allow collisions</a:t>
            </a:r>
          </a:p>
          <a:p>
            <a:pPr lvl="1"/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>
                <a:latin typeface="Gill Sans MT" charset="0"/>
              </a:rPr>
              <a:t>recover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>
                <a:latin typeface="Gill Sans MT" charset="0"/>
              </a:rPr>
              <a:t> from collisions</a:t>
            </a:r>
            <a:endParaRPr lang="en-US" altLang="ja-JP">
              <a:latin typeface="Gill Sans MT" charset="0"/>
            </a:endParaRPr>
          </a:p>
          <a:p>
            <a:r>
              <a:rPr lang="ja-JP" altLang="en-US" i="1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 i="1">
                <a:solidFill>
                  <a:srgbClr val="CC0000"/>
                </a:solidFill>
                <a:latin typeface="Gill Sans MT" charset="0"/>
              </a:rPr>
              <a:t>taking turns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altLang="ja-JP" i="1">
              <a:solidFill>
                <a:srgbClr val="CC0000"/>
              </a:solidFill>
              <a:latin typeface="Gill Sans MT" charset="0"/>
            </a:endParaRPr>
          </a:p>
          <a:p>
            <a:pPr lvl="1"/>
            <a:r>
              <a:rPr lang="en-US" sz="2000">
                <a:latin typeface="Gill Sans MT" charset="0"/>
              </a:rPr>
              <a:t>nodes take turns, but nodes with more to send can take longer turns</a:t>
            </a:r>
            <a:endParaRPr lang="en-US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2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Gill Sans MT" charset="0"/>
              </a:rPr>
              <a:t>Channel partitioning MAC protocols: TDMA</a:t>
            </a:r>
            <a:endParaRPr lang="en-US">
              <a:latin typeface="Gill Sans MT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sz="3200">
                <a:solidFill>
                  <a:srgbClr val="CC0000"/>
                </a:solidFill>
                <a:latin typeface="Gill Sans MT" charset="0"/>
              </a:rPr>
              <a:t>TDMA: time division multiple access</a:t>
            </a:r>
            <a:r>
              <a:rPr lang="en-US" sz="3200">
                <a:latin typeface="Gill Sans MT" charset="0"/>
              </a:rPr>
              <a:t> </a:t>
            </a:r>
          </a:p>
          <a:p>
            <a:pPr>
              <a:lnSpc>
                <a:spcPct val="75000"/>
              </a:lnSpc>
            </a:pPr>
            <a:r>
              <a:rPr lang="en-US">
                <a:latin typeface="Gill Sans MT" charset="0"/>
              </a:rPr>
              <a:t>access to channel in "rounds" </a:t>
            </a:r>
          </a:p>
          <a:p>
            <a:pPr>
              <a:lnSpc>
                <a:spcPct val="75000"/>
              </a:lnSpc>
            </a:pPr>
            <a:r>
              <a:rPr lang="en-US">
                <a:latin typeface="Gill Sans MT" charset="0"/>
              </a:rPr>
              <a:t>each station gets fixed length slot (length = pkt trans time) in each round </a:t>
            </a:r>
          </a:p>
          <a:p>
            <a:pPr>
              <a:lnSpc>
                <a:spcPct val="75000"/>
              </a:lnSpc>
            </a:pPr>
            <a:r>
              <a:rPr lang="en-US">
                <a:latin typeface="Gill Sans MT" charset="0"/>
              </a:rPr>
              <a:t>unused slots go idle </a:t>
            </a:r>
          </a:p>
          <a:p>
            <a:pPr>
              <a:lnSpc>
                <a:spcPct val="75000"/>
              </a:lnSpc>
            </a:pPr>
            <a:r>
              <a:rPr lang="en-US">
                <a:latin typeface="Gill Sans MT" charset="0"/>
              </a:rPr>
              <a:t>example: 6-station LAN, 1,3,4 have pkt, slots 2,5,6 idle </a:t>
            </a:r>
            <a:endParaRPr lang="en-US" sz="3200">
              <a:latin typeface="Gill Sans MT" charset="0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smtClean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smtClean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FDMA: frequency division multiple access </a:t>
            </a:r>
          </a:p>
          <a:p>
            <a:r>
              <a:rPr lang="en-US" sz="2400">
                <a:latin typeface="Gill Sans MT" charset="0"/>
              </a:rPr>
              <a:t>channel spectrum divided into frequency bands</a:t>
            </a:r>
          </a:p>
          <a:p>
            <a:r>
              <a:rPr lang="en-US" sz="2400">
                <a:latin typeface="Gill Sans MT" charset="0"/>
              </a:rPr>
              <a:t>each station assigned fixed frequency band</a:t>
            </a:r>
          </a:p>
          <a:p>
            <a:r>
              <a:rPr lang="en-US" sz="2400">
                <a:latin typeface="Gill Sans MT" charset="0"/>
              </a:rPr>
              <a:t>unused transmission time in frequency bands go idle </a:t>
            </a:r>
          </a:p>
          <a:p>
            <a:r>
              <a:rPr lang="en-US" sz="2400">
                <a:latin typeface="Gill Sans MT" charset="0"/>
              </a:rPr>
              <a:t>example: 6-station LAN, 1,3,4 have pkt, frequency bands 2,5,6 idle </a:t>
            </a:r>
            <a:endParaRPr lang="en-US">
              <a:latin typeface="Gill Sans MT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8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6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21"/>
          <p:cNvSpPr>
            <a:spLocks noChangeShapeType="1"/>
          </p:cNvSpPr>
          <p:nvPr/>
        </p:nvSpPr>
        <p:spPr bwMode="auto">
          <a:xfrm>
            <a:off x="5448300" y="63547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latin typeface="Arial" charset="0"/>
                <a:cs typeface="+mn-cs"/>
              </a:rPr>
              <a:t>time</a:t>
            </a:r>
          </a:p>
        </p:txBody>
      </p:sp>
      <p:sp>
        <p:nvSpPr>
          <p:cNvPr id="49173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74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75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latin typeface="Arial" charset="0"/>
                <a:cs typeface="+mn-cs"/>
              </a:rPr>
              <a:t>FDM cable</a:t>
            </a:r>
          </a:p>
        </p:txBody>
      </p:sp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Channel partitioning MAC protocols: FDMA</a:t>
            </a:r>
          </a:p>
        </p:txBody>
      </p:sp>
    </p:spTree>
    <p:extLst>
      <p:ext uri="{BB962C8B-B14F-4D97-AF65-F5344CB8AC3E}">
        <p14:creationId xmlns:p14="http://schemas.microsoft.com/office/powerpoint/2010/main" val="74800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>
                <a:latin typeface="Gill Sans MT" charset="0"/>
              </a:rPr>
              <a:t>when node has packet to send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transmit at full channel data rate R.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no </a:t>
            </a:r>
            <a:r>
              <a:rPr lang="en-US" i="1">
                <a:latin typeface="Gill Sans MT" charset="0"/>
              </a:rPr>
              <a:t>a priori</a:t>
            </a:r>
            <a:r>
              <a:rPr lang="en-US">
                <a:latin typeface="Gill Sans MT" charset="0"/>
              </a:rPr>
              <a:t> coordination among nodes</a:t>
            </a:r>
          </a:p>
          <a:p>
            <a:pPr>
              <a:lnSpc>
                <a:spcPct val="75000"/>
              </a:lnSpc>
            </a:pPr>
            <a:r>
              <a:rPr lang="en-US">
                <a:latin typeface="Gill Sans MT" charset="0"/>
              </a:rPr>
              <a:t>two or more transmitting nodes </a:t>
            </a:r>
            <a:r>
              <a:rPr lang="en-US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>
                <a:latin typeface="Gill Sans MT" charset="0"/>
              </a:rPr>
              <a:t>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collision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,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random access MAC protocol</a:t>
            </a:r>
            <a:r>
              <a:rPr lang="en-US">
                <a:latin typeface="Gill Sans MT" charset="0"/>
              </a:rPr>
              <a:t> specifies: 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how to detect collisions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how to recover from collisions (e.g., via delayed retransmissions)</a:t>
            </a:r>
          </a:p>
          <a:p>
            <a:pPr>
              <a:lnSpc>
                <a:spcPct val="75000"/>
              </a:lnSpc>
            </a:pPr>
            <a:r>
              <a:rPr lang="en-US">
                <a:latin typeface="Gill Sans MT" charset="0"/>
              </a:rPr>
              <a:t>examples of random access MAC protocols: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149939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terminology:</a:t>
            </a:r>
          </a:p>
          <a:p>
            <a:r>
              <a:rPr lang="en-US" sz="2400">
                <a:latin typeface="Gill Sans MT" charset="0"/>
              </a:rPr>
              <a:t>hosts and routers: 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nodes</a:t>
            </a:r>
          </a:p>
          <a:p>
            <a:r>
              <a:rPr lang="en-US" sz="2400">
                <a:latin typeface="Gill Sans MT" charset="0"/>
              </a:rPr>
              <a:t>communication channels that connect adjacent nodes along communication path: 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links</a:t>
            </a:r>
          </a:p>
          <a:p>
            <a:pPr lvl="1"/>
            <a:r>
              <a:rPr lang="en-US">
                <a:latin typeface="Gill Sans MT" charset="0"/>
              </a:rPr>
              <a:t>wired links</a:t>
            </a:r>
          </a:p>
          <a:p>
            <a:pPr lvl="1"/>
            <a:r>
              <a:rPr lang="en-US">
                <a:latin typeface="Gill Sans MT" charset="0"/>
              </a:rPr>
              <a:t>wireless links</a:t>
            </a:r>
          </a:p>
          <a:p>
            <a:pPr lvl="1"/>
            <a:r>
              <a:rPr lang="en-US">
                <a:latin typeface="Gill Sans MT" charset="0"/>
              </a:rPr>
              <a:t>LANs</a:t>
            </a:r>
            <a:endParaRPr lang="en-US" b="1">
              <a:solidFill>
                <a:srgbClr val="FF0000"/>
              </a:solidFill>
              <a:latin typeface="Gill Sans MT" charset="0"/>
            </a:endParaRPr>
          </a:p>
          <a:p>
            <a:r>
              <a:rPr lang="en-US" sz="2400">
                <a:latin typeface="Gill Sans MT" charset="0"/>
              </a:rPr>
              <a:t>layer-2 packet: 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frame,</a:t>
            </a:r>
            <a:r>
              <a:rPr lang="en-US" sz="2400" b="1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encapsulates datagram</a:t>
            </a:r>
          </a:p>
          <a:p>
            <a:pPr>
              <a:buFont typeface="Wingdings" charset="0"/>
              <a:buNone/>
            </a:pPr>
            <a:endParaRPr lang="en-US" sz="2400">
              <a:latin typeface="Gill Sans MT" charset="0"/>
            </a:endParaRPr>
          </a:p>
          <a:p>
            <a:endParaRPr lang="en-US" sz="2400">
              <a:latin typeface="Gill Sans MT" charset="0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396875" y="5299075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400">
                <a:solidFill>
                  <a:srgbClr val="CC0000"/>
                </a:solidFill>
                <a:latin typeface="Gill Sans MT" charset="0"/>
              </a:rPr>
              <a:t>data-link layer</a:t>
            </a:r>
            <a:r>
              <a:rPr lang="en-US" sz="2400" i="0">
                <a:latin typeface="Gill Sans MT" charset="0"/>
              </a:rPr>
              <a:t> has responsibility of </a:t>
            </a:r>
          </a:p>
          <a:p>
            <a:pPr>
              <a:lnSpc>
                <a:spcPct val="85000"/>
              </a:lnSpc>
            </a:pPr>
            <a:r>
              <a:rPr lang="en-US" sz="2400" i="0">
                <a:latin typeface="Gill Sans MT" charset="0"/>
              </a:rPr>
              <a:t>transferring datagram from one node </a:t>
            </a:r>
          </a:p>
          <a:p>
            <a:pPr>
              <a:lnSpc>
                <a:spcPct val="85000"/>
              </a:lnSpc>
            </a:pPr>
            <a:r>
              <a:rPr lang="en-US" sz="2400" i="0">
                <a:latin typeface="Gill Sans MT" charset="0"/>
              </a:rPr>
              <a:t>to 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physically adjacent</a:t>
            </a:r>
            <a:r>
              <a:rPr lang="en-US" sz="2400" i="0">
                <a:latin typeface="Gill Sans MT" charset="0"/>
              </a:rPr>
              <a:t> node over a link</a:t>
            </a:r>
            <a:endParaRPr lang="en-US" i="0">
              <a:latin typeface="Gill Sans MT" charset="0"/>
            </a:endParaRPr>
          </a:p>
        </p:txBody>
      </p:sp>
      <p:sp>
        <p:nvSpPr>
          <p:cNvPr id="30728" name="Freeform 666"/>
          <p:cNvSpPr>
            <a:spLocks/>
          </p:cNvSpPr>
          <p:nvPr/>
        </p:nvSpPr>
        <p:spPr bwMode="auto">
          <a:xfrm>
            <a:off x="5202238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29" name="Group 667"/>
          <p:cNvGrpSpPr>
            <a:grpSpLocks/>
          </p:cNvGrpSpPr>
          <p:nvPr/>
        </p:nvGrpSpPr>
        <p:grpSpPr bwMode="auto"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4552" name="Rectangle 668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3" name="AutoShape 669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CCFF"/>
                </a:solidFill>
                <a:latin typeface="Arial" charset="0"/>
              </a:endParaRPr>
            </a:p>
          </p:txBody>
        </p:sp>
      </p:grpSp>
      <p:sp>
        <p:nvSpPr>
          <p:cNvPr id="30730" name="Freeform 670"/>
          <p:cNvSpPr>
            <a:spLocks/>
          </p:cNvSpPr>
          <p:nvPr/>
        </p:nvSpPr>
        <p:spPr bwMode="auto">
          <a:xfrm>
            <a:off x="5364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671"/>
          <p:cNvSpPr>
            <a:spLocks noChangeShapeType="1"/>
          </p:cNvSpPr>
          <p:nvPr/>
        </p:nvSpPr>
        <p:spPr bwMode="auto">
          <a:xfrm rot="16200000" flipV="1">
            <a:off x="7791450" y="5248275"/>
            <a:ext cx="471488" cy="206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672"/>
          <p:cNvSpPr>
            <a:spLocks noChangeShapeType="1"/>
          </p:cNvSpPr>
          <p:nvPr/>
        </p:nvSpPr>
        <p:spPr bwMode="auto">
          <a:xfrm rot="5400000" flipV="1">
            <a:off x="7991475" y="54435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673"/>
          <p:cNvSpPr>
            <a:spLocks noChangeShapeType="1"/>
          </p:cNvSpPr>
          <p:nvPr/>
        </p:nvSpPr>
        <p:spPr bwMode="auto">
          <a:xfrm rot="16200000" flipH="1">
            <a:off x="8110537" y="5040313"/>
            <a:ext cx="182563" cy="128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675"/>
          <p:cNvSpPr>
            <a:spLocks noChangeShapeType="1"/>
          </p:cNvSpPr>
          <p:nvPr/>
        </p:nvSpPr>
        <p:spPr bwMode="auto">
          <a:xfrm>
            <a:off x="6100763" y="4776788"/>
            <a:ext cx="244475" cy="968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676"/>
          <p:cNvSpPr>
            <a:spLocks noChangeShapeType="1"/>
          </p:cNvSpPr>
          <p:nvPr/>
        </p:nvSpPr>
        <p:spPr bwMode="auto">
          <a:xfrm flipV="1">
            <a:off x="5842000" y="5030788"/>
            <a:ext cx="396875" cy="82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679"/>
          <p:cNvSpPr>
            <a:spLocks noChangeShapeType="1"/>
          </p:cNvSpPr>
          <p:nvPr/>
        </p:nvSpPr>
        <p:spPr bwMode="auto">
          <a:xfrm flipH="1">
            <a:off x="6267450" y="5075238"/>
            <a:ext cx="123825" cy="196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Line 680"/>
          <p:cNvSpPr>
            <a:spLocks noChangeShapeType="1"/>
          </p:cNvSpPr>
          <p:nvPr/>
        </p:nvSpPr>
        <p:spPr bwMode="auto">
          <a:xfrm flipH="1" flipV="1">
            <a:off x="6573838" y="5054600"/>
            <a:ext cx="88900" cy="219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Line 681"/>
          <p:cNvSpPr>
            <a:spLocks noChangeShapeType="1"/>
          </p:cNvSpPr>
          <p:nvPr/>
        </p:nvSpPr>
        <p:spPr bwMode="auto">
          <a:xfrm>
            <a:off x="6743700" y="5056188"/>
            <a:ext cx="503238" cy="269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Line 683"/>
          <p:cNvSpPr>
            <a:spLocks noChangeShapeType="1"/>
          </p:cNvSpPr>
          <p:nvPr/>
        </p:nvSpPr>
        <p:spPr bwMode="auto">
          <a:xfrm>
            <a:off x="6284913" y="3551238"/>
            <a:ext cx="0" cy="106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Line 684"/>
          <p:cNvSpPr>
            <a:spLocks noChangeShapeType="1"/>
          </p:cNvSpPr>
          <p:nvPr/>
        </p:nvSpPr>
        <p:spPr bwMode="auto">
          <a:xfrm flipV="1">
            <a:off x="5891213" y="3736975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41" name="Picture 685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8" y="3548063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2" name="Line 686"/>
          <p:cNvSpPr>
            <a:spLocks noChangeShapeType="1"/>
          </p:cNvSpPr>
          <p:nvPr/>
        </p:nvSpPr>
        <p:spPr bwMode="auto">
          <a:xfrm rot="5400000" flipV="1">
            <a:off x="7994650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Line 687"/>
          <p:cNvSpPr>
            <a:spLocks noChangeShapeType="1"/>
          </p:cNvSpPr>
          <p:nvPr/>
        </p:nvSpPr>
        <p:spPr bwMode="auto">
          <a:xfrm flipV="1">
            <a:off x="5894388" y="3733800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44" name="Picture 688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3546475"/>
            <a:ext cx="3698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5" name="Line 695"/>
          <p:cNvSpPr>
            <a:spLocks noChangeShapeType="1"/>
          </p:cNvSpPr>
          <p:nvPr/>
        </p:nvSpPr>
        <p:spPr bwMode="auto">
          <a:xfrm>
            <a:off x="7358063" y="4700588"/>
            <a:ext cx="390525" cy="184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" name="Line 696"/>
          <p:cNvSpPr>
            <a:spLocks noChangeShapeType="1"/>
          </p:cNvSpPr>
          <p:nvPr/>
        </p:nvSpPr>
        <p:spPr bwMode="auto">
          <a:xfrm flipV="1">
            <a:off x="6737350" y="4687888"/>
            <a:ext cx="322263" cy="198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" name="Line 697"/>
          <p:cNvSpPr>
            <a:spLocks noChangeShapeType="1"/>
          </p:cNvSpPr>
          <p:nvPr/>
        </p:nvSpPr>
        <p:spPr bwMode="auto">
          <a:xfrm flipV="1">
            <a:off x="6780213" y="4979988"/>
            <a:ext cx="971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8" name="Line 708"/>
          <p:cNvSpPr>
            <a:spLocks noChangeShapeType="1"/>
          </p:cNvSpPr>
          <p:nvPr/>
        </p:nvSpPr>
        <p:spPr bwMode="auto">
          <a:xfrm>
            <a:off x="6289675" y="2406650"/>
            <a:ext cx="152400" cy="95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Oval 407"/>
          <p:cNvSpPr>
            <a:spLocks noChangeArrowheads="1"/>
          </p:cNvSpPr>
          <p:nvPr/>
        </p:nvSpPr>
        <p:spPr bwMode="auto">
          <a:xfrm>
            <a:off x="6354763" y="2565400"/>
            <a:ext cx="387350" cy="952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>
              <a:latin typeface="Times New Roman" charset="0"/>
              <a:cs typeface="Arial" charset="0"/>
            </a:endParaRPr>
          </a:p>
        </p:txBody>
      </p:sp>
      <p:sp>
        <p:nvSpPr>
          <p:cNvPr id="30750" name="Rectangle 410"/>
          <p:cNvSpPr>
            <a:spLocks noChangeArrowheads="1"/>
          </p:cNvSpPr>
          <p:nvPr/>
        </p:nvSpPr>
        <p:spPr bwMode="auto">
          <a:xfrm>
            <a:off x="6354763" y="2555875"/>
            <a:ext cx="388937" cy="587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charset="0"/>
              <a:cs typeface="Arial" charset="0"/>
            </a:endParaRPr>
          </a:p>
        </p:txBody>
      </p:sp>
      <p:sp>
        <p:nvSpPr>
          <p:cNvPr id="30751" name="Oval 411"/>
          <p:cNvSpPr>
            <a:spLocks noChangeArrowheads="1"/>
          </p:cNvSpPr>
          <p:nvPr/>
        </p:nvSpPr>
        <p:spPr bwMode="auto">
          <a:xfrm>
            <a:off x="6353175" y="2490788"/>
            <a:ext cx="387350" cy="1111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>
              <a:latin typeface="Times New Roman" charset="0"/>
              <a:cs typeface="Arial" charset="0"/>
            </a:endParaRPr>
          </a:p>
        </p:txBody>
      </p:sp>
      <p:grpSp>
        <p:nvGrpSpPr>
          <p:cNvPr id="30752" name="Group 712"/>
          <p:cNvGrpSpPr>
            <a:grpSpLocks/>
          </p:cNvGrpSpPr>
          <p:nvPr/>
        </p:nvGrpSpPr>
        <p:grpSpPr bwMode="auto">
          <a:xfrm>
            <a:off x="6430963" y="2519363"/>
            <a:ext cx="219075" cy="52387"/>
            <a:chOff x="2468" y="1332"/>
            <a:chExt cx="310" cy="60"/>
          </a:xfrm>
        </p:grpSpPr>
        <p:sp>
          <p:nvSpPr>
            <p:cNvPr id="31170" name="Freeform 713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1" name="Freeform 714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33" name="Line 715"/>
          <p:cNvSpPr>
            <a:spLocks noChangeShapeType="1"/>
          </p:cNvSpPr>
          <p:nvPr/>
        </p:nvSpPr>
        <p:spPr bwMode="auto">
          <a:xfrm>
            <a:off x="6354763" y="2543175"/>
            <a:ext cx="0" cy="746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4" name="Line 762"/>
          <p:cNvSpPr>
            <a:spLocks noChangeShapeType="1"/>
          </p:cNvSpPr>
          <p:nvPr/>
        </p:nvSpPr>
        <p:spPr bwMode="auto">
          <a:xfrm>
            <a:off x="6427788" y="3743325"/>
            <a:ext cx="6794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5" name="Group 781"/>
          <p:cNvGrpSpPr>
            <a:grpSpLocks/>
          </p:cNvGrpSpPr>
          <p:nvPr/>
        </p:nvGrpSpPr>
        <p:grpSpPr bwMode="auto"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3116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116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116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1165" name="Group 78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1168" name="Freeform 7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9" name="Freeform 7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46" name="Line 78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7" name="Line 78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56" name="Group 790"/>
          <p:cNvGrpSpPr>
            <a:grpSpLocks/>
          </p:cNvGrpSpPr>
          <p:nvPr/>
        </p:nvGrpSpPr>
        <p:grpSpPr bwMode="auto"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3115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115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115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1157" name="Group 79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1160" name="Freeform 7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1" name="Freeform 7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38" name="Line 79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" name="Line 79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57" name="Group 799"/>
          <p:cNvGrpSpPr>
            <a:grpSpLocks/>
          </p:cNvGrpSpPr>
          <p:nvPr/>
        </p:nvGrpSpPr>
        <p:grpSpPr bwMode="auto"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3114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114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114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1149" name="Group 80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1152" name="Freeform 8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3" name="Freeform 8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30" name="Line 80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1" name="Line 80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58" name="Group 808"/>
          <p:cNvGrpSpPr>
            <a:grpSpLocks/>
          </p:cNvGrpSpPr>
          <p:nvPr/>
        </p:nvGrpSpPr>
        <p:grpSpPr bwMode="auto"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3113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113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114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1141" name="Group 81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1144" name="Freeform 8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5" name="Freeform 8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22" name="Line 815"/>
            <p:cNvSpPr>
              <a:spLocks noChangeShapeType="1"/>
            </p:cNvSpPr>
            <p:nvPr/>
          </p:nvSpPr>
          <p:spPr bwMode="auto">
            <a:xfrm>
              <a:off x="4335" y="1503"/>
              <a:ext cx="0" cy="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3" name="Line 816"/>
            <p:cNvSpPr>
              <a:spLocks noChangeShapeType="1"/>
            </p:cNvSpPr>
            <p:nvPr/>
          </p:nvSpPr>
          <p:spPr bwMode="auto">
            <a:xfrm>
              <a:off x="4578" y="1505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59" name="Group 817"/>
          <p:cNvGrpSpPr>
            <a:grpSpLocks/>
          </p:cNvGrpSpPr>
          <p:nvPr/>
        </p:nvGrpSpPr>
        <p:grpSpPr bwMode="auto">
          <a:xfrm>
            <a:off x="6027738" y="1738313"/>
            <a:ext cx="517525" cy="508000"/>
            <a:chOff x="2920" y="1424"/>
            <a:chExt cx="326" cy="320"/>
          </a:xfrm>
        </p:grpSpPr>
        <p:sp>
          <p:nvSpPr>
            <p:cNvPr id="4510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131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513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37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132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60" name="Group 826"/>
          <p:cNvGrpSpPr>
            <a:grpSpLocks/>
          </p:cNvGrpSpPr>
          <p:nvPr/>
        </p:nvGrpSpPr>
        <p:grpSpPr bwMode="auto">
          <a:xfrm>
            <a:off x="6138863" y="1989138"/>
            <a:ext cx="282575" cy="477837"/>
            <a:chOff x="3748" y="1253"/>
            <a:chExt cx="178" cy="301"/>
          </a:xfrm>
        </p:grpSpPr>
        <p:sp>
          <p:nvSpPr>
            <p:cNvPr id="31114" name="Line 270"/>
            <p:cNvSpPr>
              <a:spLocks noChangeShapeType="1"/>
            </p:cNvSpPr>
            <p:nvPr/>
          </p:nvSpPr>
          <p:spPr bwMode="auto">
            <a:xfrm flipH="1">
              <a:off x="3748" y="1276"/>
              <a:ext cx="89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15" name="Line 271"/>
            <p:cNvSpPr>
              <a:spLocks noChangeShapeType="1"/>
            </p:cNvSpPr>
            <p:nvPr/>
          </p:nvSpPr>
          <p:spPr bwMode="auto">
            <a:xfrm>
              <a:off x="3837" y="1276"/>
              <a:ext cx="89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16" name="Line 272"/>
            <p:cNvSpPr>
              <a:spLocks noChangeShapeType="1"/>
            </p:cNvSpPr>
            <p:nvPr/>
          </p:nvSpPr>
          <p:spPr bwMode="auto">
            <a:xfrm>
              <a:off x="3748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17" name="Line 273"/>
            <p:cNvSpPr>
              <a:spLocks noChangeShapeType="1"/>
            </p:cNvSpPr>
            <p:nvPr/>
          </p:nvSpPr>
          <p:spPr bwMode="auto">
            <a:xfrm flipH="1">
              <a:off x="3837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18" name="Line 274"/>
            <p:cNvSpPr>
              <a:spLocks noChangeShapeType="1"/>
            </p:cNvSpPr>
            <p:nvPr/>
          </p:nvSpPr>
          <p:spPr bwMode="auto">
            <a:xfrm>
              <a:off x="3837" y="128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19" name="Line 275"/>
            <p:cNvSpPr>
              <a:spLocks noChangeShapeType="1"/>
            </p:cNvSpPr>
            <p:nvPr/>
          </p:nvSpPr>
          <p:spPr bwMode="auto">
            <a:xfrm flipV="1">
              <a:off x="3748" y="1501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20" name="Line 276"/>
            <p:cNvSpPr>
              <a:spLocks noChangeShapeType="1"/>
            </p:cNvSpPr>
            <p:nvPr/>
          </p:nvSpPr>
          <p:spPr bwMode="auto">
            <a:xfrm flipH="1" flipV="1">
              <a:off x="3837" y="1501"/>
              <a:ext cx="89" cy="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21" name="Line 277"/>
            <p:cNvSpPr>
              <a:spLocks noChangeShapeType="1"/>
            </p:cNvSpPr>
            <p:nvPr/>
          </p:nvSpPr>
          <p:spPr bwMode="auto">
            <a:xfrm>
              <a:off x="3786" y="1418"/>
              <a:ext cx="51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22" name="Line 278"/>
            <p:cNvSpPr>
              <a:spLocks noChangeShapeType="1"/>
            </p:cNvSpPr>
            <p:nvPr/>
          </p:nvSpPr>
          <p:spPr bwMode="auto">
            <a:xfrm flipV="1">
              <a:off x="3837" y="1418"/>
              <a:ext cx="54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23" name="Line 279"/>
            <p:cNvSpPr>
              <a:spLocks noChangeShapeType="1"/>
            </p:cNvSpPr>
            <p:nvPr/>
          </p:nvSpPr>
          <p:spPr bwMode="auto">
            <a:xfrm>
              <a:off x="3768" y="1455"/>
              <a:ext cx="66" cy="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24" name="Line 280"/>
            <p:cNvSpPr>
              <a:spLocks noChangeShapeType="1"/>
            </p:cNvSpPr>
            <p:nvPr/>
          </p:nvSpPr>
          <p:spPr bwMode="auto">
            <a:xfrm flipV="1">
              <a:off x="3837" y="1461"/>
              <a:ext cx="6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25" name="Line 281"/>
            <p:cNvSpPr>
              <a:spLocks noChangeShapeType="1"/>
            </p:cNvSpPr>
            <p:nvPr/>
          </p:nvSpPr>
          <p:spPr bwMode="auto">
            <a:xfrm flipV="1">
              <a:off x="3837" y="1381"/>
              <a:ext cx="3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26" name="Line 282"/>
            <p:cNvSpPr>
              <a:spLocks noChangeShapeType="1"/>
            </p:cNvSpPr>
            <p:nvPr/>
          </p:nvSpPr>
          <p:spPr bwMode="auto">
            <a:xfrm flipV="1">
              <a:off x="3837" y="1329"/>
              <a:ext cx="2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27" name="Line 283"/>
            <p:cNvSpPr>
              <a:spLocks noChangeShapeType="1"/>
            </p:cNvSpPr>
            <p:nvPr/>
          </p:nvSpPr>
          <p:spPr bwMode="auto">
            <a:xfrm>
              <a:off x="3798" y="1377"/>
              <a:ext cx="42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28" name="Line 284"/>
            <p:cNvSpPr>
              <a:spLocks noChangeShapeType="1"/>
            </p:cNvSpPr>
            <p:nvPr/>
          </p:nvSpPr>
          <p:spPr bwMode="auto">
            <a:xfrm>
              <a:off x="3817" y="1327"/>
              <a:ext cx="24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9" name="Oval 842"/>
            <p:cNvSpPr>
              <a:spLocks noChangeArrowheads="1"/>
            </p:cNvSpPr>
            <p:nvPr/>
          </p:nvSpPr>
          <p:spPr bwMode="auto">
            <a:xfrm>
              <a:off x="3821" y="1253"/>
              <a:ext cx="30" cy="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61" name="Group 843"/>
          <p:cNvGrpSpPr>
            <a:grpSpLocks/>
          </p:cNvGrpSpPr>
          <p:nvPr/>
        </p:nvGrpSpPr>
        <p:grpSpPr bwMode="auto">
          <a:xfrm>
            <a:off x="5387975" y="1963738"/>
            <a:ext cx="519113" cy="128587"/>
            <a:chOff x="2199" y="955"/>
            <a:chExt cx="2547" cy="506"/>
          </a:xfrm>
        </p:grpSpPr>
        <p:sp>
          <p:nvSpPr>
            <p:cNvPr id="31108" name="Freeform 84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9" name="Freeform 84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0" name="Freeform 84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1" name="Freeform 84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2" name="Freeform 84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8 w 646"/>
                <a:gd name="T1" fmla="*/ 663 h 300"/>
                <a:gd name="T2" fmla="*/ 567 w 646"/>
                <a:gd name="T3" fmla="*/ 561 h 300"/>
                <a:gd name="T4" fmla="*/ 705 w 646"/>
                <a:gd name="T5" fmla="*/ 422 h 300"/>
                <a:gd name="T6" fmla="*/ 728 w 646"/>
                <a:gd name="T7" fmla="*/ 236 h 300"/>
                <a:gd name="T8" fmla="*/ 533 w 646"/>
                <a:gd name="T9" fmla="*/ 133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3" name="Freeform 84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62" name="Group 850"/>
          <p:cNvGrpSpPr>
            <a:grpSpLocks/>
          </p:cNvGrpSpPr>
          <p:nvPr/>
        </p:nvGrpSpPr>
        <p:grpSpPr bwMode="auto">
          <a:xfrm>
            <a:off x="5541963" y="1539875"/>
            <a:ext cx="519112" cy="128588"/>
            <a:chOff x="2199" y="955"/>
            <a:chExt cx="2547" cy="506"/>
          </a:xfrm>
        </p:grpSpPr>
        <p:sp>
          <p:nvSpPr>
            <p:cNvPr id="31102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3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4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5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6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8 w 646"/>
                <a:gd name="T1" fmla="*/ 663 h 300"/>
                <a:gd name="T2" fmla="*/ 567 w 646"/>
                <a:gd name="T3" fmla="*/ 561 h 300"/>
                <a:gd name="T4" fmla="*/ 705 w 646"/>
                <a:gd name="T5" fmla="*/ 422 h 300"/>
                <a:gd name="T6" fmla="*/ 728 w 646"/>
                <a:gd name="T7" fmla="*/ 236 h 300"/>
                <a:gd name="T8" fmla="*/ 533 w 646"/>
                <a:gd name="T9" fmla="*/ 133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7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43" name="Line 857"/>
          <p:cNvSpPr>
            <a:spLocks noChangeShapeType="1"/>
          </p:cNvSpPr>
          <p:nvPr/>
        </p:nvSpPr>
        <p:spPr bwMode="auto">
          <a:xfrm flipH="1" flipV="1">
            <a:off x="5626100" y="2027238"/>
            <a:ext cx="39688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64" name="Group 858"/>
          <p:cNvGrpSpPr>
            <a:grpSpLocks/>
          </p:cNvGrpSpPr>
          <p:nvPr/>
        </p:nvGrpSpPr>
        <p:grpSpPr bwMode="auto">
          <a:xfrm>
            <a:off x="5392738" y="3527425"/>
            <a:ext cx="519112" cy="128588"/>
            <a:chOff x="2199" y="955"/>
            <a:chExt cx="2547" cy="506"/>
          </a:xfrm>
        </p:grpSpPr>
        <p:sp>
          <p:nvSpPr>
            <p:cNvPr id="31096" name="Freeform 859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7" name="Freeform 860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8" name="Freeform 861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9" name="Freeform 862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0" name="Freeform 863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8 w 646"/>
                <a:gd name="T1" fmla="*/ 663 h 300"/>
                <a:gd name="T2" fmla="*/ 567 w 646"/>
                <a:gd name="T3" fmla="*/ 561 h 300"/>
                <a:gd name="T4" fmla="*/ 705 w 646"/>
                <a:gd name="T5" fmla="*/ 422 h 300"/>
                <a:gd name="T6" fmla="*/ 728 w 646"/>
                <a:gd name="T7" fmla="*/ 236 h 300"/>
                <a:gd name="T8" fmla="*/ 533 w 646"/>
                <a:gd name="T9" fmla="*/ 133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1" name="Freeform 864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45" name="Line 865"/>
          <p:cNvSpPr>
            <a:spLocks noChangeShapeType="1"/>
          </p:cNvSpPr>
          <p:nvPr/>
        </p:nvSpPr>
        <p:spPr bwMode="auto">
          <a:xfrm>
            <a:off x="5778500" y="3119438"/>
            <a:ext cx="20638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66" name="Group 866"/>
          <p:cNvGrpSpPr>
            <a:grpSpLocks/>
          </p:cNvGrpSpPr>
          <p:nvPr/>
        </p:nvGrpSpPr>
        <p:grpSpPr bwMode="auto">
          <a:xfrm>
            <a:off x="7007225" y="5005388"/>
            <a:ext cx="519113" cy="128587"/>
            <a:chOff x="2199" y="955"/>
            <a:chExt cx="2547" cy="506"/>
          </a:xfrm>
        </p:grpSpPr>
        <p:sp>
          <p:nvSpPr>
            <p:cNvPr id="31090" name="Freeform 867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1" name="Freeform 868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2" name="Freeform 869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3" name="Freeform 870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4" name="Freeform 871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8 w 646"/>
                <a:gd name="T1" fmla="*/ 663 h 300"/>
                <a:gd name="T2" fmla="*/ 567 w 646"/>
                <a:gd name="T3" fmla="*/ 561 h 300"/>
                <a:gd name="T4" fmla="*/ 705 w 646"/>
                <a:gd name="T5" fmla="*/ 422 h 300"/>
                <a:gd name="T6" fmla="*/ 728 w 646"/>
                <a:gd name="T7" fmla="*/ 236 h 300"/>
                <a:gd name="T8" fmla="*/ 533 w 646"/>
                <a:gd name="T9" fmla="*/ 133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5" name="Freeform 872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67" name="Group 873"/>
          <p:cNvGrpSpPr>
            <a:grpSpLocks/>
          </p:cNvGrpSpPr>
          <p:nvPr/>
        </p:nvGrpSpPr>
        <p:grpSpPr bwMode="auto">
          <a:xfrm>
            <a:off x="7245350" y="5429250"/>
            <a:ext cx="519113" cy="128588"/>
            <a:chOff x="2199" y="955"/>
            <a:chExt cx="2547" cy="506"/>
          </a:xfrm>
        </p:grpSpPr>
        <p:sp>
          <p:nvSpPr>
            <p:cNvPr id="31084" name="Freeform 87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5" name="Freeform 87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6" name="Freeform 87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7" name="Freeform 87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8" name="Freeform 87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8 w 646"/>
                <a:gd name="T1" fmla="*/ 663 h 300"/>
                <a:gd name="T2" fmla="*/ 567 w 646"/>
                <a:gd name="T3" fmla="*/ 561 h 300"/>
                <a:gd name="T4" fmla="*/ 705 w 646"/>
                <a:gd name="T5" fmla="*/ 422 h 300"/>
                <a:gd name="T6" fmla="*/ 728 w 646"/>
                <a:gd name="T7" fmla="*/ 236 h 300"/>
                <a:gd name="T8" fmla="*/ 533 w 646"/>
                <a:gd name="T9" fmla="*/ 133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9" name="Freeform 87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68" name="Group 880"/>
          <p:cNvGrpSpPr>
            <a:grpSpLocks/>
          </p:cNvGrpSpPr>
          <p:nvPr/>
        </p:nvGrpSpPr>
        <p:grpSpPr bwMode="auto">
          <a:xfrm>
            <a:off x="6821488" y="5408613"/>
            <a:ext cx="519112" cy="128587"/>
            <a:chOff x="2199" y="955"/>
            <a:chExt cx="2547" cy="506"/>
          </a:xfrm>
        </p:grpSpPr>
        <p:sp>
          <p:nvSpPr>
            <p:cNvPr id="31078" name="Freeform 88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9" name="Freeform 88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0" name="Freeform 88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1" name="Freeform 88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2" name="Freeform 88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8 w 646"/>
                <a:gd name="T1" fmla="*/ 663 h 300"/>
                <a:gd name="T2" fmla="*/ 567 w 646"/>
                <a:gd name="T3" fmla="*/ 561 h 300"/>
                <a:gd name="T4" fmla="*/ 705 w 646"/>
                <a:gd name="T5" fmla="*/ 422 h 300"/>
                <a:gd name="T6" fmla="*/ 728 w 646"/>
                <a:gd name="T7" fmla="*/ 236 h 300"/>
                <a:gd name="T8" fmla="*/ 533 w 646"/>
                <a:gd name="T9" fmla="*/ 133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3" name="Freeform 88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0769" name="Picture 887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5056188"/>
            <a:ext cx="4333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50" name="Line 888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71" name="Group 889"/>
          <p:cNvGrpSpPr>
            <a:grpSpLocks/>
          </p:cNvGrpSpPr>
          <p:nvPr/>
        </p:nvGrpSpPr>
        <p:grpSpPr bwMode="auto">
          <a:xfrm flipH="1">
            <a:off x="5775325" y="4533900"/>
            <a:ext cx="414338" cy="373063"/>
            <a:chOff x="2839" y="3501"/>
            <a:chExt cx="755" cy="803"/>
          </a:xfrm>
        </p:grpSpPr>
        <p:pic>
          <p:nvPicPr>
            <p:cNvPr id="31076" name="Picture 8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77" name="Freeform 89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72" name="Group 892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31074" name="Picture 89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75" name="Freeform 89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73" name="Group 895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31072" name="Picture 896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73" name="Freeform 89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74" name="Group 898"/>
          <p:cNvGrpSpPr>
            <a:grpSpLocks/>
          </p:cNvGrpSpPr>
          <p:nvPr/>
        </p:nvGrpSpPr>
        <p:grpSpPr bwMode="auto">
          <a:xfrm>
            <a:off x="6550025" y="5238750"/>
            <a:ext cx="427038" cy="350838"/>
            <a:chOff x="2839" y="3501"/>
            <a:chExt cx="755" cy="803"/>
          </a:xfrm>
        </p:grpSpPr>
        <p:pic>
          <p:nvPicPr>
            <p:cNvPr id="31070" name="Picture 89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71" name="Freeform 90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30775" name="Picture 901" descr="car_icon_sm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1720850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6" name="Group 90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31068" name="Picture 903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69" name="Picture 904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77" name="Picture 905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0577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8" name="Group 906"/>
          <p:cNvGrpSpPr>
            <a:grpSpLocks/>
          </p:cNvGrpSpPr>
          <p:nvPr/>
        </p:nvGrpSpPr>
        <p:grpSpPr bwMode="auto">
          <a:xfrm>
            <a:off x="8240713" y="5002213"/>
            <a:ext cx="227012" cy="481012"/>
            <a:chOff x="4140" y="429"/>
            <a:chExt cx="1425" cy="2396"/>
          </a:xfrm>
        </p:grpSpPr>
        <p:sp>
          <p:nvSpPr>
            <p:cNvPr id="3103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" name="Rectangle 908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" name="Rectangle 911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4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46" name="AutoShape 91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7" name="AutoShape 914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22" name="Rectangle 915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4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44" name="AutoShape 917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5" name="AutoShape 918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24" name="Rectangle 919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5" name="Rectangle 920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46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42" name="AutoShape 922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3" name="AutoShape 923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04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04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0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" name="AutoShape 927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29" name="Rectangle 928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2" name="Oval 931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4" name="AutoShape 933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5" name="AutoShape 934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6" name="Oval 935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7" name="Oval 936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i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8" name="Oval 937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9" name="Rectangle 938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79" name="Group 939"/>
          <p:cNvGrpSpPr>
            <a:grpSpLocks/>
          </p:cNvGrpSpPr>
          <p:nvPr/>
        </p:nvGrpSpPr>
        <p:grpSpPr bwMode="auto">
          <a:xfrm>
            <a:off x="7924800" y="5303838"/>
            <a:ext cx="227013" cy="481012"/>
            <a:chOff x="4140" y="429"/>
            <a:chExt cx="1425" cy="2396"/>
          </a:xfrm>
        </p:grpSpPr>
        <p:sp>
          <p:nvSpPr>
            <p:cNvPr id="31004" name="Freeform 94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5" name="Rectangle 941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6" name="Freeform 94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7" name="Freeform 94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8" name="Rectangle 944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09" name="Group 94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14" name="AutoShape 946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" name="AutoShape 947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90" name="Rectangle 948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11" name="Group 94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12" name="AutoShape 950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" name="AutoShape 951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92" name="Rectangle 952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953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14" name="Group 95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10" name="AutoShape 955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" name="AutoShape 956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015" name="Freeform 95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016" name="Group 95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08" name="AutoShape 959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" name="AutoShape 960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97" name="Rectangle 961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8" name="Freeform 96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9" name="Freeform 96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Oval 964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1" name="Freeform 96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2" name="AutoShape 966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" name="AutoShape 967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" name="Oval 968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" name="Oval 969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i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6" name="Oval 970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" name="Rectangle 971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0" name="Group 972"/>
          <p:cNvGrpSpPr>
            <a:grpSpLocks/>
          </p:cNvGrpSpPr>
          <p:nvPr/>
        </p:nvGrpSpPr>
        <p:grpSpPr bwMode="auto">
          <a:xfrm>
            <a:off x="5302250" y="2043113"/>
            <a:ext cx="534988" cy="407987"/>
            <a:chOff x="877" y="1008"/>
            <a:chExt cx="2747" cy="2591"/>
          </a:xfrm>
        </p:grpSpPr>
        <p:pic>
          <p:nvPicPr>
            <p:cNvPr id="30981" name="Picture 973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82" name="Picture 974" descr="laptop_keyboar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83" name="Freeform 97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6 w 2982"/>
                <a:gd name="T1" fmla="*/ 0 h 2442"/>
                <a:gd name="T2" fmla="*/ 0 w 2982"/>
                <a:gd name="T3" fmla="*/ 24 h 2442"/>
                <a:gd name="T4" fmla="*/ 72 w 2982"/>
                <a:gd name="T5" fmla="*/ 34 h 2442"/>
                <a:gd name="T6" fmla="*/ 90 w 2982"/>
                <a:gd name="T7" fmla="*/ 4 h 2442"/>
                <a:gd name="T8" fmla="*/ 16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0984" name="Picture 976" descr="scree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85" name="Freeform 97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76 w 2528"/>
                <a:gd name="T3" fmla="*/ 5 h 455"/>
                <a:gd name="T4" fmla="*/ 74 w 2528"/>
                <a:gd name="T5" fmla="*/ 6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6" name="Freeform 97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7 w 702"/>
                <a:gd name="T1" fmla="*/ 0 h 1893"/>
                <a:gd name="T2" fmla="*/ 0 w 702"/>
                <a:gd name="T3" fmla="*/ 25 h 1893"/>
                <a:gd name="T4" fmla="*/ 3 w 702"/>
                <a:gd name="T5" fmla="*/ 26 h 1893"/>
                <a:gd name="T6" fmla="*/ 21 w 702"/>
                <a:gd name="T7" fmla="*/ 1 h 1893"/>
                <a:gd name="T8" fmla="*/ 1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7" name="Freeform 97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23 w 756"/>
                <a:gd name="T1" fmla="*/ 0 h 2184"/>
                <a:gd name="T2" fmla="*/ 4 w 756"/>
                <a:gd name="T3" fmla="*/ 30 h 2184"/>
                <a:gd name="T4" fmla="*/ 0 w 756"/>
                <a:gd name="T5" fmla="*/ 29 h 2184"/>
                <a:gd name="T6" fmla="*/ 18 w 756"/>
                <a:gd name="T7" fmla="*/ 1 h 2184"/>
                <a:gd name="T8" fmla="*/ 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8" name="Freeform 98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2 h 738"/>
                <a:gd name="T4" fmla="*/ 73 w 2773"/>
                <a:gd name="T5" fmla="*/ 10 h 738"/>
                <a:gd name="T6" fmla="*/ 71 w 2773"/>
                <a:gd name="T7" fmla="*/ 8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9" name="Freeform 98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9 w 637"/>
                <a:gd name="T1" fmla="*/ 0 h 1659"/>
                <a:gd name="T2" fmla="*/ 40 w 637"/>
                <a:gd name="T3" fmla="*/ 0 h 1659"/>
                <a:gd name="T4" fmla="*/ 4 w 637"/>
                <a:gd name="T5" fmla="*/ 160 h 1659"/>
                <a:gd name="T6" fmla="*/ 0 w 637"/>
                <a:gd name="T7" fmla="*/ 157 h 1659"/>
                <a:gd name="T8" fmla="*/ 39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0" name="Freeform 98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6 h 550"/>
                <a:gd name="T4" fmla="*/ 137 w 2216"/>
                <a:gd name="T5" fmla="*/ 54 h 550"/>
                <a:gd name="T6" fmla="*/ 140 w 2216"/>
                <a:gd name="T7" fmla="*/ 48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991" name="Group 98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0998" name="Freeform 98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9" name="Freeform 98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0" name="Freeform 98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1" name="Freeform 98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2" name="Freeform 98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3" name="Freeform 98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92" name="Freeform 99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6 h 792"/>
                <a:gd name="T2" fmla="*/ 35 w 990"/>
                <a:gd name="T3" fmla="*/ 0 h 792"/>
                <a:gd name="T4" fmla="*/ 35 w 990"/>
                <a:gd name="T5" fmla="*/ 3 h 792"/>
                <a:gd name="T6" fmla="*/ 0 w 990"/>
                <a:gd name="T7" fmla="*/ 39 h 792"/>
                <a:gd name="T8" fmla="*/ 1 w 990"/>
                <a:gd name="T9" fmla="*/ 3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3" name="Freeform 99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90 w 2532"/>
                <a:gd name="T5" fmla="*/ 33 h 723"/>
                <a:gd name="T6" fmla="*/ 90 w 2532"/>
                <a:gd name="T7" fmla="*/ 35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4" name="Freeform 99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6 h 147"/>
                <a:gd name="T4" fmla="*/ 0 w 26"/>
                <a:gd name="T5" fmla="*/ 6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5" name="Freeform 99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42 w 1176"/>
                <a:gd name="T1" fmla="*/ 0 h 606"/>
                <a:gd name="T2" fmla="*/ 0 w 1176"/>
                <a:gd name="T3" fmla="*/ 29 h 606"/>
                <a:gd name="T4" fmla="*/ 1 w 1176"/>
                <a:gd name="T5" fmla="*/ 29 h 606"/>
                <a:gd name="T6" fmla="*/ 42 w 1176"/>
                <a:gd name="T7" fmla="*/ 1 h 606"/>
                <a:gd name="T8" fmla="*/ 4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6" name="Freeform 99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2 w 2532"/>
                <a:gd name="T5" fmla="*/ 25 h 723"/>
                <a:gd name="T6" fmla="*/ 62 w 2532"/>
                <a:gd name="T7" fmla="*/ 2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7" name="Freeform 99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2 h 723"/>
                <a:gd name="T6" fmla="*/ 0 w 2532"/>
                <a:gd name="T7" fmla="*/ 34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0781" name="Picture 996" descr="laptop_keyboar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97688" y="5735638"/>
            <a:ext cx="38893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2" name="Freeform 997"/>
          <p:cNvSpPr>
            <a:spLocks/>
          </p:cNvSpPr>
          <p:nvPr/>
        </p:nvSpPr>
        <p:spPr bwMode="auto">
          <a:xfrm>
            <a:off x="7026275" y="55800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83" name="Picture 998" descr="scree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0" y="5584825"/>
            <a:ext cx="284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4" name="Freeform 999"/>
          <p:cNvSpPr>
            <a:spLocks/>
          </p:cNvSpPr>
          <p:nvPr/>
        </p:nvSpPr>
        <p:spPr bwMode="auto">
          <a:xfrm>
            <a:off x="7083425" y="55737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5" name="Freeform 1000"/>
          <p:cNvSpPr>
            <a:spLocks/>
          </p:cNvSpPr>
          <p:nvPr/>
        </p:nvSpPr>
        <p:spPr bwMode="auto">
          <a:xfrm>
            <a:off x="7024688" y="55737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6" name="Freeform 1001"/>
          <p:cNvSpPr>
            <a:spLocks/>
          </p:cNvSpPr>
          <p:nvPr/>
        </p:nvSpPr>
        <p:spPr bwMode="auto">
          <a:xfrm>
            <a:off x="7267575" y="56022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7" name="Freeform 1002"/>
          <p:cNvSpPr>
            <a:spLocks/>
          </p:cNvSpPr>
          <p:nvPr/>
        </p:nvSpPr>
        <p:spPr bwMode="auto">
          <a:xfrm>
            <a:off x="7023100" y="57261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8" name="Freeform 1003"/>
          <p:cNvSpPr>
            <a:spLocks/>
          </p:cNvSpPr>
          <p:nvPr/>
        </p:nvSpPr>
        <p:spPr bwMode="auto">
          <a:xfrm>
            <a:off x="7275513" y="56038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9" name="Freeform 1004"/>
          <p:cNvSpPr>
            <a:spLocks/>
          </p:cNvSpPr>
          <p:nvPr/>
        </p:nvSpPr>
        <p:spPr bwMode="auto">
          <a:xfrm>
            <a:off x="7023100" y="57356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90" name="Group 1005"/>
          <p:cNvGrpSpPr>
            <a:grpSpLocks/>
          </p:cNvGrpSpPr>
          <p:nvPr/>
        </p:nvGrpSpPr>
        <p:grpSpPr bwMode="auto">
          <a:xfrm>
            <a:off x="7019925" y="5800725"/>
            <a:ext cx="87313" cy="38100"/>
            <a:chOff x="1740" y="2642"/>
            <a:chExt cx="752" cy="327"/>
          </a:xfrm>
        </p:grpSpPr>
        <p:sp>
          <p:nvSpPr>
            <p:cNvPr id="30975" name="Freeform 100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6" name="Freeform 100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7" name="Freeform 100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8" name="Freeform 100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9" name="Freeform 101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0" name="Freeform 101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1" name="Freeform 1012"/>
          <p:cNvSpPr>
            <a:spLocks/>
          </p:cNvSpPr>
          <p:nvPr/>
        </p:nvSpPr>
        <p:spPr bwMode="auto">
          <a:xfrm>
            <a:off x="7169150" y="58070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2" name="Freeform 1013"/>
          <p:cNvSpPr>
            <a:spLocks/>
          </p:cNvSpPr>
          <p:nvPr/>
        </p:nvSpPr>
        <p:spPr bwMode="auto">
          <a:xfrm>
            <a:off x="6897688" y="58134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3" name="Freeform 1014"/>
          <p:cNvSpPr>
            <a:spLocks/>
          </p:cNvSpPr>
          <p:nvPr/>
        </p:nvSpPr>
        <p:spPr bwMode="auto">
          <a:xfrm>
            <a:off x="6899275" y="57991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4" name="Freeform 1015"/>
          <p:cNvSpPr>
            <a:spLocks/>
          </p:cNvSpPr>
          <p:nvPr/>
        </p:nvSpPr>
        <p:spPr bwMode="auto">
          <a:xfrm>
            <a:off x="6899275" y="57388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5" name="Freeform 1016"/>
          <p:cNvSpPr>
            <a:spLocks/>
          </p:cNvSpPr>
          <p:nvPr/>
        </p:nvSpPr>
        <p:spPr bwMode="auto">
          <a:xfrm>
            <a:off x="6907213" y="58023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6" name="Freeform 1017"/>
          <p:cNvSpPr>
            <a:spLocks/>
          </p:cNvSpPr>
          <p:nvPr/>
        </p:nvSpPr>
        <p:spPr bwMode="auto">
          <a:xfrm flipV="1">
            <a:off x="7164388" y="57975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97" name="Picture 1018" descr="laptop_keyboar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81650" y="3290888"/>
            <a:ext cx="36353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8" name="Freeform 1019"/>
          <p:cNvSpPr>
            <a:spLocks/>
          </p:cNvSpPr>
          <p:nvPr/>
        </p:nvSpPr>
        <p:spPr bwMode="auto">
          <a:xfrm>
            <a:off x="5702300" y="3135313"/>
            <a:ext cx="292100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99" name="Picture 1020" descr="scree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3140075"/>
            <a:ext cx="266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0" name="Freeform 1021"/>
          <p:cNvSpPr>
            <a:spLocks/>
          </p:cNvSpPr>
          <p:nvPr/>
        </p:nvSpPr>
        <p:spPr bwMode="auto">
          <a:xfrm>
            <a:off x="5756275" y="3128963"/>
            <a:ext cx="247650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1" name="Freeform 1022"/>
          <p:cNvSpPr>
            <a:spLocks/>
          </p:cNvSpPr>
          <p:nvPr/>
        </p:nvSpPr>
        <p:spPr bwMode="auto">
          <a:xfrm>
            <a:off x="5700713" y="3128963"/>
            <a:ext cx="68262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2" name="Freeform 1023"/>
          <p:cNvSpPr>
            <a:spLocks/>
          </p:cNvSpPr>
          <p:nvPr/>
        </p:nvSpPr>
        <p:spPr bwMode="auto">
          <a:xfrm>
            <a:off x="5927725" y="3157538"/>
            <a:ext cx="74613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3" name="Freeform 1024"/>
          <p:cNvSpPr>
            <a:spLocks/>
          </p:cNvSpPr>
          <p:nvPr/>
        </p:nvSpPr>
        <p:spPr bwMode="auto">
          <a:xfrm>
            <a:off x="5699125" y="3281363"/>
            <a:ext cx="27146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4" name="Freeform 1025"/>
          <p:cNvSpPr>
            <a:spLocks/>
          </p:cNvSpPr>
          <p:nvPr/>
        </p:nvSpPr>
        <p:spPr bwMode="auto">
          <a:xfrm>
            <a:off x="5935663" y="3159125"/>
            <a:ext cx="69850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5" name="Freeform 1026"/>
          <p:cNvSpPr>
            <a:spLocks/>
          </p:cNvSpPr>
          <p:nvPr/>
        </p:nvSpPr>
        <p:spPr bwMode="auto">
          <a:xfrm>
            <a:off x="5699125" y="3290888"/>
            <a:ext cx="242888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06" name="Group 1027"/>
          <p:cNvGrpSpPr>
            <a:grpSpLocks/>
          </p:cNvGrpSpPr>
          <p:nvPr/>
        </p:nvGrpSpPr>
        <p:grpSpPr bwMode="auto">
          <a:xfrm>
            <a:off x="5695950" y="3355975"/>
            <a:ext cx="80963" cy="38100"/>
            <a:chOff x="1740" y="2642"/>
            <a:chExt cx="752" cy="327"/>
          </a:xfrm>
        </p:grpSpPr>
        <p:sp>
          <p:nvSpPr>
            <p:cNvPr id="3096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07" name="Freeform 1034"/>
          <p:cNvSpPr>
            <a:spLocks/>
          </p:cNvSpPr>
          <p:nvPr/>
        </p:nvSpPr>
        <p:spPr bwMode="auto">
          <a:xfrm>
            <a:off x="5835650" y="3362325"/>
            <a:ext cx="10001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8" name="Freeform 1035"/>
          <p:cNvSpPr>
            <a:spLocks/>
          </p:cNvSpPr>
          <p:nvPr/>
        </p:nvSpPr>
        <p:spPr bwMode="auto">
          <a:xfrm>
            <a:off x="5583238" y="3368675"/>
            <a:ext cx="254000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9" name="Freeform 1036"/>
          <p:cNvSpPr>
            <a:spLocks/>
          </p:cNvSpPr>
          <p:nvPr/>
        </p:nvSpPr>
        <p:spPr bwMode="auto">
          <a:xfrm>
            <a:off x="5583238" y="3354388"/>
            <a:ext cx="1587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0" name="Freeform 1037"/>
          <p:cNvSpPr>
            <a:spLocks/>
          </p:cNvSpPr>
          <p:nvPr/>
        </p:nvSpPr>
        <p:spPr bwMode="auto">
          <a:xfrm>
            <a:off x="5583238" y="3294063"/>
            <a:ext cx="117475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1" name="Freeform 1038"/>
          <p:cNvSpPr>
            <a:spLocks/>
          </p:cNvSpPr>
          <p:nvPr/>
        </p:nvSpPr>
        <p:spPr bwMode="auto">
          <a:xfrm>
            <a:off x="5591175" y="3357563"/>
            <a:ext cx="241300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2" name="Freeform 1039"/>
          <p:cNvSpPr>
            <a:spLocks/>
          </p:cNvSpPr>
          <p:nvPr/>
        </p:nvSpPr>
        <p:spPr bwMode="auto">
          <a:xfrm flipV="1">
            <a:off x="5830888" y="3352800"/>
            <a:ext cx="9842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13" name="Group 1040"/>
          <p:cNvGrpSpPr>
            <a:grpSpLocks/>
          </p:cNvGrpSpPr>
          <p:nvPr/>
        </p:nvGrpSpPr>
        <p:grpSpPr bwMode="auto">
          <a:xfrm flipH="1">
            <a:off x="5940425" y="3222625"/>
            <a:ext cx="414338" cy="373063"/>
            <a:chOff x="2839" y="3501"/>
            <a:chExt cx="755" cy="803"/>
          </a:xfrm>
        </p:grpSpPr>
        <p:pic>
          <p:nvPicPr>
            <p:cNvPr id="30967" name="Picture 10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68" name="Freeform 104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30814" name="Picture 1043" descr="laptop_keyboar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329488" y="5672138"/>
            <a:ext cx="38893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5" name="Freeform 1044"/>
          <p:cNvSpPr>
            <a:spLocks/>
          </p:cNvSpPr>
          <p:nvPr/>
        </p:nvSpPr>
        <p:spPr bwMode="auto">
          <a:xfrm>
            <a:off x="7458075" y="55165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6" name="Picture 1045" descr="scree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0" y="5521325"/>
            <a:ext cx="284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7" name="Freeform 1046"/>
          <p:cNvSpPr>
            <a:spLocks/>
          </p:cNvSpPr>
          <p:nvPr/>
        </p:nvSpPr>
        <p:spPr bwMode="auto">
          <a:xfrm>
            <a:off x="7515225" y="55102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8" name="Freeform 1047"/>
          <p:cNvSpPr>
            <a:spLocks/>
          </p:cNvSpPr>
          <p:nvPr/>
        </p:nvSpPr>
        <p:spPr bwMode="auto">
          <a:xfrm>
            <a:off x="7456488" y="55102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9" name="Freeform 1048"/>
          <p:cNvSpPr>
            <a:spLocks/>
          </p:cNvSpPr>
          <p:nvPr/>
        </p:nvSpPr>
        <p:spPr bwMode="auto">
          <a:xfrm>
            <a:off x="7699375" y="55387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0" name="Freeform 1049"/>
          <p:cNvSpPr>
            <a:spLocks/>
          </p:cNvSpPr>
          <p:nvPr/>
        </p:nvSpPr>
        <p:spPr bwMode="auto">
          <a:xfrm>
            <a:off x="7454900" y="56626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1" name="Freeform 1050"/>
          <p:cNvSpPr>
            <a:spLocks/>
          </p:cNvSpPr>
          <p:nvPr/>
        </p:nvSpPr>
        <p:spPr bwMode="auto">
          <a:xfrm>
            <a:off x="7707313" y="55403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2" name="Freeform 1051"/>
          <p:cNvSpPr>
            <a:spLocks/>
          </p:cNvSpPr>
          <p:nvPr/>
        </p:nvSpPr>
        <p:spPr bwMode="auto">
          <a:xfrm>
            <a:off x="7454900" y="56721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23" name="Group 1052"/>
          <p:cNvGrpSpPr>
            <a:grpSpLocks/>
          </p:cNvGrpSpPr>
          <p:nvPr/>
        </p:nvGrpSpPr>
        <p:grpSpPr bwMode="auto">
          <a:xfrm>
            <a:off x="7451725" y="5737225"/>
            <a:ext cx="87313" cy="38100"/>
            <a:chOff x="1740" y="2642"/>
            <a:chExt cx="752" cy="327"/>
          </a:xfrm>
        </p:grpSpPr>
        <p:sp>
          <p:nvSpPr>
            <p:cNvPr id="30961" name="Freeform 1053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2" name="Freeform 1054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3" name="Freeform 1055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4" name="Freeform 1056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5" name="Freeform 1057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6" name="Freeform 1058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24" name="Freeform 1059"/>
          <p:cNvSpPr>
            <a:spLocks/>
          </p:cNvSpPr>
          <p:nvPr/>
        </p:nvSpPr>
        <p:spPr bwMode="auto">
          <a:xfrm>
            <a:off x="7600950" y="57435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5" name="Freeform 1060"/>
          <p:cNvSpPr>
            <a:spLocks/>
          </p:cNvSpPr>
          <p:nvPr/>
        </p:nvSpPr>
        <p:spPr bwMode="auto">
          <a:xfrm>
            <a:off x="7329488" y="57499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6" name="Freeform 1061"/>
          <p:cNvSpPr>
            <a:spLocks/>
          </p:cNvSpPr>
          <p:nvPr/>
        </p:nvSpPr>
        <p:spPr bwMode="auto">
          <a:xfrm>
            <a:off x="7331075" y="57356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7" name="Freeform 1062"/>
          <p:cNvSpPr>
            <a:spLocks/>
          </p:cNvSpPr>
          <p:nvPr/>
        </p:nvSpPr>
        <p:spPr bwMode="auto">
          <a:xfrm>
            <a:off x="7331075" y="56753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8" name="Freeform 1063"/>
          <p:cNvSpPr>
            <a:spLocks/>
          </p:cNvSpPr>
          <p:nvPr/>
        </p:nvSpPr>
        <p:spPr bwMode="auto">
          <a:xfrm>
            <a:off x="7339013" y="57388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9" name="Freeform 1064"/>
          <p:cNvSpPr>
            <a:spLocks/>
          </p:cNvSpPr>
          <p:nvPr/>
        </p:nvSpPr>
        <p:spPr bwMode="auto">
          <a:xfrm flipV="1">
            <a:off x="7596188" y="57340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30" name="Group 1065"/>
          <p:cNvGrpSpPr>
            <a:grpSpLocks/>
          </p:cNvGrpSpPr>
          <p:nvPr/>
        </p:nvGrpSpPr>
        <p:grpSpPr bwMode="auto">
          <a:xfrm>
            <a:off x="6351588" y="2493963"/>
            <a:ext cx="390525" cy="169862"/>
            <a:chOff x="4650" y="1129"/>
            <a:chExt cx="246" cy="95"/>
          </a:xfrm>
        </p:grpSpPr>
        <p:sp>
          <p:nvSpPr>
            <p:cNvPr id="3095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5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5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956" name="Group 106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959" name="Freeform 107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0" name="Freeform 107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37" name="Line 107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" name="Line 107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31" name="Group 1074"/>
          <p:cNvGrpSpPr>
            <a:grpSpLocks/>
          </p:cNvGrpSpPr>
          <p:nvPr/>
        </p:nvGrpSpPr>
        <p:grpSpPr bwMode="auto">
          <a:xfrm>
            <a:off x="6051550" y="3641725"/>
            <a:ext cx="390525" cy="169863"/>
            <a:chOff x="4650" y="1129"/>
            <a:chExt cx="246" cy="95"/>
          </a:xfrm>
        </p:grpSpPr>
        <p:sp>
          <p:nvSpPr>
            <p:cNvPr id="3094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4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4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948" name="Group 107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951" name="Freeform 107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2" name="Freeform 108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9" name="Line 108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" name="Line 108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32" name="Group 1083"/>
          <p:cNvGrpSpPr>
            <a:grpSpLocks/>
          </p:cNvGrpSpPr>
          <p:nvPr/>
        </p:nvGrpSpPr>
        <p:grpSpPr bwMode="auto">
          <a:xfrm>
            <a:off x="5529263" y="3016250"/>
            <a:ext cx="519112" cy="128588"/>
            <a:chOff x="2199" y="955"/>
            <a:chExt cx="2547" cy="506"/>
          </a:xfrm>
        </p:grpSpPr>
        <p:sp>
          <p:nvSpPr>
            <p:cNvPr id="30939" name="Freeform 108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0" name="Freeform 108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1" name="Freeform 108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2" name="Freeform 108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3" name="Freeform 108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8 w 646"/>
                <a:gd name="T1" fmla="*/ 663 h 300"/>
                <a:gd name="T2" fmla="*/ 567 w 646"/>
                <a:gd name="T3" fmla="*/ 561 h 300"/>
                <a:gd name="T4" fmla="*/ 705 w 646"/>
                <a:gd name="T5" fmla="*/ 422 h 300"/>
                <a:gd name="T6" fmla="*/ 728 w 646"/>
                <a:gd name="T7" fmla="*/ 236 h 300"/>
                <a:gd name="T8" fmla="*/ 533 w 646"/>
                <a:gd name="T9" fmla="*/ 133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4" name="Freeform 108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33" name="Group 1090"/>
          <p:cNvGrpSpPr>
            <a:grpSpLocks/>
          </p:cNvGrpSpPr>
          <p:nvPr/>
        </p:nvGrpSpPr>
        <p:grpSpPr bwMode="auto">
          <a:xfrm>
            <a:off x="6248400" y="4852988"/>
            <a:ext cx="617538" cy="247650"/>
            <a:chOff x="2356" y="1300"/>
            <a:chExt cx="555" cy="194"/>
          </a:xfrm>
        </p:grpSpPr>
        <p:sp>
          <p:nvSpPr>
            <p:cNvPr id="3093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3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3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934" name="Group 109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0937" name="Freeform 10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8" name="Freeform 10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15" name="Line 1097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Line 1098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34" name="Group 1099"/>
          <p:cNvGrpSpPr>
            <a:grpSpLocks/>
          </p:cNvGrpSpPr>
          <p:nvPr/>
        </p:nvGrpSpPr>
        <p:grpSpPr bwMode="auto">
          <a:xfrm>
            <a:off x="6969125" y="4510088"/>
            <a:ext cx="617538" cy="247650"/>
            <a:chOff x="2356" y="1300"/>
            <a:chExt cx="555" cy="194"/>
          </a:xfrm>
        </p:grpSpPr>
        <p:sp>
          <p:nvSpPr>
            <p:cNvPr id="30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926" name="Group 110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0929" name="Freeform 1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0" name="Freeform 1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7" name="Line 1106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Line 1107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35" name="Group 1108"/>
          <p:cNvGrpSpPr>
            <a:grpSpLocks/>
          </p:cNvGrpSpPr>
          <p:nvPr/>
        </p:nvGrpSpPr>
        <p:grpSpPr bwMode="auto">
          <a:xfrm>
            <a:off x="7585075" y="4811713"/>
            <a:ext cx="617538" cy="247650"/>
            <a:chOff x="2356" y="1300"/>
            <a:chExt cx="555" cy="194"/>
          </a:xfrm>
        </p:grpSpPr>
        <p:sp>
          <p:nvSpPr>
            <p:cNvPr id="30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918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0921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2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99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36" name="Freeform 1118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7" name="Freeform 1119"/>
          <p:cNvSpPr>
            <a:spLocks/>
          </p:cNvSpPr>
          <p:nvPr/>
        </p:nvSpPr>
        <p:spPr bwMode="auto">
          <a:xfrm>
            <a:off x="7023100" y="2001838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" name="Line 1120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" name="Line 1121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0" name="Line 1122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1" name="Line 1123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2" name="Line 1124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3" name="Line 1125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4" name="Line 1126"/>
          <p:cNvSpPr>
            <a:spLocks noChangeShapeType="1"/>
          </p:cNvSpPr>
          <p:nvPr/>
        </p:nvSpPr>
        <p:spPr bwMode="auto">
          <a:xfrm>
            <a:off x="7589838" y="2867025"/>
            <a:ext cx="1889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5" name="Line 1127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6" name="Line 1128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7" name="Line 1129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48" name="Group 1130"/>
          <p:cNvGrpSpPr>
            <a:grpSpLocks/>
          </p:cNvGrpSpPr>
          <p:nvPr/>
        </p:nvGrpSpPr>
        <p:grpSpPr bwMode="auto">
          <a:xfrm>
            <a:off x="7689850" y="2395538"/>
            <a:ext cx="390525" cy="169862"/>
            <a:chOff x="4650" y="1129"/>
            <a:chExt cx="246" cy="95"/>
          </a:xfrm>
        </p:grpSpPr>
        <p:sp>
          <p:nvSpPr>
            <p:cNvPr id="3090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0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0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910" name="Group 113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913" name="Freeform 11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4" name="Freeform 11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91" name="Line 113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Line 113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49" name="Group 1139"/>
          <p:cNvGrpSpPr>
            <a:grpSpLocks/>
          </p:cNvGrpSpPr>
          <p:nvPr/>
        </p:nvGrpSpPr>
        <p:grpSpPr bwMode="auto">
          <a:xfrm>
            <a:off x="7762875" y="2757488"/>
            <a:ext cx="390525" cy="176212"/>
            <a:chOff x="4650" y="1129"/>
            <a:chExt cx="246" cy="95"/>
          </a:xfrm>
        </p:grpSpPr>
        <p:sp>
          <p:nvSpPr>
            <p:cNvPr id="3089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0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90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902" name="Group 114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905" name="Freeform 11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6" name="Freeform 11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83" name="Line 114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Line 114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50" name="Group 1148"/>
          <p:cNvGrpSpPr>
            <a:grpSpLocks/>
          </p:cNvGrpSpPr>
          <p:nvPr/>
        </p:nvGrpSpPr>
        <p:grpSpPr bwMode="auto">
          <a:xfrm>
            <a:off x="7204075" y="2493963"/>
            <a:ext cx="390525" cy="169862"/>
            <a:chOff x="4650" y="1129"/>
            <a:chExt cx="246" cy="95"/>
          </a:xfrm>
        </p:grpSpPr>
        <p:sp>
          <p:nvSpPr>
            <p:cNvPr id="3089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89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89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894" name="Group 115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97" name="Freeform 115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8" name="Freeform 115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75" name="Line 115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Line 115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51" name="Group 1157"/>
          <p:cNvGrpSpPr>
            <a:grpSpLocks/>
          </p:cNvGrpSpPr>
          <p:nvPr/>
        </p:nvGrpSpPr>
        <p:grpSpPr bwMode="auto">
          <a:xfrm>
            <a:off x="7215188" y="2757488"/>
            <a:ext cx="390525" cy="169862"/>
            <a:chOff x="4650" y="1129"/>
            <a:chExt cx="246" cy="95"/>
          </a:xfrm>
        </p:grpSpPr>
        <p:sp>
          <p:nvSpPr>
            <p:cNvPr id="3088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88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88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886" name="Group 116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89" name="Freeform 11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0" name="Freeform 11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67" name="Line 116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Line 116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32" name="Line 1166"/>
          <p:cNvSpPr>
            <a:spLocks noChangeShapeType="1"/>
          </p:cNvSpPr>
          <p:nvPr/>
        </p:nvSpPr>
        <p:spPr bwMode="auto">
          <a:xfrm>
            <a:off x="8358188" y="2855913"/>
            <a:ext cx="177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53" name="Group 1167"/>
          <p:cNvGrpSpPr>
            <a:grpSpLocks/>
          </p:cNvGrpSpPr>
          <p:nvPr/>
        </p:nvGrpSpPr>
        <p:grpSpPr bwMode="auto">
          <a:xfrm>
            <a:off x="7400925" y="3911600"/>
            <a:ext cx="485775" cy="203200"/>
            <a:chOff x="4650" y="1129"/>
            <a:chExt cx="246" cy="95"/>
          </a:xfrm>
        </p:grpSpPr>
        <p:sp>
          <p:nvSpPr>
            <p:cNvPr id="3087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87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87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878" name="Group 11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81" name="Freeform 11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2" name="Freeform 11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59" name="Line 11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0" name="Line 11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54" name="Group 1176"/>
          <p:cNvGrpSpPr>
            <a:grpSpLocks/>
          </p:cNvGrpSpPr>
          <p:nvPr/>
        </p:nvGrpSpPr>
        <p:grpSpPr bwMode="auto">
          <a:xfrm>
            <a:off x="7081838" y="3630613"/>
            <a:ext cx="485775" cy="203200"/>
            <a:chOff x="4650" y="1129"/>
            <a:chExt cx="246" cy="95"/>
          </a:xfrm>
        </p:grpSpPr>
        <p:sp>
          <p:nvSpPr>
            <p:cNvPr id="3086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86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86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870" name="Group 118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73" name="Freeform 118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4" name="Freeform 118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51" name="Line 118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2" name="Line 118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55" name="Group 1185"/>
          <p:cNvGrpSpPr>
            <a:grpSpLocks/>
          </p:cNvGrpSpPr>
          <p:nvPr/>
        </p:nvGrpSpPr>
        <p:grpSpPr bwMode="auto">
          <a:xfrm>
            <a:off x="7743825" y="3643313"/>
            <a:ext cx="485775" cy="203200"/>
            <a:chOff x="4650" y="1129"/>
            <a:chExt cx="246" cy="95"/>
          </a:xfrm>
        </p:grpSpPr>
        <p:sp>
          <p:nvSpPr>
            <p:cNvPr id="3085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86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3086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charset="0"/>
                <a:cs typeface="Arial" charset="0"/>
              </a:endParaRPr>
            </a:p>
          </p:txBody>
        </p:sp>
        <p:grpSp>
          <p:nvGrpSpPr>
            <p:cNvPr id="3086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6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43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4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56" name="Text Box 580"/>
          <p:cNvSpPr txBox="1">
            <a:spLocks noChangeArrowheads="1"/>
          </p:cNvSpPr>
          <p:nvPr/>
        </p:nvSpPr>
        <p:spPr bwMode="auto">
          <a:xfrm>
            <a:off x="7561263" y="2071688"/>
            <a:ext cx="1108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>
                <a:latin typeface="Arial" charset="0"/>
              </a:rPr>
              <a:t>global ISP</a:t>
            </a:r>
          </a:p>
        </p:txBody>
      </p:sp>
      <p:sp>
        <p:nvSpPr>
          <p:cNvPr id="4237" name="Line 1196"/>
          <p:cNvSpPr>
            <a:spLocks noChangeShapeType="1"/>
          </p:cNvSpPr>
          <p:nvPr/>
        </p:nvSpPr>
        <p:spPr bwMode="auto">
          <a:xfrm flipH="1">
            <a:off x="7335838" y="4103688"/>
            <a:ext cx="223837" cy="415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38" name="Line 1197"/>
          <p:cNvSpPr>
            <a:spLocks noChangeShapeType="1"/>
          </p:cNvSpPr>
          <p:nvPr/>
        </p:nvSpPr>
        <p:spPr bwMode="auto">
          <a:xfrm>
            <a:off x="6737350" y="2571750"/>
            <a:ext cx="476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Slotted </a:t>
            </a:r>
            <a:r>
              <a:rPr lang="en-US" sz="4000"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>
                <a:cs typeface="+mn-cs"/>
              </a:rPr>
              <a:t>all frames same size</a:t>
            </a:r>
          </a:p>
          <a:p>
            <a:pPr>
              <a:defRPr/>
            </a:pPr>
            <a:r>
              <a:rPr lang="en-US" sz="2400">
                <a:cs typeface="+mn-cs"/>
              </a:rPr>
              <a:t>time divided into equal size slots (time to transmit 1 frame)</a:t>
            </a:r>
          </a:p>
          <a:p>
            <a:pPr>
              <a:defRPr/>
            </a:pPr>
            <a:r>
              <a:rPr lang="en-US" sz="2400">
                <a:cs typeface="+mn-cs"/>
              </a:rPr>
              <a:t>nodes start to transmit only slot beginning </a:t>
            </a:r>
          </a:p>
          <a:p>
            <a:pPr>
              <a:defRPr/>
            </a:pPr>
            <a:r>
              <a:rPr lang="en-US" sz="2400">
                <a:cs typeface="+mn-cs"/>
              </a:rPr>
              <a:t>nodes are synchronized</a:t>
            </a:r>
          </a:p>
          <a:p>
            <a:pPr>
              <a:defRPr/>
            </a:pPr>
            <a:r>
              <a:rPr lang="en-US" sz="2400"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/>
              <a:t>if no collision:</a:t>
            </a:r>
            <a:r>
              <a:rPr lang="en-US"/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/>
              <a:t>if collision:</a:t>
            </a:r>
            <a:r>
              <a:rPr lang="en-US"/>
              <a:t> node retransmits frame in each subsequent slot with prob. p until success</a:t>
            </a:r>
          </a:p>
        </p:txBody>
      </p:sp>
    </p:spTree>
    <p:extLst>
      <p:ext uri="{BB962C8B-B14F-4D97-AF65-F5344CB8AC3E}">
        <p14:creationId xmlns:p14="http://schemas.microsoft.com/office/powerpoint/2010/main" val="214904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Pros:</a:t>
            </a:r>
          </a:p>
          <a:p>
            <a:r>
              <a:rPr lang="en-US" sz="2400">
                <a:latin typeface="Gill Sans MT" charset="0"/>
              </a:rPr>
              <a:t>single active node can continuously transmit at full rate of channel</a:t>
            </a:r>
          </a:p>
          <a:p>
            <a:r>
              <a:rPr lang="en-US" sz="2400">
                <a:latin typeface="Gill Sans MT" charset="0"/>
              </a:rPr>
              <a:t>highly decentralized: only slots in nodes need to be in sync</a:t>
            </a:r>
          </a:p>
          <a:p>
            <a:r>
              <a:rPr lang="en-US" sz="2400">
                <a:latin typeface="Gill Sans MT" charset="0"/>
              </a:rPr>
              <a:t>simple</a:t>
            </a:r>
          </a:p>
          <a:p>
            <a:endParaRPr lang="en-US" sz="2400">
              <a:latin typeface="Gill Sans MT" charset="0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Slotted </a:t>
            </a:r>
            <a:r>
              <a:rPr lang="en-US" sz="4000">
                <a:cs typeface="+mj-cs"/>
              </a:rPr>
              <a:t>ALOHA</a:t>
            </a:r>
          </a:p>
        </p:txBody>
      </p:sp>
      <p:grpSp>
        <p:nvGrpSpPr>
          <p:cNvPr id="52232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52234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52235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52236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52237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52238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52239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52240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52241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52242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smtClean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smtClean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smtClean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96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3297238"/>
            <a:ext cx="3810000" cy="3128962"/>
          </a:xfrm>
        </p:spPr>
        <p:txBody>
          <a:bodyPr>
            <a:normAutofit fontScale="92500"/>
          </a:bodyPr>
          <a:lstStyle/>
          <a:p>
            <a:r>
              <a:rPr lang="en-US" sz="2400" i="1">
                <a:latin typeface="Gill Sans MT" charset="0"/>
              </a:rPr>
              <a:t>suppose:</a:t>
            </a:r>
            <a:r>
              <a:rPr lang="en-US" sz="2400">
                <a:latin typeface="Gill Sans MT" charset="0"/>
              </a:rPr>
              <a:t> </a:t>
            </a:r>
            <a:r>
              <a:rPr lang="en-US" sz="2400" i="1">
                <a:latin typeface="Gill Sans MT" charset="0"/>
              </a:rPr>
              <a:t>N</a:t>
            </a:r>
            <a:r>
              <a:rPr lang="en-US" sz="2400">
                <a:latin typeface="Gill Sans MT" charset="0"/>
              </a:rPr>
              <a:t> nodes with many frames to send, each transmits in slot with probability </a:t>
            </a:r>
            <a:r>
              <a:rPr lang="en-US" sz="2400" i="1">
                <a:latin typeface="Gill Sans MT" charset="0"/>
              </a:rPr>
              <a:t>p</a:t>
            </a:r>
          </a:p>
          <a:p>
            <a:r>
              <a:rPr lang="en-US" sz="2400">
                <a:latin typeface="Gill Sans MT" charset="0"/>
              </a:rPr>
              <a:t>prob that given node has success in a slot  = </a:t>
            </a:r>
            <a:r>
              <a:rPr lang="en-US" sz="2400" i="1">
                <a:latin typeface="Gill Sans MT" charset="0"/>
              </a:rPr>
              <a:t>p(1-p)</a:t>
            </a:r>
            <a:r>
              <a:rPr lang="en-US" sz="2400" b="1" i="1" baseline="30000">
                <a:latin typeface="Gill Sans MT" charset="0"/>
              </a:rPr>
              <a:t>N-1</a:t>
            </a:r>
          </a:p>
          <a:p>
            <a:r>
              <a:rPr lang="en-US" sz="2400">
                <a:latin typeface="Gill Sans MT" charset="0"/>
              </a:rPr>
              <a:t>prob that </a:t>
            </a:r>
            <a:r>
              <a:rPr lang="en-US" sz="2400" i="1">
                <a:latin typeface="Gill Sans MT" charset="0"/>
              </a:rPr>
              <a:t>any</a:t>
            </a:r>
            <a:r>
              <a:rPr lang="en-US" sz="2400">
                <a:latin typeface="Gill Sans MT" charset="0"/>
              </a:rPr>
              <a:t> node has a success = </a:t>
            </a:r>
            <a:r>
              <a:rPr lang="en-US" sz="2400" i="1">
                <a:latin typeface="Gill Sans MT" charset="0"/>
              </a:rPr>
              <a:t>Np(1-p)</a:t>
            </a:r>
            <a:r>
              <a:rPr lang="en-US" sz="2400" b="1" i="1" baseline="30000">
                <a:latin typeface="Gill Sans MT" charset="0"/>
              </a:rPr>
              <a:t>N-1</a:t>
            </a:r>
            <a:endParaRPr lang="en-US" sz="2400" i="1">
              <a:latin typeface="Gill Sans MT" charset="0"/>
            </a:endParaRP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78400" y="1647825"/>
            <a:ext cx="3810000" cy="3238500"/>
          </a:xfrm>
        </p:spPr>
        <p:txBody>
          <a:bodyPr/>
          <a:lstStyle/>
          <a:p>
            <a:r>
              <a:rPr lang="en-US" sz="2400">
                <a:latin typeface="Gill Sans MT" charset="0"/>
              </a:rPr>
              <a:t>max efficiency: find p* that maximizes </a:t>
            </a:r>
            <a:br>
              <a:rPr lang="en-US" sz="2400">
                <a:latin typeface="Gill Sans MT" charset="0"/>
              </a:rPr>
            </a:br>
            <a:r>
              <a:rPr lang="en-US" sz="2400">
                <a:latin typeface="Gill Sans MT" charset="0"/>
              </a:rPr>
              <a:t>Np(1-p)</a:t>
            </a:r>
            <a:r>
              <a:rPr lang="en-US" sz="2400" b="1" baseline="30000">
                <a:latin typeface="Gill Sans MT" charset="0"/>
              </a:rPr>
              <a:t>N-1</a:t>
            </a:r>
          </a:p>
          <a:p>
            <a:r>
              <a:rPr lang="en-US" sz="2400">
                <a:latin typeface="Gill Sans MT" charset="0"/>
              </a:rPr>
              <a:t>for many nodes, take limit of Np*(1-p*)</a:t>
            </a:r>
            <a:r>
              <a:rPr lang="en-US" sz="2400" b="1" baseline="30000">
                <a:latin typeface="Gill Sans MT" charset="0"/>
              </a:rPr>
              <a:t>N-1 </a:t>
            </a:r>
            <a:r>
              <a:rPr lang="en-US" sz="2400">
                <a:latin typeface="Gill Sans MT" charset="0"/>
              </a:rPr>
              <a:t>as N goes to infinity, gives: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    </a:t>
            </a: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max efficiency = 1/e = .37</a:t>
            </a:r>
            <a:endParaRPr lang="en-US" sz="2400" b="1" i="1" baseline="3000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595313" y="1687513"/>
            <a:ext cx="3554412" cy="1414462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smtClean="0">
                <a:solidFill>
                  <a:srgbClr val="CC0000"/>
                </a:solidFill>
                <a:latin typeface="Gill Sans MT" charset="0"/>
                <a:cs typeface="+mn-cs"/>
              </a:rPr>
              <a:t>efficiency</a:t>
            </a:r>
            <a:r>
              <a:rPr lang="en-US" sz="2400" i="0" smtClean="0">
                <a:latin typeface="Gill Sans MT" charset="0"/>
                <a:cs typeface="+mn-cs"/>
              </a:rPr>
              <a:t>: long-run </a:t>
            </a:r>
            <a:br>
              <a:rPr lang="en-US" sz="2400" i="0" smtClean="0">
                <a:latin typeface="Gill Sans MT" charset="0"/>
                <a:cs typeface="+mn-cs"/>
              </a:rPr>
            </a:br>
            <a:r>
              <a:rPr lang="en-US" sz="2400" i="0" smtClean="0">
                <a:latin typeface="Gill Sans MT" charset="0"/>
                <a:cs typeface="+mn-cs"/>
              </a:rPr>
              <a:t>fraction of successful slots </a:t>
            </a:r>
            <a:br>
              <a:rPr lang="en-US" sz="2400" i="0" smtClean="0">
                <a:latin typeface="Gill Sans MT" charset="0"/>
                <a:cs typeface="+mn-cs"/>
              </a:rPr>
            </a:br>
            <a:r>
              <a:rPr lang="en-US" sz="2400" i="0" smtClean="0">
                <a:latin typeface="Gill Sans MT" charset="0"/>
                <a:cs typeface="+mn-cs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5407025" y="4529138"/>
            <a:ext cx="2568575" cy="141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smtClean="0">
                <a:solidFill>
                  <a:srgbClr val="CC0000"/>
                </a:solidFill>
                <a:latin typeface="Gill Sans MT" charset="0"/>
                <a:cs typeface="+mn-cs"/>
              </a:rPr>
              <a:t>at best:</a:t>
            </a:r>
            <a:r>
              <a:rPr lang="en-US" sz="2400" i="0" smtClean="0">
                <a:latin typeface="Gill Sans MT" charset="0"/>
                <a:cs typeface="+mn-cs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smtClean="0">
                <a:latin typeface="Gill Sans MT" charset="0"/>
                <a:cs typeface="+mn-cs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smtClean="0">
                <a:latin typeface="Gill Sans MT" charset="0"/>
                <a:cs typeface="+mn-cs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smtClean="0">
                <a:latin typeface="Gill Sans MT" charset="0"/>
                <a:cs typeface="+mn-cs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8048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smtClean="0">
                <a:solidFill>
                  <a:srgbClr val="CC0000"/>
                </a:solidFill>
                <a:latin typeface="Gill Sans MT" charset="0"/>
                <a:cs typeface="+mn-cs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Slotted </a:t>
            </a:r>
            <a:r>
              <a:rPr lang="en-US" sz="4000">
                <a:cs typeface="+mj-cs"/>
              </a:rPr>
              <a:t>ALOHA: efficiency</a:t>
            </a:r>
          </a:p>
        </p:txBody>
      </p:sp>
    </p:spTree>
    <p:extLst>
      <p:ext uri="{BB962C8B-B14F-4D97-AF65-F5344CB8AC3E}">
        <p14:creationId xmlns:p14="http://schemas.microsoft.com/office/powerpoint/2010/main" val="38251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Pure (unslotted) </a:t>
            </a:r>
            <a:r>
              <a:rPr lang="en-US" sz="4000"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>
                <a:cs typeface="+mn-cs"/>
              </a:rPr>
              <a:t>unslotted Aloha: simpler, no synchronization</a:t>
            </a:r>
          </a:p>
          <a:p>
            <a:pPr>
              <a:defRPr/>
            </a:pPr>
            <a:r>
              <a:rPr lang="en-US" sz="2400">
                <a:cs typeface="+mn-cs"/>
              </a:rPr>
              <a:t>when frame first arrives</a:t>
            </a:r>
          </a:p>
          <a:p>
            <a:pPr lvl="1">
              <a:defRPr/>
            </a:pPr>
            <a:r>
              <a:rPr lang="en-US"/>
              <a:t> transmit immediately </a:t>
            </a:r>
          </a:p>
          <a:p>
            <a:pPr>
              <a:defRPr/>
            </a:pPr>
            <a:r>
              <a:rPr lang="en-US" sz="2400">
                <a:cs typeface="+mn-cs"/>
              </a:rPr>
              <a:t>collision probability increases:</a:t>
            </a:r>
          </a:p>
          <a:p>
            <a:pPr lvl="1">
              <a:defRPr/>
            </a:pPr>
            <a:r>
              <a:rPr lang="en-US"/>
              <a:t>frame sent at t</a:t>
            </a:r>
            <a:r>
              <a:rPr lang="en-US" baseline="-25000"/>
              <a:t>0</a:t>
            </a:r>
            <a:r>
              <a:rPr lang="en-US"/>
              <a:t> collides with other frames sent in [t</a:t>
            </a:r>
            <a:r>
              <a:rPr lang="en-US" baseline="-25000"/>
              <a:t>0</a:t>
            </a:r>
            <a:r>
              <a:rPr lang="en-US"/>
              <a:t>-1,t</a:t>
            </a:r>
            <a:r>
              <a:rPr lang="en-US" baseline="-25000"/>
              <a:t>0</a:t>
            </a:r>
            <a:r>
              <a:rPr lang="en-US"/>
              <a:t>+1]</a:t>
            </a:r>
          </a:p>
        </p:txBody>
      </p:sp>
      <p:pic>
        <p:nvPicPr>
          <p:cNvPr id="54279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60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3988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Pure </a:t>
            </a:r>
            <a:r>
              <a:rPr lang="en-US" sz="4000">
                <a:cs typeface="+mj-cs"/>
              </a:rPr>
              <a:t>ALOHA</a:t>
            </a:r>
            <a:r>
              <a:rPr lang="en-US">
                <a:cs typeface="+mj-cs"/>
              </a:rPr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>
                <a:latin typeface="Gill Sans MT" charset="0"/>
              </a:rPr>
              <a:t>P(success by given node) = P(node transmits) </a:t>
            </a:r>
            <a:r>
              <a:rPr lang="en-US" sz="2000" baseline="16000">
                <a:latin typeface="Gill Sans MT" charset="0"/>
              </a:rPr>
              <a:t>.</a:t>
            </a:r>
            <a:endParaRPr lang="en-US" sz="200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000">
                <a:latin typeface="Gill Sans MT" charset="0"/>
              </a:rPr>
              <a:t>                                              P(no other node transmits in [t</a:t>
            </a:r>
            <a:r>
              <a:rPr lang="en-US" sz="2000" baseline="-25000">
                <a:latin typeface="Gill Sans MT" charset="0"/>
              </a:rPr>
              <a:t>0</a:t>
            </a:r>
            <a:r>
              <a:rPr lang="en-US" sz="2000">
                <a:latin typeface="Gill Sans MT" charset="0"/>
              </a:rPr>
              <a:t>-1,t</a:t>
            </a:r>
            <a:r>
              <a:rPr lang="en-US" sz="2000" baseline="-25000">
                <a:latin typeface="Gill Sans MT" charset="0"/>
              </a:rPr>
              <a:t>0</a:t>
            </a:r>
            <a:r>
              <a:rPr lang="en-US" sz="2000">
                <a:latin typeface="Gill Sans MT" charset="0"/>
              </a:rPr>
              <a:t>] </a:t>
            </a:r>
            <a:r>
              <a:rPr lang="en-US" sz="2000" baseline="16000">
                <a:latin typeface="Gill Sans MT" charset="0"/>
              </a:rPr>
              <a:t>.</a:t>
            </a:r>
            <a:endParaRPr lang="en-US" sz="200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000">
                <a:latin typeface="Gill Sans MT" charset="0"/>
              </a:rPr>
              <a:t>                                              P(no other node transmits in [t</a:t>
            </a:r>
            <a:r>
              <a:rPr lang="en-US" sz="2000" baseline="-25000">
                <a:latin typeface="Gill Sans MT" charset="0"/>
              </a:rPr>
              <a:t>0</a:t>
            </a:r>
            <a:r>
              <a:rPr lang="en-US" sz="2000">
                <a:latin typeface="Gill Sans MT" charset="0"/>
              </a:rPr>
              <a:t>-1,t</a:t>
            </a:r>
            <a:r>
              <a:rPr lang="en-US" sz="2000" baseline="-25000">
                <a:latin typeface="Gill Sans MT" charset="0"/>
              </a:rPr>
              <a:t>0</a:t>
            </a:r>
            <a:r>
              <a:rPr lang="en-US" sz="2000">
                <a:latin typeface="Gill Sans MT" charset="0"/>
              </a:rPr>
              <a:t>] 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Gill Sans MT" charset="0"/>
              </a:rPr>
              <a:t>                                      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                                      = p </a:t>
            </a:r>
            <a:r>
              <a:rPr lang="en-US" sz="2400" baseline="16000">
                <a:latin typeface="Gill Sans MT" charset="0"/>
              </a:rPr>
              <a:t>. </a:t>
            </a:r>
            <a:r>
              <a:rPr lang="en-US" sz="2400">
                <a:latin typeface="Gill Sans MT" charset="0"/>
              </a:rPr>
              <a:t>(1-p)</a:t>
            </a:r>
            <a:r>
              <a:rPr lang="en-US" sz="2400" b="1" baseline="30000">
                <a:latin typeface="Gill Sans MT" charset="0"/>
              </a:rPr>
              <a:t>N-1</a:t>
            </a:r>
            <a:r>
              <a:rPr lang="en-US" sz="2400" baseline="16000">
                <a:latin typeface="Gill Sans MT" charset="0"/>
              </a:rPr>
              <a:t> . </a:t>
            </a:r>
            <a:r>
              <a:rPr lang="en-US" sz="2400">
                <a:latin typeface="Gill Sans MT" charset="0"/>
              </a:rPr>
              <a:t>(1-p)</a:t>
            </a:r>
            <a:r>
              <a:rPr lang="en-US" sz="2400" b="1" baseline="30000">
                <a:latin typeface="Gill Sans MT" charset="0"/>
              </a:rPr>
              <a:t>N-1  </a:t>
            </a:r>
          </a:p>
          <a:p>
            <a:pPr>
              <a:buFont typeface="Wingdings" charset="0"/>
              <a:buNone/>
            </a:pPr>
            <a:r>
              <a:rPr lang="en-US" sz="2400" b="1" baseline="30000">
                <a:latin typeface="Gill Sans MT" charset="0"/>
              </a:rPr>
              <a:t>                                                         </a:t>
            </a:r>
            <a:r>
              <a:rPr lang="en-US" sz="2400">
                <a:latin typeface="Gill Sans MT" charset="0"/>
              </a:rPr>
              <a:t>=</a:t>
            </a:r>
            <a:r>
              <a:rPr lang="en-US" sz="2400" b="1"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p </a:t>
            </a:r>
            <a:r>
              <a:rPr lang="en-US" sz="2400" baseline="16000">
                <a:latin typeface="Gill Sans MT" charset="0"/>
              </a:rPr>
              <a:t>. </a:t>
            </a:r>
            <a:r>
              <a:rPr lang="en-US" sz="2400">
                <a:latin typeface="Gill Sans MT" charset="0"/>
              </a:rPr>
              <a:t>(1-p)</a:t>
            </a:r>
            <a:r>
              <a:rPr lang="en-US" sz="2400" b="1" baseline="30000">
                <a:latin typeface="Gill Sans MT" charset="0"/>
              </a:rPr>
              <a:t>2(N-1)</a:t>
            </a:r>
            <a:r>
              <a:rPr lang="en-US" baseline="16000">
                <a:latin typeface="Gill Sans MT" charset="0"/>
              </a:rPr>
              <a:t> </a:t>
            </a:r>
            <a:endParaRPr lang="en-US" sz="200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baseline="1600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baseline="16000">
                <a:latin typeface="Gill Sans MT" charset="0"/>
              </a:rPr>
              <a:t>                              … choosing optimum p and then letting n </a:t>
            </a:r>
          </a:p>
          <a:p>
            <a:pPr>
              <a:buFont typeface="Wingdings" charset="0"/>
              <a:buNone/>
            </a:pPr>
            <a:r>
              <a:rPr lang="en-US" baseline="16000">
                <a:latin typeface="Gill Sans MT" charset="0"/>
              </a:rPr>
              <a:t>                                                 </a:t>
            </a:r>
            <a:r>
              <a:rPr lang="en-US" sz="2400">
                <a:latin typeface="Gill Sans MT" charset="0"/>
              </a:rPr>
              <a:t>= 1/(2e) = .18</a:t>
            </a:r>
            <a:r>
              <a:rPr lang="en-US" baseline="16000">
                <a:latin typeface="Gill Sans MT" charset="0"/>
              </a:rPr>
              <a:t> </a:t>
            </a:r>
            <a:r>
              <a:rPr lang="en-US">
                <a:latin typeface="Gill Sans MT" charset="0"/>
              </a:rPr>
              <a:t>	</a:t>
            </a:r>
            <a:endParaRPr lang="en-US" b="1" i="1">
              <a:latin typeface="Gill Sans MT" charset="0"/>
            </a:endParaRPr>
          </a:p>
          <a:p>
            <a:endParaRPr lang="en-US">
              <a:latin typeface="Gill Sans MT" charset="0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222500" y="5175250"/>
            <a:ext cx="458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smtClean="0">
                <a:solidFill>
                  <a:srgbClr val="CC0000"/>
                </a:solidFill>
                <a:latin typeface="Gill Sans MT" charset="0"/>
                <a:cs typeface="+mn-cs"/>
              </a:rPr>
              <a:t>even </a:t>
            </a:r>
            <a:r>
              <a:rPr lang="en-US" sz="2800" smtClean="0">
                <a:solidFill>
                  <a:srgbClr val="CC0000"/>
                </a:solidFill>
                <a:latin typeface="Gill Sans MT" charset="0"/>
                <a:cs typeface="+mn-cs"/>
              </a:rPr>
              <a:t>worse</a:t>
            </a:r>
            <a:r>
              <a:rPr lang="en-US" sz="2800" i="0" smtClean="0">
                <a:solidFill>
                  <a:srgbClr val="CC0000"/>
                </a:solidFill>
                <a:latin typeface="Gill Sans MT" charset="0"/>
                <a:cs typeface="+mn-cs"/>
              </a:rPr>
              <a:t> than slotted Aloha!</a:t>
            </a:r>
          </a:p>
        </p:txBody>
      </p:sp>
      <p:grpSp>
        <p:nvGrpSpPr>
          <p:cNvPr id="55304" name="Group 10"/>
          <p:cNvGrpSpPr>
            <a:grpSpLocks/>
          </p:cNvGrpSpPr>
          <p:nvPr/>
        </p:nvGrpSpPr>
        <p:grpSpPr bwMode="auto">
          <a:xfrm>
            <a:off x="6783388" y="3798888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2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Gill Sans MT" charset="0"/>
              </a:rPr>
              <a:t>CSMA (carrier sense multiple access)</a:t>
            </a:r>
            <a:endParaRPr lang="en-US">
              <a:latin typeface="Gill Sans MT" charset="0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CSMA</a:t>
            </a:r>
            <a:r>
              <a:rPr lang="en-US" sz="320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>
                <a:latin typeface="Gill Sans MT" charset="0"/>
              </a:rPr>
              <a:t> listen before transmit:</a:t>
            </a:r>
          </a:p>
          <a:p>
            <a:pPr>
              <a:buFont typeface="Wingdings" charset="0"/>
              <a:buNone/>
            </a:pPr>
            <a:r>
              <a:rPr lang="en-US" sz="2400">
                <a:solidFill>
                  <a:srgbClr val="000099"/>
                </a:solidFill>
                <a:latin typeface="Gill Sans MT" charset="0"/>
              </a:rPr>
              <a:t>if channel sensed idle:</a:t>
            </a:r>
            <a:r>
              <a:rPr lang="en-US" sz="2400">
                <a:latin typeface="Gill Sans MT" charset="0"/>
              </a:rPr>
              <a:t> transmit entire frame</a:t>
            </a:r>
          </a:p>
          <a:p>
            <a:r>
              <a:rPr lang="en-US" sz="2400">
                <a:solidFill>
                  <a:srgbClr val="000099"/>
                </a:solidFill>
                <a:latin typeface="Gill Sans MT" charset="0"/>
              </a:rPr>
              <a:t>if channel sensed busy</a:t>
            </a:r>
            <a:r>
              <a:rPr lang="en-US" sz="2400">
                <a:latin typeface="Gill Sans MT" charset="0"/>
              </a:rPr>
              <a:t>, defer transmission </a:t>
            </a:r>
            <a:br>
              <a:rPr lang="en-US" sz="2400">
                <a:latin typeface="Gill Sans MT" charset="0"/>
              </a:rPr>
            </a:br>
            <a:r>
              <a:rPr lang="en-US" sz="2400">
                <a:latin typeface="Gill Sans MT" charset="0"/>
              </a:rPr>
              <a:t/>
            </a:r>
            <a:br>
              <a:rPr lang="en-US" sz="2400">
                <a:latin typeface="Gill Sans MT" charset="0"/>
              </a:rPr>
            </a:br>
            <a:endParaRPr lang="en-US" sz="2400">
              <a:latin typeface="Gill Sans MT" charset="0"/>
            </a:endParaRPr>
          </a:p>
          <a:p>
            <a:r>
              <a:rPr lang="en-US" sz="2400">
                <a:latin typeface="Gill Sans MT" charset="0"/>
              </a:rPr>
              <a:t>human analogy: don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t interrupt others!</a:t>
            </a:r>
            <a:endParaRPr lang="en-US" sz="240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3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r>
              <a:rPr lang="en-US" sz="2400">
                <a:solidFill>
                  <a:srgbClr val="990033"/>
                </a:solidFill>
                <a:latin typeface="Gill Sans MT" charset="0"/>
              </a:rPr>
              <a:t>collisions </a:t>
            </a:r>
            <a:r>
              <a:rPr lang="en-US" sz="2400" i="1">
                <a:solidFill>
                  <a:srgbClr val="990033"/>
                </a:solidFill>
                <a:latin typeface="Gill Sans MT" charset="0"/>
              </a:rPr>
              <a:t>can</a:t>
            </a:r>
            <a:r>
              <a:rPr lang="en-US" sz="2400">
                <a:solidFill>
                  <a:srgbClr val="990033"/>
                </a:solidFill>
                <a:latin typeface="Gill Sans MT" charset="0"/>
              </a:rPr>
              <a:t> still occur: </a:t>
            </a:r>
            <a:r>
              <a:rPr lang="en-US" sz="2400">
                <a:latin typeface="Gill Sans MT" charset="0"/>
              </a:rPr>
              <a:t>propagation delay means  two nodes may not hear each other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transmission</a:t>
            </a:r>
          </a:p>
          <a:p>
            <a:r>
              <a:rPr lang="en-US" sz="2400">
                <a:solidFill>
                  <a:srgbClr val="990033"/>
                </a:solidFill>
                <a:latin typeface="Gill Sans MT" charset="0"/>
              </a:rPr>
              <a:t>collision: </a:t>
            </a:r>
            <a:r>
              <a:rPr lang="en-US" sz="2400">
                <a:latin typeface="Gill Sans MT" charset="0"/>
              </a:rPr>
              <a:t>entire packet transmission time wasted</a:t>
            </a:r>
          </a:p>
          <a:p>
            <a:pPr lvl="1"/>
            <a:r>
              <a:rPr lang="en-US" sz="2000">
                <a:latin typeface="Gill Sans MT" charset="0"/>
              </a:rPr>
              <a:t>distance &amp; propagation delay play role in in determining collision probability</a:t>
            </a:r>
          </a:p>
          <a:p>
            <a:pPr lvl="1"/>
            <a:endParaRPr lang="en-US" sz="200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>
              <a:latin typeface="Gill Sans MT" charset="0"/>
            </a:endParaRPr>
          </a:p>
        </p:txBody>
      </p:sp>
      <p:pic>
        <p:nvPicPr>
          <p:cNvPr id="57351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i="0">
                <a:latin typeface="Arial" charset="0"/>
              </a:rPr>
              <a:t>spatial layout of nodes </a:t>
            </a:r>
            <a:endParaRPr lang="en-US" sz="2000" i="0">
              <a:latin typeface="Arial" charset="0"/>
            </a:endParaRPr>
          </a:p>
        </p:txBody>
      </p:sp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59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57360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375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376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361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7373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374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362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7371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372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363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7369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370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62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CSMA/CD </a:t>
            </a:r>
            <a:r>
              <a:rPr lang="en-US" sz="4000"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>
              <a:defRPr/>
            </a:pPr>
            <a:r>
              <a:rPr lang="en-US" dirty="0"/>
              <a:t>colliding transmissions aborted, reducing channel wastage </a:t>
            </a:r>
          </a:p>
          <a:p>
            <a:pPr>
              <a:defRPr/>
            </a:pPr>
            <a:r>
              <a:rPr lang="en-US" dirty="0">
                <a:cs typeface="+mn-cs"/>
              </a:rPr>
              <a:t>collision detection:</a:t>
            </a:r>
            <a:r>
              <a:rPr lang="en-US" sz="2400" dirty="0"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/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/>
              <a:t>difficult in wireless LANs: received signal strength overwhelmed by local transmission strength </a:t>
            </a:r>
          </a:p>
          <a:p>
            <a:pPr>
              <a:defRPr/>
            </a:pPr>
            <a:r>
              <a:rPr lang="en-US" dirty="0">
                <a:cs typeface="+mn-cs"/>
              </a:rPr>
              <a:t>human analogy: the polite conversationalist </a:t>
            </a:r>
          </a:p>
        </p:txBody>
      </p:sp>
    </p:spTree>
    <p:extLst>
      <p:ext uri="{BB962C8B-B14F-4D97-AF65-F5344CB8AC3E}">
        <p14:creationId xmlns:p14="http://schemas.microsoft.com/office/powerpoint/2010/main" val="194414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CSMA/CD </a:t>
            </a:r>
            <a:r>
              <a:rPr lang="en-US" sz="4000"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i="0">
                <a:latin typeface="Arial" charset="0"/>
              </a:rPr>
              <a:t>spatial layout of nodes </a:t>
            </a:r>
            <a:endParaRPr lang="en-US" sz="2000" i="0">
              <a:latin typeface="Arial" charset="0"/>
            </a:endParaRPr>
          </a:p>
        </p:txBody>
      </p:sp>
      <p:grpSp>
        <p:nvGrpSpPr>
          <p:cNvPr id="59401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9402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59412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13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9403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59410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11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9404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59408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9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9405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59406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7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24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1. </a:t>
            </a:r>
            <a:r>
              <a:rPr lang="en-US" sz="2600" dirty="0"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2. </a:t>
            </a:r>
            <a:r>
              <a:rPr lang="en-US" sz="2600" dirty="0">
                <a:cs typeface="+mn-cs"/>
              </a:rPr>
              <a:t>If NIC senses channel idle, starts frame </a:t>
            </a:r>
            <a:r>
              <a:rPr lang="en-US" sz="2600" dirty="0" smtClean="0">
                <a:cs typeface="+mn-cs"/>
              </a:rPr>
              <a:t>transmission. </a:t>
            </a:r>
            <a:r>
              <a:rPr lang="en-US" sz="2600" dirty="0">
                <a:cs typeface="+mn-cs"/>
              </a:rPr>
              <a:t>If NIC senses channel busy, waits until channel idle, then </a:t>
            </a:r>
            <a:r>
              <a:rPr lang="en-US" sz="2600" dirty="0" smtClean="0">
                <a:cs typeface="+mn-cs"/>
              </a:rPr>
              <a:t>transmits.</a:t>
            </a:r>
            <a:endParaRPr lang="en-US" sz="2600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3. </a:t>
            </a:r>
            <a:r>
              <a:rPr lang="en-US" sz="2600" dirty="0"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</a:pPr>
            <a:r>
              <a:rPr lang="en-US" sz="2600">
                <a:solidFill>
                  <a:srgbClr val="000099"/>
                </a:solidFill>
                <a:latin typeface="Gill Sans MT" charset="0"/>
              </a:rPr>
              <a:t>4. </a:t>
            </a:r>
            <a:r>
              <a:rPr lang="en-US" sz="2600">
                <a:latin typeface="Gill Sans MT" charset="0"/>
              </a:rPr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</a:pPr>
            <a:r>
              <a:rPr lang="en-US" sz="2600">
                <a:solidFill>
                  <a:srgbClr val="000099"/>
                </a:solidFill>
                <a:latin typeface="Gill Sans MT" charset="0"/>
              </a:rPr>
              <a:t>5. </a:t>
            </a:r>
            <a:r>
              <a:rPr lang="en-US" sz="2600">
                <a:latin typeface="Gill Sans MT" charset="0"/>
              </a:rPr>
              <a:t>After aborting, NIC enters </a:t>
            </a:r>
            <a:r>
              <a:rPr lang="en-US" sz="2600" i="1">
                <a:solidFill>
                  <a:srgbClr val="CC0000"/>
                </a:solidFill>
                <a:latin typeface="Gill Sans MT" charset="0"/>
              </a:rPr>
              <a:t>binary (exponential) backoff: </a:t>
            </a:r>
          </a:p>
          <a:p>
            <a:pPr lvl="1"/>
            <a:r>
              <a:rPr lang="en-US">
                <a:latin typeface="Gill Sans MT" charset="0"/>
              </a:rPr>
              <a:t>after </a:t>
            </a:r>
            <a:r>
              <a:rPr lang="en-US" i="1">
                <a:latin typeface="Gill Sans MT" charset="0"/>
              </a:rPr>
              <a:t>m</a:t>
            </a:r>
            <a:r>
              <a:rPr lang="en-US">
                <a:latin typeface="Gill Sans MT" charset="0"/>
              </a:rPr>
              <a:t>th collision, NIC chooses </a:t>
            </a:r>
            <a:r>
              <a:rPr lang="en-US" i="1">
                <a:latin typeface="Gill Sans MT" charset="0"/>
              </a:rPr>
              <a:t>K </a:t>
            </a:r>
            <a:r>
              <a:rPr lang="en-US">
                <a:latin typeface="Gill Sans MT" charset="0"/>
              </a:rPr>
              <a:t>at random from </a:t>
            </a:r>
            <a:r>
              <a:rPr lang="en-US" i="1">
                <a:latin typeface="Gill Sans MT" charset="0"/>
              </a:rPr>
              <a:t>{0,1,2, …, 2</a:t>
            </a:r>
            <a:r>
              <a:rPr lang="en-US" b="1" i="1" baseline="30000">
                <a:latin typeface="Gill Sans MT" charset="0"/>
              </a:rPr>
              <a:t>m</a:t>
            </a:r>
            <a:r>
              <a:rPr lang="en-US" i="1">
                <a:latin typeface="Gill Sans MT" charset="0"/>
              </a:rPr>
              <a:t>-1}</a:t>
            </a:r>
            <a:r>
              <a:rPr lang="en-US">
                <a:latin typeface="Gill Sans MT" charset="0"/>
              </a:rPr>
              <a:t>. NIC waits K</a:t>
            </a:r>
            <a:r>
              <a:rPr lang="el-GR">
                <a:latin typeface="Gill Sans MT" charset="0"/>
              </a:rPr>
              <a:t>·</a:t>
            </a:r>
            <a:r>
              <a:rPr lang="en-US">
                <a:latin typeface="Gill Sans MT" charset="0"/>
              </a:rPr>
              <a:t>512 bit times, returns to Step 2</a:t>
            </a:r>
          </a:p>
          <a:p>
            <a:pPr lvl="1"/>
            <a:r>
              <a:rPr lang="en-US">
                <a:latin typeface="Gill Sans MT" charset="0"/>
              </a:rPr>
              <a:t>longer backoff interval with more collisions</a:t>
            </a:r>
          </a:p>
          <a:p>
            <a:pPr>
              <a:buFont typeface="Wingdings" charset="0"/>
              <a:buNone/>
            </a:pPr>
            <a:r>
              <a:rPr lang="en-US" sz="2600">
                <a:latin typeface="Gill Sans M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764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>
                <a:cs typeface="+mn-cs"/>
              </a:rPr>
              <a:t>datagram transferred by different link protocols over different links:</a:t>
            </a:r>
          </a:p>
          <a:p>
            <a:pPr lvl="1">
              <a:defRPr/>
            </a:pPr>
            <a:r>
              <a:rPr lang="en-US"/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>
                <a:cs typeface="+mn-cs"/>
              </a:rPr>
              <a:t>each  link protocol provides different services</a:t>
            </a:r>
          </a:p>
          <a:p>
            <a:pPr lvl="1">
              <a:defRPr/>
            </a:pPr>
            <a:r>
              <a:rPr lang="en-US"/>
              <a:t>e.g., may or may not provide rdt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479550"/>
            <a:ext cx="4187825" cy="4648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transportation analogy:</a:t>
            </a:r>
          </a:p>
          <a:p>
            <a:r>
              <a:rPr lang="en-US" sz="2000">
                <a:latin typeface="Gill Sans MT" charset="0"/>
              </a:rPr>
              <a:t>trip from Princeton to Lausanne</a:t>
            </a:r>
          </a:p>
          <a:p>
            <a:pPr lvl="1"/>
            <a:r>
              <a:rPr lang="en-US" sz="2000">
                <a:latin typeface="Gill Sans MT" charset="0"/>
              </a:rPr>
              <a:t>limo: Princeton to JFK</a:t>
            </a:r>
          </a:p>
          <a:p>
            <a:pPr lvl="1"/>
            <a:r>
              <a:rPr lang="en-US" sz="2000">
                <a:latin typeface="Gill Sans MT" charset="0"/>
              </a:rPr>
              <a:t>plane: JFK to Geneva</a:t>
            </a:r>
          </a:p>
          <a:p>
            <a:pPr lvl="1"/>
            <a:r>
              <a:rPr lang="en-US" sz="2000">
                <a:latin typeface="Gill Sans MT" charset="0"/>
              </a:rPr>
              <a:t>train: Geneva to Lausanne</a:t>
            </a:r>
          </a:p>
          <a:p>
            <a:r>
              <a:rPr lang="en-US" sz="2400">
                <a:latin typeface="Gill Sans MT" charset="0"/>
              </a:rPr>
              <a:t>tourist = 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datagram</a:t>
            </a:r>
          </a:p>
          <a:p>
            <a:r>
              <a:rPr lang="en-US" sz="2400">
                <a:latin typeface="Gill Sans MT" charset="0"/>
              </a:rPr>
              <a:t>transport segment = 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communication link</a:t>
            </a:r>
          </a:p>
          <a:p>
            <a:r>
              <a:rPr lang="en-US" sz="2400">
                <a:latin typeface="Gill Sans MT" charset="0"/>
              </a:rPr>
              <a:t>transportation mode = 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link layer protocol</a:t>
            </a:r>
          </a:p>
          <a:p>
            <a:r>
              <a:rPr lang="en-US" sz="2400">
                <a:latin typeface="Gill Sans MT" charset="0"/>
              </a:rPr>
              <a:t>travel agent = 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routing algorithm</a:t>
            </a:r>
          </a:p>
          <a:p>
            <a:pPr lvl="1"/>
            <a:endParaRPr lang="en-US" sz="2000">
              <a:solidFill>
                <a:srgbClr val="CC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8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Gill Sans MT" charset="0"/>
              </a:rPr>
              <a:t>T</a:t>
            </a:r>
            <a:r>
              <a:rPr lang="en-US" sz="2400" baseline="-25000" dirty="0" err="1">
                <a:latin typeface="Gill Sans MT" charset="0"/>
              </a:rPr>
              <a:t>prop</a:t>
            </a:r>
            <a:r>
              <a:rPr lang="en-US" sz="2400" dirty="0">
                <a:latin typeface="Gill Sans MT" charset="0"/>
              </a:rPr>
              <a:t> = max prop delay between 2 nodes in LAN</a:t>
            </a:r>
          </a:p>
          <a:p>
            <a:r>
              <a:rPr lang="en-US" sz="2400" dirty="0" err="1">
                <a:latin typeface="Gill Sans MT" charset="0"/>
              </a:rPr>
              <a:t>t</a:t>
            </a:r>
            <a:r>
              <a:rPr lang="en-US" sz="2400" baseline="-25000" dirty="0" err="1">
                <a:latin typeface="Gill Sans MT" charset="0"/>
              </a:rPr>
              <a:t>trans</a:t>
            </a:r>
            <a:r>
              <a:rPr lang="en-US" sz="2400" dirty="0">
                <a:latin typeface="Gill Sans MT" charset="0"/>
              </a:rPr>
              <a:t> = time to transmit max-size frame</a:t>
            </a: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efficiency goes to 1 </a:t>
            </a:r>
          </a:p>
          <a:p>
            <a:pPr lvl="1"/>
            <a:r>
              <a:rPr lang="en-US" dirty="0">
                <a:latin typeface="Gill Sans MT" charset="0"/>
              </a:rPr>
              <a:t>as </a:t>
            </a:r>
            <a:r>
              <a:rPr lang="en-US" dirty="0" err="1">
                <a:latin typeface="Gill Sans MT" charset="0"/>
              </a:rPr>
              <a:t>t</a:t>
            </a:r>
            <a:r>
              <a:rPr lang="en-US" baseline="-25000" dirty="0" err="1">
                <a:latin typeface="Gill Sans MT" charset="0"/>
              </a:rPr>
              <a:t>prop</a:t>
            </a:r>
            <a:r>
              <a:rPr lang="en-US" dirty="0">
                <a:latin typeface="Gill Sans MT" charset="0"/>
              </a:rPr>
              <a:t> goes to 0</a:t>
            </a:r>
          </a:p>
          <a:p>
            <a:pPr lvl="1"/>
            <a:r>
              <a:rPr lang="en-US" dirty="0">
                <a:latin typeface="Gill Sans MT" charset="0"/>
              </a:rPr>
              <a:t>as </a:t>
            </a:r>
            <a:r>
              <a:rPr lang="en-US" dirty="0" err="1">
                <a:latin typeface="Gill Sans MT" charset="0"/>
              </a:rPr>
              <a:t>t</a:t>
            </a:r>
            <a:r>
              <a:rPr lang="en-US" baseline="-25000" dirty="0" err="1">
                <a:latin typeface="Gill Sans MT" charset="0"/>
              </a:rPr>
              <a:t>trans</a:t>
            </a:r>
            <a:r>
              <a:rPr lang="en-US" dirty="0">
                <a:latin typeface="Gill Sans MT" charset="0"/>
              </a:rPr>
              <a:t> goes to infinity</a:t>
            </a:r>
          </a:p>
          <a:p>
            <a:r>
              <a:rPr lang="en-US" sz="2400" dirty="0">
                <a:latin typeface="Gill Sans MT" charset="0"/>
              </a:rPr>
              <a:t>better performance than ALOHA: and simple, cheap, decentralized</a:t>
            </a:r>
            <a:r>
              <a:rPr lang="en-US" dirty="0">
                <a:latin typeface="Gill Sans MT" charset="0"/>
              </a:rPr>
              <a:t>!</a:t>
            </a:r>
          </a:p>
        </p:txBody>
      </p:sp>
      <p:graphicFrame>
        <p:nvGraphicFramePr>
          <p:cNvPr id="61446" name="Object 4"/>
          <p:cNvGraphicFramePr>
            <a:graphicFrameLocks noChangeAspect="1"/>
          </p:cNvGraphicFramePr>
          <p:nvPr/>
        </p:nvGraphicFramePr>
        <p:xfrm>
          <a:off x="2795588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45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Taking turns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</a:t>
            </a:r>
            <a:r>
              <a:rPr lang="en-US" altLang="ja-JP" sz="4000" dirty="0">
                <a:latin typeface="Gill Sans MT" charset="0"/>
              </a:rPr>
              <a:t>MAC</a:t>
            </a:r>
            <a:r>
              <a:rPr lang="en-US" altLang="ja-JP" dirty="0">
                <a:latin typeface="Gill Sans MT" charset="0"/>
              </a:rPr>
              <a:t> protocols</a:t>
            </a:r>
            <a:endParaRPr lang="en-US" dirty="0">
              <a:latin typeface="Gill Sans MT" charset="0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solidFill>
                  <a:srgbClr val="000099"/>
                </a:solidFill>
                <a:latin typeface="Gill Sans MT" charset="0"/>
              </a:rPr>
              <a:t>channel partitioning MAC protocols:</a:t>
            </a:r>
          </a:p>
          <a:p>
            <a:pPr lvl="1"/>
            <a:r>
              <a:rPr lang="en-US">
                <a:latin typeface="Gill Sans MT" charset="0"/>
              </a:rPr>
              <a:t>share channel </a:t>
            </a:r>
            <a:r>
              <a:rPr lang="en-US" i="1">
                <a:latin typeface="Gill Sans MT" charset="0"/>
              </a:rPr>
              <a:t>efficiently</a:t>
            </a:r>
            <a:r>
              <a:rPr lang="en-US">
                <a:latin typeface="Gill Sans MT" charset="0"/>
              </a:rPr>
              <a:t> and </a:t>
            </a:r>
            <a:r>
              <a:rPr lang="en-US" i="1">
                <a:latin typeface="Gill Sans MT" charset="0"/>
              </a:rPr>
              <a:t>fairly</a:t>
            </a:r>
            <a:r>
              <a:rPr lang="en-US">
                <a:latin typeface="Gill Sans MT" charset="0"/>
              </a:rPr>
              <a:t> at high load</a:t>
            </a:r>
          </a:p>
          <a:p>
            <a:pPr lvl="1"/>
            <a:r>
              <a:rPr lang="en-US">
                <a:latin typeface="Gill Sans MT" charset="0"/>
              </a:rPr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99"/>
                </a:solidFill>
                <a:latin typeface="Gill Sans MT" charset="0"/>
              </a:rPr>
              <a:t>random access MAC protocols</a:t>
            </a:r>
          </a:p>
          <a:p>
            <a:pPr lvl="1"/>
            <a:r>
              <a:rPr lang="en-US">
                <a:latin typeface="Gill Sans MT" charset="0"/>
              </a:rPr>
              <a:t>efficient at low load: single node can fully utilize channel</a:t>
            </a:r>
          </a:p>
          <a:p>
            <a:pPr lvl="1"/>
            <a:r>
              <a:rPr lang="en-US">
                <a:latin typeface="Gill Sans MT" charset="0"/>
              </a:rPr>
              <a:t>high load: collision overhead</a:t>
            </a:r>
          </a:p>
          <a:p>
            <a:pPr>
              <a:buFont typeface="Wingdings" charset="0"/>
              <a:buNone/>
            </a:pP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</a:rPr>
              <a:t>taking turns</a:t>
            </a: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”</a:t>
            </a:r>
            <a:r>
              <a:rPr lang="en-US" altLang="ja-JP">
                <a:solidFill>
                  <a:srgbClr val="CC0000"/>
                </a:solidFill>
                <a:latin typeface="Gill Sans MT" charset="0"/>
              </a:rPr>
              <a:t> protocols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Gill Sans MT" charset="0"/>
              </a:rPr>
              <a:t>look for best of both worlds!</a:t>
            </a:r>
          </a:p>
        </p:txBody>
      </p:sp>
    </p:spTree>
    <p:extLst>
      <p:ext uri="{BB962C8B-B14F-4D97-AF65-F5344CB8AC3E}">
        <p14:creationId xmlns:p14="http://schemas.microsoft.com/office/powerpoint/2010/main" val="73157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2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63525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26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493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63523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24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494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63521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22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495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63519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20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496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63517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18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>
                <a:solidFill>
                  <a:srgbClr val="990033"/>
                </a:solidFill>
                <a:latin typeface="Gill Sans MT" charset="0"/>
              </a:rPr>
              <a:t>polling:</a:t>
            </a:r>
            <a:r>
              <a:rPr lang="en-US" sz="3200" b="1">
                <a:solidFill>
                  <a:srgbClr val="990033"/>
                </a:solidFill>
                <a:latin typeface="Gill Sans MT" charset="0"/>
              </a:rPr>
              <a:t> </a:t>
            </a:r>
            <a:endParaRPr lang="en-US" sz="3200">
              <a:solidFill>
                <a:srgbClr val="990033"/>
              </a:solidFill>
              <a:latin typeface="Gill Sans MT" charset="0"/>
            </a:endParaRPr>
          </a:p>
          <a:p>
            <a:r>
              <a:rPr lang="en-US" sz="2400">
                <a:latin typeface="Gill Sans MT" charset="0"/>
              </a:rPr>
              <a:t>master node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invites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slave nodes to transmit in turn</a:t>
            </a:r>
          </a:p>
          <a:p>
            <a:r>
              <a:rPr lang="en-US" sz="2400">
                <a:latin typeface="Gill Sans MT" charset="0"/>
              </a:rPr>
              <a:t>typically used with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dumb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slave devices</a:t>
            </a:r>
          </a:p>
          <a:p>
            <a:r>
              <a:rPr lang="en-US" sz="2400">
                <a:latin typeface="Gill Sans MT" charset="0"/>
              </a:rPr>
              <a:t>concerns:</a:t>
            </a:r>
          </a:p>
          <a:p>
            <a:pPr lvl="1"/>
            <a:r>
              <a:rPr lang="en-US">
                <a:latin typeface="Gill Sans MT" charset="0"/>
              </a:rPr>
              <a:t>polling overhead </a:t>
            </a:r>
          </a:p>
          <a:p>
            <a:pPr lvl="1"/>
            <a:r>
              <a:rPr lang="en-US">
                <a:latin typeface="Gill Sans MT" charset="0"/>
              </a:rPr>
              <a:t>latency</a:t>
            </a:r>
          </a:p>
          <a:p>
            <a:pPr lvl="1"/>
            <a:r>
              <a:rPr lang="en-US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Taking turns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MAC protocols</a:t>
            </a:r>
            <a:endParaRPr lang="en-US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7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6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64534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35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17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64532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33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18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64530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31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19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64528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29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3200">
                <a:solidFill>
                  <a:srgbClr val="990033"/>
                </a:solidFill>
                <a:latin typeface="Gill Sans MT" charset="0"/>
              </a:rPr>
              <a:t>token passing:</a:t>
            </a:r>
            <a:endParaRPr lang="en-US" sz="3200" b="1">
              <a:solidFill>
                <a:srgbClr val="990033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0">
                <a:latin typeface="Gill Sans MT" charset="0"/>
              </a:rPr>
              <a:t>control </a:t>
            </a:r>
            <a:r>
              <a:rPr lang="en-US" sz="2800">
                <a:solidFill>
                  <a:srgbClr val="990033"/>
                </a:solidFill>
                <a:latin typeface="Gill Sans MT" charset="0"/>
              </a:rPr>
              <a:t>token</a:t>
            </a:r>
            <a:r>
              <a:rPr lang="en-US" sz="2400" b="1" i="0">
                <a:latin typeface="Gill Sans MT" charset="0"/>
              </a:rPr>
              <a:t> </a:t>
            </a:r>
            <a:r>
              <a:rPr lang="en-US" sz="2400" i="0">
                <a:latin typeface="Gill Sans MT" charset="0"/>
              </a:rPr>
              <a:t>passed from one node to next sequentially.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0">
                <a:latin typeface="Gill Sans MT" charset="0"/>
              </a:rPr>
              <a:t>token message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0">
                <a:latin typeface="Gill Sans MT" charset="0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i="0">
                <a:latin typeface="Gill Sans MT" charset="0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i="0">
                <a:latin typeface="Gill Sans MT" charset="0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i="0">
                <a:latin typeface="Gill Sans MT" charset="0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0">
                <a:latin typeface="Gill Sans MT" charset="0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smtClean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Taking turns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MAC protocols</a:t>
            </a:r>
            <a:endParaRPr lang="en-US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6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 Summary of </a:t>
            </a:r>
            <a:r>
              <a:rPr lang="en-US" sz="4000">
                <a:cs typeface="+mj-cs"/>
              </a:rPr>
              <a:t>MAC</a:t>
            </a:r>
            <a:r>
              <a:rPr lang="en-US"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990033"/>
                </a:solidFill>
                <a:cs typeface="+mn-cs"/>
              </a:rPr>
              <a:t>channel partitioning,</a:t>
            </a:r>
            <a:r>
              <a:rPr lang="en-US" sz="2400" dirty="0">
                <a:cs typeface="+mn-cs"/>
              </a:rPr>
              <a:t> by time, frequency or code</a:t>
            </a:r>
          </a:p>
          <a:p>
            <a:pPr lvl="1">
              <a:defRPr/>
            </a:pPr>
            <a:r>
              <a:rPr lang="en-US" sz="2000" dirty="0"/>
              <a:t>Time Division, Frequency Division</a:t>
            </a:r>
          </a:p>
          <a:p>
            <a:pPr>
              <a:defRPr/>
            </a:pPr>
            <a:r>
              <a:rPr lang="en-US" sz="2400" i="1" dirty="0">
                <a:solidFill>
                  <a:srgbClr val="990033"/>
                </a:solidFill>
                <a:cs typeface="+mn-cs"/>
              </a:rPr>
              <a:t>random access</a:t>
            </a:r>
            <a:r>
              <a:rPr lang="en-US" sz="2400" i="1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dirty="0">
                <a:cs typeface="+mn-cs"/>
              </a:rPr>
              <a:t>(dynamic), </a:t>
            </a:r>
          </a:p>
          <a:p>
            <a:pPr lvl="1">
              <a:defRPr/>
            </a:pPr>
            <a:r>
              <a:rPr lang="en-US" dirty="0"/>
              <a:t>ALOHA, S-ALOHA, CSMA, CSMA/CD</a:t>
            </a:r>
          </a:p>
          <a:p>
            <a:pPr lvl="1">
              <a:defRPr/>
            </a:pPr>
            <a:r>
              <a:rPr lang="en-US" dirty="0"/>
              <a:t>carrier sensing: easy in some technologies (wire), hard in others (wireless)</a:t>
            </a:r>
          </a:p>
          <a:p>
            <a:pPr lvl="1">
              <a:defRPr/>
            </a:pPr>
            <a:r>
              <a:rPr lang="en-US" dirty="0"/>
              <a:t>CSMA/CD used in Ethernet</a:t>
            </a:r>
          </a:p>
          <a:p>
            <a:pPr lvl="1">
              <a:defRPr/>
            </a:pPr>
            <a:r>
              <a:rPr lang="en-US" dirty="0"/>
              <a:t>CSMA/CA used in 802.11</a:t>
            </a:r>
          </a:p>
          <a:p>
            <a:pPr>
              <a:defRPr/>
            </a:pPr>
            <a:r>
              <a:rPr lang="en-US" sz="2400" i="1" dirty="0">
                <a:solidFill>
                  <a:srgbClr val="990033"/>
                </a:solidFill>
                <a:cs typeface="+mn-cs"/>
              </a:rPr>
              <a:t>taking turns</a:t>
            </a:r>
          </a:p>
          <a:p>
            <a:pPr lvl="1">
              <a:defRPr/>
            </a:pPr>
            <a:r>
              <a:rPr lang="en-US" dirty="0"/>
              <a:t>polling from central site, token passing</a:t>
            </a:r>
          </a:p>
          <a:p>
            <a:pPr lvl="1">
              <a:defRPr/>
            </a:pPr>
            <a:r>
              <a:rPr lang="en-US" dirty="0" err="1"/>
              <a:t>bluetooth</a:t>
            </a:r>
            <a:r>
              <a:rPr lang="en-US" dirty="0"/>
              <a:t>, FDDI, </a:t>
            </a:r>
            <a:r>
              <a:rPr lang="en-US" dirty="0" smtClean="0"/>
              <a:t> </a:t>
            </a:r>
            <a:r>
              <a:rPr lang="en-US" dirty="0"/>
              <a:t>token ring </a:t>
            </a:r>
          </a:p>
        </p:txBody>
      </p:sp>
    </p:spTree>
    <p:extLst>
      <p:ext uri="{BB962C8B-B14F-4D97-AF65-F5344CB8AC3E}">
        <p14:creationId xmlns:p14="http://schemas.microsoft.com/office/powerpoint/2010/main" val="371704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dominant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wired LAN technology: </a:t>
            </a:r>
          </a:p>
          <a:p>
            <a:r>
              <a:rPr lang="en-US" sz="2400">
                <a:latin typeface="Gill Sans MT" charset="0"/>
              </a:rPr>
              <a:t>cheap $20 for NIC</a:t>
            </a:r>
          </a:p>
          <a:p>
            <a:r>
              <a:rPr lang="en-US" sz="2400">
                <a:latin typeface="Gill Sans MT" charset="0"/>
              </a:rPr>
              <a:t>first widely used LAN technology</a:t>
            </a:r>
          </a:p>
          <a:p>
            <a:r>
              <a:rPr lang="en-US" sz="2400">
                <a:latin typeface="Gill Sans MT" charset="0"/>
              </a:rPr>
              <a:t>simpler, cheaper than token LANs and ATM</a:t>
            </a:r>
          </a:p>
          <a:p>
            <a:r>
              <a:rPr lang="en-US" sz="2400">
                <a:latin typeface="Gill Sans MT" charset="0"/>
              </a:rPr>
              <a:t>kept up with speed race: 10 Mbps – 10 Gbps </a:t>
            </a:r>
            <a:endParaRPr lang="en-US">
              <a:latin typeface="Gill Sans MT" charset="0"/>
            </a:endParaRPr>
          </a:p>
          <a:p>
            <a:endParaRPr lang="en-US">
              <a:latin typeface="Gill Sans MT" charset="0"/>
            </a:endParaRPr>
          </a:p>
        </p:txBody>
      </p:sp>
      <p:pic>
        <p:nvPicPr>
          <p:cNvPr id="81926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Metcalfe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cs typeface="Arial" charset="0"/>
              </a:rPr>
              <a:t>s Ethernet sketch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6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Ethernet: physical topology</a:t>
            </a:r>
            <a:endParaRPr lang="en-US" sz="4000" dirty="0">
              <a:cs typeface="+mj-cs"/>
            </a:endParaRP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bus: </a:t>
            </a:r>
            <a:r>
              <a:rPr lang="en-US">
                <a:latin typeface="Gill Sans MT" charset="0"/>
              </a:rPr>
              <a:t>popular through mid 90s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star: </a:t>
            </a:r>
            <a:r>
              <a:rPr lang="en-US">
                <a:latin typeface="Gill Sans MT" charset="0"/>
              </a:rPr>
              <a:t>prevails today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active </a:t>
            </a:r>
            <a:r>
              <a:rPr lang="en-US" i="1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Gill Sans MT" charset="0"/>
              </a:rPr>
              <a:t>each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spoke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runs a (separate) Ethernet protocol (nodes do not collide with each other)</a:t>
            </a:r>
            <a:endParaRPr lang="en-US">
              <a:latin typeface="Gill Sans MT" charset="0"/>
            </a:endParaRP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smtClean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 smtClean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82966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83007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8300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01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-54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67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-54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004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83005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006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82968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00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8300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00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82969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996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82997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998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82970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8299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8299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99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-54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71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-54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988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82989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990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82972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8298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8298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98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-54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974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829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5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978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8297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98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0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sending adapter encapsulates IP datagram (or other network layer protocol packet) in 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Ethernet frame</a:t>
            </a:r>
          </a:p>
          <a:p>
            <a:endParaRPr lang="en-US" sz="2400" b="1">
              <a:latin typeface="Gill Sans MT" charset="0"/>
            </a:endParaRPr>
          </a:p>
          <a:p>
            <a:endParaRPr lang="en-US" sz="2400" b="1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>
              <a:solidFill>
                <a:srgbClr val="FF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preamble: </a:t>
            </a:r>
          </a:p>
          <a:p>
            <a:r>
              <a:rPr lang="en-US">
                <a:latin typeface="Gill Sans MT" charset="0"/>
              </a:rPr>
              <a:t>7 bytes with pattern 10101010 followed by one byte with pattern 10101011</a:t>
            </a:r>
          </a:p>
          <a:p>
            <a:r>
              <a:rPr lang="en-US">
                <a:latin typeface="Gill Sans MT" charset="0"/>
              </a:rPr>
              <a:t> used to synchronize receiver, sender clock rates</a:t>
            </a:r>
          </a:p>
        </p:txBody>
      </p:sp>
      <p:grpSp>
        <p:nvGrpSpPr>
          <p:cNvPr id="83975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83976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7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3983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3984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3985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83986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83987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83988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5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addresses: </a:t>
            </a:r>
            <a:r>
              <a:rPr lang="en-US" dirty="0">
                <a:cs typeface="+mn-cs"/>
              </a:rPr>
              <a:t>6 </a:t>
            </a:r>
            <a:r>
              <a:rPr lang="en-US" dirty="0" smtClean="0">
                <a:cs typeface="+mn-cs"/>
              </a:rPr>
              <a:t>byte source, destination MAC addresses</a:t>
            </a:r>
            <a:endParaRPr lang="en-US" dirty="0">
              <a:cs typeface="+mn-cs"/>
            </a:endParaRPr>
          </a:p>
          <a:p>
            <a:pPr lvl="1">
              <a:defRPr/>
            </a:pPr>
            <a:r>
              <a:rPr lang="en-US" dirty="0"/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/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type: </a:t>
            </a:r>
            <a:r>
              <a:rPr lang="en-US" dirty="0">
                <a:cs typeface="+mn-cs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CRC: </a:t>
            </a:r>
            <a:r>
              <a:rPr lang="en-US" dirty="0" smtClean="0">
                <a:cs typeface="+mn-cs"/>
              </a:rPr>
              <a:t>cyclic redundancy check </a:t>
            </a:r>
            <a:r>
              <a:rPr lang="en-US" dirty="0">
                <a:cs typeface="+mn-cs"/>
              </a:rPr>
              <a:t>at </a:t>
            </a:r>
            <a:r>
              <a:rPr lang="en-US" dirty="0" smtClean="0">
                <a:cs typeface="+mn-cs"/>
              </a:rPr>
              <a:t>receiver</a:t>
            </a:r>
            <a:endParaRPr lang="en-US" dirty="0">
              <a:cs typeface="+mn-cs"/>
            </a:endParaRPr>
          </a:p>
          <a:p>
            <a:pPr lvl="1">
              <a:defRPr/>
            </a:pPr>
            <a:r>
              <a:rPr lang="en-US" dirty="0" smtClean="0"/>
              <a:t>error detected: frame </a:t>
            </a:r>
            <a:r>
              <a:rPr lang="en-US" dirty="0"/>
              <a:t>is </a:t>
            </a:r>
            <a:r>
              <a:rPr lang="en-US" dirty="0" smtClean="0"/>
              <a:t>dropped</a:t>
            </a:r>
            <a:endParaRPr lang="en-US" dirty="0"/>
          </a:p>
        </p:txBody>
      </p:sp>
      <p:grpSp>
        <p:nvGrpSpPr>
          <p:cNvPr id="84999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85000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1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007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5008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5009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85010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85011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85012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26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r>
              <a:rPr lang="en-US" i="1">
                <a:solidFill>
                  <a:srgbClr val="CC0000"/>
                </a:solidFill>
                <a:latin typeface="Gill Sans MT" charset="0"/>
              </a:rPr>
              <a:t>connectionless: </a:t>
            </a:r>
            <a:r>
              <a:rPr lang="en-US">
                <a:latin typeface="Gill Sans MT" charset="0"/>
              </a:rPr>
              <a:t>no handshaking between sending and receiving NICs </a:t>
            </a:r>
          </a:p>
          <a:p>
            <a:r>
              <a:rPr lang="en-US" i="1">
                <a:solidFill>
                  <a:srgbClr val="CC0000"/>
                </a:solidFill>
                <a:latin typeface="Gill Sans MT" charset="0"/>
              </a:rPr>
              <a:t>unreliable: </a:t>
            </a:r>
            <a:r>
              <a:rPr lang="en-US">
                <a:latin typeface="Gill Sans MT" charset="0"/>
              </a:rPr>
              <a:t>receiving NIC doesnt send acks or nacks to sending NIC</a:t>
            </a:r>
          </a:p>
          <a:p>
            <a:pPr lvl="1"/>
            <a:r>
              <a:rPr lang="en-US" sz="2800">
                <a:latin typeface="Gill Sans MT" charset="0"/>
              </a:rPr>
              <a:t>data in dropped frames recovered only if initial sender uses higher layer rdt (e.g., TCP), otherwise dropped data lost</a:t>
            </a:r>
          </a:p>
          <a:p>
            <a:r>
              <a:rPr lang="en-US">
                <a:latin typeface="Gill Sans MT" charset="0"/>
              </a:rPr>
              <a:t>Ethernet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>
                <a:latin typeface="Gill Sans MT" charset="0"/>
              </a:rPr>
              <a:t>s MAC protocol: unslotted </a:t>
            </a:r>
            <a:r>
              <a:rPr lang="en-US" altLang="ja-JP" i="1">
                <a:solidFill>
                  <a:srgbClr val="CC0000"/>
                </a:solidFill>
                <a:latin typeface="Gill Sans MT" charset="0"/>
              </a:rPr>
              <a:t>CSMA/CD wth binary backoff</a:t>
            </a:r>
            <a:endParaRPr lang="en-US" i="1">
              <a:solidFill>
                <a:srgbClr val="CC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1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framing, link access:</a:t>
            </a:r>
            <a:r>
              <a:rPr lang="en-US" sz="3200">
                <a:latin typeface="Gill Sans MT" charset="0"/>
              </a:rPr>
              <a:t> 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channel access if shared medium</a:t>
            </a:r>
          </a:p>
          <a:p>
            <a:pPr lvl="1">
              <a:lnSpc>
                <a:spcPct val="75000"/>
              </a:lnSpc>
            </a:pP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MAC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addresses used in frame headers to identify source, dest  </a:t>
            </a:r>
          </a:p>
          <a:p>
            <a:pPr lvl="2"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different from IP address!</a:t>
            </a:r>
          </a:p>
          <a:p>
            <a:pPr>
              <a:lnSpc>
                <a:spcPct val="75000"/>
              </a:lnSpc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reliable delivery between adjacent nodes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we learned how to do this already (chapter 3)!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seldom used on low bit-error link (fiber, some twisted pair)</a:t>
            </a:r>
          </a:p>
          <a:p>
            <a:pPr lvl="1">
              <a:lnSpc>
                <a:spcPct val="75000"/>
              </a:lnSpc>
            </a:pPr>
            <a:r>
              <a:rPr lang="en-US">
                <a:latin typeface="Gill Sans MT" charset="0"/>
              </a:rPr>
              <a:t>wireless links: high error rates</a:t>
            </a:r>
          </a:p>
          <a:p>
            <a:pPr lvl="2">
              <a:lnSpc>
                <a:spcPct val="90000"/>
              </a:lnSpc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>
                <a:latin typeface="Gill Sans MT" charset="0"/>
              </a:rPr>
              <a:t> why both link-level and end-end reliability?</a:t>
            </a:r>
          </a:p>
        </p:txBody>
      </p:sp>
    </p:spTree>
    <p:extLst>
      <p:ext uri="{BB962C8B-B14F-4D97-AF65-F5344CB8AC3E}">
        <p14:creationId xmlns:p14="http://schemas.microsoft.com/office/powerpoint/2010/main" val="56608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many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>
                <a:latin typeface="Gill Sans MT" charset="0"/>
              </a:rPr>
              <a:t>different Ethernet standards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Gill Sans MT" charset="0"/>
              </a:rPr>
              <a:t>different speeds: 2 Mbps, 10 Mbps, 100 Mbps, 1Gbps, 10G bps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</a:pPr>
            <a:endParaRPr lang="en-US" sz="3200">
              <a:latin typeface="Gill Sans MT" charset="0"/>
            </a:endParaRPr>
          </a:p>
        </p:txBody>
      </p:sp>
      <p:sp>
        <p:nvSpPr>
          <p:cNvPr id="87046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7047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smtClean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smtClean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smtClean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smtClean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smtClean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smtClean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smtClean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87054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87064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87061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92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i="1">
                <a:solidFill>
                  <a:srgbClr val="CC0000"/>
                </a:solidFill>
                <a:latin typeface="Gill Sans MT" charset="0"/>
              </a:rPr>
              <a:t>flow control: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 </a:t>
            </a:r>
          </a:p>
          <a:p>
            <a:pPr lvl="1"/>
            <a:r>
              <a:rPr lang="en-US" sz="2000">
                <a:latin typeface="Gill Sans MT" charset="0"/>
              </a:rPr>
              <a:t>pacing between adjacent sending and receiving nodes</a:t>
            </a:r>
            <a:endParaRPr lang="en-US">
              <a:latin typeface="Gill Sans MT" charset="0"/>
            </a:endParaRPr>
          </a:p>
          <a:p>
            <a:r>
              <a:rPr lang="en-US" i="1">
                <a:solidFill>
                  <a:srgbClr val="CC0000"/>
                </a:solidFill>
                <a:latin typeface="Gill Sans MT" charset="0"/>
              </a:rPr>
              <a:t>error detection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: </a:t>
            </a:r>
          </a:p>
          <a:p>
            <a:pPr lvl="1"/>
            <a:r>
              <a:rPr lang="en-US" sz="2000">
                <a:latin typeface="Gill Sans MT" charset="0"/>
              </a:rPr>
              <a:t>errors caused by signal attenuation, noise. </a:t>
            </a:r>
          </a:p>
          <a:p>
            <a:pPr lvl="1"/>
            <a:r>
              <a:rPr lang="en-US" sz="2000">
                <a:latin typeface="Gill Sans MT" charset="0"/>
              </a:rPr>
              <a:t>receiver detects presence of errors: </a:t>
            </a:r>
          </a:p>
          <a:p>
            <a:pPr lvl="2"/>
            <a:r>
              <a:rPr lang="en-US">
                <a:latin typeface="Gill Sans MT" charset="0"/>
              </a:rPr>
              <a:t>signals sender for retransmission or drops frame </a:t>
            </a:r>
          </a:p>
          <a:p>
            <a:r>
              <a:rPr lang="en-US" i="1">
                <a:solidFill>
                  <a:srgbClr val="CC0000"/>
                </a:solidFill>
                <a:latin typeface="Gill Sans MT" charset="0"/>
              </a:rPr>
              <a:t>error correction:</a:t>
            </a:r>
            <a:r>
              <a:rPr lang="en-US">
                <a:latin typeface="Gill Sans MT" charset="0"/>
              </a:rPr>
              <a:t> </a:t>
            </a:r>
          </a:p>
          <a:p>
            <a:pPr lvl="1"/>
            <a:r>
              <a:rPr lang="en-US" sz="2000">
                <a:latin typeface="Gill Sans MT" charset="0"/>
              </a:rPr>
              <a:t>receiver identifies </a:t>
            </a:r>
            <a:r>
              <a:rPr lang="en-US" sz="2000" i="1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>
                <a:latin typeface="Gill Sans MT" charset="0"/>
              </a:rPr>
              <a:t> bit error(s) without resorting to retransmission</a:t>
            </a:r>
            <a:endParaRPr lang="en-US">
              <a:latin typeface="Gill Sans MT" charset="0"/>
            </a:endParaRPr>
          </a:p>
          <a:p>
            <a:r>
              <a:rPr lang="en-US" i="1">
                <a:solidFill>
                  <a:srgbClr val="CC0000"/>
                </a:solidFill>
                <a:latin typeface="Gill Sans MT" charset="0"/>
              </a:rPr>
              <a:t>half-duplex and full-duplex</a:t>
            </a:r>
            <a:endParaRPr lang="en-US">
              <a:solidFill>
                <a:srgbClr val="CC0000"/>
              </a:solidFill>
              <a:latin typeface="Gill Sans MT" charset="0"/>
            </a:endParaRPr>
          </a:p>
          <a:p>
            <a:pPr lvl="1"/>
            <a:r>
              <a:rPr lang="en-US" sz="2000">
                <a:latin typeface="Gill Sans MT" charset="0"/>
              </a:rPr>
              <a:t>with half duplex, nodes at both ends of link can transmit, but not at same time</a:t>
            </a:r>
            <a:endParaRPr lang="en-US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 services (more)</a:t>
            </a:r>
          </a:p>
        </p:txBody>
      </p:sp>
    </p:spTree>
    <p:extLst>
      <p:ext uri="{BB962C8B-B14F-4D97-AF65-F5344CB8AC3E}">
        <p14:creationId xmlns:p14="http://schemas.microsoft.com/office/powerpoint/2010/main" val="67079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147483647 h 1908"/>
              <a:gd name="T2" fmla="*/ 2147483647 w 1454"/>
              <a:gd name="T3" fmla="*/ 2147483647 h 1908"/>
              <a:gd name="T4" fmla="*/ 2147483647 w 1454"/>
              <a:gd name="T5" fmla="*/ 0 h 1908"/>
              <a:gd name="T6" fmla="*/ 2147483647 w 1454"/>
              <a:gd name="T7" fmla="*/ 2147483647 h 1908"/>
              <a:gd name="T8" fmla="*/ 2147483647 w 1454"/>
              <a:gd name="T9" fmla="*/ 2147483647 h 1908"/>
              <a:gd name="T10" fmla="*/ 2147483647 w 1454"/>
              <a:gd name="T11" fmla="*/ 2147483647 h 1908"/>
              <a:gd name="T12" fmla="*/ 0 w 1454"/>
              <a:gd name="T13" fmla="*/ 2147483647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>
            <a:normAutofit fontScale="92500"/>
          </a:bodyPr>
          <a:lstStyle/>
          <a:p>
            <a:r>
              <a:rPr lang="en-US" sz="2400">
                <a:latin typeface="Gill Sans MT" charset="0"/>
              </a:rPr>
              <a:t>in each and every host</a:t>
            </a:r>
          </a:p>
          <a:p>
            <a:r>
              <a:rPr lang="en-US" sz="2400">
                <a:latin typeface="Gill Sans MT" charset="0"/>
              </a:rPr>
              <a:t>link layer implemented in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adaptor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(aka </a:t>
            </a:r>
            <a:r>
              <a:rPr lang="en-US" altLang="ja-JP" sz="2400" i="1">
                <a:solidFill>
                  <a:srgbClr val="CC0000"/>
                </a:solidFill>
                <a:latin typeface="Gill Sans MT" charset="0"/>
              </a:rPr>
              <a:t>network interface card</a:t>
            </a:r>
            <a:r>
              <a:rPr lang="en-US" altLang="ja-JP" sz="2400">
                <a:latin typeface="Gill Sans MT" charset="0"/>
              </a:rPr>
              <a:t> NIC) or on a chip</a:t>
            </a:r>
          </a:p>
          <a:p>
            <a:pPr lvl="1"/>
            <a:r>
              <a:rPr lang="en-US">
                <a:latin typeface="Gill Sans MT" charset="0"/>
              </a:rPr>
              <a:t>Ethernet card, 802.11 card; Ethernet chipset</a:t>
            </a:r>
          </a:p>
          <a:p>
            <a:pPr lvl="1"/>
            <a:r>
              <a:rPr lang="en-US">
                <a:latin typeface="Gill Sans MT" charset="0"/>
              </a:rPr>
              <a:t>implements link, physical layer</a:t>
            </a:r>
          </a:p>
          <a:p>
            <a:r>
              <a:rPr lang="en-US" sz="2400">
                <a:latin typeface="Gill Sans MT" charset="0"/>
              </a:rPr>
              <a:t>attaches into host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system buses</a:t>
            </a:r>
          </a:p>
          <a:p>
            <a:r>
              <a:rPr lang="en-US" sz="2400">
                <a:latin typeface="Gill Sans MT" charset="0"/>
              </a:rPr>
              <a:t>combination of hardware, software, firmware</a:t>
            </a:r>
          </a:p>
          <a:p>
            <a:pPr lvl="1"/>
            <a:endParaRPr lang="en-US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smtClean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smtClean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34828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484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smtClean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smtClean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smtClean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smtClean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grpSp>
        <p:nvGrpSpPr>
          <p:cNvPr id="34845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34846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47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05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/>
              <a:t>encapsulates datagram in frame</a:t>
            </a:r>
          </a:p>
          <a:p>
            <a:pPr lvl="1">
              <a:defRPr/>
            </a:pPr>
            <a:r>
              <a:rPr lang="en-US"/>
              <a:t>adds error checking bits, rdt,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receiving side</a:t>
            </a:r>
          </a:p>
          <a:p>
            <a:pPr lvl="1">
              <a:defRPr/>
            </a:pPr>
            <a:r>
              <a:rPr lang="en-US" dirty="0"/>
              <a:t>looks for errors, </a:t>
            </a:r>
            <a:r>
              <a:rPr lang="en-US" dirty="0" err="1"/>
              <a:t>rdt</a:t>
            </a:r>
            <a:r>
              <a:rPr lang="en-US" dirty="0"/>
              <a:t>, flow control, </a:t>
            </a:r>
            <a:r>
              <a:rPr lang="en-US" dirty="0" err="1"/>
              <a:t>etc</a:t>
            </a:r>
            <a:endParaRPr lang="en-US" dirty="0"/>
          </a:p>
          <a:p>
            <a:pPr lvl="1">
              <a:defRPr/>
            </a:pPr>
            <a:r>
              <a:rPr lang="en-US" dirty="0"/>
              <a:t>extracts datagram, passes to upper layer at receiving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35876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Error detection</a:t>
            </a:r>
          </a:p>
        </p:txBody>
      </p:sp>
      <p:pic>
        <p:nvPicPr>
          <p:cNvPr id="37893" name="Picture 3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i="0">
                <a:latin typeface="Arial" charset="0"/>
              </a:rPr>
              <a:t>EDC= Error Detection and Correction bits (redundancy)</a:t>
            </a:r>
          </a:p>
          <a:p>
            <a:r>
              <a:rPr lang="en-US" sz="2000" i="0">
                <a:latin typeface="Arial" charset="0"/>
              </a:rPr>
              <a:t>D    = Data protected by error checking, may include header fields </a:t>
            </a:r>
            <a:br>
              <a:rPr lang="en-US" sz="2000" i="0">
                <a:latin typeface="Arial" charset="0"/>
              </a:rPr>
            </a:br>
            <a:endParaRPr lang="en-US" sz="2000" i="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000" i="0">
                <a:latin typeface="Arial" charset="0"/>
              </a:rPr>
              <a:t> Error detection not 100% reliable!</a:t>
            </a:r>
          </a:p>
          <a:p>
            <a:pPr lvl="1">
              <a:buFontTx/>
              <a:buChar char="•"/>
            </a:pPr>
            <a:r>
              <a:rPr lang="en-US" sz="2000" i="0">
                <a:latin typeface="Arial" charset="0"/>
              </a:rPr>
              <a:t> protocol may miss some errors, but rarely</a:t>
            </a:r>
          </a:p>
          <a:p>
            <a:pPr lvl="1">
              <a:buFontTx/>
              <a:buChar char="•"/>
            </a:pPr>
            <a:r>
              <a:rPr lang="en-US" sz="2000" i="0">
                <a:latin typeface="Arial" charset="0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  <a:cs typeface="+mn-cs"/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237177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Parity checking</a:t>
            </a:r>
          </a:p>
        </p:txBody>
      </p:sp>
      <p:pic>
        <p:nvPicPr>
          <p:cNvPr id="38918" name="Picture 3" descr="522 Single Bit Pa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  <a:latin typeface="Arial" charset="0"/>
                <a:cs typeface="+mn-cs"/>
              </a:rPr>
              <a:t>single bit parity:</a:t>
            </a:r>
            <a:r>
              <a:rPr lang="en-US" sz="2400" b="1" smtClean="0">
                <a:solidFill>
                  <a:srgbClr val="CC0000"/>
                </a:solidFill>
                <a:latin typeface="Arial" charset="0"/>
                <a:cs typeface="+mn-cs"/>
              </a:rPr>
              <a:t> </a:t>
            </a:r>
          </a:p>
          <a:p>
            <a:pPr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smtClean="0">
                <a:latin typeface="Arial" charset="0"/>
                <a:cs typeface="+mn-cs"/>
              </a:rPr>
              <a:t>d</a:t>
            </a:r>
            <a:r>
              <a:rPr lang="en-US" sz="2000" i="0" smtClean="0">
                <a:latin typeface="Arial" charset="0"/>
                <a:cs typeface="+mn-cs"/>
              </a:rPr>
              <a:t>etect single bit errors</a:t>
            </a:r>
          </a:p>
        </p:txBody>
      </p:sp>
      <p:pic>
        <p:nvPicPr>
          <p:cNvPr id="38920" name="Picture 5" descr="523 Double Bit Par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235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  <a:latin typeface="Arial" charset="0"/>
                <a:cs typeface="+mn-cs"/>
              </a:rPr>
              <a:t>two-dimensional bit parity:</a:t>
            </a:r>
          </a:p>
          <a:p>
            <a:pPr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smtClean="0">
                <a:latin typeface="Arial" charset="0"/>
                <a:cs typeface="+mn-cs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>
                <a:latin typeface="Courier New" charset="0"/>
                <a:cs typeface="Courier New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957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25677</TotalTime>
  <Words>2605</Words>
  <Application>Microsoft Macintosh PowerPoint</Application>
  <PresentationFormat>On-screen Show (4:3)</PresentationFormat>
  <Paragraphs>489</Paragraphs>
  <Slides>40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06-Getting Connected  (Chapter 2-3)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Error detection</vt:lpstr>
      <vt:lpstr>Parity checking</vt:lpstr>
      <vt:lpstr>Internet checksum (review)</vt:lpstr>
      <vt:lpstr>Cyclic redundancy check</vt:lpstr>
      <vt:lpstr>CRC example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 Summary of MAC protocols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  &amp; final access modifier</dc:title>
  <dc:creator>Danny</dc:creator>
  <cp:lastModifiedBy>UMKC Faculty and Staff</cp:lastModifiedBy>
  <cp:revision>609</cp:revision>
  <dcterms:created xsi:type="dcterms:W3CDTF">2006-08-16T00:00:00Z</dcterms:created>
  <dcterms:modified xsi:type="dcterms:W3CDTF">2016-02-02T20:27:35Z</dcterms:modified>
</cp:coreProperties>
</file>