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3" r:id="rId2"/>
    <p:sldId id="274" r:id="rId3"/>
    <p:sldId id="276" r:id="rId4"/>
    <p:sldId id="277" r:id="rId5"/>
    <p:sldId id="278" r:id="rId6"/>
    <p:sldId id="279" r:id="rId7"/>
    <p:sldId id="281" r:id="rId8"/>
    <p:sldId id="282" r:id="rId9"/>
    <p:sldId id="285" r:id="rId10"/>
    <p:sldId id="286" r:id="rId11"/>
    <p:sldId id="287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6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2" autoAdjust="0"/>
    <p:restoredTop sz="98132" autoAdjust="0"/>
  </p:normalViewPr>
  <p:slideViewPr>
    <p:cSldViewPr>
      <p:cViewPr>
        <p:scale>
          <a:sx n="85" d="100"/>
          <a:sy n="85" d="100"/>
        </p:scale>
        <p:origin x="-1544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8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06F41-F659-41D1-A0D1-193D8BBF4509}" type="datetimeFigureOut">
              <a:rPr lang="ko-KR" altLang="en-US" smtClean="0"/>
              <a:pPr/>
              <a:t>2/11/16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3157-DBE4-48C9-8C3A-8D6B9E256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199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3C15110-99DA-4AB7-B0A7-5BBC00C0542F}" type="datetimeFigureOut">
              <a:rPr lang="ko-KR" altLang="en-US" smtClean="0"/>
              <a:pPr/>
              <a:t>2/11/16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4C9DD7C-7A53-4E7A-A4A3-DFFCEC820A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7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D62532-D430-A141-ACB5-5E3AB7982A70}" type="slidenum">
              <a:rPr lang="en-US" smtClean="0">
                <a:latin typeface="Times New Roman" charset="0"/>
              </a:rPr>
              <a:pPr>
                <a:defRPr/>
              </a:pPr>
              <a:t>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EB60E3F-9098-E944-86B5-7AE9DCD4E0B0}" type="slidenum">
              <a:rPr lang="en-US" smtClean="0">
                <a:latin typeface="Times New Roman" charset="0"/>
              </a:rPr>
              <a:pPr>
                <a:defRPr/>
              </a:pPr>
              <a:t>11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845D7CF-3A80-D04D-9F8F-0E2E5D567FE0}" type="slidenum">
              <a:rPr lang="en-US" smtClean="0">
                <a:latin typeface="Times New Roman" charset="0"/>
              </a:rPr>
              <a:pPr>
                <a:defRPr/>
              </a:pPr>
              <a:t>12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7C23EEC-3D0D-8A45-9F19-1CB7E988BA79}" type="slidenum">
              <a:rPr lang="en-US" smtClean="0">
                <a:latin typeface="Times New Roman" charset="0"/>
              </a:rPr>
              <a:pPr>
                <a:defRPr/>
              </a:pPr>
              <a:t>13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90808C0-A791-FC41-AA4E-BFE58A24B64E}" type="slidenum">
              <a:rPr lang="en-US" smtClean="0">
                <a:latin typeface="Times New Roman" charset="0"/>
              </a:rPr>
              <a:pPr>
                <a:defRPr/>
              </a:pPr>
              <a:t>14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60403FF-3132-6F49-A2B5-CB23FB71D7D9}" type="slidenum">
              <a:rPr lang="en-US" smtClean="0">
                <a:latin typeface="Times New Roman" charset="0"/>
              </a:rPr>
              <a:pPr>
                <a:defRPr/>
              </a:pPr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07C6051-D11A-FB44-AC1D-018B43F36656}" type="slidenum">
              <a:rPr lang="en-US" smtClean="0">
                <a:latin typeface="Times New Roman" charset="0"/>
              </a:rPr>
              <a:pPr>
                <a:defRPr/>
              </a:pPr>
              <a:t>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47F04CD-D626-294A-9031-6EC9B6363009}" type="slidenum">
              <a:rPr lang="en-US" smtClean="0">
                <a:latin typeface="Times New Roman" charset="0"/>
              </a:rPr>
              <a:pPr>
                <a:defRPr/>
              </a:pPr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92ABFD9-BEC4-E14E-A81B-BB51E3B22F9F}" type="slidenum">
              <a:rPr lang="en-US" smtClean="0">
                <a:latin typeface="Times New Roman" charset="0"/>
              </a:rPr>
              <a:pPr>
                <a:defRPr/>
              </a:pPr>
              <a:t>18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FA2217C-E12B-C04A-BAFD-D889B23ABF99}" type="slidenum">
              <a:rPr lang="en-US" smtClean="0">
                <a:latin typeface="Times New Roman" charset="0"/>
              </a:rPr>
              <a:pPr>
                <a:defRPr/>
              </a:pPr>
              <a:t>19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1D5982F-2B12-5B4D-A628-62DAC2A85BA4}" type="slidenum">
              <a:rPr lang="en-US" smtClean="0">
                <a:latin typeface="Times New Roman" charset="0"/>
              </a:rPr>
              <a:pPr>
                <a:defRPr/>
              </a:pPr>
              <a:t>20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17AA2D-A858-3544-B6B9-D1208DB3C4C2}" type="slidenum">
              <a:rPr lang="en-US" smtClean="0">
                <a:latin typeface="Times New Roman" charset="0"/>
              </a:rPr>
              <a:pPr>
                <a:defRPr/>
              </a:pPr>
              <a:t>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0BBB48D-143C-E144-9ACB-D7017164EB57}" type="slidenum">
              <a:rPr lang="en-US" smtClean="0">
                <a:latin typeface="Times New Roman" charset="0"/>
              </a:rPr>
              <a:pPr>
                <a:defRPr/>
              </a:pPr>
              <a:t>21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C38F2C-D1BD-7B47-B115-770E1CF8DBB8}" type="slidenum">
              <a:rPr lang="en-US" smtClean="0">
                <a:latin typeface="Times New Roman" charset="0"/>
              </a:rPr>
              <a:pPr>
                <a:defRPr/>
              </a:pPr>
              <a:t>22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03DA57C-ABEF-2B45-A92A-3536FAD619AB}" type="slidenum">
              <a:rPr lang="en-US" smtClean="0">
                <a:latin typeface="Times New Roman" charset="0"/>
              </a:rPr>
              <a:pPr>
                <a:defRPr/>
              </a:pPr>
              <a:t>23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5CAB55C-FDC1-714A-B170-2FAB41563306}" type="slidenum">
              <a:rPr lang="en-US" smtClean="0">
                <a:latin typeface="Times New Roman" charset="0"/>
              </a:rPr>
              <a:pPr>
                <a:defRPr/>
              </a:pPr>
              <a:t>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44015A8-8135-0848-BF05-82DE50045D9A}" type="slidenum">
              <a:rPr lang="en-US" smtClean="0">
                <a:latin typeface="Times New Roman" charset="0"/>
              </a:rPr>
              <a:pPr>
                <a:defRPr/>
              </a:pPr>
              <a:t>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A900794-4A7B-A049-88FE-BDAE658CC625}" type="slidenum">
              <a:rPr lang="en-US" smtClean="0">
                <a:latin typeface="Times New Roman" charset="0"/>
              </a:rPr>
              <a:pPr>
                <a:defRPr/>
              </a:pPr>
              <a:t>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ADF1FE-9ED3-3646-89D5-C0FAD2A93043}" type="slidenum">
              <a:rPr lang="en-US" smtClean="0">
                <a:latin typeface="Times New Roman" charset="0"/>
              </a:rPr>
              <a:pPr>
                <a:defRPr/>
              </a:pPr>
              <a:t>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119CE0C-79CB-CB4E-8457-74395E21EDC9}" type="slidenum">
              <a:rPr lang="en-US" smtClean="0">
                <a:latin typeface="Times New Roman" charset="0"/>
              </a:rPr>
              <a:pPr>
                <a:defRPr/>
              </a:pPr>
              <a:t>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68139E2-B3C0-7B42-8BB0-4AFB6EAD5442}" type="slidenum">
              <a:rPr lang="en-US" smtClean="0">
                <a:latin typeface="Times New Roman" charset="0"/>
              </a:rPr>
              <a:pPr>
                <a:defRPr/>
              </a:pPr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22591FA-3602-BD4E-871B-2E6487BBD7A3}" type="slidenum">
              <a:rPr lang="en-US" smtClean="0">
                <a:latin typeface="Times New Roman" charset="0"/>
              </a:rPr>
              <a:pPr>
                <a:defRPr/>
              </a:pPr>
              <a:t>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2001F18-67BB-3C4E-B574-852E831FE3D0}" type="slidenum">
              <a:rPr lang="en-US" smtClean="0">
                <a:latin typeface="Times New Roman" charset="0"/>
              </a:rPr>
              <a:pPr>
                <a:defRPr/>
              </a:pPr>
              <a:t>10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AC714C-8002-463C-9D31-30135197C358}" type="datetime1">
              <a:rPr lang="en-US" altLang="ko-KR" smtClean="0"/>
              <a:pPr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F14B67-8079-4B05-B683-0975D47881F2}" type="datetime1">
              <a:rPr lang="en-US" altLang="ko-KR" smtClean="0"/>
              <a:pPr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D3066E-7EB5-4720-B299-1FAAE9B38C69}" type="datetime1">
              <a:rPr lang="en-US" altLang="ko-KR" smtClean="0"/>
              <a:pPr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F463F6-F0A6-44F6-8F6C-697E198DA132}" type="datetime1">
              <a:rPr lang="en-US" altLang="ko-KR" smtClean="0"/>
              <a:pPr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3EC812-4A8F-43AC-A81F-F7CCDC1BE638}" type="datetime1">
              <a:rPr lang="en-US" altLang="ko-KR" smtClean="0"/>
              <a:pPr/>
              <a:t>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A5B57E-5AC4-4CCF-B8AF-5C7CA49F2124}" type="datetime1">
              <a:rPr lang="en-US" altLang="ko-KR" smtClean="0"/>
              <a:pPr/>
              <a:t>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341B90-E999-423A-9325-27F0C2370E9C}" type="datetime1">
              <a:rPr lang="en-US" altLang="ko-KR" smtClean="0"/>
              <a:pPr/>
              <a:t>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73D785-E532-4302-96F7-283B0CBF1682}" type="datetime1">
              <a:rPr lang="en-US" altLang="ko-KR" smtClean="0"/>
              <a:pPr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96ACE6-8B56-41CB-9F58-21BE5B6DE0FA}" type="datetime1">
              <a:rPr lang="en-US" altLang="ko-KR" smtClean="0"/>
              <a:pPr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8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oleObject" Target="../embeddings/oleObject7.bin"/><Relationship Id="rId13" Type="http://schemas.openxmlformats.org/officeDocument/2006/relationships/oleObject" Target="../embeddings/oleObject8.bin"/><Relationship Id="rId14" Type="http://schemas.openxmlformats.org/officeDocument/2006/relationships/oleObject" Target="../embeddings/oleObject9.bin"/><Relationship Id="rId15" Type="http://schemas.openxmlformats.org/officeDocument/2006/relationships/oleObject" Target="../embeddings/oleObject10.bin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9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0.wmf"/><Relationship Id="rId8" Type="http://schemas.openxmlformats.org/officeDocument/2006/relationships/oleObject" Target="../embeddings/oleObject3.bin"/><Relationship Id="rId9" Type="http://schemas.openxmlformats.org/officeDocument/2006/relationships/oleObject" Target="../embeddings/oleObject4.bin"/><Relationship Id="rId10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02-</a:t>
            </a:r>
            <a:r>
              <a:rPr lang="en-US" dirty="0" smtClean="0"/>
              <a:t>Getting Connected-2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/>
              <a:t>Chapter </a:t>
            </a:r>
            <a:r>
              <a:rPr lang="en-US" smtClean="0"/>
              <a:t>2-3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cs typeface="+mj-cs"/>
              </a:rPr>
              <a:t>Wireless Link Characteristics (2)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73175"/>
            <a:ext cx="4276725" cy="51974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SNR: signal-to-noise ratio</a:t>
            </a:r>
          </a:p>
          <a:p>
            <a:pPr lvl="1">
              <a:defRPr/>
            </a:pPr>
            <a:r>
              <a:rPr lang="en-US" sz="2200">
                <a:latin typeface="Gill Sans MT" charset="0"/>
              </a:rPr>
              <a:t>larger SNR – easier to extract signal from noise (a </a:t>
            </a:r>
            <a:r>
              <a:rPr lang="ja-JP" altLang="en-US" sz="2200">
                <a:latin typeface="Gill Sans MT" charset="0"/>
              </a:rPr>
              <a:t>“</a:t>
            </a:r>
            <a:r>
              <a:rPr lang="en-US" sz="2200">
                <a:latin typeface="Gill Sans MT" charset="0"/>
              </a:rPr>
              <a:t>good thing</a:t>
            </a:r>
            <a:r>
              <a:rPr lang="ja-JP" altLang="en-US" sz="2200">
                <a:latin typeface="Gill Sans MT" charset="0"/>
              </a:rPr>
              <a:t>”</a:t>
            </a:r>
            <a:r>
              <a:rPr lang="en-US" sz="2200">
                <a:latin typeface="Gill Sans MT" charset="0"/>
              </a:rPr>
              <a:t>)</a:t>
            </a:r>
          </a:p>
          <a:p>
            <a:pPr>
              <a:defRPr/>
            </a:pPr>
            <a:r>
              <a:rPr lang="en-US" sz="2400" i="1">
                <a:solidFill>
                  <a:srgbClr val="C00000"/>
                </a:solidFill>
                <a:latin typeface="Gill Sans MT" charset="0"/>
                <a:cs typeface="+mn-cs"/>
              </a:rPr>
              <a:t>SNR versus BER tradeoffs</a:t>
            </a:r>
          </a:p>
          <a:p>
            <a:pPr lvl="1">
              <a:defRPr/>
            </a:pPr>
            <a:r>
              <a:rPr lang="en-US" sz="2000" i="1">
                <a:solidFill>
                  <a:srgbClr val="000099"/>
                </a:solidFill>
                <a:latin typeface="Gill Sans MT" charset="0"/>
              </a:rPr>
              <a:t>given physical layer:</a:t>
            </a:r>
            <a:r>
              <a:rPr lang="en-US" sz="2000">
                <a:latin typeface="Gill Sans MT" charset="0"/>
              </a:rPr>
              <a:t> increase power -&gt; increase SNR-&gt;decrease BER</a:t>
            </a:r>
          </a:p>
          <a:p>
            <a:pPr lvl="1">
              <a:defRPr/>
            </a:pPr>
            <a:r>
              <a:rPr lang="en-US" sz="2000" i="1">
                <a:solidFill>
                  <a:srgbClr val="000099"/>
                </a:solidFill>
                <a:latin typeface="Gill Sans MT" charset="0"/>
              </a:rPr>
              <a:t>given SNR:</a:t>
            </a:r>
            <a:r>
              <a:rPr lang="en-US" sz="2000">
                <a:latin typeface="Gill Sans MT" charset="0"/>
              </a:rPr>
              <a:t> choose physical layer that meets BER requirement, giving highest thruput</a:t>
            </a:r>
          </a:p>
          <a:p>
            <a:pPr lvl="2">
              <a:defRPr/>
            </a:pPr>
            <a:r>
              <a:rPr lang="en-US">
                <a:latin typeface="Gill Sans MT" charset="0"/>
              </a:rPr>
              <a:t>SNR may change with mobility: dynamically adapt physical layer (modulation technique, rate) </a:t>
            </a:r>
          </a:p>
          <a:p>
            <a:pPr lvl="1">
              <a:defRPr/>
            </a:pPr>
            <a:endParaRPr lang="en-US" sz="2000">
              <a:latin typeface="Gill Sans MT" charset="0"/>
            </a:endParaRPr>
          </a:p>
        </p:txBody>
      </p:sp>
      <p:sp>
        <p:nvSpPr>
          <p:cNvPr id="41989" name="Freeform 4"/>
          <p:cNvSpPr>
            <a:spLocks/>
          </p:cNvSpPr>
          <p:nvPr/>
        </p:nvSpPr>
        <p:spPr bwMode="auto">
          <a:xfrm>
            <a:off x="5483225" y="17811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Freeform 5"/>
          <p:cNvSpPr>
            <a:spLocks/>
          </p:cNvSpPr>
          <p:nvPr/>
        </p:nvSpPr>
        <p:spPr bwMode="auto">
          <a:xfrm>
            <a:off x="6130925" y="14509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Freeform 6"/>
          <p:cNvSpPr>
            <a:spLocks/>
          </p:cNvSpPr>
          <p:nvPr/>
        </p:nvSpPr>
        <p:spPr bwMode="auto">
          <a:xfrm>
            <a:off x="7045325" y="14509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5475288" y="1438275"/>
            <a:ext cx="2862262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5475288" y="1931988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5484813" y="239871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>
            <a:off x="5494338" y="2879725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>
            <a:off x="5503863" y="3346450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>
            <a:off x="5513388" y="382746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>
            <a:off x="6224588" y="143827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6931025" y="1455738"/>
            <a:ext cx="0" cy="287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>
            <a:off x="7637463" y="144462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54" name="Text Box 16"/>
          <p:cNvSpPr txBox="1">
            <a:spLocks noChangeArrowheads="1"/>
          </p:cNvSpPr>
          <p:nvPr/>
        </p:nvSpPr>
        <p:spPr bwMode="auto">
          <a:xfrm>
            <a:off x="6037263" y="42941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Arial" charset="0"/>
                <a:cs typeface="+mn-cs"/>
              </a:rPr>
              <a:t>10</a:t>
            </a:r>
            <a:endParaRPr lang="en-US" sz="1200" baseline="30000" smtClean="0">
              <a:latin typeface="Arial" charset="0"/>
              <a:cs typeface="+mn-cs"/>
            </a:endParaRPr>
          </a:p>
        </p:txBody>
      </p:sp>
      <p:sp>
        <p:nvSpPr>
          <p:cNvPr id="14355" name="Text Box 17"/>
          <p:cNvSpPr txBox="1">
            <a:spLocks noChangeArrowheads="1"/>
          </p:cNvSpPr>
          <p:nvPr/>
        </p:nvSpPr>
        <p:spPr bwMode="auto">
          <a:xfrm>
            <a:off x="6745288" y="42957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Arial" charset="0"/>
                <a:cs typeface="+mn-cs"/>
              </a:rPr>
              <a:t>20</a:t>
            </a:r>
            <a:endParaRPr lang="en-US" sz="1200" baseline="30000" smtClean="0">
              <a:latin typeface="Arial" charset="0"/>
              <a:cs typeface="+mn-cs"/>
            </a:endParaRPr>
          </a:p>
        </p:txBody>
      </p:sp>
      <p:sp>
        <p:nvSpPr>
          <p:cNvPr id="14356" name="Text Box 18"/>
          <p:cNvSpPr txBox="1">
            <a:spLocks noChangeArrowheads="1"/>
          </p:cNvSpPr>
          <p:nvPr/>
        </p:nvSpPr>
        <p:spPr bwMode="auto">
          <a:xfrm>
            <a:off x="7435850" y="42989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Arial" charset="0"/>
                <a:cs typeface="+mn-cs"/>
              </a:rPr>
              <a:t>30</a:t>
            </a:r>
            <a:endParaRPr lang="en-US" sz="1200" baseline="30000" smtClean="0">
              <a:latin typeface="Arial" charset="0"/>
              <a:cs typeface="+mn-cs"/>
            </a:endParaRPr>
          </a:p>
        </p:txBody>
      </p:sp>
      <p:sp>
        <p:nvSpPr>
          <p:cNvPr id="14357" name="Text Box 19"/>
          <p:cNvSpPr txBox="1">
            <a:spLocks noChangeArrowheads="1"/>
          </p:cNvSpPr>
          <p:nvPr/>
        </p:nvSpPr>
        <p:spPr bwMode="auto">
          <a:xfrm>
            <a:off x="8158163" y="43021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Arial" charset="0"/>
                <a:cs typeface="+mn-cs"/>
              </a:rPr>
              <a:t>40</a:t>
            </a:r>
            <a:endParaRPr lang="en-US" sz="1200" baseline="30000" smtClean="0">
              <a:latin typeface="Arial" charset="0"/>
              <a:cs typeface="+mn-cs"/>
            </a:endParaRPr>
          </a:p>
        </p:txBody>
      </p:sp>
      <p:sp>
        <p:nvSpPr>
          <p:cNvPr id="14358" name="Line 20"/>
          <p:cNvSpPr>
            <a:spLocks noChangeShapeType="1"/>
          </p:cNvSpPr>
          <p:nvPr/>
        </p:nvSpPr>
        <p:spPr bwMode="auto">
          <a:xfrm>
            <a:off x="57800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59" name="Line 21"/>
          <p:cNvSpPr>
            <a:spLocks noChangeShapeType="1"/>
          </p:cNvSpPr>
          <p:nvPr/>
        </p:nvSpPr>
        <p:spPr bwMode="auto">
          <a:xfrm>
            <a:off x="57800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60" name="Line 22"/>
          <p:cNvSpPr>
            <a:spLocks noChangeShapeType="1"/>
          </p:cNvSpPr>
          <p:nvPr/>
        </p:nvSpPr>
        <p:spPr bwMode="auto">
          <a:xfrm>
            <a:off x="57927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61" name="Text Box 23"/>
          <p:cNvSpPr txBox="1">
            <a:spLocks noChangeArrowheads="1"/>
          </p:cNvSpPr>
          <p:nvPr/>
        </p:nvSpPr>
        <p:spPr bwMode="auto">
          <a:xfrm>
            <a:off x="6191250" y="5019675"/>
            <a:ext cx="163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latin typeface="Arial" charset="0"/>
                <a:cs typeface="+mn-cs"/>
              </a:rPr>
              <a:t>QAM256 (8 Mbps)</a:t>
            </a:r>
          </a:p>
        </p:txBody>
      </p:sp>
      <p:sp>
        <p:nvSpPr>
          <p:cNvPr id="14362" name="Text Box 24"/>
          <p:cNvSpPr txBox="1">
            <a:spLocks noChangeArrowheads="1"/>
          </p:cNvSpPr>
          <p:nvPr/>
        </p:nvSpPr>
        <p:spPr bwMode="auto">
          <a:xfrm>
            <a:off x="6178550" y="5411788"/>
            <a:ext cx="153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latin typeface="Arial" charset="0"/>
                <a:cs typeface="+mn-cs"/>
              </a:rPr>
              <a:t>QAM16 (4 Mbps)</a:t>
            </a:r>
          </a:p>
        </p:txBody>
      </p:sp>
      <p:sp>
        <p:nvSpPr>
          <p:cNvPr id="14363" name="Text Box 25"/>
          <p:cNvSpPr txBox="1">
            <a:spLocks noChangeArrowheads="1"/>
          </p:cNvSpPr>
          <p:nvPr/>
        </p:nvSpPr>
        <p:spPr bwMode="auto">
          <a:xfrm>
            <a:off x="6194425" y="5818188"/>
            <a:ext cx="140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latin typeface="Arial" charset="0"/>
                <a:cs typeface="+mn-cs"/>
              </a:rPr>
              <a:t>BPSK (1 Mbps)</a:t>
            </a:r>
          </a:p>
        </p:txBody>
      </p:sp>
      <p:sp>
        <p:nvSpPr>
          <p:cNvPr id="14364" name="Text Box 26"/>
          <p:cNvSpPr txBox="1">
            <a:spLocks noChangeArrowheads="1"/>
          </p:cNvSpPr>
          <p:nvPr/>
        </p:nvSpPr>
        <p:spPr bwMode="auto">
          <a:xfrm>
            <a:off x="6445250" y="44942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latin typeface="Arial" charset="0"/>
                <a:cs typeface="+mn-cs"/>
              </a:rPr>
              <a:t>SNR(dB)</a:t>
            </a:r>
          </a:p>
        </p:txBody>
      </p:sp>
      <p:sp>
        <p:nvSpPr>
          <p:cNvPr id="14365" name="Text Box 27"/>
          <p:cNvSpPr txBox="1">
            <a:spLocks noChangeArrowheads="1"/>
          </p:cNvSpPr>
          <p:nvPr/>
        </p:nvSpPr>
        <p:spPr bwMode="auto">
          <a:xfrm rot="-5400000">
            <a:off x="4636294" y="2767806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latin typeface="Gill Sans MT" charset="0"/>
                <a:cs typeface="+mn-cs"/>
              </a:rPr>
              <a:t>BER</a:t>
            </a:r>
          </a:p>
        </p:txBody>
      </p:sp>
      <p:sp>
        <p:nvSpPr>
          <p:cNvPr id="14366" name="Text Box 28"/>
          <p:cNvSpPr txBox="1">
            <a:spLocks noChangeArrowheads="1"/>
          </p:cNvSpPr>
          <p:nvPr/>
        </p:nvSpPr>
        <p:spPr bwMode="auto">
          <a:xfrm>
            <a:off x="4960938" y="13017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Arial" charset="0"/>
                <a:cs typeface="+mn-cs"/>
              </a:rPr>
              <a:t>10</a:t>
            </a:r>
            <a:r>
              <a:rPr lang="en-US" sz="1200" baseline="30000" smtClean="0">
                <a:latin typeface="Arial" charset="0"/>
                <a:cs typeface="+mn-cs"/>
              </a:rPr>
              <a:t>-1</a:t>
            </a:r>
          </a:p>
        </p:txBody>
      </p:sp>
      <p:sp>
        <p:nvSpPr>
          <p:cNvPr id="14367" name="Text Box 29"/>
          <p:cNvSpPr txBox="1">
            <a:spLocks noChangeArrowheads="1"/>
          </p:cNvSpPr>
          <p:nvPr/>
        </p:nvSpPr>
        <p:spPr bwMode="auto">
          <a:xfrm>
            <a:off x="4979988" y="17827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Arial" charset="0"/>
                <a:cs typeface="+mn-cs"/>
              </a:rPr>
              <a:t>10</a:t>
            </a:r>
            <a:r>
              <a:rPr lang="en-US" sz="1200" baseline="30000" smtClean="0">
                <a:latin typeface="Arial" charset="0"/>
                <a:cs typeface="+mn-cs"/>
              </a:rPr>
              <a:t>-2</a:t>
            </a:r>
          </a:p>
        </p:txBody>
      </p:sp>
      <p:sp>
        <p:nvSpPr>
          <p:cNvPr id="14368" name="Text Box 30"/>
          <p:cNvSpPr txBox="1">
            <a:spLocks noChangeArrowheads="1"/>
          </p:cNvSpPr>
          <p:nvPr/>
        </p:nvSpPr>
        <p:spPr bwMode="auto">
          <a:xfrm>
            <a:off x="4970463" y="22494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Arial" charset="0"/>
                <a:cs typeface="+mn-cs"/>
              </a:rPr>
              <a:t>10</a:t>
            </a:r>
            <a:r>
              <a:rPr lang="en-US" sz="1200" baseline="30000" smtClean="0">
                <a:latin typeface="Arial" charset="0"/>
                <a:cs typeface="+mn-cs"/>
              </a:rPr>
              <a:t>-3</a:t>
            </a:r>
          </a:p>
        </p:txBody>
      </p:sp>
      <p:sp>
        <p:nvSpPr>
          <p:cNvPr id="14369" name="Text Box 31"/>
          <p:cNvSpPr txBox="1">
            <a:spLocks noChangeArrowheads="1"/>
          </p:cNvSpPr>
          <p:nvPr/>
        </p:nvSpPr>
        <p:spPr bwMode="auto">
          <a:xfrm>
            <a:off x="4979988" y="31829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Arial" charset="0"/>
                <a:cs typeface="+mn-cs"/>
              </a:rPr>
              <a:t>10</a:t>
            </a:r>
            <a:r>
              <a:rPr lang="en-US" sz="1200" baseline="30000" smtClean="0">
                <a:latin typeface="Arial" charset="0"/>
                <a:cs typeface="+mn-cs"/>
              </a:rPr>
              <a:t>-5</a:t>
            </a:r>
          </a:p>
        </p:txBody>
      </p:sp>
      <p:sp>
        <p:nvSpPr>
          <p:cNvPr id="14370" name="Text Box 32"/>
          <p:cNvSpPr txBox="1">
            <a:spLocks noChangeArrowheads="1"/>
          </p:cNvSpPr>
          <p:nvPr/>
        </p:nvSpPr>
        <p:spPr bwMode="auto">
          <a:xfrm>
            <a:off x="4984750" y="36639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Arial" charset="0"/>
                <a:cs typeface="+mn-cs"/>
              </a:rPr>
              <a:t>10</a:t>
            </a:r>
            <a:r>
              <a:rPr lang="en-US" sz="1200" baseline="30000" smtClean="0">
                <a:latin typeface="Arial" charset="0"/>
                <a:cs typeface="+mn-cs"/>
              </a:rPr>
              <a:t>-6</a:t>
            </a:r>
          </a:p>
        </p:txBody>
      </p:sp>
      <p:sp>
        <p:nvSpPr>
          <p:cNvPr id="14371" name="Text Box 33"/>
          <p:cNvSpPr txBox="1">
            <a:spLocks noChangeArrowheads="1"/>
          </p:cNvSpPr>
          <p:nvPr/>
        </p:nvSpPr>
        <p:spPr bwMode="auto">
          <a:xfrm>
            <a:off x="4975225" y="41592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Arial" charset="0"/>
                <a:cs typeface="+mn-cs"/>
              </a:rPr>
              <a:t>10</a:t>
            </a:r>
            <a:r>
              <a:rPr lang="en-US" sz="1200" baseline="30000" smtClean="0">
                <a:latin typeface="Arial" charset="0"/>
                <a:cs typeface="+mn-cs"/>
              </a:rPr>
              <a:t>-7</a:t>
            </a:r>
          </a:p>
        </p:txBody>
      </p:sp>
      <p:sp>
        <p:nvSpPr>
          <p:cNvPr id="14372" name="Text Box 34"/>
          <p:cNvSpPr txBox="1">
            <a:spLocks noChangeArrowheads="1"/>
          </p:cNvSpPr>
          <p:nvPr/>
        </p:nvSpPr>
        <p:spPr bwMode="auto">
          <a:xfrm>
            <a:off x="4962525" y="27384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Arial" charset="0"/>
                <a:cs typeface="+mn-cs"/>
              </a:rPr>
              <a:t>10</a:t>
            </a:r>
            <a:r>
              <a:rPr lang="en-US" sz="1200" baseline="30000" smtClean="0">
                <a:latin typeface="Arial" charset="0"/>
                <a:cs typeface="+mn-cs"/>
              </a:rPr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7027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356"/>
          <p:cNvGrpSpPr>
            <a:grpSpLocks/>
          </p:cNvGrpSpPr>
          <p:nvPr/>
        </p:nvGrpSpPr>
        <p:grpSpPr bwMode="auto">
          <a:xfrm>
            <a:off x="2163763" y="2570163"/>
            <a:ext cx="627062" cy="642937"/>
            <a:chOff x="313" y="1497"/>
            <a:chExt cx="1152" cy="1014"/>
          </a:xfrm>
        </p:grpSpPr>
        <p:pic>
          <p:nvPicPr>
            <p:cNvPr id="44075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6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1301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cs typeface="+mj-cs"/>
              </a:rPr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150938"/>
            <a:ext cx="7772400" cy="1117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>
                <a:latin typeface="Gill Sans MT" charset="0"/>
                <a:cs typeface="+mn-cs"/>
              </a:rPr>
              <a:t>Multiple wireless senders and receivers create additional problems (beyond multiple access):</a:t>
            </a:r>
          </a:p>
        </p:txBody>
      </p:sp>
      <p:sp>
        <p:nvSpPr>
          <p:cNvPr id="44038" name="Freeform 7"/>
          <p:cNvSpPr>
            <a:spLocks/>
          </p:cNvSpPr>
          <p:nvPr/>
        </p:nvSpPr>
        <p:spPr bwMode="auto">
          <a:xfrm>
            <a:off x="698500" y="2413000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8" name="Line 26"/>
          <p:cNvSpPr>
            <a:spLocks noChangeShapeType="1"/>
          </p:cNvSpPr>
          <p:nvPr/>
        </p:nvSpPr>
        <p:spPr bwMode="auto">
          <a:xfrm flipV="1">
            <a:off x="1971675" y="3627438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369" name="Line 27"/>
          <p:cNvSpPr>
            <a:spLocks noChangeShapeType="1"/>
          </p:cNvSpPr>
          <p:nvPr/>
        </p:nvSpPr>
        <p:spPr bwMode="auto">
          <a:xfrm>
            <a:off x="2644775" y="3148013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370" name="Text Box 28"/>
          <p:cNvSpPr txBox="1">
            <a:spLocks noChangeArrowheads="1"/>
          </p:cNvSpPr>
          <p:nvPr/>
        </p:nvSpPr>
        <p:spPr bwMode="auto">
          <a:xfrm>
            <a:off x="1090613" y="3519488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5371" name="Text Box 29"/>
          <p:cNvSpPr txBox="1">
            <a:spLocks noChangeArrowheads="1"/>
          </p:cNvSpPr>
          <p:nvPr/>
        </p:nvSpPr>
        <p:spPr bwMode="auto">
          <a:xfrm>
            <a:off x="3563938" y="3292475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5372" name="Text Box 30"/>
          <p:cNvSpPr txBox="1">
            <a:spLocks noChangeArrowheads="1"/>
          </p:cNvSpPr>
          <p:nvPr/>
        </p:nvSpPr>
        <p:spPr bwMode="auto">
          <a:xfrm>
            <a:off x="2741613" y="2587625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5373" name="Rectangle 32"/>
          <p:cNvSpPr>
            <a:spLocks noChangeArrowheads="1"/>
          </p:cNvSpPr>
          <p:nvPr/>
        </p:nvSpPr>
        <p:spPr bwMode="auto">
          <a:xfrm>
            <a:off x="471488" y="4175125"/>
            <a:ext cx="4148137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>
                <a:solidFill>
                  <a:srgbClr val="C00000"/>
                </a:solidFill>
                <a:latin typeface="Gill Sans MT" charset="0"/>
                <a:cs typeface="+mn-cs"/>
              </a:rPr>
              <a:t>Hidden terminal problem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200">
                <a:latin typeface="Gill Sans MT" charset="0"/>
                <a:cs typeface="+mn-cs"/>
              </a:rPr>
              <a:t>B, A hear each other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200">
                <a:latin typeface="Gill Sans MT" charset="0"/>
                <a:cs typeface="+mn-cs"/>
              </a:rPr>
              <a:t>B, C hear each other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200">
                <a:latin typeface="Gill Sans MT" charset="0"/>
                <a:cs typeface="+mn-cs"/>
              </a:rPr>
              <a:t>A, C can not hear each other means A, C unaware of their interference at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>
              <a:cs typeface="+mn-cs"/>
            </a:endParaRPr>
          </a:p>
        </p:txBody>
      </p:sp>
      <p:sp>
        <p:nvSpPr>
          <p:cNvPr id="13335" name="Text Box 47"/>
          <p:cNvSpPr txBox="1">
            <a:spLocks noChangeArrowheads="1"/>
          </p:cNvSpPr>
          <p:nvPr/>
        </p:nvSpPr>
        <p:spPr bwMode="auto">
          <a:xfrm>
            <a:off x="4943475" y="2292350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3336" name="Text Box 48"/>
          <p:cNvSpPr txBox="1">
            <a:spLocks noChangeArrowheads="1"/>
          </p:cNvSpPr>
          <p:nvPr/>
        </p:nvSpPr>
        <p:spPr bwMode="auto">
          <a:xfrm>
            <a:off x="6853238" y="2289175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3337" name="Text Box 49"/>
          <p:cNvSpPr txBox="1">
            <a:spLocks noChangeArrowheads="1"/>
          </p:cNvSpPr>
          <p:nvPr/>
        </p:nvSpPr>
        <p:spPr bwMode="auto">
          <a:xfrm>
            <a:off x="8034338" y="2332038"/>
            <a:ext cx="350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3323" name="Text Box 55"/>
          <p:cNvSpPr txBox="1">
            <a:spLocks noChangeArrowheads="1"/>
          </p:cNvSpPr>
          <p:nvPr/>
        </p:nvSpPr>
        <p:spPr bwMode="auto">
          <a:xfrm>
            <a:off x="5016500" y="3119438"/>
            <a:ext cx="936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ja-JP" altLang="en-US" sz="1400" smtClean="0">
                <a:solidFill>
                  <a:srgbClr val="FF0000"/>
                </a:solidFill>
                <a:latin typeface="Arial" charset="0"/>
                <a:cs typeface="Arial" charset="0"/>
              </a:rPr>
              <a:t>’</a:t>
            </a:r>
            <a:r>
              <a:rPr lang="en-US" sz="1400" smtClean="0">
                <a:solidFill>
                  <a:srgbClr val="FF0000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smtClean="0">
                <a:solidFill>
                  <a:srgbClr val="FF0000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24" name="Line 60"/>
          <p:cNvSpPr>
            <a:spLocks noChangeShapeType="1"/>
          </p:cNvSpPr>
          <p:nvPr/>
        </p:nvSpPr>
        <p:spPr bwMode="auto">
          <a:xfrm>
            <a:off x="5078413" y="4148138"/>
            <a:ext cx="326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325" name="Line 61"/>
          <p:cNvSpPr>
            <a:spLocks noChangeShapeType="1"/>
          </p:cNvSpPr>
          <p:nvPr/>
        </p:nvSpPr>
        <p:spPr bwMode="auto">
          <a:xfrm>
            <a:off x="5024438" y="2968625"/>
            <a:ext cx="0" cy="1138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326" name="Freeform 62"/>
          <p:cNvSpPr>
            <a:spLocks/>
          </p:cNvSpPr>
          <p:nvPr/>
        </p:nvSpPr>
        <p:spPr bwMode="auto">
          <a:xfrm>
            <a:off x="5106988" y="3024188"/>
            <a:ext cx="2995612" cy="1081087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7" name="Text Box 63"/>
          <p:cNvSpPr txBox="1">
            <a:spLocks noChangeArrowheads="1"/>
          </p:cNvSpPr>
          <p:nvPr/>
        </p:nvSpPr>
        <p:spPr bwMode="auto">
          <a:xfrm>
            <a:off x="6362700" y="4111625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smtClean="0">
                <a:latin typeface="Arial" charset="0"/>
                <a:cs typeface="Arial" charset="0"/>
              </a:rPr>
              <a:t>space</a:t>
            </a:r>
          </a:p>
        </p:txBody>
      </p:sp>
      <p:sp>
        <p:nvSpPr>
          <p:cNvPr id="13328" name="Freeform 65"/>
          <p:cNvSpPr>
            <a:spLocks/>
          </p:cNvSpPr>
          <p:nvPr/>
        </p:nvSpPr>
        <p:spPr bwMode="auto">
          <a:xfrm flipH="1">
            <a:off x="5202238" y="2994025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9" name="Text Box 66"/>
          <p:cNvSpPr txBox="1">
            <a:spLocks noChangeArrowheads="1"/>
          </p:cNvSpPr>
          <p:nvPr/>
        </p:nvSpPr>
        <p:spPr bwMode="auto">
          <a:xfrm>
            <a:off x="7643813" y="3048000"/>
            <a:ext cx="958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solidFill>
                  <a:schemeClr val="accent2"/>
                </a:solidFill>
                <a:latin typeface="Arial" charset="0"/>
                <a:cs typeface="Arial" charset="0"/>
              </a:rPr>
              <a:t>C</a:t>
            </a:r>
            <a:r>
              <a:rPr lang="ja-JP" altLang="en-US" sz="1400" smtClean="0">
                <a:solidFill>
                  <a:schemeClr val="accent2"/>
                </a:solidFill>
                <a:latin typeface="Arial" charset="0"/>
                <a:cs typeface="Arial" charset="0"/>
              </a:rPr>
              <a:t>’</a:t>
            </a:r>
            <a:r>
              <a:rPr lang="en-US" sz="1400" smtClean="0">
                <a:solidFill>
                  <a:schemeClr val="accent2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smtClean="0">
                <a:solidFill>
                  <a:schemeClr val="accent2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30" name="Line 67"/>
          <p:cNvSpPr>
            <a:spLocks noChangeShapeType="1"/>
          </p:cNvSpPr>
          <p:nvPr/>
        </p:nvSpPr>
        <p:spPr bwMode="auto">
          <a:xfrm flipH="1">
            <a:off x="5403850" y="2855913"/>
            <a:ext cx="26988" cy="1263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331" name="Line 68"/>
          <p:cNvSpPr>
            <a:spLocks noChangeShapeType="1"/>
          </p:cNvSpPr>
          <p:nvPr/>
        </p:nvSpPr>
        <p:spPr bwMode="auto">
          <a:xfrm>
            <a:off x="6624638" y="2924175"/>
            <a:ext cx="0" cy="12080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332" name="Line 69"/>
          <p:cNvSpPr>
            <a:spLocks noChangeShapeType="1"/>
          </p:cNvSpPr>
          <p:nvPr/>
        </p:nvSpPr>
        <p:spPr bwMode="auto">
          <a:xfrm>
            <a:off x="7705725" y="29083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321" name="Rectangle 70"/>
          <p:cNvSpPr>
            <a:spLocks noChangeArrowheads="1"/>
          </p:cNvSpPr>
          <p:nvPr/>
        </p:nvSpPr>
        <p:spPr bwMode="auto">
          <a:xfrm>
            <a:off x="4995863" y="4432300"/>
            <a:ext cx="4148137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>
                <a:solidFill>
                  <a:srgbClr val="C00000"/>
                </a:solidFill>
                <a:latin typeface="Gill Sans MT" charset="0"/>
                <a:cs typeface="+mn-cs"/>
              </a:rPr>
              <a:t>Signal attenuation: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200">
                <a:latin typeface="Gill Sans MT" charset="0"/>
                <a:cs typeface="+mn-cs"/>
              </a:rPr>
              <a:t>B, A hear each other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200">
                <a:latin typeface="Gill Sans MT" charset="0"/>
                <a:cs typeface="+mn-cs"/>
              </a:rPr>
              <a:t>B, C hear each other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200">
                <a:latin typeface="Gill Sans MT" charset="0"/>
                <a:cs typeface="+mn-cs"/>
              </a:rPr>
              <a:t>A, C can not hear each other interfering at B</a:t>
            </a:r>
          </a:p>
        </p:txBody>
      </p:sp>
      <p:grpSp>
        <p:nvGrpSpPr>
          <p:cNvPr id="44059" name="Group 356"/>
          <p:cNvGrpSpPr>
            <a:grpSpLocks/>
          </p:cNvGrpSpPr>
          <p:nvPr/>
        </p:nvGrpSpPr>
        <p:grpSpPr bwMode="auto">
          <a:xfrm>
            <a:off x="2925763" y="3119438"/>
            <a:ext cx="627062" cy="642937"/>
            <a:chOff x="313" y="1497"/>
            <a:chExt cx="1152" cy="1014"/>
          </a:xfrm>
        </p:grpSpPr>
        <p:pic>
          <p:nvPicPr>
            <p:cNvPr id="44073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4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60" name="Group 356"/>
          <p:cNvGrpSpPr>
            <a:grpSpLocks/>
          </p:cNvGrpSpPr>
          <p:nvPr/>
        </p:nvGrpSpPr>
        <p:grpSpPr bwMode="auto">
          <a:xfrm>
            <a:off x="1401763" y="3260725"/>
            <a:ext cx="627062" cy="644525"/>
            <a:chOff x="313" y="1497"/>
            <a:chExt cx="1152" cy="1014"/>
          </a:xfrm>
        </p:grpSpPr>
        <p:pic>
          <p:nvPicPr>
            <p:cNvPr id="44071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2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Group 356"/>
          <p:cNvGrpSpPr>
            <a:grpSpLocks/>
          </p:cNvGrpSpPr>
          <p:nvPr/>
        </p:nvGrpSpPr>
        <p:grpSpPr bwMode="auto">
          <a:xfrm>
            <a:off x="5130800" y="2154238"/>
            <a:ext cx="627063" cy="642937"/>
            <a:chOff x="313" y="1497"/>
            <a:chExt cx="1152" cy="1014"/>
          </a:xfrm>
        </p:grpSpPr>
        <p:pic>
          <p:nvPicPr>
            <p:cNvPr id="44069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0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356"/>
          <p:cNvGrpSpPr>
            <a:grpSpLocks/>
          </p:cNvGrpSpPr>
          <p:nvPr/>
        </p:nvGrpSpPr>
        <p:grpSpPr bwMode="auto">
          <a:xfrm>
            <a:off x="6319838" y="2193925"/>
            <a:ext cx="627062" cy="644525"/>
            <a:chOff x="313" y="1497"/>
            <a:chExt cx="1152" cy="1014"/>
          </a:xfrm>
        </p:grpSpPr>
        <p:pic>
          <p:nvPicPr>
            <p:cNvPr id="4406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356"/>
          <p:cNvGrpSpPr>
            <a:grpSpLocks/>
          </p:cNvGrpSpPr>
          <p:nvPr/>
        </p:nvGrpSpPr>
        <p:grpSpPr bwMode="auto">
          <a:xfrm>
            <a:off x="7396163" y="2124075"/>
            <a:ext cx="627062" cy="642938"/>
            <a:chOff x="313" y="1497"/>
            <a:chExt cx="1152" cy="1014"/>
          </a:xfrm>
        </p:grpSpPr>
        <p:pic>
          <p:nvPicPr>
            <p:cNvPr id="44065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6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8326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/>
      <p:bldP spid="13336" grpId="0"/>
      <p:bldP spid="13337" grpId="0"/>
      <p:bldP spid="13323" grpId="0"/>
      <p:bldP spid="13326" grpId="0" animBg="1"/>
      <p:bldP spid="13327" grpId="0"/>
      <p:bldP spid="13328" grpId="0" animBg="1"/>
      <p:bldP spid="13329" grpId="0"/>
      <p:bldP spid="133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IEEE 802.11 Wireless LAN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3525" y="1489075"/>
            <a:ext cx="4665663" cy="33004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ea typeface="+mn-ea"/>
                <a:cs typeface="+mn-cs"/>
              </a:rPr>
              <a:t>802.11b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en-US" sz="2400" dirty="0" smtClean="0">
                <a:ea typeface="+mn-ea"/>
                <a:cs typeface="+mn-cs"/>
              </a:rPr>
              <a:t>2.4-5 GHz unlicensed spectrum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en-US" sz="2400" dirty="0" smtClean="0">
                <a:ea typeface="+mn-ea"/>
                <a:cs typeface="+mn-cs"/>
              </a:rPr>
              <a:t>up to 11 Mbps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en-US" sz="2400" dirty="0" smtClean="0">
                <a:ea typeface="+mn-ea"/>
                <a:cs typeface="+mn-cs"/>
              </a:rPr>
              <a:t>direct sequence spread spectrum (DSSS) in physical layer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all hosts use same chipping code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29188" y="1398588"/>
            <a:ext cx="4044950" cy="351948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>
                <a:solidFill>
                  <a:srgbClr val="C00000"/>
                </a:solidFill>
                <a:latin typeface="Gill Sans MT" charset="0"/>
                <a:cs typeface="+mn-cs"/>
              </a:rPr>
              <a:t>802.11a</a:t>
            </a:r>
            <a:r>
              <a:rPr lang="en-US" sz="2400"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ts val="2200"/>
              </a:lnSpc>
              <a:defRPr/>
            </a:pPr>
            <a:r>
              <a:rPr lang="en-US">
                <a:latin typeface="Gill Sans MT" charset="0"/>
              </a:rPr>
              <a:t>5-6 GHz range</a:t>
            </a:r>
          </a:p>
          <a:p>
            <a:pPr lvl="1">
              <a:lnSpc>
                <a:spcPts val="2200"/>
              </a:lnSpc>
              <a:defRPr/>
            </a:pPr>
            <a:r>
              <a:rPr lang="en-US">
                <a:latin typeface="Gill Sans MT" charset="0"/>
              </a:rPr>
              <a:t>up to 54 Mbps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>
                <a:solidFill>
                  <a:srgbClr val="C00000"/>
                </a:solidFill>
                <a:latin typeface="Gill Sans MT" charset="0"/>
                <a:cs typeface="+mn-cs"/>
              </a:rPr>
              <a:t>802.11g</a:t>
            </a:r>
            <a:r>
              <a:rPr lang="en-US" sz="240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ts val="2200"/>
              </a:lnSpc>
              <a:defRPr/>
            </a:pPr>
            <a:r>
              <a:rPr lang="en-US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  <a:defRPr/>
            </a:pPr>
            <a:r>
              <a:rPr lang="en-US">
                <a:latin typeface="Gill Sans MT" charset="0"/>
              </a:rPr>
              <a:t>up to 54 Mbps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>
                <a:solidFill>
                  <a:srgbClr val="C00000"/>
                </a:solidFill>
                <a:latin typeface="Gill Sans MT" charset="0"/>
                <a:cs typeface="+mn-cs"/>
              </a:rPr>
              <a:t>802.11n: </a:t>
            </a:r>
            <a:r>
              <a:rPr lang="en-US" sz="2400">
                <a:latin typeface="Gill Sans MT" charset="0"/>
                <a:cs typeface="+mn-cs"/>
              </a:rPr>
              <a:t>multiple antennae</a:t>
            </a:r>
          </a:p>
          <a:p>
            <a:pPr lvl="1">
              <a:lnSpc>
                <a:spcPts val="2200"/>
              </a:lnSpc>
              <a:defRPr/>
            </a:pPr>
            <a:r>
              <a:rPr lang="en-US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  <a:defRPr/>
            </a:pPr>
            <a:r>
              <a:rPr lang="en-US">
                <a:latin typeface="Gill Sans MT" charset="0"/>
              </a:rPr>
              <a:t>up to 200 Mbps</a:t>
            </a: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782638" y="5456238"/>
            <a:ext cx="7383462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cs typeface="+mn-cs"/>
              </a:rPr>
              <a:t>all use CSMA/CA for multiple access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cs typeface="+mn-cs"/>
              </a:rPr>
              <a:t>all have base-station and ad-hoc network versions</a:t>
            </a:r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1712913" y="5180013"/>
            <a:ext cx="5264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21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802.11 LAN architecture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984750" y="1390650"/>
            <a:ext cx="3965575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cs typeface="+mn-cs"/>
              </a:rPr>
              <a:t>wireless host communicates with base station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>
                <a:solidFill>
                  <a:srgbClr val="C00000"/>
                </a:solidFill>
                <a:latin typeface="Gill Sans MT" charset="0"/>
                <a:cs typeface="+mn-cs"/>
              </a:rPr>
              <a:t>base station = access point (AP)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400">
                <a:solidFill>
                  <a:srgbClr val="C00000"/>
                </a:solidFill>
                <a:latin typeface="Gill Sans MT" charset="0"/>
                <a:cs typeface="+mn-cs"/>
              </a:rPr>
              <a:t>Basic Service Set (BSS) </a:t>
            </a:r>
            <a:r>
              <a:rPr lang="en-US" sz="2400">
                <a:latin typeface="Gill Sans MT" charset="0"/>
                <a:cs typeface="+mn-cs"/>
              </a:rPr>
              <a:t>(aka </a:t>
            </a:r>
            <a:r>
              <a:rPr lang="ja-JP" altLang="en-US" sz="2400">
                <a:latin typeface="Gill Sans MT" charset="0"/>
                <a:cs typeface="+mn-cs"/>
              </a:rPr>
              <a:t>“</a:t>
            </a:r>
            <a:r>
              <a:rPr lang="en-US" sz="2400">
                <a:latin typeface="Gill Sans MT" charset="0"/>
                <a:cs typeface="+mn-cs"/>
              </a:rPr>
              <a:t>cell</a:t>
            </a:r>
            <a:r>
              <a:rPr lang="ja-JP" altLang="en-US" sz="2400">
                <a:latin typeface="Gill Sans MT" charset="0"/>
                <a:cs typeface="+mn-cs"/>
              </a:rPr>
              <a:t>”</a:t>
            </a:r>
            <a:r>
              <a:rPr lang="en-US" sz="2400">
                <a:latin typeface="Gill Sans MT" charset="0"/>
                <a:cs typeface="+mn-cs"/>
              </a:rPr>
              <a:t>) in infrastructure mode contains:</a:t>
            </a:r>
          </a:p>
          <a:p>
            <a:pPr marL="742950" lvl="1" indent="-285750">
              <a:lnSpc>
                <a:spcPts val="2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>
                <a:latin typeface="Gill Sans MT" charset="0"/>
                <a:cs typeface="+mn-cs"/>
              </a:rPr>
              <a:t>wireless hosts</a:t>
            </a:r>
          </a:p>
          <a:p>
            <a:pPr marL="742950" lvl="1" indent="-285750">
              <a:lnSpc>
                <a:spcPts val="2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>
                <a:latin typeface="Gill Sans MT" charset="0"/>
                <a:cs typeface="+mn-cs"/>
              </a:rPr>
              <a:t>access point (AP): base station</a:t>
            </a:r>
          </a:p>
          <a:p>
            <a:pPr marL="742950" lvl="1" indent="-285750">
              <a:lnSpc>
                <a:spcPts val="2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>
                <a:latin typeface="Gill Sans MT" charset="0"/>
                <a:cs typeface="+mn-cs"/>
              </a:rPr>
              <a:t>ad hoc mode: hosts only</a:t>
            </a:r>
          </a:p>
        </p:txBody>
      </p:sp>
      <p:grpSp>
        <p:nvGrpSpPr>
          <p:cNvPr id="56325" name="Group 7"/>
          <p:cNvGrpSpPr>
            <a:grpSpLocks/>
          </p:cNvGrpSpPr>
          <p:nvPr/>
        </p:nvGrpSpPr>
        <p:grpSpPr bwMode="auto">
          <a:xfrm>
            <a:off x="3013075" y="3606800"/>
            <a:ext cx="417513" cy="192088"/>
            <a:chOff x="3600" y="219"/>
            <a:chExt cx="360" cy="175"/>
          </a:xfrm>
        </p:grpSpPr>
        <p:sp>
          <p:nvSpPr>
            <p:cNvPr id="21556" name="Oval 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557" name="Line 9"/>
            <p:cNvSpPr>
              <a:spLocks noChangeShapeType="1"/>
            </p:cNvSpPr>
            <p:nvPr/>
          </p:nvSpPr>
          <p:spPr bwMode="auto">
            <a:xfrm>
              <a:off x="3603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558" name="Line 10"/>
            <p:cNvSpPr>
              <a:spLocks noChangeShapeType="1"/>
            </p:cNvSpPr>
            <p:nvPr/>
          </p:nvSpPr>
          <p:spPr bwMode="auto">
            <a:xfrm>
              <a:off x="3960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1559" name="Rectangle 11"/>
            <p:cNvSpPr>
              <a:spLocks noChangeArrowheads="1"/>
            </p:cNvSpPr>
            <p:nvPr/>
          </p:nvSpPr>
          <p:spPr bwMode="auto">
            <a:xfrm>
              <a:off x="3603" y="288"/>
              <a:ext cx="355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charset="0"/>
                <a:cs typeface="+mn-cs"/>
              </a:endParaRPr>
            </a:p>
          </p:txBody>
        </p:sp>
        <p:sp>
          <p:nvSpPr>
            <p:cNvPr id="21560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56376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566" name="Line 14"/>
              <p:cNvSpPr>
                <a:spLocks noChangeShapeType="1"/>
              </p:cNvSpPr>
              <p:nvPr/>
            </p:nvSpPr>
            <p:spPr bwMode="auto">
              <a:xfrm flipV="1">
                <a:off x="2848" y="847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567" name="Line 15"/>
              <p:cNvSpPr>
                <a:spLocks noChangeShapeType="1"/>
              </p:cNvSpPr>
              <p:nvPr/>
            </p:nvSpPr>
            <p:spPr bwMode="auto">
              <a:xfrm>
                <a:off x="2943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568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56377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63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564" name="Line 19"/>
              <p:cNvSpPr>
                <a:spLocks noChangeShapeType="1"/>
              </p:cNvSpPr>
              <p:nvPr/>
            </p:nvSpPr>
            <p:spPr bwMode="auto">
              <a:xfrm>
                <a:off x="2943" y="945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565" name="Line 20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21511" name="Text Box 24"/>
          <p:cNvSpPr txBox="1">
            <a:spLocks noChangeArrowheads="1"/>
          </p:cNvSpPr>
          <p:nvPr/>
        </p:nvSpPr>
        <p:spPr bwMode="auto">
          <a:xfrm>
            <a:off x="917575" y="4652963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Arial" charset="0"/>
                <a:cs typeface="Arial" charset="0"/>
              </a:rPr>
              <a:t>BSS 1</a:t>
            </a:r>
          </a:p>
        </p:txBody>
      </p:sp>
      <p:sp>
        <p:nvSpPr>
          <p:cNvPr id="21512" name="Text Box 27"/>
          <p:cNvSpPr txBox="1">
            <a:spLocks noChangeArrowheads="1"/>
          </p:cNvSpPr>
          <p:nvPr/>
        </p:nvSpPr>
        <p:spPr bwMode="auto">
          <a:xfrm>
            <a:off x="3211513" y="6086475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Arial" charset="0"/>
                <a:cs typeface="Arial" charset="0"/>
              </a:rPr>
              <a:t>BSS 2</a:t>
            </a:r>
          </a:p>
        </p:txBody>
      </p:sp>
      <p:sp>
        <p:nvSpPr>
          <p:cNvPr id="21513" name="Line 28"/>
          <p:cNvSpPr>
            <a:spLocks noChangeShapeType="1"/>
          </p:cNvSpPr>
          <p:nvPr/>
        </p:nvSpPr>
        <p:spPr bwMode="auto">
          <a:xfrm flipV="1">
            <a:off x="3176588" y="2684463"/>
            <a:ext cx="214312" cy="90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56329" name="Group 29"/>
          <p:cNvGrpSpPr>
            <a:grpSpLocks/>
          </p:cNvGrpSpPr>
          <p:nvPr/>
        </p:nvGrpSpPr>
        <p:grpSpPr bwMode="auto">
          <a:xfrm>
            <a:off x="2447925" y="1503363"/>
            <a:ext cx="1978025" cy="1444625"/>
            <a:chOff x="3744" y="1392"/>
            <a:chExt cx="1488" cy="1110"/>
          </a:xfrm>
        </p:grpSpPr>
        <p:sp>
          <p:nvSpPr>
            <p:cNvPr id="56369" name="Freeform 30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Text Box 31"/>
            <p:cNvSpPr txBox="1">
              <a:spLocks noChangeArrowheads="1"/>
            </p:cNvSpPr>
            <p:nvPr/>
          </p:nvSpPr>
          <p:spPr bwMode="auto">
            <a:xfrm>
              <a:off x="4129" y="1776"/>
              <a:ext cx="72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21515" name="Text Box 32"/>
          <p:cNvSpPr txBox="1">
            <a:spLocks noChangeArrowheads="1"/>
          </p:cNvSpPr>
          <p:nvPr/>
        </p:nvSpPr>
        <p:spPr bwMode="auto">
          <a:xfrm>
            <a:off x="3348038" y="3408363"/>
            <a:ext cx="139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Arial" charset="0"/>
                <a:cs typeface="Arial" charset="0"/>
              </a:rPr>
              <a:t>hub, switch</a:t>
            </a:r>
          </a:p>
          <a:p>
            <a:pPr eaLnBrk="1" hangingPunct="1">
              <a:defRPr/>
            </a:pPr>
            <a:r>
              <a:rPr lang="en-US" smtClean="0">
                <a:latin typeface="Arial" charset="0"/>
                <a:cs typeface="Arial" charset="0"/>
              </a:rPr>
              <a:t>or router</a:t>
            </a:r>
          </a:p>
        </p:txBody>
      </p:sp>
      <p:sp>
        <p:nvSpPr>
          <p:cNvPr id="21516" name="Oval 23"/>
          <p:cNvSpPr>
            <a:spLocks noChangeArrowheads="1"/>
          </p:cNvSpPr>
          <p:nvPr/>
        </p:nvSpPr>
        <p:spPr bwMode="auto">
          <a:xfrm>
            <a:off x="487363" y="2874963"/>
            <a:ext cx="1960562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56332" name="Group 361"/>
          <p:cNvGrpSpPr>
            <a:grpSpLocks/>
          </p:cNvGrpSpPr>
          <p:nvPr/>
        </p:nvGrpSpPr>
        <p:grpSpPr bwMode="auto">
          <a:xfrm>
            <a:off x="1554163" y="3302000"/>
            <a:ext cx="639762" cy="581025"/>
            <a:chOff x="2967" y="478"/>
            <a:chExt cx="788" cy="625"/>
          </a:xfrm>
        </p:grpSpPr>
        <p:pic>
          <p:nvPicPr>
            <p:cNvPr id="5636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3" name="Group 356"/>
          <p:cNvGrpSpPr>
            <a:grpSpLocks/>
          </p:cNvGrpSpPr>
          <p:nvPr/>
        </p:nvGrpSpPr>
        <p:grpSpPr bwMode="auto">
          <a:xfrm>
            <a:off x="1798638" y="3860800"/>
            <a:ext cx="436562" cy="498475"/>
            <a:chOff x="313" y="1497"/>
            <a:chExt cx="1152" cy="1014"/>
          </a:xfrm>
        </p:grpSpPr>
        <p:pic>
          <p:nvPicPr>
            <p:cNvPr id="56365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6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4" name="Group 403"/>
          <p:cNvGrpSpPr>
            <a:grpSpLocks/>
          </p:cNvGrpSpPr>
          <p:nvPr/>
        </p:nvGrpSpPr>
        <p:grpSpPr bwMode="auto">
          <a:xfrm>
            <a:off x="1127125" y="3068638"/>
            <a:ext cx="446088" cy="382587"/>
            <a:chOff x="2751" y="1851"/>
            <a:chExt cx="462" cy="478"/>
          </a:xfrm>
        </p:grpSpPr>
        <p:pic>
          <p:nvPicPr>
            <p:cNvPr id="56363" name="Picture 364" descr="iphone_stylized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5" name="Group 356"/>
          <p:cNvGrpSpPr>
            <a:grpSpLocks/>
          </p:cNvGrpSpPr>
          <p:nvPr/>
        </p:nvGrpSpPr>
        <p:grpSpPr bwMode="auto">
          <a:xfrm>
            <a:off x="1147763" y="3738563"/>
            <a:ext cx="436562" cy="498475"/>
            <a:chOff x="313" y="1497"/>
            <a:chExt cx="1152" cy="1014"/>
          </a:xfrm>
        </p:grpSpPr>
        <p:pic>
          <p:nvPicPr>
            <p:cNvPr id="56361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2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6" name="Group 356"/>
          <p:cNvGrpSpPr>
            <a:grpSpLocks/>
          </p:cNvGrpSpPr>
          <p:nvPr/>
        </p:nvGrpSpPr>
        <p:grpSpPr bwMode="auto">
          <a:xfrm>
            <a:off x="720725" y="3352800"/>
            <a:ext cx="438150" cy="498475"/>
            <a:chOff x="313" y="1497"/>
            <a:chExt cx="1152" cy="1014"/>
          </a:xfrm>
        </p:grpSpPr>
        <p:pic>
          <p:nvPicPr>
            <p:cNvPr id="56359" name="Picture 354" descr="laptop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0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2" name="Line 26"/>
          <p:cNvSpPr>
            <a:spLocks noChangeShapeType="1"/>
          </p:cNvSpPr>
          <p:nvPr/>
        </p:nvSpPr>
        <p:spPr bwMode="auto">
          <a:xfrm>
            <a:off x="1990725" y="3732213"/>
            <a:ext cx="102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523" name="Oval 23"/>
          <p:cNvSpPr>
            <a:spLocks noChangeArrowheads="1"/>
          </p:cNvSpPr>
          <p:nvPr/>
        </p:nvSpPr>
        <p:spPr bwMode="auto">
          <a:xfrm>
            <a:off x="2682875" y="4195763"/>
            <a:ext cx="1960563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56339" name="Group 361"/>
          <p:cNvGrpSpPr>
            <a:grpSpLocks/>
          </p:cNvGrpSpPr>
          <p:nvPr/>
        </p:nvGrpSpPr>
        <p:grpSpPr bwMode="auto">
          <a:xfrm>
            <a:off x="3749675" y="4622800"/>
            <a:ext cx="639763" cy="581025"/>
            <a:chOff x="2967" y="478"/>
            <a:chExt cx="788" cy="625"/>
          </a:xfrm>
        </p:grpSpPr>
        <p:pic>
          <p:nvPicPr>
            <p:cNvPr id="5635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0" name="Group 356"/>
          <p:cNvGrpSpPr>
            <a:grpSpLocks/>
          </p:cNvGrpSpPr>
          <p:nvPr/>
        </p:nvGrpSpPr>
        <p:grpSpPr bwMode="auto">
          <a:xfrm>
            <a:off x="3992563" y="5181600"/>
            <a:ext cx="436562" cy="498475"/>
            <a:chOff x="313" y="1497"/>
            <a:chExt cx="1152" cy="1014"/>
          </a:xfrm>
        </p:grpSpPr>
        <p:pic>
          <p:nvPicPr>
            <p:cNvPr id="56355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6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1" name="Group 403"/>
          <p:cNvGrpSpPr>
            <a:grpSpLocks/>
          </p:cNvGrpSpPr>
          <p:nvPr/>
        </p:nvGrpSpPr>
        <p:grpSpPr bwMode="auto">
          <a:xfrm>
            <a:off x="3535363" y="5172075"/>
            <a:ext cx="569912" cy="544513"/>
            <a:chOff x="2751" y="1851"/>
            <a:chExt cx="462" cy="478"/>
          </a:xfrm>
        </p:grpSpPr>
        <p:pic>
          <p:nvPicPr>
            <p:cNvPr id="56353" name="Picture 364" descr="iphone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2" name="Group 356"/>
          <p:cNvGrpSpPr>
            <a:grpSpLocks/>
          </p:cNvGrpSpPr>
          <p:nvPr/>
        </p:nvGrpSpPr>
        <p:grpSpPr bwMode="auto">
          <a:xfrm>
            <a:off x="3078163" y="5191125"/>
            <a:ext cx="436562" cy="498475"/>
            <a:chOff x="313" y="1497"/>
            <a:chExt cx="1152" cy="1014"/>
          </a:xfrm>
        </p:grpSpPr>
        <p:pic>
          <p:nvPicPr>
            <p:cNvPr id="56351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2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3" name="Group 356"/>
          <p:cNvGrpSpPr>
            <a:grpSpLocks/>
          </p:cNvGrpSpPr>
          <p:nvPr/>
        </p:nvGrpSpPr>
        <p:grpSpPr bwMode="auto">
          <a:xfrm>
            <a:off x="3027363" y="4602163"/>
            <a:ext cx="436562" cy="498475"/>
            <a:chOff x="313" y="1497"/>
            <a:chExt cx="1152" cy="1014"/>
          </a:xfrm>
        </p:grpSpPr>
        <p:pic>
          <p:nvPicPr>
            <p:cNvPr id="56349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0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3203575" y="3794125"/>
            <a:ext cx="738188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56345" name="Group 403"/>
          <p:cNvGrpSpPr>
            <a:grpSpLocks/>
          </p:cNvGrpSpPr>
          <p:nvPr/>
        </p:nvGrpSpPr>
        <p:grpSpPr bwMode="auto">
          <a:xfrm>
            <a:off x="3322638" y="4246563"/>
            <a:ext cx="568325" cy="544512"/>
            <a:chOff x="2751" y="1851"/>
            <a:chExt cx="462" cy="478"/>
          </a:xfrm>
        </p:grpSpPr>
        <p:pic>
          <p:nvPicPr>
            <p:cNvPr id="56347" name="Picture 364" descr="iphone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4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3752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802.11: Channels, association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802.11b: 2.4GHz-2.485GHz spectrum divided into 11 channels at different frequencies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AP admin chooses frequency for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interference possible: channel can be same as that chosen by neighboring AP!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host: must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associate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with an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scans channels, listening for </a:t>
            </a:r>
            <a:r>
              <a:rPr lang="en-US" i="1" dirty="0">
                <a:latin typeface="Gill Sans MT" charset="0"/>
              </a:rPr>
              <a:t>beacon frames</a:t>
            </a:r>
            <a:r>
              <a:rPr lang="en-US" dirty="0">
                <a:latin typeface="Gill Sans MT" charset="0"/>
              </a:rPr>
              <a:t> containing AP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name (SSID) and MAC address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selects AP to associate with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may perform authentication </a:t>
            </a:r>
            <a:endParaRPr lang="en-US" dirty="0" smtClean="0">
              <a:latin typeface="Gill Sans MT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Gill Sans MT" charset="0"/>
              </a:rPr>
              <a:t>will </a:t>
            </a:r>
            <a:r>
              <a:rPr lang="en-US" dirty="0">
                <a:latin typeface="Gill Sans MT" charset="0"/>
              </a:rPr>
              <a:t>typically run DHCP to get IP address in AP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subnet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33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12125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802.11: passive/active scanning</a:t>
            </a:r>
          </a:p>
        </p:txBody>
      </p:sp>
      <p:sp>
        <p:nvSpPr>
          <p:cNvPr id="23557" name="Oval 80"/>
          <p:cNvSpPr>
            <a:spLocks noChangeArrowheads="1"/>
          </p:cNvSpPr>
          <p:nvPr/>
        </p:nvSpPr>
        <p:spPr bwMode="auto">
          <a:xfrm>
            <a:off x="2208213" y="1484313"/>
            <a:ext cx="2335212" cy="2224087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>
              <a:cs typeface="+mn-cs"/>
            </a:endParaRPr>
          </a:p>
        </p:txBody>
      </p:sp>
      <p:sp>
        <p:nvSpPr>
          <p:cNvPr id="23558" name="Oval 81"/>
          <p:cNvSpPr>
            <a:spLocks noChangeArrowheads="1"/>
          </p:cNvSpPr>
          <p:nvPr/>
        </p:nvSpPr>
        <p:spPr bwMode="auto">
          <a:xfrm>
            <a:off x="352425" y="1419225"/>
            <a:ext cx="2335213" cy="2224088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>
              <a:latin typeface="Arial" charset="0"/>
              <a:cs typeface="+mn-cs"/>
            </a:endParaRPr>
          </a:p>
        </p:txBody>
      </p:sp>
      <p:sp>
        <p:nvSpPr>
          <p:cNvPr id="23559" name="Text Box 82"/>
          <p:cNvSpPr txBox="1">
            <a:spLocks noChangeArrowheads="1"/>
          </p:cNvSpPr>
          <p:nvPr/>
        </p:nvSpPr>
        <p:spPr bwMode="auto">
          <a:xfrm>
            <a:off x="3578225" y="2536825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smtClean="0">
                <a:latin typeface="Arial" charset="0"/>
                <a:cs typeface="Arial" charset="0"/>
              </a:rPr>
              <a:t>AP 2</a:t>
            </a:r>
          </a:p>
        </p:txBody>
      </p:sp>
      <p:sp>
        <p:nvSpPr>
          <p:cNvPr id="23560" name="Text Box 83"/>
          <p:cNvSpPr txBox="1">
            <a:spLocks noChangeArrowheads="1"/>
          </p:cNvSpPr>
          <p:nvPr/>
        </p:nvSpPr>
        <p:spPr bwMode="auto">
          <a:xfrm>
            <a:off x="1839913" y="21907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600" smtClean="0">
              <a:latin typeface="Arial" charset="0"/>
              <a:cs typeface="+mn-cs"/>
            </a:endParaRPr>
          </a:p>
        </p:txBody>
      </p:sp>
      <p:sp>
        <p:nvSpPr>
          <p:cNvPr id="23561" name="Text Box 84"/>
          <p:cNvSpPr txBox="1">
            <a:spLocks noChangeArrowheads="1"/>
          </p:cNvSpPr>
          <p:nvPr/>
        </p:nvSpPr>
        <p:spPr bwMode="auto">
          <a:xfrm>
            <a:off x="846138" y="2547938"/>
            <a:ext cx="6238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smtClean="0">
                <a:latin typeface="Arial" charset="0"/>
                <a:cs typeface="Arial" charset="0"/>
              </a:rPr>
              <a:t>AP 1</a:t>
            </a:r>
          </a:p>
        </p:txBody>
      </p:sp>
      <p:sp>
        <p:nvSpPr>
          <p:cNvPr id="23562" name="Text Box 85"/>
          <p:cNvSpPr txBox="1">
            <a:spLocks noChangeArrowheads="1"/>
          </p:cNvSpPr>
          <p:nvPr/>
        </p:nvSpPr>
        <p:spPr bwMode="auto">
          <a:xfrm>
            <a:off x="2205038" y="3206750"/>
            <a:ext cx="44608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smtClean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3563" name="Text Box 87"/>
          <p:cNvSpPr txBox="1">
            <a:spLocks noChangeArrowheads="1"/>
          </p:cNvSpPr>
          <p:nvPr/>
        </p:nvSpPr>
        <p:spPr bwMode="auto">
          <a:xfrm>
            <a:off x="2995613" y="1541463"/>
            <a:ext cx="766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smtClean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23564" name="Text Box 88"/>
          <p:cNvSpPr txBox="1">
            <a:spLocks noChangeArrowheads="1"/>
          </p:cNvSpPr>
          <p:nvPr/>
        </p:nvSpPr>
        <p:spPr bwMode="auto">
          <a:xfrm>
            <a:off x="1179513" y="1490663"/>
            <a:ext cx="7651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smtClean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23565" name="Line 130"/>
          <p:cNvSpPr>
            <a:spLocks noChangeShapeType="1"/>
          </p:cNvSpPr>
          <p:nvPr/>
        </p:nvSpPr>
        <p:spPr bwMode="auto">
          <a:xfrm>
            <a:off x="1701800" y="2571750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66" name="Line 131"/>
          <p:cNvSpPr>
            <a:spLocks noChangeShapeType="1"/>
          </p:cNvSpPr>
          <p:nvPr/>
        </p:nvSpPr>
        <p:spPr bwMode="auto">
          <a:xfrm flipH="1">
            <a:off x="2589213" y="25876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67" name="Line 132"/>
          <p:cNvSpPr>
            <a:spLocks noChangeShapeType="1"/>
          </p:cNvSpPr>
          <p:nvPr/>
        </p:nvSpPr>
        <p:spPr bwMode="auto">
          <a:xfrm flipH="1">
            <a:off x="2787650" y="2919413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568" name="Line 133"/>
          <p:cNvSpPr>
            <a:spLocks noChangeShapeType="1"/>
          </p:cNvSpPr>
          <p:nvPr/>
        </p:nvSpPr>
        <p:spPr bwMode="auto">
          <a:xfrm flipV="1">
            <a:off x="2743200" y="27400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60432" name="Group 134"/>
          <p:cNvGrpSpPr>
            <a:grpSpLocks/>
          </p:cNvGrpSpPr>
          <p:nvPr/>
        </p:nvGrpSpPr>
        <p:grpSpPr bwMode="auto">
          <a:xfrm>
            <a:off x="2898775" y="2489200"/>
            <a:ext cx="282575" cy="304800"/>
            <a:chOff x="1255" y="3461"/>
            <a:chExt cx="178" cy="192"/>
          </a:xfrm>
        </p:grpSpPr>
        <p:sp>
          <p:nvSpPr>
            <p:cNvPr id="23631" name="Oval 135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632" name="Text Box 136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smtClean="0">
                  <a:latin typeface="Arial" charset="0"/>
                  <a:cs typeface="+mn-cs"/>
                </a:rPr>
                <a:t>1</a:t>
              </a:r>
            </a:p>
          </p:txBody>
        </p:sp>
      </p:grpSp>
      <p:grpSp>
        <p:nvGrpSpPr>
          <p:cNvPr id="60433" name="Group 137"/>
          <p:cNvGrpSpPr>
            <a:grpSpLocks/>
          </p:cNvGrpSpPr>
          <p:nvPr/>
        </p:nvGrpSpPr>
        <p:grpSpPr bwMode="auto">
          <a:xfrm>
            <a:off x="2811463" y="2746375"/>
            <a:ext cx="282575" cy="304800"/>
            <a:chOff x="1851" y="2490"/>
            <a:chExt cx="178" cy="192"/>
          </a:xfrm>
        </p:grpSpPr>
        <p:sp>
          <p:nvSpPr>
            <p:cNvPr id="23629" name="Oval 138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630" name="Text Box 139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smtClean="0">
                  <a:latin typeface="Arial" charset="0"/>
                  <a:cs typeface="+mn-cs"/>
                </a:rPr>
                <a:t>2</a:t>
              </a:r>
            </a:p>
          </p:txBody>
        </p:sp>
      </p:grpSp>
      <p:grpSp>
        <p:nvGrpSpPr>
          <p:cNvPr id="60434" name="Group 140"/>
          <p:cNvGrpSpPr>
            <a:grpSpLocks/>
          </p:cNvGrpSpPr>
          <p:nvPr/>
        </p:nvGrpSpPr>
        <p:grpSpPr bwMode="auto">
          <a:xfrm>
            <a:off x="3097213" y="2852738"/>
            <a:ext cx="282575" cy="304800"/>
            <a:chOff x="1851" y="2490"/>
            <a:chExt cx="178" cy="192"/>
          </a:xfrm>
        </p:grpSpPr>
        <p:sp>
          <p:nvSpPr>
            <p:cNvPr id="23627" name="Oval 141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628" name="Text Box 142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smtClean="0">
                  <a:latin typeface="Arial" charset="0"/>
                  <a:cs typeface="+mn-cs"/>
                </a:rPr>
                <a:t>3</a:t>
              </a:r>
            </a:p>
          </p:txBody>
        </p:sp>
      </p:grpSp>
      <p:grpSp>
        <p:nvGrpSpPr>
          <p:cNvPr id="60435" name="Group 143"/>
          <p:cNvGrpSpPr>
            <a:grpSpLocks/>
          </p:cNvGrpSpPr>
          <p:nvPr/>
        </p:nvGrpSpPr>
        <p:grpSpPr bwMode="auto">
          <a:xfrm>
            <a:off x="1731963" y="2462213"/>
            <a:ext cx="282575" cy="304800"/>
            <a:chOff x="1255" y="3461"/>
            <a:chExt cx="178" cy="192"/>
          </a:xfrm>
        </p:grpSpPr>
        <p:sp>
          <p:nvSpPr>
            <p:cNvPr id="23625" name="Oval 144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626" name="Text Box 145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smtClean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23573" name="Text Box 146"/>
          <p:cNvSpPr txBox="1">
            <a:spLocks noChangeArrowheads="1"/>
          </p:cNvSpPr>
          <p:nvPr/>
        </p:nvSpPr>
        <p:spPr bwMode="auto">
          <a:xfrm>
            <a:off x="265113" y="3703638"/>
            <a:ext cx="4116387" cy="184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i="1" u="sng" smtClean="0">
                <a:solidFill>
                  <a:srgbClr val="C00000"/>
                </a:solidFill>
                <a:latin typeface="Gill Sans MT" charset="0"/>
                <a:cs typeface="+mn-cs"/>
              </a:rPr>
              <a:t>passive scanning:</a:t>
            </a:r>
            <a:r>
              <a:rPr lang="en-US" sz="2400" u="sng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smtClean="0">
                <a:latin typeface="Gill Sans MT" charset="0"/>
                <a:cs typeface="+mn-cs"/>
              </a:rPr>
              <a:t>beacon frames sent from APs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smtClean="0">
                <a:latin typeface="Gill Sans MT" charset="0"/>
                <a:cs typeface="+mn-cs"/>
              </a:rPr>
              <a:t>association Request frame sent: H1 to selected AP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smtClean="0">
                <a:latin typeface="Gill Sans MT" charset="0"/>
                <a:cs typeface="+mn-cs"/>
              </a:rPr>
              <a:t>association Response frame sent from  selected AP to H1</a:t>
            </a:r>
          </a:p>
        </p:txBody>
      </p:sp>
      <p:grpSp>
        <p:nvGrpSpPr>
          <p:cNvPr id="60437" name="Group 361"/>
          <p:cNvGrpSpPr>
            <a:grpSpLocks/>
          </p:cNvGrpSpPr>
          <p:nvPr/>
        </p:nvGrpSpPr>
        <p:grpSpPr bwMode="auto">
          <a:xfrm>
            <a:off x="1260475" y="2092325"/>
            <a:ext cx="649288" cy="561975"/>
            <a:chOff x="2967" y="478"/>
            <a:chExt cx="788" cy="625"/>
          </a:xfrm>
        </p:grpSpPr>
        <p:pic>
          <p:nvPicPr>
            <p:cNvPr id="6048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8" name="Group 361"/>
          <p:cNvGrpSpPr>
            <a:grpSpLocks/>
          </p:cNvGrpSpPr>
          <p:nvPr/>
        </p:nvGrpSpPr>
        <p:grpSpPr bwMode="auto">
          <a:xfrm>
            <a:off x="3170238" y="2112963"/>
            <a:ext cx="649287" cy="561975"/>
            <a:chOff x="2967" y="478"/>
            <a:chExt cx="788" cy="625"/>
          </a:xfrm>
        </p:grpSpPr>
        <p:pic>
          <p:nvPicPr>
            <p:cNvPr id="604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9" name="Group 356"/>
          <p:cNvGrpSpPr>
            <a:grpSpLocks/>
          </p:cNvGrpSpPr>
          <p:nvPr/>
        </p:nvGrpSpPr>
        <p:grpSpPr bwMode="auto">
          <a:xfrm>
            <a:off x="2205038" y="2519363"/>
            <a:ext cx="436562" cy="498475"/>
            <a:chOff x="313" y="1497"/>
            <a:chExt cx="1152" cy="1014"/>
          </a:xfrm>
        </p:grpSpPr>
        <p:pic>
          <p:nvPicPr>
            <p:cNvPr id="60482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3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18038" y="1390650"/>
            <a:ext cx="4297362" cy="4976813"/>
            <a:chOff x="4618038" y="1390650"/>
            <a:chExt cx="4297362" cy="4976356"/>
          </a:xfrm>
        </p:grpSpPr>
        <p:sp>
          <p:nvSpPr>
            <p:cNvPr id="23579" name="Oval 6"/>
            <p:cNvSpPr>
              <a:spLocks noChangeArrowheads="1"/>
            </p:cNvSpPr>
            <p:nvPr/>
          </p:nvSpPr>
          <p:spPr bwMode="auto">
            <a:xfrm>
              <a:off x="6580188" y="1455732"/>
              <a:ext cx="2335212" cy="2223883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>
                <a:cs typeface="+mn-cs"/>
              </a:endParaRPr>
            </a:p>
          </p:txBody>
        </p:sp>
        <p:sp>
          <p:nvSpPr>
            <p:cNvPr id="23580" name="Oval 7"/>
            <p:cNvSpPr>
              <a:spLocks noChangeArrowheads="1"/>
            </p:cNvSpPr>
            <p:nvPr/>
          </p:nvSpPr>
          <p:spPr bwMode="auto">
            <a:xfrm>
              <a:off x="4724400" y="1390650"/>
              <a:ext cx="2335213" cy="2223884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>
                <a:latin typeface="Arial" charset="0"/>
                <a:cs typeface="+mn-cs"/>
              </a:endParaRPr>
            </a:p>
          </p:txBody>
        </p:sp>
        <p:sp>
          <p:nvSpPr>
            <p:cNvPr id="23581" name="Text Box 8"/>
            <p:cNvSpPr txBox="1">
              <a:spLocks noChangeArrowheads="1"/>
            </p:cNvSpPr>
            <p:nvPr/>
          </p:nvSpPr>
          <p:spPr bwMode="auto">
            <a:xfrm>
              <a:off x="7961313" y="2406557"/>
              <a:ext cx="623887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>
                  <a:latin typeface="Arial" charset="0"/>
                  <a:cs typeface="Arial" charset="0"/>
                </a:rPr>
                <a:t>AP 2</a:t>
              </a:r>
            </a:p>
          </p:txBody>
        </p:sp>
        <p:sp>
          <p:nvSpPr>
            <p:cNvPr id="23582" name="Text Box 9"/>
            <p:cNvSpPr txBox="1">
              <a:spLocks noChangeArrowheads="1"/>
            </p:cNvSpPr>
            <p:nvPr/>
          </p:nvSpPr>
          <p:spPr bwMode="auto">
            <a:xfrm>
              <a:off x="6211888" y="2162104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smtClean="0">
                <a:latin typeface="Arial" charset="0"/>
                <a:cs typeface="+mn-cs"/>
              </a:endParaRPr>
            </a:p>
          </p:txBody>
        </p:sp>
        <p:sp>
          <p:nvSpPr>
            <p:cNvPr id="23583" name="Text Box 10"/>
            <p:cNvSpPr txBox="1">
              <a:spLocks noChangeArrowheads="1"/>
            </p:cNvSpPr>
            <p:nvPr/>
          </p:nvSpPr>
          <p:spPr bwMode="auto">
            <a:xfrm>
              <a:off x="5289550" y="2590690"/>
              <a:ext cx="623888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>
                  <a:latin typeface="Arial" charset="0"/>
                  <a:cs typeface="Arial" charset="0"/>
                </a:rPr>
                <a:t>AP 1</a:t>
              </a:r>
            </a:p>
          </p:txBody>
        </p:sp>
        <p:sp>
          <p:nvSpPr>
            <p:cNvPr id="23584" name="Text Box 11"/>
            <p:cNvSpPr txBox="1">
              <a:spLocks noChangeArrowheads="1"/>
            </p:cNvSpPr>
            <p:nvPr/>
          </p:nvSpPr>
          <p:spPr bwMode="auto">
            <a:xfrm>
              <a:off x="6577013" y="3178011"/>
              <a:ext cx="446087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>
                  <a:latin typeface="Arial" charset="0"/>
                  <a:cs typeface="Arial" charset="0"/>
                </a:rPr>
                <a:t>H1</a:t>
              </a:r>
            </a:p>
          </p:txBody>
        </p:sp>
        <p:sp>
          <p:nvSpPr>
            <p:cNvPr id="23585" name="Text Box 12"/>
            <p:cNvSpPr txBox="1">
              <a:spLocks noChangeArrowheads="1"/>
            </p:cNvSpPr>
            <p:nvPr/>
          </p:nvSpPr>
          <p:spPr bwMode="auto">
            <a:xfrm>
              <a:off x="8218488" y="2981179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smtClean="0">
                <a:latin typeface="Arial" charset="0"/>
                <a:cs typeface="+mn-cs"/>
              </a:endParaRPr>
            </a:p>
          </p:txBody>
        </p:sp>
        <p:sp>
          <p:nvSpPr>
            <p:cNvPr id="23586" name="Text Box 13"/>
            <p:cNvSpPr txBox="1">
              <a:spLocks noChangeArrowheads="1"/>
            </p:cNvSpPr>
            <p:nvPr/>
          </p:nvSpPr>
          <p:spPr bwMode="auto">
            <a:xfrm>
              <a:off x="7367588" y="1512877"/>
              <a:ext cx="766762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>
                  <a:latin typeface="Arial" charset="0"/>
                  <a:cs typeface="Arial" charset="0"/>
                </a:rPr>
                <a:t>BBS 2</a:t>
              </a:r>
            </a:p>
          </p:txBody>
        </p:sp>
        <p:sp>
          <p:nvSpPr>
            <p:cNvPr id="23587" name="Text Box 14"/>
            <p:cNvSpPr txBox="1">
              <a:spLocks noChangeArrowheads="1"/>
            </p:cNvSpPr>
            <p:nvPr/>
          </p:nvSpPr>
          <p:spPr bwMode="auto">
            <a:xfrm>
              <a:off x="5551488" y="1462081"/>
              <a:ext cx="765175" cy="338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>
                  <a:latin typeface="Arial" charset="0"/>
                  <a:cs typeface="Arial" charset="0"/>
                </a:rPr>
                <a:t>BBS 1</a:t>
              </a:r>
            </a:p>
          </p:txBody>
        </p:sp>
        <p:sp>
          <p:nvSpPr>
            <p:cNvPr id="60451" name="Freeform 56"/>
            <p:cNvSpPr>
              <a:spLocks/>
            </p:cNvSpPr>
            <p:nvPr/>
          </p:nvSpPr>
          <p:spPr bwMode="auto">
            <a:xfrm>
              <a:off x="6837363" y="2466975"/>
              <a:ext cx="869950" cy="225425"/>
            </a:xfrm>
            <a:custGeom>
              <a:avLst/>
              <a:gdLst>
                <a:gd name="T0" fmla="*/ 0 w 548"/>
                <a:gd name="T1" fmla="*/ 2147483647 h 142"/>
                <a:gd name="T2" fmla="*/ 0 w 548"/>
                <a:gd name="T3" fmla="*/ 0 h 142"/>
                <a:gd name="T4" fmla="*/ 2147483647 w 548"/>
                <a:gd name="T5" fmla="*/ 0 h 1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42">
                  <a:moveTo>
                    <a:pt x="0" y="142"/>
                  </a:moveTo>
                  <a:lnTo>
                    <a:pt x="0" y="0"/>
                  </a:lnTo>
                  <a:lnTo>
                    <a:pt x="54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57"/>
            <p:cNvSpPr>
              <a:spLocks noChangeShapeType="1"/>
            </p:cNvSpPr>
            <p:nvPr/>
          </p:nvSpPr>
          <p:spPr bwMode="auto">
            <a:xfrm flipH="1">
              <a:off x="6011863" y="2466876"/>
              <a:ext cx="823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590" name="Line 58"/>
            <p:cNvSpPr>
              <a:spLocks noChangeShapeType="1"/>
            </p:cNvSpPr>
            <p:nvPr/>
          </p:nvSpPr>
          <p:spPr bwMode="auto">
            <a:xfrm>
              <a:off x="6073775" y="254306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591" name="Line 59"/>
            <p:cNvSpPr>
              <a:spLocks noChangeShapeType="1"/>
            </p:cNvSpPr>
            <p:nvPr/>
          </p:nvSpPr>
          <p:spPr bwMode="auto">
            <a:xfrm flipH="1">
              <a:off x="6961188" y="2558943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592" name="Line 60"/>
            <p:cNvSpPr>
              <a:spLocks noChangeShapeType="1"/>
            </p:cNvSpPr>
            <p:nvPr/>
          </p:nvSpPr>
          <p:spPr bwMode="auto">
            <a:xfrm flipH="1">
              <a:off x="7159625" y="2890700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593" name="Line 61"/>
            <p:cNvSpPr>
              <a:spLocks noChangeShapeType="1"/>
            </p:cNvSpPr>
            <p:nvPr/>
          </p:nvSpPr>
          <p:spPr bwMode="auto">
            <a:xfrm flipV="1">
              <a:off x="7115175" y="271132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60457" name="Group 62"/>
            <p:cNvGrpSpPr>
              <a:grpSpLocks/>
            </p:cNvGrpSpPr>
            <p:nvPr/>
          </p:nvGrpSpPr>
          <p:grpSpPr bwMode="auto">
            <a:xfrm>
              <a:off x="6686550" y="2295525"/>
              <a:ext cx="282575" cy="304800"/>
              <a:chOff x="1255" y="3461"/>
              <a:chExt cx="178" cy="192"/>
            </a:xfrm>
          </p:grpSpPr>
          <p:sp>
            <p:nvSpPr>
              <p:cNvPr id="23617" name="Oval 63"/>
              <p:cNvSpPr>
                <a:spLocks noChangeArrowheads="1"/>
              </p:cNvSpPr>
              <p:nvPr/>
            </p:nvSpPr>
            <p:spPr bwMode="auto">
              <a:xfrm>
                <a:off x="1274" y="349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618" name="Text Box 64"/>
              <p:cNvSpPr txBox="1">
                <a:spLocks noChangeArrowheads="1"/>
              </p:cNvSpPr>
              <p:nvPr/>
            </p:nvSpPr>
            <p:spPr bwMode="auto">
              <a:xfrm>
                <a:off x="1255" y="346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60458" name="Group 65"/>
            <p:cNvGrpSpPr>
              <a:grpSpLocks/>
            </p:cNvGrpSpPr>
            <p:nvPr/>
          </p:nvGrpSpPr>
          <p:grpSpPr bwMode="auto">
            <a:xfrm>
              <a:off x="7258050" y="2492375"/>
              <a:ext cx="282575" cy="304800"/>
              <a:chOff x="1851" y="2490"/>
              <a:chExt cx="178" cy="192"/>
            </a:xfrm>
          </p:grpSpPr>
          <p:sp>
            <p:nvSpPr>
              <p:cNvPr id="23615" name="Oval 66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616" name="Text Box 67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59" name="Group 68"/>
            <p:cNvGrpSpPr>
              <a:grpSpLocks/>
            </p:cNvGrpSpPr>
            <p:nvPr/>
          </p:nvGrpSpPr>
          <p:grpSpPr bwMode="auto">
            <a:xfrm>
              <a:off x="6180138" y="2509838"/>
              <a:ext cx="282575" cy="304800"/>
              <a:chOff x="1851" y="2490"/>
              <a:chExt cx="178" cy="192"/>
            </a:xfrm>
          </p:grpSpPr>
          <p:sp>
            <p:nvSpPr>
              <p:cNvPr id="23613" name="Oval 69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614" name="Text Box 70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60" name="Group 71"/>
            <p:cNvGrpSpPr>
              <a:grpSpLocks/>
            </p:cNvGrpSpPr>
            <p:nvPr/>
          </p:nvGrpSpPr>
          <p:grpSpPr bwMode="auto">
            <a:xfrm>
              <a:off x="7200900" y="2735263"/>
              <a:ext cx="282575" cy="304800"/>
              <a:chOff x="1851" y="2490"/>
              <a:chExt cx="178" cy="192"/>
            </a:xfrm>
          </p:grpSpPr>
          <p:sp>
            <p:nvSpPr>
              <p:cNvPr id="23611" name="Oval 72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612" name="Text Box 73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smtClean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60461" name="Group 74"/>
            <p:cNvGrpSpPr>
              <a:grpSpLocks/>
            </p:cNvGrpSpPr>
            <p:nvPr/>
          </p:nvGrpSpPr>
          <p:grpSpPr bwMode="auto">
            <a:xfrm>
              <a:off x="7489825" y="2827338"/>
              <a:ext cx="282575" cy="304800"/>
              <a:chOff x="1851" y="2490"/>
              <a:chExt cx="178" cy="192"/>
            </a:xfrm>
          </p:grpSpPr>
          <p:sp>
            <p:nvSpPr>
              <p:cNvPr id="23609" name="Oval 75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3610" name="Text Box 76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smtClean="0">
                    <a:latin typeface="Arial" charset="0"/>
                    <a:cs typeface="+mn-cs"/>
                  </a:rPr>
                  <a:t>4</a:t>
                </a:r>
              </a:p>
            </p:txBody>
          </p:sp>
        </p:grpSp>
        <p:sp>
          <p:nvSpPr>
            <p:cNvPr id="23599" name="Text Box 77"/>
            <p:cNvSpPr txBox="1">
              <a:spLocks noChangeArrowheads="1"/>
            </p:cNvSpPr>
            <p:nvPr/>
          </p:nvSpPr>
          <p:spPr bwMode="auto">
            <a:xfrm>
              <a:off x="4618038" y="3689139"/>
              <a:ext cx="3962400" cy="2677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u="sng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active  scanning</a:t>
              </a:r>
              <a:r>
                <a:rPr lang="en-US" sz="240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: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smtClean="0">
                  <a:latin typeface="Arial" charset="0"/>
                  <a:cs typeface="+mn-cs"/>
                </a:rPr>
                <a:t>Probe Request frame broadcast from H1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smtClean="0">
                  <a:latin typeface="Arial" charset="0"/>
                  <a:cs typeface="+mn-cs"/>
                </a:rPr>
                <a:t>Probe Response frames sent from APs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smtClean="0">
                  <a:latin typeface="Arial" charset="0"/>
                  <a:cs typeface="+mn-cs"/>
                </a:rPr>
                <a:t>Association Request frame sent: H1 to selected AP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smtClean="0">
                  <a:latin typeface="Arial" charset="0"/>
                  <a:cs typeface="+mn-cs"/>
                </a:rPr>
                <a:t>Association Response frame sent from selected AP to H1</a:t>
              </a:r>
            </a:p>
          </p:txBody>
        </p:sp>
        <p:grpSp>
          <p:nvGrpSpPr>
            <p:cNvPr id="60463" name="Group 361"/>
            <p:cNvGrpSpPr>
              <a:grpSpLocks/>
            </p:cNvGrpSpPr>
            <p:nvPr/>
          </p:nvGrpSpPr>
          <p:grpSpPr bwMode="auto">
            <a:xfrm>
              <a:off x="5557520" y="2062480"/>
              <a:ext cx="650240" cy="561340"/>
              <a:chOff x="2967" y="478"/>
              <a:chExt cx="788" cy="625"/>
            </a:xfrm>
          </p:grpSpPr>
          <p:pic>
            <p:nvPicPr>
              <p:cNvPr id="60470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71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4" name="Group 361"/>
            <p:cNvGrpSpPr>
              <a:grpSpLocks/>
            </p:cNvGrpSpPr>
            <p:nvPr/>
          </p:nvGrpSpPr>
          <p:grpSpPr bwMode="auto">
            <a:xfrm>
              <a:off x="7599680" y="2001520"/>
              <a:ext cx="650240" cy="561340"/>
              <a:chOff x="2967" y="478"/>
              <a:chExt cx="788" cy="625"/>
            </a:xfrm>
          </p:grpSpPr>
          <p:pic>
            <p:nvPicPr>
              <p:cNvPr id="60468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9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5" name="Group 356"/>
            <p:cNvGrpSpPr>
              <a:grpSpLocks/>
            </p:cNvGrpSpPr>
            <p:nvPr/>
          </p:nvGrpSpPr>
          <p:grpSpPr bwMode="auto">
            <a:xfrm>
              <a:off x="6532880" y="2590799"/>
              <a:ext cx="436880" cy="497841"/>
              <a:chOff x="313" y="1497"/>
              <a:chExt cx="1152" cy="1014"/>
            </a:xfrm>
          </p:grpSpPr>
          <p:pic>
            <p:nvPicPr>
              <p:cNvPr id="6046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09114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370638" y="6400800"/>
            <a:ext cx="2068512" cy="3222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</a:rPr>
              <a:t>6-</a:t>
            </a:r>
            <a:fld id="{A3292F42-BF3F-7847-944C-0D3060E27E7E}" type="slidenum">
              <a:rPr lang="en-US" smtClean="0">
                <a:latin typeface="Arial" charset="0"/>
              </a:rPr>
              <a:pPr>
                <a:defRPr/>
              </a:pPr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IEEE 802.11: multiple access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0463"/>
            <a:ext cx="8188325" cy="4648200"/>
          </a:xfrm>
        </p:spPr>
        <p:txBody>
          <a:bodyPr/>
          <a:lstStyle/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avoid collisions: 2</a:t>
            </a:r>
            <a:r>
              <a:rPr lang="en-US" sz="2400" baseline="30000">
                <a:latin typeface="Gill Sans MT" charset="0"/>
                <a:cs typeface="+mn-cs"/>
              </a:rPr>
              <a:t>+</a:t>
            </a:r>
            <a:r>
              <a:rPr lang="en-US" sz="2400">
                <a:latin typeface="Gill Sans MT" charset="0"/>
                <a:cs typeface="+mn-cs"/>
              </a:rPr>
              <a:t> nodes </a:t>
            </a:r>
            <a:r>
              <a:rPr lang="en-US" sz="2400">
                <a:latin typeface="Gill Sans MT" charset="0"/>
                <a:cs typeface="+mn-cs"/>
                <a:sym typeface="Symbol" charset="0"/>
              </a:rPr>
              <a:t>transmitting at same time</a:t>
            </a: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  <a:sym typeface="Symbol" charset="0"/>
              </a:rPr>
              <a:t>802.11: CSMA - sense before transmitting</a:t>
            </a:r>
          </a:p>
          <a:p>
            <a:pPr lvl="1">
              <a:defRPr/>
            </a:pPr>
            <a:r>
              <a:rPr lang="en-US" sz="2000">
                <a:latin typeface="Gill Sans MT" charset="0"/>
              </a:rPr>
              <a:t>don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sz="2000">
                <a:latin typeface="Gill Sans MT" charset="0"/>
              </a:rPr>
              <a:t>t collide with ongoing transmission by other node</a:t>
            </a: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802.11: </a:t>
            </a:r>
            <a:r>
              <a:rPr lang="en-US" sz="2400" i="1">
                <a:latin typeface="Gill Sans MT" charset="0"/>
                <a:cs typeface="+mn-cs"/>
              </a:rPr>
              <a:t>no</a:t>
            </a:r>
            <a:r>
              <a:rPr lang="en-US" sz="2400">
                <a:latin typeface="Gill Sans MT" charset="0"/>
                <a:cs typeface="+mn-cs"/>
              </a:rPr>
              <a:t> collision detection!</a:t>
            </a:r>
          </a:p>
          <a:p>
            <a:pPr lvl="1">
              <a:defRPr/>
            </a:pPr>
            <a:r>
              <a:rPr lang="en-US" sz="2000">
                <a:latin typeface="Gill Sans MT" charset="0"/>
              </a:rPr>
              <a:t>difficult to receive (sense collisions) when transmitting due to weak received signals (fading)</a:t>
            </a:r>
          </a:p>
          <a:p>
            <a:pPr lvl="1">
              <a:defRPr/>
            </a:pPr>
            <a:r>
              <a:rPr lang="en-US" sz="2000">
                <a:latin typeface="Gill Sans MT" charset="0"/>
              </a:rPr>
              <a:t>can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sz="2000">
                <a:latin typeface="Gill Sans MT" charset="0"/>
              </a:rPr>
              <a:t>t sense all collisions in any case: hidden terminal, fading</a:t>
            </a:r>
          </a:p>
          <a:p>
            <a:pPr lvl="1">
              <a:defRPr/>
            </a:pPr>
            <a:r>
              <a:rPr lang="en-US" sz="2000">
                <a:latin typeface="Gill Sans MT" charset="0"/>
              </a:rPr>
              <a:t>goal: </a:t>
            </a:r>
            <a:r>
              <a:rPr lang="en-US" sz="2000" i="1">
                <a:solidFill>
                  <a:srgbClr val="C00000"/>
                </a:solidFill>
                <a:latin typeface="Gill Sans MT" charset="0"/>
              </a:rPr>
              <a:t>avoid collisions</a:t>
            </a:r>
            <a:r>
              <a:rPr lang="en-US" sz="2000" i="1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000">
                <a:latin typeface="Gill Sans MT" charset="0"/>
              </a:rPr>
              <a:t> CSMA/C(ollision)A(voidance)</a:t>
            </a:r>
            <a:endParaRPr lang="en-US" sz="200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5824538" y="6032500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smtClean="0">
                <a:latin typeface="Arial" charset="0"/>
                <a:cs typeface="Arial" charset="0"/>
              </a:rPr>
              <a:t>space</a:t>
            </a:r>
          </a:p>
        </p:txBody>
      </p:sp>
      <p:grpSp>
        <p:nvGrpSpPr>
          <p:cNvPr id="62470" name="Group 1"/>
          <p:cNvGrpSpPr>
            <a:grpSpLocks/>
          </p:cNvGrpSpPr>
          <p:nvPr/>
        </p:nvGrpSpPr>
        <p:grpSpPr bwMode="auto">
          <a:xfrm>
            <a:off x="1371600" y="4664075"/>
            <a:ext cx="2273300" cy="1028700"/>
            <a:chOff x="576580" y="4516120"/>
            <a:chExt cx="3170330" cy="1491615"/>
          </a:xfrm>
        </p:grpSpPr>
        <p:grpSp>
          <p:nvGrpSpPr>
            <p:cNvPr id="62494" name="Group 356"/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62507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8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495" name="Freeform 7"/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09" name="Line 26"/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610" name="Line 27"/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611" name="Text Box 28"/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305521" cy="306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612" name="Text Box 29"/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305521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613" name="Text Box 30"/>
            <p:cNvSpPr txBox="1">
              <a:spLocks noChangeArrowheads="1"/>
            </p:cNvSpPr>
            <p:nvPr/>
          </p:nvSpPr>
          <p:spPr bwMode="auto">
            <a:xfrm>
              <a:off x="2620027" y="4691063"/>
              <a:ext cx="314376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62501" name="Group 356"/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6250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502" name="Group 356"/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6250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2471" name="Group 2"/>
          <p:cNvGrpSpPr>
            <a:grpSpLocks/>
          </p:cNvGrpSpPr>
          <p:nvPr/>
        </p:nvGrpSpPr>
        <p:grpSpPr bwMode="auto">
          <a:xfrm>
            <a:off x="4724400" y="4460875"/>
            <a:ext cx="2809875" cy="1536700"/>
            <a:chOff x="4821555" y="4226560"/>
            <a:chExt cx="3545890" cy="2024698"/>
          </a:xfrm>
        </p:grpSpPr>
        <p:sp>
          <p:nvSpPr>
            <p:cNvPr id="24586" name="Text Box 47"/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0450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587" name="Text Box 48"/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588" name="Text Box 49"/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14522" cy="307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4589" name="Text Box 55"/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827375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2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0" name="Line 60"/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591" name="Line 61"/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2479" name="Freeform 62"/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80" name="Freeform 65"/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4" name="Text Box 66"/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845404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20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5" name="Line 67"/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596" name="Line 68"/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597" name="Line 69"/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62485" name="Group 356"/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6249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6" name="Group 356"/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6249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7" name="Group 356"/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6248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8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2472" name="Picture 18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1438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47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57163"/>
            <a:ext cx="8220075" cy="9509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>
                <a:cs typeface="+mj-cs"/>
              </a:rPr>
              <a:t>IEEE 802.11 MAC Protocol: CSMA/CA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222375"/>
            <a:ext cx="5630863" cy="4953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u="sng">
                <a:solidFill>
                  <a:srgbClr val="C00000"/>
                </a:solidFill>
                <a:latin typeface="Arial" charset="0"/>
                <a:cs typeface="Arial" charset="0"/>
              </a:rPr>
              <a:t>802.11 sender</a:t>
            </a:r>
            <a:endParaRPr lang="en-US" sz="2400" i="1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000099"/>
                </a:solidFill>
                <a:latin typeface="Arial" charset="0"/>
                <a:cs typeface="Arial" charset="0"/>
              </a:rPr>
              <a:t>1 </a:t>
            </a:r>
            <a:r>
              <a:rPr lang="en-US" sz="2000">
                <a:solidFill>
                  <a:srgbClr val="000099"/>
                </a:solidFill>
                <a:latin typeface="Arial" charset="0"/>
                <a:cs typeface="Arial" charset="0"/>
              </a:rPr>
              <a:t>if sense channel idle</a:t>
            </a:r>
            <a:r>
              <a:rPr lang="en-US" sz="2000">
                <a:latin typeface="Arial" charset="0"/>
                <a:cs typeface="Arial" charset="0"/>
              </a:rPr>
              <a:t> for </a:t>
            </a:r>
            <a:r>
              <a:rPr lang="en-US" sz="2000" b="1">
                <a:latin typeface="Arial" charset="0"/>
                <a:cs typeface="Arial" charset="0"/>
              </a:rPr>
              <a:t>DIFS</a:t>
            </a:r>
            <a:r>
              <a:rPr lang="en-US" sz="2000">
                <a:latin typeface="Arial" charset="0"/>
                <a:cs typeface="Arial" charset="0"/>
              </a:rPr>
              <a:t>  </a:t>
            </a:r>
            <a:r>
              <a:rPr lang="en-US" sz="2000">
                <a:solidFill>
                  <a:srgbClr val="000099"/>
                </a:solidFill>
                <a:latin typeface="Arial" charset="0"/>
                <a:cs typeface="Arial" charset="0"/>
              </a:rPr>
              <a:t>then</a:t>
            </a:r>
            <a:r>
              <a:rPr lang="en-US" sz="200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>
                <a:latin typeface="Arial" charset="0"/>
                <a:cs typeface="Arial" charset="0"/>
              </a:rPr>
              <a:t>transmit entire frame (no CD)</a:t>
            </a:r>
          </a:p>
          <a:p>
            <a:pPr>
              <a:buFont typeface="Wingdings" charset="0"/>
              <a:buNone/>
              <a:defRPr/>
            </a:pPr>
            <a:r>
              <a:rPr lang="en-US" sz="2000">
                <a:solidFill>
                  <a:srgbClr val="000099"/>
                </a:solidFill>
                <a:latin typeface="Arial" charset="0"/>
                <a:cs typeface="Arial" charset="0"/>
              </a:rPr>
              <a:t>2 if sense channel busy then</a:t>
            </a:r>
            <a:r>
              <a:rPr lang="en-US" sz="200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>
                <a:latin typeface="Arial" charset="0"/>
                <a:cs typeface="Arial" charset="0"/>
              </a:rPr>
              <a:t>start random backoff time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>
                <a:latin typeface="Arial" charset="0"/>
                <a:cs typeface="Arial" charset="0"/>
              </a:rPr>
              <a:t>timer counts down while channel idle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>
                <a:latin typeface="Arial" charset="0"/>
                <a:cs typeface="Arial" charset="0"/>
              </a:rPr>
              <a:t>transmit when timer expires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>
                <a:latin typeface="Arial" charset="0"/>
                <a:cs typeface="Arial" charset="0"/>
              </a:rPr>
              <a:t>if no ACK, increase random backoff interval, repeat 2</a:t>
            </a:r>
          </a:p>
          <a:p>
            <a:pPr>
              <a:buFont typeface="Wingdings" charset="0"/>
              <a:buNone/>
              <a:defRPr/>
            </a:pPr>
            <a:r>
              <a:rPr lang="en-US" sz="2400" i="1" u="sng">
                <a:solidFill>
                  <a:srgbClr val="C00000"/>
                </a:solidFill>
                <a:latin typeface="Arial" charset="0"/>
                <a:cs typeface="Arial" charset="0"/>
              </a:rPr>
              <a:t>802.11 receiver</a:t>
            </a:r>
            <a:endParaRPr lang="en-US" sz="2400" i="1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000099"/>
                </a:solidFill>
                <a:latin typeface="Arial" charset="0"/>
                <a:cs typeface="Arial" charset="0"/>
              </a:rPr>
              <a:t>- </a:t>
            </a:r>
            <a:r>
              <a:rPr lang="en-US" sz="2000">
                <a:solidFill>
                  <a:srgbClr val="000099"/>
                </a:solidFill>
                <a:latin typeface="Arial" charset="0"/>
                <a:cs typeface="Arial" charset="0"/>
              </a:rPr>
              <a:t>if frame received OK</a:t>
            </a:r>
          </a:p>
          <a:p>
            <a:pPr>
              <a:buFont typeface="Wingdings" charset="0"/>
              <a:buNone/>
              <a:defRPr/>
            </a:pPr>
            <a:r>
              <a:rPr lang="en-US" sz="2000">
                <a:solidFill>
                  <a:schemeClr val="accent2"/>
                </a:solidFill>
                <a:latin typeface="Arial" charset="0"/>
                <a:cs typeface="Arial" charset="0"/>
              </a:rPr>
              <a:t>   </a:t>
            </a:r>
            <a:r>
              <a:rPr lang="en-US" sz="2000">
                <a:latin typeface="Arial" charset="0"/>
                <a:cs typeface="Arial" charset="0"/>
              </a:rPr>
              <a:t>return ACK after </a:t>
            </a:r>
            <a:r>
              <a:rPr lang="en-US" sz="2000" b="1">
                <a:latin typeface="Arial" charset="0"/>
                <a:cs typeface="Arial" charset="0"/>
              </a:rPr>
              <a:t>SIFS </a:t>
            </a:r>
            <a:r>
              <a:rPr lang="en-US" sz="2000">
                <a:latin typeface="Arial" charset="0"/>
                <a:cs typeface="Arial" charset="0"/>
              </a:rPr>
              <a:t>(ACK needed due to hidden terminal problem) </a:t>
            </a:r>
            <a:endParaRPr lang="en-US" sz="2400" b="1">
              <a:latin typeface="Arial" charset="0"/>
              <a:cs typeface="Arial" charset="0"/>
            </a:endParaRP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6432550" y="22701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8351838" y="22574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6022975" y="19129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7861300" y="1922463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latin typeface="Arial" charset="0"/>
                <a:cs typeface="Arial" charset="0"/>
              </a:rPr>
              <a:t>receiver</a:t>
            </a:r>
          </a:p>
        </p:txBody>
      </p:sp>
      <p:grpSp>
        <p:nvGrpSpPr>
          <p:cNvPr id="354327" name="Group 23"/>
          <p:cNvGrpSpPr>
            <a:grpSpLocks/>
          </p:cNvGrpSpPr>
          <p:nvPr/>
        </p:nvGrpSpPr>
        <p:grpSpPr bwMode="auto">
          <a:xfrm>
            <a:off x="5737225" y="2566988"/>
            <a:ext cx="2616200" cy="1690687"/>
            <a:chOff x="3614" y="1617"/>
            <a:chExt cx="1648" cy="1065"/>
          </a:xfrm>
        </p:grpSpPr>
        <p:grpSp>
          <p:nvGrpSpPr>
            <p:cNvPr id="64529" name="Group 22"/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25622" name="AutoShape 11"/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25623" name="Text Box 12"/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smtClean="0">
                    <a:latin typeface="Arial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64530" name="Group 20"/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64531" name="Freeform 13"/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21" name="Text Box 18"/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354328" name="Group 24"/>
          <p:cNvGrpSpPr>
            <a:grpSpLocks/>
          </p:cNvGrpSpPr>
          <p:nvPr/>
        </p:nvGrpSpPr>
        <p:grpSpPr bwMode="auto">
          <a:xfrm>
            <a:off x="6419850" y="4267200"/>
            <a:ext cx="2511425" cy="923925"/>
            <a:chOff x="4044" y="2688"/>
            <a:chExt cx="1582" cy="582"/>
          </a:xfrm>
        </p:grpSpPr>
        <p:sp>
          <p:nvSpPr>
            <p:cNvPr id="25613" name="Text Box 14"/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  <a:cs typeface="Arial" charset="0"/>
                </a:rPr>
                <a:t>SIFS</a:t>
              </a:r>
            </a:p>
          </p:txBody>
        </p:sp>
        <p:sp>
          <p:nvSpPr>
            <p:cNvPr id="25614" name="AutoShape 15"/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grpSp>
          <p:nvGrpSpPr>
            <p:cNvPr id="64526" name="Group 21"/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64527" name="Freeform 17"/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17" name="Text Box 19"/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ACK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781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12725"/>
            <a:ext cx="8370887" cy="1143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Avoiding collisions (more)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439863"/>
            <a:ext cx="7772400" cy="3611562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>
                <a:solidFill>
                  <a:srgbClr val="C00000"/>
                </a:solidFill>
                <a:latin typeface="Gill Sans MT" charset="0"/>
                <a:cs typeface="+mn-cs"/>
              </a:rPr>
              <a:t>idea:</a:t>
            </a:r>
            <a:r>
              <a:rPr lang="en-US" sz="240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400">
                <a:latin typeface="Gill Sans MT" charset="0"/>
                <a:cs typeface="+mn-cs"/>
              </a:rPr>
              <a:t>allow sender to </a:t>
            </a:r>
            <a:r>
              <a:rPr lang="ja-JP" altLang="en-US" sz="2400">
                <a:latin typeface="Gill Sans MT" charset="0"/>
                <a:cs typeface="+mn-cs"/>
              </a:rPr>
              <a:t>“</a:t>
            </a:r>
            <a:r>
              <a:rPr lang="en-US" sz="2400">
                <a:latin typeface="Gill Sans MT" charset="0"/>
                <a:cs typeface="+mn-cs"/>
              </a:rPr>
              <a:t>reserve</a:t>
            </a:r>
            <a:r>
              <a:rPr lang="ja-JP" altLang="en-US" sz="2400">
                <a:latin typeface="Gill Sans MT" charset="0"/>
                <a:cs typeface="+mn-cs"/>
              </a:rPr>
              <a:t>”</a:t>
            </a:r>
            <a:r>
              <a:rPr lang="en-US" sz="2400">
                <a:latin typeface="Gill Sans MT" charset="0"/>
                <a:cs typeface="+mn-cs"/>
              </a:rPr>
              <a:t> channel rather than random access of data frames: avoid  collisions of long  data frames</a:t>
            </a: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sender first transmits </a:t>
            </a:r>
            <a:r>
              <a:rPr lang="en-US" sz="2400" i="1">
                <a:latin typeface="Gill Sans MT" charset="0"/>
                <a:cs typeface="+mn-cs"/>
              </a:rPr>
              <a:t>small</a:t>
            </a:r>
            <a:r>
              <a:rPr lang="en-US" sz="2400">
                <a:latin typeface="Gill Sans MT" charset="0"/>
                <a:cs typeface="+mn-cs"/>
              </a:rPr>
              <a:t> request-to-send (RTS) packets to BS using CSMA</a:t>
            </a:r>
          </a:p>
          <a:p>
            <a:pPr lvl="1">
              <a:defRPr/>
            </a:pPr>
            <a:r>
              <a:rPr lang="en-US" sz="2000">
                <a:latin typeface="Gill Sans MT" charset="0"/>
              </a:rPr>
              <a:t>RTSs may still collide with each other (but they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sz="2000">
                <a:latin typeface="Gill Sans MT" charset="0"/>
              </a:rPr>
              <a:t>re short)</a:t>
            </a: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BS broadcasts clear-to-send CTS in response to RTS</a:t>
            </a: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CTS heard by all nodes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>
                <a:latin typeface="Gill Sans MT" charset="0"/>
              </a:rPr>
              <a:t>sender transmits data frame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>
                <a:latin typeface="Gill Sans MT" charset="0"/>
              </a:rPr>
              <a:t>other stations defer transmissions </a:t>
            </a:r>
          </a:p>
          <a:p>
            <a:pPr lvl="1">
              <a:buFont typeface="Wingdings" charset="0"/>
              <a:buNone/>
              <a:defRPr/>
            </a:pPr>
            <a:endParaRPr lang="en-US" sz="2000">
              <a:latin typeface="Gill Sans MT" charset="0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857375" y="5203825"/>
            <a:ext cx="53562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avoid data frame collisions completely </a:t>
            </a:r>
          </a:p>
          <a:p>
            <a:pPr algn="ctr">
              <a:defRPr/>
            </a:pPr>
            <a:r>
              <a:rPr lang="en-US" sz="2800" i="1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using small reservation packets!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630363" y="5246688"/>
            <a:ext cx="5853112" cy="9144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87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15888"/>
            <a:ext cx="7772400" cy="941387"/>
          </a:xfrm>
        </p:spPr>
        <p:txBody>
          <a:bodyPr/>
          <a:lstStyle/>
          <a:p>
            <a:pPr>
              <a:defRPr/>
            </a:pPr>
            <a:r>
              <a:rPr lang="en-US" sz="3200">
                <a:latin typeface="Gill Sans MT" charset="0"/>
                <a:cs typeface="+mj-cs"/>
              </a:rPr>
              <a:t>Collision Avoidance: RTS-CTS exchange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246438" y="7461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3200" smtClean="0">
              <a:latin typeface="Times New Roman" charset="0"/>
              <a:cs typeface="+mn-cs"/>
            </a:endParaRPr>
          </a:p>
        </p:txBody>
      </p:sp>
      <p:sp>
        <p:nvSpPr>
          <p:cNvPr id="27654" name="Text Box 15"/>
          <p:cNvSpPr txBox="1">
            <a:spLocks noChangeArrowheads="1"/>
          </p:cNvSpPr>
          <p:nvPr/>
        </p:nvSpPr>
        <p:spPr bwMode="auto">
          <a:xfrm>
            <a:off x="4767263" y="1393825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27655" name="Text Box 41"/>
          <p:cNvSpPr txBox="1">
            <a:spLocks noChangeArrowheads="1"/>
          </p:cNvSpPr>
          <p:nvPr/>
        </p:nvSpPr>
        <p:spPr bwMode="auto">
          <a:xfrm>
            <a:off x="2073275" y="124301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27656" name="Text Box 42"/>
          <p:cNvSpPr txBox="1">
            <a:spLocks noChangeArrowheads="1"/>
          </p:cNvSpPr>
          <p:nvPr/>
        </p:nvSpPr>
        <p:spPr bwMode="auto">
          <a:xfrm>
            <a:off x="7670800" y="1241425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7657" name="Line 45"/>
          <p:cNvSpPr>
            <a:spLocks noChangeShapeType="1"/>
          </p:cNvSpPr>
          <p:nvPr/>
        </p:nvSpPr>
        <p:spPr bwMode="auto">
          <a:xfrm>
            <a:off x="758825" y="1743075"/>
            <a:ext cx="41275" cy="393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58" name="Text Box 46"/>
          <p:cNvSpPr txBox="1">
            <a:spLocks noChangeArrowheads="1"/>
          </p:cNvSpPr>
          <p:nvPr/>
        </p:nvSpPr>
        <p:spPr bwMode="auto">
          <a:xfrm>
            <a:off x="188913" y="5378450"/>
            <a:ext cx="6207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time</a:t>
            </a:r>
          </a:p>
        </p:txBody>
      </p:sp>
      <p:sp>
        <p:nvSpPr>
          <p:cNvPr id="27659" name="Line 44"/>
          <p:cNvSpPr>
            <a:spLocks noChangeShapeType="1"/>
          </p:cNvSpPr>
          <p:nvPr/>
        </p:nvSpPr>
        <p:spPr bwMode="auto">
          <a:xfrm>
            <a:off x="744538" y="1728788"/>
            <a:ext cx="783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356422" name="Group 70"/>
          <p:cNvGrpSpPr>
            <a:grpSpLocks/>
          </p:cNvGrpSpPr>
          <p:nvPr/>
        </p:nvGrpSpPr>
        <p:grpSpPr bwMode="auto">
          <a:xfrm>
            <a:off x="1801813" y="1857375"/>
            <a:ext cx="6611937" cy="855663"/>
            <a:chOff x="1135" y="1170"/>
            <a:chExt cx="4165" cy="539"/>
          </a:xfrm>
        </p:grpSpPr>
        <p:grpSp>
          <p:nvGrpSpPr>
            <p:cNvPr id="68650" name="Group 9"/>
            <p:cNvGrpSpPr>
              <a:grpSpLocks/>
            </p:cNvGrpSpPr>
            <p:nvPr/>
          </p:nvGrpSpPr>
          <p:grpSpPr bwMode="auto">
            <a:xfrm>
              <a:off x="1135" y="1194"/>
              <a:ext cx="4163" cy="515"/>
              <a:chOff x="594" y="1184"/>
              <a:chExt cx="4163" cy="515"/>
            </a:xfrm>
          </p:grpSpPr>
          <p:sp>
            <p:nvSpPr>
              <p:cNvPr id="68653" name="Freeform 7"/>
              <p:cNvSpPr>
                <a:spLocks/>
              </p:cNvSpPr>
              <p:nvPr/>
            </p:nvSpPr>
            <p:spPr bwMode="auto">
              <a:xfrm>
                <a:off x="594" y="1238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654" name="Freeform 8"/>
              <p:cNvSpPr>
                <a:spLocks/>
              </p:cNvSpPr>
              <p:nvPr/>
            </p:nvSpPr>
            <p:spPr bwMode="auto">
              <a:xfrm flipH="1">
                <a:off x="1115" y="1184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rgbClr val="FFFFFF">
                      <a:alpha val="6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691" name="Text Box 51"/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27692" name="Text Box 52"/>
            <p:cNvSpPr txBox="1">
              <a:spLocks noChangeArrowheads="1"/>
            </p:cNvSpPr>
            <p:nvPr/>
          </p:nvSpPr>
          <p:spPr bwMode="auto">
            <a:xfrm rot="-354180">
              <a:off x="4699" y="1170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356420" name="Group 68"/>
          <p:cNvGrpSpPr>
            <a:grpSpLocks/>
          </p:cNvGrpSpPr>
          <p:nvPr/>
        </p:nvGrpSpPr>
        <p:grpSpPr bwMode="auto">
          <a:xfrm>
            <a:off x="1800225" y="2693988"/>
            <a:ext cx="6472238" cy="1174750"/>
            <a:chOff x="1134" y="1697"/>
            <a:chExt cx="4077" cy="740"/>
          </a:xfrm>
        </p:grpSpPr>
        <p:sp>
          <p:nvSpPr>
            <p:cNvPr id="68644" name="Freeform 48"/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5" name="Text Box 54"/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68646" name="Freeform 56"/>
            <p:cNvSpPr>
              <a:spLocks/>
            </p:cNvSpPr>
            <p:nvPr/>
          </p:nvSpPr>
          <p:spPr bwMode="auto">
            <a:xfrm>
              <a:off x="2951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47" name="Freeform 57"/>
            <p:cNvSpPr>
              <a:spLocks/>
            </p:cNvSpPr>
            <p:nvPr/>
          </p:nvSpPr>
          <p:spPr bwMode="auto">
            <a:xfrm>
              <a:off x="1134" y="2081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8" name="Text Box 58"/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CTS(A)</a:t>
              </a:r>
            </a:p>
          </p:txBody>
        </p:sp>
        <p:sp>
          <p:nvSpPr>
            <p:cNvPr id="27689" name="Text Box 59"/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356421" name="Group 69"/>
          <p:cNvGrpSpPr>
            <a:grpSpLocks/>
          </p:cNvGrpSpPr>
          <p:nvPr/>
        </p:nvGrpSpPr>
        <p:grpSpPr bwMode="auto">
          <a:xfrm>
            <a:off x="1825625" y="3956050"/>
            <a:ext cx="6472238" cy="2174875"/>
            <a:chOff x="1150" y="2492"/>
            <a:chExt cx="4077" cy="1370"/>
          </a:xfrm>
        </p:grpSpPr>
        <p:sp>
          <p:nvSpPr>
            <p:cNvPr id="68638" name="Freeform 60"/>
            <p:cNvSpPr>
              <a:spLocks/>
            </p:cNvSpPr>
            <p:nvPr/>
          </p:nvSpPr>
          <p:spPr bwMode="auto">
            <a:xfrm>
              <a:off x="1150" y="2492"/>
              <a:ext cx="3652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9" name="Text Box 61"/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DATA (A)</a:t>
              </a:r>
            </a:p>
          </p:txBody>
        </p:sp>
        <p:sp>
          <p:nvSpPr>
            <p:cNvPr id="68640" name="Freeform 62"/>
            <p:cNvSpPr>
              <a:spLocks/>
            </p:cNvSpPr>
            <p:nvPr/>
          </p:nvSpPr>
          <p:spPr bwMode="auto">
            <a:xfrm>
              <a:off x="2967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41" name="Freeform 63"/>
            <p:cNvSpPr>
              <a:spLocks/>
            </p:cNvSpPr>
            <p:nvPr/>
          </p:nvSpPr>
          <p:spPr bwMode="auto">
            <a:xfrm>
              <a:off x="1150" y="3506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2" name="Text Box 64"/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ACK(A)</a:t>
              </a:r>
            </a:p>
          </p:txBody>
        </p:sp>
        <p:sp>
          <p:nvSpPr>
            <p:cNvPr id="27683" name="Text Box 65"/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356418" name="Group 66"/>
          <p:cNvGrpSpPr>
            <a:grpSpLocks/>
          </p:cNvGrpSpPr>
          <p:nvPr/>
        </p:nvGrpSpPr>
        <p:grpSpPr bwMode="auto">
          <a:xfrm>
            <a:off x="4418013" y="2046288"/>
            <a:ext cx="3109912" cy="715962"/>
            <a:chOff x="2596" y="1330"/>
            <a:chExt cx="1959" cy="451"/>
          </a:xfrm>
        </p:grpSpPr>
        <p:sp>
          <p:nvSpPr>
            <p:cNvPr id="27676" name="AutoShape 10"/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7677" name="Text Box 11"/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015288" y="3671888"/>
            <a:ext cx="711200" cy="2424112"/>
            <a:chOff x="8015288" y="3671888"/>
            <a:chExt cx="711200" cy="2424112"/>
          </a:xfrm>
        </p:grpSpPr>
        <p:sp>
          <p:nvSpPr>
            <p:cNvPr id="27664" name="Line 71"/>
            <p:cNvSpPr>
              <a:spLocks noChangeShapeType="1"/>
            </p:cNvSpPr>
            <p:nvPr/>
          </p:nvSpPr>
          <p:spPr bwMode="auto">
            <a:xfrm>
              <a:off x="8428038" y="3671888"/>
              <a:ext cx="0" cy="2424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665" name="Text Box 72"/>
            <p:cNvSpPr txBox="1">
              <a:spLocks noChangeArrowheads="1"/>
            </p:cNvSpPr>
            <p:nvPr/>
          </p:nvSpPr>
          <p:spPr bwMode="auto">
            <a:xfrm>
              <a:off x="8015288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68624" name="Group 361"/>
          <p:cNvGrpSpPr>
            <a:grpSpLocks/>
          </p:cNvGrpSpPr>
          <p:nvPr/>
        </p:nvGrpSpPr>
        <p:grpSpPr bwMode="auto">
          <a:xfrm>
            <a:off x="4327525" y="1117600"/>
            <a:ext cx="650875" cy="561975"/>
            <a:chOff x="2967" y="478"/>
            <a:chExt cx="788" cy="625"/>
          </a:xfrm>
        </p:grpSpPr>
        <p:pic>
          <p:nvPicPr>
            <p:cNvPr id="6863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5" name="Group 356"/>
          <p:cNvGrpSpPr>
            <a:grpSpLocks/>
          </p:cNvGrpSpPr>
          <p:nvPr/>
        </p:nvGrpSpPr>
        <p:grpSpPr bwMode="auto">
          <a:xfrm>
            <a:off x="1514475" y="1057275"/>
            <a:ext cx="609600" cy="598488"/>
            <a:chOff x="313" y="1497"/>
            <a:chExt cx="1152" cy="1014"/>
          </a:xfrm>
        </p:grpSpPr>
        <p:pic>
          <p:nvPicPr>
            <p:cNvPr id="68630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1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6" name="Group 356"/>
          <p:cNvGrpSpPr>
            <a:grpSpLocks/>
          </p:cNvGrpSpPr>
          <p:nvPr/>
        </p:nvGrpSpPr>
        <p:grpSpPr bwMode="auto">
          <a:xfrm>
            <a:off x="7966075" y="1087438"/>
            <a:ext cx="609600" cy="598487"/>
            <a:chOff x="313" y="1497"/>
            <a:chExt cx="1152" cy="1014"/>
          </a:xfrm>
        </p:grpSpPr>
        <p:pic>
          <p:nvPicPr>
            <p:cNvPr id="68628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9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638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73601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cs typeface="+mj-cs"/>
              </a:rPr>
              <a:t>Wireless </a:t>
            </a:r>
            <a:r>
              <a:rPr lang="en-US" dirty="0" err="1" smtClean="0">
                <a:cs typeface="+mj-cs"/>
              </a:rPr>
              <a:t>vs</a:t>
            </a:r>
            <a:r>
              <a:rPr lang="en-US" dirty="0" smtClean="0">
                <a:cs typeface="+mj-cs"/>
              </a:rPr>
              <a:t> Mobility</a:t>
            </a:r>
            <a:endParaRPr lang="en-US" dirty="0">
              <a:cs typeface="+mj-cs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latin typeface="+mj-lt"/>
              </a:rPr>
              <a:t># </a:t>
            </a:r>
            <a:r>
              <a:rPr lang="en-US" sz="2400" dirty="0">
                <a:latin typeface="+mj-lt"/>
              </a:rPr>
              <a:t>wireless (mobile) phone subscribers now exceeds # wired phone </a:t>
            </a:r>
            <a:r>
              <a:rPr lang="en-US" sz="2400" dirty="0" smtClean="0">
                <a:latin typeface="+mj-lt"/>
              </a:rPr>
              <a:t>subscribers (5-to-1)!</a:t>
            </a:r>
            <a:endParaRPr lang="en-US" sz="2400" dirty="0">
              <a:latin typeface="+mj-lt"/>
            </a:endParaRPr>
          </a:p>
          <a:p>
            <a:pPr>
              <a:defRPr/>
            </a:pPr>
            <a:r>
              <a:rPr lang="en-US" sz="2400" dirty="0">
                <a:latin typeface="+mj-lt"/>
              </a:rPr>
              <a:t># wireless Internet-connected devices </a:t>
            </a:r>
            <a:r>
              <a:rPr lang="en-US" sz="2400" dirty="0" smtClean="0">
                <a:latin typeface="+mj-lt"/>
              </a:rPr>
              <a:t>equals # </a:t>
            </a:r>
            <a:r>
              <a:rPr lang="en-US" sz="2400" dirty="0" err="1">
                <a:latin typeface="+mj-lt"/>
              </a:rPr>
              <a:t>wireline</a:t>
            </a:r>
            <a:r>
              <a:rPr lang="en-US" sz="2400" dirty="0">
                <a:latin typeface="+mj-lt"/>
              </a:rPr>
              <a:t> Internet-connected devices</a:t>
            </a:r>
          </a:p>
          <a:p>
            <a:pPr lvl="1">
              <a:defRPr/>
            </a:pPr>
            <a:r>
              <a:rPr lang="en-US" sz="2000" dirty="0">
                <a:latin typeface="+mj-lt"/>
              </a:rPr>
              <a:t>laptops, Internet-enabled phones promise anytime untethered Internet access</a:t>
            </a:r>
          </a:p>
          <a:p>
            <a:pPr>
              <a:defRPr/>
            </a:pPr>
            <a:r>
              <a:rPr lang="en-US" sz="2400" dirty="0">
                <a:latin typeface="+mj-lt"/>
              </a:rPr>
              <a:t>two important (but different) challenges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+mj-lt"/>
              </a:rPr>
              <a:t>wireless: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communication over wireless link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+mj-lt"/>
              </a:rPr>
              <a:t>mobility: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handling the mobile user who changes point of attachment to network</a:t>
            </a:r>
          </a:p>
        </p:txBody>
      </p:sp>
    </p:spTree>
    <p:extLst>
      <p:ext uri="{BB962C8B-B14F-4D97-AF65-F5344CB8AC3E}">
        <p14:creationId xmlns:p14="http://schemas.microsoft.com/office/powerpoint/2010/main" val="3816950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9" name="Group 2"/>
          <p:cNvGrpSpPr>
            <a:grpSpLocks/>
          </p:cNvGrpSpPr>
          <p:nvPr/>
        </p:nvGrpSpPr>
        <p:grpSpPr bwMode="auto">
          <a:xfrm>
            <a:off x="288925" y="1812925"/>
            <a:ext cx="8077200" cy="985838"/>
            <a:chOff x="240" y="887"/>
            <a:chExt cx="5088" cy="621"/>
          </a:xfrm>
        </p:grpSpPr>
        <p:sp>
          <p:nvSpPr>
            <p:cNvPr id="2868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2868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2868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2869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869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2869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>
                <a:latin typeface="Arial" charset="0"/>
                <a:cs typeface="+mn-cs"/>
              </a:endParaRPr>
            </a:p>
          </p:txBody>
        </p:sp>
        <p:sp>
          <p:nvSpPr>
            <p:cNvPr id="2869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2869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2869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69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70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2870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870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smtClean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smtClean="0">
                  <a:latin typeface="Arial" charset="0"/>
                  <a:cs typeface="+mn-cs"/>
                </a:rPr>
                <a:t>control</a:t>
              </a:r>
            </a:p>
          </p:txBody>
        </p:sp>
      </p:grpSp>
      <p:sp>
        <p:nvSpPr>
          <p:cNvPr id="28677" name="Rectangle 49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6405563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802.11 frame: addressing</a:t>
            </a:r>
          </a:p>
        </p:txBody>
      </p:sp>
      <p:sp>
        <p:nvSpPr>
          <p:cNvPr id="28678" name="Text Box 52"/>
          <p:cNvSpPr txBox="1">
            <a:spLocks noChangeArrowheads="1"/>
          </p:cNvSpPr>
          <p:nvPr/>
        </p:nvSpPr>
        <p:spPr bwMode="auto">
          <a:xfrm>
            <a:off x="823913" y="4719638"/>
            <a:ext cx="27352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solidFill>
                  <a:srgbClr val="C00000"/>
                </a:solidFill>
                <a:latin typeface="Gill Sans MT" charset="0"/>
                <a:cs typeface="+mn-cs"/>
              </a:rPr>
              <a:t>Address 2: </a:t>
            </a:r>
            <a:r>
              <a:rPr lang="en-US" sz="2000" smtClean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smtClean="0">
                <a:latin typeface="Gill Sans MT" charset="0"/>
                <a:cs typeface="+mn-cs"/>
              </a:rPr>
              <a:t>of wireless host or AP </a:t>
            </a:r>
          </a:p>
          <a:p>
            <a:pPr>
              <a:defRPr/>
            </a:pPr>
            <a:r>
              <a:rPr lang="en-US" sz="2000" smtClean="0">
                <a:latin typeface="Gill Sans MT" charset="0"/>
                <a:cs typeface="+mn-cs"/>
              </a:rPr>
              <a:t>transmitting this frame</a:t>
            </a:r>
          </a:p>
        </p:txBody>
      </p:sp>
      <p:sp>
        <p:nvSpPr>
          <p:cNvPr id="28679" name="Line 53"/>
          <p:cNvSpPr>
            <a:spLocks noChangeShapeType="1"/>
          </p:cNvSpPr>
          <p:nvPr/>
        </p:nvSpPr>
        <p:spPr bwMode="auto">
          <a:xfrm flipV="1">
            <a:off x="974725" y="2835275"/>
            <a:ext cx="1235075" cy="730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80" name="Line 54"/>
          <p:cNvSpPr>
            <a:spLocks noChangeShapeType="1"/>
          </p:cNvSpPr>
          <p:nvPr/>
        </p:nvSpPr>
        <p:spPr bwMode="auto">
          <a:xfrm flipH="1" flipV="1">
            <a:off x="3186113" y="2849563"/>
            <a:ext cx="44450" cy="1873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81" name="Text Box 55"/>
          <p:cNvSpPr txBox="1">
            <a:spLocks noChangeArrowheads="1"/>
          </p:cNvSpPr>
          <p:nvPr/>
        </p:nvSpPr>
        <p:spPr bwMode="auto">
          <a:xfrm>
            <a:off x="274638" y="3486150"/>
            <a:ext cx="27352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solidFill>
                  <a:srgbClr val="C00000"/>
                </a:solidFill>
                <a:latin typeface="Gill Sans MT" charset="0"/>
                <a:cs typeface="+mn-cs"/>
              </a:rPr>
              <a:t>Address 1: </a:t>
            </a:r>
            <a:r>
              <a:rPr lang="en-US" sz="2000" smtClean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smtClean="0">
                <a:latin typeface="Gill Sans MT" charset="0"/>
                <a:cs typeface="+mn-cs"/>
              </a:rPr>
              <a:t>of wireless host or AP </a:t>
            </a:r>
          </a:p>
          <a:p>
            <a:pPr>
              <a:defRPr/>
            </a:pPr>
            <a:r>
              <a:rPr lang="en-US" sz="2000" smtClean="0">
                <a:latin typeface="Gill Sans MT" charset="0"/>
                <a:cs typeface="+mn-cs"/>
              </a:rPr>
              <a:t>to receive this frame</a:t>
            </a:r>
          </a:p>
        </p:txBody>
      </p:sp>
      <p:sp>
        <p:nvSpPr>
          <p:cNvPr id="28682" name="Line 56"/>
          <p:cNvSpPr>
            <a:spLocks noChangeShapeType="1"/>
          </p:cNvSpPr>
          <p:nvPr/>
        </p:nvSpPr>
        <p:spPr bwMode="auto">
          <a:xfrm flipH="1" flipV="1">
            <a:off x="3978275" y="2879725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83" name="Text Box 57"/>
          <p:cNvSpPr txBox="1">
            <a:spLocks noChangeArrowheads="1"/>
          </p:cNvSpPr>
          <p:nvPr/>
        </p:nvSpPr>
        <p:spPr bwMode="auto">
          <a:xfrm>
            <a:off x="3598863" y="3851275"/>
            <a:ext cx="30495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solidFill>
                  <a:srgbClr val="C00000"/>
                </a:solidFill>
                <a:latin typeface="Gill Sans MT" charset="0"/>
                <a:cs typeface="+mn-cs"/>
              </a:rPr>
              <a:t>Address 3: </a:t>
            </a:r>
            <a:r>
              <a:rPr lang="en-US" sz="2000" smtClean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smtClean="0">
                <a:latin typeface="Gill Sans MT" charset="0"/>
                <a:cs typeface="+mn-cs"/>
              </a:rPr>
              <a:t>of router interface to which AP is attached</a:t>
            </a:r>
          </a:p>
        </p:txBody>
      </p:sp>
      <p:sp>
        <p:nvSpPr>
          <p:cNvPr id="28684" name="Text Box 58"/>
          <p:cNvSpPr txBox="1">
            <a:spLocks noChangeArrowheads="1"/>
          </p:cNvSpPr>
          <p:nvPr/>
        </p:nvSpPr>
        <p:spPr bwMode="auto">
          <a:xfrm>
            <a:off x="5838825" y="3071813"/>
            <a:ext cx="26066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solidFill>
                  <a:srgbClr val="C00000"/>
                </a:solidFill>
                <a:latin typeface="Gill Sans MT" charset="0"/>
                <a:cs typeface="+mn-cs"/>
              </a:rPr>
              <a:t>Address 4: </a:t>
            </a:r>
            <a:r>
              <a:rPr lang="en-US" sz="2000" smtClean="0">
                <a:latin typeface="Gill Sans MT" charset="0"/>
                <a:cs typeface="+mn-cs"/>
              </a:rPr>
              <a:t>used only in ad hoc mode</a:t>
            </a:r>
          </a:p>
        </p:txBody>
      </p:sp>
      <p:sp>
        <p:nvSpPr>
          <p:cNvPr id="28685" name="Line 59"/>
          <p:cNvSpPr>
            <a:spLocks noChangeShapeType="1"/>
          </p:cNvSpPr>
          <p:nvPr/>
        </p:nvSpPr>
        <p:spPr bwMode="auto">
          <a:xfrm flipH="1" flipV="1">
            <a:off x="5594350" y="2833688"/>
            <a:ext cx="290513" cy="3794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960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1601788" y="121602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9701" name="Line 23"/>
          <p:cNvSpPr>
            <a:spLocks noChangeShapeType="1"/>
          </p:cNvSpPr>
          <p:nvPr/>
        </p:nvSpPr>
        <p:spPr bwMode="auto">
          <a:xfrm>
            <a:off x="3581400" y="27289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02" name="Line 25"/>
          <p:cNvSpPr>
            <a:spLocks noChangeShapeType="1"/>
          </p:cNvSpPr>
          <p:nvPr/>
        </p:nvSpPr>
        <p:spPr bwMode="auto">
          <a:xfrm flipV="1">
            <a:off x="5257800" y="227171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72710" name="Group 26"/>
          <p:cNvGrpSpPr>
            <a:grpSpLocks/>
          </p:cNvGrpSpPr>
          <p:nvPr/>
        </p:nvGrpSpPr>
        <p:grpSpPr bwMode="auto">
          <a:xfrm>
            <a:off x="6019800" y="1433513"/>
            <a:ext cx="2362200" cy="1762125"/>
            <a:chOff x="3744" y="1392"/>
            <a:chExt cx="1488" cy="1110"/>
          </a:xfrm>
        </p:grpSpPr>
        <p:sp>
          <p:nvSpPr>
            <p:cNvPr id="72798" name="Freeform 27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2" name="Text Box 28"/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grpSp>
        <p:nvGrpSpPr>
          <p:cNvPr id="72711" name="Group 161"/>
          <p:cNvGrpSpPr>
            <a:grpSpLocks/>
          </p:cNvGrpSpPr>
          <p:nvPr/>
        </p:nvGrpSpPr>
        <p:grpSpPr bwMode="auto">
          <a:xfrm>
            <a:off x="4699000" y="2284413"/>
            <a:ext cx="787400" cy="525462"/>
            <a:chOff x="2960" y="1439"/>
            <a:chExt cx="496" cy="331"/>
          </a:xfrm>
        </p:grpSpPr>
        <p:grpSp>
          <p:nvGrpSpPr>
            <p:cNvPr id="72783" name="Group 4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29778" name="Oval 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79" name="Line 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9780" name="Line 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9781" name="Rectangle 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82" name="Oval 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72790" name="Group 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978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9789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5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9790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72791" name="Group 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978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7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9786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9787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</p:grpSp>
        <p:sp>
          <p:nvSpPr>
            <p:cNvPr id="29777" name="Text Box 29"/>
            <p:cNvSpPr txBox="1">
              <a:spLocks noChangeArrowheads="1"/>
            </p:cNvSpPr>
            <p:nvPr/>
          </p:nvSpPr>
          <p:spPr bwMode="auto">
            <a:xfrm>
              <a:off x="2960" y="1439"/>
              <a:ext cx="4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router</a:t>
              </a:r>
            </a:p>
          </p:txBody>
        </p:sp>
      </p:grpSp>
      <p:sp>
        <p:nvSpPr>
          <p:cNvPr id="29705" name="Text Box 90"/>
          <p:cNvSpPr txBox="1">
            <a:spLocks noChangeArrowheads="1"/>
          </p:cNvSpPr>
          <p:nvPr/>
        </p:nvSpPr>
        <p:spPr bwMode="auto">
          <a:xfrm>
            <a:off x="1727200" y="2347913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9706" name="Text Box 93"/>
          <p:cNvSpPr txBox="1">
            <a:spLocks noChangeArrowheads="1"/>
          </p:cNvSpPr>
          <p:nvPr/>
        </p:nvSpPr>
        <p:spPr bwMode="auto">
          <a:xfrm>
            <a:off x="4327525" y="2376488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411805" name="Group 157"/>
          <p:cNvGrpSpPr>
            <a:grpSpLocks/>
          </p:cNvGrpSpPr>
          <p:nvPr/>
        </p:nvGrpSpPr>
        <p:grpSpPr bwMode="auto">
          <a:xfrm>
            <a:off x="349250" y="2392363"/>
            <a:ext cx="5356225" cy="3916362"/>
            <a:chOff x="268" y="1180"/>
            <a:chExt cx="3374" cy="2467"/>
          </a:xfrm>
        </p:grpSpPr>
        <p:sp>
          <p:nvSpPr>
            <p:cNvPr id="29747" name="Line 9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748" name="Rectangle 98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2756" name="Freeform 95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Rectangle 96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51" name="Text Box 97"/>
            <p:cNvSpPr txBox="1">
              <a:spLocks noChangeArrowheads="1"/>
            </p:cNvSpPr>
            <p:nvPr/>
          </p:nvSpPr>
          <p:spPr bwMode="auto">
            <a:xfrm>
              <a:off x="540" y="2923"/>
              <a:ext cx="29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AP MAC addr  H1 MAC addr R1 MAC addr</a:t>
              </a:r>
            </a:p>
          </p:txBody>
        </p:sp>
        <p:sp>
          <p:nvSpPr>
            <p:cNvPr id="29752" name="Line 9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753" name="Line 10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754" name="Line 10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72762" name="Group 106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29773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1" name="Freeform 10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82" name="Freeform 10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2763" name="Group 107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29770" name="Rectangle 108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8" name="Freeform 109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79" name="Freeform 110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2764" name="Group 111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29767" name="Rectangle 112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5" name="Freeform 11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76" name="Freeform 11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9758" name="Line 115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72766" name="Group 116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29764" name="Rectangle 11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2" name="Freeform 11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73" name="Freeform 11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9760" name="Text Box 120"/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  <a:cs typeface="Arial" charset="0"/>
                </a:rPr>
                <a:t>address 1</a:t>
              </a:r>
            </a:p>
          </p:txBody>
        </p:sp>
        <p:sp>
          <p:nvSpPr>
            <p:cNvPr id="29761" name="Text Box 121"/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  <a:cs typeface="Arial" charset="0"/>
                </a:rPr>
                <a:t>address 2</a:t>
              </a:r>
            </a:p>
          </p:txBody>
        </p:sp>
        <p:sp>
          <p:nvSpPr>
            <p:cNvPr id="29762" name="Text Box 122"/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  <a:cs typeface="Arial" charset="0"/>
                </a:rPr>
                <a:t>address 3</a:t>
              </a:r>
            </a:p>
          </p:txBody>
        </p:sp>
        <p:sp>
          <p:nvSpPr>
            <p:cNvPr id="29763" name="Text Box 123"/>
            <p:cNvSpPr txBox="1">
              <a:spLocks noChangeArrowheads="1"/>
            </p:cNvSpPr>
            <p:nvPr/>
          </p:nvSpPr>
          <p:spPr bwMode="auto">
            <a:xfrm>
              <a:off x="2619" y="3414"/>
              <a:ext cx="9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802.</a:t>
              </a:r>
              <a:r>
                <a:rPr lang="en-US" b="1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11</a:t>
              </a:r>
              <a:r>
                <a:rPr lang="en-US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smtClean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411808" name="Group 160"/>
          <p:cNvGrpSpPr>
            <a:grpSpLocks/>
          </p:cNvGrpSpPr>
          <p:nvPr/>
        </p:nvGrpSpPr>
        <p:grpSpPr bwMode="auto">
          <a:xfrm>
            <a:off x="3811588" y="2811463"/>
            <a:ext cx="4186237" cy="2155825"/>
            <a:chOff x="2401" y="1771"/>
            <a:chExt cx="2637" cy="1358"/>
          </a:xfrm>
        </p:grpSpPr>
        <p:sp>
          <p:nvSpPr>
            <p:cNvPr id="72727" name="Freeform 130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Line 127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722" name="Rectangle 129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7668" name="Rectangle 131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24" name="Text Box 132"/>
            <p:cNvSpPr txBox="1">
              <a:spLocks noChangeArrowheads="1"/>
            </p:cNvSpPr>
            <p:nvPr/>
          </p:nvSpPr>
          <p:spPr bwMode="auto">
            <a:xfrm>
              <a:off x="2802" y="2424"/>
              <a:ext cx="20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R1 MAC addr  H1 MAC addr </a:t>
              </a:r>
            </a:p>
          </p:txBody>
        </p:sp>
        <p:sp>
          <p:nvSpPr>
            <p:cNvPr id="29725" name="Line 133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726" name="Line 134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727" name="Line 135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72735" name="Group 136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29744" name="Rectangle 13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52" name="Freeform 13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53" name="Freeform 13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2736" name="Group 140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29741" name="Rectangle 14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9" name="Freeform 14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50" name="Freeform 14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2737" name="Group 144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29738" name="Rectangle 14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6" name="Freeform 14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47" name="Freeform 14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2738" name="Group 149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29735" name="Rectangle 150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3" name="Freeform 151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44" name="Freeform 152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9732" name="Text Box 153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29733" name="Text Box 154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29734" name="Text Box 156"/>
            <p:cNvSpPr txBox="1">
              <a:spLocks noChangeArrowheads="1"/>
            </p:cNvSpPr>
            <p:nvPr/>
          </p:nvSpPr>
          <p:spPr bwMode="auto">
            <a:xfrm>
              <a:off x="4146" y="2896"/>
              <a:ext cx="8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802.</a:t>
              </a:r>
              <a:r>
                <a:rPr lang="en-US" b="1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3</a:t>
              </a:r>
              <a:r>
                <a:rPr lang="en-US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smtClean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72716" name="Group 361"/>
          <p:cNvGrpSpPr>
            <a:grpSpLocks/>
          </p:cNvGrpSpPr>
          <p:nvPr/>
        </p:nvGrpSpPr>
        <p:grpSpPr bwMode="auto">
          <a:xfrm>
            <a:off x="3311525" y="2235200"/>
            <a:ext cx="762000" cy="663575"/>
            <a:chOff x="2967" y="478"/>
            <a:chExt cx="788" cy="625"/>
          </a:xfrm>
        </p:grpSpPr>
        <p:pic>
          <p:nvPicPr>
            <p:cNvPr id="727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7" name="Group 356"/>
          <p:cNvGrpSpPr>
            <a:grpSpLocks/>
          </p:cNvGrpSpPr>
          <p:nvPr/>
        </p:nvGrpSpPr>
        <p:grpSpPr bwMode="auto">
          <a:xfrm>
            <a:off x="1909763" y="1798638"/>
            <a:ext cx="609600" cy="598487"/>
            <a:chOff x="313" y="1497"/>
            <a:chExt cx="1152" cy="1014"/>
          </a:xfrm>
        </p:grpSpPr>
        <p:pic>
          <p:nvPicPr>
            <p:cNvPr id="72723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4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8" name="Group 356"/>
          <p:cNvGrpSpPr>
            <a:grpSpLocks/>
          </p:cNvGrpSpPr>
          <p:nvPr/>
        </p:nvGrpSpPr>
        <p:grpSpPr bwMode="auto">
          <a:xfrm>
            <a:off x="2874963" y="1493838"/>
            <a:ext cx="609600" cy="598487"/>
            <a:chOff x="313" y="1497"/>
            <a:chExt cx="1152" cy="1014"/>
          </a:xfrm>
        </p:grpSpPr>
        <p:pic>
          <p:nvPicPr>
            <p:cNvPr id="72721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2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719" name="Rectangle 49"/>
          <p:cNvSpPr txBox="1">
            <a:spLocks noChangeArrowheads="1"/>
          </p:cNvSpPr>
          <p:nvPr/>
        </p:nvSpPr>
        <p:spPr bwMode="auto">
          <a:xfrm>
            <a:off x="533400" y="157163"/>
            <a:ext cx="6405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+mj-lt"/>
              </a:rPr>
              <a:t>802.11 frame: addressing</a:t>
            </a:r>
          </a:p>
        </p:txBody>
      </p:sp>
    </p:spTree>
    <p:extLst>
      <p:ext uri="{BB962C8B-B14F-4D97-AF65-F5344CB8AC3E}">
        <p14:creationId xmlns:p14="http://schemas.microsoft.com/office/powerpoint/2010/main" val="289494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5" name="Group 2"/>
          <p:cNvGrpSpPr>
            <a:grpSpLocks/>
          </p:cNvGrpSpPr>
          <p:nvPr/>
        </p:nvGrpSpPr>
        <p:grpSpPr bwMode="auto">
          <a:xfrm>
            <a:off x="519113" y="2179638"/>
            <a:ext cx="8077200" cy="985837"/>
            <a:chOff x="240" y="887"/>
            <a:chExt cx="5088" cy="621"/>
          </a:xfrm>
        </p:grpSpPr>
        <p:sp>
          <p:nvSpPr>
            <p:cNvPr id="3075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3075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3075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6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6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3076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>
                <a:latin typeface="Arial" charset="0"/>
                <a:cs typeface="+mn-cs"/>
              </a:endParaRPr>
            </a:p>
          </p:txBody>
        </p:sp>
        <p:sp>
          <p:nvSpPr>
            <p:cNvPr id="3076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3076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3076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6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7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3077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7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smtClean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smtClean="0">
                  <a:latin typeface="Arial" charset="0"/>
                  <a:cs typeface="+mn-cs"/>
                </a:rPr>
                <a:t>control</a:t>
              </a:r>
            </a:p>
          </p:txBody>
        </p:sp>
      </p:grpSp>
      <p:grpSp>
        <p:nvGrpSpPr>
          <p:cNvPr id="74756" name="Group 23"/>
          <p:cNvGrpSpPr>
            <a:grpSpLocks/>
          </p:cNvGrpSpPr>
          <p:nvPr/>
        </p:nvGrpSpPr>
        <p:grpSpPr bwMode="auto">
          <a:xfrm>
            <a:off x="442913" y="3856038"/>
            <a:ext cx="8534400" cy="954087"/>
            <a:chOff x="240" y="1991"/>
            <a:chExt cx="5376" cy="601"/>
          </a:xfrm>
        </p:grpSpPr>
        <p:sp>
          <p:nvSpPr>
            <p:cNvPr id="30735" name="Rectangle 24"/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Type</a:t>
              </a:r>
            </a:p>
          </p:txBody>
        </p:sp>
        <p:sp>
          <p:nvSpPr>
            <p:cNvPr id="30736" name="Rectangle 25"/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From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7" name="Rectangle 26"/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Subtype</a:t>
              </a:r>
            </a:p>
          </p:txBody>
        </p:sp>
        <p:sp>
          <p:nvSpPr>
            <p:cNvPr id="30738" name="Rectangle 27"/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To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9" name="Rectangle 28"/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More 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frag</a:t>
              </a:r>
            </a:p>
          </p:txBody>
        </p:sp>
        <p:sp>
          <p:nvSpPr>
            <p:cNvPr id="30740" name="Rectangle 29"/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WEP</a:t>
              </a:r>
            </a:p>
          </p:txBody>
        </p:sp>
        <p:sp>
          <p:nvSpPr>
            <p:cNvPr id="30741" name="Rectangle 30"/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More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data</a:t>
              </a:r>
            </a:p>
          </p:txBody>
        </p:sp>
        <p:sp>
          <p:nvSpPr>
            <p:cNvPr id="30742" name="Rectangle 31"/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Power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mgt</a:t>
              </a:r>
            </a:p>
          </p:txBody>
        </p:sp>
        <p:sp>
          <p:nvSpPr>
            <p:cNvPr id="30743" name="Rectangle 32"/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Retry</a:t>
              </a:r>
            </a:p>
          </p:txBody>
        </p:sp>
        <p:sp>
          <p:nvSpPr>
            <p:cNvPr id="30744" name="Rectangle 33"/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Rsvd</a:t>
              </a:r>
            </a:p>
          </p:txBody>
        </p:sp>
        <p:sp>
          <p:nvSpPr>
            <p:cNvPr id="30745" name="Rectangle 34"/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Protocol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cs typeface="+mn-cs"/>
                </a:rPr>
                <a:t>version</a:t>
              </a:r>
            </a:p>
          </p:txBody>
        </p:sp>
        <p:sp>
          <p:nvSpPr>
            <p:cNvPr id="30746" name="Text Box 35"/>
            <p:cNvSpPr txBox="1">
              <a:spLocks noChangeArrowheads="1"/>
            </p:cNvSpPr>
            <p:nvPr/>
          </p:nvSpPr>
          <p:spPr bwMode="auto">
            <a:xfrm>
              <a:off x="518" y="19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7" name="Text Box 36"/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8" name="Text Box 37"/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49" name="Text Box 38"/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0" name="Text Box 39"/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1" name="Text Box 40"/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2" name="Text Box 41"/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3" name="Text Box 42"/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4" name="Text Box 43"/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5" name="Text Box 44"/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6" name="Text Box 45"/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74757" name="Freeform 47"/>
          <p:cNvSpPr>
            <a:spLocks/>
          </p:cNvSpPr>
          <p:nvPr/>
        </p:nvSpPr>
        <p:spPr bwMode="auto">
          <a:xfrm>
            <a:off x="430213" y="3144838"/>
            <a:ext cx="8713787" cy="1066800"/>
          </a:xfrm>
          <a:custGeom>
            <a:avLst/>
            <a:gdLst>
              <a:gd name="T0" fmla="*/ 2147483647 w 5489"/>
              <a:gd name="T1" fmla="*/ 0 h 672"/>
              <a:gd name="T2" fmla="*/ 0 w 5489"/>
              <a:gd name="T3" fmla="*/ 2147483647 h 672"/>
              <a:gd name="T4" fmla="*/ 2147483647 w 5489"/>
              <a:gd name="T5" fmla="*/ 2147483647 h 672"/>
              <a:gd name="T6" fmla="*/ 2147483647 w 5489"/>
              <a:gd name="T7" fmla="*/ 0 h 672"/>
              <a:gd name="T8" fmla="*/ 2147483647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8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Text Box 49"/>
          <p:cNvSpPr txBox="1">
            <a:spLocks noChangeArrowheads="1"/>
          </p:cNvSpPr>
          <p:nvPr/>
        </p:nvSpPr>
        <p:spPr bwMode="auto">
          <a:xfrm>
            <a:off x="2132013" y="1335088"/>
            <a:ext cx="31813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duration of reserved </a:t>
            </a:r>
          </a:p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transmission time (RTS/CTS)</a:t>
            </a:r>
          </a:p>
        </p:txBody>
      </p:sp>
      <p:sp>
        <p:nvSpPr>
          <p:cNvPr id="30728" name="Line 50"/>
          <p:cNvSpPr>
            <a:spLocks noChangeShapeType="1"/>
          </p:cNvSpPr>
          <p:nvPr/>
        </p:nvSpPr>
        <p:spPr bwMode="auto">
          <a:xfrm flipH="1">
            <a:off x="1905000" y="1554163"/>
            <a:ext cx="258763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729" name="Text Box 51"/>
          <p:cNvSpPr txBox="1">
            <a:spLocks noChangeArrowheads="1"/>
          </p:cNvSpPr>
          <p:nvPr/>
        </p:nvSpPr>
        <p:spPr bwMode="auto">
          <a:xfrm>
            <a:off x="5926138" y="1196975"/>
            <a:ext cx="14033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frame seq #</a:t>
            </a:r>
          </a:p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(for RDT)</a:t>
            </a:r>
          </a:p>
        </p:txBody>
      </p:sp>
      <p:sp>
        <p:nvSpPr>
          <p:cNvPr id="30730" name="Line 52"/>
          <p:cNvSpPr>
            <a:spLocks noChangeShapeType="1"/>
          </p:cNvSpPr>
          <p:nvPr/>
        </p:nvSpPr>
        <p:spPr bwMode="auto">
          <a:xfrm flipH="1">
            <a:off x="5410200" y="1493838"/>
            <a:ext cx="487363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731" name="Line 53"/>
          <p:cNvSpPr>
            <a:spLocks noChangeShapeType="1"/>
          </p:cNvSpPr>
          <p:nvPr/>
        </p:nvSpPr>
        <p:spPr bwMode="auto">
          <a:xfrm flipH="1" flipV="1">
            <a:off x="2012950" y="4908550"/>
            <a:ext cx="25876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732" name="Text Box 54"/>
          <p:cNvSpPr txBox="1">
            <a:spLocks noChangeArrowheads="1"/>
          </p:cNvSpPr>
          <p:nvPr/>
        </p:nvSpPr>
        <p:spPr bwMode="auto">
          <a:xfrm>
            <a:off x="2192338" y="5480050"/>
            <a:ext cx="2579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frame type</a:t>
            </a:r>
          </a:p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(RTS, CTS, ACK, data)</a:t>
            </a:r>
          </a:p>
        </p:txBody>
      </p:sp>
      <p:sp>
        <p:nvSpPr>
          <p:cNvPr id="74764" name="Rectangle 49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>
                <a:solidFill>
                  <a:srgbClr val="000099"/>
                </a:solidFill>
                <a:latin typeface="Gill Sans MT" charset="0"/>
              </a:rPr>
              <a:t>802.11 frame: more</a:t>
            </a:r>
          </a:p>
        </p:txBody>
      </p:sp>
    </p:spTree>
    <p:extLst>
      <p:ext uri="{BB962C8B-B14F-4D97-AF65-F5344CB8AC3E}">
        <p14:creationId xmlns:p14="http://schemas.microsoft.com/office/powerpoint/2010/main" val="2098753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74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+mj-lt"/>
                <a:cs typeface="+mn-cs"/>
              </a:rPr>
              <a:t>802.11: mobility within same subnet</a:t>
            </a:r>
          </a:p>
        </p:txBody>
      </p:sp>
      <p:sp>
        <p:nvSpPr>
          <p:cNvPr id="31749" name="Rectangle 94"/>
          <p:cNvSpPr>
            <a:spLocks noGrp="1" noChangeArrowheads="1"/>
          </p:cNvSpPr>
          <p:nvPr>
            <p:ph type="body" sz="half" idx="1"/>
          </p:nvPr>
        </p:nvSpPr>
        <p:spPr>
          <a:xfrm>
            <a:off x="452438" y="1325563"/>
            <a:ext cx="3643312" cy="4648200"/>
          </a:xfrm>
        </p:spPr>
        <p:txBody>
          <a:bodyPr/>
          <a:lstStyle/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>
                <a:latin typeface="Gill Sans MT" charset="0"/>
                <a:cs typeface="+mn-cs"/>
              </a:rPr>
              <a:t>H1 remains in same IP subnet: IP address can remain same</a:t>
            </a:r>
          </a:p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>
                <a:latin typeface="Gill Sans MT" charset="0"/>
                <a:cs typeface="+mn-cs"/>
              </a:rPr>
              <a:t>switch: which AP is associated with H1?</a:t>
            </a:r>
          </a:p>
          <a:p>
            <a:pPr marL="685800" lvl="1" indent="-228600">
              <a:lnSpc>
                <a:spcPts val="2600"/>
              </a:lnSpc>
              <a:tabLst>
                <a:tab pos="746125" algn="l"/>
              </a:tabLst>
              <a:defRPr/>
            </a:pPr>
            <a:r>
              <a:rPr lang="en-US">
                <a:latin typeface="Gill Sans MT" charset="0"/>
              </a:rPr>
              <a:t>self-learning (Ch. 5): switch will see frame from H1 and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>
                <a:latin typeface="Gill Sans MT" charset="0"/>
              </a:rPr>
              <a:t>remember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>
                <a:latin typeface="Gill Sans MT" charset="0"/>
              </a:rPr>
              <a:t> which switch port can be used to reach H1</a:t>
            </a:r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6380163" y="3179763"/>
            <a:ext cx="2154237" cy="209391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51" name="Oval 38"/>
          <p:cNvSpPr>
            <a:spLocks noChangeArrowheads="1"/>
          </p:cNvSpPr>
          <p:nvPr/>
        </p:nvSpPr>
        <p:spPr bwMode="auto">
          <a:xfrm>
            <a:off x="4673600" y="3241675"/>
            <a:ext cx="2278063" cy="205105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52" name="Line 59"/>
          <p:cNvSpPr>
            <a:spLocks noChangeShapeType="1"/>
          </p:cNvSpPr>
          <p:nvPr/>
        </p:nvSpPr>
        <p:spPr bwMode="auto">
          <a:xfrm>
            <a:off x="6792913" y="4225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53" name="Line 60"/>
          <p:cNvSpPr>
            <a:spLocks noChangeShapeType="1"/>
          </p:cNvSpPr>
          <p:nvPr/>
        </p:nvSpPr>
        <p:spPr bwMode="auto">
          <a:xfrm flipH="1">
            <a:off x="6305550" y="41290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54" name="Line 61"/>
          <p:cNvSpPr>
            <a:spLocks noChangeShapeType="1"/>
          </p:cNvSpPr>
          <p:nvPr/>
        </p:nvSpPr>
        <p:spPr bwMode="auto">
          <a:xfrm flipH="1">
            <a:off x="6319838" y="42052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55" name="Line 62"/>
          <p:cNvSpPr>
            <a:spLocks noChangeShapeType="1"/>
          </p:cNvSpPr>
          <p:nvPr/>
        </p:nvSpPr>
        <p:spPr bwMode="auto">
          <a:xfrm flipH="1">
            <a:off x="6262688" y="4271963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76811" name="Group 356"/>
          <p:cNvGrpSpPr>
            <a:grpSpLocks/>
          </p:cNvGrpSpPr>
          <p:nvPr/>
        </p:nvGrpSpPr>
        <p:grpSpPr bwMode="auto">
          <a:xfrm>
            <a:off x="8005763" y="3667125"/>
            <a:ext cx="333375" cy="369888"/>
            <a:chOff x="313" y="1497"/>
            <a:chExt cx="1152" cy="1014"/>
          </a:xfrm>
        </p:grpSpPr>
        <p:pic>
          <p:nvPicPr>
            <p:cNvPr id="76856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7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2" name="Group 403"/>
          <p:cNvGrpSpPr>
            <a:grpSpLocks/>
          </p:cNvGrpSpPr>
          <p:nvPr/>
        </p:nvGrpSpPr>
        <p:grpSpPr bwMode="auto">
          <a:xfrm>
            <a:off x="4968875" y="4156075"/>
            <a:ext cx="525463" cy="392113"/>
            <a:chOff x="2751" y="1851"/>
            <a:chExt cx="462" cy="478"/>
          </a:xfrm>
        </p:grpSpPr>
        <p:pic>
          <p:nvPicPr>
            <p:cNvPr id="76854" name="Picture 364" descr="iphone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3" name="Group 356"/>
          <p:cNvGrpSpPr>
            <a:grpSpLocks/>
          </p:cNvGrpSpPr>
          <p:nvPr/>
        </p:nvGrpSpPr>
        <p:grpSpPr bwMode="auto">
          <a:xfrm>
            <a:off x="7345363" y="4592638"/>
            <a:ext cx="363537" cy="338137"/>
            <a:chOff x="313" y="1497"/>
            <a:chExt cx="1152" cy="1014"/>
          </a:xfrm>
        </p:grpSpPr>
        <p:pic>
          <p:nvPicPr>
            <p:cNvPr id="76852" name="Picture 354" descr="laptop_stylized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3" name="Picture 355" descr="antenna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4" name="Group 356"/>
          <p:cNvGrpSpPr>
            <a:grpSpLocks/>
          </p:cNvGrpSpPr>
          <p:nvPr/>
        </p:nvGrpSpPr>
        <p:grpSpPr bwMode="auto">
          <a:xfrm>
            <a:off x="6116638" y="4613275"/>
            <a:ext cx="376237" cy="347663"/>
            <a:chOff x="313" y="1497"/>
            <a:chExt cx="1152" cy="1014"/>
          </a:xfrm>
        </p:grpSpPr>
        <p:pic>
          <p:nvPicPr>
            <p:cNvPr id="76850" name="Picture 354" descr="laptop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1" name="Picture 355" descr="antenna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5" name="Group 356"/>
          <p:cNvGrpSpPr>
            <a:grpSpLocks/>
          </p:cNvGrpSpPr>
          <p:nvPr/>
        </p:nvGrpSpPr>
        <p:grpSpPr bwMode="auto">
          <a:xfrm>
            <a:off x="5394325" y="4632325"/>
            <a:ext cx="384175" cy="438150"/>
            <a:chOff x="313" y="1497"/>
            <a:chExt cx="1152" cy="1014"/>
          </a:xfrm>
        </p:grpSpPr>
        <p:pic>
          <p:nvPicPr>
            <p:cNvPr id="76848" name="Picture 354" descr="laptop_stylized_small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9" name="Picture 355" descr="antenna_stylize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6" name="Group 403"/>
          <p:cNvGrpSpPr>
            <a:grpSpLocks/>
          </p:cNvGrpSpPr>
          <p:nvPr/>
        </p:nvGrpSpPr>
        <p:grpSpPr bwMode="auto">
          <a:xfrm>
            <a:off x="5292725" y="3475038"/>
            <a:ext cx="487363" cy="401637"/>
            <a:chOff x="2751" y="1851"/>
            <a:chExt cx="462" cy="478"/>
          </a:xfrm>
        </p:grpSpPr>
        <p:pic>
          <p:nvPicPr>
            <p:cNvPr id="76846" name="Picture 364" descr="iphone_stylized_sm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7" name="Group 403"/>
          <p:cNvGrpSpPr>
            <a:grpSpLocks/>
          </p:cNvGrpSpPr>
          <p:nvPr/>
        </p:nvGrpSpPr>
        <p:grpSpPr bwMode="auto">
          <a:xfrm>
            <a:off x="7853363" y="4135438"/>
            <a:ext cx="527050" cy="392112"/>
            <a:chOff x="2751" y="1851"/>
            <a:chExt cx="462" cy="478"/>
          </a:xfrm>
        </p:grpSpPr>
        <p:pic>
          <p:nvPicPr>
            <p:cNvPr id="76844" name="Picture 364" descr="iphone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8" name="Group 356"/>
          <p:cNvGrpSpPr>
            <a:grpSpLocks/>
          </p:cNvGrpSpPr>
          <p:nvPr/>
        </p:nvGrpSpPr>
        <p:grpSpPr bwMode="auto">
          <a:xfrm>
            <a:off x="6421438" y="3992563"/>
            <a:ext cx="376237" cy="349250"/>
            <a:chOff x="313" y="1497"/>
            <a:chExt cx="1152" cy="1014"/>
          </a:xfrm>
        </p:grpSpPr>
        <p:pic>
          <p:nvPicPr>
            <p:cNvPr id="76842" name="Picture 354" descr="laptop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3" name="Picture 355" descr="antenna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9" name="Group 361"/>
          <p:cNvGrpSpPr>
            <a:grpSpLocks/>
          </p:cNvGrpSpPr>
          <p:nvPr/>
        </p:nvGrpSpPr>
        <p:grpSpPr bwMode="auto">
          <a:xfrm>
            <a:off x="5516563" y="3810000"/>
            <a:ext cx="762000" cy="663575"/>
            <a:chOff x="2967" y="478"/>
            <a:chExt cx="788" cy="625"/>
          </a:xfrm>
        </p:grpSpPr>
        <p:pic>
          <p:nvPicPr>
            <p:cNvPr id="7684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20" name="Group 361"/>
          <p:cNvGrpSpPr>
            <a:grpSpLocks/>
          </p:cNvGrpSpPr>
          <p:nvPr/>
        </p:nvGrpSpPr>
        <p:grpSpPr bwMode="auto">
          <a:xfrm>
            <a:off x="7153275" y="3830638"/>
            <a:ext cx="762000" cy="661987"/>
            <a:chOff x="2967" y="478"/>
            <a:chExt cx="788" cy="625"/>
          </a:xfrm>
        </p:grpSpPr>
        <p:pic>
          <p:nvPicPr>
            <p:cNvPr id="76838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39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66" name="Text Box 18"/>
          <p:cNvSpPr txBox="1">
            <a:spLocks noChangeArrowheads="1"/>
          </p:cNvSpPr>
          <p:nvPr/>
        </p:nvSpPr>
        <p:spPr bwMode="auto">
          <a:xfrm>
            <a:off x="5719763" y="4894263"/>
            <a:ext cx="4460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smtClean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31767" name="Text Box 20"/>
          <p:cNvSpPr txBox="1">
            <a:spLocks noChangeArrowheads="1"/>
          </p:cNvSpPr>
          <p:nvPr/>
        </p:nvSpPr>
        <p:spPr bwMode="auto">
          <a:xfrm>
            <a:off x="7721600" y="48879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smtClean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31768" name="Text Box 20"/>
          <p:cNvSpPr txBox="1">
            <a:spLocks noChangeArrowheads="1"/>
          </p:cNvSpPr>
          <p:nvPr/>
        </p:nvSpPr>
        <p:spPr bwMode="auto">
          <a:xfrm>
            <a:off x="4613275" y="49895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smtClean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31769" name="Line 13"/>
          <p:cNvSpPr>
            <a:spLocks noChangeShapeType="1"/>
          </p:cNvSpPr>
          <p:nvPr/>
        </p:nvSpPr>
        <p:spPr bwMode="auto">
          <a:xfrm flipV="1">
            <a:off x="6524625" y="1941513"/>
            <a:ext cx="14288" cy="773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70" name="Line 13"/>
          <p:cNvSpPr>
            <a:spLocks noChangeShapeType="1"/>
          </p:cNvSpPr>
          <p:nvPr/>
        </p:nvSpPr>
        <p:spPr bwMode="auto">
          <a:xfrm flipH="1" flipV="1">
            <a:off x="6630988" y="2997200"/>
            <a:ext cx="744537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71" name="Line 13"/>
          <p:cNvSpPr>
            <a:spLocks noChangeShapeType="1"/>
          </p:cNvSpPr>
          <p:nvPr/>
        </p:nvSpPr>
        <p:spPr bwMode="auto">
          <a:xfrm flipV="1">
            <a:off x="5784850" y="3017838"/>
            <a:ext cx="657225" cy="1138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76827" name="Group 332"/>
          <p:cNvGrpSpPr>
            <a:grpSpLocks/>
          </p:cNvGrpSpPr>
          <p:nvPr/>
        </p:nvGrpSpPr>
        <p:grpSpPr bwMode="auto">
          <a:xfrm>
            <a:off x="6075363" y="1689100"/>
            <a:ext cx="881062" cy="454025"/>
            <a:chOff x="2356" y="1300"/>
            <a:chExt cx="555" cy="194"/>
          </a:xfrm>
        </p:grpSpPr>
        <p:sp>
          <p:nvSpPr>
            <p:cNvPr id="7683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</a:endParaRPr>
            </a:p>
          </p:txBody>
        </p:sp>
        <p:sp>
          <p:nvSpPr>
            <p:cNvPr id="7683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7683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</a:endParaRPr>
            </a:p>
          </p:txBody>
        </p:sp>
        <p:grpSp>
          <p:nvGrpSpPr>
            <p:cNvPr id="76833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6836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37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79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780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pic>
        <p:nvPicPr>
          <p:cNvPr id="31773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2619375"/>
            <a:ext cx="703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403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Oval 2"/>
          <p:cNvSpPr>
            <a:spLocks noChangeArrowheads="1"/>
          </p:cNvSpPr>
          <p:nvPr/>
        </p:nvSpPr>
        <p:spPr bwMode="auto">
          <a:xfrm>
            <a:off x="5029200" y="1292225"/>
            <a:ext cx="3479800" cy="3416300"/>
          </a:xfrm>
          <a:prstGeom prst="ellipse">
            <a:avLst/>
          </a:prstGeom>
          <a:solidFill>
            <a:schemeClr val="accent1">
              <a:alpha val="4901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>
              <a:latin typeface="Arial" charset="0"/>
              <a:cs typeface="+mn-cs"/>
            </a:endParaRPr>
          </a:p>
        </p:txBody>
      </p:sp>
      <p:grpSp>
        <p:nvGrpSpPr>
          <p:cNvPr id="82948" name="Group 4"/>
          <p:cNvGrpSpPr>
            <a:grpSpLocks/>
          </p:cNvGrpSpPr>
          <p:nvPr/>
        </p:nvGrpSpPr>
        <p:grpSpPr bwMode="auto">
          <a:xfrm>
            <a:off x="6626225" y="2863850"/>
            <a:ext cx="333375" cy="336550"/>
            <a:chOff x="1334" y="2718"/>
            <a:chExt cx="210" cy="212"/>
          </a:xfrm>
        </p:grpSpPr>
        <p:sp>
          <p:nvSpPr>
            <p:cNvPr id="34860" name="Oval 5"/>
            <p:cNvSpPr>
              <a:spLocks noChangeArrowheads="1"/>
            </p:cNvSpPr>
            <p:nvPr/>
          </p:nvSpPr>
          <p:spPr bwMode="auto">
            <a:xfrm>
              <a:off x="1352" y="2728"/>
              <a:ext cx="192" cy="1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4861" name="Text Box 6"/>
            <p:cNvSpPr txBox="1">
              <a:spLocks noChangeArrowheads="1"/>
            </p:cNvSpPr>
            <p:nvPr/>
          </p:nvSpPr>
          <p:spPr bwMode="auto">
            <a:xfrm>
              <a:off x="1334" y="271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smtClean="0">
                  <a:solidFill>
                    <a:schemeClr val="bg1"/>
                  </a:solidFill>
                  <a:latin typeface="Arial" charset="0"/>
                  <a:cs typeface="+mn-cs"/>
                </a:rPr>
                <a:t>M</a:t>
              </a:r>
            </a:p>
          </p:txBody>
        </p:sp>
      </p:grpSp>
      <p:sp>
        <p:nvSpPr>
          <p:cNvPr id="34822" name="Line 7"/>
          <p:cNvSpPr>
            <a:spLocks noChangeShapeType="1"/>
          </p:cNvSpPr>
          <p:nvPr/>
        </p:nvSpPr>
        <p:spPr bwMode="auto">
          <a:xfrm>
            <a:off x="6972300" y="3019425"/>
            <a:ext cx="1524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4823" name="Line 8"/>
          <p:cNvSpPr>
            <a:spLocks noChangeShapeType="1"/>
          </p:cNvSpPr>
          <p:nvPr/>
        </p:nvSpPr>
        <p:spPr bwMode="auto">
          <a:xfrm>
            <a:off x="5029200" y="3019425"/>
            <a:ext cx="1587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7591425" y="2736850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smtClean="0">
                <a:latin typeface="Arial" charset="0"/>
                <a:cs typeface="+mn-cs"/>
              </a:rPr>
              <a:t>radius of</a:t>
            </a:r>
          </a:p>
          <a:p>
            <a:pPr eaLnBrk="1" hangingPunct="1">
              <a:defRPr/>
            </a:pPr>
            <a:r>
              <a:rPr lang="en-US" sz="1600" smtClean="0">
                <a:latin typeface="Arial" charset="0"/>
                <a:cs typeface="+mn-cs"/>
              </a:rPr>
              <a:t>coverage</a:t>
            </a:r>
          </a:p>
        </p:txBody>
      </p:sp>
      <p:grpSp>
        <p:nvGrpSpPr>
          <p:cNvPr id="82952" name="Group 10"/>
          <p:cNvGrpSpPr>
            <a:grpSpLocks/>
          </p:cNvGrpSpPr>
          <p:nvPr/>
        </p:nvGrpSpPr>
        <p:grpSpPr bwMode="auto">
          <a:xfrm>
            <a:off x="6067425" y="2228850"/>
            <a:ext cx="320675" cy="336550"/>
            <a:chOff x="4166" y="3398"/>
            <a:chExt cx="202" cy="212"/>
          </a:xfrm>
        </p:grpSpPr>
        <p:sp>
          <p:nvSpPr>
            <p:cNvPr id="34858" name="Oval 11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4859" name="Text Box 12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smtClean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3" name="Group 13"/>
          <p:cNvGrpSpPr>
            <a:grpSpLocks/>
          </p:cNvGrpSpPr>
          <p:nvPr/>
        </p:nvGrpSpPr>
        <p:grpSpPr bwMode="auto">
          <a:xfrm>
            <a:off x="6981825" y="3524250"/>
            <a:ext cx="320675" cy="336550"/>
            <a:chOff x="4166" y="3398"/>
            <a:chExt cx="202" cy="212"/>
          </a:xfrm>
        </p:grpSpPr>
        <p:sp>
          <p:nvSpPr>
            <p:cNvPr id="34856" name="Oval 14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4857" name="Text Box 15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smtClean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4" name="Group 16"/>
          <p:cNvGrpSpPr>
            <a:grpSpLocks/>
          </p:cNvGrpSpPr>
          <p:nvPr/>
        </p:nvGrpSpPr>
        <p:grpSpPr bwMode="auto">
          <a:xfrm>
            <a:off x="5775325" y="3587750"/>
            <a:ext cx="320675" cy="336550"/>
            <a:chOff x="4166" y="3398"/>
            <a:chExt cx="202" cy="212"/>
          </a:xfrm>
        </p:grpSpPr>
        <p:sp>
          <p:nvSpPr>
            <p:cNvPr id="34854" name="Oval 17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4855" name="Text Box 18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smtClean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5" name="Group 19"/>
          <p:cNvGrpSpPr>
            <a:grpSpLocks/>
          </p:cNvGrpSpPr>
          <p:nvPr/>
        </p:nvGrpSpPr>
        <p:grpSpPr bwMode="auto">
          <a:xfrm>
            <a:off x="7131050" y="2127250"/>
            <a:ext cx="306388" cy="336550"/>
            <a:chOff x="4784" y="2710"/>
            <a:chExt cx="193" cy="212"/>
          </a:xfrm>
        </p:grpSpPr>
        <p:sp>
          <p:nvSpPr>
            <p:cNvPr id="34852" name="Oval 20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>
                <a:cs typeface="+mn-cs"/>
              </a:endParaRPr>
            </a:p>
          </p:txBody>
        </p:sp>
        <p:sp>
          <p:nvSpPr>
            <p:cNvPr id="34853" name="Text Box 21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smtClean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6" name="Group 22"/>
          <p:cNvGrpSpPr>
            <a:grpSpLocks/>
          </p:cNvGrpSpPr>
          <p:nvPr/>
        </p:nvGrpSpPr>
        <p:grpSpPr bwMode="auto">
          <a:xfrm>
            <a:off x="6584950" y="3676650"/>
            <a:ext cx="306388" cy="336550"/>
            <a:chOff x="4784" y="2710"/>
            <a:chExt cx="193" cy="212"/>
          </a:xfrm>
        </p:grpSpPr>
        <p:sp>
          <p:nvSpPr>
            <p:cNvPr id="34850" name="Oval 23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>
                <a:cs typeface="+mn-cs"/>
              </a:endParaRPr>
            </a:p>
          </p:txBody>
        </p:sp>
        <p:sp>
          <p:nvSpPr>
            <p:cNvPr id="34851" name="Text Box 24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smtClean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7" name="Group 25"/>
          <p:cNvGrpSpPr>
            <a:grpSpLocks/>
          </p:cNvGrpSpPr>
          <p:nvPr/>
        </p:nvGrpSpPr>
        <p:grpSpPr bwMode="auto">
          <a:xfrm>
            <a:off x="6305550" y="2635250"/>
            <a:ext cx="306388" cy="336550"/>
            <a:chOff x="4784" y="2710"/>
            <a:chExt cx="193" cy="212"/>
          </a:xfrm>
        </p:grpSpPr>
        <p:sp>
          <p:nvSpPr>
            <p:cNvPr id="34848" name="Oval 26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>
                <a:cs typeface="+mn-cs"/>
              </a:endParaRPr>
            </a:p>
          </p:txBody>
        </p:sp>
        <p:sp>
          <p:nvSpPr>
            <p:cNvPr id="34849" name="Text Box 27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smtClean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8" name="Group 28"/>
          <p:cNvGrpSpPr>
            <a:grpSpLocks/>
          </p:cNvGrpSpPr>
          <p:nvPr/>
        </p:nvGrpSpPr>
        <p:grpSpPr bwMode="auto">
          <a:xfrm>
            <a:off x="7626350" y="3498850"/>
            <a:ext cx="306388" cy="336550"/>
            <a:chOff x="4784" y="2710"/>
            <a:chExt cx="193" cy="212"/>
          </a:xfrm>
        </p:grpSpPr>
        <p:sp>
          <p:nvSpPr>
            <p:cNvPr id="34846" name="Oval 29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>
                <a:cs typeface="+mn-cs"/>
              </a:endParaRPr>
            </a:p>
          </p:txBody>
        </p:sp>
        <p:sp>
          <p:nvSpPr>
            <p:cNvPr id="34847" name="Text Box 30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smtClean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9" name="Group 31"/>
          <p:cNvGrpSpPr>
            <a:grpSpLocks/>
          </p:cNvGrpSpPr>
          <p:nvPr/>
        </p:nvGrpSpPr>
        <p:grpSpPr bwMode="auto">
          <a:xfrm>
            <a:off x="5699125" y="4741863"/>
            <a:ext cx="2927350" cy="1330325"/>
            <a:chOff x="4270" y="2809"/>
            <a:chExt cx="1844" cy="838"/>
          </a:xfrm>
        </p:grpSpPr>
        <p:grpSp>
          <p:nvGrpSpPr>
            <p:cNvPr id="82963" name="Group 32"/>
            <p:cNvGrpSpPr>
              <a:grpSpLocks/>
            </p:cNvGrpSpPr>
            <p:nvPr/>
          </p:nvGrpSpPr>
          <p:grpSpPr bwMode="auto">
            <a:xfrm>
              <a:off x="4270" y="2878"/>
              <a:ext cx="210" cy="212"/>
              <a:chOff x="1334" y="2718"/>
              <a:chExt cx="210" cy="212"/>
            </a:xfrm>
          </p:grpSpPr>
          <p:sp>
            <p:nvSpPr>
              <p:cNvPr id="34844" name="Oval 33"/>
              <p:cNvSpPr>
                <a:spLocks noChangeArrowheads="1"/>
              </p:cNvSpPr>
              <p:nvPr/>
            </p:nvSpPr>
            <p:spPr bwMode="auto">
              <a:xfrm>
                <a:off x="1352" y="2728"/>
                <a:ext cx="192" cy="18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4845" name="Text Box 34"/>
              <p:cNvSpPr txBox="1">
                <a:spLocks noChangeArrowheads="1"/>
              </p:cNvSpPr>
              <p:nvPr/>
            </p:nvSpPr>
            <p:spPr bwMode="auto">
              <a:xfrm>
                <a:off x="1334" y="271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M</a:t>
                </a:r>
              </a:p>
            </p:txBody>
          </p:sp>
        </p:grpSp>
        <p:grpSp>
          <p:nvGrpSpPr>
            <p:cNvPr id="82964" name="Group 35"/>
            <p:cNvGrpSpPr>
              <a:grpSpLocks/>
            </p:cNvGrpSpPr>
            <p:nvPr/>
          </p:nvGrpSpPr>
          <p:grpSpPr bwMode="auto">
            <a:xfrm>
              <a:off x="4294" y="3166"/>
              <a:ext cx="202" cy="212"/>
              <a:chOff x="4166" y="3398"/>
              <a:chExt cx="202" cy="212"/>
            </a:xfrm>
          </p:grpSpPr>
          <p:sp>
            <p:nvSpPr>
              <p:cNvPr id="34842" name="Oval 36"/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92" cy="18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4843" name="Text Box 37"/>
              <p:cNvSpPr txBox="1">
                <a:spLocks noChangeArrowheads="1"/>
              </p:cNvSpPr>
              <p:nvPr/>
            </p:nvSpPr>
            <p:spPr bwMode="auto">
              <a:xfrm>
                <a:off x="4166" y="339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S</a:t>
                </a:r>
              </a:p>
            </p:txBody>
          </p:sp>
        </p:grpSp>
        <p:sp>
          <p:nvSpPr>
            <p:cNvPr id="34838" name="Text Box 38"/>
            <p:cNvSpPr txBox="1">
              <a:spLocks noChangeArrowheads="1"/>
            </p:cNvSpPr>
            <p:nvPr/>
          </p:nvSpPr>
          <p:spPr bwMode="auto">
            <a:xfrm>
              <a:off x="4462" y="2809"/>
              <a:ext cx="1652" cy="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en-US" smtClean="0">
                  <a:latin typeface="Arial" charset="0"/>
                  <a:cs typeface="+mn-cs"/>
                </a:rPr>
                <a:t>Master device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smtClean="0">
                  <a:latin typeface="Arial" charset="0"/>
                  <a:cs typeface="+mn-cs"/>
                </a:rPr>
                <a:t>Slave device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smtClean="0">
                  <a:latin typeface="Arial" charset="0"/>
                  <a:cs typeface="+mn-cs"/>
                </a:rPr>
                <a:t>Parked device (inactive)</a:t>
              </a:r>
            </a:p>
          </p:txBody>
        </p:sp>
        <p:grpSp>
          <p:nvGrpSpPr>
            <p:cNvPr id="82966" name="Group 39"/>
            <p:cNvGrpSpPr>
              <a:grpSpLocks/>
            </p:cNvGrpSpPr>
            <p:nvPr/>
          </p:nvGrpSpPr>
          <p:grpSpPr bwMode="auto">
            <a:xfrm>
              <a:off x="4292" y="3398"/>
              <a:ext cx="193" cy="212"/>
              <a:chOff x="4784" y="2710"/>
              <a:chExt cx="193" cy="212"/>
            </a:xfrm>
          </p:grpSpPr>
          <p:sp>
            <p:nvSpPr>
              <p:cNvPr id="34840" name="Oval 40"/>
              <p:cNvSpPr>
                <a:spLocks noChangeArrowheads="1"/>
              </p:cNvSpPr>
              <p:nvPr/>
            </p:nvSpPr>
            <p:spPr bwMode="auto">
              <a:xfrm>
                <a:off x="4784" y="2720"/>
                <a:ext cx="192" cy="184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b="1">
                  <a:cs typeface="+mn-cs"/>
                </a:endParaRPr>
              </a:p>
            </p:txBody>
          </p:sp>
          <p:sp>
            <p:nvSpPr>
              <p:cNvPr id="34841" name="Text Box 41"/>
              <p:cNvSpPr txBox="1">
                <a:spLocks noChangeArrowheads="1"/>
              </p:cNvSpPr>
              <p:nvPr/>
            </p:nvSpPr>
            <p:spPr bwMode="auto">
              <a:xfrm>
                <a:off x="4786" y="2710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smtClean="0">
                    <a:solidFill>
                      <a:srgbClr val="969696"/>
                    </a:solidFill>
                    <a:latin typeface="Arial" charset="0"/>
                    <a:cs typeface="+mn-cs"/>
                  </a:rPr>
                  <a:t>P</a:t>
                </a:r>
              </a:p>
            </p:txBody>
          </p:sp>
        </p:grpSp>
      </p:grpSp>
      <p:sp>
        <p:nvSpPr>
          <p:cNvPr id="34833" name="Rectangle 42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>
                <a:solidFill>
                  <a:srgbClr val="000099"/>
                </a:solidFill>
                <a:latin typeface="Gill Sans MT" charset="0"/>
                <a:cs typeface="+mn-cs"/>
              </a:rPr>
              <a:t>802.15: personal area network</a:t>
            </a:r>
          </a:p>
        </p:txBody>
      </p:sp>
      <p:sp>
        <p:nvSpPr>
          <p:cNvPr id="34834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473075" y="1339850"/>
            <a:ext cx="4465638" cy="5518150"/>
          </a:xfrm>
        </p:spPr>
        <p:txBody>
          <a:bodyPr/>
          <a:lstStyle/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less than 10 m diameter</a:t>
            </a: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replacement for cables (mouse, keyboard, headphones)</a:t>
            </a: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ad hoc: no infrastructure</a:t>
            </a: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master/slaves:</a:t>
            </a:r>
          </a:p>
          <a:p>
            <a:pPr lvl="1">
              <a:lnSpc>
                <a:spcPts val="2100"/>
              </a:lnSpc>
              <a:defRPr/>
            </a:pPr>
            <a:r>
              <a:rPr lang="en-US" sz="2000">
                <a:latin typeface="Gill Sans MT" charset="0"/>
              </a:rPr>
              <a:t>slaves request permission to send (to master)</a:t>
            </a:r>
          </a:p>
          <a:p>
            <a:pPr lvl="1">
              <a:lnSpc>
                <a:spcPts val="2100"/>
              </a:lnSpc>
              <a:defRPr/>
            </a:pPr>
            <a:r>
              <a:rPr lang="en-US" sz="2000">
                <a:latin typeface="Gill Sans MT" charset="0"/>
              </a:rPr>
              <a:t>master grants requests</a:t>
            </a:r>
          </a:p>
          <a:p>
            <a:pPr>
              <a:defRPr/>
            </a:pPr>
            <a:r>
              <a:rPr lang="en-US" sz="2400">
                <a:latin typeface="Gill Sans MT" charset="0"/>
                <a:cs typeface="+mn-cs"/>
              </a:rPr>
              <a:t>802.15: evolved from Bluetooth specification</a:t>
            </a:r>
          </a:p>
          <a:p>
            <a:pPr lvl="1">
              <a:lnSpc>
                <a:spcPts val="2100"/>
              </a:lnSpc>
              <a:defRPr/>
            </a:pPr>
            <a:r>
              <a:rPr lang="en-US" sz="2000">
                <a:latin typeface="Gill Sans MT" charset="0"/>
              </a:rPr>
              <a:t>2.4-2.5 GHz radio band</a:t>
            </a:r>
          </a:p>
          <a:p>
            <a:pPr lvl="1">
              <a:lnSpc>
                <a:spcPts val="2100"/>
              </a:lnSpc>
              <a:defRPr/>
            </a:pPr>
            <a:r>
              <a:rPr lang="en-US" sz="2000">
                <a:latin typeface="Gill Sans MT" charset="0"/>
              </a:rPr>
              <a:t>up to 721 kbps</a:t>
            </a:r>
          </a:p>
          <a:p>
            <a:pPr>
              <a:defRPr/>
            </a:pPr>
            <a:endParaRPr lang="en-US" sz="2000">
              <a:latin typeface="Gill Sans MT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636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cs typeface="+mj-cs"/>
              </a:rPr>
              <a:t>Elements of a wireless network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03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04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05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07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08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09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10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11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13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1518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162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9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16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0" name="Group 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160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61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2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2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2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2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2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160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1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1606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0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2" name="Group 100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158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9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159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3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1587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8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4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1585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6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5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1583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4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6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1581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7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1579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8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1577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8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9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1575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6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0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1573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1" name="Group 142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155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5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5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7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7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7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155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2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1554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5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3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1552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3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4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1550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1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5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1548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6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1546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7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7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1544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154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154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7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4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5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6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7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8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29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30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31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32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33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34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3565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3686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7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6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36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7" name="Group 89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366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6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7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7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7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7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7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7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7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7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7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7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8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8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8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8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366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8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3665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9" name="Group 91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3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3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0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3646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7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1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3644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5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2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3642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3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3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3640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4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3638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5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3636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7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6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3634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5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7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3632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8" name="Group 100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361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361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9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3613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4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0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3611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2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1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3609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0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2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607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3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605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6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4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603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57" name="Rectangle 84"/>
          <p:cNvSpPr>
            <a:spLocks noChangeArrowheads="1"/>
          </p:cNvSpPr>
          <p:nvPr/>
        </p:nvSpPr>
        <p:spPr bwMode="auto">
          <a:xfrm>
            <a:off x="5500688" y="1785938"/>
            <a:ext cx="3376612" cy="206851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58" name="Rectangle 85"/>
          <p:cNvSpPr>
            <a:spLocks noChangeArrowheads="1"/>
          </p:cNvSpPr>
          <p:nvPr/>
        </p:nvSpPr>
        <p:spPr bwMode="auto">
          <a:xfrm>
            <a:off x="5584825" y="1631950"/>
            <a:ext cx="1912938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59" name="Rectangle 83"/>
          <p:cNvSpPr>
            <a:spLocks noChangeArrowheads="1"/>
          </p:cNvSpPr>
          <p:nvPr/>
        </p:nvSpPr>
        <p:spPr bwMode="auto">
          <a:xfrm>
            <a:off x="5573713" y="1560513"/>
            <a:ext cx="3308350" cy="257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>
                <a:latin typeface="Gill Sans MT" charset="0"/>
                <a:cs typeface="+mn-cs"/>
              </a:rPr>
              <a:t>wireless hosts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000">
                <a:latin typeface="Gill Sans MT" charset="0"/>
                <a:cs typeface="+mn-cs"/>
              </a:rPr>
              <a:t>laptop, smartphone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000">
                <a:latin typeface="Gill Sans MT" charset="0"/>
                <a:cs typeface="+mn-cs"/>
              </a:rPr>
              <a:t>run applications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000">
                <a:latin typeface="Gill Sans MT" charset="0"/>
                <a:cs typeface="+mn-cs"/>
              </a:rPr>
              <a:t>may be stationary (non-mobile) or mobile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>
                <a:latin typeface="Gill Sans MT" charset="0"/>
                <a:cs typeface="+mn-cs"/>
              </a:rPr>
              <a:t>wireless does </a:t>
            </a:r>
            <a:r>
              <a:rPr lang="en-US" i="1">
                <a:latin typeface="Gill Sans MT" charset="0"/>
                <a:cs typeface="+mn-cs"/>
              </a:rPr>
              <a:t>not</a:t>
            </a:r>
            <a:r>
              <a:rPr lang="en-US">
                <a:latin typeface="Gill Sans MT" charset="0"/>
                <a:cs typeface="+mn-cs"/>
              </a:rPr>
              <a:t> always mean mobility</a:t>
            </a:r>
          </a:p>
        </p:txBody>
      </p:sp>
      <p:sp>
        <p:nvSpPr>
          <p:cNvPr id="5160" name="Line 86"/>
          <p:cNvSpPr>
            <a:spLocks noChangeShapeType="1"/>
          </p:cNvSpPr>
          <p:nvPr/>
        </p:nvSpPr>
        <p:spPr bwMode="auto">
          <a:xfrm flipH="1">
            <a:off x="6189663" y="3911600"/>
            <a:ext cx="957262" cy="1884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61" name="Line 87"/>
          <p:cNvSpPr>
            <a:spLocks noChangeShapeType="1"/>
          </p:cNvSpPr>
          <p:nvPr/>
        </p:nvSpPr>
        <p:spPr bwMode="auto">
          <a:xfrm flipH="1">
            <a:off x="5257800" y="3895725"/>
            <a:ext cx="1885950" cy="1363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3592" name="Group 356"/>
          <p:cNvGrpSpPr>
            <a:grpSpLocks/>
          </p:cNvGrpSpPr>
          <p:nvPr/>
        </p:nvGrpSpPr>
        <p:grpSpPr bwMode="auto">
          <a:xfrm>
            <a:off x="7985125" y="1209675"/>
            <a:ext cx="762000" cy="771525"/>
            <a:chOff x="313" y="1497"/>
            <a:chExt cx="1152" cy="1014"/>
          </a:xfrm>
        </p:grpSpPr>
        <p:pic>
          <p:nvPicPr>
            <p:cNvPr id="23601" name="Picture 354" descr="laptop_stylized_small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2" name="Picture 355" descr="antenna_stylized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93" name="Group 403"/>
          <p:cNvGrpSpPr>
            <a:grpSpLocks/>
          </p:cNvGrpSpPr>
          <p:nvPr/>
        </p:nvGrpSpPr>
        <p:grpSpPr bwMode="auto">
          <a:xfrm>
            <a:off x="7416800" y="1371600"/>
            <a:ext cx="598488" cy="514350"/>
            <a:chOff x="2751" y="1851"/>
            <a:chExt cx="462" cy="478"/>
          </a:xfrm>
        </p:grpSpPr>
        <p:pic>
          <p:nvPicPr>
            <p:cNvPr id="23599" name="Picture 364" descr="iphone_stylized_small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6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cs typeface="+mj-cs"/>
              </a:rPr>
              <a:t>Elements of a wireless network</a:t>
            </a:r>
          </a:p>
        </p:txBody>
      </p:sp>
      <p:grpSp>
        <p:nvGrpSpPr>
          <p:cNvPr id="23596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3597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6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078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48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49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50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51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52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53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54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55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56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57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58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5613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5748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9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4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5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5" name="Group 9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572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573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6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5727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2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7" name="Group 112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5710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5711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8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5708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9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9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5706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7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0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5704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5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1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5702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2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5700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3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5698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9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4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5696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7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5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5694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6" name="Group 154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567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7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8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8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8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8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8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8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8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8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8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8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9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9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9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9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567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7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5675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6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8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5673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4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9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5671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2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0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5669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1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5667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8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2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5665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1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95433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82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83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>
                <a:latin typeface="Gill Sans MT" charset="0"/>
                <a:cs typeface="+mn-cs"/>
              </a:rPr>
              <a:t> base station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000">
                <a:latin typeface="Gill Sans MT" charset="0"/>
                <a:cs typeface="+mn-cs"/>
              </a:rPr>
              <a:t>typically connected to wired network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000">
                <a:latin typeface="Gill Sans MT" charset="0"/>
                <a:cs typeface="+mn-cs"/>
              </a:rPr>
              <a:t>relay - responsible for sending packets between wired network and wireless host(s) in its </a:t>
            </a:r>
            <a:r>
              <a:rPr lang="ja-JP" altLang="en-US" sz="2000">
                <a:latin typeface="Gill Sans MT" charset="0"/>
                <a:cs typeface="+mn-cs"/>
              </a:rPr>
              <a:t>“</a:t>
            </a:r>
            <a:r>
              <a:rPr lang="en-US" sz="2000">
                <a:latin typeface="Gill Sans MT" charset="0"/>
                <a:cs typeface="+mn-cs"/>
              </a:rPr>
              <a:t>area</a:t>
            </a:r>
            <a:r>
              <a:rPr lang="ja-JP" altLang="en-US" sz="2000">
                <a:latin typeface="Gill Sans MT" charset="0"/>
                <a:cs typeface="+mn-cs"/>
              </a:rPr>
              <a:t>”</a:t>
            </a:r>
            <a:endParaRPr lang="en-US" sz="2000">
              <a:latin typeface="Gill Sans MT" charset="0"/>
              <a:cs typeface="+mn-cs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>
                <a:latin typeface="Gill Sans MT" charset="0"/>
                <a:cs typeface="+mn-cs"/>
              </a:rPr>
              <a:t>e.g., cell towers,  802.11 access points </a:t>
            </a:r>
          </a:p>
        </p:txBody>
      </p:sp>
      <p:sp>
        <p:nvSpPr>
          <p:cNvPr id="6184" name="Line 75"/>
          <p:cNvSpPr>
            <a:spLocks noChangeShapeType="1"/>
          </p:cNvSpPr>
          <p:nvPr/>
        </p:nvSpPr>
        <p:spPr bwMode="auto">
          <a:xfrm flipH="1">
            <a:off x="6019800" y="4530725"/>
            <a:ext cx="309563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5639" name="Group 190"/>
          <p:cNvGrpSpPr>
            <a:grpSpLocks/>
          </p:cNvGrpSpPr>
          <p:nvPr/>
        </p:nvGrpSpPr>
        <p:grpSpPr bwMode="auto">
          <a:xfrm>
            <a:off x="8188325" y="1087438"/>
            <a:ext cx="458788" cy="620712"/>
            <a:chOff x="5955030" y="3031808"/>
            <a:chExt cx="914400" cy="1398587"/>
          </a:xfrm>
        </p:grpSpPr>
        <p:grpSp>
          <p:nvGrpSpPr>
            <p:cNvPr id="25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5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40" name="Group 361"/>
          <p:cNvGrpSpPr>
            <a:grpSpLocks/>
          </p:cNvGrpSpPr>
          <p:nvPr/>
        </p:nvGrpSpPr>
        <p:grpSpPr bwMode="auto">
          <a:xfrm>
            <a:off x="7578725" y="1228725"/>
            <a:ext cx="590550" cy="501650"/>
            <a:chOff x="2967" y="478"/>
            <a:chExt cx="788" cy="625"/>
          </a:xfrm>
        </p:grpSpPr>
        <p:pic>
          <p:nvPicPr>
            <p:cNvPr id="256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cs typeface="+mj-cs"/>
              </a:rPr>
              <a:t>Elements of a wireless network</a:t>
            </a:r>
          </a:p>
        </p:txBody>
      </p:sp>
      <p:grpSp>
        <p:nvGrpSpPr>
          <p:cNvPr id="25643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5644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87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72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73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74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75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76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77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78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79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80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81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82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7661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7792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3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2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779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3" name="Group 108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777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7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7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7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7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7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8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8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8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8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8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8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8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8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8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8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777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4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7771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7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5" name="Group 129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7754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5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5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5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5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6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6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6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6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6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6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6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6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6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6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7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7755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6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7752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3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7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7750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1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8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7748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9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9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7746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0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7744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1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7742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3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2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7740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1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3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7738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4" name="Group 171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7721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7722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5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7719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20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6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771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7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7715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6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8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7713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9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7711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2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80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7709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05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8209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206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20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>
                <a:cs typeface="+mn-cs"/>
              </a:rPr>
              <a:t> </a:t>
            </a:r>
            <a:r>
              <a:rPr lang="en-US" sz="2400">
                <a:latin typeface="Gill Sans MT" charset="0"/>
                <a:cs typeface="+mn-cs"/>
              </a:rPr>
              <a:t>wireless link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000">
                <a:latin typeface="Gill Sans MT" charset="0"/>
                <a:cs typeface="+mn-cs"/>
              </a:rPr>
              <a:t>typically used to connect mobile(s) to base station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000">
                <a:latin typeface="Gill Sans MT" charset="0"/>
                <a:cs typeface="+mn-cs"/>
              </a:rPr>
              <a:t>also used as backbone link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000">
                <a:latin typeface="Gill Sans MT" charset="0"/>
                <a:cs typeface="+mn-cs"/>
              </a:rPr>
              <a:t>multiple access protocol coordinates link access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000">
                <a:latin typeface="Gill Sans MT" charset="0"/>
                <a:cs typeface="+mn-cs"/>
              </a:rPr>
              <a:t>various data rates, transmission distance</a:t>
            </a:r>
          </a:p>
        </p:txBody>
      </p:sp>
      <p:sp>
        <p:nvSpPr>
          <p:cNvPr id="7208" name="Line 68"/>
          <p:cNvSpPr>
            <a:spLocks noChangeShapeType="1"/>
          </p:cNvSpPr>
          <p:nvPr/>
        </p:nvSpPr>
        <p:spPr bwMode="auto">
          <a:xfrm flipH="1">
            <a:off x="6207125" y="4378325"/>
            <a:ext cx="106363" cy="549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87" name="AutoShape 72"/>
          <p:cNvSpPr>
            <a:spLocks noChangeAspect="1" noChangeArrowheads="1" noTextEdit="1"/>
          </p:cNvSpPr>
          <p:nvPr/>
        </p:nvSpPr>
        <p:spPr bwMode="auto">
          <a:xfrm>
            <a:off x="7800975" y="1430338"/>
            <a:ext cx="735013" cy="220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88" name="Group 137"/>
          <p:cNvGrpSpPr>
            <a:grpSpLocks/>
          </p:cNvGrpSpPr>
          <p:nvPr/>
        </p:nvGrpSpPr>
        <p:grpSpPr bwMode="auto">
          <a:xfrm>
            <a:off x="7815263" y="1347788"/>
            <a:ext cx="722312" cy="303212"/>
            <a:chOff x="4750" y="264"/>
            <a:chExt cx="455" cy="191"/>
          </a:xfrm>
        </p:grpSpPr>
        <p:sp>
          <p:nvSpPr>
            <p:cNvPr id="27694" name="Freeform 89"/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Freeform 90"/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6" name="Freeform 91"/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7" name="Freeform 92"/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8" name="Freeform 93"/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9" name="Freeform 94"/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0" name="Freeform 99"/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1" name="Freeform 100"/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2" name="Freeform 101"/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3" name="Freeform 130"/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4" name="Freeform 131"/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5" name="Freeform 132"/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6" name="Freeform 133"/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7" name="Freeform 134"/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8" name="Freeform 135"/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11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cs typeface="+mj-cs"/>
              </a:rPr>
              <a:t>Elements of a wireless network</a:t>
            </a:r>
          </a:p>
        </p:txBody>
      </p:sp>
      <p:grpSp>
        <p:nvGrpSpPr>
          <p:cNvPr id="2769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769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4015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20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21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22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23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24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25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26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27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28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30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31757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31874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5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8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3187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9" name="Group 92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3185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5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5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5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6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6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6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6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6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6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6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6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3185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0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31853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1" name="Group 113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3183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3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3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4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4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4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4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4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4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4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4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4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4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5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5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5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3183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2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31834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5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3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31832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3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4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31830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1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5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31828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6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31826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7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31824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5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8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31822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3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9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31820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0" name="Group 155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3180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0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0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0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0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0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1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1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1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1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1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1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1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1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1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1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3180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1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31801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2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2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31799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0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3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31797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8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4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31795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5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31793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4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6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31791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51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9252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</a:rPr>
              <a:t>6-</a:t>
            </a:r>
            <a:fld id="{2890F532-89EC-614D-A6FF-2BAFBC0D9CF6}" type="slidenum">
              <a:rPr lang="en-US" smtClean="0">
                <a:latin typeface="Arial" charset="0"/>
              </a:rPr>
              <a:pPr>
                <a:defRPr/>
              </a:pPr>
              <a:t>7</a:t>
            </a:fld>
            <a:endParaRPr lang="en-US" smtClean="0">
              <a:latin typeface="Arial" charset="0"/>
            </a:endParaRPr>
          </a:p>
        </p:txBody>
      </p:sp>
      <p:grpSp>
        <p:nvGrpSpPr>
          <p:cNvPr id="31779" name="Group 87"/>
          <p:cNvGrpSpPr>
            <a:grpSpLocks/>
          </p:cNvGrpSpPr>
          <p:nvPr/>
        </p:nvGrpSpPr>
        <p:grpSpPr bwMode="auto">
          <a:xfrm>
            <a:off x="4597400" y="1362075"/>
            <a:ext cx="4233863" cy="4064000"/>
            <a:chOff x="2896" y="858"/>
            <a:chExt cx="2667" cy="2560"/>
          </a:xfrm>
        </p:grpSpPr>
        <p:sp>
          <p:nvSpPr>
            <p:cNvPr id="9256" name="Rectangle 63"/>
            <p:cNvSpPr>
              <a:spLocks noChangeArrowheads="1"/>
            </p:cNvSpPr>
            <p:nvPr/>
          </p:nvSpPr>
          <p:spPr bwMode="auto">
            <a:xfrm>
              <a:off x="3455" y="981"/>
              <a:ext cx="2108" cy="146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57" name="Rectangle 64"/>
            <p:cNvSpPr>
              <a:spLocks noChangeArrowheads="1"/>
            </p:cNvSpPr>
            <p:nvPr/>
          </p:nvSpPr>
          <p:spPr bwMode="auto">
            <a:xfrm>
              <a:off x="3489" y="884"/>
              <a:ext cx="1719" cy="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58" name="Rectangle 65"/>
            <p:cNvSpPr>
              <a:spLocks noChangeArrowheads="1"/>
            </p:cNvSpPr>
            <p:nvPr/>
          </p:nvSpPr>
          <p:spPr bwMode="auto">
            <a:xfrm>
              <a:off x="3488" y="858"/>
              <a:ext cx="1984" cy="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charset="0"/>
                <a:buNone/>
                <a:defRPr/>
              </a:pPr>
              <a:r>
                <a:rPr lang="en-US" sz="2400">
                  <a:cs typeface="+mn-cs"/>
                </a:rPr>
                <a:t> </a:t>
              </a:r>
              <a:r>
                <a:rPr lang="en-US" sz="2400">
                  <a:latin typeface="Gill Sans MT" charset="0"/>
                  <a:cs typeface="+mn-cs"/>
                </a:rPr>
                <a:t>infrastructure mode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>
                  <a:latin typeface="Gill Sans MT" charset="0"/>
                  <a:cs typeface="+mn-cs"/>
                </a:rPr>
                <a:t>base station connects mobiles into wired network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>
                  <a:latin typeface="Gill Sans MT" charset="0"/>
                  <a:cs typeface="+mn-cs"/>
                </a:rPr>
                <a:t>handoff: mobile changes base station providing connection into wired network</a:t>
              </a:r>
            </a:p>
          </p:txBody>
        </p:sp>
        <p:sp>
          <p:nvSpPr>
            <p:cNvPr id="9259" name="Line 84"/>
            <p:cNvSpPr>
              <a:spLocks noChangeShapeType="1"/>
            </p:cNvSpPr>
            <p:nvPr/>
          </p:nvSpPr>
          <p:spPr bwMode="auto">
            <a:xfrm flipH="1">
              <a:off x="3314" y="2446"/>
              <a:ext cx="1072" cy="88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60" name="Line 85"/>
            <p:cNvSpPr>
              <a:spLocks noChangeShapeType="1"/>
            </p:cNvSpPr>
            <p:nvPr/>
          </p:nvSpPr>
          <p:spPr bwMode="auto">
            <a:xfrm flipH="1">
              <a:off x="3747" y="2445"/>
              <a:ext cx="637" cy="9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61" name="Line 86"/>
            <p:cNvSpPr>
              <a:spLocks noChangeShapeType="1"/>
            </p:cNvSpPr>
            <p:nvPr/>
          </p:nvSpPr>
          <p:spPr bwMode="auto">
            <a:xfrm flipH="1">
              <a:off x="2896" y="2453"/>
              <a:ext cx="1470" cy="9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925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Elements of a wireless network</a:t>
            </a:r>
          </a:p>
        </p:txBody>
      </p:sp>
      <p:grpSp>
        <p:nvGrpSpPr>
          <p:cNvPr id="31782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31783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43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</a:rPr>
              <a:t>6-</a:t>
            </a:r>
            <a:fld id="{1256A667-AB5F-0F47-A408-599AB8EDF1C9}" type="slidenum">
              <a:rPr lang="en-US" smtClean="0">
                <a:latin typeface="Arial" charset="0"/>
              </a:rPr>
              <a:pPr>
                <a:defRPr/>
              </a:pPr>
              <a:t>8</a:t>
            </a:fld>
            <a:endParaRPr lang="en-US" smtClean="0">
              <a:latin typeface="Arial" charset="0"/>
            </a:endParaRPr>
          </a:p>
        </p:txBody>
      </p:sp>
      <p:sp>
        <p:nvSpPr>
          <p:cNvPr id="10244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34512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45" name="Rectangle 240"/>
          <p:cNvSpPr>
            <a:spLocks noChangeArrowheads="1"/>
          </p:cNvSpPr>
          <p:nvPr/>
        </p:nvSpPr>
        <p:spPr bwMode="auto">
          <a:xfrm>
            <a:off x="5562600" y="1384300"/>
            <a:ext cx="17526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400592" name="Group 208"/>
          <p:cNvGrpSpPr>
            <a:grpSpLocks/>
          </p:cNvGrpSpPr>
          <p:nvPr/>
        </p:nvGrpSpPr>
        <p:grpSpPr bwMode="auto">
          <a:xfrm>
            <a:off x="876300" y="1717675"/>
            <a:ext cx="1755775" cy="1625600"/>
            <a:chOff x="1824" y="1076"/>
            <a:chExt cx="1106" cy="1024"/>
          </a:xfrm>
        </p:grpSpPr>
        <p:sp>
          <p:nvSpPr>
            <p:cNvPr id="10291" name="Oval 20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3843" name="Group 21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4" name="Object 2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34" name="Clip" r:id="rId4" imgW="826829" imgH="840406" progId="MS_ClipArt_Gallery.2">
                      <p:embed/>
                    </p:oleObj>
                  </mc:Choice>
                  <mc:Fallback>
                    <p:oleObj name="Clip" r:id="rId4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5" name="Object 2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35" name="Clip" r:id="rId6" imgW="1268295" imgH="1199426" progId="MS_ClipArt_Gallery.2">
                      <p:embed/>
                    </p:oleObj>
                  </mc:Choice>
                  <mc:Fallback>
                    <p:oleObj name="Clip" r:id="rId6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4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>
                <a:latin typeface="Gill Sans MT" charset="0"/>
                <a:cs typeface="+mn-cs"/>
              </a:rPr>
              <a:t>ad hoc mode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cs typeface="+mn-cs"/>
              </a:rPr>
              <a:t>no base stations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cs typeface="+mn-cs"/>
              </a:rPr>
              <a:t>nodes can only transmit to other nodes within link coverage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cs typeface="+mn-cs"/>
              </a:rPr>
              <a:t>nodes organize themselves into a network: route among themselves</a:t>
            </a:r>
          </a:p>
        </p:txBody>
      </p:sp>
      <p:grpSp>
        <p:nvGrpSpPr>
          <p:cNvPr id="400521" name="Group 137"/>
          <p:cNvGrpSpPr>
            <a:grpSpLocks/>
          </p:cNvGrpSpPr>
          <p:nvPr/>
        </p:nvGrpSpPr>
        <p:grpSpPr bwMode="auto">
          <a:xfrm>
            <a:off x="2181225" y="3041650"/>
            <a:ext cx="1755775" cy="1625600"/>
            <a:chOff x="1824" y="1076"/>
            <a:chExt cx="1106" cy="1024"/>
          </a:xfrm>
        </p:grpSpPr>
        <p:sp>
          <p:nvSpPr>
            <p:cNvPr id="10287" name="Oval 138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3839" name="Group 139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0" name="Object 1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36" name="Clip" r:id="rId8" imgW="826829" imgH="840406" progId="MS_ClipArt_Gallery.2">
                      <p:embed/>
                    </p:oleObj>
                  </mc:Choice>
                  <mc:Fallback>
                    <p:oleObj name="Clip" r:id="rId8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1" name="Object 1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37" name="Clip" r:id="rId9" imgW="1268295" imgH="1199426" progId="MS_ClipArt_Gallery.2">
                      <p:embed/>
                    </p:oleObj>
                  </mc:Choice>
                  <mc:Fallback>
                    <p:oleObj name="Clip" r:id="rId9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2" name="Group 198"/>
          <p:cNvGrpSpPr>
            <a:grpSpLocks/>
          </p:cNvGrpSpPr>
          <p:nvPr/>
        </p:nvGrpSpPr>
        <p:grpSpPr bwMode="auto">
          <a:xfrm>
            <a:off x="1933575" y="4765675"/>
            <a:ext cx="1755775" cy="1625600"/>
            <a:chOff x="1824" y="1076"/>
            <a:chExt cx="1106" cy="1024"/>
          </a:xfrm>
        </p:grpSpPr>
        <p:sp>
          <p:nvSpPr>
            <p:cNvPr id="10283" name="Oval 19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3835" name="Group 20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6" name="Object 20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38" name="Clip" r:id="rId10" imgW="826829" imgH="840406" progId="MS_ClipArt_Gallery.2">
                      <p:embed/>
                    </p:oleObj>
                  </mc:Choice>
                  <mc:Fallback>
                    <p:oleObj name="Clip" r:id="rId10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7" name="Object 20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39" name="Clip" r:id="rId11" imgW="1268295" imgH="1199426" progId="MS_ClipArt_Gallery.2">
                      <p:embed/>
                    </p:oleObj>
                  </mc:Choice>
                  <mc:Fallback>
                    <p:oleObj name="Clip" r:id="rId11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7" name="Group 203"/>
          <p:cNvGrpSpPr>
            <a:grpSpLocks/>
          </p:cNvGrpSpPr>
          <p:nvPr/>
        </p:nvGrpSpPr>
        <p:grpSpPr bwMode="auto">
          <a:xfrm>
            <a:off x="1047750" y="2317750"/>
            <a:ext cx="1755775" cy="1625600"/>
            <a:chOff x="1824" y="1076"/>
            <a:chExt cx="1106" cy="1024"/>
          </a:xfrm>
        </p:grpSpPr>
        <p:sp>
          <p:nvSpPr>
            <p:cNvPr id="10279" name="Oval 204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3831" name="Group 205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2" name="Object 20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40" name="Clip" r:id="rId12" imgW="826829" imgH="840406" progId="MS_ClipArt_Gallery.2">
                      <p:embed/>
                    </p:oleObj>
                  </mc:Choice>
                  <mc:Fallback>
                    <p:oleObj name="Clip" r:id="rId12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3" name="Object 20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41" name="Clip" r:id="rId13" imgW="1268295" imgH="1199426" progId="MS_ClipArt_Gallery.2">
                      <p:embed/>
                    </p:oleObj>
                  </mc:Choice>
                  <mc:Fallback>
                    <p:oleObj name="Clip" r:id="rId13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496" name="Group 112"/>
          <p:cNvGrpSpPr>
            <a:grpSpLocks/>
          </p:cNvGrpSpPr>
          <p:nvPr/>
        </p:nvGrpSpPr>
        <p:grpSpPr bwMode="auto">
          <a:xfrm>
            <a:off x="1620838" y="2741613"/>
            <a:ext cx="1755775" cy="1625600"/>
            <a:chOff x="1824" y="1076"/>
            <a:chExt cx="1106" cy="1024"/>
          </a:xfrm>
        </p:grpSpPr>
        <p:sp>
          <p:nvSpPr>
            <p:cNvPr id="10275" name="Oval 113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3827" name="Group 114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28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42" name="Clip" r:id="rId14" imgW="826829" imgH="840406" progId="MS_ClipArt_Gallery.2">
                      <p:embed/>
                    </p:oleObj>
                  </mc:Choice>
                  <mc:Fallback>
                    <p:oleObj name="Clip" r:id="rId14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29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43" name="Clip" r:id="rId15" imgW="1268295" imgH="1199426" progId="MS_ClipArt_Gallery.2">
                      <p:embed/>
                    </p:oleObj>
                  </mc:Choice>
                  <mc:Fallback>
                    <p:oleObj name="Clip" r:id="rId15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52" name="Rectangle 65"/>
          <p:cNvSpPr>
            <a:spLocks noChangeArrowheads="1"/>
          </p:cNvSpPr>
          <p:nvPr/>
        </p:nvSpPr>
        <p:spPr bwMode="auto">
          <a:xfrm>
            <a:off x="2693988" y="1468438"/>
            <a:ext cx="1728787" cy="238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53" name="Oval 214"/>
          <p:cNvSpPr>
            <a:spLocks noChangeArrowheads="1"/>
          </p:cNvSpPr>
          <p:nvPr/>
        </p:nvSpPr>
        <p:spPr bwMode="auto">
          <a:xfrm>
            <a:off x="879475" y="1730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54" name="Oval 219"/>
          <p:cNvSpPr>
            <a:spLocks noChangeArrowheads="1"/>
          </p:cNvSpPr>
          <p:nvPr/>
        </p:nvSpPr>
        <p:spPr bwMode="auto">
          <a:xfrm>
            <a:off x="2184400" y="30543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55" name="Oval 229"/>
          <p:cNvSpPr>
            <a:spLocks noChangeArrowheads="1"/>
          </p:cNvSpPr>
          <p:nvPr/>
        </p:nvSpPr>
        <p:spPr bwMode="auto">
          <a:xfrm>
            <a:off x="1050925" y="23304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56" name="Oval 234"/>
          <p:cNvSpPr>
            <a:spLocks noChangeArrowheads="1"/>
          </p:cNvSpPr>
          <p:nvPr/>
        </p:nvSpPr>
        <p:spPr bwMode="auto">
          <a:xfrm>
            <a:off x="1624013" y="2754313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57" name="Oval 224"/>
          <p:cNvSpPr>
            <a:spLocks noChangeArrowheads="1"/>
          </p:cNvSpPr>
          <p:nvPr/>
        </p:nvSpPr>
        <p:spPr bwMode="auto">
          <a:xfrm>
            <a:off x="1936750" y="4778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33809" name="Group 356"/>
          <p:cNvGrpSpPr>
            <a:grpSpLocks/>
          </p:cNvGrpSpPr>
          <p:nvPr/>
        </p:nvGrpSpPr>
        <p:grpSpPr bwMode="auto">
          <a:xfrm>
            <a:off x="1554163" y="2184400"/>
            <a:ext cx="465137" cy="481013"/>
            <a:chOff x="313" y="1497"/>
            <a:chExt cx="1152" cy="1014"/>
          </a:xfrm>
        </p:grpSpPr>
        <p:pic>
          <p:nvPicPr>
            <p:cNvPr id="33824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5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0" name="Group 356"/>
          <p:cNvGrpSpPr>
            <a:grpSpLocks/>
          </p:cNvGrpSpPr>
          <p:nvPr/>
        </p:nvGrpSpPr>
        <p:grpSpPr bwMode="auto">
          <a:xfrm>
            <a:off x="2530475" y="5273675"/>
            <a:ext cx="463550" cy="479425"/>
            <a:chOff x="313" y="1497"/>
            <a:chExt cx="1152" cy="1014"/>
          </a:xfrm>
        </p:grpSpPr>
        <p:pic>
          <p:nvPicPr>
            <p:cNvPr id="33822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3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1" name="Group 356"/>
          <p:cNvGrpSpPr>
            <a:grpSpLocks/>
          </p:cNvGrpSpPr>
          <p:nvPr/>
        </p:nvGrpSpPr>
        <p:grpSpPr bwMode="auto">
          <a:xfrm>
            <a:off x="2814638" y="3576638"/>
            <a:ext cx="465137" cy="481012"/>
            <a:chOff x="313" y="1497"/>
            <a:chExt cx="1152" cy="1014"/>
          </a:xfrm>
        </p:grpSpPr>
        <p:pic>
          <p:nvPicPr>
            <p:cNvPr id="33820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1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2" name="Group 356"/>
          <p:cNvGrpSpPr>
            <a:grpSpLocks/>
          </p:cNvGrpSpPr>
          <p:nvPr/>
        </p:nvGrpSpPr>
        <p:grpSpPr bwMode="auto">
          <a:xfrm>
            <a:off x="1655763" y="2936875"/>
            <a:ext cx="465137" cy="479425"/>
            <a:chOff x="313" y="1497"/>
            <a:chExt cx="1152" cy="1014"/>
          </a:xfrm>
        </p:grpSpPr>
        <p:pic>
          <p:nvPicPr>
            <p:cNvPr id="33818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9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3" name="Group 356"/>
          <p:cNvGrpSpPr>
            <a:grpSpLocks/>
          </p:cNvGrpSpPr>
          <p:nvPr/>
        </p:nvGrpSpPr>
        <p:grpSpPr bwMode="auto">
          <a:xfrm>
            <a:off x="2295525" y="3260725"/>
            <a:ext cx="465138" cy="481013"/>
            <a:chOff x="313" y="1497"/>
            <a:chExt cx="1152" cy="1014"/>
          </a:xfrm>
        </p:grpSpPr>
        <p:pic>
          <p:nvPicPr>
            <p:cNvPr id="33816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7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63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Elements of a wireless network</a:t>
            </a:r>
          </a:p>
        </p:txBody>
      </p:sp>
    </p:spTree>
    <p:extLst>
      <p:ext uri="{BB962C8B-B14F-4D97-AF65-F5344CB8AC3E}">
        <p14:creationId xmlns:p14="http://schemas.microsoft.com/office/powerpoint/2010/main" val="120409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cs typeface="+mj-cs"/>
              </a:rPr>
              <a:t>Wireless Link Characteristics (1)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14450"/>
            <a:ext cx="8213725" cy="519747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important </a:t>
            </a:r>
            <a:r>
              <a:rPr lang="en-US" dirty="0">
                <a:latin typeface="Gill Sans MT" charset="0"/>
                <a:cs typeface="+mn-cs"/>
              </a:rPr>
              <a:t>differences from wired link ….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decreased signal strength: </a:t>
            </a:r>
            <a:r>
              <a:rPr lang="en-US" sz="2600" dirty="0">
                <a:latin typeface="Gill Sans MT" charset="0"/>
              </a:rPr>
              <a:t>radio signal attenuates as it propagates through matter (path loss)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interference from other sources: </a:t>
            </a:r>
            <a:r>
              <a:rPr lang="en-US" sz="2600" dirty="0">
                <a:latin typeface="Gill Sans MT" charset="0"/>
              </a:rPr>
              <a:t>standardized wireless network frequencies (e.g., 2.4 GHz) shared by other devices (e.g., phone); devices (motors) interfere as well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multipath propagation: </a:t>
            </a:r>
            <a:r>
              <a:rPr lang="en-US" sz="2600" dirty="0">
                <a:latin typeface="Gill Sans MT" charset="0"/>
              </a:rPr>
              <a:t>radio signal reflects off objects ground, arriving ad destination at slightly different times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Gill Sans MT" charset="0"/>
                <a:cs typeface="+mn-cs"/>
              </a:rPr>
              <a:t>…. make communication across (even a point to point) wireless link much more </a:t>
            </a:r>
            <a:r>
              <a:rPr lang="ja-JP" altLang="en-US" sz="2600" dirty="0">
                <a:latin typeface="Gill Sans MT" charset="0"/>
                <a:cs typeface="+mn-cs"/>
              </a:rPr>
              <a:t>“</a:t>
            </a:r>
            <a:r>
              <a:rPr lang="en-US" sz="2600" dirty="0">
                <a:latin typeface="Gill Sans MT" charset="0"/>
                <a:cs typeface="+mn-cs"/>
              </a:rPr>
              <a:t>difficult</a:t>
            </a:r>
            <a:r>
              <a:rPr lang="ja-JP" altLang="en-US" sz="2600" dirty="0">
                <a:latin typeface="Gill Sans MT" charset="0"/>
                <a:cs typeface="+mn-cs"/>
              </a:rPr>
              <a:t>”</a:t>
            </a:r>
            <a:r>
              <a:rPr lang="en-US" sz="2600" dirty="0">
                <a:latin typeface="Gill Sans MT" charset="0"/>
                <a:cs typeface="+mn-cs"/>
              </a:rPr>
              <a:t> 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01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25755</TotalTime>
  <Words>1586</Words>
  <Application>Microsoft Macintosh PowerPoint</Application>
  <PresentationFormat>On-screen Show (4:3)</PresentationFormat>
  <Paragraphs>396</Paragraphs>
  <Slides>24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Clip</vt:lpstr>
      <vt:lpstr>02-Getting Connected-2  (Chapter 2-3)</vt:lpstr>
      <vt:lpstr>Wireless vs Mobility</vt:lpstr>
      <vt:lpstr>Elements of a wireless network</vt:lpstr>
      <vt:lpstr>Elements of a wireless network</vt:lpstr>
      <vt:lpstr>Elements of a wireless network</vt:lpstr>
      <vt:lpstr>Elements of a wireless network</vt:lpstr>
      <vt:lpstr>Elements of a wireless network</vt:lpstr>
      <vt:lpstr>Elements of a wireless network</vt:lpstr>
      <vt:lpstr>Wireless Link Characteristics (1)</vt:lpstr>
      <vt:lpstr>Wireless Link Characteristics (2)</vt:lpstr>
      <vt:lpstr>Wireless network characteristics</vt:lpstr>
      <vt:lpstr>IEEE 802.11 Wireless LAN</vt:lpstr>
      <vt:lpstr>802.11 LAN architecture</vt:lpstr>
      <vt:lpstr>802.11: Channels, association</vt:lpstr>
      <vt:lpstr>802.11: passive/active scanning</vt:lpstr>
      <vt:lpstr>IEEE 802.11: multiple access</vt:lpstr>
      <vt:lpstr>IEEE 802.11 MAC Protocol: CSMA/CA</vt:lpstr>
      <vt:lpstr>Avoiding collisions (more)</vt:lpstr>
      <vt:lpstr>Collision Avoidance: RTS-CTS exchange</vt:lpstr>
      <vt:lpstr>802.11 frame: addressing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Overriding  &amp; final access modifier</dc:title>
  <dc:creator>Danny</dc:creator>
  <cp:lastModifiedBy>UMKC Faculty and Staff</cp:lastModifiedBy>
  <cp:revision>611</cp:revision>
  <dcterms:created xsi:type="dcterms:W3CDTF">2006-08-16T00:00:00Z</dcterms:created>
  <dcterms:modified xsi:type="dcterms:W3CDTF">2016-02-11T20:24:16Z</dcterms:modified>
</cp:coreProperties>
</file>