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3" r:id="rId2"/>
    <p:sldId id="278" r:id="rId3"/>
    <p:sldId id="279" r:id="rId4"/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4" r:id="rId20"/>
    <p:sldId id="275" r:id="rId21"/>
    <p:sldId id="276" r:id="rId22"/>
    <p:sldId id="277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86481" autoAdjust="0"/>
  </p:normalViewPr>
  <p:slideViewPr>
    <p:cSldViewPr>
      <p:cViewPr varScale="1">
        <p:scale>
          <a:sx n="59" d="100"/>
          <a:sy n="59" d="100"/>
        </p:scale>
        <p:origin x="-17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06F41-F659-41D1-A0D1-193D8BBF4509}" type="datetimeFigureOut">
              <a:rPr lang="ko-KR" altLang="en-US" smtClean="0"/>
              <a:pPr/>
              <a:t>10/17/15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3157-DBE4-48C9-8C3A-8D6B9E256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9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C15110-99DA-4AB7-B0A7-5BBC00C0542F}" type="datetimeFigureOut">
              <a:rPr lang="ko-KR" altLang="en-US" smtClean="0"/>
              <a:pPr/>
              <a:t>10/17/15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C9DD7C-7A53-4E7A-A4A3-DFFCEC820A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7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AC714C-8002-463C-9D31-30135197C358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F14B67-8079-4B05-B683-0975D47881F2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D3066E-7EB5-4720-B299-1FAAE9B38C69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F463F6-F0A6-44F6-8F6C-697E198DA132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3EC812-4A8F-43AC-A81F-F7CCDC1BE638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A5B57E-5AC4-4CCF-B8AF-5C7CA49F2124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341B90-E999-423A-9325-27F0C2370E9C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73D785-E532-4302-96F7-283B0CBF1682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96ACE6-8B56-41CB-9F58-21BE5B6DE0FA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05-Internetworking -1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Chapter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Connection, connection-less service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solidFill>
                  <a:srgbClr val="000099"/>
                </a:solidFill>
                <a:ea typeface="ＭＳ Ｐゴシック" charset="0"/>
                <a:cs typeface="+mn-cs"/>
              </a:rPr>
              <a:t>datagram </a:t>
            </a:r>
            <a:r>
              <a:rPr lang="en-US">
                <a:ea typeface="ＭＳ Ｐゴシック" charset="0"/>
                <a:cs typeface="+mn-cs"/>
              </a:rPr>
              <a:t>network provides network-layer </a:t>
            </a:r>
            <a:r>
              <a:rPr lang="en-US" i="1">
                <a:solidFill>
                  <a:srgbClr val="000099"/>
                </a:solidFill>
                <a:ea typeface="ＭＳ Ｐゴシック" charset="0"/>
                <a:cs typeface="+mn-cs"/>
              </a:rPr>
              <a:t>connectionless</a:t>
            </a:r>
            <a:r>
              <a:rPr lang="en-US">
                <a:ea typeface="ＭＳ Ｐゴシック" charset="0"/>
                <a:cs typeface="+mn-cs"/>
              </a:rPr>
              <a:t> service</a:t>
            </a:r>
          </a:p>
          <a:p>
            <a:pPr>
              <a:defRPr/>
            </a:pPr>
            <a:r>
              <a:rPr lang="en-US" i="1">
                <a:solidFill>
                  <a:srgbClr val="000099"/>
                </a:solidFill>
                <a:ea typeface="ＭＳ Ｐゴシック" charset="0"/>
                <a:cs typeface="+mn-cs"/>
              </a:rPr>
              <a:t>virtual-circuit</a:t>
            </a:r>
            <a:r>
              <a:rPr lang="en-US">
                <a:ea typeface="ＭＳ Ｐゴシック" charset="0"/>
                <a:cs typeface="+mn-cs"/>
              </a:rPr>
              <a:t> network provides network-layer </a:t>
            </a:r>
            <a:r>
              <a:rPr lang="en-US" i="1">
                <a:solidFill>
                  <a:srgbClr val="000099"/>
                </a:solidFill>
                <a:ea typeface="ＭＳ Ｐゴシック" charset="0"/>
                <a:cs typeface="+mn-cs"/>
              </a:rPr>
              <a:t>connection</a:t>
            </a:r>
            <a:r>
              <a:rPr lang="en-US">
                <a:ea typeface="ＭＳ Ｐゴシック" charset="0"/>
                <a:cs typeface="+mn-cs"/>
              </a:rPr>
              <a:t> service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analogous to TCP/UDP connecton-oriented / connectionless transport-layer services, but:</a:t>
            </a:r>
          </a:p>
          <a:p>
            <a:pPr lvl="1">
              <a:defRPr/>
            </a:pPr>
            <a:r>
              <a:rPr lang="en-US" sz="2800" i="1">
                <a:solidFill>
                  <a:srgbClr val="CC0000"/>
                </a:solidFill>
                <a:ea typeface="ＭＳ Ｐゴシック" charset="0"/>
              </a:rPr>
              <a:t>service:</a:t>
            </a:r>
            <a:r>
              <a:rPr lang="en-US" sz="280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>
                <a:ea typeface="ＭＳ Ｐゴシック" charset="0"/>
              </a:rPr>
              <a:t>host-to-host</a:t>
            </a:r>
          </a:p>
          <a:p>
            <a:pPr lvl="1">
              <a:defRPr/>
            </a:pPr>
            <a:r>
              <a:rPr lang="en-US" sz="2800" i="1">
                <a:solidFill>
                  <a:srgbClr val="CC0000"/>
                </a:solidFill>
                <a:ea typeface="ＭＳ Ｐゴシック" charset="0"/>
              </a:rPr>
              <a:t>no choice:</a:t>
            </a:r>
            <a:r>
              <a:rPr lang="en-US" sz="280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>
                <a:ea typeface="ＭＳ Ｐゴシック" charset="0"/>
              </a:rPr>
              <a:t>network provides one or the other</a:t>
            </a:r>
          </a:p>
          <a:p>
            <a:pPr lvl="1">
              <a:defRPr/>
            </a:pPr>
            <a:r>
              <a:rPr lang="en-US" sz="2800" i="1">
                <a:solidFill>
                  <a:srgbClr val="CC0000"/>
                </a:solidFill>
                <a:ea typeface="ＭＳ Ｐゴシック" charset="0"/>
              </a:rPr>
              <a:t>implementation:</a:t>
            </a:r>
            <a:r>
              <a:rPr lang="en-US" sz="280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>
                <a:ea typeface="ＭＳ Ｐゴシック" charset="0"/>
              </a:rPr>
              <a:t>in network core</a:t>
            </a:r>
          </a:p>
        </p:txBody>
      </p:sp>
    </p:spTree>
    <p:extLst>
      <p:ext uri="{BB962C8B-B14F-4D97-AF65-F5344CB8AC3E}">
        <p14:creationId xmlns:p14="http://schemas.microsoft.com/office/powerpoint/2010/main" val="165671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651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Virtual circuits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3495675"/>
            <a:ext cx="7620000" cy="22574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call setup, teardown for each call </a:t>
            </a:r>
            <a:r>
              <a:rPr lang="en-US" sz="2400" i="1">
                <a:latin typeface="Gill Sans MT" charset="0"/>
                <a:ea typeface="MS PGothic" charset="0"/>
              </a:rPr>
              <a:t>before</a:t>
            </a:r>
            <a:r>
              <a:rPr lang="en-US" sz="2400">
                <a:latin typeface="Gill Sans MT" charset="0"/>
                <a:ea typeface="MS PGothic" charset="0"/>
              </a:rPr>
              <a:t> data can flow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each packet carries VC identifier (not destination host address)</a:t>
            </a:r>
          </a:p>
          <a:p>
            <a:pPr>
              <a:defRPr/>
            </a:pPr>
            <a:r>
              <a:rPr lang="en-US" sz="2400" i="1">
                <a:latin typeface="Gill Sans MT" charset="0"/>
                <a:ea typeface="MS PGothic" charset="0"/>
              </a:rPr>
              <a:t>every</a:t>
            </a:r>
            <a:r>
              <a:rPr lang="en-US" sz="2400">
                <a:latin typeface="Gill Sans MT" charset="0"/>
                <a:ea typeface="MS PGothic" charset="0"/>
              </a:rPr>
              <a:t> router on source-dest path maintains </a:t>
            </a:r>
            <a:r>
              <a:rPr lang="ja-JP" altLang="en-US" sz="2400"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latin typeface="Gill Sans MT" charset="0"/>
                <a:ea typeface="MS PGothic" charset="0"/>
              </a:rPr>
              <a:t>state</a:t>
            </a:r>
            <a:r>
              <a:rPr lang="ja-JP" altLang="en-US" sz="2400"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latin typeface="Gill Sans MT" charset="0"/>
                <a:ea typeface="MS PGothic" charset="0"/>
              </a:rPr>
              <a:t> for each passing connection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link, router resources (bandwidth, buffers) may be </a:t>
            </a:r>
            <a:r>
              <a:rPr lang="en-US" sz="2400" i="1">
                <a:latin typeface="Gill Sans MT" charset="0"/>
                <a:ea typeface="MS PGothic" charset="0"/>
              </a:rPr>
              <a:t>allocated </a:t>
            </a:r>
            <a:r>
              <a:rPr lang="en-US" sz="2400">
                <a:latin typeface="Gill Sans MT" charset="0"/>
                <a:ea typeface="MS PGothic" charset="0"/>
              </a:rPr>
              <a:t>to VC (dedicated resources = predictable service)</a:t>
            </a:r>
          </a:p>
          <a:p>
            <a:pPr lvl="1">
              <a:buFont typeface="Wingdings" charset="0"/>
              <a:buNone/>
              <a:defRPr/>
            </a:pPr>
            <a:endParaRPr lang="en-US" sz="2000">
              <a:latin typeface="Gill Sans MT" charset="0"/>
              <a:ea typeface="MS PGothic" charset="0"/>
            </a:endParaRP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76300" y="1504950"/>
            <a:ext cx="7743825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ja-JP" altLang="en-US"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latin typeface="Gill Sans MT" charset="0"/>
                <a:ea typeface="MS PGothic" charset="0"/>
              </a:rPr>
              <a:t>source-to-dest path behaves much like telephone circuit</a:t>
            </a:r>
            <a:r>
              <a:rPr lang="ja-JP" altLang="en-US">
                <a:latin typeface="Gill Sans MT" charset="0"/>
                <a:ea typeface="MS PGothic" charset="0"/>
              </a:rPr>
              <a:t>”</a:t>
            </a:r>
            <a:endParaRPr lang="en-US" altLang="ja-JP">
              <a:latin typeface="Gill Sans MT" charset="0"/>
              <a:ea typeface="MS PGothic" charset="0"/>
            </a:endParaRP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performance-wise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network actions along source-to-dest path</a:t>
            </a:r>
          </a:p>
          <a:p>
            <a:pPr>
              <a:defRPr/>
            </a:pPr>
            <a:endParaRPr lang="en-US" sz="2400">
              <a:latin typeface="Gill Sans MT" charset="0"/>
              <a:ea typeface="MS PGothic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685800" y="1600200"/>
            <a:ext cx="7677150" cy="16859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VC implementation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a VC consists of:</a:t>
            </a:r>
          </a:p>
          <a:p>
            <a:pPr marL="914400" lvl="1" indent="-457200">
              <a:buClr>
                <a:schemeClr val="tx1"/>
              </a:buClr>
              <a:buFont typeface="ZapfDingbats" charset="0"/>
              <a:buAutoNum type="arabicPeriod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</a:rPr>
              <a:t>path</a:t>
            </a:r>
            <a:r>
              <a:rPr lang="en-US">
                <a:ea typeface="ＭＳ Ｐゴシック" charset="0"/>
              </a:rPr>
              <a:t> from source to destination</a:t>
            </a:r>
          </a:p>
          <a:p>
            <a:pPr marL="914400" lvl="1" indent="-457200">
              <a:buClr>
                <a:schemeClr val="tx1"/>
              </a:buClr>
              <a:buFont typeface="ZapfDingbats" charset="0"/>
              <a:buAutoNum type="arabicPeriod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</a:rPr>
              <a:t>VC numbers</a:t>
            </a:r>
            <a:r>
              <a:rPr lang="en-US">
                <a:ea typeface="ＭＳ Ｐゴシック" charset="0"/>
              </a:rPr>
              <a:t>, one number for each link along path</a:t>
            </a:r>
          </a:p>
          <a:p>
            <a:pPr marL="914400" lvl="1" indent="-457200">
              <a:buClr>
                <a:schemeClr val="tx1"/>
              </a:buClr>
              <a:buFont typeface="ZapfDingbats" charset="0"/>
              <a:buAutoNum type="arabicPeriod"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</a:rPr>
              <a:t>entries in forwarding tables</a:t>
            </a:r>
            <a:r>
              <a:rPr lang="en-US">
                <a:ea typeface="ＭＳ Ｐゴシック" charset="0"/>
              </a:rPr>
              <a:t> in routers along path</a:t>
            </a:r>
          </a:p>
          <a:p>
            <a:pPr marL="533400" indent="-533400">
              <a:defRPr/>
            </a:pPr>
            <a:r>
              <a:rPr lang="en-US">
                <a:ea typeface="ＭＳ Ｐゴシック" charset="0"/>
                <a:cs typeface="+mn-cs"/>
              </a:rPr>
              <a:t>packet belonging to VC carries VC number (rather than dest address)</a:t>
            </a:r>
          </a:p>
          <a:p>
            <a:pPr marL="533400" indent="-533400">
              <a:defRPr/>
            </a:pPr>
            <a:r>
              <a:rPr lang="en-US">
                <a:ea typeface="ＭＳ Ｐゴシック" charset="0"/>
                <a:cs typeface="+mn-cs"/>
              </a:rPr>
              <a:t>VC number can be changed on each link.</a:t>
            </a:r>
          </a:p>
          <a:p>
            <a:pPr marL="914400" lvl="1" indent="-457200">
              <a:defRPr/>
            </a:pPr>
            <a:r>
              <a:rPr lang="en-US">
                <a:ea typeface="ＭＳ Ｐゴシック" charset="0"/>
              </a:rPr>
              <a:t>new VC number comes from 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59589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xfrm>
            <a:off x="369888" y="223838"/>
            <a:ext cx="7772400" cy="10033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dirty="0">
                <a:ea typeface="ＭＳ Ｐゴシック" charset="0"/>
                <a:cs typeface="+mj-cs"/>
              </a:rPr>
              <a:t>VC forwarding table</a:t>
            </a:r>
          </a:p>
        </p:txBody>
      </p:sp>
      <p:sp>
        <p:nvSpPr>
          <p:cNvPr id="29701" name="Freeform 7"/>
          <p:cNvSpPr>
            <a:spLocks/>
          </p:cNvSpPr>
          <p:nvPr/>
        </p:nvSpPr>
        <p:spPr bwMode="auto">
          <a:xfrm>
            <a:off x="5492750" y="1230313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115"/>
          <p:cNvSpPr>
            <a:spLocks noChangeShapeType="1"/>
          </p:cNvSpPr>
          <p:nvPr/>
        </p:nvSpPr>
        <p:spPr bwMode="auto">
          <a:xfrm>
            <a:off x="6132513" y="1828800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44" name="Line 117"/>
          <p:cNvSpPr>
            <a:spLocks noChangeShapeType="1"/>
          </p:cNvSpPr>
          <p:nvPr/>
        </p:nvSpPr>
        <p:spPr bwMode="auto">
          <a:xfrm>
            <a:off x="6427788" y="1700213"/>
            <a:ext cx="798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45" name="Line 118"/>
          <p:cNvSpPr>
            <a:spLocks noChangeShapeType="1"/>
          </p:cNvSpPr>
          <p:nvPr/>
        </p:nvSpPr>
        <p:spPr bwMode="auto">
          <a:xfrm>
            <a:off x="6364288" y="2332038"/>
            <a:ext cx="82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46" name="Line 119"/>
          <p:cNvSpPr>
            <a:spLocks noChangeShapeType="1"/>
          </p:cNvSpPr>
          <p:nvPr/>
        </p:nvSpPr>
        <p:spPr bwMode="auto">
          <a:xfrm>
            <a:off x="7445375" y="1816100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47" name="Line 120"/>
          <p:cNvSpPr>
            <a:spLocks noChangeShapeType="1"/>
          </p:cNvSpPr>
          <p:nvPr/>
        </p:nvSpPr>
        <p:spPr bwMode="auto">
          <a:xfrm>
            <a:off x="5334000" y="1712913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48" name="Line 121"/>
          <p:cNvSpPr>
            <a:spLocks noChangeShapeType="1"/>
          </p:cNvSpPr>
          <p:nvPr/>
        </p:nvSpPr>
        <p:spPr bwMode="auto">
          <a:xfrm>
            <a:off x="7704138" y="1712913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49" name="Line 122"/>
          <p:cNvSpPr>
            <a:spLocks noChangeShapeType="1"/>
          </p:cNvSpPr>
          <p:nvPr/>
        </p:nvSpPr>
        <p:spPr bwMode="auto">
          <a:xfrm>
            <a:off x="7651750" y="2332038"/>
            <a:ext cx="3746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50" name="Line 123"/>
          <p:cNvSpPr>
            <a:spLocks noChangeShapeType="1"/>
          </p:cNvSpPr>
          <p:nvPr/>
        </p:nvSpPr>
        <p:spPr bwMode="auto">
          <a:xfrm>
            <a:off x="5681663" y="2344738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51" name="Line 126"/>
          <p:cNvSpPr>
            <a:spLocks noChangeShapeType="1"/>
          </p:cNvSpPr>
          <p:nvPr/>
        </p:nvSpPr>
        <p:spPr bwMode="auto">
          <a:xfrm>
            <a:off x="5429250" y="1633538"/>
            <a:ext cx="4111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52" name="Line 127"/>
          <p:cNvSpPr>
            <a:spLocks noChangeShapeType="1"/>
          </p:cNvSpPr>
          <p:nvPr/>
        </p:nvSpPr>
        <p:spPr bwMode="auto">
          <a:xfrm>
            <a:off x="7815263" y="1635125"/>
            <a:ext cx="58261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53" name="Line 128"/>
          <p:cNvSpPr>
            <a:spLocks noChangeShapeType="1"/>
          </p:cNvSpPr>
          <p:nvPr/>
        </p:nvSpPr>
        <p:spPr bwMode="auto">
          <a:xfrm>
            <a:off x="6491288" y="1622425"/>
            <a:ext cx="6810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54" name="Text Box 129"/>
          <p:cNvSpPr txBox="1">
            <a:spLocks noChangeArrowheads="1"/>
          </p:cNvSpPr>
          <p:nvPr/>
        </p:nvSpPr>
        <p:spPr bwMode="auto">
          <a:xfrm>
            <a:off x="5510213" y="13541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solidFill>
                  <a:srgbClr val="CC0000"/>
                </a:solidFill>
                <a:cs typeface="+mn-cs"/>
              </a:rPr>
              <a:t>12</a:t>
            </a:r>
          </a:p>
        </p:txBody>
      </p:sp>
      <p:sp>
        <p:nvSpPr>
          <p:cNvPr id="14355" name="Text Box 130"/>
          <p:cNvSpPr txBox="1">
            <a:spLocks noChangeArrowheads="1"/>
          </p:cNvSpPr>
          <p:nvPr/>
        </p:nvSpPr>
        <p:spPr bwMode="auto">
          <a:xfrm>
            <a:off x="6670675" y="12779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solidFill>
                  <a:srgbClr val="CC0000"/>
                </a:solidFill>
                <a:cs typeface="+mn-cs"/>
              </a:rPr>
              <a:t>22</a:t>
            </a:r>
          </a:p>
        </p:txBody>
      </p:sp>
      <p:sp>
        <p:nvSpPr>
          <p:cNvPr id="14356" name="Text Box 131"/>
          <p:cNvSpPr txBox="1">
            <a:spLocks noChangeArrowheads="1"/>
          </p:cNvSpPr>
          <p:nvPr/>
        </p:nvSpPr>
        <p:spPr bwMode="auto">
          <a:xfrm>
            <a:off x="7829550" y="13160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solidFill>
                  <a:srgbClr val="CC0000"/>
                </a:solidFill>
                <a:cs typeface="+mn-cs"/>
              </a:rPr>
              <a:t>32</a:t>
            </a:r>
          </a:p>
        </p:txBody>
      </p:sp>
      <p:sp>
        <p:nvSpPr>
          <p:cNvPr id="14357" name="Text Box 132"/>
          <p:cNvSpPr txBox="1">
            <a:spLocks noChangeArrowheads="1"/>
          </p:cNvSpPr>
          <p:nvPr/>
        </p:nvSpPr>
        <p:spPr bwMode="auto">
          <a:xfrm>
            <a:off x="5678488" y="16637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</a:t>
            </a:r>
          </a:p>
        </p:txBody>
      </p:sp>
      <p:sp>
        <p:nvSpPr>
          <p:cNvPr id="14358" name="Text Box 133"/>
          <p:cNvSpPr txBox="1">
            <a:spLocks noChangeArrowheads="1"/>
          </p:cNvSpPr>
          <p:nvPr/>
        </p:nvSpPr>
        <p:spPr bwMode="auto">
          <a:xfrm>
            <a:off x="6065838" y="17780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2</a:t>
            </a:r>
          </a:p>
        </p:txBody>
      </p:sp>
      <p:sp>
        <p:nvSpPr>
          <p:cNvPr id="14359" name="Text Box 134"/>
          <p:cNvSpPr txBox="1">
            <a:spLocks noChangeArrowheads="1"/>
          </p:cNvSpPr>
          <p:nvPr/>
        </p:nvSpPr>
        <p:spPr bwMode="auto">
          <a:xfrm>
            <a:off x="6375400" y="1624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3</a:t>
            </a:r>
          </a:p>
        </p:txBody>
      </p:sp>
      <p:sp>
        <p:nvSpPr>
          <p:cNvPr id="14360" name="Text Box 135"/>
          <p:cNvSpPr txBox="1">
            <a:spLocks noChangeArrowheads="1"/>
          </p:cNvSpPr>
          <p:nvPr/>
        </p:nvSpPr>
        <p:spPr bwMode="auto">
          <a:xfrm>
            <a:off x="3981450" y="1963738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  <a:cs typeface="+mn-cs"/>
              </a:rPr>
              <a:t>VC number</a:t>
            </a:r>
          </a:p>
        </p:txBody>
      </p:sp>
      <p:sp>
        <p:nvSpPr>
          <p:cNvPr id="14361" name="Line 137"/>
          <p:cNvSpPr>
            <a:spLocks noChangeShapeType="1"/>
          </p:cNvSpPr>
          <p:nvPr/>
        </p:nvSpPr>
        <p:spPr bwMode="auto">
          <a:xfrm flipV="1">
            <a:off x="5268913" y="1522413"/>
            <a:ext cx="366712" cy="6715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62" name="Text Box 138"/>
          <p:cNvSpPr txBox="1">
            <a:spLocks noChangeArrowheads="1"/>
          </p:cNvSpPr>
          <p:nvPr/>
        </p:nvSpPr>
        <p:spPr bwMode="auto">
          <a:xfrm>
            <a:off x="4470400" y="2320925"/>
            <a:ext cx="10604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mtClean="0">
                <a:cs typeface="+mn-cs"/>
              </a:rPr>
              <a:t>interface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cs typeface="+mn-cs"/>
              </a:rPr>
              <a:t>number</a:t>
            </a:r>
          </a:p>
        </p:txBody>
      </p:sp>
      <p:sp>
        <p:nvSpPr>
          <p:cNvPr id="14363" name="Line 139"/>
          <p:cNvSpPr>
            <a:spLocks noChangeShapeType="1"/>
          </p:cNvSpPr>
          <p:nvPr/>
        </p:nvSpPr>
        <p:spPr bwMode="auto">
          <a:xfrm flipV="1">
            <a:off x="5480050" y="1873250"/>
            <a:ext cx="325438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64" name="Text Box 143"/>
          <p:cNvSpPr txBox="1">
            <a:spLocks noChangeArrowheads="1"/>
          </p:cNvSpPr>
          <p:nvPr/>
        </p:nvSpPr>
        <p:spPr bwMode="auto">
          <a:xfrm>
            <a:off x="492125" y="3297238"/>
            <a:ext cx="774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Incoming interface    Incoming VC #     Outgoing interface    Outgoing VC #</a:t>
            </a:r>
          </a:p>
        </p:txBody>
      </p:sp>
      <p:sp>
        <p:nvSpPr>
          <p:cNvPr id="14365" name="Line 145"/>
          <p:cNvSpPr>
            <a:spLocks noChangeShapeType="1"/>
          </p:cNvSpPr>
          <p:nvPr/>
        </p:nvSpPr>
        <p:spPr bwMode="auto">
          <a:xfrm>
            <a:off x="2609850" y="3346450"/>
            <a:ext cx="0" cy="21256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66" name="Line 146"/>
          <p:cNvSpPr>
            <a:spLocks noChangeShapeType="1"/>
          </p:cNvSpPr>
          <p:nvPr/>
        </p:nvSpPr>
        <p:spPr bwMode="auto">
          <a:xfrm>
            <a:off x="4414838" y="3384550"/>
            <a:ext cx="0" cy="2112963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67" name="Line 147"/>
          <p:cNvSpPr>
            <a:spLocks noChangeShapeType="1"/>
          </p:cNvSpPr>
          <p:nvPr/>
        </p:nvSpPr>
        <p:spPr bwMode="auto">
          <a:xfrm>
            <a:off x="6543675" y="3346450"/>
            <a:ext cx="0" cy="21891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368" name="Text Box 148"/>
          <p:cNvSpPr txBox="1">
            <a:spLocks noChangeArrowheads="1"/>
          </p:cNvSpPr>
          <p:nvPr/>
        </p:nvSpPr>
        <p:spPr bwMode="auto">
          <a:xfrm>
            <a:off x="1312863" y="3825875"/>
            <a:ext cx="65595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mtClean="0"/>
              <a:t>1                          12                               3                          22</a:t>
            </a:r>
          </a:p>
          <a:p>
            <a:pPr>
              <a:defRPr/>
            </a:pPr>
            <a:r>
              <a:rPr lang="en-US" smtClean="0"/>
              <a:t>2                          63                               1                          18 </a:t>
            </a:r>
          </a:p>
          <a:p>
            <a:pPr>
              <a:defRPr/>
            </a:pPr>
            <a:r>
              <a:rPr lang="en-US" smtClean="0"/>
              <a:t>3                           7                                2                          17</a:t>
            </a:r>
          </a:p>
          <a:p>
            <a:pPr>
              <a:defRPr/>
            </a:pPr>
            <a:r>
              <a:rPr lang="en-US" smtClean="0"/>
              <a:t>1                          97                               3                           87</a:t>
            </a:r>
          </a:p>
          <a:p>
            <a:pPr>
              <a:defRPr/>
            </a:pPr>
            <a:r>
              <a:rPr lang="en-US" smtClean="0"/>
              <a:t>…                          …                                …                            …</a:t>
            </a:r>
          </a:p>
        </p:txBody>
      </p:sp>
      <p:sp>
        <p:nvSpPr>
          <p:cNvPr id="14369" name="Text Box 149"/>
          <p:cNvSpPr txBox="1">
            <a:spLocks noChangeArrowheads="1"/>
          </p:cNvSpPr>
          <p:nvPr/>
        </p:nvSpPr>
        <p:spPr bwMode="auto">
          <a:xfrm>
            <a:off x="1289050" y="4237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endParaRPr lang="en-US" smtClean="0"/>
          </a:p>
        </p:txBody>
      </p:sp>
      <p:sp>
        <p:nvSpPr>
          <p:cNvPr id="14370" name="Text Box 151"/>
          <p:cNvSpPr txBox="1">
            <a:spLocks noChangeArrowheads="1"/>
          </p:cNvSpPr>
          <p:nvPr/>
        </p:nvSpPr>
        <p:spPr bwMode="auto">
          <a:xfrm>
            <a:off x="255588" y="2436813"/>
            <a:ext cx="23272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i="1" smtClean="0">
                <a:solidFill>
                  <a:srgbClr val="CC0000"/>
                </a:solidFill>
                <a:latin typeface="Gill Sans MT" charset="0"/>
                <a:cs typeface="+mn-cs"/>
              </a:rPr>
              <a:t>forwarding table in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1" smtClean="0">
                <a:solidFill>
                  <a:srgbClr val="CC0000"/>
                </a:solidFill>
                <a:latin typeface="Gill Sans MT" charset="0"/>
                <a:cs typeface="+mn-cs"/>
              </a:rPr>
              <a:t>northwest router:</a:t>
            </a:r>
          </a:p>
        </p:txBody>
      </p:sp>
      <p:sp>
        <p:nvSpPr>
          <p:cNvPr id="14371" name="Text Box 152"/>
          <p:cNvSpPr txBox="1">
            <a:spLocks noChangeArrowheads="1"/>
          </p:cNvSpPr>
          <p:nvPr/>
        </p:nvSpPr>
        <p:spPr bwMode="auto">
          <a:xfrm>
            <a:off x="739775" y="5621338"/>
            <a:ext cx="7802563" cy="604837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i="1" smtClean="0">
                <a:solidFill>
                  <a:srgbClr val="CC0000"/>
                </a:solidFill>
                <a:latin typeface="Gill Sans MT" charset="0"/>
                <a:cs typeface="+mn-cs"/>
              </a:rPr>
              <a:t>VC routers maintain connection state information!</a:t>
            </a:r>
          </a:p>
        </p:txBody>
      </p:sp>
      <p:sp>
        <p:nvSpPr>
          <p:cNvPr id="14372" name="Line 153"/>
          <p:cNvSpPr>
            <a:spLocks noChangeShapeType="1"/>
          </p:cNvSpPr>
          <p:nvPr/>
        </p:nvSpPr>
        <p:spPr bwMode="auto">
          <a:xfrm>
            <a:off x="612775" y="3679825"/>
            <a:ext cx="749458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29732" name="Group 154"/>
          <p:cNvGrpSpPr>
            <a:grpSpLocks/>
          </p:cNvGrpSpPr>
          <p:nvPr/>
        </p:nvGrpSpPr>
        <p:grpSpPr bwMode="auto">
          <a:xfrm>
            <a:off x="4826000" y="1403350"/>
            <a:ext cx="542925" cy="538163"/>
            <a:chOff x="-44" y="1473"/>
            <a:chExt cx="981" cy="1105"/>
          </a:xfrm>
        </p:grpSpPr>
        <p:pic>
          <p:nvPicPr>
            <p:cNvPr id="29772" name="Picture 15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73" name="Freeform 15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733" name="Group 157"/>
          <p:cNvGrpSpPr>
            <a:grpSpLocks/>
          </p:cNvGrpSpPr>
          <p:nvPr/>
        </p:nvGrpSpPr>
        <p:grpSpPr bwMode="auto">
          <a:xfrm flipH="1">
            <a:off x="8367713" y="1433513"/>
            <a:ext cx="542925" cy="538162"/>
            <a:chOff x="-44" y="1473"/>
            <a:chExt cx="981" cy="1105"/>
          </a:xfrm>
        </p:grpSpPr>
        <p:pic>
          <p:nvPicPr>
            <p:cNvPr id="29770" name="Picture 15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71" name="Freeform 15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734" name="Group 169"/>
          <p:cNvGrpSpPr>
            <a:grpSpLocks/>
          </p:cNvGrpSpPr>
          <p:nvPr/>
        </p:nvGrpSpPr>
        <p:grpSpPr bwMode="auto">
          <a:xfrm>
            <a:off x="5864225" y="1552575"/>
            <a:ext cx="600075" cy="287338"/>
            <a:chOff x="4396" y="1245"/>
            <a:chExt cx="672" cy="248"/>
          </a:xfrm>
        </p:grpSpPr>
        <p:sp>
          <p:nvSpPr>
            <p:cNvPr id="2976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976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976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9765" name="Group 17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768" name="Freeform 17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9" name="Freeform 17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07" name="Line 176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8" name="Line 17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9735" name="Group 178"/>
          <p:cNvGrpSpPr>
            <a:grpSpLocks/>
          </p:cNvGrpSpPr>
          <p:nvPr/>
        </p:nvGrpSpPr>
        <p:grpSpPr bwMode="auto">
          <a:xfrm>
            <a:off x="5880100" y="2209800"/>
            <a:ext cx="600075" cy="287338"/>
            <a:chOff x="4396" y="1245"/>
            <a:chExt cx="672" cy="248"/>
          </a:xfrm>
        </p:grpSpPr>
        <p:sp>
          <p:nvSpPr>
            <p:cNvPr id="2975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975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975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9757" name="Group 18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760" name="Freeform 18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1" name="Freeform 18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99" name="Line 185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0" name="Line 18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9736" name="Group 187"/>
          <p:cNvGrpSpPr>
            <a:grpSpLocks/>
          </p:cNvGrpSpPr>
          <p:nvPr/>
        </p:nvGrpSpPr>
        <p:grpSpPr bwMode="auto">
          <a:xfrm>
            <a:off x="7188200" y="1565275"/>
            <a:ext cx="600075" cy="287338"/>
            <a:chOff x="4396" y="1245"/>
            <a:chExt cx="672" cy="248"/>
          </a:xfrm>
        </p:grpSpPr>
        <p:sp>
          <p:nvSpPr>
            <p:cNvPr id="2974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974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974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9749" name="Group 19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752" name="Freeform 19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3" name="Freeform 19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91" name="Line 194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92" name="Line 19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9737" name="Group 196"/>
          <p:cNvGrpSpPr>
            <a:grpSpLocks/>
          </p:cNvGrpSpPr>
          <p:nvPr/>
        </p:nvGrpSpPr>
        <p:grpSpPr bwMode="auto">
          <a:xfrm>
            <a:off x="7188200" y="2178050"/>
            <a:ext cx="600075" cy="287338"/>
            <a:chOff x="4396" y="1245"/>
            <a:chExt cx="672" cy="248"/>
          </a:xfrm>
        </p:grpSpPr>
        <p:sp>
          <p:nvSpPr>
            <p:cNvPr id="2973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973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974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9741" name="Group 20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744" name="Freeform 20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Freeform 20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83" name="Line 203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84" name="Line 20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70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3" name="Group 669"/>
          <p:cNvGrpSpPr>
            <a:grpSpLocks/>
          </p:cNvGrpSpPr>
          <p:nvPr/>
        </p:nvGrpSpPr>
        <p:grpSpPr bwMode="auto">
          <a:xfrm>
            <a:off x="6865938" y="3735388"/>
            <a:ext cx="2006600" cy="2416175"/>
            <a:chOff x="4325" y="2353"/>
            <a:chExt cx="1264" cy="1522"/>
          </a:xfrm>
        </p:grpSpPr>
        <p:sp>
          <p:nvSpPr>
            <p:cNvPr id="30842" name="Freeform 552"/>
            <p:cNvSpPr>
              <a:spLocks/>
            </p:cNvSpPr>
            <p:nvPr/>
          </p:nvSpPr>
          <p:spPr bwMode="auto">
            <a:xfrm>
              <a:off x="4536" y="2358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0843" name="Group 553"/>
            <p:cNvGrpSpPr>
              <a:grpSpLocks/>
            </p:cNvGrpSpPr>
            <p:nvPr/>
          </p:nvGrpSpPr>
          <p:grpSpPr bwMode="auto">
            <a:xfrm>
              <a:off x="4325" y="3402"/>
              <a:ext cx="454" cy="473"/>
              <a:chOff x="-44" y="1473"/>
              <a:chExt cx="981" cy="1105"/>
            </a:xfrm>
          </p:grpSpPr>
          <p:pic>
            <p:nvPicPr>
              <p:cNvPr id="30852" name="Picture 55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853" name="Freeform 55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485" name="Rectangle 539"/>
            <p:cNvSpPr>
              <a:spLocks noChangeArrowheads="1"/>
            </p:cNvSpPr>
            <p:nvPr/>
          </p:nvSpPr>
          <p:spPr bwMode="auto">
            <a:xfrm>
              <a:off x="4719" y="2353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6" name="Rectangle 540"/>
            <p:cNvSpPr>
              <a:spLocks noChangeArrowheads="1"/>
            </p:cNvSpPr>
            <p:nvPr/>
          </p:nvSpPr>
          <p:spPr bwMode="auto">
            <a:xfrm>
              <a:off x="4679" y="2382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7" name="Rectangle 541"/>
            <p:cNvSpPr>
              <a:spLocks noChangeArrowheads="1"/>
            </p:cNvSpPr>
            <p:nvPr/>
          </p:nvSpPr>
          <p:spPr bwMode="auto">
            <a:xfrm>
              <a:off x="4683" y="2784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8" name="Text Box 542"/>
            <p:cNvSpPr txBox="1">
              <a:spLocks noChangeArrowheads="1"/>
            </p:cNvSpPr>
            <p:nvPr/>
          </p:nvSpPr>
          <p:spPr bwMode="auto">
            <a:xfrm>
              <a:off x="4602" y="2360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application</a:t>
              </a:r>
            </a:p>
            <a:p>
              <a:pPr algn="ctr">
                <a:defRPr/>
              </a:pPr>
              <a:r>
                <a:rPr lang="en-US" sz="2000" smtClean="0"/>
                <a:t>transport</a:t>
              </a:r>
            </a:p>
            <a:p>
              <a:pPr algn="ctr">
                <a:defRPr/>
              </a:pPr>
              <a:r>
                <a:rPr lang="en-US" sz="2000" smtClean="0">
                  <a:solidFill>
                    <a:schemeClr val="bg1"/>
                  </a:solidFill>
                </a:rPr>
                <a:t>network</a:t>
              </a:r>
              <a:endParaRPr lang="en-US" sz="2000" smtClean="0"/>
            </a:p>
            <a:p>
              <a:pPr algn="ctr">
                <a:defRPr/>
              </a:pPr>
              <a:r>
                <a:rPr lang="en-US" sz="2000" smtClean="0"/>
                <a:t>data link</a:t>
              </a:r>
            </a:p>
            <a:p>
              <a:pPr algn="ctr">
                <a:defRPr/>
              </a:pPr>
              <a:r>
                <a:rPr lang="en-US" sz="2000" smtClean="0"/>
                <a:t>physical</a:t>
              </a:r>
            </a:p>
          </p:txBody>
        </p:sp>
        <p:sp>
          <p:nvSpPr>
            <p:cNvPr id="15489" name="Line 543"/>
            <p:cNvSpPr>
              <a:spLocks noChangeShapeType="1"/>
            </p:cNvSpPr>
            <p:nvPr/>
          </p:nvSpPr>
          <p:spPr bwMode="auto">
            <a:xfrm>
              <a:off x="4678" y="278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90" name="Line 544"/>
            <p:cNvSpPr>
              <a:spLocks noChangeShapeType="1"/>
            </p:cNvSpPr>
            <p:nvPr/>
          </p:nvSpPr>
          <p:spPr bwMode="auto">
            <a:xfrm>
              <a:off x="4678" y="2976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91" name="Line 545"/>
            <p:cNvSpPr>
              <a:spLocks noChangeShapeType="1"/>
            </p:cNvSpPr>
            <p:nvPr/>
          </p:nvSpPr>
          <p:spPr bwMode="auto">
            <a:xfrm>
              <a:off x="4676" y="316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92" name="Line 546"/>
            <p:cNvSpPr>
              <a:spLocks noChangeShapeType="1"/>
            </p:cNvSpPr>
            <p:nvPr/>
          </p:nvSpPr>
          <p:spPr bwMode="auto">
            <a:xfrm>
              <a:off x="4678" y="258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24" name="Freeform 7"/>
          <p:cNvSpPr>
            <a:spLocks/>
          </p:cNvSpPr>
          <p:nvPr/>
        </p:nvSpPr>
        <p:spPr bwMode="auto">
          <a:xfrm>
            <a:off x="3371850" y="4608513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5" name="Group 667"/>
          <p:cNvGrpSpPr>
            <a:grpSpLocks/>
          </p:cNvGrpSpPr>
          <p:nvPr/>
        </p:nvGrpSpPr>
        <p:grpSpPr bwMode="auto">
          <a:xfrm>
            <a:off x="3486150" y="5016500"/>
            <a:ext cx="2606675" cy="658813"/>
            <a:chOff x="959" y="3814"/>
            <a:chExt cx="1642" cy="415"/>
          </a:xfrm>
        </p:grpSpPr>
        <p:grpSp>
          <p:nvGrpSpPr>
            <p:cNvPr id="30815" name="Group 640"/>
            <p:cNvGrpSpPr>
              <a:grpSpLocks/>
            </p:cNvGrpSpPr>
            <p:nvPr/>
          </p:nvGrpSpPr>
          <p:grpSpPr bwMode="auto">
            <a:xfrm>
              <a:off x="2223" y="3814"/>
              <a:ext cx="378" cy="181"/>
              <a:chOff x="4396" y="1245"/>
              <a:chExt cx="672" cy="248"/>
            </a:xfrm>
          </p:grpSpPr>
          <p:sp>
            <p:nvSpPr>
              <p:cNvPr id="3083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083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083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30837" name="Group 64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0840" name="Freeform 64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1" name="Freeform 64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479" name="Line 647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80" name="Line 648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0816" name="Group 649"/>
            <p:cNvGrpSpPr>
              <a:grpSpLocks/>
            </p:cNvGrpSpPr>
            <p:nvPr/>
          </p:nvGrpSpPr>
          <p:grpSpPr bwMode="auto">
            <a:xfrm>
              <a:off x="1559" y="4048"/>
              <a:ext cx="378" cy="181"/>
              <a:chOff x="4396" y="1245"/>
              <a:chExt cx="672" cy="248"/>
            </a:xfrm>
          </p:grpSpPr>
          <p:sp>
            <p:nvSpPr>
              <p:cNvPr id="3082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082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082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30829" name="Group 653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0832" name="Freeform 65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3" name="Freeform 65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471" name="Line 656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72" name="Line 657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0817" name="Group 658"/>
            <p:cNvGrpSpPr>
              <a:grpSpLocks/>
            </p:cNvGrpSpPr>
            <p:nvPr/>
          </p:nvGrpSpPr>
          <p:grpSpPr bwMode="auto">
            <a:xfrm>
              <a:off x="959" y="3816"/>
              <a:ext cx="378" cy="181"/>
              <a:chOff x="4396" y="1245"/>
              <a:chExt cx="672" cy="248"/>
            </a:xfrm>
          </p:grpSpPr>
          <p:sp>
            <p:nvSpPr>
              <p:cNvPr id="30818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0819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0820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30821" name="Group 66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0824" name="Freeform 66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5" name="Freeform 66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463" name="Line 665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64" name="Line 66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30726" name="Group 611"/>
          <p:cNvGrpSpPr>
            <a:grpSpLocks/>
          </p:cNvGrpSpPr>
          <p:nvPr/>
        </p:nvGrpSpPr>
        <p:grpSpPr bwMode="auto">
          <a:xfrm>
            <a:off x="3489325" y="5014913"/>
            <a:ext cx="2603500" cy="661987"/>
            <a:chOff x="960" y="3814"/>
            <a:chExt cx="1640" cy="417"/>
          </a:xfrm>
        </p:grpSpPr>
        <p:grpSp>
          <p:nvGrpSpPr>
            <p:cNvPr id="30788" name="Group 592"/>
            <p:cNvGrpSpPr>
              <a:grpSpLocks/>
            </p:cNvGrpSpPr>
            <p:nvPr/>
          </p:nvGrpSpPr>
          <p:grpSpPr bwMode="auto">
            <a:xfrm>
              <a:off x="960" y="3817"/>
              <a:ext cx="378" cy="181"/>
              <a:chOff x="2758" y="3803"/>
              <a:chExt cx="378" cy="181"/>
            </a:xfrm>
          </p:grpSpPr>
          <p:sp>
            <p:nvSpPr>
              <p:cNvPr id="30807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0808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0809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30810" name="Group 587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30813" name="Freeform 5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4" name="Freeform 5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452" name="Line 590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53" name="Line 591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0789" name="Group 593"/>
            <p:cNvGrpSpPr>
              <a:grpSpLocks/>
            </p:cNvGrpSpPr>
            <p:nvPr/>
          </p:nvGrpSpPr>
          <p:grpSpPr bwMode="auto">
            <a:xfrm>
              <a:off x="2222" y="3814"/>
              <a:ext cx="378" cy="181"/>
              <a:chOff x="2758" y="3803"/>
              <a:chExt cx="378" cy="181"/>
            </a:xfrm>
          </p:grpSpPr>
          <p:sp>
            <p:nvSpPr>
              <p:cNvPr id="30799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0800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0801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30802" name="Group 597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30805" name="Freeform 59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06" name="Freeform 59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444" name="Line 600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45" name="Line 601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0790" name="Group 602"/>
            <p:cNvGrpSpPr>
              <a:grpSpLocks/>
            </p:cNvGrpSpPr>
            <p:nvPr/>
          </p:nvGrpSpPr>
          <p:grpSpPr bwMode="auto">
            <a:xfrm>
              <a:off x="1559" y="4050"/>
              <a:ext cx="378" cy="181"/>
              <a:chOff x="2758" y="3803"/>
              <a:chExt cx="378" cy="181"/>
            </a:xfrm>
          </p:grpSpPr>
          <p:sp>
            <p:nvSpPr>
              <p:cNvPr id="30791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0792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0793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30794" name="Group 606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30797" name="Freeform 60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8" name="Freeform 60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436" name="Line 609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37" name="Line 610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230188"/>
            <a:ext cx="7772400" cy="9858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latin typeface="Gill Sans MT" charset="0"/>
                <a:ea typeface="MS PGothic" charset="0"/>
              </a:rPr>
              <a:t>Virtual circuits: signaling protocols</a:t>
            </a:r>
            <a:endParaRPr lang="en-US" dirty="0">
              <a:latin typeface="Gill Sans MT" charset="0"/>
              <a:ea typeface="MS PGothic" charset="0"/>
            </a:endParaRPr>
          </a:p>
        </p:txBody>
      </p:sp>
      <p:sp>
        <p:nvSpPr>
          <p:cNvPr id="153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7225" y="1385888"/>
            <a:ext cx="6534150" cy="1390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used to setup, maintain  teardown VC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used in ATM, frame-relay, X.25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not used in today</a:t>
            </a:r>
            <a:r>
              <a:rPr lang="ja-JP" altLang="en-US">
                <a:latin typeface="Gill Sans MT" charset="0"/>
                <a:ea typeface="MS PGothic" charset="0"/>
              </a:rPr>
              <a:t>’</a:t>
            </a:r>
            <a:r>
              <a:rPr lang="en-US" altLang="ja-JP">
                <a:latin typeface="Gill Sans MT" charset="0"/>
                <a:ea typeface="MS PGothic" charset="0"/>
              </a:rPr>
              <a:t>s Internet</a:t>
            </a: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15371" name="Line 101"/>
          <p:cNvSpPr>
            <a:spLocks noChangeShapeType="1"/>
          </p:cNvSpPr>
          <p:nvPr/>
        </p:nvSpPr>
        <p:spPr bwMode="auto">
          <a:xfrm rot="5400000" flipV="1">
            <a:off x="2725738" y="4348162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31" name="Freeform 107"/>
          <p:cNvSpPr>
            <a:spLocks/>
          </p:cNvSpPr>
          <p:nvPr/>
        </p:nvSpPr>
        <p:spPr bwMode="auto">
          <a:xfrm>
            <a:off x="4086225" y="4899025"/>
            <a:ext cx="466725" cy="263525"/>
          </a:xfrm>
          <a:custGeom>
            <a:avLst/>
            <a:gdLst>
              <a:gd name="T0" fmla="*/ 0 w 294"/>
              <a:gd name="T1" fmla="*/ 2147483647 h 166"/>
              <a:gd name="T2" fmla="*/ 2147483647 w 294"/>
              <a:gd name="T3" fmla="*/ 0 h 1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66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Freeform 420"/>
          <p:cNvSpPr>
            <a:spLocks/>
          </p:cNvSpPr>
          <p:nvPr/>
        </p:nvSpPr>
        <p:spPr bwMode="auto">
          <a:xfrm>
            <a:off x="5051425" y="4892675"/>
            <a:ext cx="431800" cy="276225"/>
          </a:xfrm>
          <a:custGeom>
            <a:avLst/>
            <a:gdLst>
              <a:gd name="T0" fmla="*/ 0 w 272"/>
              <a:gd name="T1" fmla="*/ 0 h 174"/>
              <a:gd name="T2" fmla="*/ 2147483647 w 272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2" h="174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Freeform 421"/>
          <p:cNvSpPr>
            <a:spLocks/>
          </p:cNvSpPr>
          <p:nvPr/>
        </p:nvSpPr>
        <p:spPr bwMode="auto">
          <a:xfrm>
            <a:off x="3986213" y="5284788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Freeform 422"/>
          <p:cNvSpPr>
            <a:spLocks/>
          </p:cNvSpPr>
          <p:nvPr/>
        </p:nvSpPr>
        <p:spPr bwMode="auto">
          <a:xfrm>
            <a:off x="5029200" y="5273675"/>
            <a:ext cx="558800" cy="234950"/>
          </a:xfrm>
          <a:custGeom>
            <a:avLst/>
            <a:gdLst>
              <a:gd name="T0" fmla="*/ 0 w 352"/>
              <a:gd name="T1" fmla="*/ 2147483647 h 148"/>
              <a:gd name="T2" fmla="*/ 2147483647 w 352"/>
              <a:gd name="T3" fmla="*/ 0 h 14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52" h="148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Freeform 423"/>
          <p:cNvSpPr>
            <a:spLocks/>
          </p:cNvSpPr>
          <p:nvPr/>
        </p:nvSpPr>
        <p:spPr bwMode="auto">
          <a:xfrm>
            <a:off x="5600700" y="5314950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Freeform 424"/>
          <p:cNvSpPr>
            <a:spLocks/>
          </p:cNvSpPr>
          <p:nvPr/>
        </p:nvSpPr>
        <p:spPr bwMode="auto">
          <a:xfrm>
            <a:off x="4365625" y="5848350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Freeform 425"/>
          <p:cNvSpPr>
            <a:spLocks/>
          </p:cNvSpPr>
          <p:nvPr/>
        </p:nvSpPr>
        <p:spPr bwMode="auto">
          <a:xfrm>
            <a:off x="3829050" y="5308600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439"/>
          <p:cNvSpPr>
            <a:spLocks noChangeShapeType="1"/>
          </p:cNvSpPr>
          <p:nvPr/>
        </p:nvSpPr>
        <p:spPr bwMode="auto">
          <a:xfrm rot="-5400000" flipH="1" flipV="1">
            <a:off x="6745288" y="4548187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041" name="Text Box 449"/>
          <p:cNvSpPr txBox="1">
            <a:spLocks noChangeArrowheads="1"/>
          </p:cNvSpPr>
          <p:nvPr/>
        </p:nvSpPr>
        <p:spPr bwMode="auto">
          <a:xfrm>
            <a:off x="2062163" y="4470400"/>
            <a:ext cx="1400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CC0000"/>
                </a:solidFill>
                <a:latin typeface="Gill Sans MT" charset="0"/>
              </a:rPr>
              <a:t>1. initiate call</a:t>
            </a:r>
            <a:endParaRPr lang="en-US" sz="2400" smtClean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11043" name="Freeform 451"/>
          <p:cNvSpPr>
            <a:spLocks/>
          </p:cNvSpPr>
          <p:nvPr/>
        </p:nvSpPr>
        <p:spPr bwMode="auto">
          <a:xfrm>
            <a:off x="2057400" y="4822825"/>
            <a:ext cx="5305425" cy="862013"/>
          </a:xfrm>
          <a:custGeom>
            <a:avLst/>
            <a:gdLst>
              <a:gd name="T0" fmla="*/ 0 w 3342"/>
              <a:gd name="T1" fmla="*/ 0 h 543"/>
              <a:gd name="T2" fmla="*/ 2147483647 w 3342"/>
              <a:gd name="T3" fmla="*/ 2147483647 h 543"/>
              <a:gd name="T4" fmla="*/ 2147483647 w 3342"/>
              <a:gd name="T5" fmla="*/ 2147483647 h 543"/>
              <a:gd name="T6" fmla="*/ 2147483647 w 3342"/>
              <a:gd name="T7" fmla="*/ 2147483647 h 543"/>
              <a:gd name="T8" fmla="*/ 2147483647 w 3342"/>
              <a:gd name="T9" fmla="*/ 2147483647 h 543"/>
              <a:gd name="T10" fmla="*/ 2147483647 w 3342"/>
              <a:gd name="T11" fmla="*/ 2147483647 h 543"/>
              <a:gd name="T12" fmla="*/ 2147483647 w 3342"/>
              <a:gd name="T13" fmla="*/ 2147483647 h 543"/>
              <a:gd name="T14" fmla="*/ 2147483647 w 334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044" name="Text Box 452"/>
          <p:cNvSpPr txBox="1">
            <a:spLocks noChangeArrowheads="1"/>
          </p:cNvSpPr>
          <p:nvPr/>
        </p:nvSpPr>
        <p:spPr bwMode="auto">
          <a:xfrm>
            <a:off x="5734050" y="4537075"/>
            <a:ext cx="160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CC0000"/>
                </a:solidFill>
                <a:latin typeface="Gill Sans MT" charset="0"/>
              </a:rPr>
              <a:t>2. incoming call</a:t>
            </a:r>
            <a:endParaRPr lang="en-US" sz="2400" smtClean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11045" name="Text Box 453"/>
          <p:cNvSpPr txBox="1">
            <a:spLocks noChangeArrowheads="1"/>
          </p:cNvSpPr>
          <p:nvPr/>
        </p:nvSpPr>
        <p:spPr bwMode="auto">
          <a:xfrm>
            <a:off x="5899150" y="42037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CC0000"/>
                </a:solidFill>
                <a:latin typeface="Gill Sans MT" charset="0"/>
              </a:rPr>
              <a:t>3. accept call</a:t>
            </a:r>
            <a:endParaRPr lang="en-US" sz="2400" smtClean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11046" name="Freeform 454"/>
          <p:cNvSpPr>
            <a:spLocks/>
          </p:cNvSpPr>
          <p:nvPr/>
        </p:nvSpPr>
        <p:spPr bwMode="auto">
          <a:xfrm>
            <a:off x="2173288" y="4470400"/>
            <a:ext cx="5057775" cy="1123950"/>
          </a:xfrm>
          <a:custGeom>
            <a:avLst/>
            <a:gdLst>
              <a:gd name="T0" fmla="*/ 0 w 3186"/>
              <a:gd name="T1" fmla="*/ 2147483647 h 708"/>
              <a:gd name="T2" fmla="*/ 0 w 3186"/>
              <a:gd name="T3" fmla="*/ 2147483647 h 708"/>
              <a:gd name="T4" fmla="*/ 2147483647 w 3186"/>
              <a:gd name="T5" fmla="*/ 2147483647 h 708"/>
              <a:gd name="T6" fmla="*/ 2147483647 w 3186"/>
              <a:gd name="T7" fmla="*/ 2147483647 h 708"/>
              <a:gd name="T8" fmla="*/ 2147483647 w 3186"/>
              <a:gd name="T9" fmla="*/ 2147483647 h 708"/>
              <a:gd name="T10" fmla="*/ 2147483647 w 3186"/>
              <a:gd name="T11" fmla="*/ 2147483647 h 708"/>
              <a:gd name="T12" fmla="*/ 2147483647 w 3186"/>
              <a:gd name="T13" fmla="*/ 2147483647 h 708"/>
              <a:gd name="T14" fmla="*/ 2147483647 w 3186"/>
              <a:gd name="T15" fmla="*/ 0 h 7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047" name="Text Box 455"/>
          <p:cNvSpPr txBox="1">
            <a:spLocks noChangeArrowheads="1"/>
          </p:cNvSpPr>
          <p:nvPr/>
        </p:nvSpPr>
        <p:spPr bwMode="auto">
          <a:xfrm>
            <a:off x="2012950" y="4184650"/>
            <a:ext cx="173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CC0000"/>
                </a:solidFill>
                <a:latin typeface="Gill Sans MT" charset="0"/>
              </a:rPr>
              <a:t>4. call connected</a:t>
            </a:r>
            <a:endParaRPr lang="en-US" sz="2400" smtClean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11048" name="Text Box 456"/>
          <p:cNvSpPr txBox="1">
            <a:spLocks noChangeArrowheads="1"/>
          </p:cNvSpPr>
          <p:nvPr/>
        </p:nvSpPr>
        <p:spPr bwMode="auto">
          <a:xfrm>
            <a:off x="2084388" y="3879850"/>
            <a:ext cx="1897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000099"/>
                </a:solidFill>
                <a:latin typeface="Gill Sans MT" charset="0"/>
              </a:rPr>
              <a:t>5. data flow begins</a:t>
            </a:r>
            <a:endParaRPr lang="en-US" sz="2400" smtClean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11049" name="Text Box 457"/>
          <p:cNvSpPr txBox="1">
            <a:spLocks noChangeArrowheads="1"/>
          </p:cNvSpPr>
          <p:nvPr/>
        </p:nvSpPr>
        <p:spPr bwMode="auto">
          <a:xfrm>
            <a:off x="5740400" y="3832225"/>
            <a:ext cx="1531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000099"/>
                </a:solidFill>
                <a:latin typeface="Gill Sans MT" charset="0"/>
              </a:rPr>
              <a:t>6. receive data</a:t>
            </a:r>
            <a:endParaRPr lang="en-US" sz="2400" smtClean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11050" name="Freeform 458"/>
          <p:cNvSpPr>
            <a:spLocks/>
          </p:cNvSpPr>
          <p:nvPr/>
        </p:nvSpPr>
        <p:spPr bwMode="auto">
          <a:xfrm>
            <a:off x="2228850" y="4146550"/>
            <a:ext cx="4895850" cy="1343025"/>
          </a:xfrm>
          <a:custGeom>
            <a:avLst/>
            <a:gdLst>
              <a:gd name="T0" fmla="*/ 0 w 3084"/>
              <a:gd name="T1" fmla="*/ 2147483647 h 846"/>
              <a:gd name="T2" fmla="*/ 0 w 3084"/>
              <a:gd name="T3" fmla="*/ 2147483647 h 846"/>
              <a:gd name="T4" fmla="*/ 2147483647 w 3084"/>
              <a:gd name="T5" fmla="*/ 2147483647 h 846"/>
              <a:gd name="T6" fmla="*/ 2147483647 w 3084"/>
              <a:gd name="T7" fmla="*/ 2147483647 h 846"/>
              <a:gd name="T8" fmla="*/ 2147483647 w 3084"/>
              <a:gd name="T9" fmla="*/ 2147483647 h 846"/>
              <a:gd name="T10" fmla="*/ 2147483647 w 3084"/>
              <a:gd name="T11" fmla="*/ 2147483647 h 846"/>
              <a:gd name="T12" fmla="*/ 2147483647 w 3084"/>
              <a:gd name="T13" fmla="*/ 2147483647 h 846"/>
              <a:gd name="T14" fmla="*/ 2147483647 w 3084"/>
              <a:gd name="T15" fmla="*/ 0 h 8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48" name="Group 668"/>
          <p:cNvGrpSpPr>
            <a:grpSpLocks/>
          </p:cNvGrpSpPr>
          <p:nvPr/>
        </p:nvGrpSpPr>
        <p:grpSpPr bwMode="auto">
          <a:xfrm>
            <a:off x="0" y="3627438"/>
            <a:ext cx="2039938" cy="2427287"/>
            <a:chOff x="0" y="2285"/>
            <a:chExt cx="1285" cy="1529"/>
          </a:xfrm>
        </p:grpSpPr>
        <p:sp>
          <p:nvSpPr>
            <p:cNvPr id="30776" name="Freeform 551"/>
            <p:cNvSpPr>
              <a:spLocks/>
            </p:cNvSpPr>
            <p:nvPr/>
          </p:nvSpPr>
          <p:spPr bwMode="auto">
            <a:xfrm>
              <a:off x="211" y="2297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18" name="Rectangle 403"/>
            <p:cNvSpPr>
              <a:spLocks noChangeArrowheads="1"/>
            </p:cNvSpPr>
            <p:nvPr/>
          </p:nvSpPr>
          <p:spPr bwMode="auto">
            <a:xfrm>
              <a:off x="415" y="2285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19" name="Rectangle 404"/>
            <p:cNvSpPr>
              <a:spLocks noChangeArrowheads="1"/>
            </p:cNvSpPr>
            <p:nvPr/>
          </p:nvSpPr>
          <p:spPr bwMode="auto">
            <a:xfrm>
              <a:off x="375" y="2314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20" name="Rectangle 405"/>
            <p:cNvSpPr>
              <a:spLocks noChangeArrowheads="1"/>
            </p:cNvSpPr>
            <p:nvPr/>
          </p:nvSpPr>
          <p:spPr bwMode="auto">
            <a:xfrm>
              <a:off x="379" y="2716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21" name="Text Box 406"/>
            <p:cNvSpPr txBox="1">
              <a:spLocks noChangeArrowheads="1"/>
            </p:cNvSpPr>
            <p:nvPr/>
          </p:nvSpPr>
          <p:spPr bwMode="auto">
            <a:xfrm>
              <a:off x="298" y="2292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application</a:t>
              </a:r>
            </a:p>
            <a:p>
              <a:pPr algn="ctr">
                <a:defRPr/>
              </a:pPr>
              <a:r>
                <a:rPr lang="en-US" sz="2000" smtClean="0"/>
                <a:t>transport</a:t>
              </a:r>
            </a:p>
            <a:p>
              <a:pPr algn="ctr">
                <a:defRPr/>
              </a:pPr>
              <a:r>
                <a:rPr lang="en-US" sz="2000" smtClean="0">
                  <a:solidFill>
                    <a:schemeClr val="bg1"/>
                  </a:solidFill>
                </a:rPr>
                <a:t>network</a:t>
              </a:r>
              <a:endParaRPr lang="en-US" sz="2000" smtClean="0"/>
            </a:p>
            <a:p>
              <a:pPr algn="ctr">
                <a:defRPr/>
              </a:pPr>
              <a:r>
                <a:rPr lang="en-US" sz="2000" smtClean="0"/>
                <a:t>data link</a:t>
              </a:r>
            </a:p>
            <a:p>
              <a:pPr algn="ctr">
                <a:defRPr/>
              </a:pPr>
              <a:r>
                <a:rPr lang="en-US" sz="2000" smtClean="0"/>
                <a:t>physical</a:t>
              </a:r>
            </a:p>
          </p:txBody>
        </p:sp>
        <p:sp>
          <p:nvSpPr>
            <p:cNvPr id="15422" name="Line 533"/>
            <p:cNvSpPr>
              <a:spLocks noChangeShapeType="1"/>
            </p:cNvSpPr>
            <p:nvPr/>
          </p:nvSpPr>
          <p:spPr bwMode="auto">
            <a:xfrm>
              <a:off x="374" y="2714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23" name="Line 534"/>
            <p:cNvSpPr>
              <a:spLocks noChangeShapeType="1"/>
            </p:cNvSpPr>
            <p:nvPr/>
          </p:nvSpPr>
          <p:spPr bwMode="auto">
            <a:xfrm>
              <a:off x="374" y="290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24" name="Line 535"/>
            <p:cNvSpPr>
              <a:spLocks noChangeShapeType="1"/>
            </p:cNvSpPr>
            <p:nvPr/>
          </p:nvSpPr>
          <p:spPr bwMode="auto">
            <a:xfrm>
              <a:off x="372" y="309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25" name="Line 536"/>
            <p:cNvSpPr>
              <a:spLocks noChangeShapeType="1"/>
            </p:cNvSpPr>
            <p:nvPr/>
          </p:nvSpPr>
          <p:spPr bwMode="auto">
            <a:xfrm>
              <a:off x="374" y="252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785" name="Group 548"/>
            <p:cNvGrpSpPr>
              <a:grpSpLocks/>
            </p:cNvGrpSpPr>
            <p:nvPr/>
          </p:nvGrpSpPr>
          <p:grpSpPr bwMode="auto">
            <a:xfrm>
              <a:off x="0" y="3341"/>
              <a:ext cx="454" cy="473"/>
              <a:chOff x="-44" y="1473"/>
              <a:chExt cx="981" cy="1105"/>
            </a:xfrm>
          </p:grpSpPr>
          <p:pic>
            <p:nvPicPr>
              <p:cNvPr id="30786" name="Picture 54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87" name="Freeform 55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0749" name="Group 556"/>
          <p:cNvGrpSpPr>
            <a:grpSpLocks/>
          </p:cNvGrpSpPr>
          <p:nvPr/>
        </p:nvGrpSpPr>
        <p:grpSpPr bwMode="auto">
          <a:xfrm>
            <a:off x="4479925" y="4721225"/>
            <a:ext cx="600075" cy="287338"/>
            <a:chOff x="4396" y="1245"/>
            <a:chExt cx="672" cy="248"/>
          </a:xfrm>
        </p:grpSpPr>
        <p:sp>
          <p:nvSpPr>
            <p:cNvPr id="3076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076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077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30771" name="Group 56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0774" name="Freeform 56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5" name="Freeform 56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13" name="Line 563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14" name="Line 56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0750" name="Group 565"/>
          <p:cNvGrpSpPr>
            <a:grpSpLocks/>
          </p:cNvGrpSpPr>
          <p:nvPr/>
        </p:nvGrpSpPr>
        <p:grpSpPr bwMode="auto">
          <a:xfrm>
            <a:off x="5033963" y="5721350"/>
            <a:ext cx="600075" cy="287338"/>
            <a:chOff x="4396" y="1245"/>
            <a:chExt cx="672" cy="248"/>
          </a:xfrm>
        </p:grpSpPr>
        <p:sp>
          <p:nvSpPr>
            <p:cNvPr id="3076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076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076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30763" name="Group 56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0766" name="Freeform 57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7" name="Freeform 57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05" name="Line 572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06" name="Line 57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0751" name="Group 574"/>
          <p:cNvGrpSpPr>
            <a:grpSpLocks/>
          </p:cNvGrpSpPr>
          <p:nvPr/>
        </p:nvGrpSpPr>
        <p:grpSpPr bwMode="auto">
          <a:xfrm>
            <a:off x="3814763" y="5673725"/>
            <a:ext cx="600075" cy="287338"/>
            <a:chOff x="4396" y="1245"/>
            <a:chExt cx="672" cy="248"/>
          </a:xfrm>
        </p:grpSpPr>
        <p:sp>
          <p:nvSpPr>
            <p:cNvPr id="3075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075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075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30755" name="Group 57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0758" name="Freeform 57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Freeform 58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97" name="Line 581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98" name="Line 58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64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41" grpId="0" autoUpdateAnimBg="0"/>
      <p:bldP spid="111043" grpId="0" animBg="1"/>
      <p:bldP spid="111044" grpId="0" autoUpdateAnimBg="0"/>
      <p:bldP spid="111045" grpId="0" autoUpdateAnimBg="0"/>
      <p:bldP spid="111046" grpId="0" animBg="1"/>
      <p:bldP spid="111047" grpId="0" autoUpdateAnimBg="0"/>
      <p:bldP spid="111048" grpId="0" autoUpdateAnimBg="0"/>
      <p:bldP spid="111049" grpId="0" autoUpdateAnimBg="0"/>
      <p:bldP spid="1110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133350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ea typeface="MS PGothic" charset="0"/>
              </a:rPr>
              <a:t>Datagram networks</a:t>
            </a:r>
            <a:endParaRPr lang="en-US" dirty="0">
              <a:latin typeface="Gill Sans MT" charset="0"/>
              <a:ea typeface="MS PGothic" charset="0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2788" y="1104900"/>
            <a:ext cx="8070850" cy="2276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no call setup at network layer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routers: no state about end-to-end connections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no network-level concept of </a:t>
            </a:r>
            <a:r>
              <a:rPr lang="ja-JP" altLang="en-US"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latin typeface="Gill Sans MT" charset="0"/>
                <a:ea typeface="MS PGothic" charset="0"/>
              </a:rPr>
              <a:t>connection</a:t>
            </a:r>
            <a:r>
              <a:rPr lang="ja-JP" altLang="en-US">
                <a:latin typeface="Gill Sans MT" charset="0"/>
                <a:ea typeface="MS PGothic" charset="0"/>
              </a:rPr>
              <a:t>”</a:t>
            </a:r>
            <a:endParaRPr lang="en-US" altLang="ja-JP">
              <a:latin typeface="Gill Sans MT" charset="0"/>
              <a:ea typeface="MS PGothic" charset="0"/>
            </a:endParaRP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packets forwarded using destination host address</a:t>
            </a:r>
          </a:p>
        </p:txBody>
      </p:sp>
      <p:sp>
        <p:nvSpPr>
          <p:cNvPr id="111736" name="Text Box 120"/>
          <p:cNvSpPr txBox="1">
            <a:spLocks noChangeArrowheads="1"/>
          </p:cNvSpPr>
          <p:nvPr/>
        </p:nvSpPr>
        <p:spPr bwMode="auto">
          <a:xfrm>
            <a:off x="1900238" y="4295775"/>
            <a:ext cx="207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CC0000"/>
                </a:solidFill>
              </a:rPr>
              <a:t>1. send datagrams</a:t>
            </a:r>
            <a:endParaRPr lang="en-US" sz="2400" smtClean="0">
              <a:solidFill>
                <a:srgbClr val="CC0000"/>
              </a:solidFill>
            </a:endParaRPr>
          </a:p>
        </p:txBody>
      </p:sp>
      <p:grpSp>
        <p:nvGrpSpPr>
          <p:cNvPr id="31751" name="Group 458"/>
          <p:cNvGrpSpPr>
            <a:grpSpLocks/>
          </p:cNvGrpSpPr>
          <p:nvPr/>
        </p:nvGrpSpPr>
        <p:grpSpPr bwMode="auto">
          <a:xfrm>
            <a:off x="6865938" y="3735388"/>
            <a:ext cx="2006600" cy="2416175"/>
            <a:chOff x="4325" y="2353"/>
            <a:chExt cx="1264" cy="1522"/>
          </a:xfrm>
        </p:grpSpPr>
        <p:sp>
          <p:nvSpPr>
            <p:cNvPr id="31856" name="Freeform 459"/>
            <p:cNvSpPr>
              <a:spLocks/>
            </p:cNvSpPr>
            <p:nvPr/>
          </p:nvSpPr>
          <p:spPr bwMode="auto">
            <a:xfrm>
              <a:off x="4536" y="2358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1857" name="Group 460"/>
            <p:cNvGrpSpPr>
              <a:grpSpLocks/>
            </p:cNvGrpSpPr>
            <p:nvPr/>
          </p:nvGrpSpPr>
          <p:grpSpPr bwMode="auto">
            <a:xfrm>
              <a:off x="4325" y="3402"/>
              <a:ext cx="454" cy="473"/>
              <a:chOff x="-44" y="1473"/>
              <a:chExt cx="981" cy="1105"/>
            </a:xfrm>
          </p:grpSpPr>
          <p:pic>
            <p:nvPicPr>
              <p:cNvPr id="31866" name="Picture 4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67" name="Freeform 4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99" name="Rectangle 463"/>
            <p:cNvSpPr>
              <a:spLocks noChangeArrowheads="1"/>
            </p:cNvSpPr>
            <p:nvPr/>
          </p:nvSpPr>
          <p:spPr bwMode="auto">
            <a:xfrm>
              <a:off x="4719" y="2353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00" name="Rectangle 464"/>
            <p:cNvSpPr>
              <a:spLocks noChangeArrowheads="1"/>
            </p:cNvSpPr>
            <p:nvPr/>
          </p:nvSpPr>
          <p:spPr bwMode="auto">
            <a:xfrm>
              <a:off x="4679" y="2382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01" name="Rectangle 465"/>
            <p:cNvSpPr>
              <a:spLocks noChangeArrowheads="1"/>
            </p:cNvSpPr>
            <p:nvPr/>
          </p:nvSpPr>
          <p:spPr bwMode="auto">
            <a:xfrm>
              <a:off x="4683" y="2784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02" name="Text Box 466"/>
            <p:cNvSpPr txBox="1">
              <a:spLocks noChangeArrowheads="1"/>
            </p:cNvSpPr>
            <p:nvPr/>
          </p:nvSpPr>
          <p:spPr bwMode="auto">
            <a:xfrm>
              <a:off x="4602" y="2360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application</a:t>
              </a:r>
            </a:p>
            <a:p>
              <a:pPr algn="ctr">
                <a:defRPr/>
              </a:pPr>
              <a:r>
                <a:rPr lang="en-US" sz="2000" smtClean="0"/>
                <a:t>transport</a:t>
              </a:r>
            </a:p>
            <a:p>
              <a:pPr algn="ctr">
                <a:defRPr/>
              </a:pPr>
              <a:r>
                <a:rPr lang="en-US" sz="2000" smtClean="0">
                  <a:solidFill>
                    <a:schemeClr val="bg1"/>
                  </a:solidFill>
                </a:rPr>
                <a:t>network</a:t>
              </a:r>
              <a:endParaRPr lang="en-US" sz="2000" smtClean="0"/>
            </a:p>
            <a:p>
              <a:pPr algn="ctr">
                <a:defRPr/>
              </a:pPr>
              <a:r>
                <a:rPr lang="en-US" sz="2000" smtClean="0"/>
                <a:t>data link</a:t>
              </a:r>
            </a:p>
            <a:p>
              <a:pPr algn="ctr">
                <a:defRPr/>
              </a:pPr>
              <a:r>
                <a:rPr lang="en-US" sz="2000" smtClean="0"/>
                <a:t>physical</a:t>
              </a:r>
            </a:p>
          </p:txBody>
        </p:sp>
        <p:sp>
          <p:nvSpPr>
            <p:cNvPr id="16503" name="Line 467"/>
            <p:cNvSpPr>
              <a:spLocks noChangeShapeType="1"/>
            </p:cNvSpPr>
            <p:nvPr/>
          </p:nvSpPr>
          <p:spPr bwMode="auto">
            <a:xfrm>
              <a:off x="4678" y="278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04" name="Line 468"/>
            <p:cNvSpPr>
              <a:spLocks noChangeShapeType="1"/>
            </p:cNvSpPr>
            <p:nvPr/>
          </p:nvSpPr>
          <p:spPr bwMode="auto">
            <a:xfrm>
              <a:off x="4678" y="2976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05" name="Line 469"/>
            <p:cNvSpPr>
              <a:spLocks noChangeShapeType="1"/>
            </p:cNvSpPr>
            <p:nvPr/>
          </p:nvSpPr>
          <p:spPr bwMode="auto">
            <a:xfrm>
              <a:off x="4676" y="316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06" name="Line 470"/>
            <p:cNvSpPr>
              <a:spLocks noChangeShapeType="1"/>
            </p:cNvSpPr>
            <p:nvPr/>
          </p:nvSpPr>
          <p:spPr bwMode="auto">
            <a:xfrm>
              <a:off x="4678" y="258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1752" name="Group 471"/>
          <p:cNvGrpSpPr>
            <a:grpSpLocks/>
          </p:cNvGrpSpPr>
          <p:nvPr/>
        </p:nvGrpSpPr>
        <p:grpSpPr bwMode="auto">
          <a:xfrm>
            <a:off x="0" y="3627438"/>
            <a:ext cx="2039938" cy="2427287"/>
            <a:chOff x="0" y="2285"/>
            <a:chExt cx="1285" cy="1529"/>
          </a:xfrm>
        </p:grpSpPr>
        <p:sp>
          <p:nvSpPr>
            <p:cNvPr id="31844" name="Freeform 472"/>
            <p:cNvSpPr>
              <a:spLocks/>
            </p:cNvSpPr>
            <p:nvPr/>
          </p:nvSpPr>
          <p:spPr bwMode="auto">
            <a:xfrm>
              <a:off x="211" y="2297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86" name="Rectangle 473"/>
            <p:cNvSpPr>
              <a:spLocks noChangeArrowheads="1"/>
            </p:cNvSpPr>
            <p:nvPr/>
          </p:nvSpPr>
          <p:spPr bwMode="auto">
            <a:xfrm>
              <a:off x="415" y="2285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87" name="Rectangle 474"/>
            <p:cNvSpPr>
              <a:spLocks noChangeArrowheads="1"/>
            </p:cNvSpPr>
            <p:nvPr/>
          </p:nvSpPr>
          <p:spPr bwMode="auto">
            <a:xfrm>
              <a:off x="375" y="2314"/>
              <a:ext cx="837" cy="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88" name="Rectangle 475"/>
            <p:cNvSpPr>
              <a:spLocks noChangeArrowheads="1"/>
            </p:cNvSpPr>
            <p:nvPr/>
          </p:nvSpPr>
          <p:spPr bwMode="auto">
            <a:xfrm>
              <a:off x="379" y="2716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89" name="Text Box 476"/>
            <p:cNvSpPr txBox="1">
              <a:spLocks noChangeArrowheads="1"/>
            </p:cNvSpPr>
            <p:nvPr/>
          </p:nvSpPr>
          <p:spPr bwMode="auto">
            <a:xfrm>
              <a:off x="298" y="2292"/>
              <a:ext cx="9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application</a:t>
              </a:r>
            </a:p>
            <a:p>
              <a:pPr algn="ctr">
                <a:defRPr/>
              </a:pPr>
              <a:r>
                <a:rPr lang="en-US" sz="2000" smtClean="0"/>
                <a:t>transport</a:t>
              </a:r>
            </a:p>
            <a:p>
              <a:pPr algn="ctr">
                <a:defRPr/>
              </a:pPr>
              <a:r>
                <a:rPr lang="en-US" sz="2000" smtClean="0">
                  <a:solidFill>
                    <a:schemeClr val="bg1"/>
                  </a:solidFill>
                </a:rPr>
                <a:t>network</a:t>
              </a:r>
              <a:endParaRPr lang="en-US" sz="2000" smtClean="0"/>
            </a:p>
            <a:p>
              <a:pPr algn="ctr">
                <a:defRPr/>
              </a:pPr>
              <a:r>
                <a:rPr lang="en-US" sz="2000" smtClean="0"/>
                <a:t>data link</a:t>
              </a:r>
            </a:p>
            <a:p>
              <a:pPr algn="ctr">
                <a:defRPr/>
              </a:pPr>
              <a:r>
                <a:rPr lang="en-US" sz="2000" smtClean="0"/>
                <a:t>physical</a:t>
              </a:r>
            </a:p>
          </p:txBody>
        </p:sp>
        <p:sp>
          <p:nvSpPr>
            <p:cNvPr id="16490" name="Line 477"/>
            <p:cNvSpPr>
              <a:spLocks noChangeShapeType="1"/>
            </p:cNvSpPr>
            <p:nvPr/>
          </p:nvSpPr>
          <p:spPr bwMode="auto">
            <a:xfrm>
              <a:off x="374" y="2714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91" name="Line 478"/>
            <p:cNvSpPr>
              <a:spLocks noChangeShapeType="1"/>
            </p:cNvSpPr>
            <p:nvPr/>
          </p:nvSpPr>
          <p:spPr bwMode="auto">
            <a:xfrm>
              <a:off x="374" y="2908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92" name="Line 479"/>
            <p:cNvSpPr>
              <a:spLocks noChangeShapeType="1"/>
            </p:cNvSpPr>
            <p:nvPr/>
          </p:nvSpPr>
          <p:spPr bwMode="auto">
            <a:xfrm>
              <a:off x="372" y="3092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93" name="Line 480"/>
            <p:cNvSpPr>
              <a:spLocks noChangeShapeType="1"/>
            </p:cNvSpPr>
            <p:nvPr/>
          </p:nvSpPr>
          <p:spPr bwMode="auto">
            <a:xfrm>
              <a:off x="374" y="2520"/>
              <a:ext cx="8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1853" name="Group 481"/>
            <p:cNvGrpSpPr>
              <a:grpSpLocks/>
            </p:cNvGrpSpPr>
            <p:nvPr/>
          </p:nvGrpSpPr>
          <p:grpSpPr bwMode="auto">
            <a:xfrm>
              <a:off x="0" y="3341"/>
              <a:ext cx="454" cy="473"/>
              <a:chOff x="-44" y="1473"/>
              <a:chExt cx="981" cy="1105"/>
            </a:xfrm>
          </p:grpSpPr>
          <p:pic>
            <p:nvPicPr>
              <p:cNvPr id="31854" name="Picture 4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55" name="Freeform 4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1753" name="Freeform 484"/>
          <p:cNvSpPr>
            <a:spLocks/>
          </p:cNvSpPr>
          <p:nvPr/>
        </p:nvSpPr>
        <p:spPr bwMode="auto">
          <a:xfrm>
            <a:off x="3371850" y="4608513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4" name="Group 485"/>
          <p:cNvGrpSpPr>
            <a:grpSpLocks/>
          </p:cNvGrpSpPr>
          <p:nvPr/>
        </p:nvGrpSpPr>
        <p:grpSpPr bwMode="auto">
          <a:xfrm>
            <a:off x="3486150" y="5016500"/>
            <a:ext cx="2606675" cy="658813"/>
            <a:chOff x="959" y="3814"/>
            <a:chExt cx="1642" cy="415"/>
          </a:xfrm>
        </p:grpSpPr>
        <p:grpSp>
          <p:nvGrpSpPr>
            <p:cNvPr id="31817" name="Group 486"/>
            <p:cNvGrpSpPr>
              <a:grpSpLocks/>
            </p:cNvGrpSpPr>
            <p:nvPr/>
          </p:nvGrpSpPr>
          <p:grpSpPr bwMode="auto">
            <a:xfrm>
              <a:off x="2223" y="3814"/>
              <a:ext cx="378" cy="181"/>
              <a:chOff x="4396" y="1245"/>
              <a:chExt cx="672" cy="248"/>
            </a:xfrm>
          </p:grpSpPr>
          <p:sp>
            <p:nvSpPr>
              <p:cNvPr id="3183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183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183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31839" name="Group 490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1842" name="Freeform 49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43" name="Freeform 49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81" name="Line 493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82" name="Line 494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818" name="Group 495"/>
            <p:cNvGrpSpPr>
              <a:grpSpLocks/>
            </p:cNvGrpSpPr>
            <p:nvPr/>
          </p:nvGrpSpPr>
          <p:grpSpPr bwMode="auto">
            <a:xfrm>
              <a:off x="1559" y="4048"/>
              <a:ext cx="378" cy="181"/>
              <a:chOff x="4396" y="1245"/>
              <a:chExt cx="672" cy="248"/>
            </a:xfrm>
          </p:grpSpPr>
          <p:sp>
            <p:nvSpPr>
              <p:cNvPr id="31828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1829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1830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31831" name="Group 49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1834" name="Freeform 50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35" name="Freeform 50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73" name="Line 502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74" name="Line 503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819" name="Group 504"/>
            <p:cNvGrpSpPr>
              <a:grpSpLocks/>
            </p:cNvGrpSpPr>
            <p:nvPr/>
          </p:nvGrpSpPr>
          <p:grpSpPr bwMode="auto">
            <a:xfrm>
              <a:off x="959" y="3816"/>
              <a:ext cx="378" cy="181"/>
              <a:chOff x="4396" y="1245"/>
              <a:chExt cx="672" cy="248"/>
            </a:xfrm>
          </p:grpSpPr>
          <p:sp>
            <p:nvSpPr>
              <p:cNvPr id="3182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182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3182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31823" name="Group 50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1826" name="Freeform 50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27" name="Freeform 51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65" name="Line 511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66" name="Line 512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6396" name="Line 541"/>
          <p:cNvSpPr>
            <a:spLocks noChangeShapeType="1"/>
          </p:cNvSpPr>
          <p:nvPr/>
        </p:nvSpPr>
        <p:spPr bwMode="auto">
          <a:xfrm rot="5400000" flipV="1">
            <a:off x="2725738" y="4348162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56" name="Freeform 542"/>
          <p:cNvSpPr>
            <a:spLocks/>
          </p:cNvSpPr>
          <p:nvPr/>
        </p:nvSpPr>
        <p:spPr bwMode="auto">
          <a:xfrm>
            <a:off x="4086225" y="4899025"/>
            <a:ext cx="466725" cy="263525"/>
          </a:xfrm>
          <a:custGeom>
            <a:avLst/>
            <a:gdLst>
              <a:gd name="T0" fmla="*/ 0 w 294"/>
              <a:gd name="T1" fmla="*/ 2147483647 h 166"/>
              <a:gd name="T2" fmla="*/ 2147483647 w 294"/>
              <a:gd name="T3" fmla="*/ 0 h 1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66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Freeform 543"/>
          <p:cNvSpPr>
            <a:spLocks/>
          </p:cNvSpPr>
          <p:nvPr/>
        </p:nvSpPr>
        <p:spPr bwMode="auto">
          <a:xfrm>
            <a:off x="5051425" y="4892675"/>
            <a:ext cx="431800" cy="276225"/>
          </a:xfrm>
          <a:custGeom>
            <a:avLst/>
            <a:gdLst>
              <a:gd name="T0" fmla="*/ 0 w 272"/>
              <a:gd name="T1" fmla="*/ 0 h 174"/>
              <a:gd name="T2" fmla="*/ 2147483647 w 272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2" h="174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Freeform 544"/>
          <p:cNvSpPr>
            <a:spLocks/>
          </p:cNvSpPr>
          <p:nvPr/>
        </p:nvSpPr>
        <p:spPr bwMode="auto">
          <a:xfrm>
            <a:off x="3986213" y="5284788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Freeform 545"/>
          <p:cNvSpPr>
            <a:spLocks/>
          </p:cNvSpPr>
          <p:nvPr/>
        </p:nvSpPr>
        <p:spPr bwMode="auto">
          <a:xfrm>
            <a:off x="5029200" y="5273675"/>
            <a:ext cx="558800" cy="234950"/>
          </a:xfrm>
          <a:custGeom>
            <a:avLst/>
            <a:gdLst>
              <a:gd name="T0" fmla="*/ 0 w 352"/>
              <a:gd name="T1" fmla="*/ 2147483647 h 148"/>
              <a:gd name="T2" fmla="*/ 2147483647 w 352"/>
              <a:gd name="T3" fmla="*/ 0 h 14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52" h="148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Freeform 546"/>
          <p:cNvSpPr>
            <a:spLocks/>
          </p:cNvSpPr>
          <p:nvPr/>
        </p:nvSpPr>
        <p:spPr bwMode="auto">
          <a:xfrm>
            <a:off x="5600700" y="5314950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Freeform 547"/>
          <p:cNvSpPr>
            <a:spLocks/>
          </p:cNvSpPr>
          <p:nvPr/>
        </p:nvSpPr>
        <p:spPr bwMode="auto">
          <a:xfrm>
            <a:off x="4365625" y="5848350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Freeform 548"/>
          <p:cNvSpPr>
            <a:spLocks/>
          </p:cNvSpPr>
          <p:nvPr/>
        </p:nvSpPr>
        <p:spPr bwMode="auto">
          <a:xfrm>
            <a:off x="3829050" y="5308600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549"/>
          <p:cNvSpPr>
            <a:spLocks noChangeShapeType="1"/>
          </p:cNvSpPr>
          <p:nvPr/>
        </p:nvSpPr>
        <p:spPr bwMode="auto">
          <a:xfrm rot="-5400000" flipH="1" flipV="1">
            <a:off x="6745288" y="4548187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1764" name="Group 553"/>
          <p:cNvGrpSpPr>
            <a:grpSpLocks/>
          </p:cNvGrpSpPr>
          <p:nvPr/>
        </p:nvGrpSpPr>
        <p:grpSpPr bwMode="auto">
          <a:xfrm>
            <a:off x="4479925" y="4721225"/>
            <a:ext cx="600075" cy="287338"/>
            <a:chOff x="4396" y="1245"/>
            <a:chExt cx="672" cy="248"/>
          </a:xfrm>
        </p:grpSpPr>
        <p:sp>
          <p:nvSpPr>
            <p:cNvPr id="3180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181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181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31812" name="Group 55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1815" name="Freeform 55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6" name="Freeform 55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54" name="Line 560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55" name="Line 56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1765" name="Group 562"/>
          <p:cNvGrpSpPr>
            <a:grpSpLocks/>
          </p:cNvGrpSpPr>
          <p:nvPr/>
        </p:nvGrpSpPr>
        <p:grpSpPr bwMode="auto">
          <a:xfrm>
            <a:off x="5033963" y="5721350"/>
            <a:ext cx="600075" cy="287338"/>
            <a:chOff x="4396" y="1245"/>
            <a:chExt cx="672" cy="248"/>
          </a:xfrm>
        </p:grpSpPr>
        <p:sp>
          <p:nvSpPr>
            <p:cNvPr id="3180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180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180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31804" name="Group 56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1807" name="Freeform 56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8" name="Freeform 56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46" name="Line 569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47" name="Line 57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1766" name="Group 571"/>
          <p:cNvGrpSpPr>
            <a:grpSpLocks/>
          </p:cNvGrpSpPr>
          <p:nvPr/>
        </p:nvGrpSpPr>
        <p:grpSpPr bwMode="auto">
          <a:xfrm>
            <a:off x="3814763" y="5673725"/>
            <a:ext cx="600075" cy="287338"/>
            <a:chOff x="4396" y="1245"/>
            <a:chExt cx="672" cy="248"/>
          </a:xfrm>
        </p:grpSpPr>
        <p:sp>
          <p:nvSpPr>
            <p:cNvPr id="3179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179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3179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31796" name="Group 57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1799" name="Freeform 57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0" name="Freeform 57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38" name="Line 578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39" name="Line 57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1767" name="Group 342"/>
          <p:cNvGrpSpPr>
            <a:grpSpLocks/>
          </p:cNvGrpSpPr>
          <p:nvPr/>
        </p:nvGrpSpPr>
        <p:grpSpPr bwMode="auto">
          <a:xfrm>
            <a:off x="2386013" y="4770438"/>
            <a:ext cx="4433887" cy="1200150"/>
            <a:chOff x="1489" y="3201"/>
            <a:chExt cx="2793" cy="756"/>
          </a:xfrm>
        </p:grpSpPr>
        <p:grpSp>
          <p:nvGrpSpPr>
            <p:cNvPr id="31769" name="Group 177"/>
            <p:cNvGrpSpPr>
              <a:grpSpLocks/>
            </p:cNvGrpSpPr>
            <p:nvPr/>
          </p:nvGrpSpPr>
          <p:grpSpPr bwMode="auto">
            <a:xfrm>
              <a:off x="1489" y="3267"/>
              <a:ext cx="228" cy="165"/>
              <a:chOff x="1548" y="3723"/>
              <a:chExt cx="228" cy="165"/>
            </a:xfrm>
          </p:grpSpPr>
          <p:sp>
            <p:nvSpPr>
              <p:cNvPr id="16431" name="Rectangle 17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32" name="Rectangle 17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33" name="Line 176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770" name="Group 178"/>
            <p:cNvGrpSpPr>
              <a:grpSpLocks/>
            </p:cNvGrpSpPr>
            <p:nvPr/>
          </p:nvGrpSpPr>
          <p:grpSpPr bwMode="auto">
            <a:xfrm>
              <a:off x="1987" y="3270"/>
              <a:ext cx="228" cy="165"/>
              <a:chOff x="1548" y="3723"/>
              <a:chExt cx="228" cy="165"/>
            </a:xfrm>
          </p:grpSpPr>
          <p:sp>
            <p:nvSpPr>
              <p:cNvPr id="16428" name="Rectangle 179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29" name="Rectangle 180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30" name="Line 181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771" name="Group 182"/>
            <p:cNvGrpSpPr>
              <a:grpSpLocks/>
            </p:cNvGrpSpPr>
            <p:nvPr/>
          </p:nvGrpSpPr>
          <p:grpSpPr bwMode="auto">
            <a:xfrm>
              <a:off x="3166" y="3201"/>
              <a:ext cx="228" cy="165"/>
              <a:chOff x="1548" y="3723"/>
              <a:chExt cx="228" cy="165"/>
            </a:xfrm>
          </p:grpSpPr>
          <p:sp>
            <p:nvSpPr>
              <p:cNvPr id="16425" name="Rectangle 183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26" name="Rectangle 18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27" name="Line 185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772" name="Group 186"/>
            <p:cNvGrpSpPr>
              <a:grpSpLocks/>
            </p:cNvGrpSpPr>
            <p:nvPr/>
          </p:nvGrpSpPr>
          <p:grpSpPr bwMode="auto">
            <a:xfrm>
              <a:off x="2836" y="3792"/>
              <a:ext cx="228" cy="165"/>
              <a:chOff x="1548" y="3723"/>
              <a:chExt cx="228" cy="165"/>
            </a:xfrm>
          </p:grpSpPr>
          <p:sp>
            <p:nvSpPr>
              <p:cNvPr id="16422" name="Rectangle 187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23" name="Rectangle 188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24" name="Line 189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773" name="Group 190"/>
            <p:cNvGrpSpPr>
              <a:grpSpLocks/>
            </p:cNvGrpSpPr>
            <p:nvPr/>
          </p:nvGrpSpPr>
          <p:grpSpPr bwMode="auto">
            <a:xfrm>
              <a:off x="2572" y="3492"/>
              <a:ext cx="228" cy="165"/>
              <a:chOff x="1548" y="3723"/>
              <a:chExt cx="228" cy="165"/>
            </a:xfrm>
          </p:grpSpPr>
          <p:sp>
            <p:nvSpPr>
              <p:cNvPr id="16419" name="Rectangle 191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20" name="Rectangle 192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21" name="Line 193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774" name="Group 194"/>
            <p:cNvGrpSpPr>
              <a:grpSpLocks/>
            </p:cNvGrpSpPr>
            <p:nvPr/>
          </p:nvGrpSpPr>
          <p:grpSpPr bwMode="auto">
            <a:xfrm>
              <a:off x="4054" y="3318"/>
              <a:ext cx="228" cy="165"/>
              <a:chOff x="1548" y="3723"/>
              <a:chExt cx="228" cy="165"/>
            </a:xfrm>
          </p:grpSpPr>
          <p:sp>
            <p:nvSpPr>
              <p:cNvPr id="16416" name="Rectangle 19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17" name="Rectangle 196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18" name="Line 197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11738" name="Text Box 122"/>
          <p:cNvSpPr txBox="1">
            <a:spLocks noChangeArrowheads="1"/>
          </p:cNvSpPr>
          <p:nvPr/>
        </p:nvSpPr>
        <p:spPr bwMode="auto">
          <a:xfrm>
            <a:off x="5194300" y="4384675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CC0000"/>
                </a:solidFill>
              </a:rPr>
              <a:t>2. receive datagrams</a:t>
            </a:r>
            <a:endParaRPr lang="en-US" sz="240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4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36" grpId="0" autoUpdateAnimBg="0"/>
      <p:bldP spid="1117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Group 243"/>
          <p:cNvGrpSpPr>
            <a:grpSpLocks/>
          </p:cNvGrpSpPr>
          <p:nvPr/>
        </p:nvGrpSpPr>
        <p:grpSpPr bwMode="auto">
          <a:xfrm>
            <a:off x="3851275" y="4275138"/>
            <a:ext cx="2847975" cy="1481137"/>
            <a:chOff x="291" y="3093"/>
            <a:chExt cx="1794" cy="933"/>
          </a:xfrm>
        </p:grpSpPr>
        <p:grpSp>
          <p:nvGrpSpPr>
            <p:cNvPr id="32845" name="Group 242"/>
            <p:cNvGrpSpPr>
              <a:grpSpLocks/>
            </p:cNvGrpSpPr>
            <p:nvPr/>
          </p:nvGrpSpPr>
          <p:grpSpPr bwMode="auto">
            <a:xfrm>
              <a:off x="291" y="3093"/>
              <a:ext cx="1794" cy="933"/>
              <a:chOff x="2124" y="2903"/>
              <a:chExt cx="1794" cy="933"/>
            </a:xfrm>
          </p:grpSpPr>
          <p:sp>
            <p:nvSpPr>
              <p:cNvPr id="32849" name="Freeform 179"/>
              <p:cNvSpPr>
                <a:spLocks/>
              </p:cNvSpPr>
              <p:nvPr/>
            </p:nvSpPr>
            <p:spPr bwMode="auto">
              <a:xfrm>
                <a:off x="2124" y="2903"/>
                <a:ext cx="1794" cy="933"/>
              </a:xfrm>
              <a:custGeom>
                <a:avLst/>
                <a:gdLst>
                  <a:gd name="T0" fmla="*/ 6 w 1794"/>
                  <a:gd name="T1" fmla="*/ 483 h 933"/>
                  <a:gd name="T2" fmla="*/ 108 w 1794"/>
                  <a:gd name="T3" fmla="*/ 125 h 933"/>
                  <a:gd name="T4" fmla="*/ 559 w 1794"/>
                  <a:gd name="T5" fmla="*/ 100 h 933"/>
                  <a:gd name="T6" fmla="*/ 1128 w 1794"/>
                  <a:gd name="T7" fmla="*/ 29 h 933"/>
                  <a:gd name="T8" fmla="*/ 1716 w 1794"/>
                  <a:gd name="T9" fmla="*/ 275 h 933"/>
                  <a:gd name="T10" fmla="*/ 1596 w 1794"/>
                  <a:gd name="T11" fmla="*/ 827 h 933"/>
                  <a:gd name="T12" fmla="*/ 1380 w 1794"/>
                  <a:gd name="T13" fmla="*/ 911 h 933"/>
                  <a:gd name="T14" fmla="*/ 840 w 1794"/>
                  <a:gd name="T15" fmla="*/ 929 h 933"/>
                  <a:gd name="T16" fmla="*/ 414 w 1794"/>
                  <a:gd name="T17" fmla="*/ 911 h 933"/>
                  <a:gd name="T18" fmla="*/ 143 w 1794"/>
                  <a:gd name="T19" fmla="*/ 832 h 933"/>
                  <a:gd name="T20" fmla="*/ 6 w 1794"/>
                  <a:gd name="T21" fmla="*/ 483 h 9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94" h="933">
                    <a:moveTo>
                      <a:pt x="6" y="483"/>
                    </a:moveTo>
                    <a:cubicBezTo>
                      <a:pt x="0" y="365"/>
                      <a:pt x="16" y="189"/>
                      <a:pt x="108" y="125"/>
                    </a:cubicBezTo>
                    <a:cubicBezTo>
                      <a:pt x="200" y="61"/>
                      <a:pt x="389" y="116"/>
                      <a:pt x="559" y="100"/>
                    </a:cubicBezTo>
                    <a:cubicBezTo>
                      <a:pt x="729" y="84"/>
                      <a:pt x="935" y="0"/>
                      <a:pt x="1128" y="29"/>
                    </a:cubicBezTo>
                    <a:cubicBezTo>
                      <a:pt x="1321" y="58"/>
                      <a:pt x="1638" y="142"/>
                      <a:pt x="1716" y="275"/>
                    </a:cubicBezTo>
                    <a:cubicBezTo>
                      <a:pt x="1794" y="408"/>
                      <a:pt x="1652" y="721"/>
                      <a:pt x="1596" y="827"/>
                    </a:cubicBezTo>
                    <a:cubicBezTo>
                      <a:pt x="1540" y="933"/>
                      <a:pt x="1506" y="894"/>
                      <a:pt x="1380" y="911"/>
                    </a:cubicBezTo>
                    <a:cubicBezTo>
                      <a:pt x="1254" y="928"/>
                      <a:pt x="1001" y="929"/>
                      <a:pt x="840" y="929"/>
                    </a:cubicBezTo>
                    <a:cubicBezTo>
                      <a:pt x="679" y="929"/>
                      <a:pt x="530" y="927"/>
                      <a:pt x="414" y="911"/>
                    </a:cubicBezTo>
                    <a:cubicBezTo>
                      <a:pt x="298" y="895"/>
                      <a:pt x="211" y="903"/>
                      <a:pt x="143" y="832"/>
                    </a:cubicBezTo>
                    <a:cubicBezTo>
                      <a:pt x="75" y="761"/>
                      <a:pt x="4" y="624"/>
                      <a:pt x="6" y="483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850" name="Group 180"/>
              <p:cNvGrpSpPr>
                <a:grpSpLocks/>
              </p:cNvGrpSpPr>
              <p:nvPr/>
            </p:nvGrpSpPr>
            <p:grpSpPr bwMode="auto">
              <a:xfrm>
                <a:off x="2196" y="3160"/>
                <a:ext cx="1642" cy="415"/>
                <a:chOff x="959" y="3814"/>
                <a:chExt cx="1642" cy="415"/>
              </a:xfrm>
            </p:grpSpPr>
            <p:grpSp>
              <p:nvGrpSpPr>
                <p:cNvPr id="32885" name="Group 181"/>
                <p:cNvGrpSpPr>
                  <a:grpSpLocks/>
                </p:cNvGrpSpPr>
                <p:nvPr/>
              </p:nvGrpSpPr>
              <p:grpSpPr bwMode="auto">
                <a:xfrm>
                  <a:off x="2223" y="3814"/>
                  <a:ext cx="378" cy="181"/>
                  <a:chOff x="4396" y="1245"/>
                  <a:chExt cx="672" cy="248"/>
                </a:xfrm>
              </p:grpSpPr>
              <p:sp>
                <p:nvSpPr>
                  <p:cNvPr id="32904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sp>
                <p:nvSpPr>
                  <p:cNvPr id="32905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sp>
                <p:nvSpPr>
                  <p:cNvPr id="32906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grpSp>
                <p:nvGrpSpPr>
                  <p:cNvPr id="32907" name="Group 185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32910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11" name="Freeform 187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549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7550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2886" name="Group 190"/>
                <p:cNvGrpSpPr>
                  <a:grpSpLocks/>
                </p:cNvGrpSpPr>
                <p:nvPr/>
              </p:nvGrpSpPr>
              <p:grpSpPr bwMode="auto">
                <a:xfrm>
                  <a:off x="1559" y="4048"/>
                  <a:ext cx="378" cy="181"/>
                  <a:chOff x="4396" y="1245"/>
                  <a:chExt cx="672" cy="248"/>
                </a:xfrm>
              </p:grpSpPr>
              <p:sp>
                <p:nvSpPr>
                  <p:cNvPr id="32896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sp>
                <p:nvSpPr>
                  <p:cNvPr id="32897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sp>
                <p:nvSpPr>
                  <p:cNvPr id="32898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grpSp>
                <p:nvGrpSpPr>
                  <p:cNvPr id="32899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32902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03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541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7542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2887" name="Group 199"/>
                <p:cNvGrpSpPr>
                  <a:grpSpLocks/>
                </p:cNvGrpSpPr>
                <p:nvPr/>
              </p:nvGrpSpPr>
              <p:grpSpPr bwMode="auto">
                <a:xfrm>
                  <a:off x="959" y="3816"/>
                  <a:ext cx="378" cy="181"/>
                  <a:chOff x="4396" y="1245"/>
                  <a:chExt cx="672" cy="248"/>
                </a:xfrm>
              </p:grpSpPr>
              <p:sp>
                <p:nvSpPr>
                  <p:cNvPr id="32888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sp>
                <p:nvSpPr>
                  <p:cNvPr id="32889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sp>
                <p:nvSpPr>
                  <p:cNvPr id="32890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grpSp>
                <p:nvGrpSpPr>
                  <p:cNvPr id="32891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32894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95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533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7534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32851" name="Freeform 208"/>
              <p:cNvSpPr>
                <a:spLocks/>
              </p:cNvSpPr>
              <p:nvPr/>
            </p:nvSpPr>
            <p:spPr bwMode="auto">
              <a:xfrm>
                <a:off x="2574" y="3086"/>
                <a:ext cx="294" cy="166"/>
              </a:xfrm>
              <a:custGeom>
                <a:avLst/>
                <a:gdLst>
                  <a:gd name="T0" fmla="*/ 0 w 294"/>
                  <a:gd name="T1" fmla="*/ 166 h 166"/>
                  <a:gd name="T2" fmla="*/ 294 w 294"/>
                  <a:gd name="T3" fmla="*/ 0 h 16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66">
                    <a:moveTo>
                      <a:pt x="0" y="166"/>
                    </a:moveTo>
                    <a:lnTo>
                      <a:pt x="29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52" name="Freeform 209"/>
              <p:cNvSpPr>
                <a:spLocks/>
              </p:cNvSpPr>
              <p:nvPr/>
            </p:nvSpPr>
            <p:spPr bwMode="auto">
              <a:xfrm>
                <a:off x="3182" y="3082"/>
                <a:ext cx="272" cy="174"/>
              </a:xfrm>
              <a:custGeom>
                <a:avLst/>
                <a:gdLst>
                  <a:gd name="T0" fmla="*/ 0 w 272"/>
                  <a:gd name="T1" fmla="*/ 0 h 174"/>
                  <a:gd name="T2" fmla="*/ 272 w 272"/>
                  <a:gd name="T3" fmla="*/ 174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2" h="174">
                    <a:moveTo>
                      <a:pt x="0" y="0"/>
                    </a:moveTo>
                    <a:lnTo>
                      <a:pt x="272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53" name="Freeform 210"/>
              <p:cNvSpPr>
                <a:spLocks/>
              </p:cNvSpPr>
              <p:nvPr/>
            </p:nvSpPr>
            <p:spPr bwMode="auto">
              <a:xfrm>
                <a:off x="2511" y="3329"/>
                <a:ext cx="303" cy="150"/>
              </a:xfrm>
              <a:custGeom>
                <a:avLst/>
                <a:gdLst>
                  <a:gd name="T0" fmla="*/ 0 w 294"/>
                  <a:gd name="T1" fmla="*/ 0 h 174"/>
                  <a:gd name="T2" fmla="*/ 374 w 294"/>
                  <a:gd name="T3" fmla="*/ 53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74">
                    <a:moveTo>
                      <a:pt x="0" y="0"/>
                    </a:moveTo>
                    <a:lnTo>
                      <a:pt x="294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54" name="Freeform 211"/>
              <p:cNvSpPr>
                <a:spLocks/>
              </p:cNvSpPr>
              <p:nvPr/>
            </p:nvSpPr>
            <p:spPr bwMode="auto">
              <a:xfrm>
                <a:off x="3168" y="3322"/>
                <a:ext cx="352" cy="148"/>
              </a:xfrm>
              <a:custGeom>
                <a:avLst/>
                <a:gdLst>
                  <a:gd name="T0" fmla="*/ 0 w 352"/>
                  <a:gd name="T1" fmla="*/ 148 h 148"/>
                  <a:gd name="T2" fmla="*/ 352 w 352"/>
                  <a:gd name="T3" fmla="*/ 0 h 1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2" h="148">
                    <a:moveTo>
                      <a:pt x="0" y="148"/>
                    </a:moveTo>
                    <a:lnTo>
                      <a:pt x="35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55" name="Freeform 212"/>
              <p:cNvSpPr>
                <a:spLocks/>
              </p:cNvSpPr>
              <p:nvPr/>
            </p:nvSpPr>
            <p:spPr bwMode="auto">
              <a:xfrm>
                <a:off x="3528" y="3348"/>
                <a:ext cx="130" cy="320"/>
              </a:xfrm>
              <a:custGeom>
                <a:avLst/>
                <a:gdLst>
                  <a:gd name="T0" fmla="*/ 0 w 118"/>
                  <a:gd name="T1" fmla="*/ 14 h 500"/>
                  <a:gd name="T2" fmla="*/ 258 w 118"/>
                  <a:gd name="T3" fmla="*/ 0 h 5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500">
                    <a:moveTo>
                      <a:pt x="0" y="500"/>
                    </a:moveTo>
                    <a:lnTo>
                      <a:pt x="11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56" name="Freeform 213"/>
              <p:cNvSpPr>
                <a:spLocks/>
              </p:cNvSpPr>
              <p:nvPr/>
            </p:nvSpPr>
            <p:spPr bwMode="auto">
              <a:xfrm>
                <a:off x="2750" y="3684"/>
                <a:ext cx="464" cy="47"/>
              </a:xfrm>
              <a:custGeom>
                <a:avLst/>
                <a:gdLst>
                  <a:gd name="T0" fmla="*/ 2261 w 370"/>
                  <a:gd name="T1" fmla="*/ 689 h 32"/>
                  <a:gd name="T2" fmla="*/ 0 w 370"/>
                  <a:gd name="T3" fmla="*/ 0 h 3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0" h="32">
                    <a:moveTo>
                      <a:pt x="370" y="3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57" name="Freeform 214"/>
              <p:cNvSpPr>
                <a:spLocks/>
              </p:cNvSpPr>
              <p:nvPr/>
            </p:nvSpPr>
            <p:spPr bwMode="auto">
              <a:xfrm>
                <a:off x="2412" y="3344"/>
                <a:ext cx="122" cy="268"/>
              </a:xfrm>
              <a:custGeom>
                <a:avLst/>
                <a:gdLst>
                  <a:gd name="T0" fmla="*/ 8 w 176"/>
                  <a:gd name="T1" fmla="*/ 13 h 412"/>
                  <a:gd name="T2" fmla="*/ 9 w 176"/>
                  <a:gd name="T3" fmla="*/ 13 h 412"/>
                  <a:gd name="T4" fmla="*/ 0 w 176"/>
                  <a:gd name="T5" fmla="*/ 0 h 4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6" h="412">
                    <a:moveTo>
                      <a:pt x="162" y="408"/>
                    </a:moveTo>
                    <a:lnTo>
                      <a:pt x="176" y="41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858" name="Group 215"/>
              <p:cNvGrpSpPr>
                <a:grpSpLocks/>
              </p:cNvGrpSpPr>
              <p:nvPr/>
            </p:nvGrpSpPr>
            <p:grpSpPr bwMode="auto">
              <a:xfrm>
                <a:off x="2822" y="2974"/>
                <a:ext cx="378" cy="181"/>
                <a:chOff x="4396" y="1245"/>
                <a:chExt cx="672" cy="248"/>
              </a:xfrm>
            </p:grpSpPr>
            <p:sp>
              <p:nvSpPr>
                <p:cNvPr id="32877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3287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32879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32880" name="Group 21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32883" name="Freeform 22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4" name="Freeform 22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522" name="Line 222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523" name="Line 223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2859" name="Group 224"/>
              <p:cNvGrpSpPr>
                <a:grpSpLocks/>
              </p:cNvGrpSpPr>
              <p:nvPr/>
            </p:nvGrpSpPr>
            <p:grpSpPr bwMode="auto">
              <a:xfrm>
                <a:off x="3171" y="3604"/>
                <a:ext cx="378" cy="181"/>
                <a:chOff x="4396" y="1245"/>
                <a:chExt cx="672" cy="248"/>
              </a:xfrm>
            </p:grpSpPr>
            <p:sp>
              <p:nvSpPr>
                <p:cNvPr id="3286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3287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3287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32872" name="Group 22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32875" name="Freeform 22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6" name="Freeform 23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514" name="Line 231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515" name="Line 232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2860" name="Group 233"/>
              <p:cNvGrpSpPr>
                <a:grpSpLocks/>
              </p:cNvGrpSpPr>
              <p:nvPr/>
            </p:nvGrpSpPr>
            <p:grpSpPr bwMode="auto">
              <a:xfrm>
                <a:off x="2403" y="3574"/>
                <a:ext cx="378" cy="181"/>
                <a:chOff x="4396" y="1245"/>
                <a:chExt cx="672" cy="248"/>
              </a:xfrm>
            </p:grpSpPr>
            <p:sp>
              <p:nvSpPr>
                <p:cNvPr id="3286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3286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3286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32864" name="Group 237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32867" name="Freeform 238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8" name="Freeform 239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506" name="Line 240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507" name="Line 241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7487" name="Text Box 108"/>
            <p:cNvSpPr txBox="1">
              <a:spLocks noChangeArrowheads="1"/>
            </p:cNvSpPr>
            <p:nvPr/>
          </p:nvSpPr>
          <p:spPr bwMode="auto">
            <a:xfrm>
              <a:off x="667" y="32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cs typeface="+mn-cs"/>
                </a:rPr>
                <a:t>1</a:t>
              </a:r>
            </a:p>
          </p:txBody>
        </p:sp>
        <p:sp>
          <p:nvSpPr>
            <p:cNvPr id="17488" name="Text Box 109"/>
            <p:cNvSpPr txBox="1">
              <a:spLocks noChangeArrowheads="1"/>
            </p:cNvSpPr>
            <p:nvPr/>
          </p:nvSpPr>
          <p:spPr bwMode="auto">
            <a:xfrm>
              <a:off x="620" y="35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cs typeface="+mn-cs"/>
                </a:rPr>
                <a:t>2</a:t>
              </a:r>
            </a:p>
          </p:txBody>
        </p:sp>
        <p:sp>
          <p:nvSpPr>
            <p:cNvPr id="17489" name="Text Box 110"/>
            <p:cNvSpPr txBox="1">
              <a:spLocks noChangeArrowheads="1"/>
            </p:cNvSpPr>
            <p:nvPr/>
          </p:nvSpPr>
          <p:spPr bwMode="auto">
            <a:xfrm>
              <a:off x="448" y="350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cs typeface="+mn-cs"/>
                </a:rPr>
                <a:t>3</a:t>
              </a:r>
            </a:p>
          </p:txBody>
        </p:sp>
      </p:grp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Datagram forwarding  table</a:t>
            </a:r>
          </a:p>
        </p:txBody>
      </p:sp>
      <p:sp>
        <p:nvSpPr>
          <p:cNvPr id="32774" name="Freeform 11"/>
          <p:cNvSpPr>
            <a:spLocks/>
          </p:cNvSpPr>
          <p:nvPr/>
        </p:nvSpPr>
        <p:spPr bwMode="auto">
          <a:xfrm>
            <a:off x="2397125" y="3521075"/>
            <a:ext cx="2290763" cy="1295400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2176463" y="1195388"/>
            <a:ext cx="2528887" cy="23336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7" name="Oval 13"/>
          <p:cNvSpPr>
            <a:spLocks noChangeArrowheads="1"/>
          </p:cNvSpPr>
          <p:nvPr/>
        </p:nvSpPr>
        <p:spPr bwMode="auto">
          <a:xfrm>
            <a:off x="2513013" y="1247775"/>
            <a:ext cx="2095500" cy="604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8" name="Rectangle 105"/>
          <p:cNvSpPr>
            <a:spLocks noChangeArrowheads="1"/>
          </p:cNvSpPr>
          <p:nvPr/>
        </p:nvSpPr>
        <p:spPr bwMode="auto">
          <a:xfrm>
            <a:off x="2457450" y="4584700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9" name="Rectangle 106"/>
          <p:cNvSpPr>
            <a:spLocks noChangeArrowheads="1"/>
          </p:cNvSpPr>
          <p:nvPr/>
        </p:nvSpPr>
        <p:spPr bwMode="auto">
          <a:xfrm>
            <a:off x="2433638" y="4608513"/>
            <a:ext cx="1147762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0" name="Line 107"/>
          <p:cNvSpPr>
            <a:spLocks noChangeShapeType="1"/>
          </p:cNvSpPr>
          <p:nvPr/>
        </p:nvSpPr>
        <p:spPr bwMode="auto">
          <a:xfrm>
            <a:off x="3459163" y="4740275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1" name="Rectangle 111"/>
          <p:cNvSpPr>
            <a:spLocks noChangeArrowheads="1"/>
          </p:cNvSpPr>
          <p:nvPr/>
        </p:nvSpPr>
        <p:spPr bwMode="auto">
          <a:xfrm>
            <a:off x="3062288" y="4611688"/>
            <a:ext cx="427037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2" name="Text Box 112"/>
          <p:cNvSpPr txBox="1">
            <a:spLocks noChangeArrowheads="1"/>
          </p:cNvSpPr>
          <p:nvPr/>
        </p:nvSpPr>
        <p:spPr bwMode="auto">
          <a:xfrm>
            <a:off x="3014663" y="458470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endParaRPr lang="en-US" sz="1200" smtClean="0"/>
          </a:p>
        </p:txBody>
      </p:sp>
      <p:sp>
        <p:nvSpPr>
          <p:cNvPr id="17423" name="Text Box 113"/>
          <p:cNvSpPr txBox="1">
            <a:spLocks noChangeArrowheads="1"/>
          </p:cNvSpPr>
          <p:nvPr/>
        </p:nvSpPr>
        <p:spPr bwMode="auto">
          <a:xfrm>
            <a:off x="1298575" y="3913188"/>
            <a:ext cx="24653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1600" smtClean="0"/>
              <a:t>IP destination address in </a:t>
            </a:r>
          </a:p>
          <a:p>
            <a:pPr eaLnBrk="1" hangingPunct="1">
              <a:defRPr/>
            </a:pPr>
            <a:r>
              <a:rPr lang="en-US" sz="1600" smtClean="0"/>
              <a:t>arriving packet</a:t>
            </a:r>
            <a:r>
              <a:rPr lang="ja-JP" altLang="en-US" sz="1600" smtClean="0"/>
              <a:t>’</a:t>
            </a:r>
            <a:r>
              <a:rPr lang="en-US" altLang="ja-JP" sz="1600" smtClean="0"/>
              <a:t>s header</a:t>
            </a:r>
            <a:endParaRPr lang="en-US" sz="1600" smtClean="0"/>
          </a:p>
        </p:txBody>
      </p:sp>
      <p:sp>
        <p:nvSpPr>
          <p:cNvPr id="17424" name="Line 114"/>
          <p:cNvSpPr>
            <a:spLocks noChangeShapeType="1"/>
          </p:cNvSpPr>
          <p:nvPr/>
        </p:nvSpPr>
        <p:spPr bwMode="auto">
          <a:xfrm flipH="1">
            <a:off x="2681288" y="4870450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25" name="Text Box 115"/>
          <p:cNvSpPr txBox="1">
            <a:spLocks noChangeArrowheads="1"/>
          </p:cNvSpPr>
          <p:nvPr/>
        </p:nvSpPr>
        <p:spPr bwMode="auto">
          <a:xfrm>
            <a:off x="2641600" y="1404938"/>
            <a:ext cx="1863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smtClean="0">
                <a:cs typeface="+mn-cs"/>
              </a:rPr>
              <a:t>routing algorithm</a:t>
            </a:r>
          </a:p>
        </p:txBody>
      </p:sp>
      <p:sp>
        <p:nvSpPr>
          <p:cNvPr id="17426" name="Rectangle 116"/>
          <p:cNvSpPr>
            <a:spLocks noChangeArrowheads="1"/>
          </p:cNvSpPr>
          <p:nvPr/>
        </p:nvSpPr>
        <p:spPr bwMode="auto">
          <a:xfrm>
            <a:off x="2387600" y="2141538"/>
            <a:ext cx="2184400" cy="1298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7" name="Text Box 117"/>
          <p:cNvSpPr txBox="1">
            <a:spLocks noChangeArrowheads="1"/>
          </p:cNvSpPr>
          <p:nvPr/>
        </p:nvSpPr>
        <p:spPr bwMode="auto">
          <a:xfrm>
            <a:off x="2647950" y="2105025"/>
            <a:ext cx="185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cs typeface="+mn-cs"/>
              </a:rPr>
              <a:t>local forwarding table</a:t>
            </a:r>
          </a:p>
        </p:txBody>
      </p:sp>
      <p:sp>
        <p:nvSpPr>
          <p:cNvPr id="17428" name="Text Box 118"/>
          <p:cNvSpPr txBox="1">
            <a:spLocks noChangeArrowheads="1"/>
          </p:cNvSpPr>
          <p:nvPr/>
        </p:nvSpPr>
        <p:spPr bwMode="auto">
          <a:xfrm>
            <a:off x="2430463" y="2352675"/>
            <a:ext cx="1312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smtClean="0">
                <a:cs typeface="+mn-cs"/>
              </a:rPr>
              <a:t>dest address</a:t>
            </a:r>
          </a:p>
        </p:txBody>
      </p:sp>
      <p:sp>
        <p:nvSpPr>
          <p:cNvPr id="17429" name="Text Box 119"/>
          <p:cNvSpPr txBox="1">
            <a:spLocks noChangeArrowheads="1"/>
          </p:cNvSpPr>
          <p:nvPr/>
        </p:nvSpPr>
        <p:spPr bwMode="auto">
          <a:xfrm>
            <a:off x="3597275" y="2354263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smtClean="0">
                <a:cs typeface="+mn-cs"/>
              </a:rPr>
              <a:t>output  link</a:t>
            </a:r>
          </a:p>
        </p:txBody>
      </p:sp>
      <p:sp>
        <p:nvSpPr>
          <p:cNvPr id="17430" name="Line 120"/>
          <p:cNvSpPr>
            <a:spLocks noChangeShapeType="1"/>
          </p:cNvSpPr>
          <p:nvPr/>
        </p:nvSpPr>
        <p:spPr bwMode="auto">
          <a:xfrm>
            <a:off x="3695700" y="2365375"/>
            <a:ext cx="793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31" name="Text Box 121"/>
          <p:cNvSpPr txBox="1">
            <a:spLocks noChangeArrowheads="1"/>
          </p:cNvSpPr>
          <p:nvPr/>
        </p:nvSpPr>
        <p:spPr bwMode="auto">
          <a:xfrm>
            <a:off x="2417763" y="2636838"/>
            <a:ext cx="1289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smtClean="0">
                <a:cs typeface="+mn-cs"/>
              </a:rPr>
              <a:t>address-range 1</a:t>
            </a:r>
          </a:p>
          <a:p>
            <a:pPr algn="r" eaLnBrk="1" hangingPunct="1">
              <a:defRPr/>
            </a:pPr>
            <a:r>
              <a:rPr lang="en-US" sz="1200" smtClean="0">
                <a:cs typeface="+mn-cs"/>
              </a:rPr>
              <a:t>address-range 2</a:t>
            </a:r>
          </a:p>
          <a:p>
            <a:pPr algn="r" eaLnBrk="1" hangingPunct="1">
              <a:defRPr/>
            </a:pPr>
            <a:r>
              <a:rPr lang="en-US" sz="1200" smtClean="0">
                <a:cs typeface="+mn-cs"/>
              </a:rPr>
              <a:t>address-range 3</a:t>
            </a:r>
          </a:p>
          <a:p>
            <a:pPr algn="r" eaLnBrk="1" hangingPunct="1">
              <a:defRPr/>
            </a:pPr>
            <a:r>
              <a:rPr lang="en-US" sz="1200" smtClean="0">
                <a:cs typeface="+mn-cs"/>
              </a:rPr>
              <a:t>address-range 4</a:t>
            </a:r>
          </a:p>
        </p:txBody>
      </p:sp>
      <p:sp>
        <p:nvSpPr>
          <p:cNvPr id="17432" name="Text Box 122"/>
          <p:cNvSpPr txBox="1">
            <a:spLocks noChangeArrowheads="1"/>
          </p:cNvSpPr>
          <p:nvPr/>
        </p:nvSpPr>
        <p:spPr bwMode="auto">
          <a:xfrm>
            <a:off x="3711575" y="2636838"/>
            <a:ext cx="268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cs typeface="+mn-cs"/>
              </a:rPr>
              <a:t>3</a:t>
            </a:r>
          </a:p>
          <a:p>
            <a:pPr algn="ctr" eaLnBrk="1" hangingPunct="1">
              <a:defRPr/>
            </a:pPr>
            <a:r>
              <a:rPr lang="en-US" sz="1200" smtClean="0">
                <a:cs typeface="+mn-cs"/>
              </a:rPr>
              <a:t>2</a:t>
            </a:r>
          </a:p>
          <a:p>
            <a:pPr algn="ctr" eaLnBrk="1" hangingPunct="1">
              <a:defRPr/>
            </a:pPr>
            <a:r>
              <a:rPr lang="en-US" sz="1200" smtClean="0">
                <a:cs typeface="+mn-cs"/>
              </a:rPr>
              <a:t>2</a:t>
            </a:r>
          </a:p>
          <a:p>
            <a:pPr algn="ctr" eaLnBrk="1" hangingPunct="1">
              <a:defRPr/>
            </a:pPr>
            <a:r>
              <a:rPr lang="en-US" sz="1200" smtClean="0">
                <a:cs typeface="+mn-cs"/>
              </a:rPr>
              <a:t>1</a:t>
            </a:r>
          </a:p>
        </p:txBody>
      </p:sp>
      <p:sp>
        <p:nvSpPr>
          <p:cNvPr id="17433" name="Line 123"/>
          <p:cNvSpPr>
            <a:spLocks noChangeShapeType="1"/>
          </p:cNvSpPr>
          <p:nvPr/>
        </p:nvSpPr>
        <p:spPr bwMode="auto">
          <a:xfrm>
            <a:off x="2409825" y="2617788"/>
            <a:ext cx="216376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34" name="Line 124"/>
          <p:cNvSpPr>
            <a:spLocks noChangeShapeType="1"/>
          </p:cNvSpPr>
          <p:nvPr/>
        </p:nvSpPr>
        <p:spPr bwMode="auto">
          <a:xfrm>
            <a:off x="2392363" y="2370138"/>
            <a:ext cx="21732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35" name="AutoShape 125"/>
          <p:cNvSpPr>
            <a:spLocks noChangeArrowheads="1"/>
          </p:cNvSpPr>
          <p:nvPr/>
        </p:nvSpPr>
        <p:spPr bwMode="auto">
          <a:xfrm rot="5400000">
            <a:off x="3466306" y="1859757"/>
            <a:ext cx="239713" cy="273050"/>
          </a:xfrm>
          <a:prstGeom prst="rightArrow">
            <a:avLst>
              <a:gd name="adj1" fmla="val 51167"/>
              <a:gd name="adj2" fmla="val 397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36" name="Line 126"/>
          <p:cNvSpPr>
            <a:spLocks noChangeShapeType="1"/>
          </p:cNvSpPr>
          <p:nvPr/>
        </p:nvSpPr>
        <p:spPr bwMode="auto">
          <a:xfrm>
            <a:off x="2843213" y="4302125"/>
            <a:ext cx="363537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796" name="Freeform 127"/>
          <p:cNvSpPr>
            <a:spLocks/>
          </p:cNvSpPr>
          <p:nvPr/>
        </p:nvSpPr>
        <p:spPr bwMode="auto">
          <a:xfrm>
            <a:off x="3916363" y="4792663"/>
            <a:ext cx="879475" cy="26511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Freeform 128"/>
          <p:cNvSpPr>
            <a:spLocks/>
          </p:cNvSpPr>
          <p:nvPr/>
        </p:nvSpPr>
        <p:spPr bwMode="auto">
          <a:xfrm flipH="1">
            <a:off x="6249988" y="435610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Freeform 129"/>
          <p:cNvSpPr>
            <a:spLocks/>
          </p:cNvSpPr>
          <p:nvPr/>
        </p:nvSpPr>
        <p:spPr bwMode="auto">
          <a:xfrm flipH="1">
            <a:off x="5240338" y="408305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Freeform 130"/>
          <p:cNvSpPr>
            <a:spLocks/>
          </p:cNvSpPr>
          <p:nvPr/>
        </p:nvSpPr>
        <p:spPr bwMode="auto">
          <a:xfrm flipH="1" flipV="1">
            <a:off x="5908675" y="5629275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Freeform 131"/>
          <p:cNvSpPr>
            <a:spLocks/>
          </p:cNvSpPr>
          <p:nvPr/>
        </p:nvSpPr>
        <p:spPr bwMode="auto">
          <a:xfrm flipH="1" flipV="1">
            <a:off x="4559300" y="5613400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Freeform 132"/>
          <p:cNvSpPr>
            <a:spLocks/>
          </p:cNvSpPr>
          <p:nvPr/>
        </p:nvSpPr>
        <p:spPr bwMode="auto">
          <a:xfrm flipH="1" flipV="1">
            <a:off x="5199063" y="5321300"/>
            <a:ext cx="542925" cy="452438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802" name="Group 133"/>
          <p:cNvGrpSpPr>
            <a:grpSpLocks/>
          </p:cNvGrpSpPr>
          <p:nvPr/>
        </p:nvGrpSpPr>
        <p:grpSpPr bwMode="auto">
          <a:xfrm>
            <a:off x="5248275" y="3638550"/>
            <a:ext cx="550863" cy="452438"/>
            <a:chOff x="2886" y="1668"/>
            <a:chExt cx="347" cy="285"/>
          </a:xfrm>
        </p:grpSpPr>
        <p:sp>
          <p:nvSpPr>
            <p:cNvPr id="17479" name="Rectangle 134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80" name="Oval 135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81" name="Rectangle 136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82" name="Line 137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83" name="Line 138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84" name="Line 139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85" name="AutoShape 140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2803" name="Group 141"/>
          <p:cNvGrpSpPr>
            <a:grpSpLocks/>
          </p:cNvGrpSpPr>
          <p:nvPr/>
        </p:nvGrpSpPr>
        <p:grpSpPr bwMode="auto">
          <a:xfrm>
            <a:off x="6261100" y="3911600"/>
            <a:ext cx="550863" cy="452438"/>
            <a:chOff x="2886" y="1668"/>
            <a:chExt cx="347" cy="285"/>
          </a:xfrm>
        </p:grpSpPr>
        <p:sp>
          <p:nvSpPr>
            <p:cNvPr id="17472" name="Rectangle 142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73" name="Oval 143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74" name="Rectangle 144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75" name="Line 145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76" name="Line 146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77" name="Line 147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78" name="AutoShape 148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2804" name="Group 149"/>
          <p:cNvGrpSpPr>
            <a:grpSpLocks/>
          </p:cNvGrpSpPr>
          <p:nvPr/>
        </p:nvGrpSpPr>
        <p:grpSpPr bwMode="auto">
          <a:xfrm>
            <a:off x="5891213" y="5988050"/>
            <a:ext cx="550862" cy="452438"/>
            <a:chOff x="2886" y="1668"/>
            <a:chExt cx="347" cy="285"/>
          </a:xfrm>
        </p:grpSpPr>
        <p:sp>
          <p:nvSpPr>
            <p:cNvPr id="17465" name="Rectangle 150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66" name="Oval 151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67" name="Rectangle 152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68" name="Line 153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69" name="Line 154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70" name="Line 155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71" name="AutoShape 156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2805" name="Group 157"/>
          <p:cNvGrpSpPr>
            <a:grpSpLocks/>
          </p:cNvGrpSpPr>
          <p:nvPr/>
        </p:nvGrpSpPr>
        <p:grpSpPr bwMode="auto">
          <a:xfrm>
            <a:off x="5195888" y="5768975"/>
            <a:ext cx="550862" cy="452438"/>
            <a:chOff x="2886" y="1668"/>
            <a:chExt cx="347" cy="285"/>
          </a:xfrm>
        </p:grpSpPr>
        <p:sp>
          <p:nvSpPr>
            <p:cNvPr id="17458" name="Rectangle 158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59" name="Oval 159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60" name="Rectangle 160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61" name="Line 161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62" name="Line 162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63" name="Line 163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64" name="AutoShape 164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2806" name="Group 165"/>
          <p:cNvGrpSpPr>
            <a:grpSpLocks/>
          </p:cNvGrpSpPr>
          <p:nvPr/>
        </p:nvGrpSpPr>
        <p:grpSpPr bwMode="auto">
          <a:xfrm>
            <a:off x="4540250" y="5961063"/>
            <a:ext cx="550863" cy="452437"/>
            <a:chOff x="2886" y="1668"/>
            <a:chExt cx="347" cy="285"/>
          </a:xfrm>
        </p:grpSpPr>
        <p:sp>
          <p:nvSpPr>
            <p:cNvPr id="17451" name="Rectangle 166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52" name="Oval 167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53" name="Rectangle 168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54" name="Line 169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55" name="Line 170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56" name="Line 171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57" name="AutoShape 172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48688" name="Group 176"/>
          <p:cNvGrpSpPr>
            <a:grpSpLocks/>
          </p:cNvGrpSpPr>
          <p:nvPr/>
        </p:nvGrpSpPr>
        <p:grpSpPr bwMode="auto">
          <a:xfrm>
            <a:off x="3492500" y="1201738"/>
            <a:ext cx="4986338" cy="1887537"/>
            <a:chOff x="2037" y="708"/>
            <a:chExt cx="3471" cy="1189"/>
          </a:xfrm>
        </p:grpSpPr>
        <p:sp>
          <p:nvSpPr>
            <p:cNvPr id="17449" name="Text Box 174"/>
            <p:cNvSpPr txBox="1">
              <a:spLocks noChangeArrowheads="1"/>
            </p:cNvSpPr>
            <p:nvPr/>
          </p:nvSpPr>
          <p:spPr bwMode="auto">
            <a:xfrm>
              <a:off x="3474" y="708"/>
              <a:ext cx="2034" cy="881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smtClean="0">
                  <a:solidFill>
                    <a:srgbClr val="000099"/>
                  </a:solidFill>
                  <a:latin typeface="Gill Sans MT" charset="0"/>
                  <a:cs typeface="+mn-cs"/>
                </a:rPr>
                <a:t>4 billion IP addresses, so rather than list individual destination address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2000" smtClean="0">
                  <a:solidFill>
                    <a:srgbClr val="000099"/>
                  </a:solidFill>
                  <a:latin typeface="Gill Sans MT" charset="0"/>
                  <a:cs typeface="+mn-cs"/>
                </a:rPr>
                <a:t>list </a:t>
              </a:r>
              <a:r>
                <a:rPr lang="en-US" sz="2000" i="1" smtClean="0">
                  <a:solidFill>
                    <a:srgbClr val="000099"/>
                  </a:solidFill>
                  <a:latin typeface="Gill Sans MT" charset="0"/>
                  <a:cs typeface="+mn-cs"/>
                </a:rPr>
                <a:t>range</a:t>
              </a:r>
              <a:r>
                <a:rPr lang="en-US" sz="2000" smtClean="0">
                  <a:solidFill>
                    <a:srgbClr val="000099"/>
                  </a:solidFill>
                  <a:latin typeface="Gill Sans MT" charset="0"/>
                  <a:cs typeface="+mn-cs"/>
                </a:rPr>
                <a:t> of addresses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2000" smtClean="0">
                  <a:solidFill>
                    <a:srgbClr val="000099"/>
                  </a:solidFill>
                  <a:latin typeface="Gill Sans MT" charset="0"/>
                  <a:cs typeface="+mn-cs"/>
                </a:rPr>
                <a:t>(aggregate table entries)</a:t>
              </a:r>
            </a:p>
          </p:txBody>
        </p:sp>
        <p:sp>
          <p:nvSpPr>
            <p:cNvPr id="17450" name="Line 175"/>
            <p:cNvSpPr>
              <a:spLocks noChangeShapeType="1"/>
            </p:cNvSpPr>
            <p:nvPr/>
          </p:nvSpPr>
          <p:spPr bwMode="auto">
            <a:xfrm flipH="1">
              <a:off x="2037" y="1229"/>
              <a:ext cx="1433" cy="6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27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28650" y="1392238"/>
            <a:ext cx="5235575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lang="en-US" b="1">
                <a:cs typeface="Times New Roman" charset="0"/>
              </a:rPr>
              <a:t>Destination Address Range</a:t>
            </a:r>
          </a:p>
          <a:p>
            <a:pPr algn="just">
              <a:defRPr/>
            </a:pPr>
            <a:endParaRPr lang="en-US" b="1">
              <a:cs typeface="Times New Roman" charset="0"/>
            </a:endParaRPr>
          </a:p>
          <a:p>
            <a:pPr algn="just">
              <a:defRPr/>
            </a:pPr>
            <a:r>
              <a:rPr lang="en-US" b="1">
                <a:latin typeface="Courier New" charset="0"/>
                <a:cs typeface="Times New Roman" charset="0"/>
              </a:rPr>
              <a:t>11001000 00010111 00010000 00000000</a:t>
            </a:r>
            <a:endParaRPr lang="en-US" sz="2000" b="1">
              <a:latin typeface="Courier New" charset="0"/>
            </a:endParaRPr>
          </a:p>
          <a:p>
            <a:pPr algn="just">
              <a:defRPr/>
            </a:pPr>
            <a:r>
              <a:rPr lang="en-US">
                <a:cs typeface="Times New Roman" charset="0"/>
              </a:rPr>
              <a:t>through</a:t>
            </a:r>
            <a:r>
              <a:rPr lang="en-US">
                <a:latin typeface="Comic Sans MS" charset="0"/>
                <a:cs typeface="Times New Roman" charset="0"/>
              </a:rPr>
              <a:t>                                 </a:t>
            </a:r>
            <a:endParaRPr lang="en-US" sz="2000">
              <a:latin typeface="Comic Sans MS" charset="0"/>
            </a:endParaRPr>
          </a:p>
          <a:p>
            <a:pPr algn="just">
              <a:defRPr/>
            </a:pPr>
            <a:r>
              <a:rPr lang="en-US" b="1">
                <a:latin typeface="Courier New" charset="0"/>
                <a:cs typeface="Times New Roman" charset="0"/>
              </a:rPr>
              <a:t>11001000 00010111 00010111 11111111</a:t>
            </a:r>
          </a:p>
          <a:p>
            <a:pPr algn="just">
              <a:defRPr/>
            </a:pPr>
            <a:endParaRPr lang="en-US" b="1">
              <a:latin typeface="Courier New" charset="0"/>
              <a:cs typeface="Times New Roman" charset="0"/>
            </a:endParaRPr>
          </a:p>
          <a:p>
            <a:pPr algn="just">
              <a:defRPr/>
            </a:pPr>
            <a:r>
              <a:rPr lang="en-US" b="1">
                <a:latin typeface="Courier New" charset="0"/>
                <a:cs typeface="Times New Roman" charset="0"/>
              </a:rPr>
              <a:t>11001000 00010111 00011000 00000000</a:t>
            </a:r>
            <a:endParaRPr lang="en-US" sz="2000" b="1">
              <a:latin typeface="Courier New" charset="0"/>
            </a:endParaRPr>
          </a:p>
          <a:p>
            <a:pPr algn="just">
              <a:defRPr/>
            </a:pPr>
            <a:r>
              <a:rPr lang="en-US">
                <a:cs typeface="Times New Roman" charset="0"/>
              </a:rPr>
              <a:t>through</a:t>
            </a:r>
            <a:endParaRPr lang="en-US" sz="2000"/>
          </a:p>
          <a:p>
            <a:pPr algn="just">
              <a:defRPr/>
            </a:pPr>
            <a:r>
              <a:rPr lang="en-US" b="1">
                <a:latin typeface="Courier New" charset="0"/>
                <a:cs typeface="Times New Roman" charset="0"/>
              </a:rPr>
              <a:t>11001000 00010111 00011000 11111111  </a:t>
            </a:r>
          </a:p>
          <a:p>
            <a:pPr algn="just">
              <a:defRPr/>
            </a:pPr>
            <a:endParaRPr lang="en-US" sz="2000" b="1">
              <a:latin typeface="Courier New" charset="0"/>
            </a:endParaRPr>
          </a:p>
          <a:p>
            <a:pPr algn="just">
              <a:defRPr/>
            </a:pPr>
            <a:r>
              <a:rPr lang="en-US" b="1">
                <a:latin typeface="Courier New" charset="0"/>
                <a:cs typeface="Times New Roman" charset="0"/>
              </a:rPr>
              <a:t>11001000 00010111 00011001 00000000</a:t>
            </a:r>
            <a:endParaRPr lang="en-US" sz="2000" b="1">
              <a:latin typeface="Courier New" charset="0"/>
            </a:endParaRPr>
          </a:p>
          <a:p>
            <a:pPr algn="just">
              <a:defRPr/>
            </a:pPr>
            <a:r>
              <a:rPr lang="en-US">
                <a:cs typeface="Times New Roman" charset="0"/>
              </a:rPr>
              <a:t>through</a:t>
            </a:r>
            <a:endParaRPr lang="en-US" sz="2000"/>
          </a:p>
          <a:p>
            <a:pPr algn="just">
              <a:defRPr/>
            </a:pPr>
            <a:r>
              <a:rPr lang="en-US" b="1">
                <a:latin typeface="Courier New" charset="0"/>
                <a:cs typeface="Times New Roman" charset="0"/>
              </a:rPr>
              <a:t>11001000 00010111 00011111 11111111  </a:t>
            </a:r>
          </a:p>
          <a:p>
            <a:pPr algn="just">
              <a:defRPr/>
            </a:pPr>
            <a:endParaRPr lang="en-US">
              <a:latin typeface="Comic Sans MS" charset="0"/>
              <a:cs typeface="Times New Roman" charset="0"/>
            </a:endParaRPr>
          </a:p>
          <a:p>
            <a:pPr algn="just">
              <a:defRPr/>
            </a:pPr>
            <a:r>
              <a:rPr lang="en-US">
                <a:cs typeface="Times New Roman" charset="0"/>
              </a:rPr>
              <a:t>otherwise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053138" y="1430338"/>
            <a:ext cx="15557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lang="en-US">
                <a:cs typeface="Times New Roman" charset="0"/>
              </a:rPr>
              <a:t>Link Interface</a:t>
            </a:r>
          </a:p>
          <a:p>
            <a:pPr algn="just">
              <a:defRPr/>
            </a:pPr>
            <a:endParaRPr lang="en-US">
              <a:cs typeface="Times New Roman" charset="0"/>
            </a:endParaRPr>
          </a:p>
          <a:p>
            <a:pPr algn="just">
              <a:defRPr/>
            </a:pPr>
            <a:endParaRPr lang="en-US" u="sng">
              <a:cs typeface="Times New Roman" charset="0"/>
            </a:endParaRPr>
          </a:p>
          <a:p>
            <a:pPr algn="just">
              <a:defRPr/>
            </a:pPr>
            <a:r>
              <a:rPr lang="en-US">
                <a:cs typeface="Times New Roman" charset="0"/>
              </a:rPr>
              <a:t>0</a:t>
            </a:r>
          </a:p>
          <a:p>
            <a:pPr algn="just">
              <a:defRPr/>
            </a:pPr>
            <a:endParaRPr lang="en-US">
              <a:cs typeface="Times New Roman" charset="0"/>
            </a:endParaRPr>
          </a:p>
          <a:p>
            <a:pPr algn="just">
              <a:defRPr/>
            </a:pPr>
            <a:endParaRPr lang="en-US">
              <a:cs typeface="Times New Roman" charset="0"/>
            </a:endParaRPr>
          </a:p>
          <a:p>
            <a:pPr algn="just">
              <a:defRPr/>
            </a:pPr>
            <a:endParaRPr lang="en-US">
              <a:cs typeface="Times New Roman" charset="0"/>
            </a:endParaRPr>
          </a:p>
          <a:p>
            <a:pPr algn="just">
              <a:defRPr/>
            </a:pPr>
            <a:r>
              <a:rPr lang="en-US">
                <a:cs typeface="Times New Roman" charset="0"/>
              </a:rPr>
              <a:t>1</a:t>
            </a:r>
          </a:p>
          <a:p>
            <a:pPr algn="just">
              <a:defRPr/>
            </a:pPr>
            <a:endParaRPr lang="en-US">
              <a:cs typeface="Times New Roman" charset="0"/>
            </a:endParaRPr>
          </a:p>
          <a:p>
            <a:pPr algn="just">
              <a:defRPr/>
            </a:pPr>
            <a:endParaRPr lang="en-US">
              <a:cs typeface="Times New Roman" charset="0"/>
            </a:endParaRPr>
          </a:p>
          <a:p>
            <a:pPr algn="just">
              <a:defRPr/>
            </a:pPr>
            <a:endParaRPr lang="en-US">
              <a:cs typeface="Times New Roman" charset="0"/>
            </a:endParaRPr>
          </a:p>
          <a:p>
            <a:pPr algn="just">
              <a:defRPr/>
            </a:pPr>
            <a:r>
              <a:rPr lang="en-US">
                <a:cs typeface="Times New Roman" charset="0"/>
              </a:rPr>
              <a:t>2</a:t>
            </a:r>
          </a:p>
          <a:p>
            <a:pPr algn="just">
              <a:defRPr/>
            </a:pPr>
            <a:endParaRPr lang="en-US">
              <a:cs typeface="Times New Roman" charset="0"/>
            </a:endParaRPr>
          </a:p>
          <a:p>
            <a:pPr algn="just">
              <a:defRPr/>
            </a:pPr>
            <a:endParaRPr lang="en-US">
              <a:cs typeface="Times New Roman" charset="0"/>
            </a:endParaRPr>
          </a:p>
          <a:p>
            <a:pPr algn="just">
              <a:defRPr/>
            </a:pPr>
            <a:r>
              <a:rPr lang="en-US">
                <a:cs typeface="Times New Roman" charset="0"/>
              </a:rPr>
              <a:t>3  </a:t>
            </a:r>
            <a:endParaRPr lang="en-US" sz="2000"/>
          </a:p>
          <a:p>
            <a:pPr algn="just">
              <a:defRPr/>
            </a:pPr>
            <a:endParaRPr lang="en-US" b="1">
              <a:cs typeface="Times New Roman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36588" y="1266825"/>
            <a:ext cx="7223125" cy="452596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625475" y="187325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652463" y="2928938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46113" y="405130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639763" y="5173663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5929313" y="1277938"/>
            <a:ext cx="0" cy="451485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65150" y="6007100"/>
            <a:ext cx="708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400" i="1" smtClean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smtClean="0">
                <a:latin typeface="Gill Sans MT" charset="0"/>
              </a:rPr>
              <a:t> but what happens if ranges don</a:t>
            </a:r>
            <a:r>
              <a:rPr lang="ja-JP" altLang="en-US" sz="2400" smtClean="0">
                <a:latin typeface="Gill Sans MT" charset="0"/>
              </a:rPr>
              <a:t>’</a:t>
            </a:r>
            <a:r>
              <a:rPr lang="en-US" altLang="ja-JP" sz="2400" smtClean="0">
                <a:latin typeface="Gill Sans MT" charset="0"/>
              </a:rPr>
              <a:t>t divide up so nicely? </a:t>
            </a:r>
            <a:endParaRPr lang="en-US" sz="2400" smtClean="0">
              <a:latin typeface="Gill Sans MT" charset="0"/>
            </a:endParaRPr>
          </a:p>
        </p:txBody>
      </p:sp>
      <p:sp>
        <p:nvSpPr>
          <p:cNvPr id="18446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Datagram forwarding  table</a:t>
            </a:r>
          </a:p>
        </p:txBody>
      </p:sp>
    </p:spTree>
    <p:extLst>
      <p:ext uri="{BB962C8B-B14F-4D97-AF65-F5344CB8AC3E}">
        <p14:creationId xmlns:p14="http://schemas.microsoft.com/office/powerpoint/2010/main" val="41655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39700"/>
            <a:ext cx="83248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Datagram or VC network: why?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298575"/>
            <a:ext cx="4029075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Internet (datagram)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data exchange among computers</a:t>
            </a:r>
          </a:p>
          <a:p>
            <a:pPr lvl="1">
              <a:defRPr/>
            </a:pPr>
            <a:r>
              <a:rPr lang="ja-JP" altLang="en-US" sz="2000">
                <a:latin typeface="Gill Sans MT" charset="0"/>
                <a:ea typeface="MS PGothic" charset="0"/>
              </a:rPr>
              <a:t>“</a:t>
            </a:r>
            <a:r>
              <a:rPr lang="en-US" altLang="ja-JP" sz="2000">
                <a:latin typeface="Gill Sans MT" charset="0"/>
                <a:ea typeface="MS PGothic" charset="0"/>
              </a:rPr>
              <a:t>elastic</a:t>
            </a:r>
            <a:r>
              <a:rPr lang="ja-JP" altLang="en-US" sz="2000">
                <a:latin typeface="Gill Sans MT" charset="0"/>
                <a:ea typeface="MS PGothic" charset="0"/>
              </a:rPr>
              <a:t>”</a:t>
            </a:r>
            <a:r>
              <a:rPr lang="en-US" altLang="ja-JP" sz="2000">
                <a:latin typeface="Gill Sans MT" charset="0"/>
                <a:ea typeface="MS PGothic" charset="0"/>
              </a:rPr>
              <a:t> service, no strict timing req.</a:t>
            </a:r>
            <a:r>
              <a:rPr lang="en-US" altLang="ja-JP">
                <a:latin typeface="Gill Sans MT" charset="0"/>
                <a:ea typeface="MS PGothic" charset="0"/>
              </a:rPr>
              <a:t> 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many link types 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different characteristics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uniform service difficult</a:t>
            </a:r>
          </a:p>
          <a:p>
            <a:pPr>
              <a:defRPr/>
            </a:pPr>
            <a:r>
              <a:rPr lang="ja-JP" altLang="en-US" sz="2400"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latin typeface="Gill Sans MT" charset="0"/>
                <a:ea typeface="MS PGothic" charset="0"/>
              </a:rPr>
              <a:t>smart</a:t>
            </a:r>
            <a:r>
              <a:rPr lang="ja-JP" altLang="en-US" sz="2400"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latin typeface="Gill Sans MT" charset="0"/>
                <a:ea typeface="MS PGothic" charset="0"/>
              </a:rPr>
              <a:t> end systems (computers)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can adapt, perform control, error recovery</a:t>
            </a:r>
          </a:p>
          <a:p>
            <a:pPr lvl="1">
              <a:defRPr/>
            </a:pPr>
            <a:r>
              <a:rPr lang="en-US" sz="2000" b="1" i="1">
                <a:solidFill>
                  <a:srgbClr val="CC0000"/>
                </a:solidFill>
                <a:latin typeface="Gill Sans MT" charset="0"/>
                <a:ea typeface="MS PGothic" charset="0"/>
              </a:rPr>
              <a:t>simple inside network, complexity at </a:t>
            </a:r>
            <a:r>
              <a:rPr lang="ja-JP" altLang="en-US" sz="2000" b="1" i="1">
                <a:solidFill>
                  <a:srgbClr val="CC0000"/>
                </a:solidFill>
                <a:latin typeface="Gill Sans MT" charset="0"/>
                <a:ea typeface="MS PGothic" charset="0"/>
              </a:rPr>
              <a:t>“</a:t>
            </a:r>
            <a:r>
              <a:rPr lang="en-US" altLang="ja-JP" sz="2000" b="1" i="1">
                <a:solidFill>
                  <a:srgbClr val="CC0000"/>
                </a:solidFill>
                <a:latin typeface="Gill Sans MT" charset="0"/>
                <a:ea typeface="MS PGothic" charset="0"/>
              </a:rPr>
              <a:t>edge</a:t>
            </a:r>
            <a:r>
              <a:rPr lang="ja-JP" altLang="en-US" sz="2000" b="1" i="1">
                <a:solidFill>
                  <a:srgbClr val="CC0000"/>
                </a:solidFill>
                <a:latin typeface="Gill Sans MT" charset="0"/>
                <a:ea typeface="MS PGothic" charset="0"/>
              </a:rPr>
              <a:t>”</a:t>
            </a:r>
            <a:endParaRPr lang="en-US" altLang="ja-JP" sz="2000" b="1" i="1">
              <a:solidFill>
                <a:srgbClr val="CC0000"/>
              </a:solidFill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 sz="2400" b="1" i="1">
              <a:solidFill>
                <a:srgbClr val="CC0000"/>
              </a:solidFill>
              <a:latin typeface="Gill Sans MT" charset="0"/>
              <a:ea typeface="MS PGothic" charset="0"/>
            </a:endParaRPr>
          </a:p>
        </p:txBody>
      </p:sp>
      <p:sp>
        <p:nvSpPr>
          <p:cNvPr id="204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62513" y="1330325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ATM (VC)</a:t>
            </a:r>
          </a:p>
          <a:p>
            <a:pPr>
              <a:lnSpc>
                <a:spcPct val="75000"/>
              </a:lnSpc>
              <a:defRPr/>
            </a:pPr>
            <a:r>
              <a:rPr lang="en-US" sz="2400">
                <a:latin typeface="Gill Sans MT" charset="0"/>
                <a:ea typeface="MS PGothic" charset="0"/>
              </a:rPr>
              <a:t>evolved from telephony</a:t>
            </a:r>
          </a:p>
          <a:p>
            <a:pPr>
              <a:lnSpc>
                <a:spcPct val="75000"/>
              </a:lnSpc>
              <a:defRPr/>
            </a:pPr>
            <a:r>
              <a:rPr lang="en-US" sz="2400">
                <a:latin typeface="Gill Sans MT" charset="0"/>
                <a:ea typeface="MS PGothic" charset="0"/>
              </a:rPr>
              <a:t>human conversation: 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>
                <a:latin typeface="Gill Sans MT" charset="0"/>
                <a:ea typeface="MS PGothic" charset="0"/>
              </a:rPr>
              <a:t>strict timing, reliability requirements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>
                <a:latin typeface="Gill Sans MT" charset="0"/>
                <a:ea typeface="MS PGothic" charset="0"/>
              </a:rPr>
              <a:t>need for guaranteed service</a:t>
            </a:r>
          </a:p>
          <a:p>
            <a:pPr>
              <a:lnSpc>
                <a:spcPct val="75000"/>
              </a:lnSpc>
              <a:defRPr/>
            </a:pPr>
            <a:r>
              <a:rPr lang="ja-JP" altLang="en-US" sz="2400"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latin typeface="Gill Sans MT" charset="0"/>
                <a:ea typeface="MS PGothic" charset="0"/>
              </a:rPr>
              <a:t>dumb</a:t>
            </a:r>
            <a:r>
              <a:rPr lang="ja-JP" altLang="en-US" sz="2400"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latin typeface="Gill Sans MT" charset="0"/>
                <a:ea typeface="MS PGothic" charset="0"/>
              </a:rPr>
              <a:t> end systems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>
                <a:latin typeface="Gill Sans MT" charset="0"/>
                <a:ea typeface="MS PGothic" charset="0"/>
              </a:rPr>
              <a:t>telephones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 b="1" i="1">
                <a:solidFill>
                  <a:srgbClr val="CC0000"/>
                </a:solidFill>
                <a:latin typeface="Gill Sans MT" charset="0"/>
                <a:ea typeface="MS PGothic" charset="0"/>
              </a:rPr>
              <a:t>complexity inside network</a:t>
            </a:r>
          </a:p>
        </p:txBody>
      </p:sp>
    </p:spTree>
    <p:extLst>
      <p:ext uri="{BB962C8B-B14F-4D97-AF65-F5344CB8AC3E}">
        <p14:creationId xmlns:p14="http://schemas.microsoft.com/office/powerpoint/2010/main" val="128110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1704975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1638300" y="1855788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1333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ea typeface="MS PGothic" charset="0"/>
              </a:rPr>
              <a:t>The Internet network layer</a:t>
            </a:r>
            <a:endParaRPr lang="en-US" dirty="0">
              <a:latin typeface="Gill Sans MT" charset="0"/>
              <a:ea typeface="MS PGothic" charset="0"/>
            </a:endParaRPr>
          </a:p>
        </p:txBody>
      </p:sp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3763963" y="3479800"/>
            <a:ext cx="1258887" cy="1214438"/>
            <a:chOff x="3992" y="2883"/>
            <a:chExt cx="613" cy="765"/>
          </a:xfrm>
        </p:grpSpPr>
        <p:sp>
          <p:nvSpPr>
            <p:cNvPr id="33822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3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4" name="Text Box 9"/>
            <p:cNvSpPr txBox="1">
              <a:spLocks noChangeArrowheads="1"/>
            </p:cNvSpPr>
            <p:nvPr/>
          </p:nvSpPr>
          <p:spPr bwMode="auto">
            <a:xfrm>
              <a:off x="3992" y="3071"/>
              <a:ext cx="60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cs typeface="+mn-cs"/>
                </a:rPr>
                <a:t>forwarding</a:t>
              </a:r>
            </a:p>
            <a:p>
              <a:pPr algn="ctr">
                <a:defRPr/>
              </a:pPr>
              <a:r>
                <a:rPr lang="en-US" smtClean="0">
                  <a:cs typeface="+mn-cs"/>
                </a:rPr>
                <a:t>table</a:t>
              </a:r>
            </a:p>
          </p:txBody>
        </p:sp>
        <p:sp>
          <p:nvSpPr>
            <p:cNvPr id="33825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6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7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8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9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0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3800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58800" y="1189038"/>
            <a:ext cx="7534275" cy="43815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host, router network layer functions:</a:t>
            </a:r>
          </a:p>
        </p:txBody>
      </p:sp>
      <p:sp>
        <p:nvSpPr>
          <p:cNvPr id="33801" name="Line 17"/>
          <p:cNvSpPr>
            <a:spLocks noChangeShapeType="1"/>
          </p:cNvSpPr>
          <p:nvPr/>
        </p:nvSpPr>
        <p:spPr bwMode="auto">
          <a:xfrm flipV="1">
            <a:off x="1628775" y="5410200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2" name="Line 18"/>
          <p:cNvSpPr>
            <a:spLocks noChangeShapeType="1"/>
          </p:cNvSpPr>
          <p:nvPr/>
        </p:nvSpPr>
        <p:spPr bwMode="auto">
          <a:xfrm flipV="1">
            <a:off x="1657350" y="488632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3" name="Rectangle 20"/>
          <p:cNvSpPr>
            <a:spLocks noChangeArrowheads="1"/>
          </p:cNvSpPr>
          <p:nvPr/>
        </p:nvSpPr>
        <p:spPr bwMode="auto">
          <a:xfrm>
            <a:off x="1914525" y="2667000"/>
            <a:ext cx="1809750" cy="8191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4" name="Rectangle 21"/>
          <p:cNvSpPr>
            <a:spLocks noChangeArrowheads="1"/>
          </p:cNvSpPr>
          <p:nvPr/>
        </p:nvSpPr>
        <p:spPr bwMode="auto">
          <a:xfrm>
            <a:off x="1847850" y="2733675"/>
            <a:ext cx="1809750" cy="819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5" name="Text Box 22"/>
          <p:cNvSpPr txBox="1">
            <a:spLocks noChangeArrowheads="1"/>
          </p:cNvSpPr>
          <p:nvPr/>
        </p:nvSpPr>
        <p:spPr bwMode="auto">
          <a:xfrm>
            <a:off x="1836738" y="2714625"/>
            <a:ext cx="186055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CC0000"/>
                </a:solidFill>
                <a:latin typeface="Gill Sans MT" charset="0"/>
              </a:rPr>
              <a:t>routing protocols</a:t>
            </a:r>
          </a:p>
          <a:p>
            <a:pPr>
              <a:buFontTx/>
              <a:buChar char="•"/>
              <a:defRPr/>
            </a:pPr>
            <a:r>
              <a:rPr lang="en-US" sz="1600" smtClean="0"/>
              <a:t> path selection</a:t>
            </a:r>
          </a:p>
          <a:p>
            <a:pPr>
              <a:buFontTx/>
              <a:buChar char="•"/>
              <a:defRPr/>
            </a:pPr>
            <a:r>
              <a:rPr lang="en-US" sz="1600" smtClean="0"/>
              <a:t> RIP, OSPF, BGP</a:t>
            </a:r>
            <a:endParaRPr lang="en-US" smtClean="0"/>
          </a:p>
        </p:txBody>
      </p:sp>
      <p:sp>
        <p:nvSpPr>
          <p:cNvPr id="49165" name="Freeform 23"/>
          <p:cNvSpPr>
            <a:spLocks/>
          </p:cNvSpPr>
          <p:nvPr/>
        </p:nvSpPr>
        <p:spPr bwMode="auto">
          <a:xfrm>
            <a:off x="3143250" y="3657600"/>
            <a:ext cx="628650" cy="390525"/>
          </a:xfrm>
          <a:custGeom>
            <a:avLst/>
            <a:gdLst>
              <a:gd name="T0" fmla="*/ 0 w 396"/>
              <a:gd name="T1" fmla="*/ 0 h 246"/>
              <a:gd name="T2" fmla="*/ 2147483647 w 396"/>
              <a:gd name="T3" fmla="*/ 2147483647 h 246"/>
              <a:gd name="T4" fmla="*/ 2147483647 w 396"/>
              <a:gd name="T5" fmla="*/ 2147483647 h 2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66" name="Group 24"/>
          <p:cNvGrpSpPr>
            <a:grpSpLocks/>
          </p:cNvGrpSpPr>
          <p:nvPr/>
        </p:nvGrpSpPr>
        <p:grpSpPr bwMode="auto">
          <a:xfrm>
            <a:off x="5092700" y="2576513"/>
            <a:ext cx="3000375" cy="1181100"/>
            <a:chOff x="102" y="1272"/>
            <a:chExt cx="1890" cy="744"/>
          </a:xfrm>
        </p:grpSpPr>
        <p:sp>
          <p:nvSpPr>
            <p:cNvPr id="33819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0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1" name="Text Box 27"/>
            <p:cNvSpPr txBox="1">
              <a:spLocks noChangeArrowheads="1"/>
            </p:cNvSpPr>
            <p:nvPr/>
          </p:nvSpPr>
          <p:spPr bwMode="auto">
            <a:xfrm>
              <a:off x="116" y="1287"/>
              <a:ext cx="1810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i="1" smtClean="0">
                  <a:solidFill>
                    <a:srgbClr val="CC0000"/>
                  </a:solidFill>
                  <a:latin typeface="Gill Sans MT" charset="0"/>
                </a:rPr>
                <a:t>IP protocol</a:t>
              </a:r>
            </a:p>
            <a:p>
              <a:pPr>
                <a:buFontTx/>
                <a:buChar char="•"/>
                <a:defRPr/>
              </a:pPr>
              <a:r>
                <a:rPr lang="en-US" sz="1600" smtClean="0"/>
                <a:t> addressing conventions</a:t>
              </a:r>
            </a:p>
            <a:p>
              <a:pPr>
                <a:buFontTx/>
                <a:buChar char="•"/>
                <a:defRPr/>
              </a:pPr>
              <a:r>
                <a:rPr lang="en-US" sz="1600" smtClean="0"/>
                <a:t> datagram format</a:t>
              </a:r>
            </a:p>
            <a:p>
              <a:pPr>
                <a:buFontTx/>
                <a:buChar char="•"/>
                <a:defRPr/>
              </a:pPr>
              <a:r>
                <a:rPr lang="en-US" sz="1600" smtClean="0"/>
                <a:t> packet handling conventions</a:t>
              </a:r>
              <a:endParaRPr lang="en-US" smtClean="0"/>
            </a:p>
          </p:txBody>
        </p:sp>
      </p:grpSp>
      <p:sp>
        <p:nvSpPr>
          <p:cNvPr id="33808" name="Rectangle 29"/>
          <p:cNvSpPr>
            <a:spLocks noChangeArrowheads="1"/>
          </p:cNvSpPr>
          <p:nvPr/>
        </p:nvSpPr>
        <p:spPr bwMode="auto">
          <a:xfrm>
            <a:off x="5216525" y="3878263"/>
            <a:ext cx="1933575" cy="8477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9" name="Rectangle 30"/>
          <p:cNvSpPr>
            <a:spLocks noChangeArrowheads="1"/>
          </p:cNvSpPr>
          <p:nvPr/>
        </p:nvSpPr>
        <p:spPr bwMode="auto">
          <a:xfrm>
            <a:off x="5149850" y="3946525"/>
            <a:ext cx="1933575" cy="847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10" name="Text Box 31"/>
          <p:cNvSpPr txBox="1">
            <a:spLocks noChangeArrowheads="1"/>
          </p:cNvSpPr>
          <p:nvPr/>
        </p:nvSpPr>
        <p:spPr bwMode="auto">
          <a:xfrm>
            <a:off x="5162550" y="3911600"/>
            <a:ext cx="19002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i="1" smtClean="0">
                <a:solidFill>
                  <a:srgbClr val="CC0000"/>
                </a:solidFill>
                <a:latin typeface="Gill Sans MT" charset="0"/>
              </a:rPr>
              <a:t>ICMP protocol</a:t>
            </a:r>
          </a:p>
          <a:p>
            <a:pPr>
              <a:buFontTx/>
              <a:buChar char="•"/>
              <a:defRPr/>
            </a:pPr>
            <a:r>
              <a:rPr lang="en-US" sz="1600" smtClean="0"/>
              <a:t> error reporting</a:t>
            </a:r>
          </a:p>
          <a:p>
            <a:pPr>
              <a:buFontTx/>
              <a:buChar char="•"/>
              <a:defRPr/>
            </a:pPr>
            <a:r>
              <a:rPr lang="en-US" sz="1600" smtClean="0"/>
              <a:t> router </a:t>
            </a:r>
            <a:r>
              <a:rPr lang="ja-JP" altLang="en-US" sz="1600" smtClean="0"/>
              <a:t>“</a:t>
            </a:r>
            <a:r>
              <a:rPr lang="en-US" altLang="ja-JP" sz="1600" smtClean="0"/>
              <a:t>signaling</a:t>
            </a:r>
            <a:r>
              <a:rPr lang="ja-JP" altLang="en-US" sz="1600" smtClean="0"/>
              <a:t>”</a:t>
            </a:r>
            <a:endParaRPr lang="en-US" smtClean="0"/>
          </a:p>
        </p:txBody>
      </p:sp>
      <p:sp>
        <p:nvSpPr>
          <p:cNvPr id="33811" name="Line 32"/>
          <p:cNvSpPr>
            <a:spLocks noChangeShapeType="1"/>
          </p:cNvSpPr>
          <p:nvPr/>
        </p:nvSpPr>
        <p:spPr bwMode="auto">
          <a:xfrm flipV="1">
            <a:off x="1657350" y="246697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12" name="Text Box 33"/>
          <p:cNvSpPr txBox="1">
            <a:spLocks noChangeArrowheads="1"/>
          </p:cNvSpPr>
          <p:nvPr/>
        </p:nvSpPr>
        <p:spPr bwMode="auto">
          <a:xfrm>
            <a:off x="3098800" y="1989138"/>
            <a:ext cx="283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transport layer: TCP, UDP</a:t>
            </a:r>
          </a:p>
        </p:txBody>
      </p:sp>
      <p:sp>
        <p:nvSpPr>
          <p:cNvPr id="33813" name="Text Box 34"/>
          <p:cNvSpPr txBox="1">
            <a:spLocks noChangeArrowheads="1"/>
          </p:cNvSpPr>
          <p:nvPr/>
        </p:nvSpPr>
        <p:spPr bwMode="auto">
          <a:xfrm>
            <a:off x="4213225" y="496093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link layer</a:t>
            </a:r>
          </a:p>
        </p:txBody>
      </p:sp>
      <p:sp>
        <p:nvSpPr>
          <p:cNvPr id="33814" name="Text Box 35"/>
          <p:cNvSpPr txBox="1">
            <a:spLocks noChangeArrowheads="1"/>
          </p:cNvSpPr>
          <p:nvPr/>
        </p:nvSpPr>
        <p:spPr bwMode="auto">
          <a:xfrm>
            <a:off x="4060825" y="548481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physical layer</a:t>
            </a:r>
          </a:p>
        </p:txBody>
      </p:sp>
      <p:sp>
        <p:nvSpPr>
          <p:cNvPr id="33815" name="Text Box 36"/>
          <p:cNvSpPr txBox="1">
            <a:spLocks noChangeArrowheads="1"/>
          </p:cNvSpPr>
          <p:nvPr/>
        </p:nvSpPr>
        <p:spPr bwMode="auto">
          <a:xfrm>
            <a:off x="319088" y="3259138"/>
            <a:ext cx="1252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>
              <a:defRPr/>
            </a:pPr>
            <a:r>
              <a:rPr lang="en-US" sz="2400" smtClean="0">
                <a:solidFill>
                  <a:srgbClr val="CC0000"/>
                </a:solidFill>
              </a:rPr>
              <a:t>network</a:t>
            </a:r>
          </a:p>
          <a:p>
            <a:pPr algn="r">
              <a:defRPr/>
            </a:pPr>
            <a:r>
              <a:rPr lang="en-US" sz="2400" smtClean="0">
                <a:solidFill>
                  <a:srgbClr val="CC0000"/>
                </a:solidFill>
              </a:rPr>
              <a:t>layer</a:t>
            </a:r>
            <a:endParaRPr lang="en-US" smtClean="0">
              <a:solidFill>
                <a:srgbClr val="CC0000"/>
              </a:solidFill>
            </a:endParaRPr>
          </a:p>
        </p:txBody>
      </p:sp>
      <p:sp>
        <p:nvSpPr>
          <p:cNvPr id="33816" name="Line 37"/>
          <p:cNvSpPr>
            <a:spLocks noChangeShapeType="1"/>
          </p:cNvSpPr>
          <p:nvPr/>
        </p:nvSpPr>
        <p:spPr bwMode="auto">
          <a:xfrm flipV="1">
            <a:off x="1381125" y="2486025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17" name="Line 38"/>
          <p:cNvSpPr>
            <a:spLocks noChangeShapeType="1"/>
          </p:cNvSpPr>
          <p:nvPr/>
        </p:nvSpPr>
        <p:spPr bwMode="auto">
          <a:xfrm>
            <a:off x="1381125" y="4152900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9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Interconnection Devices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Router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Hub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Store-and-Forward vs. Cut-through</a:t>
            </a:r>
          </a:p>
          <a:p>
            <a:endParaRPr lang="en-US" dirty="0" smtClean="0"/>
          </a:p>
          <a:p>
            <a:r>
              <a:rPr lang="en-US" dirty="0" smtClean="0"/>
              <a:t>Links:</a:t>
            </a:r>
          </a:p>
          <a:p>
            <a:pPr lvl="1"/>
            <a:r>
              <a:rPr lang="en-US" dirty="0" smtClean="0"/>
              <a:t>Shared/ Point-to-Multipoint</a:t>
            </a:r>
          </a:p>
          <a:p>
            <a:pPr lvl="1"/>
            <a:r>
              <a:rPr lang="en-US" dirty="0" smtClean="0"/>
              <a:t>Point-to-Point</a:t>
            </a:r>
          </a:p>
          <a:p>
            <a:endParaRPr lang="en-US" dirty="0"/>
          </a:p>
          <a:p>
            <a:r>
              <a:rPr lang="en-US" dirty="0" smtClean="0"/>
              <a:t>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9" name="Group 55"/>
          <p:cNvGrpSpPr>
            <a:grpSpLocks/>
          </p:cNvGrpSpPr>
          <p:nvPr/>
        </p:nvGrpSpPr>
        <p:grpSpPr bwMode="auto">
          <a:xfrm>
            <a:off x="3062288" y="963613"/>
            <a:ext cx="4127500" cy="5326062"/>
            <a:chOff x="1929" y="607"/>
            <a:chExt cx="2600" cy="3355"/>
          </a:xfrm>
        </p:grpSpPr>
        <p:sp>
          <p:nvSpPr>
            <p:cNvPr id="34849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50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34851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ver</a:t>
              </a:r>
              <a:endParaRPr lang="en-US" sz="2400" smtClean="0"/>
            </a:p>
          </p:txBody>
        </p:sp>
        <p:sp>
          <p:nvSpPr>
            <p:cNvPr id="34852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cs typeface="+mn-cs"/>
                </a:rPr>
                <a:t>length</a:t>
              </a:r>
            </a:p>
          </p:txBody>
        </p:sp>
        <p:sp>
          <p:nvSpPr>
            <p:cNvPr id="34853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54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55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32 bits</a:t>
              </a:r>
              <a:endParaRPr lang="en-US" sz="2400" smtClean="0"/>
            </a:p>
          </p:txBody>
        </p:sp>
        <p:sp>
          <p:nvSpPr>
            <p:cNvPr id="34856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57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58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data </a:t>
              </a:r>
            </a:p>
            <a:p>
              <a:pPr algn="ctr">
                <a:defRPr/>
              </a:pPr>
              <a:r>
                <a:rPr lang="en-US" sz="2000" smtClean="0"/>
                <a:t>(variable length,</a:t>
              </a:r>
            </a:p>
            <a:p>
              <a:pPr algn="ctr">
                <a:defRPr/>
              </a:pPr>
              <a:r>
                <a:rPr lang="en-US" sz="2000" smtClean="0"/>
                <a:t>typically a TCP </a:t>
              </a:r>
            </a:p>
            <a:p>
              <a:pPr algn="ctr">
                <a:defRPr/>
              </a:pPr>
              <a:r>
                <a:rPr lang="en-US" sz="2000" smtClean="0"/>
                <a:t>or UDP segment)</a:t>
              </a:r>
              <a:endParaRPr lang="en-US" sz="2400" smtClean="0"/>
            </a:p>
          </p:txBody>
        </p:sp>
        <p:sp>
          <p:nvSpPr>
            <p:cNvPr id="34859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16-bit identifier</a:t>
              </a:r>
              <a:endParaRPr lang="en-US" sz="2000" smtClean="0"/>
            </a:p>
          </p:txBody>
        </p:sp>
        <p:sp>
          <p:nvSpPr>
            <p:cNvPr id="34860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61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62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cs typeface="+mn-cs"/>
                </a:rPr>
                <a:t>header</a:t>
              </a:r>
            </a:p>
            <a:p>
              <a:pPr algn="ctr">
                <a:defRPr/>
              </a:pPr>
              <a:r>
                <a:rPr lang="en-US" smtClean="0">
                  <a:cs typeface="+mn-cs"/>
                </a:rPr>
                <a:t> checksum</a:t>
              </a:r>
            </a:p>
          </p:txBody>
        </p:sp>
        <p:sp>
          <p:nvSpPr>
            <p:cNvPr id="34863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cs typeface="+mn-cs"/>
                </a:rPr>
                <a:t>time to</a:t>
              </a:r>
            </a:p>
            <a:p>
              <a:pPr algn="ctr">
                <a:defRPr/>
              </a:pPr>
              <a:r>
                <a:rPr lang="en-US" smtClean="0">
                  <a:cs typeface="+mn-cs"/>
                </a:rPr>
                <a:t>live</a:t>
              </a:r>
            </a:p>
          </p:txBody>
        </p:sp>
        <p:sp>
          <p:nvSpPr>
            <p:cNvPr id="34864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32 bit source IP address</a:t>
              </a:r>
              <a:endParaRPr lang="en-US" sz="2400" smtClean="0"/>
            </a:p>
          </p:txBody>
        </p:sp>
        <p:sp>
          <p:nvSpPr>
            <p:cNvPr id="34865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head.</a:t>
              </a:r>
            </a:p>
            <a:p>
              <a:pPr algn="ctr">
                <a:defRPr/>
              </a:pPr>
              <a:r>
                <a:rPr lang="en-US" smtClean="0"/>
                <a:t>len</a:t>
              </a:r>
              <a:endParaRPr lang="en-US" sz="2400" smtClean="0"/>
            </a:p>
          </p:txBody>
        </p:sp>
        <p:sp>
          <p:nvSpPr>
            <p:cNvPr id="34866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type of</a:t>
              </a:r>
            </a:p>
            <a:p>
              <a:pPr algn="ctr">
                <a:defRPr/>
              </a:pPr>
              <a:r>
                <a:rPr lang="en-US" smtClean="0"/>
                <a:t>service</a:t>
              </a:r>
              <a:endParaRPr lang="en-US" sz="2400" smtClean="0"/>
            </a:p>
          </p:txBody>
        </p:sp>
        <p:sp>
          <p:nvSpPr>
            <p:cNvPr id="34867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68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69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70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flgs</a:t>
              </a:r>
              <a:endParaRPr lang="en-US" sz="2000" smtClean="0"/>
            </a:p>
          </p:txBody>
        </p:sp>
        <p:sp>
          <p:nvSpPr>
            <p:cNvPr id="34871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72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fragment</a:t>
              </a:r>
            </a:p>
            <a:p>
              <a:pPr algn="ctr">
                <a:defRPr/>
              </a:pPr>
              <a:r>
                <a:rPr lang="en-US" smtClean="0"/>
                <a:t> offset</a:t>
              </a:r>
              <a:endParaRPr lang="en-US" sz="2000" smtClean="0"/>
            </a:p>
          </p:txBody>
        </p:sp>
        <p:sp>
          <p:nvSpPr>
            <p:cNvPr id="34873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74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75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76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cs typeface="+mn-cs"/>
                </a:rPr>
                <a:t>upper</a:t>
              </a:r>
            </a:p>
            <a:p>
              <a:pPr algn="ctr">
                <a:defRPr/>
              </a:pPr>
              <a:r>
                <a:rPr lang="en-US" smtClean="0">
                  <a:cs typeface="+mn-cs"/>
                </a:rPr>
                <a:t> layer</a:t>
              </a:r>
            </a:p>
          </p:txBody>
        </p:sp>
        <p:sp>
          <p:nvSpPr>
            <p:cNvPr id="34877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78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32 bit destination IP address</a:t>
              </a:r>
              <a:endParaRPr lang="en-US" sz="2400" smtClean="0"/>
            </a:p>
          </p:txBody>
        </p:sp>
        <p:sp>
          <p:nvSpPr>
            <p:cNvPr id="34879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80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options (if any)</a:t>
              </a:r>
              <a:endParaRPr lang="en-US" sz="2400" smtClean="0"/>
            </a:p>
          </p:txBody>
        </p:sp>
      </p:grp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ea typeface="MS PGothic" charset="0"/>
              </a:rPr>
              <a:t>IP datagram format</a:t>
            </a:r>
            <a:endParaRPr lang="en-US" dirty="0">
              <a:latin typeface="Gill Sans MT" charset="0"/>
              <a:ea typeface="MS PGothic" charset="0"/>
            </a:endParaRPr>
          </a:p>
        </p:txBody>
      </p:sp>
      <p:grpSp>
        <p:nvGrpSpPr>
          <p:cNvPr id="575544" name="Group 56"/>
          <p:cNvGrpSpPr>
            <a:grpSpLocks/>
          </p:cNvGrpSpPr>
          <p:nvPr/>
        </p:nvGrpSpPr>
        <p:grpSpPr bwMode="auto">
          <a:xfrm>
            <a:off x="768350" y="858838"/>
            <a:ext cx="2501900" cy="792162"/>
            <a:chOff x="484" y="541"/>
            <a:chExt cx="1576" cy="499"/>
          </a:xfrm>
        </p:grpSpPr>
        <p:sp>
          <p:nvSpPr>
            <p:cNvPr id="34847" name="Text Box 20"/>
            <p:cNvSpPr txBox="1">
              <a:spLocks noChangeArrowheads="1"/>
            </p:cNvSpPr>
            <p:nvPr/>
          </p:nvSpPr>
          <p:spPr bwMode="auto">
            <a:xfrm>
              <a:off x="484" y="541"/>
              <a:ext cx="13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defRPr/>
              </a:pPr>
              <a:r>
                <a:rPr lang="en-US" smtClean="0"/>
                <a:t>IP protocol version</a:t>
              </a:r>
            </a:p>
            <a:p>
              <a:pPr algn="r">
                <a:defRPr/>
              </a:pPr>
              <a:r>
                <a:rPr lang="en-US" smtClean="0"/>
                <a:t>number</a:t>
              </a:r>
              <a:endParaRPr lang="en-US" sz="1000" smtClean="0"/>
            </a:p>
          </p:txBody>
        </p:sp>
        <p:sp>
          <p:nvSpPr>
            <p:cNvPr id="34848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75545" name="Group 57"/>
          <p:cNvGrpSpPr>
            <a:grpSpLocks/>
          </p:cNvGrpSpPr>
          <p:nvPr/>
        </p:nvGrpSpPr>
        <p:grpSpPr bwMode="auto">
          <a:xfrm>
            <a:off x="1258888" y="1406525"/>
            <a:ext cx="2416175" cy="641350"/>
            <a:chOff x="793" y="886"/>
            <a:chExt cx="1522" cy="404"/>
          </a:xfrm>
        </p:grpSpPr>
        <p:sp>
          <p:nvSpPr>
            <p:cNvPr id="34845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defRPr/>
              </a:pPr>
              <a:r>
                <a:rPr lang="en-US" smtClean="0"/>
                <a:t>header length</a:t>
              </a:r>
            </a:p>
            <a:p>
              <a:pPr algn="r">
                <a:defRPr/>
              </a:pPr>
              <a:r>
                <a:rPr lang="en-US" smtClean="0"/>
                <a:t> (bytes)</a:t>
              </a:r>
              <a:endParaRPr lang="en-US" sz="1000" smtClean="0"/>
            </a:p>
          </p:txBody>
        </p:sp>
        <p:sp>
          <p:nvSpPr>
            <p:cNvPr id="34846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75548" name="Group 60"/>
          <p:cNvGrpSpPr>
            <a:grpSpLocks/>
          </p:cNvGrpSpPr>
          <p:nvPr/>
        </p:nvGrpSpPr>
        <p:grpSpPr bwMode="auto">
          <a:xfrm>
            <a:off x="727075" y="2732088"/>
            <a:ext cx="3624263" cy="1592262"/>
            <a:chOff x="458" y="1721"/>
            <a:chExt cx="2283" cy="1003"/>
          </a:xfrm>
        </p:grpSpPr>
        <p:sp>
          <p:nvSpPr>
            <p:cNvPr id="34843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>
                  <a:cs typeface="+mn-cs"/>
                </a:rPr>
                <a:t>upper layer protocol</a:t>
              </a:r>
            </a:p>
            <a:p>
              <a:pPr algn="r">
                <a:defRPr/>
              </a:pPr>
              <a:r>
                <a:rPr lang="en-US" smtClean="0">
                  <a:cs typeface="+mn-cs"/>
                </a:rPr>
                <a:t>to deliver payload to</a:t>
              </a:r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75549" name="Group 61"/>
          <p:cNvGrpSpPr>
            <a:grpSpLocks/>
          </p:cNvGrpSpPr>
          <p:nvPr/>
        </p:nvGrpSpPr>
        <p:grpSpPr bwMode="auto">
          <a:xfrm>
            <a:off x="6846888" y="1054100"/>
            <a:ext cx="2176462" cy="735013"/>
            <a:chOff x="4313" y="664"/>
            <a:chExt cx="1371" cy="463"/>
          </a:xfrm>
        </p:grpSpPr>
        <p:sp>
          <p:nvSpPr>
            <p:cNvPr id="34841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total datagram</a:t>
              </a:r>
            </a:p>
            <a:p>
              <a:pPr>
                <a:defRPr/>
              </a:pPr>
              <a:r>
                <a:rPr lang="en-US" smtClean="0">
                  <a:cs typeface="+mn-cs"/>
                </a:rPr>
                <a:t>length (bytes)</a:t>
              </a:r>
            </a:p>
          </p:txBody>
        </p:sp>
        <p:sp>
          <p:nvSpPr>
            <p:cNvPr id="34842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75546" name="Group 58"/>
          <p:cNvGrpSpPr>
            <a:grpSpLocks/>
          </p:cNvGrpSpPr>
          <p:nvPr/>
        </p:nvGrpSpPr>
        <p:grpSpPr bwMode="auto">
          <a:xfrm>
            <a:off x="1293813" y="1760538"/>
            <a:ext cx="3028950" cy="565150"/>
            <a:chOff x="815" y="1109"/>
            <a:chExt cx="1908" cy="356"/>
          </a:xfrm>
        </p:grpSpPr>
        <p:sp>
          <p:nvSpPr>
            <p:cNvPr id="34839" name="Text Box 35"/>
            <p:cNvSpPr txBox="1">
              <a:spLocks noChangeArrowheads="1"/>
            </p:cNvSpPr>
            <p:nvPr/>
          </p:nvSpPr>
          <p:spPr bwMode="auto">
            <a:xfrm>
              <a:off x="815" y="1234"/>
              <a:ext cx="10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defRPr/>
              </a:pPr>
              <a:r>
                <a:rPr lang="ja-JP" altLang="en-US" smtClean="0"/>
                <a:t>“</a:t>
              </a:r>
              <a:r>
                <a:rPr lang="en-US" altLang="ja-JP" smtClean="0"/>
                <a:t>type</a:t>
              </a:r>
              <a:r>
                <a:rPr lang="ja-JP" altLang="en-US" smtClean="0"/>
                <a:t>”</a:t>
              </a:r>
              <a:r>
                <a:rPr lang="en-US" altLang="ja-JP" smtClean="0"/>
                <a:t> of data </a:t>
              </a:r>
              <a:endParaRPr lang="en-US" sz="1000" smtClean="0"/>
            </a:p>
          </p:txBody>
        </p:sp>
        <p:sp>
          <p:nvSpPr>
            <p:cNvPr id="34840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75550" name="Group 62"/>
          <p:cNvGrpSpPr>
            <a:grpSpLocks/>
          </p:cNvGrpSpPr>
          <p:nvPr/>
        </p:nvGrpSpPr>
        <p:grpSpPr bwMode="auto">
          <a:xfrm>
            <a:off x="4951413" y="1787525"/>
            <a:ext cx="4102100" cy="915988"/>
            <a:chOff x="3119" y="1126"/>
            <a:chExt cx="2584" cy="577"/>
          </a:xfrm>
        </p:grpSpPr>
        <p:sp>
          <p:nvSpPr>
            <p:cNvPr id="34835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for</a:t>
              </a:r>
            </a:p>
            <a:p>
              <a:pPr>
                <a:defRPr/>
              </a:pPr>
              <a:r>
                <a:rPr lang="en-US" smtClean="0">
                  <a:cs typeface="+mn-cs"/>
                </a:rPr>
                <a:t>fragmentation/</a:t>
              </a:r>
            </a:p>
            <a:p>
              <a:pPr>
                <a:defRPr/>
              </a:pPr>
              <a:r>
                <a:rPr lang="en-US" smtClean="0">
                  <a:cs typeface="+mn-cs"/>
                </a:rPr>
                <a:t>reassembly</a:t>
              </a:r>
            </a:p>
          </p:txBody>
        </p:sp>
        <p:sp>
          <p:nvSpPr>
            <p:cNvPr id="34836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37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38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75547" name="Group 59"/>
          <p:cNvGrpSpPr>
            <a:grpSpLocks/>
          </p:cNvGrpSpPr>
          <p:nvPr/>
        </p:nvGrpSpPr>
        <p:grpSpPr bwMode="auto">
          <a:xfrm>
            <a:off x="1019175" y="2406650"/>
            <a:ext cx="2398713" cy="1190625"/>
            <a:chOff x="642" y="1516"/>
            <a:chExt cx="1511" cy="750"/>
          </a:xfrm>
        </p:grpSpPr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>
                  <a:cs typeface="+mn-cs"/>
                </a:rPr>
                <a:t>max number</a:t>
              </a:r>
            </a:p>
            <a:p>
              <a:pPr algn="r">
                <a:defRPr/>
              </a:pPr>
              <a:r>
                <a:rPr lang="en-US" smtClean="0">
                  <a:cs typeface="+mn-cs"/>
                </a:rPr>
                <a:t>remaining hops</a:t>
              </a:r>
            </a:p>
            <a:p>
              <a:pPr algn="r">
                <a:defRPr/>
              </a:pPr>
              <a:r>
                <a:rPr lang="en-US" smtClean="0">
                  <a:cs typeface="+mn-cs"/>
                </a:rPr>
                <a:t>(decremented at </a:t>
              </a:r>
            </a:p>
            <a:p>
              <a:pPr algn="r">
                <a:defRPr/>
              </a:pPr>
              <a:r>
                <a:rPr lang="en-US" smtClean="0">
                  <a:cs typeface="+mn-cs"/>
                </a:rPr>
                <a:t>each router)</a:t>
              </a:r>
            </a:p>
          </p:txBody>
        </p:sp>
        <p:sp>
          <p:nvSpPr>
            <p:cNvPr id="34834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75551" name="Group 63"/>
          <p:cNvGrpSpPr>
            <a:grpSpLocks/>
          </p:cNvGrpSpPr>
          <p:nvPr/>
        </p:nvGrpSpPr>
        <p:grpSpPr bwMode="auto">
          <a:xfrm>
            <a:off x="6532563" y="3987800"/>
            <a:ext cx="2508250" cy="1465263"/>
            <a:chOff x="4115" y="2512"/>
            <a:chExt cx="1580" cy="923"/>
          </a:xfrm>
        </p:grpSpPr>
        <p:sp>
          <p:nvSpPr>
            <p:cNvPr id="34831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e.g. timestamp,</a:t>
              </a:r>
            </a:p>
            <a:p>
              <a:pPr>
                <a:defRPr/>
              </a:pPr>
              <a:r>
                <a:rPr lang="en-US" smtClean="0">
                  <a:cs typeface="+mn-cs"/>
                </a:rPr>
                <a:t>record route</a:t>
              </a:r>
            </a:p>
            <a:p>
              <a:pPr>
                <a:defRPr/>
              </a:pPr>
              <a:r>
                <a:rPr lang="en-US" smtClean="0">
                  <a:cs typeface="+mn-cs"/>
                </a:rPr>
                <a:t>taken, specify</a:t>
              </a:r>
            </a:p>
            <a:p>
              <a:pPr>
                <a:defRPr/>
              </a:pPr>
              <a:r>
                <a:rPr lang="en-US" smtClean="0">
                  <a:cs typeface="+mn-cs"/>
                </a:rPr>
                <a:t>list of routers </a:t>
              </a:r>
            </a:p>
            <a:p>
              <a:pPr>
                <a:defRPr/>
              </a:pPr>
              <a:r>
                <a:rPr lang="en-US" smtClean="0">
                  <a:cs typeface="+mn-cs"/>
                </a:rPr>
                <a:t>to visit.</a:t>
              </a:r>
            </a:p>
          </p:txBody>
        </p:sp>
        <p:sp>
          <p:nvSpPr>
            <p:cNvPr id="34832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44475" y="4595813"/>
            <a:ext cx="2620963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>
                <a:solidFill>
                  <a:srgbClr val="CC0000"/>
                </a:solidFill>
                <a:ea typeface="ＭＳ Ｐゴシック" charset="0"/>
                <a:cs typeface="+mn-cs"/>
              </a:rPr>
              <a:t>how much overhead?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ea typeface="ＭＳ Ｐゴシック" charset="0"/>
                <a:cs typeface="+mn-cs"/>
              </a:rPr>
              <a:t>20 bytes of TCP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ea typeface="ＭＳ Ｐゴシック" charset="0"/>
                <a:cs typeface="+mn-cs"/>
              </a:rPr>
              <a:t>20 bytes of IP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ea typeface="ＭＳ Ｐゴシック" charset="0"/>
                <a:cs typeface="+mn-cs"/>
              </a:rPr>
              <a:t>= 40 bytes + app layer overhead</a:t>
            </a:r>
          </a:p>
        </p:txBody>
      </p:sp>
    </p:spTree>
    <p:extLst>
      <p:ext uri="{BB962C8B-B14F-4D97-AF65-F5344CB8AC3E}">
        <p14:creationId xmlns:p14="http://schemas.microsoft.com/office/powerpoint/2010/main" val="264181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IP fragmentation, reassembly</a:t>
            </a:r>
            <a:endParaRPr lang="en-US" sz="4800" dirty="0">
              <a:latin typeface="Gill Sans MT" charset="0"/>
              <a:ea typeface="MS PGothic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1150" y="1439863"/>
            <a:ext cx="3810000" cy="50942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network links have MTU (max.transfer size) - largest possible link-level frame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different link types, different MTUs 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large IP datagram divided (</a:t>
            </a:r>
            <a:r>
              <a:rPr lang="ja-JP" altLang="en-US" sz="2400"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latin typeface="Gill Sans MT" charset="0"/>
                <a:ea typeface="MS PGothic" charset="0"/>
              </a:rPr>
              <a:t>fragmented</a:t>
            </a:r>
            <a:r>
              <a:rPr lang="ja-JP" altLang="en-US" sz="2400"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latin typeface="Gill Sans MT" charset="0"/>
                <a:ea typeface="MS PGothic" charset="0"/>
              </a:rPr>
              <a:t>) within net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one datagram becomes several datagrams</a:t>
            </a:r>
          </a:p>
          <a:p>
            <a:pPr lvl="1">
              <a:defRPr/>
            </a:pPr>
            <a:r>
              <a:rPr lang="ja-JP" altLang="en-US"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latin typeface="Gill Sans MT" charset="0"/>
                <a:ea typeface="MS PGothic" charset="0"/>
              </a:rPr>
              <a:t>reassembled</a:t>
            </a:r>
            <a:r>
              <a:rPr lang="ja-JP" altLang="en-US">
                <a:latin typeface="Gill Sans MT" charset="0"/>
                <a:ea typeface="MS PGothic" charset="0"/>
              </a:rPr>
              <a:t>”</a:t>
            </a:r>
            <a:r>
              <a:rPr lang="en-US" altLang="ja-JP">
                <a:latin typeface="Gill Sans MT" charset="0"/>
                <a:ea typeface="MS PGothic" charset="0"/>
              </a:rPr>
              <a:t> only at final destination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IP header bits used to identify, order related fragments</a:t>
            </a:r>
          </a:p>
        </p:txBody>
      </p:sp>
      <p:sp>
        <p:nvSpPr>
          <p:cNvPr id="51205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9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50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51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52" name="Line 20"/>
          <p:cNvSpPr>
            <a:spLocks noChangeShapeType="1"/>
          </p:cNvSpPr>
          <p:nvPr/>
        </p:nvSpPr>
        <p:spPr bwMode="auto">
          <a:xfrm>
            <a:off x="5230813" y="267652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53" name="Line 21"/>
          <p:cNvSpPr>
            <a:spLocks noChangeShapeType="1"/>
          </p:cNvSpPr>
          <p:nvPr/>
        </p:nvSpPr>
        <p:spPr bwMode="auto">
          <a:xfrm flipH="1" flipV="1">
            <a:off x="6503988" y="320675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54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55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56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57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76711" name="Group 199"/>
          <p:cNvGrpSpPr>
            <a:grpSpLocks/>
          </p:cNvGrpSpPr>
          <p:nvPr/>
        </p:nvGrpSpPr>
        <p:grpSpPr bwMode="auto">
          <a:xfrm>
            <a:off x="5003800" y="2955925"/>
            <a:ext cx="1222375" cy="403225"/>
            <a:chOff x="3152" y="1862"/>
            <a:chExt cx="770" cy="254"/>
          </a:xfrm>
        </p:grpSpPr>
        <p:grpSp>
          <p:nvGrpSpPr>
            <p:cNvPr id="51330" name="Group 120"/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35973" name="Rectangle 121"/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974" name="Rectangle 122"/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6615113" y="2241550"/>
            <a:ext cx="24669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i="1" smtClean="0">
                <a:solidFill>
                  <a:srgbClr val="CC0000"/>
                </a:solidFill>
              </a:rPr>
              <a:t>fragmentation:</a:t>
            </a:r>
            <a:r>
              <a:rPr lang="en-US" sz="1600" smtClean="0"/>
              <a:t> </a:t>
            </a:r>
          </a:p>
          <a:p>
            <a:pPr>
              <a:defRPr/>
            </a:pPr>
            <a:r>
              <a:rPr lang="en-US" sz="1600" b="1" i="1" smtClean="0">
                <a:solidFill>
                  <a:srgbClr val="000099"/>
                </a:solidFill>
              </a:rPr>
              <a:t>in:</a:t>
            </a:r>
            <a:r>
              <a:rPr lang="en-US" sz="1600" smtClean="0"/>
              <a:t> one large datagram</a:t>
            </a:r>
          </a:p>
          <a:p>
            <a:pPr>
              <a:defRPr/>
            </a:pPr>
            <a:r>
              <a:rPr lang="en-US" sz="1600" b="1" i="1" smtClean="0">
                <a:solidFill>
                  <a:srgbClr val="000099"/>
                </a:solidFill>
              </a:rPr>
              <a:t>out:</a:t>
            </a:r>
            <a:r>
              <a:rPr lang="en-US" sz="1600" smtClean="0"/>
              <a:t> 3 smaller datagrams</a:t>
            </a:r>
            <a:endParaRPr lang="en-US" smtClean="0"/>
          </a:p>
        </p:txBody>
      </p:sp>
      <p:sp>
        <p:nvSpPr>
          <p:cNvPr id="35860" name="Line 118"/>
          <p:cNvSpPr>
            <a:spLocks noChangeShapeType="1"/>
          </p:cNvSpPr>
          <p:nvPr/>
        </p:nvSpPr>
        <p:spPr bwMode="auto">
          <a:xfrm>
            <a:off x="5484813" y="5178425"/>
            <a:ext cx="2873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76732" name="Group 220"/>
          <p:cNvGrpSpPr>
            <a:grpSpLocks/>
          </p:cNvGrpSpPr>
          <p:nvPr/>
        </p:nvGrpSpPr>
        <p:grpSpPr bwMode="auto">
          <a:xfrm>
            <a:off x="5407025" y="4352925"/>
            <a:ext cx="708025" cy="558800"/>
            <a:chOff x="3406" y="2742"/>
            <a:chExt cx="446" cy="352"/>
          </a:xfrm>
        </p:grpSpPr>
        <p:grpSp>
          <p:nvGrpSpPr>
            <p:cNvPr id="51318" name="Group 137"/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35969" name="Rectangle 138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970" name="Rectangle 139"/>
              <p:cNvSpPr>
                <a:spLocks noChangeArrowheads="1"/>
              </p:cNvSpPr>
              <p:nvPr/>
            </p:nvSpPr>
            <p:spPr bwMode="auto">
              <a:xfrm>
                <a:off x="5082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1319" name="Group 140"/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35967" name="Rectangle 141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968" name="Rectangle 142"/>
              <p:cNvSpPr>
                <a:spLocks noChangeArrowheads="1"/>
              </p:cNvSpPr>
              <p:nvPr/>
            </p:nvSpPr>
            <p:spPr bwMode="auto">
              <a:xfrm>
                <a:off x="5082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1320" name="Group 143"/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35965" name="Rectangle 144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966" name="Rectangle 145"/>
              <p:cNvSpPr>
                <a:spLocks noChangeArrowheads="1"/>
              </p:cNvSpPr>
              <p:nvPr/>
            </p:nvSpPr>
            <p:spPr bwMode="auto">
              <a:xfrm>
                <a:off x="5082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5962" name="Line 146"/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63" name="Line 147"/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64" name="Line 148"/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76745" name="Group 233"/>
          <p:cNvGrpSpPr>
            <a:grpSpLocks/>
          </p:cNvGrpSpPr>
          <p:nvPr/>
        </p:nvGrpSpPr>
        <p:grpSpPr bwMode="auto">
          <a:xfrm>
            <a:off x="4287838" y="3871913"/>
            <a:ext cx="1395412" cy="490537"/>
            <a:chOff x="2701" y="2439"/>
            <a:chExt cx="879" cy="309"/>
          </a:xfrm>
        </p:grpSpPr>
        <p:grpSp>
          <p:nvGrpSpPr>
            <p:cNvPr id="51312" name="Group 232"/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51314" name="Group 149"/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35957" name="Rectangle 150"/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958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16" y="1746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35956" name="Line 152"/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5954" name="Text Box 153"/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i="1" smtClean="0">
                  <a:solidFill>
                    <a:srgbClr val="CC0000"/>
                  </a:solidFill>
                </a:rPr>
                <a:t>reassembly</a:t>
              </a:r>
              <a:endParaRPr lang="en-US" i="1" smtClean="0">
                <a:solidFill>
                  <a:srgbClr val="CC0000"/>
                </a:solidFill>
              </a:endParaRPr>
            </a:p>
          </p:txBody>
        </p:sp>
      </p:grpSp>
      <p:grpSp>
        <p:nvGrpSpPr>
          <p:cNvPr id="51223" name="Group 162"/>
          <p:cNvGrpSpPr>
            <a:grpSpLocks/>
          </p:cNvGrpSpPr>
          <p:nvPr/>
        </p:nvGrpSpPr>
        <p:grpSpPr bwMode="auto">
          <a:xfrm>
            <a:off x="3849688" y="1708150"/>
            <a:ext cx="838200" cy="1720850"/>
            <a:chOff x="2345" y="1140"/>
            <a:chExt cx="528" cy="1084"/>
          </a:xfrm>
        </p:grpSpPr>
        <p:sp>
          <p:nvSpPr>
            <p:cNvPr id="35943" name="Line 8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44" name="Line 10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45" name="Line 15"/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1305" name="Group 15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51310" name="Picture 1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311" name="Freeform 1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947" name="Text Box 158"/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800" smtClean="0"/>
                <a:t>…</a:t>
              </a:r>
            </a:p>
          </p:txBody>
        </p:sp>
        <p:grpSp>
          <p:nvGrpSpPr>
            <p:cNvPr id="51307" name="Group 15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51308" name="Picture 16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309" name="Freeform 16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1224" name="Group 163"/>
          <p:cNvGrpSpPr>
            <a:grpSpLocks/>
          </p:cNvGrpSpPr>
          <p:nvPr/>
        </p:nvGrpSpPr>
        <p:grpSpPr bwMode="auto">
          <a:xfrm>
            <a:off x="5970588" y="2895600"/>
            <a:ext cx="698500" cy="355600"/>
            <a:chOff x="4396" y="1245"/>
            <a:chExt cx="672" cy="248"/>
          </a:xfrm>
        </p:grpSpPr>
        <p:sp>
          <p:nvSpPr>
            <p:cNvPr id="5129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129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129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51297" name="Group 16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1300" name="Freeform 1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1" name="Freeform 1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39" name="Line 17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40" name="Line 17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1225" name="Group 172"/>
          <p:cNvGrpSpPr>
            <a:grpSpLocks/>
          </p:cNvGrpSpPr>
          <p:nvPr/>
        </p:nvGrpSpPr>
        <p:grpSpPr bwMode="auto">
          <a:xfrm>
            <a:off x="4757738" y="1790700"/>
            <a:ext cx="698500" cy="355600"/>
            <a:chOff x="4396" y="1245"/>
            <a:chExt cx="672" cy="248"/>
          </a:xfrm>
        </p:grpSpPr>
        <p:sp>
          <p:nvSpPr>
            <p:cNvPr id="5128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128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128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51289" name="Group 1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1292" name="Freeform 1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93" name="Freeform 1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31" name="Line 1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32" name="Line 18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1226" name="Group 181"/>
          <p:cNvGrpSpPr>
            <a:grpSpLocks/>
          </p:cNvGrpSpPr>
          <p:nvPr/>
        </p:nvGrpSpPr>
        <p:grpSpPr bwMode="auto">
          <a:xfrm>
            <a:off x="4764088" y="2425700"/>
            <a:ext cx="698500" cy="355600"/>
            <a:chOff x="4396" y="1245"/>
            <a:chExt cx="672" cy="248"/>
          </a:xfrm>
        </p:grpSpPr>
        <p:sp>
          <p:nvSpPr>
            <p:cNvPr id="5127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127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128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51281" name="Group 18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1284" name="Freeform 18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5" name="Freeform 18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23" name="Line 18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4" name="Line 18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1227" name="Group 190"/>
          <p:cNvGrpSpPr>
            <a:grpSpLocks/>
          </p:cNvGrpSpPr>
          <p:nvPr/>
        </p:nvGrpSpPr>
        <p:grpSpPr bwMode="auto">
          <a:xfrm>
            <a:off x="5595938" y="2000250"/>
            <a:ext cx="698500" cy="355600"/>
            <a:chOff x="4396" y="1245"/>
            <a:chExt cx="672" cy="248"/>
          </a:xfrm>
        </p:grpSpPr>
        <p:sp>
          <p:nvSpPr>
            <p:cNvPr id="5127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127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127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51273" name="Group 19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1276" name="Freeform 1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7" name="Freeform 1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15" name="Line 19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16" name="Line 19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76712" name="Group 200"/>
          <p:cNvGrpSpPr>
            <a:grpSpLocks/>
          </p:cNvGrpSpPr>
          <p:nvPr/>
        </p:nvGrpSpPr>
        <p:grpSpPr bwMode="auto">
          <a:xfrm>
            <a:off x="6421438" y="3103563"/>
            <a:ext cx="1033462" cy="801687"/>
            <a:chOff x="4045" y="1955"/>
            <a:chExt cx="651" cy="505"/>
          </a:xfrm>
        </p:grpSpPr>
        <p:grpSp>
          <p:nvGrpSpPr>
            <p:cNvPr id="51258" name="Group 123"/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35909" name="Rectangle 124"/>
              <p:cNvSpPr>
                <a:spLocks noChangeArrowheads="1"/>
              </p:cNvSpPr>
              <p:nvPr/>
            </p:nvSpPr>
            <p:spPr bwMode="auto">
              <a:xfrm>
                <a:off x="5213" y="1861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910" name="Rectangle 125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1259" name="Group 126"/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35907" name="Rectangle 127"/>
              <p:cNvSpPr>
                <a:spLocks noChangeArrowheads="1"/>
              </p:cNvSpPr>
              <p:nvPr/>
            </p:nvSpPr>
            <p:spPr bwMode="auto">
              <a:xfrm>
                <a:off x="5213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908" name="Rectangle 128"/>
              <p:cNvSpPr>
                <a:spLocks noChangeArrowheads="1"/>
              </p:cNvSpPr>
              <p:nvPr/>
            </p:nvSpPr>
            <p:spPr bwMode="auto">
              <a:xfrm>
                <a:off x="5074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1260" name="Group 129"/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35905" name="Rectangle 130"/>
              <p:cNvSpPr>
                <a:spLocks noChangeArrowheads="1"/>
              </p:cNvSpPr>
              <p:nvPr/>
            </p:nvSpPr>
            <p:spPr bwMode="auto">
              <a:xfrm>
                <a:off x="5212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906" name="Rectangle 131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5902" name="Line 133"/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03" name="Line 134"/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04" name="Line 135"/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1229" name="Group 201"/>
          <p:cNvGrpSpPr>
            <a:grpSpLocks/>
          </p:cNvGrpSpPr>
          <p:nvPr/>
        </p:nvGrpSpPr>
        <p:grpSpPr bwMode="auto">
          <a:xfrm>
            <a:off x="6694488" y="3886200"/>
            <a:ext cx="698500" cy="355600"/>
            <a:chOff x="4396" y="1245"/>
            <a:chExt cx="672" cy="248"/>
          </a:xfrm>
        </p:grpSpPr>
        <p:sp>
          <p:nvSpPr>
            <p:cNvPr id="5125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125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125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51253" name="Group 20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1256" name="Freeform 2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7" name="Freeform 2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95" name="Line 20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896" name="Line 20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1230" name="Group 210"/>
          <p:cNvGrpSpPr>
            <a:grpSpLocks/>
          </p:cNvGrpSpPr>
          <p:nvPr/>
        </p:nvGrpSpPr>
        <p:grpSpPr bwMode="auto">
          <a:xfrm>
            <a:off x="5791200" y="4954588"/>
            <a:ext cx="698500" cy="355600"/>
            <a:chOff x="4396" y="1245"/>
            <a:chExt cx="672" cy="248"/>
          </a:xfrm>
        </p:grpSpPr>
        <p:sp>
          <p:nvSpPr>
            <p:cNvPr id="5124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124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124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51245" name="Group 21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1248" name="Freeform 2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9" name="Freeform 2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87" name="Line 21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888" name="Line 21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1231" name="Group 221"/>
          <p:cNvGrpSpPr>
            <a:grpSpLocks/>
          </p:cNvGrpSpPr>
          <p:nvPr/>
        </p:nvGrpSpPr>
        <p:grpSpPr bwMode="auto">
          <a:xfrm>
            <a:off x="4752975" y="4400550"/>
            <a:ext cx="738188" cy="1385888"/>
            <a:chOff x="2345" y="1140"/>
            <a:chExt cx="528" cy="1084"/>
          </a:xfrm>
        </p:grpSpPr>
        <p:sp>
          <p:nvSpPr>
            <p:cNvPr id="35873" name="Line 222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874" name="Line 223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875" name="Line 224"/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1235" name="Group 22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51240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41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877" name="Text Box 228"/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800" smtClean="0"/>
                <a:t>…</a:t>
              </a:r>
            </a:p>
          </p:txBody>
        </p:sp>
        <p:grpSp>
          <p:nvGrpSpPr>
            <p:cNvPr id="51237" name="Group 22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51238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39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002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7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57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3595688" y="1527175"/>
            <a:ext cx="4248150" cy="660400"/>
            <a:chOff x="3006" y="1205"/>
            <a:chExt cx="2676" cy="416"/>
          </a:xfrm>
        </p:grpSpPr>
        <p:sp>
          <p:nvSpPr>
            <p:cNvPr id="36920" name="Rectangle 5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21" name="Rectangle 6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922" name="Text Box 7"/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ID</a:t>
              </a:r>
            </a:p>
            <a:p>
              <a:pPr>
                <a:defRPr/>
              </a:pPr>
              <a:r>
                <a:rPr lang="en-US" smtClean="0">
                  <a:cs typeface="+mn-cs"/>
                </a:rPr>
                <a:t>=x</a:t>
              </a:r>
            </a:p>
          </p:txBody>
        </p:sp>
        <p:sp>
          <p:nvSpPr>
            <p:cNvPr id="36923" name="Text Box 8"/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cs typeface="+mn-cs"/>
                </a:rPr>
                <a:t>offset</a:t>
              </a:r>
            </a:p>
            <a:p>
              <a:pPr algn="ctr">
                <a:defRPr/>
              </a:pPr>
              <a:r>
                <a:rPr lang="en-US" smtClean="0">
                  <a:cs typeface="+mn-cs"/>
                </a:rPr>
                <a:t>=0</a:t>
              </a:r>
            </a:p>
          </p:txBody>
        </p:sp>
        <p:sp>
          <p:nvSpPr>
            <p:cNvPr id="36924" name="Text Box 9"/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cs typeface="+mn-cs"/>
                </a:rPr>
                <a:t>fragflag</a:t>
              </a:r>
            </a:p>
            <a:p>
              <a:pPr algn="ctr">
                <a:defRPr/>
              </a:pPr>
              <a:r>
                <a:rPr lang="en-US" smtClean="0">
                  <a:cs typeface="+mn-cs"/>
                </a:rPr>
                <a:t>=0</a:t>
              </a:r>
            </a:p>
          </p:txBody>
        </p:sp>
        <p:sp>
          <p:nvSpPr>
            <p:cNvPr id="36925" name="Text Box 10"/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length</a:t>
              </a:r>
            </a:p>
            <a:p>
              <a:pPr>
                <a:defRPr/>
              </a:pPr>
              <a:r>
                <a:rPr lang="en-US" smtClean="0">
                  <a:cs typeface="+mn-cs"/>
                </a:rPr>
                <a:t>=4000</a:t>
              </a:r>
            </a:p>
          </p:txBody>
        </p:sp>
        <p:sp>
          <p:nvSpPr>
            <p:cNvPr id="36926" name="Line 11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927" name="Line 12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928" name="Line 13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929" name="Line 14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930" name="Line 15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931" name="Rectangle 16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77606" name="Group 70"/>
          <p:cNvGrpSpPr>
            <a:grpSpLocks/>
          </p:cNvGrpSpPr>
          <p:nvPr/>
        </p:nvGrpSpPr>
        <p:grpSpPr bwMode="auto">
          <a:xfrm>
            <a:off x="3684588" y="2290763"/>
            <a:ext cx="4711700" cy="3278187"/>
            <a:chOff x="2321" y="1443"/>
            <a:chExt cx="2968" cy="2065"/>
          </a:xfrm>
        </p:grpSpPr>
        <p:grpSp>
          <p:nvGrpSpPr>
            <p:cNvPr id="52236" name="Group 17"/>
            <p:cNvGrpSpPr>
              <a:grpSpLocks/>
            </p:cNvGrpSpPr>
            <p:nvPr/>
          </p:nvGrpSpPr>
          <p:grpSpPr bwMode="auto">
            <a:xfrm>
              <a:off x="2613" y="2066"/>
              <a:ext cx="2676" cy="416"/>
              <a:chOff x="3006" y="1205"/>
              <a:chExt cx="2676" cy="416"/>
            </a:xfrm>
          </p:grpSpPr>
          <p:sp>
            <p:nvSpPr>
              <p:cNvPr id="36908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909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910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ID</a:t>
                </a:r>
              </a:p>
              <a:p>
                <a:pPr>
                  <a:defRPr/>
                </a:pPr>
                <a:r>
                  <a:rPr lang="en-US" smtClean="0">
                    <a:cs typeface="+mn-cs"/>
                  </a:rPr>
                  <a:t>=x</a:t>
                </a:r>
              </a:p>
            </p:txBody>
          </p:sp>
          <p:sp>
            <p:nvSpPr>
              <p:cNvPr id="36911" name="Text Box 21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>
                    <a:cs typeface="+mn-cs"/>
                  </a:rPr>
                  <a:t>offset</a:t>
                </a:r>
              </a:p>
              <a:p>
                <a:pPr algn="ctr">
                  <a:defRPr/>
                </a:pPr>
                <a:r>
                  <a:rPr lang="en-US" smtClean="0">
                    <a:cs typeface="+mn-cs"/>
                  </a:rPr>
                  <a:t>=0</a:t>
                </a:r>
              </a:p>
            </p:txBody>
          </p:sp>
          <p:sp>
            <p:nvSpPr>
              <p:cNvPr id="36912" name="Text Box 22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>
                    <a:cs typeface="+mn-cs"/>
                  </a:rPr>
                  <a:t>fragflag</a:t>
                </a:r>
              </a:p>
              <a:p>
                <a:pPr algn="ctr">
                  <a:defRPr/>
                </a:pPr>
                <a:r>
                  <a:rPr lang="en-US" smtClean="0">
                    <a:cs typeface="+mn-cs"/>
                  </a:rPr>
                  <a:t>=1</a:t>
                </a:r>
              </a:p>
            </p:txBody>
          </p:sp>
          <p:sp>
            <p:nvSpPr>
              <p:cNvPr id="36913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length</a:t>
                </a:r>
              </a:p>
              <a:p>
                <a:pPr>
                  <a:defRPr/>
                </a:pPr>
                <a:r>
                  <a:rPr lang="en-US" smtClean="0">
                    <a:cs typeface="+mn-cs"/>
                  </a:rPr>
                  <a:t>=1500</a:t>
                </a:r>
              </a:p>
            </p:txBody>
          </p:sp>
          <p:sp>
            <p:nvSpPr>
              <p:cNvPr id="36914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915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916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917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918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919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2237" name="Group 30"/>
            <p:cNvGrpSpPr>
              <a:grpSpLocks/>
            </p:cNvGrpSpPr>
            <p:nvPr/>
          </p:nvGrpSpPr>
          <p:grpSpPr bwMode="auto">
            <a:xfrm>
              <a:off x="2613" y="2570"/>
              <a:ext cx="2676" cy="416"/>
              <a:chOff x="3006" y="1205"/>
              <a:chExt cx="2676" cy="416"/>
            </a:xfrm>
          </p:grpSpPr>
          <p:sp>
            <p:nvSpPr>
              <p:cNvPr id="36896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97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898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ID</a:t>
                </a:r>
              </a:p>
              <a:p>
                <a:pPr>
                  <a:defRPr/>
                </a:pPr>
                <a:r>
                  <a:rPr lang="en-US" smtClean="0">
                    <a:cs typeface="+mn-cs"/>
                  </a:rPr>
                  <a:t>=x</a:t>
                </a:r>
              </a:p>
            </p:txBody>
          </p:sp>
          <p:sp>
            <p:nvSpPr>
              <p:cNvPr id="36899" name="Text Box 34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>
                    <a:cs typeface="+mn-cs"/>
                  </a:rPr>
                  <a:t>offset</a:t>
                </a:r>
              </a:p>
              <a:p>
                <a:pPr algn="ctr">
                  <a:defRPr/>
                </a:pPr>
                <a:r>
                  <a:rPr lang="en-US" smtClean="0">
                    <a:cs typeface="+mn-cs"/>
                  </a:rPr>
                  <a:t>=185</a:t>
                </a:r>
              </a:p>
            </p:txBody>
          </p:sp>
          <p:sp>
            <p:nvSpPr>
              <p:cNvPr id="36900" name="Text Box 35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>
                    <a:cs typeface="+mn-cs"/>
                  </a:rPr>
                  <a:t>fragflag</a:t>
                </a:r>
              </a:p>
              <a:p>
                <a:pPr algn="ctr">
                  <a:defRPr/>
                </a:pPr>
                <a:r>
                  <a:rPr lang="en-US" smtClean="0">
                    <a:cs typeface="+mn-cs"/>
                  </a:rPr>
                  <a:t>=1</a:t>
                </a:r>
              </a:p>
            </p:txBody>
          </p:sp>
          <p:sp>
            <p:nvSpPr>
              <p:cNvPr id="36901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length</a:t>
                </a:r>
              </a:p>
              <a:p>
                <a:pPr>
                  <a:defRPr/>
                </a:pPr>
                <a:r>
                  <a:rPr lang="en-US" smtClean="0">
                    <a:cs typeface="+mn-cs"/>
                  </a:rPr>
                  <a:t>=1500</a:t>
                </a:r>
              </a:p>
            </p:txBody>
          </p:sp>
          <p:sp>
            <p:nvSpPr>
              <p:cNvPr id="36902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903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904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905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906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907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2238" name="Group 43"/>
            <p:cNvGrpSpPr>
              <a:grpSpLocks/>
            </p:cNvGrpSpPr>
            <p:nvPr/>
          </p:nvGrpSpPr>
          <p:grpSpPr bwMode="auto">
            <a:xfrm>
              <a:off x="2607" y="3092"/>
              <a:ext cx="2676" cy="416"/>
              <a:chOff x="3006" y="1205"/>
              <a:chExt cx="2676" cy="416"/>
            </a:xfrm>
          </p:grpSpPr>
          <p:sp>
            <p:nvSpPr>
              <p:cNvPr id="36884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85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886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ID</a:t>
                </a:r>
              </a:p>
              <a:p>
                <a:pPr>
                  <a:defRPr/>
                </a:pPr>
                <a:r>
                  <a:rPr lang="en-US" smtClean="0">
                    <a:cs typeface="+mn-cs"/>
                  </a:rPr>
                  <a:t>=x</a:t>
                </a:r>
              </a:p>
            </p:txBody>
          </p:sp>
          <p:sp>
            <p:nvSpPr>
              <p:cNvPr id="36887" name="Text Box 47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>
                    <a:cs typeface="+mn-cs"/>
                  </a:rPr>
                  <a:t>offset</a:t>
                </a:r>
              </a:p>
              <a:p>
                <a:pPr algn="ctr">
                  <a:defRPr/>
                </a:pPr>
                <a:r>
                  <a:rPr lang="en-US" smtClean="0">
                    <a:cs typeface="+mn-cs"/>
                  </a:rPr>
                  <a:t>=370</a:t>
                </a:r>
              </a:p>
            </p:txBody>
          </p:sp>
          <p:sp>
            <p:nvSpPr>
              <p:cNvPr id="36888" name="Text Box 48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>
                    <a:cs typeface="+mn-cs"/>
                  </a:rPr>
                  <a:t>fragflag</a:t>
                </a:r>
              </a:p>
              <a:p>
                <a:pPr algn="ctr">
                  <a:defRPr/>
                </a:pPr>
                <a:r>
                  <a:rPr lang="en-US" smtClean="0">
                    <a:cs typeface="+mn-cs"/>
                  </a:rPr>
                  <a:t>=0</a:t>
                </a:r>
              </a:p>
            </p:txBody>
          </p:sp>
          <p:sp>
            <p:nvSpPr>
              <p:cNvPr id="36889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length</a:t>
                </a:r>
              </a:p>
              <a:p>
                <a:pPr>
                  <a:defRPr/>
                </a:pPr>
                <a:r>
                  <a:rPr lang="en-US" smtClean="0">
                    <a:cs typeface="+mn-cs"/>
                  </a:rPr>
                  <a:t>=1040</a:t>
                </a:r>
              </a:p>
            </p:txBody>
          </p:sp>
          <p:sp>
            <p:nvSpPr>
              <p:cNvPr id="36890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891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892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893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894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895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2239" name="Freeform 56"/>
            <p:cNvSpPr>
              <a:spLocks/>
            </p:cNvSpPr>
            <p:nvPr/>
          </p:nvSpPr>
          <p:spPr bwMode="auto">
            <a:xfrm>
              <a:off x="2337" y="1443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57"/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82" name="Line 58"/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83" name="Text Box 59"/>
            <p:cNvSpPr txBox="1">
              <a:spLocks noChangeArrowheads="1"/>
            </p:cNvSpPr>
            <p:nvPr/>
          </p:nvSpPr>
          <p:spPr bwMode="auto">
            <a:xfrm>
              <a:off x="2321" y="1490"/>
              <a:ext cx="19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 smtClean="0">
                  <a:solidFill>
                    <a:srgbClr val="CC0000"/>
                  </a:solidFill>
                  <a:cs typeface="+mn-cs"/>
                </a:rPr>
                <a:t>one large datagram becomes</a:t>
              </a:r>
            </a:p>
            <a:p>
              <a:pPr>
                <a:defRPr/>
              </a:pPr>
              <a:r>
                <a:rPr lang="en-US" i="1" smtClean="0">
                  <a:solidFill>
                    <a:srgbClr val="CC0000"/>
                  </a:solidFill>
                  <a:cs typeface="+mn-cs"/>
                </a:rPr>
                <a:t>several smaller datagrams</a:t>
              </a:r>
            </a:p>
          </p:txBody>
        </p:sp>
      </p:grpSp>
      <p:sp>
        <p:nvSpPr>
          <p:cNvPr id="36870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example: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</a:rPr>
              <a:t>4000 byte datagram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</a:rPr>
              <a:t>MTU = 1500 bytes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000">
              <a:latin typeface="Gill Sans MT" charset="0"/>
            </a:endParaRPr>
          </a:p>
        </p:txBody>
      </p:sp>
      <p:sp>
        <p:nvSpPr>
          <p:cNvPr id="577597" name="Text Box 61"/>
          <p:cNvSpPr txBox="1">
            <a:spLocks noChangeArrowheads="1"/>
          </p:cNvSpPr>
          <p:nvPr/>
        </p:nvSpPr>
        <p:spPr bwMode="auto">
          <a:xfrm>
            <a:off x="1042988" y="3238500"/>
            <a:ext cx="160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1480 bytes in 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data field</a:t>
            </a:r>
          </a:p>
        </p:txBody>
      </p:sp>
      <p:sp>
        <p:nvSpPr>
          <p:cNvPr id="577599" name="Text Box 63"/>
          <p:cNvSpPr txBox="1">
            <a:spLocks noChangeArrowheads="1"/>
          </p:cNvSpPr>
          <p:nvPr/>
        </p:nvSpPr>
        <p:spPr bwMode="auto">
          <a:xfrm>
            <a:off x="1504950" y="4071938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offset =</a:t>
            </a:r>
          </a:p>
          <a:p>
            <a:pPr>
              <a:defRPr/>
            </a:pPr>
            <a:r>
              <a:rPr lang="en-US" smtClean="0">
                <a:cs typeface="+mn-cs"/>
              </a:rPr>
              <a:t>1480/8 </a:t>
            </a:r>
          </a:p>
        </p:txBody>
      </p:sp>
      <p:sp>
        <p:nvSpPr>
          <p:cNvPr id="36873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IP fragmentation, reassembly</a:t>
            </a:r>
          </a:p>
        </p:txBody>
      </p:sp>
      <p:sp>
        <p:nvSpPr>
          <p:cNvPr id="577604" name="Line 68"/>
          <p:cNvSpPr>
            <a:spLocks noChangeShapeType="1"/>
          </p:cNvSpPr>
          <p:nvPr/>
        </p:nvSpPr>
        <p:spPr bwMode="auto">
          <a:xfrm>
            <a:off x="1985963" y="3590925"/>
            <a:ext cx="261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77605" name="Line 69"/>
          <p:cNvSpPr>
            <a:spLocks noChangeShapeType="1"/>
          </p:cNvSpPr>
          <p:nvPr/>
        </p:nvSpPr>
        <p:spPr bwMode="auto">
          <a:xfrm flipH="1">
            <a:off x="2319338" y="4394200"/>
            <a:ext cx="4672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7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97" grpId="0"/>
      <p:bldP spid="5775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Network Layer</a:t>
            </a:r>
          </a:p>
          <a:p>
            <a:pPr lvl="1"/>
            <a:r>
              <a:rPr lang="en-US" dirty="0" smtClean="0"/>
              <a:t>Addressing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Forwarding</a:t>
            </a:r>
          </a:p>
          <a:p>
            <a:pPr lvl="1"/>
            <a:r>
              <a:rPr lang="en-US" dirty="0" smtClean="0"/>
              <a:t>(Connection)</a:t>
            </a:r>
          </a:p>
          <a:p>
            <a:pPr lvl="1"/>
            <a:r>
              <a:rPr lang="en-US" smtClean="0"/>
              <a:t>Fragmentation</a:t>
            </a:r>
            <a:r>
              <a:rPr lang="en-US" dirty="0" smtClean="0"/>
              <a:t>/Reassembly</a:t>
            </a:r>
          </a:p>
          <a:p>
            <a:pPr lvl="1"/>
            <a:r>
              <a:rPr lang="en-US" dirty="0" smtClean="0"/>
              <a:t>Other Control issues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 Layer</a:t>
            </a:r>
          </a:p>
          <a:p>
            <a:pPr lvl="1"/>
            <a:r>
              <a:rPr lang="en-US" dirty="0" smtClean="0"/>
              <a:t>Connectivity with no loop</a:t>
            </a:r>
          </a:p>
          <a:p>
            <a:pPr lvl="2"/>
            <a:r>
              <a:rPr lang="en-US" dirty="0"/>
              <a:t>Spanning Tree</a:t>
            </a:r>
          </a:p>
          <a:p>
            <a:pPr lvl="1"/>
            <a:r>
              <a:rPr lang="en-US" dirty="0" smtClean="0"/>
              <a:t>Multiple access control</a:t>
            </a:r>
          </a:p>
          <a:p>
            <a:pPr lvl="1"/>
            <a:r>
              <a:rPr lang="en-US" dirty="0" smtClean="0"/>
              <a:t>Addressing</a:t>
            </a:r>
          </a:p>
          <a:p>
            <a:pPr lvl="1"/>
            <a:r>
              <a:rPr lang="en-US" dirty="0" smtClean="0"/>
              <a:t>Error Control</a:t>
            </a:r>
          </a:p>
          <a:p>
            <a:pPr lvl="1"/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reeform 1285"/>
          <p:cNvSpPr>
            <a:spLocks/>
          </p:cNvSpPr>
          <p:nvPr/>
        </p:nvSpPr>
        <p:spPr bwMode="auto">
          <a:xfrm>
            <a:off x="6748463" y="3516313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Freeform 1286"/>
          <p:cNvSpPr>
            <a:spLocks/>
          </p:cNvSpPr>
          <p:nvPr/>
        </p:nvSpPr>
        <p:spPr bwMode="auto">
          <a:xfrm>
            <a:off x="6767513" y="1990725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Freeform 1287"/>
          <p:cNvSpPr>
            <a:spLocks/>
          </p:cNvSpPr>
          <p:nvPr/>
        </p:nvSpPr>
        <p:spPr bwMode="auto">
          <a:xfrm>
            <a:off x="4946650" y="1698625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2" name="Group 1288"/>
          <p:cNvGrpSpPr>
            <a:grpSpLocks/>
          </p:cNvGrpSpPr>
          <p:nvPr/>
        </p:nvGrpSpPr>
        <p:grpSpPr bwMode="auto">
          <a:xfrm>
            <a:off x="5022850" y="2963863"/>
            <a:ext cx="1458913" cy="933450"/>
            <a:chOff x="2889" y="1631"/>
            <a:chExt cx="980" cy="743"/>
          </a:xfrm>
        </p:grpSpPr>
        <p:sp>
          <p:nvSpPr>
            <p:cNvPr id="4724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25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CCFF"/>
                </a:solidFill>
              </a:endParaRPr>
            </a:p>
          </p:txBody>
        </p:sp>
      </p:grpSp>
      <p:sp>
        <p:nvSpPr>
          <p:cNvPr id="4376" name="Line 1291"/>
          <p:cNvSpPr>
            <a:spLocks noChangeShapeType="1"/>
          </p:cNvSpPr>
          <p:nvPr/>
        </p:nvSpPr>
        <p:spPr bwMode="auto">
          <a:xfrm>
            <a:off x="7140575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77" name="Line 1292"/>
          <p:cNvSpPr>
            <a:spLocks noChangeShapeType="1"/>
          </p:cNvSpPr>
          <p:nvPr/>
        </p:nvSpPr>
        <p:spPr bwMode="auto">
          <a:xfrm>
            <a:off x="723741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78" name="Line 1293"/>
          <p:cNvSpPr>
            <a:spLocks noChangeShapeType="1"/>
          </p:cNvSpPr>
          <p:nvPr/>
        </p:nvSpPr>
        <p:spPr bwMode="auto">
          <a:xfrm flipV="1">
            <a:off x="7473950" y="3808413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79" name="Line 1294"/>
          <p:cNvSpPr>
            <a:spLocks noChangeShapeType="1"/>
          </p:cNvSpPr>
          <p:nvPr/>
        </p:nvSpPr>
        <p:spPr bwMode="auto">
          <a:xfrm>
            <a:off x="617220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80" name="Line 1295"/>
          <p:cNvSpPr>
            <a:spLocks noChangeShapeType="1"/>
          </p:cNvSpPr>
          <p:nvPr/>
        </p:nvSpPr>
        <p:spPr bwMode="auto">
          <a:xfrm>
            <a:off x="6467475" y="2576513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81" name="Line 1296"/>
          <p:cNvSpPr>
            <a:spLocks noChangeShapeType="1"/>
          </p:cNvSpPr>
          <p:nvPr/>
        </p:nvSpPr>
        <p:spPr bwMode="auto">
          <a:xfrm>
            <a:off x="603408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69" name="Freeform 1297"/>
          <p:cNvSpPr>
            <a:spLocks/>
          </p:cNvSpPr>
          <p:nvPr/>
        </p:nvSpPr>
        <p:spPr bwMode="auto">
          <a:xfrm>
            <a:off x="5241925" y="4367213"/>
            <a:ext cx="3079750" cy="1665287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" name="Line 1298"/>
          <p:cNvSpPr>
            <a:spLocks noChangeShapeType="1"/>
          </p:cNvSpPr>
          <p:nvPr/>
        </p:nvSpPr>
        <p:spPr bwMode="auto">
          <a:xfrm rot="16200000" flipV="1">
            <a:off x="754141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84" name="Line 1299"/>
          <p:cNvSpPr>
            <a:spLocks noChangeShapeType="1"/>
          </p:cNvSpPr>
          <p:nvPr/>
        </p:nvSpPr>
        <p:spPr bwMode="auto">
          <a:xfrm rot="5400000" flipV="1">
            <a:off x="7735888" y="542925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85" name="Line 1300"/>
          <p:cNvSpPr>
            <a:spLocks noChangeShapeType="1"/>
          </p:cNvSpPr>
          <p:nvPr/>
        </p:nvSpPr>
        <p:spPr bwMode="auto">
          <a:xfrm rot="16200000" flipH="1">
            <a:off x="7843837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86" name="Line 1301"/>
          <p:cNvSpPr>
            <a:spLocks noChangeShapeType="1"/>
          </p:cNvSpPr>
          <p:nvPr/>
        </p:nvSpPr>
        <p:spPr bwMode="auto">
          <a:xfrm>
            <a:off x="7102475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87" name="Line 1302"/>
          <p:cNvSpPr>
            <a:spLocks noChangeShapeType="1"/>
          </p:cNvSpPr>
          <p:nvPr/>
        </p:nvSpPr>
        <p:spPr bwMode="auto">
          <a:xfrm flipV="1">
            <a:off x="648176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88" name="Line 1303"/>
          <p:cNvSpPr>
            <a:spLocks noChangeShapeType="1"/>
          </p:cNvSpPr>
          <p:nvPr/>
        </p:nvSpPr>
        <p:spPr bwMode="auto">
          <a:xfrm flipV="1">
            <a:off x="652462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90" name="Line 1305"/>
          <p:cNvSpPr>
            <a:spLocks noChangeShapeType="1"/>
          </p:cNvSpPr>
          <p:nvPr/>
        </p:nvSpPr>
        <p:spPr bwMode="auto">
          <a:xfrm>
            <a:off x="5845175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91" name="Line 1306"/>
          <p:cNvSpPr>
            <a:spLocks noChangeShapeType="1"/>
          </p:cNvSpPr>
          <p:nvPr/>
        </p:nvSpPr>
        <p:spPr bwMode="auto">
          <a:xfrm flipV="1">
            <a:off x="5586413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94" name="Line 1309"/>
          <p:cNvSpPr>
            <a:spLocks noChangeShapeType="1"/>
          </p:cNvSpPr>
          <p:nvPr/>
        </p:nvSpPr>
        <p:spPr bwMode="auto">
          <a:xfrm flipH="1">
            <a:off x="601186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95" name="Line 1310"/>
          <p:cNvSpPr>
            <a:spLocks noChangeShapeType="1"/>
          </p:cNvSpPr>
          <p:nvPr/>
        </p:nvSpPr>
        <p:spPr bwMode="auto">
          <a:xfrm flipH="1" flipV="1">
            <a:off x="6405563" y="5038725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96" name="Line 1311"/>
          <p:cNvSpPr>
            <a:spLocks noChangeShapeType="1"/>
          </p:cNvSpPr>
          <p:nvPr/>
        </p:nvSpPr>
        <p:spPr bwMode="auto">
          <a:xfrm>
            <a:off x="6488113" y="5041900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98" name="Line 1313"/>
          <p:cNvSpPr>
            <a:spLocks noChangeShapeType="1"/>
          </p:cNvSpPr>
          <p:nvPr/>
        </p:nvSpPr>
        <p:spPr bwMode="auto">
          <a:xfrm>
            <a:off x="6026150" y="3511550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99" name="Line 1314"/>
          <p:cNvSpPr>
            <a:spLocks noChangeShapeType="1"/>
          </p:cNvSpPr>
          <p:nvPr/>
        </p:nvSpPr>
        <p:spPr bwMode="auto">
          <a:xfrm flipV="1">
            <a:off x="7321550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0" name="Line 1315"/>
          <p:cNvSpPr>
            <a:spLocks noChangeShapeType="1"/>
          </p:cNvSpPr>
          <p:nvPr/>
        </p:nvSpPr>
        <p:spPr bwMode="auto">
          <a:xfrm>
            <a:off x="715010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1" name="Line 1316"/>
          <p:cNvSpPr>
            <a:spLocks noChangeShapeType="1"/>
          </p:cNvSpPr>
          <p:nvPr/>
        </p:nvSpPr>
        <p:spPr bwMode="auto">
          <a:xfrm flipV="1">
            <a:off x="7321550" y="2551113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2" name="Line 1317"/>
          <p:cNvSpPr>
            <a:spLocks noChangeShapeType="1"/>
          </p:cNvSpPr>
          <p:nvPr/>
        </p:nvSpPr>
        <p:spPr bwMode="auto">
          <a:xfrm>
            <a:off x="768667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3" name="Line 1318"/>
          <p:cNvSpPr>
            <a:spLocks noChangeShapeType="1"/>
          </p:cNvSpPr>
          <p:nvPr/>
        </p:nvSpPr>
        <p:spPr bwMode="auto">
          <a:xfrm>
            <a:off x="7340600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4" name="Line 1319"/>
          <p:cNvSpPr>
            <a:spLocks noChangeShapeType="1"/>
          </p:cNvSpPr>
          <p:nvPr/>
        </p:nvSpPr>
        <p:spPr bwMode="auto">
          <a:xfrm flipV="1">
            <a:off x="5635625" y="3722688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5" name="Line 1320"/>
          <p:cNvSpPr>
            <a:spLocks noChangeShapeType="1"/>
          </p:cNvSpPr>
          <p:nvPr/>
        </p:nvSpPr>
        <p:spPr bwMode="auto">
          <a:xfrm>
            <a:off x="789463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6" name="Line 1321"/>
          <p:cNvSpPr>
            <a:spLocks noChangeShapeType="1"/>
          </p:cNvSpPr>
          <p:nvPr/>
        </p:nvSpPr>
        <p:spPr bwMode="auto">
          <a:xfrm flipH="1">
            <a:off x="7040563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7" name="Line 1322"/>
          <p:cNvSpPr>
            <a:spLocks noChangeShapeType="1"/>
          </p:cNvSpPr>
          <p:nvPr/>
        </p:nvSpPr>
        <p:spPr bwMode="auto">
          <a:xfrm flipH="1">
            <a:off x="7632700" y="2922588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8" name="Line 1323"/>
          <p:cNvSpPr>
            <a:spLocks noChangeShapeType="1"/>
          </p:cNvSpPr>
          <p:nvPr/>
        </p:nvSpPr>
        <p:spPr bwMode="auto">
          <a:xfrm flipV="1">
            <a:off x="7016750" y="4064000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9492" name="Group 1324"/>
          <p:cNvGrpSpPr>
            <a:grpSpLocks/>
          </p:cNvGrpSpPr>
          <p:nvPr/>
        </p:nvGrpSpPr>
        <p:grpSpPr bwMode="auto">
          <a:xfrm flipH="1">
            <a:off x="5519738" y="4522788"/>
            <a:ext cx="414337" cy="373062"/>
            <a:chOff x="2839" y="3501"/>
            <a:chExt cx="755" cy="803"/>
          </a:xfrm>
        </p:grpSpPr>
        <p:pic>
          <p:nvPicPr>
            <p:cNvPr id="20076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77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493" name="Group 1327"/>
          <p:cNvGrpSpPr>
            <a:grpSpLocks/>
          </p:cNvGrpSpPr>
          <p:nvPr/>
        </p:nvGrpSpPr>
        <p:grpSpPr bwMode="auto">
          <a:xfrm flipH="1">
            <a:off x="5202238" y="4943475"/>
            <a:ext cx="482600" cy="406400"/>
            <a:chOff x="2839" y="3501"/>
            <a:chExt cx="755" cy="803"/>
          </a:xfrm>
        </p:grpSpPr>
        <p:pic>
          <p:nvPicPr>
            <p:cNvPr id="20074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75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494" name="Group 1330"/>
          <p:cNvGrpSpPr>
            <a:grpSpLocks/>
          </p:cNvGrpSpPr>
          <p:nvPr/>
        </p:nvGrpSpPr>
        <p:grpSpPr bwMode="auto">
          <a:xfrm flipH="1">
            <a:off x="5680075" y="5245100"/>
            <a:ext cx="427038" cy="349250"/>
            <a:chOff x="2839" y="3501"/>
            <a:chExt cx="755" cy="803"/>
          </a:xfrm>
        </p:grpSpPr>
        <p:pic>
          <p:nvPicPr>
            <p:cNvPr id="20072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73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495" name="Group 1333"/>
          <p:cNvGrpSpPr>
            <a:grpSpLocks/>
          </p:cNvGrpSpPr>
          <p:nvPr/>
        </p:nvGrpSpPr>
        <p:grpSpPr bwMode="auto">
          <a:xfrm>
            <a:off x="6294438" y="5227638"/>
            <a:ext cx="427037" cy="350837"/>
            <a:chOff x="2839" y="3501"/>
            <a:chExt cx="755" cy="803"/>
          </a:xfrm>
        </p:grpSpPr>
        <p:pic>
          <p:nvPicPr>
            <p:cNvPr id="20070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71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9496" name="Picture 1336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709738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97" name="Group 1337"/>
          <p:cNvGrpSpPr>
            <a:grpSpLocks/>
          </p:cNvGrpSpPr>
          <p:nvPr/>
        </p:nvGrpSpPr>
        <p:grpSpPr bwMode="auto">
          <a:xfrm>
            <a:off x="5357813" y="1535113"/>
            <a:ext cx="415925" cy="385762"/>
            <a:chOff x="2751" y="1851"/>
            <a:chExt cx="462" cy="478"/>
          </a:xfrm>
        </p:grpSpPr>
        <p:pic>
          <p:nvPicPr>
            <p:cNvPr id="20068" name="Picture 1338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69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98" name="Group 1340"/>
          <p:cNvGrpSpPr>
            <a:grpSpLocks/>
          </p:cNvGrpSpPr>
          <p:nvPr/>
        </p:nvGrpSpPr>
        <p:grpSpPr bwMode="auto">
          <a:xfrm>
            <a:off x="7434263" y="2384425"/>
            <a:ext cx="390525" cy="169863"/>
            <a:chOff x="4650" y="1129"/>
            <a:chExt cx="246" cy="95"/>
          </a:xfrm>
        </p:grpSpPr>
        <p:sp>
          <p:nvSpPr>
            <p:cNvPr id="2006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6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6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063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66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67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0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11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499" name="Group 1349"/>
          <p:cNvGrpSpPr>
            <a:grpSpLocks/>
          </p:cNvGrpSpPr>
          <p:nvPr/>
        </p:nvGrpSpPr>
        <p:grpSpPr bwMode="auto">
          <a:xfrm>
            <a:off x="7507288" y="2746375"/>
            <a:ext cx="390525" cy="176213"/>
            <a:chOff x="4650" y="1129"/>
            <a:chExt cx="246" cy="95"/>
          </a:xfrm>
        </p:grpSpPr>
        <p:sp>
          <p:nvSpPr>
            <p:cNvPr id="2005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5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5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055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58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59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02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03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00" name="Group 1358"/>
          <p:cNvGrpSpPr>
            <a:grpSpLocks/>
          </p:cNvGrpSpPr>
          <p:nvPr/>
        </p:nvGrpSpPr>
        <p:grpSpPr bwMode="auto">
          <a:xfrm>
            <a:off x="6948488" y="2482850"/>
            <a:ext cx="390525" cy="169863"/>
            <a:chOff x="4650" y="1129"/>
            <a:chExt cx="246" cy="95"/>
          </a:xfrm>
        </p:grpSpPr>
        <p:sp>
          <p:nvSpPr>
            <p:cNvPr id="2004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4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4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047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50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51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94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95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01" name="Group 1367"/>
          <p:cNvGrpSpPr>
            <a:grpSpLocks/>
          </p:cNvGrpSpPr>
          <p:nvPr/>
        </p:nvGrpSpPr>
        <p:grpSpPr bwMode="auto">
          <a:xfrm>
            <a:off x="6959600" y="2746375"/>
            <a:ext cx="390525" cy="169863"/>
            <a:chOff x="4650" y="1129"/>
            <a:chExt cx="246" cy="95"/>
          </a:xfrm>
        </p:grpSpPr>
        <p:sp>
          <p:nvSpPr>
            <p:cNvPr id="2003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3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3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039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42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43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86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87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419" name="Line 1376"/>
          <p:cNvSpPr>
            <a:spLocks noChangeShapeType="1"/>
          </p:cNvSpPr>
          <p:nvPr/>
        </p:nvSpPr>
        <p:spPr bwMode="auto">
          <a:xfrm>
            <a:off x="808990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9503" name="Group 1377"/>
          <p:cNvGrpSpPr>
            <a:grpSpLocks/>
          </p:cNvGrpSpPr>
          <p:nvPr/>
        </p:nvGrpSpPr>
        <p:grpSpPr bwMode="auto">
          <a:xfrm>
            <a:off x="7145338" y="3900488"/>
            <a:ext cx="485775" cy="203200"/>
            <a:chOff x="4650" y="1129"/>
            <a:chExt cx="246" cy="95"/>
          </a:xfrm>
        </p:grpSpPr>
        <p:sp>
          <p:nvSpPr>
            <p:cNvPr id="2002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2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3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031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34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35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78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79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04" name="Group 1386"/>
          <p:cNvGrpSpPr>
            <a:grpSpLocks/>
          </p:cNvGrpSpPr>
          <p:nvPr/>
        </p:nvGrpSpPr>
        <p:grpSpPr bwMode="auto">
          <a:xfrm>
            <a:off x="6826250" y="3619500"/>
            <a:ext cx="485775" cy="203200"/>
            <a:chOff x="4650" y="1129"/>
            <a:chExt cx="246" cy="95"/>
          </a:xfrm>
        </p:grpSpPr>
        <p:sp>
          <p:nvSpPr>
            <p:cNvPr id="2002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2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2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023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26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27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70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71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05" name="Group 1395"/>
          <p:cNvGrpSpPr>
            <a:grpSpLocks/>
          </p:cNvGrpSpPr>
          <p:nvPr/>
        </p:nvGrpSpPr>
        <p:grpSpPr bwMode="auto">
          <a:xfrm>
            <a:off x="7488238" y="3632200"/>
            <a:ext cx="485775" cy="203200"/>
            <a:chOff x="4650" y="1129"/>
            <a:chExt cx="246" cy="95"/>
          </a:xfrm>
        </p:grpSpPr>
        <p:sp>
          <p:nvSpPr>
            <p:cNvPr id="2001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1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1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015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18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19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62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63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06" name="Group 1404"/>
          <p:cNvGrpSpPr>
            <a:grpSpLocks/>
          </p:cNvGrpSpPr>
          <p:nvPr/>
        </p:nvGrpSpPr>
        <p:grpSpPr bwMode="auto">
          <a:xfrm>
            <a:off x="6707188" y="4494213"/>
            <a:ext cx="619125" cy="242887"/>
            <a:chOff x="4650" y="1129"/>
            <a:chExt cx="246" cy="95"/>
          </a:xfrm>
        </p:grpSpPr>
        <p:sp>
          <p:nvSpPr>
            <p:cNvPr id="2000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0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00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007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10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11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54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55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07" name="Group 1413"/>
          <p:cNvGrpSpPr>
            <a:grpSpLocks/>
          </p:cNvGrpSpPr>
          <p:nvPr/>
        </p:nvGrpSpPr>
        <p:grpSpPr bwMode="auto">
          <a:xfrm>
            <a:off x="7340600" y="4792663"/>
            <a:ext cx="619125" cy="242887"/>
            <a:chOff x="4650" y="1129"/>
            <a:chExt cx="246" cy="95"/>
          </a:xfrm>
        </p:grpSpPr>
        <p:sp>
          <p:nvSpPr>
            <p:cNvPr id="1999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999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999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9999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0002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03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46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47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08" name="Group 1422"/>
          <p:cNvGrpSpPr>
            <a:grpSpLocks/>
          </p:cNvGrpSpPr>
          <p:nvPr/>
        </p:nvGrpSpPr>
        <p:grpSpPr bwMode="auto">
          <a:xfrm>
            <a:off x="5991225" y="4837113"/>
            <a:ext cx="619125" cy="242887"/>
            <a:chOff x="4650" y="1129"/>
            <a:chExt cx="246" cy="95"/>
          </a:xfrm>
        </p:grpSpPr>
        <p:sp>
          <p:nvSpPr>
            <p:cNvPr id="1998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998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999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9991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994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5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38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39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09" name="Group 1431"/>
          <p:cNvGrpSpPr>
            <a:grpSpLocks/>
          </p:cNvGrpSpPr>
          <p:nvPr/>
        </p:nvGrpSpPr>
        <p:grpSpPr bwMode="auto">
          <a:xfrm>
            <a:off x="5797550" y="3629025"/>
            <a:ext cx="390525" cy="169863"/>
            <a:chOff x="4650" y="1129"/>
            <a:chExt cx="246" cy="95"/>
          </a:xfrm>
        </p:grpSpPr>
        <p:sp>
          <p:nvSpPr>
            <p:cNvPr id="1998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998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998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9983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986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7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30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31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10" name="Group 1440"/>
          <p:cNvGrpSpPr>
            <a:grpSpLocks/>
          </p:cNvGrpSpPr>
          <p:nvPr/>
        </p:nvGrpSpPr>
        <p:grpSpPr bwMode="auto">
          <a:xfrm>
            <a:off x="6097588" y="2476500"/>
            <a:ext cx="390525" cy="169863"/>
            <a:chOff x="4650" y="1129"/>
            <a:chExt cx="246" cy="95"/>
          </a:xfrm>
        </p:grpSpPr>
        <p:sp>
          <p:nvSpPr>
            <p:cNvPr id="1997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997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997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9975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978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9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2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23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11" name="Group 1449"/>
          <p:cNvGrpSpPr>
            <a:grpSpLocks/>
          </p:cNvGrpSpPr>
          <p:nvPr/>
        </p:nvGrpSpPr>
        <p:grpSpPr bwMode="auto">
          <a:xfrm>
            <a:off x="5356225" y="3489325"/>
            <a:ext cx="506413" cy="352425"/>
            <a:chOff x="2967" y="478"/>
            <a:chExt cx="788" cy="625"/>
          </a:xfrm>
        </p:grpSpPr>
        <p:pic>
          <p:nvPicPr>
            <p:cNvPr id="19970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971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12" name="Group 1452"/>
          <p:cNvGrpSpPr>
            <a:grpSpLocks/>
          </p:cNvGrpSpPr>
          <p:nvPr/>
        </p:nvGrpSpPr>
        <p:grpSpPr bwMode="auto">
          <a:xfrm>
            <a:off x="6877050" y="4992688"/>
            <a:ext cx="563563" cy="420687"/>
            <a:chOff x="2967" y="478"/>
            <a:chExt cx="788" cy="625"/>
          </a:xfrm>
        </p:grpSpPr>
        <p:pic>
          <p:nvPicPr>
            <p:cNvPr id="19968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969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13" name="Group 1455"/>
          <p:cNvGrpSpPr>
            <a:grpSpLocks/>
          </p:cNvGrpSpPr>
          <p:nvPr/>
        </p:nvGrpSpPr>
        <p:grpSpPr bwMode="auto">
          <a:xfrm>
            <a:off x="5805488" y="1833563"/>
            <a:ext cx="457200" cy="631825"/>
            <a:chOff x="742" y="2409"/>
            <a:chExt cx="576" cy="881"/>
          </a:xfrm>
        </p:grpSpPr>
        <p:grpSp>
          <p:nvGrpSpPr>
            <p:cNvPr id="19950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995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5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6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9951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8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14" name="Group 1474"/>
          <p:cNvGrpSpPr>
            <a:grpSpLocks/>
          </p:cNvGrpSpPr>
          <p:nvPr/>
        </p:nvGrpSpPr>
        <p:grpSpPr bwMode="auto">
          <a:xfrm>
            <a:off x="7985125" y="4991100"/>
            <a:ext cx="227013" cy="481013"/>
            <a:chOff x="4140" y="429"/>
            <a:chExt cx="1425" cy="2396"/>
          </a:xfrm>
        </p:grpSpPr>
        <p:sp>
          <p:nvSpPr>
            <p:cNvPr id="19918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5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20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21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8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923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94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95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570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925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92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93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572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73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928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90" name="AutoShape 1490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91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9929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930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8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89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577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32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33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0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35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2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83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84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85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586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87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15" name="Group 1507"/>
          <p:cNvGrpSpPr>
            <a:grpSpLocks/>
          </p:cNvGrpSpPr>
          <p:nvPr/>
        </p:nvGrpSpPr>
        <p:grpSpPr bwMode="auto">
          <a:xfrm>
            <a:off x="7669213" y="5292725"/>
            <a:ext cx="227012" cy="481013"/>
            <a:chOff x="4140" y="429"/>
            <a:chExt cx="1425" cy="2396"/>
          </a:xfrm>
        </p:grpSpPr>
        <p:sp>
          <p:nvSpPr>
            <p:cNvPr id="19886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88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9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891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6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6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53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893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6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54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4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896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58" name="AutoShape 1523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5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9897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98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5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5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54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00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01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03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5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5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5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55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5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516" name="Group 1540"/>
          <p:cNvGrpSpPr>
            <a:grpSpLocks/>
          </p:cNvGrpSpPr>
          <p:nvPr/>
        </p:nvGrpSpPr>
        <p:grpSpPr bwMode="auto">
          <a:xfrm>
            <a:off x="5046663" y="2032000"/>
            <a:ext cx="534987" cy="407988"/>
            <a:chOff x="877" y="1008"/>
            <a:chExt cx="2747" cy="2591"/>
          </a:xfrm>
        </p:grpSpPr>
        <p:pic>
          <p:nvPicPr>
            <p:cNvPr id="19863" name="Picture 1541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64" name="Picture 1542" descr="laptop_keyboar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65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0 w 2982"/>
                <a:gd name="T1" fmla="*/ 0 h 2442"/>
                <a:gd name="T2" fmla="*/ 0 w 2982"/>
                <a:gd name="T3" fmla="*/ 13 h 2442"/>
                <a:gd name="T4" fmla="*/ 44 w 2982"/>
                <a:gd name="T5" fmla="*/ 18 h 2442"/>
                <a:gd name="T6" fmla="*/ 55 w 2982"/>
                <a:gd name="T7" fmla="*/ 2 h 2442"/>
                <a:gd name="T8" fmla="*/ 1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866" name="Picture 1544" descr="screen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67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6 w 2528"/>
                <a:gd name="T3" fmla="*/ 3 h 455"/>
                <a:gd name="T4" fmla="*/ 45 w 2528"/>
                <a:gd name="T5" fmla="*/ 3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8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0 w 702"/>
                <a:gd name="T1" fmla="*/ 0 h 1893"/>
                <a:gd name="T2" fmla="*/ 0 w 702"/>
                <a:gd name="T3" fmla="*/ 14 h 1893"/>
                <a:gd name="T4" fmla="*/ 2 w 702"/>
                <a:gd name="T5" fmla="*/ 14 h 1893"/>
                <a:gd name="T6" fmla="*/ 13 w 702"/>
                <a:gd name="T7" fmla="*/ 1 h 1893"/>
                <a:gd name="T8" fmla="*/ 1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9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4 w 756"/>
                <a:gd name="T1" fmla="*/ 0 h 2184"/>
                <a:gd name="T2" fmla="*/ 2 w 756"/>
                <a:gd name="T3" fmla="*/ 16 h 2184"/>
                <a:gd name="T4" fmla="*/ 0 w 756"/>
                <a:gd name="T5" fmla="*/ 16 h 2184"/>
                <a:gd name="T6" fmla="*/ 11 w 756"/>
                <a:gd name="T7" fmla="*/ 1 h 2184"/>
                <a:gd name="T8" fmla="*/ 14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0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4 w 2773"/>
                <a:gd name="T5" fmla="*/ 5 h 738"/>
                <a:gd name="T6" fmla="*/ 43 w 2773"/>
                <a:gd name="T7" fmla="*/ 4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1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6 w 637"/>
                <a:gd name="T1" fmla="*/ 0 h 1659"/>
                <a:gd name="T2" fmla="*/ 27 w 637"/>
                <a:gd name="T3" fmla="*/ 0 h 1659"/>
                <a:gd name="T4" fmla="*/ 3 w 637"/>
                <a:gd name="T5" fmla="*/ 114 h 1659"/>
                <a:gd name="T6" fmla="*/ 0 w 637"/>
                <a:gd name="T7" fmla="*/ 112 h 1659"/>
                <a:gd name="T8" fmla="*/ 2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2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4 h 550"/>
                <a:gd name="T4" fmla="*/ 92 w 2216"/>
                <a:gd name="T5" fmla="*/ 39 h 550"/>
                <a:gd name="T6" fmla="*/ 94 w 2216"/>
                <a:gd name="T7" fmla="*/ 3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73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80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1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2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3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4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5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74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3 h 792"/>
                <a:gd name="T2" fmla="*/ 22 w 990"/>
                <a:gd name="T3" fmla="*/ 0 h 792"/>
                <a:gd name="T4" fmla="*/ 22 w 990"/>
                <a:gd name="T5" fmla="*/ 2 h 792"/>
                <a:gd name="T6" fmla="*/ 0 w 990"/>
                <a:gd name="T7" fmla="*/ 25 h 792"/>
                <a:gd name="T8" fmla="*/ 1 w 990"/>
                <a:gd name="T9" fmla="*/ 2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56 w 2532"/>
                <a:gd name="T5" fmla="*/ 21 h 723"/>
                <a:gd name="T6" fmla="*/ 56 w 2532"/>
                <a:gd name="T7" fmla="*/ 2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6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4 h 147"/>
                <a:gd name="T4" fmla="*/ 0 w 26"/>
                <a:gd name="T5" fmla="*/ 4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7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6 w 1176"/>
                <a:gd name="T1" fmla="*/ 0 h 606"/>
                <a:gd name="T2" fmla="*/ 0 w 1176"/>
                <a:gd name="T3" fmla="*/ 19 h 606"/>
                <a:gd name="T4" fmla="*/ 1 w 1176"/>
                <a:gd name="T5" fmla="*/ 19 h 606"/>
                <a:gd name="T6" fmla="*/ 26 w 1176"/>
                <a:gd name="T7" fmla="*/ 1 h 606"/>
                <a:gd name="T8" fmla="*/ 2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8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6 w 2532"/>
                <a:gd name="T5" fmla="*/ 16 h 723"/>
                <a:gd name="T6" fmla="*/ 36 w 2532"/>
                <a:gd name="T7" fmla="*/ 1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9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1 h 723"/>
                <a:gd name="T6" fmla="*/ 0 w 2532"/>
                <a:gd name="T7" fmla="*/ 2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7" name="Group 1564"/>
          <p:cNvGrpSpPr>
            <a:grpSpLocks/>
          </p:cNvGrpSpPr>
          <p:nvPr/>
        </p:nvGrpSpPr>
        <p:grpSpPr bwMode="auto">
          <a:xfrm>
            <a:off x="6616700" y="5475288"/>
            <a:ext cx="474663" cy="407987"/>
            <a:chOff x="877" y="1008"/>
            <a:chExt cx="2747" cy="2591"/>
          </a:xfrm>
        </p:grpSpPr>
        <p:pic>
          <p:nvPicPr>
            <p:cNvPr id="19840" name="Picture 15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41" name="Picture 15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42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0 w 2982"/>
                <a:gd name="T1" fmla="*/ 0 h 2442"/>
                <a:gd name="T2" fmla="*/ 0 w 2982"/>
                <a:gd name="T3" fmla="*/ 13 h 2442"/>
                <a:gd name="T4" fmla="*/ 44 w 2982"/>
                <a:gd name="T5" fmla="*/ 18 h 2442"/>
                <a:gd name="T6" fmla="*/ 55 w 2982"/>
                <a:gd name="T7" fmla="*/ 2 h 2442"/>
                <a:gd name="T8" fmla="*/ 1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843" name="Picture 15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44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6 w 2528"/>
                <a:gd name="T3" fmla="*/ 3 h 455"/>
                <a:gd name="T4" fmla="*/ 45 w 2528"/>
                <a:gd name="T5" fmla="*/ 3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5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0 w 702"/>
                <a:gd name="T1" fmla="*/ 0 h 1893"/>
                <a:gd name="T2" fmla="*/ 0 w 702"/>
                <a:gd name="T3" fmla="*/ 14 h 1893"/>
                <a:gd name="T4" fmla="*/ 2 w 702"/>
                <a:gd name="T5" fmla="*/ 14 h 1893"/>
                <a:gd name="T6" fmla="*/ 13 w 702"/>
                <a:gd name="T7" fmla="*/ 1 h 1893"/>
                <a:gd name="T8" fmla="*/ 1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6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4 w 756"/>
                <a:gd name="T1" fmla="*/ 0 h 2184"/>
                <a:gd name="T2" fmla="*/ 2 w 756"/>
                <a:gd name="T3" fmla="*/ 16 h 2184"/>
                <a:gd name="T4" fmla="*/ 0 w 756"/>
                <a:gd name="T5" fmla="*/ 16 h 2184"/>
                <a:gd name="T6" fmla="*/ 11 w 756"/>
                <a:gd name="T7" fmla="*/ 1 h 2184"/>
                <a:gd name="T8" fmla="*/ 14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7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4 w 2773"/>
                <a:gd name="T5" fmla="*/ 5 h 738"/>
                <a:gd name="T6" fmla="*/ 43 w 2773"/>
                <a:gd name="T7" fmla="*/ 4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8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6 w 637"/>
                <a:gd name="T1" fmla="*/ 0 h 1659"/>
                <a:gd name="T2" fmla="*/ 27 w 637"/>
                <a:gd name="T3" fmla="*/ 0 h 1659"/>
                <a:gd name="T4" fmla="*/ 3 w 637"/>
                <a:gd name="T5" fmla="*/ 114 h 1659"/>
                <a:gd name="T6" fmla="*/ 0 w 637"/>
                <a:gd name="T7" fmla="*/ 112 h 1659"/>
                <a:gd name="T8" fmla="*/ 2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49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4 h 550"/>
                <a:gd name="T4" fmla="*/ 92 w 2216"/>
                <a:gd name="T5" fmla="*/ 39 h 550"/>
                <a:gd name="T6" fmla="*/ 94 w 2216"/>
                <a:gd name="T7" fmla="*/ 3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50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57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8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9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0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1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2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51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3 h 792"/>
                <a:gd name="T2" fmla="*/ 22 w 990"/>
                <a:gd name="T3" fmla="*/ 0 h 792"/>
                <a:gd name="T4" fmla="*/ 22 w 990"/>
                <a:gd name="T5" fmla="*/ 2 h 792"/>
                <a:gd name="T6" fmla="*/ 0 w 990"/>
                <a:gd name="T7" fmla="*/ 25 h 792"/>
                <a:gd name="T8" fmla="*/ 1 w 990"/>
                <a:gd name="T9" fmla="*/ 2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2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56 w 2532"/>
                <a:gd name="T5" fmla="*/ 21 h 723"/>
                <a:gd name="T6" fmla="*/ 56 w 2532"/>
                <a:gd name="T7" fmla="*/ 2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3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4 h 147"/>
                <a:gd name="T4" fmla="*/ 0 w 26"/>
                <a:gd name="T5" fmla="*/ 4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4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6 w 1176"/>
                <a:gd name="T1" fmla="*/ 0 h 606"/>
                <a:gd name="T2" fmla="*/ 0 w 1176"/>
                <a:gd name="T3" fmla="*/ 19 h 606"/>
                <a:gd name="T4" fmla="*/ 1 w 1176"/>
                <a:gd name="T5" fmla="*/ 19 h 606"/>
                <a:gd name="T6" fmla="*/ 26 w 1176"/>
                <a:gd name="T7" fmla="*/ 1 h 606"/>
                <a:gd name="T8" fmla="*/ 2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5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6 w 2532"/>
                <a:gd name="T5" fmla="*/ 16 h 723"/>
                <a:gd name="T6" fmla="*/ 36 w 2532"/>
                <a:gd name="T7" fmla="*/ 1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56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1 h 723"/>
                <a:gd name="T6" fmla="*/ 0 w 2532"/>
                <a:gd name="T7" fmla="*/ 2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8" name="Group 1588"/>
          <p:cNvGrpSpPr>
            <a:grpSpLocks/>
          </p:cNvGrpSpPr>
          <p:nvPr/>
        </p:nvGrpSpPr>
        <p:grpSpPr bwMode="auto">
          <a:xfrm>
            <a:off x="5305425" y="3030538"/>
            <a:ext cx="444500" cy="407987"/>
            <a:chOff x="877" y="1008"/>
            <a:chExt cx="2747" cy="2591"/>
          </a:xfrm>
        </p:grpSpPr>
        <p:pic>
          <p:nvPicPr>
            <p:cNvPr id="19817" name="Picture 1589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18" name="Picture 1590" descr="laptop_keyboar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19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0 w 2982"/>
                <a:gd name="T1" fmla="*/ 0 h 2442"/>
                <a:gd name="T2" fmla="*/ 0 w 2982"/>
                <a:gd name="T3" fmla="*/ 13 h 2442"/>
                <a:gd name="T4" fmla="*/ 44 w 2982"/>
                <a:gd name="T5" fmla="*/ 18 h 2442"/>
                <a:gd name="T6" fmla="*/ 55 w 2982"/>
                <a:gd name="T7" fmla="*/ 2 h 2442"/>
                <a:gd name="T8" fmla="*/ 1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820" name="Picture 1592" descr="screen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21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6 w 2528"/>
                <a:gd name="T3" fmla="*/ 3 h 455"/>
                <a:gd name="T4" fmla="*/ 45 w 2528"/>
                <a:gd name="T5" fmla="*/ 3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2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0 w 702"/>
                <a:gd name="T1" fmla="*/ 0 h 1893"/>
                <a:gd name="T2" fmla="*/ 0 w 702"/>
                <a:gd name="T3" fmla="*/ 14 h 1893"/>
                <a:gd name="T4" fmla="*/ 2 w 702"/>
                <a:gd name="T5" fmla="*/ 14 h 1893"/>
                <a:gd name="T6" fmla="*/ 13 w 702"/>
                <a:gd name="T7" fmla="*/ 1 h 1893"/>
                <a:gd name="T8" fmla="*/ 1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3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4 w 756"/>
                <a:gd name="T1" fmla="*/ 0 h 2184"/>
                <a:gd name="T2" fmla="*/ 2 w 756"/>
                <a:gd name="T3" fmla="*/ 16 h 2184"/>
                <a:gd name="T4" fmla="*/ 0 w 756"/>
                <a:gd name="T5" fmla="*/ 16 h 2184"/>
                <a:gd name="T6" fmla="*/ 11 w 756"/>
                <a:gd name="T7" fmla="*/ 1 h 2184"/>
                <a:gd name="T8" fmla="*/ 14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4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4 w 2773"/>
                <a:gd name="T5" fmla="*/ 5 h 738"/>
                <a:gd name="T6" fmla="*/ 43 w 2773"/>
                <a:gd name="T7" fmla="*/ 4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5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6 w 637"/>
                <a:gd name="T1" fmla="*/ 0 h 1659"/>
                <a:gd name="T2" fmla="*/ 27 w 637"/>
                <a:gd name="T3" fmla="*/ 0 h 1659"/>
                <a:gd name="T4" fmla="*/ 3 w 637"/>
                <a:gd name="T5" fmla="*/ 114 h 1659"/>
                <a:gd name="T6" fmla="*/ 0 w 637"/>
                <a:gd name="T7" fmla="*/ 112 h 1659"/>
                <a:gd name="T8" fmla="*/ 2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6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4 h 550"/>
                <a:gd name="T4" fmla="*/ 92 w 2216"/>
                <a:gd name="T5" fmla="*/ 39 h 550"/>
                <a:gd name="T6" fmla="*/ 94 w 2216"/>
                <a:gd name="T7" fmla="*/ 3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27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34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5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6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7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8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9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28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3 h 792"/>
                <a:gd name="T2" fmla="*/ 22 w 990"/>
                <a:gd name="T3" fmla="*/ 0 h 792"/>
                <a:gd name="T4" fmla="*/ 22 w 990"/>
                <a:gd name="T5" fmla="*/ 2 h 792"/>
                <a:gd name="T6" fmla="*/ 0 w 990"/>
                <a:gd name="T7" fmla="*/ 25 h 792"/>
                <a:gd name="T8" fmla="*/ 1 w 990"/>
                <a:gd name="T9" fmla="*/ 2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29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56 w 2532"/>
                <a:gd name="T5" fmla="*/ 21 h 723"/>
                <a:gd name="T6" fmla="*/ 56 w 2532"/>
                <a:gd name="T7" fmla="*/ 2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30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4 h 147"/>
                <a:gd name="T4" fmla="*/ 0 w 26"/>
                <a:gd name="T5" fmla="*/ 4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31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6 w 1176"/>
                <a:gd name="T1" fmla="*/ 0 h 606"/>
                <a:gd name="T2" fmla="*/ 0 w 1176"/>
                <a:gd name="T3" fmla="*/ 19 h 606"/>
                <a:gd name="T4" fmla="*/ 1 w 1176"/>
                <a:gd name="T5" fmla="*/ 19 h 606"/>
                <a:gd name="T6" fmla="*/ 26 w 1176"/>
                <a:gd name="T7" fmla="*/ 1 h 606"/>
                <a:gd name="T8" fmla="*/ 2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32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6 w 2532"/>
                <a:gd name="T5" fmla="*/ 16 h 723"/>
                <a:gd name="T6" fmla="*/ 36 w 2532"/>
                <a:gd name="T7" fmla="*/ 1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33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1 h 723"/>
                <a:gd name="T6" fmla="*/ 0 w 2532"/>
                <a:gd name="T7" fmla="*/ 2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19" name="Group 1612"/>
          <p:cNvGrpSpPr>
            <a:grpSpLocks/>
          </p:cNvGrpSpPr>
          <p:nvPr/>
        </p:nvGrpSpPr>
        <p:grpSpPr bwMode="auto">
          <a:xfrm flipH="1">
            <a:off x="5684838" y="3211513"/>
            <a:ext cx="414337" cy="373062"/>
            <a:chOff x="2839" y="3501"/>
            <a:chExt cx="755" cy="803"/>
          </a:xfrm>
        </p:grpSpPr>
        <p:pic>
          <p:nvPicPr>
            <p:cNvPr id="19815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16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520" name="Group 1615"/>
          <p:cNvGrpSpPr>
            <a:grpSpLocks/>
          </p:cNvGrpSpPr>
          <p:nvPr/>
        </p:nvGrpSpPr>
        <p:grpSpPr bwMode="auto">
          <a:xfrm>
            <a:off x="7051675" y="5411788"/>
            <a:ext cx="474663" cy="407987"/>
            <a:chOff x="877" y="1008"/>
            <a:chExt cx="2747" cy="2591"/>
          </a:xfrm>
        </p:grpSpPr>
        <p:pic>
          <p:nvPicPr>
            <p:cNvPr id="19792" name="Picture 1616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93" name="Picture 1617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94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0 w 2982"/>
                <a:gd name="T1" fmla="*/ 0 h 2442"/>
                <a:gd name="T2" fmla="*/ 0 w 2982"/>
                <a:gd name="T3" fmla="*/ 13 h 2442"/>
                <a:gd name="T4" fmla="*/ 44 w 2982"/>
                <a:gd name="T5" fmla="*/ 18 h 2442"/>
                <a:gd name="T6" fmla="*/ 55 w 2982"/>
                <a:gd name="T7" fmla="*/ 2 h 2442"/>
                <a:gd name="T8" fmla="*/ 1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795" name="Picture 1619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96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6 w 2528"/>
                <a:gd name="T3" fmla="*/ 3 h 455"/>
                <a:gd name="T4" fmla="*/ 45 w 2528"/>
                <a:gd name="T5" fmla="*/ 3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97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0 w 702"/>
                <a:gd name="T1" fmla="*/ 0 h 1893"/>
                <a:gd name="T2" fmla="*/ 0 w 702"/>
                <a:gd name="T3" fmla="*/ 14 h 1893"/>
                <a:gd name="T4" fmla="*/ 2 w 702"/>
                <a:gd name="T5" fmla="*/ 14 h 1893"/>
                <a:gd name="T6" fmla="*/ 13 w 702"/>
                <a:gd name="T7" fmla="*/ 1 h 1893"/>
                <a:gd name="T8" fmla="*/ 1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98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4 w 756"/>
                <a:gd name="T1" fmla="*/ 0 h 2184"/>
                <a:gd name="T2" fmla="*/ 2 w 756"/>
                <a:gd name="T3" fmla="*/ 16 h 2184"/>
                <a:gd name="T4" fmla="*/ 0 w 756"/>
                <a:gd name="T5" fmla="*/ 16 h 2184"/>
                <a:gd name="T6" fmla="*/ 11 w 756"/>
                <a:gd name="T7" fmla="*/ 1 h 2184"/>
                <a:gd name="T8" fmla="*/ 14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99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4 w 2773"/>
                <a:gd name="T5" fmla="*/ 5 h 738"/>
                <a:gd name="T6" fmla="*/ 43 w 2773"/>
                <a:gd name="T7" fmla="*/ 4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0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6 w 637"/>
                <a:gd name="T1" fmla="*/ 0 h 1659"/>
                <a:gd name="T2" fmla="*/ 27 w 637"/>
                <a:gd name="T3" fmla="*/ 0 h 1659"/>
                <a:gd name="T4" fmla="*/ 3 w 637"/>
                <a:gd name="T5" fmla="*/ 114 h 1659"/>
                <a:gd name="T6" fmla="*/ 0 w 637"/>
                <a:gd name="T7" fmla="*/ 112 h 1659"/>
                <a:gd name="T8" fmla="*/ 2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1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4 h 550"/>
                <a:gd name="T4" fmla="*/ 92 w 2216"/>
                <a:gd name="T5" fmla="*/ 39 h 550"/>
                <a:gd name="T6" fmla="*/ 94 w 2216"/>
                <a:gd name="T7" fmla="*/ 3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02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9809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0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1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2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3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4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803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3 h 792"/>
                <a:gd name="T2" fmla="*/ 22 w 990"/>
                <a:gd name="T3" fmla="*/ 0 h 792"/>
                <a:gd name="T4" fmla="*/ 22 w 990"/>
                <a:gd name="T5" fmla="*/ 2 h 792"/>
                <a:gd name="T6" fmla="*/ 0 w 990"/>
                <a:gd name="T7" fmla="*/ 25 h 792"/>
                <a:gd name="T8" fmla="*/ 1 w 990"/>
                <a:gd name="T9" fmla="*/ 2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4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56 w 2532"/>
                <a:gd name="T5" fmla="*/ 21 h 723"/>
                <a:gd name="T6" fmla="*/ 56 w 2532"/>
                <a:gd name="T7" fmla="*/ 2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5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4 h 147"/>
                <a:gd name="T4" fmla="*/ 0 w 26"/>
                <a:gd name="T5" fmla="*/ 4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6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6 w 1176"/>
                <a:gd name="T1" fmla="*/ 0 h 606"/>
                <a:gd name="T2" fmla="*/ 0 w 1176"/>
                <a:gd name="T3" fmla="*/ 19 h 606"/>
                <a:gd name="T4" fmla="*/ 1 w 1176"/>
                <a:gd name="T5" fmla="*/ 19 h 606"/>
                <a:gd name="T6" fmla="*/ 26 w 1176"/>
                <a:gd name="T7" fmla="*/ 1 h 606"/>
                <a:gd name="T8" fmla="*/ 2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7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6 w 2532"/>
                <a:gd name="T5" fmla="*/ 16 h 723"/>
                <a:gd name="T6" fmla="*/ 36 w 2532"/>
                <a:gd name="T7" fmla="*/ 1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08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1 h 723"/>
                <a:gd name="T6" fmla="*/ 0 w 2532"/>
                <a:gd name="T7" fmla="*/ 2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222250"/>
            <a:ext cx="8382000" cy="94297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Network layer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255713"/>
            <a:ext cx="4365625" cy="5100637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transport segment from sending to receiving host </a:t>
            </a:r>
          </a:p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on sending side encapsulates segments into datagrams</a:t>
            </a:r>
          </a:p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on receiving side, delivers segments to transport layer</a:t>
            </a:r>
          </a:p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network layer protocols in </a:t>
            </a:r>
            <a:r>
              <a:rPr lang="en-US" i="1" dirty="0">
                <a:solidFill>
                  <a:srgbClr val="000099"/>
                </a:solidFill>
                <a:latin typeface="Gill Sans MT" charset="0"/>
                <a:ea typeface="MS PGothic" charset="0"/>
              </a:rPr>
              <a:t>every</a:t>
            </a:r>
            <a:r>
              <a:rPr lang="en-US" dirty="0">
                <a:solidFill>
                  <a:srgbClr val="000099"/>
                </a:solidFill>
                <a:latin typeface="Gill Sans MT" charset="0"/>
                <a:ea typeface="MS PGothic" charset="0"/>
              </a:rPr>
              <a:t> </a:t>
            </a:r>
            <a:r>
              <a:rPr lang="en-US" dirty="0">
                <a:latin typeface="Gill Sans MT" charset="0"/>
                <a:ea typeface="MS PGothic" charset="0"/>
              </a:rPr>
              <a:t>host, router</a:t>
            </a:r>
          </a:p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router examines header fields in all IP datagrams passing through it</a:t>
            </a:r>
            <a:endParaRPr lang="en-US" sz="2000" dirty="0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 sz="2400" dirty="0">
              <a:latin typeface="Gill Sans MT" charset="0"/>
              <a:ea typeface="MS PGothic" charset="0"/>
            </a:endParaRPr>
          </a:p>
        </p:txBody>
      </p:sp>
      <p:grpSp>
        <p:nvGrpSpPr>
          <p:cNvPr id="631830" name="Group 1046"/>
          <p:cNvGrpSpPr>
            <a:grpSpLocks/>
          </p:cNvGrpSpPr>
          <p:nvPr/>
        </p:nvGrpSpPr>
        <p:grpSpPr bwMode="auto">
          <a:xfrm>
            <a:off x="5400675" y="1141413"/>
            <a:ext cx="1047750" cy="996950"/>
            <a:chOff x="3402" y="719"/>
            <a:chExt cx="660" cy="628"/>
          </a:xfrm>
        </p:grpSpPr>
        <p:sp>
          <p:nvSpPr>
            <p:cNvPr id="19782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83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64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65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66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67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 smtClean="0"/>
                  <a:t>application</a:t>
                </a:r>
              </a:p>
              <a:p>
                <a:pPr algn="ctr">
                  <a:defRPr/>
                </a:pPr>
                <a:r>
                  <a:rPr lang="en-US" sz="1000" smtClean="0"/>
                  <a:t>transport</a:t>
                </a:r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4368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69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70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71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631831" name="Group 1047"/>
          <p:cNvGrpSpPr>
            <a:grpSpLocks/>
          </p:cNvGrpSpPr>
          <p:nvPr/>
        </p:nvGrpSpPr>
        <p:grpSpPr bwMode="auto">
          <a:xfrm>
            <a:off x="8096250" y="4148138"/>
            <a:ext cx="1047750" cy="996950"/>
            <a:chOff x="3402" y="719"/>
            <a:chExt cx="660" cy="628"/>
          </a:xfrm>
        </p:grpSpPr>
        <p:sp>
          <p:nvSpPr>
            <p:cNvPr id="19772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73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54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55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56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57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 smtClean="0"/>
                  <a:t>application</a:t>
                </a:r>
              </a:p>
              <a:p>
                <a:pPr algn="ctr">
                  <a:defRPr/>
                </a:pPr>
                <a:r>
                  <a:rPr lang="en-US" sz="1000" smtClean="0"/>
                  <a:t>transport</a:t>
                </a:r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4358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59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60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61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632062" name="Group 1278"/>
          <p:cNvGrpSpPr>
            <a:grpSpLocks/>
          </p:cNvGrpSpPr>
          <p:nvPr/>
        </p:nvGrpSpPr>
        <p:grpSpPr bwMode="auto">
          <a:xfrm>
            <a:off x="5853113" y="1763713"/>
            <a:ext cx="2546350" cy="3429000"/>
            <a:chOff x="3674" y="1148"/>
            <a:chExt cx="1604" cy="2160"/>
          </a:xfrm>
        </p:grpSpPr>
        <p:grpSp>
          <p:nvGrpSpPr>
            <p:cNvPr id="19530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4331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32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33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34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35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36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4337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9758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49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50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51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9759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46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47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48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4340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41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42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43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44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CC0000"/>
                  </a:solidFill>
                  <a:latin typeface="Comic Sans MS" charset="0"/>
                </a:endParaRPr>
              </a:p>
            </p:txBody>
          </p:sp>
          <p:sp>
            <p:nvSpPr>
              <p:cNvPr id="4345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531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4310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11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12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13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14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15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4316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9737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28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29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30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9738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25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26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27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4319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20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21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22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23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24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532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4289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90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91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92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93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94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4295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9716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07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08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09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9717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04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05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06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4298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99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00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01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02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03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533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4268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69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70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71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72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73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4274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9695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86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87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88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9696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83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84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85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4277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78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79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80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81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82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534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4247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48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49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50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51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52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4253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9674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65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66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67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9675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62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63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64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4256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57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58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59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60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61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535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226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27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28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29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30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31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4232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9653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44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45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46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9654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41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42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43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4235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36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37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38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39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40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536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205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06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07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08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09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10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4211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9632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23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24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25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9633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220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21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22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4214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15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16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17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18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19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537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184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85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86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87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88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89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4190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9611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202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3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4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9612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99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0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01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4193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94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95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96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97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98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538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163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64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65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66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67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68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4169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9590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81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82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83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9591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78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79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80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4172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73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74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75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76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77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539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142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43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44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45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46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47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4148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9569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60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1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2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9570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57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58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59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4151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52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53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54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55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56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  <p:grpSp>
          <p:nvGrpSpPr>
            <p:cNvPr id="19540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4121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22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23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24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25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26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4127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9548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139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0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1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9549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136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7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38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4130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31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32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33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34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35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endParaRPr lang="en-US" sz="1000" smtClean="0"/>
              </a:p>
              <a:p>
                <a:pPr algn="ctr"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>
                  <a:defRPr/>
                </a:pPr>
                <a:r>
                  <a:rPr lang="en-US" sz="1000" smtClean="0"/>
                  <a:t>data link</a:t>
                </a:r>
              </a:p>
              <a:p>
                <a:pPr algn="ctr"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</p:grpSp>
      </p:grpSp>
      <p:sp>
        <p:nvSpPr>
          <p:cNvPr id="632064" name="Rectangle 1280"/>
          <p:cNvSpPr>
            <a:spLocks noChangeArrowheads="1"/>
          </p:cNvSpPr>
          <p:nvPr/>
        </p:nvSpPr>
        <p:spPr bwMode="auto">
          <a:xfrm>
            <a:off x="5721350" y="858838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2065" name="Rectangle 1281"/>
          <p:cNvSpPr>
            <a:spLocks noChangeArrowheads="1"/>
          </p:cNvSpPr>
          <p:nvPr/>
        </p:nvSpPr>
        <p:spPr bwMode="auto">
          <a:xfrm>
            <a:off x="5651500" y="1509713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2066" name="Rectangle 1282"/>
          <p:cNvSpPr>
            <a:spLocks noChangeArrowheads="1"/>
          </p:cNvSpPr>
          <p:nvPr/>
        </p:nvSpPr>
        <p:spPr bwMode="auto">
          <a:xfrm>
            <a:off x="8477250" y="4487863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7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3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064" grpId="0" animBg="1"/>
      <p:bldP spid="632064" grpId="1" animBg="1"/>
      <p:bldP spid="632064" grpId="2" animBg="1"/>
      <p:bldP spid="632065" grpId="0" animBg="1"/>
      <p:bldP spid="632065" grpId="1" animBg="1"/>
      <p:bldP spid="632065" grpId="2" animBg="1"/>
      <p:bldP spid="632066" grpId="0" animBg="1"/>
      <p:bldP spid="632066" grpId="1" animBg="1"/>
      <p:bldP spid="63206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Two key network-layer functions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4192587" cy="4648200"/>
          </a:xfrm>
        </p:spPr>
        <p:txBody>
          <a:bodyPr/>
          <a:lstStyle/>
          <a:p>
            <a:pPr>
              <a:defRPr/>
            </a:pPr>
            <a:r>
              <a:rPr 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forwarding:</a:t>
            </a:r>
            <a:r>
              <a:rPr lang="en-US">
                <a:latin typeface="Gill Sans MT" charset="0"/>
                <a:ea typeface="MS PGothic" charset="0"/>
              </a:rPr>
              <a:t> move packets from router</a:t>
            </a:r>
            <a:r>
              <a:rPr lang="ja-JP" altLang="en-US">
                <a:latin typeface="Gill Sans MT" charset="0"/>
                <a:ea typeface="MS PGothic" charset="0"/>
              </a:rPr>
              <a:t>’</a:t>
            </a:r>
            <a:r>
              <a:rPr lang="en-US" altLang="ja-JP">
                <a:latin typeface="Gill Sans MT" charset="0"/>
                <a:ea typeface="MS PGothic" charset="0"/>
              </a:rPr>
              <a:t>s input to appropriate router output</a:t>
            </a:r>
          </a:p>
          <a:p>
            <a:pPr>
              <a:spcBef>
                <a:spcPct val="70000"/>
              </a:spcBef>
              <a:defRPr/>
            </a:pPr>
            <a:r>
              <a:rPr 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routing:</a:t>
            </a:r>
            <a:r>
              <a:rPr lang="en-US">
                <a:latin typeface="Gill Sans MT" charset="0"/>
                <a:ea typeface="MS PGothic" charset="0"/>
              </a:rPr>
              <a:t> determine route taken by packets from source to dest. </a:t>
            </a:r>
          </a:p>
          <a:p>
            <a:pPr lvl="1">
              <a:spcBef>
                <a:spcPct val="70000"/>
              </a:spcBef>
              <a:defRPr/>
            </a:pPr>
            <a:r>
              <a:rPr lang="en-US" i="1">
                <a:latin typeface="Gill Sans MT" charset="0"/>
                <a:ea typeface="MS PGothic" charset="0"/>
              </a:rPr>
              <a:t>routing algorithms</a:t>
            </a:r>
            <a:endParaRPr lang="en-US">
              <a:latin typeface="Gill Sans MT" charset="0"/>
              <a:ea typeface="MS PGothic" charset="0"/>
            </a:endParaRPr>
          </a:p>
          <a:p>
            <a:pPr>
              <a:buFont typeface="Wingdings" charset="0"/>
              <a:buNone/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4784725" y="1577975"/>
            <a:ext cx="41925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  <a:latin typeface="Gill Sans MT" charset="0"/>
              </a:rPr>
              <a:t>analogy:</a:t>
            </a: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</a:rPr>
              <a:t>routing:</a:t>
            </a:r>
            <a:r>
              <a:rPr lang="en-US" sz="2800">
                <a:latin typeface="Gill Sans MT" charset="0"/>
              </a:rPr>
              <a:t> process of planning trip from source to dest</a:t>
            </a: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</a:rPr>
              <a:t>forwarding</a:t>
            </a:r>
            <a:r>
              <a:rPr lang="en-US" sz="2800" i="1">
                <a:solidFill>
                  <a:schemeClr val="accent2"/>
                </a:solidFill>
                <a:latin typeface="Gill Sans MT" charset="0"/>
              </a:rPr>
              <a:t>:</a:t>
            </a:r>
            <a:r>
              <a:rPr lang="en-US" sz="2800">
                <a:latin typeface="Gill Sans MT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1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Group 166"/>
          <p:cNvGrpSpPr>
            <a:grpSpLocks/>
          </p:cNvGrpSpPr>
          <p:nvPr/>
        </p:nvGrpSpPr>
        <p:grpSpPr bwMode="auto">
          <a:xfrm>
            <a:off x="1301750" y="1198563"/>
            <a:ext cx="5530850" cy="5245100"/>
            <a:chOff x="398" y="129"/>
            <a:chExt cx="3484" cy="3304"/>
          </a:xfrm>
        </p:grpSpPr>
        <p:sp>
          <p:nvSpPr>
            <p:cNvPr id="21516" name="Freeform 2"/>
            <p:cNvSpPr>
              <a:spLocks/>
            </p:cNvSpPr>
            <p:nvPr/>
          </p:nvSpPr>
          <p:spPr bwMode="auto">
            <a:xfrm>
              <a:off x="2031" y="2058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Freeform 3"/>
            <p:cNvSpPr>
              <a:spLocks/>
            </p:cNvSpPr>
            <p:nvPr/>
          </p:nvSpPr>
          <p:spPr bwMode="auto">
            <a:xfrm>
              <a:off x="1090" y="1594"/>
              <a:ext cx="1443" cy="816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Rectangle 4"/>
            <p:cNvSpPr>
              <a:spLocks noChangeArrowheads="1"/>
            </p:cNvSpPr>
            <p:nvPr/>
          </p:nvSpPr>
          <p:spPr bwMode="auto">
            <a:xfrm>
              <a:off x="1084" y="129"/>
              <a:ext cx="1460" cy="147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0" name="Oval 5"/>
            <p:cNvSpPr>
              <a:spLocks noChangeArrowheads="1"/>
            </p:cNvSpPr>
            <p:nvPr/>
          </p:nvSpPr>
          <p:spPr bwMode="auto">
            <a:xfrm>
              <a:off x="1163" y="162"/>
              <a:ext cx="132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20" name="Freeform 6"/>
            <p:cNvSpPr>
              <a:spLocks/>
            </p:cNvSpPr>
            <p:nvPr/>
          </p:nvSpPr>
          <p:spPr bwMode="auto">
            <a:xfrm>
              <a:off x="2433" y="22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21" name="Group 7"/>
            <p:cNvGrpSpPr>
              <a:grpSpLocks/>
            </p:cNvGrpSpPr>
            <p:nvPr/>
          </p:nvGrpSpPr>
          <p:grpSpPr bwMode="auto"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6307" name="Oval 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08" name="Line 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09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10" name="Rectangle 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311" name="Oval 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1671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31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18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19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672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31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15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16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1522" name="Group 21"/>
            <p:cNvGrpSpPr>
              <a:grpSpLocks/>
            </p:cNvGrpSpPr>
            <p:nvPr/>
          </p:nvGrpSpPr>
          <p:grpSpPr bwMode="auto"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6294" name="Oval 22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95" name="Line 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96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97" name="Rectangle 2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298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1658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30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05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06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659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301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02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03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6281" name="Oval 36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82" name="Line 3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83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84" name="Rectangle 3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285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1645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9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92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93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646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8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89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90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1524" name="Group 49"/>
            <p:cNvGrpSpPr>
              <a:grpSpLocks/>
            </p:cNvGrpSpPr>
            <p:nvPr/>
          </p:nvGrpSpPr>
          <p:grpSpPr bwMode="auto"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6268" name="Oval 50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69" name="Line 5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70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71" name="Rectangle 5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272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1632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7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79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80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633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75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76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77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1525" name="Group 63"/>
            <p:cNvGrpSpPr>
              <a:grpSpLocks/>
            </p:cNvGrpSpPr>
            <p:nvPr/>
          </p:nvGrpSpPr>
          <p:grpSpPr bwMode="auto"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6255" name="Oval 64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56" name="Line 6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57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58" name="Rectangle 6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259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1619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65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66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67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620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62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63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64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1526" name="Group 77"/>
            <p:cNvGrpSpPr>
              <a:grpSpLocks/>
            </p:cNvGrpSpPr>
            <p:nvPr/>
          </p:nvGrpSpPr>
          <p:grpSpPr bwMode="auto"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6242" name="Oval 7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3" name="Line 7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4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5" name="Rectangle 8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6246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1606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25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53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54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607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24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50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51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21527" name="Freeform 91"/>
            <p:cNvSpPr>
              <a:spLocks/>
            </p:cNvSpPr>
            <p:nvPr/>
          </p:nvSpPr>
          <p:spPr bwMode="auto">
            <a:xfrm>
              <a:off x="3089" y="2245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Freeform 92"/>
            <p:cNvSpPr>
              <a:spLocks/>
            </p:cNvSpPr>
            <p:nvPr/>
          </p:nvSpPr>
          <p:spPr bwMode="auto">
            <a:xfrm>
              <a:off x="2418" y="2492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374 w 294"/>
                <a:gd name="T3" fmla="*/ 53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Freeform 93"/>
            <p:cNvSpPr>
              <a:spLocks/>
            </p:cNvSpPr>
            <p:nvPr/>
          </p:nvSpPr>
          <p:spPr bwMode="auto">
            <a:xfrm>
              <a:off x="3015" y="2477"/>
              <a:ext cx="396" cy="156"/>
            </a:xfrm>
            <a:custGeom>
              <a:avLst/>
              <a:gdLst>
                <a:gd name="T0" fmla="*/ 0 w 378"/>
                <a:gd name="T1" fmla="*/ 74 h 174"/>
                <a:gd name="T2" fmla="*/ 550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Freeform 94"/>
            <p:cNvSpPr>
              <a:spLocks/>
            </p:cNvSpPr>
            <p:nvPr/>
          </p:nvSpPr>
          <p:spPr bwMode="auto">
            <a:xfrm>
              <a:off x="3435" y="2511"/>
              <a:ext cx="130" cy="320"/>
            </a:xfrm>
            <a:custGeom>
              <a:avLst/>
              <a:gdLst>
                <a:gd name="T0" fmla="*/ 0 w 118"/>
                <a:gd name="T1" fmla="*/ 14 h 500"/>
                <a:gd name="T2" fmla="*/ 258 w 118"/>
                <a:gd name="T3" fmla="*/ 0 h 5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Freeform 95"/>
            <p:cNvSpPr>
              <a:spLocks/>
            </p:cNvSpPr>
            <p:nvPr/>
          </p:nvSpPr>
          <p:spPr bwMode="auto">
            <a:xfrm>
              <a:off x="2657" y="2847"/>
              <a:ext cx="464" cy="47"/>
            </a:xfrm>
            <a:custGeom>
              <a:avLst/>
              <a:gdLst>
                <a:gd name="T0" fmla="*/ 2261 w 370"/>
                <a:gd name="T1" fmla="*/ 689 h 32"/>
                <a:gd name="T2" fmla="*/ 0 w 370"/>
                <a:gd name="T3" fmla="*/ 0 h 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Freeform 96"/>
            <p:cNvSpPr>
              <a:spLocks/>
            </p:cNvSpPr>
            <p:nvPr/>
          </p:nvSpPr>
          <p:spPr bwMode="auto">
            <a:xfrm>
              <a:off x="2319" y="2507"/>
              <a:ext cx="122" cy="268"/>
            </a:xfrm>
            <a:custGeom>
              <a:avLst/>
              <a:gdLst>
                <a:gd name="T0" fmla="*/ 8 w 176"/>
                <a:gd name="T1" fmla="*/ 13 h 412"/>
                <a:gd name="T2" fmla="*/ 9 w 176"/>
                <a:gd name="T3" fmla="*/ 13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97"/>
            <p:cNvSpPr>
              <a:spLocks noChangeArrowheads="1"/>
            </p:cNvSpPr>
            <p:nvPr/>
          </p:nvSpPr>
          <p:spPr bwMode="auto">
            <a:xfrm>
              <a:off x="1128" y="2264"/>
              <a:ext cx="728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5" name="Rectangle 98"/>
            <p:cNvSpPr>
              <a:spLocks noChangeArrowheads="1"/>
            </p:cNvSpPr>
            <p:nvPr/>
          </p:nvSpPr>
          <p:spPr bwMode="auto"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6" name="Line 99"/>
            <p:cNvSpPr>
              <a:spLocks noChangeShapeType="1"/>
            </p:cNvSpPr>
            <p:nvPr/>
          </p:nvSpPr>
          <p:spPr bwMode="auto">
            <a:xfrm>
              <a:off x="1759" y="2362"/>
              <a:ext cx="26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7" name="Text Box 100"/>
            <p:cNvSpPr txBox="1">
              <a:spLocks noChangeArrowheads="1"/>
            </p:cNvSpPr>
            <p:nvPr/>
          </p:nvSpPr>
          <p:spPr bwMode="auto">
            <a:xfrm>
              <a:off x="2390" y="21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cs typeface="+mn-cs"/>
                </a:rPr>
                <a:t>1</a:t>
              </a:r>
            </a:p>
          </p:txBody>
        </p:sp>
        <p:sp>
          <p:nvSpPr>
            <p:cNvPr id="6178" name="Text Box 101"/>
            <p:cNvSpPr txBox="1">
              <a:spLocks noChangeArrowheads="1"/>
            </p:cNvSpPr>
            <p:nvPr/>
          </p:nvSpPr>
          <p:spPr bwMode="auto">
            <a:xfrm>
              <a:off x="2336" y="24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cs typeface="+mn-cs"/>
                </a:rPr>
                <a:t>2</a:t>
              </a:r>
            </a:p>
          </p:txBody>
        </p:sp>
        <p:sp>
          <p:nvSpPr>
            <p:cNvPr id="6179" name="Text Box 102"/>
            <p:cNvSpPr txBox="1">
              <a:spLocks noChangeArrowheads="1"/>
            </p:cNvSpPr>
            <p:nvPr/>
          </p:nvSpPr>
          <p:spPr bwMode="auto">
            <a:xfrm>
              <a:off x="2178" y="250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cs typeface="+mn-cs"/>
                </a:rPr>
                <a:t>3</a:t>
              </a:r>
            </a:p>
          </p:txBody>
        </p:sp>
        <p:sp>
          <p:nvSpPr>
            <p:cNvPr id="6180" name="Rectangle 104"/>
            <p:cNvSpPr>
              <a:spLocks noChangeArrowheads="1"/>
            </p:cNvSpPr>
            <p:nvPr/>
          </p:nvSpPr>
          <p:spPr bwMode="auto"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1" name="Text Box 105"/>
            <p:cNvSpPr txBox="1">
              <a:spLocks noChangeArrowheads="1"/>
            </p:cNvSpPr>
            <p:nvPr/>
          </p:nvSpPr>
          <p:spPr bwMode="auto">
            <a:xfrm>
              <a:off x="1479" y="2264"/>
              <a:ext cx="3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smtClean="0">
                  <a:cs typeface="+mn-cs"/>
                </a:rPr>
                <a:t>0111</a:t>
              </a:r>
            </a:p>
          </p:txBody>
        </p:sp>
        <p:sp>
          <p:nvSpPr>
            <p:cNvPr id="6182" name="Text Box 106"/>
            <p:cNvSpPr txBox="1">
              <a:spLocks noChangeArrowheads="1"/>
            </p:cNvSpPr>
            <p:nvPr/>
          </p:nvSpPr>
          <p:spPr bwMode="auto">
            <a:xfrm>
              <a:off x="398" y="1841"/>
              <a:ext cx="101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/>
                <a:t>value in arriving</a:t>
              </a:r>
            </a:p>
            <a:p>
              <a:pPr eaLnBrk="1" hangingPunct="1">
                <a:defRPr/>
              </a:pPr>
              <a:r>
                <a:rPr lang="en-US" sz="1600" smtClean="0"/>
                <a:t>packet</a:t>
              </a:r>
              <a:r>
                <a:rPr lang="ja-JP" altLang="en-US" sz="1600" smtClean="0"/>
                <a:t>’</a:t>
              </a:r>
              <a:r>
                <a:rPr lang="en-US" altLang="ja-JP" sz="1600" smtClean="0"/>
                <a:t>s header</a:t>
              </a:r>
              <a:endParaRPr lang="en-US" sz="1600" smtClean="0"/>
            </a:p>
          </p:txBody>
        </p:sp>
        <p:sp>
          <p:nvSpPr>
            <p:cNvPr id="6183" name="Line 107"/>
            <p:cNvSpPr>
              <a:spLocks noChangeShapeType="1"/>
            </p:cNvSpPr>
            <p:nvPr/>
          </p:nvSpPr>
          <p:spPr bwMode="auto">
            <a:xfrm flipH="1">
              <a:off x="1269" y="2444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4" name="Text Box 108"/>
            <p:cNvSpPr txBox="1">
              <a:spLocks noChangeArrowheads="1"/>
            </p:cNvSpPr>
            <p:nvPr/>
          </p:nvSpPr>
          <p:spPr bwMode="auto">
            <a:xfrm>
              <a:off x="1244" y="261"/>
              <a:ext cx="1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smtClean="0">
                  <a:cs typeface="+mn-cs"/>
                </a:rPr>
                <a:t>routing algorithm</a:t>
              </a:r>
            </a:p>
          </p:txBody>
        </p:sp>
        <p:sp>
          <p:nvSpPr>
            <p:cNvPr id="6185" name="Rectangle 109"/>
            <p:cNvSpPr>
              <a:spLocks noChangeArrowheads="1"/>
            </p:cNvSpPr>
            <p:nvPr/>
          </p:nvSpPr>
          <p:spPr bwMode="auto">
            <a:xfrm>
              <a:off x="1197" y="732"/>
              <a:ext cx="1263" cy="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6" name="Text Box 110"/>
            <p:cNvSpPr txBox="1">
              <a:spLocks noChangeArrowheads="1"/>
            </p:cNvSpPr>
            <p:nvPr/>
          </p:nvSpPr>
          <p:spPr bwMode="auto">
            <a:xfrm>
              <a:off x="1248" y="702"/>
              <a:ext cx="1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smtClean="0">
                  <a:cs typeface="+mn-cs"/>
                </a:rPr>
                <a:t>local forwarding table</a:t>
              </a:r>
            </a:p>
          </p:txBody>
        </p:sp>
        <p:sp>
          <p:nvSpPr>
            <p:cNvPr id="6187" name="Text Box 111"/>
            <p:cNvSpPr txBox="1">
              <a:spLocks noChangeArrowheads="1"/>
            </p:cNvSpPr>
            <p:nvPr/>
          </p:nvSpPr>
          <p:spPr bwMode="auto">
            <a:xfrm>
              <a:off x="1174" y="858"/>
              <a:ext cx="7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smtClean="0">
                  <a:cs typeface="+mn-cs"/>
                </a:rPr>
                <a:t>header value</a:t>
              </a:r>
            </a:p>
          </p:txBody>
        </p:sp>
        <p:sp>
          <p:nvSpPr>
            <p:cNvPr id="6188" name="Text Box 112"/>
            <p:cNvSpPr txBox="1">
              <a:spLocks noChangeArrowheads="1"/>
            </p:cNvSpPr>
            <p:nvPr/>
          </p:nvSpPr>
          <p:spPr bwMode="auto">
            <a:xfrm>
              <a:off x="1846" y="859"/>
              <a:ext cx="6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smtClean="0">
                  <a:cs typeface="+mn-cs"/>
                </a:rPr>
                <a:t>output link</a:t>
              </a:r>
            </a:p>
          </p:txBody>
        </p:sp>
        <p:sp>
          <p:nvSpPr>
            <p:cNvPr id="6189" name="Line 113"/>
            <p:cNvSpPr>
              <a:spLocks noChangeShapeType="1"/>
            </p:cNvSpPr>
            <p:nvPr/>
          </p:nvSpPr>
          <p:spPr bwMode="auto">
            <a:xfrm>
              <a:off x="1908" y="866"/>
              <a:ext cx="5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90" name="Text Box 114"/>
            <p:cNvSpPr txBox="1">
              <a:spLocks noChangeArrowheads="1"/>
            </p:cNvSpPr>
            <p:nvPr/>
          </p:nvSpPr>
          <p:spPr bwMode="auto">
            <a:xfrm>
              <a:off x="1587" y="1037"/>
              <a:ext cx="3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sz="1200" smtClean="0">
                  <a:cs typeface="+mn-cs"/>
                </a:rPr>
                <a:t>0100</a:t>
              </a:r>
            </a:p>
            <a:p>
              <a:pPr algn="r" eaLnBrk="1" hangingPunct="1">
                <a:defRPr/>
              </a:pPr>
              <a:r>
                <a:rPr lang="en-US" sz="1200" smtClean="0">
                  <a:cs typeface="+mn-cs"/>
                </a:rPr>
                <a:t>0101</a:t>
              </a:r>
            </a:p>
            <a:p>
              <a:pPr algn="r" eaLnBrk="1" hangingPunct="1">
                <a:defRPr/>
              </a:pPr>
              <a:r>
                <a:rPr lang="en-US" sz="1200" smtClean="0">
                  <a:cs typeface="+mn-cs"/>
                </a:rPr>
                <a:t>0111</a:t>
              </a:r>
            </a:p>
            <a:p>
              <a:pPr algn="r" eaLnBrk="1" hangingPunct="1">
                <a:defRPr/>
              </a:pPr>
              <a:r>
                <a:rPr lang="en-US" sz="1200" smtClean="0">
                  <a:cs typeface="+mn-cs"/>
                </a:rPr>
                <a:t>1001</a:t>
              </a:r>
            </a:p>
          </p:txBody>
        </p:sp>
        <p:sp>
          <p:nvSpPr>
            <p:cNvPr id="6191" name="Text Box 115"/>
            <p:cNvSpPr txBox="1">
              <a:spLocks noChangeArrowheads="1"/>
            </p:cNvSpPr>
            <p:nvPr/>
          </p:nvSpPr>
          <p:spPr bwMode="auto">
            <a:xfrm>
              <a:off x="1918" y="1037"/>
              <a:ext cx="16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smtClean="0">
                  <a:cs typeface="+mn-cs"/>
                </a:rPr>
                <a:t>3</a:t>
              </a:r>
            </a:p>
            <a:p>
              <a:pPr algn="ctr" eaLnBrk="1" hangingPunct="1">
                <a:defRPr/>
              </a:pPr>
              <a:r>
                <a:rPr lang="en-US" sz="1200" smtClean="0">
                  <a:cs typeface="+mn-cs"/>
                </a:rPr>
                <a:t>2</a:t>
              </a:r>
            </a:p>
            <a:p>
              <a:pPr algn="ctr" eaLnBrk="1" hangingPunct="1">
                <a:defRPr/>
              </a:pPr>
              <a:r>
                <a:rPr lang="en-US" sz="1200" smtClean="0">
                  <a:cs typeface="+mn-cs"/>
                </a:rPr>
                <a:t>2</a:t>
              </a:r>
            </a:p>
            <a:p>
              <a:pPr algn="ctr" eaLnBrk="1" hangingPunct="1">
                <a:defRPr/>
              </a:pPr>
              <a:r>
                <a:rPr lang="en-US" sz="1200" smtClean="0">
                  <a:cs typeface="+mn-cs"/>
                </a:rPr>
                <a:t>1</a:t>
              </a:r>
            </a:p>
          </p:txBody>
        </p:sp>
        <p:sp>
          <p:nvSpPr>
            <p:cNvPr id="6192" name="Line 116"/>
            <p:cNvSpPr>
              <a:spLocks noChangeShapeType="1"/>
            </p:cNvSpPr>
            <p:nvPr/>
          </p:nvSpPr>
          <p:spPr bwMode="auto">
            <a:xfrm>
              <a:off x="1197" y="1028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93" name="Line 117"/>
            <p:cNvSpPr>
              <a:spLocks noChangeShapeType="1"/>
            </p:cNvSpPr>
            <p:nvPr/>
          </p:nvSpPr>
          <p:spPr bwMode="auto">
            <a:xfrm>
              <a:off x="1192" y="872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94" name="AutoShape 118"/>
            <p:cNvSpPr>
              <a:spLocks noChangeArrowheads="1"/>
            </p:cNvSpPr>
            <p:nvPr/>
          </p:nvSpPr>
          <p:spPr bwMode="auto"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95" name="Line 119"/>
            <p:cNvSpPr>
              <a:spLocks noChangeShapeType="1"/>
            </p:cNvSpPr>
            <p:nvPr/>
          </p:nvSpPr>
          <p:spPr bwMode="auto">
            <a:xfrm>
              <a:off x="1371" y="2086"/>
              <a:ext cx="229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55" name="Freeform 120"/>
            <p:cNvSpPr>
              <a:spLocks/>
            </p:cNvSpPr>
            <p:nvPr/>
          </p:nvSpPr>
          <p:spPr bwMode="auto">
            <a:xfrm>
              <a:off x="2047" y="2395"/>
              <a:ext cx="554" cy="167"/>
            </a:xfrm>
            <a:custGeom>
              <a:avLst/>
              <a:gdLst>
                <a:gd name="T0" fmla="*/ 0 w 554"/>
                <a:gd name="T1" fmla="*/ 10 h 167"/>
                <a:gd name="T2" fmla="*/ 324 w 554"/>
                <a:gd name="T3" fmla="*/ 26 h 167"/>
                <a:gd name="T4" fmla="*/ 554 w 554"/>
                <a:gd name="T5" fmla="*/ 167 h 1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21"/>
            <p:cNvSpPr>
              <a:spLocks/>
            </p:cNvSpPr>
            <p:nvPr/>
          </p:nvSpPr>
          <p:spPr bwMode="auto">
            <a:xfrm flipH="1">
              <a:off x="3518" y="2127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22"/>
            <p:cNvSpPr>
              <a:spLocks/>
            </p:cNvSpPr>
            <p:nvPr/>
          </p:nvSpPr>
          <p:spPr bwMode="auto">
            <a:xfrm flipH="1">
              <a:off x="2881" y="1948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23"/>
            <p:cNvSpPr>
              <a:spLocks/>
            </p:cNvSpPr>
            <p:nvPr/>
          </p:nvSpPr>
          <p:spPr bwMode="auto">
            <a:xfrm flipH="1" flipV="1">
              <a:off x="3302" y="292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24"/>
            <p:cNvSpPr>
              <a:spLocks/>
            </p:cNvSpPr>
            <p:nvPr/>
          </p:nvSpPr>
          <p:spPr bwMode="auto">
            <a:xfrm flipH="1" flipV="1">
              <a:off x="2452" y="291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25"/>
            <p:cNvSpPr>
              <a:spLocks/>
            </p:cNvSpPr>
            <p:nvPr/>
          </p:nvSpPr>
          <p:spPr bwMode="auto">
            <a:xfrm flipH="1" flipV="1">
              <a:off x="2855" y="2728"/>
              <a:ext cx="342" cy="285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61" name="Group 126"/>
            <p:cNvGrpSpPr>
              <a:grpSpLocks/>
            </p:cNvGrpSpPr>
            <p:nvPr/>
          </p:nvGrpSpPr>
          <p:grpSpPr bwMode="auto"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6235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36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37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38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39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0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1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1562" name="Group 134"/>
            <p:cNvGrpSpPr>
              <a:grpSpLocks/>
            </p:cNvGrpSpPr>
            <p:nvPr/>
          </p:nvGrpSpPr>
          <p:grpSpPr bwMode="auto"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6228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29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30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31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32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33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34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1563" name="Group 142"/>
            <p:cNvGrpSpPr>
              <a:grpSpLocks/>
            </p:cNvGrpSpPr>
            <p:nvPr/>
          </p:nvGrpSpPr>
          <p:grpSpPr bwMode="auto"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6221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22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23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24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25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26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27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1564" name="Group 150"/>
            <p:cNvGrpSpPr>
              <a:grpSpLocks/>
            </p:cNvGrpSpPr>
            <p:nvPr/>
          </p:nvGrpSpPr>
          <p:grpSpPr bwMode="auto"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6214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15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16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17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18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19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20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1565" name="Group 158"/>
            <p:cNvGrpSpPr>
              <a:grpSpLocks/>
            </p:cNvGrpSpPr>
            <p:nvPr/>
          </p:nvGrpSpPr>
          <p:grpSpPr bwMode="auto"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6207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8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9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10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11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12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13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150" name="Text Box 167"/>
          <p:cNvSpPr txBox="1">
            <a:spLocks noChangeArrowheads="1"/>
          </p:cNvSpPr>
          <p:nvPr/>
        </p:nvSpPr>
        <p:spPr bwMode="auto">
          <a:xfrm>
            <a:off x="457200" y="228600"/>
            <a:ext cx="7912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Interplay between routing and forwarding</a:t>
            </a:r>
          </a:p>
        </p:txBody>
      </p:sp>
      <p:grpSp>
        <p:nvGrpSpPr>
          <p:cNvPr id="426154" name="Group 170"/>
          <p:cNvGrpSpPr>
            <a:grpSpLocks/>
          </p:cNvGrpSpPr>
          <p:nvPr/>
        </p:nvGrpSpPr>
        <p:grpSpPr bwMode="auto">
          <a:xfrm>
            <a:off x="4360863" y="1292225"/>
            <a:ext cx="4435475" cy="641350"/>
            <a:chOff x="2782" y="912"/>
            <a:chExt cx="2794" cy="404"/>
          </a:xfrm>
        </p:grpSpPr>
        <p:sp>
          <p:nvSpPr>
            <p:cNvPr id="6155" name="Line 171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6" name="Text Box 172"/>
            <p:cNvSpPr txBox="1">
              <a:spLocks noChangeArrowheads="1"/>
            </p:cNvSpPr>
            <p:nvPr/>
          </p:nvSpPr>
          <p:spPr bwMode="auto">
            <a:xfrm>
              <a:off x="3532" y="912"/>
              <a:ext cx="20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routing algorithm determines</a:t>
              </a:r>
            </a:p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end-end-path through network</a:t>
              </a:r>
            </a:p>
          </p:txBody>
        </p:sp>
      </p:grpSp>
      <p:grpSp>
        <p:nvGrpSpPr>
          <p:cNvPr id="426157" name="Group 173"/>
          <p:cNvGrpSpPr>
            <a:grpSpLocks/>
          </p:cNvGrpSpPr>
          <p:nvPr/>
        </p:nvGrpSpPr>
        <p:grpSpPr bwMode="auto">
          <a:xfrm>
            <a:off x="4424363" y="1979613"/>
            <a:ext cx="4308475" cy="641350"/>
            <a:chOff x="2782" y="912"/>
            <a:chExt cx="2714" cy="404"/>
          </a:xfrm>
        </p:grpSpPr>
        <p:sp>
          <p:nvSpPr>
            <p:cNvPr id="6153" name="Line 174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4" name="Text Box 175"/>
            <p:cNvSpPr txBox="1">
              <a:spLocks noChangeArrowheads="1"/>
            </p:cNvSpPr>
            <p:nvPr/>
          </p:nvSpPr>
          <p:spPr bwMode="auto">
            <a:xfrm>
              <a:off x="3532" y="912"/>
              <a:ext cx="19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forwarding table determines</a:t>
              </a:r>
            </a:p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local forwarding at this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18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 setup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0075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3</a:t>
            </a:r>
            <a:r>
              <a:rPr lang="en-US" baseline="30000" dirty="0">
                <a:latin typeface="Gill Sans MT" charset="0"/>
                <a:ea typeface="MS PGothic" charset="0"/>
              </a:rPr>
              <a:t>rd</a:t>
            </a:r>
            <a:r>
              <a:rPr lang="en-US" dirty="0">
                <a:latin typeface="Gill Sans MT" charset="0"/>
                <a:ea typeface="MS PGothic" charset="0"/>
              </a:rPr>
              <a:t> important function in </a:t>
            </a:r>
            <a:r>
              <a:rPr lang="en-US" i="1" dirty="0">
                <a:latin typeface="Gill Sans MT" charset="0"/>
                <a:ea typeface="MS PGothic" charset="0"/>
              </a:rPr>
              <a:t>some</a:t>
            </a:r>
            <a:r>
              <a:rPr lang="en-US" dirty="0">
                <a:latin typeface="Gill Sans MT" charset="0"/>
                <a:ea typeface="MS PGothic" charset="0"/>
              </a:rPr>
              <a:t> network architectures:</a:t>
            </a:r>
          </a:p>
          <a:p>
            <a:pPr lvl="1">
              <a:defRPr/>
            </a:pPr>
            <a:r>
              <a:rPr lang="en-US" dirty="0">
                <a:latin typeface="Gill Sans MT" charset="0"/>
                <a:ea typeface="MS PGothic" charset="0"/>
              </a:rPr>
              <a:t>ATM, frame relay, X.25</a:t>
            </a:r>
          </a:p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before datagrams flow, two end hosts </a:t>
            </a:r>
            <a:r>
              <a:rPr lang="en-US" i="1" dirty="0">
                <a:latin typeface="Gill Sans MT" charset="0"/>
                <a:ea typeface="MS PGothic" charset="0"/>
              </a:rPr>
              <a:t>and</a:t>
            </a:r>
            <a:r>
              <a:rPr lang="en-US" dirty="0">
                <a:latin typeface="Gill Sans MT" charset="0"/>
                <a:ea typeface="MS PGothic" charset="0"/>
              </a:rPr>
              <a:t> intervening routers establish virtual connection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  <a:ea typeface="MS PGothic" charset="0"/>
              </a:rPr>
              <a:t>routers get involved</a:t>
            </a:r>
          </a:p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network </a:t>
            </a:r>
            <a:r>
              <a:rPr lang="en-US" dirty="0" err="1">
                <a:latin typeface="Gill Sans MT" charset="0"/>
                <a:ea typeface="MS PGothic" charset="0"/>
              </a:rPr>
              <a:t>vs</a:t>
            </a:r>
            <a:r>
              <a:rPr lang="en-US" dirty="0">
                <a:latin typeface="Gill Sans MT" charset="0"/>
                <a:ea typeface="MS PGothic" charset="0"/>
              </a:rPr>
              <a:t> transport layer connection service: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MS PGothic" charset="0"/>
              </a:rPr>
              <a:t>network:</a:t>
            </a:r>
            <a:r>
              <a:rPr lang="en-US" dirty="0">
                <a:latin typeface="Gill Sans MT" charset="0"/>
                <a:ea typeface="MS PGothic" charset="0"/>
              </a:rPr>
              <a:t> between two hosts (may also involve intervening routers in case of VCs)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MS PGothic" charset="0"/>
              </a:rPr>
              <a:t>transport:</a:t>
            </a:r>
            <a:r>
              <a:rPr lang="en-US" dirty="0">
                <a:latin typeface="Gill Sans MT" charset="0"/>
                <a:ea typeface="MS PGothic" charset="0"/>
              </a:rPr>
              <a:t> between two processes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3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Network service model</a:t>
            </a:r>
          </a:p>
        </p:txBody>
      </p:sp>
      <p:sp>
        <p:nvSpPr>
          <p:cNvPr id="8197" name="Rectangle 13"/>
          <p:cNvSpPr>
            <a:spLocks noChangeArrowheads="1"/>
          </p:cNvSpPr>
          <p:nvPr/>
        </p:nvSpPr>
        <p:spPr bwMode="auto">
          <a:xfrm>
            <a:off x="609600" y="1430338"/>
            <a:ext cx="7554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800">
                <a:latin typeface="Gill Sans MT" charset="0"/>
              </a:rPr>
              <a:t> What </a:t>
            </a:r>
            <a:r>
              <a:rPr lang="en-US" sz="2800" i="1">
                <a:solidFill>
                  <a:srgbClr val="000099"/>
                </a:solidFill>
                <a:latin typeface="Gill Sans MT" charset="0"/>
              </a:rPr>
              <a:t>service model</a:t>
            </a:r>
            <a:r>
              <a:rPr lang="en-US" sz="2800">
                <a:latin typeface="Gill Sans MT" charset="0"/>
              </a:rPr>
              <a:t> for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>
                <a:latin typeface="Gill Sans MT" charset="0"/>
              </a:rPr>
              <a:t>channel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>
                <a:latin typeface="Gill Sans MT" charset="0"/>
              </a:rPr>
              <a:t> transporting datagrams from sender to receiver?</a:t>
            </a:r>
            <a:endParaRPr lang="en-US" sz="2800">
              <a:latin typeface="Gill Sans MT" charset="0"/>
            </a:endParaRPr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442913" y="2587625"/>
            <a:ext cx="3810000" cy="25288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example services for individual datagrams:</a:t>
            </a:r>
          </a:p>
          <a:p>
            <a:pPr>
              <a:defRPr/>
            </a:pPr>
            <a:r>
              <a:rPr lang="en-US" sz="2400">
                <a:ea typeface="ＭＳ Ｐゴシック" charset="0"/>
                <a:cs typeface="+mn-cs"/>
              </a:rPr>
              <a:t>guaranteed delivery</a:t>
            </a:r>
          </a:p>
          <a:p>
            <a:pPr>
              <a:defRPr/>
            </a:pPr>
            <a:r>
              <a:rPr lang="en-US" sz="2400">
                <a:ea typeface="ＭＳ Ｐゴシック" charset="0"/>
                <a:cs typeface="+mn-cs"/>
              </a:rPr>
              <a:t>guaranteed delivery with less than 40 msec delay</a:t>
            </a:r>
          </a:p>
        </p:txBody>
      </p:sp>
      <p:sp>
        <p:nvSpPr>
          <p:cNvPr id="8199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2579688"/>
            <a:ext cx="3810000" cy="36861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example services for a flow of datagrams: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in-order datagram delivery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guaranteed minimum bandwidth to flow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restrictions on changes in inter-packet spacing</a:t>
            </a:r>
          </a:p>
          <a:p>
            <a:pPr>
              <a:defRPr/>
            </a:pPr>
            <a:endParaRPr lang="en-US" sz="2400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5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7772400" cy="9747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Gill Sans MT" charset="0"/>
                <a:ea typeface="MS PGothic" charset="0"/>
              </a:rPr>
              <a:t>Network layer service models:</a:t>
            </a:r>
            <a:endParaRPr lang="en-US" sz="4800" dirty="0">
              <a:latin typeface="Gill Sans MT" charset="0"/>
              <a:ea typeface="MS PGothic" charset="0"/>
            </a:endParaRP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309563" y="1506538"/>
            <a:ext cx="15382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>
              <a:defRPr/>
            </a:pPr>
            <a:r>
              <a:rPr lang="en-US" sz="2000" smtClean="0"/>
              <a:t>Network</a:t>
            </a:r>
          </a:p>
          <a:p>
            <a:pPr algn="r">
              <a:defRPr/>
            </a:pPr>
            <a:r>
              <a:rPr lang="en-US" sz="2000" smtClean="0"/>
              <a:t>Architecture</a:t>
            </a:r>
          </a:p>
          <a:p>
            <a:pPr algn="r">
              <a:defRPr/>
            </a:pPr>
            <a:endParaRPr lang="en-US" sz="2000" smtClean="0"/>
          </a:p>
          <a:p>
            <a:pPr algn="r">
              <a:defRPr/>
            </a:pPr>
            <a:r>
              <a:rPr lang="en-US" sz="2000" smtClean="0"/>
              <a:t>Internet</a:t>
            </a:r>
          </a:p>
          <a:p>
            <a:pPr algn="r">
              <a:defRPr/>
            </a:pPr>
            <a:endParaRPr lang="en-US" sz="2000" smtClean="0"/>
          </a:p>
          <a:p>
            <a:pPr algn="r">
              <a:defRPr/>
            </a:pPr>
            <a:r>
              <a:rPr lang="en-US" sz="2000" smtClean="0"/>
              <a:t>ATM</a:t>
            </a:r>
          </a:p>
          <a:p>
            <a:pPr algn="r">
              <a:defRPr/>
            </a:pPr>
            <a:endParaRPr lang="en-US" sz="2000" smtClean="0"/>
          </a:p>
          <a:p>
            <a:pPr algn="r">
              <a:defRPr/>
            </a:pPr>
            <a:r>
              <a:rPr lang="en-US" sz="2000" smtClean="0"/>
              <a:t>ATM</a:t>
            </a:r>
          </a:p>
          <a:p>
            <a:pPr algn="r">
              <a:defRPr/>
            </a:pPr>
            <a:endParaRPr lang="en-US" sz="2000" smtClean="0"/>
          </a:p>
          <a:p>
            <a:pPr algn="r">
              <a:defRPr/>
            </a:pPr>
            <a:r>
              <a:rPr lang="en-US" sz="2000" smtClean="0"/>
              <a:t>ATM</a:t>
            </a:r>
          </a:p>
          <a:p>
            <a:pPr algn="r">
              <a:defRPr/>
            </a:pPr>
            <a:endParaRPr lang="en-US" sz="2000" smtClean="0"/>
          </a:p>
          <a:p>
            <a:pPr algn="r">
              <a:defRPr/>
            </a:pPr>
            <a:r>
              <a:rPr lang="en-US" sz="2000" smtClean="0"/>
              <a:t>ATM</a:t>
            </a:r>
            <a:endParaRPr lang="en-US" sz="2400" smtClean="0">
              <a:latin typeface="Times New Roman" charset="0"/>
            </a:endParaRP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1966913" y="1506538"/>
            <a:ext cx="13096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/>
              <a:t>Service</a:t>
            </a:r>
          </a:p>
          <a:p>
            <a:pPr>
              <a:defRPr/>
            </a:pPr>
            <a:r>
              <a:rPr lang="en-US" sz="2000" smtClean="0"/>
              <a:t>Model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best effort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CBR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VBR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ABR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UBR</a:t>
            </a:r>
            <a:endParaRPr lang="en-US" sz="2400" smtClean="0">
              <a:latin typeface="Times New Roman" charset="0"/>
            </a:endParaRPr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3300413" y="1801813"/>
            <a:ext cx="1538287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/>
              <a:t>Bandwidth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none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constant</a:t>
            </a:r>
          </a:p>
          <a:p>
            <a:pPr>
              <a:defRPr/>
            </a:pPr>
            <a:r>
              <a:rPr lang="en-US" sz="2000" smtClean="0"/>
              <a:t>rate</a:t>
            </a:r>
          </a:p>
          <a:p>
            <a:pPr>
              <a:defRPr/>
            </a:pPr>
            <a:r>
              <a:rPr lang="en-US" sz="2000" smtClean="0"/>
              <a:t>guaranteed</a:t>
            </a:r>
          </a:p>
          <a:p>
            <a:pPr>
              <a:defRPr/>
            </a:pPr>
            <a:r>
              <a:rPr lang="en-US" sz="2000" smtClean="0"/>
              <a:t>rate</a:t>
            </a:r>
          </a:p>
          <a:p>
            <a:pPr>
              <a:defRPr/>
            </a:pPr>
            <a:r>
              <a:rPr lang="en-US" sz="2000" smtClean="0"/>
              <a:t>guaranteed </a:t>
            </a:r>
          </a:p>
          <a:p>
            <a:pPr>
              <a:defRPr/>
            </a:pPr>
            <a:r>
              <a:rPr lang="en-US" sz="2000" smtClean="0"/>
              <a:t>minimum</a:t>
            </a:r>
          </a:p>
          <a:p>
            <a:pPr>
              <a:defRPr/>
            </a:pPr>
            <a:r>
              <a:rPr lang="en-US" sz="2000" smtClean="0"/>
              <a:t>none</a:t>
            </a:r>
            <a:endParaRPr lang="en-US" sz="2400" smtClean="0">
              <a:latin typeface="Times New Roman" charset="0"/>
            </a:endParaRPr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4700588" y="1801813"/>
            <a:ext cx="7207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/>
              <a:t>Loss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no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yes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yes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no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no</a:t>
            </a:r>
            <a:endParaRPr lang="en-US" sz="2400" smtClean="0">
              <a:latin typeface="Times New Roman" charset="0"/>
            </a:endParaRPr>
          </a:p>
        </p:txBody>
      </p:sp>
      <p:sp>
        <p:nvSpPr>
          <p:cNvPr id="9226" name="Text Box 12"/>
          <p:cNvSpPr txBox="1">
            <a:spLocks noChangeArrowheads="1"/>
          </p:cNvSpPr>
          <p:nvPr/>
        </p:nvSpPr>
        <p:spPr bwMode="auto">
          <a:xfrm>
            <a:off x="5424488" y="1811338"/>
            <a:ext cx="8318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/>
              <a:t>Order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no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yes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yes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yes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yes</a:t>
            </a:r>
            <a:endParaRPr lang="en-US" sz="2400" smtClean="0">
              <a:latin typeface="Times New Roman" charset="0"/>
            </a:endParaRPr>
          </a:p>
        </p:txBody>
      </p:sp>
      <p:sp>
        <p:nvSpPr>
          <p:cNvPr id="9227" name="Text Box 13"/>
          <p:cNvSpPr txBox="1">
            <a:spLocks noChangeArrowheads="1"/>
          </p:cNvSpPr>
          <p:nvPr/>
        </p:nvSpPr>
        <p:spPr bwMode="auto">
          <a:xfrm>
            <a:off x="6281738" y="1811338"/>
            <a:ext cx="947737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/>
              <a:t>Timing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no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yes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yes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no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no</a:t>
            </a:r>
            <a:endParaRPr lang="en-US" sz="2400" smtClean="0">
              <a:latin typeface="Times New Roman" charset="0"/>
            </a:endParaRPr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7281863" y="1525588"/>
            <a:ext cx="148113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/>
              <a:t>Congestion</a:t>
            </a:r>
          </a:p>
          <a:p>
            <a:pPr>
              <a:defRPr/>
            </a:pPr>
            <a:r>
              <a:rPr lang="en-US" sz="2000" smtClean="0"/>
              <a:t>feedback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no (inferred</a:t>
            </a:r>
          </a:p>
          <a:p>
            <a:pPr>
              <a:defRPr/>
            </a:pPr>
            <a:r>
              <a:rPr lang="en-US" sz="2000" smtClean="0"/>
              <a:t>via loss)</a:t>
            </a:r>
          </a:p>
          <a:p>
            <a:pPr>
              <a:defRPr/>
            </a:pPr>
            <a:r>
              <a:rPr lang="en-US" sz="2000" smtClean="0"/>
              <a:t>no</a:t>
            </a:r>
          </a:p>
          <a:p>
            <a:pPr>
              <a:defRPr/>
            </a:pPr>
            <a:r>
              <a:rPr lang="en-US" sz="2000" smtClean="0"/>
              <a:t>congestion</a:t>
            </a:r>
          </a:p>
          <a:p>
            <a:pPr>
              <a:defRPr/>
            </a:pPr>
            <a:r>
              <a:rPr lang="en-US" sz="2000" smtClean="0"/>
              <a:t>no</a:t>
            </a:r>
          </a:p>
          <a:p>
            <a:pPr>
              <a:defRPr/>
            </a:pPr>
            <a:r>
              <a:rPr lang="en-US" sz="2000" smtClean="0"/>
              <a:t>congestion</a:t>
            </a:r>
          </a:p>
          <a:p>
            <a:pPr>
              <a:defRPr/>
            </a:pPr>
            <a:r>
              <a:rPr lang="en-US" sz="2000" smtClean="0"/>
              <a:t>yes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no</a:t>
            </a:r>
            <a:endParaRPr lang="en-US" sz="2400" smtClean="0">
              <a:latin typeface="Times New Roman" charset="0"/>
            </a:endParaRPr>
          </a:p>
        </p:txBody>
      </p:sp>
      <p:sp>
        <p:nvSpPr>
          <p:cNvPr id="9229" name="Text Box 15"/>
          <p:cNvSpPr txBox="1">
            <a:spLocks noChangeArrowheads="1"/>
          </p:cNvSpPr>
          <p:nvPr/>
        </p:nvSpPr>
        <p:spPr bwMode="auto">
          <a:xfrm>
            <a:off x="4672013" y="1374775"/>
            <a:ext cx="172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/>
              <a:t>Guarantees ?</a:t>
            </a:r>
            <a:endParaRPr lang="en-US" sz="2400" smtClean="0">
              <a:latin typeface="Times New Roman" charset="0"/>
            </a:endParaRPr>
          </a:p>
        </p:txBody>
      </p:sp>
      <p:sp>
        <p:nvSpPr>
          <p:cNvPr id="9230" name="Line 16"/>
          <p:cNvSpPr>
            <a:spLocks noChangeShapeType="1"/>
          </p:cNvSpPr>
          <p:nvPr/>
        </p:nvSpPr>
        <p:spPr bwMode="auto">
          <a:xfrm flipV="1">
            <a:off x="3390900" y="1800225"/>
            <a:ext cx="37338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31" name="Line 19"/>
          <p:cNvSpPr>
            <a:spLocks noChangeShapeType="1"/>
          </p:cNvSpPr>
          <p:nvPr/>
        </p:nvSpPr>
        <p:spPr bwMode="auto">
          <a:xfrm>
            <a:off x="646113" y="2308225"/>
            <a:ext cx="798512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32" name="Line 25"/>
          <p:cNvSpPr>
            <a:spLocks noChangeShapeType="1"/>
          </p:cNvSpPr>
          <p:nvPr/>
        </p:nvSpPr>
        <p:spPr bwMode="auto">
          <a:xfrm>
            <a:off x="904875" y="30988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33" name="Line 26"/>
          <p:cNvSpPr>
            <a:spLocks noChangeShapeType="1"/>
          </p:cNvSpPr>
          <p:nvPr/>
        </p:nvSpPr>
        <p:spPr bwMode="auto">
          <a:xfrm>
            <a:off x="901700" y="37084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34" name="Line 27"/>
          <p:cNvSpPr>
            <a:spLocks noChangeShapeType="1"/>
          </p:cNvSpPr>
          <p:nvPr/>
        </p:nvSpPr>
        <p:spPr bwMode="auto">
          <a:xfrm>
            <a:off x="898525" y="4329113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35" name="Line 28"/>
          <p:cNvSpPr>
            <a:spLocks noChangeShapeType="1"/>
          </p:cNvSpPr>
          <p:nvPr/>
        </p:nvSpPr>
        <p:spPr bwMode="auto">
          <a:xfrm>
            <a:off x="906463" y="4905375"/>
            <a:ext cx="7437437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14687</TotalTime>
  <Words>1382</Words>
  <Application>Microsoft Macintosh PowerPoint</Application>
  <PresentationFormat>On-screen Show (4:3)</PresentationFormat>
  <Paragraphs>494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05-Internetworking -1  (Chapter 3)</vt:lpstr>
      <vt:lpstr>Interconnection Devices and Links</vt:lpstr>
      <vt:lpstr>Services and Issues</vt:lpstr>
      <vt:lpstr>Network layer</vt:lpstr>
      <vt:lpstr>Two key network-layer functions</vt:lpstr>
      <vt:lpstr>PowerPoint Presentation</vt:lpstr>
      <vt:lpstr>Connection setup</vt:lpstr>
      <vt:lpstr>Network service model</vt:lpstr>
      <vt:lpstr>Network layer service models:</vt:lpstr>
      <vt:lpstr>Connection, connection-less service</vt:lpstr>
      <vt:lpstr>Virtual circuits</vt:lpstr>
      <vt:lpstr>VC implementation</vt:lpstr>
      <vt:lpstr>VC forwarding table</vt:lpstr>
      <vt:lpstr>Virtual circuits: signaling protocols</vt:lpstr>
      <vt:lpstr>Datagram networks</vt:lpstr>
      <vt:lpstr>Datagram forwarding  table</vt:lpstr>
      <vt:lpstr>Datagram forwarding  table</vt:lpstr>
      <vt:lpstr>Datagram or VC network: why?</vt:lpstr>
      <vt:lpstr>The Internet network layer</vt:lpstr>
      <vt:lpstr>IP datagram format</vt:lpstr>
      <vt:lpstr>IP fragmentation, reassembly</vt:lpstr>
      <vt:lpstr>IP fragmentation, reassembly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Overriding  &amp; final access modifier</dc:title>
  <dc:creator>Danny</dc:creator>
  <cp:lastModifiedBy>UMKC Faculty and Staff</cp:lastModifiedBy>
  <cp:revision>576</cp:revision>
  <dcterms:created xsi:type="dcterms:W3CDTF">2006-08-16T00:00:00Z</dcterms:created>
  <dcterms:modified xsi:type="dcterms:W3CDTF">2015-10-17T19:41:14Z</dcterms:modified>
</cp:coreProperties>
</file>