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73" r:id="rId2"/>
    <p:sldId id="302" r:id="rId3"/>
    <p:sldId id="281" r:id="rId4"/>
    <p:sldId id="303" r:id="rId5"/>
    <p:sldId id="304" r:id="rId6"/>
    <p:sldId id="305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2" autoAdjust="0"/>
    <p:restoredTop sz="86481" autoAdjust="0"/>
  </p:normalViewPr>
  <p:slideViewPr>
    <p:cSldViewPr>
      <p:cViewPr varScale="1">
        <p:scale>
          <a:sx n="57" d="100"/>
          <a:sy n="57" d="100"/>
        </p:scale>
        <p:origin x="-178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8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06F41-F659-41D1-A0D1-193D8BBF4509}" type="datetimeFigureOut">
              <a:rPr lang="ko-KR" altLang="en-US" smtClean="0"/>
              <a:pPr/>
              <a:t>10/17/15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B3157-DBE4-48C9-8C3A-8D6B9E2564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199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3C15110-99DA-4AB7-B0A7-5BBC00C0542F}" type="datetimeFigureOut">
              <a:rPr lang="ko-KR" altLang="en-US" smtClean="0"/>
              <a:pPr/>
              <a:t>10/17/15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4C9DD7C-7A53-4E7A-A4A3-DFFCEC820A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376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sz="130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fld id="{67B02CE6-ABA7-F34B-AF53-82A03A1BE9DB}" type="datetime3">
              <a:rPr lang="en-US" sz="1300">
                <a:latin typeface="Times New Roman" charset="0"/>
              </a:rPr>
              <a:pPr/>
              <a:t>17 October 2015</a:t>
            </a:fld>
            <a:endParaRPr lang="en-US" sz="1300">
              <a:latin typeface="Times New Roman" charset="0"/>
            </a:endParaRPr>
          </a:p>
        </p:txBody>
      </p:sp>
      <p:sp>
        <p:nvSpPr>
          <p:cNvPr id="1976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sz="130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976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fld id="{54E94CA5-6C41-454F-9F34-2C1D8317F01C}" type="slidenum">
              <a:rPr lang="en-US" sz="1300">
                <a:latin typeface="Times New Roman" charset="0"/>
              </a:rPr>
              <a:pPr/>
              <a:t>2</a:t>
            </a:fld>
            <a:endParaRPr lang="en-US" sz="1300">
              <a:latin typeface="Times New Roman" charset="0"/>
            </a:endParaRPr>
          </a:p>
        </p:txBody>
      </p:sp>
      <p:sp>
        <p:nvSpPr>
          <p:cNvPr id="1976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AU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AFA2B684-E0ED-064A-8935-6EA3E9E112AB}" type="slidenum">
              <a:rPr lang="en-US" smtClean="0">
                <a:latin typeface="Times New Roman" charset="0"/>
              </a:rPr>
              <a:pPr>
                <a:defRPr/>
              </a:pPr>
              <a:t>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EA532B58-6105-C141-ADCA-FF7959B5B822}" type="slidenum">
              <a:rPr lang="en-US" smtClean="0">
                <a:latin typeface="Times New Roman" charset="0"/>
              </a:rPr>
              <a:pPr>
                <a:defRPr/>
              </a:pPr>
              <a:t>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BCBE0D5E-547B-9547-A4C3-A464D4145608}" type="slidenum">
              <a:rPr lang="en-US" smtClean="0">
                <a:latin typeface="Times New Roman" charset="0"/>
              </a:rPr>
              <a:pPr>
                <a:defRPr/>
              </a:pPr>
              <a:t>10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AC714C-8002-463C-9D31-30135197C358}" type="datetime1">
              <a:rPr lang="en-US" altLang="ko-KR" smtClean="0"/>
              <a:pPr/>
              <a:t>10/17/15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F14B67-8079-4B05-B683-0975D47881F2}" type="datetime1">
              <a:rPr lang="en-US" altLang="ko-KR" smtClean="0"/>
              <a:pPr/>
              <a:t>10/17/15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D37E941D-EFDF-A24D-B5D3-6F43A482D6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9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D3066E-7EB5-4720-B299-1FAAE9B38C69}" type="datetime1">
              <a:rPr lang="en-US" altLang="ko-KR" smtClean="0"/>
              <a:pPr/>
              <a:t>10/17/15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F463F6-F0A6-44F6-8F6C-697E198DA132}" type="datetime1">
              <a:rPr lang="en-US" altLang="ko-KR" smtClean="0"/>
              <a:pPr/>
              <a:t>10/17/15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3EC812-4A8F-43AC-A81F-F7CCDC1BE638}" type="datetime1">
              <a:rPr lang="en-US" altLang="ko-KR" smtClean="0"/>
              <a:pPr/>
              <a:t>10/17/15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A5B57E-5AC4-4CCF-B8AF-5C7CA49F2124}" type="datetime1">
              <a:rPr lang="en-US" altLang="ko-KR" smtClean="0"/>
              <a:pPr/>
              <a:t>10/17/15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341B90-E999-423A-9325-27F0C2370E9C}" type="datetime1">
              <a:rPr lang="en-US" altLang="ko-KR" smtClean="0"/>
              <a:pPr/>
              <a:t>10/17/15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73D785-E532-4302-96F7-283B0CBF1682}" type="datetime1">
              <a:rPr lang="en-US" altLang="ko-KR" smtClean="0"/>
              <a:pPr/>
              <a:t>10/17/15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96ACE6-8B56-41CB-9F58-21BE5B6DE0FA}" type="datetime1">
              <a:rPr lang="en-US" altLang="ko-KR" smtClean="0"/>
              <a:pPr/>
              <a:t>10/17/15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05-Internetworking -2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Chapter </a:t>
            </a:r>
            <a:r>
              <a:rPr lang="en-US" dirty="0" smtClean="0"/>
              <a:t>3)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1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7"/>
          <p:cNvSpPr txBox="1">
            <a:spLocks noChangeArrowheads="1"/>
          </p:cNvSpPr>
          <p:nvPr/>
        </p:nvSpPr>
        <p:spPr bwMode="auto">
          <a:xfrm>
            <a:off x="881063" y="1270000"/>
            <a:ext cx="23415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1600">
                <a:solidFill>
                  <a:srgbClr val="CC0000"/>
                </a:solidFill>
              </a:rPr>
              <a:t>DHCP server: 223.1.2.5</a:t>
            </a:r>
          </a:p>
        </p:txBody>
      </p:sp>
      <p:sp>
        <p:nvSpPr>
          <p:cNvPr id="65540" name="Text Box 8"/>
          <p:cNvSpPr txBox="1">
            <a:spLocks noChangeArrowheads="1"/>
          </p:cNvSpPr>
          <p:nvPr/>
        </p:nvSpPr>
        <p:spPr bwMode="auto">
          <a:xfrm>
            <a:off x="6037263" y="1311275"/>
            <a:ext cx="8493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600">
                <a:solidFill>
                  <a:srgbClr val="CC0000"/>
                </a:solidFill>
              </a:rPr>
              <a:t>arriving</a:t>
            </a:r>
          </a:p>
          <a:p>
            <a:pPr algn="ctr">
              <a:lnSpc>
                <a:spcPct val="85000"/>
              </a:lnSpc>
            </a:pPr>
            <a:r>
              <a:rPr lang="en-US" sz="1600">
                <a:solidFill>
                  <a:srgbClr val="CC0000"/>
                </a:solidFill>
              </a:rPr>
              <a:t> client</a:t>
            </a:r>
            <a:endParaRPr lang="en-US" sz="1800">
              <a:solidFill>
                <a:srgbClr val="CC0000"/>
              </a:solidFill>
            </a:endParaRPr>
          </a:p>
        </p:txBody>
      </p:sp>
      <p:sp>
        <p:nvSpPr>
          <p:cNvPr id="65541" name="Line 9"/>
          <p:cNvSpPr>
            <a:spLocks noChangeShapeType="1"/>
          </p:cNvSpPr>
          <p:nvPr/>
        </p:nvSpPr>
        <p:spPr bwMode="auto">
          <a:xfrm flipH="1">
            <a:off x="1860550" y="2208213"/>
            <a:ext cx="4395788" cy="536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2" name="Line 10"/>
          <p:cNvSpPr>
            <a:spLocks noChangeShapeType="1"/>
          </p:cNvSpPr>
          <p:nvPr/>
        </p:nvSpPr>
        <p:spPr bwMode="auto">
          <a:xfrm flipH="1">
            <a:off x="1816100" y="2163763"/>
            <a:ext cx="11113" cy="402748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3" name="Line 11"/>
          <p:cNvSpPr>
            <a:spLocks noChangeShapeType="1"/>
          </p:cNvSpPr>
          <p:nvPr/>
        </p:nvSpPr>
        <p:spPr bwMode="auto">
          <a:xfrm flipH="1">
            <a:off x="6342063" y="2239963"/>
            <a:ext cx="11112" cy="4140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5544" name="Group 23"/>
          <p:cNvGrpSpPr>
            <a:grpSpLocks/>
          </p:cNvGrpSpPr>
          <p:nvPr/>
        </p:nvGrpSpPr>
        <p:grpSpPr bwMode="auto">
          <a:xfrm>
            <a:off x="3389313" y="1343025"/>
            <a:ext cx="2673350" cy="1116013"/>
            <a:chOff x="11865" y="3885"/>
            <a:chExt cx="3720" cy="1260"/>
          </a:xfrm>
        </p:grpSpPr>
        <p:sp>
          <p:nvSpPr>
            <p:cNvPr id="65612" name="Text Box 24"/>
            <p:cNvSpPr txBox="1">
              <a:spLocks noChangeArrowheads="1"/>
            </p:cNvSpPr>
            <p:nvPr/>
          </p:nvSpPr>
          <p:spPr bwMode="auto">
            <a:xfrm>
              <a:off x="11865" y="3885"/>
              <a:ext cx="2062" cy="4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1200" b="1"/>
                <a:t>DHCP discover</a:t>
              </a:r>
              <a:endParaRPr lang="en-US" sz="1200" b="1">
                <a:latin typeface="Comic Sans MS" charset="0"/>
              </a:endParaRPr>
            </a:p>
          </p:txBody>
        </p:sp>
        <p:sp>
          <p:nvSpPr>
            <p:cNvPr id="65613" name="Text Box 25"/>
            <p:cNvSpPr txBox="1">
              <a:spLocks noChangeArrowheads="1"/>
            </p:cNvSpPr>
            <p:nvPr/>
          </p:nvSpPr>
          <p:spPr bwMode="auto">
            <a:xfrm>
              <a:off x="12015" y="4231"/>
              <a:ext cx="3570" cy="9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1200"/>
                <a:t>src : 0.0.0.0, 68     </a:t>
              </a:r>
            </a:p>
            <a:p>
              <a:r>
                <a:rPr lang="en-US" sz="1200"/>
                <a:t>dest.: 255.255.255.255,67</a:t>
              </a:r>
            </a:p>
            <a:p>
              <a:r>
                <a:rPr lang="en-US" sz="1200"/>
                <a:t>yiaddr:    0.0.0.0</a:t>
              </a:r>
            </a:p>
            <a:p>
              <a:r>
                <a:rPr lang="en-US" sz="1200"/>
                <a:t>transaction ID: 654</a:t>
              </a:r>
              <a:endParaRPr lang="en-US" sz="1800">
                <a:latin typeface="Comic Sans MS" charset="0"/>
              </a:endParaRPr>
            </a:p>
          </p:txBody>
        </p:sp>
      </p:grpSp>
      <p:sp>
        <p:nvSpPr>
          <p:cNvPr id="65545" name="Line 26"/>
          <p:cNvSpPr>
            <a:spLocks noChangeShapeType="1"/>
          </p:cNvSpPr>
          <p:nvPr/>
        </p:nvSpPr>
        <p:spPr bwMode="auto">
          <a:xfrm>
            <a:off x="1903413" y="3194050"/>
            <a:ext cx="4395787" cy="538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6" name="Text Box 27"/>
          <p:cNvSpPr txBox="1">
            <a:spLocks noChangeArrowheads="1"/>
          </p:cNvSpPr>
          <p:nvPr/>
        </p:nvSpPr>
        <p:spPr bwMode="auto">
          <a:xfrm>
            <a:off x="3562350" y="2579688"/>
            <a:ext cx="1379538" cy="330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b="1"/>
              <a:t>DHCP offer</a:t>
            </a:r>
            <a:endParaRPr lang="en-US" sz="1800">
              <a:latin typeface="Comic Sans MS" charset="0"/>
            </a:endParaRPr>
          </a:p>
        </p:txBody>
      </p:sp>
      <p:sp>
        <p:nvSpPr>
          <p:cNvPr id="65547" name="Text Box 28"/>
          <p:cNvSpPr txBox="1">
            <a:spLocks noChangeArrowheads="1"/>
          </p:cNvSpPr>
          <p:nvPr/>
        </p:nvSpPr>
        <p:spPr bwMode="auto">
          <a:xfrm>
            <a:off x="3659188" y="2832100"/>
            <a:ext cx="2424112" cy="965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/>
              <a:t>src: 223.1.2.5, 67      </a:t>
            </a:r>
          </a:p>
          <a:p>
            <a:r>
              <a:rPr lang="en-US" sz="1200"/>
              <a:t>dest:  255.255.255.255, 68</a:t>
            </a:r>
          </a:p>
          <a:p>
            <a:r>
              <a:rPr lang="en-US" sz="1200"/>
              <a:t>yiaddrr: 223.1.2.4</a:t>
            </a:r>
          </a:p>
          <a:p>
            <a:r>
              <a:rPr lang="en-US" sz="1200"/>
              <a:t>transaction ID: 654</a:t>
            </a:r>
          </a:p>
          <a:p>
            <a:r>
              <a:rPr lang="en-US" sz="1200"/>
              <a:t>lifetime: 3600 secs</a:t>
            </a:r>
            <a:endParaRPr lang="en-US" sz="800">
              <a:latin typeface="Comic Sans MS" charset="0"/>
            </a:endParaRPr>
          </a:p>
        </p:txBody>
      </p:sp>
      <p:sp>
        <p:nvSpPr>
          <p:cNvPr id="65548" name="Line 29"/>
          <p:cNvSpPr>
            <a:spLocks noChangeShapeType="1"/>
          </p:cNvSpPr>
          <p:nvPr/>
        </p:nvSpPr>
        <p:spPr bwMode="auto">
          <a:xfrm flipH="1">
            <a:off x="1795463" y="4422775"/>
            <a:ext cx="4395787" cy="536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9" name="Text Box 30"/>
          <p:cNvSpPr txBox="1">
            <a:spLocks noChangeArrowheads="1"/>
          </p:cNvSpPr>
          <p:nvPr/>
        </p:nvSpPr>
        <p:spPr bwMode="auto">
          <a:xfrm>
            <a:off x="1966913" y="3765550"/>
            <a:ext cx="1379537" cy="3286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b="1"/>
              <a:t>DHCP request</a:t>
            </a:r>
            <a:endParaRPr lang="en-US" sz="1800">
              <a:latin typeface="Comic Sans MS" charset="0"/>
            </a:endParaRPr>
          </a:p>
        </p:txBody>
      </p:sp>
      <p:sp>
        <p:nvSpPr>
          <p:cNvPr id="65550" name="Text Box 31"/>
          <p:cNvSpPr txBox="1">
            <a:spLocks noChangeArrowheads="1"/>
          </p:cNvSpPr>
          <p:nvPr/>
        </p:nvSpPr>
        <p:spPr bwMode="auto">
          <a:xfrm>
            <a:off x="2097088" y="4027488"/>
            <a:ext cx="2757487" cy="998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/>
              <a:t>src:  0.0.0.0, 68     </a:t>
            </a:r>
          </a:p>
          <a:p>
            <a:r>
              <a:rPr lang="en-US" sz="1200"/>
              <a:t>dest::  255.255.255.255, 67</a:t>
            </a:r>
          </a:p>
          <a:p>
            <a:r>
              <a:rPr lang="en-US" sz="1200"/>
              <a:t>yiaddrr: 223.1.2.4</a:t>
            </a:r>
          </a:p>
          <a:p>
            <a:r>
              <a:rPr lang="en-US" sz="1200"/>
              <a:t>transaction ID: 655</a:t>
            </a:r>
          </a:p>
          <a:p>
            <a:r>
              <a:rPr lang="en-US" sz="1200"/>
              <a:t>lifetime: 3600 secs</a:t>
            </a:r>
            <a:endParaRPr lang="en-US" sz="1800">
              <a:latin typeface="Comic Sans MS" charset="0"/>
            </a:endParaRPr>
          </a:p>
        </p:txBody>
      </p:sp>
      <p:sp>
        <p:nvSpPr>
          <p:cNvPr id="65551" name="Line 32"/>
          <p:cNvSpPr>
            <a:spLocks noChangeShapeType="1"/>
          </p:cNvSpPr>
          <p:nvPr/>
        </p:nvSpPr>
        <p:spPr bwMode="auto">
          <a:xfrm>
            <a:off x="1881188" y="5453063"/>
            <a:ext cx="4395787" cy="5381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2" name="Text Box 33"/>
          <p:cNvSpPr txBox="1">
            <a:spLocks noChangeArrowheads="1"/>
          </p:cNvSpPr>
          <p:nvPr/>
        </p:nvSpPr>
        <p:spPr bwMode="auto">
          <a:xfrm>
            <a:off x="3519488" y="5168900"/>
            <a:ext cx="1379537" cy="3286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b="1"/>
              <a:t>DHCP ACK</a:t>
            </a:r>
            <a:endParaRPr lang="en-US" sz="1800">
              <a:latin typeface="Comic Sans MS" charset="0"/>
            </a:endParaRPr>
          </a:p>
        </p:txBody>
      </p:sp>
      <p:sp>
        <p:nvSpPr>
          <p:cNvPr id="65553" name="Text Box 34"/>
          <p:cNvSpPr txBox="1">
            <a:spLocks noChangeArrowheads="1"/>
          </p:cNvSpPr>
          <p:nvPr/>
        </p:nvSpPr>
        <p:spPr bwMode="auto">
          <a:xfrm>
            <a:off x="3616325" y="5421313"/>
            <a:ext cx="2413000" cy="1019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/>
              <a:t>src: 223.1.2.5, 67      </a:t>
            </a:r>
          </a:p>
          <a:p>
            <a:r>
              <a:rPr lang="en-US" sz="1200"/>
              <a:t>dest:  255.255.255.255, 68</a:t>
            </a:r>
          </a:p>
          <a:p>
            <a:r>
              <a:rPr lang="en-US" sz="1200"/>
              <a:t>yiaddrr: 223.1.2.4</a:t>
            </a:r>
          </a:p>
          <a:p>
            <a:r>
              <a:rPr lang="en-US" sz="1200"/>
              <a:t>transaction ID: 655</a:t>
            </a:r>
          </a:p>
          <a:p>
            <a:r>
              <a:rPr lang="en-US" sz="1200"/>
              <a:t>lifetime: 3600 secs</a:t>
            </a:r>
            <a:endParaRPr lang="en-US" sz="1000">
              <a:latin typeface="Comic Sans MS" charset="0"/>
            </a:endParaRPr>
          </a:p>
        </p:txBody>
      </p:sp>
      <p:grpSp>
        <p:nvGrpSpPr>
          <p:cNvPr id="65554" name="Group 36"/>
          <p:cNvGrpSpPr>
            <a:grpSpLocks/>
          </p:cNvGrpSpPr>
          <p:nvPr/>
        </p:nvGrpSpPr>
        <p:grpSpPr bwMode="auto">
          <a:xfrm>
            <a:off x="6294438" y="1781175"/>
            <a:ext cx="784225" cy="549275"/>
            <a:chOff x="4420" y="878"/>
            <a:chExt cx="614" cy="458"/>
          </a:xfrm>
        </p:grpSpPr>
        <p:pic>
          <p:nvPicPr>
            <p:cNvPr id="65590" name="Picture 37" descr="laptop_keyboar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591" name="Freeform 38"/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65592" name="Picture 39" descr="scree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593" name="Freeform 40"/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94" name="Freeform 41"/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95" name="Freeform 42"/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96" name="Freeform 43"/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97" name="Freeform 44"/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98" name="Freeform 45"/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5599" name="Group 46"/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65606" name="Freeform 47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07" name="Freeform 48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08" name="Freeform 49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09" name="Freeform 50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10" name="Freeform 51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11" name="Freeform 52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5600" name="Freeform 53"/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1" name="Freeform 54"/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2" name="Freeform 55"/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3" name="Freeform 56"/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4" name="Freeform 57"/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5" name="Freeform 58"/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555" name="Group 60"/>
          <p:cNvGrpSpPr>
            <a:grpSpLocks/>
          </p:cNvGrpSpPr>
          <p:nvPr/>
        </p:nvGrpSpPr>
        <p:grpSpPr bwMode="auto">
          <a:xfrm>
            <a:off x="1717675" y="1590675"/>
            <a:ext cx="334963" cy="536575"/>
            <a:chOff x="4140" y="429"/>
            <a:chExt cx="1425" cy="2396"/>
          </a:xfrm>
        </p:grpSpPr>
        <p:sp>
          <p:nvSpPr>
            <p:cNvPr id="65558" name="Freeform 6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8" name="Rectangle 62"/>
            <p:cNvSpPr>
              <a:spLocks noChangeArrowheads="1"/>
            </p:cNvSpPr>
            <p:nvPr/>
          </p:nvSpPr>
          <p:spPr bwMode="auto">
            <a:xfrm>
              <a:off x="4208" y="429"/>
              <a:ext cx="104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560" name="Freeform 6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1" name="Freeform 6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1" name="Rectangle 65"/>
            <p:cNvSpPr>
              <a:spLocks noChangeArrowheads="1"/>
            </p:cNvSpPr>
            <p:nvPr/>
          </p:nvSpPr>
          <p:spPr bwMode="auto">
            <a:xfrm>
              <a:off x="4214" y="691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5563" name="Group 6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7157" name="AutoShape 67"/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158" name="AutoShape 68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1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47133" name="Rectangle 69"/>
            <p:cNvSpPr>
              <a:spLocks noChangeArrowheads="1"/>
            </p:cNvSpPr>
            <p:nvPr/>
          </p:nvSpPr>
          <p:spPr bwMode="auto">
            <a:xfrm>
              <a:off x="4221" y="1017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5565" name="Group 7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7155" name="AutoShape 71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156" name="AutoShape 72"/>
              <p:cNvSpPr>
                <a:spLocks noChangeArrowheads="1"/>
              </p:cNvSpPr>
              <p:nvPr/>
            </p:nvSpPr>
            <p:spPr bwMode="auto">
              <a:xfrm>
                <a:off x="632" y="2585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47135" name="Rectangle 73"/>
            <p:cNvSpPr>
              <a:spLocks noChangeArrowheads="1"/>
            </p:cNvSpPr>
            <p:nvPr/>
          </p:nvSpPr>
          <p:spPr bwMode="auto">
            <a:xfrm>
              <a:off x="4214" y="1358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136" name="Rectangle 74"/>
            <p:cNvSpPr>
              <a:spLocks noChangeArrowheads="1"/>
            </p:cNvSpPr>
            <p:nvPr/>
          </p:nvSpPr>
          <p:spPr bwMode="auto">
            <a:xfrm>
              <a:off x="4228" y="1655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5568" name="Group 7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7153" name="AutoShape 76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4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154" name="AutoShape 77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90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65569" name="Freeform 7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5570" name="Group 7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7151" name="AutoShape 80"/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4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152" name="AutoShape 81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47140" name="Rectangle 82"/>
            <p:cNvSpPr>
              <a:spLocks noChangeArrowheads="1"/>
            </p:cNvSpPr>
            <p:nvPr/>
          </p:nvSpPr>
          <p:spPr bwMode="auto">
            <a:xfrm>
              <a:off x="5248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572" name="Freeform 8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3" name="Freeform 8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3" name="Oval 85"/>
            <p:cNvSpPr>
              <a:spLocks noChangeArrowheads="1"/>
            </p:cNvSpPr>
            <p:nvPr/>
          </p:nvSpPr>
          <p:spPr bwMode="auto">
            <a:xfrm>
              <a:off x="5518" y="2612"/>
              <a:ext cx="47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575" name="Freeform 8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5" name="AutoShape 87"/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146" name="AutoShape 88"/>
            <p:cNvSpPr>
              <a:spLocks noChangeArrowheads="1"/>
            </p:cNvSpPr>
            <p:nvPr/>
          </p:nvSpPr>
          <p:spPr bwMode="auto">
            <a:xfrm>
              <a:off x="4208" y="2712"/>
              <a:ext cx="1067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147" name="Oval 89"/>
            <p:cNvSpPr>
              <a:spLocks noChangeArrowheads="1"/>
            </p:cNvSpPr>
            <p:nvPr/>
          </p:nvSpPr>
          <p:spPr bwMode="auto">
            <a:xfrm>
              <a:off x="4309" y="2385"/>
              <a:ext cx="155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148" name="Oval 90"/>
            <p:cNvSpPr>
              <a:spLocks noChangeArrowheads="1"/>
            </p:cNvSpPr>
            <p:nvPr/>
          </p:nvSpPr>
          <p:spPr bwMode="auto">
            <a:xfrm>
              <a:off x="4484" y="2385"/>
              <a:ext cx="162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47149" name="Oval 91"/>
            <p:cNvSpPr>
              <a:spLocks noChangeArrowheads="1"/>
            </p:cNvSpPr>
            <p:nvPr/>
          </p:nvSpPr>
          <p:spPr bwMode="auto">
            <a:xfrm>
              <a:off x="4660" y="2378"/>
              <a:ext cx="162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150" name="Rectangle 92"/>
            <p:cNvSpPr>
              <a:spLocks noChangeArrowheads="1"/>
            </p:cNvSpPr>
            <p:nvPr/>
          </p:nvSpPr>
          <p:spPr bwMode="auto">
            <a:xfrm>
              <a:off x="5065" y="1833"/>
              <a:ext cx="8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7125" name="Rectangle 94"/>
          <p:cNvSpPr>
            <a:spLocks noGrp="1" noChangeArrowheads="1"/>
          </p:cNvSpPr>
          <p:nvPr>
            <p:ph type="title"/>
          </p:nvPr>
        </p:nvSpPr>
        <p:spPr>
          <a:xfrm>
            <a:off x="438150" y="255588"/>
            <a:ext cx="6824663" cy="89852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DHCP client-server scenario</a:t>
            </a:r>
          </a:p>
        </p:txBody>
      </p:sp>
    </p:spTree>
    <p:extLst>
      <p:ext uri="{BB962C8B-B14F-4D97-AF65-F5344CB8AC3E}">
        <p14:creationId xmlns:p14="http://schemas.microsoft.com/office/powerpoint/2010/main" val="139033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DHCP: more than IP addresses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DHCP can return more than just allocated IP address on subnet:</a:t>
            </a:r>
          </a:p>
          <a:p>
            <a:pPr lvl="1">
              <a:defRPr/>
            </a:pPr>
            <a:r>
              <a:rPr lang="en-US">
                <a:ea typeface="ＭＳ Ｐゴシック" charset="0"/>
              </a:rPr>
              <a:t>address of first-hop router for client</a:t>
            </a:r>
          </a:p>
          <a:p>
            <a:pPr lvl="1">
              <a:defRPr/>
            </a:pPr>
            <a:r>
              <a:rPr lang="en-US">
                <a:ea typeface="ＭＳ Ｐゴシック" charset="0"/>
              </a:rPr>
              <a:t>name and IP address of DNS sever</a:t>
            </a:r>
          </a:p>
          <a:p>
            <a:pPr lvl="1">
              <a:defRPr/>
            </a:pPr>
            <a:r>
              <a:rPr lang="en-US">
                <a:ea typeface="ＭＳ Ｐゴシック" charset="0"/>
              </a:rPr>
              <a:t>network mask (indicating network versus host portion of address)</a:t>
            </a:r>
          </a:p>
        </p:txBody>
      </p:sp>
    </p:spTree>
    <p:extLst>
      <p:ext uri="{BB962C8B-B14F-4D97-AF65-F5344CB8AC3E}">
        <p14:creationId xmlns:p14="http://schemas.microsoft.com/office/powerpoint/2010/main" val="2963830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7138" y="1284288"/>
            <a:ext cx="3421062" cy="126206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200">
                <a:ea typeface="ＭＳ Ｐゴシック" charset="0"/>
                <a:cs typeface="+mn-cs"/>
              </a:rPr>
              <a:t>connecting laptop needs its IP address, addr of first-hop router, addr of DNS server: use DHCP</a:t>
            </a:r>
          </a:p>
        </p:txBody>
      </p:sp>
      <p:sp>
        <p:nvSpPr>
          <p:cNvPr id="68612" name="Freeform 3"/>
          <p:cNvSpPr>
            <a:spLocks/>
          </p:cNvSpPr>
          <p:nvPr/>
        </p:nvSpPr>
        <p:spPr bwMode="auto">
          <a:xfrm>
            <a:off x="773113" y="1428750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Line 36"/>
          <p:cNvSpPr>
            <a:spLocks noChangeShapeType="1"/>
          </p:cNvSpPr>
          <p:nvPr/>
        </p:nvSpPr>
        <p:spPr bwMode="auto">
          <a:xfrm flipV="1">
            <a:off x="3775075" y="2500313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4" name="Line 43"/>
          <p:cNvSpPr>
            <a:spLocks noChangeShapeType="1"/>
          </p:cNvSpPr>
          <p:nvPr/>
        </p:nvSpPr>
        <p:spPr bwMode="auto">
          <a:xfrm flipV="1">
            <a:off x="2665413" y="2673350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5" name="Line 44"/>
          <p:cNvSpPr>
            <a:spLocks noChangeShapeType="1"/>
          </p:cNvSpPr>
          <p:nvPr/>
        </p:nvSpPr>
        <p:spPr bwMode="auto">
          <a:xfrm flipV="1">
            <a:off x="3924300" y="2357438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6" name="Line 48"/>
          <p:cNvSpPr>
            <a:spLocks noChangeShapeType="1"/>
          </p:cNvSpPr>
          <p:nvPr/>
        </p:nvSpPr>
        <p:spPr bwMode="auto">
          <a:xfrm flipV="1">
            <a:off x="3279775" y="2892425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2" name="Text Box 44"/>
          <p:cNvSpPr txBox="1">
            <a:spLocks noChangeArrowheads="1"/>
          </p:cNvSpPr>
          <p:nvPr/>
        </p:nvSpPr>
        <p:spPr bwMode="auto">
          <a:xfrm>
            <a:off x="2562225" y="3967163"/>
            <a:ext cx="20256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smtClean="0">
                <a:cs typeface="+mn-cs"/>
              </a:rPr>
              <a:t>router with DHCP </a:t>
            </a:r>
          </a:p>
          <a:p>
            <a:pPr>
              <a:defRPr/>
            </a:pPr>
            <a:r>
              <a:rPr lang="en-US" i="1" smtClean="0">
                <a:cs typeface="+mn-cs"/>
              </a:rPr>
              <a:t>server built into </a:t>
            </a:r>
          </a:p>
          <a:p>
            <a:pPr>
              <a:defRPr/>
            </a:pPr>
            <a:r>
              <a:rPr lang="en-US" i="1" smtClean="0">
                <a:cs typeface="+mn-cs"/>
              </a:rPr>
              <a:t>router</a:t>
            </a:r>
          </a:p>
        </p:txBody>
      </p:sp>
      <p:sp>
        <p:nvSpPr>
          <p:cNvPr id="648344" name="Rectangle 152"/>
          <p:cNvSpPr>
            <a:spLocks noChangeArrowheads="1"/>
          </p:cNvSpPr>
          <p:nvPr/>
        </p:nvSpPr>
        <p:spPr bwMode="auto">
          <a:xfrm>
            <a:off x="5037138" y="2574925"/>
            <a:ext cx="3892550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200">
                <a:latin typeface="Gill Sans MT" charset="0"/>
              </a:rPr>
              <a:t>DHCP request encapsulated in UDP, encapsulated in IP, encapsulated in 802.1 Ethernet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200">
              <a:latin typeface="Gill Sans MT" charset="0"/>
            </a:endParaRPr>
          </a:p>
        </p:txBody>
      </p:sp>
      <p:sp>
        <p:nvSpPr>
          <p:cNvPr id="648345" name="Rectangle 153"/>
          <p:cNvSpPr>
            <a:spLocks noChangeArrowheads="1"/>
          </p:cNvSpPr>
          <p:nvPr/>
        </p:nvSpPr>
        <p:spPr bwMode="auto">
          <a:xfrm>
            <a:off x="5035550" y="3821113"/>
            <a:ext cx="3924300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200">
                <a:latin typeface="Gill Sans MT" charset="0"/>
                <a:ea typeface="ＭＳ Ｐゴシック" charset="0"/>
                <a:cs typeface="+mn-cs"/>
              </a:rPr>
              <a:t>Ethernet frame broadcast (dest: </a:t>
            </a:r>
            <a:r>
              <a:rPr lang="en-US" sz="1600">
                <a:latin typeface="Gill Sans MT" charset="0"/>
                <a:ea typeface="ＭＳ Ｐゴシック" charset="0"/>
                <a:cs typeface="+mn-cs"/>
              </a:rPr>
              <a:t>FFFFFFFFFFFF</a:t>
            </a:r>
            <a:r>
              <a:rPr lang="en-US" sz="2200">
                <a:latin typeface="Gill Sans MT" charset="0"/>
                <a:ea typeface="ＭＳ Ｐゴシック" charset="0"/>
                <a:cs typeface="+mn-cs"/>
              </a:rPr>
              <a:t>) on LAN, received at router running DHCP server</a:t>
            </a:r>
          </a:p>
        </p:txBody>
      </p:sp>
      <p:sp>
        <p:nvSpPr>
          <p:cNvPr id="648346" name="Rectangle 154"/>
          <p:cNvSpPr>
            <a:spLocks noChangeArrowheads="1"/>
          </p:cNvSpPr>
          <p:nvPr/>
        </p:nvSpPr>
        <p:spPr bwMode="auto">
          <a:xfrm>
            <a:off x="5033963" y="5157788"/>
            <a:ext cx="3802062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200">
                <a:latin typeface="Gill Sans MT" charset="0"/>
                <a:ea typeface="ＭＳ Ｐゴシック" charset="0"/>
                <a:cs typeface="+mn-cs"/>
              </a:rPr>
              <a:t>Ethernet demuxed to IP demuxed, UDP demuxed to DHCP </a:t>
            </a:r>
          </a:p>
        </p:txBody>
      </p:sp>
      <p:sp>
        <p:nvSpPr>
          <p:cNvPr id="49166" name="Text Box 155"/>
          <p:cNvSpPr txBox="1">
            <a:spLocks noChangeArrowheads="1"/>
          </p:cNvSpPr>
          <p:nvPr/>
        </p:nvSpPr>
        <p:spPr bwMode="auto">
          <a:xfrm>
            <a:off x="3327400" y="3284538"/>
            <a:ext cx="10477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1400" smtClean="0"/>
              <a:t>168.1.1.1</a:t>
            </a:r>
          </a:p>
          <a:p>
            <a:pPr>
              <a:defRPr/>
            </a:pPr>
            <a:endParaRPr lang="en-US" sz="1400" smtClean="0"/>
          </a:p>
        </p:txBody>
      </p:sp>
      <p:grpSp>
        <p:nvGrpSpPr>
          <p:cNvPr id="68622" name="Group 186"/>
          <p:cNvGrpSpPr>
            <a:grpSpLocks/>
          </p:cNvGrpSpPr>
          <p:nvPr/>
        </p:nvGrpSpPr>
        <p:grpSpPr bwMode="auto">
          <a:xfrm>
            <a:off x="3140075" y="2598738"/>
            <a:ext cx="963613" cy="300037"/>
            <a:chOff x="4410" y="1365"/>
            <a:chExt cx="663" cy="224"/>
          </a:xfrm>
        </p:grpSpPr>
        <p:sp>
          <p:nvSpPr>
            <p:cNvPr id="49343" name="Rectangle 187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344" name="AutoShape 188"/>
            <p:cNvSpPr>
              <a:spLocks noChangeArrowheads="1"/>
            </p:cNvSpPr>
            <p:nvPr/>
          </p:nvSpPr>
          <p:spPr bwMode="auto">
            <a:xfrm>
              <a:off x="4410" y="1369"/>
              <a:ext cx="663" cy="134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800" name="Freeform 189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801" name="Freeform 190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430 h 63"/>
                <a:gd name="T2" fmla="*/ 4225 w 280"/>
                <a:gd name="T3" fmla="*/ 418 h 63"/>
                <a:gd name="T4" fmla="*/ 24935 w 280"/>
                <a:gd name="T5" fmla="*/ 0 h 63"/>
                <a:gd name="T6" fmla="*/ 31835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802" name="Freeform 191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8623" name="Group 192"/>
          <p:cNvGrpSpPr>
            <a:grpSpLocks/>
          </p:cNvGrpSpPr>
          <p:nvPr/>
        </p:nvGrpSpPr>
        <p:grpSpPr bwMode="auto">
          <a:xfrm>
            <a:off x="2674938" y="3525838"/>
            <a:ext cx="1066800" cy="406400"/>
            <a:chOff x="4396" y="1245"/>
            <a:chExt cx="672" cy="248"/>
          </a:xfrm>
        </p:grpSpPr>
        <p:sp>
          <p:nvSpPr>
            <p:cNvPr id="68790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68791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68792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68793" name="Group 196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68796" name="Freeform 19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797" name="Freeform 19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9339" name="Line 199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340" name="Line 200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68624" name="Group 201"/>
          <p:cNvGrpSpPr>
            <a:grpSpLocks/>
          </p:cNvGrpSpPr>
          <p:nvPr/>
        </p:nvGrpSpPr>
        <p:grpSpPr bwMode="auto">
          <a:xfrm>
            <a:off x="2706688" y="3330575"/>
            <a:ext cx="423862" cy="647700"/>
            <a:chOff x="4140" y="429"/>
            <a:chExt cx="1425" cy="2396"/>
          </a:xfrm>
        </p:grpSpPr>
        <p:sp>
          <p:nvSpPr>
            <p:cNvPr id="68758" name="Freeform 20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304" name="Rectangle 203"/>
            <p:cNvSpPr>
              <a:spLocks noChangeArrowheads="1"/>
            </p:cNvSpPr>
            <p:nvPr/>
          </p:nvSpPr>
          <p:spPr bwMode="auto">
            <a:xfrm>
              <a:off x="4204" y="429"/>
              <a:ext cx="1051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760" name="Freeform 20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61" name="Freeform 20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307" name="Rectangle 206"/>
            <p:cNvSpPr>
              <a:spLocks noChangeArrowheads="1"/>
            </p:cNvSpPr>
            <p:nvPr/>
          </p:nvSpPr>
          <p:spPr bwMode="auto">
            <a:xfrm>
              <a:off x="4209" y="693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8763" name="Group 20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9333" name="AutoShape 208"/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6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9334" name="AutoShape 209"/>
              <p:cNvSpPr>
                <a:spLocks noChangeArrowheads="1"/>
              </p:cNvSpPr>
              <p:nvPr/>
            </p:nvSpPr>
            <p:spPr bwMode="auto">
              <a:xfrm>
                <a:off x="627" y="2587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49309" name="Rectangle 210"/>
            <p:cNvSpPr>
              <a:spLocks noChangeArrowheads="1"/>
            </p:cNvSpPr>
            <p:nvPr/>
          </p:nvSpPr>
          <p:spPr bwMode="auto">
            <a:xfrm>
              <a:off x="4225" y="1016"/>
              <a:ext cx="592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8765" name="Group 21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9331" name="AutoShape 212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9332" name="AutoShape 213"/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49311" name="Rectangle 214"/>
            <p:cNvSpPr>
              <a:spLocks noChangeArrowheads="1"/>
            </p:cNvSpPr>
            <p:nvPr/>
          </p:nvSpPr>
          <p:spPr bwMode="auto">
            <a:xfrm>
              <a:off x="4215" y="1357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312" name="Rectangle 215"/>
            <p:cNvSpPr>
              <a:spLocks noChangeArrowheads="1"/>
            </p:cNvSpPr>
            <p:nvPr/>
          </p:nvSpPr>
          <p:spPr bwMode="auto">
            <a:xfrm>
              <a:off x="4225" y="1656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8768" name="Group 21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9329" name="AutoShape 21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9330" name="AutoShape 218"/>
              <p:cNvSpPr>
                <a:spLocks noChangeArrowheads="1"/>
              </p:cNvSpPr>
              <p:nvPr/>
            </p:nvSpPr>
            <p:spPr bwMode="auto">
              <a:xfrm>
                <a:off x="624" y="2584"/>
                <a:ext cx="69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68769" name="Freeform 21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8770" name="Group 22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9327" name="AutoShape 221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5" cy="15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9328" name="AutoShape 222"/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49316" name="Rectangle 223"/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772" name="Freeform 22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73" name="Freeform 22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319" name="Oval 226"/>
            <p:cNvSpPr>
              <a:spLocks noChangeArrowheads="1"/>
            </p:cNvSpPr>
            <p:nvPr/>
          </p:nvSpPr>
          <p:spPr bwMode="auto">
            <a:xfrm>
              <a:off x="5517" y="2614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775" name="Freeform 22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321" name="AutoShape 228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322" name="AutoShape 229"/>
            <p:cNvSpPr>
              <a:spLocks noChangeArrowheads="1"/>
            </p:cNvSpPr>
            <p:nvPr/>
          </p:nvSpPr>
          <p:spPr bwMode="auto">
            <a:xfrm>
              <a:off x="4204" y="2713"/>
              <a:ext cx="1073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323" name="Oval 230"/>
            <p:cNvSpPr>
              <a:spLocks noChangeArrowheads="1"/>
            </p:cNvSpPr>
            <p:nvPr/>
          </p:nvSpPr>
          <p:spPr bwMode="auto">
            <a:xfrm>
              <a:off x="4305" y="2385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324" name="Oval 231"/>
            <p:cNvSpPr>
              <a:spLocks noChangeArrowheads="1"/>
            </p:cNvSpPr>
            <p:nvPr/>
          </p:nvSpPr>
          <p:spPr bwMode="auto">
            <a:xfrm>
              <a:off x="4487" y="2385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49325" name="Oval 232"/>
            <p:cNvSpPr>
              <a:spLocks noChangeArrowheads="1"/>
            </p:cNvSpPr>
            <p:nvPr/>
          </p:nvSpPr>
          <p:spPr bwMode="auto">
            <a:xfrm>
              <a:off x="4663" y="2379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326" name="Rectangle 233"/>
            <p:cNvSpPr>
              <a:spLocks noChangeArrowheads="1"/>
            </p:cNvSpPr>
            <p:nvPr/>
          </p:nvSpPr>
          <p:spPr bwMode="auto">
            <a:xfrm>
              <a:off x="5063" y="1833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68625" name="Group 234"/>
          <p:cNvGrpSpPr>
            <a:grpSpLocks/>
          </p:cNvGrpSpPr>
          <p:nvPr/>
        </p:nvGrpSpPr>
        <p:grpSpPr bwMode="auto">
          <a:xfrm>
            <a:off x="1978025" y="2295525"/>
            <a:ext cx="850900" cy="615950"/>
            <a:chOff x="4420" y="878"/>
            <a:chExt cx="614" cy="458"/>
          </a:xfrm>
        </p:grpSpPr>
        <p:pic>
          <p:nvPicPr>
            <p:cNvPr id="68736" name="Picture 235" descr="laptop_keyboar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737" name="Freeform 236"/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68738" name="Picture 237" descr="scre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739" name="Freeform 238"/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40" name="Freeform 239"/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41" name="Freeform 240"/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42" name="Freeform 241"/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43" name="Freeform 242"/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44" name="Freeform 243"/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8745" name="Group 244"/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68752" name="Freeform 245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753" name="Freeform 246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754" name="Freeform 247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755" name="Freeform 248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756" name="Freeform 249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757" name="Freeform 250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8746" name="Freeform 251"/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47" name="Freeform 252"/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48" name="Freeform 253"/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49" name="Freeform 254"/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50" name="Freeform 255"/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51" name="Freeform 256"/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8226" name="AutoShape 34"/>
          <p:cNvSpPr>
            <a:spLocks noChangeArrowheads="1"/>
          </p:cNvSpPr>
          <p:nvPr/>
        </p:nvSpPr>
        <p:spPr bwMode="auto">
          <a:xfrm>
            <a:off x="830263" y="2422525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48237" name="Group 45"/>
          <p:cNvGrpSpPr>
            <a:grpSpLocks/>
          </p:cNvGrpSpPr>
          <p:nvPr/>
        </p:nvGrpSpPr>
        <p:grpSpPr bwMode="auto">
          <a:xfrm>
            <a:off x="1195388" y="1258888"/>
            <a:ext cx="976312" cy="1460500"/>
            <a:chOff x="651" y="681"/>
            <a:chExt cx="615" cy="920"/>
          </a:xfrm>
        </p:grpSpPr>
        <p:sp>
          <p:nvSpPr>
            <p:cNvPr id="68728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65999"/>
                  </a:schemeClr>
                </a:gs>
                <a:gs pos="100000">
                  <a:srgbClr val="000099">
                    <a:alpha val="6700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8729" name="Group 47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49275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9276" name="Text Box 49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smtClean="0">
                    <a:cs typeface="+mn-cs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smtClean="0"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smtClean="0"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smtClean="0"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smtClean="0">
                    <a:cs typeface="+mn-cs"/>
                  </a:rPr>
                  <a:t>Phy</a:t>
                </a:r>
              </a:p>
            </p:txBody>
          </p:sp>
          <p:sp>
            <p:nvSpPr>
              <p:cNvPr id="49277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9278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9279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9280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648246" name="Group 54"/>
          <p:cNvGrpSpPr>
            <a:grpSpLocks/>
          </p:cNvGrpSpPr>
          <p:nvPr/>
        </p:nvGrpSpPr>
        <p:grpSpPr bwMode="auto">
          <a:xfrm>
            <a:off x="520700" y="1317625"/>
            <a:ext cx="544513" cy="244475"/>
            <a:chOff x="844" y="3337"/>
            <a:chExt cx="343" cy="154"/>
          </a:xfrm>
        </p:grpSpPr>
        <p:sp>
          <p:nvSpPr>
            <p:cNvPr id="49271" name="Rectangle 55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272" name="Text Box 56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smtClean="0">
                  <a:solidFill>
                    <a:schemeClr val="bg1"/>
                  </a:solidFill>
                  <a:cs typeface="+mn-cs"/>
                </a:rPr>
                <a:t>DHCP</a:t>
              </a:r>
            </a:p>
          </p:txBody>
        </p:sp>
      </p:grpSp>
      <p:grpSp>
        <p:nvGrpSpPr>
          <p:cNvPr id="648249" name="Group 57"/>
          <p:cNvGrpSpPr>
            <a:grpSpLocks/>
          </p:cNvGrpSpPr>
          <p:nvPr/>
        </p:nvGrpSpPr>
        <p:grpSpPr bwMode="auto">
          <a:xfrm>
            <a:off x="66675" y="1336675"/>
            <a:ext cx="1081088" cy="1166813"/>
            <a:chOff x="42" y="744"/>
            <a:chExt cx="681" cy="735"/>
          </a:xfrm>
        </p:grpSpPr>
        <p:grpSp>
          <p:nvGrpSpPr>
            <p:cNvPr id="68694" name="Group 58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68696" name="Group 59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68721" name="Group 60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49269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49270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smtClean="0">
                        <a:solidFill>
                          <a:schemeClr val="bg1"/>
                        </a:solidFill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49267" name="Rectangle 63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268" name="Rectangle 64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68697" name="Group 65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68715" name="Group 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49264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49265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smtClean="0">
                        <a:solidFill>
                          <a:schemeClr val="bg1"/>
                        </a:solidFill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68716" name="Group 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49262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49263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</p:grpSp>
          <p:grpSp>
            <p:nvGrpSpPr>
              <p:cNvPr id="68698" name="Group 72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49258" name="Rectangle 73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259" name="Rectangle 74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68699" name="Group 75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68700" name="Group 76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68704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68707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49256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49257" name="Text Box 8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smtClean="0">
                            <a:solidFill>
                              <a:schemeClr val="bg1"/>
                            </a:solidFill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68708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49254" name="Rectangle 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49255" name="Rectangle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/>
                      </a:p>
                    </p:txBody>
                  </p:sp>
                </p:grpSp>
              </p:grpSp>
              <p:sp>
                <p:nvSpPr>
                  <p:cNvPr id="49250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49251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49246" name="Rectangle 86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247" name="Rectangle 87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248" name="Rectangle 88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49240" name="AutoShape 89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648282" name="Group 90"/>
          <p:cNvGrpSpPr>
            <a:grpSpLocks/>
          </p:cNvGrpSpPr>
          <p:nvPr/>
        </p:nvGrpSpPr>
        <p:grpSpPr bwMode="auto">
          <a:xfrm>
            <a:off x="650875" y="2544763"/>
            <a:ext cx="1081088" cy="244475"/>
            <a:chOff x="504" y="3523"/>
            <a:chExt cx="681" cy="154"/>
          </a:xfrm>
        </p:grpSpPr>
        <p:grpSp>
          <p:nvGrpSpPr>
            <p:cNvPr id="68681" name="Group 91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68685" name="Group 92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68688" name="Group 93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49237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49238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smtClean="0">
                        <a:solidFill>
                          <a:schemeClr val="bg1"/>
                        </a:solidFill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68689" name="Group 96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49235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49236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</p:grpSp>
          <p:sp>
            <p:nvSpPr>
              <p:cNvPr id="49231" name="Rectangle 99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9232" name="Rectangle 100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49227" name="Rectangle 101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228" name="Rectangle 102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229" name="Rectangle 103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648296" name="Group 104"/>
          <p:cNvGrpSpPr>
            <a:grpSpLocks/>
          </p:cNvGrpSpPr>
          <p:nvPr/>
        </p:nvGrpSpPr>
        <p:grpSpPr bwMode="auto">
          <a:xfrm>
            <a:off x="1477963" y="3236913"/>
            <a:ext cx="1316037" cy="1314450"/>
            <a:chOff x="931" y="1941"/>
            <a:chExt cx="829" cy="828"/>
          </a:xfrm>
        </p:grpSpPr>
        <p:sp>
          <p:nvSpPr>
            <p:cNvPr id="68673" name="Freeform 105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10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64998"/>
                  </a:schemeClr>
                </a:gs>
                <a:gs pos="100000">
                  <a:srgbClr val="000099">
                    <a:alpha val="64998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8674" name="Group 106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49220" name="Rectangle 10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9221" name="Text Box 108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smtClean="0">
                    <a:cs typeface="+mn-cs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smtClean="0"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smtClean="0"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smtClean="0"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smtClean="0">
                    <a:cs typeface="+mn-cs"/>
                  </a:rPr>
                  <a:t>Phy</a:t>
                </a:r>
              </a:p>
            </p:txBody>
          </p:sp>
          <p:sp>
            <p:nvSpPr>
              <p:cNvPr id="49222" name="Line 10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9223" name="Line 11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9224" name="Line 11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9225" name="Line 11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648305" name="Group 113"/>
          <p:cNvGrpSpPr>
            <a:grpSpLocks/>
          </p:cNvGrpSpPr>
          <p:nvPr/>
        </p:nvGrpSpPr>
        <p:grpSpPr bwMode="auto">
          <a:xfrm>
            <a:off x="339725" y="3136900"/>
            <a:ext cx="1081088" cy="1217613"/>
            <a:chOff x="1404" y="3105"/>
            <a:chExt cx="681" cy="767"/>
          </a:xfrm>
        </p:grpSpPr>
        <p:grpSp>
          <p:nvGrpSpPr>
            <p:cNvPr id="68638" name="Group 11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68643" name="Group 11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68668" name="Group 11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49216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49217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smtClean="0">
                        <a:solidFill>
                          <a:schemeClr val="bg1"/>
                        </a:solidFill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49214" name="Rectangle 11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215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68644" name="Group 12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68662" name="Group 12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49211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49212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smtClean="0">
                        <a:solidFill>
                          <a:schemeClr val="bg1"/>
                        </a:solidFill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68663" name="Group 12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49209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49210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</p:grpSp>
          <p:grpSp>
            <p:nvGrpSpPr>
              <p:cNvPr id="68645" name="Group 12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49205" name="Rectangle 12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206" name="Rectangle 13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68646" name="Group 13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68647" name="Group 13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68651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68654" name="Group 1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49203" name="Rectangl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49204" name="Text Box 1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smtClean="0">
                            <a:solidFill>
                              <a:schemeClr val="bg1"/>
                            </a:solidFill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68655" name="Group 1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49201" name="Rectangle 1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49202" name="Rectangle 1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/>
                      </a:p>
                    </p:txBody>
                  </p:sp>
                </p:grpSp>
              </p:grpSp>
              <p:sp>
                <p:nvSpPr>
                  <p:cNvPr id="49197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49198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49193" name="Rectangle 14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194" name="Rectangle 14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195" name="Rectangle 14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49184" name="AutoShape 14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8640" name="Group 146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49186" name="Rectangle 147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9187" name="Text Box 148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smtClean="0">
                    <a:solidFill>
                      <a:schemeClr val="bg1"/>
                    </a:solidFill>
                    <a:cs typeface="+mn-cs"/>
                  </a:rPr>
                  <a:t>DHCP</a:t>
                </a:r>
              </a:p>
            </p:txBody>
          </p:sp>
        </p:grpSp>
      </p:grpSp>
      <p:grpSp>
        <p:nvGrpSpPr>
          <p:cNvPr id="648341" name="Group 149"/>
          <p:cNvGrpSpPr>
            <a:grpSpLocks/>
          </p:cNvGrpSpPr>
          <p:nvPr/>
        </p:nvGrpSpPr>
        <p:grpSpPr bwMode="auto">
          <a:xfrm>
            <a:off x="803275" y="3333750"/>
            <a:ext cx="544513" cy="244475"/>
            <a:chOff x="844" y="3337"/>
            <a:chExt cx="343" cy="154"/>
          </a:xfrm>
        </p:grpSpPr>
        <p:sp>
          <p:nvSpPr>
            <p:cNvPr id="49181" name="Rectangle 150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182" name="Text Box 151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smtClean="0">
                  <a:solidFill>
                    <a:schemeClr val="bg1"/>
                  </a:solidFill>
                  <a:cs typeface="+mn-cs"/>
                </a:rPr>
                <a:t>DHCP</a:t>
              </a:r>
            </a:p>
          </p:txBody>
        </p:sp>
      </p:grpSp>
      <p:sp>
        <p:nvSpPr>
          <p:cNvPr id="49180" name="Rectangle 259"/>
          <p:cNvSpPr>
            <a:spLocks noGrp="1" noChangeArrowheads="1"/>
          </p:cNvSpPr>
          <p:nvPr>
            <p:ph type="title"/>
          </p:nvPr>
        </p:nvSpPr>
        <p:spPr>
          <a:xfrm>
            <a:off x="323850" y="77788"/>
            <a:ext cx="4354513" cy="942975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DHCP: example</a:t>
            </a:r>
          </a:p>
        </p:txBody>
      </p:sp>
    </p:spTree>
    <p:extLst>
      <p:ext uri="{BB962C8B-B14F-4D97-AF65-F5344CB8AC3E}">
        <p14:creationId xmlns:p14="http://schemas.microsoft.com/office/powerpoint/2010/main" val="2780680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648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4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4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4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1144E-6 L 0.26823 -0.00139 L 0.10833 0.27287 L -0.01806 0.27125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648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3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48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64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5" grpId="0" build="p"/>
      <p:bldP spid="648344" grpId="0"/>
      <p:bldP spid="648345" grpId="0"/>
      <p:bldP spid="648346" grpId="0"/>
      <p:bldP spid="648226" grpId="0" animBg="1"/>
      <p:bldP spid="64822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7138" y="1158875"/>
            <a:ext cx="3430587" cy="15732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200">
                <a:latin typeface="Gill Sans MT" charset="0"/>
                <a:ea typeface="MS PGothic" charset="0"/>
              </a:rPr>
              <a:t>DCP server formulates DHCP ACK containing client</a:t>
            </a:r>
            <a:r>
              <a:rPr lang="ja-JP" altLang="en-US" sz="2200">
                <a:latin typeface="Gill Sans MT" charset="0"/>
                <a:ea typeface="MS PGothic" charset="0"/>
              </a:rPr>
              <a:t>’</a:t>
            </a:r>
            <a:r>
              <a:rPr lang="en-US" altLang="ja-JP" sz="2200">
                <a:latin typeface="Gill Sans MT" charset="0"/>
                <a:ea typeface="MS PGothic" charset="0"/>
              </a:rPr>
              <a:t>s IP address, IP address of first-hop router for client, name &amp; IP address of DNS server</a:t>
            </a:r>
          </a:p>
          <a:p>
            <a:pPr>
              <a:defRPr/>
            </a:pPr>
            <a:endParaRPr lang="en-US" sz="1800">
              <a:latin typeface="Gill Sans MT" charset="0"/>
              <a:ea typeface="MS PGothic" charset="0"/>
            </a:endParaRPr>
          </a:p>
        </p:txBody>
      </p:sp>
      <p:sp>
        <p:nvSpPr>
          <p:cNvPr id="69637" name="Freeform 3"/>
          <p:cNvSpPr>
            <a:spLocks/>
          </p:cNvSpPr>
          <p:nvPr/>
        </p:nvSpPr>
        <p:spPr bwMode="auto">
          <a:xfrm>
            <a:off x="773113" y="1428750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8" name="Line 36"/>
          <p:cNvSpPr>
            <a:spLocks noChangeShapeType="1"/>
          </p:cNvSpPr>
          <p:nvPr/>
        </p:nvSpPr>
        <p:spPr bwMode="auto">
          <a:xfrm flipV="1">
            <a:off x="3775075" y="251142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9" name="Line 43"/>
          <p:cNvSpPr>
            <a:spLocks noChangeShapeType="1"/>
          </p:cNvSpPr>
          <p:nvPr/>
        </p:nvSpPr>
        <p:spPr bwMode="auto">
          <a:xfrm flipV="1">
            <a:off x="2665413" y="2673350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Line 44"/>
          <p:cNvSpPr>
            <a:spLocks noChangeShapeType="1"/>
          </p:cNvSpPr>
          <p:nvPr/>
        </p:nvSpPr>
        <p:spPr bwMode="auto">
          <a:xfrm flipV="1">
            <a:off x="3924300" y="236855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Line 48"/>
          <p:cNvSpPr>
            <a:spLocks noChangeShapeType="1"/>
          </p:cNvSpPr>
          <p:nvPr/>
        </p:nvSpPr>
        <p:spPr bwMode="auto">
          <a:xfrm flipV="1">
            <a:off x="3279775" y="2903538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9364" name="Rectangle 148"/>
          <p:cNvSpPr>
            <a:spLocks noChangeArrowheads="1"/>
          </p:cNvSpPr>
          <p:nvPr/>
        </p:nvSpPr>
        <p:spPr bwMode="auto">
          <a:xfrm>
            <a:off x="5030788" y="2930525"/>
            <a:ext cx="3421062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200">
                <a:latin typeface="Gill Sans MT" charset="0"/>
                <a:ea typeface="ＭＳ Ｐゴシック" charset="0"/>
                <a:cs typeface="+mn-cs"/>
              </a:rPr>
              <a:t>encapsulation of DHCP server, frame forwarded to client, demuxing up to DHCP at client</a:t>
            </a:r>
          </a:p>
        </p:txBody>
      </p:sp>
      <p:sp>
        <p:nvSpPr>
          <p:cNvPr id="50188" name="Rectangle 152"/>
          <p:cNvSpPr>
            <a:spLocks noGrp="1" noChangeArrowheads="1"/>
          </p:cNvSpPr>
          <p:nvPr>
            <p:ph type="title"/>
          </p:nvPr>
        </p:nvSpPr>
        <p:spPr>
          <a:xfrm>
            <a:off x="323850" y="77788"/>
            <a:ext cx="4354513" cy="942975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DHCP: example</a:t>
            </a:r>
          </a:p>
        </p:txBody>
      </p:sp>
      <p:grpSp>
        <p:nvGrpSpPr>
          <p:cNvPr id="69644" name="Group 153"/>
          <p:cNvGrpSpPr>
            <a:grpSpLocks/>
          </p:cNvGrpSpPr>
          <p:nvPr/>
        </p:nvGrpSpPr>
        <p:grpSpPr bwMode="auto">
          <a:xfrm>
            <a:off x="1978025" y="2295525"/>
            <a:ext cx="850900" cy="615950"/>
            <a:chOff x="4420" y="878"/>
            <a:chExt cx="614" cy="458"/>
          </a:xfrm>
        </p:grpSpPr>
        <p:pic>
          <p:nvPicPr>
            <p:cNvPr id="69800" name="Picture 154" descr="laptop_keyboar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801" name="Freeform 155"/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69802" name="Picture 156" descr="scre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803" name="Freeform 157"/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804" name="Freeform 158"/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805" name="Freeform 159"/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806" name="Freeform 160"/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807" name="Freeform 161"/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808" name="Freeform 162"/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9809" name="Group 163"/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69816" name="Freeform 164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817" name="Freeform 165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818" name="Freeform 166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819" name="Freeform 167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820" name="Freeform 168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821" name="Freeform 169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9810" name="Freeform 170"/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811" name="Freeform 171"/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812" name="Freeform 172"/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813" name="Freeform 173"/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814" name="Freeform 174"/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815" name="Freeform 175"/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190" name="Text Box 176"/>
          <p:cNvSpPr txBox="1">
            <a:spLocks noChangeArrowheads="1"/>
          </p:cNvSpPr>
          <p:nvPr/>
        </p:nvSpPr>
        <p:spPr bwMode="auto">
          <a:xfrm>
            <a:off x="2562225" y="3967163"/>
            <a:ext cx="20256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smtClean="0">
                <a:cs typeface="+mn-cs"/>
              </a:rPr>
              <a:t>router with DHCP </a:t>
            </a:r>
          </a:p>
          <a:p>
            <a:pPr>
              <a:defRPr/>
            </a:pPr>
            <a:r>
              <a:rPr lang="en-US" i="1" smtClean="0">
                <a:cs typeface="+mn-cs"/>
              </a:rPr>
              <a:t>server built into </a:t>
            </a:r>
          </a:p>
          <a:p>
            <a:pPr>
              <a:defRPr/>
            </a:pPr>
            <a:r>
              <a:rPr lang="en-US" i="1" smtClean="0">
                <a:cs typeface="+mn-cs"/>
              </a:rPr>
              <a:t>router</a:t>
            </a:r>
          </a:p>
        </p:txBody>
      </p:sp>
      <p:grpSp>
        <p:nvGrpSpPr>
          <p:cNvPr id="69646" name="Group 177"/>
          <p:cNvGrpSpPr>
            <a:grpSpLocks/>
          </p:cNvGrpSpPr>
          <p:nvPr/>
        </p:nvGrpSpPr>
        <p:grpSpPr bwMode="auto">
          <a:xfrm>
            <a:off x="2674938" y="3525838"/>
            <a:ext cx="1066800" cy="406400"/>
            <a:chOff x="4396" y="1245"/>
            <a:chExt cx="672" cy="248"/>
          </a:xfrm>
        </p:grpSpPr>
        <p:sp>
          <p:nvSpPr>
            <p:cNvPr id="69792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69793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69794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69795" name="Group 181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69798" name="Freeform 18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99" name="Freeform 18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341" name="Line 184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342" name="Line 185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69647" name="Group 186"/>
          <p:cNvGrpSpPr>
            <a:grpSpLocks/>
          </p:cNvGrpSpPr>
          <p:nvPr/>
        </p:nvGrpSpPr>
        <p:grpSpPr bwMode="auto">
          <a:xfrm>
            <a:off x="2706688" y="3330575"/>
            <a:ext cx="423862" cy="647700"/>
            <a:chOff x="4140" y="429"/>
            <a:chExt cx="1425" cy="2396"/>
          </a:xfrm>
        </p:grpSpPr>
        <p:sp>
          <p:nvSpPr>
            <p:cNvPr id="69760" name="Freeform 18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306" name="Rectangle 188"/>
            <p:cNvSpPr>
              <a:spLocks noChangeArrowheads="1"/>
            </p:cNvSpPr>
            <p:nvPr/>
          </p:nvSpPr>
          <p:spPr bwMode="auto">
            <a:xfrm>
              <a:off x="4204" y="429"/>
              <a:ext cx="1051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762" name="Freeform 18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63" name="Freeform 19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309" name="Rectangle 191"/>
            <p:cNvSpPr>
              <a:spLocks noChangeArrowheads="1"/>
            </p:cNvSpPr>
            <p:nvPr/>
          </p:nvSpPr>
          <p:spPr bwMode="auto">
            <a:xfrm>
              <a:off x="4209" y="693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9765" name="Group 19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0335" name="AutoShape 193"/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6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336" name="AutoShape 194"/>
              <p:cNvSpPr>
                <a:spLocks noChangeArrowheads="1"/>
              </p:cNvSpPr>
              <p:nvPr/>
            </p:nvSpPr>
            <p:spPr bwMode="auto">
              <a:xfrm>
                <a:off x="627" y="2587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50311" name="Rectangle 195"/>
            <p:cNvSpPr>
              <a:spLocks noChangeArrowheads="1"/>
            </p:cNvSpPr>
            <p:nvPr/>
          </p:nvSpPr>
          <p:spPr bwMode="auto">
            <a:xfrm>
              <a:off x="4225" y="1016"/>
              <a:ext cx="592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9767" name="Group 19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0333" name="AutoShape 197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334" name="AutoShape 198"/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50313" name="Rectangle 199"/>
            <p:cNvSpPr>
              <a:spLocks noChangeArrowheads="1"/>
            </p:cNvSpPr>
            <p:nvPr/>
          </p:nvSpPr>
          <p:spPr bwMode="auto">
            <a:xfrm>
              <a:off x="4215" y="1357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314" name="Rectangle 200"/>
            <p:cNvSpPr>
              <a:spLocks noChangeArrowheads="1"/>
            </p:cNvSpPr>
            <p:nvPr/>
          </p:nvSpPr>
          <p:spPr bwMode="auto">
            <a:xfrm>
              <a:off x="4225" y="1656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9770" name="Group 20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0331" name="AutoShape 202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332" name="AutoShape 203"/>
              <p:cNvSpPr>
                <a:spLocks noChangeArrowheads="1"/>
              </p:cNvSpPr>
              <p:nvPr/>
            </p:nvSpPr>
            <p:spPr bwMode="auto">
              <a:xfrm>
                <a:off x="624" y="2584"/>
                <a:ext cx="69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69771" name="Freeform 20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9772" name="Group 20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0329" name="AutoShape 206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5" cy="15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330" name="AutoShape 207"/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50318" name="Rectangle 208"/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774" name="Freeform 20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75" name="Freeform 21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321" name="Oval 211"/>
            <p:cNvSpPr>
              <a:spLocks noChangeArrowheads="1"/>
            </p:cNvSpPr>
            <p:nvPr/>
          </p:nvSpPr>
          <p:spPr bwMode="auto">
            <a:xfrm>
              <a:off x="5517" y="2614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777" name="Freeform 21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323" name="AutoShape 213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324" name="AutoShape 214"/>
            <p:cNvSpPr>
              <a:spLocks noChangeArrowheads="1"/>
            </p:cNvSpPr>
            <p:nvPr/>
          </p:nvSpPr>
          <p:spPr bwMode="auto">
            <a:xfrm>
              <a:off x="4204" y="2713"/>
              <a:ext cx="1073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325" name="Oval 215"/>
            <p:cNvSpPr>
              <a:spLocks noChangeArrowheads="1"/>
            </p:cNvSpPr>
            <p:nvPr/>
          </p:nvSpPr>
          <p:spPr bwMode="auto">
            <a:xfrm>
              <a:off x="4305" y="2385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326" name="Oval 216"/>
            <p:cNvSpPr>
              <a:spLocks noChangeArrowheads="1"/>
            </p:cNvSpPr>
            <p:nvPr/>
          </p:nvSpPr>
          <p:spPr bwMode="auto">
            <a:xfrm>
              <a:off x="4487" y="2385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50327" name="Oval 217"/>
            <p:cNvSpPr>
              <a:spLocks noChangeArrowheads="1"/>
            </p:cNvSpPr>
            <p:nvPr/>
          </p:nvSpPr>
          <p:spPr bwMode="auto">
            <a:xfrm>
              <a:off x="4663" y="2379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328" name="Rectangle 218"/>
            <p:cNvSpPr>
              <a:spLocks noChangeArrowheads="1"/>
            </p:cNvSpPr>
            <p:nvPr/>
          </p:nvSpPr>
          <p:spPr bwMode="auto">
            <a:xfrm>
              <a:off x="5063" y="1833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9648" name="Line 36"/>
          <p:cNvSpPr>
            <a:spLocks noChangeShapeType="1"/>
          </p:cNvSpPr>
          <p:nvPr/>
        </p:nvSpPr>
        <p:spPr bwMode="auto">
          <a:xfrm flipV="1">
            <a:off x="3775075" y="2500313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9649" name="Group 220"/>
          <p:cNvGrpSpPr>
            <a:grpSpLocks/>
          </p:cNvGrpSpPr>
          <p:nvPr/>
        </p:nvGrpSpPr>
        <p:grpSpPr bwMode="auto">
          <a:xfrm>
            <a:off x="3140075" y="2598738"/>
            <a:ext cx="963613" cy="300037"/>
            <a:chOff x="4410" y="1365"/>
            <a:chExt cx="663" cy="224"/>
          </a:xfrm>
        </p:grpSpPr>
        <p:sp>
          <p:nvSpPr>
            <p:cNvPr id="50300" name="Rectangle 221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301" name="AutoShape 222"/>
            <p:cNvSpPr>
              <a:spLocks noChangeArrowheads="1"/>
            </p:cNvSpPr>
            <p:nvPr/>
          </p:nvSpPr>
          <p:spPr bwMode="auto">
            <a:xfrm>
              <a:off x="4410" y="1369"/>
              <a:ext cx="663" cy="134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757" name="Freeform 223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58" name="Freeform 224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430 h 63"/>
                <a:gd name="T2" fmla="*/ 4225 w 280"/>
                <a:gd name="T3" fmla="*/ 418 h 63"/>
                <a:gd name="T4" fmla="*/ 24935 w 280"/>
                <a:gd name="T5" fmla="*/ 0 h 63"/>
                <a:gd name="T6" fmla="*/ 31835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759" name="Freeform 225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49269" name="Group 53"/>
          <p:cNvGrpSpPr>
            <a:grpSpLocks/>
          </p:cNvGrpSpPr>
          <p:nvPr/>
        </p:nvGrpSpPr>
        <p:grpSpPr bwMode="auto">
          <a:xfrm>
            <a:off x="352425" y="3319463"/>
            <a:ext cx="1081088" cy="1166812"/>
            <a:chOff x="42" y="744"/>
            <a:chExt cx="681" cy="735"/>
          </a:xfrm>
        </p:grpSpPr>
        <p:grpSp>
          <p:nvGrpSpPr>
            <p:cNvPr id="69723" name="Group 54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69725" name="Group 5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69750" name="Group 5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50298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0299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smtClean="0">
                        <a:solidFill>
                          <a:schemeClr val="bg1"/>
                        </a:solidFill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50296" name="Rectangle 5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0297" name="Rectangle 6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69726" name="Group 6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69744" name="Group 6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50293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0294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smtClean="0">
                        <a:solidFill>
                          <a:schemeClr val="bg1"/>
                        </a:solidFill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69745" name="Group 6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50291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0292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</p:grpSp>
          <p:grpSp>
            <p:nvGrpSpPr>
              <p:cNvPr id="69727" name="Group 6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50287" name="Rectangle 6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0288" name="Rectangle 7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69728" name="Group 7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69729" name="Group 7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69733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69736" name="Group 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50285" name="Rectangle 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50286" name="Text Box 7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smtClean="0">
                            <a:solidFill>
                              <a:schemeClr val="bg1"/>
                            </a:solidFill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69737" name="Group 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50283" name="Rectangle 7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50284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/>
                      </a:p>
                    </p:txBody>
                  </p:sp>
                </p:grpSp>
              </p:grpSp>
              <p:sp>
                <p:nvSpPr>
                  <p:cNvPr id="50279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0280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50275" name="Rectangle 8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0276" name="Rectangle 8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0277" name="Rectangle 8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50269" name="AutoShape 85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649302" name="Group 86"/>
          <p:cNvGrpSpPr>
            <a:grpSpLocks/>
          </p:cNvGrpSpPr>
          <p:nvPr/>
        </p:nvGrpSpPr>
        <p:grpSpPr bwMode="auto">
          <a:xfrm>
            <a:off x="449263" y="4405313"/>
            <a:ext cx="1081087" cy="244475"/>
            <a:chOff x="504" y="3523"/>
            <a:chExt cx="681" cy="154"/>
          </a:xfrm>
        </p:grpSpPr>
        <p:grpSp>
          <p:nvGrpSpPr>
            <p:cNvPr id="69710" name="Group 87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69714" name="Group 88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69717" name="Group 89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50266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0267" name="Text Box 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smtClean="0">
                        <a:solidFill>
                          <a:schemeClr val="bg1"/>
                        </a:solidFill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69718" name="Group 92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50264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0265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</p:grpSp>
          <p:sp>
            <p:nvSpPr>
              <p:cNvPr id="50260" name="Rectangle 95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261" name="Rectangle 96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50256" name="Rectangle 97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257" name="Rectangle 98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258" name="Rectangle 99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649316" name="Group 100"/>
          <p:cNvGrpSpPr>
            <a:grpSpLocks/>
          </p:cNvGrpSpPr>
          <p:nvPr/>
        </p:nvGrpSpPr>
        <p:grpSpPr bwMode="auto">
          <a:xfrm>
            <a:off x="1477963" y="3236913"/>
            <a:ext cx="1316037" cy="1314450"/>
            <a:chOff x="931" y="1941"/>
            <a:chExt cx="829" cy="828"/>
          </a:xfrm>
        </p:grpSpPr>
        <p:sp>
          <p:nvSpPr>
            <p:cNvPr id="69702" name="Freeform 101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10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65999"/>
                  </a:schemeClr>
                </a:gs>
                <a:gs pos="100000">
                  <a:srgbClr val="000099">
                    <a:alpha val="65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9703" name="Group 102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50249" name="Rectangle 103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250" name="Text Box 104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smtClean="0">
                    <a:cs typeface="+mn-cs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smtClean="0"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smtClean="0"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smtClean="0"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smtClean="0">
                    <a:cs typeface="+mn-cs"/>
                  </a:rPr>
                  <a:t>Phy</a:t>
                </a:r>
              </a:p>
            </p:txBody>
          </p:sp>
          <p:sp>
            <p:nvSpPr>
              <p:cNvPr id="50251" name="Line 105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252" name="Line 106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253" name="Line 107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254" name="Line 108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649361" name="Group 145"/>
          <p:cNvGrpSpPr>
            <a:grpSpLocks/>
          </p:cNvGrpSpPr>
          <p:nvPr/>
        </p:nvGrpSpPr>
        <p:grpSpPr bwMode="auto">
          <a:xfrm>
            <a:off x="803275" y="3344863"/>
            <a:ext cx="544513" cy="244475"/>
            <a:chOff x="844" y="3337"/>
            <a:chExt cx="343" cy="154"/>
          </a:xfrm>
        </p:grpSpPr>
        <p:sp>
          <p:nvSpPr>
            <p:cNvPr id="50245" name="Rectangle 146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246" name="Text Box 147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smtClean="0">
                  <a:solidFill>
                    <a:schemeClr val="bg1"/>
                  </a:solidFill>
                  <a:cs typeface="+mn-cs"/>
                </a:rPr>
                <a:t>DHCP</a:t>
              </a:r>
            </a:p>
          </p:txBody>
        </p:sp>
      </p:grpSp>
      <p:grpSp>
        <p:nvGrpSpPr>
          <p:cNvPr id="649260" name="Group 44"/>
          <p:cNvGrpSpPr>
            <a:grpSpLocks/>
          </p:cNvGrpSpPr>
          <p:nvPr/>
        </p:nvGrpSpPr>
        <p:grpSpPr bwMode="auto">
          <a:xfrm>
            <a:off x="1195388" y="1247775"/>
            <a:ext cx="976312" cy="1460500"/>
            <a:chOff x="651" y="681"/>
            <a:chExt cx="615" cy="920"/>
          </a:xfrm>
        </p:grpSpPr>
        <p:sp>
          <p:nvSpPr>
            <p:cNvPr id="69692" name="Freeform 45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65999"/>
                  </a:schemeClr>
                </a:gs>
                <a:gs pos="100000">
                  <a:srgbClr val="000099">
                    <a:alpha val="65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9693" name="Group 46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50239" name="Rectangle 4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240" name="Text Box 48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smtClean="0">
                    <a:cs typeface="+mn-cs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smtClean="0"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smtClean="0"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smtClean="0"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smtClean="0">
                    <a:cs typeface="+mn-cs"/>
                  </a:rPr>
                  <a:t>Phy</a:t>
                </a:r>
              </a:p>
            </p:txBody>
          </p:sp>
          <p:sp>
            <p:nvSpPr>
              <p:cNvPr id="50241" name="Line 4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242" name="Line 5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243" name="Line 5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244" name="Line 5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649325" name="Group 109"/>
          <p:cNvGrpSpPr>
            <a:grpSpLocks/>
          </p:cNvGrpSpPr>
          <p:nvPr/>
        </p:nvGrpSpPr>
        <p:grpSpPr bwMode="auto">
          <a:xfrm>
            <a:off x="71438" y="1136650"/>
            <a:ext cx="1081087" cy="1217613"/>
            <a:chOff x="1404" y="3105"/>
            <a:chExt cx="681" cy="767"/>
          </a:xfrm>
        </p:grpSpPr>
        <p:grpSp>
          <p:nvGrpSpPr>
            <p:cNvPr id="69657" name="Group 110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69662" name="Group 111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69687" name="Group 112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50235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0236" name="Text Box 1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smtClean="0">
                        <a:solidFill>
                          <a:schemeClr val="bg1"/>
                        </a:solidFill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50233" name="Rectangle 115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0234" name="Rectangle 116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69663" name="Group 117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69681" name="Group 11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50230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0231" name="Text Box 1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smtClean="0">
                        <a:solidFill>
                          <a:schemeClr val="bg1"/>
                        </a:solidFill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69682" name="Group 121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50228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0229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</p:grpSp>
          <p:grpSp>
            <p:nvGrpSpPr>
              <p:cNvPr id="69664" name="Group 124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50224" name="Rectangle 125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0225" name="Rectangle 126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69665" name="Group 127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69666" name="Group 128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69670" name="Group 129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69673" name="Group 1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50222" name="Rectangle 1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50223" name="Text Box 13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smtClean="0">
                            <a:solidFill>
                              <a:schemeClr val="bg1"/>
                            </a:solidFill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69674" name="Group 1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50220" name="Rectangle 13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50221" name="Rectangl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/>
                      </a:p>
                    </p:txBody>
                  </p:sp>
                </p:grpSp>
              </p:grpSp>
              <p:sp>
                <p:nvSpPr>
                  <p:cNvPr id="50216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0217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50212" name="Rectangle 138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0213" name="Rectangle 139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0214" name="Rectangle 140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50203" name="AutoShape 141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9659" name="Group 142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50205" name="Rectangle 143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206" name="Text Box 144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smtClean="0">
                    <a:solidFill>
                      <a:schemeClr val="bg1"/>
                    </a:solidFill>
                    <a:cs typeface="+mn-cs"/>
                  </a:rPr>
                  <a:t>DHCP</a:t>
                </a:r>
              </a:p>
            </p:txBody>
          </p:sp>
        </p:grpSp>
      </p:grpSp>
      <p:sp>
        <p:nvSpPr>
          <p:cNvPr id="649442" name="Rectangle 226"/>
          <p:cNvSpPr>
            <a:spLocks noChangeArrowheads="1"/>
          </p:cNvSpPr>
          <p:nvPr/>
        </p:nvSpPr>
        <p:spPr bwMode="auto">
          <a:xfrm>
            <a:off x="5026025" y="4230688"/>
            <a:ext cx="3421063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200">
                <a:latin typeface="Gill Sans MT" charset="0"/>
              </a:rPr>
              <a:t>client now knows its IP address, name and IP address of DSN server, IP address of its first-hop router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20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368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4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69 0.03081 L 0.1533 0.0322 L 0.34896 -0.28446 L -0.04115 -0.28886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6493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51" y="-15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4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649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19" grpId="0" build="p"/>
      <p:bldP spid="649364" grpId="0" build="p"/>
      <p:bldP spid="64944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74625"/>
            <a:ext cx="3703638" cy="1143000"/>
          </a:xfrm>
        </p:spPr>
        <p:txBody>
          <a:bodyPr/>
          <a:lstStyle/>
          <a:p>
            <a:pPr>
              <a:lnSpc>
                <a:spcPct val="75000"/>
              </a:lnSpc>
              <a:defRPr/>
            </a:pPr>
            <a:r>
              <a:rPr lang="en-US" sz="3600">
                <a:ea typeface="ＭＳ Ｐゴシック" charset="0"/>
                <a:cs typeface="+mj-cs"/>
              </a:rPr>
              <a:t>DHCP: Wireshark output </a:t>
            </a:r>
            <a:r>
              <a:rPr lang="en-US" sz="3200">
                <a:ea typeface="ＭＳ Ｐゴシック" charset="0"/>
                <a:cs typeface="+mj-cs"/>
              </a:rPr>
              <a:t>(home LAN)</a:t>
            </a:r>
          </a:p>
        </p:txBody>
      </p:sp>
      <p:sp>
        <p:nvSpPr>
          <p:cNvPr id="51206" name="Text Box 4"/>
          <p:cNvSpPr txBox="1">
            <a:spLocks noChangeArrowheads="1"/>
          </p:cNvSpPr>
          <p:nvPr/>
        </p:nvSpPr>
        <p:spPr bwMode="auto">
          <a:xfrm>
            <a:off x="4570413" y="500063"/>
            <a:ext cx="4492625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1200" smtClean="0"/>
              <a:t>Message type: </a:t>
            </a:r>
            <a:r>
              <a:rPr lang="en-US" sz="1200" b="1" smtClean="0">
                <a:solidFill>
                  <a:srgbClr val="FF0000"/>
                </a:solidFill>
              </a:rPr>
              <a:t>Boot Reply (2)</a:t>
            </a:r>
          </a:p>
          <a:p>
            <a:pPr>
              <a:lnSpc>
                <a:spcPct val="90000"/>
              </a:lnSpc>
              <a:defRPr/>
            </a:pPr>
            <a:r>
              <a:rPr lang="en-US" sz="1200" smtClean="0"/>
              <a:t>Hardware type: Ethernet</a:t>
            </a:r>
          </a:p>
          <a:p>
            <a:pPr>
              <a:lnSpc>
                <a:spcPct val="90000"/>
              </a:lnSpc>
              <a:defRPr/>
            </a:pPr>
            <a:r>
              <a:rPr lang="en-US" sz="1200" smtClean="0"/>
              <a:t>Hardware address length: 6</a:t>
            </a:r>
          </a:p>
          <a:p>
            <a:pPr>
              <a:lnSpc>
                <a:spcPct val="90000"/>
              </a:lnSpc>
              <a:defRPr/>
            </a:pPr>
            <a:r>
              <a:rPr lang="en-US" sz="1200" smtClean="0"/>
              <a:t>Hops: 0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smtClean="0">
                <a:solidFill>
                  <a:srgbClr val="FF0000"/>
                </a:solidFill>
              </a:rPr>
              <a:t>Transaction ID: 0x6b3a11b7</a:t>
            </a:r>
          </a:p>
          <a:p>
            <a:pPr>
              <a:lnSpc>
                <a:spcPct val="90000"/>
              </a:lnSpc>
              <a:defRPr/>
            </a:pPr>
            <a:r>
              <a:rPr lang="en-US" sz="1200" smtClean="0"/>
              <a:t>Seconds elapsed: 0</a:t>
            </a:r>
          </a:p>
          <a:p>
            <a:pPr>
              <a:lnSpc>
                <a:spcPct val="90000"/>
              </a:lnSpc>
              <a:defRPr/>
            </a:pPr>
            <a:r>
              <a:rPr lang="en-US" sz="1200" smtClean="0"/>
              <a:t>Bootp flags: 0x0000 (Unicast)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smtClean="0">
                <a:solidFill>
                  <a:srgbClr val="FF0000"/>
                </a:solidFill>
              </a:rPr>
              <a:t>Client IP address: 192.168.1.101 (192.168.1.101)</a:t>
            </a:r>
          </a:p>
          <a:p>
            <a:pPr>
              <a:lnSpc>
                <a:spcPct val="90000"/>
              </a:lnSpc>
              <a:defRPr/>
            </a:pPr>
            <a:r>
              <a:rPr lang="en-US" sz="1200" smtClean="0"/>
              <a:t>Your (client) IP address: 0.0.0.0 (0.0.0.0)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smtClean="0">
                <a:solidFill>
                  <a:srgbClr val="FF0000"/>
                </a:solidFill>
              </a:rPr>
              <a:t>Next server IP address: 192.168.1.1 (192.168.1.1)</a:t>
            </a:r>
          </a:p>
          <a:p>
            <a:pPr>
              <a:lnSpc>
                <a:spcPct val="90000"/>
              </a:lnSpc>
              <a:defRPr/>
            </a:pPr>
            <a:r>
              <a:rPr lang="en-US" sz="1200" smtClean="0"/>
              <a:t>Relay agent IP address: 0.0.0.0 (0.0.0.0)</a:t>
            </a:r>
          </a:p>
          <a:p>
            <a:pPr>
              <a:lnSpc>
                <a:spcPct val="90000"/>
              </a:lnSpc>
              <a:defRPr/>
            </a:pPr>
            <a:r>
              <a:rPr lang="en-US" sz="1200" smtClean="0"/>
              <a:t>Client MAC address: Wistron_23:68:8a (00:16:d3:23:68:8a)</a:t>
            </a:r>
          </a:p>
          <a:p>
            <a:pPr>
              <a:lnSpc>
                <a:spcPct val="90000"/>
              </a:lnSpc>
              <a:defRPr/>
            </a:pPr>
            <a:r>
              <a:rPr lang="en-US" sz="1200" smtClean="0"/>
              <a:t>Server host name not given</a:t>
            </a:r>
          </a:p>
          <a:p>
            <a:pPr>
              <a:lnSpc>
                <a:spcPct val="90000"/>
              </a:lnSpc>
              <a:defRPr/>
            </a:pPr>
            <a:r>
              <a:rPr lang="en-US" sz="1200" smtClean="0"/>
              <a:t>Boot file name not given</a:t>
            </a:r>
          </a:p>
          <a:p>
            <a:pPr>
              <a:lnSpc>
                <a:spcPct val="90000"/>
              </a:lnSpc>
              <a:defRPr/>
            </a:pPr>
            <a:r>
              <a:rPr lang="en-US" sz="1200" smtClean="0"/>
              <a:t>Magic cookie: (OK)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smtClean="0">
                <a:solidFill>
                  <a:srgbClr val="FF0000"/>
                </a:solidFill>
              </a:rPr>
              <a:t>Option: (t=53,l=1) DHCP Message Type = DHCP ACK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smtClean="0">
                <a:solidFill>
                  <a:srgbClr val="FF0000"/>
                </a:solidFill>
              </a:rPr>
              <a:t>Option: (t=54,l=4) Server Identifier = 192.168.1.1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smtClean="0">
                <a:solidFill>
                  <a:srgbClr val="FF0000"/>
                </a:solidFill>
              </a:rPr>
              <a:t>Option: (t=1,l=4) Subnet Mask = 255.255.255.0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smtClean="0">
                <a:solidFill>
                  <a:srgbClr val="FF0000"/>
                </a:solidFill>
              </a:rPr>
              <a:t>Option: (t=3,l=4) Router = 192.168.1.1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smtClean="0">
                <a:solidFill>
                  <a:srgbClr val="FF0000"/>
                </a:solidFill>
              </a:rPr>
              <a:t>Option: (6) Domain Name Server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smtClean="0">
                <a:solidFill>
                  <a:srgbClr val="FF0000"/>
                </a:solidFill>
              </a:rPr>
              <a:t>     Length: 12; Value: 445747E2445749F244574092; 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smtClean="0">
                <a:solidFill>
                  <a:srgbClr val="FF0000"/>
                </a:solidFill>
              </a:rPr>
              <a:t>      IP Address: 68.87.71.226;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smtClean="0">
                <a:solidFill>
                  <a:srgbClr val="FF0000"/>
                </a:solidFill>
              </a:rPr>
              <a:t>      IP Address: 68.87.73.242; 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smtClean="0">
                <a:solidFill>
                  <a:srgbClr val="FF0000"/>
                </a:solidFill>
              </a:rPr>
              <a:t>      IP Address: 68.87.64.146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smtClean="0">
                <a:solidFill>
                  <a:srgbClr val="FF0000"/>
                </a:solidFill>
              </a:rPr>
              <a:t>Option: (t=15,l=20) Domain Name = "hsd1.ma.comcast.net."</a:t>
            </a:r>
          </a:p>
          <a:p>
            <a:pPr>
              <a:lnSpc>
                <a:spcPct val="90000"/>
              </a:lnSpc>
              <a:defRPr/>
            </a:pPr>
            <a:endParaRPr lang="en-US" sz="1000" smtClean="0"/>
          </a:p>
        </p:txBody>
      </p:sp>
      <p:sp>
        <p:nvSpPr>
          <p:cNvPr id="51207" name="Line 5"/>
          <p:cNvSpPr>
            <a:spLocks noChangeShapeType="1"/>
          </p:cNvSpPr>
          <p:nvPr/>
        </p:nvSpPr>
        <p:spPr bwMode="auto">
          <a:xfrm>
            <a:off x="4522788" y="298450"/>
            <a:ext cx="9525" cy="627697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51208" name="Text Box 6"/>
          <p:cNvSpPr txBox="1">
            <a:spLocks noChangeArrowheads="1"/>
          </p:cNvSpPr>
          <p:nvPr/>
        </p:nvSpPr>
        <p:spPr bwMode="auto">
          <a:xfrm>
            <a:off x="7634288" y="485775"/>
            <a:ext cx="846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solidFill>
                  <a:srgbClr val="CC0000"/>
                </a:solidFill>
                <a:cs typeface="+mn-cs"/>
              </a:rPr>
              <a:t>reply</a:t>
            </a:r>
          </a:p>
        </p:txBody>
      </p:sp>
      <p:sp>
        <p:nvSpPr>
          <p:cNvPr id="51209" name="Text Box 7"/>
          <p:cNvSpPr txBox="1">
            <a:spLocks noChangeArrowheads="1"/>
          </p:cNvSpPr>
          <p:nvPr/>
        </p:nvSpPr>
        <p:spPr bwMode="auto">
          <a:xfrm>
            <a:off x="157163" y="1506538"/>
            <a:ext cx="439420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1200" smtClean="0"/>
              <a:t>Message type: </a:t>
            </a:r>
            <a:r>
              <a:rPr lang="en-US" sz="1200" b="1" u="sng" smtClean="0">
                <a:solidFill>
                  <a:srgbClr val="FF0000"/>
                </a:solidFill>
              </a:rPr>
              <a:t>Boot Request (1)</a:t>
            </a:r>
          </a:p>
          <a:p>
            <a:pPr>
              <a:lnSpc>
                <a:spcPct val="90000"/>
              </a:lnSpc>
              <a:defRPr/>
            </a:pPr>
            <a:r>
              <a:rPr lang="en-US" sz="1200" smtClean="0"/>
              <a:t>Hardware type: Ethernet</a:t>
            </a:r>
          </a:p>
          <a:p>
            <a:pPr>
              <a:lnSpc>
                <a:spcPct val="90000"/>
              </a:lnSpc>
              <a:defRPr/>
            </a:pPr>
            <a:r>
              <a:rPr lang="en-US" sz="1200" smtClean="0"/>
              <a:t>Hardware address length: 6</a:t>
            </a:r>
          </a:p>
          <a:p>
            <a:pPr>
              <a:lnSpc>
                <a:spcPct val="90000"/>
              </a:lnSpc>
              <a:defRPr/>
            </a:pPr>
            <a:r>
              <a:rPr lang="en-US" sz="1200" smtClean="0"/>
              <a:t>Hops: 0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smtClean="0">
                <a:solidFill>
                  <a:srgbClr val="FF0000"/>
                </a:solidFill>
              </a:rPr>
              <a:t>Transaction ID: 0x6b3a11b7</a:t>
            </a:r>
          </a:p>
          <a:p>
            <a:pPr>
              <a:lnSpc>
                <a:spcPct val="90000"/>
              </a:lnSpc>
              <a:defRPr/>
            </a:pPr>
            <a:r>
              <a:rPr lang="en-US" sz="1200" smtClean="0"/>
              <a:t>Seconds elapsed: 0</a:t>
            </a:r>
          </a:p>
          <a:p>
            <a:pPr>
              <a:lnSpc>
                <a:spcPct val="90000"/>
              </a:lnSpc>
              <a:defRPr/>
            </a:pPr>
            <a:r>
              <a:rPr lang="en-US" sz="1200" smtClean="0"/>
              <a:t>Bootp flags: 0x0000 (Unicast)</a:t>
            </a:r>
          </a:p>
          <a:p>
            <a:pPr>
              <a:lnSpc>
                <a:spcPct val="90000"/>
              </a:lnSpc>
              <a:defRPr/>
            </a:pPr>
            <a:r>
              <a:rPr lang="en-US" sz="1200" smtClean="0"/>
              <a:t>Client IP address: 0.0.0.0 (0.0.0.0)</a:t>
            </a:r>
          </a:p>
          <a:p>
            <a:pPr>
              <a:lnSpc>
                <a:spcPct val="90000"/>
              </a:lnSpc>
              <a:defRPr/>
            </a:pPr>
            <a:r>
              <a:rPr lang="en-US" sz="1200" smtClean="0"/>
              <a:t>Your (client) IP address: 0.0.0.0 (0.0.0.0)</a:t>
            </a:r>
          </a:p>
          <a:p>
            <a:pPr>
              <a:lnSpc>
                <a:spcPct val="90000"/>
              </a:lnSpc>
              <a:defRPr/>
            </a:pPr>
            <a:r>
              <a:rPr lang="en-US" sz="1200" smtClean="0"/>
              <a:t>Next server IP address: 0.0.0.0 (0.0.0.0)</a:t>
            </a:r>
          </a:p>
          <a:p>
            <a:pPr>
              <a:lnSpc>
                <a:spcPct val="90000"/>
              </a:lnSpc>
              <a:defRPr/>
            </a:pPr>
            <a:r>
              <a:rPr lang="en-US" sz="1200" smtClean="0"/>
              <a:t>Relay agent IP address: 0.0.0.0 (0.0.0.0)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smtClean="0">
                <a:solidFill>
                  <a:srgbClr val="FF0000"/>
                </a:solidFill>
              </a:rPr>
              <a:t>Client MAC address: Wistron_23:68:8a (00:16:d3:23:68:8a)</a:t>
            </a:r>
          </a:p>
          <a:p>
            <a:pPr>
              <a:lnSpc>
                <a:spcPct val="90000"/>
              </a:lnSpc>
              <a:defRPr/>
            </a:pPr>
            <a:r>
              <a:rPr lang="en-US" sz="1200" smtClean="0"/>
              <a:t>Server host name not given</a:t>
            </a:r>
          </a:p>
          <a:p>
            <a:pPr>
              <a:lnSpc>
                <a:spcPct val="90000"/>
              </a:lnSpc>
              <a:defRPr/>
            </a:pPr>
            <a:r>
              <a:rPr lang="en-US" sz="1200" smtClean="0"/>
              <a:t>Boot file name not given</a:t>
            </a:r>
          </a:p>
          <a:p>
            <a:pPr>
              <a:lnSpc>
                <a:spcPct val="90000"/>
              </a:lnSpc>
              <a:defRPr/>
            </a:pPr>
            <a:r>
              <a:rPr lang="en-US" sz="1200" smtClean="0"/>
              <a:t>Magic cookie: (OK)</a:t>
            </a:r>
          </a:p>
          <a:p>
            <a:pPr>
              <a:lnSpc>
                <a:spcPct val="90000"/>
              </a:lnSpc>
              <a:defRPr/>
            </a:pPr>
            <a:r>
              <a:rPr lang="en-US" sz="1200" smtClean="0"/>
              <a:t>Option: (t=53,l=1) </a:t>
            </a:r>
            <a:r>
              <a:rPr lang="en-US" sz="1200" b="1" smtClean="0">
                <a:solidFill>
                  <a:srgbClr val="FF0000"/>
                </a:solidFill>
              </a:rPr>
              <a:t>DHCP Message Type = DHCP Request</a:t>
            </a:r>
          </a:p>
          <a:p>
            <a:pPr>
              <a:lnSpc>
                <a:spcPct val="90000"/>
              </a:lnSpc>
              <a:defRPr/>
            </a:pPr>
            <a:r>
              <a:rPr lang="en-US" sz="1200" smtClean="0"/>
              <a:t>Option: (61) Client identifier</a:t>
            </a:r>
          </a:p>
          <a:p>
            <a:pPr>
              <a:lnSpc>
                <a:spcPct val="90000"/>
              </a:lnSpc>
              <a:defRPr/>
            </a:pPr>
            <a:r>
              <a:rPr lang="en-US" sz="1200" smtClean="0"/>
              <a:t>     Length: 7; Value: 010016D323688A; </a:t>
            </a:r>
          </a:p>
          <a:p>
            <a:pPr>
              <a:lnSpc>
                <a:spcPct val="90000"/>
              </a:lnSpc>
              <a:defRPr/>
            </a:pPr>
            <a:r>
              <a:rPr lang="en-US" sz="1200" smtClean="0"/>
              <a:t>     Hardware type: Ethernet</a:t>
            </a:r>
          </a:p>
          <a:p>
            <a:pPr>
              <a:lnSpc>
                <a:spcPct val="90000"/>
              </a:lnSpc>
              <a:defRPr/>
            </a:pPr>
            <a:r>
              <a:rPr lang="en-US" sz="1200" smtClean="0"/>
              <a:t>     Client MAC address: Wistron_23:68:8a (00:16:d3:23:68:8a)</a:t>
            </a:r>
          </a:p>
          <a:p>
            <a:pPr>
              <a:lnSpc>
                <a:spcPct val="90000"/>
              </a:lnSpc>
              <a:defRPr/>
            </a:pPr>
            <a:r>
              <a:rPr lang="en-US" sz="1200" smtClean="0"/>
              <a:t>Option: (t=50,l=4) Requested IP Address = 192.168.1.101</a:t>
            </a:r>
          </a:p>
          <a:p>
            <a:pPr>
              <a:lnSpc>
                <a:spcPct val="90000"/>
              </a:lnSpc>
              <a:defRPr/>
            </a:pPr>
            <a:r>
              <a:rPr lang="en-US" sz="1200" smtClean="0"/>
              <a:t>Option: (t=12,l=5) Host Name = "nomad"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smtClean="0">
                <a:solidFill>
                  <a:srgbClr val="FF0000"/>
                </a:solidFill>
              </a:rPr>
              <a:t>Option: (55) Parameter Request List</a:t>
            </a:r>
          </a:p>
          <a:p>
            <a:pPr>
              <a:lnSpc>
                <a:spcPct val="90000"/>
              </a:lnSpc>
              <a:defRPr/>
            </a:pPr>
            <a:r>
              <a:rPr lang="en-US" sz="1200" smtClean="0"/>
              <a:t>     Length: 11; Value: 010F03062C2E2F1F21F92B</a:t>
            </a:r>
          </a:p>
          <a:p>
            <a:pPr>
              <a:lnSpc>
                <a:spcPct val="90000"/>
              </a:lnSpc>
              <a:defRPr/>
            </a:pPr>
            <a:r>
              <a:rPr lang="en-US" sz="1200" smtClean="0"/>
              <a:t>     </a:t>
            </a:r>
            <a:r>
              <a:rPr lang="en-US" sz="1200" b="1" smtClean="0">
                <a:solidFill>
                  <a:srgbClr val="FF0000"/>
                </a:solidFill>
              </a:rPr>
              <a:t>1 = Subnet Mask; 15 = Domain Name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smtClean="0">
                <a:solidFill>
                  <a:srgbClr val="FF0000"/>
                </a:solidFill>
              </a:rPr>
              <a:t>     3 = Router; 6 = Domain Name Server</a:t>
            </a:r>
          </a:p>
          <a:p>
            <a:pPr>
              <a:lnSpc>
                <a:spcPct val="90000"/>
              </a:lnSpc>
              <a:defRPr/>
            </a:pPr>
            <a:r>
              <a:rPr lang="en-US" sz="1200" smtClean="0"/>
              <a:t>     44 = NetBIOS over TCP/IP Name Server</a:t>
            </a:r>
          </a:p>
          <a:p>
            <a:pPr>
              <a:lnSpc>
                <a:spcPct val="90000"/>
              </a:lnSpc>
              <a:defRPr/>
            </a:pPr>
            <a:r>
              <a:rPr lang="en-US" sz="1200" smtClean="0"/>
              <a:t>     ……</a:t>
            </a:r>
          </a:p>
        </p:txBody>
      </p:sp>
      <p:sp>
        <p:nvSpPr>
          <p:cNvPr id="51210" name="Text Box 8"/>
          <p:cNvSpPr txBox="1">
            <a:spLocks noChangeArrowheads="1"/>
          </p:cNvSpPr>
          <p:nvPr/>
        </p:nvSpPr>
        <p:spPr bwMode="auto">
          <a:xfrm>
            <a:off x="2613025" y="1885950"/>
            <a:ext cx="1201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solidFill>
                  <a:srgbClr val="CC0000"/>
                </a:solidFill>
                <a:cs typeface="+mn-cs"/>
              </a:rPr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3834746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163513"/>
            <a:ext cx="7772400" cy="9302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ea typeface="MS PGothic" charset="0"/>
              </a:rPr>
              <a:t>IP addresses: how to get one?</a:t>
            </a:r>
            <a:endParaRPr lang="en-US" sz="4800">
              <a:latin typeface="Gill Sans MT" charset="0"/>
              <a:ea typeface="MS PGothic" charset="0"/>
            </a:endParaRP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343025"/>
            <a:ext cx="8077200" cy="180975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latin typeface="Gill Sans MT" charset="0"/>
                <a:ea typeface="MS PGothic" charset="0"/>
              </a:rPr>
              <a:t>Q:</a:t>
            </a:r>
            <a:r>
              <a:rPr lang="en-US">
                <a:latin typeface="Gill Sans MT" charset="0"/>
                <a:ea typeface="MS PGothic" charset="0"/>
              </a:rPr>
              <a:t> how does </a:t>
            </a:r>
            <a:r>
              <a:rPr lang="en-US" i="1">
                <a:latin typeface="Gill Sans MT" charset="0"/>
                <a:ea typeface="MS PGothic" charset="0"/>
              </a:rPr>
              <a:t>network</a:t>
            </a:r>
            <a:r>
              <a:rPr lang="en-US">
                <a:latin typeface="Gill Sans MT" charset="0"/>
                <a:ea typeface="MS PGothic" charset="0"/>
              </a:rPr>
              <a:t> get subnet part of IP addr?</a:t>
            </a:r>
          </a:p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latin typeface="Gill Sans MT" charset="0"/>
                <a:ea typeface="MS PGothic" charset="0"/>
              </a:rPr>
              <a:t>A:</a:t>
            </a:r>
            <a:r>
              <a:rPr lang="en-US">
                <a:latin typeface="Gill Sans MT" charset="0"/>
                <a:ea typeface="MS PGothic" charset="0"/>
              </a:rPr>
              <a:t> gets allocated portion of its provider ISP</a:t>
            </a:r>
            <a:r>
              <a:rPr lang="ja-JP" altLang="en-US">
                <a:latin typeface="Gill Sans MT" charset="0"/>
                <a:ea typeface="MS PGothic" charset="0"/>
              </a:rPr>
              <a:t>’</a:t>
            </a:r>
            <a:r>
              <a:rPr lang="en-US" altLang="ja-JP">
                <a:latin typeface="Gill Sans MT" charset="0"/>
                <a:ea typeface="MS PGothic" charset="0"/>
              </a:rPr>
              <a:t>s address space</a:t>
            </a:r>
            <a:endParaRPr lang="en-US" sz="2400">
              <a:latin typeface="Gill Sans MT" charset="0"/>
              <a:ea typeface="MS PGothic" charset="0"/>
            </a:endParaRPr>
          </a:p>
        </p:txBody>
      </p:sp>
      <p:sp>
        <p:nvSpPr>
          <p:cNvPr id="52231" name="Text Box 4"/>
          <p:cNvSpPr txBox="1">
            <a:spLocks noChangeArrowheads="1"/>
          </p:cNvSpPr>
          <p:nvPr/>
        </p:nvSpPr>
        <p:spPr bwMode="auto">
          <a:xfrm>
            <a:off x="592138" y="3514725"/>
            <a:ext cx="8551862" cy="237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mtClean="0">
                <a:solidFill>
                  <a:srgbClr val="000099"/>
                </a:solidFill>
              </a:rPr>
              <a:t>ISP's block          </a:t>
            </a:r>
            <a:r>
              <a:rPr lang="en-US" u="sng" smtClean="0">
                <a:solidFill>
                  <a:srgbClr val="000099"/>
                </a:solidFill>
              </a:rPr>
              <a:t>11001000  00010111  00010000</a:t>
            </a:r>
            <a:r>
              <a:rPr lang="en-US" smtClean="0">
                <a:solidFill>
                  <a:srgbClr val="000099"/>
                </a:solidFill>
              </a:rPr>
              <a:t>  00000000    200.23.16.0/20</a:t>
            </a:r>
            <a:r>
              <a:rPr lang="en-US" smtClean="0">
                <a:solidFill>
                  <a:schemeClr val="accent2"/>
                </a:solidFill>
              </a:rPr>
              <a:t> 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Organization 0    </a:t>
            </a:r>
            <a:r>
              <a:rPr lang="en-US" u="sng" smtClean="0"/>
              <a:t>11001000  00010111  0001000</a:t>
            </a:r>
            <a:r>
              <a:rPr lang="en-US" smtClean="0"/>
              <a:t>0  00000000    200.23.16.0/23 </a:t>
            </a:r>
          </a:p>
          <a:p>
            <a:pPr>
              <a:defRPr/>
            </a:pPr>
            <a:r>
              <a:rPr lang="en-US" smtClean="0"/>
              <a:t>Organization 1    </a:t>
            </a:r>
            <a:r>
              <a:rPr lang="en-US" u="sng" smtClean="0"/>
              <a:t>11001000  00010111  0001001</a:t>
            </a:r>
            <a:r>
              <a:rPr lang="en-US" smtClean="0"/>
              <a:t>0  00000000    200.23.18.0/23 </a:t>
            </a:r>
          </a:p>
          <a:p>
            <a:pPr>
              <a:defRPr/>
            </a:pPr>
            <a:r>
              <a:rPr lang="en-US" smtClean="0"/>
              <a:t>Organization 2    </a:t>
            </a:r>
            <a:r>
              <a:rPr lang="en-US" u="sng" smtClean="0"/>
              <a:t>11001000  00010111  0001010</a:t>
            </a:r>
            <a:r>
              <a:rPr lang="en-US" smtClean="0"/>
              <a:t>0  00000000    200.23.20.0/23 </a:t>
            </a:r>
          </a:p>
          <a:p>
            <a:pPr>
              <a:defRPr/>
            </a:pPr>
            <a:r>
              <a:rPr lang="en-US" smtClean="0"/>
              <a:t>   ...                                          …..                                   ….                ….</a:t>
            </a:r>
          </a:p>
          <a:p>
            <a:pPr>
              <a:defRPr/>
            </a:pPr>
            <a:r>
              <a:rPr lang="en-US" smtClean="0"/>
              <a:t>Organization 7    </a:t>
            </a:r>
            <a:r>
              <a:rPr lang="en-US" u="sng" smtClean="0"/>
              <a:t>11001000  00010111  0001111</a:t>
            </a:r>
            <a:r>
              <a:rPr lang="en-US" smtClean="0"/>
              <a:t>0  00000000    200.23.30.0/23</a:t>
            </a:r>
            <a:r>
              <a:rPr lang="en-US" sz="2400" smtClean="0">
                <a:latin typeface="Times New Roman" charset="0"/>
              </a:rPr>
              <a:t> </a:t>
            </a:r>
          </a:p>
          <a:p>
            <a:pPr>
              <a:defRPr/>
            </a:pPr>
            <a:endParaRPr lang="en-US" smtClean="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063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07963"/>
            <a:ext cx="8316913" cy="9858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>
                <a:latin typeface="Gill Sans MT" charset="0"/>
                <a:ea typeface="MS PGothic" charset="0"/>
              </a:rPr>
              <a:t>Hierarchical addressing: route aggregation</a:t>
            </a:r>
            <a:endParaRPr lang="en-US">
              <a:latin typeface="Gill Sans MT" charset="0"/>
              <a:ea typeface="MS PGothic" charset="0"/>
            </a:endParaRPr>
          </a:p>
        </p:txBody>
      </p:sp>
      <p:sp>
        <p:nvSpPr>
          <p:cNvPr id="72708" name="Freeform 3"/>
          <p:cNvSpPr>
            <a:spLocks/>
          </p:cNvSpPr>
          <p:nvPr/>
        </p:nvSpPr>
        <p:spPr bwMode="auto">
          <a:xfrm>
            <a:off x="5175250" y="4121150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Line 4"/>
          <p:cNvSpPr>
            <a:spLocks noChangeShapeType="1"/>
          </p:cNvSpPr>
          <p:nvPr/>
        </p:nvSpPr>
        <p:spPr bwMode="auto">
          <a:xfrm flipV="1">
            <a:off x="2832100" y="4397375"/>
            <a:ext cx="8953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3255" name="Line 5"/>
          <p:cNvSpPr>
            <a:spLocks noChangeShapeType="1"/>
          </p:cNvSpPr>
          <p:nvPr/>
        </p:nvSpPr>
        <p:spPr bwMode="auto">
          <a:xfrm>
            <a:off x="2860675" y="3768725"/>
            <a:ext cx="752475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3256" name="Line 6"/>
          <p:cNvSpPr>
            <a:spLocks noChangeShapeType="1"/>
          </p:cNvSpPr>
          <p:nvPr/>
        </p:nvSpPr>
        <p:spPr bwMode="auto">
          <a:xfrm>
            <a:off x="2927350" y="2987675"/>
            <a:ext cx="847725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2712" name="Freeform 7"/>
          <p:cNvSpPr>
            <a:spLocks/>
          </p:cNvSpPr>
          <p:nvPr/>
        </p:nvSpPr>
        <p:spPr bwMode="auto">
          <a:xfrm>
            <a:off x="3573463" y="3567113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8" name="Text Box 8"/>
          <p:cNvSpPr txBox="1">
            <a:spLocks noChangeArrowheads="1"/>
          </p:cNvSpPr>
          <p:nvPr/>
        </p:nvSpPr>
        <p:spPr bwMode="auto">
          <a:xfrm>
            <a:off x="5407025" y="3294063"/>
            <a:ext cx="1671638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ja-JP" altLang="en-US" sz="1400" smtClean="0"/>
              <a:t>“</a:t>
            </a:r>
            <a:r>
              <a:rPr lang="en-US" altLang="ja-JP" sz="1400" smtClean="0"/>
              <a:t>Send me anything</a:t>
            </a:r>
          </a:p>
          <a:p>
            <a:pPr>
              <a:defRPr/>
            </a:pPr>
            <a:r>
              <a:rPr lang="en-US" sz="1400" smtClean="0"/>
              <a:t>with addresses </a:t>
            </a:r>
          </a:p>
          <a:p>
            <a:pPr>
              <a:defRPr/>
            </a:pPr>
            <a:r>
              <a:rPr lang="en-US" sz="1400" smtClean="0"/>
              <a:t>beginning </a:t>
            </a:r>
          </a:p>
          <a:p>
            <a:pPr>
              <a:defRPr/>
            </a:pPr>
            <a:r>
              <a:rPr lang="en-US" sz="1400" smtClean="0"/>
              <a:t>200.23.16.0/20</a:t>
            </a:r>
            <a:r>
              <a:rPr lang="ja-JP" altLang="en-US" sz="1400" smtClean="0"/>
              <a:t>”</a:t>
            </a:r>
            <a:endParaRPr lang="en-US" sz="1400" smtClean="0"/>
          </a:p>
        </p:txBody>
      </p:sp>
      <p:grpSp>
        <p:nvGrpSpPr>
          <p:cNvPr id="72714" name="Group 9"/>
          <p:cNvGrpSpPr>
            <a:grpSpLocks/>
          </p:cNvGrpSpPr>
          <p:nvPr/>
        </p:nvGrpSpPr>
        <p:grpSpPr bwMode="auto">
          <a:xfrm>
            <a:off x="758825" y="2760663"/>
            <a:ext cx="2338388" cy="404812"/>
            <a:chOff x="1004" y="1639"/>
            <a:chExt cx="1473" cy="255"/>
          </a:xfrm>
        </p:grpSpPr>
        <p:sp>
          <p:nvSpPr>
            <p:cNvPr id="72748" name="Freeform 10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4" name="Text Box 11"/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>
                <a:defRPr/>
              </a:pPr>
              <a:r>
                <a:rPr lang="en-US" sz="1600" smtClean="0"/>
                <a:t>200.23.16.0/23</a:t>
              </a:r>
              <a:endParaRPr lang="en-US" smtClean="0"/>
            </a:p>
          </p:txBody>
        </p:sp>
      </p:grpSp>
      <p:grpSp>
        <p:nvGrpSpPr>
          <p:cNvPr id="72715" name="Group 12"/>
          <p:cNvGrpSpPr>
            <a:grpSpLocks/>
          </p:cNvGrpSpPr>
          <p:nvPr/>
        </p:nvGrpSpPr>
        <p:grpSpPr bwMode="auto">
          <a:xfrm>
            <a:off x="787400" y="3351213"/>
            <a:ext cx="2338388" cy="404812"/>
            <a:chOff x="1004" y="1639"/>
            <a:chExt cx="1473" cy="255"/>
          </a:xfrm>
        </p:grpSpPr>
        <p:sp>
          <p:nvSpPr>
            <p:cNvPr id="72746" name="Freeform 13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2" name="Text Box 14"/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>
                <a:defRPr/>
              </a:pPr>
              <a:r>
                <a:rPr lang="en-US" sz="1600" smtClean="0"/>
                <a:t>200.23.18.0/23</a:t>
              </a:r>
              <a:endParaRPr lang="en-US" smtClean="0"/>
            </a:p>
          </p:txBody>
        </p:sp>
      </p:grpSp>
      <p:grpSp>
        <p:nvGrpSpPr>
          <p:cNvPr id="72716" name="Group 15"/>
          <p:cNvGrpSpPr>
            <a:grpSpLocks/>
          </p:cNvGrpSpPr>
          <p:nvPr/>
        </p:nvGrpSpPr>
        <p:grpSpPr bwMode="auto">
          <a:xfrm>
            <a:off x="701675" y="4770438"/>
            <a:ext cx="2338388" cy="404812"/>
            <a:chOff x="1004" y="1639"/>
            <a:chExt cx="1473" cy="255"/>
          </a:xfrm>
        </p:grpSpPr>
        <p:sp>
          <p:nvSpPr>
            <p:cNvPr id="72744" name="Freeform 16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0" name="Text Box 17"/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>
                <a:defRPr/>
              </a:pPr>
              <a:r>
                <a:rPr lang="en-US" sz="1600" smtClean="0"/>
                <a:t>200.23.30.0/23</a:t>
              </a:r>
              <a:endParaRPr lang="en-US" smtClean="0"/>
            </a:p>
          </p:txBody>
        </p:sp>
      </p:grpSp>
      <p:sp>
        <p:nvSpPr>
          <p:cNvPr id="53262" name="Text Box 18"/>
          <p:cNvSpPr txBox="1">
            <a:spLocks noChangeArrowheads="1"/>
          </p:cNvSpPr>
          <p:nvPr/>
        </p:nvSpPr>
        <p:spPr bwMode="auto">
          <a:xfrm>
            <a:off x="3606800" y="3998913"/>
            <a:ext cx="1506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1400" smtClean="0"/>
              <a:t>Fly-By-Night-ISP</a:t>
            </a:r>
            <a:endParaRPr lang="en-US" smtClean="0"/>
          </a:p>
        </p:txBody>
      </p:sp>
      <p:sp>
        <p:nvSpPr>
          <p:cNvPr id="72718" name="Freeform 19"/>
          <p:cNvSpPr>
            <a:spLocks/>
          </p:cNvSpPr>
          <p:nvPr/>
        </p:nvSpPr>
        <p:spPr bwMode="auto">
          <a:xfrm>
            <a:off x="7169150" y="3095625"/>
            <a:ext cx="1444625" cy="2714625"/>
          </a:xfrm>
          <a:custGeom>
            <a:avLst/>
            <a:gdLst>
              <a:gd name="T0" fmla="*/ 2147483647 w 910"/>
              <a:gd name="T1" fmla="*/ 2147483647 h 1710"/>
              <a:gd name="T2" fmla="*/ 2147483647 w 910"/>
              <a:gd name="T3" fmla="*/ 2147483647 h 1710"/>
              <a:gd name="T4" fmla="*/ 2147483647 w 910"/>
              <a:gd name="T5" fmla="*/ 2147483647 h 1710"/>
              <a:gd name="T6" fmla="*/ 2147483647 w 910"/>
              <a:gd name="T7" fmla="*/ 2147483647 h 1710"/>
              <a:gd name="T8" fmla="*/ 2147483647 w 910"/>
              <a:gd name="T9" fmla="*/ 2147483647 h 1710"/>
              <a:gd name="T10" fmla="*/ 2147483647 w 910"/>
              <a:gd name="T11" fmla="*/ 2147483647 h 1710"/>
              <a:gd name="T12" fmla="*/ 2147483647 w 910"/>
              <a:gd name="T13" fmla="*/ 2147483647 h 1710"/>
              <a:gd name="T14" fmla="*/ 2147483647 w 910"/>
              <a:gd name="T15" fmla="*/ 2147483647 h 1710"/>
              <a:gd name="T16" fmla="*/ 2147483647 w 910"/>
              <a:gd name="T17" fmla="*/ 2147483647 h 1710"/>
              <a:gd name="T18" fmla="*/ 2147483647 w 910"/>
              <a:gd name="T19" fmla="*/ 2147483647 h 1710"/>
              <a:gd name="T20" fmla="*/ 2147483647 w 910"/>
              <a:gd name="T21" fmla="*/ 2147483647 h 1710"/>
              <a:gd name="T22" fmla="*/ 2147483647 w 910"/>
              <a:gd name="T23" fmla="*/ 2147483647 h 171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10" h="1710">
                <a:moveTo>
                  <a:pt x="766" y="38"/>
                </a:moveTo>
                <a:cubicBezTo>
                  <a:pt x="714" y="0"/>
                  <a:pt x="520" y="186"/>
                  <a:pt x="411" y="282"/>
                </a:cubicBezTo>
                <a:cubicBezTo>
                  <a:pt x="302" y="378"/>
                  <a:pt x="180" y="490"/>
                  <a:pt x="115" y="611"/>
                </a:cubicBezTo>
                <a:cubicBezTo>
                  <a:pt x="49" y="732"/>
                  <a:pt x="0" y="907"/>
                  <a:pt x="14" y="1008"/>
                </a:cubicBezTo>
                <a:cubicBezTo>
                  <a:pt x="28" y="1108"/>
                  <a:pt x="127" y="1139"/>
                  <a:pt x="198" y="1214"/>
                </a:cubicBezTo>
                <a:cubicBezTo>
                  <a:pt x="269" y="1288"/>
                  <a:pt x="328" y="1380"/>
                  <a:pt x="435" y="1456"/>
                </a:cubicBezTo>
                <a:cubicBezTo>
                  <a:pt x="542" y="1533"/>
                  <a:pt x="768" y="1710"/>
                  <a:pt x="839" y="1674"/>
                </a:cubicBezTo>
                <a:cubicBezTo>
                  <a:pt x="910" y="1638"/>
                  <a:pt x="863" y="1328"/>
                  <a:pt x="863" y="1239"/>
                </a:cubicBezTo>
                <a:cubicBezTo>
                  <a:pt x="863" y="1150"/>
                  <a:pt x="868" y="1189"/>
                  <a:pt x="839" y="1139"/>
                </a:cubicBezTo>
                <a:cubicBezTo>
                  <a:pt x="809" y="1090"/>
                  <a:pt x="703" y="1045"/>
                  <a:pt x="684" y="940"/>
                </a:cubicBezTo>
                <a:cubicBezTo>
                  <a:pt x="665" y="835"/>
                  <a:pt x="710" y="659"/>
                  <a:pt x="724" y="509"/>
                </a:cubicBezTo>
                <a:cubicBezTo>
                  <a:pt x="738" y="359"/>
                  <a:pt x="818" y="76"/>
                  <a:pt x="766" y="38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4" name="Text Box 20"/>
          <p:cNvSpPr txBox="1">
            <a:spLocks noChangeArrowheads="1"/>
          </p:cNvSpPr>
          <p:nvPr/>
        </p:nvSpPr>
        <p:spPr bwMode="auto">
          <a:xfrm>
            <a:off x="758825" y="2503488"/>
            <a:ext cx="1336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cs typeface="+mn-cs"/>
              </a:rPr>
              <a:t>Organization 0</a:t>
            </a:r>
          </a:p>
        </p:txBody>
      </p:sp>
      <p:sp>
        <p:nvSpPr>
          <p:cNvPr id="53265" name="Text Box 21"/>
          <p:cNvSpPr txBox="1">
            <a:spLocks noChangeArrowheads="1"/>
          </p:cNvSpPr>
          <p:nvPr/>
        </p:nvSpPr>
        <p:spPr bwMode="auto">
          <a:xfrm>
            <a:off x="787400" y="4513263"/>
            <a:ext cx="1336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cs typeface="+mn-cs"/>
              </a:rPr>
              <a:t>Organization 7</a:t>
            </a:r>
          </a:p>
        </p:txBody>
      </p:sp>
      <p:sp>
        <p:nvSpPr>
          <p:cNvPr id="53266" name="Text Box 22"/>
          <p:cNvSpPr txBox="1">
            <a:spLocks noChangeArrowheads="1"/>
          </p:cNvSpPr>
          <p:nvPr/>
        </p:nvSpPr>
        <p:spPr bwMode="auto">
          <a:xfrm>
            <a:off x="7407275" y="4322763"/>
            <a:ext cx="784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cs typeface="+mn-cs"/>
              </a:rPr>
              <a:t>Internet</a:t>
            </a:r>
          </a:p>
        </p:txBody>
      </p:sp>
      <p:sp>
        <p:nvSpPr>
          <p:cNvPr id="53267" name="Text Box 23"/>
          <p:cNvSpPr txBox="1">
            <a:spLocks noChangeArrowheads="1"/>
          </p:cNvSpPr>
          <p:nvPr/>
        </p:nvSpPr>
        <p:spPr bwMode="auto">
          <a:xfrm>
            <a:off x="768350" y="3151188"/>
            <a:ext cx="1336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cs typeface="+mn-cs"/>
              </a:rPr>
              <a:t>Organization 1</a:t>
            </a:r>
          </a:p>
        </p:txBody>
      </p:sp>
      <p:sp>
        <p:nvSpPr>
          <p:cNvPr id="72723" name="Freeform 24"/>
          <p:cNvSpPr>
            <a:spLocks/>
          </p:cNvSpPr>
          <p:nvPr/>
        </p:nvSpPr>
        <p:spPr bwMode="auto">
          <a:xfrm>
            <a:off x="3516313" y="4881563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9" name="Text Box 25"/>
          <p:cNvSpPr txBox="1">
            <a:spLocks noChangeArrowheads="1"/>
          </p:cNvSpPr>
          <p:nvPr/>
        </p:nvSpPr>
        <p:spPr bwMode="auto">
          <a:xfrm>
            <a:off x="3816350" y="5256213"/>
            <a:ext cx="1023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1400" smtClean="0"/>
              <a:t>ISPs-R-Us</a:t>
            </a:r>
            <a:endParaRPr lang="en-US" smtClean="0"/>
          </a:p>
        </p:txBody>
      </p:sp>
      <p:sp>
        <p:nvSpPr>
          <p:cNvPr id="72725" name="Freeform 26"/>
          <p:cNvSpPr>
            <a:spLocks/>
          </p:cNvSpPr>
          <p:nvPr/>
        </p:nvSpPr>
        <p:spPr bwMode="auto">
          <a:xfrm flipV="1">
            <a:off x="5241925" y="4902200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1" name="Line 27"/>
          <p:cNvSpPr>
            <a:spLocks noChangeShapeType="1"/>
          </p:cNvSpPr>
          <p:nvPr/>
        </p:nvSpPr>
        <p:spPr bwMode="auto">
          <a:xfrm>
            <a:off x="3032125" y="5445125"/>
            <a:ext cx="485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3272" name="Line 28"/>
          <p:cNvSpPr>
            <a:spLocks noChangeShapeType="1"/>
          </p:cNvSpPr>
          <p:nvPr/>
        </p:nvSpPr>
        <p:spPr bwMode="auto">
          <a:xfrm flipV="1">
            <a:off x="2879725" y="5511800"/>
            <a:ext cx="638175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3273" name="Line 29"/>
          <p:cNvSpPr>
            <a:spLocks noChangeShapeType="1"/>
          </p:cNvSpPr>
          <p:nvPr/>
        </p:nvSpPr>
        <p:spPr bwMode="auto">
          <a:xfrm flipV="1">
            <a:off x="3317875" y="5759450"/>
            <a:ext cx="247650" cy="409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3274" name="Text Box 30"/>
          <p:cNvSpPr txBox="1">
            <a:spLocks noChangeArrowheads="1"/>
          </p:cNvSpPr>
          <p:nvPr/>
        </p:nvSpPr>
        <p:spPr bwMode="auto">
          <a:xfrm>
            <a:off x="5530850" y="5151438"/>
            <a:ext cx="1671638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ja-JP" altLang="en-US" sz="1400" smtClean="0"/>
              <a:t>“</a:t>
            </a:r>
            <a:r>
              <a:rPr lang="en-US" altLang="ja-JP" sz="1400" smtClean="0"/>
              <a:t>Send me anything</a:t>
            </a:r>
          </a:p>
          <a:p>
            <a:pPr>
              <a:defRPr/>
            </a:pPr>
            <a:r>
              <a:rPr lang="en-US" sz="1400" smtClean="0"/>
              <a:t>with addresses </a:t>
            </a:r>
          </a:p>
          <a:p>
            <a:pPr>
              <a:defRPr/>
            </a:pPr>
            <a:r>
              <a:rPr lang="en-US" sz="1400" smtClean="0"/>
              <a:t>beginning </a:t>
            </a:r>
          </a:p>
          <a:p>
            <a:pPr>
              <a:defRPr/>
            </a:pPr>
            <a:r>
              <a:rPr lang="en-US" sz="1400" smtClean="0"/>
              <a:t>199.31.0.0/16</a:t>
            </a:r>
            <a:r>
              <a:rPr lang="ja-JP" altLang="en-US" sz="1400" smtClean="0"/>
              <a:t>”</a:t>
            </a:r>
            <a:endParaRPr lang="en-US" sz="1400" smtClean="0"/>
          </a:p>
        </p:txBody>
      </p:sp>
      <p:grpSp>
        <p:nvGrpSpPr>
          <p:cNvPr id="72730" name="Group 31"/>
          <p:cNvGrpSpPr>
            <a:grpSpLocks/>
          </p:cNvGrpSpPr>
          <p:nvPr/>
        </p:nvGrpSpPr>
        <p:grpSpPr bwMode="auto">
          <a:xfrm>
            <a:off x="806450" y="3941763"/>
            <a:ext cx="2338388" cy="404812"/>
            <a:chOff x="1004" y="1639"/>
            <a:chExt cx="1473" cy="255"/>
          </a:xfrm>
        </p:grpSpPr>
        <p:sp>
          <p:nvSpPr>
            <p:cNvPr id="72742" name="Freeform 32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8" name="Text Box 33"/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>
                <a:defRPr/>
              </a:pPr>
              <a:r>
                <a:rPr lang="en-US" sz="1600" smtClean="0"/>
                <a:t>200.23.20.0/23</a:t>
              </a:r>
              <a:endParaRPr lang="en-US" smtClean="0"/>
            </a:p>
          </p:txBody>
        </p:sp>
      </p:grpSp>
      <p:sp>
        <p:nvSpPr>
          <p:cNvPr id="53276" name="Text Box 34"/>
          <p:cNvSpPr txBox="1">
            <a:spLocks noChangeArrowheads="1"/>
          </p:cNvSpPr>
          <p:nvPr/>
        </p:nvSpPr>
        <p:spPr bwMode="auto">
          <a:xfrm>
            <a:off x="787400" y="3741738"/>
            <a:ext cx="1336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cs typeface="+mn-cs"/>
              </a:rPr>
              <a:t>Organization 2</a:t>
            </a:r>
          </a:p>
        </p:txBody>
      </p:sp>
      <p:grpSp>
        <p:nvGrpSpPr>
          <p:cNvPr id="72732" name="Group 35"/>
          <p:cNvGrpSpPr>
            <a:grpSpLocks/>
          </p:cNvGrpSpPr>
          <p:nvPr/>
        </p:nvGrpSpPr>
        <p:grpSpPr bwMode="auto">
          <a:xfrm>
            <a:off x="2155825" y="4198938"/>
            <a:ext cx="257175" cy="663575"/>
            <a:chOff x="870" y="2941"/>
            <a:chExt cx="162" cy="418"/>
          </a:xfrm>
        </p:grpSpPr>
        <p:sp>
          <p:nvSpPr>
            <p:cNvPr id="53284" name="Text Box 36"/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>
                <a:defRPr/>
              </a:pPr>
              <a:r>
                <a:rPr lang="en-US" sz="2000" b="1" smtClean="0"/>
                <a:t>.</a:t>
              </a:r>
              <a:endParaRPr lang="en-US" sz="2000" smtClean="0"/>
            </a:p>
          </p:txBody>
        </p:sp>
        <p:sp>
          <p:nvSpPr>
            <p:cNvPr id="53285" name="Text Box 37"/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>
                <a:defRPr/>
              </a:pPr>
              <a:r>
                <a:rPr lang="en-US" sz="2000" b="1" smtClean="0"/>
                <a:t>.</a:t>
              </a:r>
              <a:endParaRPr lang="en-US" sz="2000" smtClean="0"/>
            </a:p>
          </p:txBody>
        </p:sp>
        <p:sp>
          <p:nvSpPr>
            <p:cNvPr id="53286" name="Text Box 38"/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>
                <a:defRPr/>
              </a:pPr>
              <a:r>
                <a:rPr lang="en-US" sz="2000" b="1" smtClean="0"/>
                <a:t>.</a:t>
              </a:r>
              <a:endParaRPr lang="en-US" sz="2000" smtClean="0"/>
            </a:p>
          </p:txBody>
        </p:sp>
      </p:grpSp>
      <p:grpSp>
        <p:nvGrpSpPr>
          <p:cNvPr id="72733" name="Group 39"/>
          <p:cNvGrpSpPr>
            <a:grpSpLocks/>
          </p:cNvGrpSpPr>
          <p:nvPr/>
        </p:nvGrpSpPr>
        <p:grpSpPr bwMode="auto">
          <a:xfrm>
            <a:off x="3184525" y="3903663"/>
            <a:ext cx="257175" cy="663575"/>
            <a:chOff x="870" y="2941"/>
            <a:chExt cx="162" cy="418"/>
          </a:xfrm>
        </p:grpSpPr>
        <p:sp>
          <p:nvSpPr>
            <p:cNvPr id="53281" name="Text Box 40"/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>
                <a:defRPr/>
              </a:pPr>
              <a:r>
                <a:rPr lang="en-US" sz="2000" b="1" smtClean="0"/>
                <a:t>.</a:t>
              </a:r>
              <a:endParaRPr lang="en-US" sz="2000" smtClean="0"/>
            </a:p>
          </p:txBody>
        </p:sp>
        <p:sp>
          <p:nvSpPr>
            <p:cNvPr id="53282" name="Text Box 41"/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>
                <a:defRPr/>
              </a:pPr>
              <a:r>
                <a:rPr lang="en-US" sz="2000" b="1" smtClean="0"/>
                <a:t>.</a:t>
              </a:r>
              <a:endParaRPr lang="en-US" sz="2000" smtClean="0"/>
            </a:p>
          </p:txBody>
        </p:sp>
        <p:sp>
          <p:nvSpPr>
            <p:cNvPr id="53283" name="Text Box 42"/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>
                <a:defRPr/>
              </a:pPr>
              <a:r>
                <a:rPr lang="en-US" sz="2000" b="1" smtClean="0"/>
                <a:t>.</a:t>
              </a:r>
              <a:endParaRPr lang="en-US" sz="2000" smtClean="0"/>
            </a:p>
          </p:txBody>
        </p:sp>
      </p:grpSp>
      <p:sp>
        <p:nvSpPr>
          <p:cNvPr id="53279" name="Text Box 43"/>
          <p:cNvSpPr txBox="1">
            <a:spLocks noChangeArrowheads="1"/>
          </p:cNvSpPr>
          <p:nvPr/>
        </p:nvSpPr>
        <p:spPr bwMode="auto">
          <a:xfrm>
            <a:off x="566738" y="1357313"/>
            <a:ext cx="81073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latin typeface="Gill Sans MT" charset="0"/>
                <a:cs typeface="+mn-cs"/>
              </a:rPr>
              <a:t>hierarchical addressing allows efficient advertisement of routing </a:t>
            </a:r>
          </a:p>
          <a:p>
            <a:pPr>
              <a:defRPr/>
            </a:pPr>
            <a:r>
              <a:rPr lang="en-US" sz="2400" smtClean="0">
                <a:latin typeface="Gill Sans MT" charset="0"/>
                <a:cs typeface="+mn-cs"/>
              </a:rPr>
              <a:t>information:</a:t>
            </a:r>
          </a:p>
        </p:txBody>
      </p:sp>
    </p:spTree>
    <p:extLst>
      <p:ext uri="{BB962C8B-B14F-4D97-AF65-F5344CB8AC3E}">
        <p14:creationId xmlns:p14="http://schemas.microsoft.com/office/powerpoint/2010/main" val="2622303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Freeform 45"/>
          <p:cNvSpPr>
            <a:spLocks/>
          </p:cNvSpPr>
          <p:nvPr/>
        </p:nvSpPr>
        <p:spPr bwMode="auto">
          <a:xfrm>
            <a:off x="7180263" y="3084513"/>
            <a:ext cx="1444625" cy="2714625"/>
          </a:xfrm>
          <a:custGeom>
            <a:avLst/>
            <a:gdLst>
              <a:gd name="T0" fmla="*/ 2147483647 w 910"/>
              <a:gd name="T1" fmla="*/ 2147483647 h 1710"/>
              <a:gd name="T2" fmla="*/ 2147483647 w 910"/>
              <a:gd name="T3" fmla="*/ 2147483647 h 1710"/>
              <a:gd name="T4" fmla="*/ 2147483647 w 910"/>
              <a:gd name="T5" fmla="*/ 2147483647 h 1710"/>
              <a:gd name="T6" fmla="*/ 2147483647 w 910"/>
              <a:gd name="T7" fmla="*/ 2147483647 h 1710"/>
              <a:gd name="T8" fmla="*/ 2147483647 w 910"/>
              <a:gd name="T9" fmla="*/ 2147483647 h 1710"/>
              <a:gd name="T10" fmla="*/ 2147483647 w 910"/>
              <a:gd name="T11" fmla="*/ 2147483647 h 1710"/>
              <a:gd name="T12" fmla="*/ 2147483647 w 910"/>
              <a:gd name="T13" fmla="*/ 2147483647 h 1710"/>
              <a:gd name="T14" fmla="*/ 2147483647 w 910"/>
              <a:gd name="T15" fmla="*/ 2147483647 h 1710"/>
              <a:gd name="T16" fmla="*/ 2147483647 w 910"/>
              <a:gd name="T17" fmla="*/ 2147483647 h 1710"/>
              <a:gd name="T18" fmla="*/ 2147483647 w 910"/>
              <a:gd name="T19" fmla="*/ 2147483647 h 1710"/>
              <a:gd name="T20" fmla="*/ 2147483647 w 910"/>
              <a:gd name="T21" fmla="*/ 2147483647 h 1710"/>
              <a:gd name="T22" fmla="*/ 2147483647 w 910"/>
              <a:gd name="T23" fmla="*/ 2147483647 h 171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10" h="1710">
                <a:moveTo>
                  <a:pt x="766" y="38"/>
                </a:moveTo>
                <a:cubicBezTo>
                  <a:pt x="714" y="0"/>
                  <a:pt x="520" y="186"/>
                  <a:pt x="411" y="282"/>
                </a:cubicBezTo>
                <a:cubicBezTo>
                  <a:pt x="302" y="378"/>
                  <a:pt x="180" y="490"/>
                  <a:pt x="115" y="611"/>
                </a:cubicBezTo>
                <a:cubicBezTo>
                  <a:pt x="49" y="732"/>
                  <a:pt x="0" y="907"/>
                  <a:pt x="14" y="1008"/>
                </a:cubicBezTo>
                <a:cubicBezTo>
                  <a:pt x="28" y="1108"/>
                  <a:pt x="127" y="1139"/>
                  <a:pt x="198" y="1214"/>
                </a:cubicBezTo>
                <a:cubicBezTo>
                  <a:pt x="269" y="1288"/>
                  <a:pt x="328" y="1380"/>
                  <a:pt x="435" y="1456"/>
                </a:cubicBezTo>
                <a:cubicBezTo>
                  <a:pt x="542" y="1533"/>
                  <a:pt x="768" y="1710"/>
                  <a:pt x="839" y="1674"/>
                </a:cubicBezTo>
                <a:cubicBezTo>
                  <a:pt x="910" y="1638"/>
                  <a:pt x="863" y="1328"/>
                  <a:pt x="863" y="1239"/>
                </a:cubicBezTo>
                <a:cubicBezTo>
                  <a:pt x="863" y="1150"/>
                  <a:pt x="868" y="1189"/>
                  <a:pt x="839" y="1139"/>
                </a:cubicBezTo>
                <a:cubicBezTo>
                  <a:pt x="809" y="1090"/>
                  <a:pt x="703" y="1045"/>
                  <a:pt x="684" y="940"/>
                </a:cubicBezTo>
                <a:cubicBezTo>
                  <a:pt x="665" y="835"/>
                  <a:pt x="710" y="659"/>
                  <a:pt x="724" y="509"/>
                </a:cubicBezTo>
                <a:cubicBezTo>
                  <a:pt x="738" y="359"/>
                  <a:pt x="818" y="76"/>
                  <a:pt x="766" y="38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Text Box 3"/>
          <p:cNvSpPr txBox="1">
            <a:spLocks noChangeArrowheads="1"/>
          </p:cNvSpPr>
          <p:nvPr/>
        </p:nvSpPr>
        <p:spPr bwMode="auto">
          <a:xfrm>
            <a:off x="671513" y="1463675"/>
            <a:ext cx="6861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latin typeface="Gill Sans MT" charset="0"/>
                <a:cs typeface="+mn-cs"/>
              </a:rPr>
              <a:t>ISPs-R-Us has a more specific route to Organization 1</a:t>
            </a:r>
          </a:p>
        </p:txBody>
      </p:sp>
      <p:sp>
        <p:nvSpPr>
          <p:cNvPr id="73733" name="Freeform 4"/>
          <p:cNvSpPr>
            <a:spLocks/>
          </p:cNvSpPr>
          <p:nvPr/>
        </p:nvSpPr>
        <p:spPr bwMode="auto">
          <a:xfrm>
            <a:off x="5175250" y="4114800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Line 5"/>
          <p:cNvSpPr>
            <a:spLocks noChangeShapeType="1"/>
          </p:cNvSpPr>
          <p:nvPr/>
        </p:nvSpPr>
        <p:spPr bwMode="auto">
          <a:xfrm flipV="1">
            <a:off x="2832100" y="4391025"/>
            <a:ext cx="8953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4280" name="Line 6"/>
          <p:cNvSpPr>
            <a:spLocks noChangeShapeType="1"/>
          </p:cNvSpPr>
          <p:nvPr/>
        </p:nvSpPr>
        <p:spPr bwMode="auto">
          <a:xfrm flipV="1">
            <a:off x="3194050" y="5667375"/>
            <a:ext cx="333375" cy="247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4281" name="Line 7"/>
          <p:cNvSpPr>
            <a:spLocks noChangeShapeType="1"/>
          </p:cNvSpPr>
          <p:nvPr/>
        </p:nvSpPr>
        <p:spPr bwMode="auto">
          <a:xfrm>
            <a:off x="2927350" y="2981325"/>
            <a:ext cx="847725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3737" name="Freeform 8"/>
          <p:cNvSpPr>
            <a:spLocks/>
          </p:cNvSpPr>
          <p:nvPr/>
        </p:nvSpPr>
        <p:spPr bwMode="auto">
          <a:xfrm>
            <a:off x="3573463" y="3560763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Text Box 9"/>
          <p:cNvSpPr txBox="1">
            <a:spLocks noChangeArrowheads="1"/>
          </p:cNvSpPr>
          <p:nvPr/>
        </p:nvSpPr>
        <p:spPr bwMode="auto">
          <a:xfrm>
            <a:off x="5407025" y="3287713"/>
            <a:ext cx="1671638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ja-JP" altLang="en-US" sz="1400" smtClean="0"/>
              <a:t>“</a:t>
            </a:r>
            <a:r>
              <a:rPr lang="en-US" altLang="ja-JP" sz="1400" smtClean="0"/>
              <a:t>Send me anything</a:t>
            </a:r>
          </a:p>
          <a:p>
            <a:pPr>
              <a:defRPr/>
            </a:pPr>
            <a:r>
              <a:rPr lang="en-US" sz="1400" smtClean="0"/>
              <a:t>with addresses </a:t>
            </a:r>
          </a:p>
          <a:p>
            <a:pPr>
              <a:defRPr/>
            </a:pPr>
            <a:r>
              <a:rPr lang="en-US" sz="1400" smtClean="0"/>
              <a:t>beginning </a:t>
            </a:r>
          </a:p>
          <a:p>
            <a:pPr>
              <a:defRPr/>
            </a:pPr>
            <a:r>
              <a:rPr lang="en-US" sz="1400" u="sng" smtClean="0">
                <a:solidFill>
                  <a:srgbClr val="CC0000"/>
                </a:solidFill>
              </a:rPr>
              <a:t>200.23.16.0/20</a:t>
            </a:r>
            <a:r>
              <a:rPr lang="ja-JP" altLang="en-US" sz="1400" smtClean="0"/>
              <a:t>”</a:t>
            </a:r>
            <a:endParaRPr lang="en-US" sz="1400" smtClean="0"/>
          </a:p>
        </p:txBody>
      </p:sp>
      <p:grpSp>
        <p:nvGrpSpPr>
          <p:cNvPr id="73739" name="Group 10"/>
          <p:cNvGrpSpPr>
            <a:grpSpLocks/>
          </p:cNvGrpSpPr>
          <p:nvPr/>
        </p:nvGrpSpPr>
        <p:grpSpPr bwMode="auto">
          <a:xfrm>
            <a:off x="758825" y="2754313"/>
            <a:ext cx="2338388" cy="404812"/>
            <a:chOff x="1004" y="1639"/>
            <a:chExt cx="1473" cy="255"/>
          </a:xfrm>
        </p:grpSpPr>
        <p:sp>
          <p:nvSpPr>
            <p:cNvPr id="73772" name="Freeform 11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8" name="Text Box 12"/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>
                <a:defRPr/>
              </a:pPr>
              <a:r>
                <a:rPr lang="en-US" sz="1600" smtClean="0"/>
                <a:t>200.23.16.0/23</a:t>
              </a:r>
              <a:endParaRPr lang="en-US" smtClean="0"/>
            </a:p>
          </p:txBody>
        </p:sp>
      </p:grpSp>
      <p:grpSp>
        <p:nvGrpSpPr>
          <p:cNvPr id="73740" name="Group 13"/>
          <p:cNvGrpSpPr>
            <a:grpSpLocks/>
          </p:cNvGrpSpPr>
          <p:nvPr/>
        </p:nvGrpSpPr>
        <p:grpSpPr bwMode="auto">
          <a:xfrm>
            <a:off x="968375" y="5830888"/>
            <a:ext cx="2338388" cy="404812"/>
            <a:chOff x="1004" y="1639"/>
            <a:chExt cx="1473" cy="255"/>
          </a:xfrm>
        </p:grpSpPr>
        <p:sp>
          <p:nvSpPr>
            <p:cNvPr id="73770" name="Freeform 14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6" name="Text Box 15"/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>
                <a:defRPr/>
              </a:pPr>
              <a:r>
                <a:rPr lang="en-US" sz="1600" smtClean="0"/>
                <a:t>200.23.18.0/23</a:t>
              </a:r>
              <a:endParaRPr lang="en-US" smtClean="0"/>
            </a:p>
          </p:txBody>
        </p:sp>
      </p:grpSp>
      <p:grpSp>
        <p:nvGrpSpPr>
          <p:cNvPr id="73741" name="Group 16"/>
          <p:cNvGrpSpPr>
            <a:grpSpLocks/>
          </p:cNvGrpSpPr>
          <p:nvPr/>
        </p:nvGrpSpPr>
        <p:grpSpPr bwMode="auto">
          <a:xfrm>
            <a:off x="701675" y="4764088"/>
            <a:ext cx="2338388" cy="404812"/>
            <a:chOff x="1004" y="1639"/>
            <a:chExt cx="1473" cy="255"/>
          </a:xfrm>
        </p:grpSpPr>
        <p:sp>
          <p:nvSpPr>
            <p:cNvPr id="73768" name="Freeform 17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4" name="Text Box 18"/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>
                <a:defRPr/>
              </a:pPr>
              <a:r>
                <a:rPr lang="en-US" sz="1600" smtClean="0"/>
                <a:t>200.23.30.0/23</a:t>
              </a:r>
              <a:endParaRPr lang="en-US" smtClean="0"/>
            </a:p>
          </p:txBody>
        </p:sp>
      </p:grpSp>
      <p:sp>
        <p:nvSpPr>
          <p:cNvPr id="54287" name="Text Box 19"/>
          <p:cNvSpPr txBox="1">
            <a:spLocks noChangeArrowheads="1"/>
          </p:cNvSpPr>
          <p:nvPr/>
        </p:nvSpPr>
        <p:spPr bwMode="auto">
          <a:xfrm>
            <a:off x="3606800" y="3992563"/>
            <a:ext cx="1506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1400" smtClean="0"/>
              <a:t>Fly-By-Night-ISP</a:t>
            </a:r>
            <a:endParaRPr lang="en-US" smtClean="0"/>
          </a:p>
        </p:txBody>
      </p:sp>
      <p:sp>
        <p:nvSpPr>
          <p:cNvPr id="54288" name="Text Box 21"/>
          <p:cNvSpPr txBox="1">
            <a:spLocks noChangeArrowheads="1"/>
          </p:cNvSpPr>
          <p:nvPr/>
        </p:nvSpPr>
        <p:spPr bwMode="auto">
          <a:xfrm>
            <a:off x="758825" y="2497138"/>
            <a:ext cx="1336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cs typeface="+mn-cs"/>
              </a:rPr>
              <a:t>Organization 0</a:t>
            </a:r>
          </a:p>
        </p:txBody>
      </p:sp>
      <p:sp>
        <p:nvSpPr>
          <p:cNvPr id="54289" name="Text Box 22"/>
          <p:cNvSpPr txBox="1">
            <a:spLocks noChangeArrowheads="1"/>
          </p:cNvSpPr>
          <p:nvPr/>
        </p:nvSpPr>
        <p:spPr bwMode="auto">
          <a:xfrm>
            <a:off x="787400" y="4506913"/>
            <a:ext cx="1336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cs typeface="+mn-cs"/>
              </a:rPr>
              <a:t>Organization 7</a:t>
            </a:r>
          </a:p>
        </p:txBody>
      </p:sp>
      <p:sp>
        <p:nvSpPr>
          <p:cNvPr id="54290" name="Text Box 23"/>
          <p:cNvSpPr txBox="1">
            <a:spLocks noChangeArrowheads="1"/>
          </p:cNvSpPr>
          <p:nvPr/>
        </p:nvSpPr>
        <p:spPr bwMode="auto">
          <a:xfrm>
            <a:off x="7407275" y="4316413"/>
            <a:ext cx="784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cs typeface="+mn-cs"/>
              </a:rPr>
              <a:t>Internet</a:t>
            </a:r>
          </a:p>
        </p:txBody>
      </p:sp>
      <p:sp>
        <p:nvSpPr>
          <p:cNvPr id="54291" name="Text Box 24"/>
          <p:cNvSpPr txBox="1">
            <a:spLocks noChangeArrowheads="1"/>
          </p:cNvSpPr>
          <p:nvPr/>
        </p:nvSpPr>
        <p:spPr bwMode="auto">
          <a:xfrm>
            <a:off x="949325" y="5630863"/>
            <a:ext cx="1336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cs typeface="+mn-cs"/>
              </a:rPr>
              <a:t>Organization 1</a:t>
            </a:r>
          </a:p>
        </p:txBody>
      </p:sp>
      <p:sp>
        <p:nvSpPr>
          <p:cNvPr id="73747" name="Freeform 25"/>
          <p:cNvSpPr>
            <a:spLocks/>
          </p:cNvSpPr>
          <p:nvPr/>
        </p:nvSpPr>
        <p:spPr bwMode="auto">
          <a:xfrm>
            <a:off x="3516313" y="4875213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3" name="Text Box 26"/>
          <p:cNvSpPr txBox="1">
            <a:spLocks noChangeArrowheads="1"/>
          </p:cNvSpPr>
          <p:nvPr/>
        </p:nvSpPr>
        <p:spPr bwMode="auto">
          <a:xfrm>
            <a:off x="3816350" y="5249863"/>
            <a:ext cx="1023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1400" smtClean="0"/>
              <a:t>ISPs-R-Us</a:t>
            </a:r>
            <a:endParaRPr lang="en-US" smtClean="0"/>
          </a:p>
        </p:txBody>
      </p:sp>
      <p:sp>
        <p:nvSpPr>
          <p:cNvPr id="73749" name="Freeform 27"/>
          <p:cNvSpPr>
            <a:spLocks/>
          </p:cNvSpPr>
          <p:nvPr/>
        </p:nvSpPr>
        <p:spPr bwMode="auto">
          <a:xfrm flipV="1">
            <a:off x="5241925" y="4895850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5" name="Line 28"/>
          <p:cNvSpPr>
            <a:spLocks noChangeShapeType="1"/>
          </p:cNvSpPr>
          <p:nvPr/>
        </p:nvSpPr>
        <p:spPr bwMode="auto">
          <a:xfrm>
            <a:off x="3032125" y="5438775"/>
            <a:ext cx="485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4296" name="Line 29"/>
          <p:cNvSpPr>
            <a:spLocks noChangeShapeType="1"/>
          </p:cNvSpPr>
          <p:nvPr/>
        </p:nvSpPr>
        <p:spPr bwMode="auto">
          <a:xfrm flipV="1">
            <a:off x="2879725" y="5505450"/>
            <a:ext cx="638175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4297" name="Line 30"/>
          <p:cNvSpPr>
            <a:spLocks noChangeShapeType="1"/>
          </p:cNvSpPr>
          <p:nvPr/>
        </p:nvSpPr>
        <p:spPr bwMode="auto">
          <a:xfrm flipV="1">
            <a:off x="3317875" y="5753100"/>
            <a:ext cx="247650" cy="409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4298" name="Text Box 31"/>
          <p:cNvSpPr txBox="1">
            <a:spLocks noChangeArrowheads="1"/>
          </p:cNvSpPr>
          <p:nvPr/>
        </p:nvSpPr>
        <p:spPr bwMode="auto">
          <a:xfrm>
            <a:off x="5530850" y="5145088"/>
            <a:ext cx="2084388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ja-JP" altLang="en-US" sz="1400" smtClean="0"/>
              <a:t>“</a:t>
            </a:r>
            <a:r>
              <a:rPr lang="en-US" altLang="ja-JP" sz="1400" smtClean="0"/>
              <a:t>Send me anything</a:t>
            </a:r>
          </a:p>
          <a:p>
            <a:pPr>
              <a:defRPr/>
            </a:pPr>
            <a:r>
              <a:rPr lang="en-US" sz="1400" smtClean="0"/>
              <a:t>with addresses </a:t>
            </a:r>
          </a:p>
          <a:p>
            <a:pPr>
              <a:defRPr/>
            </a:pPr>
            <a:r>
              <a:rPr lang="en-US" sz="1400" smtClean="0"/>
              <a:t>beginning 199.31.0.0/16</a:t>
            </a:r>
          </a:p>
          <a:p>
            <a:pPr>
              <a:defRPr/>
            </a:pPr>
            <a:r>
              <a:rPr lang="en-US" sz="1400" smtClean="0"/>
              <a:t>or </a:t>
            </a:r>
            <a:r>
              <a:rPr lang="en-US" sz="1400" u="sng" smtClean="0">
                <a:solidFill>
                  <a:srgbClr val="CC0000"/>
                </a:solidFill>
              </a:rPr>
              <a:t>200.23.18.0/23</a:t>
            </a:r>
            <a:r>
              <a:rPr lang="ja-JP" altLang="en-US" sz="1400" smtClean="0"/>
              <a:t>”</a:t>
            </a:r>
            <a:endParaRPr lang="en-US" sz="1400" smtClean="0"/>
          </a:p>
        </p:txBody>
      </p:sp>
      <p:grpSp>
        <p:nvGrpSpPr>
          <p:cNvPr id="73754" name="Group 32"/>
          <p:cNvGrpSpPr>
            <a:grpSpLocks/>
          </p:cNvGrpSpPr>
          <p:nvPr/>
        </p:nvGrpSpPr>
        <p:grpSpPr bwMode="auto">
          <a:xfrm>
            <a:off x="806450" y="3935413"/>
            <a:ext cx="2338388" cy="404812"/>
            <a:chOff x="1004" y="1639"/>
            <a:chExt cx="1473" cy="255"/>
          </a:xfrm>
        </p:grpSpPr>
        <p:sp>
          <p:nvSpPr>
            <p:cNvPr id="73766" name="Freeform 33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2" name="Text Box 34"/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>
                <a:defRPr/>
              </a:pPr>
              <a:r>
                <a:rPr lang="en-US" sz="1600" smtClean="0"/>
                <a:t>200.23.20.0/23</a:t>
              </a:r>
              <a:endParaRPr lang="en-US" smtClean="0"/>
            </a:p>
          </p:txBody>
        </p:sp>
      </p:grpSp>
      <p:sp>
        <p:nvSpPr>
          <p:cNvPr id="54300" name="Text Box 35"/>
          <p:cNvSpPr txBox="1">
            <a:spLocks noChangeArrowheads="1"/>
          </p:cNvSpPr>
          <p:nvPr/>
        </p:nvSpPr>
        <p:spPr bwMode="auto">
          <a:xfrm>
            <a:off x="787400" y="3735388"/>
            <a:ext cx="1336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cs typeface="+mn-cs"/>
              </a:rPr>
              <a:t>Organization 2</a:t>
            </a:r>
          </a:p>
        </p:txBody>
      </p:sp>
      <p:grpSp>
        <p:nvGrpSpPr>
          <p:cNvPr id="73756" name="Group 36"/>
          <p:cNvGrpSpPr>
            <a:grpSpLocks/>
          </p:cNvGrpSpPr>
          <p:nvPr/>
        </p:nvGrpSpPr>
        <p:grpSpPr bwMode="auto">
          <a:xfrm>
            <a:off x="2155825" y="4192588"/>
            <a:ext cx="257175" cy="663575"/>
            <a:chOff x="870" y="2941"/>
            <a:chExt cx="162" cy="418"/>
          </a:xfrm>
        </p:grpSpPr>
        <p:sp>
          <p:nvSpPr>
            <p:cNvPr id="54308" name="Text Box 37"/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>
                <a:defRPr/>
              </a:pPr>
              <a:r>
                <a:rPr lang="en-US" sz="2000" b="1" smtClean="0"/>
                <a:t>.</a:t>
              </a:r>
              <a:endParaRPr lang="en-US" sz="2000" smtClean="0"/>
            </a:p>
          </p:txBody>
        </p:sp>
        <p:sp>
          <p:nvSpPr>
            <p:cNvPr id="54309" name="Text Box 38"/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>
                <a:defRPr/>
              </a:pPr>
              <a:r>
                <a:rPr lang="en-US" sz="2000" b="1" smtClean="0"/>
                <a:t>.</a:t>
              </a:r>
              <a:endParaRPr lang="en-US" sz="2000" smtClean="0"/>
            </a:p>
          </p:txBody>
        </p:sp>
        <p:sp>
          <p:nvSpPr>
            <p:cNvPr id="54310" name="Text Box 39"/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>
                <a:defRPr/>
              </a:pPr>
              <a:r>
                <a:rPr lang="en-US" sz="2000" b="1" smtClean="0"/>
                <a:t>.</a:t>
              </a:r>
              <a:endParaRPr lang="en-US" sz="2000" smtClean="0"/>
            </a:p>
          </p:txBody>
        </p:sp>
      </p:grpSp>
      <p:grpSp>
        <p:nvGrpSpPr>
          <p:cNvPr id="73757" name="Group 40"/>
          <p:cNvGrpSpPr>
            <a:grpSpLocks/>
          </p:cNvGrpSpPr>
          <p:nvPr/>
        </p:nvGrpSpPr>
        <p:grpSpPr bwMode="auto">
          <a:xfrm>
            <a:off x="3184525" y="3897313"/>
            <a:ext cx="257175" cy="663575"/>
            <a:chOff x="870" y="2941"/>
            <a:chExt cx="162" cy="418"/>
          </a:xfrm>
        </p:grpSpPr>
        <p:sp>
          <p:nvSpPr>
            <p:cNvPr id="54305" name="Text Box 41"/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>
                <a:defRPr/>
              </a:pPr>
              <a:r>
                <a:rPr lang="en-US" sz="2000" b="1" smtClean="0"/>
                <a:t>.</a:t>
              </a:r>
              <a:endParaRPr lang="en-US" sz="2000" smtClean="0"/>
            </a:p>
          </p:txBody>
        </p:sp>
        <p:sp>
          <p:nvSpPr>
            <p:cNvPr id="54306" name="Text Box 42"/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>
                <a:defRPr/>
              </a:pPr>
              <a:r>
                <a:rPr lang="en-US" sz="2000" b="1" smtClean="0"/>
                <a:t>.</a:t>
              </a:r>
              <a:endParaRPr lang="en-US" sz="2000" smtClean="0"/>
            </a:p>
          </p:txBody>
        </p:sp>
        <p:sp>
          <p:nvSpPr>
            <p:cNvPr id="54307" name="Text Box 43"/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>
                <a:defRPr/>
              </a:pPr>
              <a:r>
                <a:rPr lang="en-US" sz="2000" b="1" smtClean="0"/>
                <a:t>.</a:t>
              </a:r>
              <a:endParaRPr lang="en-US" sz="2000" smtClean="0"/>
            </a:p>
          </p:txBody>
        </p:sp>
      </p:grpSp>
      <p:sp>
        <p:nvSpPr>
          <p:cNvPr id="54304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0" y="241300"/>
            <a:ext cx="8462963" cy="931863"/>
          </a:xfrm>
        </p:spPr>
        <p:txBody>
          <a:bodyPr/>
          <a:lstStyle/>
          <a:p>
            <a:pPr>
              <a:defRPr/>
            </a:pPr>
            <a:r>
              <a:rPr lang="en-US" sz="3400">
                <a:ea typeface="ＭＳ Ｐゴシック" charset="0"/>
                <a:cs typeface="+mj-cs"/>
              </a:rPr>
              <a:t>Hierarchical addressing: more specific routes</a:t>
            </a:r>
          </a:p>
        </p:txBody>
      </p:sp>
    </p:spTree>
    <p:extLst>
      <p:ext uri="{BB962C8B-B14F-4D97-AF65-F5344CB8AC3E}">
        <p14:creationId xmlns:p14="http://schemas.microsoft.com/office/powerpoint/2010/main" val="3653902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>
                <a:latin typeface="Gill Sans MT" charset="0"/>
                <a:ea typeface="MS PGothic" charset="0"/>
              </a:rPr>
              <a:t>IP addressing: the last word...</a:t>
            </a:r>
            <a:endParaRPr lang="en-US">
              <a:latin typeface="Gill Sans MT" charset="0"/>
              <a:ea typeface="MS PGothic" charset="0"/>
            </a:endParaRP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Q:</a:t>
            </a:r>
            <a:r>
              <a:rPr lang="en-US">
                <a:ea typeface="ＭＳ Ｐゴシック" charset="0"/>
                <a:cs typeface="+mn-cs"/>
              </a:rPr>
              <a:t> how does an ISP get block of addresses?</a:t>
            </a:r>
          </a:p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A:</a:t>
            </a:r>
            <a:r>
              <a:rPr lang="en-US">
                <a:solidFill>
                  <a:srgbClr val="FF0000"/>
                </a:solidFill>
                <a:ea typeface="ＭＳ Ｐゴシック" charset="0"/>
                <a:cs typeface="+mn-cs"/>
              </a:rPr>
              <a:t> </a:t>
            </a:r>
            <a:r>
              <a:rPr lang="en-US">
                <a:solidFill>
                  <a:srgbClr val="000099"/>
                </a:solidFill>
                <a:ea typeface="ＭＳ Ｐゴシック" charset="0"/>
                <a:cs typeface="+mn-cs"/>
              </a:rPr>
              <a:t>ICANN</a:t>
            </a:r>
            <a:r>
              <a:rPr lang="en-US">
                <a:ea typeface="ＭＳ Ｐゴシック" charset="0"/>
                <a:cs typeface="+mn-cs"/>
              </a:rPr>
              <a:t>: </a:t>
            </a:r>
            <a:r>
              <a:rPr lang="en-US">
                <a:solidFill>
                  <a:srgbClr val="000099"/>
                </a:solidFill>
                <a:ea typeface="ＭＳ Ｐゴシック" charset="0"/>
                <a:cs typeface="+mn-cs"/>
              </a:rPr>
              <a:t>I</a:t>
            </a:r>
            <a:r>
              <a:rPr lang="en-US">
                <a:ea typeface="ＭＳ Ｐゴシック" charset="0"/>
                <a:cs typeface="+mn-cs"/>
              </a:rPr>
              <a:t>nternet </a:t>
            </a:r>
            <a:r>
              <a:rPr lang="en-US">
                <a:solidFill>
                  <a:srgbClr val="000099"/>
                </a:solidFill>
                <a:ea typeface="ＭＳ Ｐゴシック" charset="0"/>
                <a:cs typeface="+mn-cs"/>
              </a:rPr>
              <a:t>C</a:t>
            </a:r>
            <a:r>
              <a:rPr lang="en-US">
                <a:ea typeface="ＭＳ Ｐゴシック" charset="0"/>
                <a:cs typeface="+mn-cs"/>
              </a:rPr>
              <a:t>orporation for </a:t>
            </a:r>
            <a:r>
              <a:rPr lang="en-US">
                <a:solidFill>
                  <a:srgbClr val="000099"/>
                </a:solidFill>
                <a:ea typeface="ＭＳ Ｐゴシック" charset="0"/>
                <a:cs typeface="+mn-cs"/>
              </a:rPr>
              <a:t>A</a:t>
            </a:r>
            <a:r>
              <a:rPr lang="en-US">
                <a:ea typeface="ＭＳ Ｐゴシック" charset="0"/>
                <a:cs typeface="+mn-cs"/>
              </a:rPr>
              <a:t>ssigned </a:t>
            </a:r>
          </a:p>
          <a:p>
            <a:pPr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     </a:t>
            </a:r>
            <a:r>
              <a:rPr lang="en-US">
                <a:solidFill>
                  <a:srgbClr val="000099"/>
                </a:solidFill>
                <a:ea typeface="ＭＳ Ｐゴシック" charset="0"/>
                <a:cs typeface="+mn-cs"/>
              </a:rPr>
              <a:t>N</a:t>
            </a:r>
            <a:r>
              <a:rPr lang="en-US">
                <a:ea typeface="ＭＳ Ｐゴシック" charset="0"/>
                <a:cs typeface="+mn-cs"/>
              </a:rPr>
              <a:t>ames and </a:t>
            </a:r>
            <a:r>
              <a:rPr lang="en-US">
                <a:solidFill>
                  <a:srgbClr val="000099"/>
                </a:solidFill>
                <a:ea typeface="ＭＳ Ｐゴシック" charset="0"/>
                <a:cs typeface="+mn-cs"/>
              </a:rPr>
              <a:t>N</a:t>
            </a:r>
            <a:r>
              <a:rPr lang="en-US">
                <a:ea typeface="ＭＳ Ｐゴシック" charset="0"/>
                <a:cs typeface="+mn-cs"/>
              </a:rPr>
              <a:t>umbers http://www.icann.org/</a:t>
            </a:r>
          </a:p>
          <a:p>
            <a:pPr lvl="1">
              <a:defRPr/>
            </a:pPr>
            <a:r>
              <a:rPr lang="en-US" sz="2800">
                <a:ea typeface="ＭＳ Ｐゴシック" charset="0"/>
              </a:rPr>
              <a:t>allocates addresses</a:t>
            </a:r>
          </a:p>
          <a:p>
            <a:pPr lvl="1">
              <a:defRPr/>
            </a:pPr>
            <a:r>
              <a:rPr lang="en-US" sz="2800">
                <a:ea typeface="ＭＳ Ｐゴシック" charset="0"/>
              </a:rPr>
              <a:t>manages DNS</a:t>
            </a:r>
          </a:p>
          <a:p>
            <a:pPr lvl="1">
              <a:defRPr/>
            </a:pPr>
            <a:r>
              <a:rPr lang="en-US" sz="2800">
                <a:ea typeface="ＭＳ Ｐゴシック" charset="0"/>
              </a:rPr>
              <a:t>assigns domain names, resolves disputes</a:t>
            </a:r>
          </a:p>
        </p:txBody>
      </p:sp>
    </p:spTree>
    <p:extLst>
      <p:ext uri="{BB962C8B-B14F-4D97-AF65-F5344CB8AC3E}">
        <p14:creationId xmlns:p14="http://schemas.microsoft.com/office/powerpoint/2010/main" val="75549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Freeform 80"/>
          <p:cNvSpPr>
            <a:spLocks/>
          </p:cNvSpPr>
          <p:nvPr/>
        </p:nvSpPr>
        <p:spPr bwMode="auto">
          <a:xfrm>
            <a:off x="4152900" y="1871663"/>
            <a:ext cx="3738563" cy="2697162"/>
          </a:xfrm>
          <a:custGeom>
            <a:avLst/>
            <a:gdLst>
              <a:gd name="T0" fmla="*/ 2147483647 w 2355"/>
              <a:gd name="T1" fmla="*/ 2147483647 h 1699"/>
              <a:gd name="T2" fmla="*/ 2147483647 w 2355"/>
              <a:gd name="T3" fmla="*/ 2147483647 h 1699"/>
              <a:gd name="T4" fmla="*/ 2147483647 w 2355"/>
              <a:gd name="T5" fmla="*/ 2147483647 h 1699"/>
              <a:gd name="T6" fmla="*/ 2147483647 w 2355"/>
              <a:gd name="T7" fmla="*/ 2147483647 h 1699"/>
              <a:gd name="T8" fmla="*/ 2147483647 w 2355"/>
              <a:gd name="T9" fmla="*/ 2147483647 h 1699"/>
              <a:gd name="T10" fmla="*/ 2147483647 w 2355"/>
              <a:gd name="T11" fmla="*/ 2147483647 h 1699"/>
              <a:gd name="T12" fmla="*/ 2147483647 w 2355"/>
              <a:gd name="T13" fmla="*/ 2147483647 h 1699"/>
              <a:gd name="T14" fmla="*/ 2147483647 w 2355"/>
              <a:gd name="T15" fmla="*/ 2147483647 h 1699"/>
              <a:gd name="T16" fmla="*/ 2147483647 w 2355"/>
              <a:gd name="T17" fmla="*/ 2147483647 h 1699"/>
              <a:gd name="T18" fmla="*/ 2147483647 w 2355"/>
              <a:gd name="T19" fmla="*/ 2147483647 h 1699"/>
              <a:gd name="T20" fmla="*/ 2147483647 w 2355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30188"/>
            <a:ext cx="8091488" cy="90805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NAT: network address translation</a:t>
            </a:r>
          </a:p>
        </p:txBody>
      </p:sp>
      <p:sp>
        <p:nvSpPr>
          <p:cNvPr id="75781" name="Freeform 4"/>
          <p:cNvSpPr>
            <a:spLocks/>
          </p:cNvSpPr>
          <p:nvPr/>
        </p:nvSpPr>
        <p:spPr bwMode="auto">
          <a:xfrm>
            <a:off x="0" y="2579688"/>
            <a:ext cx="3849688" cy="1425575"/>
          </a:xfrm>
          <a:custGeom>
            <a:avLst/>
            <a:gdLst>
              <a:gd name="T0" fmla="*/ 2147483647 w 2425"/>
              <a:gd name="T1" fmla="*/ 2147483647 h 898"/>
              <a:gd name="T2" fmla="*/ 2147483647 w 2425"/>
              <a:gd name="T3" fmla="*/ 2147483647 h 898"/>
              <a:gd name="T4" fmla="*/ 2147483647 w 2425"/>
              <a:gd name="T5" fmla="*/ 2147483647 h 898"/>
              <a:gd name="T6" fmla="*/ 2147483647 w 2425"/>
              <a:gd name="T7" fmla="*/ 2147483647 h 898"/>
              <a:gd name="T8" fmla="*/ 2147483647 w 2425"/>
              <a:gd name="T9" fmla="*/ 2147483647 h 898"/>
              <a:gd name="T10" fmla="*/ 2147483647 w 2425"/>
              <a:gd name="T11" fmla="*/ 2147483647 h 898"/>
              <a:gd name="T12" fmla="*/ 2147483647 w 2425"/>
              <a:gd name="T13" fmla="*/ 2147483647 h 898"/>
              <a:gd name="T14" fmla="*/ 2147483647 w 2425"/>
              <a:gd name="T15" fmla="*/ 2147483647 h 89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25" h="898">
                <a:moveTo>
                  <a:pt x="2056" y="289"/>
                </a:moveTo>
                <a:cubicBezTo>
                  <a:pt x="1826" y="223"/>
                  <a:pt x="1133" y="113"/>
                  <a:pt x="810" y="75"/>
                </a:cubicBezTo>
                <a:cubicBezTo>
                  <a:pt x="487" y="37"/>
                  <a:pt x="230" y="0"/>
                  <a:pt x="115" y="60"/>
                </a:cubicBezTo>
                <a:cubicBezTo>
                  <a:pt x="0" y="120"/>
                  <a:pt x="121" y="301"/>
                  <a:pt x="121" y="433"/>
                </a:cubicBezTo>
                <a:cubicBezTo>
                  <a:pt x="121" y="565"/>
                  <a:pt x="25" y="802"/>
                  <a:pt x="115" y="850"/>
                </a:cubicBezTo>
                <a:cubicBezTo>
                  <a:pt x="205" y="898"/>
                  <a:pt x="316" y="784"/>
                  <a:pt x="662" y="721"/>
                </a:cubicBezTo>
                <a:cubicBezTo>
                  <a:pt x="1008" y="658"/>
                  <a:pt x="1961" y="544"/>
                  <a:pt x="2193" y="472"/>
                </a:cubicBezTo>
                <a:cubicBezTo>
                  <a:pt x="2425" y="400"/>
                  <a:pt x="2292" y="327"/>
                  <a:pt x="2056" y="289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Line 8"/>
          <p:cNvSpPr>
            <a:spLocks noChangeShapeType="1"/>
          </p:cNvSpPr>
          <p:nvPr/>
        </p:nvSpPr>
        <p:spPr bwMode="auto">
          <a:xfrm flipV="1">
            <a:off x="4267200" y="3182938"/>
            <a:ext cx="1214438" cy="11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56328" name="Line 9"/>
          <p:cNvSpPr>
            <a:spLocks noChangeShapeType="1"/>
          </p:cNvSpPr>
          <p:nvPr/>
        </p:nvSpPr>
        <p:spPr bwMode="auto">
          <a:xfrm flipH="1">
            <a:off x="7010400" y="3233738"/>
            <a:ext cx="3000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56329" name="Line 10"/>
          <p:cNvSpPr>
            <a:spLocks noChangeShapeType="1"/>
          </p:cNvSpPr>
          <p:nvPr/>
        </p:nvSpPr>
        <p:spPr bwMode="auto">
          <a:xfrm>
            <a:off x="7107238" y="2446338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56330" name="Line 11"/>
          <p:cNvSpPr>
            <a:spLocks noChangeShapeType="1"/>
          </p:cNvSpPr>
          <p:nvPr/>
        </p:nvSpPr>
        <p:spPr bwMode="auto">
          <a:xfrm flipV="1">
            <a:off x="7113588" y="3951288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56331" name="Text Box 12"/>
          <p:cNvSpPr txBox="1">
            <a:spLocks noChangeArrowheads="1"/>
          </p:cNvSpPr>
          <p:nvPr/>
        </p:nvSpPr>
        <p:spPr bwMode="auto">
          <a:xfrm>
            <a:off x="7732713" y="2176463"/>
            <a:ext cx="919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>
                <a:cs typeface="+mn-cs"/>
              </a:rPr>
              <a:t>10.0.0.1</a:t>
            </a:r>
          </a:p>
        </p:txBody>
      </p:sp>
      <p:sp>
        <p:nvSpPr>
          <p:cNvPr id="56332" name="Text Box 13"/>
          <p:cNvSpPr txBox="1">
            <a:spLocks noChangeArrowheads="1"/>
          </p:cNvSpPr>
          <p:nvPr/>
        </p:nvSpPr>
        <p:spPr bwMode="auto">
          <a:xfrm>
            <a:off x="7859713" y="2944813"/>
            <a:ext cx="919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>
                <a:cs typeface="+mn-cs"/>
              </a:rPr>
              <a:t>10.0.0.2</a:t>
            </a:r>
          </a:p>
        </p:txBody>
      </p:sp>
      <p:sp>
        <p:nvSpPr>
          <p:cNvPr id="56333" name="Text Box 14"/>
          <p:cNvSpPr txBox="1">
            <a:spLocks noChangeArrowheads="1"/>
          </p:cNvSpPr>
          <p:nvPr/>
        </p:nvSpPr>
        <p:spPr bwMode="auto">
          <a:xfrm>
            <a:off x="7810500" y="3751263"/>
            <a:ext cx="919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>
                <a:cs typeface="+mn-cs"/>
              </a:rPr>
              <a:t>10.0.0.3</a:t>
            </a:r>
          </a:p>
        </p:txBody>
      </p:sp>
      <p:sp>
        <p:nvSpPr>
          <p:cNvPr id="56334" name="Text Box 15"/>
          <p:cNvSpPr txBox="1">
            <a:spLocks noChangeArrowheads="1"/>
          </p:cNvSpPr>
          <p:nvPr/>
        </p:nvSpPr>
        <p:spPr bwMode="auto">
          <a:xfrm>
            <a:off x="4217988" y="2667000"/>
            <a:ext cx="919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>
                <a:cs typeface="+mn-cs"/>
              </a:rPr>
              <a:t>10.0.0.4</a:t>
            </a:r>
          </a:p>
        </p:txBody>
      </p:sp>
      <p:sp>
        <p:nvSpPr>
          <p:cNvPr id="56335" name="Line 16"/>
          <p:cNvSpPr>
            <a:spLocks noChangeShapeType="1"/>
          </p:cNvSpPr>
          <p:nvPr/>
        </p:nvSpPr>
        <p:spPr bwMode="auto">
          <a:xfrm flipH="1">
            <a:off x="4341813" y="2944813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56336" name="Text Box 17"/>
          <p:cNvSpPr txBox="1">
            <a:spLocks noChangeArrowheads="1"/>
          </p:cNvSpPr>
          <p:nvPr/>
        </p:nvSpPr>
        <p:spPr bwMode="auto">
          <a:xfrm>
            <a:off x="2324100" y="3324225"/>
            <a:ext cx="1257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>
                <a:cs typeface="+mn-cs"/>
              </a:rPr>
              <a:t>138.76.29.7</a:t>
            </a:r>
          </a:p>
        </p:txBody>
      </p:sp>
      <p:sp>
        <p:nvSpPr>
          <p:cNvPr id="56337" name="Line 18"/>
          <p:cNvSpPr>
            <a:spLocks noChangeShapeType="1"/>
          </p:cNvSpPr>
          <p:nvPr/>
        </p:nvSpPr>
        <p:spPr bwMode="auto">
          <a:xfrm flipH="1">
            <a:off x="3502025" y="3271838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56338" name="Line 79"/>
          <p:cNvSpPr>
            <a:spLocks noChangeShapeType="1"/>
          </p:cNvSpPr>
          <p:nvPr/>
        </p:nvSpPr>
        <p:spPr bwMode="auto">
          <a:xfrm>
            <a:off x="706438" y="3222625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56339" name="Text Box 81"/>
          <p:cNvSpPr txBox="1">
            <a:spLocks noChangeArrowheads="1"/>
          </p:cNvSpPr>
          <p:nvPr/>
        </p:nvSpPr>
        <p:spPr bwMode="auto">
          <a:xfrm>
            <a:off x="4716463" y="1674813"/>
            <a:ext cx="22796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mtClean="0">
                <a:cs typeface="+mn-cs"/>
              </a:rPr>
              <a:t>local network</a:t>
            </a:r>
          </a:p>
          <a:p>
            <a:pPr algn="ctr">
              <a:defRPr/>
            </a:pPr>
            <a:r>
              <a:rPr lang="en-US" smtClean="0">
                <a:cs typeface="+mn-cs"/>
              </a:rPr>
              <a:t>(e.g., home network)</a:t>
            </a:r>
          </a:p>
          <a:p>
            <a:pPr algn="ctr">
              <a:defRPr/>
            </a:pPr>
            <a:r>
              <a:rPr lang="en-US" smtClean="0">
                <a:cs typeface="+mn-cs"/>
              </a:rPr>
              <a:t>10.0.0/24</a:t>
            </a:r>
          </a:p>
        </p:txBody>
      </p:sp>
      <p:sp>
        <p:nvSpPr>
          <p:cNvPr id="56340" name="Line 82"/>
          <p:cNvSpPr>
            <a:spLocks noChangeShapeType="1"/>
          </p:cNvSpPr>
          <p:nvPr/>
        </p:nvSpPr>
        <p:spPr bwMode="auto">
          <a:xfrm>
            <a:off x="69850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56341" name="Line 83"/>
          <p:cNvSpPr>
            <a:spLocks noChangeShapeType="1"/>
          </p:cNvSpPr>
          <p:nvPr/>
        </p:nvSpPr>
        <p:spPr bwMode="auto">
          <a:xfrm>
            <a:off x="4033838" y="1760538"/>
            <a:ext cx="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56342" name="Line 84"/>
          <p:cNvSpPr>
            <a:spLocks noChangeShapeType="1"/>
          </p:cNvSpPr>
          <p:nvPr/>
        </p:nvSpPr>
        <p:spPr bwMode="auto">
          <a:xfrm flipH="1" flipV="1">
            <a:off x="4173538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56343" name="Line 86"/>
          <p:cNvSpPr>
            <a:spLocks noChangeShapeType="1"/>
          </p:cNvSpPr>
          <p:nvPr/>
        </p:nvSpPr>
        <p:spPr bwMode="auto">
          <a:xfrm>
            <a:off x="25781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56344" name="Line 87"/>
          <p:cNvSpPr>
            <a:spLocks noChangeShapeType="1"/>
          </p:cNvSpPr>
          <p:nvPr/>
        </p:nvSpPr>
        <p:spPr bwMode="auto">
          <a:xfrm flipH="1" flipV="1">
            <a:off x="766763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56345" name="Text Box 88"/>
          <p:cNvSpPr txBox="1">
            <a:spLocks noChangeArrowheads="1"/>
          </p:cNvSpPr>
          <p:nvPr/>
        </p:nvSpPr>
        <p:spPr bwMode="auto">
          <a:xfrm>
            <a:off x="1654175" y="1662113"/>
            <a:ext cx="95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mtClean="0">
                <a:cs typeface="+mn-cs"/>
              </a:rPr>
              <a:t>rest of</a:t>
            </a:r>
          </a:p>
          <a:p>
            <a:pPr algn="ctr">
              <a:defRPr/>
            </a:pPr>
            <a:r>
              <a:rPr lang="en-US" smtClean="0">
                <a:cs typeface="+mn-cs"/>
              </a:rPr>
              <a:t>Internet</a:t>
            </a:r>
          </a:p>
        </p:txBody>
      </p:sp>
      <p:sp>
        <p:nvSpPr>
          <p:cNvPr id="56346" name="Text Box 90"/>
          <p:cNvSpPr txBox="1">
            <a:spLocks noChangeArrowheads="1"/>
          </p:cNvSpPr>
          <p:nvPr/>
        </p:nvSpPr>
        <p:spPr bwMode="auto">
          <a:xfrm>
            <a:off x="4260850" y="4741863"/>
            <a:ext cx="3763963" cy="133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400" smtClean="0">
                <a:latin typeface="Gill Sans MT" charset="0"/>
                <a:cs typeface="+mn-cs"/>
              </a:rPr>
              <a:t>datagrams with source or </a:t>
            </a:r>
          </a:p>
          <a:p>
            <a:pPr>
              <a:lnSpc>
                <a:spcPct val="85000"/>
              </a:lnSpc>
              <a:defRPr/>
            </a:pPr>
            <a:r>
              <a:rPr lang="en-US" sz="2400" smtClean="0">
                <a:latin typeface="Gill Sans MT" charset="0"/>
                <a:cs typeface="+mn-cs"/>
              </a:rPr>
              <a:t>destination in this network</a:t>
            </a:r>
          </a:p>
          <a:p>
            <a:pPr>
              <a:lnSpc>
                <a:spcPct val="85000"/>
              </a:lnSpc>
              <a:defRPr/>
            </a:pPr>
            <a:r>
              <a:rPr lang="en-US" sz="2400" smtClean="0">
                <a:latin typeface="Gill Sans MT" charset="0"/>
                <a:cs typeface="+mn-cs"/>
              </a:rPr>
              <a:t>have 10.0.0/24 address for </a:t>
            </a:r>
          </a:p>
          <a:p>
            <a:pPr>
              <a:lnSpc>
                <a:spcPct val="85000"/>
              </a:lnSpc>
              <a:defRPr/>
            </a:pPr>
            <a:r>
              <a:rPr lang="en-US" sz="2400" smtClean="0">
                <a:latin typeface="Gill Sans MT" charset="0"/>
                <a:cs typeface="+mn-cs"/>
              </a:rPr>
              <a:t>source, destination (as usual)</a:t>
            </a:r>
          </a:p>
        </p:txBody>
      </p:sp>
      <p:sp>
        <p:nvSpPr>
          <p:cNvPr id="56347" name="Text Box 92"/>
          <p:cNvSpPr txBox="1">
            <a:spLocks noChangeArrowheads="1"/>
          </p:cNvSpPr>
          <p:nvPr/>
        </p:nvSpPr>
        <p:spPr bwMode="auto">
          <a:xfrm>
            <a:off x="269875" y="4746625"/>
            <a:ext cx="3684588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lnSpc>
                <a:spcPct val="85000"/>
              </a:lnSpc>
              <a:defRPr/>
            </a:pPr>
            <a:r>
              <a:rPr lang="en-US" sz="2400" i="1" smtClean="0">
                <a:solidFill>
                  <a:srgbClr val="CC0000"/>
                </a:solidFill>
                <a:latin typeface="Gill Sans MT" charset="0"/>
                <a:cs typeface="+mn-cs"/>
              </a:rPr>
              <a:t>all</a:t>
            </a:r>
            <a:r>
              <a:rPr lang="en-US" sz="240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smtClean="0">
                <a:latin typeface="Gill Sans MT" charset="0"/>
                <a:cs typeface="+mn-cs"/>
              </a:rPr>
              <a:t>datagrams </a:t>
            </a:r>
            <a:r>
              <a:rPr lang="en-US" sz="2400" i="1" smtClean="0">
                <a:solidFill>
                  <a:srgbClr val="CC0000"/>
                </a:solidFill>
                <a:latin typeface="Gill Sans MT" charset="0"/>
                <a:cs typeface="+mn-cs"/>
              </a:rPr>
              <a:t>leaving</a:t>
            </a:r>
            <a:r>
              <a:rPr lang="en-US" sz="2400" smtClean="0">
                <a:latin typeface="Gill Sans MT" charset="0"/>
                <a:cs typeface="+mn-cs"/>
              </a:rPr>
              <a:t> local</a:t>
            </a:r>
          </a:p>
          <a:p>
            <a:pPr algn="r">
              <a:lnSpc>
                <a:spcPct val="85000"/>
              </a:lnSpc>
              <a:defRPr/>
            </a:pPr>
            <a:r>
              <a:rPr lang="en-US" sz="2400" smtClean="0">
                <a:latin typeface="Gill Sans MT" charset="0"/>
                <a:cs typeface="+mn-cs"/>
              </a:rPr>
              <a:t>network have </a:t>
            </a:r>
            <a:r>
              <a:rPr lang="en-US" sz="2400" i="1" smtClean="0">
                <a:solidFill>
                  <a:srgbClr val="CC0000"/>
                </a:solidFill>
                <a:latin typeface="Gill Sans MT" charset="0"/>
                <a:cs typeface="+mn-cs"/>
              </a:rPr>
              <a:t>same</a:t>
            </a:r>
            <a:r>
              <a:rPr lang="en-US" sz="2400" smtClean="0">
                <a:latin typeface="Gill Sans MT" charset="0"/>
                <a:cs typeface="+mn-cs"/>
              </a:rPr>
              <a:t> single source NAT IP address: 138.76.29.7,different source port numbers</a:t>
            </a:r>
          </a:p>
        </p:txBody>
      </p:sp>
      <p:sp>
        <p:nvSpPr>
          <p:cNvPr id="56349" name="Line 96"/>
          <p:cNvSpPr>
            <a:spLocks noChangeShapeType="1"/>
          </p:cNvSpPr>
          <p:nvPr/>
        </p:nvSpPr>
        <p:spPr bwMode="auto">
          <a:xfrm flipV="1">
            <a:off x="4818063" y="3344863"/>
            <a:ext cx="668337" cy="14271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56350" name="Line 97"/>
          <p:cNvSpPr>
            <a:spLocks noChangeShapeType="1"/>
          </p:cNvSpPr>
          <p:nvPr/>
        </p:nvSpPr>
        <p:spPr bwMode="auto">
          <a:xfrm flipV="1">
            <a:off x="2706688" y="3308350"/>
            <a:ext cx="668337" cy="14271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grpSp>
        <p:nvGrpSpPr>
          <p:cNvPr id="75806" name="Group 98"/>
          <p:cNvGrpSpPr>
            <a:grpSpLocks/>
          </p:cNvGrpSpPr>
          <p:nvPr/>
        </p:nvGrpSpPr>
        <p:grpSpPr bwMode="auto">
          <a:xfrm>
            <a:off x="3633788" y="3059113"/>
            <a:ext cx="900112" cy="347662"/>
            <a:chOff x="4396" y="1245"/>
            <a:chExt cx="672" cy="248"/>
          </a:xfrm>
        </p:grpSpPr>
        <p:sp>
          <p:nvSpPr>
            <p:cNvPr id="75816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75817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75818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75819" name="Group 10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5822" name="Freeform 10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23" name="Freeform 10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365" name="Line 105"/>
            <p:cNvSpPr>
              <a:spLocks noChangeShapeType="1"/>
            </p:cNvSpPr>
            <p:nvPr/>
          </p:nvSpPr>
          <p:spPr bwMode="auto">
            <a:xfrm>
              <a:off x="4400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366" name="Line 106"/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5807" name="Group 107"/>
          <p:cNvGrpSpPr>
            <a:grpSpLocks/>
          </p:cNvGrpSpPr>
          <p:nvPr/>
        </p:nvGrpSpPr>
        <p:grpSpPr bwMode="auto">
          <a:xfrm flipH="1">
            <a:off x="7207250" y="2239963"/>
            <a:ext cx="641350" cy="558800"/>
            <a:chOff x="-44" y="1473"/>
            <a:chExt cx="981" cy="1105"/>
          </a:xfrm>
        </p:grpSpPr>
        <p:pic>
          <p:nvPicPr>
            <p:cNvPr id="75814" name="Picture 108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815" name="Freeform 10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5808" name="Group 110"/>
          <p:cNvGrpSpPr>
            <a:grpSpLocks/>
          </p:cNvGrpSpPr>
          <p:nvPr/>
        </p:nvGrpSpPr>
        <p:grpSpPr bwMode="auto">
          <a:xfrm flipH="1">
            <a:off x="7246938" y="2916238"/>
            <a:ext cx="641350" cy="558800"/>
            <a:chOff x="-44" y="1473"/>
            <a:chExt cx="981" cy="1105"/>
          </a:xfrm>
        </p:grpSpPr>
        <p:pic>
          <p:nvPicPr>
            <p:cNvPr id="75812" name="Picture 11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813" name="Freeform 11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5809" name="Group 113"/>
          <p:cNvGrpSpPr>
            <a:grpSpLocks/>
          </p:cNvGrpSpPr>
          <p:nvPr/>
        </p:nvGrpSpPr>
        <p:grpSpPr bwMode="auto">
          <a:xfrm flipH="1">
            <a:off x="7254875" y="3670300"/>
            <a:ext cx="641350" cy="558800"/>
            <a:chOff x="-44" y="1473"/>
            <a:chExt cx="981" cy="1105"/>
          </a:xfrm>
        </p:grpSpPr>
        <p:pic>
          <p:nvPicPr>
            <p:cNvPr id="75810" name="Picture 11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811" name="Freeform 11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8809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450"/>
            <a:ext cx="8281987" cy="1047750"/>
          </a:xfrm>
        </p:spPr>
        <p:txBody>
          <a:bodyPr>
            <a:normAutofit/>
          </a:bodyPr>
          <a:lstStyle/>
          <a:p>
            <a:r>
              <a:rPr lang="en-US" sz="4000" dirty="0">
                <a:ea typeface="ＭＳ Ｐゴシック" charset="0"/>
              </a:rPr>
              <a:t>IP addressing: </a:t>
            </a:r>
            <a:r>
              <a:rPr lang="en-US" sz="4000" dirty="0" err="1" smtClean="0">
                <a:ea typeface="ＭＳ Ｐゴシック" charset="0"/>
              </a:rPr>
              <a:t>Classful</a:t>
            </a:r>
            <a:r>
              <a:rPr lang="en-US" sz="4000" dirty="0" smtClean="0">
                <a:ea typeface="ＭＳ Ｐゴシック" charset="0"/>
              </a:rPr>
              <a:t> Addressing</a:t>
            </a:r>
            <a:endParaRPr lang="en-AU" sz="4000" dirty="0">
              <a:latin typeface="Arial" charset="0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Arial" charset="0"/>
              </a:rPr>
              <a:t>32bits</a:t>
            </a:r>
          </a:p>
          <a:p>
            <a:r>
              <a:rPr lang="en-US" sz="2400" dirty="0" smtClean="0">
                <a:latin typeface="Arial" charset="0"/>
              </a:rPr>
              <a:t>Properties</a:t>
            </a:r>
            <a:endParaRPr lang="en-US" sz="2400" dirty="0">
              <a:latin typeface="Arial" charset="0"/>
            </a:endParaRPr>
          </a:p>
          <a:p>
            <a:pPr lvl="1"/>
            <a:r>
              <a:rPr lang="en-US" sz="2000" dirty="0">
                <a:latin typeface="Arial" charset="0"/>
              </a:rPr>
              <a:t>globally unique</a:t>
            </a:r>
          </a:p>
          <a:p>
            <a:pPr lvl="1"/>
            <a:r>
              <a:rPr lang="en-US" sz="2000" dirty="0">
                <a:latin typeface="Arial" charset="0"/>
              </a:rPr>
              <a:t>hierarchical: network + host</a:t>
            </a:r>
          </a:p>
          <a:p>
            <a:pPr lvl="1"/>
            <a:r>
              <a:rPr lang="en-US" sz="2000" dirty="0">
                <a:latin typeface="Arial" charset="0"/>
              </a:rPr>
              <a:t>4 Billion IP address, half are A type, ¼ is B type, and 1/8 is C type</a:t>
            </a:r>
          </a:p>
          <a:p>
            <a:r>
              <a:rPr lang="en-US" sz="2400" dirty="0">
                <a:latin typeface="Arial" charset="0"/>
              </a:rPr>
              <a:t>Dot notation</a:t>
            </a:r>
          </a:p>
          <a:p>
            <a:pPr lvl="1"/>
            <a:r>
              <a:rPr lang="en-US" sz="2000" dirty="0">
                <a:latin typeface="Arial" charset="0"/>
              </a:rPr>
              <a:t>10.3.2.4</a:t>
            </a:r>
          </a:p>
          <a:p>
            <a:pPr lvl="1"/>
            <a:r>
              <a:rPr lang="en-US" sz="2000" dirty="0">
                <a:latin typeface="Arial" charset="0"/>
              </a:rPr>
              <a:t>128.96.33.81</a:t>
            </a:r>
          </a:p>
          <a:p>
            <a:pPr lvl="1"/>
            <a:r>
              <a:rPr lang="en-US" sz="2000" dirty="0">
                <a:latin typeface="Arial" charset="0"/>
              </a:rPr>
              <a:t>192.12.69.77</a:t>
            </a:r>
          </a:p>
          <a:p>
            <a:endParaRPr lang="en-US" sz="2400" dirty="0" smtClean="0">
              <a:latin typeface="Arial" charset="0"/>
            </a:endParaRPr>
          </a:p>
          <a:p>
            <a:r>
              <a:rPr lang="en-US" sz="2400" dirty="0" smtClean="0">
                <a:latin typeface="Arial" charset="0"/>
              </a:rPr>
              <a:t>Format</a:t>
            </a:r>
            <a:endParaRPr lang="en-US" sz="2400" dirty="0">
              <a:latin typeface="Arial" charset="0"/>
            </a:endParaRPr>
          </a:p>
          <a:p>
            <a:pPr>
              <a:buFontTx/>
              <a:buNone/>
            </a:pPr>
            <a:endParaRPr lang="en-US" sz="2400" dirty="0">
              <a:latin typeface="Arial" charset="0"/>
            </a:endParaRPr>
          </a:p>
          <a:p>
            <a:pPr>
              <a:buFontTx/>
              <a:buNone/>
            </a:pPr>
            <a:endParaRPr lang="en-US" sz="2400" dirty="0">
              <a:latin typeface="Arial" charset="0"/>
            </a:endParaRPr>
          </a:p>
          <a:p>
            <a:pPr>
              <a:buFontTx/>
              <a:buNone/>
            </a:pPr>
            <a:endParaRPr lang="en-US" sz="2400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</a:endParaRPr>
          </a:p>
        </p:txBody>
      </p:sp>
      <p:pic>
        <p:nvPicPr>
          <p:cNvPr id="75780" name="Picture 5" descr="f03-19-9780123850591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352800"/>
            <a:ext cx="3889375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153400" y="35930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53400" y="45074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53400" y="54980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2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600200"/>
            <a:ext cx="8418512" cy="464820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latin typeface="Gill Sans MT" charset="0"/>
                <a:ea typeface="MS PGothic" charset="0"/>
              </a:rPr>
              <a:t>motivation:</a:t>
            </a:r>
            <a:r>
              <a:rPr lang="en-US">
                <a:latin typeface="Gill Sans MT" charset="0"/>
                <a:ea typeface="MS PGothic" charset="0"/>
              </a:rPr>
              <a:t> local network uses just one IP address as far as outside world is concerned:</a:t>
            </a:r>
          </a:p>
          <a:p>
            <a:pPr lvl="1">
              <a:defRPr/>
            </a:pPr>
            <a:r>
              <a:rPr lang="en-US" sz="2800">
                <a:latin typeface="Gill Sans MT" charset="0"/>
                <a:ea typeface="MS PGothic" charset="0"/>
              </a:rPr>
              <a:t>range of addresses not needed from ISP:  just one IP address for all devices</a:t>
            </a:r>
          </a:p>
          <a:p>
            <a:pPr lvl="1">
              <a:defRPr/>
            </a:pPr>
            <a:r>
              <a:rPr lang="en-US" sz="2800">
                <a:latin typeface="Gill Sans MT" charset="0"/>
                <a:ea typeface="MS PGothic" charset="0"/>
              </a:rPr>
              <a:t>can change addresses of devices in local network without notifying outside world</a:t>
            </a:r>
          </a:p>
          <a:p>
            <a:pPr lvl="1">
              <a:defRPr/>
            </a:pPr>
            <a:r>
              <a:rPr lang="en-US" sz="2800">
                <a:latin typeface="Gill Sans MT" charset="0"/>
                <a:ea typeface="MS PGothic" charset="0"/>
              </a:rPr>
              <a:t>can change ISP without changing addresses of devices in local network</a:t>
            </a:r>
          </a:p>
          <a:p>
            <a:pPr lvl="1">
              <a:defRPr/>
            </a:pPr>
            <a:r>
              <a:rPr lang="en-US" sz="2800">
                <a:latin typeface="Gill Sans MT" charset="0"/>
                <a:ea typeface="MS PGothic" charset="0"/>
              </a:rPr>
              <a:t>devices inside local net not explicitly addressable, visible by outside world (a security plus)</a:t>
            </a:r>
          </a:p>
          <a:p>
            <a:pPr>
              <a:buFont typeface="Wingdings" charset="0"/>
              <a:buNone/>
              <a:defRPr/>
            </a:pPr>
            <a:endParaRPr lang="en-US">
              <a:latin typeface="Gill Sans MT" charset="0"/>
              <a:ea typeface="MS PGothic" charset="0"/>
            </a:endParaRPr>
          </a:p>
        </p:txBody>
      </p:sp>
      <p:sp>
        <p:nvSpPr>
          <p:cNvPr id="57349" name="Rectangle 8"/>
          <p:cNvSpPr>
            <a:spLocks noGrp="1" noChangeArrowheads="1"/>
          </p:cNvSpPr>
          <p:nvPr>
            <p:ph type="title"/>
          </p:nvPr>
        </p:nvSpPr>
        <p:spPr>
          <a:xfrm>
            <a:off x="533400" y="230188"/>
            <a:ext cx="8091488" cy="90805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NAT: network address translation</a:t>
            </a:r>
          </a:p>
        </p:txBody>
      </p:sp>
    </p:spTree>
    <p:extLst>
      <p:ext uri="{BB962C8B-B14F-4D97-AF65-F5344CB8AC3E}">
        <p14:creationId xmlns:p14="http://schemas.microsoft.com/office/powerpoint/2010/main" val="1995825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950" y="1482725"/>
            <a:ext cx="8575675" cy="4648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>
                <a:solidFill>
                  <a:srgbClr val="FF0000"/>
                </a:solidFill>
                <a:latin typeface="Gill Sans MT" charset="0"/>
                <a:ea typeface="MS PGothic" charset="0"/>
              </a:rPr>
              <a:t>   </a:t>
            </a:r>
            <a:r>
              <a:rPr lang="en-US" i="1">
                <a:solidFill>
                  <a:srgbClr val="CC0000"/>
                </a:solidFill>
                <a:latin typeface="Gill Sans MT" charset="0"/>
                <a:ea typeface="MS PGothic" charset="0"/>
              </a:rPr>
              <a:t>implementation</a:t>
            </a:r>
            <a:r>
              <a:rPr lang="en-US">
                <a:solidFill>
                  <a:srgbClr val="CC0000"/>
                </a:solidFill>
                <a:latin typeface="Gill Sans MT" charset="0"/>
                <a:ea typeface="MS PGothic" charset="0"/>
              </a:rPr>
              <a:t>:</a:t>
            </a:r>
            <a:r>
              <a:rPr lang="en-US">
                <a:latin typeface="Gill Sans MT" charset="0"/>
                <a:ea typeface="MS PGothic" charset="0"/>
              </a:rPr>
              <a:t> NAT router must:</a:t>
            </a:r>
            <a:br>
              <a:rPr lang="en-US">
                <a:latin typeface="Gill Sans MT" charset="0"/>
                <a:ea typeface="MS PGothic" charset="0"/>
              </a:rPr>
            </a:br>
            <a:endParaRPr lang="en-US">
              <a:latin typeface="Gill Sans MT" charset="0"/>
              <a:ea typeface="MS PGothic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i="1">
                <a:solidFill>
                  <a:srgbClr val="000099"/>
                </a:solidFill>
                <a:latin typeface="Gill Sans MT" charset="0"/>
                <a:ea typeface="MS PGothic" charset="0"/>
              </a:rPr>
              <a:t>outgoing datagrams:</a:t>
            </a:r>
            <a:r>
              <a:rPr lang="en-US">
                <a:solidFill>
                  <a:srgbClr val="000099"/>
                </a:solidFill>
                <a:latin typeface="Gill Sans MT" charset="0"/>
                <a:ea typeface="MS PGothic" charset="0"/>
              </a:rPr>
              <a:t> </a:t>
            </a:r>
            <a:r>
              <a:rPr lang="en-US" i="1">
                <a:solidFill>
                  <a:srgbClr val="000099"/>
                </a:solidFill>
                <a:latin typeface="Gill Sans MT" charset="0"/>
                <a:ea typeface="MS PGothic" charset="0"/>
              </a:rPr>
              <a:t>replace</a:t>
            </a:r>
            <a:r>
              <a:rPr lang="en-US">
                <a:latin typeface="Gill Sans MT" charset="0"/>
                <a:ea typeface="MS PGothic" charset="0"/>
              </a:rPr>
              <a:t> (source IP address, port #) of every outgoing datagram to (NAT IP address, new port #)</a:t>
            </a:r>
          </a:p>
          <a:p>
            <a:pPr lvl="2">
              <a:lnSpc>
                <a:spcPct val="80000"/>
              </a:lnSpc>
              <a:buFontTx/>
              <a:buNone/>
              <a:defRPr/>
            </a:pPr>
            <a:r>
              <a:rPr lang="en-US" sz="2400">
                <a:latin typeface="Gill Sans MT" charset="0"/>
                <a:ea typeface="MS PGothic" charset="0"/>
              </a:rPr>
              <a:t>. . . remote clients/servers will respond using (NAT IP address, new port #) as destination addr</a:t>
            </a:r>
            <a:br>
              <a:rPr lang="en-US" sz="2400">
                <a:latin typeface="Gill Sans MT" charset="0"/>
                <a:ea typeface="MS PGothic" charset="0"/>
              </a:rPr>
            </a:br>
            <a:endParaRPr lang="en-US" sz="2400">
              <a:latin typeface="Gill Sans MT" charset="0"/>
              <a:ea typeface="MS PGothic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i="1">
                <a:solidFill>
                  <a:srgbClr val="000099"/>
                </a:solidFill>
                <a:latin typeface="Gill Sans MT" charset="0"/>
                <a:ea typeface="MS PGothic" charset="0"/>
              </a:rPr>
              <a:t>remember (in NAT translation table)</a:t>
            </a:r>
            <a:r>
              <a:rPr lang="en-US" i="1">
                <a:solidFill>
                  <a:schemeClr val="accent2"/>
                </a:solidFill>
                <a:latin typeface="Gill Sans MT" charset="0"/>
                <a:ea typeface="MS PGothic" charset="0"/>
              </a:rPr>
              <a:t> </a:t>
            </a:r>
            <a:r>
              <a:rPr lang="en-US">
                <a:latin typeface="Gill Sans MT" charset="0"/>
                <a:ea typeface="MS PGothic" charset="0"/>
              </a:rPr>
              <a:t>every (source IP address, port #)  to (NAT IP address, new port #) translation pair</a:t>
            </a:r>
            <a:br>
              <a:rPr lang="en-US">
                <a:latin typeface="Gill Sans MT" charset="0"/>
                <a:ea typeface="MS PGothic" charset="0"/>
              </a:rPr>
            </a:br>
            <a:endParaRPr lang="en-US">
              <a:latin typeface="Gill Sans MT" charset="0"/>
              <a:ea typeface="MS PGothic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i="1">
                <a:solidFill>
                  <a:srgbClr val="000099"/>
                </a:solidFill>
                <a:latin typeface="Gill Sans MT" charset="0"/>
                <a:ea typeface="MS PGothic" charset="0"/>
              </a:rPr>
              <a:t>incoming datagrams:</a:t>
            </a:r>
            <a:r>
              <a:rPr lang="en-US">
                <a:solidFill>
                  <a:srgbClr val="000099"/>
                </a:solidFill>
                <a:latin typeface="Gill Sans MT" charset="0"/>
                <a:ea typeface="MS PGothic" charset="0"/>
              </a:rPr>
              <a:t> </a:t>
            </a:r>
            <a:r>
              <a:rPr lang="en-US" i="1">
                <a:solidFill>
                  <a:srgbClr val="000099"/>
                </a:solidFill>
                <a:latin typeface="Gill Sans MT" charset="0"/>
                <a:ea typeface="MS PGothic" charset="0"/>
              </a:rPr>
              <a:t>replace</a:t>
            </a:r>
            <a:r>
              <a:rPr lang="en-US">
                <a:latin typeface="Gill Sans MT" charset="0"/>
                <a:ea typeface="MS PGothic" charset="0"/>
              </a:rPr>
              <a:t> (NAT IP address, new port #) in dest fields of every incoming datagram with corresponding (source IP address, port #) stored in NAT table</a:t>
            </a:r>
          </a:p>
          <a:p>
            <a:pPr lvl="1">
              <a:lnSpc>
                <a:spcPct val="80000"/>
              </a:lnSpc>
              <a:defRPr/>
            </a:pPr>
            <a:endParaRPr lang="en-US">
              <a:latin typeface="Gill Sans MT" charset="0"/>
              <a:ea typeface="MS PGothic" charset="0"/>
            </a:endParaRP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230188"/>
            <a:ext cx="8091488" cy="90805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NAT: network address translation</a:t>
            </a:r>
          </a:p>
        </p:txBody>
      </p:sp>
    </p:spTree>
    <p:extLst>
      <p:ext uri="{BB962C8B-B14F-4D97-AF65-F5344CB8AC3E}">
        <p14:creationId xmlns:p14="http://schemas.microsoft.com/office/powerpoint/2010/main" val="231024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Freeform 139"/>
          <p:cNvSpPr>
            <a:spLocks/>
          </p:cNvSpPr>
          <p:nvPr/>
        </p:nvSpPr>
        <p:spPr bwMode="auto">
          <a:xfrm>
            <a:off x="179388" y="3651250"/>
            <a:ext cx="4089400" cy="1355725"/>
          </a:xfrm>
          <a:custGeom>
            <a:avLst/>
            <a:gdLst>
              <a:gd name="T0" fmla="*/ 2147483647 w 2269"/>
              <a:gd name="T1" fmla="*/ 2147483647 h 854"/>
              <a:gd name="T2" fmla="*/ 2147483647 w 2269"/>
              <a:gd name="T3" fmla="*/ 2147483647 h 854"/>
              <a:gd name="T4" fmla="*/ 2147483647 w 2269"/>
              <a:gd name="T5" fmla="*/ 2147483647 h 854"/>
              <a:gd name="T6" fmla="*/ 2147483647 w 2269"/>
              <a:gd name="T7" fmla="*/ 2147483647 h 854"/>
              <a:gd name="T8" fmla="*/ 2147483647 w 2269"/>
              <a:gd name="T9" fmla="*/ 2147483647 h 854"/>
              <a:gd name="T10" fmla="*/ 2147483647 w 2269"/>
              <a:gd name="T11" fmla="*/ 2147483647 h 854"/>
              <a:gd name="T12" fmla="*/ 2147483647 w 2269"/>
              <a:gd name="T13" fmla="*/ 2147483647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Freeform 29"/>
          <p:cNvSpPr>
            <a:spLocks/>
          </p:cNvSpPr>
          <p:nvPr/>
        </p:nvSpPr>
        <p:spPr bwMode="auto">
          <a:xfrm>
            <a:off x="4468813" y="2922588"/>
            <a:ext cx="3738562" cy="2697162"/>
          </a:xfrm>
          <a:custGeom>
            <a:avLst/>
            <a:gdLst>
              <a:gd name="T0" fmla="*/ 2147483647 w 2355"/>
              <a:gd name="T1" fmla="*/ 2147483647 h 1699"/>
              <a:gd name="T2" fmla="*/ 2147483647 w 2355"/>
              <a:gd name="T3" fmla="*/ 2147483647 h 1699"/>
              <a:gd name="T4" fmla="*/ 2147483647 w 2355"/>
              <a:gd name="T5" fmla="*/ 2147483647 h 1699"/>
              <a:gd name="T6" fmla="*/ 2147483647 w 2355"/>
              <a:gd name="T7" fmla="*/ 2147483647 h 1699"/>
              <a:gd name="T8" fmla="*/ 2147483647 w 2355"/>
              <a:gd name="T9" fmla="*/ 2147483647 h 1699"/>
              <a:gd name="T10" fmla="*/ 2147483647 w 2355"/>
              <a:gd name="T11" fmla="*/ 2147483647 h 1699"/>
              <a:gd name="T12" fmla="*/ 2147483647 w 2355"/>
              <a:gd name="T13" fmla="*/ 2147483647 h 1699"/>
              <a:gd name="T14" fmla="*/ 2147483647 w 2355"/>
              <a:gd name="T15" fmla="*/ 2147483647 h 1699"/>
              <a:gd name="T16" fmla="*/ 2147483647 w 2355"/>
              <a:gd name="T17" fmla="*/ 2147483647 h 1699"/>
              <a:gd name="T18" fmla="*/ 2147483647 w 2355"/>
              <a:gd name="T19" fmla="*/ 2147483647 h 1699"/>
              <a:gd name="T20" fmla="*/ 2147483647 w 2355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Line 32"/>
          <p:cNvSpPr>
            <a:spLocks noChangeShapeType="1"/>
          </p:cNvSpPr>
          <p:nvPr/>
        </p:nvSpPr>
        <p:spPr bwMode="auto">
          <a:xfrm>
            <a:off x="4583113" y="4244975"/>
            <a:ext cx="6048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59400" name="Line 34"/>
          <p:cNvSpPr>
            <a:spLocks noChangeShapeType="1"/>
          </p:cNvSpPr>
          <p:nvPr/>
        </p:nvSpPr>
        <p:spPr bwMode="auto">
          <a:xfrm>
            <a:off x="7423150" y="3497263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59401" name="Line 35"/>
          <p:cNvSpPr>
            <a:spLocks noChangeShapeType="1"/>
          </p:cNvSpPr>
          <p:nvPr/>
        </p:nvSpPr>
        <p:spPr bwMode="auto">
          <a:xfrm flipV="1">
            <a:off x="7429500" y="5002213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59402" name="Text Box 36"/>
          <p:cNvSpPr txBox="1">
            <a:spLocks noChangeArrowheads="1"/>
          </p:cNvSpPr>
          <p:nvPr/>
        </p:nvSpPr>
        <p:spPr bwMode="auto">
          <a:xfrm>
            <a:off x="8048625" y="3227388"/>
            <a:ext cx="919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>
                <a:cs typeface="+mn-cs"/>
              </a:rPr>
              <a:t>10.0.0.1</a:t>
            </a:r>
          </a:p>
        </p:txBody>
      </p:sp>
      <p:sp>
        <p:nvSpPr>
          <p:cNvPr id="59403" name="Text Box 37"/>
          <p:cNvSpPr txBox="1">
            <a:spLocks noChangeArrowheads="1"/>
          </p:cNvSpPr>
          <p:nvPr/>
        </p:nvSpPr>
        <p:spPr bwMode="auto">
          <a:xfrm>
            <a:off x="8175625" y="3995738"/>
            <a:ext cx="919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>
                <a:cs typeface="+mn-cs"/>
              </a:rPr>
              <a:t>10.0.0.2</a:t>
            </a:r>
          </a:p>
        </p:txBody>
      </p:sp>
      <p:sp>
        <p:nvSpPr>
          <p:cNvPr id="59404" name="Text Box 38"/>
          <p:cNvSpPr txBox="1">
            <a:spLocks noChangeArrowheads="1"/>
          </p:cNvSpPr>
          <p:nvPr/>
        </p:nvSpPr>
        <p:spPr bwMode="auto">
          <a:xfrm>
            <a:off x="8137525" y="4891088"/>
            <a:ext cx="919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>
                <a:cs typeface="+mn-cs"/>
              </a:rPr>
              <a:t>10.0.0.3</a:t>
            </a:r>
          </a:p>
        </p:txBody>
      </p:sp>
      <p:grpSp>
        <p:nvGrpSpPr>
          <p:cNvPr id="233560" name="Group 88"/>
          <p:cNvGrpSpPr>
            <a:grpSpLocks/>
          </p:cNvGrpSpPr>
          <p:nvPr/>
        </p:nvGrpSpPr>
        <p:grpSpPr bwMode="auto">
          <a:xfrm>
            <a:off x="5630863" y="2855913"/>
            <a:ext cx="1871662" cy="1033462"/>
            <a:chOff x="3550" y="2055"/>
            <a:chExt cx="1179" cy="651"/>
          </a:xfrm>
        </p:grpSpPr>
        <p:grpSp>
          <p:nvGrpSpPr>
            <p:cNvPr id="78949" name="Group 50"/>
            <p:cNvGrpSpPr>
              <a:grpSpLocks/>
            </p:cNvGrpSpPr>
            <p:nvPr/>
          </p:nvGrpSpPr>
          <p:grpSpPr bwMode="auto">
            <a:xfrm>
              <a:off x="3550" y="2055"/>
              <a:ext cx="1179" cy="357"/>
              <a:chOff x="4381" y="786"/>
              <a:chExt cx="1108" cy="357"/>
            </a:xfrm>
          </p:grpSpPr>
          <p:sp>
            <p:nvSpPr>
              <p:cNvPr id="59499" name="Rectangle 40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9500" name="Text Box 39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smtClean="0">
                    <a:cs typeface="+mn-cs"/>
                  </a:rPr>
                  <a:t>S: 10.0.0.1, 3345</a:t>
                </a:r>
              </a:p>
              <a:p>
                <a:pPr>
                  <a:defRPr/>
                </a:pPr>
                <a:r>
                  <a:rPr lang="en-US" sz="1200" smtClean="0">
                    <a:cs typeface="+mn-cs"/>
                  </a:rPr>
                  <a:t>D: 128.119.40.186, 80</a:t>
                </a:r>
              </a:p>
            </p:txBody>
          </p:sp>
          <p:grpSp>
            <p:nvGrpSpPr>
              <p:cNvPr id="78956" name="Group 44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78961" name="Freeform 43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507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3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9508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78957" name="Group 4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78958" name="Freeform 4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504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3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9505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78950" name="Freeform 51"/>
            <p:cNvSpPr>
              <a:spLocks/>
            </p:cNvSpPr>
            <p:nvPr/>
          </p:nvSpPr>
          <p:spPr bwMode="auto">
            <a:xfrm>
              <a:off x="3573" y="2364"/>
              <a:ext cx="564" cy="342"/>
            </a:xfrm>
            <a:custGeom>
              <a:avLst/>
              <a:gdLst>
                <a:gd name="T0" fmla="*/ 0 w 417"/>
                <a:gd name="T1" fmla="*/ 2096 h 264"/>
                <a:gd name="T2" fmla="*/ 4672 w 417"/>
                <a:gd name="T3" fmla="*/ 2096 h 264"/>
                <a:gd name="T4" fmla="*/ 4672 w 417"/>
                <a:gd name="T5" fmla="*/ 0 h 2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8951" name="Group 87"/>
            <p:cNvGrpSpPr>
              <a:grpSpLocks/>
            </p:cNvGrpSpPr>
            <p:nvPr/>
          </p:nvGrpSpPr>
          <p:grpSpPr bwMode="auto">
            <a:xfrm>
              <a:off x="4032" y="2416"/>
              <a:ext cx="218" cy="231"/>
              <a:chOff x="5140" y="400"/>
              <a:chExt cx="218" cy="231"/>
            </a:xfrm>
          </p:grpSpPr>
          <p:sp>
            <p:nvSpPr>
              <p:cNvPr id="59497" name="Oval 8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9498" name="Text Box 52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>
                    <a:solidFill>
                      <a:srgbClr val="CC0000"/>
                    </a:solidFill>
                    <a:cs typeface="+mn-cs"/>
                  </a:rPr>
                  <a:t>1</a:t>
                </a:r>
              </a:p>
            </p:txBody>
          </p:sp>
        </p:grpSp>
      </p:grpSp>
      <p:sp>
        <p:nvSpPr>
          <p:cNvPr id="59406" name="Text Box 54"/>
          <p:cNvSpPr txBox="1">
            <a:spLocks noChangeArrowheads="1"/>
          </p:cNvSpPr>
          <p:nvPr/>
        </p:nvSpPr>
        <p:spPr bwMode="auto">
          <a:xfrm>
            <a:off x="4533900" y="3817938"/>
            <a:ext cx="919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>
                <a:cs typeface="+mn-cs"/>
              </a:rPr>
              <a:t>10.0.0.4</a:t>
            </a:r>
          </a:p>
        </p:txBody>
      </p:sp>
      <p:sp>
        <p:nvSpPr>
          <p:cNvPr id="59407" name="Line 55"/>
          <p:cNvSpPr>
            <a:spLocks noChangeShapeType="1"/>
          </p:cNvSpPr>
          <p:nvPr/>
        </p:nvSpPr>
        <p:spPr bwMode="auto">
          <a:xfrm flipH="1">
            <a:off x="4657725" y="4073525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59408" name="Text Box 56"/>
          <p:cNvSpPr txBox="1">
            <a:spLocks noChangeArrowheads="1"/>
          </p:cNvSpPr>
          <p:nvPr/>
        </p:nvSpPr>
        <p:spPr bwMode="auto">
          <a:xfrm>
            <a:off x="2695575" y="4375150"/>
            <a:ext cx="1257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>
                <a:cs typeface="+mn-cs"/>
              </a:rPr>
              <a:t>138.76.29.7</a:t>
            </a:r>
          </a:p>
        </p:txBody>
      </p:sp>
      <p:sp>
        <p:nvSpPr>
          <p:cNvPr id="59409" name="Line 57"/>
          <p:cNvSpPr>
            <a:spLocks noChangeShapeType="1"/>
          </p:cNvSpPr>
          <p:nvPr/>
        </p:nvSpPr>
        <p:spPr bwMode="auto">
          <a:xfrm flipH="1">
            <a:off x="3917950" y="4311650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grpSp>
        <p:nvGrpSpPr>
          <p:cNvPr id="233531" name="Group 59"/>
          <p:cNvGrpSpPr>
            <a:grpSpLocks/>
          </p:cNvGrpSpPr>
          <p:nvPr/>
        </p:nvGrpSpPr>
        <p:grpSpPr bwMode="auto">
          <a:xfrm>
            <a:off x="6469063" y="1570038"/>
            <a:ext cx="2433637" cy="1389062"/>
            <a:chOff x="3944" y="989"/>
            <a:chExt cx="1533" cy="875"/>
          </a:xfrm>
        </p:grpSpPr>
        <p:sp>
          <p:nvSpPr>
            <p:cNvPr id="59492" name="Text Box 53"/>
            <p:cNvSpPr txBox="1">
              <a:spLocks noChangeArrowheads="1"/>
            </p:cNvSpPr>
            <p:nvPr/>
          </p:nvSpPr>
          <p:spPr bwMode="auto">
            <a:xfrm>
              <a:off x="4121" y="989"/>
              <a:ext cx="1356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  <a:defRPr/>
              </a:pPr>
              <a:r>
                <a:rPr lang="en-US" b="1" i="1" smtClean="0">
                  <a:solidFill>
                    <a:srgbClr val="CC0000"/>
                  </a:solidFill>
                  <a:cs typeface="+mn-cs"/>
                </a:rPr>
                <a:t>1:</a:t>
              </a:r>
              <a:r>
                <a:rPr lang="en-US" smtClean="0">
                  <a:solidFill>
                    <a:srgbClr val="FF0000"/>
                  </a:solidFill>
                  <a:cs typeface="+mn-cs"/>
                </a:rPr>
                <a:t> </a:t>
              </a:r>
              <a:r>
                <a:rPr lang="en-US" smtClean="0">
                  <a:solidFill>
                    <a:srgbClr val="000099"/>
                  </a:solidFill>
                  <a:cs typeface="+mn-cs"/>
                </a:rPr>
                <a:t>host 10.0.0.1 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en-US" smtClean="0">
                  <a:solidFill>
                    <a:srgbClr val="000099"/>
                  </a:solidFill>
                  <a:cs typeface="+mn-cs"/>
                </a:rPr>
                <a:t>sends datagram to 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en-US" smtClean="0">
                  <a:solidFill>
                    <a:srgbClr val="000099"/>
                  </a:solidFill>
                  <a:cs typeface="+mn-cs"/>
                </a:rPr>
                <a:t>128.119.40.186, 80</a:t>
              </a:r>
            </a:p>
          </p:txBody>
        </p:sp>
        <p:sp>
          <p:nvSpPr>
            <p:cNvPr id="59493" name="Line 58"/>
            <p:cNvSpPr>
              <a:spLocks noChangeShapeType="1"/>
            </p:cNvSpPr>
            <p:nvPr/>
          </p:nvSpPr>
          <p:spPr bwMode="auto">
            <a:xfrm flipH="1">
              <a:off x="3944" y="1105"/>
              <a:ext cx="197" cy="75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8865" name="Freeform 67"/>
          <p:cNvSpPr>
            <a:spLocks/>
          </p:cNvSpPr>
          <p:nvPr/>
        </p:nvSpPr>
        <p:spPr bwMode="auto">
          <a:xfrm>
            <a:off x="2344738" y="2627313"/>
            <a:ext cx="3862387" cy="1531937"/>
          </a:xfrm>
          <a:custGeom>
            <a:avLst/>
            <a:gdLst>
              <a:gd name="T0" fmla="*/ 0 w 2433"/>
              <a:gd name="T1" fmla="*/ 2147483647 h 965"/>
              <a:gd name="T2" fmla="*/ 2147483647 w 2433"/>
              <a:gd name="T3" fmla="*/ 2147483647 h 965"/>
              <a:gd name="T4" fmla="*/ 2147483647 w 2433"/>
              <a:gd name="T5" fmla="*/ 2147483647 h 965"/>
              <a:gd name="T6" fmla="*/ 2147483647 w 2433"/>
              <a:gd name="T7" fmla="*/ 2147483647 h 965"/>
              <a:gd name="T8" fmla="*/ 2147483647 w 2433"/>
              <a:gd name="T9" fmla="*/ 2147483647 h 965"/>
              <a:gd name="T10" fmla="*/ 2147483647 w 2433"/>
              <a:gd name="T11" fmla="*/ 2147483647 h 965"/>
              <a:gd name="T12" fmla="*/ 0 w 2433"/>
              <a:gd name="T13" fmla="*/ 2147483647 h 9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33" h="965">
                <a:moveTo>
                  <a:pt x="0" y="64"/>
                </a:moveTo>
                <a:cubicBezTo>
                  <a:pt x="0" y="64"/>
                  <a:pt x="2079" y="0"/>
                  <a:pt x="2352" y="64"/>
                </a:cubicBezTo>
                <a:cubicBezTo>
                  <a:pt x="2433" y="57"/>
                  <a:pt x="1814" y="309"/>
                  <a:pt x="1640" y="450"/>
                </a:cubicBezTo>
                <a:cubicBezTo>
                  <a:pt x="1466" y="591"/>
                  <a:pt x="1383" y="888"/>
                  <a:pt x="1308" y="965"/>
                </a:cubicBezTo>
                <a:lnTo>
                  <a:pt x="1159" y="965"/>
                </a:lnTo>
                <a:cubicBezTo>
                  <a:pt x="1078" y="870"/>
                  <a:pt x="1013" y="546"/>
                  <a:pt x="820" y="396"/>
                </a:cubicBezTo>
                <a:cubicBezTo>
                  <a:pt x="583" y="207"/>
                  <a:pt x="189" y="142"/>
                  <a:pt x="0" y="64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 w="317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412" name="Rectangle 62"/>
          <p:cNvSpPr>
            <a:spLocks noChangeArrowheads="1"/>
          </p:cNvSpPr>
          <p:nvPr/>
        </p:nvSpPr>
        <p:spPr bwMode="auto">
          <a:xfrm>
            <a:off x="2344738" y="1374775"/>
            <a:ext cx="3784600" cy="1354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413" name="Text Box 60"/>
          <p:cNvSpPr txBox="1">
            <a:spLocks noChangeArrowheads="1"/>
          </p:cNvSpPr>
          <p:nvPr/>
        </p:nvSpPr>
        <p:spPr bwMode="auto">
          <a:xfrm>
            <a:off x="2386013" y="1419225"/>
            <a:ext cx="3676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mtClean="0">
                <a:cs typeface="+mn-cs"/>
              </a:rPr>
              <a:t>NAT translation table</a:t>
            </a:r>
          </a:p>
          <a:p>
            <a:pPr algn="ctr">
              <a:defRPr/>
            </a:pPr>
            <a:r>
              <a:rPr lang="en-US" smtClean="0">
                <a:cs typeface="+mn-cs"/>
              </a:rPr>
              <a:t>WAN side addr        LAN side addr</a:t>
            </a:r>
          </a:p>
        </p:txBody>
      </p:sp>
      <p:sp>
        <p:nvSpPr>
          <p:cNvPr id="59414" name="Line 63"/>
          <p:cNvSpPr>
            <a:spLocks noChangeShapeType="1"/>
          </p:cNvSpPr>
          <p:nvPr/>
        </p:nvSpPr>
        <p:spPr bwMode="auto">
          <a:xfrm flipV="1">
            <a:off x="2344738" y="1747838"/>
            <a:ext cx="3790950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59415" name="Line 64"/>
          <p:cNvSpPr>
            <a:spLocks noChangeShapeType="1"/>
          </p:cNvSpPr>
          <p:nvPr/>
        </p:nvSpPr>
        <p:spPr bwMode="auto">
          <a:xfrm flipV="1">
            <a:off x="2359025" y="2025650"/>
            <a:ext cx="3749675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59416" name="Line 65"/>
          <p:cNvSpPr>
            <a:spLocks noChangeShapeType="1"/>
          </p:cNvSpPr>
          <p:nvPr/>
        </p:nvSpPr>
        <p:spPr bwMode="auto">
          <a:xfrm>
            <a:off x="4468813" y="1770063"/>
            <a:ext cx="3175" cy="955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33533" name="Text Box 61"/>
          <p:cNvSpPr txBox="1">
            <a:spLocks noChangeArrowheads="1"/>
          </p:cNvSpPr>
          <p:nvPr/>
        </p:nvSpPr>
        <p:spPr bwMode="auto">
          <a:xfrm>
            <a:off x="2401888" y="2044700"/>
            <a:ext cx="3702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defRPr/>
            </a:pPr>
            <a:r>
              <a:rPr lang="en-US" smtClean="0">
                <a:solidFill>
                  <a:srgbClr val="CC0000"/>
                </a:solidFill>
              </a:rPr>
              <a:t>138.76.29.7, 5001   10.0.0.1, 3345</a:t>
            </a:r>
          </a:p>
          <a:p>
            <a:pPr algn="ctr">
              <a:defRPr/>
            </a:pPr>
            <a:r>
              <a:rPr lang="en-US" smtClean="0"/>
              <a:t>……                                         ……</a:t>
            </a:r>
          </a:p>
        </p:txBody>
      </p:sp>
      <p:grpSp>
        <p:nvGrpSpPr>
          <p:cNvPr id="233607" name="Group 135"/>
          <p:cNvGrpSpPr>
            <a:grpSpLocks/>
          </p:cNvGrpSpPr>
          <p:nvPr/>
        </p:nvGrpSpPr>
        <p:grpSpPr bwMode="auto">
          <a:xfrm>
            <a:off x="4765675" y="3435350"/>
            <a:ext cx="2784475" cy="1631950"/>
            <a:chOff x="3002" y="2417"/>
            <a:chExt cx="1754" cy="1028"/>
          </a:xfrm>
        </p:grpSpPr>
        <p:sp>
          <p:nvSpPr>
            <p:cNvPr id="59478" name="Rectangle 91"/>
            <p:cNvSpPr>
              <a:spLocks noChangeArrowheads="1"/>
            </p:cNvSpPr>
            <p:nvPr/>
          </p:nvSpPr>
          <p:spPr bwMode="auto">
            <a:xfrm>
              <a:off x="3002" y="3051"/>
              <a:ext cx="1175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479" name="Text Box 92"/>
            <p:cNvSpPr txBox="1">
              <a:spLocks noChangeArrowheads="1"/>
            </p:cNvSpPr>
            <p:nvPr/>
          </p:nvSpPr>
          <p:spPr bwMode="auto">
            <a:xfrm>
              <a:off x="3104" y="3042"/>
              <a:ext cx="1112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>
                <a:defRPr/>
              </a:pPr>
              <a:r>
                <a:rPr lang="en-US" sz="1200" smtClean="0"/>
                <a:t>S: 128.119.40.186, 80 </a:t>
              </a:r>
            </a:p>
            <a:p>
              <a:pPr>
                <a:defRPr/>
              </a:pPr>
              <a:r>
                <a:rPr lang="en-US" sz="1200" smtClean="0"/>
                <a:t>D: 10.0.0.1, 3345</a:t>
              </a:r>
            </a:p>
            <a:p>
              <a:pPr>
                <a:defRPr/>
              </a:pPr>
              <a:endParaRPr lang="en-US" sz="1200" smtClean="0"/>
            </a:p>
          </p:txBody>
        </p:sp>
        <p:grpSp>
          <p:nvGrpSpPr>
            <p:cNvPr id="78935" name="Group 93"/>
            <p:cNvGrpSpPr>
              <a:grpSpLocks/>
            </p:cNvGrpSpPr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78944" name="Freeform 94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9490" name="Line 95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4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9491" name="Line 96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78936" name="Group 97"/>
            <p:cNvGrpSpPr>
              <a:grpSpLocks/>
            </p:cNvGrpSpPr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78941" name="Freeform 9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9487" name="Line 9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4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9488" name="Line 10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8937" name="Freeform 101"/>
            <p:cNvSpPr>
              <a:spLocks/>
            </p:cNvSpPr>
            <p:nvPr/>
          </p:nvSpPr>
          <p:spPr bwMode="auto">
            <a:xfrm>
              <a:off x="4179" y="2417"/>
              <a:ext cx="577" cy="768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8938" name="Group 102"/>
            <p:cNvGrpSpPr>
              <a:grpSpLocks/>
            </p:cNvGrpSpPr>
            <p:nvPr/>
          </p:nvGrpSpPr>
          <p:grpSpPr bwMode="auto">
            <a:xfrm>
              <a:off x="4240" y="3061"/>
              <a:ext cx="218" cy="231"/>
              <a:chOff x="5140" y="400"/>
              <a:chExt cx="218" cy="231"/>
            </a:xfrm>
          </p:grpSpPr>
          <p:sp>
            <p:nvSpPr>
              <p:cNvPr id="59484" name="Oval 103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9485" name="Text Box 104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>
                    <a:solidFill>
                      <a:srgbClr val="CC0000"/>
                    </a:solidFill>
                    <a:cs typeface="+mn-cs"/>
                  </a:rPr>
                  <a:t>4</a:t>
                </a:r>
              </a:p>
            </p:txBody>
          </p:sp>
        </p:grpSp>
      </p:grpSp>
      <p:grpSp>
        <p:nvGrpSpPr>
          <p:cNvPr id="233580" name="Group 108"/>
          <p:cNvGrpSpPr>
            <a:grpSpLocks/>
          </p:cNvGrpSpPr>
          <p:nvPr/>
        </p:nvGrpSpPr>
        <p:grpSpPr bwMode="auto">
          <a:xfrm>
            <a:off x="1531938" y="3652838"/>
            <a:ext cx="2497137" cy="566737"/>
            <a:chOff x="1026" y="3559"/>
            <a:chExt cx="1573" cy="357"/>
          </a:xfrm>
        </p:grpSpPr>
        <p:grpSp>
          <p:nvGrpSpPr>
            <p:cNvPr id="78918" name="Group 68"/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59468" name="Rectangle 69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9469" name="Text Box 70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smtClean="0">
                    <a:cs typeface="+mn-cs"/>
                  </a:rPr>
                  <a:t>S: 138.76.29.7, 5001</a:t>
                </a:r>
              </a:p>
              <a:p>
                <a:pPr>
                  <a:defRPr/>
                </a:pPr>
                <a:r>
                  <a:rPr lang="en-US" sz="1200" smtClean="0">
                    <a:cs typeface="+mn-cs"/>
                  </a:rPr>
                  <a:t>D: 128.119.40.186, 80</a:t>
                </a:r>
              </a:p>
            </p:txBody>
          </p:sp>
          <p:grpSp>
            <p:nvGrpSpPr>
              <p:cNvPr id="78925" name="Group 71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78930" name="Freeform 72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476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9477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78926" name="Group 7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78927" name="Freeform 7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473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5510" y="1608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9474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59464" name="Line 79"/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78920" name="Group 105"/>
            <p:cNvGrpSpPr>
              <a:grpSpLocks/>
            </p:cNvGrpSpPr>
            <p:nvPr/>
          </p:nvGrpSpPr>
          <p:grpSpPr bwMode="auto">
            <a:xfrm>
              <a:off x="1143" y="3613"/>
              <a:ext cx="218" cy="231"/>
              <a:chOff x="5140" y="400"/>
              <a:chExt cx="218" cy="231"/>
            </a:xfrm>
          </p:grpSpPr>
          <p:sp>
            <p:nvSpPr>
              <p:cNvPr id="59466" name="Oval 10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9467" name="Text Box 107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>
                    <a:solidFill>
                      <a:srgbClr val="CC0000"/>
                    </a:solidFill>
                    <a:cs typeface="+mn-cs"/>
                  </a:rPr>
                  <a:t>2</a:t>
                </a:r>
              </a:p>
            </p:txBody>
          </p:sp>
        </p:grpSp>
      </p:grpSp>
      <p:grpSp>
        <p:nvGrpSpPr>
          <p:cNvPr id="233584" name="Group 112"/>
          <p:cNvGrpSpPr>
            <a:grpSpLocks/>
          </p:cNvGrpSpPr>
          <p:nvPr/>
        </p:nvGrpSpPr>
        <p:grpSpPr bwMode="auto">
          <a:xfrm>
            <a:off x="0" y="1671638"/>
            <a:ext cx="5154613" cy="2052637"/>
            <a:chOff x="0" y="1306"/>
            <a:chExt cx="3247" cy="1293"/>
          </a:xfrm>
        </p:grpSpPr>
        <p:sp>
          <p:nvSpPr>
            <p:cNvPr id="59459" name="Text Box 82"/>
            <p:cNvSpPr txBox="1">
              <a:spLocks noChangeArrowheads="1"/>
            </p:cNvSpPr>
            <p:nvPr/>
          </p:nvSpPr>
          <p:spPr bwMode="auto">
            <a:xfrm>
              <a:off x="0" y="1306"/>
              <a:ext cx="1316" cy="9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  <a:defRPr/>
              </a:pPr>
              <a:r>
                <a:rPr lang="en-US" b="1" i="1" smtClean="0">
                  <a:solidFill>
                    <a:srgbClr val="CC0000"/>
                  </a:solidFill>
                  <a:cs typeface="+mn-cs"/>
                </a:rPr>
                <a:t>2:</a:t>
              </a:r>
              <a:r>
                <a:rPr lang="en-US" smtClean="0">
                  <a:solidFill>
                    <a:srgbClr val="FF0000"/>
                  </a:solidFill>
                  <a:cs typeface="+mn-cs"/>
                </a:rPr>
                <a:t> </a:t>
              </a:r>
              <a:r>
                <a:rPr lang="en-US" smtClean="0">
                  <a:solidFill>
                    <a:srgbClr val="000099"/>
                  </a:solidFill>
                  <a:cs typeface="+mn-cs"/>
                </a:rPr>
                <a:t>NAT router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en-US" smtClean="0">
                  <a:solidFill>
                    <a:srgbClr val="000099"/>
                  </a:solidFill>
                  <a:cs typeface="+mn-cs"/>
                </a:rPr>
                <a:t>changes datagram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en-US" smtClean="0">
                  <a:solidFill>
                    <a:srgbClr val="000099"/>
                  </a:solidFill>
                  <a:cs typeface="+mn-cs"/>
                </a:rPr>
                <a:t>source addr from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en-US" smtClean="0">
                  <a:solidFill>
                    <a:srgbClr val="000099"/>
                  </a:solidFill>
                  <a:cs typeface="+mn-cs"/>
                </a:rPr>
                <a:t>10.0.0.1, 3345 to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en-US" smtClean="0">
                  <a:solidFill>
                    <a:srgbClr val="000099"/>
                  </a:solidFill>
                  <a:cs typeface="+mn-cs"/>
                </a:rPr>
                <a:t>138.76.29.7, 5001,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en-US" smtClean="0">
                  <a:solidFill>
                    <a:srgbClr val="000099"/>
                  </a:solidFill>
                  <a:cs typeface="+mn-cs"/>
                </a:rPr>
                <a:t>updates table</a:t>
              </a:r>
            </a:p>
          </p:txBody>
        </p:sp>
        <p:sp>
          <p:nvSpPr>
            <p:cNvPr id="59460" name="Line 83"/>
            <p:cNvSpPr>
              <a:spLocks noChangeShapeType="1"/>
            </p:cNvSpPr>
            <p:nvPr/>
          </p:nvSpPr>
          <p:spPr bwMode="auto">
            <a:xfrm>
              <a:off x="1285" y="2243"/>
              <a:ext cx="147" cy="35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461" name="Line 110"/>
            <p:cNvSpPr>
              <a:spLocks noChangeShapeType="1"/>
            </p:cNvSpPr>
            <p:nvPr/>
          </p:nvSpPr>
          <p:spPr bwMode="auto">
            <a:xfrm flipV="1">
              <a:off x="1275" y="1788"/>
              <a:ext cx="663" cy="455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462" name="Line 111"/>
            <p:cNvSpPr>
              <a:spLocks noChangeShapeType="1"/>
            </p:cNvSpPr>
            <p:nvPr/>
          </p:nvSpPr>
          <p:spPr bwMode="auto">
            <a:xfrm flipV="1">
              <a:off x="1275" y="1751"/>
              <a:ext cx="1972" cy="49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33601" name="Group 129"/>
          <p:cNvGrpSpPr>
            <a:grpSpLocks/>
          </p:cNvGrpSpPr>
          <p:nvPr/>
        </p:nvGrpSpPr>
        <p:grpSpPr bwMode="auto">
          <a:xfrm>
            <a:off x="1360488" y="4681538"/>
            <a:ext cx="2471737" cy="696912"/>
            <a:chOff x="1163" y="3752"/>
            <a:chExt cx="1557" cy="439"/>
          </a:xfrm>
        </p:grpSpPr>
        <p:sp>
          <p:nvSpPr>
            <p:cNvPr id="59445" name="Rectangle 115"/>
            <p:cNvSpPr>
              <a:spLocks noChangeArrowheads="1"/>
            </p:cNvSpPr>
            <p:nvPr/>
          </p:nvSpPr>
          <p:spPr bwMode="auto">
            <a:xfrm>
              <a:off x="1163" y="3796"/>
              <a:ext cx="1183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446" name="Text Box 116"/>
            <p:cNvSpPr txBox="1">
              <a:spLocks noChangeArrowheads="1"/>
            </p:cNvSpPr>
            <p:nvPr/>
          </p:nvSpPr>
          <p:spPr bwMode="auto">
            <a:xfrm>
              <a:off x="1281" y="3788"/>
              <a:ext cx="1120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>
                <a:defRPr/>
              </a:pPr>
              <a:r>
                <a:rPr lang="en-US" sz="1200" smtClean="0"/>
                <a:t>S: 128.119.40.186, 80 </a:t>
              </a:r>
            </a:p>
            <a:p>
              <a:pPr>
                <a:defRPr/>
              </a:pPr>
              <a:r>
                <a:rPr lang="en-US" sz="1200" smtClean="0"/>
                <a:t>D: 138.76.29.7, 5001</a:t>
              </a:r>
            </a:p>
            <a:p>
              <a:pPr>
                <a:defRPr/>
              </a:pPr>
              <a:endParaRPr lang="en-US" sz="1200" smtClean="0"/>
            </a:p>
          </p:txBody>
        </p:sp>
        <p:grpSp>
          <p:nvGrpSpPr>
            <p:cNvPr id="78902" name="Group 117"/>
            <p:cNvGrpSpPr>
              <a:grpSpLocks/>
            </p:cNvGrpSpPr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78911" name="Freeform 11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9457" name="Line 11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9458" name="Line 12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78903" name="Group 121"/>
            <p:cNvGrpSpPr>
              <a:grpSpLocks/>
            </p:cNvGrpSpPr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78908" name="Freeform 122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9454" name="Line 123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9455" name="Line 124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59449" name="Line 125"/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78905" name="Group 126"/>
            <p:cNvGrpSpPr>
              <a:grpSpLocks/>
            </p:cNvGrpSpPr>
            <p:nvPr/>
          </p:nvGrpSpPr>
          <p:grpSpPr bwMode="auto">
            <a:xfrm>
              <a:off x="2409" y="3815"/>
              <a:ext cx="218" cy="231"/>
              <a:chOff x="5140" y="400"/>
              <a:chExt cx="218" cy="231"/>
            </a:xfrm>
          </p:grpSpPr>
          <p:sp>
            <p:nvSpPr>
              <p:cNvPr id="59451" name="Oval 127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9452" name="Text Box 128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>
                    <a:solidFill>
                      <a:srgbClr val="CC0000"/>
                    </a:solidFill>
                    <a:cs typeface="+mn-cs"/>
                  </a:rPr>
                  <a:t>3</a:t>
                </a:r>
              </a:p>
            </p:txBody>
          </p:sp>
        </p:grpSp>
      </p:grpSp>
      <p:sp>
        <p:nvSpPr>
          <p:cNvPr id="233603" name="Text Box 131"/>
          <p:cNvSpPr txBox="1">
            <a:spLocks noChangeArrowheads="1"/>
          </p:cNvSpPr>
          <p:nvPr/>
        </p:nvSpPr>
        <p:spPr bwMode="auto">
          <a:xfrm>
            <a:off x="1317625" y="5170488"/>
            <a:ext cx="208915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b="1" i="1" smtClean="0">
                <a:solidFill>
                  <a:srgbClr val="CC0000"/>
                </a:solidFill>
                <a:cs typeface="+mn-cs"/>
              </a:rPr>
              <a:t>3:</a:t>
            </a:r>
            <a:r>
              <a:rPr lang="en-US" smtClean="0">
                <a:solidFill>
                  <a:srgbClr val="FF0000"/>
                </a:solidFill>
                <a:cs typeface="+mn-cs"/>
              </a:rPr>
              <a:t> </a:t>
            </a:r>
            <a:r>
              <a:rPr lang="en-US" smtClean="0">
                <a:solidFill>
                  <a:srgbClr val="000099"/>
                </a:solidFill>
                <a:cs typeface="+mn-cs"/>
              </a:rPr>
              <a:t>reply arrives</a:t>
            </a:r>
          </a:p>
          <a:p>
            <a:pPr>
              <a:lnSpc>
                <a:spcPct val="85000"/>
              </a:lnSpc>
              <a:defRPr/>
            </a:pPr>
            <a:r>
              <a:rPr lang="en-US" smtClean="0">
                <a:solidFill>
                  <a:srgbClr val="000099"/>
                </a:solidFill>
                <a:cs typeface="+mn-cs"/>
              </a:rPr>
              <a:t> dest. address:</a:t>
            </a:r>
          </a:p>
          <a:p>
            <a:pPr>
              <a:lnSpc>
                <a:spcPct val="85000"/>
              </a:lnSpc>
              <a:defRPr/>
            </a:pPr>
            <a:r>
              <a:rPr lang="en-US" smtClean="0">
                <a:solidFill>
                  <a:srgbClr val="000099"/>
                </a:solidFill>
                <a:cs typeface="+mn-cs"/>
              </a:rPr>
              <a:t> 138.76.29.7, 5001</a:t>
            </a:r>
          </a:p>
        </p:txBody>
      </p:sp>
      <p:sp>
        <p:nvSpPr>
          <p:cNvPr id="233608" name="Text Box 136"/>
          <p:cNvSpPr txBox="1">
            <a:spLocks noChangeArrowheads="1"/>
          </p:cNvSpPr>
          <p:nvPr/>
        </p:nvSpPr>
        <p:spPr bwMode="auto">
          <a:xfrm>
            <a:off x="4741863" y="5005388"/>
            <a:ext cx="3867150" cy="130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b="1" i="1" smtClean="0">
                <a:solidFill>
                  <a:srgbClr val="CC0000"/>
                </a:solidFill>
              </a:rPr>
              <a:t>4: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smtClean="0">
                <a:solidFill>
                  <a:srgbClr val="000099"/>
                </a:solidFill>
              </a:rPr>
              <a:t>NAT router</a:t>
            </a:r>
          </a:p>
          <a:p>
            <a:pPr>
              <a:lnSpc>
                <a:spcPct val="85000"/>
              </a:lnSpc>
              <a:defRPr/>
            </a:pPr>
            <a:r>
              <a:rPr lang="en-US" smtClean="0">
                <a:solidFill>
                  <a:srgbClr val="000099"/>
                </a:solidFill>
              </a:rPr>
              <a:t>changes datagram</a:t>
            </a:r>
          </a:p>
          <a:p>
            <a:pPr>
              <a:lnSpc>
                <a:spcPct val="85000"/>
              </a:lnSpc>
              <a:defRPr/>
            </a:pPr>
            <a:r>
              <a:rPr lang="en-US" smtClean="0">
                <a:solidFill>
                  <a:srgbClr val="000099"/>
                </a:solidFill>
              </a:rPr>
              <a:t>dest addr from</a:t>
            </a:r>
          </a:p>
          <a:p>
            <a:pPr>
              <a:lnSpc>
                <a:spcPct val="85000"/>
              </a:lnSpc>
              <a:defRPr/>
            </a:pPr>
            <a:r>
              <a:rPr lang="en-US" smtClean="0">
                <a:solidFill>
                  <a:srgbClr val="000099"/>
                </a:solidFill>
              </a:rPr>
              <a:t>138.76.29.7, 5001 to 10.0.0.1, 3345 </a:t>
            </a:r>
          </a:p>
          <a:p>
            <a:pPr>
              <a:defRPr/>
            </a:pPr>
            <a:endParaRPr lang="en-US" smtClean="0">
              <a:solidFill>
                <a:srgbClr val="000099"/>
              </a:solidFill>
            </a:endParaRPr>
          </a:p>
        </p:txBody>
      </p:sp>
      <p:sp>
        <p:nvSpPr>
          <p:cNvPr id="59424" name="Line 138"/>
          <p:cNvSpPr>
            <a:spLocks noChangeShapeType="1"/>
          </p:cNvSpPr>
          <p:nvPr/>
        </p:nvSpPr>
        <p:spPr bwMode="auto">
          <a:xfrm>
            <a:off x="1022350" y="4273550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59425" name="Rectangle 141"/>
          <p:cNvSpPr>
            <a:spLocks noGrp="1" noChangeArrowheads="1"/>
          </p:cNvSpPr>
          <p:nvPr>
            <p:ph type="title"/>
          </p:nvPr>
        </p:nvSpPr>
        <p:spPr>
          <a:xfrm>
            <a:off x="533400" y="230188"/>
            <a:ext cx="8091488" cy="90805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NAT: network address translation</a:t>
            </a:r>
          </a:p>
        </p:txBody>
      </p:sp>
      <p:grpSp>
        <p:nvGrpSpPr>
          <p:cNvPr id="78881" name="Group 143"/>
          <p:cNvGrpSpPr>
            <a:grpSpLocks/>
          </p:cNvGrpSpPr>
          <p:nvPr/>
        </p:nvGrpSpPr>
        <p:grpSpPr bwMode="auto">
          <a:xfrm>
            <a:off x="4035425" y="4095750"/>
            <a:ext cx="587375" cy="323850"/>
            <a:chOff x="4396" y="1245"/>
            <a:chExt cx="672" cy="248"/>
          </a:xfrm>
        </p:grpSpPr>
        <p:sp>
          <p:nvSpPr>
            <p:cNvPr id="78892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78893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78894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78895" name="Group 14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8898" name="Freeform 14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99" name="Freeform 14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441" name="Line 150"/>
            <p:cNvSpPr>
              <a:spLocks noChangeShapeType="1"/>
            </p:cNvSpPr>
            <p:nvPr/>
          </p:nvSpPr>
          <p:spPr bwMode="auto">
            <a:xfrm>
              <a:off x="4400" y="1322"/>
              <a:ext cx="0" cy="1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442" name="Line 15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8882" name="Group 156"/>
          <p:cNvGrpSpPr>
            <a:grpSpLocks/>
          </p:cNvGrpSpPr>
          <p:nvPr/>
        </p:nvGrpSpPr>
        <p:grpSpPr bwMode="auto">
          <a:xfrm flipH="1">
            <a:off x="7529513" y="3311525"/>
            <a:ext cx="641350" cy="558800"/>
            <a:chOff x="-44" y="1473"/>
            <a:chExt cx="981" cy="1105"/>
          </a:xfrm>
        </p:grpSpPr>
        <p:pic>
          <p:nvPicPr>
            <p:cNvPr id="78890" name="Picture 157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891" name="Freeform 15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8883" name="Group 159"/>
          <p:cNvGrpSpPr>
            <a:grpSpLocks/>
          </p:cNvGrpSpPr>
          <p:nvPr/>
        </p:nvGrpSpPr>
        <p:grpSpPr bwMode="auto">
          <a:xfrm flipH="1">
            <a:off x="7540625" y="4054475"/>
            <a:ext cx="641350" cy="558800"/>
            <a:chOff x="-44" y="1473"/>
            <a:chExt cx="981" cy="1105"/>
          </a:xfrm>
        </p:grpSpPr>
        <p:pic>
          <p:nvPicPr>
            <p:cNvPr id="78888" name="Picture 160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889" name="Freeform 16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8884" name="Group 162"/>
          <p:cNvGrpSpPr>
            <a:grpSpLocks/>
          </p:cNvGrpSpPr>
          <p:nvPr/>
        </p:nvGrpSpPr>
        <p:grpSpPr bwMode="auto">
          <a:xfrm flipH="1">
            <a:off x="7548563" y="4808538"/>
            <a:ext cx="641350" cy="558800"/>
            <a:chOff x="-44" y="1473"/>
            <a:chExt cx="981" cy="1105"/>
          </a:xfrm>
        </p:grpSpPr>
        <p:pic>
          <p:nvPicPr>
            <p:cNvPr id="78886" name="Picture 163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887" name="Freeform 16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7" name="Line 32"/>
          <p:cNvSpPr>
            <a:spLocks noChangeShapeType="1"/>
          </p:cNvSpPr>
          <p:nvPr/>
        </p:nvSpPr>
        <p:spPr bwMode="auto">
          <a:xfrm>
            <a:off x="7386638" y="4238625"/>
            <a:ext cx="219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83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3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23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3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3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533" grpId="0"/>
      <p:bldP spid="233603" grpId="0"/>
      <p:bldP spid="23360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ea typeface="MS PGothic" charset="0"/>
              </a:rPr>
              <a:t>16-bit port-number field: </a:t>
            </a:r>
          </a:p>
          <a:p>
            <a:pPr lvl="1">
              <a:defRPr/>
            </a:pPr>
            <a:r>
              <a:rPr lang="en-US" sz="2800">
                <a:latin typeface="Gill Sans MT" charset="0"/>
                <a:ea typeface="MS PGothic" charset="0"/>
              </a:rPr>
              <a:t>60,000 simultaneous connections with a single LAN-side address!</a:t>
            </a:r>
          </a:p>
          <a:p>
            <a:pPr>
              <a:defRPr/>
            </a:pPr>
            <a:r>
              <a:rPr lang="en-US">
                <a:latin typeface="Gill Sans MT" charset="0"/>
                <a:ea typeface="MS PGothic" charset="0"/>
              </a:rPr>
              <a:t>NAT is controversial:</a:t>
            </a:r>
          </a:p>
          <a:p>
            <a:pPr lvl="1">
              <a:defRPr/>
            </a:pPr>
            <a:r>
              <a:rPr lang="en-US" sz="2800">
                <a:latin typeface="Gill Sans MT" charset="0"/>
                <a:ea typeface="MS PGothic" charset="0"/>
              </a:rPr>
              <a:t>routers should only process up to layer 3</a:t>
            </a:r>
          </a:p>
          <a:p>
            <a:pPr lvl="1">
              <a:defRPr/>
            </a:pPr>
            <a:r>
              <a:rPr lang="en-US" sz="2800">
                <a:latin typeface="Gill Sans MT" charset="0"/>
                <a:ea typeface="MS PGothic" charset="0"/>
              </a:rPr>
              <a:t>violates end-to-end argument</a:t>
            </a:r>
          </a:p>
          <a:p>
            <a:pPr lvl="2">
              <a:defRPr/>
            </a:pPr>
            <a:r>
              <a:rPr lang="en-US" sz="2400">
                <a:latin typeface="Gill Sans MT" charset="0"/>
                <a:ea typeface="MS PGothic" charset="0"/>
              </a:rPr>
              <a:t>NAT possibility must be taken into account by app designers, e.g., P2P applications</a:t>
            </a:r>
          </a:p>
          <a:p>
            <a:pPr lvl="1">
              <a:defRPr/>
            </a:pPr>
            <a:r>
              <a:rPr lang="en-US" sz="2800">
                <a:latin typeface="Gill Sans MT" charset="0"/>
                <a:ea typeface="MS PGothic" charset="0"/>
              </a:rPr>
              <a:t>address shortage should instead be solved by IPv6</a:t>
            </a:r>
          </a:p>
          <a:p>
            <a:pPr>
              <a:defRPr/>
            </a:pPr>
            <a:endParaRPr lang="en-US">
              <a:latin typeface="Gill Sans MT" charset="0"/>
              <a:ea typeface="MS PGothic" charset="0"/>
            </a:endParaRP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230188"/>
            <a:ext cx="8091488" cy="90805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NAT: network address translation</a:t>
            </a:r>
          </a:p>
        </p:txBody>
      </p:sp>
    </p:spTree>
    <p:extLst>
      <p:ext uri="{BB962C8B-B14F-4D97-AF65-F5344CB8AC3E}">
        <p14:creationId xmlns:p14="http://schemas.microsoft.com/office/powerpoint/2010/main" val="818961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NAT traversal problem</a:t>
            </a:r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06525"/>
            <a:ext cx="4559300" cy="5159375"/>
          </a:xfrm>
        </p:spPr>
        <p:txBody>
          <a:bodyPr/>
          <a:lstStyle/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client wants to connect to server with address 10.0.0.1</a:t>
            </a:r>
          </a:p>
          <a:p>
            <a:pPr lvl="1">
              <a:defRPr/>
            </a:pPr>
            <a:r>
              <a:rPr lang="en-US" sz="2000">
                <a:latin typeface="Gill Sans MT" charset="0"/>
                <a:ea typeface="MS PGothic" charset="0"/>
              </a:rPr>
              <a:t>server address 10.0.0.1 local to LAN (client can</a:t>
            </a:r>
            <a:r>
              <a:rPr lang="ja-JP" altLang="en-US" sz="2000">
                <a:latin typeface="Gill Sans MT" charset="0"/>
                <a:ea typeface="MS PGothic" charset="0"/>
              </a:rPr>
              <a:t>’</a:t>
            </a:r>
            <a:r>
              <a:rPr lang="en-US" altLang="ja-JP" sz="2000">
                <a:latin typeface="Gill Sans MT" charset="0"/>
                <a:ea typeface="MS PGothic" charset="0"/>
              </a:rPr>
              <a:t>t use it as destination addr)</a:t>
            </a:r>
          </a:p>
          <a:p>
            <a:pPr lvl="1">
              <a:defRPr/>
            </a:pPr>
            <a:r>
              <a:rPr lang="en-US" sz="2000">
                <a:latin typeface="Gill Sans MT" charset="0"/>
                <a:ea typeface="MS PGothic" charset="0"/>
              </a:rPr>
              <a:t>only one externally visible NATed address: 138.76.29.7</a:t>
            </a:r>
          </a:p>
          <a:p>
            <a:pPr>
              <a:defRPr/>
            </a:pPr>
            <a:r>
              <a:rPr lang="en-US" sz="2400" i="1">
                <a:solidFill>
                  <a:srgbClr val="CC0000"/>
                </a:solidFill>
                <a:latin typeface="Gill Sans MT" charset="0"/>
                <a:ea typeface="MS PGothic" charset="0"/>
              </a:rPr>
              <a:t>solution1:</a:t>
            </a:r>
            <a:r>
              <a:rPr lang="en-US" sz="2400">
                <a:latin typeface="Gill Sans MT" charset="0"/>
                <a:ea typeface="MS PGothic" charset="0"/>
              </a:rPr>
              <a:t> statically configure NAT to forward incoming connection requests at given port to server</a:t>
            </a:r>
          </a:p>
          <a:p>
            <a:pPr lvl="1">
              <a:defRPr/>
            </a:pPr>
            <a:r>
              <a:rPr lang="en-US" sz="2000">
                <a:latin typeface="Gill Sans MT" charset="0"/>
                <a:ea typeface="MS PGothic" charset="0"/>
              </a:rPr>
              <a:t>e.g., (123.76.29.7, port 2500) always forwarded to 10.0.0.1 port 25000</a:t>
            </a:r>
          </a:p>
        </p:txBody>
      </p:sp>
      <p:sp>
        <p:nvSpPr>
          <p:cNvPr id="80902" name="Freeform 29"/>
          <p:cNvSpPr>
            <a:spLocks/>
          </p:cNvSpPr>
          <p:nvPr/>
        </p:nvSpPr>
        <p:spPr bwMode="auto">
          <a:xfrm>
            <a:off x="7115175" y="2185988"/>
            <a:ext cx="1676400" cy="2487612"/>
          </a:xfrm>
          <a:custGeom>
            <a:avLst/>
            <a:gdLst>
              <a:gd name="T0" fmla="*/ 2147483647 w 1056"/>
              <a:gd name="T1" fmla="*/ 2147483647 h 1567"/>
              <a:gd name="T2" fmla="*/ 2147483647 w 1056"/>
              <a:gd name="T3" fmla="*/ 2147483647 h 1567"/>
              <a:gd name="T4" fmla="*/ 2147483647 w 1056"/>
              <a:gd name="T5" fmla="*/ 2147483647 h 1567"/>
              <a:gd name="T6" fmla="*/ 2147483647 w 1056"/>
              <a:gd name="T7" fmla="*/ 2147483647 h 1567"/>
              <a:gd name="T8" fmla="*/ 2147483647 w 1056"/>
              <a:gd name="T9" fmla="*/ 2147483647 h 1567"/>
              <a:gd name="T10" fmla="*/ 2147483647 w 1056"/>
              <a:gd name="T11" fmla="*/ 2147483647 h 1567"/>
              <a:gd name="T12" fmla="*/ 2147483647 w 1056"/>
              <a:gd name="T13" fmla="*/ 2147483647 h 1567"/>
              <a:gd name="T14" fmla="*/ 2147483647 w 1056"/>
              <a:gd name="T15" fmla="*/ 2147483647 h 1567"/>
              <a:gd name="T16" fmla="*/ 2147483647 w 1056"/>
              <a:gd name="T17" fmla="*/ 2147483647 h 1567"/>
              <a:gd name="T18" fmla="*/ 2147483647 w 1056"/>
              <a:gd name="T19" fmla="*/ 2147483647 h 1567"/>
              <a:gd name="T20" fmla="*/ 2147483647 w 1056"/>
              <a:gd name="T21" fmla="*/ 2147483647 h 1567"/>
              <a:gd name="T22" fmla="*/ 2147483647 w 1056"/>
              <a:gd name="T23" fmla="*/ 2147483647 h 1567"/>
              <a:gd name="T24" fmla="*/ 2147483647 w 1056"/>
              <a:gd name="T25" fmla="*/ 2147483647 h 156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56" h="1567">
                <a:moveTo>
                  <a:pt x="109" y="676"/>
                </a:moveTo>
                <a:cubicBezTo>
                  <a:pt x="199" y="644"/>
                  <a:pt x="527" y="657"/>
                  <a:pt x="598" y="647"/>
                </a:cubicBezTo>
                <a:cubicBezTo>
                  <a:pt x="669" y="637"/>
                  <a:pt x="538" y="694"/>
                  <a:pt x="533" y="614"/>
                </a:cubicBezTo>
                <a:cubicBezTo>
                  <a:pt x="527" y="534"/>
                  <a:pt x="522" y="265"/>
                  <a:pt x="566" y="169"/>
                </a:cubicBezTo>
                <a:cubicBezTo>
                  <a:pt x="610" y="73"/>
                  <a:pt x="721" y="51"/>
                  <a:pt x="795" y="38"/>
                </a:cubicBezTo>
                <a:cubicBezTo>
                  <a:pt x="869" y="25"/>
                  <a:pt x="981" y="0"/>
                  <a:pt x="1013" y="90"/>
                </a:cubicBezTo>
                <a:cubicBezTo>
                  <a:pt x="1045" y="180"/>
                  <a:pt x="988" y="448"/>
                  <a:pt x="987" y="579"/>
                </a:cubicBezTo>
                <a:cubicBezTo>
                  <a:pt x="986" y="710"/>
                  <a:pt x="1005" y="730"/>
                  <a:pt x="1005" y="875"/>
                </a:cubicBezTo>
                <a:cubicBezTo>
                  <a:pt x="1005" y="1020"/>
                  <a:pt x="1056" y="1351"/>
                  <a:pt x="987" y="1451"/>
                </a:cubicBezTo>
                <a:cubicBezTo>
                  <a:pt x="918" y="1551"/>
                  <a:pt x="678" y="1567"/>
                  <a:pt x="592" y="1478"/>
                </a:cubicBezTo>
                <a:cubicBezTo>
                  <a:pt x="506" y="1389"/>
                  <a:pt x="562" y="1026"/>
                  <a:pt x="473" y="919"/>
                </a:cubicBezTo>
                <a:cubicBezTo>
                  <a:pt x="384" y="812"/>
                  <a:pt x="122" y="878"/>
                  <a:pt x="61" y="838"/>
                </a:cubicBezTo>
                <a:cubicBezTo>
                  <a:pt x="0" y="798"/>
                  <a:pt x="26" y="710"/>
                  <a:pt x="109" y="67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9" name="Line 35"/>
          <p:cNvSpPr>
            <a:spLocks noChangeShapeType="1"/>
          </p:cNvSpPr>
          <p:nvPr/>
        </p:nvSpPr>
        <p:spPr bwMode="auto">
          <a:xfrm>
            <a:off x="8140700" y="2613025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61450" name="Line 36"/>
          <p:cNvSpPr>
            <a:spLocks noChangeShapeType="1"/>
          </p:cNvSpPr>
          <p:nvPr/>
        </p:nvSpPr>
        <p:spPr bwMode="auto">
          <a:xfrm flipV="1">
            <a:off x="8034338" y="4117975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61451" name="Text Box 37"/>
          <p:cNvSpPr txBox="1">
            <a:spLocks noChangeArrowheads="1"/>
          </p:cNvSpPr>
          <p:nvPr/>
        </p:nvSpPr>
        <p:spPr bwMode="auto">
          <a:xfrm>
            <a:off x="7905750" y="1997075"/>
            <a:ext cx="919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>
                <a:cs typeface="+mn-cs"/>
              </a:rPr>
              <a:t>10.0.0.1</a:t>
            </a:r>
          </a:p>
        </p:txBody>
      </p:sp>
      <p:sp>
        <p:nvSpPr>
          <p:cNvPr id="61452" name="Text Box 56"/>
          <p:cNvSpPr txBox="1">
            <a:spLocks noChangeArrowheads="1"/>
          </p:cNvSpPr>
          <p:nvPr/>
        </p:nvSpPr>
        <p:spPr bwMode="auto">
          <a:xfrm>
            <a:off x="7134225" y="2946400"/>
            <a:ext cx="919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>
                <a:cs typeface="+mn-cs"/>
              </a:rPr>
              <a:t>10.0.0.4</a:t>
            </a:r>
          </a:p>
        </p:txBody>
      </p:sp>
      <p:sp>
        <p:nvSpPr>
          <p:cNvPr id="61453" name="Line 57"/>
          <p:cNvSpPr>
            <a:spLocks noChangeShapeType="1"/>
          </p:cNvSpPr>
          <p:nvPr/>
        </p:nvSpPr>
        <p:spPr bwMode="auto">
          <a:xfrm flipH="1">
            <a:off x="7258050" y="3201988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61454" name="Line 58"/>
          <p:cNvSpPr>
            <a:spLocks noChangeShapeType="1"/>
          </p:cNvSpPr>
          <p:nvPr/>
        </p:nvSpPr>
        <p:spPr bwMode="auto">
          <a:xfrm flipH="1">
            <a:off x="6518275" y="3440113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61455" name="Text Box 88"/>
          <p:cNvSpPr txBox="1">
            <a:spLocks noChangeArrowheads="1"/>
          </p:cNvSpPr>
          <p:nvPr/>
        </p:nvSpPr>
        <p:spPr bwMode="auto">
          <a:xfrm>
            <a:off x="6613525" y="3551238"/>
            <a:ext cx="78105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dirty="0" smtClean="0">
                <a:solidFill>
                  <a:srgbClr val="CC0000"/>
                </a:solidFill>
                <a:cs typeface="+mn-cs"/>
              </a:rPr>
              <a:t>NAT </a:t>
            </a:r>
          </a:p>
          <a:p>
            <a:pPr algn="ctr">
              <a:lnSpc>
                <a:spcPct val="85000"/>
              </a:lnSpc>
              <a:defRPr/>
            </a:pPr>
            <a:r>
              <a:rPr lang="en-US" dirty="0" smtClean="0">
                <a:solidFill>
                  <a:srgbClr val="CC0000"/>
                </a:solidFill>
                <a:cs typeface="+mn-cs"/>
              </a:rPr>
              <a:t>router</a:t>
            </a:r>
          </a:p>
        </p:txBody>
      </p:sp>
      <p:sp>
        <p:nvSpPr>
          <p:cNvPr id="61456" name="Text Box 89"/>
          <p:cNvSpPr txBox="1">
            <a:spLocks noChangeArrowheads="1"/>
          </p:cNvSpPr>
          <p:nvPr/>
        </p:nvSpPr>
        <p:spPr bwMode="auto">
          <a:xfrm>
            <a:off x="5295900" y="3503613"/>
            <a:ext cx="1257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>
                <a:cs typeface="+mn-cs"/>
              </a:rPr>
              <a:t>138.76.29.7</a:t>
            </a:r>
          </a:p>
        </p:txBody>
      </p:sp>
      <p:sp>
        <p:nvSpPr>
          <p:cNvPr id="61457" name="Line 100"/>
          <p:cNvSpPr>
            <a:spLocks noChangeShapeType="1"/>
          </p:cNvSpPr>
          <p:nvPr/>
        </p:nvSpPr>
        <p:spPr bwMode="auto">
          <a:xfrm>
            <a:off x="6345238" y="3422650"/>
            <a:ext cx="401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61458" name="Text Box 102"/>
          <p:cNvSpPr txBox="1">
            <a:spLocks noChangeArrowheads="1"/>
          </p:cNvSpPr>
          <p:nvPr/>
        </p:nvSpPr>
        <p:spPr bwMode="auto">
          <a:xfrm>
            <a:off x="5046663" y="2182813"/>
            <a:ext cx="71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client</a:t>
            </a:r>
          </a:p>
        </p:txBody>
      </p:sp>
      <p:sp>
        <p:nvSpPr>
          <p:cNvPr id="61459" name="Text Box 103"/>
          <p:cNvSpPr txBox="1">
            <a:spLocks noChangeArrowheads="1"/>
          </p:cNvSpPr>
          <p:nvPr/>
        </p:nvSpPr>
        <p:spPr bwMode="auto">
          <a:xfrm>
            <a:off x="5668963" y="2405063"/>
            <a:ext cx="409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smtClean="0">
                <a:solidFill>
                  <a:srgbClr val="000099"/>
                </a:solidFill>
                <a:cs typeface="+mn-cs"/>
              </a:rPr>
              <a:t>?</a:t>
            </a:r>
          </a:p>
        </p:txBody>
      </p:sp>
      <p:sp>
        <p:nvSpPr>
          <p:cNvPr id="61460" name="Line 104"/>
          <p:cNvSpPr>
            <a:spLocks noChangeShapeType="1"/>
          </p:cNvSpPr>
          <p:nvPr/>
        </p:nvSpPr>
        <p:spPr bwMode="auto">
          <a:xfrm>
            <a:off x="5653088" y="3019425"/>
            <a:ext cx="401637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grpSp>
        <p:nvGrpSpPr>
          <p:cNvPr id="80915" name="Group 116"/>
          <p:cNvGrpSpPr>
            <a:grpSpLocks/>
          </p:cNvGrpSpPr>
          <p:nvPr/>
        </p:nvGrpSpPr>
        <p:grpSpPr bwMode="auto">
          <a:xfrm>
            <a:off x="6656388" y="3203575"/>
            <a:ext cx="587375" cy="323850"/>
            <a:chOff x="4396" y="1245"/>
            <a:chExt cx="672" cy="248"/>
          </a:xfrm>
        </p:grpSpPr>
        <p:sp>
          <p:nvSpPr>
            <p:cNvPr id="80960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cs typeface="Arial" charset="0"/>
              </a:endParaRPr>
            </a:p>
          </p:txBody>
        </p:sp>
        <p:sp>
          <p:nvSpPr>
            <p:cNvPr id="80961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cs typeface="Arial" charset="0"/>
              </a:endParaRPr>
            </a:p>
          </p:txBody>
        </p:sp>
        <p:sp>
          <p:nvSpPr>
            <p:cNvPr id="80962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cs typeface="Arial" charset="0"/>
              </a:endParaRPr>
            </a:p>
          </p:txBody>
        </p:sp>
        <p:grpSp>
          <p:nvGrpSpPr>
            <p:cNvPr id="80963" name="Group 120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80966" name="Freeform 12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67" name="Freeform 12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509" name="Line 123"/>
            <p:cNvSpPr>
              <a:spLocks noChangeShapeType="1"/>
            </p:cNvSpPr>
            <p:nvPr/>
          </p:nvSpPr>
          <p:spPr bwMode="auto">
            <a:xfrm>
              <a:off x="4400" y="1322"/>
              <a:ext cx="0" cy="1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510" name="Line 124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80916" name="Group 128"/>
          <p:cNvGrpSpPr>
            <a:grpSpLocks/>
          </p:cNvGrpSpPr>
          <p:nvPr/>
        </p:nvGrpSpPr>
        <p:grpSpPr bwMode="auto">
          <a:xfrm>
            <a:off x="5021263" y="2652713"/>
            <a:ext cx="685800" cy="649287"/>
            <a:chOff x="-44" y="1473"/>
            <a:chExt cx="981" cy="1105"/>
          </a:xfrm>
        </p:grpSpPr>
        <p:pic>
          <p:nvPicPr>
            <p:cNvPr id="80958" name="Picture 1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59" name="Freeform 1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0917" name="Group 131"/>
          <p:cNvGrpSpPr>
            <a:grpSpLocks/>
          </p:cNvGrpSpPr>
          <p:nvPr/>
        </p:nvGrpSpPr>
        <p:grpSpPr bwMode="auto">
          <a:xfrm flipH="1">
            <a:off x="8108950" y="3163888"/>
            <a:ext cx="641350" cy="558800"/>
            <a:chOff x="-44" y="1473"/>
            <a:chExt cx="981" cy="1105"/>
          </a:xfrm>
        </p:grpSpPr>
        <p:pic>
          <p:nvPicPr>
            <p:cNvPr id="80956" name="Picture 132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57" name="Freeform 13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0918" name="Group 134"/>
          <p:cNvGrpSpPr>
            <a:grpSpLocks/>
          </p:cNvGrpSpPr>
          <p:nvPr/>
        </p:nvGrpSpPr>
        <p:grpSpPr bwMode="auto">
          <a:xfrm flipH="1">
            <a:off x="8083550" y="3927475"/>
            <a:ext cx="641350" cy="558800"/>
            <a:chOff x="-44" y="1473"/>
            <a:chExt cx="981" cy="1105"/>
          </a:xfrm>
        </p:grpSpPr>
        <p:pic>
          <p:nvPicPr>
            <p:cNvPr id="80954" name="Picture 13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55" name="Freeform 13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1465" name="Line 137"/>
          <p:cNvSpPr>
            <a:spLocks noChangeShapeType="1"/>
          </p:cNvSpPr>
          <p:nvPr/>
        </p:nvSpPr>
        <p:spPr bwMode="auto">
          <a:xfrm>
            <a:off x="7237413" y="3389313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grpSp>
        <p:nvGrpSpPr>
          <p:cNvPr id="80920" name="Group 138"/>
          <p:cNvGrpSpPr>
            <a:grpSpLocks/>
          </p:cNvGrpSpPr>
          <p:nvPr/>
        </p:nvGrpSpPr>
        <p:grpSpPr bwMode="auto">
          <a:xfrm>
            <a:off x="8259763" y="2362200"/>
            <a:ext cx="346075" cy="623888"/>
            <a:chOff x="4140" y="429"/>
            <a:chExt cx="1425" cy="2396"/>
          </a:xfrm>
        </p:grpSpPr>
        <p:sp>
          <p:nvSpPr>
            <p:cNvPr id="80922" name="Freeform 13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8" name="Rectangle 140"/>
            <p:cNvSpPr>
              <a:spLocks noChangeArrowheads="1"/>
            </p:cNvSpPr>
            <p:nvPr/>
          </p:nvSpPr>
          <p:spPr bwMode="auto">
            <a:xfrm>
              <a:off x="4205" y="429"/>
              <a:ext cx="1046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924" name="Freeform 14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5" name="Freeform 14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1" name="Rectangle 143"/>
            <p:cNvSpPr>
              <a:spLocks noChangeArrowheads="1"/>
            </p:cNvSpPr>
            <p:nvPr/>
          </p:nvSpPr>
          <p:spPr bwMode="auto">
            <a:xfrm>
              <a:off x="4212" y="691"/>
              <a:ext cx="59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80927" name="Group 14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1497" name="AutoShape 145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498" name="AutoShape 146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61473" name="Rectangle 147"/>
            <p:cNvSpPr>
              <a:spLocks noChangeArrowheads="1"/>
            </p:cNvSpPr>
            <p:nvPr/>
          </p:nvSpPr>
          <p:spPr bwMode="auto">
            <a:xfrm>
              <a:off x="4225" y="102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80929" name="Group 14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1495" name="AutoShape 149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496" name="AutoShape 150"/>
              <p:cNvSpPr>
                <a:spLocks noChangeArrowheads="1"/>
              </p:cNvSpPr>
              <p:nvPr/>
            </p:nvSpPr>
            <p:spPr bwMode="auto">
              <a:xfrm>
                <a:off x="631" y="2589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61475" name="Rectangle 151"/>
            <p:cNvSpPr>
              <a:spLocks noChangeArrowheads="1"/>
            </p:cNvSpPr>
            <p:nvPr/>
          </p:nvSpPr>
          <p:spPr bwMode="auto">
            <a:xfrm>
              <a:off x="4218" y="1356"/>
              <a:ext cx="59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476" name="Rectangle 152"/>
            <p:cNvSpPr>
              <a:spLocks noChangeArrowheads="1"/>
            </p:cNvSpPr>
            <p:nvPr/>
          </p:nvSpPr>
          <p:spPr bwMode="auto">
            <a:xfrm>
              <a:off x="4225" y="1654"/>
              <a:ext cx="601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80932" name="Group 15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1493" name="AutoShape 154"/>
              <p:cNvSpPr>
                <a:spLocks noChangeArrowheads="1"/>
              </p:cNvSpPr>
              <p:nvPr/>
            </p:nvSpPr>
            <p:spPr bwMode="auto">
              <a:xfrm>
                <a:off x="614" y="2576"/>
                <a:ext cx="725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494" name="AutoShape 155"/>
              <p:cNvSpPr>
                <a:spLocks noChangeArrowheads="1"/>
              </p:cNvSpPr>
              <p:nvPr/>
            </p:nvSpPr>
            <p:spPr bwMode="auto">
              <a:xfrm>
                <a:off x="630" y="2588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80933" name="Freeform 15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0934" name="Group 15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1491" name="AutoShape 158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492" name="AutoShape 159"/>
              <p:cNvSpPr>
                <a:spLocks noChangeArrowheads="1"/>
              </p:cNvSpPr>
              <p:nvPr/>
            </p:nvSpPr>
            <p:spPr bwMode="auto">
              <a:xfrm>
                <a:off x="633" y="2585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61480" name="Rectangle 160"/>
            <p:cNvSpPr>
              <a:spLocks noChangeArrowheads="1"/>
            </p:cNvSpPr>
            <p:nvPr/>
          </p:nvSpPr>
          <p:spPr bwMode="auto">
            <a:xfrm>
              <a:off x="5251" y="429"/>
              <a:ext cx="65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936" name="Freeform 16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7" name="Freeform 16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3" name="Oval 163"/>
            <p:cNvSpPr>
              <a:spLocks noChangeArrowheads="1"/>
            </p:cNvSpPr>
            <p:nvPr/>
          </p:nvSpPr>
          <p:spPr bwMode="auto">
            <a:xfrm>
              <a:off x="5519" y="2612"/>
              <a:ext cx="46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939" name="Freeform 16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5" name="AutoShape 165"/>
            <p:cNvSpPr>
              <a:spLocks noChangeArrowheads="1"/>
            </p:cNvSpPr>
            <p:nvPr/>
          </p:nvSpPr>
          <p:spPr bwMode="auto">
            <a:xfrm>
              <a:off x="4140" y="2679"/>
              <a:ext cx="1196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486" name="AutoShape 166"/>
            <p:cNvSpPr>
              <a:spLocks noChangeArrowheads="1"/>
            </p:cNvSpPr>
            <p:nvPr/>
          </p:nvSpPr>
          <p:spPr bwMode="auto">
            <a:xfrm>
              <a:off x="4205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487" name="Oval 167"/>
            <p:cNvSpPr>
              <a:spLocks noChangeArrowheads="1"/>
            </p:cNvSpPr>
            <p:nvPr/>
          </p:nvSpPr>
          <p:spPr bwMode="auto">
            <a:xfrm>
              <a:off x="4310" y="2386"/>
              <a:ext cx="157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488" name="Oval 168"/>
            <p:cNvSpPr>
              <a:spLocks noChangeArrowheads="1"/>
            </p:cNvSpPr>
            <p:nvPr/>
          </p:nvSpPr>
          <p:spPr bwMode="auto">
            <a:xfrm>
              <a:off x="4486" y="2386"/>
              <a:ext cx="157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1489" name="Oval 169"/>
            <p:cNvSpPr>
              <a:spLocks noChangeArrowheads="1"/>
            </p:cNvSpPr>
            <p:nvPr/>
          </p:nvSpPr>
          <p:spPr bwMode="auto">
            <a:xfrm>
              <a:off x="4663" y="2380"/>
              <a:ext cx="157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490" name="Rectangle 170"/>
            <p:cNvSpPr>
              <a:spLocks noChangeArrowheads="1"/>
            </p:cNvSpPr>
            <p:nvPr/>
          </p:nvSpPr>
          <p:spPr bwMode="auto">
            <a:xfrm>
              <a:off x="5062" y="1837"/>
              <a:ext cx="85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3" name="Line 137"/>
          <p:cNvSpPr>
            <a:spLocks noChangeShapeType="1"/>
          </p:cNvSpPr>
          <p:nvPr/>
        </p:nvSpPr>
        <p:spPr bwMode="auto">
          <a:xfrm>
            <a:off x="8058150" y="3400425"/>
            <a:ext cx="123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40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NAT traversal problem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06525"/>
            <a:ext cx="4781550" cy="5159375"/>
          </a:xfrm>
        </p:spPr>
        <p:txBody>
          <a:bodyPr/>
          <a:lstStyle/>
          <a:p>
            <a:pPr>
              <a:defRPr/>
            </a:pPr>
            <a:r>
              <a:rPr lang="en-US" sz="2400" i="1">
                <a:solidFill>
                  <a:srgbClr val="CC0000"/>
                </a:solidFill>
                <a:latin typeface="Gill Sans MT" charset="0"/>
                <a:ea typeface="MS PGothic" charset="0"/>
              </a:rPr>
              <a:t>solution 2:</a:t>
            </a:r>
            <a:r>
              <a:rPr lang="en-US" sz="2400">
                <a:latin typeface="Gill Sans MT" charset="0"/>
                <a:ea typeface="MS PGothic" charset="0"/>
              </a:rPr>
              <a:t> Universal Plug and Play (UPnP) Internet Gateway Device (IGD) Protocol.  Allows NATed host to:</a:t>
            </a:r>
          </a:p>
          <a:p>
            <a:pPr lvl="1">
              <a:spcBef>
                <a:spcPct val="0"/>
              </a:spcBef>
              <a:buSzPct val="65000"/>
              <a:buFont typeface="Wingdings" charset="0"/>
              <a:buChar char="v"/>
              <a:defRPr/>
            </a:pPr>
            <a:r>
              <a:rPr lang="en-US">
                <a:latin typeface="Gill Sans MT" charset="0"/>
                <a:ea typeface="MS PGothic" charset="0"/>
              </a:rPr>
              <a:t>learn public IP address (138.76.29.7)</a:t>
            </a:r>
          </a:p>
          <a:p>
            <a:pPr lvl="1">
              <a:spcBef>
                <a:spcPct val="0"/>
              </a:spcBef>
              <a:buSzPct val="65000"/>
              <a:buFont typeface="Wingdings" charset="0"/>
              <a:buChar char="v"/>
              <a:defRPr/>
            </a:pPr>
            <a:r>
              <a:rPr lang="en-US">
                <a:latin typeface="Gill Sans MT" charset="0"/>
                <a:ea typeface="MS PGothic" charset="0"/>
              </a:rPr>
              <a:t>add/remove port mappings (with lease times)</a:t>
            </a:r>
          </a:p>
          <a:p>
            <a:pPr lvl="1">
              <a:spcBef>
                <a:spcPct val="0"/>
              </a:spcBef>
              <a:buFont typeface="Wingdings" charset="0"/>
              <a:buChar char="v"/>
              <a:defRPr/>
            </a:pPr>
            <a:endParaRPr lang="en-US">
              <a:latin typeface="Gill Sans MT" charset="0"/>
              <a:ea typeface="MS PGothic" charset="0"/>
            </a:endParaRPr>
          </a:p>
          <a:p>
            <a:pPr lvl="1">
              <a:spcBef>
                <a:spcPct val="0"/>
              </a:spcBef>
              <a:buFont typeface="Wingdings" charset="0"/>
              <a:buNone/>
              <a:defRPr/>
            </a:pPr>
            <a:r>
              <a:rPr lang="en-US">
                <a:latin typeface="Gill Sans MT" charset="0"/>
                <a:ea typeface="MS PGothic" charset="0"/>
              </a:rPr>
              <a:t>i.e., automate static NAT port map configuration</a:t>
            </a:r>
          </a:p>
        </p:txBody>
      </p:sp>
      <p:grpSp>
        <p:nvGrpSpPr>
          <p:cNvPr id="81925" name="Group 158"/>
          <p:cNvGrpSpPr>
            <a:grpSpLocks/>
          </p:cNvGrpSpPr>
          <p:nvPr/>
        </p:nvGrpSpPr>
        <p:grpSpPr bwMode="auto">
          <a:xfrm>
            <a:off x="6345238" y="1997075"/>
            <a:ext cx="2479675" cy="2676525"/>
            <a:chOff x="3997" y="1258"/>
            <a:chExt cx="1562" cy="1686"/>
          </a:xfrm>
        </p:grpSpPr>
        <p:sp>
          <p:nvSpPr>
            <p:cNvPr id="81963" name="Freeform 96"/>
            <p:cNvSpPr>
              <a:spLocks/>
            </p:cNvSpPr>
            <p:nvPr/>
          </p:nvSpPr>
          <p:spPr bwMode="auto">
            <a:xfrm>
              <a:off x="4482" y="1377"/>
              <a:ext cx="1056" cy="1567"/>
            </a:xfrm>
            <a:custGeom>
              <a:avLst/>
              <a:gdLst>
                <a:gd name="T0" fmla="*/ 109 w 1056"/>
                <a:gd name="T1" fmla="*/ 676 h 1567"/>
                <a:gd name="T2" fmla="*/ 598 w 1056"/>
                <a:gd name="T3" fmla="*/ 647 h 1567"/>
                <a:gd name="T4" fmla="*/ 533 w 1056"/>
                <a:gd name="T5" fmla="*/ 614 h 1567"/>
                <a:gd name="T6" fmla="*/ 566 w 1056"/>
                <a:gd name="T7" fmla="*/ 169 h 1567"/>
                <a:gd name="T8" fmla="*/ 795 w 1056"/>
                <a:gd name="T9" fmla="*/ 38 h 1567"/>
                <a:gd name="T10" fmla="*/ 1013 w 1056"/>
                <a:gd name="T11" fmla="*/ 90 h 1567"/>
                <a:gd name="T12" fmla="*/ 987 w 1056"/>
                <a:gd name="T13" fmla="*/ 579 h 1567"/>
                <a:gd name="T14" fmla="*/ 1005 w 1056"/>
                <a:gd name="T15" fmla="*/ 875 h 1567"/>
                <a:gd name="T16" fmla="*/ 987 w 1056"/>
                <a:gd name="T17" fmla="*/ 1451 h 1567"/>
                <a:gd name="T18" fmla="*/ 592 w 1056"/>
                <a:gd name="T19" fmla="*/ 1478 h 1567"/>
                <a:gd name="T20" fmla="*/ 473 w 1056"/>
                <a:gd name="T21" fmla="*/ 919 h 1567"/>
                <a:gd name="T22" fmla="*/ 61 w 1056"/>
                <a:gd name="T23" fmla="*/ 838 h 1567"/>
                <a:gd name="T24" fmla="*/ 109 w 1056"/>
                <a:gd name="T25" fmla="*/ 676 h 15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56" h="1567">
                  <a:moveTo>
                    <a:pt x="109" y="676"/>
                  </a:moveTo>
                  <a:cubicBezTo>
                    <a:pt x="199" y="644"/>
                    <a:pt x="527" y="657"/>
                    <a:pt x="598" y="647"/>
                  </a:cubicBezTo>
                  <a:cubicBezTo>
                    <a:pt x="669" y="637"/>
                    <a:pt x="538" y="694"/>
                    <a:pt x="533" y="614"/>
                  </a:cubicBezTo>
                  <a:cubicBezTo>
                    <a:pt x="527" y="534"/>
                    <a:pt x="522" y="265"/>
                    <a:pt x="566" y="169"/>
                  </a:cubicBezTo>
                  <a:cubicBezTo>
                    <a:pt x="610" y="73"/>
                    <a:pt x="721" y="51"/>
                    <a:pt x="795" y="38"/>
                  </a:cubicBezTo>
                  <a:cubicBezTo>
                    <a:pt x="869" y="25"/>
                    <a:pt x="981" y="0"/>
                    <a:pt x="1013" y="90"/>
                  </a:cubicBezTo>
                  <a:cubicBezTo>
                    <a:pt x="1045" y="180"/>
                    <a:pt x="988" y="448"/>
                    <a:pt x="987" y="579"/>
                  </a:cubicBezTo>
                  <a:cubicBezTo>
                    <a:pt x="986" y="710"/>
                    <a:pt x="1005" y="730"/>
                    <a:pt x="1005" y="875"/>
                  </a:cubicBezTo>
                  <a:cubicBezTo>
                    <a:pt x="1005" y="1020"/>
                    <a:pt x="1056" y="1351"/>
                    <a:pt x="987" y="1451"/>
                  </a:cubicBezTo>
                  <a:cubicBezTo>
                    <a:pt x="918" y="1551"/>
                    <a:pt x="678" y="1567"/>
                    <a:pt x="592" y="1478"/>
                  </a:cubicBezTo>
                  <a:cubicBezTo>
                    <a:pt x="506" y="1389"/>
                    <a:pt x="562" y="1026"/>
                    <a:pt x="473" y="919"/>
                  </a:cubicBezTo>
                  <a:cubicBezTo>
                    <a:pt x="384" y="812"/>
                    <a:pt x="122" y="878"/>
                    <a:pt x="61" y="838"/>
                  </a:cubicBezTo>
                  <a:cubicBezTo>
                    <a:pt x="0" y="798"/>
                    <a:pt x="26" y="710"/>
                    <a:pt x="109" y="67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5" name="Line 99"/>
            <p:cNvSpPr>
              <a:spLocks noChangeShapeType="1"/>
            </p:cNvSpPr>
            <p:nvPr/>
          </p:nvSpPr>
          <p:spPr bwMode="auto">
            <a:xfrm flipV="1">
              <a:off x="5061" y="2594"/>
              <a:ext cx="1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476" name="Text Box 100"/>
            <p:cNvSpPr txBox="1">
              <a:spLocks noChangeArrowheads="1"/>
            </p:cNvSpPr>
            <p:nvPr/>
          </p:nvSpPr>
          <p:spPr bwMode="auto">
            <a:xfrm>
              <a:off x="4980" y="1258"/>
              <a:ext cx="5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smtClean="0">
                  <a:cs typeface="+mn-cs"/>
                </a:rPr>
                <a:t>10.0.0.1</a:t>
              </a:r>
            </a:p>
          </p:txBody>
        </p:sp>
        <p:sp>
          <p:nvSpPr>
            <p:cNvPr id="62477" name="Text Box 104"/>
            <p:cNvSpPr txBox="1">
              <a:spLocks noChangeArrowheads="1"/>
            </p:cNvSpPr>
            <p:nvPr/>
          </p:nvSpPr>
          <p:spPr bwMode="auto">
            <a:xfrm>
              <a:off x="4166" y="2237"/>
              <a:ext cx="492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smtClean="0">
                  <a:solidFill>
                    <a:srgbClr val="CC0000"/>
                  </a:solidFill>
                  <a:cs typeface="+mn-cs"/>
                </a:rPr>
                <a:t>NAT 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mtClean="0">
                  <a:solidFill>
                    <a:srgbClr val="CC0000"/>
                  </a:solidFill>
                  <a:cs typeface="+mn-cs"/>
                </a:rPr>
                <a:t>router</a:t>
              </a:r>
            </a:p>
          </p:txBody>
        </p:sp>
        <p:sp>
          <p:nvSpPr>
            <p:cNvPr id="62478" name="Line 106"/>
            <p:cNvSpPr>
              <a:spLocks noChangeShapeType="1"/>
            </p:cNvSpPr>
            <p:nvPr/>
          </p:nvSpPr>
          <p:spPr bwMode="auto">
            <a:xfrm>
              <a:off x="3997" y="2156"/>
              <a:ext cx="2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81968" name="Group 109"/>
            <p:cNvGrpSpPr>
              <a:grpSpLocks/>
            </p:cNvGrpSpPr>
            <p:nvPr/>
          </p:nvGrpSpPr>
          <p:grpSpPr bwMode="auto">
            <a:xfrm>
              <a:off x="4193" y="2018"/>
              <a:ext cx="370" cy="204"/>
              <a:chOff x="4396" y="1245"/>
              <a:chExt cx="672" cy="248"/>
            </a:xfrm>
          </p:grpSpPr>
          <p:sp>
            <p:nvSpPr>
              <p:cNvPr id="81978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cs typeface="Arial" charset="0"/>
                </a:endParaRPr>
              </a:p>
            </p:txBody>
          </p:sp>
          <p:sp>
            <p:nvSpPr>
              <p:cNvPr id="81979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  <p:sp>
            <p:nvSpPr>
              <p:cNvPr id="81980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cs typeface="Arial" charset="0"/>
                </a:endParaRPr>
              </a:p>
            </p:txBody>
          </p:sp>
          <p:grpSp>
            <p:nvGrpSpPr>
              <p:cNvPr id="81981" name="Group 113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81984" name="Freeform 11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985" name="Freeform 11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2526" name="Line 116"/>
              <p:cNvSpPr>
                <a:spLocks noChangeShapeType="1"/>
              </p:cNvSpPr>
              <p:nvPr/>
            </p:nvSpPr>
            <p:spPr bwMode="auto">
              <a:xfrm>
                <a:off x="4400" y="1322"/>
                <a:ext cx="0" cy="10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527" name="Line 117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81969" name="Group 118"/>
            <p:cNvGrpSpPr>
              <a:grpSpLocks/>
            </p:cNvGrpSpPr>
            <p:nvPr/>
          </p:nvGrpSpPr>
          <p:grpSpPr bwMode="auto">
            <a:xfrm flipH="1">
              <a:off x="5108" y="1993"/>
              <a:ext cx="404" cy="352"/>
              <a:chOff x="-44" y="1473"/>
              <a:chExt cx="981" cy="1105"/>
            </a:xfrm>
          </p:grpSpPr>
          <p:pic>
            <p:nvPicPr>
              <p:cNvPr id="81976" name="Picture 11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1977" name="Freeform 12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1970" name="Group 121"/>
            <p:cNvGrpSpPr>
              <a:grpSpLocks/>
            </p:cNvGrpSpPr>
            <p:nvPr/>
          </p:nvGrpSpPr>
          <p:grpSpPr bwMode="auto">
            <a:xfrm flipH="1">
              <a:off x="5092" y="2474"/>
              <a:ext cx="404" cy="352"/>
              <a:chOff x="-44" y="1473"/>
              <a:chExt cx="981" cy="1105"/>
            </a:xfrm>
          </p:grpSpPr>
          <p:pic>
            <p:nvPicPr>
              <p:cNvPr id="81974" name="Picture 12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1975" name="Freeform 12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62502" name="Oval 150"/>
            <p:cNvSpPr>
              <a:spLocks noChangeArrowheads="1"/>
            </p:cNvSpPr>
            <p:nvPr/>
          </p:nvSpPr>
          <p:spPr bwMode="auto">
            <a:xfrm>
              <a:off x="5299" y="1852"/>
              <a:ext cx="7" cy="1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972" name="Freeform 92"/>
            <p:cNvSpPr>
              <a:spLocks/>
            </p:cNvSpPr>
            <p:nvPr/>
          </p:nvSpPr>
          <p:spPr bwMode="auto">
            <a:xfrm>
              <a:off x="4564" y="1425"/>
              <a:ext cx="735" cy="680"/>
            </a:xfrm>
            <a:custGeom>
              <a:avLst/>
              <a:gdLst>
                <a:gd name="T0" fmla="*/ 0 w 735"/>
                <a:gd name="T1" fmla="*/ 356 h 742"/>
                <a:gd name="T2" fmla="*/ 398 w 735"/>
                <a:gd name="T3" fmla="*/ 334 h 742"/>
                <a:gd name="T4" fmla="*/ 416 w 735"/>
                <a:gd name="T5" fmla="*/ 139 h 742"/>
                <a:gd name="T6" fmla="*/ 452 w 735"/>
                <a:gd name="T7" fmla="*/ 21 h 742"/>
                <a:gd name="T8" fmla="*/ 735 w 735"/>
                <a:gd name="T9" fmla="*/ 16 h 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5" h="742">
                  <a:moveTo>
                    <a:pt x="0" y="715"/>
                  </a:moveTo>
                  <a:cubicBezTo>
                    <a:pt x="66" y="708"/>
                    <a:pt x="329" y="742"/>
                    <a:pt x="398" y="670"/>
                  </a:cubicBezTo>
                  <a:cubicBezTo>
                    <a:pt x="467" y="598"/>
                    <a:pt x="407" y="386"/>
                    <a:pt x="416" y="281"/>
                  </a:cubicBezTo>
                  <a:cubicBezTo>
                    <a:pt x="425" y="176"/>
                    <a:pt x="399" y="82"/>
                    <a:pt x="452" y="41"/>
                  </a:cubicBezTo>
                  <a:cubicBezTo>
                    <a:pt x="505" y="0"/>
                    <a:pt x="676" y="34"/>
                    <a:pt x="735" y="32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85" name="Text Box 93"/>
            <p:cNvSpPr txBox="1">
              <a:spLocks noChangeArrowheads="1"/>
            </p:cNvSpPr>
            <p:nvPr/>
          </p:nvSpPr>
          <p:spPr bwMode="auto">
            <a:xfrm>
              <a:off x="4612" y="1569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CC0000"/>
                  </a:solidFill>
                  <a:cs typeface="+mn-cs"/>
                </a:rPr>
                <a:t>IGD</a:t>
              </a:r>
            </a:p>
          </p:txBody>
        </p:sp>
      </p:grpSp>
      <p:sp>
        <p:nvSpPr>
          <p:cNvPr id="102" name="Line 35"/>
          <p:cNvSpPr>
            <a:spLocks noChangeShapeType="1"/>
          </p:cNvSpPr>
          <p:nvPr/>
        </p:nvSpPr>
        <p:spPr bwMode="auto">
          <a:xfrm>
            <a:off x="8140700" y="2613025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03" name="Line 137"/>
          <p:cNvSpPr>
            <a:spLocks noChangeShapeType="1"/>
          </p:cNvSpPr>
          <p:nvPr/>
        </p:nvSpPr>
        <p:spPr bwMode="auto">
          <a:xfrm>
            <a:off x="7237413" y="3389313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grpSp>
        <p:nvGrpSpPr>
          <p:cNvPr id="81929" name="Group 138"/>
          <p:cNvGrpSpPr>
            <a:grpSpLocks/>
          </p:cNvGrpSpPr>
          <p:nvPr/>
        </p:nvGrpSpPr>
        <p:grpSpPr bwMode="auto">
          <a:xfrm>
            <a:off x="8259763" y="2362200"/>
            <a:ext cx="346075" cy="623888"/>
            <a:chOff x="4140" y="429"/>
            <a:chExt cx="1425" cy="2396"/>
          </a:xfrm>
        </p:grpSpPr>
        <p:sp>
          <p:nvSpPr>
            <p:cNvPr id="81931" name="Freeform 13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Rectangle 140"/>
            <p:cNvSpPr>
              <a:spLocks noChangeArrowheads="1"/>
            </p:cNvSpPr>
            <p:nvPr/>
          </p:nvSpPr>
          <p:spPr bwMode="auto">
            <a:xfrm>
              <a:off x="4205" y="429"/>
              <a:ext cx="1046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933" name="Freeform 14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34" name="Freeform 14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Rectangle 143"/>
            <p:cNvSpPr>
              <a:spLocks noChangeArrowheads="1"/>
            </p:cNvSpPr>
            <p:nvPr/>
          </p:nvSpPr>
          <p:spPr bwMode="auto">
            <a:xfrm>
              <a:off x="4212" y="691"/>
              <a:ext cx="59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81936" name="Group 14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5" name="AutoShape 145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6" name="AutoShape 146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11" name="Rectangle 147"/>
            <p:cNvSpPr>
              <a:spLocks noChangeArrowheads="1"/>
            </p:cNvSpPr>
            <p:nvPr/>
          </p:nvSpPr>
          <p:spPr bwMode="auto">
            <a:xfrm>
              <a:off x="4225" y="102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81938" name="Group 14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3" name="AutoShape 149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4" name="AutoShape 150"/>
              <p:cNvSpPr>
                <a:spLocks noChangeArrowheads="1"/>
              </p:cNvSpPr>
              <p:nvPr/>
            </p:nvSpPr>
            <p:spPr bwMode="auto">
              <a:xfrm>
                <a:off x="631" y="2589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13" name="Rectangle 151"/>
            <p:cNvSpPr>
              <a:spLocks noChangeArrowheads="1"/>
            </p:cNvSpPr>
            <p:nvPr/>
          </p:nvSpPr>
          <p:spPr bwMode="auto">
            <a:xfrm>
              <a:off x="4218" y="1356"/>
              <a:ext cx="59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Rectangle 152"/>
            <p:cNvSpPr>
              <a:spLocks noChangeArrowheads="1"/>
            </p:cNvSpPr>
            <p:nvPr/>
          </p:nvSpPr>
          <p:spPr bwMode="auto">
            <a:xfrm>
              <a:off x="4225" y="1654"/>
              <a:ext cx="601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81941" name="Group 15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1" name="AutoShape 154"/>
              <p:cNvSpPr>
                <a:spLocks noChangeArrowheads="1"/>
              </p:cNvSpPr>
              <p:nvPr/>
            </p:nvSpPr>
            <p:spPr bwMode="auto">
              <a:xfrm>
                <a:off x="614" y="2576"/>
                <a:ext cx="725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2" name="AutoShape 155"/>
              <p:cNvSpPr>
                <a:spLocks noChangeArrowheads="1"/>
              </p:cNvSpPr>
              <p:nvPr/>
            </p:nvSpPr>
            <p:spPr bwMode="auto">
              <a:xfrm>
                <a:off x="630" y="2588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81942" name="Freeform 15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1943" name="Group 15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9" name="AutoShape 158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0" name="AutoShape 159"/>
              <p:cNvSpPr>
                <a:spLocks noChangeArrowheads="1"/>
              </p:cNvSpPr>
              <p:nvPr/>
            </p:nvSpPr>
            <p:spPr bwMode="auto">
              <a:xfrm>
                <a:off x="633" y="2585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18" name="Rectangle 160"/>
            <p:cNvSpPr>
              <a:spLocks noChangeArrowheads="1"/>
            </p:cNvSpPr>
            <p:nvPr/>
          </p:nvSpPr>
          <p:spPr bwMode="auto">
            <a:xfrm>
              <a:off x="5251" y="429"/>
              <a:ext cx="65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945" name="Freeform 16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46" name="Freeform 16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Oval 163"/>
            <p:cNvSpPr>
              <a:spLocks noChangeArrowheads="1"/>
            </p:cNvSpPr>
            <p:nvPr/>
          </p:nvSpPr>
          <p:spPr bwMode="auto">
            <a:xfrm>
              <a:off x="5519" y="2612"/>
              <a:ext cx="46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948" name="Freeform 16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AutoShape 165"/>
            <p:cNvSpPr>
              <a:spLocks noChangeArrowheads="1"/>
            </p:cNvSpPr>
            <p:nvPr/>
          </p:nvSpPr>
          <p:spPr bwMode="auto">
            <a:xfrm>
              <a:off x="4140" y="2679"/>
              <a:ext cx="1196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AutoShape 166"/>
            <p:cNvSpPr>
              <a:spLocks noChangeArrowheads="1"/>
            </p:cNvSpPr>
            <p:nvPr/>
          </p:nvSpPr>
          <p:spPr bwMode="auto">
            <a:xfrm>
              <a:off x="4205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Oval 167"/>
            <p:cNvSpPr>
              <a:spLocks noChangeArrowheads="1"/>
            </p:cNvSpPr>
            <p:nvPr/>
          </p:nvSpPr>
          <p:spPr bwMode="auto">
            <a:xfrm>
              <a:off x="4310" y="2386"/>
              <a:ext cx="157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Oval 168"/>
            <p:cNvSpPr>
              <a:spLocks noChangeArrowheads="1"/>
            </p:cNvSpPr>
            <p:nvPr/>
          </p:nvSpPr>
          <p:spPr bwMode="auto">
            <a:xfrm>
              <a:off x="4486" y="2386"/>
              <a:ext cx="157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7" name="Oval 169"/>
            <p:cNvSpPr>
              <a:spLocks noChangeArrowheads="1"/>
            </p:cNvSpPr>
            <p:nvPr/>
          </p:nvSpPr>
          <p:spPr bwMode="auto">
            <a:xfrm>
              <a:off x="4663" y="2380"/>
              <a:ext cx="157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Rectangle 170"/>
            <p:cNvSpPr>
              <a:spLocks noChangeArrowheads="1"/>
            </p:cNvSpPr>
            <p:nvPr/>
          </p:nvSpPr>
          <p:spPr bwMode="auto">
            <a:xfrm>
              <a:off x="5062" y="1837"/>
              <a:ext cx="85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37" name="Line 137"/>
          <p:cNvSpPr>
            <a:spLocks noChangeShapeType="1"/>
          </p:cNvSpPr>
          <p:nvPr/>
        </p:nvSpPr>
        <p:spPr bwMode="auto">
          <a:xfrm>
            <a:off x="8058150" y="3400425"/>
            <a:ext cx="123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62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NAT traversal problem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06525"/>
            <a:ext cx="7675563" cy="5159375"/>
          </a:xfrm>
        </p:spPr>
        <p:txBody>
          <a:bodyPr/>
          <a:lstStyle/>
          <a:p>
            <a:pPr>
              <a:defRPr/>
            </a:pPr>
            <a:r>
              <a:rPr lang="en-US" sz="2400" i="1">
                <a:solidFill>
                  <a:srgbClr val="CC0000"/>
                </a:solidFill>
                <a:latin typeface="Gill Sans MT" charset="0"/>
                <a:ea typeface="MS PGothic" charset="0"/>
              </a:rPr>
              <a:t>solution 3:</a:t>
            </a:r>
            <a:r>
              <a:rPr lang="en-US" sz="2400">
                <a:latin typeface="Gill Sans MT" charset="0"/>
                <a:ea typeface="MS PGothic" charset="0"/>
              </a:rPr>
              <a:t> relaying (used in Skype)</a:t>
            </a:r>
          </a:p>
          <a:p>
            <a:pPr lvl="1">
              <a:defRPr/>
            </a:pPr>
            <a:r>
              <a:rPr lang="en-US">
                <a:latin typeface="Gill Sans MT" charset="0"/>
                <a:ea typeface="MS PGothic" charset="0"/>
              </a:rPr>
              <a:t>NATed client establishes connection to relay</a:t>
            </a:r>
          </a:p>
          <a:p>
            <a:pPr lvl="1">
              <a:defRPr/>
            </a:pPr>
            <a:r>
              <a:rPr lang="en-US">
                <a:latin typeface="Gill Sans MT" charset="0"/>
                <a:ea typeface="MS PGothic" charset="0"/>
              </a:rPr>
              <a:t>external client connects to relay</a:t>
            </a:r>
          </a:p>
          <a:p>
            <a:pPr lvl="1">
              <a:defRPr/>
            </a:pPr>
            <a:r>
              <a:rPr lang="en-US">
                <a:latin typeface="Gill Sans MT" charset="0"/>
                <a:ea typeface="MS PGothic" charset="0"/>
              </a:rPr>
              <a:t>relay bridges packets between to connections</a:t>
            </a:r>
          </a:p>
          <a:p>
            <a:pPr>
              <a:buFont typeface="Wingdings" charset="0"/>
              <a:buNone/>
              <a:defRPr/>
            </a:pPr>
            <a:endParaRPr lang="en-US" sz="2400">
              <a:latin typeface="Gill Sans MT" charset="0"/>
              <a:ea typeface="MS PGothic" charset="0"/>
            </a:endParaRPr>
          </a:p>
        </p:txBody>
      </p:sp>
      <p:sp>
        <p:nvSpPr>
          <p:cNvPr id="63494" name="Text Box 16"/>
          <p:cNvSpPr txBox="1">
            <a:spLocks noChangeArrowheads="1"/>
          </p:cNvSpPr>
          <p:nvPr/>
        </p:nvSpPr>
        <p:spPr bwMode="auto">
          <a:xfrm>
            <a:off x="4879975" y="5095875"/>
            <a:ext cx="1257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>
                <a:cs typeface="+mn-cs"/>
              </a:rPr>
              <a:t>138.76.29.7</a:t>
            </a:r>
          </a:p>
        </p:txBody>
      </p:sp>
      <p:sp>
        <p:nvSpPr>
          <p:cNvPr id="63495" name="Text Box 42"/>
          <p:cNvSpPr txBox="1">
            <a:spLocks noChangeArrowheads="1"/>
          </p:cNvSpPr>
          <p:nvPr/>
        </p:nvSpPr>
        <p:spPr bwMode="auto">
          <a:xfrm>
            <a:off x="260350" y="4718050"/>
            <a:ext cx="71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client</a:t>
            </a:r>
          </a:p>
        </p:txBody>
      </p:sp>
      <p:sp>
        <p:nvSpPr>
          <p:cNvPr id="63496" name="Line 14"/>
          <p:cNvSpPr>
            <a:spLocks noChangeShapeType="1"/>
          </p:cNvSpPr>
          <p:nvPr/>
        </p:nvSpPr>
        <p:spPr bwMode="auto">
          <a:xfrm flipH="1">
            <a:off x="6102350" y="5032375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pic>
        <p:nvPicPr>
          <p:cNvPr id="82952" name="Picture 46" descr="kw_skype_rel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63" y="3328988"/>
            <a:ext cx="82550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3" name="Picture 57" descr="kw_skype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3962400"/>
            <a:ext cx="736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4154" name="Freeform 58"/>
          <p:cNvSpPr>
            <a:spLocks/>
          </p:cNvSpPr>
          <p:nvPr/>
        </p:nvSpPr>
        <p:spPr bwMode="auto">
          <a:xfrm>
            <a:off x="4141788" y="3948113"/>
            <a:ext cx="3714750" cy="1039812"/>
          </a:xfrm>
          <a:custGeom>
            <a:avLst/>
            <a:gdLst>
              <a:gd name="T0" fmla="*/ 2147483647 w 1597"/>
              <a:gd name="T1" fmla="*/ 2147483647 h 655"/>
              <a:gd name="T2" fmla="*/ 2147483647 w 1597"/>
              <a:gd name="T3" fmla="*/ 2147483647 h 655"/>
              <a:gd name="T4" fmla="*/ 2147483647 w 1597"/>
              <a:gd name="T5" fmla="*/ 2147483647 h 655"/>
              <a:gd name="T6" fmla="*/ 2147483647 w 1597"/>
              <a:gd name="T7" fmla="*/ 2147483647 h 655"/>
              <a:gd name="T8" fmla="*/ 0 w 1597"/>
              <a:gd name="T9" fmla="*/ 2147483647 h 6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97" h="655">
                <a:moveTo>
                  <a:pt x="1597" y="61"/>
                </a:moveTo>
                <a:cubicBezTo>
                  <a:pt x="1562" y="64"/>
                  <a:pt x="1425" y="0"/>
                  <a:pt x="1376" y="78"/>
                </a:cubicBezTo>
                <a:cubicBezTo>
                  <a:pt x="1327" y="156"/>
                  <a:pt x="1464" y="449"/>
                  <a:pt x="1303" y="531"/>
                </a:cubicBezTo>
                <a:cubicBezTo>
                  <a:pt x="1142" y="613"/>
                  <a:pt x="625" y="655"/>
                  <a:pt x="408" y="572"/>
                </a:cubicBezTo>
                <a:cubicBezTo>
                  <a:pt x="190" y="490"/>
                  <a:pt x="94" y="263"/>
                  <a:pt x="0" y="36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4155" name="Text Box 59"/>
          <p:cNvSpPr txBox="1">
            <a:spLocks noChangeArrowheads="1"/>
          </p:cNvSpPr>
          <p:nvPr/>
        </p:nvSpPr>
        <p:spPr bwMode="auto">
          <a:xfrm>
            <a:off x="5118100" y="3867150"/>
            <a:ext cx="1946275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b="1" i="1" smtClean="0">
                <a:solidFill>
                  <a:srgbClr val="CC0000"/>
                </a:solidFill>
                <a:latin typeface="Gill Sans MT" charset="0"/>
                <a:cs typeface="+mn-cs"/>
              </a:rPr>
              <a:t>1.</a:t>
            </a:r>
            <a:r>
              <a:rPr lang="en-US" smtClean="0">
                <a:latin typeface="Gill Sans MT" charset="0"/>
                <a:cs typeface="+mn-cs"/>
              </a:rPr>
              <a:t> connection to</a:t>
            </a:r>
          </a:p>
          <a:p>
            <a:pPr>
              <a:lnSpc>
                <a:spcPct val="85000"/>
              </a:lnSpc>
              <a:defRPr/>
            </a:pPr>
            <a:r>
              <a:rPr lang="en-US" smtClean="0">
                <a:latin typeface="Gill Sans MT" charset="0"/>
                <a:cs typeface="+mn-cs"/>
              </a:rPr>
              <a:t>relay initiated</a:t>
            </a:r>
          </a:p>
          <a:p>
            <a:pPr>
              <a:lnSpc>
                <a:spcPct val="85000"/>
              </a:lnSpc>
              <a:defRPr/>
            </a:pPr>
            <a:r>
              <a:rPr lang="en-US" smtClean="0">
                <a:latin typeface="Gill Sans MT" charset="0"/>
                <a:cs typeface="+mn-cs"/>
              </a:rPr>
              <a:t>by NATed host</a:t>
            </a:r>
          </a:p>
        </p:txBody>
      </p:sp>
      <p:sp>
        <p:nvSpPr>
          <p:cNvPr id="644156" name="Text Box 60"/>
          <p:cNvSpPr txBox="1">
            <a:spLocks noChangeArrowheads="1"/>
          </p:cNvSpPr>
          <p:nvPr/>
        </p:nvSpPr>
        <p:spPr bwMode="auto">
          <a:xfrm>
            <a:off x="914400" y="3603625"/>
            <a:ext cx="1946275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b="1" i="1" smtClean="0">
                <a:solidFill>
                  <a:srgbClr val="CC0000"/>
                </a:solidFill>
                <a:latin typeface="Gill Sans MT" charset="0"/>
                <a:cs typeface="+mn-cs"/>
              </a:rPr>
              <a:t>2.</a:t>
            </a:r>
            <a:r>
              <a:rPr lang="en-US" smtClean="0">
                <a:latin typeface="Gill Sans MT" charset="0"/>
                <a:cs typeface="+mn-cs"/>
              </a:rPr>
              <a:t> connection to</a:t>
            </a:r>
          </a:p>
          <a:p>
            <a:pPr>
              <a:lnSpc>
                <a:spcPct val="85000"/>
              </a:lnSpc>
              <a:defRPr/>
            </a:pPr>
            <a:r>
              <a:rPr lang="en-US" smtClean="0">
                <a:latin typeface="Gill Sans MT" charset="0"/>
                <a:cs typeface="+mn-cs"/>
              </a:rPr>
              <a:t>relay initiated</a:t>
            </a:r>
          </a:p>
          <a:p>
            <a:pPr>
              <a:lnSpc>
                <a:spcPct val="85000"/>
              </a:lnSpc>
              <a:defRPr/>
            </a:pPr>
            <a:r>
              <a:rPr lang="en-US" smtClean="0">
                <a:latin typeface="Gill Sans MT" charset="0"/>
                <a:cs typeface="+mn-cs"/>
              </a:rPr>
              <a:t>by client</a:t>
            </a:r>
          </a:p>
        </p:txBody>
      </p:sp>
      <p:sp>
        <p:nvSpPr>
          <p:cNvPr id="644157" name="Freeform 61"/>
          <p:cNvSpPr>
            <a:spLocks/>
          </p:cNvSpPr>
          <p:nvPr/>
        </p:nvSpPr>
        <p:spPr bwMode="auto">
          <a:xfrm>
            <a:off x="1033463" y="4084638"/>
            <a:ext cx="2798762" cy="511175"/>
          </a:xfrm>
          <a:custGeom>
            <a:avLst/>
            <a:gdLst>
              <a:gd name="T0" fmla="*/ 0 w 1763"/>
              <a:gd name="T1" fmla="*/ 2147483647 h 322"/>
              <a:gd name="T2" fmla="*/ 2147483647 w 1763"/>
              <a:gd name="T3" fmla="*/ 2147483647 h 322"/>
              <a:gd name="T4" fmla="*/ 2147483647 w 1763"/>
              <a:gd name="T5" fmla="*/ 2147483647 h 322"/>
              <a:gd name="T6" fmla="*/ 2147483647 w 1763"/>
              <a:gd name="T7" fmla="*/ 0 h 3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63" h="322">
                <a:moveTo>
                  <a:pt x="0" y="305"/>
                </a:moveTo>
                <a:cubicBezTo>
                  <a:pt x="412" y="313"/>
                  <a:pt x="825" y="322"/>
                  <a:pt x="1091" y="305"/>
                </a:cubicBezTo>
                <a:cubicBezTo>
                  <a:pt x="1357" y="288"/>
                  <a:pt x="1485" y="252"/>
                  <a:pt x="1597" y="201"/>
                </a:cubicBezTo>
                <a:cubicBezTo>
                  <a:pt x="1709" y="150"/>
                  <a:pt x="1736" y="75"/>
                  <a:pt x="1763" y="0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4158" name="Freeform 62"/>
          <p:cNvSpPr>
            <a:spLocks/>
          </p:cNvSpPr>
          <p:nvPr/>
        </p:nvSpPr>
        <p:spPr bwMode="auto">
          <a:xfrm>
            <a:off x="3805238" y="3697288"/>
            <a:ext cx="360362" cy="420687"/>
          </a:xfrm>
          <a:custGeom>
            <a:avLst/>
            <a:gdLst>
              <a:gd name="T0" fmla="*/ 0 w 227"/>
              <a:gd name="T1" fmla="*/ 2147483647 h 265"/>
              <a:gd name="T2" fmla="*/ 2147483647 w 227"/>
              <a:gd name="T3" fmla="*/ 2147483647 h 265"/>
              <a:gd name="T4" fmla="*/ 2147483647 w 227"/>
              <a:gd name="T5" fmla="*/ 2147483647 h 26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7" h="265">
                <a:moveTo>
                  <a:pt x="0" y="265"/>
                </a:moveTo>
                <a:cubicBezTo>
                  <a:pt x="33" y="135"/>
                  <a:pt x="67" y="6"/>
                  <a:pt x="105" y="3"/>
                </a:cubicBezTo>
                <a:cubicBezTo>
                  <a:pt x="143" y="0"/>
                  <a:pt x="185" y="123"/>
                  <a:pt x="227" y="247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4159" name="Text Box 63"/>
          <p:cNvSpPr txBox="1">
            <a:spLocks noChangeArrowheads="1"/>
          </p:cNvSpPr>
          <p:nvPr/>
        </p:nvSpPr>
        <p:spPr bwMode="auto">
          <a:xfrm>
            <a:off x="3186113" y="4584700"/>
            <a:ext cx="19462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b="1" i="1" smtClean="0">
                <a:solidFill>
                  <a:srgbClr val="CC0000"/>
                </a:solidFill>
                <a:latin typeface="Gill Sans MT" charset="0"/>
                <a:cs typeface="+mn-cs"/>
              </a:rPr>
              <a:t>3.</a:t>
            </a:r>
            <a:r>
              <a:rPr lang="en-US" smtClean="0">
                <a:latin typeface="Gill Sans MT" charset="0"/>
                <a:cs typeface="+mn-cs"/>
              </a:rPr>
              <a:t> relaying </a:t>
            </a:r>
          </a:p>
          <a:p>
            <a:pPr>
              <a:lnSpc>
                <a:spcPct val="85000"/>
              </a:lnSpc>
              <a:defRPr/>
            </a:pPr>
            <a:r>
              <a:rPr lang="en-US" smtClean="0">
                <a:latin typeface="Gill Sans MT" charset="0"/>
                <a:cs typeface="+mn-cs"/>
              </a:rPr>
              <a:t>established</a:t>
            </a:r>
          </a:p>
        </p:txBody>
      </p:sp>
      <p:grpSp>
        <p:nvGrpSpPr>
          <p:cNvPr id="82961" name="Group 157"/>
          <p:cNvGrpSpPr>
            <a:grpSpLocks/>
          </p:cNvGrpSpPr>
          <p:nvPr/>
        </p:nvGrpSpPr>
        <p:grpSpPr bwMode="auto">
          <a:xfrm>
            <a:off x="5921375" y="3781425"/>
            <a:ext cx="2711450" cy="2565400"/>
            <a:chOff x="3948" y="731"/>
            <a:chExt cx="1708" cy="1616"/>
          </a:xfrm>
        </p:grpSpPr>
        <p:sp>
          <p:nvSpPr>
            <p:cNvPr id="82998" name="Freeform 95"/>
            <p:cNvSpPr>
              <a:spLocks/>
            </p:cNvSpPr>
            <p:nvPr/>
          </p:nvSpPr>
          <p:spPr bwMode="auto">
            <a:xfrm>
              <a:off x="4433" y="874"/>
              <a:ext cx="1056" cy="1473"/>
            </a:xfrm>
            <a:custGeom>
              <a:avLst/>
              <a:gdLst>
                <a:gd name="T0" fmla="*/ 109 w 1056"/>
                <a:gd name="T1" fmla="*/ 582 h 1473"/>
                <a:gd name="T2" fmla="*/ 598 w 1056"/>
                <a:gd name="T3" fmla="*/ 553 h 1473"/>
                <a:gd name="T4" fmla="*/ 533 w 1056"/>
                <a:gd name="T5" fmla="*/ 520 h 1473"/>
                <a:gd name="T6" fmla="*/ 566 w 1056"/>
                <a:gd name="T7" fmla="*/ 75 h 1473"/>
                <a:gd name="T8" fmla="*/ 835 w 1056"/>
                <a:gd name="T9" fmla="*/ 67 h 1473"/>
                <a:gd name="T10" fmla="*/ 1025 w 1056"/>
                <a:gd name="T11" fmla="*/ 152 h 1473"/>
                <a:gd name="T12" fmla="*/ 987 w 1056"/>
                <a:gd name="T13" fmla="*/ 485 h 1473"/>
                <a:gd name="T14" fmla="*/ 1005 w 1056"/>
                <a:gd name="T15" fmla="*/ 781 h 1473"/>
                <a:gd name="T16" fmla="*/ 987 w 1056"/>
                <a:gd name="T17" fmla="*/ 1357 h 1473"/>
                <a:gd name="T18" fmla="*/ 592 w 1056"/>
                <a:gd name="T19" fmla="*/ 1384 h 1473"/>
                <a:gd name="T20" fmla="*/ 473 w 1056"/>
                <a:gd name="T21" fmla="*/ 825 h 1473"/>
                <a:gd name="T22" fmla="*/ 61 w 1056"/>
                <a:gd name="T23" fmla="*/ 744 h 1473"/>
                <a:gd name="T24" fmla="*/ 109 w 1056"/>
                <a:gd name="T25" fmla="*/ 582 h 14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56" h="1473">
                  <a:moveTo>
                    <a:pt x="109" y="582"/>
                  </a:moveTo>
                  <a:cubicBezTo>
                    <a:pt x="199" y="550"/>
                    <a:pt x="527" y="563"/>
                    <a:pt x="598" y="553"/>
                  </a:cubicBezTo>
                  <a:cubicBezTo>
                    <a:pt x="669" y="543"/>
                    <a:pt x="538" y="600"/>
                    <a:pt x="533" y="520"/>
                  </a:cubicBezTo>
                  <a:cubicBezTo>
                    <a:pt x="527" y="440"/>
                    <a:pt x="516" y="150"/>
                    <a:pt x="566" y="75"/>
                  </a:cubicBezTo>
                  <a:cubicBezTo>
                    <a:pt x="616" y="0"/>
                    <a:pt x="759" y="54"/>
                    <a:pt x="835" y="67"/>
                  </a:cubicBezTo>
                  <a:cubicBezTo>
                    <a:pt x="911" y="80"/>
                    <a:pt x="1000" y="82"/>
                    <a:pt x="1025" y="152"/>
                  </a:cubicBezTo>
                  <a:cubicBezTo>
                    <a:pt x="1050" y="222"/>
                    <a:pt x="990" y="380"/>
                    <a:pt x="987" y="485"/>
                  </a:cubicBezTo>
                  <a:cubicBezTo>
                    <a:pt x="984" y="590"/>
                    <a:pt x="1005" y="636"/>
                    <a:pt x="1005" y="781"/>
                  </a:cubicBezTo>
                  <a:cubicBezTo>
                    <a:pt x="1005" y="926"/>
                    <a:pt x="1056" y="1257"/>
                    <a:pt x="987" y="1357"/>
                  </a:cubicBezTo>
                  <a:cubicBezTo>
                    <a:pt x="918" y="1457"/>
                    <a:pt x="678" y="1473"/>
                    <a:pt x="592" y="1384"/>
                  </a:cubicBezTo>
                  <a:cubicBezTo>
                    <a:pt x="506" y="1295"/>
                    <a:pt x="562" y="932"/>
                    <a:pt x="473" y="825"/>
                  </a:cubicBezTo>
                  <a:cubicBezTo>
                    <a:pt x="384" y="718"/>
                    <a:pt x="122" y="784"/>
                    <a:pt x="61" y="744"/>
                  </a:cubicBezTo>
                  <a:cubicBezTo>
                    <a:pt x="0" y="704"/>
                    <a:pt x="26" y="616"/>
                    <a:pt x="109" y="582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44" name="Line 96"/>
            <p:cNvSpPr>
              <a:spLocks noChangeShapeType="1"/>
            </p:cNvSpPr>
            <p:nvPr/>
          </p:nvSpPr>
          <p:spPr bwMode="auto">
            <a:xfrm flipH="1">
              <a:off x="5005" y="1003"/>
              <a:ext cx="6" cy="9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545" name="Line 97"/>
            <p:cNvSpPr>
              <a:spLocks noChangeShapeType="1"/>
            </p:cNvSpPr>
            <p:nvPr/>
          </p:nvSpPr>
          <p:spPr bwMode="auto">
            <a:xfrm>
              <a:off x="5008" y="1000"/>
              <a:ext cx="84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546" name="Line 98"/>
            <p:cNvSpPr>
              <a:spLocks noChangeShapeType="1"/>
            </p:cNvSpPr>
            <p:nvPr/>
          </p:nvSpPr>
          <p:spPr bwMode="auto">
            <a:xfrm flipV="1">
              <a:off x="5012" y="1948"/>
              <a:ext cx="1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547" name="Text Box 100"/>
            <p:cNvSpPr txBox="1">
              <a:spLocks noChangeArrowheads="1"/>
            </p:cNvSpPr>
            <p:nvPr/>
          </p:nvSpPr>
          <p:spPr bwMode="auto">
            <a:xfrm>
              <a:off x="4117" y="1591"/>
              <a:ext cx="492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smtClean="0">
                  <a:solidFill>
                    <a:srgbClr val="CC0000"/>
                  </a:solidFill>
                  <a:cs typeface="+mn-cs"/>
                </a:rPr>
                <a:t>NAT 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mtClean="0">
                  <a:solidFill>
                    <a:srgbClr val="CC0000"/>
                  </a:solidFill>
                  <a:cs typeface="+mn-cs"/>
                </a:rPr>
                <a:t>router</a:t>
              </a:r>
            </a:p>
          </p:txBody>
        </p:sp>
        <p:sp>
          <p:nvSpPr>
            <p:cNvPr id="63548" name="Line 101"/>
            <p:cNvSpPr>
              <a:spLocks noChangeShapeType="1"/>
            </p:cNvSpPr>
            <p:nvPr/>
          </p:nvSpPr>
          <p:spPr bwMode="auto">
            <a:xfrm>
              <a:off x="3948" y="1510"/>
              <a:ext cx="2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83004" name="Group 102"/>
            <p:cNvGrpSpPr>
              <a:grpSpLocks/>
            </p:cNvGrpSpPr>
            <p:nvPr/>
          </p:nvGrpSpPr>
          <p:grpSpPr bwMode="auto">
            <a:xfrm>
              <a:off x="4144" y="1372"/>
              <a:ext cx="370" cy="204"/>
              <a:chOff x="4396" y="1245"/>
              <a:chExt cx="672" cy="248"/>
            </a:xfrm>
          </p:grpSpPr>
          <p:sp>
            <p:nvSpPr>
              <p:cNvPr id="83017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cs typeface="Arial" charset="0"/>
                </a:endParaRPr>
              </a:p>
            </p:txBody>
          </p:sp>
          <p:sp>
            <p:nvSpPr>
              <p:cNvPr id="83018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  <p:sp>
            <p:nvSpPr>
              <p:cNvPr id="83019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cs typeface="Arial" charset="0"/>
                </a:endParaRPr>
              </a:p>
            </p:txBody>
          </p:sp>
          <p:grpSp>
            <p:nvGrpSpPr>
              <p:cNvPr id="83020" name="Group 106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83023" name="Freeform 10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024" name="Freeform 10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3566" name="Line 109"/>
              <p:cNvSpPr>
                <a:spLocks noChangeShapeType="1"/>
              </p:cNvSpPr>
              <p:nvPr/>
            </p:nvSpPr>
            <p:spPr bwMode="auto">
              <a:xfrm>
                <a:off x="4400" y="1322"/>
                <a:ext cx="0" cy="10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3567" name="Line 110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83005" name="Group 111"/>
            <p:cNvGrpSpPr>
              <a:grpSpLocks/>
            </p:cNvGrpSpPr>
            <p:nvPr/>
          </p:nvGrpSpPr>
          <p:grpSpPr bwMode="auto">
            <a:xfrm flipH="1">
              <a:off x="5059" y="1347"/>
              <a:ext cx="404" cy="352"/>
              <a:chOff x="-44" y="1473"/>
              <a:chExt cx="981" cy="1105"/>
            </a:xfrm>
          </p:grpSpPr>
          <p:pic>
            <p:nvPicPr>
              <p:cNvPr id="83015" name="Picture 11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3016" name="Freeform 11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3006" name="Group 114"/>
            <p:cNvGrpSpPr>
              <a:grpSpLocks/>
            </p:cNvGrpSpPr>
            <p:nvPr/>
          </p:nvGrpSpPr>
          <p:grpSpPr bwMode="auto">
            <a:xfrm flipH="1">
              <a:off x="5043" y="1828"/>
              <a:ext cx="404" cy="352"/>
              <a:chOff x="-44" y="1473"/>
              <a:chExt cx="981" cy="1105"/>
            </a:xfrm>
          </p:grpSpPr>
          <p:pic>
            <p:nvPicPr>
              <p:cNvPr id="83013" name="Picture 11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3014" name="Freeform 11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63552" name="Line 117"/>
            <p:cNvSpPr>
              <a:spLocks noChangeShapeType="1"/>
            </p:cNvSpPr>
            <p:nvPr/>
          </p:nvSpPr>
          <p:spPr bwMode="auto">
            <a:xfrm>
              <a:off x="4510" y="1489"/>
              <a:ext cx="5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83008" name="Group 153"/>
            <p:cNvGrpSpPr>
              <a:grpSpLocks/>
            </p:cNvGrpSpPr>
            <p:nvPr/>
          </p:nvGrpSpPr>
          <p:grpSpPr bwMode="auto">
            <a:xfrm flipH="1">
              <a:off x="5043" y="952"/>
              <a:ext cx="404" cy="352"/>
              <a:chOff x="-44" y="1473"/>
              <a:chExt cx="981" cy="1105"/>
            </a:xfrm>
          </p:grpSpPr>
          <p:pic>
            <p:nvPicPr>
              <p:cNvPr id="83011" name="Picture 15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3012" name="Freeform 15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83009" name="Picture 156" descr="skype_logo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0" y="869"/>
              <a:ext cx="51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555" name="Text Box 99"/>
            <p:cNvSpPr txBox="1">
              <a:spLocks noChangeArrowheads="1"/>
            </p:cNvSpPr>
            <p:nvPr/>
          </p:nvSpPr>
          <p:spPr bwMode="auto">
            <a:xfrm>
              <a:off x="5077" y="731"/>
              <a:ext cx="5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smtClean="0">
                  <a:cs typeface="+mn-cs"/>
                </a:rPr>
                <a:t>10.0.0.1</a:t>
              </a:r>
            </a:p>
          </p:txBody>
        </p:sp>
      </p:grpSp>
      <p:grpSp>
        <p:nvGrpSpPr>
          <p:cNvPr id="82962" name="Group 158"/>
          <p:cNvGrpSpPr>
            <a:grpSpLocks/>
          </p:cNvGrpSpPr>
          <p:nvPr/>
        </p:nvGrpSpPr>
        <p:grpSpPr bwMode="auto">
          <a:xfrm>
            <a:off x="3178175" y="3476625"/>
            <a:ext cx="388938" cy="569913"/>
            <a:chOff x="4140" y="429"/>
            <a:chExt cx="1425" cy="2396"/>
          </a:xfrm>
        </p:grpSpPr>
        <p:sp>
          <p:nvSpPr>
            <p:cNvPr id="82966" name="Freeform 15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2" name="Rectangle 160"/>
            <p:cNvSpPr>
              <a:spLocks noChangeArrowheads="1"/>
            </p:cNvSpPr>
            <p:nvPr/>
          </p:nvSpPr>
          <p:spPr bwMode="auto">
            <a:xfrm>
              <a:off x="4204" y="429"/>
              <a:ext cx="104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968" name="Freeform 16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9" name="Freeform 16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5" name="Rectangle 163"/>
            <p:cNvSpPr>
              <a:spLocks noChangeArrowheads="1"/>
            </p:cNvSpPr>
            <p:nvPr/>
          </p:nvSpPr>
          <p:spPr bwMode="auto">
            <a:xfrm>
              <a:off x="4210" y="696"/>
              <a:ext cx="599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82971" name="Group 16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3541" name="AutoShape 165"/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6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3542" name="AutoShape 166"/>
              <p:cNvSpPr>
                <a:spLocks noChangeArrowheads="1"/>
              </p:cNvSpPr>
              <p:nvPr/>
            </p:nvSpPr>
            <p:spPr bwMode="auto">
              <a:xfrm>
                <a:off x="631" y="2588"/>
                <a:ext cx="697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63517" name="Rectangle 167"/>
            <p:cNvSpPr>
              <a:spLocks noChangeArrowheads="1"/>
            </p:cNvSpPr>
            <p:nvPr/>
          </p:nvSpPr>
          <p:spPr bwMode="auto">
            <a:xfrm>
              <a:off x="4221" y="1016"/>
              <a:ext cx="599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82973" name="Group 16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3539" name="AutoShape 169"/>
              <p:cNvSpPr>
                <a:spLocks noChangeArrowheads="1"/>
              </p:cNvSpPr>
              <p:nvPr/>
            </p:nvSpPr>
            <p:spPr bwMode="auto">
              <a:xfrm>
                <a:off x="611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3540" name="AutoShape 170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7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63519" name="Rectangle 171"/>
            <p:cNvSpPr>
              <a:spLocks noChangeArrowheads="1"/>
            </p:cNvSpPr>
            <p:nvPr/>
          </p:nvSpPr>
          <p:spPr bwMode="auto">
            <a:xfrm>
              <a:off x="4216" y="1357"/>
              <a:ext cx="599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520" name="Rectangle 172"/>
            <p:cNvSpPr>
              <a:spLocks noChangeArrowheads="1"/>
            </p:cNvSpPr>
            <p:nvPr/>
          </p:nvSpPr>
          <p:spPr bwMode="auto">
            <a:xfrm>
              <a:off x="4227" y="1657"/>
              <a:ext cx="599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82976" name="Group 17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3537" name="AutoShape 174"/>
              <p:cNvSpPr>
                <a:spLocks noChangeArrowheads="1"/>
              </p:cNvSpPr>
              <p:nvPr/>
            </p:nvSpPr>
            <p:spPr bwMode="auto">
              <a:xfrm>
                <a:off x="612" y="2571"/>
                <a:ext cx="725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3538" name="AutoShape 175"/>
              <p:cNvSpPr>
                <a:spLocks noChangeArrowheads="1"/>
              </p:cNvSpPr>
              <p:nvPr/>
            </p:nvSpPr>
            <p:spPr bwMode="auto">
              <a:xfrm>
                <a:off x="626" y="2590"/>
                <a:ext cx="69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82977" name="Freeform 17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978" name="Group 17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3535" name="AutoShape 178"/>
              <p:cNvSpPr>
                <a:spLocks noChangeArrowheads="1"/>
              </p:cNvSpPr>
              <p:nvPr/>
            </p:nvSpPr>
            <p:spPr bwMode="auto">
              <a:xfrm>
                <a:off x="614" y="2571"/>
                <a:ext cx="725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3536" name="AutoShape 179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63524" name="Rectangle 180"/>
            <p:cNvSpPr>
              <a:spLocks noChangeArrowheads="1"/>
            </p:cNvSpPr>
            <p:nvPr/>
          </p:nvSpPr>
          <p:spPr bwMode="auto">
            <a:xfrm>
              <a:off x="5251" y="429"/>
              <a:ext cx="70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980" name="Freeform 18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81" name="Freeform 18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7" name="Oval 183"/>
            <p:cNvSpPr>
              <a:spLocks noChangeArrowheads="1"/>
            </p:cNvSpPr>
            <p:nvPr/>
          </p:nvSpPr>
          <p:spPr bwMode="auto">
            <a:xfrm>
              <a:off x="5518" y="2611"/>
              <a:ext cx="47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983" name="Freeform 18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9" name="AutoShape 185"/>
            <p:cNvSpPr>
              <a:spLocks noChangeArrowheads="1"/>
            </p:cNvSpPr>
            <p:nvPr/>
          </p:nvSpPr>
          <p:spPr bwMode="auto">
            <a:xfrm>
              <a:off x="4140" y="2678"/>
              <a:ext cx="1198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530" name="AutoShape 186"/>
            <p:cNvSpPr>
              <a:spLocks noChangeArrowheads="1"/>
            </p:cNvSpPr>
            <p:nvPr/>
          </p:nvSpPr>
          <p:spPr bwMode="auto">
            <a:xfrm>
              <a:off x="4204" y="2712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531" name="Oval 187"/>
            <p:cNvSpPr>
              <a:spLocks noChangeArrowheads="1"/>
            </p:cNvSpPr>
            <p:nvPr/>
          </p:nvSpPr>
          <p:spPr bwMode="auto">
            <a:xfrm>
              <a:off x="4309" y="2385"/>
              <a:ext cx="157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532" name="Oval 188"/>
            <p:cNvSpPr>
              <a:spLocks noChangeArrowheads="1"/>
            </p:cNvSpPr>
            <p:nvPr/>
          </p:nvSpPr>
          <p:spPr bwMode="auto">
            <a:xfrm>
              <a:off x="4483" y="2385"/>
              <a:ext cx="163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3533" name="Oval 189"/>
            <p:cNvSpPr>
              <a:spLocks noChangeArrowheads="1"/>
            </p:cNvSpPr>
            <p:nvPr/>
          </p:nvSpPr>
          <p:spPr bwMode="auto">
            <a:xfrm>
              <a:off x="4663" y="2378"/>
              <a:ext cx="157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534" name="Rectangle 190"/>
            <p:cNvSpPr>
              <a:spLocks noChangeArrowheads="1"/>
            </p:cNvSpPr>
            <p:nvPr/>
          </p:nvSpPr>
          <p:spPr bwMode="auto">
            <a:xfrm>
              <a:off x="5065" y="1837"/>
              <a:ext cx="81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82963" name="Group 191"/>
          <p:cNvGrpSpPr>
            <a:grpSpLocks/>
          </p:cNvGrpSpPr>
          <p:nvPr/>
        </p:nvGrpSpPr>
        <p:grpSpPr bwMode="auto">
          <a:xfrm>
            <a:off x="309563" y="4146550"/>
            <a:ext cx="631825" cy="671513"/>
            <a:chOff x="-44" y="1473"/>
            <a:chExt cx="981" cy="1105"/>
          </a:xfrm>
        </p:grpSpPr>
        <p:pic>
          <p:nvPicPr>
            <p:cNvPr id="82964" name="Picture 192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965" name="Freeform 19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1985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64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64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0"/>
                                        <p:tgtEl>
                                          <p:spTgt spid="64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154" grpId="0" animBg="1"/>
      <p:bldP spid="644155" grpId="0"/>
      <p:bldP spid="644156" grpId="0"/>
      <p:bldP spid="644157" grpId="0" animBg="1"/>
      <p:bldP spid="644158" grpId="0" animBg="1"/>
      <p:bldP spid="6441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95263"/>
            <a:ext cx="7772400" cy="8509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IP addressing: CIDR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150" y="1528763"/>
            <a:ext cx="8107363" cy="317182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>
                <a:solidFill>
                  <a:srgbClr val="CC0000"/>
                </a:solidFill>
                <a:ea typeface="ＭＳ Ｐゴシック" charset="0"/>
                <a:cs typeface="+mn-cs"/>
              </a:rPr>
              <a:t>CIDR:</a:t>
            </a:r>
            <a:r>
              <a:rPr lang="en-US" sz="3200">
                <a:ea typeface="ＭＳ Ｐゴシック" charset="0"/>
                <a:cs typeface="+mn-cs"/>
              </a:rPr>
              <a:t> </a:t>
            </a:r>
            <a:r>
              <a:rPr lang="en-US" sz="3200">
                <a:solidFill>
                  <a:srgbClr val="CC0000"/>
                </a:solidFill>
                <a:ea typeface="ＭＳ Ｐゴシック" charset="0"/>
                <a:cs typeface="+mn-cs"/>
              </a:rPr>
              <a:t>C</a:t>
            </a:r>
            <a:r>
              <a:rPr lang="en-US" sz="3200">
                <a:ea typeface="ＭＳ Ｐゴシック" charset="0"/>
                <a:cs typeface="+mn-cs"/>
              </a:rPr>
              <a:t>lassless </a:t>
            </a:r>
            <a:r>
              <a:rPr lang="en-US" sz="3200">
                <a:solidFill>
                  <a:srgbClr val="CC0000"/>
                </a:solidFill>
                <a:ea typeface="ＭＳ Ｐゴシック" charset="0"/>
                <a:cs typeface="+mn-cs"/>
              </a:rPr>
              <a:t>I</a:t>
            </a:r>
            <a:r>
              <a:rPr lang="en-US" sz="3200">
                <a:ea typeface="ＭＳ Ｐゴシック" charset="0"/>
                <a:cs typeface="+mn-cs"/>
              </a:rPr>
              <a:t>nter</a:t>
            </a:r>
            <a:r>
              <a:rPr lang="en-US" sz="3200">
                <a:solidFill>
                  <a:srgbClr val="CC0000"/>
                </a:solidFill>
                <a:ea typeface="ＭＳ Ｐゴシック" charset="0"/>
                <a:cs typeface="+mn-cs"/>
              </a:rPr>
              <a:t>D</a:t>
            </a:r>
            <a:r>
              <a:rPr lang="en-US" sz="3200">
                <a:ea typeface="ＭＳ Ｐゴシック" charset="0"/>
                <a:cs typeface="+mn-cs"/>
              </a:rPr>
              <a:t>omain </a:t>
            </a:r>
            <a:r>
              <a:rPr lang="en-US" sz="3200">
                <a:solidFill>
                  <a:srgbClr val="CC0000"/>
                </a:solidFill>
                <a:ea typeface="ＭＳ Ｐゴシック" charset="0"/>
                <a:cs typeface="+mn-cs"/>
              </a:rPr>
              <a:t>R</a:t>
            </a:r>
            <a:r>
              <a:rPr lang="en-US" sz="3200">
                <a:ea typeface="ＭＳ Ｐゴシック" charset="0"/>
                <a:cs typeface="+mn-cs"/>
              </a:rPr>
              <a:t>outing</a:t>
            </a:r>
          </a:p>
          <a:p>
            <a:pPr lvl="1">
              <a:defRPr/>
            </a:pPr>
            <a:r>
              <a:rPr lang="en-US" sz="2800">
                <a:ea typeface="ＭＳ Ｐゴシック" charset="0"/>
              </a:rPr>
              <a:t>subnet portion of address of arbitrary length</a:t>
            </a:r>
          </a:p>
          <a:p>
            <a:pPr lvl="1">
              <a:defRPr/>
            </a:pPr>
            <a:r>
              <a:rPr lang="en-US" sz="2800">
                <a:ea typeface="ＭＳ Ｐゴシック" charset="0"/>
              </a:rPr>
              <a:t>address format: </a:t>
            </a:r>
            <a:r>
              <a:rPr lang="en-US" sz="2800">
                <a:solidFill>
                  <a:srgbClr val="CC0000"/>
                </a:solidFill>
                <a:ea typeface="ＭＳ Ｐゴシック" charset="0"/>
              </a:rPr>
              <a:t>a.b.c.d/x</a:t>
            </a:r>
            <a:r>
              <a:rPr lang="en-US" sz="2800">
                <a:ea typeface="ＭＳ Ｐゴシック" charset="0"/>
              </a:rPr>
              <a:t>, where x is # bits in subnet portion of address</a:t>
            </a:r>
          </a:p>
        </p:txBody>
      </p:sp>
      <p:sp>
        <p:nvSpPr>
          <p:cNvPr id="43015" name="Text Box 5"/>
          <p:cNvSpPr txBox="1">
            <a:spLocks noChangeArrowheads="1"/>
          </p:cNvSpPr>
          <p:nvPr/>
        </p:nvSpPr>
        <p:spPr bwMode="auto">
          <a:xfrm>
            <a:off x="1323975" y="4459288"/>
            <a:ext cx="612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2400" smtClean="0">
                <a:solidFill>
                  <a:srgbClr val="000099"/>
                </a:solidFill>
              </a:rPr>
              <a:t>11001000  00010111  0001000</a:t>
            </a:r>
            <a:r>
              <a:rPr lang="en-US" sz="2400" smtClean="0"/>
              <a:t>0  00000000</a:t>
            </a:r>
            <a:endParaRPr lang="en-US" sz="2400" smtClean="0">
              <a:latin typeface="Times New Roman" charset="0"/>
            </a:endParaRPr>
          </a:p>
        </p:txBody>
      </p:sp>
      <p:sp>
        <p:nvSpPr>
          <p:cNvPr id="43016" name="Text Box 6"/>
          <p:cNvSpPr txBox="1">
            <a:spLocks noChangeArrowheads="1"/>
          </p:cNvSpPr>
          <p:nvPr/>
        </p:nvSpPr>
        <p:spPr bwMode="auto">
          <a:xfrm>
            <a:off x="2986088" y="3914775"/>
            <a:ext cx="86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mtClean="0">
                <a:solidFill>
                  <a:srgbClr val="000099"/>
                </a:solidFill>
                <a:cs typeface="+mn-cs"/>
              </a:rPr>
              <a:t>subnet</a:t>
            </a:r>
          </a:p>
          <a:p>
            <a:pPr algn="ctr">
              <a:defRPr/>
            </a:pPr>
            <a:r>
              <a:rPr lang="en-US" smtClean="0">
                <a:solidFill>
                  <a:srgbClr val="000099"/>
                </a:solidFill>
                <a:cs typeface="+mn-cs"/>
              </a:rPr>
              <a:t>part</a:t>
            </a:r>
          </a:p>
        </p:txBody>
      </p:sp>
      <p:sp>
        <p:nvSpPr>
          <p:cNvPr id="43017" name="Text Box 7"/>
          <p:cNvSpPr txBox="1">
            <a:spLocks noChangeArrowheads="1"/>
          </p:cNvSpPr>
          <p:nvPr/>
        </p:nvSpPr>
        <p:spPr bwMode="auto">
          <a:xfrm>
            <a:off x="6265863" y="3878263"/>
            <a:ext cx="615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mtClean="0">
                <a:cs typeface="+mn-cs"/>
              </a:rPr>
              <a:t>host</a:t>
            </a:r>
          </a:p>
          <a:p>
            <a:pPr algn="ctr">
              <a:defRPr/>
            </a:pPr>
            <a:r>
              <a:rPr lang="en-US" smtClean="0">
                <a:cs typeface="+mn-cs"/>
              </a:rPr>
              <a:t>part</a:t>
            </a:r>
          </a:p>
        </p:txBody>
      </p:sp>
      <p:sp>
        <p:nvSpPr>
          <p:cNvPr id="43018" name="Line 8"/>
          <p:cNvSpPr>
            <a:spLocks noChangeShapeType="1"/>
          </p:cNvSpPr>
          <p:nvPr/>
        </p:nvSpPr>
        <p:spPr bwMode="auto">
          <a:xfrm>
            <a:off x="3992563" y="4224338"/>
            <a:ext cx="162083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 flipV="1">
            <a:off x="6783388" y="4213225"/>
            <a:ext cx="5953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3260725" y="5045075"/>
            <a:ext cx="221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2400" smtClean="0"/>
              <a:t>200.23.16.0/23</a:t>
            </a:r>
            <a:endParaRPr lang="en-US" smtClean="0"/>
          </a:p>
        </p:txBody>
      </p:sp>
      <p:sp>
        <p:nvSpPr>
          <p:cNvPr id="43021" name="Line 14"/>
          <p:cNvSpPr>
            <a:spLocks noChangeShapeType="1"/>
          </p:cNvSpPr>
          <p:nvPr/>
        </p:nvSpPr>
        <p:spPr bwMode="auto">
          <a:xfrm flipH="1">
            <a:off x="1393825" y="4214813"/>
            <a:ext cx="1438275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43022" name="Line 15"/>
          <p:cNvSpPr>
            <a:spLocks noChangeShapeType="1"/>
          </p:cNvSpPr>
          <p:nvPr/>
        </p:nvSpPr>
        <p:spPr bwMode="auto">
          <a:xfrm flipH="1">
            <a:off x="5653088" y="4225925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85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3702050" cy="763588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Subnets</a:t>
            </a:r>
          </a:p>
        </p:txBody>
      </p:sp>
      <p:sp>
        <p:nvSpPr>
          <p:cNvPr id="39941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76250" y="1333500"/>
            <a:ext cx="3695700" cy="4648200"/>
          </a:xfrm>
        </p:spPr>
        <p:txBody>
          <a:bodyPr>
            <a:normAutofit lnSpcReduction="10000"/>
          </a:bodyPr>
          <a:lstStyle/>
          <a:p>
            <a:pPr marL="234950" indent="-234950">
              <a:defRPr/>
            </a:pPr>
            <a:r>
              <a:rPr lang="en-US">
                <a:solidFill>
                  <a:srgbClr val="000099"/>
                </a:solidFill>
                <a:latin typeface="Gill Sans MT" charset="0"/>
                <a:ea typeface="MS PGothic" charset="0"/>
              </a:rPr>
              <a:t>IP address:</a:t>
            </a:r>
            <a:r>
              <a:rPr lang="en-US">
                <a:latin typeface="Gill Sans MT" charset="0"/>
                <a:ea typeface="MS PGothic" charset="0"/>
              </a:rPr>
              <a:t> </a:t>
            </a:r>
          </a:p>
          <a:p>
            <a:pPr marL="512763" lvl="1" indent="-163513">
              <a:defRPr/>
            </a:pPr>
            <a:r>
              <a:rPr lang="en-US">
                <a:latin typeface="Gill Sans MT" charset="0"/>
                <a:ea typeface="MS PGothic" charset="0"/>
              </a:rPr>
              <a:t>subnet part - high order bits</a:t>
            </a:r>
          </a:p>
          <a:p>
            <a:pPr marL="512763" lvl="1" indent="-163513">
              <a:defRPr/>
            </a:pPr>
            <a:r>
              <a:rPr lang="en-US">
                <a:latin typeface="Gill Sans MT" charset="0"/>
                <a:ea typeface="MS PGothic" charset="0"/>
              </a:rPr>
              <a:t>host part - low order bits </a:t>
            </a:r>
          </a:p>
          <a:p>
            <a:pPr marL="234950" indent="-234950">
              <a:defRPr/>
            </a:pPr>
            <a:r>
              <a:rPr lang="en-US" i="1">
                <a:solidFill>
                  <a:srgbClr val="000099"/>
                </a:solidFill>
                <a:latin typeface="Gill Sans MT" charset="0"/>
                <a:ea typeface="MS PGothic" charset="0"/>
              </a:rPr>
              <a:t>what</a:t>
            </a:r>
            <a:r>
              <a:rPr lang="ja-JP" altLang="en-US" i="1">
                <a:solidFill>
                  <a:srgbClr val="000099"/>
                </a:solidFill>
                <a:latin typeface="Gill Sans MT" charset="0"/>
                <a:ea typeface="MS PGothic" charset="0"/>
              </a:rPr>
              <a:t>’</a:t>
            </a:r>
            <a:r>
              <a:rPr lang="en-US" altLang="ja-JP" i="1">
                <a:solidFill>
                  <a:srgbClr val="000099"/>
                </a:solidFill>
                <a:latin typeface="Gill Sans MT" charset="0"/>
                <a:ea typeface="MS PGothic" charset="0"/>
              </a:rPr>
              <a:t>s a subnet ?</a:t>
            </a:r>
          </a:p>
          <a:p>
            <a:pPr marL="512763" lvl="1" indent="-163513">
              <a:defRPr/>
            </a:pPr>
            <a:r>
              <a:rPr lang="en-US">
                <a:latin typeface="Gill Sans MT" charset="0"/>
                <a:ea typeface="MS PGothic" charset="0"/>
              </a:rPr>
              <a:t>device interfaces with same subnet part of IP address</a:t>
            </a:r>
          </a:p>
          <a:p>
            <a:pPr marL="512763" lvl="1" indent="-163513">
              <a:defRPr/>
            </a:pPr>
            <a:r>
              <a:rPr lang="en-US">
                <a:latin typeface="Gill Sans MT" charset="0"/>
                <a:ea typeface="MS PGothic" charset="0"/>
              </a:rPr>
              <a:t>can physically reach each other </a:t>
            </a:r>
            <a:r>
              <a:rPr lang="en-US" i="1">
                <a:solidFill>
                  <a:srgbClr val="CC0000"/>
                </a:solidFill>
                <a:latin typeface="Gill Sans MT" charset="0"/>
                <a:ea typeface="MS PGothic" charset="0"/>
              </a:rPr>
              <a:t>without intervening router</a:t>
            </a:r>
          </a:p>
        </p:txBody>
      </p:sp>
      <p:sp>
        <p:nvSpPr>
          <p:cNvPr id="39942" name="Text Box 56"/>
          <p:cNvSpPr txBox="1">
            <a:spLocks noChangeArrowheads="1"/>
          </p:cNvSpPr>
          <p:nvPr/>
        </p:nvSpPr>
        <p:spPr bwMode="auto">
          <a:xfrm>
            <a:off x="4737100" y="5199063"/>
            <a:ext cx="372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>
                <a:cs typeface="+mn-cs"/>
              </a:rPr>
              <a:t>network consisting of 3 subnets</a:t>
            </a:r>
          </a:p>
        </p:txBody>
      </p:sp>
      <p:sp>
        <p:nvSpPr>
          <p:cNvPr id="39944" name="Rectangle 139"/>
          <p:cNvSpPr>
            <a:spLocks noChangeArrowheads="1"/>
          </p:cNvSpPr>
          <p:nvPr/>
        </p:nvSpPr>
        <p:spPr bwMode="auto">
          <a:xfrm>
            <a:off x="4965700" y="3354388"/>
            <a:ext cx="847725" cy="180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6328" name="Freeform 140"/>
          <p:cNvSpPr>
            <a:spLocks/>
          </p:cNvSpPr>
          <p:nvPr/>
        </p:nvSpPr>
        <p:spPr bwMode="auto">
          <a:xfrm>
            <a:off x="4378325" y="1293813"/>
            <a:ext cx="1941513" cy="2049462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9" name="Freeform 141"/>
          <p:cNvSpPr>
            <a:spLocks/>
          </p:cNvSpPr>
          <p:nvPr/>
        </p:nvSpPr>
        <p:spPr bwMode="auto">
          <a:xfrm>
            <a:off x="6905625" y="1603375"/>
            <a:ext cx="1906588" cy="1958975"/>
          </a:xfrm>
          <a:custGeom>
            <a:avLst/>
            <a:gdLst>
              <a:gd name="T0" fmla="*/ 2147483647 w 1201"/>
              <a:gd name="T1" fmla="*/ 2147483647 h 1234"/>
              <a:gd name="T2" fmla="*/ 2147483647 w 1201"/>
              <a:gd name="T3" fmla="*/ 2147483647 h 1234"/>
              <a:gd name="T4" fmla="*/ 2147483647 w 1201"/>
              <a:gd name="T5" fmla="*/ 2147483647 h 1234"/>
              <a:gd name="T6" fmla="*/ 2147483647 w 1201"/>
              <a:gd name="T7" fmla="*/ 2147483647 h 1234"/>
              <a:gd name="T8" fmla="*/ 2147483647 w 1201"/>
              <a:gd name="T9" fmla="*/ 2147483647 h 1234"/>
              <a:gd name="T10" fmla="*/ 2147483647 w 1201"/>
              <a:gd name="T11" fmla="*/ 2147483647 h 1234"/>
              <a:gd name="T12" fmla="*/ 2147483647 w 1201"/>
              <a:gd name="T13" fmla="*/ 2147483647 h 1234"/>
              <a:gd name="T14" fmla="*/ 2147483647 w 1201"/>
              <a:gd name="T15" fmla="*/ 2147483647 h 1234"/>
              <a:gd name="T16" fmla="*/ 2147483647 w 1201"/>
              <a:gd name="T17" fmla="*/ 2147483647 h 1234"/>
              <a:gd name="T18" fmla="*/ 2147483647 w 1201"/>
              <a:gd name="T19" fmla="*/ 2147483647 h 1234"/>
              <a:gd name="T20" fmla="*/ 2147483647 w 1201"/>
              <a:gd name="T21" fmla="*/ 2147483647 h 1234"/>
              <a:gd name="T22" fmla="*/ 2147483647 w 1201"/>
              <a:gd name="T23" fmla="*/ 2147483647 h 1234"/>
              <a:gd name="T24" fmla="*/ 2147483647 w 1201"/>
              <a:gd name="T25" fmla="*/ 2147483647 h 1234"/>
              <a:gd name="T26" fmla="*/ 2147483647 w 1201"/>
              <a:gd name="T27" fmla="*/ 2147483647 h 123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1" h="1234">
                <a:moveTo>
                  <a:pt x="25" y="709"/>
                </a:moveTo>
                <a:cubicBezTo>
                  <a:pt x="49" y="824"/>
                  <a:pt x="428" y="709"/>
                  <a:pt x="526" y="780"/>
                </a:cubicBezTo>
                <a:cubicBezTo>
                  <a:pt x="624" y="851"/>
                  <a:pt x="543" y="1059"/>
                  <a:pt x="613" y="1134"/>
                </a:cubicBezTo>
                <a:cubicBezTo>
                  <a:pt x="683" y="1209"/>
                  <a:pt x="853" y="1234"/>
                  <a:pt x="946" y="1230"/>
                </a:cubicBezTo>
                <a:cubicBezTo>
                  <a:pt x="1039" y="1226"/>
                  <a:pt x="1141" y="1163"/>
                  <a:pt x="1171" y="1107"/>
                </a:cubicBezTo>
                <a:cubicBezTo>
                  <a:pt x="1201" y="1051"/>
                  <a:pt x="1135" y="963"/>
                  <a:pt x="1126" y="894"/>
                </a:cubicBezTo>
                <a:cubicBezTo>
                  <a:pt x="1117" y="825"/>
                  <a:pt x="1119" y="772"/>
                  <a:pt x="1114" y="693"/>
                </a:cubicBezTo>
                <a:cubicBezTo>
                  <a:pt x="1109" y="614"/>
                  <a:pt x="1095" y="502"/>
                  <a:pt x="1099" y="423"/>
                </a:cubicBezTo>
                <a:cubicBezTo>
                  <a:pt x="1103" y="344"/>
                  <a:pt x="1141" y="281"/>
                  <a:pt x="1141" y="216"/>
                </a:cubicBezTo>
                <a:cubicBezTo>
                  <a:pt x="1141" y="151"/>
                  <a:pt x="1185" y="56"/>
                  <a:pt x="1102" y="33"/>
                </a:cubicBezTo>
                <a:cubicBezTo>
                  <a:pt x="1019" y="10"/>
                  <a:pt x="740" y="0"/>
                  <a:pt x="646" y="81"/>
                </a:cubicBezTo>
                <a:cubicBezTo>
                  <a:pt x="552" y="162"/>
                  <a:pt x="635" y="441"/>
                  <a:pt x="535" y="519"/>
                </a:cubicBezTo>
                <a:cubicBezTo>
                  <a:pt x="435" y="597"/>
                  <a:pt x="129" y="516"/>
                  <a:pt x="44" y="548"/>
                </a:cubicBezTo>
                <a:cubicBezTo>
                  <a:pt x="15" y="601"/>
                  <a:pt x="0" y="594"/>
                  <a:pt x="25" y="70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0" name="Freeform 142"/>
          <p:cNvSpPr>
            <a:spLocks/>
          </p:cNvSpPr>
          <p:nvPr/>
        </p:nvSpPr>
        <p:spPr bwMode="auto">
          <a:xfrm>
            <a:off x="5578475" y="3036888"/>
            <a:ext cx="2041525" cy="1979612"/>
          </a:xfrm>
          <a:custGeom>
            <a:avLst/>
            <a:gdLst>
              <a:gd name="T0" fmla="*/ 2147483647 w 1286"/>
              <a:gd name="T1" fmla="*/ 2147483647 h 1247"/>
              <a:gd name="T2" fmla="*/ 2147483647 w 1286"/>
              <a:gd name="T3" fmla="*/ 2147483647 h 1247"/>
              <a:gd name="T4" fmla="*/ 2147483647 w 1286"/>
              <a:gd name="T5" fmla="*/ 2147483647 h 1247"/>
              <a:gd name="T6" fmla="*/ 2147483647 w 1286"/>
              <a:gd name="T7" fmla="*/ 2147483647 h 1247"/>
              <a:gd name="T8" fmla="*/ 2147483647 w 1286"/>
              <a:gd name="T9" fmla="*/ 2147483647 h 1247"/>
              <a:gd name="T10" fmla="*/ 2147483647 w 1286"/>
              <a:gd name="T11" fmla="*/ 2147483647 h 1247"/>
              <a:gd name="T12" fmla="*/ 2147483647 w 1286"/>
              <a:gd name="T13" fmla="*/ 2147483647 h 1247"/>
              <a:gd name="T14" fmla="*/ 2147483647 w 1286"/>
              <a:gd name="T15" fmla="*/ 2147483647 h 1247"/>
              <a:gd name="T16" fmla="*/ 2147483647 w 1286"/>
              <a:gd name="T17" fmla="*/ 2147483647 h 1247"/>
              <a:gd name="T18" fmla="*/ 2147483647 w 1286"/>
              <a:gd name="T19" fmla="*/ 2147483647 h 1247"/>
              <a:gd name="T20" fmla="*/ 2147483647 w 1286"/>
              <a:gd name="T21" fmla="*/ 2147483647 h 1247"/>
              <a:gd name="T22" fmla="*/ 2147483647 w 1286"/>
              <a:gd name="T23" fmla="*/ 2147483647 h 1247"/>
              <a:gd name="T24" fmla="*/ 2147483647 w 1286"/>
              <a:gd name="T25" fmla="*/ 2147483647 h 124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286" h="1247">
                <a:moveTo>
                  <a:pt x="587" y="30"/>
                </a:moveTo>
                <a:cubicBezTo>
                  <a:pt x="473" y="60"/>
                  <a:pt x="601" y="475"/>
                  <a:pt x="509" y="618"/>
                </a:cubicBezTo>
                <a:cubicBezTo>
                  <a:pt x="424" y="765"/>
                  <a:pt x="154" y="830"/>
                  <a:pt x="77" y="909"/>
                </a:cubicBezTo>
                <a:cubicBezTo>
                  <a:pt x="0" y="988"/>
                  <a:pt x="37" y="1043"/>
                  <a:pt x="47" y="1095"/>
                </a:cubicBezTo>
                <a:cubicBezTo>
                  <a:pt x="57" y="1147"/>
                  <a:pt x="71" y="1205"/>
                  <a:pt x="140" y="1224"/>
                </a:cubicBezTo>
                <a:cubicBezTo>
                  <a:pt x="209" y="1243"/>
                  <a:pt x="369" y="1212"/>
                  <a:pt x="461" y="1209"/>
                </a:cubicBezTo>
                <a:cubicBezTo>
                  <a:pt x="553" y="1206"/>
                  <a:pt x="571" y="1206"/>
                  <a:pt x="692" y="1209"/>
                </a:cubicBezTo>
                <a:cubicBezTo>
                  <a:pt x="813" y="1212"/>
                  <a:pt x="1094" y="1247"/>
                  <a:pt x="1190" y="1227"/>
                </a:cubicBezTo>
                <a:cubicBezTo>
                  <a:pt x="1286" y="1207"/>
                  <a:pt x="1279" y="1170"/>
                  <a:pt x="1271" y="1089"/>
                </a:cubicBezTo>
                <a:cubicBezTo>
                  <a:pt x="1263" y="1008"/>
                  <a:pt x="1217" y="818"/>
                  <a:pt x="1139" y="741"/>
                </a:cubicBezTo>
                <a:cubicBezTo>
                  <a:pt x="1061" y="664"/>
                  <a:pt x="865" y="743"/>
                  <a:pt x="800" y="627"/>
                </a:cubicBezTo>
                <a:cubicBezTo>
                  <a:pt x="735" y="511"/>
                  <a:pt x="785" y="142"/>
                  <a:pt x="749" y="42"/>
                </a:cubicBezTo>
                <a:cubicBezTo>
                  <a:pt x="695" y="15"/>
                  <a:pt x="701" y="0"/>
                  <a:pt x="587" y="3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Line 143"/>
          <p:cNvSpPr>
            <a:spLocks noChangeShapeType="1"/>
          </p:cNvSpPr>
          <p:nvPr/>
        </p:nvSpPr>
        <p:spPr bwMode="auto">
          <a:xfrm>
            <a:off x="5016500" y="1816100"/>
            <a:ext cx="2778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9950" name="Line 145"/>
          <p:cNvSpPr>
            <a:spLocks noChangeShapeType="1"/>
          </p:cNvSpPr>
          <p:nvPr/>
        </p:nvSpPr>
        <p:spPr bwMode="auto">
          <a:xfrm flipV="1">
            <a:off x="5016500" y="2460625"/>
            <a:ext cx="277813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9951" name="Line 146"/>
          <p:cNvSpPr>
            <a:spLocks noChangeShapeType="1"/>
          </p:cNvSpPr>
          <p:nvPr/>
        </p:nvSpPr>
        <p:spPr bwMode="auto">
          <a:xfrm>
            <a:off x="5026025" y="3087688"/>
            <a:ext cx="2730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9952" name="Line 147"/>
          <p:cNvSpPr>
            <a:spLocks noChangeShapeType="1"/>
          </p:cNvSpPr>
          <p:nvPr/>
        </p:nvSpPr>
        <p:spPr bwMode="auto">
          <a:xfrm>
            <a:off x="5519738" y="2662238"/>
            <a:ext cx="8223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9953" name="Text Box 148"/>
          <p:cNvSpPr txBox="1">
            <a:spLocks noChangeArrowheads="1"/>
          </p:cNvSpPr>
          <p:nvPr/>
        </p:nvSpPr>
        <p:spPr bwMode="auto">
          <a:xfrm>
            <a:off x="4975225" y="1490663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1600" smtClean="0"/>
              <a:t>223.1.1.1</a:t>
            </a:r>
            <a:endParaRPr lang="en-US" smtClean="0">
              <a:latin typeface="Comic Sans MS" charset="0"/>
            </a:endParaRPr>
          </a:p>
        </p:txBody>
      </p:sp>
      <p:sp>
        <p:nvSpPr>
          <p:cNvPr id="39954" name="Text Box 149"/>
          <p:cNvSpPr txBox="1">
            <a:spLocks noChangeArrowheads="1"/>
          </p:cNvSpPr>
          <p:nvPr/>
        </p:nvSpPr>
        <p:spPr bwMode="auto">
          <a:xfrm>
            <a:off x="4860925" y="3116263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1600" smtClean="0"/>
              <a:t>223.1.1.3</a:t>
            </a:r>
            <a:endParaRPr lang="en-US" smtClean="0">
              <a:latin typeface="Comic Sans MS" charset="0"/>
            </a:endParaRPr>
          </a:p>
        </p:txBody>
      </p:sp>
      <p:sp>
        <p:nvSpPr>
          <p:cNvPr id="39955" name="Text Box 150"/>
          <p:cNvSpPr txBox="1">
            <a:spLocks noChangeArrowheads="1"/>
          </p:cNvSpPr>
          <p:nvPr/>
        </p:nvSpPr>
        <p:spPr bwMode="auto">
          <a:xfrm>
            <a:off x="5607050" y="2355850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1600" smtClean="0"/>
              <a:t>223.1.1.4</a:t>
            </a:r>
            <a:endParaRPr lang="en-US" smtClean="0">
              <a:latin typeface="Comic Sans MS" charset="0"/>
            </a:endParaRPr>
          </a:p>
        </p:txBody>
      </p:sp>
      <p:sp>
        <p:nvSpPr>
          <p:cNvPr id="39956" name="Line 151"/>
          <p:cNvSpPr>
            <a:spLocks noChangeShapeType="1"/>
          </p:cNvSpPr>
          <p:nvPr/>
        </p:nvSpPr>
        <p:spPr bwMode="auto">
          <a:xfrm>
            <a:off x="6854825" y="2668588"/>
            <a:ext cx="63976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9957" name="Text Box 152"/>
          <p:cNvSpPr txBox="1">
            <a:spLocks noChangeArrowheads="1"/>
          </p:cNvSpPr>
          <p:nvPr/>
        </p:nvSpPr>
        <p:spPr bwMode="auto">
          <a:xfrm>
            <a:off x="6727825" y="2357438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1600" smtClean="0"/>
              <a:t>223.1.2.9</a:t>
            </a:r>
            <a:endParaRPr lang="en-US" smtClean="0">
              <a:latin typeface="Comic Sans MS" charset="0"/>
            </a:endParaRPr>
          </a:p>
        </p:txBody>
      </p:sp>
      <p:sp>
        <p:nvSpPr>
          <p:cNvPr id="39959" name="Line 154"/>
          <p:cNvSpPr>
            <a:spLocks noChangeShapeType="1"/>
          </p:cNvSpPr>
          <p:nvPr/>
        </p:nvSpPr>
        <p:spPr bwMode="auto">
          <a:xfrm>
            <a:off x="7878763" y="1978025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9960" name="Line 155"/>
          <p:cNvSpPr>
            <a:spLocks noChangeShapeType="1"/>
          </p:cNvSpPr>
          <p:nvPr/>
        </p:nvSpPr>
        <p:spPr bwMode="auto">
          <a:xfrm>
            <a:off x="7878763" y="3249613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9961" name="Line 156"/>
          <p:cNvSpPr>
            <a:spLocks noChangeShapeType="1"/>
          </p:cNvSpPr>
          <p:nvPr/>
        </p:nvSpPr>
        <p:spPr bwMode="auto">
          <a:xfrm>
            <a:off x="6616700" y="3006725"/>
            <a:ext cx="3175" cy="644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9963" name="Line 158"/>
          <p:cNvSpPr>
            <a:spLocks noChangeShapeType="1"/>
          </p:cNvSpPr>
          <p:nvPr/>
        </p:nvSpPr>
        <p:spPr bwMode="auto">
          <a:xfrm flipH="1" flipV="1">
            <a:off x="6003925" y="4279900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9964" name="Line 159"/>
          <p:cNvSpPr>
            <a:spLocks noChangeShapeType="1"/>
          </p:cNvSpPr>
          <p:nvPr/>
        </p:nvSpPr>
        <p:spPr bwMode="auto">
          <a:xfrm flipH="1" flipV="1">
            <a:off x="7180263" y="428466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9965" name="Text Box 160"/>
          <p:cNvSpPr txBox="1">
            <a:spLocks noChangeArrowheads="1"/>
          </p:cNvSpPr>
          <p:nvPr/>
        </p:nvSpPr>
        <p:spPr bwMode="auto">
          <a:xfrm>
            <a:off x="7151688" y="4162425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1600" smtClean="0"/>
              <a:t>223.1.3.2</a:t>
            </a:r>
            <a:endParaRPr lang="en-US" smtClean="0">
              <a:latin typeface="Comic Sans MS" charset="0"/>
            </a:endParaRPr>
          </a:p>
        </p:txBody>
      </p:sp>
      <p:sp>
        <p:nvSpPr>
          <p:cNvPr id="39966" name="Text Box 161"/>
          <p:cNvSpPr txBox="1">
            <a:spLocks noChangeArrowheads="1"/>
          </p:cNvSpPr>
          <p:nvPr/>
        </p:nvSpPr>
        <p:spPr bwMode="auto">
          <a:xfrm>
            <a:off x="4981575" y="4257675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1600" smtClean="0"/>
              <a:t>223.1.3.1</a:t>
            </a:r>
            <a:endParaRPr lang="en-US" smtClean="0">
              <a:latin typeface="Comic Sans MS" charset="0"/>
            </a:endParaRPr>
          </a:p>
        </p:txBody>
      </p:sp>
      <p:grpSp>
        <p:nvGrpSpPr>
          <p:cNvPr id="56347" name="Group 162"/>
          <p:cNvGrpSpPr>
            <a:grpSpLocks/>
          </p:cNvGrpSpPr>
          <p:nvPr/>
        </p:nvGrpSpPr>
        <p:grpSpPr bwMode="auto">
          <a:xfrm>
            <a:off x="4373563" y="1517650"/>
            <a:ext cx="641350" cy="558800"/>
            <a:chOff x="-44" y="1473"/>
            <a:chExt cx="981" cy="1105"/>
          </a:xfrm>
        </p:grpSpPr>
        <p:pic>
          <p:nvPicPr>
            <p:cNvPr id="56386" name="Picture 163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87" name="Freeform 16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348" name="Group 165"/>
          <p:cNvGrpSpPr>
            <a:grpSpLocks/>
          </p:cNvGrpSpPr>
          <p:nvPr/>
        </p:nvGrpSpPr>
        <p:grpSpPr bwMode="auto">
          <a:xfrm>
            <a:off x="4368800" y="2127250"/>
            <a:ext cx="641350" cy="558800"/>
            <a:chOff x="-44" y="1473"/>
            <a:chExt cx="981" cy="1105"/>
          </a:xfrm>
        </p:grpSpPr>
        <p:pic>
          <p:nvPicPr>
            <p:cNvPr id="56384" name="Picture 166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85" name="Freeform 16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349" name="Group 168"/>
          <p:cNvGrpSpPr>
            <a:grpSpLocks/>
          </p:cNvGrpSpPr>
          <p:nvPr/>
        </p:nvGrpSpPr>
        <p:grpSpPr bwMode="auto">
          <a:xfrm>
            <a:off x="4397375" y="2736850"/>
            <a:ext cx="641350" cy="558800"/>
            <a:chOff x="-44" y="1473"/>
            <a:chExt cx="981" cy="1105"/>
          </a:xfrm>
        </p:grpSpPr>
        <p:pic>
          <p:nvPicPr>
            <p:cNvPr id="56382" name="Picture 16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83" name="Freeform 17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350" name="Group 171"/>
          <p:cNvGrpSpPr>
            <a:grpSpLocks/>
          </p:cNvGrpSpPr>
          <p:nvPr/>
        </p:nvGrpSpPr>
        <p:grpSpPr bwMode="auto">
          <a:xfrm flipH="1">
            <a:off x="8105775" y="1685925"/>
            <a:ext cx="641350" cy="558800"/>
            <a:chOff x="-44" y="1473"/>
            <a:chExt cx="981" cy="1105"/>
          </a:xfrm>
        </p:grpSpPr>
        <p:pic>
          <p:nvPicPr>
            <p:cNvPr id="56380" name="Picture 172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81" name="Freeform 17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351" name="Group 174"/>
          <p:cNvGrpSpPr>
            <a:grpSpLocks/>
          </p:cNvGrpSpPr>
          <p:nvPr/>
        </p:nvGrpSpPr>
        <p:grpSpPr bwMode="auto">
          <a:xfrm flipH="1">
            <a:off x="8180388" y="2965450"/>
            <a:ext cx="641350" cy="558800"/>
            <a:chOff x="-44" y="1473"/>
            <a:chExt cx="981" cy="1105"/>
          </a:xfrm>
        </p:grpSpPr>
        <p:pic>
          <p:nvPicPr>
            <p:cNvPr id="56378" name="Picture 17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79" name="Freeform 17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352" name="Group 177"/>
          <p:cNvGrpSpPr>
            <a:grpSpLocks/>
          </p:cNvGrpSpPr>
          <p:nvPr/>
        </p:nvGrpSpPr>
        <p:grpSpPr bwMode="auto">
          <a:xfrm flipH="1">
            <a:off x="6972300" y="4489450"/>
            <a:ext cx="641350" cy="558800"/>
            <a:chOff x="-44" y="1473"/>
            <a:chExt cx="981" cy="1105"/>
          </a:xfrm>
        </p:grpSpPr>
        <p:pic>
          <p:nvPicPr>
            <p:cNvPr id="56376" name="Picture 178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77" name="Freeform 17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353" name="Group 180"/>
          <p:cNvGrpSpPr>
            <a:grpSpLocks/>
          </p:cNvGrpSpPr>
          <p:nvPr/>
        </p:nvGrpSpPr>
        <p:grpSpPr bwMode="auto">
          <a:xfrm flipH="1">
            <a:off x="5808663" y="4530725"/>
            <a:ext cx="641350" cy="558800"/>
            <a:chOff x="-44" y="1473"/>
            <a:chExt cx="981" cy="1105"/>
          </a:xfrm>
        </p:grpSpPr>
        <p:pic>
          <p:nvPicPr>
            <p:cNvPr id="56374" name="Picture 18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75" name="Freeform 18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354" name="Group 183"/>
          <p:cNvGrpSpPr>
            <a:grpSpLocks/>
          </p:cNvGrpSpPr>
          <p:nvPr/>
        </p:nvGrpSpPr>
        <p:grpSpPr bwMode="auto">
          <a:xfrm>
            <a:off x="6237288" y="2624138"/>
            <a:ext cx="698500" cy="355600"/>
            <a:chOff x="4396" y="1245"/>
            <a:chExt cx="672" cy="248"/>
          </a:xfrm>
        </p:grpSpPr>
        <p:sp>
          <p:nvSpPr>
            <p:cNvPr id="56366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56367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56368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56369" name="Group 18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56372" name="Freeform 18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73" name="Freeform 18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990" name="Line 190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991" name="Line 19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56355" name="Group 192"/>
          <p:cNvGrpSpPr>
            <a:grpSpLocks/>
          </p:cNvGrpSpPr>
          <p:nvPr/>
        </p:nvGrpSpPr>
        <p:grpSpPr bwMode="auto">
          <a:xfrm>
            <a:off x="6850063" y="3529013"/>
            <a:ext cx="1006475" cy="573087"/>
            <a:chOff x="4758" y="3508"/>
            <a:chExt cx="634" cy="361"/>
          </a:xfrm>
        </p:grpSpPr>
        <p:sp>
          <p:nvSpPr>
            <p:cNvPr id="39984" name="Text Box 193"/>
            <p:cNvSpPr txBox="1">
              <a:spLocks noChangeArrowheads="1"/>
            </p:cNvSpPr>
            <p:nvPr/>
          </p:nvSpPr>
          <p:spPr bwMode="auto">
            <a:xfrm>
              <a:off x="4844" y="3508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CC0000"/>
                  </a:solidFill>
                  <a:cs typeface="+mn-cs"/>
                </a:rPr>
                <a:t>subnet</a:t>
              </a:r>
            </a:p>
          </p:txBody>
        </p:sp>
        <p:sp>
          <p:nvSpPr>
            <p:cNvPr id="39985" name="Line 194"/>
            <p:cNvSpPr>
              <a:spLocks noChangeShapeType="1"/>
            </p:cNvSpPr>
            <p:nvPr/>
          </p:nvSpPr>
          <p:spPr bwMode="auto">
            <a:xfrm flipH="1">
              <a:off x="4758" y="3677"/>
              <a:ext cx="108" cy="19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9976" name="Rectangle 195"/>
          <p:cNvSpPr>
            <a:spLocks noChangeArrowheads="1"/>
          </p:cNvSpPr>
          <p:nvPr/>
        </p:nvSpPr>
        <p:spPr bwMode="auto">
          <a:xfrm>
            <a:off x="5130800" y="2163763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9977" name="Text Box 196"/>
          <p:cNvSpPr txBox="1">
            <a:spLocks noChangeArrowheads="1"/>
          </p:cNvSpPr>
          <p:nvPr/>
        </p:nvSpPr>
        <p:spPr bwMode="auto">
          <a:xfrm>
            <a:off x="4975225" y="2133600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1600" smtClean="0"/>
              <a:t>223.1.1.2</a:t>
            </a:r>
            <a:endParaRPr lang="en-US" smtClean="0">
              <a:latin typeface="Comic Sans MS" charset="0"/>
            </a:endParaRPr>
          </a:p>
        </p:txBody>
      </p:sp>
      <p:sp>
        <p:nvSpPr>
          <p:cNvPr id="39978" name="Rectangle 197"/>
          <p:cNvSpPr>
            <a:spLocks noChangeArrowheads="1"/>
          </p:cNvSpPr>
          <p:nvPr/>
        </p:nvSpPr>
        <p:spPr bwMode="auto">
          <a:xfrm>
            <a:off x="7835900" y="2149475"/>
            <a:ext cx="288925" cy="233363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9979" name="Rectangle 198"/>
          <p:cNvSpPr>
            <a:spLocks noChangeArrowheads="1"/>
          </p:cNvSpPr>
          <p:nvPr/>
        </p:nvSpPr>
        <p:spPr bwMode="auto">
          <a:xfrm>
            <a:off x="7832725" y="2949575"/>
            <a:ext cx="288925" cy="233363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9980" name="Rectangle 199"/>
          <p:cNvSpPr>
            <a:spLocks noChangeArrowheads="1"/>
          </p:cNvSpPr>
          <p:nvPr/>
        </p:nvSpPr>
        <p:spPr bwMode="auto">
          <a:xfrm>
            <a:off x="6480175" y="3135313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9981" name="Text Box 200"/>
          <p:cNvSpPr txBox="1">
            <a:spLocks noChangeArrowheads="1"/>
          </p:cNvSpPr>
          <p:nvPr/>
        </p:nvSpPr>
        <p:spPr bwMode="auto">
          <a:xfrm>
            <a:off x="6003925" y="3097213"/>
            <a:ext cx="1144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1600" smtClean="0"/>
              <a:t>223.1.3.27</a:t>
            </a:r>
            <a:endParaRPr lang="en-US" smtClean="0">
              <a:latin typeface="Comic Sans MS" charset="0"/>
            </a:endParaRPr>
          </a:p>
        </p:txBody>
      </p:sp>
      <p:sp>
        <p:nvSpPr>
          <p:cNvPr id="39982" name="Text Box 201"/>
          <p:cNvSpPr txBox="1">
            <a:spLocks noChangeArrowheads="1"/>
          </p:cNvSpPr>
          <p:nvPr/>
        </p:nvSpPr>
        <p:spPr bwMode="auto">
          <a:xfrm>
            <a:off x="7189788" y="2887663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1600" smtClean="0"/>
              <a:t>223.1.2.2</a:t>
            </a:r>
            <a:endParaRPr lang="en-US" smtClean="0">
              <a:latin typeface="Comic Sans MS" charset="0"/>
            </a:endParaRPr>
          </a:p>
        </p:txBody>
      </p:sp>
      <p:sp>
        <p:nvSpPr>
          <p:cNvPr id="39983" name="Text Box 202"/>
          <p:cNvSpPr txBox="1">
            <a:spLocks noChangeArrowheads="1"/>
          </p:cNvSpPr>
          <p:nvPr/>
        </p:nvSpPr>
        <p:spPr bwMode="auto">
          <a:xfrm>
            <a:off x="7586663" y="2128838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1600" smtClean="0"/>
              <a:t>223.1.2.1</a:t>
            </a:r>
            <a:endParaRPr lang="en-US" smtClean="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467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76250" y="1333500"/>
            <a:ext cx="3695700" cy="4648200"/>
          </a:xfrm>
        </p:spPr>
        <p:txBody>
          <a:bodyPr/>
          <a:lstStyle/>
          <a:p>
            <a:pPr>
              <a:defRPr/>
            </a:pPr>
            <a:endParaRPr lang="en-US" sz="2400">
              <a:latin typeface="Gill Sans MT" charset="0"/>
              <a:ea typeface="MS PGothic" charset="0"/>
            </a:endParaRPr>
          </a:p>
          <a:p>
            <a:pPr>
              <a:defRPr/>
            </a:pPr>
            <a:endParaRPr lang="en-US" sz="2400">
              <a:latin typeface="Gill Sans MT" charset="0"/>
              <a:ea typeface="MS PGothic" charset="0"/>
            </a:endParaRPr>
          </a:p>
        </p:txBody>
      </p:sp>
      <p:sp>
        <p:nvSpPr>
          <p:cNvPr id="40965" name="Rectangle 60"/>
          <p:cNvSpPr>
            <a:spLocks noGrp="1" noChangeArrowheads="1"/>
          </p:cNvSpPr>
          <p:nvPr>
            <p:ph type="body" sz="half" idx="2"/>
          </p:nvPr>
        </p:nvSpPr>
        <p:spPr>
          <a:xfrm>
            <a:off x="515938" y="1535113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recipe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to determine the subnets, detach each interface from its host or router, creating islands of isolated networks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each isolated network is called a </a:t>
            </a: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subnet</a:t>
            </a:r>
          </a:p>
        </p:txBody>
      </p:sp>
      <p:sp>
        <p:nvSpPr>
          <p:cNvPr id="40966" name="Text Box 61"/>
          <p:cNvSpPr txBox="1">
            <a:spLocks noChangeArrowheads="1"/>
          </p:cNvSpPr>
          <p:nvPr/>
        </p:nvSpPr>
        <p:spPr bwMode="auto">
          <a:xfrm>
            <a:off x="5557838" y="5781675"/>
            <a:ext cx="2505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cs typeface="+mn-cs"/>
              </a:rPr>
              <a:t>subnet mask: /24</a:t>
            </a:r>
          </a:p>
        </p:txBody>
      </p:sp>
      <p:sp>
        <p:nvSpPr>
          <p:cNvPr id="40967" name="Rectangle 185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3702050" cy="763588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Subnets</a:t>
            </a:r>
          </a:p>
        </p:txBody>
      </p:sp>
      <p:grpSp>
        <p:nvGrpSpPr>
          <p:cNvPr id="57352" name="Group 190"/>
          <p:cNvGrpSpPr>
            <a:grpSpLocks/>
          </p:cNvGrpSpPr>
          <p:nvPr/>
        </p:nvGrpSpPr>
        <p:grpSpPr bwMode="auto">
          <a:xfrm>
            <a:off x="4368800" y="908050"/>
            <a:ext cx="4452938" cy="4652963"/>
            <a:chOff x="2752" y="572"/>
            <a:chExt cx="2805" cy="2931"/>
          </a:xfrm>
        </p:grpSpPr>
        <p:sp>
          <p:nvSpPr>
            <p:cNvPr id="40970" name="Text Box 191"/>
            <p:cNvSpPr txBox="1">
              <a:spLocks noChangeArrowheads="1"/>
            </p:cNvSpPr>
            <p:nvPr/>
          </p:nvSpPr>
          <p:spPr bwMode="auto">
            <a:xfrm>
              <a:off x="2825" y="572"/>
              <a:ext cx="10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i="1" smtClean="0">
                  <a:solidFill>
                    <a:srgbClr val="CC0000"/>
                  </a:solidFill>
                  <a:cs typeface="+mn-cs"/>
                </a:rPr>
                <a:t>223.1.1.0/24</a:t>
              </a:r>
            </a:p>
          </p:txBody>
        </p:sp>
        <p:sp>
          <p:nvSpPr>
            <p:cNvPr id="40971" name="Text Box 192"/>
            <p:cNvSpPr txBox="1">
              <a:spLocks noChangeArrowheads="1"/>
            </p:cNvSpPr>
            <p:nvPr/>
          </p:nvSpPr>
          <p:spPr bwMode="auto">
            <a:xfrm>
              <a:off x="4419" y="725"/>
              <a:ext cx="10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i="1" smtClean="0">
                  <a:solidFill>
                    <a:srgbClr val="CC0000"/>
                  </a:solidFill>
                  <a:cs typeface="+mn-cs"/>
                </a:rPr>
                <a:t>223.1.2.0/24</a:t>
              </a:r>
            </a:p>
          </p:txBody>
        </p:sp>
        <p:sp>
          <p:nvSpPr>
            <p:cNvPr id="40972" name="Text Box 193"/>
            <p:cNvSpPr txBox="1">
              <a:spLocks noChangeArrowheads="1"/>
            </p:cNvSpPr>
            <p:nvPr/>
          </p:nvSpPr>
          <p:spPr bwMode="auto">
            <a:xfrm>
              <a:off x="3743" y="3253"/>
              <a:ext cx="10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i="1" smtClean="0">
                  <a:solidFill>
                    <a:srgbClr val="CC0000"/>
                  </a:solidFill>
                  <a:cs typeface="+mn-cs"/>
                </a:rPr>
                <a:t>223.1.3.0/24</a:t>
              </a:r>
            </a:p>
          </p:txBody>
        </p:sp>
        <p:sp>
          <p:nvSpPr>
            <p:cNvPr id="40973" name="Rectangle 194"/>
            <p:cNvSpPr>
              <a:spLocks noChangeArrowheads="1"/>
            </p:cNvSpPr>
            <p:nvPr/>
          </p:nvSpPr>
          <p:spPr bwMode="auto">
            <a:xfrm>
              <a:off x="3128" y="2113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360" name="Freeform 195"/>
            <p:cNvSpPr>
              <a:spLocks/>
            </p:cNvSpPr>
            <p:nvPr/>
          </p:nvSpPr>
          <p:spPr bwMode="auto">
            <a:xfrm>
              <a:off x="2758" y="815"/>
              <a:ext cx="1223" cy="1291"/>
            </a:xfrm>
            <a:custGeom>
              <a:avLst/>
              <a:gdLst>
                <a:gd name="T0" fmla="*/ 1201 w 1223"/>
                <a:gd name="T1" fmla="*/ 756 h 1291"/>
                <a:gd name="T2" fmla="*/ 702 w 1223"/>
                <a:gd name="T3" fmla="*/ 670 h 1291"/>
                <a:gd name="T4" fmla="*/ 608 w 1223"/>
                <a:gd name="T5" fmla="*/ 103 h 1291"/>
                <a:gd name="T6" fmla="*/ 335 w 1223"/>
                <a:gd name="T7" fmla="*/ 52 h 1291"/>
                <a:gd name="T8" fmla="*/ 65 w 1223"/>
                <a:gd name="T9" fmla="*/ 82 h 1291"/>
                <a:gd name="T10" fmla="*/ 41 w 1223"/>
                <a:gd name="T11" fmla="*/ 544 h 1291"/>
                <a:gd name="T12" fmla="*/ 38 w 1223"/>
                <a:gd name="T13" fmla="*/ 751 h 1291"/>
                <a:gd name="T14" fmla="*/ 23 w 1223"/>
                <a:gd name="T15" fmla="*/ 940 h 1291"/>
                <a:gd name="T16" fmla="*/ 17 w 1223"/>
                <a:gd name="T17" fmla="*/ 1114 h 1291"/>
                <a:gd name="T18" fmla="*/ 128 w 1223"/>
                <a:gd name="T19" fmla="*/ 1219 h 1291"/>
                <a:gd name="T20" fmla="*/ 602 w 1223"/>
                <a:gd name="T21" fmla="*/ 1243 h 1291"/>
                <a:gd name="T22" fmla="*/ 686 w 1223"/>
                <a:gd name="T23" fmla="*/ 930 h 1291"/>
                <a:gd name="T24" fmla="*/ 1177 w 1223"/>
                <a:gd name="T25" fmla="*/ 916 h 1291"/>
                <a:gd name="T26" fmla="*/ 1201 w 1223"/>
                <a:gd name="T27" fmla="*/ 756 h 12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23" h="1291">
                  <a:moveTo>
                    <a:pt x="1201" y="756"/>
                  </a:moveTo>
                  <a:cubicBezTo>
                    <a:pt x="1180" y="640"/>
                    <a:pt x="798" y="744"/>
                    <a:pt x="702" y="670"/>
                  </a:cubicBezTo>
                  <a:cubicBezTo>
                    <a:pt x="603" y="561"/>
                    <a:pt x="669" y="206"/>
                    <a:pt x="608" y="103"/>
                  </a:cubicBezTo>
                  <a:cubicBezTo>
                    <a:pt x="547" y="0"/>
                    <a:pt x="425" y="55"/>
                    <a:pt x="335" y="52"/>
                  </a:cubicBezTo>
                  <a:cubicBezTo>
                    <a:pt x="245" y="49"/>
                    <a:pt x="114" y="0"/>
                    <a:pt x="65" y="82"/>
                  </a:cubicBezTo>
                  <a:cubicBezTo>
                    <a:pt x="16" y="164"/>
                    <a:pt x="45" y="433"/>
                    <a:pt x="41" y="544"/>
                  </a:cubicBezTo>
                  <a:cubicBezTo>
                    <a:pt x="37" y="655"/>
                    <a:pt x="41" y="685"/>
                    <a:pt x="38" y="751"/>
                  </a:cubicBezTo>
                  <a:cubicBezTo>
                    <a:pt x="35" y="817"/>
                    <a:pt x="26" y="880"/>
                    <a:pt x="23" y="940"/>
                  </a:cubicBezTo>
                  <a:cubicBezTo>
                    <a:pt x="20" y="1000"/>
                    <a:pt x="0" y="1068"/>
                    <a:pt x="17" y="1114"/>
                  </a:cubicBezTo>
                  <a:cubicBezTo>
                    <a:pt x="34" y="1160"/>
                    <a:pt x="31" y="1198"/>
                    <a:pt x="128" y="1219"/>
                  </a:cubicBezTo>
                  <a:cubicBezTo>
                    <a:pt x="225" y="1240"/>
                    <a:pt x="509" y="1291"/>
                    <a:pt x="602" y="1243"/>
                  </a:cubicBezTo>
                  <a:cubicBezTo>
                    <a:pt x="695" y="1195"/>
                    <a:pt x="590" y="984"/>
                    <a:pt x="686" y="930"/>
                  </a:cubicBezTo>
                  <a:cubicBezTo>
                    <a:pt x="782" y="876"/>
                    <a:pt x="1091" y="945"/>
                    <a:pt x="1177" y="916"/>
                  </a:cubicBezTo>
                  <a:cubicBezTo>
                    <a:pt x="1208" y="864"/>
                    <a:pt x="1223" y="871"/>
                    <a:pt x="1201" y="75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1" name="Freeform 196"/>
            <p:cNvSpPr>
              <a:spLocks/>
            </p:cNvSpPr>
            <p:nvPr/>
          </p:nvSpPr>
          <p:spPr bwMode="auto">
            <a:xfrm>
              <a:off x="4350" y="1010"/>
              <a:ext cx="1201" cy="1234"/>
            </a:xfrm>
            <a:custGeom>
              <a:avLst/>
              <a:gdLst>
                <a:gd name="T0" fmla="*/ 25 w 1201"/>
                <a:gd name="T1" fmla="*/ 709 h 1234"/>
                <a:gd name="T2" fmla="*/ 526 w 1201"/>
                <a:gd name="T3" fmla="*/ 780 h 1234"/>
                <a:gd name="T4" fmla="*/ 613 w 1201"/>
                <a:gd name="T5" fmla="*/ 1134 h 1234"/>
                <a:gd name="T6" fmla="*/ 946 w 1201"/>
                <a:gd name="T7" fmla="*/ 1230 h 1234"/>
                <a:gd name="T8" fmla="*/ 1171 w 1201"/>
                <a:gd name="T9" fmla="*/ 1107 h 1234"/>
                <a:gd name="T10" fmla="*/ 1126 w 1201"/>
                <a:gd name="T11" fmla="*/ 894 h 1234"/>
                <a:gd name="T12" fmla="*/ 1114 w 1201"/>
                <a:gd name="T13" fmla="*/ 693 h 1234"/>
                <a:gd name="T14" fmla="*/ 1099 w 1201"/>
                <a:gd name="T15" fmla="*/ 423 h 1234"/>
                <a:gd name="T16" fmla="*/ 1141 w 1201"/>
                <a:gd name="T17" fmla="*/ 216 h 1234"/>
                <a:gd name="T18" fmla="*/ 1102 w 1201"/>
                <a:gd name="T19" fmla="*/ 33 h 1234"/>
                <a:gd name="T20" fmla="*/ 646 w 1201"/>
                <a:gd name="T21" fmla="*/ 81 h 1234"/>
                <a:gd name="T22" fmla="*/ 535 w 1201"/>
                <a:gd name="T23" fmla="*/ 519 h 1234"/>
                <a:gd name="T24" fmla="*/ 44 w 1201"/>
                <a:gd name="T25" fmla="*/ 548 h 1234"/>
                <a:gd name="T26" fmla="*/ 25 w 1201"/>
                <a:gd name="T27" fmla="*/ 709 h 1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01" h="1234">
                  <a:moveTo>
                    <a:pt x="25" y="709"/>
                  </a:moveTo>
                  <a:cubicBezTo>
                    <a:pt x="49" y="824"/>
                    <a:pt x="428" y="709"/>
                    <a:pt x="526" y="780"/>
                  </a:cubicBezTo>
                  <a:cubicBezTo>
                    <a:pt x="624" y="851"/>
                    <a:pt x="543" y="1059"/>
                    <a:pt x="613" y="1134"/>
                  </a:cubicBezTo>
                  <a:cubicBezTo>
                    <a:pt x="683" y="1209"/>
                    <a:pt x="853" y="1234"/>
                    <a:pt x="946" y="1230"/>
                  </a:cubicBezTo>
                  <a:cubicBezTo>
                    <a:pt x="1039" y="1226"/>
                    <a:pt x="1141" y="1163"/>
                    <a:pt x="1171" y="1107"/>
                  </a:cubicBezTo>
                  <a:cubicBezTo>
                    <a:pt x="1201" y="1051"/>
                    <a:pt x="1135" y="963"/>
                    <a:pt x="1126" y="894"/>
                  </a:cubicBezTo>
                  <a:cubicBezTo>
                    <a:pt x="1117" y="825"/>
                    <a:pt x="1119" y="772"/>
                    <a:pt x="1114" y="693"/>
                  </a:cubicBezTo>
                  <a:cubicBezTo>
                    <a:pt x="1109" y="614"/>
                    <a:pt x="1095" y="502"/>
                    <a:pt x="1099" y="423"/>
                  </a:cubicBezTo>
                  <a:cubicBezTo>
                    <a:pt x="1103" y="344"/>
                    <a:pt x="1141" y="281"/>
                    <a:pt x="1141" y="216"/>
                  </a:cubicBezTo>
                  <a:cubicBezTo>
                    <a:pt x="1141" y="151"/>
                    <a:pt x="1185" y="56"/>
                    <a:pt x="1102" y="33"/>
                  </a:cubicBezTo>
                  <a:cubicBezTo>
                    <a:pt x="1019" y="10"/>
                    <a:pt x="740" y="0"/>
                    <a:pt x="646" y="81"/>
                  </a:cubicBezTo>
                  <a:cubicBezTo>
                    <a:pt x="552" y="162"/>
                    <a:pt x="635" y="441"/>
                    <a:pt x="535" y="519"/>
                  </a:cubicBezTo>
                  <a:cubicBezTo>
                    <a:pt x="435" y="597"/>
                    <a:pt x="129" y="516"/>
                    <a:pt x="44" y="548"/>
                  </a:cubicBezTo>
                  <a:cubicBezTo>
                    <a:pt x="15" y="601"/>
                    <a:pt x="0" y="594"/>
                    <a:pt x="25" y="70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2" name="Freeform 197"/>
            <p:cNvSpPr>
              <a:spLocks/>
            </p:cNvSpPr>
            <p:nvPr/>
          </p:nvSpPr>
          <p:spPr bwMode="auto">
            <a:xfrm>
              <a:off x="3514" y="1913"/>
              <a:ext cx="1286" cy="1247"/>
            </a:xfrm>
            <a:custGeom>
              <a:avLst/>
              <a:gdLst>
                <a:gd name="T0" fmla="*/ 587 w 1286"/>
                <a:gd name="T1" fmla="*/ 30 h 1247"/>
                <a:gd name="T2" fmla="*/ 509 w 1286"/>
                <a:gd name="T3" fmla="*/ 618 h 1247"/>
                <a:gd name="T4" fmla="*/ 77 w 1286"/>
                <a:gd name="T5" fmla="*/ 909 h 1247"/>
                <a:gd name="T6" fmla="*/ 47 w 1286"/>
                <a:gd name="T7" fmla="*/ 1095 h 1247"/>
                <a:gd name="T8" fmla="*/ 140 w 1286"/>
                <a:gd name="T9" fmla="*/ 1224 h 1247"/>
                <a:gd name="T10" fmla="*/ 461 w 1286"/>
                <a:gd name="T11" fmla="*/ 1209 h 1247"/>
                <a:gd name="T12" fmla="*/ 692 w 1286"/>
                <a:gd name="T13" fmla="*/ 1209 h 1247"/>
                <a:gd name="T14" fmla="*/ 1190 w 1286"/>
                <a:gd name="T15" fmla="*/ 1227 h 1247"/>
                <a:gd name="T16" fmla="*/ 1271 w 1286"/>
                <a:gd name="T17" fmla="*/ 1089 h 1247"/>
                <a:gd name="T18" fmla="*/ 1139 w 1286"/>
                <a:gd name="T19" fmla="*/ 741 h 1247"/>
                <a:gd name="T20" fmla="*/ 800 w 1286"/>
                <a:gd name="T21" fmla="*/ 627 h 1247"/>
                <a:gd name="T22" fmla="*/ 749 w 1286"/>
                <a:gd name="T23" fmla="*/ 42 h 1247"/>
                <a:gd name="T24" fmla="*/ 587 w 1286"/>
                <a:gd name="T25" fmla="*/ 30 h 124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286" h="1247">
                  <a:moveTo>
                    <a:pt x="587" y="30"/>
                  </a:moveTo>
                  <a:cubicBezTo>
                    <a:pt x="473" y="60"/>
                    <a:pt x="601" y="475"/>
                    <a:pt x="509" y="618"/>
                  </a:cubicBezTo>
                  <a:cubicBezTo>
                    <a:pt x="424" y="765"/>
                    <a:pt x="154" y="830"/>
                    <a:pt x="77" y="909"/>
                  </a:cubicBezTo>
                  <a:cubicBezTo>
                    <a:pt x="0" y="988"/>
                    <a:pt x="37" y="1043"/>
                    <a:pt x="47" y="1095"/>
                  </a:cubicBezTo>
                  <a:cubicBezTo>
                    <a:pt x="57" y="1147"/>
                    <a:pt x="71" y="1205"/>
                    <a:pt x="140" y="1224"/>
                  </a:cubicBezTo>
                  <a:cubicBezTo>
                    <a:pt x="209" y="1243"/>
                    <a:pt x="369" y="1212"/>
                    <a:pt x="461" y="1209"/>
                  </a:cubicBezTo>
                  <a:cubicBezTo>
                    <a:pt x="553" y="1206"/>
                    <a:pt x="571" y="1206"/>
                    <a:pt x="692" y="1209"/>
                  </a:cubicBezTo>
                  <a:cubicBezTo>
                    <a:pt x="813" y="1212"/>
                    <a:pt x="1094" y="1247"/>
                    <a:pt x="1190" y="1227"/>
                  </a:cubicBezTo>
                  <a:cubicBezTo>
                    <a:pt x="1286" y="1207"/>
                    <a:pt x="1279" y="1170"/>
                    <a:pt x="1271" y="1089"/>
                  </a:cubicBezTo>
                  <a:cubicBezTo>
                    <a:pt x="1263" y="1008"/>
                    <a:pt x="1217" y="818"/>
                    <a:pt x="1139" y="741"/>
                  </a:cubicBezTo>
                  <a:cubicBezTo>
                    <a:pt x="1061" y="664"/>
                    <a:pt x="865" y="743"/>
                    <a:pt x="800" y="627"/>
                  </a:cubicBezTo>
                  <a:cubicBezTo>
                    <a:pt x="735" y="511"/>
                    <a:pt x="785" y="142"/>
                    <a:pt x="749" y="42"/>
                  </a:cubicBezTo>
                  <a:cubicBezTo>
                    <a:pt x="695" y="15"/>
                    <a:pt x="701" y="0"/>
                    <a:pt x="587" y="30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7" name="Line 198"/>
            <p:cNvSpPr>
              <a:spLocks noChangeShapeType="1"/>
            </p:cNvSpPr>
            <p:nvPr/>
          </p:nvSpPr>
          <p:spPr bwMode="auto">
            <a:xfrm>
              <a:off x="3160" y="1144"/>
              <a:ext cx="17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79" name="Line 200"/>
            <p:cNvSpPr>
              <a:spLocks noChangeShapeType="1"/>
            </p:cNvSpPr>
            <p:nvPr/>
          </p:nvSpPr>
          <p:spPr bwMode="auto">
            <a:xfrm flipV="1">
              <a:off x="3160" y="1550"/>
              <a:ext cx="175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80" name="Line 201"/>
            <p:cNvSpPr>
              <a:spLocks noChangeShapeType="1"/>
            </p:cNvSpPr>
            <p:nvPr/>
          </p:nvSpPr>
          <p:spPr bwMode="auto">
            <a:xfrm>
              <a:off x="3166" y="1945"/>
              <a:ext cx="17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82" name="Text Box 203"/>
            <p:cNvSpPr txBox="1">
              <a:spLocks noChangeArrowheads="1"/>
            </p:cNvSpPr>
            <p:nvPr/>
          </p:nvSpPr>
          <p:spPr bwMode="auto">
            <a:xfrm>
              <a:off x="3134" y="939"/>
              <a:ext cx="6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>
                <a:defRPr/>
              </a:pPr>
              <a:r>
                <a:rPr lang="en-US" sz="1600" smtClean="0"/>
                <a:t>223.1.1.1</a:t>
              </a:r>
              <a:endParaRPr lang="en-US" smtClean="0">
                <a:latin typeface="Comic Sans MS" charset="0"/>
              </a:endParaRPr>
            </a:p>
          </p:txBody>
        </p:sp>
        <p:sp>
          <p:nvSpPr>
            <p:cNvPr id="40983" name="Text Box 204"/>
            <p:cNvSpPr txBox="1">
              <a:spLocks noChangeArrowheads="1"/>
            </p:cNvSpPr>
            <p:nvPr/>
          </p:nvSpPr>
          <p:spPr bwMode="auto">
            <a:xfrm>
              <a:off x="3062" y="1963"/>
              <a:ext cx="6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>
                <a:defRPr/>
              </a:pPr>
              <a:r>
                <a:rPr lang="en-US" sz="1600" smtClean="0"/>
                <a:t>223.1.1.3</a:t>
              </a:r>
              <a:endParaRPr lang="en-US" smtClean="0">
                <a:latin typeface="Comic Sans MS" charset="0"/>
              </a:endParaRPr>
            </a:p>
          </p:txBody>
        </p:sp>
        <p:sp>
          <p:nvSpPr>
            <p:cNvPr id="40984" name="Text Box 205"/>
            <p:cNvSpPr txBox="1">
              <a:spLocks noChangeArrowheads="1"/>
            </p:cNvSpPr>
            <p:nvPr/>
          </p:nvSpPr>
          <p:spPr bwMode="auto">
            <a:xfrm>
              <a:off x="3532" y="1484"/>
              <a:ext cx="6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>
                <a:defRPr/>
              </a:pPr>
              <a:r>
                <a:rPr lang="en-US" sz="1600" smtClean="0"/>
                <a:t>223.1.1.4</a:t>
              </a:r>
              <a:endParaRPr lang="en-US" smtClean="0">
                <a:latin typeface="Comic Sans MS" charset="0"/>
              </a:endParaRPr>
            </a:p>
          </p:txBody>
        </p:sp>
        <p:sp>
          <p:nvSpPr>
            <p:cNvPr id="40986" name="Text Box 207"/>
            <p:cNvSpPr txBox="1">
              <a:spLocks noChangeArrowheads="1"/>
            </p:cNvSpPr>
            <p:nvPr/>
          </p:nvSpPr>
          <p:spPr bwMode="auto">
            <a:xfrm>
              <a:off x="4238" y="1485"/>
              <a:ext cx="6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>
                <a:defRPr/>
              </a:pPr>
              <a:r>
                <a:rPr lang="en-US" sz="1600" smtClean="0"/>
                <a:t>223.1.2.9</a:t>
              </a:r>
              <a:endParaRPr lang="en-US" smtClean="0">
                <a:latin typeface="Comic Sans MS" charset="0"/>
              </a:endParaRPr>
            </a:p>
          </p:txBody>
        </p:sp>
        <p:sp>
          <p:nvSpPr>
            <p:cNvPr id="40988" name="Line 209"/>
            <p:cNvSpPr>
              <a:spLocks noChangeShapeType="1"/>
            </p:cNvSpPr>
            <p:nvPr/>
          </p:nvSpPr>
          <p:spPr bwMode="auto">
            <a:xfrm>
              <a:off x="4963" y="1246"/>
              <a:ext cx="14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89" name="Line 210"/>
            <p:cNvSpPr>
              <a:spLocks noChangeShapeType="1"/>
            </p:cNvSpPr>
            <p:nvPr/>
          </p:nvSpPr>
          <p:spPr bwMode="auto">
            <a:xfrm>
              <a:off x="4963" y="2047"/>
              <a:ext cx="14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92" name="Line 213"/>
            <p:cNvSpPr>
              <a:spLocks noChangeShapeType="1"/>
            </p:cNvSpPr>
            <p:nvPr/>
          </p:nvSpPr>
          <p:spPr bwMode="auto">
            <a:xfrm flipH="1" flipV="1">
              <a:off x="3782" y="2696"/>
              <a:ext cx="2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93" name="Line 214"/>
            <p:cNvSpPr>
              <a:spLocks noChangeShapeType="1"/>
            </p:cNvSpPr>
            <p:nvPr/>
          </p:nvSpPr>
          <p:spPr bwMode="auto">
            <a:xfrm flipH="1" flipV="1">
              <a:off x="4523" y="2699"/>
              <a:ext cx="2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94" name="Text Box 215"/>
            <p:cNvSpPr txBox="1">
              <a:spLocks noChangeArrowheads="1"/>
            </p:cNvSpPr>
            <p:nvPr/>
          </p:nvSpPr>
          <p:spPr bwMode="auto">
            <a:xfrm>
              <a:off x="4505" y="2622"/>
              <a:ext cx="6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>
                <a:defRPr/>
              </a:pPr>
              <a:r>
                <a:rPr lang="en-US" sz="1600" smtClean="0"/>
                <a:t>223.1.3.2</a:t>
              </a:r>
              <a:endParaRPr lang="en-US" smtClean="0">
                <a:latin typeface="Comic Sans MS" charset="0"/>
              </a:endParaRPr>
            </a:p>
          </p:txBody>
        </p:sp>
        <p:sp>
          <p:nvSpPr>
            <p:cNvPr id="40995" name="Text Box 216"/>
            <p:cNvSpPr txBox="1">
              <a:spLocks noChangeArrowheads="1"/>
            </p:cNvSpPr>
            <p:nvPr/>
          </p:nvSpPr>
          <p:spPr bwMode="auto">
            <a:xfrm>
              <a:off x="3138" y="2682"/>
              <a:ext cx="6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>
                <a:defRPr/>
              </a:pPr>
              <a:r>
                <a:rPr lang="en-US" sz="1600" smtClean="0"/>
                <a:t>223.1.3.1</a:t>
              </a:r>
              <a:endParaRPr lang="en-US" smtClean="0">
                <a:latin typeface="Comic Sans MS" charset="0"/>
              </a:endParaRPr>
            </a:p>
          </p:txBody>
        </p:sp>
        <p:grpSp>
          <p:nvGrpSpPr>
            <p:cNvPr id="57376" name="Group 217"/>
            <p:cNvGrpSpPr>
              <a:grpSpLocks/>
            </p:cNvGrpSpPr>
            <p:nvPr/>
          </p:nvGrpSpPr>
          <p:grpSpPr bwMode="auto">
            <a:xfrm>
              <a:off x="2755" y="956"/>
              <a:ext cx="404" cy="352"/>
              <a:chOff x="-44" y="1473"/>
              <a:chExt cx="981" cy="1105"/>
            </a:xfrm>
          </p:grpSpPr>
          <p:pic>
            <p:nvPicPr>
              <p:cNvPr id="57415" name="Picture 21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416" name="Freeform 21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7377" name="Group 220"/>
            <p:cNvGrpSpPr>
              <a:grpSpLocks/>
            </p:cNvGrpSpPr>
            <p:nvPr/>
          </p:nvGrpSpPr>
          <p:grpSpPr bwMode="auto">
            <a:xfrm>
              <a:off x="2752" y="1340"/>
              <a:ext cx="404" cy="352"/>
              <a:chOff x="-44" y="1473"/>
              <a:chExt cx="981" cy="1105"/>
            </a:xfrm>
          </p:grpSpPr>
          <p:pic>
            <p:nvPicPr>
              <p:cNvPr id="57413" name="Picture 22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414" name="Freeform 22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7378" name="Group 223"/>
            <p:cNvGrpSpPr>
              <a:grpSpLocks/>
            </p:cNvGrpSpPr>
            <p:nvPr/>
          </p:nvGrpSpPr>
          <p:grpSpPr bwMode="auto">
            <a:xfrm>
              <a:off x="2770" y="1724"/>
              <a:ext cx="404" cy="352"/>
              <a:chOff x="-44" y="1473"/>
              <a:chExt cx="981" cy="1105"/>
            </a:xfrm>
          </p:grpSpPr>
          <p:pic>
            <p:nvPicPr>
              <p:cNvPr id="57411" name="Picture 22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412" name="Freeform 22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7379" name="Group 226"/>
            <p:cNvGrpSpPr>
              <a:grpSpLocks/>
            </p:cNvGrpSpPr>
            <p:nvPr/>
          </p:nvGrpSpPr>
          <p:grpSpPr bwMode="auto">
            <a:xfrm flipH="1">
              <a:off x="5106" y="1062"/>
              <a:ext cx="404" cy="352"/>
              <a:chOff x="-44" y="1473"/>
              <a:chExt cx="981" cy="1105"/>
            </a:xfrm>
          </p:grpSpPr>
          <p:pic>
            <p:nvPicPr>
              <p:cNvPr id="57409" name="Picture 22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410" name="Freeform 228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7380" name="Group 229"/>
            <p:cNvGrpSpPr>
              <a:grpSpLocks/>
            </p:cNvGrpSpPr>
            <p:nvPr/>
          </p:nvGrpSpPr>
          <p:grpSpPr bwMode="auto">
            <a:xfrm flipH="1">
              <a:off x="5153" y="1868"/>
              <a:ext cx="404" cy="352"/>
              <a:chOff x="-44" y="1473"/>
              <a:chExt cx="981" cy="1105"/>
            </a:xfrm>
          </p:grpSpPr>
          <p:pic>
            <p:nvPicPr>
              <p:cNvPr id="57407" name="Picture 23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408" name="Freeform 23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7381" name="Group 232"/>
            <p:cNvGrpSpPr>
              <a:grpSpLocks/>
            </p:cNvGrpSpPr>
            <p:nvPr/>
          </p:nvGrpSpPr>
          <p:grpSpPr bwMode="auto">
            <a:xfrm flipH="1">
              <a:off x="4392" y="2828"/>
              <a:ext cx="404" cy="352"/>
              <a:chOff x="-44" y="1473"/>
              <a:chExt cx="981" cy="1105"/>
            </a:xfrm>
          </p:grpSpPr>
          <p:pic>
            <p:nvPicPr>
              <p:cNvPr id="57405" name="Picture 23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406" name="Freeform 234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7382" name="Group 235"/>
            <p:cNvGrpSpPr>
              <a:grpSpLocks/>
            </p:cNvGrpSpPr>
            <p:nvPr/>
          </p:nvGrpSpPr>
          <p:grpSpPr bwMode="auto">
            <a:xfrm flipH="1">
              <a:off x="3659" y="2854"/>
              <a:ext cx="404" cy="352"/>
              <a:chOff x="-44" y="1473"/>
              <a:chExt cx="981" cy="1105"/>
            </a:xfrm>
          </p:grpSpPr>
          <p:pic>
            <p:nvPicPr>
              <p:cNvPr id="57403" name="Picture 23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404" name="Freeform 23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7383" name="Group 238"/>
            <p:cNvGrpSpPr>
              <a:grpSpLocks/>
            </p:cNvGrpSpPr>
            <p:nvPr/>
          </p:nvGrpSpPr>
          <p:grpSpPr bwMode="auto">
            <a:xfrm>
              <a:off x="3929" y="1653"/>
              <a:ext cx="440" cy="224"/>
              <a:chOff x="4396" y="1245"/>
              <a:chExt cx="672" cy="248"/>
            </a:xfrm>
          </p:grpSpPr>
          <p:sp>
            <p:nvSpPr>
              <p:cNvPr id="57395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57396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57397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57398" name="Group 242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57401" name="Freeform 24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402" name="Freeform 24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019" name="Line 245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020" name="Line 246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57384" name="Group 247"/>
            <p:cNvGrpSpPr>
              <a:grpSpLocks/>
            </p:cNvGrpSpPr>
            <p:nvPr/>
          </p:nvGrpSpPr>
          <p:grpSpPr bwMode="auto">
            <a:xfrm>
              <a:off x="4315" y="2223"/>
              <a:ext cx="634" cy="361"/>
              <a:chOff x="4758" y="3508"/>
              <a:chExt cx="634" cy="361"/>
            </a:xfrm>
          </p:grpSpPr>
          <p:sp>
            <p:nvSpPr>
              <p:cNvPr id="41013" name="Text Box 248"/>
              <p:cNvSpPr txBox="1">
                <a:spLocks noChangeArrowheads="1"/>
              </p:cNvSpPr>
              <p:nvPr/>
            </p:nvSpPr>
            <p:spPr bwMode="auto">
              <a:xfrm>
                <a:off x="4844" y="3508"/>
                <a:ext cx="5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>
                    <a:solidFill>
                      <a:srgbClr val="CC0000"/>
                    </a:solidFill>
                    <a:cs typeface="+mn-cs"/>
                  </a:rPr>
                  <a:t>subnet</a:t>
                </a:r>
              </a:p>
            </p:txBody>
          </p:sp>
          <p:sp>
            <p:nvSpPr>
              <p:cNvPr id="41014" name="Line 249"/>
              <p:cNvSpPr>
                <a:spLocks noChangeShapeType="1"/>
              </p:cNvSpPr>
              <p:nvPr/>
            </p:nvSpPr>
            <p:spPr bwMode="auto">
              <a:xfrm flipH="1">
                <a:off x="4758" y="3677"/>
                <a:ext cx="108" cy="192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41005" name="Rectangle 250"/>
            <p:cNvSpPr>
              <a:spLocks noChangeArrowheads="1"/>
            </p:cNvSpPr>
            <p:nvPr/>
          </p:nvSpPr>
          <p:spPr bwMode="auto">
            <a:xfrm>
              <a:off x="3232" y="1363"/>
              <a:ext cx="182" cy="14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06" name="Text Box 251"/>
            <p:cNvSpPr txBox="1">
              <a:spLocks noChangeArrowheads="1"/>
            </p:cNvSpPr>
            <p:nvPr/>
          </p:nvSpPr>
          <p:spPr bwMode="auto">
            <a:xfrm>
              <a:off x="3134" y="1344"/>
              <a:ext cx="6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>
                <a:defRPr/>
              </a:pPr>
              <a:r>
                <a:rPr lang="en-US" sz="1600" smtClean="0"/>
                <a:t>223.1.1.2</a:t>
              </a:r>
              <a:endParaRPr lang="en-US" smtClean="0">
                <a:latin typeface="Comic Sans MS" charset="0"/>
              </a:endParaRPr>
            </a:p>
          </p:txBody>
        </p:sp>
        <p:sp>
          <p:nvSpPr>
            <p:cNvPr id="41007" name="Rectangle 252"/>
            <p:cNvSpPr>
              <a:spLocks noChangeArrowheads="1"/>
            </p:cNvSpPr>
            <p:nvPr/>
          </p:nvSpPr>
          <p:spPr bwMode="auto">
            <a:xfrm>
              <a:off x="4936" y="1354"/>
              <a:ext cx="182" cy="14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08" name="Rectangle 253"/>
            <p:cNvSpPr>
              <a:spLocks noChangeArrowheads="1"/>
            </p:cNvSpPr>
            <p:nvPr/>
          </p:nvSpPr>
          <p:spPr bwMode="auto">
            <a:xfrm>
              <a:off x="4934" y="1858"/>
              <a:ext cx="182" cy="14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09" name="Rectangle 254"/>
            <p:cNvSpPr>
              <a:spLocks noChangeArrowheads="1"/>
            </p:cNvSpPr>
            <p:nvPr/>
          </p:nvSpPr>
          <p:spPr bwMode="auto">
            <a:xfrm>
              <a:off x="4082" y="1975"/>
              <a:ext cx="182" cy="14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10" name="Text Box 255"/>
            <p:cNvSpPr txBox="1">
              <a:spLocks noChangeArrowheads="1"/>
            </p:cNvSpPr>
            <p:nvPr/>
          </p:nvSpPr>
          <p:spPr bwMode="auto">
            <a:xfrm>
              <a:off x="3782" y="1951"/>
              <a:ext cx="72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>
                <a:defRPr/>
              </a:pPr>
              <a:r>
                <a:rPr lang="en-US" sz="1600" smtClean="0"/>
                <a:t>223.1.3.27</a:t>
              </a:r>
              <a:endParaRPr lang="en-US" smtClean="0">
                <a:latin typeface="Comic Sans MS" charset="0"/>
              </a:endParaRPr>
            </a:p>
          </p:txBody>
        </p:sp>
        <p:sp>
          <p:nvSpPr>
            <p:cNvPr id="41011" name="Text Box 256"/>
            <p:cNvSpPr txBox="1">
              <a:spLocks noChangeArrowheads="1"/>
            </p:cNvSpPr>
            <p:nvPr/>
          </p:nvSpPr>
          <p:spPr bwMode="auto">
            <a:xfrm>
              <a:off x="4529" y="1819"/>
              <a:ext cx="6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>
                <a:defRPr/>
              </a:pPr>
              <a:r>
                <a:rPr lang="en-US" sz="1600" smtClean="0"/>
                <a:t>223.1.2.2</a:t>
              </a:r>
              <a:endParaRPr lang="en-US" smtClean="0">
                <a:latin typeface="Comic Sans MS" charset="0"/>
              </a:endParaRPr>
            </a:p>
          </p:txBody>
        </p:sp>
        <p:sp>
          <p:nvSpPr>
            <p:cNvPr id="41012" name="Text Box 257"/>
            <p:cNvSpPr txBox="1">
              <a:spLocks noChangeArrowheads="1"/>
            </p:cNvSpPr>
            <p:nvPr/>
          </p:nvSpPr>
          <p:spPr bwMode="auto">
            <a:xfrm>
              <a:off x="4779" y="1341"/>
              <a:ext cx="6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>
                <a:defRPr/>
              </a:pPr>
              <a:r>
                <a:rPr lang="en-US" sz="1600" smtClean="0"/>
                <a:t>223.1.2.1</a:t>
              </a:r>
              <a:endParaRPr lang="en-US" smtClean="0">
                <a:latin typeface="Comic Sans MS" charset="0"/>
              </a:endParaRPr>
            </a:p>
          </p:txBody>
        </p:sp>
      </p:grpSp>
      <p:sp>
        <p:nvSpPr>
          <p:cNvPr id="80" name="Line 147"/>
          <p:cNvSpPr>
            <a:spLocks noChangeShapeType="1"/>
          </p:cNvSpPr>
          <p:nvPr/>
        </p:nvSpPr>
        <p:spPr bwMode="auto">
          <a:xfrm>
            <a:off x="5519738" y="2662238"/>
            <a:ext cx="8223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" name="Line 151"/>
          <p:cNvSpPr>
            <a:spLocks noChangeShapeType="1"/>
          </p:cNvSpPr>
          <p:nvPr/>
        </p:nvSpPr>
        <p:spPr bwMode="auto">
          <a:xfrm>
            <a:off x="6854825" y="2668588"/>
            <a:ext cx="63976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2" name="Line 156"/>
          <p:cNvSpPr>
            <a:spLocks noChangeShapeType="1"/>
          </p:cNvSpPr>
          <p:nvPr/>
        </p:nvSpPr>
        <p:spPr bwMode="auto">
          <a:xfrm>
            <a:off x="6616700" y="3006725"/>
            <a:ext cx="3175" cy="644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19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Freeform 2"/>
          <p:cNvSpPr>
            <a:spLocks/>
          </p:cNvSpPr>
          <p:nvPr/>
        </p:nvSpPr>
        <p:spPr bwMode="auto">
          <a:xfrm>
            <a:off x="6115050" y="2819400"/>
            <a:ext cx="1268413" cy="1463675"/>
          </a:xfrm>
          <a:custGeom>
            <a:avLst/>
            <a:gdLst>
              <a:gd name="T0" fmla="*/ 2147483647 w 799"/>
              <a:gd name="T1" fmla="*/ 2147483647 h 922"/>
              <a:gd name="T2" fmla="*/ 2147483647 w 799"/>
              <a:gd name="T3" fmla="*/ 2147483647 h 922"/>
              <a:gd name="T4" fmla="*/ 2147483647 w 799"/>
              <a:gd name="T5" fmla="*/ 2147483647 h 922"/>
              <a:gd name="T6" fmla="*/ 2147483647 w 799"/>
              <a:gd name="T7" fmla="*/ 2147483647 h 922"/>
              <a:gd name="T8" fmla="*/ 2147483647 w 799"/>
              <a:gd name="T9" fmla="*/ 2147483647 h 922"/>
              <a:gd name="T10" fmla="*/ 2147483647 w 799"/>
              <a:gd name="T11" fmla="*/ 0 h 922"/>
              <a:gd name="T12" fmla="*/ 2147483647 w 799"/>
              <a:gd name="T13" fmla="*/ 2147483647 h 9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99" h="922">
                <a:moveTo>
                  <a:pt x="6" y="66"/>
                </a:moveTo>
                <a:cubicBezTo>
                  <a:pt x="13" y="117"/>
                  <a:pt x="234" y="314"/>
                  <a:pt x="341" y="446"/>
                </a:cubicBezTo>
                <a:cubicBezTo>
                  <a:pt x="448" y="578"/>
                  <a:pt x="577" y="794"/>
                  <a:pt x="648" y="858"/>
                </a:cubicBezTo>
                <a:cubicBezTo>
                  <a:pt x="719" y="922"/>
                  <a:pt x="799" y="912"/>
                  <a:pt x="768" y="828"/>
                </a:cubicBezTo>
                <a:cubicBezTo>
                  <a:pt x="737" y="744"/>
                  <a:pt x="581" y="492"/>
                  <a:pt x="463" y="354"/>
                </a:cubicBezTo>
                <a:cubicBezTo>
                  <a:pt x="345" y="216"/>
                  <a:pt x="136" y="48"/>
                  <a:pt x="60" y="0"/>
                </a:cubicBezTo>
                <a:cubicBezTo>
                  <a:pt x="25" y="47"/>
                  <a:pt x="0" y="15"/>
                  <a:pt x="6" y="6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2" name="Freeform 3"/>
          <p:cNvSpPr>
            <a:spLocks/>
          </p:cNvSpPr>
          <p:nvPr/>
        </p:nvSpPr>
        <p:spPr bwMode="auto">
          <a:xfrm>
            <a:off x="4819650" y="4330700"/>
            <a:ext cx="2257425" cy="327025"/>
          </a:xfrm>
          <a:custGeom>
            <a:avLst/>
            <a:gdLst>
              <a:gd name="T0" fmla="*/ 2147483647 w 1422"/>
              <a:gd name="T1" fmla="*/ 2147483647 h 206"/>
              <a:gd name="T2" fmla="*/ 2147483647 w 1422"/>
              <a:gd name="T3" fmla="*/ 2147483647 h 206"/>
              <a:gd name="T4" fmla="*/ 2147483647 w 1422"/>
              <a:gd name="T5" fmla="*/ 2147483647 h 206"/>
              <a:gd name="T6" fmla="*/ 2147483647 w 1422"/>
              <a:gd name="T7" fmla="*/ 2147483647 h 206"/>
              <a:gd name="T8" fmla="*/ 2147483647 w 1422"/>
              <a:gd name="T9" fmla="*/ 2147483647 h 206"/>
              <a:gd name="T10" fmla="*/ 2147483647 w 1422"/>
              <a:gd name="T11" fmla="*/ 2147483647 h 206"/>
              <a:gd name="T12" fmla="*/ 2147483647 w 1422"/>
              <a:gd name="T13" fmla="*/ 2147483647 h 2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22" h="206">
                <a:moveTo>
                  <a:pt x="42" y="176"/>
                </a:moveTo>
                <a:cubicBezTo>
                  <a:pt x="84" y="206"/>
                  <a:pt x="437" y="167"/>
                  <a:pt x="641" y="166"/>
                </a:cubicBezTo>
                <a:cubicBezTo>
                  <a:pt x="845" y="165"/>
                  <a:pt x="1153" y="192"/>
                  <a:pt x="1266" y="170"/>
                </a:cubicBezTo>
                <a:cubicBezTo>
                  <a:pt x="1379" y="148"/>
                  <a:pt x="1422" y="58"/>
                  <a:pt x="1320" y="32"/>
                </a:cubicBezTo>
                <a:cubicBezTo>
                  <a:pt x="1218" y="6"/>
                  <a:pt x="869" y="15"/>
                  <a:pt x="657" y="14"/>
                </a:cubicBezTo>
                <a:cubicBezTo>
                  <a:pt x="445" y="13"/>
                  <a:pt x="147" y="0"/>
                  <a:pt x="45" y="27"/>
                </a:cubicBezTo>
                <a:cubicBezTo>
                  <a:pt x="56" y="84"/>
                  <a:pt x="0" y="146"/>
                  <a:pt x="42" y="17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3" name="Freeform 4"/>
          <p:cNvSpPr>
            <a:spLocks/>
          </p:cNvSpPr>
          <p:nvPr/>
        </p:nvSpPr>
        <p:spPr bwMode="auto">
          <a:xfrm>
            <a:off x="4562475" y="2743200"/>
            <a:ext cx="1158875" cy="1547813"/>
          </a:xfrm>
          <a:custGeom>
            <a:avLst/>
            <a:gdLst>
              <a:gd name="T0" fmla="*/ 2147483647 w 730"/>
              <a:gd name="T1" fmla="*/ 2147483647 h 975"/>
              <a:gd name="T2" fmla="*/ 2147483647 w 730"/>
              <a:gd name="T3" fmla="*/ 2147483647 h 975"/>
              <a:gd name="T4" fmla="*/ 2147483647 w 730"/>
              <a:gd name="T5" fmla="*/ 2147483647 h 975"/>
              <a:gd name="T6" fmla="*/ 2147483647 w 730"/>
              <a:gd name="T7" fmla="*/ 2147483647 h 975"/>
              <a:gd name="T8" fmla="*/ 2147483647 w 730"/>
              <a:gd name="T9" fmla="*/ 2147483647 h 975"/>
              <a:gd name="T10" fmla="*/ 0 w 730"/>
              <a:gd name="T11" fmla="*/ 2147483647 h 975"/>
              <a:gd name="T12" fmla="*/ 2147483647 w 730"/>
              <a:gd name="T13" fmla="*/ 2147483647 h 9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30" h="975">
                <a:moveTo>
                  <a:pt x="157" y="952"/>
                </a:moveTo>
                <a:cubicBezTo>
                  <a:pt x="272" y="930"/>
                  <a:pt x="357" y="644"/>
                  <a:pt x="462" y="498"/>
                </a:cubicBezTo>
                <a:cubicBezTo>
                  <a:pt x="554" y="363"/>
                  <a:pt x="686" y="220"/>
                  <a:pt x="708" y="144"/>
                </a:cubicBezTo>
                <a:cubicBezTo>
                  <a:pt x="730" y="68"/>
                  <a:pt x="654" y="0"/>
                  <a:pt x="594" y="42"/>
                </a:cubicBezTo>
                <a:cubicBezTo>
                  <a:pt x="534" y="84"/>
                  <a:pt x="447" y="253"/>
                  <a:pt x="348" y="396"/>
                </a:cubicBezTo>
                <a:cubicBezTo>
                  <a:pt x="249" y="539"/>
                  <a:pt x="32" y="807"/>
                  <a:pt x="0" y="900"/>
                </a:cubicBezTo>
                <a:cubicBezTo>
                  <a:pt x="53" y="924"/>
                  <a:pt x="43" y="975"/>
                  <a:pt x="157" y="95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Freeform 5"/>
          <p:cNvSpPr>
            <a:spLocks/>
          </p:cNvSpPr>
          <p:nvPr/>
        </p:nvSpPr>
        <p:spPr bwMode="auto">
          <a:xfrm rot="5265760">
            <a:off x="5276851" y="506412"/>
            <a:ext cx="1612900" cy="216217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582613" y="1336675"/>
            <a:ext cx="36957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>
                <a:solidFill>
                  <a:srgbClr val="000099"/>
                </a:solidFill>
                <a:ea typeface="ＭＳ Ｐゴシック" charset="0"/>
                <a:cs typeface="+mn-cs"/>
              </a:rPr>
              <a:t>how many?</a:t>
            </a:r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 flipH="1" flipV="1">
            <a:off x="6727825" y="1401763"/>
            <a:ext cx="3175" cy="165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 flipH="1">
            <a:off x="5227638" y="1347788"/>
            <a:ext cx="3175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996" name="Line 14"/>
          <p:cNvSpPr>
            <a:spLocks noChangeShapeType="1"/>
          </p:cNvSpPr>
          <p:nvPr/>
        </p:nvSpPr>
        <p:spPr bwMode="auto">
          <a:xfrm flipH="1">
            <a:off x="5856288" y="1790700"/>
            <a:ext cx="3175" cy="592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997" name="Text Box 15"/>
          <p:cNvSpPr txBox="1">
            <a:spLocks noChangeArrowheads="1"/>
          </p:cNvSpPr>
          <p:nvPr/>
        </p:nvSpPr>
        <p:spPr bwMode="auto">
          <a:xfrm>
            <a:off x="4237038" y="1346200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1600" smtClean="0"/>
              <a:t>223.1.1.1</a:t>
            </a:r>
            <a:endParaRPr lang="en-US" smtClean="0">
              <a:latin typeface="Comic Sans MS" charset="0"/>
            </a:endParaRPr>
          </a:p>
        </p:txBody>
      </p:sp>
      <p:sp>
        <p:nvSpPr>
          <p:cNvPr id="41998" name="Rectangle 16"/>
          <p:cNvSpPr>
            <a:spLocks noChangeArrowheads="1"/>
          </p:cNvSpPr>
          <p:nvPr/>
        </p:nvSpPr>
        <p:spPr bwMode="auto">
          <a:xfrm>
            <a:off x="5729288" y="2052638"/>
            <a:ext cx="309562" cy="180975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999" name="Text Box 17"/>
          <p:cNvSpPr txBox="1">
            <a:spLocks noChangeArrowheads="1"/>
          </p:cNvSpPr>
          <p:nvPr/>
        </p:nvSpPr>
        <p:spPr bwMode="auto">
          <a:xfrm>
            <a:off x="5372100" y="1954213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1600" smtClean="0"/>
              <a:t>223.1.1.3</a:t>
            </a:r>
            <a:endParaRPr lang="en-US" smtClean="0">
              <a:latin typeface="Comic Sans MS" charset="0"/>
            </a:endParaRPr>
          </a:p>
        </p:txBody>
      </p:sp>
      <p:sp>
        <p:nvSpPr>
          <p:cNvPr id="42000" name="Text Box 18"/>
          <p:cNvSpPr txBox="1">
            <a:spLocks noChangeArrowheads="1"/>
          </p:cNvSpPr>
          <p:nvPr/>
        </p:nvSpPr>
        <p:spPr bwMode="auto">
          <a:xfrm>
            <a:off x="6684963" y="1350963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1600" smtClean="0"/>
              <a:t>223.1.1.4</a:t>
            </a:r>
            <a:endParaRPr lang="en-US" smtClean="0">
              <a:latin typeface="Comic Sans MS" charset="0"/>
            </a:endParaRPr>
          </a:p>
        </p:txBody>
      </p:sp>
      <p:sp>
        <p:nvSpPr>
          <p:cNvPr id="58383" name="Freeform 19"/>
          <p:cNvSpPr>
            <a:spLocks/>
          </p:cNvSpPr>
          <p:nvPr/>
        </p:nvSpPr>
        <p:spPr bwMode="auto">
          <a:xfrm>
            <a:off x="3622675" y="4437063"/>
            <a:ext cx="1539875" cy="1658937"/>
          </a:xfrm>
          <a:custGeom>
            <a:avLst/>
            <a:gdLst>
              <a:gd name="T0" fmla="*/ 2147483647 w 970"/>
              <a:gd name="T1" fmla="*/ 2147483647 h 939"/>
              <a:gd name="T2" fmla="*/ 2147483647 w 970"/>
              <a:gd name="T3" fmla="*/ 2147483647 h 939"/>
              <a:gd name="T4" fmla="*/ 2147483647 w 970"/>
              <a:gd name="T5" fmla="*/ 2147483647 h 939"/>
              <a:gd name="T6" fmla="*/ 2147483647 w 970"/>
              <a:gd name="T7" fmla="*/ 2147483647 h 939"/>
              <a:gd name="T8" fmla="*/ 2147483647 w 970"/>
              <a:gd name="T9" fmla="*/ 2147483647 h 939"/>
              <a:gd name="T10" fmla="*/ 2147483647 w 970"/>
              <a:gd name="T11" fmla="*/ 2147483647 h 939"/>
              <a:gd name="T12" fmla="*/ 2147483647 w 970"/>
              <a:gd name="T13" fmla="*/ 2147483647 h 939"/>
              <a:gd name="T14" fmla="*/ 2147483647 w 970"/>
              <a:gd name="T15" fmla="*/ 2147483647 h 939"/>
              <a:gd name="T16" fmla="*/ 2147483647 w 970"/>
              <a:gd name="T17" fmla="*/ 2147483647 h 939"/>
              <a:gd name="T18" fmla="*/ 2147483647 w 970"/>
              <a:gd name="T19" fmla="*/ 2147483647 h 939"/>
              <a:gd name="T20" fmla="*/ 2147483647 w 970"/>
              <a:gd name="T21" fmla="*/ 2147483647 h 939"/>
              <a:gd name="T22" fmla="*/ 2147483647 w 970"/>
              <a:gd name="T23" fmla="*/ 2147483647 h 939"/>
              <a:gd name="T24" fmla="*/ 2147483647 w 970"/>
              <a:gd name="T25" fmla="*/ 2147483647 h 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" name="Line 34"/>
          <p:cNvSpPr>
            <a:spLocks noChangeShapeType="1"/>
          </p:cNvSpPr>
          <p:nvPr/>
        </p:nvSpPr>
        <p:spPr bwMode="auto">
          <a:xfrm>
            <a:off x="4378325" y="4667250"/>
            <a:ext cx="7938" cy="561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2004" name="Line 36"/>
          <p:cNvSpPr>
            <a:spLocks noChangeShapeType="1"/>
          </p:cNvSpPr>
          <p:nvPr/>
        </p:nvSpPr>
        <p:spPr bwMode="auto">
          <a:xfrm flipH="1" flipV="1">
            <a:off x="3870325" y="5387975"/>
            <a:ext cx="3175" cy="169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2005" name="Line 37"/>
          <p:cNvSpPr>
            <a:spLocks noChangeShapeType="1"/>
          </p:cNvSpPr>
          <p:nvPr/>
        </p:nvSpPr>
        <p:spPr bwMode="auto">
          <a:xfrm flipH="1" flipV="1">
            <a:off x="4865688" y="5373688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2006" name="Text Box 40"/>
          <p:cNvSpPr txBox="1">
            <a:spLocks noChangeArrowheads="1"/>
          </p:cNvSpPr>
          <p:nvPr/>
        </p:nvSpPr>
        <p:spPr bwMode="auto">
          <a:xfrm>
            <a:off x="4813300" y="5260975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1600" smtClean="0"/>
              <a:t>223.1.2.2</a:t>
            </a:r>
            <a:endParaRPr lang="en-US" smtClean="0">
              <a:latin typeface="Comic Sans MS" charset="0"/>
            </a:endParaRPr>
          </a:p>
        </p:txBody>
      </p:sp>
      <p:sp>
        <p:nvSpPr>
          <p:cNvPr id="42007" name="Text Box 41"/>
          <p:cNvSpPr txBox="1">
            <a:spLocks noChangeArrowheads="1"/>
          </p:cNvSpPr>
          <p:nvPr/>
        </p:nvSpPr>
        <p:spPr bwMode="auto">
          <a:xfrm>
            <a:off x="2917825" y="5256213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1600" smtClean="0"/>
              <a:t>223.1.2.1</a:t>
            </a:r>
            <a:endParaRPr lang="en-US" smtClean="0">
              <a:latin typeface="Comic Sans MS" charset="0"/>
            </a:endParaRPr>
          </a:p>
        </p:txBody>
      </p:sp>
      <p:sp>
        <p:nvSpPr>
          <p:cNvPr id="42008" name="Rectangle 42"/>
          <p:cNvSpPr>
            <a:spLocks noChangeArrowheads="1"/>
          </p:cNvSpPr>
          <p:nvPr/>
        </p:nvSpPr>
        <p:spPr bwMode="auto">
          <a:xfrm>
            <a:off x="4319588" y="4767263"/>
            <a:ext cx="128587" cy="180975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2009" name="Text Box 43"/>
          <p:cNvSpPr txBox="1">
            <a:spLocks noChangeArrowheads="1"/>
          </p:cNvSpPr>
          <p:nvPr/>
        </p:nvSpPr>
        <p:spPr bwMode="auto">
          <a:xfrm>
            <a:off x="3876675" y="4706938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1600" smtClean="0"/>
              <a:t>223.1.2.6</a:t>
            </a:r>
            <a:endParaRPr lang="en-US" smtClean="0">
              <a:latin typeface="Comic Sans MS" charset="0"/>
            </a:endParaRPr>
          </a:p>
        </p:txBody>
      </p:sp>
      <p:sp>
        <p:nvSpPr>
          <p:cNvPr id="58391" name="Freeform 45"/>
          <p:cNvSpPr>
            <a:spLocks/>
          </p:cNvSpPr>
          <p:nvPr/>
        </p:nvSpPr>
        <p:spPr bwMode="auto">
          <a:xfrm>
            <a:off x="6640513" y="4416425"/>
            <a:ext cx="1539875" cy="1670050"/>
          </a:xfrm>
          <a:custGeom>
            <a:avLst/>
            <a:gdLst>
              <a:gd name="T0" fmla="*/ 2147483647 w 970"/>
              <a:gd name="T1" fmla="*/ 2147483647 h 939"/>
              <a:gd name="T2" fmla="*/ 2147483647 w 970"/>
              <a:gd name="T3" fmla="*/ 2147483647 h 939"/>
              <a:gd name="T4" fmla="*/ 2147483647 w 970"/>
              <a:gd name="T5" fmla="*/ 2147483647 h 939"/>
              <a:gd name="T6" fmla="*/ 2147483647 w 970"/>
              <a:gd name="T7" fmla="*/ 2147483647 h 939"/>
              <a:gd name="T8" fmla="*/ 2147483647 w 970"/>
              <a:gd name="T9" fmla="*/ 2147483647 h 939"/>
              <a:gd name="T10" fmla="*/ 2147483647 w 970"/>
              <a:gd name="T11" fmla="*/ 2147483647 h 939"/>
              <a:gd name="T12" fmla="*/ 2147483647 w 970"/>
              <a:gd name="T13" fmla="*/ 2147483647 h 939"/>
              <a:gd name="T14" fmla="*/ 2147483647 w 970"/>
              <a:gd name="T15" fmla="*/ 2147483647 h 939"/>
              <a:gd name="T16" fmla="*/ 2147483647 w 970"/>
              <a:gd name="T17" fmla="*/ 2147483647 h 939"/>
              <a:gd name="T18" fmla="*/ 2147483647 w 970"/>
              <a:gd name="T19" fmla="*/ 2147483647 h 939"/>
              <a:gd name="T20" fmla="*/ 2147483647 w 970"/>
              <a:gd name="T21" fmla="*/ 2147483647 h 939"/>
              <a:gd name="T22" fmla="*/ 2147483647 w 970"/>
              <a:gd name="T23" fmla="*/ 2147483647 h 939"/>
              <a:gd name="T24" fmla="*/ 2147483647 w 970"/>
              <a:gd name="T25" fmla="*/ 2147483647 h 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1" name="Line 60"/>
          <p:cNvSpPr>
            <a:spLocks noChangeShapeType="1"/>
          </p:cNvSpPr>
          <p:nvPr/>
        </p:nvSpPr>
        <p:spPr bwMode="auto">
          <a:xfrm>
            <a:off x="7407275" y="4686300"/>
            <a:ext cx="1588" cy="520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2013" name="Line 62"/>
          <p:cNvSpPr>
            <a:spLocks noChangeShapeType="1"/>
          </p:cNvSpPr>
          <p:nvPr/>
        </p:nvSpPr>
        <p:spPr bwMode="auto">
          <a:xfrm flipH="1" flipV="1">
            <a:off x="6899275" y="5407025"/>
            <a:ext cx="3175" cy="169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2014" name="Line 63"/>
          <p:cNvSpPr>
            <a:spLocks noChangeShapeType="1"/>
          </p:cNvSpPr>
          <p:nvPr/>
        </p:nvSpPr>
        <p:spPr bwMode="auto">
          <a:xfrm flipH="1" flipV="1">
            <a:off x="7894638" y="5392738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2015" name="Text Box 66"/>
          <p:cNvSpPr txBox="1">
            <a:spLocks noChangeArrowheads="1"/>
          </p:cNvSpPr>
          <p:nvPr/>
        </p:nvSpPr>
        <p:spPr bwMode="auto">
          <a:xfrm>
            <a:off x="7842250" y="5280025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1600" smtClean="0"/>
              <a:t>223.1.3.2</a:t>
            </a:r>
            <a:endParaRPr lang="en-US" smtClean="0">
              <a:latin typeface="Comic Sans MS" charset="0"/>
            </a:endParaRPr>
          </a:p>
        </p:txBody>
      </p:sp>
      <p:sp>
        <p:nvSpPr>
          <p:cNvPr id="42016" name="Text Box 67"/>
          <p:cNvSpPr txBox="1">
            <a:spLocks noChangeArrowheads="1"/>
          </p:cNvSpPr>
          <p:nvPr/>
        </p:nvSpPr>
        <p:spPr bwMode="auto">
          <a:xfrm>
            <a:off x="5946775" y="5275263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1600" smtClean="0"/>
              <a:t>223.1.3.1</a:t>
            </a:r>
            <a:endParaRPr lang="en-US" smtClean="0">
              <a:latin typeface="Comic Sans MS" charset="0"/>
            </a:endParaRPr>
          </a:p>
        </p:txBody>
      </p:sp>
      <p:sp>
        <p:nvSpPr>
          <p:cNvPr id="42017" name="Rectangle 68"/>
          <p:cNvSpPr>
            <a:spLocks noChangeArrowheads="1"/>
          </p:cNvSpPr>
          <p:nvPr/>
        </p:nvSpPr>
        <p:spPr bwMode="auto">
          <a:xfrm>
            <a:off x="7348538" y="4786313"/>
            <a:ext cx="128587" cy="180975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2018" name="Text Box 69"/>
          <p:cNvSpPr txBox="1">
            <a:spLocks noChangeArrowheads="1"/>
          </p:cNvSpPr>
          <p:nvPr/>
        </p:nvSpPr>
        <p:spPr bwMode="auto">
          <a:xfrm>
            <a:off x="6899275" y="4751388"/>
            <a:ext cx="1144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1600" smtClean="0"/>
              <a:t>223.1.3.27</a:t>
            </a:r>
            <a:endParaRPr lang="en-US" smtClean="0">
              <a:latin typeface="Comic Sans MS" charset="0"/>
            </a:endParaRPr>
          </a:p>
        </p:txBody>
      </p:sp>
      <p:sp>
        <p:nvSpPr>
          <p:cNvPr id="42019" name="Line 84"/>
          <p:cNvSpPr>
            <a:spLocks noChangeShapeType="1"/>
          </p:cNvSpPr>
          <p:nvPr/>
        </p:nvSpPr>
        <p:spPr bwMode="auto">
          <a:xfrm flipH="1" flipV="1">
            <a:off x="6108700" y="1306513"/>
            <a:ext cx="3175" cy="265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2021" name="Text Box 86"/>
          <p:cNvSpPr txBox="1">
            <a:spLocks noChangeArrowheads="1"/>
          </p:cNvSpPr>
          <p:nvPr/>
        </p:nvSpPr>
        <p:spPr bwMode="auto">
          <a:xfrm>
            <a:off x="5618163" y="557213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1600" smtClean="0"/>
              <a:t>223.1.1.2</a:t>
            </a:r>
            <a:endParaRPr lang="en-US" sz="1600" smtClean="0">
              <a:latin typeface="Comic Sans MS" charset="0"/>
            </a:endParaRPr>
          </a:p>
        </p:txBody>
      </p:sp>
      <p:sp>
        <p:nvSpPr>
          <p:cNvPr id="42022" name="Line 87"/>
          <p:cNvSpPr>
            <a:spLocks noChangeShapeType="1"/>
          </p:cNvSpPr>
          <p:nvPr/>
        </p:nvSpPr>
        <p:spPr bwMode="auto">
          <a:xfrm flipV="1">
            <a:off x="4591050" y="2762250"/>
            <a:ext cx="1114425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2023" name="Line 88"/>
          <p:cNvSpPr>
            <a:spLocks noChangeShapeType="1"/>
          </p:cNvSpPr>
          <p:nvPr/>
        </p:nvSpPr>
        <p:spPr bwMode="auto">
          <a:xfrm flipH="1" flipV="1">
            <a:off x="6105525" y="2743200"/>
            <a:ext cx="1276350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2024" name="Line 89"/>
          <p:cNvSpPr>
            <a:spLocks noChangeShapeType="1"/>
          </p:cNvSpPr>
          <p:nvPr/>
        </p:nvSpPr>
        <p:spPr bwMode="auto">
          <a:xfrm flipH="1" flipV="1">
            <a:off x="4781550" y="4505325"/>
            <a:ext cx="2305050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2025" name="Text Box 90"/>
          <p:cNvSpPr txBox="1">
            <a:spLocks noChangeArrowheads="1"/>
          </p:cNvSpPr>
          <p:nvPr/>
        </p:nvSpPr>
        <p:spPr bwMode="auto">
          <a:xfrm>
            <a:off x="6184900" y="2655888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1600" smtClean="0"/>
              <a:t>223.1.7.0</a:t>
            </a:r>
            <a:endParaRPr lang="en-US" smtClean="0">
              <a:latin typeface="Comic Sans MS" charset="0"/>
            </a:endParaRPr>
          </a:p>
        </p:txBody>
      </p:sp>
      <p:sp>
        <p:nvSpPr>
          <p:cNvPr id="42026" name="Text Box 91"/>
          <p:cNvSpPr txBox="1">
            <a:spLocks noChangeArrowheads="1"/>
          </p:cNvSpPr>
          <p:nvPr/>
        </p:nvSpPr>
        <p:spPr bwMode="auto">
          <a:xfrm>
            <a:off x="7261225" y="3941763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1600" smtClean="0"/>
              <a:t>223.1.7.1</a:t>
            </a:r>
            <a:endParaRPr lang="en-US" smtClean="0">
              <a:latin typeface="Comic Sans MS" charset="0"/>
            </a:endParaRPr>
          </a:p>
        </p:txBody>
      </p:sp>
      <p:sp>
        <p:nvSpPr>
          <p:cNvPr id="42027" name="Text Box 92"/>
          <p:cNvSpPr txBox="1">
            <a:spLocks noChangeArrowheads="1"/>
          </p:cNvSpPr>
          <p:nvPr/>
        </p:nvSpPr>
        <p:spPr bwMode="auto">
          <a:xfrm>
            <a:off x="6022975" y="4198938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1600" smtClean="0"/>
              <a:t>223.1.8.0</a:t>
            </a:r>
            <a:endParaRPr lang="en-US" smtClean="0">
              <a:latin typeface="Comic Sans MS" charset="0"/>
            </a:endParaRPr>
          </a:p>
        </p:txBody>
      </p:sp>
      <p:sp>
        <p:nvSpPr>
          <p:cNvPr id="42028" name="Text Box 93"/>
          <p:cNvSpPr txBox="1">
            <a:spLocks noChangeArrowheads="1"/>
          </p:cNvSpPr>
          <p:nvPr/>
        </p:nvSpPr>
        <p:spPr bwMode="auto">
          <a:xfrm>
            <a:off x="4775200" y="4198938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1600" smtClean="0"/>
              <a:t>223.1.8.1</a:t>
            </a:r>
            <a:endParaRPr lang="en-US" smtClean="0">
              <a:latin typeface="Comic Sans MS" charset="0"/>
            </a:endParaRPr>
          </a:p>
        </p:txBody>
      </p:sp>
      <p:sp>
        <p:nvSpPr>
          <p:cNvPr id="42029" name="Text Box 94"/>
          <p:cNvSpPr txBox="1">
            <a:spLocks noChangeArrowheads="1"/>
          </p:cNvSpPr>
          <p:nvPr/>
        </p:nvSpPr>
        <p:spPr bwMode="auto">
          <a:xfrm>
            <a:off x="3698875" y="3903663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1600" smtClean="0"/>
              <a:t>223.1.9.1</a:t>
            </a:r>
            <a:endParaRPr lang="en-US" smtClean="0">
              <a:latin typeface="Comic Sans MS" charset="0"/>
            </a:endParaRPr>
          </a:p>
        </p:txBody>
      </p:sp>
      <p:sp>
        <p:nvSpPr>
          <p:cNvPr id="42030" name="Text Box 95"/>
          <p:cNvSpPr txBox="1">
            <a:spLocks noChangeArrowheads="1"/>
          </p:cNvSpPr>
          <p:nvPr/>
        </p:nvSpPr>
        <p:spPr bwMode="auto">
          <a:xfrm>
            <a:off x="4565650" y="2665413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1600" smtClean="0"/>
              <a:t>223.1.9.2</a:t>
            </a:r>
            <a:endParaRPr lang="en-US" smtClean="0">
              <a:latin typeface="Comic Sans MS" charset="0"/>
            </a:endParaRPr>
          </a:p>
        </p:txBody>
      </p:sp>
      <p:sp>
        <p:nvSpPr>
          <p:cNvPr id="42031" name="Rectangle 98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3702050" cy="763588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Subnets</a:t>
            </a:r>
          </a:p>
        </p:txBody>
      </p:sp>
      <p:grpSp>
        <p:nvGrpSpPr>
          <p:cNvPr id="58412" name="Group 100"/>
          <p:cNvGrpSpPr>
            <a:grpSpLocks/>
          </p:cNvGrpSpPr>
          <p:nvPr/>
        </p:nvGrpSpPr>
        <p:grpSpPr bwMode="auto">
          <a:xfrm>
            <a:off x="5545138" y="2379663"/>
            <a:ext cx="742950" cy="388937"/>
            <a:chOff x="4396" y="1245"/>
            <a:chExt cx="672" cy="248"/>
          </a:xfrm>
        </p:grpSpPr>
        <p:sp>
          <p:nvSpPr>
            <p:cNvPr id="58452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58453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58454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58455" name="Group 10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58458" name="Freeform 10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59" name="Freeform 10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077" name="Line 107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78" name="Line 108"/>
            <p:cNvSpPr>
              <a:spLocks noChangeShapeType="1"/>
            </p:cNvSpPr>
            <p:nvPr/>
          </p:nvSpPr>
          <p:spPr bwMode="auto">
            <a:xfrm>
              <a:off x="5064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58413" name="Group 109"/>
          <p:cNvGrpSpPr>
            <a:grpSpLocks/>
          </p:cNvGrpSpPr>
          <p:nvPr/>
        </p:nvGrpSpPr>
        <p:grpSpPr bwMode="auto">
          <a:xfrm>
            <a:off x="7080250" y="4271963"/>
            <a:ext cx="742950" cy="388937"/>
            <a:chOff x="4396" y="1245"/>
            <a:chExt cx="672" cy="248"/>
          </a:xfrm>
        </p:grpSpPr>
        <p:sp>
          <p:nvSpPr>
            <p:cNvPr id="58444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58445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58446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58447" name="Group 113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58450" name="Freeform 11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51" name="Freeform 11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069" name="Line 116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70" name="Line 117"/>
            <p:cNvSpPr>
              <a:spLocks noChangeShapeType="1"/>
            </p:cNvSpPr>
            <p:nvPr/>
          </p:nvSpPr>
          <p:spPr bwMode="auto">
            <a:xfrm>
              <a:off x="5064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58414" name="Group 118"/>
          <p:cNvGrpSpPr>
            <a:grpSpLocks/>
          </p:cNvGrpSpPr>
          <p:nvPr/>
        </p:nvGrpSpPr>
        <p:grpSpPr bwMode="auto">
          <a:xfrm>
            <a:off x="4087813" y="4279900"/>
            <a:ext cx="742950" cy="388938"/>
            <a:chOff x="4396" y="1245"/>
            <a:chExt cx="672" cy="248"/>
          </a:xfrm>
        </p:grpSpPr>
        <p:sp>
          <p:nvSpPr>
            <p:cNvPr id="58436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58437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58438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58439" name="Group 12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58442" name="Freeform 12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43" name="Freeform 12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061" name="Line 125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62" name="Line 126"/>
            <p:cNvSpPr>
              <a:spLocks noChangeShapeType="1"/>
            </p:cNvSpPr>
            <p:nvPr/>
          </p:nvSpPr>
          <p:spPr bwMode="auto">
            <a:xfrm>
              <a:off x="5064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58415" name="Group 127"/>
          <p:cNvGrpSpPr>
            <a:grpSpLocks/>
          </p:cNvGrpSpPr>
          <p:nvPr/>
        </p:nvGrpSpPr>
        <p:grpSpPr bwMode="auto">
          <a:xfrm>
            <a:off x="6315075" y="881063"/>
            <a:ext cx="641350" cy="558800"/>
            <a:chOff x="-44" y="1473"/>
            <a:chExt cx="981" cy="1105"/>
          </a:xfrm>
        </p:grpSpPr>
        <p:pic>
          <p:nvPicPr>
            <p:cNvPr id="58434" name="Picture 128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435" name="Freeform 12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8416" name="Group 130"/>
          <p:cNvGrpSpPr>
            <a:grpSpLocks/>
          </p:cNvGrpSpPr>
          <p:nvPr/>
        </p:nvGrpSpPr>
        <p:grpSpPr bwMode="auto">
          <a:xfrm>
            <a:off x="4918075" y="898525"/>
            <a:ext cx="641350" cy="558800"/>
            <a:chOff x="-44" y="1473"/>
            <a:chExt cx="981" cy="1105"/>
          </a:xfrm>
        </p:grpSpPr>
        <p:pic>
          <p:nvPicPr>
            <p:cNvPr id="58432" name="Picture 13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433" name="Freeform 13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8417" name="Group 133"/>
          <p:cNvGrpSpPr>
            <a:grpSpLocks/>
          </p:cNvGrpSpPr>
          <p:nvPr/>
        </p:nvGrpSpPr>
        <p:grpSpPr bwMode="auto">
          <a:xfrm>
            <a:off x="5749925" y="849313"/>
            <a:ext cx="641350" cy="558800"/>
            <a:chOff x="-44" y="1473"/>
            <a:chExt cx="981" cy="1105"/>
          </a:xfrm>
        </p:grpSpPr>
        <p:pic>
          <p:nvPicPr>
            <p:cNvPr id="58430" name="Picture 13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431" name="Freeform 13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8418" name="Group 136"/>
          <p:cNvGrpSpPr>
            <a:grpSpLocks/>
          </p:cNvGrpSpPr>
          <p:nvPr/>
        </p:nvGrpSpPr>
        <p:grpSpPr bwMode="auto">
          <a:xfrm>
            <a:off x="7473950" y="5551488"/>
            <a:ext cx="641350" cy="558800"/>
            <a:chOff x="-44" y="1473"/>
            <a:chExt cx="981" cy="1105"/>
          </a:xfrm>
        </p:grpSpPr>
        <p:pic>
          <p:nvPicPr>
            <p:cNvPr id="58428" name="Picture 137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429" name="Freeform 13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8419" name="Group 139"/>
          <p:cNvGrpSpPr>
            <a:grpSpLocks/>
          </p:cNvGrpSpPr>
          <p:nvPr/>
        </p:nvGrpSpPr>
        <p:grpSpPr bwMode="auto">
          <a:xfrm>
            <a:off x="6523038" y="5514975"/>
            <a:ext cx="641350" cy="558800"/>
            <a:chOff x="-44" y="1473"/>
            <a:chExt cx="981" cy="1105"/>
          </a:xfrm>
        </p:grpSpPr>
        <p:pic>
          <p:nvPicPr>
            <p:cNvPr id="58426" name="Picture 140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427" name="Freeform 14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8420" name="Group 142"/>
          <p:cNvGrpSpPr>
            <a:grpSpLocks/>
          </p:cNvGrpSpPr>
          <p:nvPr/>
        </p:nvGrpSpPr>
        <p:grpSpPr bwMode="auto">
          <a:xfrm>
            <a:off x="3497263" y="5522913"/>
            <a:ext cx="641350" cy="558800"/>
            <a:chOff x="-44" y="1473"/>
            <a:chExt cx="981" cy="1105"/>
          </a:xfrm>
        </p:grpSpPr>
        <p:pic>
          <p:nvPicPr>
            <p:cNvPr id="58424" name="Picture 143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425" name="Freeform 14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8421" name="Group 145"/>
          <p:cNvGrpSpPr>
            <a:grpSpLocks/>
          </p:cNvGrpSpPr>
          <p:nvPr/>
        </p:nvGrpSpPr>
        <p:grpSpPr bwMode="auto">
          <a:xfrm>
            <a:off x="4419600" y="5564188"/>
            <a:ext cx="641350" cy="558800"/>
            <a:chOff x="-44" y="1473"/>
            <a:chExt cx="981" cy="1105"/>
          </a:xfrm>
        </p:grpSpPr>
        <p:pic>
          <p:nvPicPr>
            <p:cNvPr id="58422" name="Picture 146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423" name="Freeform 14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3903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ea typeface="MS PGothic" charset="0"/>
              </a:rPr>
              <a:t>IP addresses: how to get one?</a:t>
            </a:r>
            <a:endParaRPr lang="en-US" sz="4800">
              <a:latin typeface="Gill Sans MT" charset="0"/>
              <a:ea typeface="MS PGothic" charset="0"/>
            </a:endParaRP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508125"/>
            <a:ext cx="8034338" cy="335915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latin typeface="Gill Sans MT" charset="0"/>
                <a:ea typeface="MS PGothic" charset="0"/>
              </a:rPr>
              <a:t>Q:</a:t>
            </a:r>
            <a:r>
              <a:rPr lang="en-US">
                <a:latin typeface="Gill Sans MT" charset="0"/>
                <a:ea typeface="MS PGothic" charset="0"/>
              </a:rPr>
              <a:t> How does a </a:t>
            </a:r>
            <a:r>
              <a:rPr lang="en-US" i="1">
                <a:latin typeface="Gill Sans MT" charset="0"/>
                <a:ea typeface="MS PGothic" charset="0"/>
              </a:rPr>
              <a:t>host</a:t>
            </a:r>
            <a:r>
              <a:rPr lang="en-US">
                <a:latin typeface="Gill Sans MT" charset="0"/>
                <a:ea typeface="MS PGothic" charset="0"/>
              </a:rPr>
              <a:t> get IP address?</a:t>
            </a:r>
          </a:p>
          <a:p>
            <a:pPr>
              <a:buFont typeface="Wingdings" charset="0"/>
              <a:buNone/>
              <a:defRPr/>
            </a:pPr>
            <a:endParaRPr lang="en-US">
              <a:latin typeface="Gill Sans MT" charset="0"/>
              <a:ea typeface="MS PGothic" charset="0"/>
            </a:endParaRPr>
          </a:p>
          <a:p>
            <a:pPr>
              <a:defRPr/>
            </a:pPr>
            <a:r>
              <a:rPr lang="en-US">
                <a:latin typeface="Gill Sans MT" charset="0"/>
                <a:ea typeface="MS PGothic" charset="0"/>
              </a:rPr>
              <a:t>hard-coded by system admin in a file</a:t>
            </a:r>
          </a:p>
          <a:p>
            <a:pPr lvl="1">
              <a:defRPr/>
            </a:pPr>
            <a:r>
              <a:rPr lang="en-US">
                <a:latin typeface="Gill Sans MT" charset="0"/>
                <a:ea typeface="MS PGothic" charset="0"/>
              </a:rPr>
              <a:t>Windows: control-panel-&gt;network-&gt;configuration-&gt;tcp/ip-&gt;properties</a:t>
            </a:r>
          </a:p>
          <a:p>
            <a:pPr lvl="1">
              <a:defRPr/>
            </a:pPr>
            <a:r>
              <a:rPr lang="en-US">
                <a:latin typeface="Gill Sans MT" charset="0"/>
                <a:ea typeface="MS PGothic" charset="0"/>
              </a:rPr>
              <a:t>UNIX: /etc/rc.config</a:t>
            </a:r>
          </a:p>
          <a:p>
            <a:pPr>
              <a:defRPr/>
            </a:pPr>
            <a:r>
              <a:rPr lang="en-US">
                <a:solidFill>
                  <a:srgbClr val="CC0000"/>
                </a:solidFill>
                <a:latin typeface="Gill Sans MT" charset="0"/>
                <a:ea typeface="MS PGothic" charset="0"/>
              </a:rPr>
              <a:t>DHCP:</a:t>
            </a:r>
            <a:r>
              <a:rPr lang="en-US">
                <a:latin typeface="Gill Sans MT" charset="0"/>
                <a:ea typeface="MS PGothic" charset="0"/>
              </a:rPr>
              <a:t> </a:t>
            </a:r>
            <a:r>
              <a:rPr lang="en-US">
                <a:solidFill>
                  <a:srgbClr val="CC0000"/>
                </a:solidFill>
                <a:latin typeface="Gill Sans MT" charset="0"/>
                <a:ea typeface="MS PGothic" charset="0"/>
              </a:rPr>
              <a:t>D</a:t>
            </a:r>
            <a:r>
              <a:rPr lang="en-US">
                <a:latin typeface="Gill Sans MT" charset="0"/>
                <a:ea typeface="MS PGothic" charset="0"/>
              </a:rPr>
              <a:t>ynamic </a:t>
            </a:r>
            <a:r>
              <a:rPr lang="en-US">
                <a:solidFill>
                  <a:srgbClr val="CC0000"/>
                </a:solidFill>
                <a:latin typeface="Gill Sans MT" charset="0"/>
                <a:ea typeface="MS PGothic" charset="0"/>
              </a:rPr>
              <a:t>H</a:t>
            </a:r>
            <a:r>
              <a:rPr lang="en-US">
                <a:latin typeface="Gill Sans MT" charset="0"/>
                <a:ea typeface="MS PGothic" charset="0"/>
              </a:rPr>
              <a:t>ost </a:t>
            </a:r>
            <a:r>
              <a:rPr lang="en-US">
                <a:solidFill>
                  <a:srgbClr val="CC0000"/>
                </a:solidFill>
                <a:latin typeface="Gill Sans MT" charset="0"/>
                <a:ea typeface="MS PGothic" charset="0"/>
              </a:rPr>
              <a:t>C</a:t>
            </a:r>
            <a:r>
              <a:rPr lang="en-US">
                <a:latin typeface="Gill Sans MT" charset="0"/>
                <a:ea typeface="MS PGothic" charset="0"/>
              </a:rPr>
              <a:t>onfiguration </a:t>
            </a:r>
            <a:r>
              <a:rPr lang="en-US">
                <a:solidFill>
                  <a:srgbClr val="CC0000"/>
                </a:solidFill>
                <a:latin typeface="Gill Sans MT" charset="0"/>
                <a:ea typeface="MS PGothic" charset="0"/>
              </a:rPr>
              <a:t>P</a:t>
            </a:r>
            <a:r>
              <a:rPr lang="en-US">
                <a:latin typeface="Gill Sans MT" charset="0"/>
                <a:ea typeface="MS PGothic" charset="0"/>
              </a:rPr>
              <a:t>rotocol: dynamically get address from as server</a:t>
            </a:r>
          </a:p>
          <a:p>
            <a:pPr lvl="1">
              <a:defRPr/>
            </a:pPr>
            <a:r>
              <a:rPr lang="ja-JP" altLang="en-US">
                <a:latin typeface="Gill Sans MT" charset="0"/>
                <a:ea typeface="MS PGothic" charset="0"/>
              </a:rPr>
              <a:t>“</a:t>
            </a:r>
            <a:r>
              <a:rPr lang="en-US" altLang="ja-JP">
                <a:latin typeface="Gill Sans MT" charset="0"/>
                <a:ea typeface="MS PGothic" charset="0"/>
              </a:rPr>
              <a:t>plug-and-play</a:t>
            </a:r>
            <a:r>
              <a:rPr lang="ja-JP" altLang="en-US" sz="2800">
                <a:latin typeface="Gill Sans MT" charset="0"/>
                <a:ea typeface="MS PGothic" charset="0"/>
              </a:rPr>
              <a:t>”</a:t>
            </a:r>
            <a:r>
              <a:rPr lang="en-US" altLang="ja-JP" sz="2800">
                <a:latin typeface="Gill Sans MT" charset="0"/>
                <a:ea typeface="MS PGothic" charset="0"/>
              </a:rPr>
              <a:t> </a:t>
            </a:r>
          </a:p>
          <a:p>
            <a:pPr>
              <a:buFont typeface="Wingdings" charset="0"/>
              <a:buNone/>
              <a:defRPr/>
            </a:pPr>
            <a:endParaRPr lang="en-US">
              <a:latin typeface="Gill Sans MT" charset="0"/>
              <a:ea typeface="MS PGothic" charset="0"/>
            </a:endParaRPr>
          </a:p>
          <a:p>
            <a:pPr>
              <a:defRPr/>
            </a:pPr>
            <a:endParaRPr lang="en-US" sz="2400">
              <a:latin typeface="Gill Sans MT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426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268288"/>
            <a:ext cx="88265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a typeface="ＭＳ Ｐゴシック" charset="0"/>
                <a:cs typeface="+mj-cs"/>
              </a:rPr>
              <a:t>DHCP: </a:t>
            </a:r>
            <a:r>
              <a:rPr lang="en-US" sz="3400" dirty="0">
                <a:ea typeface="ＭＳ Ｐゴシック" charset="0"/>
                <a:cs typeface="+mj-cs"/>
              </a:rPr>
              <a:t>Dynamic Host Configuration Protocol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587500"/>
            <a:ext cx="8632825" cy="335915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latin typeface="Gill Sans MT" charset="0"/>
                <a:ea typeface="MS PGothic" charset="0"/>
              </a:rPr>
              <a:t>goal:</a:t>
            </a:r>
            <a:r>
              <a:rPr lang="en-US" sz="2400">
                <a:latin typeface="Gill Sans MT" charset="0"/>
                <a:ea typeface="MS PGothic" charset="0"/>
              </a:rPr>
              <a:t> allow host to </a:t>
            </a:r>
            <a:r>
              <a:rPr lang="en-US" sz="2400" i="1">
                <a:latin typeface="Gill Sans MT" charset="0"/>
                <a:ea typeface="MS PGothic" charset="0"/>
              </a:rPr>
              <a:t>dynamically </a:t>
            </a:r>
            <a:r>
              <a:rPr lang="en-US" sz="2400">
                <a:latin typeface="Gill Sans MT" charset="0"/>
                <a:ea typeface="MS PGothic" charset="0"/>
              </a:rPr>
              <a:t>obtain its IP address from network server when it joins network</a:t>
            </a:r>
          </a:p>
          <a:p>
            <a:pPr lvl="1">
              <a:defRPr/>
            </a:pPr>
            <a:r>
              <a:rPr lang="en-US">
                <a:latin typeface="Gill Sans MT" charset="0"/>
                <a:ea typeface="MS PGothic" charset="0"/>
              </a:rPr>
              <a:t>can renew its lease on address in use</a:t>
            </a:r>
          </a:p>
          <a:p>
            <a:pPr lvl="1">
              <a:defRPr/>
            </a:pPr>
            <a:r>
              <a:rPr lang="en-US">
                <a:latin typeface="Gill Sans MT" charset="0"/>
                <a:ea typeface="MS PGothic" charset="0"/>
              </a:rPr>
              <a:t>allows reuse of addresses (only hold address while connected/</a:t>
            </a:r>
            <a:r>
              <a:rPr lang="ja-JP" altLang="en-US">
                <a:latin typeface="Gill Sans MT" charset="0"/>
                <a:ea typeface="MS PGothic" charset="0"/>
              </a:rPr>
              <a:t>“</a:t>
            </a:r>
            <a:r>
              <a:rPr lang="en-US" altLang="ja-JP">
                <a:latin typeface="Gill Sans MT" charset="0"/>
                <a:ea typeface="MS PGothic" charset="0"/>
              </a:rPr>
              <a:t>on</a:t>
            </a:r>
            <a:r>
              <a:rPr lang="ja-JP" altLang="en-US">
                <a:latin typeface="Gill Sans MT" charset="0"/>
                <a:ea typeface="MS PGothic" charset="0"/>
              </a:rPr>
              <a:t>”</a:t>
            </a:r>
            <a:r>
              <a:rPr lang="en-US" altLang="ja-JP">
                <a:latin typeface="Gill Sans MT" charset="0"/>
                <a:ea typeface="MS PGothic" charset="0"/>
              </a:rPr>
              <a:t>)</a:t>
            </a:r>
          </a:p>
          <a:p>
            <a:pPr lvl="1">
              <a:defRPr/>
            </a:pPr>
            <a:r>
              <a:rPr lang="en-US">
                <a:latin typeface="Gill Sans MT" charset="0"/>
                <a:ea typeface="MS PGothic" charset="0"/>
              </a:rPr>
              <a:t>support for mobile users who want to join network (more shortly)</a:t>
            </a:r>
          </a:p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latin typeface="Gill Sans MT" charset="0"/>
                <a:ea typeface="MS PGothic" charset="0"/>
              </a:rPr>
              <a:t>DHCP overview:</a:t>
            </a:r>
          </a:p>
          <a:p>
            <a:pPr lvl="1">
              <a:defRPr/>
            </a:pPr>
            <a:r>
              <a:rPr lang="en-US">
                <a:latin typeface="Gill Sans MT" charset="0"/>
                <a:ea typeface="MS PGothic" charset="0"/>
              </a:rPr>
              <a:t>host broadcasts </a:t>
            </a:r>
            <a:r>
              <a:rPr lang="ja-JP" altLang="en-US">
                <a:solidFill>
                  <a:srgbClr val="CC0000"/>
                </a:solidFill>
                <a:latin typeface="Gill Sans MT" charset="0"/>
                <a:ea typeface="MS PGothic" charset="0"/>
              </a:rPr>
              <a:t>“</a:t>
            </a:r>
            <a:r>
              <a:rPr lang="en-US" altLang="ja-JP">
                <a:solidFill>
                  <a:srgbClr val="CC0000"/>
                </a:solidFill>
                <a:latin typeface="Gill Sans MT" charset="0"/>
                <a:ea typeface="MS PGothic" charset="0"/>
              </a:rPr>
              <a:t>DHCP discover</a:t>
            </a:r>
            <a:r>
              <a:rPr lang="ja-JP" altLang="en-US">
                <a:solidFill>
                  <a:srgbClr val="CC0000"/>
                </a:solidFill>
                <a:latin typeface="Gill Sans MT" charset="0"/>
                <a:ea typeface="MS PGothic" charset="0"/>
              </a:rPr>
              <a:t>”</a:t>
            </a:r>
            <a:r>
              <a:rPr lang="en-US" altLang="ja-JP">
                <a:latin typeface="Gill Sans MT" charset="0"/>
                <a:ea typeface="MS PGothic" charset="0"/>
              </a:rPr>
              <a:t> msg [optional]</a:t>
            </a:r>
          </a:p>
          <a:p>
            <a:pPr lvl="1">
              <a:defRPr/>
            </a:pPr>
            <a:r>
              <a:rPr lang="en-US">
                <a:latin typeface="Gill Sans MT" charset="0"/>
                <a:ea typeface="MS PGothic" charset="0"/>
              </a:rPr>
              <a:t>DHCP server responds with </a:t>
            </a:r>
            <a:r>
              <a:rPr lang="ja-JP" altLang="en-US">
                <a:solidFill>
                  <a:srgbClr val="CC0000"/>
                </a:solidFill>
                <a:latin typeface="Gill Sans MT" charset="0"/>
                <a:ea typeface="MS PGothic" charset="0"/>
              </a:rPr>
              <a:t>“</a:t>
            </a:r>
            <a:r>
              <a:rPr lang="en-US" altLang="ja-JP">
                <a:solidFill>
                  <a:srgbClr val="CC0000"/>
                </a:solidFill>
                <a:latin typeface="Gill Sans MT" charset="0"/>
                <a:ea typeface="MS PGothic" charset="0"/>
              </a:rPr>
              <a:t>DHCP offer</a:t>
            </a:r>
            <a:r>
              <a:rPr lang="ja-JP" altLang="en-US">
                <a:solidFill>
                  <a:srgbClr val="CC0000"/>
                </a:solidFill>
                <a:latin typeface="Gill Sans MT" charset="0"/>
                <a:ea typeface="MS PGothic" charset="0"/>
              </a:rPr>
              <a:t>”</a:t>
            </a:r>
            <a:r>
              <a:rPr lang="en-US" altLang="ja-JP">
                <a:latin typeface="Gill Sans MT" charset="0"/>
                <a:ea typeface="MS PGothic" charset="0"/>
              </a:rPr>
              <a:t> msg [optional]</a:t>
            </a:r>
          </a:p>
          <a:p>
            <a:pPr lvl="1">
              <a:defRPr/>
            </a:pPr>
            <a:r>
              <a:rPr lang="en-US">
                <a:latin typeface="Gill Sans MT" charset="0"/>
                <a:ea typeface="MS PGothic" charset="0"/>
              </a:rPr>
              <a:t>host requests IP address: </a:t>
            </a:r>
            <a:r>
              <a:rPr lang="ja-JP" altLang="en-US">
                <a:solidFill>
                  <a:srgbClr val="CC0000"/>
                </a:solidFill>
                <a:latin typeface="Gill Sans MT" charset="0"/>
                <a:ea typeface="MS PGothic" charset="0"/>
              </a:rPr>
              <a:t>“</a:t>
            </a:r>
            <a:r>
              <a:rPr lang="en-US" altLang="ja-JP">
                <a:solidFill>
                  <a:srgbClr val="CC0000"/>
                </a:solidFill>
                <a:latin typeface="Gill Sans MT" charset="0"/>
                <a:ea typeface="MS PGothic" charset="0"/>
              </a:rPr>
              <a:t>DHCP request</a:t>
            </a:r>
            <a:r>
              <a:rPr lang="ja-JP" altLang="en-US">
                <a:solidFill>
                  <a:srgbClr val="CC0000"/>
                </a:solidFill>
                <a:latin typeface="Gill Sans MT" charset="0"/>
                <a:ea typeface="MS PGothic" charset="0"/>
              </a:rPr>
              <a:t>”</a:t>
            </a:r>
            <a:r>
              <a:rPr lang="en-US" altLang="ja-JP">
                <a:latin typeface="Gill Sans MT" charset="0"/>
                <a:ea typeface="MS PGothic" charset="0"/>
              </a:rPr>
              <a:t> msg</a:t>
            </a:r>
          </a:p>
          <a:p>
            <a:pPr lvl="1">
              <a:defRPr/>
            </a:pPr>
            <a:r>
              <a:rPr lang="en-US">
                <a:latin typeface="Gill Sans MT" charset="0"/>
                <a:ea typeface="MS PGothic" charset="0"/>
              </a:rPr>
              <a:t>DHCP server sends address: </a:t>
            </a:r>
            <a:r>
              <a:rPr lang="ja-JP" altLang="en-US">
                <a:solidFill>
                  <a:srgbClr val="CC0000"/>
                </a:solidFill>
                <a:latin typeface="Gill Sans MT" charset="0"/>
                <a:ea typeface="MS PGothic" charset="0"/>
              </a:rPr>
              <a:t>“</a:t>
            </a:r>
            <a:r>
              <a:rPr lang="en-US" altLang="ja-JP">
                <a:solidFill>
                  <a:srgbClr val="CC0000"/>
                </a:solidFill>
                <a:latin typeface="Gill Sans MT" charset="0"/>
                <a:ea typeface="MS PGothic" charset="0"/>
              </a:rPr>
              <a:t>DHCP ack</a:t>
            </a:r>
            <a:r>
              <a:rPr lang="ja-JP" altLang="en-US">
                <a:solidFill>
                  <a:srgbClr val="CC0000"/>
                </a:solidFill>
                <a:latin typeface="Gill Sans MT" charset="0"/>
                <a:ea typeface="MS PGothic" charset="0"/>
              </a:rPr>
              <a:t>”</a:t>
            </a:r>
            <a:r>
              <a:rPr lang="en-US" altLang="ja-JP">
                <a:latin typeface="Gill Sans MT" charset="0"/>
                <a:ea typeface="MS PGothic" charset="0"/>
              </a:rPr>
              <a:t> msg </a:t>
            </a:r>
          </a:p>
          <a:p>
            <a:pPr>
              <a:defRPr/>
            </a:pPr>
            <a:endParaRPr lang="en-US">
              <a:latin typeface="Gill Sans MT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639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438150" y="255588"/>
            <a:ext cx="6824663" cy="898525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DHCP client-server scenario</a:t>
            </a:r>
          </a:p>
        </p:txBody>
      </p:sp>
      <p:sp>
        <p:nvSpPr>
          <p:cNvPr id="46085" name="Rectangle 3"/>
          <p:cNvSpPr>
            <a:spLocks noChangeArrowheads="1"/>
          </p:cNvSpPr>
          <p:nvPr/>
        </p:nvSpPr>
        <p:spPr bwMode="auto">
          <a:xfrm>
            <a:off x="2408238" y="6037263"/>
            <a:ext cx="4978400" cy="3190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493" name="Rectangle 63"/>
          <p:cNvSpPr>
            <a:spLocks noChangeArrowheads="1"/>
          </p:cNvSpPr>
          <p:nvPr/>
        </p:nvSpPr>
        <p:spPr bwMode="auto">
          <a:xfrm>
            <a:off x="6210300" y="6770688"/>
            <a:ext cx="857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>
              <a:latin typeface="Comic Sans MS" charset="0"/>
            </a:endParaRPr>
          </a:p>
        </p:txBody>
      </p:sp>
      <p:sp>
        <p:nvSpPr>
          <p:cNvPr id="46087" name="Text Box 97"/>
          <p:cNvSpPr txBox="1">
            <a:spLocks noChangeArrowheads="1"/>
          </p:cNvSpPr>
          <p:nvPr/>
        </p:nvSpPr>
        <p:spPr bwMode="auto">
          <a:xfrm>
            <a:off x="869950" y="1903413"/>
            <a:ext cx="1314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1" smtClean="0">
                <a:cs typeface="+mn-cs"/>
              </a:rPr>
              <a:t>223.1.1.0/24</a:t>
            </a:r>
          </a:p>
        </p:txBody>
      </p:sp>
      <p:sp>
        <p:nvSpPr>
          <p:cNvPr id="46088" name="Text Box 98"/>
          <p:cNvSpPr txBox="1">
            <a:spLocks noChangeArrowheads="1"/>
          </p:cNvSpPr>
          <p:nvPr/>
        </p:nvSpPr>
        <p:spPr bwMode="auto">
          <a:xfrm>
            <a:off x="4348163" y="4398963"/>
            <a:ext cx="1314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1" smtClean="0">
                <a:cs typeface="+mn-cs"/>
              </a:rPr>
              <a:t>223.1.2.0/24</a:t>
            </a:r>
          </a:p>
        </p:txBody>
      </p:sp>
      <p:sp>
        <p:nvSpPr>
          <p:cNvPr id="46089" name="Text Box 99"/>
          <p:cNvSpPr txBox="1">
            <a:spLocks noChangeArrowheads="1"/>
          </p:cNvSpPr>
          <p:nvPr/>
        </p:nvSpPr>
        <p:spPr bwMode="auto">
          <a:xfrm>
            <a:off x="2651125" y="5992813"/>
            <a:ext cx="1314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1" smtClean="0">
                <a:cs typeface="+mn-cs"/>
              </a:rPr>
              <a:t>223.1.3.0/24</a:t>
            </a:r>
          </a:p>
        </p:txBody>
      </p:sp>
      <p:sp>
        <p:nvSpPr>
          <p:cNvPr id="46090" name="Rectangle 100"/>
          <p:cNvSpPr>
            <a:spLocks noChangeArrowheads="1"/>
          </p:cNvSpPr>
          <p:nvPr/>
        </p:nvSpPr>
        <p:spPr bwMode="auto">
          <a:xfrm>
            <a:off x="1663700" y="4233863"/>
            <a:ext cx="847725" cy="180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498" name="Freeform 101"/>
          <p:cNvSpPr>
            <a:spLocks/>
          </p:cNvSpPr>
          <p:nvPr/>
        </p:nvSpPr>
        <p:spPr bwMode="auto">
          <a:xfrm>
            <a:off x="1076325" y="2173288"/>
            <a:ext cx="1941513" cy="2049462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9" name="Freeform 102"/>
          <p:cNvSpPr>
            <a:spLocks/>
          </p:cNvSpPr>
          <p:nvPr/>
        </p:nvSpPr>
        <p:spPr bwMode="auto">
          <a:xfrm>
            <a:off x="3603625" y="2482850"/>
            <a:ext cx="1906588" cy="1958975"/>
          </a:xfrm>
          <a:custGeom>
            <a:avLst/>
            <a:gdLst>
              <a:gd name="T0" fmla="*/ 2147483647 w 1201"/>
              <a:gd name="T1" fmla="*/ 2147483647 h 1234"/>
              <a:gd name="T2" fmla="*/ 2147483647 w 1201"/>
              <a:gd name="T3" fmla="*/ 2147483647 h 1234"/>
              <a:gd name="T4" fmla="*/ 2147483647 w 1201"/>
              <a:gd name="T5" fmla="*/ 2147483647 h 1234"/>
              <a:gd name="T6" fmla="*/ 2147483647 w 1201"/>
              <a:gd name="T7" fmla="*/ 2147483647 h 1234"/>
              <a:gd name="T8" fmla="*/ 2147483647 w 1201"/>
              <a:gd name="T9" fmla="*/ 2147483647 h 1234"/>
              <a:gd name="T10" fmla="*/ 2147483647 w 1201"/>
              <a:gd name="T11" fmla="*/ 2147483647 h 1234"/>
              <a:gd name="T12" fmla="*/ 2147483647 w 1201"/>
              <a:gd name="T13" fmla="*/ 2147483647 h 1234"/>
              <a:gd name="T14" fmla="*/ 2147483647 w 1201"/>
              <a:gd name="T15" fmla="*/ 2147483647 h 1234"/>
              <a:gd name="T16" fmla="*/ 2147483647 w 1201"/>
              <a:gd name="T17" fmla="*/ 2147483647 h 1234"/>
              <a:gd name="T18" fmla="*/ 2147483647 w 1201"/>
              <a:gd name="T19" fmla="*/ 2147483647 h 1234"/>
              <a:gd name="T20" fmla="*/ 2147483647 w 1201"/>
              <a:gd name="T21" fmla="*/ 2147483647 h 1234"/>
              <a:gd name="T22" fmla="*/ 2147483647 w 1201"/>
              <a:gd name="T23" fmla="*/ 2147483647 h 1234"/>
              <a:gd name="T24" fmla="*/ 2147483647 w 1201"/>
              <a:gd name="T25" fmla="*/ 2147483647 h 1234"/>
              <a:gd name="T26" fmla="*/ 2147483647 w 1201"/>
              <a:gd name="T27" fmla="*/ 2147483647 h 123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1" h="1234">
                <a:moveTo>
                  <a:pt x="25" y="709"/>
                </a:moveTo>
                <a:cubicBezTo>
                  <a:pt x="49" y="824"/>
                  <a:pt x="428" y="709"/>
                  <a:pt x="526" y="780"/>
                </a:cubicBezTo>
                <a:cubicBezTo>
                  <a:pt x="624" y="851"/>
                  <a:pt x="543" y="1059"/>
                  <a:pt x="613" y="1134"/>
                </a:cubicBezTo>
                <a:cubicBezTo>
                  <a:pt x="683" y="1209"/>
                  <a:pt x="853" y="1234"/>
                  <a:pt x="946" y="1230"/>
                </a:cubicBezTo>
                <a:cubicBezTo>
                  <a:pt x="1039" y="1226"/>
                  <a:pt x="1141" y="1163"/>
                  <a:pt x="1171" y="1107"/>
                </a:cubicBezTo>
                <a:cubicBezTo>
                  <a:pt x="1201" y="1051"/>
                  <a:pt x="1135" y="963"/>
                  <a:pt x="1126" y="894"/>
                </a:cubicBezTo>
                <a:cubicBezTo>
                  <a:pt x="1117" y="825"/>
                  <a:pt x="1119" y="772"/>
                  <a:pt x="1114" y="693"/>
                </a:cubicBezTo>
                <a:cubicBezTo>
                  <a:pt x="1109" y="614"/>
                  <a:pt x="1095" y="502"/>
                  <a:pt x="1099" y="423"/>
                </a:cubicBezTo>
                <a:cubicBezTo>
                  <a:pt x="1103" y="344"/>
                  <a:pt x="1141" y="281"/>
                  <a:pt x="1141" y="216"/>
                </a:cubicBezTo>
                <a:cubicBezTo>
                  <a:pt x="1141" y="151"/>
                  <a:pt x="1185" y="56"/>
                  <a:pt x="1102" y="33"/>
                </a:cubicBezTo>
                <a:cubicBezTo>
                  <a:pt x="1019" y="10"/>
                  <a:pt x="740" y="0"/>
                  <a:pt x="646" y="81"/>
                </a:cubicBezTo>
                <a:cubicBezTo>
                  <a:pt x="552" y="162"/>
                  <a:pt x="635" y="441"/>
                  <a:pt x="535" y="519"/>
                </a:cubicBezTo>
                <a:cubicBezTo>
                  <a:pt x="435" y="597"/>
                  <a:pt x="129" y="516"/>
                  <a:pt x="44" y="548"/>
                </a:cubicBezTo>
                <a:cubicBezTo>
                  <a:pt x="15" y="601"/>
                  <a:pt x="0" y="594"/>
                  <a:pt x="25" y="70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0" name="Freeform 103"/>
          <p:cNvSpPr>
            <a:spLocks/>
          </p:cNvSpPr>
          <p:nvPr/>
        </p:nvSpPr>
        <p:spPr bwMode="auto">
          <a:xfrm>
            <a:off x="2276475" y="3916363"/>
            <a:ext cx="2041525" cy="1979612"/>
          </a:xfrm>
          <a:custGeom>
            <a:avLst/>
            <a:gdLst>
              <a:gd name="T0" fmla="*/ 2147483647 w 1286"/>
              <a:gd name="T1" fmla="*/ 2147483647 h 1247"/>
              <a:gd name="T2" fmla="*/ 2147483647 w 1286"/>
              <a:gd name="T3" fmla="*/ 2147483647 h 1247"/>
              <a:gd name="T4" fmla="*/ 2147483647 w 1286"/>
              <a:gd name="T5" fmla="*/ 2147483647 h 1247"/>
              <a:gd name="T6" fmla="*/ 2147483647 w 1286"/>
              <a:gd name="T7" fmla="*/ 2147483647 h 1247"/>
              <a:gd name="T8" fmla="*/ 2147483647 w 1286"/>
              <a:gd name="T9" fmla="*/ 2147483647 h 1247"/>
              <a:gd name="T10" fmla="*/ 2147483647 w 1286"/>
              <a:gd name="T11" fmla="*/ 2147483647 h 1247"/>
              <a:gd name="T12" fmla="*/ 2147483647 w 1286"/>
              <a:gd name="T13" fmla="*/ 2147483647 h 1247"/>
              <a:gd name="T14" fmla="*/ 2147483647 w 1286"/>
              <a:gd name="T15" fmla="*/ 2147483647 h 1247"/>
              <a:gd name="T16" fmla="*/ 2147483647 w 1286"/>
              <a:gd name="T17" fmla="*/ 2147483647 h 1247"/>
              <a:gd name="T18" fmla="*/ 2147483647 w 1286"/>
              <a:gd name="T19" fmla="*/ 2147483647 h 1247"/>
              <a:gd name="T20" fmla="*/ 2147483647 w 1286"/>
              <a:gd name="T21" fmla="*/ 2147483647 h 1247"/>
              <a:gd name="T22" fmla="*/ 2147483647 w 1286"/>
              <a:gd name="T23" fmla="*/ 2147483647 h 1247"/>
              <a:gd name="T24" fmla="*/ 2147483647 w 1286"/>
              <a:gd name="T25" fmla="*/ 2147483647 h 124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286" h="1247">
                <a:moveTo>
                  <a:pt x="587" y="30"/>
                </a:moveTo>
                <a:cubicBezTo>
                  <a:pt x="473" y="60"/>
                  <a:pt x="601" y="475"/>
                  <a:pt x="509" y="618"/>
                </a:cubicBezTo>
                <a:cubicBezTo>
                  <a:pt x="424" y="765"/>
                  <a:pt x="154" y="830"/>
                  <a:pt x="77" y="909"/>
                </a:cubicBezTo>
                <a:cubicBezTo>
                  <a:pt x="0" y="988"/>
                  <a:pt x="37" y="1043"/>
                  <a:pt x="47" y="1095"/>
                </a:cubicBezTo>
                <a:cubicBezTo>
                  <a:pt x="57" y="1147"/>
                  <a:pt x="71" y="1205"/>
                  <a:pt x="140" y="1224"/>
                </a:cubicBezTo>
                <a:cubicBezTo>
                  <a:pt x="209" y="1243"/>
                  <a:pt x="369" y="1212"/>
                  <a:pt x="461" y="1209"/>
                </a:cubicBezTo>
                <a:cubicBezTo>
                  <a:pt x="553" y="1206"/>
                  <a:pt x="571" y="1206"/>
                  <a:pt x="692" y="1209"/>
                </a:cubicBezTo>
                <a:cubicBezTo>
                  <a:pt x="813" y="1212"/>
                  <a:pt x="1094" y="1247"/>
                  <a:pt x="1190" y="1227"/>
                </a:cubicBezTo>
                <a:cubicBezTo>
                  <a:pt x="1286" y="1207"/>
                  <a:pt x="1279" y="1170"/>
                  <a:pt x="1271" y="1089"/>
                </a:cubicBezTo>
                <a:cubicBezTo>
                  <a:pt x="1263" y="1008"/>
                  <a:pt x="1217" y="818"/>
                  <a:pt x="1139" y="741"/>
                </a:cubicBezTo>
                <a:cubicBezTo>
                  <a:pt x="1061" y="664"/>
                  <a:pt x="865" y="743"/>
                  <a:pt x="800" y="627"/>
                </a:cubicBezTo>
                <a:cubicBezTo>
                  <a:pt x="735" y="511"/>
                  <a:pt x="785" y="142"/>
                  <a:pt x="749" y="42"/>
                </a:cubicBezTo>
                <a:cubicBezTo>
                  <a:pt x="695" y="15"/>
                  <a:pt x="701" y="0"/>
                  <a:pt x="587" y="3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Line 104"/>
          <p:cNvSpPr>
            <a:spLocks noChangeShapeType="1"/>
          </p:cNvSpPr>
          <p:nvPr/>
        </p:nvSpPr>
        <p:spPr bwMode="auto">
          <a:xfrm>
            <a:off x="1625600" y="2695575"/>
            <a:ext cx="2778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6096" name="Line 106"/>
          <p:cNvSpPr>
            <a:spLocks noChangeShapeType="1"/>
          </p:cNvSpPr>
          <p:nvPr/>
        </p:nvSpPr>
        <p:spPr bwMode="auto">
          <a:xfrm flipV="1">
            <a:off x="1674813" y="3416300"/>
            <a:ext cx="27781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6097" name="Line 107"/>
          <p:cNvSpPr>
            <a:spLocks noChangeShapeType="1"/>
          </p:cNvSpPr>
          <p:nvPr/>
        </p:nvSpPr>
        <p:spPr bwMode="auto">
          <a:xfrm>
            <a:off x="1635125" y="3967163"/>
            <a:ext cx="2730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6098" name="Line 108"/>
          <p:cNvSpPr>
            <a:spLocks noChangeShapeType="1"/>
          </p:cNvSpPr>
          <p:nvPr/>
        </p:nvSpPr>
        <p:spPr bwMode="auto">
          <a:xfrm flipV="1">
            <a:off x="2478088" y="3544888"/>
            <a:ext cx="56197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6099" name="Text Box 109"/>
          <p:cNvSpPr txBox="1">
            <a:spLocks noChangeArrowheads="1"/>
          </p:cNvSpPr>
          <p:nvPr/>
        </p:nvSpPr>
        <p:spPr bwMode="auto">
          <a:xfrm>
            <a:off x="1673225" y="2370138"/>
            <a:ext cx="933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1400" smtClean="0"/>
              <a:t>223.1.1.1</a:t>
            </a:r>
            <a:endParaRPr lang="en-US" sz="1400" smtClean="0">
              <a:latin typeface="Comic Sans MS" charset="0"/>
            </a:endParaRPr>
          </a:p>
        </p:txBody>
      </p:sp>
      <p:sp>
        <p:nvSpPr>
          <p:cNvPr id="46100" name="Text Box 111"/>
          <p:cNvSpPr txBox="1">
            <a:spLocks noChangeArrowheads="1"/>
          </p:cNvSpPr>
          <p:nvPr/>
        </p:nvSpPr>
        <p:spPr bwMode="auto">
          <a:xfrm>
            <a:off x="1558925" y="3995738"/>
            <a:ext cx="933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1400" smtClean="0"/>
              <a:t>223.1.1.3</a:t>
            </a:r>
            <a:endParaRPr lang="en-US" sz="1400" smtClean="0">
              <a:latin typeface="Comic Sans MS" charset="0"/>
            </a:endParaRPr>
          </a:p>
        </p:txBody>
      </p:sp>
      <p:sp>
        <p:nvSpPr>
          <p:cNvPr id="46101" name="Text Box 112"/>
          <p:cNvSpPr txBox="1">
            <a:spLocks noChangeArrowheads="1"/>
          </p:cNvSpPr>
          <p:nvPr/>
        </p:nvSpPr>
        <p:spPr bwMode="auto">
          <a:xfrm>
            <a:off x="2305050" y="3235325"/>
            <a:ext cx="933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1400" smtClean="0"/>
              <a:t>223.1.1.4</a:t>
            </a:r>
            <a:endParaRPr lang="en-US" sz="1400" smtClean="0">
              <a:latin typeface="Comic Sans MS" charset="0"/>
            </a:endParaRPr>
          </a:p>
        </p:txBody>
      </p:sp>
      <p:sp>
        <p:nvSpPr>
          <p:cNvPr id="46102" name="Line 113"/>
          <p:cNvSpPr>
            <a:spLocks noChangeShapeType="1"/>
          </p:cNvSpPr>
          <p:nvPr/>
        </p:nvSpPr>
        <p:spPr bwMode="auto">
          <a:xfrm flipV="1">
            <a:off x="3552825" y="3546475"/>
            <a:ext cx="5334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6103" name="Text Box 114"/>
          <p:cNvSpPr txBox="1">
            <a:spLocks noChangeArrowheads="1"/>
          </p:cNvSpPr>
          <p:nvPr/>
        </p:nvSpPr>
        <p:spPr bwMode="auto">
          <a:xfrm>
            <a:off x="3425825" y="3236913"/>
            <a:ext cx="933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1400" smtClean="0"/>
              <a:t>223.1.2.9</a:t>
            </a:r>
            <a:endParaRPr lang="en-US" sz="1400" smtClean="0">
              <a:latin typeface="Comic Sans MS" charset="0"/>
            </a:endParaRPr>
          </a:p>
        </p:txBody>
      </p:sp>
      <p:sp>
        <p:nvSpPr>
          <p:cNvPr id="46105" name="Line 116"/>
          <p:cNvSpPr>
            <a:spLocks noChangeShapeType="1"/>
          </p:cNvSpPr>
          <p:nvPr/>
        </p:nvSpPr>
        <p:spPr bwMode="auto">
          <a:xfrm>
            <a:off x="4745038" y="2857500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6106" name="Line 117"/>
          <p:cNvSpPr>
            <a:spLocks noChangeShapeType="1"/>
          </p:cNvSpPr>
          <p:nvPr/>
        </p:nvSpPr>
        <p:spPr bwMode="auto">
          <a:xfrm>
            <a:off x="4799013" y="4133850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6107" name="Line 120"/>
          <p:cNvSpPr>
            <a:spLocks noChangeShapeType="1"/>
          </p:cNvSpPr>
          <p:nvPr/>
        </p:nvSpPr>
        <p:spPr bwMode="auto">
          <a:xfrm flipH="1">
            <a:off x="3311525" y="3886200"/>
            <a:ext cx="3175" cy="708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6109" name="Line 122"/>
          <p:cNvSpPr>
            <a:spLocks noChangeShapeType="1"/>
          </p:cNvSpPr>
          <p:nvPr/>
        </p:nvSpPr>
        <p:spPr bwMode="auto">
          <a:xfrm flipH="1" flipV="1">
            <a:off x="2736850" y="523081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6110" name="Line 123"/>
          <p:cNvSpPr>
            <a:spLocks noChangeShapeType="1"/>
          </p:cNvSpPr>
          <p:nvPr/>
        </p:nvSpPr>
        <p:spPr bwMode="auto">
          <a:xfrm flipH="1" flipV="1">
            <a:off x="3878263" y="5164138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6111" name="Text Box 124"/>
          <p:cNvSpPr txBox="1">
            <a:spLocks noChangeArrowheads="1"/>
          </p:cNvSpPr>
          <p:nvPr/>
        </p:nvSpPr>
        <p:spPr bwMode="auto">
          <a:xfrm>
            <a:off x="3849688" y="5041900"/>
            <a:ext cx="933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1400" smtClean="0"/>
              <a:t>223.1.3.2</a:t>
            </a:r>
            <a:endParaRPr lang="en-US" sz="1400" smtClean="0">
              <a:latin typeface="Comic Sans MS" charset="0"/>
            </a:endParaRPr>
          </a:p>
        </p:txBody>
      </p:sp>
      <p:sp>
        <p:nvSpPr>
          <p:cNvPr id="46112" name="Text Box 127"/>
          <p:cNvSpPr txBox="1">
            <a:spLocks noChangeArrowheads="1"/>
          </p:cNvSpPr>
          <p:nvPr/>
        </p:nvSpPr>
        <p:spPr bwMode="auto">
          <a:xfrm>
            <a:off x="1701800" y="5053013"/>
            <a:ext cx="933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1400" smtClean="0"/>
              <a:t>223.1.3.1</a:t>
            </a:r>
            <a:endParaRPr lang="en-US" sz="1400" smtClean="0">
              <a:latin typeface="Comic Sans MS" charset="0"/>
            </a:endParaRPr>
          </a:p>
        </p:txBody>
      </p:sp>
      <p:grpSp>
        <p:nvGrpSpPr>
          <p:cNvPr id="63517" name="Group 129"/>
          <p:cNvGrpSpPr>
            <a:grpSpLocks/>
          </p:cNvGrpSpPr>
          <p:nvPr/>
        </p:nvGrpSpPr>
        <p:grpSpPr bwMode="auto">
          <a:xfrm>
            <a:off x="1071563" y="2397125"/>
            <a:ext cx="641350" cy="558800"/>
            <a:chOff x="-44" y="1473"/>
            <a:chExt cx="981" cy="1105"/>
          </a:xfrm>
        </p:grpSpPr>
        <p:pic>
          <p:nvPicPr>
            <p:cNvPr id="63615" name="Picture 13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616" name="Freeform 13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3518" name="Group 132"/>
          <p:cNvGrpSpPr>
            <a:grpSpLocks/>
          </p:cNvGrpSpPr>
          <p:nvPr/>
        </p:nvGrpSpPr>
        <p:grpSpPr bwMode="auto">
          <a:xfrm>
            <a:off x="1066800" y="3006725"/>
            <a:ext cx="641350" cy="558800"/>
            <a:chOff x="-44" y="1473"/>
            <a:chExt cx="981" cy="1105"/>
          </a:xfrm>
        </p:grpSpPr>
        <p:pic>
          <p:nvPicPr>
            <p:cNvPr id="63613" name="Picture 13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614" name="Freeform 13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3519" name="Group 135"/>
          <p:cNvGrpSpPr>
            <a:grpSpLocks/>
          </p:cNvGrpSpPr>
          <p:nvPr/>
        </p:nvGrpSpPr>
        <p:grpSpPr bwMode="auto">
          <a:xfrm>
            <a:off x="1095375" y="3616325"/>
            <a:ext cx="641350" cy="558800"/>
            <a:chOff x="-44" y="1473"/>
            <a:chExt cx="981" cy="1105"/>
          </a:xfrm>
        </p:grpSpPr>
        <p:pic>
          <p:nvPicPr>
            <p:cNvPr id="63611" name="Picture 136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612" name="Freeform 13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3520" name="Group 138"/>
          <p:cNvGrpSpPr>
            <a:grpSpLocks/>
          </p:cNvGrpSpPr>
          <p:nvPr/>
        </p:nvGrpSpPr>
        <p:grpSpPr bwMode="auto">
          <a:xfrm flipH="1">
            <a:off x="4803775" y="2565400"/>
            <a:ext cx="641350" cy="558800"/>
            <a:chOff x="-44" y="1473"/>
            <a:chExt cx="981" cy="1105"/>
          </a:xfrm>
        </p:grpSpPr>
        <p:pic>
          <p:nvPicPr>
            <p:cNvPr id="63609" name="Picture 13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610" name="Freeform 14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3521" name="Group 141"/>
          <p:cNvGrpSpPr>
            <a:grpSpLocks/>
          </p:cNvGrpSpPr>
          <p:nvPr/>
        </p:nvGrpSpPr>
        <p:grpSpPr bwMode="auto">
          <a:xfrm flipH="1">
            <a:off x="4878388" y="3844925"/>
            <a:ext cx="641350" cy="558800"/>
            <a:chOff x="-44" y="1473"/>
            <a:chExt cx="981" cy="1105"/>
          </a:xfrm>
        </p:grpSpPr>
        <p:pic>
          <p:nvPicPr>
            <p:cNvPr id="63607" name="Picture 142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608" name="Freeform 14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3522" name="Group 144"/>
          <p:cNvGrpSpPr>
            <a:grpSpLocks/>
          </p:cNvGrpSpPr>
          <p:nvPr/>
        </p:nvGrpSpPr>
        <p:grpSpPr bwMode="auto">
          <a:xfrm flipH="1">
            <a:off x="3670300" y="5368925"/>
            <a:ext cx="641350" cy="558800"/>
            <a:chOff x="-44" y="1473"/>
            <a:chExt cx="981" cy="1105"/>
          </a:xfrm>
        </p:grpSpPr>
        <p:pic>
          <p:nvPicPr>
            <p:cNvPr id="63605" name="Picture 1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606" name="Freeform 1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3523" name="Group 147"/>
          <p:cNvGrpSpPr>
            <a:grpSpLocks/>
          </p:cNvGrpSpPr>
          <p:nvPr/>
        </p:nvGrpSpPr>
        <p:grpSpPr bwMode="auto">
          <a:xfrm flipH="1">
            <a:off x="2506663" y="5410200"/>
            <a:ext cx="641350" cy="558800"/>
            <a:chOff x="-44" y="1473"/>
            <a:chExt cx="981" cy="1105"/>
          </a:xfrm>
        </p:grpSpPr>
        <p:pic>
          <p:nvPicPr>
            <p:cNvPr id="63603" name="Picture 14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604" name="Freeform 14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3524" name="Group 150"/>
          <p:cNvGrpSpPr>
            <a:grpSpLocks/>
          </p:cNvGrpSpPr>
          <p:nvPr/>
        </p:nvGrpSpPr>
        <p:grpSpPr bwMode="auto">
          <a:xfrm>
            <a:off x="2935288" y="3503613"/>
            <a:ext cx="698500" cy="355600"/>
            <a:chOff x="4396" y="1245"/>
            <a:chExt cx="672" cy="248"/>
          </a:xfrm>
        </p:grpSpPr>
        <p:sp>
          <p:nvSpPr>
            <p:cNvPr id="63595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>
                <a:latin typeface="Times New Roman" charset="0"/>
                <a:cs typeface="Arial" charset="0"/>
              </a:endParaRPr>
            </a:p>
          </p:txBody>
        </p:sp>
        <p:sp>
          <p:nvSpPr>
            <p:cNvPr id="63596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400">
                <a:latin typeface="Times New Roman" charset="0"/>
                <a:cs typeface="Arial" charset="0"/>
              </a:endParaRPr>
            </a:p>
          </p:txBody>
        </p:sp>
        <p:sp>
          <p:nvSpPr>
            <p:cNvPr id="63597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>
                <a:latin typeface="Times New Roman" charset="0"/>
                <a:cs typeface="Arial" charset="0"/>
              </a:endParaRPr>
            </a:p>
          </p:txBody>
        </p:sp>
        <p:grpSp>
          <p:nvGrpSpPr>
            <p:cNvPr id="63598" name="Group 15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63601" name="Freeform 15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02" name="Freeform 15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195" name="Line 157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196" name="Line 158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6121" name="Rectangle 162"/>
          <p:cNvSpPr>
            <a:spLocks noChangeArrowheads="1"/>
          </p:cNvSpPr>
          <p:nvPr/>
        </p:nvSpPr>
        <p:spPr bwMode="auto">
          <a:xfrm>
            <a:off x="1789113" y="3119438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400"/>
          </a:p>
        </p:txBody>
      </p:sp>
      <p:sp>
        <p:nvSpPr>
          <p:cNvPr id="46122" name="Text Box 110"/>
          <p:cNvSpPr txBox="1">
            <a:spLocks noChangeArrowheads="1"/>
          </p:cNvSpPr>
          <p:nvPr/>
        </p:nvSpPr>
        <p:spPr bwMode="auto">
          <a:xfrm>
            <a:off x="1624013" y="3025775"/>
            <a:ext cx="933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1400" smtClean="0"/>
              <a:t>223.1.1.2</a:t>
            </a:r>
            <a:endParaRPr lang="en-US" sz="1400" smtClean="0">
              <a:latin typeface="Comic Sans MS" charset="0"/>
            </a:endParaRPr>
          </a:p>
        </p:txBody>
      </p:sp>
      <p:sp>
        <p:nvSpPr>
          <p:cNvPr id="46123" name="Rectangle 165"/>
          <p:cNvSpPr>
            <a:spLocks noChangeArrowheads="1"/>
          </p:cNvSpPr>
          <p:nvPr/>
        </p:nvSpPr>
        <p:spPr bwMode="auto">
          <a:xfrm>
            <a:off x="4530725" y="3829050"/>
            <a:ext cx="288925" cy="233363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400"/>
          </a:p>
        </p:txBody>
      </p:sp>
      <p:sp>
        <p:nvSpPr>
          <p:cNvPr id="46124" name="Rectangle 166"/>
          <p:cNvSpPr>
            <a:spLocks noChangeArrowheads="1"/>
          </p:cNvSpPr>
          <p:nvPr/>
        </p:nvSpPr>
        <p:spPr bwMode="auto">
          <a:xfrm>
            <a:off x="3178175" y="4014788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400"/>
          </a:p>
        </p:txBody>
      </p:sp>
      <p:sp>
        <p:nvSpPr>
          <p:cNvPr id="46125" name="Text Box 128"/>
          <p:cNvSpPr txBox="1">
            <a:spLocks noChangeArrowheads="1"/>
          </p:cNvSpPr>
          <p:nvPr/>
        </p:nvSpPr>
        <p:spPr bwMode="auto">
          <a:xfrm>
            <a:off x="2801938" y="3976688"/>
            <a:ext cx="10334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1400" smtClean="0"/>
              <a:t>223.1.3.27</a:t>
            </a:r>
            <a:endParaRPr lang="en-US" sz="1400" smtClean="0">
              <a:latin typeface="Comic Sans MS" charset="0"/>
            </a:endParaRPr>
          </a:p>
        </p:txBody>
      </p:sp>
      <p:sp>
        <p:nvSpPr>
          <p:cNvPr id="46126" name="Text Box 118"/>
          <p:cNvSpPr txBox="1">
            <a:spLocks noChangeArrowheads="1"/>
          </p:cNvSpPr>
          <p:nvPr/>
        </p:nvSpPr>
        <p:spPr bwMode="auto">
          <a:xfrm>
            <a:off x="3900488" y="3843338"/>
            <a:ext cx="933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1400" smtClean="0"/>
              <a:t>223.1.2.2</a:t>
            </a:r>
            <a:endParaRPr lang="en-US" sz="1400" smtClean="0">
              <a:latin typeface="Comic Sans MS" charset="0"/>
            </a:endParaRPr>
          </a:p>
        </p:txBody>
      </p:sp>
      <p:sp>
        <p:nvSpPr>
          <p:cNvPr id="46127" name="Text Box 119"/>
          <p:cNvSpPr txBox="1">
            <a:spLocks noChangeArrowheads="1"/>
          </p:cNvSpPr>
          <p:nvPr/>
        </p:nvSpPr>
        <p:spPr bwMode="auto">
          <a:xfrm>
            <a:off x="4730750" y="2327275"/>
            <a:ext cx="933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1400" smtClean="0"/>
              <a:t>223.1.2.1</a:t>
            </a:r>
            <a:endParaRPr lang="en-US" sz="1400" smtClean="0">
              <a:latin typeface="Comic Sans MS" charset="0"/>
            </a:endParaRPr>
          </a:p>
        </p:txBody>
      </p:sp>
      <p:sp>
        <p:nvSpPr>
          <p:cNvPr id="46128" name="Text Box 168"/>
          <p:cNvSpPr txBox="1">
            <a:spLocks noChangeArrowheads="1"/>
          </p:cNvSpPr>
          <p:nvPr/>
        </p:nvSpPr>
        <p:spPr bwMode="auto">
          <a:xfrm>
            <a:off x="3465513" y="1760538"/>
            <a:ext cx="90646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000" i="1" smtClean="0">
                <a:solidFill>
                  <a:srgbClr val="CC0000"/>
                </a:solidFill>
                <a:cs typeface="+mn-cs"/>
              </a:rPr>
              <a:t>DHCP</a:t>
            </a:r>
          </a:p>
          <a:p>
            <a:pPr>
              <a:lnSpc>
                <a:spcPct val="85000"/>
              </a:lnSpc>
              <a:defRPr/>
            </a:pPr>
            <a:r>
              <a:rPr lang="en-US" sz="2000" i="1" smtClean="0">
                <a:solidFill>
                  <a:srgbClr val="CC0000"/>
                </a:solidFill>
                <a:cs typeface="+mn-cs"/>
              </a:rPr>
              <a:t>server</a:t>
            </a:r>
          </a:p>
        </p:txBody>
      </p:sp>
      <p:sp>
        <p:nvSpPr>
          <p:cNvPr id="46129" name="Text Box 170"/>
          <p:cNvSpPr txBox="1">
            <a:spLocks noChangeArrowheads="1"/>
          </p:cNvSpPr>
          <p:nvPr/>
        </p:nvSpPr>
        <p:spPr bwMode="auto">
          <a:xfrm>
            <a:off x="6627813" y="3059113"/>
            <a:ext cx="1820862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000" i="1" smtClean="0">
                <a:cs typeface="+mn-cs"/>
              </a:rPr>
              <a:t>arriving </a:t>
            </a:r>
            <a:r>
              <a:rPr lang="en-US" sz="2000" i="1" smtClean="0">
                <a:solidFill>
                  <a:srgbClr val="CC0000"/>
                </a:solidFill>
                <a:cs typeface="+mn-cs"/>
              </a:rPr>
              <a:t>DHCP</a:t>
            </a:r>
          </a:p>
          <a:p>
            <a:pPr>
              <a:lnSpc>
                <a:spcPct val="85000"/>
              </a:lnSpc>
              <a:defRPr/>
            </a:pPr>
            <a:r>
              <a:rPr lang="en-US" sz="2000" i="1" smtClean="0">
                <a:solidFill>
                  <a:srgbClr val="CC0000"/>
                </a:solidFill>
                <a:cs typeface="+mn-cs"/>
              </a:rPr>
              <a:t>client</a:t>
            </a:r>
            <a:r>
              <a:rPr lang="en-US" sz="2000" i="1" smtClean="0">
                <a:cs typeface="+mn-cs"/>
              </a:rPr>
              <a:t> needs </a:t>
            </a:r>
          </a:p>
          <a:p>
            <a:pPr>
              <a:lnSpc>
                <a:spcPct val="85000"/>
              </a:lnSpc>
              <a:defRPr/>
            </a:pPr>
            <a:r>
              <a:rPr lang="en-US" sz="2000" i="1" smtClean="0">
                <a:cs typeface="+mn-cs"/>
              </a:rPr>
              <a:t>address in this</a:t>
            </a:r>
          </a:p>
          <a:p>
            <a:pPr>
              <a:lnSpc>
                <a:spcPct val="85000"/>
              </a:lnSpc>
              <a:defRPr/>
            </a:pPr>
            <a:r>
              <a:rPr lang="en-US" sz="2000" i="1" smtClean="0">
                <a:cs typeface="+mn-cs"/>
              </a:rPr>
              <a:t>network</a:t>
            </a:r>
          </a:p>
        </p:txBody>
      </p:sp>
      <p:grpSp>
        <p:nvGrpSpPr>
          <p:cNvPr id="63534" name="Group 195"/>
          <p:cNvGrpSpPr>
            <a:grpSpLocks/>
          </p:cNvGrpSpPr>
          <p:nvPr/>
        </p:nvGrpSpPr>
        <p:grpSpPr bwMode="auto">
          <a:xfrm>
            <a:off x="3873500" y="2395538"/>
            <a:ext cx="401638" cy="681037"/>
            <a:chOff x="4140" y="429"/>
            <a:chExt cx="1425" cy="2396"/>
          </a:xfrm>
        </p:grpSpPr>
        <p:sp>
          <p:nvSpPr>
            <p:cNvPr id="63563" name="Freeform 19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60" name="Rectangle 197"/>
            <p:cNvSpPr>
              <a:spLocks noChangeArrowheads="1"/>
            </p:cNvSpPr>
            <p:nvPr/>
          </p:nvSpPr>
          <p:spPr bwMode="auto">
            <a:xfrm>
              <a:off x="4208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63565" name="Freeform 19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66" name="Freeform 19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63" name="Rectangle 200"/>
            <p:cNvSpPr>
              <a:spLocks noChangeArrowheads="1"/>
            </p:cNvSpPr>
            <p:nvPr/>
          </p:nvSpPr>
          <p:spPr bwMode="auto">
            <a:xfrm>
              <a:off x="4213" y="691"/>
              <a:ext cx="597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/>
            </a:p>
          </p:txBody>
        </p:sp>
        <p:grpSp>
          <p:nvGrpSpPr>
            <p:cNvPr id="63568" name="Group 20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6189" name="AutoShape 202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/>
              </a:p>
            </p:txBody>
          </p:sp>
          <p:sp>
            <p:nvSpPr>
              <p:cNvPr id="46190" name="AutoShape 203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9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/>
              </a:p>
            </p:txBody>
          </p:sp>
        </p:grpSp>
        <p:sp>
          <p:nvSpPr>
            <p:cNvPr id="46165" name="Rectangle 204"/>
            <p:cNvSpPr>
              <a:spLocks noChangeArrowheads="1"/>
            </p:cNvSpPr>
            <p:nvPr/>
          </p:nvSpPr>
          <p:spPr bwMode="auto">
            <a:xfrm>
              <a:off x="4224" y="1021"/>
              <a:ext cx="597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/>
            </a:p>
          </p:txBody>
        </p:sp>
        <p:grpSp>
          <p:nvGrpSpPr>
            <p:cNvPr id="63570" name="Group 20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6187" name="AutoShape 206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/>
              </a:p>
            </p:txBody>
          </p:sp>
          <p:sp>
            <p:nvSpPr>
              <p:cNvPr id="46188" name="AutoShape 207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/>
              </a:p>
            </p:txBody>
          </p:sp>
        </p:grpSp>
        <p:sp>
          <p:nvSpPr>
            <p:cNvPr id="46167" name="Rectangle 208"/>
            <p:cNvSpPr>
              <a:spLocks noChangeArrowheads="1"/>
            </p:cNvSpPr>
            <p:nvPr/>
          </p:nvSpPr>
          <p:spPr bwMode="auto">
            <a:xfrm>
              <a:off x="4219" y="1356"/>
              <a:ext cx="59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46168" name="Rectangle 209"/>
            <p:cNvSpPr>
              <a:spLocks noChangeArrowheads="1"/>
            </p:cNvSpPr>
            <p:nvPr/>
          </p:nvSpPr>
          <p:spPr bwMode="auto">
            <a:xfrm>
              <a:off x="4230" y="1658"/>
              <a:ext cx="591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/>
            </a:p>
          </p:txBody>
        </p:sp>
        <p:grpSp>
          <p:nvGrpSpPr>
            <p:cNvPr id="63573" name="Group 21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6185" name="AutoShape 211"/>
              <p:cNvSpPr>
                <a:spLocks noChangeArrowheads="1"/>
              </p:cNvSpPr>
              <p:nvPr/>
            </p:nvSpPr>
            <p:spPr bwMode="auto">
              <a:xfrm>
                <a:off x="617" y="2586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/>
              </a:p>
            </p:txBody>
          </p:sp>
          <p:sp>
            <p:nvSpPr>
              <p:cNvPr id="46186" name="AutoShape 212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/>
              </a:p>
            </p:txBody>
          </p:sp>
        </p:grpSp>
        <p:sp>
          <p:nvSpPr>
            <p:cNvPr id="63574" name="Freeform 21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3575" name="Group 21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6183" name="AutoShape 215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30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/>
              </a:p>
            </p:txBody>
          </p:sp>
          <p:sp>
            <p:nvSpPr>
              <p:cNvPr id="46184" name="AutoShape 216"/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/>
              </a:p>
            </p:txBody>
          </p:sp>
        </p:grpSp>
        <p:sp>
          <p:nvSpPr>
            <p:cNvPr id="46172" name="Rectangle 217"/>
            <p:cNvSpPr>
              <a:spLocks noChangeArrowheads="1"/>
            </p:cNvSpPr>
            <p:nvPr/>
          </p:nvSpPr>
          <p:spPr bwMode="auto">
            <a:xfrm>
              <a:off x="5250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63577" name="Freeform 21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78" name="Freeform 21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75" name="Oval 220"/>
            <p:cNvSpPr>
              <a:spLocks noChangeArrowheads="1"/>
            </p:cNvSpPr>
            <p:nvPr/>
          </p:nvSpPr>
          <p:spPr bwMode="auto">
            <a:xfrm>
              <a:off x="5514" y="2613"/>
              <a:ext cx="51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63580" name="Freeform 22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77" name="AutoShape 222"/>
            <p:cNvSpPr>
              <a:spLocks noChangeArrowheads="1"/>
            </p:cNvSpPr>
            <p:nvPr/>
          </p:nvSpPr>
          <p:spPr bwMode="auto">
            <a:xfrm>
              <a:off x="4140" y="2680"/>
              <a:ext cx="1200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46178" name="AutoShape 223"/>
            <p:cNvSpPr>
              <a:spLocks noChangeArrowheads="1"/>
            </p:cNvSpPr>
            <p:nvPr/>
          </p:nvSpPr>
          <p:spPr bwMode="auto">
            <a:xfrm>
              <a:off x="4208" y="2713"/>
              <a:ext cx="1070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46179" name="Oval 224"/>
            <p:cNvSpPr>
              <a:spLocks noChangeArrowheads="1"/>
            </p:cNvSpPr>
            <p:nvPr/>
          </p:nvSpPr>
          <p:spPr bwMode="auto">
            <a:xfrm>
              <a:off x="4309" y="2384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46180" name="Oval 225"/>
            <p:cNvSpPr>
              <a:spLocks noChangeArrowheads="1"/>
            </p:cNvSpPr>
            <p:nvPr/>
          </p:nvSpPr>
          <p:spPr bwMode="auto">
            <a:xfrm>
              <a:off x="4484" y="2384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4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46181" name="Oval 226"/>
            <p:cNvSpPr>
              <a:spLocks noChangeArrowheads="1"/>
            </p:cNvSpPr>
            <p:nvPr/>
          </p:nvSpPr>
          <p:spPr bwMode="auto">
            <a:xfrm>
              <a:off x="4664" y="2384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46182" name="Rectangle 227"/>
            <p:cNvSpPr>
              <a:spLocks noChangeArrowheads="1"/>
            </p:cNvSpPr>
            <p:nvPr/>
          </p:nvSpPr>
          <p:spPr bwMode="auto">
            <a:xfrm>
              <a:off x="5064" y="1836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/>
            </a:p>
          </p:txBody>
        </p:sp>
      </p:grpSp>
      <p:grpSp>
        <p:nvGrpSpPr>
          <p:cNvPr id="63535" name="Group 231"/>
          <p:cNvGrpSpPr>
            <a:grpSpLocks/>
          </p:cNvGrpSpPr>
          <p:nvPr/>
        </p:nvGrpSpPr>
        <p:grpSpPr bwMode="auto">
          <a:xfrm>
            <a:off x="5486400" y="3141663"/>
            <a:ext cx="1101725" cy="549275"/>
            <a:chOff x="3428" y="1798"/>
            <a:chExt cx="694" cy="346"/>
          </a:xfrm>
        </p:grpSpPr>
        <p:grpSp>
          <p:nvGrpSpPr>
            <p:cNvPr id="63539" name="Group 229"/>
            <p:cNvGrpSpPr>
              <a:grpSpLocks/>
            </p:cNvGrpSpPr>
            <p:nvPr/>
          </p:nvGrpSpPr>
          <p:grpSpPr bwMode="auto">
            <a:xfrm>
              <a:off x="3628" y="1798"/>
              <a:ext cx="494" cy="346"/>
              <a:chOff x="4420" y="878"/>
              <a:chExt cx="614" cy="458"/>
            </a:xfrm>
          </p:grpSpPr>
          <p:pic>
            <p:nvPicPr>
              <p:cNvPr id="63541" name="Picture 173" descr="laptop_keyboar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4420" y="1108"/>
                <a:ext cx="527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542" name="Freeform 174"/>
              <p:cNvSpPr>
                <a:spLocks/>
              </p:cNvSpPr>
              <p:nvPr/>
            </p:nvSpPr>
            <p:spPr bwMode="auto">
              <a:xfrm>
                <a:off x="4595" y="888"/>
                <a:ext cx="424" cy="297"/>
              </a:xfrm>
              <a:custGeom>
                <a:avLst/>
                <a:gdLst>
                  <a:gd name="T0" fmla="*/ 0 w 2982"/>
                  <a:gd name="T1" fmla="*/ 0 h 2442"/>
                  <a:gd name="T2" fmla="*/ 0 w 2982"/>
                  <a:gd name="T3" fmla="*/ 0 h 2442"/>
                  <a:gd name="T4" fmla="*/ 0 w 2982"/>
                  <a:gd name="T5" fmla="*/ 0 h 2442"/>
                  <a:gd name="T6" fmla="*/ 0 w 2982"/>
                  <a:gd name="T7" fmla="*/ 0 h 2442"/>
                  <a:gd name="T8" fmla="*/ 0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63543" name="Picture 175" descr="scree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6" y="895"/>
                <a:ext cx="385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544" name="Freeform 176"/>
              <p:cNvSpPr>
                <a:spLocks/>
              </p:cNvSpPr>
              <p:nvPr/>
            </p:nvSpPr>
            <p:spPr bwMode="auto">
              <a:xfrm>
                <a:off x="4672" y="879"/>
                <a:ext cx="359" cy="55"/>
              </a:xfrm>
              <a:custGeom>
                <a:avLst/>
                <a:gdLst>
                  <a:gd name="T0" fmla="*/ 0 w 2528"/>
                  <a:gd name="T1" fmla="*/ 0 h 455"/>
                  <a:gd name="T2" fmla="*/ 0 w 2528"/>
                  <a:gd name="T3" fmla="*/ 0 h 455"/>
                  <a:gd name="T4" fmla="*/ 0 w 2528"/>
                  <a:gd name="T5" fmla="*/ 0 h 455"/>
                  <a:gd name="T6" fmla="*/ 0 w 2528"/>
                  <a:gd name="T7" fmla="*/ 0 h 455"/>
                  <a:gd name="T8" fmla="*/ 0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45" name="Freeform 177"/>
              <p:cNvSpPr>
                <a:spLocks/>
              </p:cNvSpPr>
              <p:nvPr/>
            </p:nvSpPr>
            <p:spPr bwMode="auto">
              <a:xfrm>
                <a:off x="4591" y="878"/>
                <a:ext cx="100" cy="230"/>
              </a:xfrm>
              <a:custGeom>
                <a:avLst/>
                <a:gdLst>
                  <a:gd name="T0" fmla="*/ 0 w 702"/>
                  <a:gd name="T1" fmla="*/ 0 h 1893"/>
                  <a:gd name="T2" fmla="*/ 0 w 702"/>
                  <a:gd name="T3" fmla="*/ 0 h 1893"/>
                  <a:gd name="T4" fmla="*/ 0 w 702"/>
                  <a:gd name="T5" fmla="*/ 0 h 1893"/>
                  <a:gd name="T6" fmla="*/ 0 w 702"/>
                  <a:gd name="T7" fmla="*/ 0 h 1893"/>
                  <a:gd name="T8" fmla="*/ 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46" name="Freeform 178"/>
              <p:cNvSpPr>
                <a:spLocks/>
              </p:cNvSpPr>
              <p:nvPr/>
            </p:nvSpPr>
            <p:spPr bwMode="auto">
              <a:xfrm>
                <a:off x="4921" y="920"/>
                <a:ext cx="108" cy="265"/>
              </a:xfrm>
              <a:custGeom>
                <a:avLst/>
                <a:gdLst>
                  <a:gd name="T0" fmla="*/ 0 w 756"/>
                  <a:gd name="T1" fmla="*/ 0 h 2184"/>
                  <a:gd name="T2" fmla="*/ 0 w 756"/>
                  <a:gd name="T3" fmla="*/ 0 h 2184"/>
                  <a:gd name="T4" fmla="*/ 0 w 756"/>
                  <a:gd name="T5" fmla="*/ 0 h 2184"/>
                  <a:gd name="T6" fmla="*/ 0 w 756"/>
                  <a:gd name="T7" fmla="*/ 0 h 2184"/>
                  <a:gd name="T8" fmla="*/ 0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47" name="Freeform 179"/>
              <p:cNvSpPr>
                <a:spLocks/>
              </p:cNvSpPr>
              <p:nvPr/>
            </p:nvSpPr>
            <p:spPr bwMode="auto">
              <a:xfrm>
                <a:off x="4590" y="1097"/>
                <a:ext cx="394" cy="89"/>
              </a:xfrm>
              <a:custGeom>
                <a:avLst/>
                <a:gdLst>
                  <a:gd name="T0" fmla="*/ 0 w 2773"/>
                  <a:gd name="T1" fmla="*/ 0 h 738"/>
                  <a:gd name="T2" fmla="*/ 0 w 2773"/>
                  <a:gd name="T3" fmla="*/ 0 h 738"/>
                  <a:gd name="T4" fmla="*/ 0 w 2773"/>
                  <a:gd name="T5" fmla="*/ 0 h 738"/>
                  <a:gd name="T6" fmla="*/ 0 w 2773"/>
                  <a:gd name="T7" fmla="*/ 0 h 738"/>
                  <a:gd name="T8" fmla="*/ 0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48" name="Freeform 180"/>
              <p:cNvSpPr>
                <a:spLocks/>
              </p:cNvSpPr>
              <p:nvPr/>
            </p:nvSpPr>
            <p:spPr bwMode="auto">
              <a:xfrm>
                <a:off x="4933" y="922"/>
                <a:ext cx="101" cy="266"/>
              </a:xfrm>
              <a:custGeom>
                <a:avLst/>
                <a:gdLst>
                  <a:gd name="T0" fmla="*/ 0 w 637"/>
                  <a:gd name="T1" fmla="*/ 0 h 1659"/>
                  <a:gd name="T2" fmla="*/ 0 w 637"/>
                  <a:gd name="T3" fmla="*/ 0 h 1659"/>
                  <a:gd name="T4" fmla="*/ 0 w 637"/>
                  <a:gd name="T5" fmla="*/ 0 h 1659"/>
                  <a:gd name="T6" fmla="*/ 0 w 637"/>
                  <a:gd name="T7" fmla="*/ 0 h 1659"/>
                  <a:gd name="T8" fmla="*/ 0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49" name="Freeform 181"/>
              <p:cNvSpPr>
                <a:spLocks/>
              </p:cNvSpPr>
              <p:nvPr/>
            </p:nvSpPr>
            <p:spPr bwMode="auto">
              <a:xfrm>
                <a:off x="4590" y="1109"/>
                <a:ext cx="351" cy="88"/>
              </a:xfrm>
              <a:custGeom>
                <a:avLst/>
                <a:gdLst>
                  <a:gd name="T0" fmla="*/ 0 w 2216"/>
                  <a:gd name="T1" fmla="*/ 0 h 550"/>
                  <a:gd name="T2" fmla="*/ 0 w 2216"/>
                  <a:gd name="T3" fmla="*/ 0 h 550"/>
                  <a:gd name="T4" fmla="*/ 0 w 2216"/>
                  <a:gd name="T5" fmla="*/ 0 h 550"/>
                  <a:gd name="T6" fmla="*/ 0 w 2216"/>
                  <a:gd name="T7" fmla="*/ 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3550" name="Group 182"/>
              <p:cNvGrpSpPr>
                <a:grpSpLocks/>
              </p:cNvGrpSpPr>
              <p:nvPr/>
            </p:nvGrpSpPr>
            <p:grpSpPr bwMode="auto">
              <a:xfrm>
                <a:off x="4584" y="1203"/>
                <a:ext cx="119" cy="53"/>
                <a:chOff x="1740" y="2642"/>
                <a:chExt cx="752" cy="327"/>
              </a:xfrm>
            </p:grpSpPr>
            <p:sp>
              <p:nvSpPr>
                <p:cNvPr id="63557" name="Freeform 18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558" name="Freeform 18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559" name="Freeform 18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560" name="Freeform 18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561" name="Freeform 18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562" name="Freeform 18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3551" name="Freeform 189"/>
              <p:cNvSpPr>
                <a:spLocks/>
              </p:cNvSpPr>
              <p:nvPr/>
            </p:nvSpPr>
            <p:spPr bwMode="auto">
              <a:xfrm>
                <a:off x="4788" y="1211"/>
                <a:ext cx="144" cy="116"/>
              </a:xfrm>
              <a:custGeom>
                <a:avLst/>
                <a:gdLst>
                  <a:gd name="T0" fmla="*/ 0 w 990"/>
                  <a:gd name="T1" fmla="*/ 0 h 792"/>
                  <a:gd name="T2" fmla="*/ 0 w 990"/>
                  <a:gd name="T3" fmla="*/ 0 h 792"/>
                  <a:gd name="T4" fmla="*/ 0 w 990"/>
                  <a:gd name="T5" fmla="*/ 0 h 792"/>
                  <a:gd name="T6" fmla="*/ 0 w 990"/>
                  <a:gd name="T7" fmla="*/ 0 h 792"/>
                  <a:gd name="T8" fmla="*/ 0 w 990"/>
                  <a:gd name="T9" fmla="*/ 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52" name="Freeform 190"/>
              <p:cNvSpPr>
                <a:spLocks/>
              </p:cNvSpPr>
              <p:nvPr/>
            </p:nvSpPr>
            <p:spPr bwMode="auto">
              <a:xfrm>
                <a:off x="4420" y="1220"/>
                <a:ext cx="369" cy="10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53" name="Freeform 191"/>
              <p:cNvSpPr>
                <a:spLocks/>
              </p:cNvSpPr>
              <p:nvPr/>
            </p:nvSpPr>
            <p:spPr bwMode="auto">
              <a:xfrm>
                <a:off x="4420" y="1201"/>
                <a:ext cx="4" cy="21"/>
              </a:xfrm>
              <a:custGeom>
                <a:avLst/>
                <a:gdLst>
                  <a:gd name="T0" fmla="*/ 0 w 26"/>
                  <a:gd name="T1" fmla="*/ 0 h 147"/>
                  <a:gd name="T2" fmla="*/ 0 w 26"/>
                  <a:gd name="T3" fmla="*/ 0 h 147"/>
                  <a:gd name="T4" fmla="*/ 0 w 26"/>
                  <a:gd name="T5" fmla="*/ 0 h 147"/>
                  <a:gd name="T6" fmla="*/ 0 w 26"/>
                  <a:gd name="T7" fmla="*/ 0 h 147"/>
                  <a:gd name="T8" fmla="*/ 0 w 26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54" name="Freeform 192"/>
              <p:cNvSpPr>
                <a:spLocks/>
              </p:cNvSpPr>
              <p:nvPr/>
            </p:nvSpPr>
            <p:spPr bwMode="auto">
              <a:xfrm>
                <a:off x="4421" y="1114"/>
                <a:ext cx="171" cy="88"/>
              </a:xfrm>
              <a:custGeom>
                <a:avLst/>
                <a:gdLst>
                  <a:gd name="T0" fmla="*/ 0 w 1176"/>
                  <a:gd name="T1" fmla="*/ 0 h 606"/>
                  <a:gd name="T2" fmla="*/ 0 w 1176"/>
                  <a:gd name="T3" fmla="*/ 0 h 606"/>
                  <a:gd name="T4" fmla="*/ 0 w 1176"/>
                  <a:gd name="T5" fmla="*/ 0 h 606"/>
                  <a:gd name="T6" fmla="*/ 0 w 1176"/>
                  <a:gd name="T7" fmla="*/ 0 h 606"/>
                  <a:gd name="T8" fmla="*/ 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55" name="Freeform 193"/>
              <p:cNvSpPr>
                <a:spLocks/>
              </p:cNvSpPr>
              <p:nvPr/>
            </p:nvSpPr>
            <p:spPr bwMode="auto">
              <a:xfrm>
                <a:off x="4432" y="1205"/>
                <a:ext cx="350" cy="102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56" name="Freeform 194"/>
              <p:cNvSpPr>
                <a:spLocks/>
              </p:cNvSpPr>
              <p:nvPr/>
            </p:nvSpPr>
            <p:spPr bwMode="auto">
              <a:xfrm flipV="1">
                <a:off x="4782" y="1198"/>
                <a:ext cx="142" cy="10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136" name="Line 230"/>
            <p:cNvSpPr>
              <a:spLocks noChangeShapeType="1"/>
            </p:cNvSpPr>
            <p:nvPr/>
          </p:nvSpPr>
          <p:spPr bwMode="auto">
            <a:xfrm flipH="1">
              <a:off x="3428" y="2002"/>
              <a:ext cx="2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6132" name="AutoShape 232"/>
          <p:cNvSpPr>
            <a:spLocks noChangeArrowheads="1"/>
          </p:cNvSpPr>
          <p:nvPr/>
        </p:nvSpPr>
        <p:spPr bwMode="auto">
          <a:xfrm>
            <a:off x="5754688" y="3698875"/>
            <a:ext cx="976312" cy="374650"/>
          </a:xfrm>
          <a:prstGeom prst="leftArrow">
            <a:avLst>
              <a:gd name="adj1" fmla="val 50000"/>
              <a:gd name="adj2" fmla="val 65148"/>
            </a:avLst>
          </a:prstGeom>
          <a:gradFill rotWithShape="1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6133" name="Line 233"/>
          <p:cNvSpPr>
            <a:spLocks noChangeShapeType="1"/>
          </p:cNvSpPr>
          <p:nvPr/>
        </p:nvSpPr>
        <p:spPr bwMode="auto">
          <a:xfrm flipH="1">
            <a:off x="4268788" y="2954338"/>
            <a:ext cx="31432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7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17688</TotalTime>
  <Words>2107</Words>
  <Application>Microsoft Macintosh PowerPoint</Application>
  <PresentationFormat>On-screen Show (4:3)</PresentationFormat>
  <Paragraphs>472</Paragraphs>
  <Slides>26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05-Internetworking -2  (Chapter 3)</vt:lpstr>
      <vt:lpstr>IP addressing: Classful Addressing</vt:lpstr>
      <vt:lpstr>IP addressing: CIDR</vt:lpstr>
      <vt:lpstr>Subnets</vt:lpstr>
      <vt:lpstr>Subnets</vt:lpstr>
      <vt:lpstr>Subnets</vt:lpstr>
      <vt:lpstr>IP addresses: how to get one?</vt:lpstr>
      <vt:lpstr>DHCP: Dynamic Host Configuration Protocol</vt:lpstr>
      <vt:lpstr>DHCP client-server scenario</vt:lpstr>
      <vt:lpstr>DHCP client-server scenario</vt:lpstr>
      <vt:lpstr>DHCP: more than IP addresses</vt:lpstr>
      <vt:lpstr>DHCP: example</vt:lpstr>
      <vt:lpstr>DHCP: example</vt:lpstr>
      <vt:lpstr>DHCP: Wireshark output (home LAN)</vt:lpstr>
      <vt:lpstr>IP addresses: how to get one?</vt:lpstr>
      <vt:lpstr>Hierarchical addressing: route aggregation</vt:lpstr>
      <vt:lpstr>Hierarchical addressing: more specific routes</vt:lpstr>
      <vt:lpstr>IP addressing: the last word...</vt:lpstr>
      <vt:lpstr>NAT: network address translation</vt:lpstr>
      <vt:lpstr>NAT: network address translation</vt:lpstr>
      <vt:lpstr>NAT: network address translation</vt:lpstr>
      <vt:lpstr>NAT: network address translation</vt:lpstr>
      <vt:lpstr>NAT: network address translation</vt:lpstr>
      <vt:lpstr>NAT traversal problem</vt:lpstr>
      <vt:lpstr>NAT traversal problem</vt:lpstr>
      <vt:lpstr>NAT traversal problem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 Overriding  &amp; final access modifier</dc:title>
  <dc:creator>Danny</dc:creator>
  <cp:lastModifiedBy>UMKC Faculty and Staff</cp:lastModifiedBy>
  <cp:revision>583</cp:revision>
  <dcterms:created xsi:type="dcterms:W3CDTF">2006-08-16T00:00:00Z</dcterms:created>
  <dcterms:modified xsi:type="dcterms:W3CDTF">2015-10-17T19:42:41Z</dcterms:modified>
</cp:coreProperties>
</file>