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73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276" r:id="rId56"/>
    <p:sldId id="277" r:id="rId57"/>
    <p:sldId id="274" r:id="rId58"/>
    <p:sldId id="275" r:id="rId5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72" autoAdjust="0"/>
    <p:restoredTop sz="86481" autoAdjust="0"/>
  </p:normalViewPr>
  <p:slideViewPr>
    <p:cSldViewPr>
      <p:cViewPr varScale="1">
        <p:scale>
          <a:sx n="53" d="100"/>
          <a:sy n="53" d="100"/>
        </p:scale>
        <p:origin x="-8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06F41-F659-41D1-A0D1-193D8BBF4509}" type="datetimeFigureOut">
              <a:rPr lang="ko-KR" altLang="en-US" smtClean="0"/>
              <a:pPr/>
              <a:t>10/27/15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3157-DBE4-48C9-8C3A-8D6B9E256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9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C15110-99DA-4AB7-B0A7-5BBC00C0542F}" type="datetimeFigureOut">
              <a:rPr lang="ko-KR" altLang="en-US" smtClean="0"/>
              <a:pPr/>
              <a:t>10/27/15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C9DD7C-7A53-4E7A-A4A3-DFFCEC820A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47F7BCA3-9E48-5844-8235-6948E44234A0}" type="datetime3">
              <a:rPr lang="en-US" sz="1300">
                <a:latin typeface="Times New Roman" charset="0"/>
              </a:rPr>
              <a:pPr/>
              <a:t>27 October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748C4399-2F47-694A-82FC-65341F09E928}" type="slidenum">
              <a:rPr lang="en-US" sz="1300">
                <a:latin typeface="Times New Roman" charset="0"/>
              </a:rPr>
              <a:pPr/>
              <a:t>55</a:t>
            </a:fld>
            <a:endParaRPr lang="en-US" sz="1300">
              <a:latin typeface="Times New Roman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00C9321E-64DB-3342-987D-3919F18785A0}" type="datetime3">
              <a:rPr lang="en-US" sz="1300">
                <a:latin typeface="Times New Roman" charset="0"/>
              </a:rPr>
              <a:pPr/>
              <a:t>27 October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21CAD4F0-EE1C-9D42-B97A-2B3855E020B6}" type="slidenum">
              <a:rPr lang="en-US" sz="1300">
                <a:latin typeface="Times New Roman" charset="0"/>
              </a:rPr>
              <a:pPr/>
              <a:t>56</a:t>
            </a:fld>
            <a:endParaRPr lang="en-US" sz="1300">
              <a:latin typeface="Times New Roman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8279859B-6760-5B4B-9C6D-B3934F4356F4}" type="datetime3">
              <a:rPr lang="en-US" sz="1300">
                <a:latin typeface="Times New Roman" charset="0"/>
              </a:rPr>
              <a:pPr/>
              <a:t>27 October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F17B7AF4-D2DE-774F-9727-74B0AB794846}" type="slidenum">
              <a:rPr lang="en-US" sz="1300">
                <a:latin typeface="Times New Roman" charset="0"/>
              </a:rPr>
              <a:pPr/>
              <a:t>57</a:t>
            </a:fld>
            <a:endParaRPr lang="en-US" sz="1300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08B161F7-7F9B-9D40-B34C-21EAAE55F01A}" type="datetime3">
              <a:rPr lang="en-US" sz="1300">
                <a:latin typeface="Times New Roman" charset="0"/>
              </a:rPr>
              <a:pPr/>
              <a:t>27 October 2015</a:t>
            </a:fld>
            <a:endParaRPr lang="en-US" sz="1300">
              <a:latin typeface="Times New Roman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899A12AC-AED8-CC47-8021-E8BCAFDFAFF1}" type="slidenum">
              <a:rPr lang="en-US" sz="1300">
                <a:latin typeface="Times New Roman" charset="0"/>
              </a:rPr>
              <a:pPr/>
              <a:t>58</a:t>
            </a:fld>
            <a:endParaRPr lang="en-US" sz="1300">
              <a:latin typeface="Times New Roman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AC714C-8002-463C-9D31-30135197C358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F14B67-8079-4B05-B683-0975D47881F2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D3066E-7EB5-4720-B299-1FAAE9B38C69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F463F6-F0A6-44F6-8F6C-697E198DA132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3EC812-4A8F-43AC-A81F-F7CCDC1BE638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A5B57E-5AC4-4CCF-B8AF-5C7CA49F2124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341B90-E999-423A-9325-27F0C2370E9C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73D785-E532-4302-96F7-283B0CBF1682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96ACE6-8B56-41CB-9F58-21BE5B6DE0FA}" type="datetime1">
              <a:rPr lang="en-US" altLang="ko-KR" smtClean="0"/>
              <a:pPr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05-Internetworking -3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Chapter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1" name="Group 2"/>
          <p:cNvGrpSpPr>
            <a:grpSpLocks/>
          </p:cNvGrpSpPr>
          <p:nvPr/>
        </p:nvGrpSpPr>
        <p:grpSpPr bwMode="auto">
          <a:xfrm>
            <a:off x="3851275" y="4497388"/>
            <a:ext cx="2847975" cy="1481137"/>
            <a:chOff x="291" y="3093"/>
            <a:chExt cx="1794" cy="933"/>
          </a:xfrm>
        </p:grpSpPr>
        <p:grpSp>
          <p:nvGrpSpPr>
            <p:cNvPr id="94288" name="Group 3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94292" name="Freeform 4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293" name="Group 5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94328" name="Group 6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94347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94348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94349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grpSp>
                <p:nvGrpSpPr>
                  <p:cNvPr id="9435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9435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54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489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489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94329" name="Group 15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94339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94340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94341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grpSp>
                <p:nvGrpSpPr>
                  <p:cNvPr id="9434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9434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4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488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488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94330" name="Group 24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94331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94332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sp>
                <p:nvSpPr>
                  <p:cNvPr id="94333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Times New Roman" charset="0"/>
                      <a:cs typeface="Arial" charset="0"/>
                    </a:endParaRPr>
                  </a:p>
                </p:txBody>
              </p:sp>
              <p:grpSp>
                <p:nvGrpSpPr>
                  <p:cNvPr id="9433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9433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33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4880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488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94294" name="Freeform 33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5" name="Freeform 34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6" name="Freeform 35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74 w 294"/>
                  <a:gd name="T3" fmla="*/ 5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7" name="Freeform 36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Freeform 37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14 h 500"/>
                  <a:gd name="T2" fmla="*/ 258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9" name="Freeform 38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2261 w 370"/>
                  <a:gd name="T1" fmla="*/ 689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0" name="Freeform 39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8 w 176"/>
                  <a:gd name="T1" fmla="*/ 13 h 412"/>
                  <a:gd name="T2" fmla="*/ 9 w 176"/>
                  <a:gd name="T3" fmla="*/ 13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301" name="Group 40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9432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43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432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4323" name="Group 4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4326" name="Freeform 4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327" name="Freeform 4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869" name="Line 47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870" name="Line 48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4302" name="Group 49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9431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431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431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4315" name="Group 5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4318" name="Freeform 5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319" name="Freeform 5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861" name="Line 56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862" name="Line 57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4303" name="Group 58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9430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430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430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4307" name="Group 6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4310" name="Freeform 6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311" name="Freeform 6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853" name="Line 65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4854" name="Line 66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74834" name="Text Box 67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1</a:t>
              </a:r>
            </a:p>
          </p:txBody>
        </p:sp>
        <p:sp>
          <p:nvSpPr>
            <p:cNvPr id="74835" name="Text Box 68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cs typeface="+mn-cs"/>
                </a:rPr>
                <a:t>2</a:t>
              </a:r>
            </a:p>
          </p:txBody>
        </p:sp>
        <p:sp>
          <p:nvSpPr>
            <p:cNvPr id="74836" name="Text Box 69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>
                  <a:cs typeface="+mn-cs"/>
                </a:rPr>
                <a:t>3</a:t>
              </a:r>
            </a:p>
          </p:txBody>
        </p:sp>
      </p:grpSp>
      <p:sp>
        <p:nvSpPr>
          <p:cNvPr id="94212" name="Freeform 72"/>
          <p:cNvSpPr>
            <a:spLocks/>
          </p:cNvSpPr>
          <p:nvPr/>
        </p:nvSpPr>
        <p:spPr bwMode="auto">
          <a:xfrm>
            <a:off x="2397125" y="3743325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Rectangle 73"/>
          <p:cNvSpPr>
            <a:spLocks noChangeArrowheads="1"/>
          </p:cNvSpPr>
          <p:nvPr/>
        </p:nvSpPr>
        <p:spPr bwMode="auto">
          <a:xfrm>
            <a:off x="2176463" y="1417638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59" name="Oval 74"/>
          <p:cNvSpPr>
            <a:spLocks noChangeArrowheads="1"/>
          </p:cNvSpPr>
          <p:nvPr/>
        </p:nvSpPr>
        <p:spPr bwMode="auto">
          <a:xfrm>
            <a:off x="2513013" y="1470025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0" name="Rectangle 75"/>
          <p:cNvSpPr>
            <a:spLocks noChangeArrowheads="1"/>
          </p:cNvSpPr>
          <p:nvPr/>
        </p:nvSpPr>
        <p:spPr bwMode="auto">
          <a:xfrm>
            <a:off x="2457450" y="4806950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1" name="Rectangle 76"/>
          <p:cNvSpPr>
            <a:spLocks noChangeArrowheads="1"/>
          </p:cNvSpPr>
          <p:nvPr/>
        </p:nvSpPr>
        <p:spPr bwMode="auto">
          <a:xfrm>
            <a:off x="2433638" y="4830763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2" name="Line 77"/>
          <p:cNvSpPr>
            <a:spLocks noChangeShapeType="1"/>
          </p:cNvSpPr>
          <p:nvPr/>
        </p:nvSpPr>
        <p:spPr bwMode="auto">
          <a:xfrm>
            <a:off x="3459163" y="4962525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3" name="Rectangle 78"/>
          <p:cNvSpPr>
            <a:spLocks noChangeArrowheads="1"/>
          </p:cNvSpPr>
          <p:nvPr/>
        </p:nvSpPr>
        <p:spPr bwMode="auto">
          <a:xfrm>
            <a:off x="3062288" y="4833938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4" name="Text Box 79"/>
          <p:cNvSpPr txBox="1">
            <a:spLocks noChangeArrowheads="1"/>
          </p:cNvSpPr>
          <p:nvPr/>
        </p:nvSpPr>
        <p:spPr bwMode="auto">
          <a:xfrm>
            <a:off x="3014663" y="48069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endParaRPr lang="en-US" sz="1200" smtClean="0"/>
          </a:p>
        </p:txBody>
      </p:sp>
      <p:sp>
        <p:nvSpPr>
          <p:cNvPr id="74765" name="Text Box 80"/>
          <p:cNvSpPr txBox="1">
            <a:spLocks noChangeArrowheads="1"/>
          </p:cNvSpPr>
          <p:nvPr/>
        </p:nvSpPr>
        <p:spPr bwMode="auto">
          <a:xfrm>
            <a:off x="1298575" y="4135438"/>
            <a:ext cx="24653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600" smtClean="0"/>
              <a:t>IP destination address in </a:t>
            </a:r>
          </a:p>
          <a:p>
            <a:pPr eaLnBrk="1" hangingPunct="1">
              <a:defRPr/>
            </a:pPr>
            <a:r>
              <a:rPr lang="en-US" sz="1600" smtClean="0"/>
              <a:t>arriving packet</a:t>
            </a:r>
            <a:r>
              <a:rPr lang="ja-JP" altLang="en-US" sz="1600" smtClean="0"/>
              <a:t>’</a:t>
            </a:r>
            <a:r>
              <a:rPr lang="en-US" altLang="ja-JP" sz="1600" smtClean="0"/>
              <a:t>s header</a:t>
            </a:r>
            <a:endParaRPr lang="en-US" sz="1600" smtClean="0"/>
          </a:p>
        </p:txBody>
      </p:sp>
      <p:sp>
        <p:nvSpPr>
          <p:cNvPr id="74766" name="Line 81"/>
          <p:cNvSpPr>
            <a:spLocks noChangeShapeType="1"/>
          </p:cNvSpPr>
          <p:nvPr/>
        </p:nvSpPr>
        <p:spPr bwMode="auto">
          <a:xfrm flipH="1">
            <a:off x="2681288" y="5092700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67" name="Text Box 82"/>
          <p:cNvSpPr txBox="1">
            <a:spLocks noChangeArrowheads="1"/>
          </p:cNvSpPr>
          <p:nvPr/>
        </p:nvSpPr>
        <p:spPr bwMode="auto">
          <a:xfrm>
            <a:off x="2641600" y="1627188"/>
            <a:ext cx="1863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b="1" smtClean="0">
                <a:solidFill>
                  <a:srgbClr val="CC0000"/>
                </a:solidFill>
                <a:cs typeface="+mn-cs"/>
              </a:rPr>
              <a:t>routing algorithm</a:t>
            </a:r>
          </a:p>
        </p:txBody>
      </p:sp>
      <p:sp>
        <p:nvSpPr>
          <p:cNvPr id="74768" name="Rectangle 83"/>
          <p:cNvSpPr>
            <a:spLocks noChangeArrowheads="1"/>
          </p:cNvSpPr>
          <p:nvPr/>
        </p:nvSpPr>
        <p:spPr bwMode="auto">
          <a:xfrm>
            <a:off x="2387600" y="2363788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69" name="Text Box 84"/>
          <p:cNvSpPr txBox="1">
            <a:spLocks noChangeArrowheads="1"/>
          </p:cNvSpPr>
          <p:nvPr/>
        </p:nvSpPr>
        <p:spPr bwMode="auto">
          <a:xfrm>
            <a:off x="2503488" y="2327275"/>
            <a:ext cx="201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smtClean="0">
                <a:solidFill>
                  <a:srgbClr val="CC0000"/>
                </a:solidFill>
                <a:cs typeface="+mn-cs"/>
              </a:rPr>
              <a:t>local forwarding table</a:t>
            </a:r>
          </a:p>
        </p:txBody>
      </p:sp>
      <p:sp>
        <p:nvSpPr>
          <p:cNvPr id="74770" name="Text Box 85"/>
          <p:cNvSpPr txBox="1">
            <a:spLocks noChangeArrowheads="1"/>
          </p:cNvSpPr>
          <p:nvPr/>
        </p:nvSpPr>
        <p:spPr bwMode="auto">
          <a:xfrm>
            <a:off x="2430463" y="2574925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>
                <a:cs typeface="+mn-cs"/>
              </a:rPr>
              <a:t>dest address</a:t>
            </a:r>
          </a:p>
        </p:txBody>
      </p:sp>
      <p:sp>
        <p:nvSpPr>
          <p:cNvPr id="74771" name="Text Box 86"/>
          <p:cNvSpPr txBox="1">
            <a:spLocks noChangeArrowheads="1"/>
          </p:cNvSpPr>
          <p:nvPr/>
        </p:nvSpPr>
        <p:spPr bwMode="auto">
          <a:xfrm>
            <a:off x="3619500" y="257651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>
                <a:cs typeface="+mn-cs"/>
              </a:rPr>
              <a:t>output  link</a:t>
            </a:r>
          </a:p>
        </p:txBody>
      </p:sp>
      <p:sp>
        <p:nvSpPr>
          <p:cNvPr id="74772" name="Line 87"/>
          <p:cNvSpPr>
            <a:spLocks noChangeShapeType="1"/>
          </p:cNvSpPr>
          <p:nvPr/>
        </p:nvSpPr>
        <p:spPr bwMode="auto">
          <a:xfrm>
            <a:off x="3695700" y="2587625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3" name="Text Box 88"/>
          <p:cNvSpPr txBox="1">
            <a:spLocks noChangeArrowheads="1"/>
          </p:cNvSpPr>
          <p:nvPr/>
        </p:nvSpPr>
        <p:spPr bwMode="auto">
          <a:xfrm>
            <a:off x="2417763" y="2859088"/>
            <a:ext cx="128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1</a:t>
            </a:r>
          </a:p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2</a:t>
            </a:r>
          </a:p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3</a:t>
            </a:r>
          </a:p>
          <a:p>
            <a:pPr algn="r" eaLnBrk="1" hangingPunct="1">
              <a:defRPr/>
            </a:pPr>
            <a:r>
              <a:rPr lang="en-US" sz="1200" smtClean="0">
                <a:cs typeface="+mn-cs"/>
              </a:rPr>
              <a:t>address-range 4</a:t>
            </a:r>
          </a:p>
        </p:txBody>
      </p:sp>
      <p:sp>
        <p:nvSpPr>
          <p:cNvPr id="74774" name="Text Box 89"/>
          <p:cNvSpPr txBox="1">
            <a:spLocks noChangeArrowheads="1"/>
          </p:cNvSpPr>
          <p:nvPr/>
        </p:nvSpPr>
        <p:spPr bwMode="auto">
          <a:xfrm>
            <a:off x="3711575" y="2859088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3</a:t>
            </a:r>
          </a:p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2</a:t>
            </a:r>
          </a:p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2</a:t>
            </a:r>
          </a:p>
          <a:p>
            <a:pPr algn="ctr" eaLnBrk="1" hangingPunct="1">
              <a:defRPr/>
            </a:pPr>
            <a:r>
              <a:rPr lang="en-US" sz="1200" smtClean="0">
                <a:cs typeface="+mn-cs"/>
              </a:rPr>
              <a:t>1</a:t>
            </a:r>
          </a:p>
        </p:txBody>
      </p:sp>
      <p:sp>
        <p:nvSpPr>
          <p:cNvPr id="74775" name="Line 90"/>
          <p:cNvSpPr>
            <a:spLocks noChangeShapeType="1"/>
          </p:cNvSpPr>
          <p:nvPr/>
        </p:nvSpPr>
        <p:spPr bwMode="auto">
          <a:xfrm>
            <a:off x="2409825" y="2840038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6" name="Line 91"/>
          <p:cNvSpPr>
            <a:spLocks noChangeShapeType="1"/>
          </p:cNvSpPr>
          <p:nvPr/>
        </p:nvSpPr>
        <p:spPr bwMode="auto">
          <a:xfrm>
            <a:off x="2392363" y="2592388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77" name="AutoShape 92"/>
          <p:cNvSpPr>
            <a:spLocks noChangeArrowheads="1"/>
          </p:cNvSpPr>
          <p:nvPr/>
        </p:nvSpPr>
        <p:spPr bwMode="auto">
          <a:xfrm rot="5400000">
            <a:off x="3466306" y="2082007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778" name="Line 93"/>
          <p:cNvSpPr>
            <a:spLocks noChangeShapeType="1"/>
          </p:cNvSpPr>
          <p:nvPr/>
        </p:nvSpPr>
        <p:spPr bwMode="auto">
          <a:xfrm>
            <a:off x="2843213" y="4524375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34" name="Freeform 94"/>
          <p:cNvSpPr>
            <a:spLocks/>
          </p:cNvSpPr>
          <p:nvPr/>
        </p:nvSpPr>
        <p:spPr bwMode="auto">
          <a:xfrm>
            <a:off x="3916363" y="5014913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CC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Freeform 95"/>
          <p:cNvSpPr>
            <a:spLocks/>
          </p:cNvSpPr>
          <p:nvPr/>
        </p:nvSpPr>
        <p:spPr bwMode="auto">
          <a:xfrm flipH="1">
            <a:off x="6249988" y="45783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6" name="Freeform 96"/>
          <p:cNvSpPr>
            <a:spLocks/>
          </p:cNvSpPr>
          <p:nvPr/>
        </p:nvSpPr>
        <p:spPr bwMode="auto">
          <a:xfrm flipH="1">
            <a:off x="5240338" y="430530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7" name="Freeform 97"/>
          <p:cNvSpPr>
            <a:spLocks/>
          </p:cNvSpPr>
          <p:nvPr/>
        </p:nvSpPr>
        <p:spPr bwMode="auto">
          <a:xfrm flipH="1" flipV="1">
            <a:off x="5908675" y="5851525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8" name="Freeform 98"/>
          <p:cNvSpPr>
            <a:spLocks/>
          </p:cNvSpPr>
          <p:nvPr/>
        </p:nvSpPr>
        <p:spPr bwMode="auto">
          <a:xfrm flipH="1" flipV="1">
            <a:off x="4559300" y="5835650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9" name="Freeform 99"/>
          <p:cNvSpPr>
            <a:spLocks/>
          </p:cNvSpPr>
          <p:nvPr/>
        </p:nvSpPr>
        <p:spPr bwMode="auto">
          <a:xfrm flipH="1" flipV="1">
            <a:off x="5199063" y="5543550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240" name="Group 100"/>
          <p:cNvGrpSpPr>
            <a:grpSpLocks/>
          </p:cNvGrpSpPr>
          <p:nvPr/>
        </p:nvGrpSpPr>
        <p:grpSpPr bwMode="auto">
          <a:xfrm>
            <a:off x="5248275" y="3860800"/>
            <a:ext cx="550863" cy="452438"/>
            <a:chOff x="2886" y="1668"/>
            <a:chExt cx="347" cy="285"/>
          </a:xfrm>
        </p:grpSpPr>
        <p:sp>
          <p:nvSpPr>
            <p:cNvPr id="74826" name="Rectangle 101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7" name="Oval 102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8" name="Rectangle 103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9" name="Line 104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30" name="Line 105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31" name="Line 106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32" name="AutoShape 107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4241" name="Group 108"/>
          <p:cNvGrpSpPr>
            <a:grpSpLocks/>
          </p:cNvGrpSpPr>
          <p:nvPr/>
        </p:nvGrpSpPr>
        <p:grpSpPr bwMode="auto">
          <a:xfrm>
            <a:off x="6261100" y="4133850"/>
            <a:ext cx="550863" cy="452438"/>
            <a:chOff x="2886" y="1668"/>
            <a:chExt cx="347" cy="285"/>
          </a:xfrm>
        </p:grpSpPr>
        <p:sp>
          <p:nvSpPr>
            <p:cNvPr id="74819" name="Rectangle 109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0" name="Oval 110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1" name="Rectangle 111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2" name="Line 112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3" name="Line 113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4" name="Line 114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25" name="AutoShape 115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4242" name="Group 116"/>
          <p:cNvGrpSpPr>
            <a:grpSpLocks/>
          </p:cNvGrpSpPr>
          <p:nvPr/>
        </p:nvGrpSpPr>
        <p:grpSpPr bwMode="auto">
          <a:xfrm>
            <a:off x="5891213" y="6210300"/>
            <a:ext cx="550862" cy="452438"/>
            <a:chOff x="2886" y="1668"/>
            <a:chExt cx="347" cy="285"/>
          </a:xfrm>
        </p:grpSpPr>
        <p:sp>
          <p:nvSpPr>
            <p:cNvPr id="74812" name="Rectangle 117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3" name="Oval 118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4" name="Rectangle 119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6" name="Line 121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7" name="Line 122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8" name="AutoShape 123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4243" name="Group 124"/>
          <p:cNvGrpSpPr>
            <a:grpSpLocks/>
          </p:cNvGrpSpPr>
          <p:nvPr/>
        </p:nvGrpSpPr>
        <p:grpSpPr bwMode="auto">
          <a:xfrm>
            <a:off x="5195888" y="5991225"/>
            <a:ext cx="550862" cy="452438"/>
            <a:chOff x="2886" y="1668"/>
            <a:chExt cx="347" cy="285"/>
          </a:xfrm>
        </p:grpSpPr>
        <p:sp>
          <p:nvSpPr>
            <p:cNvPr id="74805" name="Rectangle 125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6" name="Oval 126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7" name="Rectangle 127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8" name="Line 128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9" name="Line 129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0" name="Line 130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11" name="AutoShape 131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4244" name="Group 132"/>
          <p:cNvGrpSpPr>
            <a:grpSpLocks/>
          </p:cNvGrpSpPr>
          <p:nvPr/>
        </p:nvGrpSpPr>
        <p:grpSpPr bwMode="auto">
          <a:xfrm>
            <a:off x="4540250" y="6183313"/>
            <a:ext cx="550863" cy="452437"/>
            <a:chOff x="2886" y="1668"/>
            <a:chExt cx="347" cy="285"/>
          </a:xfrm>
        </p:grpSpPr>
        <p:sp>
          <p:nvSpPr>
            <p:cNvPr id="74798" name="Rectangle 133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99" name="Oval 134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0" name="Rectangle 135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1" name="Line 136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2" name="Line 137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3" name="Line 138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804" name="AutoShape 139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4790" name="Rectangle 144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894762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Interplay between routing, forwarding</a:t>
            </a:r>
          </a:p>
        </p:txBody>
      </p:sp>
      <p:grpSp>
        <p:nvGrpSpPr>
          <p:cNvPr id="778388" name="Group 148"/>
          <p:cNvGrpSpPr>
            <a:grpSpLocks/>
          </p:cNvGrpSpPr>
          <p:nvPr/>
        </p:nvGrpSpPr>
        <p:grpSpPr bwMode="auto">
          <a:xfrm>
            <a:off x="4416425" y="1447800"/>
            <a:ext cx="4435475" cy="641350"/>
            <a:chOff x="2782" y="912"/>
            <a:chExt cx="2794" cy="404"/>
          </a:xfrm>
        </p:grpSpPr>
        <p:sp>
          <p:nvSpPr>
            <p:cNvPr id="74796" name="Line 146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97" name="Text Box 147"/>
            <p:cNvSpPr txBox="1">
              <a:spLocks noChangeArrowheads="1"/>
            </p:cNvSpPr>
            <p:nvPr/>
          </p:nvSpPr>
          <p:spPr bwMode="auto">
            <a:xfrm>
              <a:off x="3532" y="912"/>
              <a:ext cx="2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routing algorithm determines</a:t>
              </a:r>
            </a:p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end-end-path through network</a:t>
              </a:r>
            </a:p>
          </p:txBody>
        </p:sp>
      </p:grpSp>
      <p:grpSp>
        <p:nvGrpSpPr>
          <p:cNvPr id="778389" name="Group 149"/>
          <p:cNvGrpSpPr>
            <a:grpSpLocks/>
          </p:cNvGrpSpPr>
          <p:nvPr/>
        </p:nvGrpSpPr>
        <p:grpSpPr bwMode="auto">
          <a:xfrm>
            <a:off x="4479925" y="2135188"/>
            <a:ext cx="4308475" cy="641350"/>
            <a:chOff x="2782" y="912"/>
            <a:chExt cx="2714" cy="404"/>
          </a:xfrm>
        </p:grpSpPr>
        <p:sp>
          <p:nvSpPr>
            <p:cNvPr id="74794" name="Line 150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795" name="Text Box 151"/>
            <p:cNvSpPr txBox="1">
              <a:spLocks noChangeArrowheads="1"/>
            </p:cNvSpPr>
            <p:nvPr/>
          </p:nvSpPr>
          <p:spPr bwMode="auto">
            <a:xfrm>
              <a:off x="3532" y="912"/>
              <a:ext cx="19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forwarding table determines</a:t>
              </a:r>
            </a:p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  <a:cs typeface="+mn-cs"/>
                </a:rPr>
                <a:t>local forwarding at this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952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7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88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89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0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5791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2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3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4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5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5796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7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8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799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0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5801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2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3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4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5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5806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7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8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09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0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5811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2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3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4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815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5816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3478121 h 174"/>
                <a:gd name="T2" fmla="*/ 377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5852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53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952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5850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51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952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5848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49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x</a:t>
                </a:r>
              </a:p>
            </p:txBody>
          </p:sp>
        </p:grpSp>
        <p:grpSp>
          <p:nvGrpSpPr>
            <p:cNvPr id="952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5846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8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47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952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5844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45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952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5842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843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z</a:t>
                </a:r>
              </a:p>
            </p:txBody>
          </p:sp>
        </p:grpSp>
        <p:sp>
          <p:nvSpPr>
            <p:cNvPr id="75832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5833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5834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5835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75836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5837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5838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5839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75840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75841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p:sp>
        <p:nvSpPr>
          <p:cNvPr id="7578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mtClean="0"/>
              <a:t>graph: G = (N,E)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N = set of routers = { u, v, w, x, y, z }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Graph abstraction</a:t>
            </a:r>
          </a:p>
        </p:txBody>
      </p:sp>
      <p:sp>
        <p:nvSpPr>
          <p:cNvPr id="75784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cs typeface="+mn-cs"/>
              </a:rPr>
              <a:t>aside:</a:t>
            </a:r>
            <a:r>
              <a:rPr lang="en-US" smtClean="0">
                <a:cs typeface="+mn-cs"/>
              </a:rPr>
              <a:t> graph abstraction is useful in other network contexts, e.g., </a:t>
            </a:r>
          </a:p>
          <a:p>
            <a:pPr>
              <a:defRPr/>
            </a:pPr>
            <a:r>
              <a:rPr lang="en-US" smtClean="0">
                <a:cs typeface="+mn-cs"/>
              </a:rPr>
              <a:t>P2P, where </a:t>
            </a:r>
            <a:r>
              <a:rPr lang="en-US" i="1" smtClean="0">
                <a:cs typeface="+mn-cs"/>
              </a:rPr>
              <a:t>N</a:t>
            </a:r>
            <a:r>
              <a:rPr lang="en-US" smtClean="0">
                <a:cs typeface="+mn-cs"/>
              </a:rPr>
              <a:t> is set of peers and </a:t>
            </a:r>
            <a:r>
              <a:rPr lang="en-US" i="1" smtClean="0">
                <a:cs typeface="+mn-cs"/>
              </a:rPr>
              <a:t>E</a:t>
            </a:r>
            <a:r>
              <a:rPr lang="en-US" smtClean="0">
                <a:cs typeface="+mn-cs"/>
              </a:rPr>
              <a:t>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15705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Graph abstraction: costs</a:t>
            </a:r>
          </a:p>
        </p:txBody>
      </p:sp>
      <p:grpSp>
        <p:nvGrpSpPr>
          <p:cNvPr id="962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962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681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682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682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2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683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683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3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84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684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3478121 h 174"/>
                <a:gd name="T2" fmla="*/ 377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3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687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7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963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687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7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963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687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7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x</a:t>
                </a:r>
              </a:p>
            </p:txBody>
          </p:sp>
        </p:grpSp>
        <p:grpSp>
          <p:nvGrpSpPr>
            <p:cNvPr id="963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687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8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7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963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686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7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963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686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86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z</a:t>
                </a:r>
              </a:p>
            </p:txBody>
          </p:sp>
        </p:grpSp>
        <p:sp>
          <p:nvSpPr>
            <p:cNvPr id="7685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685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685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686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7686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686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686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686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7686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7686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p:sp>
        <p:nvSpPr>
          <p:cNvPr id="76807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/>
              <a:t>c(x,x</a:t>
            </a:r>
            <a:r>
              <a:rPr lang="ja-JP" altLang="en-US" smtClean="0"/>
              <a:t>’</a:t>
            </a:r>
            <a:r>
              <a:rPr lang="en-US" altLang="ja-JP" smtClean="0"/>
              <a:t>) = cost of link (x,x</a:t>
            </a:r>
            <a:r>
              <a:rPr lang="ja-JP" altLang="en-US" smtClean="0"/>
              <a:t>’</a:t>
            </a:r>
            <a:r>
              <a:rPr lang="en-US" altLang="ja-JP" smtClean="0"/>
              <a:t>)</a:t>
            </a:r>
          </a:p>
          <a:p>
            <a:pPr>
              <a:defRPr/>
            </a:pPr>
            <a:r>
              <a:rPr lang="en-US" smtClean="0"/>
              <a:t>      e.g., c(w,z) = 5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latin typeface="Gill Sans MT" charset="0"/>
              </a:rPr>
              <a:t>cost could always be 1, or </a:t>
            </a:r>
          </a:p>
          <a:p>
            <a:pPr>
              <a:defRPr/>
            </a:pPr>
            <a:r>
              <a:rPr lang="en-US" smtClean="0">
                <a:latin typeface="Gill Sans MT" charset="0"/>
              </a:rPr>
              <a:t>inversely related to bandwidth,</a:t>
            </a:r>
          </a:p>
          <a:p>
            <a:pPr>
              <a:defRPr/>
            </a:pPr>
            <a:r>
              <a:rPr lang="en-US" smtClean="0">
                <a:latin typeface="Gill Sans MT" charset="0"/>
              </a:rPr>
              <a:t>or inversely related to </a:t>
            </a:r>
          </a:p>
          <a:p>
            <a:pPr>
              <a:defRPr/>
            </a:pPr>
            <a:r>
              <a:rPr lang="en-US" smtClean="0">
                <a:latin typeface="Gill Sans MT" charset="0"/>
              </a:rPr>
              <a:t>congestion</a:t>
            </a:r>
          </a:p>
        </p:txBody>
      </p:sp>
      <p:sp>
        <p:nvSpPr>
          <p:cNvPr id="76808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mtClean="0"/>
              <a:t>cost of path (x</a:t>
            </a:r>
            <a:r>
              <a:rPr lang="en-US" baseline="-25000" smtClean="0"/>
              <a:t>1</a:t>
            </a:r>
            <a:r>
              <a:rPr lang="en-US" smtClean="0"/>
              <a:t>, x</a:t>
            </a:r>
            <a:r>
              <a:rPr lang="en-US" baseline="-25000" smtClean="0"/>
              <a:t>2</a:t>
            </a:r>
            <a:r>
              <a:rPr lang="en-US" smtClean="0"/>
              <a:t>, x</a:t>
            </a:r>
            <a:r>
              <a:rPr lang="en-US" baseline="-25000" smtClean="0"/>
              <a:t>3</a:t>
            </a:r>
            <a:r>
              <a:rPr lang="en-US" smtClean="0"/>
              <a:t>,…, x</a:t>
            </a:r>
            <a:r>
              <a:rPr lang="en-US" baseline="-25000" smtClean="0"/>
              <a:t>p</a:t>
            </a:r>
            <a:r>
              <a:rPr lang="en-US" smtClean="0"/>
              <a:t>) = c(x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) + c(x</a:t>
            </a:r>
            <a:r>
              <a:rPr lang="en-US" baseline="-25000" smtClean="0"/>
              <a:t>2</a:t>
            </a:r>
            <a:r>
              <a:rPr lang="en-US" smtClean="0"/>
              <a:t>,x</a:t>
            </a:r>
            <a:r>
              <a:rPr lang="en-US" baseline="-25000" smtClean="0"/>
              <a:t>3</a:t>
            </a:r>
            <a:r>
              <a:rPr lang="en-US" smtClean="0"/>
              <a:t>) + … + c(x</a:t>
            </a:r>
            <a:r>
              <a:rPr lang="en-US" baseline="-25000" smtClean="0"/>
              <a:t>p-1</a:t>
            </a:r>
            <a:r>
              <a:rPr lang="en-US" smtClean="0"/>
              <a:t>,x</a:t>
            </a:r>
            <a:r>
              <a:rPr lang="en-US" baseline="-25000" smtClean="0"/>
              <a:t>p</a:t>
            </a:r>
            <a:r>
              <a:rPr lang="en-US" smtClean="0"/>
              <a:t>)  </a:t>
            </a:r>
          </a:p>
        </p:txBody>
      </p:sp>
      <p:sp>
        <p:nvSpPr>
          <p:cNvPr id="76809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  <a:cs typeface="+mn-cs"/>
              </a:rPr>
              <a:t>key question:</a:t>
            </a:r>
            <a:r>
              <a:rPr lang="en-US" sz="2400" smtClean="0">
                <a:latin typeface="Gill Sans MT" charset="0"/>
                <a:cs typeface="+mn-cs"/>
              </a:rPr>
              <a:t> what is the least-cost path between u and z ?</a:t>
            </a:r>
          </a:p>
          <a:p>
            <a:pPr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  <a:cs typeface="+mn-cs"/>
              </a:rPr>
              <a:t>routing algorithm:</a:t>
            </a:r>
            <a:r>
              <a:rPr lang="en-US" sz="2400" smtClean="0">
                <a:latin typeface="Gill Sans MT" charset="0"/>
                <a:cs typeface="+mn-cs"/>
              </a:rPr>
              <a:t> algorithm that finds that least cost path</a:t>
            </a:r>
          </a:p>
        </p:txBody>
      </p:sp>
    </p:spTree>
    <p:extLst>
      <p:ext uri="{BB962C8B-B14F-4D97-AF65-F5344CB8AC3E}">
        <p14:creationId xmlns:p14="http://schemas.microsoft.com/office/powerpoint/2010/main" val="43468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Routing algorithm classification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global: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all routers have complete topology, link cost info</a:t>
            </a:r>
          </a:p>
          <a:p>
            <a:pPr>
              <a:defRPr/>
            </a:pPr>
            <a:r>
              <a:rPr lang="ja-JP" altLang="en-US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link 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 algorithms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decentralized: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router knows physically-connected neighbors, link costs to neighbors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iterative process of computation, exchange of info with neighbors</a:t>
            </a:r>
          </a:p>
          <a:p>
            <a:pPr>
              <a:defRPr/>
            </a:pPr>
            <a:r>
              <a:rPr lang="ja-JP" altLang="en-US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 algorithms</a:t>
            </a:r>
            <a:endParaRPr lang="en-US" sz="2400">
              <a:solidFill>
                <a:srgbClr val="000099"/>
              </a:solidFill>
              <a:latin typeface="Gill Sans MT" charset="0"/>
              <a:ea typeface="MS PGothic" charset="0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static:</a:t>
            </a:r>
            <a:r>
              <a:rPr lang="en-US" sz="2400">
                <a:ea typeface="ＭＳ Ｐゴシック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dynamic: 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routes change more quickly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periodic update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in response to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220688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ea typeface="MS PGothic" charset="0"/>
              </a:rPr>
              <a:t>A Link-State Routing Algorithm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Dijkstra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  <a:ea typeface="MS PGothic" charset="0"/>
              </a:rPr>
              <a:t>s algorithm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net topology, link costs known to all nodes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accomplished via </a:t>
            </a:r>
            <a:r>
              <a:rPr lang="ja-JP" altLang="en-US" sz="2000">
                <a:latin typeface="Gill Sans MT" charset="0"/>
                <a:ea typeface="MS PGothic" charset="0"/>
              </a:rPr>
              <a:t>“</a:t>
            </a:r>
            <a:r>
              <a:rPr lang="en-US" altLang="ja-JP" sz="2000">
                <a:latin typeface="Gill Sans MT" charset="0"/>
                <a:ea typeface="MS PGothic" charset="0"/>
              </a:rPr>
              <a:t>link state broadcast</a:t>
            </a:r>
            <a:r>
              <a:rPr lang="ja-JP" altLang="en-US" sz="2000">
                <a:latin typeface="Gill Sans MT" charset="0"/>
                <a:ea typeface="MS PGothic" charset="0"/>
              </a:rPr>
              <a:t>”</a:t>
            </a:r>
            <a:r>
              <a:rPr lang="en-US" altLang="ja-JP" sz="2000">
                <a:latin typeface="Gill Sans MT" charset="0"/>
                <a:ea typeface="MS PGothic" charset="0"/>
              </a:rPr>
              <a:t> 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all nodes have same info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computes least cost paths from one node (</a:t>
            </a:r>
            <a:r>
              <a:rPr lang="ja-JP" altLang="en-US" sz="2400">
                <a:latin typeface="Gill Sans MT" charset="0"/>
                <a:ea typeface="MS PGothic" charset="0"/>
              </a:rPr>
              <a:t>‘</a:t>
            </a:r>
            <a:r>
              <a:rPr lang="en-US" altLang="ja-JP" sz="2400">
                <a:latin typeface="Gill Sans MT" charset="0"/>
                <a:ea typeface="MS PGothic" charset="0"/>
              </a:rPr>
              <a:t>source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) to all other nodes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gives </a:t>
            </a:r>
            <a:r>
              <a:rPr lang="en-US" sz="2000" i="1">
                <a:solidFill>
                  <a:srgbClr val="000099"/>
                </a:solidFill>
                <a:latin typeface="Gill Sans MT" charset="0"/>
                <a:ea typeface="MS PGothic" charset="0"/>
              </a:rPr>
              <a:t>forwarding table</a:t>
            </a:r>
            <a:r>
              <a:rPr lang="en-US" sz="2000">
                <a:latin typeface="Gill Sans MT" charset="0"/>
                <a:ea typeface="MS PGothic" charset="0"/>
              </a:rPr>
              <a:t> for that node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iterative: after k iterations, know least cost path to k dest.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</a:t>
            </a: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7987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notation: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MS PGothic" charset="0"/>
              </a:rPr>
              <a:t>c(x,y):</a:t>
            </a:r>
            <a:r>
              <a:rPr lang="en-US" sz="2400">
                <a:latin typeface="Gill Sans MT" charset="0"/>
                <a:ea typeface="MS PGothic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MS PGothic" charset="0"/>
              </a:rPr>
              <a:t>D(v):</a:t>
            </a:r>
            <a:r>
              <a:rPr lang="en-US" sz="2400">
                <a:latin typeface="Gill Sans MT" charset="0"/>
                <a:ea typeface="MS PGothic" charset="0"/>
              </a:rPr>
              <a:t> current value of cost of path from source to dest. v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MS PGothic" charset="0"/>
              </a:rPr>
              <a:t>p(v):</a:t>
            </a:r>
            <a:r>
              <a:rPr lang="en-US" sz="2400">
                <a:latin typeface="Gill Sans MT" charset="0"/>
                <a:ea typeface="MS PGothic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MS PGothic" charset="0"/>
              </a:rPr>
              <a:t>N</a:t>
            </a:r>
            <a:r>
              <a:rPr lang="en-US">
                <a:solidFill>
                  <a:srgbClr val="000099"/>
                </a:solidFill>
                <a:latin typeface="Arial" charset="0"/>
                <a:ea typeface="MS PGothic" charset="0"/>
                <a:cs typeface="Arial" charset="0"/>
              </a:rPr>
              <a:t>'</a:t>
            </a:r>
            <a:r>
              <a:rPr lang="en-US">
                <a:solidFill>
                  <a:srgbClr val="000099"/>
                </a:solidFill>
                <a:latin typeface="Arial" charset="0"/>
                <a:ea typeface="MS PGothic" charset="0"/>
              </a:rPr>
              <a:t>:</a:t>
            </a:r>
            <a:r>
              <a:rPr lang="en-US" sz="2400">
                <a:latin typeface="Gill Sans MT" charset="0"/>
                <a:ea typeface="MS PGothic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Dijsktra</a:t>
            </a:r>
            <a:r>
              <a:rPr lang="ja-JP" altLang="en-US" sz="4000">
                <a:latin typeface="Gill Sans MT" charset="0"/>
                <a:ea typeface="MS PGothic" charset="0"/>
              </a:rPr>
              <a:t>’</a:t>
            </a:r>
            <a:r>
              <a:rPr lang="en-US" altLang="ja-JP" sz="4000">
                <a:latin typeface="Gill Sans MT" charset="0"/>
                <a:ea typeface="MS PGothic" charset="0"/>
              </a:rPr>
              <a:t>s Algorithm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80902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1  </a:t>
            </a:r>
            <a:r>
              <a:rPr lang="en-US" sz="2000" b="1" i="1" smtClean="0"/>
              <a:t>Initialization:</a:t>
            </a:r>
            <a:r>
              <a:rPr lang="en-US" sz="2000" smtClean="0"/>
              <a:t> </a:t>
            </a:r>
          </a:p>
          <a:p>
            <a:pPr>
              <a:defRPr/>
            </a:pPr>
            <a:r>
              <a:rPr lang="en-US" sz="2000" smtClean="0"/>
              <a:t>2    N</a:t>
            </a:r>
            <a:r>
              <a:rPr lang="en-US" sz="2000" smtClean="0">
                <a:cs typeface="Arial" charset="0"/>
              </a:rPr>
              <a:t>'</a:t>
            </a:r>
            <a:r>
              <a:rPr lang="en-US" sz="2000" smtClean="0"/>
              <a:t> = {u} </a:t>
            </a:r>
          </a:p>
          <a:p>
            <a:pPr>
              <a:defRPr/>
            </a:pPr>
            <a:r>
              <a:rPr lang="en-US" sz="2000" smtClean="0"/>
              <a:t>3    for all nodes v </a:t>
            </a:r>
          </a:p>
          <a:p>
            <a:pPr>
              <a:defRPr/>
            </a:pPr>
            <a:r>
              <a:rPr lang="en-US" sz="2000" smtClean="0"/>
              <a:t>4      if v adjacent to u </a:t>
            </a:r>
          </a:p>
          <a:p>
            <a:pPr>
              <a:defRPr/>
            </a:pPr>
            <a:r>
              <a:rPr lang="en-US" sz="2000" smtClean="0"/>
              <a:t>5          then D(v) = c(u,v) </a:t>
            </a:r>
          </a:p>
          <a:p>
            <a:pPr>
              <a:defRPr/>
            </a:pPr>
            <a:r>
              <a:rPr lang="en-US" sz="2000" smtClean="0"/>
              <a:t>6      else D(v) = </a:t>
            </a:r>
            <a:r>
              <a:rPr lang="en-US" sz="2000" smtClean="0">
                <a:cs typeface="Arial" charset="0"/>
              </a:rPr>
              <a:t>∞</a:t>
            </a:r>
            <a:r>
              <a:rPr lang="en-US" sz="2000" smtClean="0"/>
              <a:t> </a:t>
            </a:r>
          </a:p>
          <a:p>
            <a:pPr>
              <a:defRPr/>
            </a:pPr>
            <a:r>
              <a:rPr lang="en-US" sz="2000" smtClean="0"/>
              <a:t>7 </a:t>
            </a:r>
          </a:p>
          <a:p>
            <a:pPr>
              <a:defRPr/>
            </a:pPr>
            <a:r>
              <a:rPr lang="en-US" sz="2000" smtClean="0"/>
              <a:t>8   </a:t>
            </a:r>
            <a:r>
              <a:rPr lang="en-US" sz="2000" b="1" i="1" smtClean="0"/>
              <a:t>Loop</a:t>
            </a:r>
            <a:r>
              <a:rPr lang="en-US" sz="2000" i="1" smtClean="0"/>
              <a:t> </a:t>
            </a:r>
            <a:endParaRPr lang="en-US" sz="2000" smtClean="0"/>
          </a:p>
          <a:p>
            <a:pPr>
              <a:defRPr/>
            </a:pPr>
            <a:r>
              <a:rPr lang="en-US" sz="2000" smtClean="0"/>
              <a:t>9     find w not in N</a:t>
            </a:r>
            <a:r>
              <a:rPr lang="en-US" sz="2000" smtClean="0">
                <a:cs typeface="Arial" charset="0"/>
              </a:rPr>
              <a:t>'</a:t>
            </a:r>
            <a:r>
              <a:rPr lang="en-US" sz="2000" smtClean="0"/>
              <a:t> such that D(w) is a minimum </a:t>
            </a:r>
          </a:p>
          <a:p>
            <a:pPr>
              <a:defRPr/>
            </a:pPr>
            <a:r>
              <a:rPr lang="en-US" sz="2000" smtClean="0"/>
              <a:t>10    add w to N</a:t>
            </a:r>
            <a:r>
              <a:rPr lang="en-US" sz="2000" smtClean="0">
                <a:cs typeface="Arial" charset="0"/>
              </a:rPr>
              <a:t>'</a:t>
            </a:r>
            <a:r>
              <a:rPr lang="en-US" sz="2000" smtClean="0"/>
              <a:t> </a:t>
            </a:r>
          </a:p>
          <a:p>
            <a:pPr>
              <a:defRPr/>
            </a:pPr>
            <a:r>
              <a:rPr lang="en-US" sz="2000" smtClean="0"/>
              <a:t>11    update D(v) for all v adjacent to w and not in N</a:t>
            </a:r>
            <a:r>
              <a:rPr lang="en-US" sz="2000" smtClean="0">
                <a:cs typeface="Arial" charset="0"/>
              </a:rPr>
              <a:t>'</a:t>
            </a:r>
            <a:r>
              <a:rPr lang="en-US" sz="2000" smtClean="0"/>
              <a:t> : </a:t>
            </a:r>
          </a:p>
          <a:p>
            <a:pPr>
              <a:defRPr/>
            </a:pPr>
            <a:r>
              <a:rPr lang="en-US" sz="2000" smtClean="0"/>
              <a:t>12       </a:t>
            </a:r>
            <a:r>
              <a:rPr lang="en-US" sz="2000" b="1" smtClean="0">
                <a:solidFill>
                  <a:srgbClr val="CC0000"/>
                </a:solidFill>
              </a:rPr>
              <a:t>D(v) = min( D(v), D(w) + c(w,v) ) </a:t>
            </a:r>
          </a:p>
          <a:p>
            <a:pPr>
              <a:defRPr/>
            </a:pPr>
            <a:r>
              <a:rPr lang="en-US" sz="2000" smtClean="0"/>
              <a:t>13    /* new cost to v is either old cost to v or known </a:t>
            </a:r>
          </a:p>
          <a:p>
            <a:pPr>
              <a:defRPr/>
            </a:pPr>
            <a:r>
              <a:rPr lang="en-US" sz="2000" smtClean="0"/>
              <a:t>14     shortest path cost to w plus cost from w to v */ </a:t>
            </a:r>
          </a:p>
          <a:p>
            <a:pPr>
              <a:defRPr/>
            </a:pPr>
            <a:r>
              <a:rPr lang="en-US" sz="2000" smtClean="0"/>
              <a:t>15  </a:t>
            </a:r>
            <a:r>
              <a:rPr lang="en-US" sz="2000" b="1" i="1" smtClean="0"/>
              <a:t>until all nodes in N</a:t>
            </a:r>
            <a:r>
              <a:rPr lang="en-US" sz="2000" b="1" i="1" smtClean="0">
                <a:cs typeface="Arial" charset="0"/>
              </a:rPr>
              <a:t>'</a:t>
            </a:r>
            <a:r>
              <a:rPr lang="en-US" sz="2000" smtClean="0"/>
              <a:t> </a:t>
            </a:r>
          </a:p>
        </p:txBody>
      </p:sp>
      <p:sp>
        <p:nvSpPr>
          <p:cNvPr id="1003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80" name="Group 2"/>
          <p:cNvGrpSpPr>
            <a:grpSpLocks/>
          </p:cNvGrpSpPr>
          <p:nvPr/>
        </p:nvGrpSpPr>
        <p:grpSpPr bwMode="auto">
          <a:xfrm>
            <a:off x="4640263" y="3098800"/>
            <a:ext cx="4217987" cy="3759200"/>
            <a:chOff x="415" y="856"/>
            <a:chExt cx="2910" cy="2523"/>
          </a:xfrm>
        </p:grpSpPr>
        <p:grpSp>
          <p:nvGrpSpPr>
            <p:cNvPr id="1014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8204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09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9" name="Line 5"/>
              <p:cNvSpPr>
                <a:spLocks noChangeShapeType="1"/>
              </p:cNvSpPr>
              <p:nvPr/>
            </p:nvSpPr>
            <p:spPr bwMode="auto">
              <a:xfrm>
                <a:off x="1616" y="2128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50" name="Line 6"/>
              <p:cNvSpPr>
                <a:spLocks noChangeShapeType="1"/>
              </p:cNvSpPr>
              <p:nvPr/>
            </p:nvSpPr>
            <p:spPr bwMode="auto">
              <a:xfrm>
                <a:off x="1929" y="2128"/>
                <a:ext cx="0" cy="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51" name="Rectangle 7"/>
              <p:cNvSpPr>
                <a:spLocks noChangeArrowheads="1"/>
              </p:cNvSpPr>
              <p:nvPr/>
            </p:nvSpPr>
            <p:spPr bwMode="auto">
              <a:xfrm>
                <a:off x="1616" y="2128"/>
                <a:ext cx="307" cy="4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8205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0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53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38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54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sp>
          <p:nvSpPr>
            <p:cNvPr id="81987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1988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4</a:t>
              </a:r>
              <a:endParaRPr lang="en-US" sz="2400" smtClean="0"/>
            </a:p>
          </p:txBody>
        </p:sp>
        <p:grpSp>
          <p:nvGrpSpPr>
            <p:cNvPr id="1014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82041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2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3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4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82045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6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7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14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82034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5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6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7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82038" name="Oval 26"/>
              <p:cNvSpPr>
                <a:spLocks noChangeArrowheads="1"/>
              </p:cNvSpPr>
              <p:nvPr/>
            </p:nvSpPr>
            <p:spPr bwMode="auto">
              <a:xfrm>
                <a:off x="1609" y="2072"/>
                <a:ext cx="314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9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40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x</a:t>
                </a:r>
                <a:endParaRPr lang="en-US" sz="2400" smtClean="0"/>
              </a:p>
            </p:txBody>
          </p:sp>
        </p:grpSp>
        <p:grpSp>
          <p:nvGrpSpPr>
            <p:cNvPr id="1014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82027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8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9" name="Line 32"/>
              <p:cNvSpPr>
                <a:spLocks noChangeShapeType="1"/>
              </p:cNvSpPr>
              <p:nvPr/>
            </p:nvSpPr>
            <p:spPr bwMode="auto">
              <a:xfrm>
                <a:off x="1933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0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82031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2" name="Rectangle 35"/>
              <p:cNvSpPr>
                <a:spLocks noChangeArrowheads="1"/>
              </p:cNvSpPr>
              <p:nvPr/>
            </p:nvSpPr>
            <p:spPr bwMode="auto">
              <a:xfrm>
                <a:off x="1687" y="2103"/>
                <a:ext cx="141" cy="10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33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8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sp>
          <p:nvSpPr>
            <p:cNvPr id="81992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93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94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95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81996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997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101453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9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7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7</a:t>
              </a:r>
              <a:endParaRPr lang="en-US" sz="2400" smtClean="0"/>
            </a:p>
          </p:txBody>
        </p:sp>
        <p:sp>
          <p:nvSpPr>
            <p:cNvPr id="82000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01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4</a:t>
              </a:r>
              <a:endParaRPr lang="en-US" sz="2400" smtClean="0"/>
            </a:p>
          </p:txBody>
        </p:sp>
        <p:sp>
          <p:nvSpPr>
            <p:cNvPr id="1014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4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82020" name="Oval 49"/>
              <p:cNvSpPr>
                <a:spLocks noChangeArrowheads="1"/>
              </p:cNvSpPr>
              <p:nvPr/>
            </p:nvSpPr>
            <p:spPr bwMode="auto">
              <a:xfrm>
                <a:off x="1616" y="2135"/>
                <a:ext cx="313" cy="8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1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2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3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82024" name="Oval 53"/>
              <p:cNvSpPr>
                <a:spLocks noChangeArrowheads="1"/>
              </p:cNvSpPr>
              <p:nvPr/>
            </p:nvSpPr>
            <p:spPr bwMode="auto">
              <a:xfrm>
                <a:off x="1613" y="2069"/>
                <a:ext cx="313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5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26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sp>
          <p:nvSpPr>
            <p:cNvPr id="82004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8</a:t>
              </a:r>
              <a:endParaRPr lang="en-US" sz="2400" smtClean="0"/>
            </a:p>
          </p:txBody>
        </p:sp>
        <p:grpSp>
          <p:nvGrpSpPr>
            <p:cNvPr id="1014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82013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4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5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6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82017" name="Oval 62"/>
              <p:cNvSpPr>
                <a:spLocks noChangeArrowheads="1"/>
              </p:cNvSpPr>
              <p:nvPr/>
            </p:nvSpPr>
            <p:spPr bwMode="auto">
              <a:xfrm>
                <a:off x="1609" y="2072"/>
                <a:ext cx="314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8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019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z</a:t>
                </a:r>
                <a:endParaRPr lang="en-US" sz="2400" smtClean="0"/>
              </a:p>
            </p:txBody>
          </p:sp>
        </p:grpSp>
        <p:sp>
          <p:nvSpPr>
            <p:cNvPr id="82006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07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2008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6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009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7</a:t>
              </a:r>
              <a:endParaRPr lang="en-US" sz="2400" smtClean="0"/>
            </a:p>
          </p:txBody>
        </p:sp>
        <p:sp>
          <p:nvSpPr>
            <p:cNvPr id="1014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2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9</a:t>
              </a:r>
              <a:endParaRPr lang="en-US" sz="2400" smtClean="0"/>
            </a:p>
          </p:txBody>
        </p:sp>
      </p:grpSp>
      <p:sp>
        <p:nvSpPr>
          <p:cNvPr id="8192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 err="1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 dirty="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 dirty="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8192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2000" smtClean="0"/>
              <a:t>Step</a:t>
            </a:r>
          </a:p>
          <a:p>
            <a:pPr algn="r">
              <a:defRPr/>
            </a:pPr>
            <a:endParaRPr lang="en-US" sz="2000" smtClean="0"/>
          </a:p>
        </p:txBody>
      </p:sp>
      <p:sp>
        <p:nvSpPr>
          <p:cNvPr id="8192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N</a:t>
            </a:r>
            <a:r>
              <a:rPr lang="en-US" sz="2000" smtClean="0">
                <a:cs typeface="Arial" charset="0"/>
              </a:rPr>
              <a:t>'</a:t>
            </a:r>
          </a:p>
        </p:txBody>
      </p:sp>
      <p:sp>
        <p:nvSpPr>
          <p:cNvPr id="8192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</a:t>
            </a:r>
            <a:r>
              <a:rPr lang="en-US" sz="2000" b="1" smtClean="0">
                <a:solidFill>
                  <a:srgbClr val="FF0000"/>
                </a:solidFill>
                <a:cs typeface="+mn-cs"/>
              </a:rPr>
              <a:t>v</a:t>
            </a:r>
            <a:r>
              <a:rPr lang="en-US" sz="2000" smtClean="0">
                <a:cs typeface="+mn-cs"/>
              </a:rPr>
              <a:t>)</a:t>
            </a:r>
          </a:p>
          <a:p>
            <a:pPr algn="r">
              <a:defRPr/>
            </a:pPr>
            <a:r>
              <a:rPr lang="en-US" sz="1600" smtClean="0">
                <a:cs typeface="+mn-cs"/>
              </a:rPr>
              <a:t>p(v)</a:t>
            </a:r>
          </a:p>
        </p:txBody>
      </p:sp>
      <p:sp>
        <p:nvSpPr>
          <p:cNvPr id="8193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0</a:t>
            </a:r>
          </a:p>
        </p:txBody>
      </p:sp>
      <p:sp>
        <p:nvSpPr>
          <p:cNvPr id="8193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1</a:t>
            </a:r>
          </a:p>
        </p:txBody>
      </p:sp>
      <p:sp>
        <p:nvSpPr>
          <p:cNvPr id="8193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2</a:t>
            </a:r>
          </a:p>
        </p:txBody>
      </p:sp>
      <p:sp>
        <p:nvSpPr>
          <p:cNvPr id="8193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3</a:t>
            </a:r>
          </a:p>
        </p:txBody>
      </p:sp>
      <p:sp>
        <p:nvSpPr>
          <p:cNvPr id="8193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4</a:t>
            </a:r>
          </a:p>
        </p:txBody>
      </p:sp>
      <p:sp>
        <p:nvSpPr>
          <p:cNvPr id="8193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5</a:t>
            </a:r>
          </a:p>
        </p:txBody>
      </p:sp>
      <p:sp>
        <p:nvSpPr>
          <p:cNvPr id="8193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</a:t>
            </a:r>
            <a:r>
              <a:rPr lang="en-US" sz="2000" b="1" smtClean="0">
                <a:solidFill>
                  <a:srgbClr val="FF0000"/>
                </a:solidFill>
                <a:cs typeface="+mn-cs"/>
              </a:rPr>
              <a:t>w</a:t>
            </a:r>
            <a:r>
              <a:rPr lang="en-US" sz="2000" smtClean="0">
                <a:cs typeface="+mn-cs"/>
              </a:rPr>
              <a:t>)</a:t>
            </a:r>
          </a:p>
          <a:p>
            <a:pPr algn="r">
              <a:defRPr/>
            </a:pPr>
            <a:r>
              <a:rPr lang="en-US" sz="1600" smtClean="0">
                <a:cs typeface="+mn-cs"/>
              </a:rPr>
              <a:t>p(w)</a:t>
            </a:r>
          </a:p>
        </p:txBody>
      </p:sp>
      <p:sp>
        <p:nvSpPr>
          <p:cNvPr id="8193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</a:t>
            </a:r>
            <a:r>
              <a:rPr lang="en-US" sz="2000" b="1" smtClean="0">
                <a:solidFill>
                  <a:srgbClr val="FF0000"/>
                </a:solidFill>
                <a:cs typeface="+mn-cs"/>
              </a:rPr>
              <a:t>x</a:t>
            </a:r>
            <a:r>
              <a:rPr lang="en-US" sz="2000" smtClean="0">
                <a:cs typeface="+mn-cs"/>
              </a:rPr>
              <a:t>)</a:t>
            </a:r>
          </a:p>
          <a:p>
            <a:pPr algn="r">
              <a:defRPr/>
            </a:pPr>
            <a:r>
              <a:rPr lang="en-US" sz="1600" smtClean="0">
                <a:cs typeface="+mn-cs"/>
              </a:rPr>
              <a:t>p(x)</a:t>
            </a:r>
          </a:p>
        </p:txBody>
      </p:sp>
      <p:sp>
        <p:nvSpPr>
          <p:cNvPr id="8193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</a:t>
            </a:r>
            <a:r>
              <a:rPr lang="en-US" sz="2000" b="1" smtClean="0">
                <a:solidFill>
                  <a:srgbClr val="FF0000"/>
                </a:solidFill>
                <a:cs typeface="+mn-cs"/>
              </a:rPr>
              <a:t>y</a:t>
            </a:r>
            <a:r>
              <a:rPr lang="en-US" sz="2000" smtClean="0">
                <a:cs typeface="+mn-cs"/>
              </a:rPr>
              <a:t>)</a:t>
            </a:r>
          </a:p>
          <a:p>
            <a:pPr algn="r">
              <a:defRPr/>
            </a:pPr>
            <a:r>
              <a:rPr lang="en-US" sz="1600" smtClean="0">
                <a:cs typeface="+mn-cs"/>
              </a:rPr>
              <a:t>p(y)</a:t>
            </a:r>
          </a:p>
        </p:txBody>
      </p:sp>
      <p:sp>
        <p:nvSpPr>
          <p:cNvPr id="8193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</a:t>
            </a:r>
            <a:r>
              <a:rPr lang="en-US" sz="2000" b="1" smtClean="0">
                <a:solidFill>
                  <a:srgbClr val="FF0000"/>
                </a:solidFill>
                <a:cs typeface="+mn-cs"/>
              </a:rPr>
              <a:t>z</a:t>
            </a:r>
            <a:r>
              <a:rPr lang="en-US" sz="2000" smtClean="0">
                <a:cs typeface="+mn-cs"/>
              </a:rPr>
              <a:t>)</a:t>
            </a:r>
          </a:p>
          <a:p>
            <a:pPr algn="r">
              <a:defRPr/>
            </a:pPr>
            <a:r>
              <a:rPr lang="en-US" sz="1600" smtClean="0">
                <a:cs typeface="+mn-cs"/>
              </a:rPr>
              <a:t>p(z)</a:t>
            </a:r>
          </a:p>
        </p:txBody>
      </p:sp>
      <p:sp>
        <p:nvSpPr>
          <p:cNvPr id="8194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194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194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u</a:t>
            </a:r>
          </a:p>
        </p:txBody>
      </p:sp>
      <p:sp>
        <p:nvSpPr>
          <p:cNvPr id="8194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194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194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194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194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81981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latin typeface="Comic Sans MS" charset="0"/>
                </a:rPr>
                <a:t>∞ </a:t>
              </a:r>
              <a:endParaRPr lang="en-US" sz="2000" smtClean="0"/>
            </a:p>
          </p:txBody>
        </p:sp>
        <p:sp>
          <p:nvSpPr>
            <p:cNvPr id="81982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latin typeface="Comic Sans MS" charset="0"/>
                </a:rPr>
                <a:t>∞ </a:t>
              </a:r>
              <a:endParaRPr lang="en-US" sz="2000" smtClean="0"/>
            </a:p>
          </p:txBody>
        </p:sp>
        <p:sp>
          <p:nvSpPr>
            <p:cNvPr id="81983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7,u</a:t>
              </a:r>
            </a:p>
          </p:txBody>
        </p:sp>
        <p:sp>
          <p:nvSpPr>
            <p:cNvPr id="81984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3,u</a:t>
              </a:r>
            </a:p>
          </p:txBody>
        </p:sp>
        <p:sp>
          <p:nvSpPr>
            <p:cNvPr id="81985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8197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latin typeface="Comic Sans MS" charset="0"/>
                </a:rPr>
                <a:t>∞ </a:t>
              </a:r>
              <a:endParaRPr lang="en-US" sz="2000" smtClean="0"/>
            </a:p>
          </p:txBody>
        </p:sp>
        <p:sp>
          <p:nvSpPr>
            <p:cNvPr id="8197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z="1600" smtClean="0"/>
                <a:t>11</a:t>
              </a:r>
              <a:r>
                <a:rPr lang="en-US" smtClean="0"/>
                <a:t>,w</a:t>
              </a:r>
              <a:r>
                <a:rPr lang="en-US" smtClean="0">
                  <a:latin typeface="Comic Sans MS" charset="0"/>
                </a:rPr>
                <a:t> </a:t>
              </a:r>
              <a:endParaRPr lang="en-US" sz="2000" smtClean="0"/>
            </a:p>
          </p:txBody>
        </p:sp>
        <p:sp>
          <p:nvSpPr>
            <p:cNvPr id="8197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6,w</a:t>
              </a:r>
            </a:p>
          </p:txBody>
        </p:sp>
        <p:sp>
          <p:nvSpPr>
            <p:cNvPr id="8197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endParaRPr lang="en-US" smtClean="0"/>
            </a:p>
          </p:txBody>
        </p:sp>
        <p:sp>
          <p:nvSpPr>
            <p:cNvPr id="8198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81971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smtClean="0">
                  <a:cs typeface="+mn-cs"/>
                </a:rPr>
                <a:t>14</a:t>
              </a:r>
              <a:r>
                <a:rPr lang="en-US" smtClean="0">
                  <a:cs typeface="+mn-cs"/>
                </a:rPr>
                <a:t>,x </a:t>
              </a:r>
            </a:p>
          </p:txBody>
        </p:sp>
        <p:sp>
          <p:nvSpPr>
            <p:cNvPr id="81972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z="1600" smtClean="0"/>
                <a:t>11,</a:t>
              </a:r>
              <a:r>
                <a:rPr lang="en-US" smtClean="0"/>
                <a:t>w </a:t>
              </a:r>
              <a:endParaRPr lang="en-US" sz="2000" smtClean="0"/>
            </a:p>
          </p:txBody>
        </p:sp>
        <p:sp>
          <p:nvSpPr>
            <p:cNvPr id="81973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mtClean="0">
                  <a:cs typeface="+mn-cs"/>
                </a:rPr>
                <a:t>6,w</a:t>
              </a:r>
            </a:p>
          </p:txBody>
        </p:sp>
        <p:sp>
          <p:nvSpPr>
            <p:cNvPr id="81974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endParaRPr lang="en-US" smtClean="0"/>
            </a:p>
          </p:txBody>
        </p:sp>
        <p:sp>
          <p:nvSpPr>
            <p:cNvPr id="81975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endParaRPr lang="en-US" smtClean="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81969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600" smtClean="0">
                  <a:cs typeface="+mn-cs"/>
                </a:rPr>
                <a:t>14</a:t>
              </a:r>
              <a:r>
                <a:rPr lang="en-US" smtClean="0">
                  <a:cs typeface="+mn-cs"/>
                </a:rPr>
                <a:t>,x </a:t>
              </a:r>
            </a:p>
          </p:txBody>
        </p:sp>
        <p:sp>
          <p:nvSpPr>
            <p:cNvPr id="81970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r">
                <a:defRPr/>
              </a:pPr>
              <a:r>
                <a:rPr lang="en-US" sz="1600" smtClean="0"/>
                <a:t>10,</a:t>
              </a:r>
              <a:r>
                <a:rPr lang="en-US" smtClean="0"/>
                <a:t>v </a:t>
              </a:r>
              <a:endParaRPr lang="en-US" sz="2000" smtClean="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smtClean="0">
                <a:cs typeface="+mn-cs"/>
              </a:rPr>
              <a:t>12</a:t>
            </a:r>
            <a:r>
              <a:rPr lang="en-US" smtClean="0">
                <a:cs typeface="+mn-cs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  <a:cs typeface="+mn-cs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  <a:cs typeface="+mn-cs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>
                <a:latin typeface="Gill Sans MT" charset="0"/>
                <a:ea typeface="ＭＳ Ｐゴシック" charset="0"/>
                <a:cs typeface="+mn-cs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10443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885237" cy="963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err="1">
                <a:latin typeface="Gill Sans MT" charset="0"/>
                <a:ea typeface="MS PGothic" charset="0"/>
              </a:rPr>
              <a:t>Dijkstra</a:t>
            </a:r>
            <a:r>
              <a:rPr lang="ja-JP" altLang="en-US" sz="4000" dirty="0">
                <a:latin typeface="Gill Sans MT" charset="0"/>
                <a:ea typeface="MS PGothic" charset="0"/>
              </a:rPr>
              <a:t>’</a:t>
            </a:r>
            <a:r>
              <a:rPr lang="en-US" altLang="ja-JP" sz="4000" dirty="0">
                <a:latin typeface="Gill Sans MT" charset="0"/>
                <a:ea typeface="MS PGothic" charset="0"/>
              </a:rPr>
              <a:t>s algorithm: another example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82950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Step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0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1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2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3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4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5</a:t>
            </a:r>
          </a:p>
        </p:txBody>
      </p: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N</a:t>
            </a:r>
            <a:r>
              <a:rPr lang="en-US" sz="2000" smtClean="0">
                <a:cs typeface="Arial" charset="0"/>
              </a:rPr>
              <a:t>'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u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ux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uxy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uxyv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uxyvw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uxyvwz</a:t>
            </a:r>
          </a:p>
        </p:txBody>
      </p:sp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D(v),p(v)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2,u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2,u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2,u</a:t>
            </a:r>
          </a:p>
        </p:txBody>
      </p:sp>
      <p:sp>
        <p:nvSpPr>
          <p:cNvPr id="82953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D(w),p(w)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5,u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4,x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3,y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3,y</a:t>
            </a:r>
          </a:p>
        </p:txBody>
      </p:sp>
      <p:sp>
        <p:nvSpPr>
          <p:cNvPr id="82954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D(x),p(x)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1,u</a:t>
            </a:r>
          </a:p>
        </p:txBody>
      </p:sp>
      <p:sp>
        <p:nvSpPr>
          <p:cNvPr id="82955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sz="2000" smtClean="0">
                <a:cs typeface="+mn-cs"/>
              </a:rPr>
              <a:t>D(y),p(y)</a:t>
            </a:r>
          </a:p>
          <a:p>
            <a:pPr algn="r">
              <a:defRPr/>
            </a:pPr>
            <a:r>
              <a:rPr lang="en-US" sz="2000" smtClean="0">
                <a:latin typeface="Comic Sans MS" pitchFamily="66" charset="0"/>
                <a:cs typeface="Arial" pitchFamily="34" charset="0"/>
              </a:rPr>
              <a:t>∞</a:t>
            </a:r>
          </a:p>
          <a:p>
            <a:pPr algn="r">
              <a:defRPr/>
            </a:pPr>
            <a:r>
              <a:rPr lang="en-US" sz="2000" smtClean="0">
                <a:cs typeface="+mn-cs"/>
              </a:rPr>
              <a:t>2,x</a:t>
            </a:r>
          </a:p>
        </p:txBody>
      </p:sp>
      <p:sp>
        <p:nvSpPr>
          <p:cNvPr id="82956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>
              <a:defRPr/>
            </a:pPr>
            <a:r>
              <a:rPr lang="en-US" sz="2000" smtClean="0"/>
              <a:t>D(z),p(z)</a:t>
            </a:r>
          </a:p>
          <a:p>
            <a:pPr algn="r">
              <a:defRPr/>
            </a:pPr>
            <a:r>
              <a:rPr lang="en-US" smtClean="0">
                <a:latin typeface="Comic Sans MS" charset="0"/>
              </a:rPr>
              <a:t>∞ </a:t>
            </a:r>
            <a:endParaRPr lang="en-US" sz="2000" smtClean="0"/>
          </a:p>
          <a:p>
            <a:pPr algn="r">
              <a:defRPr/>
            </a:pPr>
            <a:r>
              <a:rPr lang="en-US" smtClean="0">
                <a:latin typeface="Comic Sans MS" charset="0"/>
              </a:rPr>
              <a:t>∞ </a:t>
            </a:r>
            <a:endParaRPr lang="en-US" sz="2000" smtClean="0"/>
          </a:p>
          <a:p>
            <a:pPr algn="r">
              <a:defRPr/>
            </a:pPr>
            <a:r>
              <a:rPr lang="en-US" sz="2000" smtClean="0"/>
              <a:t>4,y</a:t>
            </a:r>
          </a:p>
          <a:p>
            <a:pPr algn="r">
              <a:defRPr/>
            </a:pPr>
            <a:r>
              <a:rPr lang="en-US" sz="2000" smtClean="0"/>
              <a:t>4,y</a:t>
            </a:r>
          </a:p>
          <a:p>
            <a:pPr algn="r">
              <a:defRPr/>
            </a:pPr>
            <a:r>
              <a:rPr lang="en-US" sz="2000" smtClean="0"/>
              <a:t>4,y</a:t>
            </a:r>
          </a:p>
        </p:txBody>
      </p:sp>
      <p:sp>
        <p:nvSpPr>
          <p:cNvPr id="82957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58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59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60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61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62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02418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1024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1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2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3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4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2975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6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7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8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79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2980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1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2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3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4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2985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6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7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8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89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2990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1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2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3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4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2995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6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7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8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999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3000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3478121 h 174"/>
                <a:gd name="T2" fmla="*/ 377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4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303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37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1024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303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35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1024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3032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33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x</a:t>
                </a:r>
              </a:p>
            </p:txBody>
          </p:sp>
        </p:grpSp>
        <p:grpSp>
          <p:nvGrpSpPr>
            <p:cNvPr id="1024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3030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8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31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1024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3028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29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24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3026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027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z</a:t>
                </a:r>
              </a:p>
            </p:txBody>
          </p:sp>
        </p:grpSp>
        <p:sp>
          <p:nvSpPr>
            <p:cNvPr id="83016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17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18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19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3020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21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22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23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83024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3025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Dijkstra</a:t>
            </a:r>
            <a:r>
              <a:rPr lang="ja-JP" altLang="en-US" sz="4000">
                <a:latin typeface="Gill Sans MT" charset="0"/>
                <a:ea typeface="MS PGothic" charset="0"/>
              </a:rPr>
              <a:t>’</a:t>
            </a:r>
            <a:r>
              <a:rPr lang="en-US" altLang="ja-JP" sz="4000">
                <a:latin typeface="Gill Sans MT" charset="0"/>
                <a:ea typeface="MS PGothic" charset="0"/>
              </a:rPr>
              <a:t>s algorithm: example (2) </a:t>
            </a:r>
            <a:endParaRPr lang="en-US" sz="4000">
              <a:latin typeface="Gill Sans MT" charset="0"/>
              <a:ea typeface="MS PGothic" charset="0"/>
            </a:endParaRP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034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3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94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95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96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3997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98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99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0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1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4002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3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4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5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6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4007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8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09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0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1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4012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3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4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5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6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4017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8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19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20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021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4022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4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84043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44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1034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84041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42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1034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84039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40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x</a:t>
                </a:r>
              </a:p>
            </p:txBody>
          </p:sp>
        </p:grpSp>
        <p:grpSp>
          <p:nvGrpSpPr>
            <p:cNvPr id="1034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8403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8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38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1034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8403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36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34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8403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034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z</a:t>
                </a:r>
              </a:p>
            </p:txBody>
          </p:sp>
        </p:grpSp>
      </p:grpSp>
      <p:sp>
        <p:nvSpPr>
          <p:cNvPr id="83974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resulting shortest-path tree from u:</a:t>
            </a:r>
          </a:p>
        </p:txBody>
      </p:sp>
      <p:grpSp>
        <p:nvGrpSpPr>
          <p:cNvPr id="1034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83978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79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980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v</a:t>
              </a:r>
            </a:p>
          </p:txBody>
        </p:sp>
        <p:sp>
          <p:nvSpPr>
            <p:cNvPr id="83981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x</a:t>
              </a:r>
            </a:p>
          </p:txBody>
        </p:sp>
        <p:sp>
          <p:nvSpPr>
            <p:cNvPr id="83982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y</a:t>
              </a:r>
            </a:p>
          </p:txBody>
        </p:sp>
        <p:sp>
          <p:nvSpPr>
            <p:cNvPr id="83983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w</a:t>
              </a:r>
            </a:p>
          </p:txBody>
        </p:sp>
        <p:sp>
          <p:nvSpPr>
            <p:cNvPr id="83984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z</a:t>
              </a:r>
            </a:p>
          </p:txBody>
        </p:sp>
        <p:sp>
          <p:nvSpPr>
            <p:cNvPr id="83985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(u,v)</a:t>
              </a:r>
            </a:p>
          </p:txBody>
        </p:sp>
        <p:sp>
          <p:nvSpPr>
            <p:cNvPr id="83986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(u,x)</a:t>
              </a:r>
            </a:p>
          </p:txBody>
        </p:sp>
        <p:sp>
          <p:nvSpPr>
            <p:cNvPr id="83987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(u,x)</a:t>
              </a:r>
            </a:p>
          </p:txBody>
        </p:sp>
        <p:sp>
          <p:nvSpPr>
            <p:cNvPr id="83988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(u,x)</a:t>
              </a:r>
            </a:p>
          </p:txBody>
        </p:sp>
        <p:sp>
          <p:nvSpPr>
            <p:cNvPr id="83989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(u,x)</a:t>
              </a:r>
            </a:p>
          </p:txBody>
        </p:sp>
        <p:sp>
          <p:nvSpPr>
            <p:cNvPr id="83990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destination</a:t>
              </a:r>
            </a:p>
          </p:txBody>
        </p:sp>
        <p:sp>
          <p:nvSpPr>
            <p:cNvPr id="83991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link</a:t>
              </a:r>
            </a:p>
          </p:txBody>
        </p:sp>
      </p:grpSp>
      <p:sp>
        <p:nvSpPr>
          <p:cNvPr id="83976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resulting forwarding table in u:</a:t>
            </a:r>
          </a:p>
        </p:txBody>
      </p:sp>
    </p:spTree>
    <p:extLst>
      <p:ext uri="{BB962C8B-B14F-4D97-AF65-F5344CB8AC3E}">
        <p14:creationId xmlns:p14="http://schemas.microsoft.com/office/powerpoint/2010/main" val="221917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Bellman-Ford equation (dynamic programming)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  <a:ea typeface="MS PGothic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ea typeface="MS PGothic" charset="0"/>
              </a:rPr>
              <a:t>let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ea typeface="MS PGothic" charset="0"/>
              </a:rPr>
              <a:t>   </a:t>
            </a:r>
            <a:r>
              <a:rPr lang="en-US" dirty="0" err="1">
                <a:latin typeface="Gill Sans MT" charset="0"/>
                <a:ea typeface="MS PGothic" charset="0"/>
              </a:rPr>
              <a:t>D</a:t>
            </a:r>
            <a:r>
              <a:rPr lang="en-US" baseline="-25000" dirty="0" err="1">
                <a:latin typeface="Gill Sans MT" charset="0"/>
                <a:ea typeface="MS PGothic" charset="0"/>
              </a:rPr>
              <a:t>x</a:t>
            </a:r>
            <a:r>
              <a:rPr lang="en-US" dirty="0">
                <a:latin typeface="Gill Sans MT" charset="0"/>
                <a:ea typeface="MS PGothic" charset="0"/>
              </a:rPr>
              <a:t>(y) := cost of least-cost path from x to y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ea typeface="MS PGothic" charset="0"/>
              </a:rPr>
              <a:t>then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   </a:t>
            </a:r>
            <a:r>
              <a:rPr lang="en-US" sz="3200" dirty="0" err="1">
                <a:solidFill>
                  <a:srgbClr val="CC0000"/>
                </a:solidFill>
                <a:latin typeface="Gill Sans MT" charset="0"/>
                <a:ea typeface="MS PGothic" charset="0"/>
              </a:rPr>
              <a:t>D</a:t>
            </a:r>
            <a:r>
              <a:rPr lang="en-US" sz="3200" baseline="-25000" dirty="0" err="1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(y) = </a:t>
            </a:r>
            <a:r>
              <a:rPr lang="en-US" sz="3200" i="1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min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 {c(</a:t>
            </a:r>
            <a:r>
              <a:rPr lang="en-US" sz="3200" dirty="0" err="1">
                <a:solidFill>
                  <a:srgbClr val="CC0000"/>
                </a:solidFill>
                <a:latin typeface="Gill Sans MT" charset="0"/>
                <a:ea typeface="MS PGothic" charset="0"/>
              </a:rPr>
              <a:t>x,v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) + </a:t>
            </a:r>
            <a:r>
              <a:rPr lang="en-US" sz="3200" dirty="0" err="1">
                <a:solidFill>
                  <a:srgbClr val="CC0000"/>
                </a:solidFill>
                <a:latin typeface="Gill Sans MT" charset="0"/>
                <a:ea typeface="MS PGothic" charset="0"/>
              </a:rPr>
              <a:t>D</a:t>
            </a:r>
            <a:r>
              <a:rPr lang="en-US" sz="3200" baseline="-25000" dirty="0" err="1">
                <a:solidFill>
                  <a:srgbClr val="CC0000"/>
                </a:solidFill>
                <a:latin typeface="Gill Sans MT" charset="0"/>
                <a:ea typeface="MS PGothic" charset="0"/>
              </a:rPr>
              <a:t>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ea typeface="MS PGothic" charset="0"/>
              </a:rPr>
              <a:t>(y) }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latin typeface="Gill Sans MT" charset="0"/>
                <a:ea typeface="MS PGothic" charset="0"/>
              </a:rPr>
              <a:t>   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87047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  <a:latin typeface="Comic Sans MS" charset="0"/>
                <a:cs typeface="+mn-cs"/>
              </a:rPr>
              <a:t>v</a:t>
            </a:r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cost to neighbor v</a:t>
            </a:r>
          </a:p>
        </p:txBody>
      </p:sp>
      <p:sp>
        <p:nvSpPr>
          <p:cNvPr id="87049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smtClean="0">
                <a:latin typeface="Gill Sans MT" charset="0"/>
                <a:cs typeface="+mn-cs"/>
              </a:rPr>
              <a:t>min</a:t>
            </a:r>
            <a:r>
              <a:rPr lang="en-US" sz="2400" smtClean="0">
                <a:latin typeface="Gill Sans MT" charset="0"/>
                <a:cs typeface="+mn-cs"/>
              </a:rPr>
              <a:t> taken over all neighbors v of x</a:t>
            </a:r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  <a:cs typeface="+mn-cs"/>
              </a:rPr>
              <a:t>cost from neighbor v to destination y</a:t>
            </a:r>
          </a:p>
        </p:txBody>
      </p:sp>
      <p:sp>
        <p:nvSpPr>
          <p:cNvPr id="87051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7052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876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latin typeface="Gill Sans MT" charset="0"/>
                <a:ea typeface="MS PGothic" charset="0"/>
              </a:rPr>
              <a:t>ICMP: internet control message protocol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used by hosts &amp; routers to communicate network-level information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error reporting: unreachable host, network, port, protocol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echo request/reply (used by ping)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network-layer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above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IP: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ICMP msgs carried in IP datagrams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Gill Sans MT" charset="0"/>
                <a:ea typeface="MS PGothic" charset="0"/>
              </a:rPr>
              <a:t>ICMP message:</a:t>
            </a:r>
            <a:r>
              <a:rPr lang="en-US" sz="2400">
                <a:latin typeface="Gill Sans MT" charset="0"/>
                <a:ea typeface="MS PGothic" charset="0"/>
              </a:rPr>
              <a:t> type, code plus first 8 bytes of IP datagram causing error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u="sng" smtClean="0"/>
              <a:t>Type</a:t>
            </a:r>
            <a:r>
              <a:rPr lang="en-US" smtClean="0"/>
              <a:t>  </a:t>
            </a:r>
            <a:r>
              <a:rPr lang="en-US" u="sng" smtClean="0"/>
              <a:t>Code</a:t>
            </a:r>
            <a:r>
              <a:rPr lang="en-US" smtClean="0"/>
              <a:t>  </a:t>
            </a:r>
            <a:r>
              <a:rPr lang="en-US" u="sng" smtClean="0"/>
              <a:t>description</a:t>
            </a:r>
            <a:endParaRPr lang="en-US" smtClean="0"/>
          </a:p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0        0         echo reply (ping)</a:t>
            </a:r>
          </a:p>
          <a:p>
            <a:pPr>
              <a:defRPr/>
            </a:pPr>
            <a:r>
              <a:rPr lang="en-US" smtClean="0">
                <a:solidFill>
                  <a:srgbClr val="000099"/>
                </a:solidFill>
              </a:rPr>
              <a:t>3        0         dest. network unreachable</a:t>
            </a:r>
          </a:p>
          <a:p>
            <a:pPr>
              <a:defRPr/>
            </a:pPr>
            <a:r>
              <a:rPr lang="en-US" smtClean="0">
                <a:solidFill>
                  <a:srgbClr val="000099"/>
                </a:solidFill>
              </a:rPr>
              <a:t>3        1         dest host unreachable</a:t>
            </a:r>
          </a:p>
          <a:p>
            <a:pPr>
              <a:defRPr/>
            </a:pPr>
            <a:r>
              <a:rPr lang="en-US" smtClean="0">
                <a:solidFill>
                  <a:srgbClr val="000099"/>
                </a:solidFill>
              </a:rPr>
              <a:t>3        2         dest protocol unreachable</a:t>
            </a:r>
          </a:p>
          <a:p>
            <a:pPr>
              <a:defRPr/>
            </a:pPr>
            <a:r>
              <a:rPr lang="en-US" b="1" smtClean="0">
                <a:solidFill>
                  <a:srgbClr val="000099"/>
                </a:solidFill>
              </a:rPr>
              <a:t>3        3         dest port unreachable</a:t>
            </a:r>
          </a:p>
          <a:p>
            <a:pPr>
              <a:defRPr/>
            </a:pPr>
            <a:r>
              <a:rPr lang="en-US" smtClean="0">
                <a:solidFill>
                  <a:srgbClr val="000099"/>
                </a:solidFill>
              </a:rPr>
              <a:t>3        6         dest network unknown</a:t>
            </a:r>
          </a:p>
          <a:p>
            <a:pPr>
              <a:defRPr/>
            </a:pPr>
            <a:r>
              <a:rPr lang="en-US" smtClean="0">
                <a:solidFill>
                  <a:srgbClr val="000099"/>
                </a:solidFill>
              </a:rPr>
              <a:t>3        7         dest host unknown</a:t>
            </a:r>
          </a:p>
          <a:p>
            <a:pPr>
              <a:defRPr/>
            </a:pPr>
            <a:r>
              <a:rPr lang="en-US" smtClean="0"/>
              <a:t>4        0         source quench (congestion</a:t>
            </a:r>
          </a:p>
          <a:p>
            <a:pPr>
              <a:defRPr/>
            </a:pPr>
            <a:r>
              <a:rPr lang="en-US" smtClean="0"/>
              <a:t>                     control - not used)</a:t>
            </a:r>
          </a:p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8        0         echo request (ping)</a:t>
            </a:r>
          </a:p>
          <a:p>
            <a:pPr>
              <a:defRPr/>
            </a:pPr>
            <a:r>
              <a:rPr lang="en-US" smtClean="0">
                <a:solidFill>
                  <a:srgbClr val="FFC000"/>
                </a:solidFill>
              </a:rPr>
              <a:t>9        0         route advertisement</a:t>
            </a:r>
          </a:p>
          <a:p>
            <a:pPr>
              <a:defRPr/>
            </a:pPr>
            <a:r>
              <a:rPr lang="en-US" smtClean="0">
                <a:solidFill>
                  <a:srgbClr val="FFC000"/>
                </a:solidFill>
              </a:rPr>
              <a:t>10      0         router discovery</a:t>
            </a:r>
          </a:p>
          <a:p>
            <a:pPr>
              <a:defRPr/>
            </a:pPr>
            <a:r>
              <a:rPr lang="en-US" smtClean="0">
                <a:solidFill>
                  <a:srgbClr val="00B050"/>
                </a:solidFill>
              </a:rPr>
              <a:t>11      0         TTL expired</a:t>
            </a:r>
          </a:p>
          <a:p>
            <a:pPr>
              <a:defRPr/>
            </a:pPr>
            <a:r>
              <a:rPr lang="en-US" smtClean="0"/>
              <a:t>12      0         bad IP header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52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Bellman-Ford example </a:t>
            </a:r>
          </a:p>
        </p:txBody>
      </p:sp>
      <p:grpSp>
        <p:nvGrpSpPr>
          <p:cNvPr id="1075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07531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2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7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808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808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8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809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809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9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0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810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0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0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0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0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810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3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4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5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3478121 h 174"/>
                <a:gd name="T2" fmla="*/ 377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6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7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8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9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0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1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572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814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4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107573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814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4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107574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813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3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x</a:t>
                </a:r>
              </a:p>
            </p:txBody>
          </p:sp>
        </p:grpSp>
        <p:grpSp>
          <p:nvGrpSpPr>
            <p:cNvPr id="107575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813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8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3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107576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813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1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3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7577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813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13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z</a:t>
                </a:r>
              </a:p>
            </p:txBody>
          </p:sp>
        </p:grpSp>
        <p:sp>
          <p:nvSpPr>
            <p:cNvPr id="8812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812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812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812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812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812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812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812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8813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813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p:sp>
        <p:nvSpPr>
          <p:cNvPr id="88071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224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cs typeface="+mn-cs"/>
              </a:rPr>
              <a:t>clearly, </a:t>
            </a:r>
            <a:r>
              <a:rPr lang="en-US" sz="2400" dirty="0" err="1" smtClean="0">
                <a:cs typeface="+mn-cs"/>
              </a:rPr>
              <a:t>D</a:t>
            </a:r>
            <a:r>
              <a:rPr lang="en-US" sz="2400" baseline="-25000" dirty="0" err="1" smtClean="0">
                <a:cs typeface="+mn-cs"/>
              </a:rPr>
              <a:t>v</a:t>
            </a:r>
            <a:r>
              <a:rPr lang="en-US" sz="2400" dirty="0" smtClean="0">
                <a:cs typeface="+mn-cs"/>
              </a:rPr>
              <a:t>(z) = 5, </a:t>
            </a:r>
            <a:r>
              <a:rPr lang="en-US" sz="2400" dirty="0" err="1" smtClean="0">
                <a:cs typeface="+mn-cs"/>
              </a:rPr>
              <a:t>D</a:t>
            </a:r>
            <a:r>
              <a:rPr lang="en-US" sz="2400" baseline="-25000" dirty="0" err="1" smtClean="0">
                <a:cs typeface="+mn-cs"/>
              </a:rPr>
              <a:t>x</a:t>
            </a:r>
            <a:r>
              <a:rPr lang="en-US" sz="2400" dirty="0" smtClean="0">
                <a:cs typeface="+mn-cs"/>
              </a:rPr>
              <a:t>(z) = 3, </a:t>
            </a:r>
            <a:r>
              <a:rPr lang="en-US" sz="2400" dirty="0" err="1">
                <a:cs typeface="+mn-cs"/>
              </a:rPr>
              <a:t>D</a:t>
            </a:r>
            <a:r>
              <a:rPr lang="en-US" sz="2400" baseline="-25000" dirty="0" err="1" smtClean="0">
                <a:cs typeface="+mn-cs"/>
              </a:rPr>
              <a:t>w</a:t>
            </a:r>
            <a:r>
              <a:rPr lang="en-US" sz="2400" dirty="0" smtClean="0">
                <a:cs typeface="+mn-cs"/>
              </a:rPr>
              <a:t>(z) = 3</a:t>
            </a:r>
          </a:p>
        </p:txBody>
      </p:sp>
      <p:sp>
        <p:nvSpPr>
          <p:cNvPr id="88072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40735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cs typeface="+mn-cs"/>
              </a:rPr>
              <a:t>D</a:t>
            </a:r>
            <a:r>
              <a:rPr lang="en-US" sz="2400" baseline="-25000" dirty="0" smtClean="0">
                <a:cs typeface="+mn-cs"/>
              </a:rPr>
              <a:t>u</a:t>
            </a:r>
            <a:r>
              <a:rPr lang="en-US" sz="2400" dirty="0" smtClean="0">
                <a:cs typeface="+mn-cs"/>
              </a:rPr>
              <a:t>(z) = min { c(</a:t>
            </a:r>
            <a:r>
              <a:rPr lang="en-US" sz="2400" dirty="0" err="1" smtClean="0">
                <a:cs typeface="+mn-cs"/>
              </a:rPr>
              <a:t>u,v</a:t>
            </a:r>
            <a:r>
              <a:rPr lang="en-US" sz="2400" dirty="0" smtClean="0">
                <a:cs typeface="+mn-cs"/>
              </a:rPr>
              <a:t>) + </a:t>
            </a:r>
            <a:r>
              <a:rPr lang="en-US" sz="2400" dirty="0" err="1">
                <a:cs typeface="+mn-cs"/>
              </a:rPr>
              <a:t>D</a:t>
            </a:r>
            <a:r>
              <a:rPr lang="en-US" sz="2400" baseline="-25000" dirty="0" err="1" smtClean="0">
                <a:cs typeface="+mn-cs"/>
              </a:rPr>
              <a:t>v</a:t>
            </a:r>
            <a:r>
              <a:rPr lang="en-US" sz="2400" dirty="0" smtClean="0">
                <a:cs typeface="+mn-cs"/>
              </a:rPr>
              <a:t>(z),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                     c(</a:t>
            </a:r>
            <a:r>
              <a:rPr lang="en-US" sz="2400" dirty="0" err="1" smtClean="0">
                <a:cs typeface="+mn-cs"/>
              </a:rPr>
              <a:t>u,x</a:t>
            </a:r>
            <a:r>
              <a:rPr lang="en-US" sz="2400" dirty="0" smtClean="0">
                <a:cs typeface="+mn-cs"/>
              </a:rPr>
              <a:t>) + </a:t>
            </a:r>
            <a:r>
              <a:rPr lang="en-US" sz="2400" dirty="0" err="1">
                <a:cs typeface="+mn-cs"/>
              </a:rPr>
              <a:t>D</a:t>
            </a:r>
            <a:r>
              <a:rPr lang="en-US" sz="2400" baseline="-25000" dirty="0" err="1" smtClean="0">
                <a:cs typeface="+mn-cs"/>
              </a:rPr>
              <a:t>x</a:t>
            </a:r>
            <a:r>
              <a:rPr lang="en-US" sz="2400" dirty="0" smtClean="0">
                <a:cs typeface="+mn-cs"/>
              </a:rPr>
              <a:t>(z),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                     c(</a:t>
            </a:r>
            <a:r>
              <a:rPr lang="en-US" sz="2400" dirty="0" err="1" smtClean="0">
                <a:cs typeface="+mn-cs"/>
              </a:rPr>
              <a:t>u,w</a:t>
            </a:r>
            <a:r>
              <a:rPr lang="en-US" sz="2400" dirty="0" smtClean="0">
                <a:cs typeface="+mn-cs"/>
              </a:rPr>
              <a:t>) + </a:t>
            </a:r>
            <a:r>
              <a:rPr lang="en-US" sz="2400" dirty="0" err="1">
                <a:cs typeface="+mn-cs"/>
              </a:rPr>
              <a:t>D</a:t>
            </a:r>
            <a:r>
              <a:rPr lang="en-US" sz="2400" baseline="-25000" dirty="0" err="1" smtClean="0">
                <a:cs typeface="+mn-cs"/>
              </a:rPr>
              <a:t>w</a:t>
            </a:r>
            <a:r>
              <a:rPr lang="en-US" sz="2400" dirty="0" smtClean="0">
                <a:cs typeface="+mn-cs"/>
              </a:rPr>
              <a:t>(z) }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         </a:t>
            </a:r>
          </a:p>
        </p:txBody>
      </p:sp>
      <p:sp>
        <p:nvSpPr>
          <p:cNvPr id="88073" name="Text Box 75"/>
          <p:cNvSpPr txBox="1">
            <a:spLocks noChangeArrowheads="1"/>
          </p:cNvSpPr>
          <p:nvPr/>
        </p:nvSpPr>
        <p:spPr bwMode="auto">
          <a:xfrm>
            <a:off x="461963" y="5330825"/>
            <a:ext cx="80359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node achieving minimum is next hop in shortest path, </a:t>
            </a:r>
          </a:p>
          <a:p>
            <a:pPr>
              <a:lnSpc>
                <a:spcPct val="85000"/>
              </a:lnSpc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used in</a:t>
            </a:r>
            <a:r>
              <a:rPr lang="en-US" sz="2800" dirty="0" smtClean="0">
                <a:latin typeface="Gill Sans MT" charset="0"/>
                <a:ea typeface="ＭＳ 明朝" charset="0"/>
                <a:cs typeface="ＭＳ 明朝" charset="0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forwarding table</a:t>
            </a:r>
          </a:p>
        </p:txBody>
      </p:sp>
      <p:sp>
        <p:nvSpPr>
          <p:cNvPr id="88074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cs typeface="+mn-cs"/>
              </a:rPr>
              <a:t>B-F equation says:</a:t>
            </a: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5224463" y="4124325"/>
            <a:ext cx="2730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cs typeface="+mn-cs"/>
              </a:rPr>
              <a:t>= min {2 + 5,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	1 + 3,</a:t>
            </a:r>
          </a:p>
          <a:p>
            <a:pPr>
              <a:defRPr/>
            </a:pPr>
            <a:r>
              <a:rPr lang="en-US" sz="2400" dirty="0" smtClean="0">
                <a:cs typeface="+mn-cs"/>
              </a:rPr>
              <a:t>           5 + 3}  = 4</a:t>
            </a:r>
          </a:p>
        </p:txBody>
      </p:sp>
    </p:spTree>
    <p:extLst>
      <p:ext uri="{BB962C8B-B14F-4D97-AF65-F5344CB8AC3E}">
        <p14:creationId xmlns:p14="http://schemas.microsoft.com/office/powerpoint/2010/main" val="31460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1" grpId="0"/>
      <p:bldP spid="88072" grpId="0"/>
      <p:bldP spid="88073" grpId="0"/>
      <p:bldP spid="880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(y)</a:t>
            </a:r>
            <a:r>
              <a:rPr lang="en-US">
                <a:latin typeface="Gill Sans MT" charset="0"/>
                <a:ea typeface="MS PGothic" charset="0"/>
              </a:rPr>
              <a:t> = estimate of least cost from x to y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x maintains  distance vector </a:t>
            </a:r>
            <a:r>
              <a:rPr lang="en-US" b="1">
                <a:solidFill>
                  <a:srgbClr val="CC0000"/>
                </a:solidFill>
                <a:latin typeface="Gill Sans MT" charset="0"/>
                <a:ea typeface="MS PGothic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 = [D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(y): y </a:t>
            </a:r>
            <a:r>
              <a:rPr lang="ru-RU">
                <a:solidFill>
                  <a:srgbClr val="CC0000"/>
                </a:solidFill>
                <a:latin typeface="Gill Sans MT" charset="0"/>
                <a:ea typeface="MS PGothic" charset="0"/>
              </a:rPr>
              <a:t>є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 N ]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node x: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knows cost to each neighbor v: </a:t>
            </a:r>
            <a:r>
              <a:rPr lang="en-US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c(x,v)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maintains its neighbors</a:t>
            </a:r>
            <a:r>
              <a:rPr lang="ja-JP" altLang="en-US" sz="2800">
                <a:latin typeface="Gill Sans MT" charset="0"/>
                <a:ea typeface="MS PGothic" charset="0"/>
              </a:rPr>
              <a:t>’</a:t>
            </a:r>
            <a:r>
              <a:rPr lang="en-US" altLang="ja-JP" sz="2800">
                <a:latin typeface="Gill Sans MT" charset="0"/>
                <a:ea typeface="MS PGothic" charset="0"/>
              </a:rPr>
              <a:t> distance vectors. For each neighbor v, x maintains </a:t>
            </a:r>
            <a:br>
              <a:rPr lang="en-US" altLang="ja-JP" sz="2800">
                <a:latin typeface="Gill Sans MT" charset="0"/>
                <a:ea typeface="MS PGothic" charset="0"/>
              </a:rPr>
            </a:br>
            <a:r>
              <a:rPr lang="en-US" altLang="ja-JP" sz="2800" b="1">
                <a:solidFill>
                  <a:srgbClr val="CC0000"/>
                </a:solidFill>
                <a:latin typeface="Gill Sans MT" charset="0"/>
                <a:ea typeface="MS PGothic" charset="0"/>
              </a:rPr>
              <a:t>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  <a:ea typeface="MS PGothic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 = [D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  <a:ea typeface="MS PGothic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(y): y </a:t>
            </a:r>
            <a:r>
              <a:rPr lang="ru-RU" altLang="ja-JP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є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 N ]</a:t>
            </a:r>
          </a:p>
          <a:p>
            <a:pPr>
              <a:buFont typeface="Wingdings" charset="0"/>
              <a:buNone/>
              <a:defRPr/>
            </a:pPr>
            <a:endParaRPr lang="en-US">
              <a:solidFill>
                <a:srgbClr val="CC0000"/>
              </a:solidFill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key idea: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from time-to-time, each node sends its own distance vector estimate to neighbors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003300" y="3821113"/>
            <a:ext cx="781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(y) ← min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latin typeface="Gill Sans MT" charset="0"/>
                <a:ea typeface="ＭＳ Ｐゴシック" charset="0"/>
                <a:cs typeface="+mn-cs"/>
              </a:rPr>
              <a:t>under minor, natural conditions, the estimate </a:t>
            </a:r>
            <a:r>
              <a:rPr lang="en-US" sz="2800" i="1" dirty="0" err="1">
                <a:latin typeface="Gill Sans MT" charset="0"/>
                <a:ea typeface="ＭＳ Ｐゴシック" charset="0"/>
                <a:cs typeface="Times New Roman" charset="0"/>
              </a:rPr>
              <a:t>D</a:t>
            </a:r>
            <a:r>
              <a:rPr lang="en-US" sz="2800" i="1" baseline="-30000" dirty="0" err="1">
                <a:latin typeface="Gill Sans MT" charset="0"/>
                <a:ea typeface="ＭＳ Ｐゴシック" charset="0"/>
                <a:cs typeface="Times New Roman" charset="0"/>
              </a:rPr>
              <a:t>x</a:t>
            </a:r>
            <a:r>
              <a:rPr lang="en-US" sz="2800" i="1" dirty="0">
                <a:latin typeface="Gill Sans MT" charset="0"/>
                <a:ea typeface="ＭＳ Ｐゴシック" charset="0"/>
                <a:cs typeface="Times New Roman" charset="0"/>
              </a:rPr>
              <a:t>(y) converge to the actual least cost </a:t>
            </a:r>
            <a:r>
              <a:rPr lang="en-US" sz="2800" dirty="0" err="1">
                <a:latin typeface="Gill Sans MT" charset="0"/>
                <a:ea typeface="ＭＳ Ｐゴシック" charset="0"/>
                <a:cs typeface="+mn-cs"/>
              </a:rPr>
              <a:t>D</a:t>
            </a:r>
            <a:r>
              <a:rPr lang="en-US" sz="2800" baseline="-25000" dirty="0" err="1">
                <a:latin typeface="Gill Sans MT" charset="0"/>
                <a:ea typeface="ＭＳ Ｐゴシック" charset="0"/>
                <a:cs typeface="+mn-cs"/>
              </a:rPr>
              <a:t>x</a:t>
            </a:r>
            <a:r>
              <a:rPr lang="en-US" sz="2800" dirty="0">
                <a:latin typeface="Gill Sans MT" charset="0"/>
                <a:ea typeface="ＭＳ Ｐゴシック" charset="0"/>
                <a:cs typeface="+mn-cs"/>
              </a:rPr>
              <a:t>(y)</a:t>
            </a:r>
            <a:r>
              <a:rPr lang="en-US" sz="2400" dirty="0">
                <a:latin typeface="Gill Sans MT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16221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iterative, asynchronous:</a:t>
            </a:r>
            <a:r>
              <a:rPr lang="en-US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 sz="2400">
                <a:latin typeface="Gill Sans MT" charset="0"/>
                <a:ea typeface="MS PGothic" charset="0"/>
              </a:rPr>
              <a:t>each local iteration caused by: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local link cost change 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DV update message from neighbor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distributed: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each node notifies neighbors </a:t>
            </a:r>
            <a:r>
              <a:rPr lang="en-US" sz="2400" i="1">
                <a:latin typeface="Gill Sans MT" charset="0"/>
                <a:ea typeface="MS PGothic" charset="0"/>
              </a:rPr>
              <a:t>only</a:t>
            </a:r>
            <a:r>
              <a:rPr lang="en-US" sz="2400">
                <a:latin typeface="Gill Sans MT" charset="0"/>
                <a:ea typeface="MS PGothic" charset="0"/>
              </a:rPr>
              <a:t> when its DV changes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neighbors then notify their neighbors if necessary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sz="2400" smtClean="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i="1" smtClean="0">
                <a:solidFill>
                  <a:srgbClr val="000099"/>
                </a:solidFill>
              </a:rPr>
              <a:t>wait</a:t>
            </a:r>
            <a:r>
              <a:rPr lang="en-US" sz="2000" smtClean="0">
                <a:solidFill>
                  <a:srgbClr val="000099"/>
                </a:solidFill>
              </a:rPr>
              <a:t> </a:t>
            </a:r>
            <a:r>
              <a:rPr lang="en-US" sz="2000" smtClean="0"/>
              <a:t>for (change in local link cost or msg from neighbor)</a:t>
            </a:r>
          </a:p>
          <a:p>
            <a:pPr>
              <a:spcBef>
                <a:spcPct val="50000"/>
              </a:spcBef>
              <a:defRPr/>
            </a:pPr>
            <a:endParaRPr lang="en-US" sz="2000" smtClean="0"/>
          </a:p>
          <a:p>
            <a:pPr>
              <a:spcBef>
                <a:spcPct val="50000"/>
              </a:spcBef>
              <a:defRPr/>
            </a:pPr>
            <a:r>
              <a:rPr lang="en-US" sz="2400" i="1" smtClean="0">
                <a:solidFill>
                  <a:srgbClr val="000099"/>
                </a:solidFill>
              </a:rPr>
              <a:t>recompute</a:t>
            </a:r>
            <a:r>
              <a:rPr lang="en-US" sz="2000" smtClean="0"/>
              <a:t> estimates</a:t>
            </a:r>
          </a:p>
          <a:p>
            <a:pPr>
              <a:spcBef>
                <a:spcPct val="50000"/>
              </a:spcBef>
              <a:defRPr/>
            </a:pPr>
            <a:endParaRPr lang="en-US" sz="2000" smtClean="0"/>
          </a:p>
          <a:p>
            <a:pPr>
              <a:spcBef>
                <a:spcPct val="50000"/>
              </a:spcBef>
              <a:defRPr/>
            </a:pPr>
            <a:r>
              <a:rPr lang="en-US" sz="2000" smtClean="0"/>
              <a:t>if DV to any dest has changed, </a:t>
            </a:r>
            <a:r>
              <a:rPr lang="en-US" sz="2400" i="1" smtClean="0">
                <a:solidFill>
                  <a:srgbClr val="000099"/>
                </a:solidFill>
              </a:rPr>
              <a:t>notify</a:t>
            </a:r>
            <a:r>
              <a:rPr lang="en-US" sz="2000" smtClean="0"/>
              <a:t> neighbors </a:t>
            </a:r>
            <a:endParaRPr lang="en-US" sz="2400" smtClean="0"/>
          </a:p>
          <a:p>
            <a:pPr algn="ctr">
              <a:spcBef>
                <a:spcPct val="50000"/>
              </a:spcBef>
              <a:defRPr/>
            </a:pPr>
            <a:endParaRPr lang="en-US" sz="2400" smtClean="0">
              <a:latin typeface="Times New Roman" charset="0"/>
            </a:endParaRPr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143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  <a:cs typeface="+mn-cs"/>
              </a:rPr>
              <a:t>each node:</a:t>
            </a:r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39615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2167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0  2   7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72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74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77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2178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2179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from</a:t>
            </a:r>
          </a:p>
        </p:txBody>
      </p:sp>
      <p:sp>
        <p:nvSpPr>
          <p:cNvPr id="92180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2181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182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2185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2186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2187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</a:t>
            </a:r>
          </a:p>
        </p:txBody>
      </p:sp>
      <p:sp>
        <p:nvSpPr>
          <p:cNvPr id="92188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189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190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2191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2192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2193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2194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95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96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97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98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199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2200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01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02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2203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2204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2205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2206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207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208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2209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7</a:t>
            </a:r>
          </a:p>
        </p:txBody>
      </p:sp>
      <p:sp>
        <p:nvSpPr>
          <p:cNvPr id="92210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1</a:t>
            </a:r>
          </a:p>
        </p:txBody>
      </p:sp>
      <p:sp>
        <p:nvSpPr>
          <p:cNvPr id="92211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</a:t>
            </a:r>
          </a:p>
        </p:txBody>
      </p:sp>
      <p:sp>
        <p:nvSpPr>
          <p:cNvPr id="92212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2213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  <a:p>
            <a:pPr>
              <a:defRPr/>
            </a:pPr>
            <a:r>
              <a:rPr lang="en-US" smtClean="0">
                <a:cs typeface="+mn-cs"/>
              </a:rPr>
              <a:t>2   0   1</a:t>
            </a:r>
          </a:p>
        </p:txBody>
      </p:sp>
      <p:sp>
        <p:nvSpPr>
          <p:cNvPr id="92214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 ∞  ∞</a:t>
            </a:r>
          </a:p>
        </p:txBody>
      </p:sp>
      <p:sp>
        <p:nvSpPr>
          <p:cNvPr id="92215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2   0   1</a:t>
            </a:r>
          </a:p>
        </p:txBody>
      </p:sp>
      <p:sp>
        <p:nvSpPr>
          <p:cNvPr id="92216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7   1   0</a:t>
            </a:r>
          </a:p>
        </p:txBody>
      </p:sp>
      <p:sp>
        <p:nvSpPr>
          <p:cNvPr id="92217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18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19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20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21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22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23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2224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time</a:t>
            </a:r>
          </a:p>
        </p:txBody>
      </p:sp>
      <p:grpSp>
        <p:nvGrpSpPr>
          <p:cNvPr id="1116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116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6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116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4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4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4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24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9224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7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7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2273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x</a:t>
                  </a:r>
                  <a:endParaRPr lang="en-US" sz="2400" smtClean="0"/>
                </a:p>
              </p:txBody>
            </p:sp>
          </p:grpSp>
          <p:grpSp>
            <p:nvGrpSpPr>
              <p:cNvPr id="1117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226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6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6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/>
                </a:p>
              </p:txBody>
            </p:sp>
            <p:sp>
              <p:nvSpPr>
                <p:cNvPr id="9226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117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227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227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2400" smtClean="0">
                        <a:cs typeface="+mn-cs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2253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1</a:t>
                </a:r>
                <a:endParaRPr lang="en-US" sz="2400" smtClean="0"/>
              </a:p>
            </p:txBody>
          </p:sp>
          <p:sp>
            <p:nvSpPr>
              <p:cNvPr id="92254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2</a:t>
                </a:r>
                <a:endParaRPr lang="en-US" sz="2400" smtClean="0"/>
              </a:p>
            </p:txBody>
          </p:sp>
          <p:sp>
            <p:nvSpPr>
              <p:cNvPr id="92255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7</a:t>
                </a:r>
                <a:endParaRPr lang="en-US" sz="2400" smtClean="0"/>
              </a:p>
            </p:txBody>
          </p:sp>
          <p:grpSp>
            <p:nvGrpSpPr>
              <p:cNvPr id="1117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22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2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/>
                </a:p>
              </p:txBody>
            </p:sp>
            <p:sp>
              <p:nvSpPr>
                <p:cNvPr id="922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117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22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0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22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2000" smtClean="0"/>
                      <a:t>y</a:t>
                    </a:r>
                    <a:endParaRPr lang="en-US" sz="2400" smtClean="0"/>
                  </a:p>
                </p:txBody>
              </p:sp>
            </p:grpSp>
          </p:grpSp>
        </p:grpSp>
      </p:grpSp>
      <p:sp>
        <p:nvSpPr>
          <p:cNvPr id="92226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node x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92227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28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29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30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fr-FR" i="1">
                <a:ea typeface="ＭＳ Ｐゴシック" charset="0"/>
                <a:cs typeface="+mn-cs"/>
              </a:rPr>
              <a:t>D</a:t>
            </a:r>
            <a:r>
              <a:rPr lang="fr-FR" i="1" baseline="-25000">
                <a:ea typeface="ＭＳ Ｐゴシック" charset="0"/>
                <a:cs typeface="+mn-cs"/>
              </a:rPr>
              <a:t>x</a:t>
            </a:r>
            <a:r>
              <a:rPr lang="fr-FR" i="1">
                <a:ea typeface="ＭＳ Ｐゴシック" charset="0"/>
                <a:cs typeface="+mn-cs"/>
              </a:rPr>
              <a:t>(z) = </a:t>
            </a:r>
            <a:r>
              <a:rPr lang="fr-FR">
                <a:ea typeface="ＭＳ Ｐゴシック" charset="0"/>
                <a:cs typeface="+mn-cs"/>
              </a:rPr>
              <a:t>min{</a:t>
            </a:r>
            <a:r>
              <a:rPr lang="fr-FR" i="1">
                <a:ea typeface="ＭＳ Ｐゴシック" charset="0"/>
                <a:cs typeface="+mn-cs"/>
              </a:rPr>
              <a:t>c(x,y) + </a:t>
            </a:r>
            <a:br>
              <a:rPr lang="fr-FR" i="1">
                <a:ea typeface="ＭＳ Ｐゴシック" charset="0"/>
                <a:cs typeface="+mn-cs"/>
              </a:rPr>
            </a:br>
            <a:r>
              <a:rPr lang="fr-FR" i="1">
                <a:ea typeface="ＭＳ Ｐゴシック" charset="0"/>
                <a:cs typeface="+mn-cs"/>
              </a:rPr>
              <a:t>      D</a:t>
            </a:r>
            <a:r>
              <a:rPr lang="fr-FR" i="1" baseline="-25000">
                <a:ea typeface="ＭＳ Ｐゴシック" charset="0"/>
                <a:cs typeface="+mn-cs"/>
              </a:rPr>
              <a:t>y</a:t>
            </a:r>
            <a:r>
              <a:rPr lang="fr-FR" i="1">
                <a:ea typeface="ＭＳ Ｐゴシック" charset="0"/>
                <a:cs typeface="+mn-cs"/>
              </a:rPr>
              <a:t>(z), c(x,z) + D</a:t>
            </a:r>
            <a:r>
              <a:rPr lang="fr-FR" i="1" baseline="-25000">
                <a:ea typeface="ＭＳ Ｐゴシック" charset="0"/>
                <a:cs typeface="+mn-cs"/>
              </a:rPr>
              <a:t>z</a:t>
            </a:r>
            <a:r>
              <a:rPr lang="fr-FR" i="1">
                <a:ea typeface="ＭＳ Ｐゴシック" charset="0"/>
                <a:cs typeface="+mn-cs"/>
              </a:rPr>
              <a:t>(z)</a:t>
            </a:r>
            <a:r>
              <a:rPr lang="fr-FR">
                <a:ea typeface="ＭＳ Ｐゴシック" charset="0"/>
                <a:cs typeface="+mn-cs"/>
              </a:rPr>
              <a:t>} </a:t>
            </a:r>
          </a:p>
          <a:p>
            <a:pPr algn="just">
              <a:lnSpc>
                <a:spcPct val="120000"/>
              </a:lnSpc>
              <a:defRPr/>
            </a:pPr>
            <a:r>
              <a:rPr lang="fr-FR">
                <a:ea typeface="ＭＳ Ｐゴシック" charset="0"/>
                <a:cs typeface="+mn-cs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</a:t>
            </a:r>
          </a:p>
        </p:txBody>
      </p:sp>
      <p:sp>
        <p:nvSpPr>
          <p:cNvPr id="92237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node y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92238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node z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92239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2240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3523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4" grpId="0"/>
      <p:bldP spid="728176" grpId="0"/>
      <p:bldP spid="7281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18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190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191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192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193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194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0  2   3</a:t>
            </a:r>
          </a:p>
        </p:txBody>
      </p:sp>
      <p:sp>
        <p:nvSpPr>
          <p:cNvPr id="93195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196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197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198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199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00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01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02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03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0  2   7</a:t>
            </a:r>
          </a:p>
        </p:txBody>
      </p:sp>
      <p:sp>
        <p:nvSpPr>
          <p:cNvPr id="93204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205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206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07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08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09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10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11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12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0  2   3</a:t>
            </a:r>
          </a:p>
        </p:txBody>
      </p:sp>
      <p:sp>
        <p:nvSpPr>
          <p:cNvPr id="93213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214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215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16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17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18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19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20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21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0  2   3</a:t>
            </a:r>
          </a:p>
        </p:txBody>
      </p:sp>
      <p:sp>
        <p:nvSpPr>
          <p:cNvPr id="93222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223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224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25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26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27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28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29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30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0  2   7</a:t>
            </a:r>
          </a:p>
        </p:txBody>
      </p:sp>
      <p:sp>
        <p:nvSpPr>
          <p:cNvPr id="93231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232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233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2  0   1</a:t>
            </a:r>
          </a:p>
        </p:txBody>
      </p:sp>
      <p:sp>
        <p:nvSpPr>
          <p:cNvPr id="93234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7   1   0</a:t>
            </a:r>
          </a:p>
        </p:txBody>
      </p:sp>
      <p:sp>
        <p:nvSpPr>
          <p:cNvPr id="93235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2  0   1</a:t>
            </a:r>
          </a:p>
        </p:txBody>
      </p:sp>
      <p:sp>
        <p:nvSpPr>
          <p:cNvPr id="93236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3  1   0</a:t>
            </a:r>
          </a:p>
        </p:txBody>
      </p:sp>
      <p:sp>
        <p:nvSpPr>
          <p:cNvPr id="93237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2   0   1</a:t>
            </a:r>
          </a:p>
        </p:txBody>
      </p:sp>
      <p:sp>
        <p:nvSpPr>
          <p:cNvPr id="93238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3  1   0</a:t>
            </a:r>
          </a:p>
        </p:txBody>
      </p:sp>
      <p:sp>
        <p:nvSpPr>
          <p:cNvPr id="93239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2  0   1</a:t>
            </a:r>
          </a:p>
        </p:txBody>
      </p:sp>
      <p:sp>
        <p:nvSpPr>
          <p:cNvPr id="93240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3  1   0</a:t>
            </a:r>
          </a:p>
        </p:txBody>
      </p:sp>
      <p:sp>
        <p:nvSpPr>
          <p:cNvPr id="93241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2  0   1</a:t>
            </a:r>
          </a:p>
        </p:txBody>
      </p:sp>
      <p:sp>
        <p:nvSpPr>
          <p:cNvPr id="93242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3  1   0</a:t>
            </a:r>
          </a:p>
        </p:txBody>
      </p:sp>
      <p:sp>
        <p:nvSpPr>
          <p:cNvPr id="93243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44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45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4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4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4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4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5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5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52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time</a:t>
            </a:r>
          </a:p>
        </p:txBody>
      </p:sp>
      <p:sp>
        <p:nvSpPr>
          <p:cNvPr id="93253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254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55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56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57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58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59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60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0  2   7</a:t>
            </a:r>
          </a:p>
        </p:txBody>
      </p:sp>
      <p:sp>
        <p:nvSpPr>
          <p:cNvPr id="93261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62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63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64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65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66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67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268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269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from</a:t>
            </a:r>
          </a:p>
        </p:txBody>
      </p:sp>
      <p:sp>
        <p:nvSpPr>
          <p:cNvPr id="93270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  <p:sp>
        <p:nvSpPr>
          <p:cNvPr id="93271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72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73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74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75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76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77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</a:t>
            </a:r>
          </a:p>
        </p:txBody>
      </p:sp>
      <p:sp>
        <p:nvSpPr>
          <p:cNvPr id="93278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79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80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81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82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83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84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85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86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87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88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89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290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91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292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   y   z</a:t>
            </a:r>
          </a:p>
        </p:txBody>
      </p:sp>
      <p:sp>
        <p:nvSpPr>
          <p:cNvPr id="93293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x</a:t>
            </a:r>
          </a:p>
        </p:txBody>
      </p:sp>
      <p:sp>
        <p:nvSpPr>
          <p:cNvPr id="93294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y</a:t>
            </a:r>
          </a:p>
        </p:txBody>
      </p:sp>
      <p:sp>
        <p:nvSpPr>
          <p:cNvPr id="93295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z</a:t>
            </a:r>
          </a:p>
        </p:txBody>
      </p:sp>
      <p:sp>
        <p:nvSpPr>
          <p:cNvPr id="93296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97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98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</p:txBody>
      </p:sp>
      <p:sp>
        <p:nvSpPr>
          <p:cNvPr id="93299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7</a:t>
            </a:r>
          </a:p>
        </p:txBody>
      </p:sp>
      <p:sp>
        <p:nvSpPr>
          <p:cNvPr id="93300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1</a:t>
            </a:r>
          </a:p>
        </p:txBody>
      </p:sp>
      <p:sp>
        <p:nvSpPr>
          <p:cNvPr id="93301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0</a:t>
            </a:r>
          </a:p>
        </p:txBody>
      </p:sp>
      <p:sp>
        <p:nvSpPr>
          <p:cNvPr id="93302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303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</a:t>
            </a:r>
          </a:p>
          <a:p>
            <a:pPr>
              <a:defRPr/>
            </a:pPr>
            <a:r>
              <a:rPr lang="en-US" smtClean="0">
                <a:cs typeface="+mn-cs"/>
              </a:rPr>
              <a:t>2   0   1</a:t>
            </a:r>
          </a:p>
        </p:txBody>
      </p:sp>
      <p:sp>
        <p:nvSpPr>
          <p:cNvPr id="93304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∞ ∞  ∞</a:t>
            </a:r>
          </a:p>
        </p:txBody>
      </p:sp>
      <p:sp>
        <p:nvSpPr>
          <p:cNvPr id="93305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2   0   1</a:t>
            </a:r>
          </a:p>
        </p:txBody>
      </p:sp>
      <p:sp>
        <p:nvSpPr>
          <p:cNvPr id="93306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7   1   0</a:t>
            </a:r>
          </a:p>
        </p:txBody>
      </p:sp>
      <p:sp>
        <p:nvSpPr>
          <p:cNvPr id="93307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08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09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10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11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12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13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14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time</a:t>
            </a:r>
          </a:p>
        </p:txBody>
      </p:sp>
      <p:grpSp>
        <p:nvGrpSpPr>
          <p:cNvPr id="1127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127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127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4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35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36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337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93338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7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3363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6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x</a:t>
                  </a:r>
                  <a:endParaRPr lang="en-US" sz="2400" smtClean="0"/>
                </a:p>
              </p:txBody>
            </p:sp>
          </p:grpSp>
          <p:grpSp>
            <p:nvGrpSpPr>
              <p:cNvPr id="1127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3355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56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57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58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/>
                </a:p>
              </p:txBody>
            </p:sp>
            <p:sp>
              <p:nvSpPr>
                <p:cNvPr id="93359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128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3361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3362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2400" smtClean="0">
                        <a:cs typeface="+mn-cs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3343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1</a:t>
                </a:r>
                <a:endParaRPr lang="en-US" sz="2400" smtClean="0"/>
              </a:p>
            </p:txBody>
          </p:sp>
          <p:sp>
            <p:nvSpPr>
              <p:cNvPr id="93344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2</a:t>
                </a:r>
                <a:endParaRPr lang="en-US" sz="2400" smtClean="0"/>
              </a:p>
            </p:txBody>
          </p:sp>
          <p:sp>
            <p:nvSpPr>
              <p:cNvPr id="93345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mtClean="0"/>
                  <a:t>7</a:t>
                </a:r>
                <a:endParaRPr lang="en-US" sz="2400" smtClean="0"/>
              </a:p>
            </p:txBody>
          </p:sp>
          <p:grpSp>
            <p:nvGrpSpPr>
              <p:cNvPr id="1128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3347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48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49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3350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400"/>
                </a:p>
              </p:txBody>
            </p:sp>
            <p:sp>
              <p:nvSpPr>
                <p:cNvPr id="93351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128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3353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0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3354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7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MS PGothic" charset="0"/>
                        <a:cs typeface="MS PGothic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2000" smtClean="0"/>
                      <a:t>y</a:t>
                    </a:r>
                    <a:endParaRPr lang="en-US" sz="2400" smtClean="0"/>
                  </a:p>
                </p:txBody>
              </p:sp>
            </p:grpSp>
          </p:grpSp>
        </p:grpSp>
      </p:grpSp>
      <p:sp>
        <p:nvSpPr>
          <p:cNvPr id="93316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node x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93317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318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319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320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321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93322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23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fr-FR" i="1">
                <a:ea typeface="ＭＳ Ｐゴシック" charset="0"/>
                <a:cs typeface="+mn-cs"/>
              </a:rPr>
              <a:t>D</a:t>
            </a:r>
            <a:r>
              <a:rPr lang="fr-FR" i="1" baseline="-25000">
                <a:ea typeface="ＭＳ Ｐゴシック" charset="0"/>
                <a:cs typeface="+mn-cs"/>
              </a:rPr>
              <a:t>x</a:t>
            </a:r>
            <a:r>
              <a:rPr lang="fr-FR" i="1">
                <a:ea typeface="ＭＳ Ｐゴシック" charset="0"/>
                <a:cs typeface="+mn-cs"/>
              </a:rPr>
              <a:t>(z) = </a:t>
            </a:r>
            <a:r>
              <a:rPr lang="fr-FR">
                <a:ea typeface="ＭＳ Ｐゴシック" charset="0"/>
                <a:cs typeface="+mn-cs"/>
              </a:rPr>
              <a:t>min{</a:t>
            </a:r>
            <a:r>
              <a:rPr lang="fr-FR" i="1">
                <a:ea typeface="ＭＳ Ｐゴシック" charset="0"/>
                <a:cs typeface="+mn-cs"/>
              </a:rPr>
              <a:t>c(x,y) + </a:t>
            </a:r>
            <a:br>
              <a:rPr lang="fr-FR" i="1">
                <a:ea typeface="ＭＳ Ｐゴシック" charset="0"/>
                <a:cs typeface="+mn-cs"/>
              </a:rPr>
            </a:br>
            <a:r>
              <a:rPr lang="fr-FR" i="1">
                <a:ea typeface="ＭＳ Ｐゴシック" charset="0"/>
                <a:cs typeface="+mn-cs"/>
              </a:rPr>
              <a:t>      D</a:t>
            </a:r>
            <a:r>
              <a:rPr lang="fr-FR" i="1" baseline="-25000">
                <a:ea typeface="ＭＳ Ｐゴシック" charset="0"/>
                <a:cs typeface="+mn-cs"/>
              </a:rPr>
              <a:t>y</a:t>
            </a:r>
            <a:r>
              <a:rPr lang="fr-FR" i="1">
                <a:ea typeface="ＭＳ Ｐゴシック" charset="0"/>
                <a:cs typeface="+mn-cs"/>
              </a:rPr>
              <a:t>(z), c(x,z) + D</a:t>
            </a:r>
            <a:r>
              <a:rPr lang="fr-FR" i="1" baseline="-25000">
                <a:ea typeface="ＭＳ Ｐゴシック" charset="0"/>
                <a:cs typeface="+mn-cs"/>
              </a:rPr>
              <a:t>z</a:t>
            </a:r>
            <a:r>
              <a:rPr lang="fr-FR" i="1">
                <a:ea typeface="ＭＳ Ｐゴシック" charset="0"/>
                <a:cs typeface="+mn-cs"/>
              </a:rPr>
              <a:t>(z)</a:t>
            </a:r>
            <a:r>
              <a:rPr lang="fr-FR">
                <a:ea typeface="ＭＳ Ｐゴシック" charset="0"/>
                <a:cs typeface="+mn-cs"/>
              </a:rPr>
              <a:t>} </a:t>
            </a:r>
          </a:p>
          <a:p>
            <a:pPr algn="just">
              <a:lnSpc>
                <a:spcPct val="120000"/>
              </a:lnSpc>
              <a:defRPr/>
            </a:pPr>
            <a:r>
              <a:rPr lang="fr-FR">
                <a:ea typeface="ＭＳ Ｐゴシック" charset="0"/>
                <a:cs typeface="+mn-cs"/>
              </a:rPr>
              <a:t>= min{2+1 , 7+0} = 3</a:t>
            </a:r>
          </a:p>
        </p:txBody>
      </p:sp>
      <p:sp>
        <p:nvSpPr>
          <p:cNvPr id="93324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3325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</a:t>
            </a:r>
          </a:p>
        </p:txBody>
      </p:sp>
      <p:sp>
        <p:nvSpPr>
          <p:cNvPr id="93326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2 </a:t>
            </a:r>
          </a:p>
        </p:txBody>
      </p:sp>
      <p:sp>
        <p:nvSpPr>
          <p:cNvPr id="93327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node y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93328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node z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b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93329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cost to</a:t>
            </a:r>
          </a:p>
        </p:txBody>
      </p:sp>
      <p:sp>
        <p:nvSpPr>
          <p:cNvPr id="93330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1" smtClean="0">
                <a:cs typeface="+mn-cs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8225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ea typeface="MS PGothic" charset="0"/>
              </a:rPr>
              <a:t>Distance vector: link cost changes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  <a:ea typeface="ＭＳ Ｐゴシック" charset="0"/>
                <a:cs typeface="+mn-cs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updates routing info, recalculates </a:t>
            </a:r>
            <a:br>
              <a:rPr lang="en-US" sz="2400">
                <a:latin typeface="Gill Sans MT" charset="0"/>
                <a:ea typeface="ＭＳ Ｐゴシック" charset="0"/>
                <a:cs typeface="+mn-cs"/>
              </a:rPr>
            </a:b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  <a:ea typeface="ＭＳ Ｐゴシック" charset="0"/>
                <a:cs typeface="+mn-cs"/>
              </a:rPr>
              <a:t>if DV changes, notify neighbors</a:t>
            </a:r>
            <a:r>
              <a:rPr lang="en-US" sz="2200">
                <a:latin typeface="Gill Sans MT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94215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ja-JP" altLang="en-US" sz="2400" smtClean="0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sz="2400" smtClean="0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  <a:defRPr/>
            </a:pPr>
            <a:r>
              <a:rPr lang="en-US" sz="2400" smtClean="0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 sz="2400" smtClean="0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 smtClean="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13671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136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3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4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225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94226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6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6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4253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54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latin typeface="Comic Sans MS" charset="0"/>
                  </a:rPr>
                  <a:t>x</a:t>
                </a:r>
                <a:endParaRPr lang="en-US" sz="2400" smtClean="0">
                  <a:latin typeface="Times New Roman" charset="0"/>
                </a:endParaRPr>
              </a:p>
            </p:txBody>
          </p:sp>
        </p:grpSp>
        <p:grpSp>
          <p:nvGrpSpPr>
            <p:cNvPr id="1136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4245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6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7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8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4249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37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4251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25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z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94231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1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4232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4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4233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50</a:t>
              </a:r>
              <a:endParaRPr lang="en-US" sz="2400" smtClean="0">
                <a:latin typeface="Times New Roman" charset="0"/>
              </a:endParaRPr>
            </a:p>
          </p:txBody>
        </p:sp>
        <p:grpSp>
          <p:nvGrpSpPr>
            <p:cNvPr id="1136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4237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38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39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240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4241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36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42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424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y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94235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4236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  <a:defRPr/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  <a:defRPr/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  <a:defRPr/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  <a:defRPr/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  <a:defRPr/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ea typeface="MS PGothic" charset="0"/>
              </a:rPr>
              <a:t>Distance vector: link cost changes</a:t>
            </a:r>
            <a:endParaRPr lang="en-US" dirty="0">
              <a:latin typeface="Gill Sans MT" charset="0"/>
              <a:ea typeface="MS PGothic" charset="0"/>
            </a:endParaRPr>
          </a:p>
        </p:txBody>
      </p:sp>
      <p:sp>
        <p:nvSpPr>
          <p:cNvPr id="95238" name="Rectangle 4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sz="2400" dirty="0">
                <a:latin typeface="Gill Sans MT" charset="0"/>
              </a:rPr>
              <a:t> -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count to infinity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44 iterations before algorithm stabilizes: see text</a:t>
            </a:r>
          </a:p>
        </p:txBody>
      </p:sp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146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44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45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46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95247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5274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75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latin typeface="Comic Sans MS" charset="0"/>
                  </a:rPr>
                  <a:t>x</a:t>
                </a:r>
                <a:endParaRPr lang="en-US" sz="2400" smtClean="0">
                  <a:latin typeface="Times New Roman" charset="0"/>
                </a:endParaRPr>
              </a:p>
            </p:txBody>
          </p:sp>
        </p:grpSp>
        <p:grpSp>
          <p:nvGrpSpPr>
            <p:cNvPr id="1147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5266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67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68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69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5270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47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5272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27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z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95252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1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5253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4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5254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50</a:t>
              </a:r>
              <a:endParaRPr lang="en-US" sz="2400" smtClean="0">
                <a:latin typeface="Times New Roman" charset="0"/>
              </a:endParaRPr>
            </a:p>
          </p:txBody>
        </p:sp>
        <p:grpSp>
          <p:nvGrpSpPr>
            <p:cNvPr id="1147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5258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59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60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261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5262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47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5264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526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y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95256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5257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5240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 dirty="0">
                <a:latin typeface="Gill Sans MT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 dirty="0">
                <a:latin typeface="Gill Sans MT" charset="0"/>
              </a:rPr>
              <a:t>Z tells Y its (Z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s) distance to X is infinite (so Y won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</a:rPr>
              <a:t>will this completely solve count to infinity problem?</a:t>
            </a:r>
          </a:p>
        </p:txBody>
      </p:sp>
    </p:spTree>
    <p:extLst>
      <p:ext uri="{BB962C8B-B14F-4D97-AF65-F5344CB8AC3E}">
        <p14:creationId xmlns:p14="http://schemas.microsoft.com/office/powerpoint/2010/main" val="232037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528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Comparison of LS and DV algorithms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message complexity</a:t>
            </a:r>
          </a:p>
          <a:p>
            <a:pPr>
              <a:defRPr/>
            </a:pPr>
            <a:r>
              <a:rPr 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LS:</a:t>
            </a:r>
            <a:r>
              <a:rPr lang="en-US" sz="2000">
                <a:latin typeface="Gill Sans MT" charset="0"/>
                <a:ea typeface="MS PGothic" charset="0"/>
              </a:rPr>
              <a:t> with n nodes, E links, O(nE) msgs sent  </a:t>
            </a:r>
          </a:p>
          <a:p>
            <a:pPr>
              <a:defRPr/>
            </a:pPr>
            <a:r>
              <a:rPr 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DV:</a:t>
            </a:r>
            <a:r>
              <a:rPr lang="en-US" sz="2000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 sz="2000">
                <a:latin typeface="Gill Sans MT" charset="0"/>
                <a:ea typeface="MS PGothic" charset="0"/>
              </a:rPr>
              <a:t>exchange between neighbors only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speed of convergence</a:t>
            </a:r>
          </a:p>
          <a:p>
            <a:pPr>
              <a:defRPr/>
            </a:pPr>
            <a:r>
              <a:rPr 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LS:</a:t>
            </a:r>
            <a:r>
              <a:rPr lang="en-US" sz="2000">
                <a:latin typeface="Gill Sans MT" charset="0"/>
                <a:ea typeface="MS PGothic" charset="0"/>
              </a:rPr>
              <a:t> O(n</a:t>
            </a:r>
            <a:r>
              <a:rPr lang="en-US" sz="2000" b="1" baseline="30000">
                <a:latin typeface="Gill Sans MT" charset="0"/>
                <a:ea typeface="MS PGothic" charset="0"/>
              </a:rPr>
              <a:t>2</a:t>
            </a:r>
            <a:r>
              <a:rPr lang="en-US" sz="2000">
                <a:latin typeface="Gill Sans MT" charset="0"/>
                <a:ea typeface="MS PGothic" charset="0"/>
              </a:rPr>
              <a:t>) algorithm requires O(nE) msgs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may have oscillations</a:t>
            </a:r>
            <a:endParaRPr lang="en-US" sz="1800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sz="2000" b="1" i="1">
                <a:solidFill>
                  <a:srgbClr val="CC0000"/>
                </a:solidFill>
                <a:latin typeface="Gill Sans MT" charset="0"/>
                <a:ea typeface="MS PGothic" charset="0"/>
              </a:rPr>
              <a:t>DV:</a:t>
            </a:r>
            <a:r>
              <a:rPr lang="en-US" sz="2000">
                <a:latin typeface="Gill Sans MT" charset="0"/>
                <a:ea typeface="MS PGothic" charset="0"/>
              </a:rPr>
              <a:t> convergence time varies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may be routing loops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count-to-infinity problem</a:t>
            </a:r>
            <a:endParaRPr lang="en-US" sz="1800">
              <a:latin typeface="Gill Sans MT" charset="0"/>
              <a:ea typeface="MS PGothic" charset="0"/>
            </a:endParaRPr>
          </a:p>
        </p:txBody>
      </p:sp>
      <p:sp>
        <p:nvSpPr>
          <p:cNvPr id="962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robustness:</a:t>
            </a:r>
            <a:r>
              <a:rPr lang="en-US" sz="2400">
                <a:latin typeface="Gill Sans MT" charset="0"/>
                <a:ea typeface="MS PGothic" charset="0"/>
              </a:rPr>
              <a:t> what happens if router malfunctions?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LS:</a:t>
            </a:r>
            <a:r>
              <a:rPr lang="en-US" sz="2400">
                <a:latin typeface="Gill Sans MT" charset="0"/>
                <a:ea typeface="MS PGothic" charset="0"/>
              </a:rPr>
              <a:t> 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  <a:ea typeface="MS PGothic" charset="0"/>
              </a:rPr>
              <a:t>link</a:t>
            </a:r>
            <a:r>
              <a:rPr lang="en-US" sz="2000">
                <a:latin typeface="Gill Sans MT" charset="0"/>
                <a:ea typeface="MS PGothic" charset="0"/>
              </a:rPr>
              <a:t> cost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each node computes only its </a:t>
            </a:r>
            <a:r>
              <a:rPr lang="en-US" sz="2000" i="1">
                <a:latin typeface="Gill Sans MT" charset="0"/>
                <a:ea typeface="MS PGothic" charset="0"/>
              </a:rPr>
              <a:t>own</a:t>
            </a:r>
            <a:r>
              <a:rPr lang="en-US" sz="2000">
                <a:latin typeface="Gill Sans MT" charset="0"/>
                <a:ea typeface="MS PGothic" charset="0"/>
              </a:rPr>
              <a:t> table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DV: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DV 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  <a:ea typeface="MS PGothic" charset="0"/>
              </a:rPr>
              <a:t>path</a:t>
            </a:r>
            <a:r>
              <a:rPr lang="en-US" sz="2000">
                <a:latin typeface="Gill Sans MT" charset="0"/>
                <a:ea typeface="MS PGothic" charset="0"/>
              </a:rPr>
              <a:t> cost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each node</a:t>
            </a:r>
            <a:r>
              <a:rPr lang="ja-JP" altLang="en-US" sz="2000">
                <a:latin typeface="Gill Sans MT" charset="0"/>
                <a:ea typeface="MS PGothic" charset="0"/>
              </a:rPr>
              <a:t>’</a:t>
            </a:r>
            <a:r>
              <a:rPr lang="en-US" altLang="ja-JP" sz="2000">
                <a:latin typeface="Gill Sans MT" charset="0"/>
                <a:ea typeface="MS PGothic" charset="0"/>
              </a:rPr>
              <a:t>s table used by others </a:t>
            </a:r>
          </a:p>
          <a:p>
            <a:pPr lvl="2">
              <a:defRPr/>
            </a:pPr>
            <a:r>
              <a:rPr lang="en-US" sz="1800">
                <a:latin typeface="Comic Sans MS" charset="0"/>
                <a:ea typeface="MS PGothic" charset="0"/>
              </a:rPr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187091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Hierarchical routing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scale:</a:t>
            </a:r>
            <a:r>
              <a:rPr lang="en-US">
                <a:latin typeface="Gill Sans MT" charset="0"/>
                <a:ea typeface="MS PGothic" charset="0"/>
              </a:rPr>
              <a:t> with 600 million destinations: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can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t store all dest</a:t>
            </a:r>
            <a:r>
              <a:rPr lang="ja-JP" altLang="en-US" sz="2400">
                <a:latin typeface="Gill Sans MT" charset="0"/>
                <a:ea typeface="MS PGothic" charset="0"/>
              </a:rPr>
              <a:t>’</a:t>
            </a:r>
            <a:r>
              <a:rPr lang="en-US" altLang="ja-JP" sz="2400">
                <a:latin typeface="Gill Sans MT" charset="0"/>
                <a:ea typeface="MS PGothic" charset="0"/>
              </a:rPr>
              <a:t>s in routing tables!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routing table exchange would swamp links!</a:t>
            </a:r>
            <a:r>
              <a:rPr lang="en-US">
                <a:latin typeface="Gill Sans MT" charset="0"/>
                <a:ea typeface="MS PGothic" charset="0"/>
              </a:rPr>
              <a:t> 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internet = network of networks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>
            <a:off x="1449388" y="1274763"/>
            <a:ext cx="65436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>
                <a:latin typeface="Gill Sans MT" charset="0"/>
              </a:rPr>
              <a:t>our routing study thus far - idealization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</a:rPr>
              <a:t>all routers identical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>
                <a:latin typeface="Gill Sans MT" charset="0"/>
              </a:rPr>
              <a:t>network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flat</a:t>
            </a:r>
            <a:r>
              <a:rPr lang="ja-JP" altLang="en-US" sz="2800">
                <a:latin typeface="Gill Sans MT" charset="0"/>
              </a:rPr>
              <a:t>”</a:t>
            </a:r>
            <a:endParaRPr lang="en-US" altLang="ja-JP" sz="280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latin typeface="Gill Sans MT" charset="0"/>
              </a:rPr>
              <a:t>… not</a:t>
            </a:r>
            <a:r>
              <a:rPr lang="en-US" sz="2800">
                <a:latin typeface="Gill Sans MT" charset="0"/>
              </a:rPr>
              <a:t> true in practice</a:t>
            </a:r>
          </a:p>
        </p:txBody>
      </p:sp>
    </p:spTree>
    <p:extLst>
      <p:ext uri="{BB962C8B-B14F-4D97-AF65-F5344CB8AC3E}">
        <p14:creationId xmlns:p14="http://schemas.microsoft.com/office/powerpoint/2010/main" val="1909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166813"/>
            <a:ext cx="3887788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source sends series of UDP segments to dest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first set has TTL =1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second set has TTL=2, etc.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unlikely port number</a:t>
            </a:r>
          </a:p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when </a:t>
            </a:r>
            <a:r>
              <a:rPr lang="en-US" sz="2400" i="1">
                <a:ea typeface="ＭＳ Ｐゴシック" charset="0"/>
                <a:cs typeface="+mn-cs"/>
              </a:rPr>
              <a:t>n</a:t>
            </a:r>
            <a:r>
              <a:rPr lang="en-US" sz="2400">
                <a:ea typeface="ＭＳ Ｐゴシック" charset="0"/>
                <a:cs typeface="+mn-cs"/>
              </a:rPr>
              <a:t>th set of datagrams  arrives to nth router: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router discards datagrams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and sends source ICMP messages (type 11, code 0)</a:t>
            </a:r>
          </a:p>
          <a:p>
            <a:pPr lvl="1">
              <a:defRPr/>
            </a:pPr>
            <a:r>
              <a:rPr lang="en-US" sz="2000">
                <a:ea typeface="ＭＳ Ｐゴシック" charset="0"/>
              </a:rPr>
              <a:t>ICMP messages includes 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5850" y="1177925"/>
            <a:ext cx="3810000" cy="2005013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when ICMP messages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92675" y="2411413"/>
            <a:ext cx="3810000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destination returns ICMP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port unreachable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source stops</a:t>
            </a:r>
          </a:p>
        </p:txBody>
      </p:sp>
      <p:sp>
        <p:nvSpPr>
          <p:cNvPr id="86024" name="Line 38"/>
          <p:cNvSpPr>
            <a:spLocks noChangeShapeType="1"/>
          </p:cNvSpPr>
          <p:nvPr/>
        </p:nvSpPr>
        <p:spPr bwMode="auto">
          <a:xfrm>
            <a:off x="1285875" y="58864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105"/>
          <p:cNvSpPr>
            <a:spLocks noChangeShapeType="1"/>
          </p:cNvSpPr>
          <p:nvPr/>
        </p:nvSpPr>
        <p:spPr bwMode="auto">
          <a:xfrm flipV="1">
            <a:off x="2079625" y="593725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6"/>
          <p:cNvSpPr>
            <a:spLocks noChangeShapeType="1"/>
          </p:cNvSpPr>
          <p:nvPr/>
        </p:nvSpPr>
        <p:spPr bwMode="auto">
          <a:xfrm>
            <a:off x="3014663" y="59213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08"/>
          <p:cNvSpPr>
            <a:spLocks noChangeShapeType="1"/>
          </p:cNvSpPr>
          <p:nvPr/>
        </p:nvSpPr>
        <p:spPr bwMode="auto">
          <a:xfrm flipH="1">
            <a:off x="2776538" y="565308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13"/>
          <p:cNvSpPr>
            <a:spLocks noChangeShapeType="1"/>
          </p:cNvSpPr>
          <p:nvPr/>
        </p:nvSpPr>
        <p:spPr bwMode="auto">
          <a:xfrm flipH="1">
            <a:off x="3990975" y="598170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260"/>
          <p:cNvSpPr>
            <a:spLocks noChangeShapeType="1"/>
          </p:cNvSpPr>
          <p:nvPr/>
        </p:nvSpPr>
        <p:spPr bwMode="auto">
          <a:xfrm>
            <a:off x="5110163" y="59467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261"/>
          <p:cNvSpPr>
            <a:spLocks noChangeShapeType="1"/>
          </p:cNvSpPr>
          <p:nvPr/>
        </p:nvSpPr>
        <p:spPr bwMode="auto">
          <a:xfrm flipH="1">
            <a:off x="6048375" y="589280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291"/>
          <p:cNvSpPr>
            <a:spLocks noChangeShapeType="1"/>
          </p:cNvSpPr>
          <p:nvPr/>
        </p:nvSpPr>
        <p:spPr bwMode="auto">
          <a:xfrm>
            <a:off x="2744788" y="605313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Line 292"/>
          <p:cNvSpPr>
            <a:spLocks noChangeShapeType="1"/>
          </p:cNvSpPr>
          <p:nvPr/>
        </p:nvSpPr>
        <p:spPr bwMode="auto">
          <a:xfrm>
            <a:off x="4668838" y="564038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294"/>
          <p:cNvSpPr>
            <a:spLocks noChangeShapeType="1"/>
          </p:cNvSpPr>
          <p:nvPr/>
        </p:nvSpPr>
        <p:spPr bwMode="auto">
          <a:xfrm flipH="1">
            <a:off x="3386138" y="624363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295"/>
          <p:cNvSpPr>
            <a:spLocks noChangeShapeType="1"/>
          </p:cNvSpPr>
          <p:nvPr/>
        </p:nvSpPr>
        <p:spPr bwMode="auto">
          <a:xfrm>
            <a:off x="3741738" y="574833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6054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616585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5800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86038" name="Group 21"/>
          <p:cNvGrpSpPr>
            <a:grpSpLocks/>
          </p:cNvGrpSpPr>
          <p:nvPr/>
        </p:nvGrpSpPr>
        <p:grpSpPr bwMode="auto">
          <a:xfrm>
            <a:off x="517525" y="5541963"/>
            <a:ext cx="820738" cy="688975"/>
            <a:chOff x="-44" y="1473"/>
            <a:chExt cx="981" cy="1105"/>
          </a:xfrm>
        </p:grpSpPr>
        <p:pic>
          <p:nvPicPr>
            <p:cNvPr id="86090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91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39" name="Group 24"/>
          <p:cNvGrpSpPr>
            <a:grpSpLocks/>
          </p:cNvGrpSpPr>
          <p:nvPr/>
        </p:nvGrpSpPr>
        <p:grpSpPr bwMode="auto">
          <a:xfrm flipH="1">
            <a:off x="6565900" y="5580063"/>
            <a:ext cx="754063" cy="669925"/>
            <a:chOff x="-44" y="1473"/>
            <a:chExt cx="981" cy="1105"/>
          </a:xfrm>
        </p:grpSpPr>
        <p:pic>
          <p:nvPicPr>
            <p:cNvPr id="86088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89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117 w 356"/>
                <a:gd name="T3" fmla="*/ 180 h 368"/>
                <a:gd name="T4" fmla="*/ 3697 w 356"/>
                <a:gd name="T5" fmla="*/ 3762 h 368"/>
                <a:gd name="T6" fmla="*/ 815 w 356"/>
                <a:gd name="T7" fmla="*/ 470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0" name="Group 27"/>
          <p:cNvGrpSpPr>
            <a:grpSpLocks/>
          </p:cNvGrpSpPr>
          <p:nvPr/>
        </p:nvGrpSpPr>
        <p:grpSpPr bwMode="auto">
          <a:xfrm>
            <a:off x="5513388" y="6080125"/>
            <a:ext cx="617537" cy="250825"/>
            <a:chOff x="2356" y="1300"/>
            <a:chExt cx="555" cy="194"/>
          </a:xfrm>
        </p:grpSpPr>
        <p:sp>
          <p:nvSpPr>
            <p:cNvPr id="8608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8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8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6083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6086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87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629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30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6041" name="Group 36"/>
          <p:cNvGrpSpPr>
            <a:grpSpLocks/>
          </p:cNvGrpSpPr>
          <p:nvPr/>
        </p:nvGrpSpPr>
        <p:grpSpPr bwMode="auto">
          <a:xfrm>
            <a:off x="4545013" y="5808663"/>
            <a:ext cx="617537" cy="250825"/>
            <a:chOff x="2356" y="1300"/>
            <a:chExt cx="555" cy="194"/>
          </a:xfrm>
        </p:grpSpPr>
        <p:sp>
          <p:nvSpPr>
            <p:cNvPr id="8607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7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7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6075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6078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79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621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22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6042" name="Group 45"/>
          <p:cNvGrpSpPr>
            <a:grpSpLocks/>
          </p:cNvGrpSpPr>
          <p:nvPr/>
        </p:nvGrpSpPr>
        <p:grpSpPr bwMode="auto">
          <a:xfrm>
            <a:off x="3394075" y="6018213"/>
            <a:ext cx="617538" cy="250825"/>
            <a:chOff x="2356" y="1300"/>
            <a:chExt cx="555" cy="194"/>
          </a:xfrm>
        </p:grpSpPr>
        <p:sp>
          <p:nvSpPr>
            <p:cNvPr id="8606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6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6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6067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6070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71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613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14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6043" name="Group 54"/>
          <p:cNvGrpSpPr>
            <a:grpSpLocks/>
          </p:cNvGrpSpPr>
          <p:nvPr/>
        </p:nvGrpSpPr>
        <p:grpSpPr bwMode="auto">
          <a:xfrm>
            <a:off x="2392363" y="5772150"/>
            <a:ext cx="617537" cy="250825"/>
            <a:chOff x="2356" y="1300"/>
            <a:chExt cx="555" cy="194"/>
          </a:xfrm>
        </p:grpSpPr>
        <p:sp>
          <p:nvSpPr>
            <p:cNvPr id="860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6059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6062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63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605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606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6044" name="Group 63"/>
          <p:cNvGrpSpPr>
            <a:grpSpLocks/>
          </p:cNvGrpSpPr>
          <p:nvPr/>
        </p:nvGrpSpPr>
        <p:grpSpPr bwMode="auto">
          <a:xfrm>
            <a:off x="1517650" y="6038850"/>
            <a:ext cx="617538" cy="250825"/>
            <a:chOff x="2356" y="1300"/>
            <a:chExt cx="555" cy="194"/>
          </a:xfrm>
        </p:grpSpPr>
        <p:sp>
          <p:nvSpPr>
            <p:cNvPr id="86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6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6051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6054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55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597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598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82612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86263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77691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aggregate routers into regions,</a:t>
            </a:r>
            <a:r>
              <a:rPr lang="en-US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autonomous systems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 (AS)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routers in same AS run same routing protocol</a:t>
            </a:r>
          </a:p>
          <a:p>
            <a:pPr lvl="1">
              <a:defRPr/>
            </a:pP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intra-AS</a:t>
            </a:r>
            <a:r>
              <a:rPr lang="ja-JP" alt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solidFill>
                  <a:srgbClr val="CC0000"/>
                </a:solidFill>
                <a:latin typeface="Gill Sans MT" charset="0"/>
                <a:ea typeface="MS PGothic" charset="0"/>
              </a:rPr>
              <a:t> routing</a:t>
            </a:r>
            <a:r>
              <a:rPr lang="en-US" altLang="ja-JP">
                <a:latin typeface="Gill Sans MT" charset="0"/>
                <a:ea typeface="MS PGothic" charset="0"/>
              </a:rPr>
              <a:t> protocol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routers in different AS can run different intra-AS routing protocol</a:t>
            </a:r>
          </a:p>
        </p:txBody>
      </p:sp>
      <p:sp>
        <p:nvSpPr>
          <p:cNvPr id="993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500188"/>
            <a:ext cx="4000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gateway router: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at </a:t>
            </a:r>
            <a:r>
              <a:rPr lang="ja-JP" altLang="en-US" sz="2400">
                <a:latin typeface="Gill Sans MT" charset="0"/>
                <a:ea typeface="MS PGothic" charset="0"/>
              </a:rPr>
              <a:t>“</a:t>
            </a:r>
            <a:r>
              <a:rPr lang="en-US" altLang="ja-JP" sz="2400">
                <a:latin typeface="Gill Sans MT" charset="0"/>
                <a:ea typeface="MS PGothic" charset="0"/>
              </a:rPr>
              <a:t>edge</a:t>
            </a:r>
            <a:r>
              <a:rPr lang="ja-JP" altLang="en-US" sz="2400">
                <a:latin typeface="Gill Sans MT" charset="0"/>
                <a:ea typeface="MS PGothic" charset="0"/>
              </a:rPr>
              <a:t>”</a:t>
            </a:r>
            <a:r>
              <a:rPr lang="en-US" altLang="ja-JP" sz="2400">
                <a:latin typeface="Gill Sans MT" charset="0"/>
                <a:ea typeface="MS PGothic" charset="0"/>
              </a:rPr>
              <a:t> of its own AS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has  link to router in another AS</a:t>
            </a:r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Hierarchical routing</a:t>
            </a:r>
          </a:p>
        </p:txBody>
      </p:sp>
    </p:spTree>
    <p:extLst>
      <p:ext uri="{BB962C8B-B14F-4D97-AF65-F5344CB8AC3E}">
        <p14:creationId xmlns:p14="http://schemas.microsoft.com/office/powerpoint/2010/main" val="22295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198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767 w 1162"/>
                <a:gd name="T1" fmla="*/ 26144 h 543"/>
                <a:gd name="T2" fmla="*/ 5020 w 1162"/>
                <a:gd name="T3" fmla="*/ 2205 h 543"/>
                <a:gd name="T4" fmla="*/ 12828 w 1162"/>
                <a:gd name="T5" fmla="*/ 12700 h 543"/>
                <a:gd name="T6" fmla="*/ 15615 w 1162"/>
                <a:gd name="T7" fmla="*/ 38493 h 543"/>
                <a:gd name="T8" fmla="*/ 14302 w 1162"/>
                <a:gd name="T9" fmla="*/ 72662 h 543"/>
                <a:gd name="T10" fmla="*/ 7994 w 1162"/>
                <a:gd name="T11" fmla="*/ 87193 h 543"/>
                <a:gd name="T12" fmla="*/ 1195 w 1162"/>
                <a:gd name="T13" fmla="*/ 70802 h 543"/>
                <a:gd name="T14" fmla="*/ 767 w 1162"/>
                <a:gd name="T15" fmla="*/ 26144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28 w 1198"/>
                <a:gd name="T1" fmla="*/ 120100 h 451"/>
                <a:gd name="T2" fmla="*/ 261 w 1198"/>
                <a:gd name="T3" fmla="*/ 58962 h 451"/>
                <a:gd name="T4" fmla="*/ 648 w 1198"/>
                <a:gd name="T5" fmla="*/ 32424 h 451"/>
                <a:gd name="T6" fmla="*/ 1433 w 1198"/>
                <a:gd name="T7" fmla="*/ 16484 h 451"/>
                <a:gd name="T8" fmla="*/ 1714 w 1198"/>
                <a:gd name="T9" fmla="*/ 130710 h 451"/>
                <a:gd name="T10" fmla="*/ 1289 w 1198"/>
                <a:gd name="T11" fmla="*/ 273860 h 451"/>
                <a:gd name="T12" fmla="*/ 445 w 1198"/>
                <a:gd name="T13" fmla="*/ 281819 h 451"/>
                <a:gd name="T14" fmla="*/ 52 w 1198"/>
                <a:gd name="T15" fmla="*/ 223513 h 451"/>
                <a:gd name="T16" fmla="*/ 128 w 1198"/>
                <a:gd name="T17" fmla="*/ 120100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040 w 1583"/>
                <a:gd name="T1" fmla="*/ 742 h 682"/>
                <a:gd name="T2" fmla="*/ 2717 w 1583"/>
                <a:gd name="T3" fmla="*/ 245 h 682"/>
                <a:gd name="T4" fmla="*/ 5241 w 1583"/>
                <a:gd name="T5" fmla="*/ 66 h 682"/>
                <a:gd name="T6" fmla="*/ 7725 w 1583"/>
                <a:gd name="T7" fmla="*/ 641 h 682"/>
                <a:gd name="T8" fmla="*/ 10441 w 1583"/>
                <a:gd name="T9" fmla="*/ 1414 h 682"/>
                <a:gd name="T10" fmla="*/ 8497 w 1583"/>
                <a:gd name="T11" fmla="*/ 2132 h 682"/>
                <a:gd name="T12" fmla="*/ 4609 w 1583"/>
                <a:gd name="T13" fmla="*/ 2173 h 682"/>
                <a:gd name="T14" fmla="*/ 592 w 1583"/>
                <a:gd name="T15" fmla="*/ 1973 h 682"/>
                <a:gd name="T16" fmla="*/ 1040 w 1583"/>
                <a:gd name="T17" fmla="*/ 74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4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5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6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0367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8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69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  <p:sp>
          <p:nvSpPr>
            <p:cNvPr id="100370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1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2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3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0374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98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00478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9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cs typeface="+mn-cs"/>
                  </a:rPr>
                  <a:t>1d</a:t>
                </a:r>
              </a:p>
            </p:txBody>
          </p:sp>
        </p:grpSp>
        <p:sp>
          <p:nvSpPr>
            <p:cNvPr id="100376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7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8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79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0380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1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2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  <p:sp>
          <p:nvSpPr>
            <p:cNvPr id="100383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4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5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86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0387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98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0047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7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cs typeface="+mn-cs"/>
                  </a:rPr>
                  <a:t>1c</a:t>
                </a:r>
              </a:p>
            </p:txBody>
          </p:sp>
        </p:grpSp>
        <p:sp>
          <p:nvSpPr>
            <p:cNvPr id="100389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90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391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9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00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01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02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0403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04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05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  <p:sp>
          <p:nvSpPr>
            <p:cNvPr id="100406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AS3</a:t>
              </a:r>
              <a:endParaRPr lang="en-US" smtClean="0"/>
            </a:p>
          </p:txBody>
        </p:sp>
        <p:sp>
          <p:nvSpPr>
            <p:cNvPr id="100407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00408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AS2</a:t>
              </a:r>
            </a:p>
          </p:txBody>
        </p:sp>
        <p:sp>
          <p:nvSpPr>
            <p:cNvPr id="100409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10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11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12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0413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14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15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1a</a:t>
              </a:r>
              <a:endParaRPr lang="en-US" sz="2400" smtClean="0"/>
            </a:p>
          </p:txBody>
        </p:sp>
        <p:grpSp>
          <p:nvGrpSpPr>
            <p:cNvPr id="1198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00469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0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1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2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0473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4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75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2c</a:t>
                </a:r>
                <a:endParaRPr lang="en-US" sz="2400" smtClean="0"/>
              </a:p>
            </p:txBody>
          </p:sp>
        </p:grpSp>
        <p:grpSp>
          <p:nvGrpSpPr>
            <p:cNvPr id="1198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00462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3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4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5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0466" name="Oval 76"/>
              <p:cNvSpPr>
                <a:spLocks noChangeArrowheads="1"/>
              </p:cNvSpPr>
              <p:nvPr/>
            </p:nvSpPr>
            <p:spPr bwMode="auto">
              <a:xfrm>
                <a:off x="4596" y="2207"/>
                <a:ext cx="313" cy="9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7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68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2b</a:t>
                </a:r>
                <a:endParaRPr lang="en-US" sz="2400" smtClean="0"/>
              </a:p>
            </p:txBody>
          </p:sp>
        </p:grpSp>
        <p:grpSp>
          <p:nvGrpSpPr>
            <p:cNvPr id="1198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00454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0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5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6" name="Line 82"/>
              <p:cNvSpPr>
                <a:spLocks noChangeShapeType="1"/>
              </p:cNvSpPr>
              <p:nvPr/>
            </p:nvSpPr>
            <p:spPr bwMode="auto">
              <a:xfrm>
                <a:off x="2329" y="209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7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0458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99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00460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46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  <p:sp>
          <p:nvSpPr>
            <p:cNvPr id="1198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20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1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198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00452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3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solidFill>
                      <a:srgbClr val="000099"/>
                    </a:solidFill>
                    <a:cs typeface="+mn-cs"/>
                  </a:rPr>
                  <a:t>Intra-AS</a:t>
                </a:r>
              </a:p>
              <a:p>
                <a:pPr eaLnBrk="1" hangingPunct="1">
                  <a:defRPr/>
                </a:pPr>
                <a:r>
                  <a:rPr lang="en-US" sz="1200" smtClean="0">
                    <a:solidFill>
                      <a:srgbClr val="000099"/>
                    </a:solidFill>
                    <a:cs typeface="+mn-cs"/>
                  </a:rPr>
                  <a:t>Routing </a:t>
                </a:r>
              </a:p>
              <a:p>
                <a:pPr eaLnBrk="1" hangingPunct="1">
                  <a:defRPr/>
                </a:pPr>
                <a:r>
                  <a:rPr lang="en-US" sz="1200" smtClean="0">
                    <a:solidFill>
                      <a:srgbClr val="000099"/>
                    </a:solidFill>
                    <a:cs typeface="+mn-cs"/>
                  </a:rPr>
                  <a:t>algorithm</a:t>
                </a:r>
              </a:p>
            </p:txBody>
          </p:sp>
        </p:grpSp>
        <p:grpSp>
          <p:nvGrpSpPr>
            <p:cNvPr id="1198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00450" name="Oval 94"/>
              <p:cNvSpPr>
                <a:spLocks noChangeArrowheads="1"/>
              </p:cNvSpPr>
              <p:nvPr/>
            </p:nvSpPr>
            <p:spPr bwMode="auto">
              <a:xfrm>
                <a:off x="2402" y="2830"/>
                <a:ext cx="736" cy="475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5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 smtClean="0">
                    <a:solidFill>
                      <a:srgbClr val="FF0000"/>
                    </a:solidFill>
                    <a:cs typeface="+mn-cs"/>
                  </a:rPr>
                  <a:t>Inter-AS</a:t>
                </a:r>
              </a:p>
              <a:p>
                <a:pPr eaLnBrk="1" hangingPunct="1">
                  <a:defRPr/>
                </a:pPr>
                <a:r>
                  <a:rPr lang="en-US" sz="1200" smtClean="0">
                    <a:solidFill>
                      <a:srgbClr val="FF0000"/>
                    </a:solidFill>
                    <a:cs typeface="+mn-cs"/>
                  </a:rPr>
                  <a:t>Routing </a:t>
                </a:r>
              </a:p>
              <a:p>
                <a:pPr eaLnBrk="1" hangingPunct="1">
                  <a:defRPr/>
                </a:pPr>
                <a:r>
                  <a:rPr lang="en-US" sz="1200" smtClean="0">
                    <a:solidFill>
                      <a:srgbClr val="FF0000"/>
                    </a:solidFill>
                    <a:cs typeface="+mn-cs"/>
                  </a:rPr>
                  <a:t>algorithm</a:t>
                </a:r>
              </a:p>
            </p:txBody>
          </p:sp>
        </p:grpSp>
        <p:sp>
          <p:nvSpPr>
            <p:cNvPr id="100423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400">
                  <a:ea typeface="ＭＳ Ｐゴシック" charset="0"/>
                  <a:cs typeface="+mn-cs"/>
                </a:rPr>
                <a:t>Forwarding</a:t>
              </a:r>
            </a:p>
            <a:p>
              <a:pPr algn="ctr" eaLnBrk="1" hangingPunct="1">
                <a:defRPr/>
              </a:pPr>
              <a:r>
                <a:rPr lang="en-US" sz="1400">
                  <a:ea typeface="ＭＳ Ｐゴシック" charset="0"/>
                  <a:cs typeface="+mn-cs"/>
                </a:rPr>
                <a:t>table</a:t>
              </a:r>
            </a:p>
          </p:txBody>
        </p:sp>
        <p:sp>
          <p:nvSpPr>
            <p:cNvPr id="1198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98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00442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3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4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445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0446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99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00448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0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044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3c</a:t>
                  </a:r>
                  <a:endParaRPr lang="en-US" sz="2400" smtClean="0"/>
                </a:p>
              </p:txBody>
            </p:sp>
          </p:grpSp>
        </p:grpSp>
        <p:sp>
          <p:nvSpPr>
            <p:cNvPr id="100427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28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29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0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2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1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2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2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3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4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5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7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6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7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8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39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40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441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7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intra-AS sets entries for internal dests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inter-AS &amp; intra-AS sets entries for external dests </a:t>
            </a:r>
          </a:p>
        </p:txBody>
      </p:sp>
    </p:spTree>
    <p:extLst>
      <p:ext uri="{BB962C8B-B14F-4D97-AF65-F5344CB8AC3E}">
        <p14:creationId xmlns:p14="http://schemas.microsoft.com/office/powerpoint/2010/main" val="2606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ＭＳ Ｐゴシック" charset="0"/>
                <a:cs typeface="+mn-cs"/>
              </a:rPr>
              <a:t>suppose router in AS1 receives datagram destined outside of AS1: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AS1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>
                <a:ea typeface="ＭＳ Ｐゴシック" charset="0"/>
                <a:cs typeface="+mn-cs"/>
              </a:rPr>
              <a:t>learn which dests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>
                <a:ea typeface="ＭＳ Ｐゴシック" charset="0"/>
                <a:cs typeface="+mn-cs"/>
              </a:rPr>
              <a:t>propagate this reachability info to all routers in AS1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  <a:ea typeface="ＭＳ Ｐゴシック" charset="0"/>
                <a:cs typeface="+mn-cs"/>
              </a:rPr>
              <a:t>job of inter-AS routing!</a:t>
            </a:r>
          </a:p>
        </p:txBody>
      </p:sp>
      <p:sp>
        <p:nvSpPr>
          <p:cNvPr id="1208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AS2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90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91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08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1490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91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92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93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1494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95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96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208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1482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83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84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85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1486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09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1488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89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3c</a:t>
                </a:r>
                <a:endParaRPr lang="en-US" sz="2400" smtClean="0"/>
              </a:p>
            </p:txBody>
          </p:sp>
        </p:grpSp>
      </p:grpSp>
      <p:grpSp>
        <p:nvGrpSpPr>
          <p:cNvPr id="120849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209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1476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77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78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79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1480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81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1475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grpSp>
        <p:nvGrpSpPr>
          <p:cNvPr id="1208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208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45 w 1583"/>
                <a:gd name="T1" fmla="*/ 299 h 682"/>
                <a:gd name="T2" fmla="*/ 643 w 1583"/>
                <a:gd name="T3" fmla="*/ 98 h 682"/>
                <a:gd name="T4" fmla="*/ 1240 w 1583"/>
                <a:gd name="T5" fmla="*/ 28 h 682"/>
                <a:gd name="T6" fmla="*/ 1826 w 1583"/>
                <a:gd name="T7" fmla="*/ 259 h 682"/>
                <a:gd name="T8" fmla="*/ 2468 w 1583"/>
                <a:gd name="T9" fmla="*/ 570 h 682"/>
                <a:gd name="T10" fmla="*/ 2008 w 1583"/>
                <a:gd name="T11" fmla="*/ 857 h 682"/>
                <a:gd name="T12" fmla="*/ 1089 w 1583"/>
                <a:gd name="T13" fmla="*/ 876 h 682"/>
                <a:gd name="T14" fmla="*/ 141 w 1583"/>
                <a:gd name="T15" fmla="*/ 794 h 682"/>
                <a:gd name="T16" fmla="*/ 245 w 1583"/>
                <a:gd name="T17" fmla="*/ 29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2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0143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3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3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3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3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3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08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1466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7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8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9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1470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09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14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47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1c</a:t>
                  </a:r>
                </a:p>
              </p:txBody>
            </p:sp>
          </p:grpSp>
        </p:grpSp>
        <p:grpSp>
          <p:nvGrpSpPr>
            <p:cNvPr id="1208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145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146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65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1a</a:t>
                </a:r>
                <a:endParaRPr lang="en-US" sz="2400" smtClean="0"/>
              </a:p>
            </p:txBody>
          </p:sp>
        </p:grpSp>
        <p:grpSp>
          <p:nvGrpSpPr>
            <p:cNvPr id="1208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145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5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5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5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145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09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145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4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1d</a:t>
                  </a:r>
                </a:p>
              </p:txBody>
            </p:sp>
          </p:grpSp>
        </p:grpSp>
        <p:grpSp>
          <p:nvGrpSpPr>
            <p:cNvPr id="1208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1443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44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45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446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1447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09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1449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0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145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</p:grpSp>
      <p:grpSp>
        <p:nvGrpSpPr>
          <p:cNvPr id="1208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1424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5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6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7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1428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9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30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01397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1398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1399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400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08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141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142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23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208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1410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1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2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3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1414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5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416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01403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208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05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01406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08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450"/>
            <a:ext cx="8212138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ea typeface="ＭＳ Ｐゴシック" charset="0"/>
                <a:cs typeface="+mj-cs"/>
              </a:rPr>
              <a:t>Example: setting forwarding table in router 1d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249363"/>
            <a:ext cx="8505825" cy="334645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suppose AS1 learns (via inter-AS protocol) that subnet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 sz="2400">
                <a:latin typeface="Gill Sans MT" charset="0"/>
                <a:ea typeface="MS PGothic" charset="0"/>
              </a:rPr>
              <a:t> reachable via AS3 (gateway 1c), but not via AS2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inter-AS protocol propagates reachability info to all internal routers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router 1d determines from intra-AS routing info that its interface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I</a:t>
            </a:r>
            <a:r>
              <a:rPr lang="en-US" sz="2400">
                <a:latin typeface="Gill Sans MT" charset="0"/>
                <a:ea typeface="MS PGothic" charset="0"/>
              </a:rPr>
              <a:t>  is on the least cost path to 1c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installs forwarding table entry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(x,I)</a:t>
            </a:r>
            <a:endParaRPr lang="en-US">
              <a:solidFill>
                <a:srgbClr val="CC0000"/>
              </a:solidFill>
              <a:latin typeface="Gill Sans MT" charset="0"/>
              <a:ea typeface="MS PGothic" charset="0"/>
            </a:endParaRPr>
          </a:p>
        </p:txBody>
      </p:sp>
      <p:sp>
        <p:nvSpPr>
          <p:cNvPr id="121861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Text Box 8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02411" name="Text Box 9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AS2</a:t>
            </a:r>
          </a:p>
        </p:txBody>
      </p:sp>
      <p:sp>
        <p:nvSpPr>
          <p:cNvPr id="102412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13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14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1870" name="Group 13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2517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18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19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20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2521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22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23" name="Text Box 20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21871" name="Group 21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2509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10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11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12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2513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1969" name="Group 27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2515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16" name="Text Box 29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3c</a:t>
                </a:r>
                <a:endParaRPr lang="en-US" sz="2400" smtClean="0"/>
              </a:p>
            </p:txBody>
          </p:sp>
        </p:grpSp>
      </p:grpSp>
      <p:grpSp>
        <p:nvGrpSpPr>
          <p:cNvPr id="121872" name="Group 3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21956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2503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4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5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6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2507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8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502" name="Text Box 3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grpSp>
        <p:nvGrpSpPr>
          <p:cNvPr id="121873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21913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45 w 1583"/>
                <a:gd name="T1" fmla="*/ 299 h 682"/>
                <a:gd name="T2" fmla="*/ 643 w 1583"/>
                <a:gd name="T3" fmla="*/ 98 h 682"/>
                <a:gd name="T4" fmla="*/ 1240 w 1583"/>
                <a:gd name="T5" fmla="*/ 28 h 682"/>
                <a:gd name="T6" fmla="*/ 1826 w 1583"/>
                <a:gd name="T7" fmla="*/ 259 h 682"/>
                <a:gd name="T8" fmla="*/ 2468 w 1583"/>
                <a:gd name="T9" fmla="*/ 570 h 682"/>
                <a:gd name="T10" fmla="*/ 2008 w 1583"/>
                <a:gd name="T11" fmla="*/ 857 h 682"/>
                <a:gd name="T12" fmla="*/ 1089 w 1583"/>
                <a:gd name="T13" fmla="*/ 876 h 682"/>
                <a:gd name="T14" fmla="*/ 141 w 1583"/>
                <a:gd name="T15" fmla="*/ 794 h 682"/>
                <a:gd name="T16" fmla="*/ 245 w 1583"/>
                <a:gd name="T17" fmla="*/ 29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9" name="Text Box 41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02460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61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62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63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64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65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1921" name="Group 48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2493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4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5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6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2497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1953" name="Group 54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24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5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1c</a:t>
                  </a:r>
                </a:p>
              </p:txBody>
            </p:sp>
          </p:grpSp>
        </p:grpSp>
        <p:grpSp>
          <p:nvGrpSpPr>
            <p:cNvPr id="121922" name="Group 57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2486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7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8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9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2490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1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2" name="Text Box 64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1a</a:t>
                </a:r>
                <a:endParaRPr lang="en-US" sz="2400" smtClean="0"/>
              </a:p>
            </p:txBody>
          </p:sp>
        </p:grpSp>
        <p:grpSp>
          <p:nvGrpSpPr>
            <p:cNvPr id="121923" name="Group 65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2478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9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0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1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2482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1938" name="Group 71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2484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1d</a:t>
                  </a:r>
                </a:p>
              </p:txBody>
            </p:sp>
          </p:grpSp>
        </p:grpSp>
        <p:grpSp>
          <p:nvGrpSpPr>
            <p:cNvPr id="121924" name="Group 74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2470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1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2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3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2474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1930" name="Group 80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2476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0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7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</p:grpSp>
      <p:grpSp>
        <p:nvGrpSpPr>
          <p:cNvPr id="121874" name="Group 83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2451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2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3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4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2455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6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7" name="Text Box 90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02420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2421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2422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23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1879" name="Group 95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2444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5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6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7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2448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9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50" name="Text Box 102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21880" name="Group 103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2437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38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39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0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2441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2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43" name="Text Box 110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02426" name="Text Box 111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21882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Text Box 113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02429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1885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6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2" name="Text Box 117"/>
          <p:cNvSpPr txBox="1">
            <a:spLocks noChangeArrowheads="1"/>
          </p:cNvSpPr>
          <p:nvPr/>
        </p:nvSpPr>
        <p:spPr bwMode="auto">
          <a:xfrm>
            <a:off x="3875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chemeClr val="bg1"/>
                </a:solidFill>
                <a:cs typeface="+mn-cs"/>
              </a:rPr>
              <a:t>x</a:t>
            </a:r>
          </a:p>
        </p:txBody>
      </p:sp>
      <p:sp>
        <p:nvSpPr>
          <p:cNvPr id="102433" name="Line 118"/>
          <p:cNvSpPr>
            <a:spLocks noChangeShapeType="1"/>
          </p:cNvSpPr>
          <p:nvPr/>
        </p:nvSpPr>
        <p:spPr bwMode="auto">
          <a:xfrm flipH="1">
            <a:off x="3857625" y="3690938"/>
            <a:ext cx="1316038" cy="2219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2434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400" smtClean="0"/>
              <a:t>…</a:t>
            </a:r>
          </a:p>
        </p:txBody>
      </p:sp>
      <p:sp>
        <p:nvSpPr>
          <p:cNvPr id="121890" name="Freeform 12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244475"/>
            <a:ext cx="8764588" cy="954088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Example: choosing among multiple ASes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6210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now suppose AS1 learns from inter-AS protocol that subnet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 sz="2400">
                <a:latin typeface="Gill Sans MT" charset="0"/>
                <a:ea typeface="MS PGothic" charset="0"/>
              </a:rPr>
              <a:t> is reachable from AS3 </a:t>
            </a:r>
            <a:r>
              <a:rPr lang="en-US" sz="2400" i="1">
                <a:latin typeface="Gill Sans MT" charset="0"/>
                <a:ea typeface="MS PGothic" charset="0"/>
              </a:rPr>
              <a:t>and</a:t>
            </a:r>
            <a:r>
              <a:rPr lang="en-US" sz="2400">
                <a:latin typeface="Gill Sans MT" charset="0"/>
                <a:ea typeface="MS PGothic" charset="0"/>
              </a:rPr>
              <a:t> from AS2.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to configure forwarding table, router 1d must determine which gateway it should forward packets towards for dest </a:t>
            </a:r>
            <a:r>
              <a:rPr lang="en-US" sz="2400">
                <a:solidFill>
                  <a:srgbClr val="CC0000"/>
                </a:solidFill>
                <a:latin typeface="Gill Sans MT" charset="0"/>
                <a:ea typeface="MS PGothic" charset="0"/>
              </a:rPr>
              <a:t>x </a:t>
            </a:r>
            <a:r>
              <a:rPr lang="en-US" sz="2400">
                <a:latin typeface="Gill Sans MT" charset="0"/>
                <a:ea typeface="MS PGothic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this is also job of inter-AS routing protocol!</a:t>
            </a: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122885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Text Box 8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03435" name="Text Box 9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AS2</a:t>
            </a:r>
          </a:p>
        </p:txBody>
      </p:sp>
      <p:sp>
        <p:nvSpPr>
          <p:cNvPr id="103436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7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8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2894" name="Group 13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3544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45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46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47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3548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49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50" name="Text Box 20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22895" name="Group 21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3536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37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38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39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3540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2996" name="Group 27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3542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43" name="Text Box 29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3c</a:t>
                </a:r>
                <a:endParaRPr lang="en-US" sz="2400" smtClean="0"/>
              </a:p>
            </p:txBody>
          </p:sp>
        </p:grpSp>
      </p:grpSp>
      <p:grpSp>
        <p:nvGrpSpPr>
          <p:cNvPr id="122896" name="Group 3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22983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3530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31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32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33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3534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35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529" name="Text Box 3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grpSp>
        <p:nvGrpSpPr>
          <p:cNvPr id="122897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22940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45 w 1583"/>
                <a:gd name="T1" fmla="*/ 299 h 682"/>
                <a:gd name="T2" fmla="*/ 643 w 1583"/>
                <a:gd name="T3" fmla="*/ 98 h 682"/>
                <a:gd name="T4" fmla="*/ 1240 w 1583"/>
                <a:gd name="T5" fmla="*/ 28 h 682"/>
                <a:gd name="T6" fmla="*/ 1826 w 1583"/>
                <a:gd name="T7" fmla="*/ 259 h 682"/>
                <a:gd name="T8" fmla="*/ 2468 w 1583"/>
                <a:gd name="T9" fmla="*/ 570 h 682"/>
                <a:gd name="T10" fmla="*/ 2008 w 1583"/>
                <a:gd name="T11" fmla="*/ 857 h 682"/>
                <a:gd name="T12" fmla="*/ 1089 w 1583"/>
                <a:gd name="T13" fmla="*/ 876 h 682"/>
                <a:gd name="T14" fmla="*/ 141 w 1583"/>
                <a:gd name="T15" fmla="*/ 794 h 682"/>
                <a:gd name="T16" fmla="*/ 245 w 1583"/>
                <a:gd name="T17" fmla="*/ 29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86" name="Text Box 41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03487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8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9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0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1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92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2948" name="Group 48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3520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21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22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23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3524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2980" name="Group 54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3526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52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1c</a:t>
                  </a:r>
                </a:p>
              </p:txBody>
            </p:sp>
          </p:grpSp>
        </p:grpSp>
        <p:grpSp>
          <p:nvGrpSpPr>
            <p:cNvPr id="122949" name="Group 57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3513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14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15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16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3517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18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19" name="Text Box 64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1a</a:t>
                </a:r>
                <a:endParaRPr lang="en-US" sz="2400" smtClean="0"/>
              </a:p>
            </p:txBody>
          </p:sp>
        </p:grpSp>
        <p:grpSp>
          <p:nvGrpSpPr>
            <p:cNvPr id="122950" name="Group 65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3505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06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07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08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3509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2965" name="Group 71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3511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5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1d</a:t>
                  </a:r>
                </a:p>
              </p:txBody>
            </p:sp>
          </p:grpSp>
        </p:grpSp>
        <p:grpSp>
          <p:nvGrpSpPr>
            <p:cNvPr id="122951" name="Group 74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3497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498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499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00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03501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22957" name="Group 80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3503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0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50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</p:grpSp>
      <p:grpSp>
        <p:nvGrpSpPr>
          <p:cNvPr id="122898" name="Group 83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3478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9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0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1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3482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3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84" name="Text Box 90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03444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3445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3446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47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22903" name="Group 95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3471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2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3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4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3475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6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7" name="Text Box 102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22904" name="Group 103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3464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65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66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67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3468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69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70" name="Text Box 110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03450" name="Text Box 111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22906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2" name="Text Box 113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03453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2909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6" name="Text Box 117"/>
          <p:cNvSpPr txBox="1">
            <a:spLocks noChangeArrowheads="1"/>
          </p:cNvSpPr>
          <p:nvPr/>
        </p:nvSpPr>
        <p:spPr bwMode="auto">
          <a:xfrm>
            <a:off x="3875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chemeClr val="bg1"/>
                </a:solidFill>
                <a:cs typeface="+mn-cs"/>
              </a:rPr>
              <a:t>x</a:t>
            </a:r>
          </a:p>
        </p:txBody>
      </p:sp>
      <p:sp>
        <p:nvSpPr>
          <p:cNvPr id="103457" name="Text Box 118"/>
          <p:cNvSpPr txBox="1">
            <a:spLocks noChangeArrowheads="1"/>
          </p:cNvSpPr>
          <p:nvPr/>
        </p:nvSpPr>
        <p:spPr bwMode="auto">
          <a:xfrm rot="2261289">
            <a:off x="4338638" y="4397375"/>
            <a:ext cx="130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400" smtClean="0"/>
              <a:t>……</a:t>
            </a:r>
          </a:p>
        </p:txBody>
      </p:sp>
      <p:sp>
        <p:nvSpPr>
          <p:cNvPr id="103458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400" smtClean="0"/>
              <a:t>…</a:t>
            </a:r>
          </a:p>
        </p:txBody>
      </p:sp>
      <p:sp>
        <p:nvSpPr>
          <p:cNvPr id="103459" name="Line 120"/>
          <p:cNvSpPr>
            <a:spLocks noChangeShapeType="1"/>
          </p:cNvSpPr>
          <p:nvPr/>
        </p:nvSpPr>
        <p:spPr bwMode="auto">
          <a:xfrm flipV="1">
            <a:off x="3981450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2915" name="Freeform 121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61" name="Line 122"/>
          <p:cNvSpPr>
            <a:spLocks noChangeShapeType="1"/>
          </p:cNvSpPr>
          <p:nvPr/>
        </p:nvSpPr>
        <p:spPr bwMode="auto">
          <a:xfrm flipV="1">
            <a:off x="3989388" y="5603875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3462" name="Text Box 123"/>
          <p:cNvSpPr txBox="1">
            <a:spLocks noChangeArrowheads="1"/>
          </p:cNvSpPr>
          <p:nvPr/>
        </p:nvSpPr>
        <p:spPr bwMode="auto">
          <a:xfrm>
            <a:off x="3789363" y="6143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FF0000"/>
                </a:solidFill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78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5113" y="4514850"/>
            <a:ext cx="1800225" cy="1417638"/>
            <a:chOff x="265113" y="4514850"/>
            <a:chExt cx="1800225" cy="1417638"/>
          </a:xfrm>
        </p:grpSpPr>
        <p:sp>
          <p:nvSpPr>
            <p:cNvPr id="104456" name="Rectangle 3"/>
            <p:cNvSpPr>
              <a:spLocks noChangeArrowheads="1"/>
            </p:cNvSpPr>
            <p:nvPr/>
          </p:nvSpPr>
          <p:spPr bwMode="auto">
            <a:xfrm>
              <a:off x="265113" y="4514850"/>
              <a:ext cx="1800225" cy="1417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57" name="Text Box 4"/>
            <p:cNvSpPr txBox="1">
              <a:spLocks noChangeArrowheads="1"/>
            </p:cNvSpPr>
            <p:nvPr/>
          </p:nvSpPr>
          <p:spPr bwMode="auto">
            <a:xfrm>
              <a:off x="523875" y="4718050"/>
              <a:ext cx="184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defRPr/>
              </a:pPr>
              <a:endParaRPr lang="en-US" sz="1400" smtClean="0"/>
            </a:p>
          </p:txBody>
        </p:sp>
        <p:sp>
          <p:nvSpPr>
            <p:cNvPr id="104458" name="Text Box 5"/>
            <p:cNvSpPr txBox="1">
              <a:spLocks noChangeArrowheads="1"/>
            </p:cNvSpPr>
            <p:nvPr/>
          </p:nvSpPr>
          <p:spPr bwMode="auto">
            <a:xfrm>
              <a:off x="282575" y="4660900"/>
              <a:ext cx="1760538" cy="954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learn from inter-AS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protocol that subnet </a:t>
              </a:r>
            </a:p>
            <a:p>
              <a:pPr algn="ctr" eaLnBrk="1" hangingPunct="1">
                <a:defRPr/>
              </a:pPr>
              <a:r>
                <a:rPr lang="en-US" sz="1400" i="1" dirty="0" smtClean="0">
                  <a:solidFill>
                    <a:srgbClr val="CC0000"/>
                  </a:solidFill>
                  <a:cs typeface="+mn-cs"/>
                </a:rPr>
                <a:t>x </a:t>
              </a:r>
              <a:r>
                <a:rPr lang="en-US" sz="1400" dirty="0" smtClean="0">
                  <a:cs typeface="+mn-cs"/>
                </a:rPr>
                <a:t>is reachable via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multiple gateways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65338" y="4538663"/>
            <a:ext cx="2271712" cy="1404937"/>
            <a:chOff x="2065338" y="4538663"/>
            <a:chExt cx="2272486" cy="1404938"/>
          </a:xfrm>
        </p:grpSpPr>
        <p:sp>
          <p:nvSpPr>
            <p:cNvPr id="104460" name="Rectangle 7"/>
            <p:cNvSpPr>
              <a:spLocks noChangeArrowheads="1"/>
            </p:cNvSpPr>
            <p:nvPr/>
          </p:nvSpPr>
          <p:spPr bwMode="auto">
            <a:xfrm>
              <a:off x="2370242" y="4538663"/>
              <a:ext cx="1800838" cy="1404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2" name="Text Box 9"/>
            <p:cNvSpPr txBox="1">
              <a:spLocks noChangeArrowheads="1"/>
            </p:cNvSpPr>
            <p:nvPr/>
          </p:nvSpPr>
          <p:spPr bwMode="auto">
            <a:xfrm>
              <a:off x="2227318" y="4541838"/>
              <a:ext cx="2110506" cy="1385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use routing info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from intra-AS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protocol to determine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costs of least-cost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paths to each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of the gateways</a:t>
              </a:r>
            </a:p>
          </p:txBody>
        </p:sp>
        <p:sp>
          <p:nvSpPr>
            <p:cNvPr id="104465" name="Line 12"/>
            <p:cNvSpPr>
              <a:spLocks noChangeShapeType="1"/>
            </p:cNvSpPr>
            <p:nvPr/>
          </p:nvSpPr>
          <p:spPr bwMode="auto">
            <a:xfrm flipV="1">
              <a:off x="2065338" y="5176838"/>
              <a:ext cx="295376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76713" y="4527550"/>
            <a:ext cx="2200275" cy="1403350"/>
            <a:chOff x="4176713" y="4527550"/>
            <a:chExt cx="2200275" cy="1403350"/>
          </a:xfrm>
        </p:grpSpPr>
        <p:sp>
          <p:nvSpPr>
            <p:cNvPr id="104459" name="Rectangle 6"/>
            <p:cNvSpPr>
              <a:spLocks noChangeArrowheads="1"/>
            </p:cNvSpPr>
            <p:nvPr/>
          </p:nvSpPr>
          <p:spPr bwMode="auto">
            <a:xfrm>
              <a:off x="4567238" y="4527550"/>
              <a:ext cx="1800225" cy="1403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3" name="Text Box 10"/>
            <p:cNvSpPr txBox="1">
              <a:spLocks noChangeArrowheads="1"/>
            </p:cNvSpPr>
            <p:nvPr/>
          </p:nvSpPr>
          <p:spPr bwMode="auto">
            <a:xfrm>
              <a:off x="4576763" y="4662488"/>
              <a:ext cx="1800225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hot potato routing:</a:t>
              </a:r>
            </a:p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choose the gateway</a:t>
              </a:r>
            </a:p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that has the </a:t>
              </a:r>
            </a:p>
            <a:p>
              <a:pPr algn="ctr" eaLnBrk="1" hangingPunct="1">
                <a:defRPr/>
              </a:pPr>
              <a:r>
                <a:rPr lang="en-US" sz="1400" smtClean="0">
                  <a:cs typeface="+mn-cs"/>
                </a:rPr>
                <a:t>smallest least cost</a:t>
              </a:r>
            </a:p>
          </p:txBody>
        </p:sp>
        <p:sp>
          <p:nvSpPr>
            <p:cNvPr id="104466" name="Line 13"/>
            <p:cNvSpPr>
              <a:spLocks noChangeShapeType="1"/>
            </p:cNvSpPr>
            <p:nvPr/>
          </p:nvSpPr>
          <p:spPr bwMode="auto">
            <a:xfrm>
              <a:off x="4176713" y="5176838"/>
              <a:ext cx="379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370638" y="4508500"/>
            <a:ext cx="2282825" cy="1409700"/>
            <a:chOff x="6370638" y="4508500"/>
            <a:chExt cx="2283384" cy="1409701"/>
          </a:xfrm>
        </p:grpSpPr>
        <p:sp>
          <p:nvSpPr>
            <p:cNvPr id="104461" name="Rectangle 8"/>
            <p:cNvSpPr>
              <a:spLocks noChangeArrowheads="1"/>
            </p:cNvSpPr>
            <p:nvPr/>
          </p:nvSpPr>
          <p:spPr bwMode="auto">
            <a:xfrm>
              <a:off x="6762846" y="4513263"/>
              <a:ext cx="1800666" cy="14049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64" name="Text Box 11"/>
            <p:cNvSpPr txBox="1">
              <a:spLocks noChangeArrowheads="1"/>
            </p:cNvSpPr>
            <p:nvPr/>
          </p:nvSpPr>
          <p:spPr bwMode="auto">
            <a:xfrm>
              <a:off x="6746967" y="4508500"/>
              <a:ext cx="1907055" cy="1384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determine from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forwarding table the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interface</a:t>
              </a:r>
              <a:r>
                <a:rPr lang="en-US" sz="1400" i="1" dirty="0" smtClean="0">
                  <a:solidFill>
                    <a:srgbClr val="CC0000"/>
                  </a:solidFill>
                  <a:cs typeface="+mn-cs"/>
                </a:rPr>
                <a:t> I </a:t>
              </a:r>
              <a:r>
                <a:rPr lang="en-US" sz="1400" dirty="0" smtClean="0">
                  <a:cs typeface="+mn-cs"/>
                </a:rPr>
                <a:t>that leads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to least-cost gateway.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Enter </a:t>
              </a:r>
              <a:r>
                <a:rPr lang="en-US" sz="1400" i="1" dirty="0" smtClean="0">
                  <a:solidFill>
                    <a:srgbClr val="CC0000"/>
                  </a:solidFill>
                  <a:cs typeface="+mn-cs"/>
                </a:rPr>
                <a:t>(</a:t>
              </a:r>
              <a:r>
                <a:rPr lang="en-US" sz="1400" i="1" dirty="0" err="1" smtClean="0">
                  <a:solidFill>
                    <a:srgbClr val="CC0000"/>
                  </a:solidFill>
                  <a:cs typeface="+mn-cs"/>
                </a:rPr>
                <a:t>x,I</a:t>
              </a:r>
              <a:r>
                <a:rPr lang="en-US" sz="1400" i="1" dirty="0" smtClean="0">
                  <a:solidFill>
                    <a:srgbClr val="CC0000"/>
                  </a:solidFill>
                  <a:cs typeface="+mn-cs"/>
                </a:rPr>
                <a:t>) </a:t>
              </a:r>
              <a:r>
                <a:rPr lang="en-US" sz="1400" dirty="0" smtClean="0">
                  <a:cs typeface="+mn-cs"/>
                </a:rPr>
                <a:t>in </a:t>
              </a:r>
            </a:p>
            <a:p>
              <a:pPr algn="ctr" eaLnBrk="1" hangingPunct="1">
                <a:defRPr/>
              </a:pPr>
              <a:r>
                <a:rPr lang="en-US" sz="1400" dirty="0" smtClean="0">
                  <a:cs typeface="+mn-cs"/>
                </a:rPr>
                <a:t>forwarding table</a:t>
              </a:r>
            </a:p>
          </p:txBody>
        </p:sp>
        <p:sp>
          <p:nvSpPr>
            <p:cNvPr id="104467" name="Line 14"/>
            <p:cNvSpPr>
              <a:spLocks noChangeShapeType="1"/>
            </p:cNvSpPr>
            <p:nvPr/>
          </p:nvSpPr>
          <p:spPr bwMode="auto">
            <a:xfrm>
              <a:off x="6370638" y="5203825"/>
              <a:ext cx="408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4453" name="Rectangle 15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764588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Example: choosing among multiple ASes</a:t>
            </a:r>
          </a:p>
        </p:txBody>
      </p:sp>
      <p:sp>
        <p:nvSpPr>
          <p:cNvPr id="10445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09575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now suppose AS1 learns from inter-AS protocol that subnet </a:t>
            </a: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  <a:r>
              <a:rPr lang="en-US" sz="2400">
                <a:solidFill>
                  <a:srgbClr val="CC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 sz="2400">
                <a:latin typeface="Gill Sans MT" charset="0"/>
                <a:ea typeface="MS PGothic" charset="0"/>
              </a:rPr>
              <a:t>is reachable from AS3 </a:t>
            </a:r>
            <a:r>
              <a:rPr lang="en-US" sz="2400" i="1">
                <a:latin typeface="Gill Sans MT" charset="0"/>
                <a:ea typeface="MS PGothic" charset="0"/>
              </a:rPr>
              <a:t>and</a:t>
            </a:r>
            <a:r>
              <a:rPr lang="en-US" sz="2400">
                <a:latin typeface="Gill Sans MT" charset="0"/>
                <a:ea typeface="MS PGothic" charset="0"/>
              </a:rPr>
              <a:t> from AS2.</a:t>
            </a:r>
          </a:p>
          <a:p>
            <a:pPr>
              <a:lnSpc>
                <a:spcPct val="80000"/>
              </a:lnSpc>
              <a:defRPr/>
            </a:pPr>
            <a:r>
              <a:rPr lang="en-US" sz="2400">
                <a:latin typeface="Gill Sans MT" charset="0"/>
                <a:ea typeface="MS PGothic" charset="0"/>
              </a:rPr>
              <a:t>to configure forwarding table, router 1d must determine towards which gateway it should forward packets for dest </a:t>
            </a:r>
            <a:r>
              <a:rPr lang="en-US" sz="2400">
                <a:solidFill>
                  <a:srgbClr val="CC0000"/>
                </a:solidFill>
                <a:latin typeface="Gill Sans MT" charset="0"/>
                <a:ea typeface="MS PGothic" charset="0"/>
              </a:rPr>
              <a:t>x</a:t>
            </a:r>
          </a:p>
          <a:p>
            <a:pPr lvl="1">
              <a:lnSpc>
                <a:spcPct val="80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this is also job of inter-AS routing protocol!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>
                <a:solidFill>
                  <a:srgbClr val="CC0000"/>
                </a:solidFill>
                <a:latin typeface="Gill Sans MT" charset="0"/>
                <a:ea typeface="MS PGothic" charset="0"/>
              </a:rPr>
              <a:t>hot potato routing: send</a:t>
            </a:r>
            <a:r>
              <a:rPr lang="en-US" sz="2400">
                <a:latin typeface="Gill Sans MT" charset="0"/>
                <a:ea typeface="MS PGothic" charset="0"/>
              </a:rPr>
              <a:t> packet towards closest of two routers.</a:t>
            </a:r>
          </a:p>
          <a:p>
            <a:pPr>
              <a:lnSpc>
                <a:spcPct val="80000"/>
              </a:lnSpc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5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also known as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RIP: Routing Information Protocol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OSPF: Open Shortest Path First</a:t>
            </a:r>
          </a:p>
          <a:p>
            <a:pPr lvl="1">
              <a:defRPr/>
            </a:pPr>
            <a:r>
              <a:rPr lang="en-US" sz="2800">
                <a:ea typeface="ＭＳ Ｐゴシック" charset="0"/>
              </a:rPr>
              <a:t>IGRP: Interior Gateway Routing Protocol (Cisco proprietary)</a:t>
            </a:r>
          </a:p>
        </p:txBody>
      </p:sp>
    </p:spTree>
    <p:extLst>
      <p:ext uri="{BB962C8B-B14F-4D97-AF65-F5344CB8AC3E}">
        <p14:creationId xmlns:p14="http://schemas.microsoft.com/office/powerpoint/2010/main" val="25748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70863" cy="94138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RIP ( Routing Information Protocol)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89050"/>
            <a:ext cx="8362950" cy="16954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included in BSD-UNIX distribution in 1982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distance vector algorithm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distance metric: # hops (max = 15 hops), each link has cost 1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DVs exchanged with neighbors every 30 sec in response message (aka </a:t>
            </a:r>
            <a:r>
              <a:rPr lang="en-US" sz="2000">
                <a:solidFill>
                  <a:srgbClr val="CC0000"/>
                </a:solidFill>
                <a:latin typeface="Gill Sans MT" charset="0"/>
                <a:ea typeface="MS PGothic" charset="0"/>
              </a:rPr>
              <a:t>advertisement</a:t>
            </a:r>
            <a:r>
              <a:rPr lang="en-US" sz="2000">
                <a:latin typeface="Gill Sans MT" charset="0"/>
                <a:ea typeface="MS PGothic" charset="0"/>
              </a:rPr>
              <a:t>)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each advertisement: list of up to 25 destination </a:t>
            </a:r>
            <a:r>
              <a:rPr lang="en-US" sz="2000" i="1">
                <a:solidFill>
                  <a:srgbClr val="CC0000"/>
                </a:solidFill>
                <a:latin typeface="Gill Sans MT" charset="0"/>
                <a:ea typeface="MS PGothic" charset="0"/>
              </a:rPr>
              <a:t>subnets</a:t>
            </a:r>
            <a:r>
              <a:rPr lang="en-US" sz="2000" i="1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 sz="2000" i="1">
                <a:latin typeface="Gill Sans MT" charset="0"/>
                <a:ea typeface="MS PGothic" charset="0"/>
              </a:rPr>
              <a:t>(in IP addressing sense)</a:t>
            </a: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  <a:p>
            <a:pPr lvl="1">
              <a:buFont typeface="Wingdings" charset="0"/>
              <a:buNone/>
              <a:defRPr/>
            </a:pPr>
            <a:endParaRPr lang="en-US" i="1">
              <a:solidFill>
                <a:schemeClr val="accent2"/>
              </a:solidFill>
              <a:latin typeface="Gill Sans MT" charset="0"/>
              <a:ea typeface="MS PGothic" charset="0"/>
            </a:endParaRPr>
          </a:p>
          <a:p>
            <a:pPr>
              <a:buFont typeface="Wingdings" charset="0"/>
              <a:buNone/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  <p:grpSp>
        <p:nvGrpSpPr>
          <p:cNvPr id="126982" name="Group 4"/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126985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3454 h 1409"/>
                <a:gd name="T2" fmla="*/ 910 w 2250"/>
                <a:gd name="T3" fmla="*/ 1782 h 1409"/>
                <a:gd name="T4" fmla="*/ 2197 w 2250"/>
                <a:gd name="T5" fmla="*/ 193 h 1409"/>
                <a:gd name="T6" fmla="*/ 6437 w 2250"/>
                <a:gd name="T7" fmla="*/ 613 h 1409"/>
                <a:gd name="T8" fmla="*/ 8166 w 2250"/>
                <a:gd name="T9" fmla="*/ 2675 h 1409"/>
                <a:gd name="T10" fmla="*/ 9125 w 2250"/>
                <a:gd name="T11" fmla="*/ 5012 h 1409"/>
                <a:gd name="T12" fmla="*/ 6885 w 2250"/>
                <a:gd name="T13" fmla="*/ 7272 h 1409"/>
                <a:gd name="T14" fmla="*/ 4122 w 2250"/>
                <a:gd name="T15" fmla="*/ 7672 h 1409"/>
                <a:gd name="T16" fmla="*/ 1928 w 2250"/>
                <a:gd name="T17" fmla="*/ 7501 h 1409"/>
                <a:gd name="T18" fmla="*/ 423 w 2250"/>
                <a:gd name="T19" fmla="*/ 5911 h 1409"/>
                <a:gd name="T20" fmla="*/ 0 w 2250"/>
                <a:gd name="T21" fmla="*/ 345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2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3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4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7535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6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7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8" name="Line 13"/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9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3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7540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1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2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3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4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7545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6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7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48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7549" name="Oval 24"/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005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6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7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08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009" name="Group 29"/>
            <p:cNvGrpSpPr>
              <a:grpSpLocks/>
            </p:cNvGrpSpPr>
            <p:nvPr/>
          </p:nvGrpSpPr>
          <p:grpSpPr bwMode="auto">
            <a:xfrm>
              <a:off x="3289" y="2064"/>
              <a:ext cx="250" cy="296"/>
              <a:chOff x="2932" y="2424"/>
              <a:chExt cx="253" cy="296"/>
            </a:xfrm>
          </p:grpSpPr>
          <p:sp>
            <p:nvSpPr>
              <p:cNvPr id="107577" name="Rectangle 30"/>
              <p:cNvSpPr>
                <a:spLocks noChangeArrowheads="1"/>
              </p:cNvSpPr>
              <p:nvPr/>
            </p:nvSpPr>
            <p:spPr bwMode="auto">
              <a:xfrm>
                <a:off x="2986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78" name="Text Box 31"/>
              <p:cNvSpPr txBox="1">
                <a:spLocks noChangeArrowheads="1"/>
              </p:cNvSpPr>
              <p:nvPr/>
            </p:nvSpPr>
            <p:spPr bwMode="auto">
              <a:xfrm>
                <a:off x="2936" y="2424"/>
                <a:ext cx="249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D</a:t>
                </a:r>
                <a:endParaRPr lang="en-US" sz="2400" smtClean="0"/>
              </a:p>
            </p:txBody>
          </p:sp>
        </p:grpSp>
        <p:grpSp>
          <p:nvGrpSpPr>
            <p:cNvPr id="127010" name="Group 32"/>
            <p:cNvGrpSpPr>
              <a:grpSpLocks/>
            </p:cNvGrpSpPr>
            <p:nvPr/>
          </p:nvGrpSpPr>
          <p:grpSpPr bwMode="auto">
            <a:xfrm>
              <a:off x="2595" y="2031"/>
              <a:ext cx="274" cy="341"/>
              <a:chOff x="2920" y="2394"/>
              <a:chExt cx="275" cy="341"/>
            </a:xfrm>
          </p:grpSpPr>
          <p:sp>
            <p:nvSpPr>
              <p:cNvPr id="107575" name="Rectangle 33"/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76" name="Text Box 34"/>
              <p:cNvSpPr txBox="1">
                <a:spLocks noChangeArrowheads="1"/>
              </p:cNvSpPr>
              <p:nvPr/>
            </p:nvSpPr>
            <p:spPr bwMode="auto">
              <a:xfrm>
                <a:off x="2920" y="2394"/>
                <a:ext cx="275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>
                    <a:cs typeface="+mn-cs"/>
                  </a:rPr>
                  <a:t>C</a:t>
                </a:r>
              </a:p>
            </p:txBody>
          </p:sp>
        </p:grpSp>
        <p:grpSp>
          <p:nvGrpSpPr>
            <p:cNvPr id="127011" name="Group 35"/>
            <p:cNvGrpSpPr>
              <a:grpSpLocks/>
            </p:cNvGrpSpPr>
            <p:nvPr/>
          </p:nvGrpSpPr>
          <p:grpSpPr bwMode="auto">
            <a:xfrm>
              <a:off x="3287" y="1374"/>
              <a:ext cx="239" cy="297"/>
              <a:chOff x="2936" y="2424"/>
              <a:chExt cx="242" cy="297"/>
            </a:xfrm>
          </p:grpSpPr>
          <p:sp>
            <p:nvSpPr>
              <p:cNvPr id="107573" name="Rectangle 36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74" name="Text Box 37"/>
              <p:cNvSpPr txBox="1">
                <a:spLocks noChangeArrowheads="1"/>
              </p:cNvSpPr>
              <p:nvPr/>
            </p:nvSpPr>
            <p:spPr bwMode="auto">
              <a:xfrm>
                <a:off x="2936" y="2424"/>
                <a:ext cx="242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B</a:t>
                </a:r>
                <a:endParaRPr lang="en-US" sz="2400" smtClean="0"/>
              </a:p>
            </p:txBody>
          </p:sp>
        </p:grpSp>
        <p:grpSp>
          <p:nvGrpSpPr>
            <p:cNvPr id="127012" name="Group 38"/>
            <p:cNvGrpSpPr>
              <a:grpSpLocks/>
            </p:cNvGrpSpPr>
            <p:nvPr/>
          </p:nvGrpSpPr>
          <p:grpSpPr bwMode="auto">
            <a:xfrm>
              <a:off x="2603" y="1374"/>
              <a:ext cx="241" cy="297"/>
              <a:chOff x="2936" y="2424"/>
              <a:chExt cx="244" cy="297"/>
            </a:xfrm>
          </p:grpSpPr>
          <p:sp>
            <p:nvSpPr>
              <p:cNvPr id="107571" name="Rectangle 39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72" name="Text Box 40"/>
              <p:cNvSpPr txBox="1">
                <a:spLocks noChangeArrowheads="1"/>
              </p:cNvSpPr>
              <p:nvPr/>
            </p:nvSpPr>
            <p:spPr bwMode="auto">
              <a:xfrm>
                <a:off x="2940" y="2424"/>
                <a:ext cx="244" cy="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A</a:t>
                </a:r>
                <a:endParaRPr lang="en-US" sz="2400" smtClean="0"/>
              </a:p>
            </p:txBody>
          </p:sp>
        </p:grpSp>
        <p:sp>
          <p:nvSpPr>
            <p:cNvPr id="107558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9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59" name="Line 42"/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0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1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2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3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4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65" name="Text Box 48"/>
            <p:cNvSpPr txBox="1">
              <a:spLocks noChangeArrowheads="1"/>
            </p:cNvSpPr>
            <p:nvPr/>
          </p:nvSpPr>
          <p:spPr bwMode="auto">
            <a:xfrm>
              <a:off x="2448" y="1100"/>
              <a:ext cx="213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u</a:t>
              </a:r>
            </a:p>
          </p:txBody>
        </p:sp>
        <p:sp>
          <p:nvSpPr>
            <p:cNvPr id="107566" name="Text Box 49"/>
            <p:cNvSpPr txBox="1">
              <a:spLocks noChangeArrowheads="1"/>
            </p:cNvSpPr>
            <p:nvPr/>
          </p:nvSpPr>
          <p:spPr bwMode="auto">
            <a:xfrm>
              <a:off x="3408" y="1103"/>
              <a:ext cx="20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v</a:t>
              </a:r>
            </a:p>
          </p:txBody>
        </p:sp>
        <p:sp>
          <p:nvSpPr>
            <p:cNvPr id="107567" name="Text Box 50"/>
            <p:cNvSpPr txBox="1">
              <a:spLocks noChangeArrowheads="1"/>
            </p:cNvSpPr>
            <p:nvPr/>
          </p:nvSpPr>
          <p:spPr bwMode="auto">
            <a:xfrm>
              <a:off x="3648" y="1344"/>
              <a:ext cx="240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w</a:t>
              </a:r>
            </a:p>
          </p:txBody>
        </p:sp>
        <p:sp>
          <p:nvSpPr>
            <p:cNvPr id="107568" name="Text Box 51"/>
            <p:cNvSpPr txBox="1">
              <a:spLocks noChangeArrowheads="1"/>
            </p:cNvSpPr>
            <p:nvPr/>
          </p:nvSpPr>
          <p:spPr bwMode="auto">
            <a:xfrm>
              <a:off x="3696" y="1920"/>
              <a:ext cx="20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x</a:t>
              </a:r>
            </a:p>
          </p:txBody>
        </p:sp>
        <p:sp>
          <p:nvSpPr>
            <p:cNvPr id="107569" name="Text Box 52"/>
            <p:cNvSpPr txBox="1">
              <a:spLocks noChangeArrowheads="1"/>
            </p:cNvSpPr>
            <p:nvPr/>
          </p:nvSpPr>
          <p:spPr bwMode="auto">
            <a:xfrm>
              <a:off x="3600" y="2255"/>
              <a:ext cx="20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y</a:t>
              </a:r>
            </a:p>
          </p:txBody>
        </p:sp>
        <p:sp>
          <p:nvSpPr>
            <p:cNvPr id="107570" name="Text Box 53"/>
            <p:cNvSpPr txBox="1">
              <a:spLocks noChangeArrowheads="1"/>
            </p:cNvSpPr>
            <p:nvPr/>
          </p:nvSpPr>
          <p:spPr bwMode="auto">
            <a:xfrm>
              <a:off x="2304" y="2112"/>
              <a:ext cx="202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>
                  <a:cs typeface="+mn-cs"/>
                </a:rPr>
                <a:t>z</a:t>
              </a:r>
            </a:p>
          </p:txBody>
        </p:sp>
      </p:grpSp>
      <p:sp>
        <p:nvSpPr>
          <p:cNvPr id="107528" name="Text Box 54"/>
          <p:cNvSpPr txBox="1">
            <a:spLocks noChangeArrowheads="1"/>
          </p:cNvSpPr>
          <p:nvPr/>
        </p:nvSpPr>
        <p:spPr bwMode="auto">
          <a:xfrm>
            <a:off x="5811838" y="4394200"/>
            <a:ext cx="16192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u="sng" smtClean="0">
                <a:cs typeface="+mn-cs"/>
              </a:rPr>
              <a:t>subnet</a:t>
            </a:r>
            <a:r>
              <a:rPr lang="en-US" smtClean="0">
                <a:cs typeface="+mn-cs"/>
              </a:rPr>
              <a:t>    </a:t>
            </a:r>
            <a:r>
              <a:rPr lang="en-US" u="sng" smtClean="0">
                <a:cs typeface="+mn-cs"/>
              </a:rPr>
              <a:t>hops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u         1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v         2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w        2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x         3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y         3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    z         2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  </a:t>
            </a:r>
          </a:p>
        </p:txBody>
      </p:sp>
      <p:sp>
        <p:nvSpPr>
          <p:cNvPr id="107529" name="Text Box 55"/>
          <p:cNvSpPr txBox="1">
            <a:spLocks noChangeArrowheads="1"/>
          </p:cNvSpPr>
          <p:nvPr/>
        </p:nvSpPr>
        <p:spPr bwMode="auto">
          <a:xfrm>
            <a:off x="4716463" y="4054475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u="sng" smtClean="0">
                <a:cs typeface="+mn-cs"/>
              </a:rPr>
              <a:t>from router A to destination</a:t>
            </a:r>
            <a:r>
              <a:rPr lang="en-US" u="sng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i="1" u="sng" smtClean="0">
                <a:solidFill>
                  <a:srgbClr val="CC0000"/>
                </a:solidFill>
                <a:cs typeface="+mn-cs"/>
              </a:rPr>
              <a:t>subnets:</a:t>
            </a:r>
          </a:p>
        </p:txBody>
      </p:sp>
    </p:spTree>
    <p:extLst>
      <p:ext uri="{BB962C8B-B14F-4D97-AF65-F5344CB8AC3E}">
        <p14:creationId xmlns:p14="http://schemas.microsoft.com/office/powerpoint/2010/main" val="12099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Line 2"/>
          <p:cNvSpPr>
            <a:spLocks noChangeShapeType="1"/>
          </p:cNvSpPr>
          <p:nvPr/>
        </p:nvSpPr>
        <p:spPr bwMode="auto">
          <a:xfrm>
            <a:off x="6076950" y="247491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190500"/>
            <a:ext cx="3937000" cy="8636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RIP: example</a:t>
            </a:r>
            <a:r>
              <a:rPr lang="en-US" sz="320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8551" name="Text Box 4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000099"/>
                </a:solidFill>
              </a:rPr>
              <a:t>destination subnet	  next  router      # hops to dest</a:t>
            </a:r>
          </a:p>
          <a:p>
            <a:pPr>
              <a:defRPr/>
            </a:pPr>
            <a:r>
              <a:rPr lang="en-US" sz="2000" b="1" smtClean="0"/>
              <a:t> 	</a:t>
            </a:r>
            <a:r>
              <a:rPr lang="en-US" sz="2400" smtClean="0">
                <a:solidFill>
                  <a:srgbClr val="CC0000"/>
                </a:solidFill>
              </a:rPr>
              <a:t>w</a:t>
            </a:r>
            <a:r>
              <a:rPr lang="en-US" sz="2400" smtClean="0"/>
              <a:t>			A		2</a:t>
            </a:r>
          </a:p>
          <a:p>
            <a:pPr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CC0000"/>
                </a:solidFill>
              </a:rPr>
              <a:t>y</a:t>
            </a:r>
            <a:r>
              <a:rPr lang="en-US" sz="2400" smtClean="0"/>
              <a:t>			B		2</a:t>
            </a:r>
          </a:p>
          <a:p>
            <a:pPr>
              <a:defRPr/>
            </a:pPr>
            <a:r>
              <a:rPr lang="en-US" sz="2400" smtClean="0"/>
              <a:t> 	</a:t>
            </a:r>
            <a:r>
              <a:rPr lang="en-US" sz="2400" smtClean="0">
                <a:solidFill>
                  <a:srgbClr val="CC0000"/>
                </a:solidFill>
              </a:rPr>
              <a:t>z</a:t>
            </a:r>
            <a:r>
              <a:rPr lang="en-US" sz="2400" smtClean="0"/>
              <a:t>			B		7</a:t>
            </a:r>
          </a:p>
          <a:p>
            <a:pPr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CC0000"/>
                </a:solidFill>
              </a:rPr>
              <a:t>x</a:t>
            </a:r>
            <a:r>
              <a:rPr lang="en-US" sz="2400" smtClean="0"/>
              <a:t>			--		1</a:t>
            </a:r>
          </a:p>
          <a:p>
            <a:pPr>
              <a:defRPr/>
            </a:pPr>
            <a:r>
              <a:rPr lang="en-US" sz="2000" smtClean="0"/>
              <a:t>	….			….		....</a:t>
            </a:r>
          </a:p>
        </p:txBody>
      </p:sp>
      <p:sp>
        <p:nvSpPr>
          <p:cNvPr id="108552" name="Text Box 5"/>
          <p:cNvSpPr txBox="1">
            <a:spLocks noChangeArrowheads="1"/>
          </p:cNvSpPr>
          <p:nvPr/>
        </p:nvSpPr>
        <p:spPr bwMode="auto">
          <a:xfrm>
            <a:off x="2898775" y="3825875"/>
            <a:ext cx="257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routing table in router D</a:t>
            </a:r>
          </a:p>
        </p:txBody>
      </p:sp>
      <p:sp>
        <p:nvSpPr>
          <p:cNvPr id="128008" name="Freeform 6"/>
          <p:cNvSpPr>
            <a:spLocks/>
          </p:cNvSpPr>
          <p:nvPr/>
        </p:nvSpPr>
        <p:spPr bwMode="auto">
          <a:xfrm>
            <a:off x="2528888" y="2486025"/>
            <a:ext cx="1241425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Freeform 7"/>
          <p:cNvSpPr>
            <a:spLocks/>
          </p:cNvSpPr>
          <p:nvPr/>
        </p:nvSpPr>
        <p:spPr bwMode="auto">
          <a:xfrm>
            <a:off x="2530475" y="2265363"/>
            <a:ext cx="1065213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Freeform 36"/>
          <p:cNvSpPr>
            <a:spLocks/>
          </p:cNvSpPr>
          <p:nvPr/>
        </p:nvSpPr>
        <p:spPr bwMode="auto">
          <a:xfrm>
            <a:off x="4322763" y="2486025"/>
            <a:ext cx="1243012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Freeform 51"/>
          <p:cNvSpPr>
            <a:spLocks/>
          </p:cNvSpPr>
          <p:nvPr/>
        </p:nvSpPr>
        <p:spPr bwMode="auto">
          <a:xfrm>
            <a:off x="631825" y="2498725"/>
            <a:ext cx="1243013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Line 66"/>
          <p:cNvSpPr>
            <a:spLocks noChangeShapeType="1"/>
          </p:cNvSpPr>
          <p:nvPr/>
        </p:nvSpPr>
        <p:spPr bwMode="auto">
          <a:xfrm flipV="1">
            <a:off x="8091488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558" name="Line 67"/>
          <p:cNvSpPr>
            <a:spLocks noChangeShapeType="1"/>
          </p:cNvSpPr>
          <p:nvPr/>
        </p:nvSpPr>
        <p:spPr bwMode="auto">
          <a:xfrm>
            <a:off x="8045450" y="261937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559" name="Line 68"/>
          <p:cNvSpPr>
            <a:spLocks noChangeShapeType="1"/>
          </p:cNvSpPr>
          <p:nvPr/>
        </p:nvSpPr>
        <p:spPr bwMode="auto">
          <a:xfrm>
            <a:off x="2368550" y="2611438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8015" name="Freeform 69"/>
          <p:cNvSpPr>
            <a:spLocks/>
          </p:cNvSpPr>
          <p:nvPr/>
        </p:nvSpPr>
        <p:spPr bwMode="auto">
          <a:xfrm rot="1183889">
            <a:off x="2522538" y="2776538"/>
            <a:ext cx="1065212" cy="2841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Freeform 70"/>
          <p:cNvSpPr>
            <a:spLocks/>
          </p:cNvSpPr>
          <p:nvPr/>
        </p:nvSpPr>
        <p:spPr bwMode="auto">
          <a:xfrm>
            <a:off x="633413" y="2278063"/>
            <a:ext cx="1065212" cy="3841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Freeform 71"/>
          <p:cNvSpPr>
            <a:spLocks/>
          </p:cNvSpPr>
          <p:nvPr/>
        </p:nvSpPr>
        <p:spPr bwMode="auto">
          <a:xfrm>
            <a:off x="4324350" y="2276475"/>
            <a:ext cx="1065213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Freeform 72"/>
          <p:cNvSpPr>
            <a:spLocks/>
          </p:cNvSpPr>
          <p:nvPr/>
        </p:nvSpPr>
        <p:spPr bwMode="auto">
          <a:xfrm>
            <a:off x="6097588" y="2266950"/>
            <a:ext cx="850900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Freeform 73"/>
          <p:cNvSpPr>
            <a:spLocks/>
          </p:cNvSpPr>
          <p:nvPr/>
        </p:nvSpPr>
        <p:spPr bwMode="auto">
          <a:xfrm rot="-2589433">
            <a:off x="8059738" y="1833563"/>
            <a:ext cx="868362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5" name="Text Box 74"/>
          <p:cNvSpPr txBox="1">
            <a:spLocks noChangeArrowheads="1"/>
          </p:cNvSpPr>
          <p:nvPr/>
        </p:nvSpPr>
        <p:spPr bwMode="auto">
          <a:xfrm>
            <a:off x="919163" y="22352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w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8566" name="Text Box 75"/>
          <p:cNvSpPr txBox="1">
            <a:spLocks noChangeArrowheads="1"/>
          </p:cNvSpPr>
          <p:nvPr/>
        </p:nvSpPr>
        <p:spPr bwMode="auto">
          <a:xfrm>
            <a:off x="2873375" y="22780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x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8567" name="Text Box 76"/>
          <p:cNvSpPr txBox="1">
            <a:spLocks noChangeArrowheads="1"/>
          </p:cNvSpPr>
          <p:nvPr/>
        </p:nvSpPr>
        <p:spPr bwMode="auto">
          <a:xfrm>
            <a:off x="6380163" y="2198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y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8568" name="Text Box 77"/>
          <p:cNvSpPr txBox="1">
            <a:spLocks noChangeArrowheads="1"/>
          </p:cNvSpPr>
          <p:nvPr/>
        </p:nvSpPr>
        <p:spPr bwMode="auto">
          <a:xfrm>
            <a:off x="8294688" y="18208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z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8569" name="Text Box 78"/>
          <p:cNvSpPr txBox="1">
            <a:spLocks noChangeArrowheads="1"/>
          </p:cNvSpPr>
          <p:nvPr/>
        </p:nvSpPr>
        <p:spPr bwMode="auto">
          <a:xfrm>
            <a:off x="1947863" y="25574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A</a:t>
            </a:r>
          </a:p>
        </p:txBody>
      </p:sp>
      <p:sp>
        <p:nvSpPr>
          <p:cNvPr id="108570" name="Text Box 79"/>
          <p:cNvSpPr txBox="1">
            <a:spLocks noChangeArrowheads="1"/>
          </p:cNvSpPr>
          <p:nvPr/>
        </p:nvSpPr>
        <p:spPr bwMode="auto">
          <a:xfrm>
            <a:off x="3775075" y="32654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C</a:t>
            </a:r>
          </a:p>
        </p:txBody>
      </p:sp>
      <p:sp>
        <p:nvSpPr>
          <p:cNvPr id="108571" name="Text Box 80"/>
          <p:cNvSpPr txBox="1">
            <a:spLocks noChangeArrowheads="1"/>
          </p:cNvSpPr>
          <p:nvPr/>
        </p:nvSpPr>
        <p:spPr bwMode="auto">
          <a:xfrm>
            <a:off x="3775075" y="25225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D</a:t>
            </a:r>
          </a:p>
        </p:txBody>
      </p:sp>
      <p:sp>
        <p:nvSpPr>
          <p:cNvPr id="108572" name="Text Box 81"/>
          <p:cNvSpPr txBox="1">
            <a:spLocks noChangeArrowheads="1"/>
          </p:cNvSpPr>
          <p:nvPr/>
        </p:nvSpPr>
        <p:spPr bwMode="auto">
          <a:xfrm>
            <a:off x="5559425" y="25209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B</a:t>
            </a:r>
          </a:p>
        </p:txBody>
      </p:sp>
      <p:sp>
        <p:nvSpPr>
          <p:cNvPr id="108573" name="Line 82"/>
          <p:cNvSpPr>
            <a:spLocks noChangeShapeType="1"/>
          </p:cNvSpPr>
          <p:nvPr/>
        </p:nvSpPr>
        <p:spPr bwMode="auto">
          <a:xfrm>
            <a:off x="7083425" y="2463800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8029" name="Group 83"/>
          <p:cNvGrpSpPr>
            <a:grpSpLocks/>
          </p:cNvGrpSpPr>
          <p:nvPr/>
        </p:nvGrpSpPr>
        <p:grpSpPr bwMode="auto">
          <a:xfrm>
            <a:off x="5922963" y="2008188"/>
            <a:ext cx="615950" cy="363537"/>
            <a:chOff x="3731" y="1153"/>
            <a:chExt cx="388" cy="229"/>
          </a:xfrm>
        </p:grpSpPr>
        <p:sp>
          <p:nvSpPr>
            <p:cNvPr id="108630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31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30" name="Group 86"/>
          <p:cNvGrpSpPr>
            <a:grpSpLocks/>
          </p:cNvGrpSpPr>
          <p:nvPr/>
        </p:nvGrpSpPr>
        <p:grpSpPr bwMode="auto">
          <a:xfrm>
            <a:off x="4144963" y="1982788"/>
            <a:ext cx="615950" cy="363537"/>
            <a:chOff x="3731" y="1153"/>
            <a:chExt cx="388" cy="229"/>
          </a:xfrm>
        </p:grpSpPr>
        <p:sp>
          <p:nvSpPr>
            <p:cNvPr id="108628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29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31" name="Group 89"/>
          <p:cNvGrpSpPr>
            <a:grpSpLocks/>
          </p:cNvGrpSpPr>
          <p:nvPr/>
        </p:nvGrpSpPr>
        <p:grpSpPr bwMode="auto">
          <a:xfrm>
            <a:off x="2366963" y="1957388"/>
            <a:ext cx="615950" cy="363537"/>
            <a:chOff x="3731" y="1153"/>
            <a:chExt cx="388" cy="229"/>
          </a:xfrm>
        </p:grpSpPr>
        <p:sp>
          <p:nvSpPr>
            <p:cNvPr id="108626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27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8577" name="Line 92"/>
          <p:cNvSpPr>
            <a:spLocks noChangeShapeType="1"/>
          </p:cNvSpPr>
          <p:nvPr/>
        </p:nvSpPr>
        <p:spPr bwMode="auto">
          <a:xfrm>
            <a:off x="4278313" y="317500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8033" name="Freeform 93"/>
          <p:cNvSpPr>
            <a:spLocks/>
          </p:cNvSpPr>
          <p:nvPr/>
        </p:nvSpPr>
        <p:spPr bwMode="auto">
          <a:xfrm>
            <a:off x="4298950" y="2967038"/>
            <a:ext cx="850900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79" name="Line 94"/>
          <p:cNvSpPr>
            <a:spLocks noChangeShapeType="1"/>
          </p:cNvSpPr>
          <p:nvPr/>
        </p:nvSpPr>
        <p:spPr bwMode="auto">
          <a:xfrm>
            <a:off x="5284788" y="3163888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216025" y="5284788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8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8036" name="Group 120"/>
          <p:cNvGrpSpPr>
            <a:grpSpLocks/>
          </p:cNvGrpSpPr>
          <p:nvPr/>
        </p:nvGrpSpPr>
        <p:grpSpPr bwMode="auto">
          <a:xfrm>
            <a:off x="3624263" y="2287588"/>
            <a:ext cx="677862" cy="315912"/>
            <a:chOff x="4396" y="1245"/>
            <a:chExt cx="672" cy="248"/>
          </a:xfrm>
        </p:grpSpPr>
        <p:sp>
          <p:nvSpPr>
            <p:cNvPr id="12807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7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7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76" name="Group 12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8079" name="Freeform 12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80" name="Freeform 12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22" name="Line 127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23" name="Line 12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37" name="Group 129"/>
          <p:cNvGrpSpPr>
            <a:grpSpLocks/>
          </p:cNvGrpSpPr>
          <p:nvPr/>
        </p:nvGrpSpPr>
        <p:grpSpPr bwMode="auto">
          <a:xfrm>
            <a:off x="5403850" y="2305050"/>
            <a:ext cx="677863" cy="315913"/>
            <a:chOff x="4396" y="1245"/>
            <a:chExt cx="672" cy="248"/>
          </a:xfrm>
        </p:grpSpPr>
        <p:sp>
          <p:nvSpPr>
            <p:cNvPr id="12806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6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6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68" name="Group 13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8071" name="Freeform 13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72" name="Freeform 13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14" name="Line 136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15" name="Line 13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38" name="Group 138"/>
          <p:cNvGrpSpPr>
            <a:grpSpLocks/>
          </p:cNvGrpSpPr>
          <p:nvPr/>
        </p:nvGrpSpPr>
        <p:grpSpPr bwMode="auto">
          <a:xfrm>
            <a:off x="7440613" y="2300288"/>
            <a:ext cx="677862" cy="315912"/>
            <a:chOff x="4396" y="1245"/>
            <a:chExt cx="672" cy="248"/>
          </a:xfrm>
        </p:grpSpPr>
        <p:sp>
          <p:nvSpPr>
            <p:cNvPr id="1280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60" name="Group 14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8063" name="Freeform 14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64" name="Freeform 14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06" name="Line 145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607" name="Line 14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39" name="Group 147"/>
          <p:cNvGrpSpPr>
            <a:grpSpLocks/>
          </p:cNvGrpSpPr>
          <p:nvPr/>
        </p:nvGrpSpPr>
        <p:grpSpPr bwMode="auto">
          <a:xfrm>
            <a:off x="3609975" y="2997200"/>
            <a:ext cx="677863" cy="315913"/>
            <a:chOff x="4396" y="1245"/>
            <a:chExt cx="672" cy="248"/>
          </a:xfrm>
        </p:grpSpPr>
        <p:sp>
          <p:nvSpPr>
            <p:cNvPr id="12804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5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5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52" name="Group 15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8055" name="Freeform 15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56" name="Freeform 15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98" name="Line 15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599" name="Line 15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8040" name="Group 156"/>
          <p:cNvGrpSpPr>
            <a:grpSpLocks/>
          </p:cNvGrpSpPr>
          <p:nvPr/>
        </p:nvGrpSpPr>
        <p:grpSpPr bwMode="auto">
          <a:xfrm>
            <a:off x="1866900" y="2324100"/>
            <a:ext cx="677863" cy="315913"/>
            <a:chOff x="4396" y="1245"/>
            <a:chExt cx="672" cy="248"/>
          </a:xfrm>
        </p:grpSpPr>
        <p:sp>
          <p:nvSpPr>
            <p:cNvPr id="12804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4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804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8044" name="Group 1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8047" name="Freeform 1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48" name="Freeform 1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90" name="Line 16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591" name="Line 1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5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Line 123"/>
          <p:cNvSpPr>
            <a:spLocks noChangeShapeType="1"/>
          </p:cNvSpPr>
          <p:nvPr/>
        </p:nvSpPr>
        <p:spPr bwMode="auto">
          <a:xfrm>
            <a:off x="6076950" y="260826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9028" name="Freeform 124"/>
          <p:cNvSpPr>
            <a:spLocks/>
          </p:cNvSpPr>
          <p:nvPr/>
        </p:nvSpPr>
        <p:spPr bwMode="auto">
          <a:xfrm>
            <a:off x="2528888" y="2619375"/>
            <a:ext cx="1241425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Freeform 125"/>
          <p:cNvSpPr>
            <a:spLocks/>
          </p:cNvSpPr>
          <p:nvPr/>
        </p:nvSpPr>
        <p:spPr bwMode="auto">
          <a:xfrm>
            <a:off x="2530475" y="2398713"/>
            <a:ext cx="1065213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Freeform 126"/>
          <p:cNvSpPr>
            <a:spLocks/>
          </p:cNvSpPr>
          <p:nvPr/>
        </p:nvSpPr>
        <p:spPr bwMode="auto">
          <a:xfrm>
            <a:off x="4322763" y="2619375"/>
            <a:ext cx="1243012" cy="1588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Freeform 127"/>
          <p:cNvSpPr>
            <a:spLocks/>
          </p:cNvSpPr>
          <p:nvPr/>
        </p:nvSpPr>
        <p:spPr bwMode="auto">
          <a:xfrm>
            <a:off x="631825" y="2632075"/>
            <a:ext cx="1243013" cy="0"/>
          </a:xfrm>
          <a:custGeom>
            <a:avLst/>
            <a:gdLst>
              <a:gd name="T0" fmla="*/ 0 w 805"/>
              <a:gd name="T1" fmla="*/ 0 h 1"/>
              <a:gd name="T2" fmla="*/ 2147483647 w 805"/>
              <a:gd name="T3" fmla="*/ 1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Line 128"/>
          <p:cNvSpPr>
            <a:spLocks noChangeShapeType="1"/>
          </p:cNvSpPr>
          <p:nvPr/>
        </p:nvSpPr>
        <p:spPr bwMode="auto">
          <a:xfrm flipV="1">
            <a:off x="8091488" y="210978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8" name="Line 129"/>
          <p:cNvSpPr>
            <a:spLocks noChangeShapeType="1"/>
          </p:cNvSpPr>
          <p:nvPr/>
        </p:nvSpPr>
        <p:spPr bwMode="auto">
          <a:xfrm>
            <a:off x="8045450" y="275272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9" name="Line 130"/>
          <p:cNvSpPr>
            <a:spLocks noChangeShapeType="1"/>
          </p:cNvSpPr>
          <p:nvPr/>
        </p:nvSpPr>
        <p:spPr bwMode="auto">
          <a:xfrm>
            <a:off x="2368550" y="2744788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9035" name="Freeform 131"/>
          <p:cNvSpPr>
            <a:spLocks/>
          </p:cNvSpPr>
          <p:nvPr/>
        </p:nvSpPr>
        <p:spPr bwMode="auto">
          <a:xfrm rot="1183889">
            <a:off x="2522538" y="2909888"/>
            <a:ext cx="1065212" cy="2841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Freeform 132"/>
          <p:cNvSpPr>
            <a:spLocks/>
          </p:cNvSpPr>
          <p:nvPr/>
        </p:nvSpPr>
        <p:spPr bwMode="auto">
          <a:xfrm>
            <a:off x="633413" y="2411413"/>
            <a:ext cx="1065212" cy="384175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7" name="Freeform 133"/>
          <p:cNvSpPr>
            <a:spLocks/>
          </p:cNvSpPr>
          <p:nvPr/>
        </p:nvSpPr>
        <p:spPr bwMode="auto">
          <a:xfrm>
            <a:off x="4324350" y="2409825"/>
            <a:ext cx="1065213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Freeform 134"/>
          <p:cNvSpPr>
            <a:spLocks/>
          </p:cNvSpPr>
          <p:nvPr/>
        </p:nvSpPr>
        <p:spPr bwMode="auto">
          <a:xfrm>
            <a:off x="6097588" y="2400300"/>
            <a:ext cx="850900" cy="385763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Freeform 135"/>
          <p:cNvSpPr>
            <a:spLocks/>
          </p:cNvSpPr>
          <p:nvPr/>
        </p:nvSpPr>
        <p:spPr bwMode="auto">
          <a:xfrm rot="-2589433">
            <a:off x="8059738" y="1966913"/>
            <a:ext cx="868362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Text Box 136"/>
          <p:cNvSpPr txBox="1">
            <a:spLocks noChangeArrowheads="1"/>
          </p:cNvSpPr>
          <p:nvPr/>
        </p:nvSpPr>
        <p:spPr bwMode="auto">
          <a:xfrm>
            <a:off x="919163" y="23685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w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9586" name="Text Box 137"/>
          <p:cNvSpPr txBox="1">
            <a:spLocks noChangeArrowheads="1"/>
          </p:cNvSpPr>
          <p:nvPr/>
        </p:nvSpPr>
        <p:spPr bwMode="auto">
          <a:xfrm>
            <a:off x="2873375" y="2411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x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9587" name="Text Box 138"/>
          <p:cNvSpPr txBox="1">
            <a:spLocks noChangeArrowheads="1"/>
          </p:cNvSpPr>
          <p:nvPr/>
        </p:nvSpPr>
        <p:spPr bwMode="auto">
          <a:xfrm>
            <a:off x="6380163" y="23320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y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9588" name="Text Box 139"/>
          <p:cNvSpPr txBox="1">
            <a:spLocks noChangeArrowheads="1"/>
          </p:cNvSpPr>
          <p:nvPr/>
        </p:nvSpPr>
        <p:spPr bwMode="auto">
          <a:xfrm>
            <a:off x="8294688" y="19542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</a:rPr>
              <a:t>z</a:t>
            </a:r>
            <a:endParaRPr lang="en-US" smtClean="0">
              <a:solidFill>
                <a:srgbClr val="CC0000"/>
              </a:solidFill>
            </a:endParaRPr>
          </a:p>
        </p:txBody>
      </p:sp>
      <p:sp>
        <p:nvSpPr>
          <p:cNvPr id="109589" name="Text Box 140"/>
          <p:cNvSpPr txBox="1">
            <a:spLocks noChangeArrowheads="1"/>
          </p:cNvSpPr>
          <p:nvPr/>
        </p:nvSpPr>
        <p:spPr bwMode="auto">
          <a:xfrm>
            <a:off x="1947863" y="26908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A</a:t>
            </a:r>
          </a:p>
        </p:txBody>
      </p:sp>
      <p:sp>
        <p:nvSpPr>
          <p:cNvPr id="109590" name="Text Box 141"/>
          <p:cNvSpPr txBox="1">
            <a:spLocks noChangeArrowheads="1"/>
          </p:cNvSpPr>
          <p:nvPr/>
        </p:nvSpPr>
        <p:spPr bwMode="auto">
          <a:xfrm>
            <a:off x="3775075" y="33988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C</a:t>
            </a:r>
          </a:p>
        </p:txBody>
      </p:sp>
      <p:sp>
        <p:nvSpPr>
          <p:cNvPr id="109591" name="Text Box 142"/>
          <p:cNvSpPr txBox="1">
            <a:spLocks noChangeArrowheads="1"/>
          </p:cNvSpPr>
          <p:nvPr/>
        </p:nvSpPr>
        <p:spPr bwMode="auto">
          <a:xfrm>
            <a:off x="3775075" y="26558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D</a:t>
            </a:r>
          </a:p>
        </p:txBody>
      </p:sp>
      <p:sp>
        <p:nvSpPr>
          <p:cNvPr id="109592" name="Text Box 143"/>
          <p:cNvSpPr txBox="1">
            <a:spLocks noChangeArrowheads="1"/>
          </p:cNvSpPr>
          <p:nvPr/>
        </p:nvSpPr>
        <p:spPr bwMode="auto">
          <a:xfrm>
            <a:off x="5559425" y="26543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cs typeface="+mn-cs"/>
              </a:rPr>
              <a:t>B</a:t>
            </a:r>
          </a:p>
        </p:txBody>
      </p:sp>
      <p:sp>
        <p:nvSpPr>
          <p:cNvPr id="109593" name="Line 144"/>
          <p:cNvSpPr>
            <a:spLocks noChangeShapeType="1"/>
          </p:cNvSpPr>
          <p:nvPr/>
        </p:nvSpPr>
        <p:spPr bwMode="auto">
          <a:xfrm>
            <a:off x="7083425" y="2597150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9049" name="Group 145"/>
          <p:cNvGrpSpPr>
            <a:grpSpLocks/>
          </p:cNvGrpSpPr>
          <p:nvPr/>
        </p:nvGrpSpPr>
        <p:grpSpPr bwMode="auto">
          <a:xfrm>
            <a:off x="5922963" y="2141538"/>
            <a:ext cx="615950" cy="363537"/>
            <a:chOff x="3731" y="1153"/>
            <a:chExt cx="388" cy="229"/>
          </a:xfrm>
        </p:grpSpPr>
        <p:sp>
          <p:nvSpPr>
            <p:cNvPr id="109663" name="Line 146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64" name="Line 147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9050" name="Group 148"/>
          <p:cNvGrpSpPr>
            <a:grpSpLocks/>
          </p:cNvGrpSpPr>
          <p:nvPr/>
        </p:nvGrpSpPr>
        <p:grpSpPr bwMode="auto">
          <a:xfrm>
            <a:off x="4144963" y="2116138"/>
            <a:ext cx="615950" cy="363537"/>
            <a:chOff x="3731" y="1153"/>
            <a:chExt cx="388" cy="229"/>
          </a:xfrm>
        </p:grpSpPr>
        <p:sp>
          <p:nvSpPr>
            <p:cNvPr id="109661" name="Line 149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62" name="Line 150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9051" name="Group 151"/>
          <p:cNvGrpSpPr>
            <a:grpSpLocks/>
          </p:cNvGrpSpPr>
          <p:nvPr/>
        </p:nvGrpSpPr>
        <p:grpSpPr bwMode="auto">
          <a:xfrm>
            <a:off x="2366963" y="2090738"/>
            <a:ext cx="615950" cy="363537"/>
            <a:chOff x="3731" y="1153"/>
            <a:chExt cx="388" cy="229"/>
          </a:xfrm>
        </p:grpSpPr>
        <p:sp>
          <p:nvSpPr>
            <p:cNvPr id="109659" name="Line 152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60" name="Line 153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9597" name="Line 154"/>
          <p:cNvSpPr>
            <a:spLocks noChangeShapeType="1"/>
          </p:cNvSpPr>
          <p:nvPr/>
        </p:nvSpPr>
        <p:spPr bwMode="auto">
          <a:xfrm>
            <a:off x="4278313" y="330835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29053" name="Freeform 155"/>
          <p:cNvSpPr>
            <a:spLocks/>
          </p:cNvSpPr>
          <p:nvPr/>
        </p:nvSpPr>
        <p:spPr bwMode="auto">
          <a:xfrm>
            <a:off x="4298950" y="3100388"/>
            <a:ext cx="850900" cy="385762"/>
          </a:xfrm>
          <a:custGeom>
            <a:avLst/>
            <a:gdLst>
              <a:gd name="T0" fmla="*/ 2147483647 w 690"/>
              <a:gd name="T1" fmla="*/ 2147483647 h 274"/>
              <a:gd name="T2" fmla="*/ 2147483647 w 690"/>
              <a:gd name="T3" fmla="*/ 2147483647 h 274"/>
              <a:gd name="T4" fmla="*/ 2147483647 w 690"/>
              <a:gd name="T5" fmla="*/ 2147483647 h 274"/>
              <a:gd name="T6" fmla="*/ 2147483647 w 690"/>
              <a:gd name="T7" fmla="*/ 2147483647 h 274"/>
              <a:gd name="T8" fmla="*/ 2147483647 w 690"/>
              <a:gd name="T9" fmla="*/ 2147483647 h 274"/>
              <a:gd name="T10" fmla="*/ 2147483647 w 690"/>
              <a:gd name="T11" fmla="*/ 2147483647 h 2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9" name="Line 156"/>
          <p:cNvSpPr>
            <a:spLocks noChangeShapeType="1"/>
          </p:cNvSpPr>
          <p:nvPr/>
        </p:nvSpPr>
        <p:spPr bwMode="auto">
          <a:xfrm>
            <a:off x="5284788" y="3297238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9055" name="Group 157"/>
          <p:cNvGrpSpPr>
            <a:grpSpLocks/>
          </p:cNvGrpSpPr>
          <p:nvPr/>
        </p:nvGrpSpPr>
        <p:grpSpPr bwMode="auto">
          <a:xfrm>
            <a:off x="3624263" y="2420938"/>
            <a:ext cx="677862" cy="315912"/>
            <a:chOff x="4396" y="1245"/>
            <a:chExt cx="672" cy="248"/>
          </a:xfrm>
        </p:grpSpPr>
        <p:sp>
          <p:nvSpPr>
            <p:cNvPr id="1291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1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1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109" name="Group 1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9112" name="Freeform 1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13" name="Freeform 1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55" name="Line 164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56" name="Line 1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9056" name="Group 166"/>
          <p:cNvGrpSpPr>
            <a:grpSpLocks/>
          </p:cNvGrpSpPr>
          <p:nvPr/>
        </p:nvGrpSpPr>
        <p:grpSpPr bwMode="auto">
          <a:xfrm>
            <a:off x="5403850" y="2438400"/>
            <a:ext cx="677863" cy="315913"/>
            <a:chOff x="4396" y="1245"/>
            <a:chExt cx="672" cy="248"/>
          </a:xfrm>
        </p:grpSpPr>
        <p:sp>
          <p:nvSpPr>
            <p:cNvPr id="12909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9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10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101" name="Group 1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9104" name="Freeform 1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05" name="Freeform 1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47" name="Line 173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48" name="Line 1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9057" name="Group 175"/>
          <p:cNvGrpSpPr>
            <a:grpSpLocks/>
          </p:cNvGrpSpPr>
          <p:nvPr/>
        </p:nvGrpSpPr>
        <p:grpSpPr bwMode="auto">
          <a:xfrm>
            <a:off x="7440613" y="2433638"/>
            <a:ext cx="677862" cy="315912"/>
            <a:chOff x="4396" y="1245"/>
            <a:chExt cx="672" cy="248"/>
          </a:xfrm>
        </p:grpSpPr>
        <p:sp>
          <p:nvSpPr>
            <p:cNvPr id="1290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093" name="Group 1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9096" name="Freeform 1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97" name="Freeform 1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39" name="Line 182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40" name="Line 1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9058" name="Group 184"/>
          <p:cNvGrpSpPr>
            <a:grpSpLocks/>
          </p:cNvGrpSpPr>
          <p:nvPr/>
        </p:nvGrpSpPr>
        <p:grpSpPr bwMode="auto">
          <a:xfrm>
            <a:off x="3609975" y="3130550"/>
            <a:ext cx="677863" cy="315913"/>
            <a:chOff x="4396" y="1245"/>
            <a:chExt cx="672" cy="248"/>
          </a:xfrm>
        </p:grpSpPr>
        <p:sp>
          <p:nvSpPr>
            <p:cNvPr id="12908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8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8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085" name="Group 18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9088" name="Freeform 18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89" name="Freeform 19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31" name="Line 191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32" name="Line 19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9059" name="Group 193"/>
          <p:cNvGrpSpPr>
            <a:grpSpLocks/>
          </p:cNvGrpSpPr>
          <p:nvPr/>
        </p:nvGrpSpPr>
        <p:grpSpPr bwMode="auto">
          <a:xfrm>
            <a:off x="1866900" y="2457450"/>
            <a:ext cx="677863" cy="315913"/>
            <a:chOff x="4396" y="1245"/>
            <a:chExt cx="672" cy="248"/>
          </a:xfrm>
        </p:grpSpPr>
        <p:sp>
          <p:nvSpPr>
            <p:cNvPr id="1290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290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29077" name="Group 19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9080" name="Freeform 19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81" name="Freeform 19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23" name="Line 200"/>
            <p:cNvSpPr>
              <a:spLocks noChangeShapeType="1"/>
            </p:cNvSpPr>
            <p:nvPr/>
          </p:nvSpPr>
          <p:spPr bwMode="auto">
            <a:xfrm>
              <a:off x="4399" y="1321"/>
              <a:ext cx="0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24" name="Line 20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9605" name="Text Box 3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000099"/>
                </a:solidFill>
              </a:rPr>
              <a:t>destination subnet	  next  router      # hops to dest</a:t>
            </a:r>
          </a:p>
          <a:p>
            <a:pPr>
              <a:defRPr/>
            </a:pPr>
            <a:r>
              <a:rPr lang="en-US" sz="2000" b="1" smtClean="0"/>
              <a:t> 	</a:t>
            </a:r>
            <a:r>
              <a:rPr lang="en-US" sz="2400" smtClean="0">
                <a:solidFill>
                  <a:srgbClr val="CC0000"/>
                </a:solidFill>
              </a:rPr>
              <a:t>w</a:t>
            </a:r>
            <a:r>
              <a:rPr lang="en-US" sz="2400" smtClean="0"/>
              <a:t>			A		2</a:t>
            </a:r>
          </a:p>
          <a:p>
            <a:pPr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CC0000"/>
                </a:solidFill>
              </a:rPr>
              <a:t>y</a:t>
            </a:r>
            <a:r>
              <a:rPr lang="en-US" sz="2400" smtClean="0"/>
              <a:t>			B		2</a:t>
            </a:r>
          </a:p>
          <a:p>
            <a:pPr>
              <a:defRPr/>
            </a:pPr>
            <a:r>
              <a:rPr lang="en-US" sz="2400" smtClean="0"/>
              <a:t> 	</a:t>
            </a:r>
            <a:r>
              <a:rPr lang="en-US" sz="2400" smtClean="0">
                <a:solidFill>
                  <a:srgbClr val="CC0000"/>
                </a:solidFill>
              </a:rPr>
              <a:t>z</a:t>
            </a:r>
            <a:r>
              <a:rPr lang="en-US" sz="2400" smtClean="0"/>
              <a:t>			B		7</a:t>
            </a:r>
          </a:p>
          <a:p>
            <a:pPr>
              <a:defRPr/>
            </a:pPr>
            <a:r>
              <a:rPr lang="en-US" sz="2400" smtClean="0"/>
              <a:t>	</a:t>
            </a:r>
            <a:r>
              <a:rPr lang="en-US" sz="2400" smtClean="0">
                <a:solidFill>
                  <a:srgbClr val="CC0000"/>
                </a:solidFill>
              </a:rPr>
              <a:t>x</a:t>
            </a:r>
            <a:r>
              <a:rPr lang="en-US" sz="2400" smtClean="0"/>
              <a:t>			--		1</a:t>
            </a:r>
          </a:p>
          <a:p>
            <a:pPr>
              <a:defRPr/>
            </a:pPr>
            <a:r>
              <a:rPr lang="en-US" sz="2000" smtClean="0"/>
              <a:t>	….			….		....</a:t>
            </a:r>
          </a:p>
        </p:txBody>
      </p:sp>
      <p:sp>
        <p:nvSpPr>
          <p:cNvPr id="109606" name="Text Box 4"/>
          <p:cNvSpPr txBox="1">
            <a:spLocks noChangeArrowheads="1"/>
          </p:cNvSpPr>
          <p:nvPr/>
        </p:nvSpPr>
        <p:spPr bwMode="auto">
          <a:xfrm>
            <a:off x="2898775" y="3825875"/>
            <a:ext cx="257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routing table in router D</a:t>
            </a:r>
          </a:p>
        </p:txBody>
      </p: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4738688" y="5032375"/>
            <a:ext cx="896937" cy="576263"/>
            <a:chOff x="2985" y="3170"/>
            <a:chExt cx="565" cy="363"/>
          </a:xfrm>
        </p:grpSpPr>
        <p:sp>
          <p:nvSpPr>
            <p:cNvPr id="109617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18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cs typeface="+mn-cs"/>
                </a:rPr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6551613" y="4995863"/>
            <a:ext cx="863600" cy="576262"/>
            <a:chOff x="2985" y="3170"/>
            <a:chExt cx="544" cy="363"/>
          </a:xfrm>
        </p:grpSpPr>
        <p:sp>
          <p:nvSpPr>
            <p:cNvPr id="109615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616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cs typeface="+mn-cs"/>
                </a:rPr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2082800" y="920750"/>
            <a:ext cx="3562350" cy="1728788"/>
            <a:chOff x="1312" y="440"/>
            <a:chExt cx="2244" cy="1089"/>
          </a:xfrm>
        </p:grpSpPr>
        <p:sp>
          <p:nvSpPr>
            <p:cNvPr id="109612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1600" b="1" smtClean="0">
                  <a:solidFill>
                    <a:schemeClr val="accent2"/>
                  </a:solidFill>
                </a:rPr>
                <a:t> </a:t>
              </a:r>
              <a:r>
                <a:rPr lang="en-US" sz="1600" b="1" smtClean="0">
                  <a:solidFill>
                    <a:srgbClr val="000099"/>
                  </a:solidFill>
                </a:rPr>
                <a:t>dest     next  hops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600" b="1" smtClean="0"/>
                <a:t>   </a:t>
              </a:r>
              <a:r>
                <a:rPr lang="en-US" sz="1600" smtClean="0">
                  <a:solidFill>
                    <a:srgbClr val="CC0000"/>
                  </a:solidFill>
                </a:rPr>
                <a:t>w</a:t>
              </a:r>
              <a:r>
                <a:rPr lang="en-US" sz="1600" smtClean="0"/>
                <a:t>	  -     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600" smtClean="0"/>
                <a:t>   </a:t>
              </a:r>
              <a:r>
                <a:rPr lang="en-US" sz="1600" smtClean="0">
                  <a:solidFill>
                    <a:srgbClr val="CC0000"/>
                  </a:solidFill>
                </a:rPr>
                <a:t>x</a:t>
              </a:r>
              <a:r>
                <a:rPr lang="en-US" sz="1600" smtClean="0"/>
                <a:t>	  -     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600" smtClean="0">
                  <a:solidFill>
                    <a:srgbClr val="FF0000"/>
                  </a:solidFill>
                </a:rPr>
                <a:t>   </a:t>
              </a:r>
              <a:r>
                <a:rPr lang="en-US" sz="1600" smtClean="0">
                  <a:solidFill>
                    <a:srgbClr val="CC0000"/>
                  </a:solidFill>
                </a:rPr>
                <a:t>z</a:t>
              </a:r>
              <a:r>
                <a:rPr lang="en-US" sz="1600" smtClean="0"/>
                <a:t>	  C      4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600" smtClean="0"/>
                <a:t>   ….	  …     ...</a:t>
              </a:r>
            </a:p>
          </p:txBody>
        </p:sp>
        <p:sp>
          <p:nvSpPr>
            <p:cNvPr id="109613" name="Text Box 118"/>
            <p:cNvSpPr txBox="1">
              <a:spLocks noChangeArrowheads="1"/>
            </p:cNvSpPr>
            <p:nvPr/>
          </p:nvSpPr>
          <p:spPr bwMode="auto">
            <a:xfrm>
              <a:off x="2230" y="440"/>
              <a:ext cx="13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A-to-D advertisement</a:t>
              </a:r>
            </a:p>
          </p:txBody>
        </p:sp>
        <p:sp>
          <p:nvSpPr>
            <p:cNvPr id="109614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9611" name="Rectangle 122"/>
          <p:cNvSpPr>
            <a:spLocks noGrp="1" noChangeArrowheads="1"/>
          </p:cNvSpPr>
          <p:nvPr>
            <p:ph type="title"/>
          </p:nvPr>
        </p:nvSpPr>
        <p:spPr>
          <a:xfrm>
            <a:off x="409575" y="190500"/>
            <a:ext cx="3937000" cy="863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RIP: example </a:t>
            </a:r>
          </a:p>
        </p:txBody>
      </p:sp>
    </p:spTree>
    <p:extLst>
      <p:ext uri="{BB962C8B-B14F-4D97-AF65-F5344CB8AC3E}">
        <p14:creationId xmlns:p14="http://schemas.microsoft.com/office/powerpoint/2010/main" val="140934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IPv6: motivation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initial motivation:</a:t>
            </a:r>
            <a:r>
              <a:rPr lang="en-US" i="1">
                <a:latin typeface="Gill Sans MT" charset="0"/>
                <a:ea typeface="MS PGothic" charset="0"/>
              </a:rPr>
              <a:t> </a:t>
            </a:r>
            <a:r>
              <a:rPr lang="en-US">
                <a:latin typeface="Gill Sans MT" charset="0"/>
                <a:ea typeface="MS PGothic" charset="0"/>
              </a:rPr>
              <a:t>32-bit address space soon to be completely allocated.  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additional motivation: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header format helps speed processing/forwarding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header changes to facilitate QoS </a:t>
            </a:r>
          </a:p>
          <a:p>
            <a:pPr lvl="1">
              <a:defRPr/>
            </a:pPr>
            <a:endParaRPr lang="en-US">
              <a:latin typeface="Gill Sans MT" charset="0"/>
              <a:ea typeface="MS PGothic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IPv6 datagram format: 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fixed-length 40 byte header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no fragmentation allowed</a:t>
            </a:r>
            <a:endParaRPr lang="en-US" i="1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RIP: link failure, recovery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if no advertisement heard after 180 sec --&gt; neighbor/link declared dead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routes via neighbor invalidated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new advertisements sent to neighbors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neighbors in turn send out new advertisements (if tables changed)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link failure info quickly (?) propagates to entire net</a:t>
            </a:r>
          </a:p>
          <a:p>
            <a:pPr lvl="1"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</a:rPr>
              <a:t>poison reverse</a:t>
            </a:r>
            <a:r>
              <a:rPr lang="en-US">
                <a:ea typeface="ＭＳ Ｐゴシック" charset="0"/>
              </a:rPr>
              <a:t> used to prevent ping-pong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val="29166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Rectangle 26"/>
          <p:cNvSpPr>
            <a:spLocks noChangeArrowheads="1"/>
          </p:cNvSpPr>
          <p:nvPr/>
        </p:nvSpPr>
        <p:spPr bwMode="auto">
          <a:xfrm>
            <a:off x="5410200" y="4030663"/>
            <a:ext cx="2643188" cy="20177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22" name="Rectangle 25"/>
          <p:cNvSpPr>
            <a:spLocks noChangeArrowheads="1"/>
          </p:cNvSpPr>
          <p:nvPr/>
        </p:nvSpPr>
        <p:spPr bwMode="auto">
          <a:xfrm>
            <a:off x="1336675" y="4049713"/>
            <a:ext cx="2643188" cy="20177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RIP table processing</a:t>
            </a:r>
          </a:p>
        </p:txBody>
      </p:sp>
      <p:sp>
        <p:nvSpPr>
          <p:cNvPr id="1116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RIP routing tables managed by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application-level</a:t>
            </a:r>
            <a:r>
              <a:rPr lang="en-US">
                <a:ea typeface="ＭＳ Ｐゴシック" charset="0"/>
                <a:cs typeface="+mn-cs"/>
              </a:rPr>
              <a:t> process called route-d (daemon)</a:t>
            </a:r>
          </a:p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advertisements sent in UDP packets, periodically repeated</a:t>
            </a:r>
          </a:p>
        </p:txBody>
      </p:sp>
      <p:sp>
        <p:nvSpPr>
          <p:cNvPr id="111625" name="Text Box 4"/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physical</a:t>
            </a:r>
          </a:p>
        </p:txBody>
      </p:sp>
      <p:sp>
        <p:nvSpPr>
          <p:cNvPr id="111626" name="Text Box 5"/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link</a:t>
            </a:r>
          </a:p>
        </p:txBody>
      </p:sp>
      <p:sp>
        <p:nvSpPr>
          <p:cNvPr id="111627" name="Text Box 6"/>
          <p:cNvSpPr txBox="1">
            <a:spLocks noChangeArrowheads="1"/>
          </p:cNvSpPr>
          <p:nvPr/>
        </p:nvSpPr>
        <p:spPr bwMode="auto">
          <a:xfrm>
            <a:off x="1268413" y="4751388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network       </a:t>
            </a:r>
            <a:r>
              <a:rPr lang="en-US" i="1" smtClean="0">
                <a:solidFill>
                  <a:srgbClr val="CC0000"/>
                </a:solidFill>
                <a:cs typeface="+mn-cs"/>
              </a:rPr>
              <a:t>forwarding</a:t>
            </a:r>
          </a:p>
          <a:p>
            <a:pPr>
              <a:defRPr/>
            </a:pPr>
            <a:r>
              <a:rPr lang="en-US" smtClean="0">
                <a:cs typeface="+mn-cs"/>
              </a:rPr>
              <a:t>   (IP)             </a:t>
            </a:r>
            <a:r>
              <a:rPr lang="en-US" i="1" smtClean="0">
                <a:solidFill>
                  <a:srgbClr val="CC0000"/>
                </a:solidFill>
                <a:cs typeface="+mn-cs"/>
              </a:rPr>
              <a:t>table</a:t>
            </a:r>
          </a:p>
        </p:txBody>
      </p:sp>
      <p:sp>
        <p:nvSpPr>
          <p:cNvPr id="111628" name="Rectangle 7"/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29" name="Text Box 8"/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transport</a:t>
            </a:r>
          </a:p>
          <a:p>
            <a:pPr>
              <a:defRPr/>
            </a:pPr>
            <a:r>
              <a:rPr lang="en-US" smtClean="0">
                <a:cs typeface="+mn-cs"/>
              </a:rPr>
              <a:t>  (UDP)</a:t>
            </a:r>
          </a:p>
        </p:txBody>
      </p:sp>
      <p:grpSp>
        <p:nvGrpSpPr>
          <p:cNvPr id="131085" name="Group 9"/>
          <p:cNvGrpSpPr>
            <a:grpSpLocks/>
          </p:cNvGrpSpPr>
          <p:nvPr/>
        </p:nvGrpSpPr>
        <p:grpSpPr bwMode="auto">
          <a:xfrm>
            <a:off x="2124075" y="3346450"/>
            <a:ext cx="1258888" cy="560388"/>
            <a:chOff x="1315" y="2154"/>
            <a:chExt cx="793" cy="353"/>
          </a:xfrm>
        </p:grpSpPr>
        <p:sp>
          <p:nvSpPr>
            <p:cNvPr id="111644" name="Oval 10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645" name="Text Box 11"/>
            <p:cNvSpPr txBox="1">
              <a:spLocks noChangeArrowheads="1"/>
            </p:cNvSpPr>
            <p:nvPr/>
          </p:nvSpPr>
          <p:spPr bwMode="auto">
            <a:xfrm>
              <a:off x="1434" y="2208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routed</a:t>
              </a:r>
            </a:p>
          </p:txBody>
        </p:sp>
      </p:grpSp>
      <p:sp>
        <p:nvSpPr>
          <p:cNvPr id="111631" name="Line 12"/>
          <p:cNvSpPr>
            <a:spLocks noChangeShapeType="1"/>
          </p:cNvSpPr>
          <p:nvPr/>
        </p:nvSpPr>
        <p:spPr bwMode="auto">
          <a:xfrm flipV="1">
            <a:off x="2381250" y="3871913"/>
            <a:ext cx="0" cy="2038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32" name="Text Box 13"/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physical</a:t>
            </a:r>
          </a:p>
        </p:txBody>
      </p:sp>
      <p:sp>
        <p:nvSpPr>
          <p:cNvPr id="111633" name="Text Box 14"/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link</a:t>
            </a:r>
          </a:p>
        </p:txBody>
      </p:sp>
      <p:sp>
        <p:nvSpPr>
          <p:cNvPr id="111634" name="Text Box 15"/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network</a:t>
            </a:r>
          </a:p>
          <a:p>
            <a:pPr algn="r">
              <a:defRPr/>
            </a:pPr>
            <a:r>
              <a:rPr lang="en-US" smtClean="0">
                <a:cs typeface="+mn-cs"/>
              </a:rPr>
              <a:t>   (IP)</a:t>
            </a:r>
          </a:p>
        </p:txBody>
      </p:sp>
      <p:sp>
        <p:nvSpPr>
          <p:cNvPr id="111635" name="Text Box 16"/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>
                <a:cs typeface="+mn-cs"/>
              </a:rPr>
              <a:t>transprt</a:t>
            </a:r>
          </a:p>
          <a:p>
            <a:pPr algn="r">
              <a:defRPr/>
            </a:pPr>
            <a:r>
              <a:rPr lang="en-US" smtClean="0">
                <a:cs typeface="+mn-cs"/>
              </a:rPr>
              <a:t>  (UDP)</a:t>
            </a:r>
          </a:p>
        </p:txBody>
      </p:sp>
      <p:grpSp>
        <p:nvGrpSpPr>
          <p:cNvPr id="131091" name="Group 17"/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111642" name="Oval 18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643" name="Text Box 19"/>
            <p:cNvSpPr txBox="1">
              <a:spLocks noChangeArrowheads="1"/>
            </p:cNvSpPr>
            <p:nvPr/>
          </p:nvSpPr>
          <p:spPr bwMode="auto">
            <a:xfrm>
              <a:off x="1434" y="2208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routed</a:t>
              </a:r>
            </a:p>
          </p:txBody>
        </p:sp>
      </p:grpSp>
      <p:sp>
        <p:nvSpPr>
          <p:cNvPr id="111637" name="Line 20"/>
          <p:cNvSpPr>
            <a:spLocks noChangeShapeType="1"/>
          </p:cNvSpPr>
          <p:nvPr/>
        </p:nvSpPr>
        <p:spPr bwMode="auto">
          <a:xfrm flipV="1">
            <a:off x="6796088" y="3892550"/>
            <a:ext cx="0" cy="20383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forwarding</a:t>
            </a:r>
          </a:p>
          <a:p>
            <a:pPr algn="ctr"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111639" name="Line 22"/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40" name="Line 23"/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1641" name="Line 24"/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7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OSPF (Open Shortest Path First)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open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: publicly available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uses link state algorithm 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LS packet dissemination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topology map at each node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route computation using Dijkstra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s algorithm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OSPF advertisement carries one entry per neighbor 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advertisements flooded to 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entire</a:t>
            </a:r>
            <a:r>
              <a:rPr lang="en-US">
                <a:latin typeface="Gill Sans MT" charset="0"/>
                <a:ea typeface="MS PGothic" charset="0"/>
              </a:rPr>
              <a:t> AS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carried in OSPF messages directly over IP (rather than TCP or UDP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IS-IS routing</a:t>
            </a:r>
            <a:r>
              <a:rPr lang="en-US">
                <a:latin typeface="Gill Sans MT" charset="0"/>
                <a:ea typeface="MS PGothic" charset="0"/>
              </a:rPr>
              <a:t> protocol: nearly identical to OSPF</a:t>
            </a:r>
          </a:p>
        </p:txBody>
      </p:sp>
    </p:spTree>
    <p:extLst>
      <p:ext uri="{BB962C8B-B14F-4D97-AF65-F5344CB8AC3E}">
        <p14:creationId xmlns:p14="http://schemas.microsoft.com/office/powerpoint/2010/main" val="35803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latin typeface="Gill Sans MT" charset="0"/>
                <a:ea typeface="MS PGothic" charset="0"/>
              </a:rPr>
              <a:t>OSPF </a:t>
            </a:r>
            <a:r>
              <a:rPr lang="ja-JP" altLang="en-US" sz="3600">
                <a:latin typeface="Gill Sans MT" charset="0"/>
                <a:ea typeface="MS PGothic" charset="0"/>
              </a:rPr>
              <a:t>“</a:t>
            </a:r>
            <a:r>
              <a:rPr lang="en-US" altLang="ja-JP" sz="3600">
                <a:latin typeface="Gill Sans MT" charset="0"/>
                <a:ea typeface="MS PGothic" charset="0"/>
              </a:rPr>
              <a:t>advanced</a:t>
            </a:r>
            <a:r>
              <a:rPr lang="ja-JP" altLang="en-US" sz="3600">
                <a:latin typeface="Gill Sans MT" charset="0"/>
                <a:ea typeface="MS PGothic" charset="0"/>
              </a:rPr>
              <a:t>”</a:t>
            </a:r>
            <a:r>
              <a:rPr lang="en-US" altLang="ja-JP" sz="3600">
                <a:latin typeface="Gill Sans MT" charset="0"/>
                <a:ea typeface="MS PGothic" charset="0"/>
              </a:rPr>
              <a:t> features (not in RIP)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security:</a:t>
            </a:r>
            <a:r>
              <a:rPr lang="en-US">
                <a:latin typeface="Gill Sans MT" charset="0"/>
                <a:ea typeface="MS PGothic" charset="0"/>
              </a:rPr>
              <a:t> all OSPF messages authenticated (to prevent malicious intrusion) 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multi</a:t>
            </a:r>
            <a:r>
              <a:rPr lang="en-US">
                <a:latin typeface="Gill Sans MT" charset="0"/>
                <a:ea typeface="MS PGothic" charset="0"/>
              </a:rPr>
              <a:t>ple same-cost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path</a:t>
            </a:r>
            <a:r>
              <a:rPr lang="en-US">
                <a:latin typeface="Gill Sans MT" charset="0"/>
                <a:ea typeface="MS PGothic" charset="0"/>
              </a:rPr>
              <a:t>s allowed (only one path in RIP)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for each link, multiple cost metrics for different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TOS</a:t>
            </a:r>
            <a:r>
              <a:rPr lang="en-US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>
                <a:latin typeface="Gill Sans MT" charset="0"/>
                <a:ea typeface="MS PGothic" charset="0"/>
              </a:rPr>
              <a:t>(e.g., satellite link cost set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low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for best effort ToS; high for real time ToS)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integrated uni- and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multicast</a:t>
            </a:r>
            <a:r>
              <a:rPr lang="en-US">
                <a:latin typeface="Gill Sans MT" charset="0"/>
                <a:ea typeface="MS PGothic" charset="0"/>
              </a:rPr>
              <a:t> support: 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Multicast OSPF (MOSPF) uses same topology data base as OSPF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hierarchical</a:t>
            </a:r>
            <a:r>
              <a:rPr lang="en-US">
                <a:latin typeface="Gill Sans MT" charset="0"/>
                <a:ea typeface="MS PGothic" charset="0"/>
              </a:rPr>
              <a:t> OSPF in large domains.</a:t>
            </a:r>
          </a:p>
          <a:p>
            <a:pPr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Hierarchical OSPF</a:t>
            </a:r>
            <a:endParaRPr lang="en-US">
              <a:latin typeface="Gill Sans MT" charset="0"/>
              <a:ea typeface="MS PGothic" charset="0"/>
            </a:endParaRPr>
          </a:p>
        </p:txBody>
      </p:sp>
      <p:sp>
        <p:nvSpPr>
          <p:cNvPr id="114694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695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696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697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698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699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0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1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2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3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4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5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6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7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8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09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34165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6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67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13" name="Text Box 23"/>
          <p:cNvSpPr txBox="1">
            <a:spLocks noChangeArrowheads="1"/>
          </p:cNvSpPr>
          <p:nvPr/>
        </p:nvSpPr>
        <p:spPr bwMode="auto">
          <a:xfrm>
            <a:off x="5092700" y="1293813"/>
            <a:ext cx="179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boundary router</a:t>
            </a:r>
          </a:p>
        </p:txBody>
      </p:sp>
      <p:sp>
        <p:nvSpPr>
          <p:cNvPr id="114714" name="Text Box 24"/>
          <p:cNvSpPr txBox="1">
            <a:spLocks noChangeArrowheads="1"/>
          </p:cNvSpPr>
          <p:nvPr/>
        </p:nvSpPr>
        <p:spPr bwMode="auto">
          <a:xfrm>
            <a:off x="6616700" y="1714500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backbone router</a:t>
            </a:r>
          </a:p>
        </p:txBody>
      </p:sp>
      <p:sp>
        <p:nvSpPr>
          <p:cNvPr id="114715" name="Text Box 25"/>
          <p:cNvSpPr txBox="1">
            <a:spLocks noChangeArrowheads="1"/>
          </p:cNvSpPr>
          <p:nvPr/>
        </p:nvSpPr>
        <p:spPr bwMode="auto">
          <a:xfrm>
            <a:off x="936625" y="53578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area 1</a:t>
            </a:r>
          </a:p>
        </p:txBody>
      </p:sp>
      <p:sp>
        <p:nvSpPr>
          <p:cNvPr id="114716" name="Text Box 26"/>
          <p:cNvSpPr txBox="1">
            <a:spLocks noChangeArrowheads="1"/>
          </p:cNvSpPr>
          <p:nvPr/>
        </p:nvSpPr>
        <p:spPr bwMode="auto">
          <a:xfrm>
            <a:off x="4502150" y="5734050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area 2</a:t>
            </a:r>
          </a:p>
        </p:txBody>
      </p:sp>
      <p:sp>
        <p:nvSpPr>
          <p:cNvPr id="114717" name="Text Box 27"/>
          <p:cNvSpPr txBox="1">
            <a:spLocks noChangeArrowheads="1"/>
          </p:cNvSpPr>
          <p:nvPr/>
        </p:nvSpPr>
        <p:spPr bwMode="auto">
          <a:xfrm>
            <a:off x="7586663" y="41132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area 3</a:t>
            </a:r>
          </a:p>
        </p:txBody>
      </p:sp>
      <p:sp>
        <p:nvSpPr>
          <p:cNvPr id="114718" name="Text Box 28"/>
          <p:cNvSpPr txBox="1">
            <a:spLocks noChangeArrowheads="1"/>
          </p:cNvSpPr>
          <p:nvPr/>
        </p:nvSpPr>
        <p:spPr bwMode="auto">
          <a:xfrm>
            <a:off x="4394200" y="2411413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solidFill>
                  <a:schemeClr val="bg1"/>
                </a:solidFill>
                <a:cs typeface="+mn-cs"/>
              </a:rPr>
              <a:t>backbone</a:t>
            </a:r>
          </a:p>
        </p:txBody>
      </p:sp>
      <p:sp>
        <p:nvSpPr>
          <p:cNvPr id="114719" name="Text Box 29"/>
          <p:cNvSpPr txBox="1">
            <a:spLocks noChangeArrowheads="1"/>
          </p:cNvSpPr>
          <p:nvPr/>
        </p:nvSpPr>
        <p:spPr bwMode="auto">
          <a:xfrm>
            <a:off x="3219450" y="2822575"/>
            <a:ext cx="8953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chemeClr val="bg1"/>
                </a:solidFill>
                <a:cs typeface="+mn-cs"/>
              </a:rPr>
              <a:t>area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chemeClr val="bg1"/>
                </a:solidFill>
                <a:cs typeface="+mn-cs"/>
              </a:rPr>
              <a:t>border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chemeClr val="bg1"/>
                </a:solidFill>
                <a:cs typeface="+mn-cs"/>
              </a:rPr>
              <a:t>routers</a:t>
            </a:r>
          </a:p>
        </p:txBody>
      </p:sp>
      <p:sp>
        <p:nvSpPr>
          <p:cNvPr id="114720" name="Text Box 30"/>
          <p:cNvSpPr txBox="1">
            <a:spLocks noChangeArrowheads="1"/>
          </p:cNvSpPr>
          <p:nvPr/>
        </p:nvSpPr>
        <p:spPr bwMode="auto">
          <a:xfrm>
            <a:off x="5969000" y="5048250"/>
            <a:ext cx="9334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internal</a:t>
            </a:r>
          </a:p>
          <a:p>
            <a:pPr>
              <a:lnSpc>
                <a:spcPct val="85000"/>
              </a:lnSpc>
              <a:defRPr/>
            </a:pPr>
            <a:r>
              <a:rPr lang="en-US" smtClean="0">
                <a:solidFill>
                  <a:srgbClr val="CC0000"/>
                </a:solidFill>
                <a:cs typeface="+mn-cs"/>
              </a:rPr>
              <a:t>routers</a:t>
            </a:r>
          </a:p>
        </p:txBody>
      </p:sp>
      <p:sp>
        <p:nvSpPr>
          <p:cNvPr id="114721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22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23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24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25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26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4727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134183" name="Group 249"/>
          <p:cNvGrpSpPr>
            <a:grpSpLocks/>
          </p:cNvGrpSpPr>
          <p:nvPr/>
        </p:nvGrpSpPr>
        <p:grpSpPr bwMode="auto">
          <a:xfrm>
            <a:off x="5902325" y="2276475"/>
            <a:ext cx="644525" cy="282575"/>
            <a:chOff x="4396" y="1245"/>
            <a:chExt cx="672" cy="248"/>
          </a:xfrm>
        </p:grpSpPr>
        <p:sp>
          <p:nvSpPr>
            <p:cNvPr id="1343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3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3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3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3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60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61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84" name="Group 258"/>
          <p:cNvGrpSpPr>
            <a:grpSpLocks/>
          </p:cNvGrpSpPr>
          <p:nvPr/>
        </p:nvGrpSpPr>
        <p:grpSpPr bwMode="auto">
          <a:xfrm>
            <a:off x="6824663" y="3119438"/>
            <a:ext cx="644525" cy="282575"/>
            <a:chOff x="4396" y="1245"/>
            <a:chExt cx="672" cy="248"/>
          </a:xfrm>
        </p:grpSpPr>
        <p:sp>
          <p:nvSpPr>
            <p:cNvPr id="1343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3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3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3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3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52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53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85" name="Group 267"/>
          <p:cNvGrpSpPr>
            <a:grpSpLocks/>
          </p:cNvGrpSpPr>
          <p:nvPr/>
        </p:nvGrpSpPr>
        <p:grpSpPr bwMode="auto">
          <a:xfrm>
            <a:off x="6608763" y="3952875"/>
            <a:ext cx="644525" cy="282575"/>
            <a:chOff x="4396" y="1245"/>
            <a:chExt cx="672" cy="248"/>
          </a:xfrm>
        </p:grpSpPr>
        <p:sp>
          <p:nvSpPr>
            <p:cNvPr id="1342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3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44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45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86" name="Group 276"/>
          <p:cNvGrpSpPr>
            <a:grpSpLocks/>
          </p:cNvGrpSpPr>
          <p:nvPr/>
        </p:nvGrpSpPr>
        <p:grpSpPr bwMode="auto">
          <a:xfrm>
            <a:off x="7418388" y="4797425"/>
            <a:ext cx="644525" cy="282575"/>
            <a:chOff x="4396" y="1245"/>
            <a:chExt cx="672" cy="248"/>
          </a:xfrm>
        </p:grpSpPr>
        <p:sp>
          <p:nvSpPr>
            <p:cNvPr id="1342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36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37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87" name="Group 285"/>
          <p:cNvGrpSpPr>
            <a:grpSpLocks/>
          </p:cNvGrpSpPr>
          <p:nvPr/>
        </p:nvGrpSpPr>
        <p:grpSpPr bwMode="auto">
          <a:xfrm>
            <a:off x="4548188" y="1871663"/>
            <a:ext cx="644525" cy="282575"/>
            <a:chOff x="4396" y="1245"/>
            <a:chExt cx="672" cy="248"/>
          </a:xfrm>
        </p:grpSpPr>
        <p:sp>
          <p:nvSpPr>
            <p:cNvPr id="1342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28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29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88" name="Group 294"/>
          <p:cNvGrpSpPr>
            <a:grpSpLocks/>
          </p:cNvGrpSpPr>
          <p:nvPr/>
        </p:nvGrpSpPr>
        <p:grpSpPr bwMode="auto">
          <a:xfrm>
            <a:off x="4567238" y="3273425"/>
            <a:ext cx="644525" cy="282575"/>
            <a:chOff x="4396" y="1245"/>
            <a:chExt cx="672" cy="248"/>
          </a:xfrm>
        </p:grpSpPr>
        <p:sp>
          <p:nvSpPr>
            <p:cNvPr id="1342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20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21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89" name="Group 303"/>
          <p:cNvGrpSpPr>
            <a:grpSpLocks/>
          </p:cNvGrpSpPr>
          <p:nvPr/>
        </p:nvGrpSpPr>
        <p:grpSpPr bwMode="auto">
          <a:xfrm>
            <a:off x="3314700" y="2276475"/>
            <a:ext cx="644525" cy="282575"/>
            <a:chOff x="4396" y="1245"/>
            <a:chExt cx="672" cy="248"/>
          </a:xfrm>
        </p:grpSpPr>
        <p:sp>
          <p:nvSpPr>
            <p:cNvPr id="1342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12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13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0" name="Group 312"/>
          <p:cNvGrpSpPr>
            <a:grpSpLocks/>
          </p:cNvGrpSpPr>
          <p:nvPr/>
        </p:nvGrpSpPr>
        <p:grpSpPr bwMode="auto">
          <a:xfrm>
            <a:off x="2330450" y="3063875"/>
            <a:ext cx="644525" cy="282575"/>
            <a:chOff x="4396" y="1245"/>
            <a:chExt cx="672" cy="248"/>
          </a:xfrm>
        </p:grpSpPr>
        <p:sp>
          <p:nvSpPr>
            <p:cNvPr id="1342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804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805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1" name="Group 321"/>
          <p:cNvGrpSpPr>
            <a:grpSpLocks/>
          </p:cNvGrpSpPr>
          <p:nvPr/>
        </p:nvGrpSpPr>
        <p:grpSpPr bwMode="auto">
          <a:xfrm>
            <a:off x="1781175" y="3841750"/>
            <a:ext cx="644525" cy="282575"/>
            <a:chOff x="4396" y="1245"/>
            <a:chExt cx="672" cy="248"/>
          </a:xfrm>
        </p:grpSpPr>
        <p:sp>
          <p:nvSpPr>
            <p:cNvPr id="1342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96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97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2" name="Group 330"/>
          <p:cNvGrpSpPr>
            <a:grpSpLocks/>
          </p:cNvGrpSpPr>
          <p:nvPr/>
        </p:nvGrpSpPr>
        <p:grpSpPr bwMode="auto">
          <a:xfrm>
            <a:off x="2368550" y="4362450"/>
            <a:ext cx="644525" cy="282575"/>
            <a:chOff x="4396" y="1245"/>
            <a:chExt cx="672" cy="248"/>
          </a:xfrm>
        </p:grpSpPr>
        <p:sp>
          <p:nvSpPr>
            <p:cNvPr id="1342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88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89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3" name="Group 339"/>
          <p:cNvGrpSpPr>
            <a:grpSpLocks/>
          </p:cNvGrpSpPr>
          <p:nvPr/>
        </p:nvGrpSpPr>
        <p:grpSpPr bwMode="auto">
          <a:xfrm>
            <a:off x="2019300" y="5095875"/>
            <a:ext cx="644525" cy="282575"/>
            <a:chOff x="4396" y="1245"/>
            <a:chExt cx="672" cy="248"/>
          </a:xfrm>
        </p:grpSpPr>
        <p:sp>
          <p:nvSpPr>
            <p:cNvPr id="1342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80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81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4" name="Group 348"/>
          <p:cNvGrpSpPr>
            <a:grpSpLocks/>
          </p:cNvGrpSpPr>
          <p:nvPr/>
        </p:nvGrpSpPr>
        <p:grpSpPr bwMode="auto">
          <a:xfrm>
            <a:off x="1189038" y="4511675"/>
            <a:ext cx="644525" cy="282575"/>
            <a:chOff x="4396" y="1245"/>
            <a:chExt cx="672" cy="248"/>
          </a:xfrm>
        </p:grpSpPr>
        <p:sp>
          <p:nvSpPr>
            <p:cNvPr id="1342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72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73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5" name="Group 357"/>
          <p:cNvGrpSpPr>
            <a:grpSpLocks/>
          </p:cNvGrpSpPr>
          <p:nvPr/>
        </p:nvGrpSpPr>
        <p:grpSpPr bwMode="auto">
          <a:xfrm>
            <a:off x="4149725" y="4191000"/>
            <a:ext cx="644525" cy="282575"/>
            <a:chOff x="4396" y="1245"/>
            <a:chExt cx="672" cy="248"/>
          </a:xfrm>
        </p:grpSpPr>
        <p:sp>
          <p:nvSpPr>
            <p:cNvPr id="1342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64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65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6" name="Group 366"/>
          <p:cNvGrpSpPr>
            <a:grpSpLocks/>
          </p:cNvGrpSpPr>
          <p:nvPr/>
        </p:nvGrpSpPr>
        <p:grpSpPr bwMode="auto">
          <a:xfrm>
            <a:off x="4960938" y="4610100"/>
            <a:ext cx="644525" cy="282575"/>
            <a:chOff x="4396" y="1245"/>
            <a:chExt cx="672" cy="248"/>
          </a:xfrm>
        </p:grpSpPr>
        <p:sp>
          <p:nvSpPr>
            <p:cNvPr id="1342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56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57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34197" name="Group 375"/>
          <p:cNvGrpSpPr>
            <a:grpSpLocks/>
          </p:cNvGrpSpPr>
          <p:nvPr/>
        </p:nvGrpSpPr>
        <p:grpSpPr bwMode="auto">
          <a:xfrm>
            <a:off x="4376738" y="5051425"/>
            <a:ext cx="644525" cy="282575"/>
            <a:chOff x="4396" y="1245"/>
            <a:chExt cx="672" cy="248"/>
          </a:xfrm>
        </p:grpSpPr>
        <p:sp>
          <p:nvSpPr>
            <p:cNvPr id="1341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342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342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42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748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749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8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two-level hierarchy:</a:t>
            </a:r>
            <a:r>
              <a:rPr lang="en-US">
                <a:latin typeface="Gill Sans MT" charset="0"/>
                <a:ea typeface="MS PGothic" charset="0"/>
              </a:rPr>
              <a:t> local area, backbone.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link-state advertisements only in area </a:t>
            </a:r>
          </a:p>
          <a:p>
            <a:pPr lvl="1">
              <a:defRPr/>
            </a:pPr>
            <a:r>
              <a:rPr lang="en-US" sz="2800">
                <a:latin typeface="Gill Sans MT" charset="0"/>
                <a:ea typeface="MS PGothic" charset="0"/>
              </a:rPr>
              <a:t>each nodes has detailed area topology; only know direction (shortest path) to nets in other areas.</a:t>
            </a:r>
            <a:endParaRPr lang="en-US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area border routers:</a:t>
            </a:r>
            <a:r>
              <a:rPr lang="en-US" b="1">
                <a:solidFill>
                  <a:schemeClr val="accent2"/>
                </a:solidFill>
                <a:latin typeface="Gill Sans MT" charset="0"/>
                <a:ea typeface="MS PGothic" charset="0"/>
              </a:rPr>
              <a:t>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summarize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distances  to nets in own area, advertise to other Area Border routers.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backbone routers:</a:t>
            </a:r>
            <a:r>
              <a:rPr lang="en-US">
                <a:latin typeface="Gill Sans MT" charset="0"/>
                <a:ea typeface="MS PGothic" charset="0"/>
              </a:rPr>
              <a:t> run OSPF routing limited to backbone.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boundary routers:</a:t>
            </a:r>
            <a:r>
              <a:rPr lang="en-US">
                <a:latin typeface="Gill Sans MT" charset="0"/>
                <a:ea typeface="MS PGothic" charset="0"/>
              </a:rPr>
              <a:t> connect to other AS</a:t>
            </a:r>
            <a:r>
              <a:rPr lang="ja-JP" altLang="en-US">
                <a:latin typeface="Gill Sans MT" charset="0"/>
                <a:ea typeface="MS PGothic" charset="0"/>
              </a:rPr>
              <a:t>’</a:t>
            </a:r>
            <a:r>
              <a:rPr lang="en-US" altLang="ja-JP">
                <a:latin typeface="Gill Sans MT" charset="0"/>
                <a:ea typeface="MS PGothic" charset="0"/>
              </a:rPr>
              <a:t>s.</a:t>
            </a:r>
            <a:endParaRPr lang="en-US" altLang="ja-JP" sz="2400">
              <a:latin typeface="Gill Sans MT" charset="0"/>
              <a:ea typeface="MS PGothic" charset="0"/>
            </a:endParaRPr>
          </a:p>
          <a:p>
            <a:pPr>
              <a:defRPr/>
            </a:pPr>
            <a:endParaRPr lang="en-US" sz="2400">
              <a:latin typeface="Gill Sans MT" charset="0"/>
              <a:ea typeface="MS PGothic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Hierarchical OSPF</a:t>
            </a:r>
          </a:p>
        </p:txBody>
      </p:sp>
    </p:spTree>
    <p:extLst>
      <p:ext uri="{BB962C8B-B14F-4D97-AF65-F5344CB8AC3E}">
        <p14:creationId xmlns:p14="http://schemas.microsoft.com/office/powerpoint/2010/main" val="39885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Internet inter-AS routing: BGP</a:t>
            </a:r>
            <a:endParaRPr lang="en-US" sz="3200">
              <a:latin typeface="Gill Sans MT" charset="0"/>
              <a:ea typeface="MS PGothic" charset="0"/>
            </a:endParaRP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>
            <a:normAutofit lnSpcReduction="10000"/>
          </a:bodyPr>
          <a:lstStyle/>
          <a:p>
            <a:pPr marL="381000" indent="-381000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BGP (Border Gateway Protocol):</a:t>
            </a:r>
            <a:r>
              <a:rPr lang="en-US">
                <a:latin typeface="Gill Sans MT" charset="0"/>
                <a:ea typeface="MS PGothic" charset="0"/>
              </a:rPr>
              <a:t> </a:t>
            </a:r>
            <a:r>
              <a:rPr lang="en-US" i="1">
                <a:latin typeface="Gill Sans MT" charset="0"/>
                <a:ea typeface="MS PGothic" charset="0"/>
              </a:rPr>
              <a:t>the</a:t>
            </a:r>
            <a:r>
              <a:rPr lang="en-US">
                <a:latin typeface="Gill Sans MT" charset="0"/>
                <a:ea typeface="MS PGothic" charset="0"/>
              </a:rPr>
              <a:t> de facto inter-domain routing protocol</a:t>
            </a:r>
          </a:p>
          <a:p>
            <a:pPr marL="800100" lvl="1" indent="-342900">
              <a:defRPr/>
            </a:pP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glue that holds the Internet together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endParaRPr lang="en-US" altLang="ja-JP">
              <a:latin typeface="Gill Sans MT" charset="0"/>
              <a:ea typeface="MS PGothic" charset="0"/>
            </a:endParaRPr>
          </a:p>
          <a:p>
            <a:pPr marL="381000" indent="-381000">
              <a:defRPr/>
            </a:pPr>
            <a:r>
              <a:rPr lang="en-US">
                <a:latin typeface="Gill Sans MT" charset="0"/>
                <a:ea typeface="MS PGothic" charset="0"/>
              </a:rPr>
              <a:t>BGP provides each AS a means to:</a:t>
            </a:r>
          </a:p>
          <a:p>
            <a:pPr marL="800100" lvl="1" indent="-342900"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eBGP:</a:t>
            </a:r>
            <a:r>
              <a:rPr lang="en-US">
                <a:latin typeface="Gill Sans MT" charset="0"/>
                <a:ea typeface="MS PGothic" charset="0"/>
              </a:rPr>
              <a:t> obtain subnet reachability information from neighboring ASs.</a:t>
            </a:r>
          </a:p>
          <a:p>
            <a:pPr marL="800100" lvl="1" indent="-342900">
              <a:defRPr/>
            </a:pPr>
            <a:r>
              <a:rPr lang="en-US" sz="2800">
                <a:solidFill>
                  <a:srgbClr val="CC0000"/>
                </a:solidFill>
                <a:latin typeface="Gill Sans MT" charset="0"/>
                <a:ea typeface="MS PGothic" charset="0"/>
              </a:rPr>
              <a:t>iBGP:</a:t>
            </a:r>
            <a:r>
              <a:rPr lang="en-US">
                <a:latin typeface="Gill Sans MT" charset="0"/>
                <a:ea typeface="MS PGothic" charset="0"/>
              </a:rPr>
              <a:t> propagate reachability information to all AS-internal routers.</a:t>
            </a:r>
          </a:p>
          <a:p>
            <a:pPr marL="800100" lvl="1" indent="-342900">
              <a:defRPr/>
            </a:pPr>
            <a:r>
              <a:rPr lang="en-US">
                <a:latin typeface="Gill Sans MT" charset="0"/>
                <a:ea typeface="MS PGothic" charset="0"/>
              </a:rPr>
              <a:t>determine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good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routes to other networks based on reachability information and policy.</a:t>
            </a:r>
          </a:p>
          <a:p>
            <a:pPr marL="381000" indent="-381000">
              <a:defRPr/>
            </a:pPr>
            <a:r>
              <a:rPr lang="en-US">
                <a:latin typeface="Gill Sans MT" charset="0"/>
                <a:ea typeface="MS PGothic" charset="0"/>
              </a:rPr>
              <a:t>allows subnet to advertise its existence to rest of Internet: </a:t>
            </a:r>
            <a:r>
              <a:rPr lang="ja-JP" alt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“</a:t>
            </a:r>
            <a:r>
              <a:rPr lang="en-US" altLang="ja-JP" i="1">
                <a:solidFill>
                  <a:srgbClr val="000099"/>
                </a:solidFill>
                <a:latin typeface="Gill Sans MT" charset="0"/>
                <a:ea typeface="MS PGothic" charset="0"/>
              </a:rPr>
              <a:t>I am here</a:t>
            </a:r>
            <a:r>
              <a:rPr lang="ja-JP" altLang="en-US" i="1">
                <a:solidFill>
                  <a:srgbClr val="000099"/>
                </a:solidFill>
                <a:latin typeface="Gill Sans MT" charset="0"/>
                <a:ea typeface="MS PGothic" charset="0"/>
              </a:rPr>
              <a:t>”</a:t>
            </a:r>
            <a:endParaRPr lang="en-US" i="1">
              <a:solidFill>
                <a:srgbClr val="000099"/>
              </a:solidFill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2879725"/>
            <a:ext cx="8505825" cy="234950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when AS3 advertises a prefix to AS1: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AS3 </a:t>
            </a:r>
            <a:r>
              <a:rPr lang="en-US" sz="2000" i="1">
                <a:solidFill>
                  <a:srgbClr val="CC0000"/>
                </a:solidFill>
                <a:latin typeface="Gill Sans MT" charset="0"/>
                <a:ea typeface="MS PGothic" charset="0"/>
              </a:rPr>
              <a:t>promises</a:t>
            </a:r>
            <a:r>
              <a:rPr lang="en-US" sz="2000">
                <a:latin typeface="Gill Sans MT" charset="0"/>
                <a:ea typeface="MS PGothic" charset="0"/>
              </a:rPr>
              <a:t> it will forward datagrams towards that prefix</a:t>
            </a:r>
          </a:p>
          <a:p>
            <a:pPr lvl="1">
              <a:defRPr/>
            </a:pPr>
            <a:r>
              <a:rPr lang="en-US" sz="2000">
                <a:latin typeface="Gill Sans MT" charset="0"/>
                <a:ea typeface="MS PGothic" charset="0"/>
              </a:rPr>
              <a:t>AS3 can aggregate prefixes in its advertisement</a:t>
            </a:r>
          </a:p>
          <a:p>
            <a:pPr>
              <a:defRPr/>
            </a:pPr>
            <a:endParaRPr lang="en-US" sz="2000">
              <a:latin typeface="Gill Sans MT" charset="0"/>
              <a:ea typeface="MS PGothic" charset="0"/>
            </a:endParaRPr>
          </a:p>
        </p:txBody>
      </p:sp>
      <p:sp>
        <p:nvSpPr>
          <p:cNvPr id="137222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5" name="Freeform 8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17772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AS2</a:t>
            </a:r>
          </a:p>
        </p:txBody>
      </p:sp>
      <p:sp>
        <p:nvSpPr>
          <p:cNvPr id="117773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4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775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7231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17877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78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79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80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7881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82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83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37232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17869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70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71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72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7873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7329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17875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76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3c</a:t>
                </a:r>
                <a:endParaRPr lang="en-US" sz="2400" smtClean="0"/>
              </a:p>
            </p:txBody>
          </p:sp>
        </p:grpSp>
      </p:grpSp>
      <p:grpSp>
        <p:nvGrpSpPr>
          <p:cNvPr id="137233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3731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17863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64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65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66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17867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68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7862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grpSp>
        <p:nvGrpSpPr>
          <p:cNvPr id="137234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37273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45 w 1583"/>
                <a:gd name="T1" fmla="*/ 299 h 682"/>
                <a:gd name="T2" fmla="*/ 643 w 1583"/>
                <a:gd name="T3" fmla="*/ 98 h 682"/>
                <a:gd name="T4" fmla="*/ 1240 w 1583"/>
                <a:gd name="T5" fmla="*/ 28 h 682"/>
                <a:gd name="T6" fmla="*/ 1826 w 1583"/>
                <a:gd name="T7" fmla="*/ 259 h 682"/>
                <a:gd name="T8" fmla="*/ 2468 w 1583"/>
                <a:gd name="T9" fmla="*/ 570 h 682"/>
                <a:gd name="T10" fmla="*/ 2008 w 1583"/>
                <a:gd name="T11" fmla="*/ 857 h 682"/>
                <a:gd name="T12" fmla="*/ 1089 w 1583"/>
                <a:gd name="T13" fmla="*/ 876 h 682"/>
                <a:gd name="T14" fmla="*/ 141 w 1583"/>
                <a:gd name="T15" fmla="*/ 794 h 682"/>
                <a:gd name="T16" fmla="*/ 245 w 1583"/>
                <a:gd name="T17" fmla="*/ 299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9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17820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21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22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23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24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25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7281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17853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54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55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56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17857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7313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17859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786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1c</a:t>
                  </a:r>
                </a:p>
              </p:txBody>
            </p:sp>
          </p:grpSp>
        </p:grpSp>
        <p:grpSp>
          <p:nvGrpSpPr>
            <p:cNvPr id="137282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17846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47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48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49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17850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51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52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1a</a:t>
                </a:r>
                <a:endParaRPr lang="en-US" sz="2400" smtClean="0"/>
              </a:p>
            </p:txBody>
          </p:sp>
        </p:grpSp>
        <p:grpSp>
          <p:nvGrpSpPr>
            <p:cNvPr id="137283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17838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39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40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41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17842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7298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17844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784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cs typeface="+mn-cs"/>
                    </a:rPr>
                    <a:t>1d</a:t>
                  </a:r>
                </a:p>
              </p:txBody>
            </p:sp>
          </p:grpSp>
        </p:grpSp>
        <p:grpSp>
          <p:nvGrpSpPr>
            <p:cNvPr id="137284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1783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3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3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783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1783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37290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1783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0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783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</p:grpSp>
      <p:grpSp>
        <p:nvGrpSpPr>
          <p:cNvPr id="137235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17811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12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13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14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7815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16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17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17781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7782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7783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7784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7240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17804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5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6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7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7808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9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10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37241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17797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98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99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0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7801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2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803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17787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37243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89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17790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7791" name="Rectangle 116"/>
          <p:cNvSpPr>
            <a:spLocks noChangeArrowheads="1"/>
          </p:cNvSpPr>
          <p:nvPr/>
        </p:nvSpPr>
        <p:spPr bwMode="auto">
          <a:xfrm>
            <a:off x="554038" y="1069975"/>
            <a:ext cx="8505825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solidFill>
                  <a:srgbClr val="CC0000"/>
                </a:solidFill>
                <a:latin typeface="Gill Sans MT" charset="0"/>
              </a:rPr>
              <a:t>BGP session: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two BGP routers (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peers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 exchange BGP messages: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</a:rPr>
              <a:t>advertising </a:t>
            </a:r>
            <a:r>
              <a:rPr lang="en-US" sz="2000" i="1">
                <a:solidFill>
                  <a:srgbClr val="CC0000"/>
                </a:solidFill>
                <a:latin typeface="Gill Sans MT" charset="0"/>
              </a:rPr>
              <a:t>paths</a:t>
            </a:r>
            <a:r>
              <a:rPr lang="en-US" sz="200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000">
                <a:latin typeface="Gill Sans MT" charset="0"/>
              </a:rPr>
              <a:t>to different destination network prefixes (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path vector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protocol)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</a:rPr>
              <a:t>exchanged over semi-permanent TCP connections</a:t>
            </a:r>
            <a:endParaRPr lang="en-US" sz="2000">
              <a:solidFill>
                <a:srgbClr val="FF0000"/>
              </a:solidFill>
              <a:latin typeface="Gill Sans MT" charset="0"/>
            </a:endParaRPr>
          </a:p>
        </p:txBody>
      </p:sp>
      <p:grpSp>
        <p:nvGrpSpPr>
          <p:cNvPr id="753781" name="Group 117"/>
          <p:cNvGrpSpPr>
            <a:grpSpLocks/>
          </p:cNvGrpSpPr>
          <p:nvPr/>
        </p:nvGrpSpPr>
        <p:grpSpPr bwMode="auto">
          <a:xfrm>
            <a:off x="2889250" y="4657725"/>
            <a:ext cx="1303338" cy="657225"/>
            <a:chOff x="2171" y="2695"/>
            <a:chExt cx="821" cy="414"/>
          </a:xfrm>
        </p:grpSpPr>
        <p:sp>
          <p:nvSpPr>
            <p:cNvPr id="117795" name="AutoShape 118"/>
            <p:cNvSpPr>
              <a:spLocks noChangeArrowheads="1"/>
            </p:cNvSpPr>
            <p:nvPr/>
          </p:nvSpPr>
          <p:spPr bwMode="auto">
            <a:xfrm rot="-909142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796" name="Text Box 119"/>
            <p:cNvSpPr txBox="1">
              <a:spLocks noChangeArrowheads="1"/>
            </p:cNvSpPr>
            <p:nvPr/>
          </p:nvSpPr>
          <p:spPr bwMode="auto">
            <a:xfrm>
              <a:off x="2357" y="2695"/>
              <a:ext cx="63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  <a:cs typeface="+mn-cs"/>
                </a:rPr>
                <a:t>BGP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  <a:cs typeface="+mn-cs"/>
                </a:rPr>
                <a:t>message</a:t>
              </a:r>
            </a:p>
          </p:txBody>
        </p:sp>
      </p:grpSp>
      <p:sp>
        <p:nvSpPr>
          <p:cNvPr id="137248" name="Freeform 120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8040687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basics: distributing path information</a:t>
            </a:r>
          </a:p>
        </p:txBody>
      </p:sp>
      <p:sp>
        <p:nvSpPr>
          <p:cNvPr id="138246" name="Freeform 4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Freeform 5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8" name="Freeform 6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Text Box 7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18795" name="Text Box 8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AS2</a:t>
            </a:r>
          </a:p>
        </p:txBody>
      </p:sp>
      <p:sp>
        <p:nvSpPr>
          <p:cNvPr id="118796" name="Line 9"/>
          <p:cNvSpPr>
            <a:spLocks noChangeShapeType="1"/>
          </p:cNvSpPr>
          <p:nvPr/>
        </p:nvSpPr>
        <p:spPr bwMode="auto">
          <a:xfrm flipV="1">
            <a:off x="5746750" y="5278438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797" name="Line 10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798" name="Line 11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8254" name="Group 12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18891" name="Oval 13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92" name="Line 14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93" name="Line 15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94" name="Rectangle 16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95" name="Oval 17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96" name="Rectangle 18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97" name="Text Box 19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38255" name="Group 2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38338" name="Group 2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18885" name="Oval 2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86" name="Line 2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87" name="Line 2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88" name="Rectangle 2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118889" name="Oval 2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90" name="Rectangle 2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8884" name="Text Box 2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sp>
        <p:nvSpPr>
          <p:cNvPr id="138256" name="Freeform 29"/>
          <p:cNvSpPr>
            <a:spLocks/>
          </p:cNvSpPr>
          <p:nvPr/>
        </p:nvSpPr>
        <p:spPr bwMode="auto">
          <a:xfrm>
            <a:off x="2495550" y="5227638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Text Box 30"/>
          <p:cNvSpPr txBox="1">
            <a:spLocks noChangeArrowheads="1"/>
          </p:cNvSpPr>
          <p:nvPr/>
        </p:nvSpPr>
        <p:spPr bwMode="auto">
          <a:xfrm>
            <a:off x="2728913" y="5911850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000" smtClean="0"/>
              <a:t>AS1</a:t>
            </a:r>
            <a:endParaRPr lang="en-US" smtClean="0"/>
          </a:p>
        </p:txBody>
      </p:sp>
      <p:sp>
        <p:nvSpPr>
          <p:cNvPr id="118803" name="Line 31"/>
          <p:cNvSpPr>
            <a:spLocks noChangeShapeType="1"/>
          </p:cNvSpPr>
          <p:nvPr/>
        </p:nvSpPr>
        <p:spPr bwMode="auto">
          <a:xfrm flipH="1">
            <a:off x="3387725" y="5507038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04" name="Line 32"/>
          <p:cNvSpPr>
            <a:spLocks noChangeShapeType="1"/>
          </p:cNvSpPr>
          <p:nvPr/>
        </p:nvSpPr>
        <p:spPr bwMode="auto">
          <a:xfrm>
            <a:off x="3790950" y="5541963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05" name="Line 33"/>
          <p:cNvSpPr>
            <a:spLocks noChangeShapeType="1"/>
          </p:cNvSpPr>
          <p:nvPr/>
        </p:nvSpPr>
        <p:spPr bwMode="auto">
          <a:xfrm>
            <a:off x="3952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06" name="Line 34"/>
          <p:cNvSpPr>
            <a:spLocks noChangeShapeType="1"/>
          </p:cNvSpPr>
          <p:nvPr/>
        </p:nvSpPr>
        <p:spPr bwMode="auto">
          <a:xfrm flipH="1">
            <a:off x="4054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07" name="Line 35"/>
          <p:cNvSpPr>
            <a:spLocks noChangeShapeType="1"/>
          </p:cNvSpPr>
          <p:nvPr/>
        </p:nvSpPr>
        <p:spPr bwMode="auto">
          <a:xfrm flipH="1" flipV="1">
            <a:off x="3495675" y="5775325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08" name="Line 36"/>
          <p:cNvSpPr>
            <a:spLocks noChangeShapeType="1"/>
          </p:cNvSpPr>
          <p:nvPr/>
        </p:nvSpPr>
        <p:spPr bwMode="auto">
          <a:xfrm>
            <a:off x="3402013" y="5856288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8264" name="Group 37"/>
          <p:cNvGrpSpPr>
            <a:grpSpLocks/>
          </p:cNvGrpSpPr>
          <p:nvPr/>
        </p:nvGrpSpPr>
        <p:grpSpPr bwMode="auto">
          <a:xfrm>
            <a:off x="3495675" y="5227638"/>
            <a:ext cx="501650" cy="396875"/>
            <a:chOff x="2055" y="3447"/>
            <a:chExt cx="316" cy="250"/>
          </a:xfrm>
        </p:grpSpPr>
        <p:sp>
          <p:nvSpPr>
            <p:cNvPr id="118875" name="Oval 38"/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6" name="Line 39"/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7" name="Line 40"/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8" name="Rectangle 41"/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79" name="Oval 42"/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8335" name="Group 43"/>
            <p:cNvGrpSpPr>
              <a:grpSpLocks/>
            </p:cNvGrpSpPr>
            <p:nvPr/>
          </p:nvGrpSpPr>
          <p:grpSpPr bwMode="auto">
            <a:xfrm>
              <a:off x="2072" y="3447"/>
              <a:ext cx="285" cy="250"/>
              <a:chOff x="2912" y="2425"/>
              <a:chExt cx="292" cy="250"/>
            </a:xfrm>
          </p:grpSpPr>
          <p:sp>
            <p:nvSpPr>
              <p:cNvPr id="118881" name="Rectangle 4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82" name="Text Box 45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cs typeface="+mn-cs"/>
                  </a:rPr>
                  <a:t>1c</a:t>
                </a:r>
              </a:p>
            </p:txBody>
          </p:sp>
        </p:grpSp>
      </p:grpSp>
      <p:grpSp>
        <p:nvGrpSpPr>
          <p:cNvPr id="138265" name="Group 46"/>
          <p:cNvGrpSpPr>
            <a:grpSpLocks/>
          </p:cNvGrpSpPr>
          <p:nvPr/>
        </p:nvGrpSpPr>
        <p:grpSpPr bwMode="auto">
          <a:xfrm>
            <a:off x="3009900" y="5567363"/>
            <a:ext cx="501650" cy="396875"/>
            <a:chOff x="1749" y="3661"/>
            <a:chExt cx="316" cy="250"/>
          </a:xfrm>
        </p:grpSpPr>
        <p:sp>
          <p:nvSpPr>
            <p:cNvPr id="118868" name="Oval 47"/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69" name="Line 48"/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0" name="Line 49"/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1" name="Rectangle 50"/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72" name="Oval 51"/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3" name="Rectangle 52"/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74" name="Text Box 53"/>
            <p:cNvSpPr txBox="1">
              <a:spLocks noChangeArrowheads="1"/>
            </p:cNvSpPr>
            <p:nvPr/>
          </p:nvSpPr>
          <p:spPr bwMode="auto">
            <a:xfrm>
              <a:off x="1765" y="366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1a</a:t>
              </a:r>
              <a:endParaRPr lang="en-US" sz="2400" smtClean="0"/>
            </a:p>
          </p:txBody>
        </p:sp>
      </p:grpSp>
      <p:grpSp>
        <p:nvGrpSpPr>
          <p:cNvPr id="138266" name="Group 54"/>
          <p:cNvGrpSpPr>
            <a:grpSpLocks/>
          </p:cNvGrpSpPr>
          <p:nvPr/>
        </p:nvGrpSpPr>
        <p:grpSpPr bwMode="auto">
          <a:xfrm>
            <a:off x="3552825" y="5856288"/>
            <a:ext cx="501650" cy="396875"/>
            <a:chOff x="2091" y="3843"/>
            <a:chExt cx="316" cy="250"/>
          </a:xfrm>
        </p:grpSpPr>
        <p:sp>
          <p:nvSpPr>
            <p:cNvPr id="118860" name="Oval 55"/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61" name="Line 56"/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62" name="Line 57"/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63" name="Rectangle 58"/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64" name="Oval 59"/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8320" name="Group 60"/>
            <p:cNvGrpSpPr>
              <a:grpSpLocks/>
            </p:cNvGrpSpPr>
            <p:nvPr/>
          </p:nvGrpSpPr>
          <p:grpSpPr bwMode="auto">
            <a:xfrm>
              <a:off x="2106" y="3843"/>
              <a:ext cx="294" cy="250"/>
              <a:chOff x="2910" y="2425"/>
              <a:chExt cx="296" cy="250"/>
            </a:xfrm>
          </p:grpSpPr>
          <p:sp>
            <p:nvSpPr>
              <p:cNvPr id="11886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67" name="Text Box 62"/>
              <p:cNvSpPr txBox="1">
                <a:spLocks noChangeArrowheads="1"/>
              </p:cNvSpPr>
              <p:nvPr/>
            </p:nvSpPr>
            <p:spPr bwMode="auto">
              <a:xfrm>
                <a:off x="2910" y="242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cs typeface="+mn-cs"/>
                  </a:rPr>
                  <a:t>1d</a:t>
                </a:r>
              </a:p>
            </p:txBody>
          </p:sp>
        </p:grpSp>
      </p:grpSp>
      <p:grpSp>
        <p:nvGrpSpPr>
          <p:cNvPr id="138267" name="Group 63"/>
          <p:cNvGrpSpPr>
            <a:grpSpLocks/>
          </p:cNvGrpSpPr>
          <p:nvPr/>
        </p:nvGrpSpPr>
        <p:grpSpPr bwMode="auto">
          <a:xfrm>
            <a:off x="4410075" y="5672138"/>
            <a:ext cx="501650" cy="396875"/>
            <a:chOff x="2016" y="1976"/>
            <a:chExt cx="316" cy="250"/>
          </a:xfrm>
        </p:grpSpPr>
        <p:sp>
          <p:nvSpPr>
            <p:cNvPr id="118852" name="Oval 6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53" name="Line 6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54" name="Line 6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55" name="Rectangle 6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56" name="Oval 6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38312" name="Group 69"/>
            <p:cNvGrpSpPr>
              <a:grpSpLocks/>
            </p:cNvGrpSpPr>
            <p:nvPr/>
          </p:nvGrpSpPr>
          <p:grpSpPr bwMode="auto">
            <a:xfrm>
              <a:off x="2029" y="1976"/>
              <a:ext cx="294" cy="250"/>
              <a:chOff x="2909" y="2425"/>
              <a:chExt cx="299" cy="250"/>
            </a:xfrm>
          </p:grpSpPr>
          <p:sp>
            <p:nvSpPr>
              <p:cNvPr id="118858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0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8859" name="Text Box 71"/>
              <p:cNvSpPr txBox="1">
                <a:spLocks noChangeArrowheads="1"/>
              </p:cNvSpPr>
              <p:nvPr/>
            </p:nvSpPr>
            <p:spPr bwMode="auto">
              <a:xfrm>
                <a:off x="2909" y="2425"/>
                <a:ext cx="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1b</a:t>
                </a:r>
                <a:endParaRPr lang="en-US" sz="2400" smtClean="0"/>
              </a:p>
            </p:txBody>
          </p:sp>
        </p:grpSp>
      </p:grpSp>
      <p:grpSp>
        <p:nvGrpSpPr>
          <p:cNvPr id="138268" name="Group 72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18845" name="Oval 73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6" name="Line 74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7" name="Line 75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8" name="Rectangle 76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49" name="Oval 77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50" name="Rectangle 78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51" name="Text Box 79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18814" name="Line 80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8815" name="Line 81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18816" name="Line 82"/>
          <p:cNvSpPr>
            <a:spLocks noChangeShapeType="1"/>
          </p:cNvSpPr>
          <p:nvPr/>
        </p:nvSpPr>
        <p:spPr bwMode="auto">
          <a:xfrm>
            <a:off x="5916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817" name="Line 83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8273" name="Group 84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18838" name="Oval 85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39" name="Line 86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0" name="Line 87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1" name="Rectangle 88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42" name="Oval 89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3" name="Rectangle 90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44" name="Text Box 91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38274" name="Group 92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18831" name="Oval 93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32" name="Line 94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33" name="Line 95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34" name="Rectangle 96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8835" name="Oval 97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36" name="Rectangle 98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837" name="Text Box 99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18820" name="Text Box 100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38276" name="Freeform 101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2" name="Text Box 102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other</a:t>
            </a:r>
          </a:p>
          <a:p>
            <a:pPr>
              <a:defRPr/>
            </a:pPr>
            <a:r>
              <a:rPr lang="en-US" sz="1400" smtClean="0">
                <a:cs typeface="+mn-cs"/>
              </a:rPr>
              <a:t>networks</a:t>
            </a:r>
          </a:p>
        </p:txBody>
      </p:sp>
      <p:sp>
        <p:nvSpPr>
          <p:cNvPr id="118823" name="Line 103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138279" name="Freeform 104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5" name="Rectangle 105"/>
          <p:cNvSpPr>
            <a:spLocks noGrp="1" noChangeArrowheads="1"/>
          </p:cNvSpPr>
          <p:nvPr>
            <p:ph type="body" idx="1"/>
          </p:nvPr>
        </p:nvSpPr>
        <p:spPr>
          <a:xfrm>
            <a:off x="506413" y="1108075"/>
            <a:ext cx="7772400" cy="23701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ea typeface="ＭＳ Ｐゴシック" charset="0"/>
                <a:cs typeface="+mn-cs"/>
              </a:rPr>
              <a:t>using eBGP session between 3a and 1c, AS3 sends prefix reachability info to AS1.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1c can then use iBGP do distribute new prefix info to all routers in AS1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1b can then re-advertise new reachability info to AS2 over 1b-to-2a eBGP session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ea typeface="ＭＳ Ｐゴシック" charset="0"/>
                <a:cs typeface="+mn-cs"/>
              </a:rPr>
              <a:t>when router learns of new prefix, it creates entry for prefix in its forwarding table.</a:t>
            </a:r>
          </a:p>
        </p:txBody>
      </p:sp>
      <p:sp>
        <p:nvSpPr>
          <p:cNvPr id="118826" name="Line 106"/>
          <p:cNvSpPr>
            <a:spLocks noChangeShapeType="1"/>
          </p:cNvSpPr>
          <p:nvPr/>
        </p:nvSpPr>
        <p:spPr bwMode="auto">
          <a:xfrm>
            <a:off x="3322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27" name="Line 107"/>
          <p:cNvSpPr>
            <a:spLocks noChangeShapeType="1"/>
          </p:cNvSpPr>
          <p:nvPr/>
        </p:nvSpPr>
        <p:spPr bwMode="auto">
          <a:xfrm>
            <a:off x="3341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828" name="Text Box 108"/>
          <p:cNvSpPr txBox="1">
            <a:spLocks noChangeArrowheads="1"/>
          </p:cNvSpPr>
          <p:nvPr/>
        </p:nvSpPr>
        <p:spPr bwMode="auto">
          <a:xfrm>
            <a:off x="4171950" y="4508500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cs typeface="+mn-cs"/>
              </a:rPr>
              <a:t>eBGP session</a:t>
            </a:r>
          </a:p>
        </p:txBody>
      </p:sp>
      <p:sp>
        <p:nvSpPr>
          <p:cNvPr id="118829" name="Text Box 109"/>
          <p:cNvSpPr txBox="1">
            <a:spLocks noChangeArrowheads="1"/>
          </p:cNvSpPr>
          <p:nvPr/>
        </p:nvSpPr>
        <p:spPr bwMode="auto">
          <a:xfrm>
            <a:off x="4198938" y="4857750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cs typeface="+mn-cs"/>
              </a:rPr>
              <a:t>iBGP session</a:t>
            </a:r>
          </a:p>
        </p:txBody>
      </p:sp>
      <p:sp>
        <p:nvSpPr>
          <p:cNvPr id="138285" name="Freeform 11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Path attributes and BGP routes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advertised prefix includes BGP attributes 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prefix + attributes =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route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endParaRPr lang="en-US" altLang="ja-JP"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two important attributes: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AS-PATH:</a:t>
            </a:r>
            <a:r>
              <a:rPr lang="en-US">
                <a:latin typeface="Gill Sans MT" charset="0"/>
                <a:ea typeface="MS PGothic" charset="0"/>
              </a:rPr>
              <a:t> contains ASs through which prefix advertisement has passed: e.g., AS 67, AS 17 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NEXT-HOP:</a:t>
            </a:r>
            <a:r>
              <a:rPr lang="en-US">
                <a:latin typeface="Gill Sans MT" charset="0"/>
                <a:ea typeface="MS PGothic" charset="0"/>
              </a:rPr>
              <a:t> indicates specific internal-AS router to next-hop AS. (may be multiple links from current AS to next-hop-AS)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gateway router receiving route advertisement uses 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import policy</a:t>
            </a:r>
            <a:r>
              <a:rPr lang="en-US">
                <a:latin typeface="Gill Sans MT" charset="0"/>
                <a:ea typeface="MS PGothic" charset="0"/>
              </a:rPr>
              <a:t> to accept/decline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e.g., never route through AS x</a:t>
            </a:r>
          </a:p>
          <a:p>
            <a:pPr lvl="1"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policy-based</a:t>
            </a:r>
            <a:r>
              <a:rPr lang="en-US" i="1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>
                <a:latin typeface="Gill Sans MT" charset="0"/>
                <a:ea typeface="MS PGothic" charset="0"/>
              </a:rPr>
              <a:t>routing</a:t>
            </a:r>
          </a:p>
          <a:p>
            <a:pPr lvl="1">
              <a:defRPr/>
            </a:pPr>
            <a:endParaRPr lang="en-US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479425" y="1306513"/>
            <a:ext cx="7413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priority:</a:t>
            </a:r>
            <a:r>
              <a:rPr lang="en-US" sz="2800">
                <a:latin typeface="Gill Sans MT" charset="0"/>
              </a:rPr>
              <a:t>  identify priority among datagrams in flow</a:t>
            </a:r>
          </a:p>
          <a:p>
            <a:pPr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flow Label:</a:t>
            </a:r>
            <a:r>
              <a:rPr lang="en-US" sz="2800">
                <a:latin typeface="Gill Sans MT" charset="0"/>
              </a:rPr>
              <a:t> identify datagrams in same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flow.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</a:t>
            </a:r>
          </a:p>
          <a:p>
            <a:pPr>
              <a:defRPr/>
            </a:pPr>
            <a:r>
              <a:rPr lang="en-US" sz="2800">
                <a:latin typeface="Gill Sans MT" charset="0"/>
              </a:rPr>
              <a:t>                    (concept of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>
                <a:latin typeface="Gill Sans MT" charset="0"/>
              </a:rPr>
              <a:t>flow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>
                <a:latin typeface="Gill Sans MT" charset="0"/>
              </a:rPr>
              <a:t> not well defined).</a:t>
            </a:r>
          </a:p>
          <a:p>
            <a:pPr>
              <a:defRPr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next header:</a:t>
            </a:r>
            <a:r>
              <a:rPr lang="en-US" sz="2800">
                <a:latin typeface="Gill Sans MT" charset="0"/>
              </a:rPr>
              <a:t> identify upper layer protocol for data</a:t>
            </a:r>
            <a:r>
              <a:rPr lang="en-US" sz="2400">
                <a:latin typeface="Comic Sans MS" charset="0"/>
              </a:rPr>
              <a:t> </a:t>
            </a:r>
          </a:p>
        </p:txBody>
      </p:sp>
      <p:sp>
        <p:nvSpPr>
          <p:cNvPr id="68616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17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18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19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20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21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22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23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24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25" name="Text Box 69"/>
          <p:cNvSpPr txBox="1">
            <a:spLocks noChangeArrowheads="1"/>
          </p:cNvSpPr>
          <p:nvPr/>
        </p:nvSpPr>
        <p:spPr bwMode="auto">
          <a:xfrm>
            <a:off x="4046538" y="54403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data</a:t>
            </a:r>
          </a:p>
        </p:txBody>
      </p:sp>
      <p:sp>
        <p:nvSpPr>
          <p:cNvPr id="68626" name="Text Box 70"/>
          <p:cNvSpPr txBox="1">
            <a:spLocks noChangeArrowheads="1"/>
          </p:cNvSpPr>
          <p:nvPr/>
        </p:nvSpPr>
        <p:spPr bwMode="auto">
          <a:xfrm>
            <a:off x="3378200" y="4578350"/>
            <a:ext cx="21653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mtClean="0">
                <a:cs typeface="+mn-cs"/>
              </a:rPr>
              <a:t>destination address</a:t>
            </a:r>
          </a:p>
          <a:p>
            <a:pPr algn="ctr">
              <a:lnSpc>
                <a:spcPct val="85000"/>
              </a:lnSpc>
              <a:defRPr/>
            </a:pPr>
            <a:r>
              <a:rPr lang="en-US" smtClean="0">
                <a:cs typeface="+mn-cs"/>
              </a:rPr>
              <a:t>(128 bits)</a:t>
            </a:r>
          </a:p>
        </p:txBody>
      </p:sp>
      <p:sp>
        <p:nvSpPr>
          <p:cNvPr id="68627" name="Text Box 71"/>
          <p:cNvSpPr txBox="1">
            <a:spLocks noChangeArrowheads="1"/>
          </p:cNvSpPr>
          <p:nvPr/>
        </p:nvSpPr>
        <p:spPr bwMode="auto">
          <a:xfrm>
            <a:off x="3543300" y="3971925"/>
            <a:ext cx="17462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mtClean="0">
                <a:cs typeface="+mn-cs"/>
              </a:rPr>
              <a:t>source address</a:t>
            </a:r>
          </a:p>
          <a:p>
            <a:pPr algn="ctr">
              <a:lnSpc>
                <a:spcPct val="85000"/>
              </a:lnSpc>
              <a:defRPr/>
            </a:pPr>
            <a:r>
              <a:rPr lang="en-US" smtClean="0">
                <a:cs typeface="+mn-cs"/>
              </a:rPr>
              <a:t>(128 bits)</a:t>
            </a:r>
          </a:p>
        </p:txBody>
      </p:sp>
      <p:sp>
        <p:nvSpPr>
          <p:cNvPr id="68628" name="Text Box 72"/>
          <p:cNvSpPr txBox="1">
            <a:spLocks noChangeArrowheads="1"/>
          </p:cNvSpPr>
          <p:nvPr/>
        </p:nvSpPr>
        <p:spPr bwMode="auto">
          <a:xfrm>
            <a:off x="2627313" y="3619500"/>
            <a:ext cx="1352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payload len</a:t>
            </a:r>
          </a:p>
        </p:txBody>
      </p:sp>
      <p:sp>
        <p:nvSpPr>
          <p:cNvPr id="68629" name="Text Box 73"/>
          <p:cNvSpPr txBox="1">
            <a:spLocks noChangeArrowheads="1"/>
          </p:cNvSpPr>
          <p:nvPr/>
        </p:nvSpPr>
        <p:spPr bwMode="auto">
          <a:xfrm>
            <a:off x="4408488" y="362743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next hdr</a:t>
            </a:r>
          </a:p>
        </p:txBody>
      </p:sp>
      <p:sp>
        <p:nvSpPr>
          <p:cNvPr id="68630" name="Text Box 74"/>
          <p:cNvSpPr txBox="1">
            <a:spLocks noChangeArrowheads="1"/>
          </p:cNvSpPr>
          <p:nvPr/>
        </p:nvSpPr>
        <p:spPr bwMode="auto">
          <a:xfrm>
            <a:off x="5664200" y="361315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hop limit</a:t>
            </a:r>
          </a:p>
        </p:txBody>
      </p:sp>
      <p:sp>
        <p:nvSpPr>
          <p:cNvPr id="68631" name="Text Box 75"/>
          <p:cNvSpPr txBox="1">
            <a:spLocks noChangeArrowheads="1"/>
          </p:cNvSpPr>
          <p:nvPr/>
        </p:nvSpPr>
        <p:spPr bwMode="auto">
          <a:xfrm>
            <a:off x="4533900" y="331946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flow label</a:t>
            </a:r>
          </a:p>
        </p:txBody>
      </p:sp>
      <p:sp>
        <p:nvSpPr>
          <p:cNvPr id="68632" name="Text Box 76"/>
          <p:cNvSpPr txBox="1">
            <a:spLocks noChangeArrowheads="1"/>
          </p:cNvSpPr>
          <p:nvPr/>
        </p:nvSpPr>
        <p:spPr bwMode="auto">
          <a:xfrm>
            <a:off x="2913063" y="3305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pri</a:t>
            </a:r>
          </a:p>
        </p:txBody>
      </p:sp>
      <p:sp>
        <p:nvSpPr>
          <p:cNvPr id="68633" name="Text Box 77"/>
          <p:cNvSpPr txBox="1">
            <a:spLocks noChangeArrowheads="1"/>
          </p:cNvSpPr>
          <p:nvPr/>
        </p:nvSpPr>
        <p:spPr bwMode="auto">
          <a:xfrm>
            <a:off x="2206625" y="33131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ver</a:t>
            </a:r>
          </a:p>
        </p:txBody>
      </p:sp>
      <p:sp>
        <p:nvSpPr>
          <p:cNvPr id="68634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8635" name="Text Box 78"/>
          <p:cNvSpPr txBox="1">
            <a:spLocks noChangeArrowheads="1"/>
          </p:cNvSpPr>
          <p:nvPr/>
        </p:nvSpPr>
        <p:spPr bwMode="auto">
          <a:xfrm>
            <a:off x="3978275" y="62103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13061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BGP route selection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7772400" cy="4648200"/>
          </a:xfrm>
        </p:spPr>
        <p:txBody>
          <a:bodyPr/>
          <a:lstStyle/>
          <a:p>
            <a:pPr marL="346075" indent="-346075">
              <a:defRPr/>
            </a:pPr>
            <a:r>
              <a:rPr lang="en-US">
                <a:ea typeface="ＭＳ Ｐゴシック" charset="0"/>
                <a:cs typeface="+mn-cs"/>
              </a:rPr>
              <a:t>router may learn about more than 1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>
                <a:ea typeface="ＭＳ Ｐゴシック" charset="0"/>
              </a:rPr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>
                <a:ea typeface="ＭＳ Ｐゴシック" charset="0"/>
              </a:rPr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>
                <a:ea typeface="ＭＳ Ｐゴシック" charset="0"/>
              </a:rPr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>
                <a:ea typeface="ＭＳ Ｐゴシック" charset="0"/>
              </a:rPr>
              <a:t>additional criteria </a:t>
            </a:r>
          </a:p>
        </p:txBody>
      </p:sp>
    </p:spTree>
    <p:extLst>
      <p:ext uri="{BB962C8B-B14F-4D97-AF65-F5344CB8AC3E}">
        <p14:creationId xmlns:p14="http://schemas.microsoft.com/office/powerpoint/2010/main" val="40914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MS PGothic" charset="0"/>
              </a:rPr>
              <a:t>BGP messages</a:t>
            </a:r>
            <a:endParaRPr lang="en-US" sz="3200">
              <a:latin typeface="Gill Sans MT" charset="0"/>
              <a:ea typeface="MS PGothic" charset="0"/>
            </a:endParaRP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BGP messages exchanged between peers over TCP connection</a:t>
            </a:r>
          </a:p>
          <a:p>
            <a:pPr>
              <a:defRPr/>
            </a:pPr>
            <a:r>
              <a:rPr lang="en-US" sz="2400">
                <a:latin typeface="Gill Sans MT" charset="0"/>
                <a:ea typeface="MS PGothic" charset="0"/>
              </a:rPr>
              <a:t>BGP messages: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OPEN:</a:t>
            </a:r>
            <a:r>
              <a:rPr lang="en-US">
                <a:latin typeface="Gill Sans MT" charset="0"/>
                <a:ea typeface="MS PGothic" charset="0"/>
              </a:rPr>
              <a:t> opens TCP connection to peer and authenticates sender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UPDATE:</a:t>
            </a:r>
            <a:r>
              <a:rPr lang="en-US">
                <a:solidFill>
                  <a:srgbClr val="FF0000"/>
                </a:solidFill>
                <a:latin typeface="Gill Sans MT" charset="0"/>
                <a:ea typeface="MS PGothic" charset="0"/>
              </a:rPr>
              <a:t> </a:t>
            </a:r>
            <a:r>
              <a:rPr lang="en-US">
                <a:latin typeface="Gill Sans MT" charset="0"/>
                <a:ea typeface="MS PGothic" charset="0"/>
              </a:rPr>
              <a:t>advertises new path (or withdraws old)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KEEPALIVE:</a:t>
            </a:r>
            <a:r>
              <a:rPr lang="en-US">
                <a:latin typeface="Gill Sans MT" charset="0"/>
                <a:ea typeface="MS PGothic" charset="0"/>
              </a:rPr>
              <a:t> keeps connection alive in absence of UPDATES; also ACKs OPEN request</a:t>
            </a:r>
          </a:p>
          <a:p>
            <a:pPr lvl="1">
              <a:defRPr/>
            </a:pP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NOTIFICATION:</a:t>
            </a:r>
            <a:r>
              <a:rPr lang="en-US">
                <a:latin typeface="Gill Sans MT" charset="0"/>
                <a:ea typeface="MS PGothic" charset="0"/>
              </a:rPr>
              <a:t> reports errors in previous msg; also used to close connection</a:t>
            </a:r>
            <a:endParaRPr lang="en-US" sz="2800">
              <a:latin typeface="Gill Sans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routing policy</a:t>
            </a:r>
          </a:p>
        </p:txBody>
      </p:sp>
      <p:sp>
        <p:nvSpPr>
          <p:cNvPr id="122886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887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A,B,C are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provider networks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X,W,Y are customer (of provider networks)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X is </a:t>
            </a: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dual-homed:</a:t>
            </a:r>
            <a:r>
              <a:rPr lang="en-US" sz="2400">
                <a:latin typeface="Gill Sans MT" charset="0"/>
              </a:rPr>
              <a:t> attached to two networks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</a:rPr>
              <a:t>X does not want to route from B via X to C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>
                <a:latin typeface="Gill Sans MT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>
              <a:latin typeface="Gill Sans MT" charset="0"/>
            </a:endParaRPr>
          </a:p>
        </p:txBody>
      </p:sp>
      <p:grpSp>
        <p:nvGrpSpPr>
          <p:cNvPr id="142343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4234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5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6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47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2348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2349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50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42351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2352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53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42354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2355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56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2357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58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42359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0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1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2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3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4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5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6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67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42368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2369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70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42371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42372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42373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74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42375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42376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42377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42378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79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03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routing policy (2)</a:t>
            </a:r>
          </a:p>
        </p:txBody>
      </p:sp>
      <p:sp>
        <p:nvSpPr>
          <p:cNvPr id="123910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A advertises path AW  to B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B advertises path BAW to X </a:t>
            </a:r>
            <a:endParaRPr lang="en-US" sz="2400">
              <a:solidFill>
                <a:srgbClr val="FF000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>
                <a:latin typeface="Gill Sans MT" charset="0"/>
              </a:rPr>
              <a:t>Should B advertise path BAW to C?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</a:rPr>
              <a:t>No way! B gets no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revenue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for routing CBAW since neither W nor C are B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 customers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</a:rPr>
              <a:t>B wants to force C to route to w via A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000">
                <a:latin typeface="Gill Sans MT" charset="0"/>
              </a:rPr>
              <a:t>B wants to route </a:t>
            </a:r>
            <a:r>
              <a:rPr lang="en-US" sz="2000" i="1">
                <a:solidFill>
                  <a:srgbClr val="CC0000"/>
                </a:solidFill>
                <a:latin typeface="Gill Sans MT" charset="0"/>
              </a:rPr>
              <a:t>only</a:t>
            </a:r>
            <a:r>
              <a:rPr lang="en-US" sz="2000" i="1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000">
                <a:latin typeface="Gill Sans MT" charset="0"/>
              </a:rPr>
              <a:t>to/from its customers!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>
              <a:latin typeface="Gill Sans MT" charset="0"/>
            </a:endParaRPr>
          </a:p>
        </p:txBody>
      </p:sp>
      <p:grpSp>
        <p:nvGrpSpPr>
          <p:cNvPr id="143366" name="Group 4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43367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8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9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0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3371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3372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3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43374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3375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6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43377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3378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9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3380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1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43382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3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4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5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6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7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8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9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0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43391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43392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3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43394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43395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43396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7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43398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43399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43400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43401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02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4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Why different Intra-, Inter-AS routing ?</a:t>
            </a:r>
            <a:r>
              <a:rPr lang="en-US" sz="480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  <a:ea typeface="MS PGothic" charset="0"/>
              </a:rPr>
              <a:t>policy:</a:t>
            </a:r>
            <a:r>
              <a:rPr lang="en-US">
                <a:latin typeface="Gill Sans MT" charset="0"/>
                <a:ea typeface="MS PGothic" charset="0"/>
              </a:rPr>
              <a:t> 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inter-AS: admin wants control over how its traffic routed, who routes through its net. 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intra-AS: single admin, so no policy decisions needed</a:t>
            </a:r>
          </a:p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latin typeface="Gill Sans MT" charset="0"/>
                <a:ea typeface="MS PGothic" charset="0"/>
              </a:rPr>
              <a:t>scale:</a:t>
            </a:r>
            <a:endParaRPr lang="en-US" i="1">
              <a:solidFill>
                <a:srgbClr val="CC0000"/>
              </a:solidFill>
              <a:latin typeface="Gill Sans MT" charset="0"/>
              <a:ea typeface="MS PGothic" charset="0"/>
            </a:endParaRP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performance: 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intra-AS: can focus on performance</a:t>
            </a:r>
          </a:p>
          <a:p>
            <a:pPr>
              <a:defRPr/>
            </a:pPr>
            <a:r>
              <a:rPr lang="en-US">
                <a:latin typeface="Gill Sans MT" charset="0"/>
                <a:ea typeface="MS PGothic" charset="0"/>
              </a:rPr>
              <a:t>inter-AS: policy may dominate over performance</a:t>
            </a:r>
          </a:p>
        </p:txBody>
      </p:sp>
      <p:pic>
        <p:nvPicPr>
          <p:cNvPr id="14438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</a:rPr>
              <a:t>Bridges and LAN Switches</a:t>
            </a:r>
            <a:endParaRPr lang="en-AU" dirty="0">
              <a:latin typeface="Arial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Arial" charset="0"/>
              </a:rPr>
              <a:t>Bridges/ LAN </a:t>
            </a:r>
            <a:r>
              <a:rPr lang="en-US" sz="2400" dirty="0">
                <a:latin typeface="Arial" charset="0"/>
              </a:rPr>
              <a:t>Switches</a:t>
            </a:r>
          </a:p>
          <a:p>
            <a:pPr lvl="1" eaLnBrk="1" hangingPunct="1"/>
            <a:r>
              <a:rPr lang="en-US" sz="2000" dirty="0">
                <a:latin typeface="Arial" charset="0"/>
              </a:rPr>
              <a:t>U</a:t>
            </a:r>
            <a:r>
              <a:rPr lang="en-US" sz="2000" dirty="0" smtClean="0">
                <a:latin typeface="Arial" charset="0"/>
              </a:rPr>
              <a:t>sed </a:t>
            </a:r>
            <a:r>
              <a:rPr lang="en-US" sz="2000" dirty="0">
                <a:latin typeface="Arial" charset="0"/>
              </a:rPr>
              <a:t>to forward packets between shared-media LANs such as Ethernets</a:t>
            </a:r>
          </a:p>
          <a:p>
            <a:r>
              <a:rPr lang="en-US" dirty="0" smtClean="0">
                <a:latin typeface="Arial" charset="0"/>
              </a:rPr>
              <a:t>Suppose </a:t>
            </a:r>
            <a:r>
              <a:rPr lang="en-US" dirty="0">
                <a:latin typeface="Arial" charset="0"/>
              </a:rPr>
              <a:t>you have a pair of Ethernets that you want to interconnect</a:t>
            </a:r>
          </a:p>
          <a:p>
            <a:pPr lvl="1"/>
            <a:r>
              <a:rPr lang="en-US" sz="2200" dirty="0">
                <a:latin typeface="Arial" charset="0"/>
              </a:rPr>
              <a:t>One approach is put a repeater in between them</a:t>
            </a:r>
          </a:p>
          <a:p>
            <a:pPr lvl="2"/>
            <a:r>
              <a:rPr lang="en-US" dirty="0">
                <a:latin typeface="Arial" charset="0"/>
              </a:rPr>
              <a:t>It might exceed the physical limitation of the Ethernet</a:t>
            </a:r>
          </a:p>
          <a:p>
            <a:pPr lvl="3"/>
            <a:r>
              <a:rPr lang="en-US" sz="1800" dirty="0">
                <a:latin typeface="Arial" charset="0"/>
              </a:rPr>
              <a:t>No more than four repeaters between any pair of hosts</a:t>
            </a:r>
          </a:p>
          <a:p>
            <a:pPr lvl="3"/>
            <a:r>
              <a:rPr lang="en-US" sz="1800" dirty="0">
                <a:latin typeface="Arial" charset="0"/>
              </a:rPr>
              <a:t>No more than a total of 2500 m in length is allowed</a:t>
            </a:r>
          </a:p>
          <a:p>
            <a:pPr lvl="1"/>
            <a:r>
              <a:rPr lang="en-US" sz="2200" dirty="0">
                <a:latin typeface="Arial" charset="0"/>
              </a:rPr>
              <a:t>An </a:t>
            </a:r>
            <a:r>
              <a:rPr lang="en-US" sz="2200" dirty="0" smtClean="0">
                <a:latin typeface="Arial" charset="0"/>
              </a:rPr>
              <a:t>alternative: Bridges/LAN </a:t>
            </a:r>
            <a:r>
              <a:rPr lang="en-US" sz="2200" b="1" dirty="0" smtClean="0">
                <a:latin typeface="Arial" charset="0"/>
              </a:rPr>
              <a:t>Switches </a:t>
            </a:r>
          </a:p>
          <a:p>
            <a:pPr lvl="2"/>
            <a:r>
              <a:rPr lang="en-US" b="1" dirty="0" smtClean="0">
                <a:latin typeface="Arial" charset="0"/>
              </a:rPr>
              <a:t>Extended </a:t>
            </a:r>
            <a:r>
              <a:rPr lang="en-US" b="1" dirty="0">
                <a:latin typeface="Arial" charset="0"/>
              </a:rPr>
              <a:t>LAN</a:t>
            </a:r>
            <a:r>
              <a:rPr lang="en-US" dirty="0">
                <a:latin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70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81987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Switches</a:t>
            </a:r>
            <a:endParaRPr lang="en-AU" dirty="0">
              <a:latin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Arial" charset="0"/>
              </a:rPr>
              <a:t>Simplest Strategy for </a:t>
            </a:r>
            <a:r>
              <a:rPr lang="en-US" sz="2400" dirty="0">
                <a:latin typeface="Arial" charset="0"/>
              </a:rPr>
              <a:t>Switches</a:t>
            </a:r>
            <a:endParaRPr lang="en-US" sz="2400" dirty="0" smtClean="0">
              <a:latin typeface="Arial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</a:rPr>
              <a:t>Accept LAN frames on their inputs and forward them out to all other outputs</a:t>
            </a:r>
            <a:endParaRPr lang="en-US" dirty="0">
              <a:latin typeface="Arial" charset="0"/>
            </a:endParaRPr>
          </a:p>
          <a:p>
            <a:pPr eaLnBrk="1" hangingPunct="1"/>
            <a:r>
              <a:rPr lang="en-US" sz="2400" dirty="0" smtClean="0">
                <a:latin typeface="Arial" charset="0"/>
              </a:rPr>
              <a:t>Self-Learning Switches</a:t>
            </a:r>
            <a:endParaRPr lang="en-US" sz="2400" dirty="0">
              <a:latin typeface="Arial" charset="0"/>
            </a:endParaRPr>
          </a:p>
          <a:p>
            <a:pPr lvl="1" eaLnBrk="1" hangingPunct="1"/>
            <a:r>
              <a:rPr lang="en-US" sz="2000" dirty="0">
                <a:latin typeface="Arial" charset="0"/>
              </a:rPr>
              <a:t>Observe that there is no need to forward all the frames that a bridge receives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72200" y="3733800"/>
            <a:ext cx="1676400" cy="291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Host	Port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--------------------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A	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B	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C	1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X	2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Y	2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/>
              <a:t>Z	2</a:t>
            </a:r>
          </a:p>
        </p:txBody>
      </p:sp>
      <p:pic>
        <p:nvPicPr>
          <p:cNvPr id="5" name="Picture 5" descr="f03-09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94295"/>
            <a:ext cx="403225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37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f03-07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616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81987" cy="708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Source Routing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charset="0"/>
              </a:rPr>
              <a:t>All </a:t>
            </a:r>
            <a:r>
              <a:rPr lang="en-US" sz="2400" dirty="0">
                <a:latin typeface="Arial" charset="0"/>
              </a:rPr>
              <a:t>the information about network topology that is required to switch a packet across the network is provided by the source host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5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281987" cy="708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Source </a:t>
            </a:r>
            <a:r>
              <a:rPr lang="en-US" dirty="0" smtClean="0">
                <a:latin typeface="Arial" charset="0"/>
              </a:rPr>
              <a:t>Routing-2</a:t>
            </a:r>
            <a:endParaRPr lang="en-US" dirty="0">
              <a:latin typeface="Arial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Other approaches in Source Routing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44036" name="Picture 5" descr="f03-08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278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9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Other changes from IPv4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checksum</a:t>
            </a:r>
            <a:r>
              <a:rPr lang="en-US">
                <a:solidFill>
                  <a:srgbClr val="CC0000"/>
                </a:solidFill>
                <a:latin typeface="Gill Sans MT" charset="0"/>
                <a:ea typeface="MS PGothic" charset="0"/>
              </a:rPr>
              <a:t>:</a:t>
            </a:r>
            <a:r>
              <a:rPr lang="en-US" i="1">
                <a:latin typeface="Gill Sans MT" charset="0"/>
                <a:ea typeface="MS PGothic" charset="0"/>
              </a:rPr>
              <a:t> </a:t>
            </a:r>
            <a:r>
              <a:rPr lang="en-US">
                <a:latin typeface="Gill Sans MT" charset="0"/>
                <a:ea typeface="MS PGothic" charset="0"/>
              </a:rPr>
              <a:t>removed entirely to reduce processing time at each hop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options:</a:t>
            </a:r>
            <a:r>
              <a:rPr lang="en-US">
                <a:latin typeface="Gill Sans MT" charset="0"/>
                <a:ea typeface="MS PGothic" charset="0"/>
              </a:rPr>
              <a:t> allowed, but outside of header, indicated by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Next Header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r>
              <a:rPr lang="en-US" altLang="ja-JP">
                <a:latin typeface="Gill Sans MT" charset="0"/>
                <a:ea typeface="MS PGothic" charset="0"/>
              </a:rPr>
              <a:t> field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ICMPv6:</a:t>
            </a:r>
            <a:r>
              <a:rPr lang="en-US">
                <a:latin typeface="Gill Sans MT" charset="0"/>
                <a:ea typeface="MS PGothic" charset="0"/>
              </a:rPr>
              <a:t> new version of ICMP</a:t>
            </a: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additional message types, e.g. </a:t>
            </a:r>
            <a:r>
              <a:rPr lang="ja-JP" altLang="en-US">
                <a:latin typeface="Gill Sans MT" charset="0"/>
                <a:ea typeface="MS PGothic" charset="0"/>
              </a:rPr>
              <a:t>“</a:t>
            </a:r>
            <a:r>
              <a:rPr lang="en-US" altLang="ja-JP">
                <a:latin typeface="Gill Sans MT" charset="0"/>
                <a:ea typeface="MS PGothic" charset="0"/>
              </a:rPr>
              <a:t>Packet Too Big</a:t>
            </a:r>
            <a:r>
              <a:rPr lang="ja-JP" altLang="en-US">
                <a:latin typeface="Gill Sans MT" charset="0"/>
                <a:ea typeface="MS PGothic" charset="0"/>
              </a:rPr>
              <a:t>”</a:t>
            </a:r>
            <a:endParaRPr lang="en-US" altLang="ja-JP">
              <a:latin typeface="Gill Sans MT" charset="0"/>
              <a:ea typeface="MS PGothic" charset="0"/>
            </a:endParaRPr>
          </a:p>
          <a:p>
            <a:pPr lvl="1">
              <a:defRPr/>
            </a:pPr>
            <a:r>
              <a:rPr lang="en-US">
                <a:latin typeface="Gill Sans MT" charset="0"/>
                <a:ea typeface="MS PGothic" charset="0"/>
              </a:rPr>
              <a:t>multicast group management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267174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Transition from IPv4 to IPv6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>
                <a:latin typeface="Gill Sans MT" charset="0"/>
                <a:ea typeface="MS PGothic" charset="0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>
                <a:latin typeface="Gill Sans MT" charset="0"/>
                <a:ea typeface="MS PGothic" charset="0"/>
              </a:rPr>
              <a:t>no </a:t>
            </a:r>
            <a:r>
              <a:rPr lang="ja-JP" altLang="en-US" sz="2800">
                <a:latin typeface="Gill Sans MT" charset="0"/>
                <a:ea typeface="MS PGothic" charset="0"/>
              </a:rPr>
              <a:t>“</a:t>
            </a:r>
            <a:r>
              <a:rPr lang="en-US" altLang="ja-JP" sz="2800">
                <a:latin typeface="Gill Sans MT" charset="0"/>
                <a:ea typeface="MS PGothic" charset="0"/>
              </a:rPr>
              <a:t>flag days</a:t>
            </a:r>
            <a:r>
              <a:rPr lang="ja-JP" altLang="en-US" sz="2800">
                <a:latin typeface="Gill Sans MT" charset="0"/>
                <a:ea typeface="MS PGothic" charset="0"/>
              </a:rPr>
              <a:t>”</a:t>
            </a:r>
            <a:endParaRPr lang="en-US" altLang="ja-JP" sz="2800">
              <a:latin typeface="Gill Sans MT" charset="0"/>
              <a:ea typeface="MS PGothic" charset="0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sz="2800">
                <a:latin typeface="Gill Sans MT" charset="0"/>
                <a:ea typeface="MS PGothic" charset="0"/>
              </a:rPr>
              <a:t>how will network operate with mixed IPv4 and IPv6 routers? </a:t>
            </a:r>
          </a:p>
          <a:p>
            <a:pPr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MS PGothic" charset="0"/>
              </a:rPr>
              <a:t>tunneling:</a:t>
            </a:r>
            <a:r>
              <a:rPr lang="en-US">
                <a:latin typeface="Gill Sans MT" charset="0"/>
                <a:ea typeface="MS PGothic" charset="0"/>
              </a:rPr>
              <a:t> IPv6 datagram carried as </a:t>
            </a:r>
            <a:r>
              <a:rPr lang="en-US" i="1">
                <a:latin typeface="Gill Sans MT" charset="0"/>
                <a:ea typeface="MS PGothic" charset="0"/>
              </a:rPr>
              <a:t>payload</a:t>
            </a:r>
            <a:r>
              <a:rPr lang="en-US">
                <a:latin typeface="Gill Sans MT" charset="0"/>
                <a:ea typeface="MS PGothic" charset="0"/>
              </a:rPr>
              <a:t> in IPv4 datagram among IPv4 routers</a:t>
            </a:r>
          </a:p>
        </p:txBody>
      </p:sp>
      <p:grpSp>
        <p:nvGrpSpPr>
          <p:cNvPr id="90118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70696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7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8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9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0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1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2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3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4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5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6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7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8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09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10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711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0664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IPv4 source, dest addr </a:t>
            </a:r>
          </a:p>
        </p:txBody>
      </p:sp>
      <p:sp>
        <p:nvSpPr>
          <p:cNvPr id="70665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1652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cs typeface="+mn-cs"/>
              </a:rPr>
              <a:t>IPv4 header fields </a:t>
            </a:r>
          </a:p>
        </p:txBody>
      </p:sp>
      <p:sp>
        <p:nvSpPr>
          <p:cNvPr id="70666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0667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0668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0669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IPv4 datagram</a:t>
            </a:r>
          </a:p>
        </p:txBody>
      </p:sp>
      <p:sp>
        <p:nvSpPr>
          <p:cNvPr id="70670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0671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0675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8886" name="Group 70"/>
          <p:cNvGrpSpPr>
            <a:grpSpLocks/>
          </p:cNvGrpSpPr>
          <p:nvPr/>
        </p:nvGrpSpPr>
        <p:grpSpPr bwMode="auto">
          <a:xfrm>
            <a:off x="4552950" y="4416425"/>
            <a:ext cx="3379788" cy="1109663"/>
            <a:chOff x="2868" y="2782"/>
            <a:chExt cx="2129" cy="699"/>
          </a:xfrm>
        </p:grpSpPr>
        <p:sp>
          <p:nvSpPr>
            <p:cNvPr id="70694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IPv4 payload </a:t>
              </a:r>
            </a:p>
          </p:txBody>
        </p:sp>
        <p:sp>
          <p:nvSpPr>
            <p:cNvPr id="70695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18887" name="Group 71"/>
          <p:cNvGrpSpPr>
            <a:grpSpLocks/>
          </p:cNvGrpSpPr>
          <p:nvPr/>
        </p:nvGrpSpPr>
        <p:grpSpPr bwMode="auto">
          <a:xfrm>
            <a:off x="3506788" y="4321175"/>
            <a:ext cx="3402012" cy="1476375"/>
            <a:chOff x="2280" y="1247"/>
            <a:chExt cx="2143" cy="930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9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0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1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2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3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4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5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6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7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cs typeface="+mn-cs"/>
                </a:rPr>
                <a:t>UDP/TCP payload</a:t>
              </a:r>
            </a:p>
          </p:txBody>
        </p:sp>
        <p:sp>
          <p:nvSpPr>
            <p:cNvPr id="70688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smtClean="0">
                  <a:cs typeface="+mn-cs"/>
                </a:rPr>
                <a:t>IPv6 source dest addr</a:t>
              </a:r>
            </a:p>
          </p:txBody>
        </p:sp>
        <p:sp>
          <p:nvSpPr>
            <p:cNvPr id="70689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smtClean="0">
                  <a:cs typeface="+mn-cs"/>
                </a:rPr>
                <a:t>IPv6 header fields</a:t>
              </a:r>
            </a:p>
          </p:txBody>
        </p:sp>
        <p:sp>
          <p:nvSpPr>
            <p:cNvPr id="70690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1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2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3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0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18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71686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physical view:</a:t>
            </a:r>
          </a:p>
        </p:txBody>
      </p:sp>
      <p:sp>
        <p:nvSpPr>
          <p:cNvPr id="71687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71688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solidFill>
                  <a:srgbClr val="CC0000"/>
                </a:solidFill>
                <a:cs typeface="+mn-cs"/>
              </a:rPr>
              <a:t>IPv4</a:t>
            </a:r>
          </a:p>
        </p:txBody>
      </p:sp>
      <p:sp>
        <p:nvSpPr>
          <p:cNvPr id="71689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solidFill>
                  <a:srgbClr val="CC0000"/>
                </a:solidFill>
                <a:cs typeface="+mn-cs"/>
              </a:rPr>
              <a:t>IPv4</a:t>
            </a:r>
          </a:p>
        </p:txBody>
      </p:sp>
      <p:grpSp>
        <p:nvGrpSpPr>
          <p:cNvPr id="91145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9125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125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125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91260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1263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64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06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807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1146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1779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A</a:t>
              </a:r>
            </a:p>
          </p:txBody>
        </p:sp>
        <p:sp>
          <p:nvSpPr>
            <p:cNvPr id="71780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B</a:t>
              </a:r>
            </a:p>
          </p:txBody>
        </p:sp>
        <p:sp>
          <p:nvSpPr>
            <p:cNvPr id="71781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82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sp>
          <p:nvSpPr>
            <p:cNvPr id="71783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grpSp>
          <p:nvGrpSpPr>
            <p:cNvPr id="91239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9124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5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5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1252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1255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56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798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99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1240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9124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4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4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1244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1247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48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790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91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1147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9122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122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122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91229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1232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33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75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76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1148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1748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E</a:t>
              </a:r>
            </a:p>
          </p:txBody>
        </p:sp>
        <p:sp>
          <p:nvSpPr>
            <p:cNvPr id="71749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50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sp>
          <p:nvSpPr>
            <p:cNvPr id="71751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grpSp>
          <p:nvGrpSpPr>
            <p:cNvPr id="91207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9121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1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2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1221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1224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25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767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68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1208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9121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1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121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1213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1216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17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759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60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1754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</a:t>
              </a:r>
            </a:p>
          </p:txBody>
        </p:sp>
      </p:grpSp>
      <p:sp>
        <p:nvSpPr>
          <p:cNvPr id="71694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C</a:t>
            </a:r>
          </a:p>
        </p:txBody>
      </p:sp>
      <p:sp>
        <p:nvSpPr>
          <p:cNvPr id="71695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D</a:t>
            </a:r>
          </a:p>
        </p:txBody>
      </p:sp>
      <p:grpSp>
        <p:nvGrpSpPr>
          <p:cNvPr id="619874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1697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698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logical view:</a:t>
              </a:r>
            </a:p>
          </p:txBody>
        </p:sp>
        <p:sp>
          <p:nvSpPr>
            <p:cNvPr id="71699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  <a:cs typeface="+mn-cs"/>
                </a:rPr>
                <a:t>IPv4 tunnel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  <a:cs typeface="+mn-cs"/>
                </a:rPr>
                <a:t>connecting IPv6 routers</a:t>
              </a:r>
            </a:p>
          </p:txBody>
        </p:sp>
        <p:grpSp>
          <p:nvGrpSpPr>
            <p:cNvPr id="91155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1725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E</a:t>
                </a:r>
              </a:p>
            </p:txBody>
          </p:sp>
          <p:sp>
            <p:nvSpPr>
              <p:cNvPr id="71726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27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sp>
            <p:nvSpPr>
              <p:cNvPr id="71728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grpSp>
            <p:nvGrpSpPr>
              <p:cNvPr id="91184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9119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9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9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1198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1201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202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44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45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1185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9118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8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8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1190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1193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94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36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37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71731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F</a:t>
                </a:r>
              </a:p>
            </p:txBody>
          </p:sp>
        </p:grpSp>
        <p:grpSp>
          <p:nvGrpSpPr>
            <p:cNvPr id="91156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1702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A</a:t>
                </a:r>
              </a:p>
            </p:txBody>
          </p:sp>
          <p:sp>
            <p:nvSpPr>
              <p:cNvPr id="71703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B</a:t>
                </a:r>
              </a:p>
            </p:txBody>
          </p:sp>
          <p:sp>
            <p:nvSpPr>
              <p:cNvPr id="71704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705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sp>
            <p:nvSpPr>
              <p:cNvPr id="71706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grpSp>
            <p:nvGrpSpPr>
              <p:cNvPr id="91162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9117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7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7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1175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1178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79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21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22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1163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9116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6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116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1167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1170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171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1713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1714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30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896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92317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72866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867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/>
                  <a:t>flow: X</a:t>
                </a:r>
              </a:p>
              <a:p>
                <a:pPr>
                  <a:defRPr/>
                </a:pPr>
                <a:r>
                  <a:rPr lang="en-US" sz="1400" smtClean="0"/>
                  <a:t>src: A</a:t>
                </a:r>
              </a:p>
              <a:p>
                <a:pPr>
                  <a:defRPr/>
                </a:pPr>
                <a:r>
                  <a:rPr lang="en-US" sz="1400" smtClean="0"/>
                  <a:t>dest: F</a:t>
                </a:r>
              </a:p>
              <a:p>
                <a:pPr>
                  <a:defRPr/>
                </a:pPr>
                <a:endParaRPr lang="en-US" sz="1400" smtClean="0"/>
              </a:p>
              <a:p>
                <a:pPr>
                  <a:defRPr/>
                </a:pPr>
                <a:endParaRPr lang="en-US" sz="1400" smtClean="0"/>
              </a:p>
              <a:p>
                <a:pPr>
                  <a:defRPr/>
                </a:pPr>
                <a:r>
                  <a:rPr lang="en-US" sz="1400" smtClean="0"/>
                  <a:t>data</a:t>
                </a:r>
              </a:p>
            </p:txBody>
          </p:sp>
        </p:grpSp>
        <p:sp>
          <p:nvSpPr>
            <p:cNvPr id="72863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64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A-to-B: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sp>
          <p:nvSpPr>
            <p:cNvPr id="72865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20897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92308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72857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92313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60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861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smtClean="0"/>
                    <a:t>Flow: X</a:t>
                  </a:r>
                </a:p>
                <a:p>
                  <a:pPr>
                    <a:defRPr/>
                  </a:pPr>
                  <a:r>
                    <a:rPr lang="en-US" sz="1400" smtClean="0"/>
                    <a:t>Src: A</a:t>
                  </a:r>
                </a:p>
                <a:p>
                  <a:pPr>
                    <a:defRPr/>
                  </a:pPr>
                  <a:r>
                    <a:rPr lang="en-US" sz="1400" smtClean="0"/>
                    <a:t>Dest: F</a:t>
                  </a:r>
                </a:p>
                <a:p>
                  <a:pPr>
                    <a:defRPr/>
                  </a:pPr>
                  <a:endParaRPr lang="en-US" sz="1400" smtClean="0"/>
                </a:p>
                <a:p>
                  <a:pPr>
                    <a:defRPr/>
                  </a:pPr>
                  <a:endParaRPr lang="en-US" sz="1400" smtClean="0"/>
                </a:p>
                <a:p>
                  <a:pPr>
                    <a:defRPr/>
                  </a:pPr>
                  <a:r>
                    <a:rPr lang="en-US" sz="1400" smtClean="0"/>
                    <a:t>data</a:t>
                  </a:r>
                </a:p>
              </p:txBody>
            </p:sp>
          </p:grpSp>
          <p:sp>
            <p:nvSpPr>
              <p:cNvPr id="72859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  <a:cs typeface="+mn-cs"/>
                  </a:rPr>
                  <a:t>src:B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  <a:cs typeface="+mn-cs"/>
                  </a:rPr>
                  <a:t>dest: E</a:t>
                </a:r>
              </a:p>
            </p:txBody>
          </p:sp>
        </p:grpSp>
        <p:sp>
          <p:nvSpPr>
            <p:cNvPr id="72854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55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B-to-C: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IPv6 inside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IPv4</a:t>
              </a:r>
            </a:p>
          </p:txBody>
        </p:sp>
        <p:sp>
          <p:nvSpPr>
            <p:cNvPr id="72856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20899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72847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48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E-to-F: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sp>
          <p:nvSpPr>
            <p:cNvPr id="72849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305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72851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852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MS PGothic" charset="0"/>
                    <a:cs typeface="MS PGothic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/>
                  <a:t>flow: X</a:t>
                </a:r>
              </a:p>
              <a:p>
                <a:pPr>
                  <a:defRPr/>
                </a:pPr>
                <a:r>
                  <a:rPr lang="en-US" sz="1400" smtClean="0"/>
                  <a:t>src: A</a:t>
                </a:r>
              </a:p>
              <a:p>
                <a:pPr>
                  <a:defRPr/>
                </a:pPr>
                <a:r>
                  <a:rPr lang="en-US" sz="1400" smtClean="0"/>
                  <a:t>dest: F</a:t>
                </a:r>
              </a:p>
              <a:p>
                <a:pPr>
                  <a:defRPr/>
                </a:pPr>
                <a:endParaRPr lang="en-US" sz="1400" smtClean="0"/>
              </a:p>
              <a:p>
                <a:pPr>
                  <a:defRPr/>
                </a:pPr>
                <a:endParaRPr lang="en-US" sz="1400" smtClean="0"/>
              </a:p>
              <a:p>
                <a:pPr>
                  <a:defRPr/>
                </a:pPr>
                <a:r>
                  <a:rPr lang="en-US" sz="1400" smtClean="0"/>
                  <a:t>data</a:t>
                </a:r>
              </a:p>
            </p:txBody>
          </p:sp>
        </p:grpSp>
      </p:grpSp>
      <p:grpSp>
        <p:nvGrpSpPr>
          <p:cNvPr id="620898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72838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39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B-to-C: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IPv6 inside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smtClean="0">
                  <a:cs typeface="+mn-cs"/>
                </a:rPr>
                <a:t>IPv4</a:t>
              </a:r>
            </a:p>
          </p:txBody>
        </p:sp>
        <p:sp>
          <p:nvSpPr>
            <p:cNvPr id="72840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2296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72842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92298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72845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846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400" smtClean="0"/>
                    <a:t>Flow: X</a:t>
                  </a:r>
                </a:p>
                <a:p>
                  <a:pPr>
                    <a:defRPr/>
                  </a:pPr>
                  <a:r>
                    <a:rPr lang="en-US" sz="1400" smtClean="0"/>
                    <a:t>Src: A</a:t>
                  </a:r>
                </a:p>
                <a:p>
                  <a:pPr>
                    <a:defRPr/>
                  </a:pPr>
                  <a:r>
                    <a:rPr lang="en-US" sz="1400" smtClean="0"/>
                    <a:t>Dest: F</a:t>
                  </a:r>
                </a:p>
                <a:p>
                  <a:pPr>
                    <a:defRPr/>
                  </a:pPr>
                  <a:endParaRPr lang="en-US" sz="1400" smtClean="0"/>
                </a:p>
                <a:p>
                  <a:pPr>
                    <a:defRPr/>
                  </a:pPr>
                  <a:endParaRPr lang="en-US" sz="1400" smtClean="0"/>
                </a:p>
                <a:p>
                  <a:pPr>
                    <a:defRPr/>
                  </a:pPr>
                  <a:r>
                    <a:rPr lang="en-US" sz="1400" smtClean="0"/>
                    <a:t>data</a:t>
                  </a:r>
                </a:p>
              </p:txBody>
            </p:sp>
          </p:grpSp>
          <p:sp>
            <p:nvSpPr>
              <p:cNvPr id="72844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  <a:cs typeface="+mn-cs"/>
                  </a:rPr>
                  <a:t>src:B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bg1"/>
                    </a:solidFill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72712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physical view:</a:t>
            </a:r>
          </a:p>
        </p:txBody>
      </p:sp>
      <p:sp>
        <p:nvSpPr>
          <p:cNvPr id="72713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grpSp>
        <p:nvGrpSpPr>
          <p:cNvPr id="92169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9228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228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228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92288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2291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2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34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35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2170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72807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A</a:t>
              </a:r>
            </a:p>
          </p:txBody>
        </p:sp>
        <p:sp>
          <p:nvSpPr>
            <p:cNvPr id="72808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B</a:t>
              </a:r>
            </a:p>
          </p:txBody>
        </p:sp>
        <p:sp>
          <p:nvSpPr>
            <p:cNvPr id="72809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10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sp>
          <p:nvSpPr>
            <p:cNvPr id="72811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grpSp>
          <p:nvGrpSpPr>
            <p:cNvPr id="92267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9227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7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7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2280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83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84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826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827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2268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9226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7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7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2272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75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76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818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819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92171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9225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225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9225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92257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2260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1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03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804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2172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72776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E</a:t>
              </a:r>
            </a:p>
          </p:txBody>
        </p:sp>
        <p:sp>
          <p:nvSpPr>
            <p:cNvPr id="72777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78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sp>
          <p:nvSpPr>
            <p:cNvPr id="72779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smtClean="0">
                  <a:cs typeface="+mn-cs"/>
                </a:rPr>
                <a:t>IPv6</a:t>
              </a:r>
            </a:p>
          </p:txBody>
        </p:sp>
        <p:grpSp>
          <p:nvGrpSpPr>
            <p:cNvPr id="92235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9224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4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4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2249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52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53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95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796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2236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9223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3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9224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92241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92244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45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787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788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2782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F</a:t>
              </a:r>
            </a:p>
          </p:txBody>
        </p:sp>
      </p:grpSp>
      <p:sp>
        <p:nvSpPr>
          <p:cNvPr id="72718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C</a:t>
            </a:r>
          </a:p>
        </p:txBody>
      </p:sp>
      <p:sp>
        <p:nvSpPr>
          <p:cNvPr id="72719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cs typeface="+mn-cs"/>
              </a:rPr>
              <a:t>D</a:t>
            </a:r>
          </a:p>
        </p:txBody>
      </p:sp>
      <p:grpSp>
        <p:nvGrpSpPr>
          <p:cNvPr id="92175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72725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726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cs typeface="+mn-cs"/>
                </a:rPr>
                <a:t>logical view:</a:t>
              </a:r>
            </a:p>
          </p:txBody>
        </p:sp>
        <p:sp>
          <p:nvSpPr>
            <p:cNvPr id="72727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  <a:cs typeface="+mn-cs"/>
                </a:rPr>
                <a:t>IPv4 tunnel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  <a:cs typeface="+mn-cs"/>
                </a:rPr>
                <a:t>connecting IPv6 routers</a:t>
              </a:r>
            </a:p>
          </p:txBody>
        </p:sp>
        <p:grpSp>
          <p:nvGrpSpPr>
            <p:cNvPr id="92183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72753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E</a:t>
                </a:r>
              </a:p>
            </p:txBody>
          </p:sp>
          <p:sp>
            <p:nvSpPr>
              <p:cNvPr id="72754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755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sp>
            <p:nvSpPr>
              <p:cNvPr id="72756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grpSp>
            <p:nvGrpSpPr>
              <p:cNvPr id="92212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9222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22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22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2226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229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230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72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773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2213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9221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21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21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2218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221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222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64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765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72759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F</a:t>
                </a:r>
              </a:p>
            </p:txBody>
          </p:sp>
        </p:grpSp>
        <p:grpSp>
          <p:nvGrpSpPr>
            <p:cNvPr id="92184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72730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A</a:t>
                </a:r>
              </a:p>
            </p:txBody>
          </p:sp>
          <p:sp>
            <p:nvSpPr>
              <p:cNvPr id="72731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cs typeface="+mn-cs"/>
                  </a:rPr>
                  <a:t>B</a:t>
                </a:r>
              </a:p>
            </p:txBody>
          </p:sp>
          <p:sp>
            <p:nvSpPr>
              <p:cNvPr id="72732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733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sp>
            <p:nvSpPr>
              <p:cNvPr id="72734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smtClean="0">
                    <a:cs typeface="+mn-cs"/>
                  </a:rPr>
                  <a:t>IPv6</a:t>
                </a:r>
              </a:p>
            </p:txBody>
          </p:sp>
          <p:grpSp>
            <p:nvGrpSpPr>
              <p:cNvPr id="92190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92200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20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202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2203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206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207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49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750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2191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92192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1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92194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92195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92198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199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741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2742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72723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solidFill>
                  <a:srgbClr val="CC0000"/>
                </a:solidFill>
                <a:cs typeface="+mn-cs"/>
              </a:rPr>
              <a:t>IPv4</a:t>
            </a:r>
          </a:p>
        </p:txBody>
      </p:sp>
      <p:sp>
        <p:nvSpPr>
          <p:cNvPr id="72724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>
                <a:solidFill>
                  <a:srgbClr val="CC0000"/>
                </a:solidFill>
                <a:cs typeface="+mn-cs"/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17857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17737</TotalTime>
  <Words>4764</Words>
  <Application>Microsoft Macintosh PowerPoint</Application>
  <PresentationFormat>On-screen Show (4:3)</PresentationFormat>
  <Paragraphs>1175</Paragraphs>
  <Slides>58</Slides>
  <Notes>4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05-Internetworking -3  (Chapter 3)</vt:lpstr>
      <vt:lpstr>ICMP: internet control message protocol</vt:lpstr>
      <vt:lpstr>Traceroute and ICMP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Interplay between routing, forwarding</vt:lpstr>
      <vt:lpstr>Graph abstraction</vt:lpstr>
      <vt:lpstr>Graph abstraction: costs</vt:lpstr>
      <vt:lpstr>Routing algorithm classification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Presentation</vt:lpstr>
      <vt:lpstr>PowerPoint Presentation</vt:lpstr>
      <vt:lpstr>Distance vector: link cost changes</vt:lpstr>
      <vt:lpstr>Distance vector: link cost changes</vt:lpstr>
      <vt:lpstr>Comparison of LS and DV algorithms</vt:lpstr>
      <vt:lpstr>Hierarchical routing</vt:lpstr>
      <vt:lpstr>Hierarchical routing</vt:lpstr>
      <vt:lpstr>Interconnected ASes</vt:lpstr>
      <vt:lpstr>Inter-AS tasks</vt:lpstr>
      <vt:lpstr>Example: setting forwarding table in router 1d</vt:lpstr>
      <vt:lpstr>Example: choosing among multiple ASes</vt:lpstr>
      <vt:lpstr>Example: choosing among multiple ASes</vt:lpstr>
      <vt:lpstr>Intra-AS Routing</vt:lpstr>
      <vt:lpstr>RIP ( Routing Information Protocol)</vt:lpstr>
      <vt:lpstr>RIP: example </vt:lpstr>
      <vt:lpstr>RIP: example </vt:lpstr>
      <vt:lpstr>RIP: link failure, recovery </vt:lpstr>
      <vt:lpstr>RIP table processing</vt:lpstr>
      <vt:lpstr>OSPF (Open Shortest Path First)</vt:lpstr>
      <vt:lpstr>OSPF “advanced” features (not in RIP)</vt:lpstr>
      <vt:lpstr>Hierarchical OSPF</vt:lpstr>
      <vt:lpstr>Hierarchical OSPF</vt:lpstr>
      <vt:lpstr>Internet inter-AS routing: BGP</vt:lpstr>
      <vt:lpstr>BGP basics</vt:lpstr>
      <vt:lpstr>BGP basics: distributing path information</vt:lpstr>
      <vt:lpstr>Path attributes and BGP routes</vt:lpstr>
      <vt:lpstr>BGP route selection</vt:lpstr>
      <vt:lpstr>BGP messages</vt:lpstr>
      <vt:lpstr>BGP routing policy</vt:lpstr>
      <vt:lpstr>BGP routing policy (2)</vt:lpstr>
      <vt:lpstr>Why different Intra-, Inter-AS routing ? </vt:lpstr>
      <vt:lpstr>Bridges and LAN Switches</vt:lpstr>
      <vt:lpstr>Switches</vt:lpstr>
      <vt:lpstr>Source Routing</vt:lpstr>
      <vt:lpstr>Source Routing-2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Overriding  &amp; final access modifier</dc:title>
  <dc:creator>Danny</dc:creator>
  <cp:lastModifiedBy>UMKC Faculty and Staff</cp:lastModifiedBy>
  <cp:revision>593</cp:revision>
  <dcterms:created xsi:type="dcterms:W3CDTF">2006-08-16T00:00:00Z</dcterms:created>
  <dcterms:modified xsi:type="dcterms:W3CDTF">2015-10-27T18:49:48Z</dcterms:modified>
</cp:coreProperties>
</file>