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344" r:id="rId3"/>
    <p:sldId id="345" r:id="rId4"/>
    <p:sldId id="276" r:id="rId5"/>
    <p:sldId id="277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86481" autoAdjust="0"/>
  </p:normalViewPr>
  <p:slideViewPr>
    <p:cSldViewPr>
      <p:cViewPr varScale="1">
        <p:scale>
          <a:sx n="77" d="100"/>
          <a:sy n="77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11/17/15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11/17/15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8279859B-6760-5B4B-9C6D-B3934F4356F4}" type="datetime3">
              <a:rPr lang="en-US" sz="1300">
                <a:latin typeface="Times New Roman" charset="0"/>
              </a:rPr>
              <a:pPr/>
              <a:t>17 November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F17B7AF4-D2DE-774F-9727-74B0AB794846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130D71A-191D-5D4D-BA09-A42BF1A692CC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BBD5C93-CF9A-2842-95FB-38ACB755142C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D8B57A1-21F3-F349-8BBC-8B0B4BC773A3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C0F430C-101A-204C-A262-FB79A6E6FEA5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8B41210-65BB-AA42-8B6D-DAAFED9D53EA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08B161F7-7F9B-9D40-B34C-21EAAE55F01A}" type="datetime3">
              <a:rPr lang="en-US" sz="1300">
                <a:latin typeface="Times New Roman" charset="0"/>
              </a:rPr>
              <a:pPr/>
              <a:t>17 November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899A12AC-AED8-CC47-8021-E8BCAFDFAFF1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47F7BCA3-9E48-5844-8235-6948E44234A0}" type="datetime3">
              <a:rPr lang="en-US" sz="1300">
                <a:latin typeface="Times New Roman" charset="0"/>
              </a:rPr>
              <a:pPr/>
              <a:t>17 November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748C4399-2F47-694A-82FC-65341F09E928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00C9321E-64DB-3342-987D-3919F18785A0}" type="datetime3">
              <a:rPr lang="en-US" sz="1300">
                <a:latin typeface="Times New Roman" charset="0"/>
              </a:rPr>
              <a:pPr/>
              <a:t>17 November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21CAD4F0-EE1C-9D42-B97A-2B3855E020B6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BCFA48E-3601-9E45-AB58-3CF7CD13364A}" type="slidenum">
              <a:rPr lang="en-US" i="0">
                <a:latin typeface="Times New Roman" charset="0"/>
              </a:rPr>
              <a:pPr/>
              <a:t>6</a:t>
            </a:fld>
            <a:endParaRPr lang="en-US" i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8AB5334-770B-A846-9C6B-20F7B4D156C2}" type="slidenum">
              <a:rPr lang="en-US" i="0">
                <a:latin typeface="Times New Roman" charset="0"/>
              </a:rPr>
              <a:pPr/>
              <a:t>7</a:t>
            </a:fld>
            <a:endParaRPr lang="en-US" i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E82B823-F67B-A042-A726-372835CFF6DE}" type="slidenum">
              <a:rPr lang="en-US" i="0">
                <a:latin typeface="Times New Roman" charset="0"/>
              </a:rPr>
              <a:pPr/>
              <a:t>8</a:t>
            </a:fld>
            <a:endParaRPr lang="en-US" i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0207F4B-C6A5-6A4D-BA00-273E01838665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F90B704-C7BD-8241-AC4B-A2D9993BE39A}" type="slidenum">
              <a:rPr lang="en-US" i="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i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Internetworking </a:t>
            </a:r>
            <a:r>
              <a:rPr lang="en-US" dirty="0" smtClean="0"/>
              <a:t>-4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when  frame received at switch:</a:t>
            </a:r>
            <a:br>
              <a:rPr lang="en-US" dirty="0">
                <a:latin typeface="Gill Sans MT" charset="0"/>
              </a:rPr>
            </a:b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50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4284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31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432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32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28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9431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431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31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28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943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3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28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30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9431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31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429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30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430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30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291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430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430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430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Gill Sans MT" charset="0"/>
              </a:rPr>
              <a:t>frame destination, A’, locaton unknown:</a:t>
            </a:r>
            <a:endParaRPr lang="en-US" i="1">
              <a:latin typeface="Gill Sans MT" charset="0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altLang="ja-JP" i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i="0">
                <a:solidFill>
                  <a:srgbClr val="000000"/>
                </a:solidFill>
                <a:latin typeface="Gill Sans MT" charset="0"/>
              </a:rPr>
              <a:t>destination A location known:</a:t>
            </a:r>
            <a:endParaRPr lang="en-US" sz="2800">
              <a:solidFill>
                <a:srgbClr val="FF0000"/>
              </a:solidFill>
              <a:latin typeface="Gill Sans MT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54070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F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95239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95288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952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89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952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90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952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5261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952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62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952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63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9527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7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64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9527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7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65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9527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7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5266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9526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7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348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Gill Sans MT" charset="0"/>
              </a:rPr>
              <a:t>Self-learning multi-switch example</a:t>
            </a:r>
            <a:endParaRPr lang="en-US">
              <a:latin typeface="Gill Sans MT" charset="0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Gill Sans MT" charset="0"/>
              </a:rPr>
              <a:t>Suppose C sends frame to I, I responds to C</a:t>
            </a:r>
            <a:endParaRPr lang="en-US">
              <a:latin typeface="Gill Sans MT" charset="0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96263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96312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963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313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963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314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9631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1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96264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6285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963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286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9630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0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287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9629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0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288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9629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29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289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9629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29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6290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962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2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451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Institutional network</a:t>
            </a:r>
          </a:p>
        </p:txBody>
      </p:sp>
      <p:sp>
        <p:nvSpPr>
          <p:cNvPr id="97285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01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974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02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974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03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974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08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974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09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974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grpSp>
        <p:nvGrpSpPr>
          <p:cNvPr id="97312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974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16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9741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1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17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974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18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97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7322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97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23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97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24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97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grpSp>
        <p:nvGrpSpPr>
          <p:cNvPr id="97328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97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grpSp>
        <p:nvGrpSpPr>
          <p:cNvPr id="97330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97374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76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77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79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81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84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385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8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88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89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91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97331" name="Group 1108"/>
          <p:cNvGrpSpPr>
            <a:grpSpLocks/>
          </p:cNvGrpSpPr>
          <p:nvPr/>
        </p:nvGrpSpPr>
        <p:grpSpPr bwMode="auto">
          <a:xfrm>
            <a:off x="2803525" y="2278063"/>
            <a:ext cx="812800" cy="360362"/>
            <a:chOff x="2356" y="1300"/>
            <a:chExt cx="555" cy="194"/>
          </a:xfrm>
        </p:grpSpPr>
        <p:sp>
          <p:nvSpPr>
            <p:cNvPr id="9736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6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6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69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7372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3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6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7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332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97334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36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37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39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41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7344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345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4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48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49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351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Switches vs. </a:t>
            </a:r>
            <a:r>
              <a:rPr lang="en-US" sz="3600" dirty="0" smtClean="0">
                <a:cs typeface="+mj-cs"/>
              </a:rPr>
              <a:t>routers</a:t>
            </a:r>
            <a:endParaRPr lang="en-US" sz="3600" dirty="0"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both are store-and-forward: </a:t>
            </a:r>
          </a:p>
          <a:p>
            <a:pPr marL="0" indent="0">
              <a:buSzPct val="100000"/>
              <a:buFont typeface="Wingdings" charset="0"/>
              <a:buChar char="§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routers: </a:t>
            </a:r>
            <a:r>
              <a:rPr lang="en-US" sz="2400">
                <a:latin typeface="Gill Sans MT" charset="0"/>
              </a:rPr>
              <a:t>network-layer devices (examine network-layer headers)</a:t>
            </a:r>
          </a:p>
          <a:p>
            <a:pPr marL="0" indent="0">
              <a:buSzPct val="100000"/>
              <a:buFont typeface="Wingdings" charset="0"/>
              <a:buChar char="§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switches</a:t>
            </a:r>
            <a:r>
              <a:rPr lang="en-US" sz="2400" i="1">
                <a:latin typeface="Gill Sans MT" charset="0"/>
              </a:rPr>
              <a:t>: </a:t>
            </a:r>
            <a:r>
              <a:rPr lang="en-US" sz="2400">
                <a:latin typeface="Gill Sans MT" charset="0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endParaRPr lang="en-US" sz="2400" i="1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both have forwarding tables:</a:t>
            </a:r>
          </a:p>
          <a:p>
            <a:pPr marL="0" indent="0">
              <a:lnSpc>
                <a:spcPct val="80000"/>
              </a:lnSpc>
              <a:buSzPct val="100000"/>
              <a:buFont typeface="Wingdings" charset="0"/>
              <a:buChar char="§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routers: </a:t>
            </a:r>
            <a:r>
              <a:rPr lang="en-US" sz="2400">
                <a:latin typeface="Gill Sans MT" charset="0"/>
              </a:rPr>
              <a:t>compute tables using routing algorithms, IP addresses</a:t>
            </a:r>
          </a:p>
          <a:p>
            <a:pPr marL="0" indent="0">
              <a:lnSpc>
                <a:spcPct val="80000"/>
              </a:lnSpc>
              <a:buSzPct val="100000"/>
              <a:buFont typeface="Wingdings" charset="0"/>
              <a:buChar char="§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switches: </a:t>
            </a:r>
            <a:r>
              <a:rPr lang="en-US" sz="2400">
                <a:latin typeface="Gill Sans MT" charset="0"/>
              </a:rPr>
              <a:t>learn forwarding table using flooding, learning, MAC addresses </a:t>
            </a:r>
          </a:p>
        </p:txBody>
      </p:sp>
      <p:sp>
        <p:nvSpPr>
          <p:cNvPr id="98310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13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14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98316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9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983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983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20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983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98321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98322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3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98323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24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25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98327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9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0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31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6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98332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33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59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98334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5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98335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55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98336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37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983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8338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983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grpSp>
        <p:nvGrpSpPr>
          <p:cNvPr id="98340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983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8345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8348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9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2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26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f03-07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616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1987" cy="708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Source Routing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All </a:t>
            </a:r>
            <a:r>
              <a:rPr lang="en-US" sz="2400" dirty="0">
                <a:latin typeface="Arial" charset="0"/>
              </a:rPr>
              <a:t>the information about network topology that is required to switch a packet across the network is provided by the source host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1987" cy="708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Source </a:t>
            </a:r>
            <a:r>
              <a:rPr lang="en-US" dirty="0" smtClean="0">
                <a:latin typeface="Arial" charset="0"/>
              </a:rPr>
              <a:t>Routing-2</a:t>
            </a:r>
            <a:endParaRPr lang="en-US" dirty="0"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Other approaches in Source Routing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44036" name="Picture 5" descr="f03-08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278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9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Bridges and LAN Switches</a:t>
            </a:r>
            <a:endParaRPr lang="en-AU" dirty="0">
              <a:latin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Bridges/ LAN </a:t>
            </a:r>
            <a:r>
              <a:rPr lang="en-US" sz="2400" dirty="0">
                <a:latin typeface="Arial" charset="0"/>
              </a:rPr>
              <a:t>Switches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U</a:t>
            </a:r>
            <a:r>
              <a:rPr lang="en-US" sz="2000" dirty="0" smtClean="0">
                <a:latin typeface="Arial" charset="0"/>
              </a:rPr>
              <a:t>sed </a:t>
            </a:r>
            <a:r>
              <a:rPr lang="en-US" sz="2000" dirty="0">
                <a:latin typeface="Arial" charset="0"/>
              </a:rPr>
              <a:t>to forward packets between shared-media LANs such as Ethernets</a:t>
            </a:r>
          </a:p>
          <a:p>
            <a:r>
              <a:rPr lang="en-US" dirty="0" smtClean="0">
                <a:latin typeface="Arial" charset="0"/>
              </a:rPr>
              <a:t>Suppose </a:t>
            </a:r>
            <a:r>
              <a:rPr lang="en-US" dirty="0">
                <a:latin typeface="Arial" charset="0"/>
              </a:rPr>
              <a:t>you have a pair of Ethernets that you want to interconnect</a:t>
            </a:r>
          </a:p>
          <a:p>
            <a:pPr lvl="1"/>
            <a:r>
              <a:rPr lang="en-US" sz="2200" dirty="0">
                <a:latin typeface="Arial" charset="0"/>
              </a:rPr>
              <a:t>One approach is put a repeater in between them</a:t>
            </a:r>
          </a:p>
          <a:p>
            <a:pPr lvl="2"/>
            <a:r>
              <a:rPr lang="en-US" dirty="0">
                <a:latin typeface="Arial" charset="0"/>
              </a:rPr>
              <a:t>It might exceed the physical limitation of the Ethernet</a:t>
            </a:r>
          </a:p>
          <a:p>
            <a:pPr lvl="3"/>
            <a:r>
              <a:rPr lang="en-US" sz="1800" dirty="0">
                <a:latin typeface="Arial" charset="0"/>
              </a:rPr>
              <a:t>No more than four repeaters between any pair of hosts</a:t>
            </a:r>
          </a:p>
          <a:p>
            <a:pPr lvl="3"/>
            <a:r>
              <a:rPr lang="en-US" sz="1800" dirty="0">
                <a:latin typeface="Arial" charset="0"/>
              </a:rPr>
              <a:t>No more than a total of 2500 m in length is allowed</a:t>
            </a:r>
          </a:p>
          <a:p>
            <a:pPr lvl="1"/>
            <a:r>
              <a:rPr lang="en-US" sz="2200" dirty="0">
                <a:latin typeface="Arial" charset="0"/>
              </a:rPr>
              <a:t>An </a:t>
            </a:r>
            <a:r>
              <a:rPr lang="en-US" sz="2200" dirty="0" smtClean="0">
                <a:latin typeface="Arial" charset="0"/>
              </a:rPr>
              <a:t>alternative: Bridges/LAN </a:t>
            </a:r>
            <a:r>
              <a:rPr lang="en-US" sz="2200" b="1" dirty="0" smtClean="0">
                <a:latin typeface="Arial" charset="0"/>
              </a:rPr>
              <a:t>Switches </a:t>
            </a:r>
          </a:p>
          <a:p>
            <a:pPr lvl="2"/>
            <a:r>
              <a:rPr lang="en-US" b="1" dirty="0" smtClean="0">
                <a:latin typeface="Arial" charset="0"/>
              </a:rPr>
              <a:t>Extended </a:t>
            </a:r>
            <a:r>
              <a:rPr lang="en-US" b="1" dirty="0">
                <a:latin typeface="Arial" charset="0"/>
              </a:rPr>
              <a:t>LAN</a:t>
            </a:r>
            <a:r>
              <a:rPr lang="en-US" dirty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Switches</a:t>
            </a:r>
            <a:endParaRPr lang="en-AU" dirty="0"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Simplest Strategy for </a:t>
            </a:r>
            <a:r>
              <a:rPr lang="en-US" sz="2400" dirty="0">
                <a:latin typeface="Arial" charset="0"/>
              </a:rPr>
              <a:t>Switches</a:t>
            </a:r>
            <a:endParaRPr lang="en-US" sz="2400" dirty="0" smtClean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Accept LAN frames on their inputs and forward them out to all other outputs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Self-Learning Switches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</a:rPr>
              <a:t>Observe that there is no need to forward all the frames that a bridge receives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72200" y="3733800"/>
            <a:ext cx="1676400" cy="291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Host	Port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--------------------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B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C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X	2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Y	2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Z	2</a:t>
            </a:r>
          </a:p>
        </p:txBody>
      </p:sp>
      <p:pic>
        <p:nvPicPr>
          <p:cNvPr id="5" name="Picture 5" descr="f03-09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94295"/>
            <a:ext cx="403225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3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402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role</a:t>
            </a:r>
          </a:p>
          <a:p>
            <a:pPr lvl="1"/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/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altLang="ja-JP" sz="2800" dirty="0">
                <a:latin typeface="Gill Sans MT" charset="0"/>
              </a:rPr>
              <a:t>s MAC address, </a:t>
            </a:r>
            <a:r>
              <a:rPr lang="en-US" altLang="ja-JP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altLang="ja-JP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transparent</a:t>
            </a:r>
          </a:p>
          <a:p>
            <a:pPr lvl="1"/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plug-and-play, self-learning</a:t>
            </a:r>
          </a:p>
          <a:p>
            <a:pPr lvl="1"/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0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cs typeface="+mj-cs"/>
              </a:rPr>
              <a:t>Switch: </a:t>
            </a:r>
            <a:r>
              <a:rPr lang="en-US" sz="3600" i="1">
                <a:cs typeface="+mj-cs"/>
              </a:rPr>
              <a:t>multiple</a:t>
            </a:r>
            <a:r>
              <a:rPr lang="en-US" sz="3600"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Gill Sans MT" charset="0"/>
              </a:rPr>
              <a:t>Ethernet protocol used on </a:t>
            </a:r>
            <a:r>
              <a:rPr lang="en-US" sz="2400" i="1">
                <a:latin typeface="Gill Sans MT" charset="0"/>
              </a:rPr>
              <a:t>each</a:t>
            </a:r>
            <a:r>
              <a:rPr lang="en-US" sz="2400">
                <a:latin typeface="Gill Sans MT" charset="0"/>
              </a:rPr>
              <a:t> incoming link, but no collisions; full duplex</a:t>
            </a:r>
          </a:p>
          <a:p>
            <a:pPr lvl="1"/>
            <a:r>
              <a:rPr lang="en-US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A-to-A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 and B-to-B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 can transmit simultaneously, without collisions </a:t>
            </a:r>
            <a:endParaRPr lang="en-US" sz="2400">
              <a:latin typeface="Gill Sans MT" charset="0"/>
            </a:endParaRPr>
          </a:p>
        </p:txBody>
      </p:sp>
      <p:grpSp>
        <p:nvGrpSpPr>
          <p:cNvPr id="90118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90121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0132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0167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016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16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33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0162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016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16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0135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9016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016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0136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0157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9015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15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90138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0153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015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15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39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0148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015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15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97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 </a:t>
            </a:r>
            <a:r>
              <a:rPr lang="en-US" sz="3600" dirty="0" smtClean="0">
                <a:cs typeface="+mj-cs"/>
              </a:rPr>
              <a:t>forwarding table</a:t>
            </a:r>
            <a:endParaRPr lang="en-US" sz="3600" dirty="0"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</a:pPr>
            <a:r>
              <a:rPr lang="en-US" i="1" u="sng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>
                <a:latin typeface="Gill Sans MT" charset="0"/>
              </a:rPr>
              <a:t>how does switch know A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 reachable via interface 4, B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 reachable via interface 5?</a:t>
            </a:r>
            <a:endParaRPr lang="en-US">
              <a:latin typeface="Gill Sans MT" charset="0"/>
            </a:endParaRPr>
          </a:p>
        </p:txBody>
      </p:sp>
      <p:grpSp>
        <p:nvGrpSpPr>
          <p:cNvPr id="91142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91147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1158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1193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119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19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1159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1188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119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19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161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9118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8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1162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1183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9118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18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91164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91179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91180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181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1165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117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1176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177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2326 w 356"/>
                      <a:gd name="T3" fmla="*/ 131 h 368"/>
                      <a:gd name="T4" fmla="*/ 2759 w 356"/>
                      <a:gd name="T5" fmla="*/ 2736 h 368"/>
                      <a:gd name="T6" fmla="*/ 608 w 356"/>
                      <a:gd name="T7" fmla="*/ 3422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 smtClean="0">
                <a:solidFill>
                  <a:srgbClr val="CC0000"/>
                </a:solidFill>
              </a:rPr>
              <a:t>A:</a:t>
            </a:r>
            <a:r>
              <a:rPr lang="en-US" dirty="0" smtClean="0">
                <a:solidFill>
                  <a:srgbClr val="CC0000"/>
                </a:solidFill>
              </a:rPr>
              <a:t>  </a:t>
            </a:r>
            <a:r>
              <a:rPr lang="en-US" dirty="0" smtClean="0"/>
              <a:t>each switch has a </a:t>
            </a:r>
            <a:r>
              <a:rPr lang="en-US" dirty="0" smtClean="0">
                <a:solidFill>
                  <a:srgbClr val="CC0000"/>
                </a:solidFill>
              </a:rPr>
              <a:t>switch table,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cs typeface="+mn-cs"/>
              </a:rPr>
              <a:t>looks like a routing table!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</a:rPr>
              <a:t>Q: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>
                <a:cs typeface="+mn-cs"/>
              </a:rPr>
              <a:t>something like a routing protocol?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7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2199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223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223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23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200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9222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23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23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2202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922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326 w 356"/>
                  <a:gd name="T3" fmla="*/ 131 h 368"/>
                  <a:gd name="T4" fmla="*/ 2759 w 356"/>
                  <a:gd name="T5" fmla="*/ 2736 h 368"/>
                  <a:gd name="T6" fmla="*/ 608 w 356"/>
                  <a:gd name="T7" fmla="*/ 342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2203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2224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9222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22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92205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222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222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22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206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221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21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21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326 w 356"/>
                    <a:gd name="T3" fmla="*/ 131 h 368"/>
                    <a:gd name="T4" fmla="*/ 2759 w 356"/>
                    <a:gd name="T5" fmla="*/ 2736 h 368"/>
                    <a:gd name="T6" fmla="*/ 608 w 356"/>
                    <a:gd name="T7" fmla="*/ 3422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which hosts can be reached through which interfaces</a:t>
            </a:r>
          </a:p>
          <a:p>
            <a:pPr lvl="1"/>
            <a:r>
              <a:rPr lang="en-US">
                <a:latin typeface="Gill Sans MT" charset="0"/>
              </a:rPr>
              <a:t>when frame received, switch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learns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 location of sender: incoming LAN segment</a:t>
            </a:r>
          </a:p>
          <a:p>
            <a:pPr lvl="1"/>
            <a:r>
              <a:rPr lang="en-US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6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17815</TotalTime>
  <Words>878</Words>
  <Application>Microsoft Macintosh PowerPoint</Application>
  <PresentationFormat>On-screen Show (4:3)</PresentationFormat>
  <Paragraphs>245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Internetworking -4  (Chapter 3)</vt:lpstr>
      <vt:lpstr>Source Routing</vt:lpstr>
      <vt:lpstr>Source Routing-2</vt:lpstr>
      <vt:lpstr>Bridges and LAN Switches</vt:lpstr>
      <vt:lpstr>Switches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596</cp:revision>
  <dcterms:created xsi:type="dcterms:W3CDTF">2006-08-16T00:00:00Z</dcterms:created>
  <dcterms:modified xsi:type="dcterms:W3CDTF">2015-11-17T20:18:38Z</dcterms:modified>
</cp:coreProperties>
</file>