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4" r:id="rId2"/>
    <p:sldMasterId id="2147483696" r:id="rId3"/>
  </p:sldMasterIdLst>
  <p:notesMasterIdLst>
    <p:notesMasterId r:id="rId28"/>
  </p:notesMasterIdLst>
  <p:handoutMasterIdLst>
    <p:handoutMasterId r:id="rId29"/>
  </p:handoutMasterIdLst>
  <p:sldIdLst>
    <p:sldId id="280" r:id="rId4"/>
    <p:sldId id="278" r:id="rId5"/>
    <p:sldId id="279" r:id="rId6"/>
    <p:sldId id="256" r:id="rId7"/>
    <p:sldId id="257" r:id="rId8"/>
    <p:sldId id="258" r:id="rId9"/>
    <p:sldId id="259" r:id="rId10"/>
    <p:sldId id="264" r:id="rId11"/>
    <p:sldId id="260" r:id="rId12"/>
    <p:sldId id="261" r:id="rId13"/>
    <p:sldId id="265" r:id="rId14"/>
    <p:sldId id="262" r:id="rId15"/>
    <p:sldId id="263" r:id="rId16"/>
    <p:sldId id="266" r:id="rId17"/>
    <p:sldId id="267" r:id="rId18"/>
    <p:sldId id="268" r:id="rId19"/>
    <p:sldId id="269" r:id="rId20"/>
    <p:sldId id="270" r:id="rId21"/>
    <p:sldId id="271" r:id="rId22"/>
    <p:sldId id="272" r:id="rId23"/>
    <p:sldId id="273" r:id="rId24"/>
    <p:sldId id="275" r:id="rId25"/>
    <p:sldId id="277" r:id="rId26"/>
    <p:sldId id="276" r:id="rId27"/>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pitchFamily="-65" charset="0"/>
        <a:ea typeface="ＭＳ Ｐゴシック" pitchFamily="-65" charset="-128"/>
        <a:cs typeface="ＭＳ Ｐゴシック" pitchFamily="-65" charset="-128"/>
      </a:defRPr>
    </a:lvl1pPr>
    <a:lvl2pPr marL="457200" algn="l" defTabSz="457200" rtl="0" fontAlgn="base">
      <a:spcBef>
        <a:spcPct val="0"/>
      </a:spcBef>
      <a:spcAft>
        <a:spcPct val="0"/>
      </a:spcAft>
      <a:defRPr kern="1200">
        <a:solidFill>
          <a:schemeClr val="tx1"/>
        </a:solidFill>
        <a:latin typeface="Arial" pitchFamily="-65" charset="0"/>
        <a:ea typeface="ＭＳ Ｐゴシック" pitchFamily="-65" charset="-128"/>
        <a:cs typeface="ＭＳ Ｐゴシック" pitchFamily="-65" charset="-128"/>
      </a:defRPr>
    </a:lvl2pPr>
    <a:lvl3pPr marL="914400" algn="l" defTabSz="457200" rtl="0" fontAlgn="base">
      <a:spcBef>
        <a:spcPct val="0"/>
      </a:spcBef>
      <a:spcAft>
        <a:spcPct val="0"/>
      </a:spcAft>
      <a:defRPr kern="1200">
        <a:solidFill>
          <a:schemeClr val="tx1"/>
        </a:solidFill>
        <a:latin typeface="Arial" pitchFamily="-65" charset="0"/>
        <a:ea typeface="ＭＳ Ｐゴシック" pitchFamily="-65" charset="-128"/>
        <a:cs typeface="ＭＳ Ｐゴシック" pitchFamily="-65" charset="-128"/>
      </a:defRPr>
    </a:lvl3pPr>
    <a:lvl4pPr marL="1371600" algn="l" defTabSz="457200" rtl="0" fontAlgn="base">
      <a:spcBef>
        <a:spcPct val="0"/>
      </a:spcBef>
      <a:spcAft>
        <a:spcPct val="0"/>
      </a:spcAft>
      <a:defRPr kern="1200">
        <a:solidFill>
          <a:schemeClr val="tx1"/>
        </a:solidFill>
        <a:latin typeface="Arial" pitchFamily="-65" charset="0"/>
        <a:ea typeface="ＭＳ Ｐゴシック" pitchFamily="-65" charset="-128"/>
        <a:cs typeface="ＭＳ Ｐゴシック" pitchFamily="-65" charset="-128"/>
      </a:defRPr>
    </a:lvl4pPr>
    <a:lvl5pPr marL="1828800" algn="l" defTabSz="457200" rtl="0" fontAlgn="base">
      <a:spcBef>
        <a:spcPct val="0"/>
      </a:spcBef>
      <a:spcAft>
        <a:spcPct val="0"/>
      </a:spcAft>
      <a:defRPr kern="1200">
        <a:solidFill>
          <a:schemeClr val="tx1"/>
        </a:solidFill>
        <a:latin typeface="Arial" pitchFamily="-65" charset="0"/>
        <a:ea typeface="ＭＳ Ｐゴシック" pitchFamily="-65" charset="-128"/>
        <a:cs typeface="ＭＳ Ｐゴシック" pitchFamily="-65" charset="-128"/>
      </a:defRPr>
    </a:lvl5pPr>
    <a:lvl6pPr marL="2286000" algn="l" defTabSz="457200" rtl="0" eaLnBrk="1" latinLnBrk="0" hangingPunct="1">
      <a:defRPr kern="1200">
        <a:solidFill>
          <a:schemeClr val="tx1"/>
        </a:solidFill>
        <a:latin typeface="Arial" pitchFamily="-65" charset="0"/>
        <a:ea typeface="ＭＳ Ｐゴシック" pitchFamily="-65" charset="-128"/>
        <a:cs typeface="ＭＳ Ｐゴシック" pitchFamily="-65" charset="-128"/>
      </a:defRPr>
    </a:lvl6pPr>
    <a:lvl7pPr marL="2743200" algn="l" defTabSz="457200" rtl="0" eaLnBrk="1" latinLnBrk="0" hangingPunct="1">
      <a:defRPr kern="1200">
        <a:solidFill>
          <a:schemeClr val="tx1"/>
        </a:solidFill>
        <a:latin typeface="Arial" pitchFamily="-65" charset="0"/>
        <a:ea typeface="ＭＳ Ｐゴシック" pitchFamily="-65" charset="-128"/>
        <a:cs typeface="ＭＳ Ｐゴシック" pitchFamily="-65" charset="-128"/>
      </a:defRPr>
    </a:lvl7pPr>
    <a:lvl8pPr marL="3200400" algn="l" defTabSz="457200" rtl="0" eaLnBrk="1" latinLnBrk="0" hangingPunct="1">
      <a:defRPr kern="1200">
        <a:solidFill>
          <a:schemeClr val="tx1"/>
        </a:solidFill>
        <a:latin typeface="Arial" pitchFamily="-65" charset="0"/>
        <a:ea typeface="ＭＳ Ｐゴシック" pitchFamily="-65" charset="-128"/>
        <a:cs typeface="ＭＳ Ｐゴシック" pitchFamily="-65" charset="-128"/>
      </a:defRPr>
    </a:lvl8pPr>
    <a:lvl9pPr marL="3657600" algn="l" defTabSz="457200" rtl="0" eaLnBrk="1" latinLnBrk="0" hangingPunct="1">
      <a:defRPr kern="1200">
        <a:solidFill>
          <a:schemeClr val="tx1"/>
        </a:solidFill>
        <a:latin typeface="Arial" pitchFamily="-65" charset="0"/>
        <a:ea typeface="ＭＳ Ｐゴシック" pitchFamily="-65" charset="-128"/>
        <a:cs typeface="ＭＳ Ｐゴシック" pitchFamily="-65" charset="-128"/>
      </a:defRPr>
    </a:lvl9pPr>
  </p:defaultTextStyle>
  <p:extLst>
    <p:ext uri="{521415D9-36F7-43E2-AB2F-B90AF26B5E84}">
      <p14:sectionLst xmlns:p14="http://schemas.microsoft.com/office/powerpoint/2010/main">
        <p14:section name="Terminology" id="{15E63124-82AF-E64E-B98C-A07516C103BC}">
          <p14:sldIdLst>
            <p14:sldId id="280"/>
            <p14:sldId id="278"/>
            <p14:sldId id="279"/>
            <p14:sldId id="256"/>
            <p14:sldId id="257"/>
            <p14:sldId id="258"/>
            <p14:sldId id="259"/>
            <p14:sldId id="264"/>
            <p14:sldId id="260"/>
            <p14:sldId id="261"/>
            <p14:sldId id="265"/>
            <p14:sldId id="262"/>
            <p14:sldId id="263"/>
          </p14:sldIdLst>
        </p14:section>
        <p14:section name="How SSH with a Private Key Works" id="{211B53D9-6C9B-6649-ACEE-736105B68C7D}">
          <p14:sldIdLst>
            <p14:sldId id="266"/>
            <p14:sldId id="267"/>
            <p14:sldId id="268"/>
            <p14:sldId id="269"/>
            <p14:sldId id="270"/>
            <p14:sldId id="271"/>
          </p14:sldIdLst>
        </p14:section>
        <p14:section name="Expiration" id="{9877FA14-200F-774A-AE60-63EFA3596648}">
          <p14:sldIdLst>
            <p14:sldId id="272"/>
            <p14:sldId id="273"/>
            <p14:sldId id="275"/>
            <p14:sldId id="277"/>
            <p14:sldId id="27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0"/>
    <a:srgbClr val="FFFFFF"/>
    <a:srgbClr val="FFCC66"/>
    <a:srgbClr val="FFFFCC"/>
    <a:srgbClr val="00FF00"/>
    <a:srgbClr val="004080"/>
    <a:srgbClr val="FF0000"/>
    <a:srgbClr val="408000"/>
    <a:srgbClr val="00804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78" autoAdjust="0"/>
    <p:restoredTop sz="45839" autoAdjust="0"/>
  </p:normalViewPr>
  <p:slideViewPr>
    <p:cSldViewPr snapToGrid="0" snapToObjects="1">
      <p:cViewPr varScale="1">
        <p:scale>
          <a:sx n="40" d="100"/>
          <a:sy n="40" d="100"/>
        </p:scale>
        <p:origin x="1926" y="4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35B5BF-57EC-A34C-9F07-AD3941C123A0}" type="datetimeFigureOut">
              <a:rPr lang="en-US" smtClean="0"/>
              <a:t>9/21/2015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D81C80-8AE6-7948-879D-1FD0AFFBF673}" type="slidenum">
              <a:rPr lang="en-US" smtClean="0"/>
              <a:t>‹#›</a:t>
            </a:fld>
            <a:endParaRPr lang="en-US"/>
          </a:p>
        </p:txBody>
      </p:sp>
    </p:spTree>
    <p:extLst>
      <p:ext uri="{BB962C8B-B14F-4D97-AF65-F5344CB8AC3E}">
        <p14:creationId xmlns:p14="http://schemas.microsoft.com/office/powerpoint/2010/main" val="3963930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DDCE9A-99A8-D048-8D2E-6A24C84AF8DB}" type="datetimeFigureOut">
              <a:rPr lang="en-US" smtClean="0"/>
              <a:t>9/21/2015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F70022-842A-9E49-B39A-A69796940964}" type="slidenum">
              <a:rPr lang="en-US" smtClean="0"/>
              <a:t>‹#›</a:t>
            </a:fld>
            <a:endParaRPr lang="en-US"/>
          </a:p>
        </p:txBody>
      </p:sp>
    </p:spTree>
    <p:extLst>
      <p:ext uri="{BB962C8B-B14F-4D97-AF65-F5344CB8AC3E}">
        <p14:creationId xmlns:p14="http://schemas.microsoft.com/office/powerpoint/2010/main" val="6947269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F70022-842A-9E49-B39A-A69796940964}" type="slidenum">
              <a:rPr lang="en-US" smtClean="0"/>
              <a:t>2</a:t>
            </a:fld>
            <a:endParaRPr lang="en-US"/>
          </a:p>
        </p:txBody>
      </p:sp>
    </p:spTree>
    <p:extLst>
      <p:ext uri="{BB962C8B-B14F-4D97-AF65-F5344CB8AC3E}">
        <p14:creationId xmlns:p14="http://schemas.microsoft.com/office/powerpoint/2010/main" val="3742768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F70022-842A-9E49-B39A-A69796940964}" type="slidenum">
              <a:rPr lang="en-US" smtClean="0"/>
              <a:t>3</a:t>
            </a:fld>
            <a:endParaRPr lang="en-US"/>
          </a:p>
        </p:txBody>
      </p:sp>
    </p:spTree>
    <p:extLst>
      <p:ext uri="{BB962C8B-B14F-4D97-AF65-F5344CB8AC3E}">
        <p14:creationId xmlns:p14="http://schemas.microsoft.com/office/powerpoint/2010/main" val="4114865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F70022-842A-9E49-B39A-A69796940964}" type="slidenum">
              <a:rPr lang="en-US" smtClean="0"/>
              <a:t>14</a:t>
            </a:fld>
            <a:endParaRPr lang="en-US"/>
          </a:p>
        </p:txBody>
      </p:sp>
    </p:spTree>
    <p:extLst>
      <p:ext uri="{BB962C8B-B14F-4D97-AF65-F5344CB8AC3E}">
        <p14:creationId xmlns:p14="http://schemas.microsoft.com/office/powerpoint/2010/main" val="3768534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GENI resources are provided</a:t>
            </a:r>
            <a:r>
              <a:rPr lang="en-US" baseline="0" dirty="0" smtClean="0"/>
              <a:t> for free on a first-come-first-serve basis.  GENI uses expiration times to ensure resources are returned to the pool of available resources for use by other experimenters.  To prevent reserved resources from returning to the pool, an experimenter must renew their resources before they expire.</a:t>
            </a:r>
          </a:p>
          <a:p>
            <a:endParaRPr lang="en-US" dirty="0"/>
          </a:p>
        </p:txBody>
      </p:sp>
      <p:sp>
        <p:nvSpPr>
          <p:cNvPr id="4" name="Slide Number Placeholder 3"/>
          <p:cNvSpPr>
            <a:spLocks noGrp="1"/>
          </p:cNvSpPr>
          <p:nvPr>
            <p:ph type="sldNum" sz="quarter" idx="10"/>
          </p:nvPr>
        </p:nvSpPr>
        <p:spPr/>
        <p:txBody>
          <a:bodyPr/>
          <a:lstStyle/>
          <a:p>
            <a:fld id="{CFF70022-842A-9E49-B39A-A69796940964}" type="slidenum">
              <a:rPr lang="en-US" smtClean="0"/>
              <a:t>20</a:t>
            </a:fld>
            <a:endParaRPr lang="en-US"/>
          </a:p>
        </p:txBody>
      </p:sp>
    </p:spTree>
    <p:extLst>
      <p:ext uri="{BB962C8B-B14F-4D97-AF65-F5344CB8AC3E}">
        <p14:creationId xmlns:p14="http://schemas.microsoft.com/office/powerpoint/2010/main" val="2718924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Resources have an expiration that is | bound by an individual aggregate’s limit. | In addition, resources are reserved within a slice and the resource reservation’s expiration time |  can not be any later than the slice’s expiration time.  </a:t>
            </a:r>
          </a:p>
          <a:p>
            <a:endParaRPr lang="en-US" baseline="0" dirty="0" smtClean="0"/>
          </a:p>
          <a:p>
            <a:r>
              <a:rPr lang="en-US" baseline="0" dirty="0" smtClean="0"/>
              <a:t>Moreover, different resources within the same slice may have distinct expiration times.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In turn, the slice’s expiration time | can not be any later than the project’s expiration time (if it has one). </a:t>
            </a:r>
          </a:p>
          <a:p>
            <a:r>
              <a:rPr lang="en-US" baseline="0" dirty="0" smtClean="0"/>
              <a:t>| So in general, to renew your reservation, you must renew (or extend the expiration time) of </a:t>
            </a:r>
            <a:r>
              <a:rPr lang="en-US" b="1" baseline="0" dirty="0" smtClean="0"/>
              <a:t>both</a:t>
            </a:r>
            <a:r>
              <a:rPr lang="en-US" baseline="0" dirty="0" smtClean="0"/>
              <a:t> the resource reservation and the slice containing those resources.</a:t>
            </a:r>
            <a:endParaRPr lang="en-US" dirty="0"/>
          </a:p>
        </p:txBody>
      </p:sp>
      <p:sp>
        <p:nvSpPr>
          <p:cNvPr id="4" name="Slide Number Placeholder 3"/>
          <p:cNvSpPr>
            <a:spLocks noGrp="1"/>
          </p:cNvSpPr>
          <p:nvPr>
            <p:ph type="sldNum" sz="quarter" idx="10"/>
          </p:nvPr>
        </p:nvSpPr>
        <p:spPr/>
        <p:txBody>
          <a:bodyPr/>
          <a:lstStyle/>
          <a:p>
            <a:fld id="{CFF70022-842A-9E49-B39A-A69796940964}" type="slidenum">
              <a:rPr lang="en-US" smtClean="0"/>
              <a:t>21</a:t>
            </a:fld>
            <a:endParaRPr lang="en-US"/>
          </a:p>
        </p:txBody>
      </p:sp>
    </p:spTree>
    <p:extLst>
      <p:ext uri="{BB962C8B-B14F-4D97-AF65-F5344CB8AC3E}">
        <p14:creationId xmlns:p14="http://schemas.microsoft.com/office/powerpoint/2010/main" val="2205152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GENI resources are provided</a:t>
            </a:r>
            <a:r>
              <a:rPr lang="en-US" baseline="0" dirty="0" smtClean="0"/>
              <a:t> for free on a first-come-first-serve basis.  GENI uses expiration times to ensure resources are returned to the pool of available resources for use by other experimenters.  To prevent reserved resources from returning to the pool, an experimenter must renew their resources before they expire.</a:t>
            </a:r>
          </a:p>
          <a:p>
            <a:endParaRPr lang="en-US" dirty="0"/>
          </a:p>
        </p:txBody>
      </p:sp>
      <p:sp>
        <p:nvSpPr>
          <p:cNvPr id="4" name="Slide Number Placeholder 3"/>
          <p:cNvSpPr>
            <a:spLocks noGrp="1"/>
          </p:cNvSpPr>
          <p:nvPr>
            <p:ph type="sldNum" sz="quarter" idx="10"/>
          </p:nvPr>
        </p:nvSpPr>
        <p:spPr/>
        <p:txBody>
          <a:bodyPr/>
          <a:lstStyle/>
          <a:p>
            <a:fld id="{CFF70022-842A-9E49-B39A-A69796940964}" type="slidenum">
              <a:rPr lang="en-US" smtClean="0"/>
              <a:t>22</a:t>
            </a:fld>
            <a:endParaRPr lang="en-US"/>
          </a:p>
        </p:txBody>
      </p:sp>
    </p:spTree>
    <p:extLst>
      <p:ext uri="{BB962C8B-B14F-4D97-AF65-F5344CB8AC3E}">
        <p14:creationId xmlns:p14="http://schemas.microsoft.com/office/powerpoint/2010/main" val="2501340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390" name="Rectangle 6"/>
          <p:cNvSpPr>
            <a:spLocks noGrp="1" noChangeArrowheads="1"/>
          </p:cNvSpPr>
          <p:nvPr>
            <p:ph type="ctrTitle"/>
          </p:nvPr>
        </p:nvSpPr>
        <p:spPr>
          <a:xfrm>
            <a:off x="685800" y="1085854"/>
            <a:ext cx="7772400" cy="1102519"/>
          </a:xfrm>
        </p:spPr>
        <p:txBody>
          <a:bodyPr/>
          <a:lstStyle>
            <a:lvl1pPr>
              <a:defRPr sz="3200">
                <a:solidFill>
                  <a:srgbClr val="1C1C1C"/>
                </a:solidFill>
              </a:defRPr>
            </a:lvl1pPr>
          </a:lstStyle>
          <a:p>
            <a:r>
              <a:rPr lang="en-US" smtClean="0"/>
              <a:t>Click to edit Master title style</a:t>
            </a:r>
            <a:endParaRPr lang="en-US" dirty="0"/>
          </a:p>
        </p:txBody>
      </p:sp>
      <p:sp>
        <p:nvSpPr>
          <p:cNvPr id="16395" name="Rectangle 11"/>
          <p:cNvSpPr>
            <a:spLocks noGrp="1" noChangeArrowheads="1"/>
          </p:cNvSpPr>
          <p:nvPr>
            <p:ph type="subTitle" sz="quarter" idx="1"/>
          </p:nvPr>
        </p:nvSpPr>
        <p:spPr>
          <a:xfrm>
            <a:off x="2057400" y="3371850"/>
            <a:ext cx="6400800" cy="1314450"/>
          </a:xfrm>
        </p:spPr>
        <p:txBody>
          <a:bodyPr/>
          <a:lstStyle>
            <a:lvl1pPr marL="0" indent="0" algn="r">
              <a:buFontTx/>
              <a:buNone/>
              <a:defRPr>
                <a:solidFill>
                  <a:srgbClr val="4D4D4D"/>
                </a:solidFill>
              </a:defRPr>
            </a:lvl1pPr>
          </a:lstStyle>
          <a:p>
            <a:r>
              <a:rPr lang="en-US" smtClean="0"/>
              <a:t>Click to edit Master subtitle style</a:t>
            </a:r>
            <a:endParaRPr lang="en-US"/>
          </a:p>
        </p:txBody>
      </p:sp>
      <p:sp>
        <p:nvSpPr>
          <p:cNvPr id="4" name="Footer Placeholder 1"/>
          <p:cNvSpPr>
            <a:spLocks noGrp="1"/>
          </p:cNvSpPr>
          <p:nvPr>
            <p:ph type="ftr" sz="quarter" idx="3"/>
          </p:nvPr>
        </p:nvSpPr>
        <p:spPr>
          <a:xfrm>
            <a:off x="2343701" y="4767264"/>
            <a:ext cx="4504079"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Cloud Security Pedagogy Workshop – July 16, 2015</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114550" cy="4743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191250" cy="4743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3"/>
            <a:ext cx="2133600" cy="274637"/>
          </a:xfrm>
          <a:prstGeom prst="rect">
            <a:avLst/>
          </a:prstGeom>
        </p:spPr>
        <p:txBody>
          <a:bodyPr/>
          <a:lstStyle/>
          <a:p>
            <a:fld id="{C7568D81-38E2-2F4F-965F-43818BDC058E}" type="datetimeFigureOut">
              <a:rPr lang="en-US" smtClean="0"/>
              <a:t>9/21/2015</a:t>
            </a:fld>
            <a:endParaRPr lang="en-US"/>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p>
            <a:fld id="{6C8ED8DD-E9F4-C049-9B5D-5C3DDF5A45FC}" type="slidenum">
              <a:rPr lang="en-US" smtClean="0"/>
              <a:t>‹#›</a:t>
            </a:fld>
            <a:endParaRPr lang="en-US"/>
          </a:p>
        </p:txBody>
      </p:sp>
    </p:spTree>
    <p:extLst>
      <p:ext uri="{BB962C8B-B14F-4D97-AF65-F5344CB8AC3E}">
        <p14:creationId xmlns:p14="http://schemas.microsoft.com/office/powerpoint/2010/main" val="839311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4637"/>
          </a:xfrm>
          <a:prstGeom prst="rect">
            <a:avLst/>
          </a:prstGeom>
        </p:spPr>
        <p:txBody>
          <a:bodyPr/>
          <a:lstStyle/>
          <a:p>
            <a:fld id="{C7568D81-38E2-2F4F-965F-43818BDC058E}" type="datetimeFigureOut">
              <a:rPr lang="en-US" smtClean="0"/>
              <a:t>9/21/2015</a:t>
            </a:fld>
            <a:endParaRPr lang="en-US"/>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p>
            <a:fld id="{6C8ED8DD-E9F4-C049-9B5D-5C3DDF5A45FC}" type="slidenum">
              <a:rPr lang="en-US" smtClean="0"/>
              <a:t>‹#›</a:t>
            </a:fld>
            <a:endParaRPr lang="en-US"/>
          </a:p>
        </p:txBody>
      </p:sp>
    </p:spTree>
    <p:extLst>
      <p:ext uri="{BB962C8B-B14F-4D97-AF65-F5344CB8AC3E}">
        <p14:creationId xmlns:p14="http://schemas.microsoft.com/office/powerpoint/2010/main" val="664251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3"/>
            <a:ext cx="2133600" cy="274637"/>
          </a:xfrm>
          <a:prstGeom prst="rect">
            <a:avLst/>
          </a:prstGeom>
        </p:spPr>
        <p:txBody>
          <a:bodyPr/>
          <a:lstStyle/>
          <a:p>
            <a:fld id="{C7568D81-38E2-2F4F-965F-43818BDC058E}" type="datetimeFigureOut">
              <a:rPr lang="en-US" smtClean="0"/>
              <a:t>9/21/2015</a:t>
            </a:fld>
            <a:endParaRPr lang="en-US"/>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p>
            <a:fld id="{6C8ED8DD-E9F4-C049-9B5D-5C3DDF5A45FC}" type="slidenum">
              <a:rPr lang="en-US" smtClean="0"/>
              <a:t>‹#›</a:t>
            </a:fld>
            <a:endParaRPr lang="en-US"/>
          </a:p>
        </p:txBody>
      </p:sp>
    </p:spTree>
    <p:extLst>
      <p:ext uri="{BB962C8B-B14F-4D97-AF65-F5344CB8AC3E}">
        <p14:creationId xmlns:p14="http://schemas.microsoft.com/office/powerpoint/2010/main" val="2542190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3"/>
            <a:ext cx="2133600" cy="274637"/>
          </a:xfrm>
          <a:prstGeom prst="rect">
            <a:avLst/>
          </a:prstGeom>
        </p:spPr>
        <p:txBody>
          <a:bodyPr/>
          <a:lstStyle/>
          <a:p>
            <a:fld id="{C7568D81-38E2-2F4F-965F-43818BDC058E}" type="datetimeFigureOut">
              <a:rPr lang="en-US" smtClean="0"/>
              <a:t>9/21/2015</a:t>
            </a:fld>
            <a:endParaRPr lang="en-US"/>
          </a:p>
        </p:txBody>
      </p:sp>
      <p:sp>
        <p:nvSpPr>
          <p:cNvPr id="6" name="Footer Placeholder 5"/>
          <p:cNvSpPr>
            <a:spLocks noGrp="1"/>
          </p:cNvSpPr>
          <p:nvPr>
            <p:ph type="ftr" sz="quarter" idx="11"/>
          </p:nvPr>
        </p:nvSpPr>
        <p:spPr>
          <a:xfrm>
            <a:off x="3124200" y="4767263"/>
            <a:ext cx="2895600" cy="274637"/>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4637"/>
          </a:xfrm>
          <a:prstGeom prst="rect">
            <a:avLst/>
          </a:prstGeom>
        </p:spPr>
        <p:txBody>
          <a:bodyPr/>
          <a:lstStyle/>
          <a:p>
            <a:fld id="{6C8ED8DD-E9F4-C049-9B5D-5C3DDF5A45FC}" type="slidenum">
              <a:rPr lang="en-US" smtClean="0"/>
              <a:t>‹#›</a:t>
            </a:fld>
            <a:endParaRPr lang="en-US"/>
          </a:p>
        </p:txBody>
      </p:sp>
    </p:spTree>
    <p:extLst>
      <p:ext uri="{BB962C8B-B14F-4D97-AF65-F5344CB8AC3E}">
        <p14:creationId xmlns:p14="http://schemas.microsoft.com/office/powerpoint/2010/main" val="3629240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3"/>
            <a:ext cx="2133600" cy="274637"/>
          </a:xfrm>
          <a:prstGeom prst="rect">
            <a:avLst/>
          </a:prstGeom>
        </p:spPr>
        <p:txBody>
          <a:bodyPr/>
          <a:lstStyle/>
          <a:p>
            <a:fld id="{C7568D81-38E2-2F4F-965F-43818BDC058E}" type="datetimeFigureOut">
              <a:rPr lang="en-US" smtClean="0"/>
              <a:t>9/21/2015</a:t>
            </a:fld>
            <a:endParaRPr lang="en-US"/>
          </a:p>
        </p:txBody>
      </p:sp>
      <p:sp>
        <p:nvSpPr>
          <p:cNvPr id="8" name="Footer Placeholder 7"/>
          <p:cNvSpPr>
            <a:spLocks noGrp="1"/>
          </p:cNvSpPr>
          <p:nvPr>
            <p:ph type="ftr" sz="quarter" idx="11"/>
          </p:nvPr>
        </p:nvSpPr>
        <p:spPr>
          <a:xfrm>
            <a:off x="3124200" y="4767263"/>
            <a:ext cx="2895600" cy="274637"/>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4637"/>
          </a:xfrm>
          <a:prstGeom prst="rect">
            <a:avLst/>
          </a:prstGeom>
        </p:spPr>
        <p:txBody>
          <a:bodyPr/>
          <a:lstStyle/>
          <a:p>
            <a:fld id="{6C8ED8DD-E9F4-C049-9B5D-5C3DDF5A45FC}" type="slidenum">
              <a:rPr lang="en-US" smtClean="0"/>
              <a:t>‹#›</a:t>
            </a:fld>
            <a:endParaRPr lang="en-US"/>
          </a:p>
        </p:txBody>
      </p:sp>
    </p:spTree>
    <p:extLst>
      <p:ext uri="{BB962C8B-B14F-4D97-AF65-F5344CB8AC3E}">
        <p14:creationId xmlns:p14="http://schemas.microsoft.com/office/powerpoint/2010/main" val="3644887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767263"/>
            <a:ext cx="2133600" cy="274637"/>
          </a:xfrm>
          <a:prstGeom prst="rect">
            <a:avLst/>
          </a:prstGeom>
        </p:spPr>
        <p:txBody>
          <a:bodyPr/>
          <a:lstStyle/>
          <a:p>
            <a:fld id="{C7568D81-38E2-2F4F-965F-43818BDC058E}" type="datetimeFigureOut">
              <a:rPr lang="en-US" smtClean="0"/>
              <a:t>9/21/2015</a:t>
            </a:fld>
            <a:endParaRPr lang="en-US"/>
          </a:p>
        </p:txBody>
      </p:sp>
      <p:sp>
        <p:nvSpPr>
          <p:cNvPr id="4" name="Footer Placeholder 3"/>
          <p:cNvSpPr>
            <a:spLocks noGrp="1"/>
          </p:cNvSpPr>
          <p:nvPr>
            <p:ph type="ftr" sz="quarter" idx="11"/>
          </p:nvPr>
        </p:nvSpPr>
        <p:spPr>
          <a:xfrm>
            <a:off x="3124200" y="4767263"/>
            <a:ext cx="2895600" cy="274637"/>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4637"/>
          </a:xfrm>
          <a:prstGeom prst="rect">
            <a:avLst/>
          </a:prstGeom>
        </p:spPr>
        <p:txBody>
          <a:bodyPr/>
          <a:lstStyle/>
          <a:p>
            <a:fld id="{6C8ED8DD-E9F4-C049-9B5D-5C3DDF5A45FC}" type="slidenum">
              <a:rPr lang="en-US" smtClean="0"/>
              <a:t>‹#›</a:t>
            </a:fld>
            <a:endParaRPr lang="en-US"/>
          </a:p>
        </p:txBody>
      </p:sp>
    </p:spTree>
    <p:extLst>
      <p:ext uri="{BB962C8B-B14F-4D97-AF65-F5344CB8AC3E}">
        <p14:creationId xmlns:p14="http://schemas.microsoft.com/office/powerpoint/2010/main" val="3537708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4637"/>
          </a:xfrm>
          <a:prstGeom prst="rect">
            <a:avLst/>
          </a:prstGeom>
        </p:spPr>
        <p:txBody>
          <a:bodyPr/>
          <a:lstStyle/>
          <a:p>
            <a:fld id="{C7568D81-38E2-2F4F-965F-43818BDC058E}" type="datetimeFigureOut">
              <a:rPr lang="en-US" smtClean="0"/>
              <a:t>9/21/2015</a:t>
            </a:fld>
            <a:endParaRPr lang="en-US"/>
          </a:p>
        </p:txBody>
      </p:sp>
      <p:sp>
        <p:nvSpPr>
          <p:cNvPr id="3" name="Footer Placeholder 2"/>
          <p:cNvSpPr>
            <a:spLocks noGrp="1"/>
          </p:cNvSpPr>
          <p:nvPr>
            <p:ph type="ftr" sz="quarter" idx="11"/>
          </p:nvPr>
        </p:nvSpPr>
        <p:spPr>
          <a:xfrm>
            <a:off x="3124200" y="4767263"/>
            <a:ext cx="28956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4637"/>
          </a:xfrm>
          <a:prstGeom prst="rect">
            <a:avLst/>
          </a:prstGeom>
        </p:spPr>
        <p:txBody>
          <a:bodyPr/>
          <a:lstStyle/>
          <a:p>
            <a:fld id="{6C8ED8DD-E9F4-C049-9B5D-5C3DDF5A45FC}" type="slidenum">
              <a:rPr lang="en-US" smtClean="0"/>
              <a:t>‹#›</a:t>
            </a:fld>
            <a:endParaRPr lang="en-US"/>
          </a:p>
        </p:txBody>
      </p:sp>
    </p:spTree>
    <p:extLst>
      <p:ext uri="{BB962C8B-B14F-4D97-AF65-F5344CB8AC3E}">
        <p14:creationId xmlns:p14="http://schemas.microsoft.com/office/powerpoint/2010/main" val="1690048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4637"/>
          </a:xfrm>
          <a:prstGeom prst="rect">
            <a:avLst/>
          </a:prstGeom>
        </p:spPr>
        <p:txBody>
          <a:bodyPr/>
          <a:lstStyle/>
          <a:p>
            <a:fld id="{C7568D81-38E2-2F4F-965F-43818BDC058E}" type="datetimeFigureOut">
              <a:rPr lang="en-US" smtClean="0"/>
              <a:t>9/21/2015</a:t>
            </a:fld>
            <a:endParaRPr lang="en-US"/>
          </a:p>
        </p:txBody>
      </p:sp>
      <p:sp>
        <p:nvSpPr>
          <p:cNvPr id="6" name="Footer Placeholder 5"/>
          <p:cNvSpPr>
            <a:spLocks noGrp="1"/>
          </p:cNvSpPr>
          <p:nvPr>
            <p:ph type="ftr" sz="quarter" idx="11"/>
          </p:nvPr>
        </p:nvSpPr>
        <p:spPr>
          <a:xfrm>
            <a:off x="3124200" y="4767263"/>
            <a:ext cx="2895600" cy="274637"/>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4637"/>
          </a:xfrm>
          <a:prstGeom prst="rect">
            <a:avLst/>
          </a:prstGeom>
        </p:spPr>
        <p:txBody>
          <a:bodyPr/>
          <a:lstStyle/>
          <a:p>
            <a:fld id="{6C8ED8DD-E9F4-C049-9B5D-5C3DDF5A45FC}" type="slidenum">
              <a:rPr lang="en-US" smtClean="0"/>
              <a:t>‹#›</a:t>
            </a:fld>
            <a:endParaRPr lang="en-US"/>
          </a:p>
        </p:txBody>
      </p:sp>
    </p:spTree>
    <p:extLst>
      <p:ext uri="{BB962C8B-B14F-4D97-AF65-F5344CB8AC3E}">
        <p14:creationId xmlns:p14="http://schemas.microsoft.com/office/powerpoint/2010/main" val="2224122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4637"/>
          </a:xfrm>
          <a:prstGeom prst="rect">
            <a:avLst/>
          </a:prstGeom>
        </p:spPr>
        <p:txBody>
          <a:bodyPr/>
          <a:lstStyle/>
          <a:p>
            <a:fld id="{C7568D81-38E2-2F4F-965F-43818BDC058E}" type="datetimeFigureOut">
              <a:rPr lang="en-US" smtClean="0"/>
              <a:t>9/21/2015</a:t>
            </a:fld>
            <a:endParaRPr lang="en-US"/>
          </a:p>
        </p:txBody>
      </p:sp>
      <p:sp>
        <p:nvSpPr>
          <p:cNvPr id="6" name="Footer Placeholder 5"/>
          <p:cNvSpPr>
            <a:spLocks noGrp="1"/>
          </p:cNvSpPr>
          <p:nvPr>
            <p:ph type="ftr" sz="quarter" idx="11"/>
          </p:nvPr>
        </p:nvSpPr>
        <p:spPr>
          <a:xfrm>
            <a:off x="3124200" y="4767263"/>
            <a:ext cx="2895600" cy="274637"/>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4637"/>
          </a:xfrm>
          <a:prstGeom prst="rect">
            <a:avLst/>
          </a:prstGeom>
        </p:spPr>
        <p:txBody>
          <a:bodyPr/>
          <a:lstStyle/>
          <a:p>
            <a:fld id="{6C8ED8DD-E9F4-C049-9B5D-5C3DDF5A45FC}" type="slidenum">
              <a:rPr lang="en-US" smtClean="0"/>
              <a:t>‹#›</a:t>
            </a:fld>
            <a:endParaRPr lang="en-US"/>
          </a:p>
        </p:txBody>
      </p:sp>
    </p:spTree>
    <p:extLst>
      <p:ext uri="{BB962C8B-B14F-4D97-AF65-F5344CB8AC3E}">
        <p14:creationId xmlns:p14="http://schemas.microsoft.com/office/powerpoint/2010/main" val="30002286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4637"/>
          </a:xfrm>
          <a:prstGeom prst="rect">
            <a:avLst/>
          </a:prstGeom>
        </p:spPr>
        <p:txBody>
          <a:bodyPr/>
          <a:lstStyle/>
          <a:p>
            <a:fld id="{C7568D81-38E2-2F4F-965F-43818BDC058E}" type="datetimeFigureOut">
              <a:rPr lang="en-US" smtClean="0"/>
              <a:t>9/21/2015</a:t>
            </a:fld>
            <a:endParaRPr lang="en-US"/>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p>
            <a:fld id="{6C8ED8DD-E9F4-C049-9B5D-5C3DDF5A45FC}" type="slidenum">
              <a:rPr lang="en-US" smtClean="0"/>
              <a:t>‹#›</a:t>
            </a:fld>
            <a:endParaRPr lang="en-US"/>
          </a:p>
        </p:txBody>
      </p:sp>
    </p:spTree>
    <p:extLst>
      <p:ext uri="{BB962C8B-B14F-4D97-AF65-F5344CB8AC3E}">
        <p14:creationId xmlns:p14="http://schemas.microsoft.com/office/powerpoint/2010/main" val="3918668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4637"/>
          </a:xfrm>
          <a:prstGeom prst="rect">
            <a:avLst/>
          </a:prstGeom>
        </p:spPr>
        <p:txBody>
          <a:bodyPr/>
          <a:lstStyle/>
          <a:p>
            <a:fld id="{C7568D81-38E2-2F4F-965F-43818BDC058E}" type="datetimeFigureOut">
              <a:rPr lang="en-US" smtClean="0"/>
              <a:t>9/21/2015</a:t>
            </a:fld>
            <a:endParaRPr lang="en-US"/>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p>
            <a:fld id="{6C8ED8DD-E9F4-C049-9B5D-5C3DDF5A45FC}" type="slidenum">
              <a:rPr lang="en-US" smtClean="0"/>
              <a:t>‹#›</a:t>
            </a:fld>
            <a:endParaRPr lang="en-US"/>
          </a:p>
        </p:txBody>
      </p:sp>
    </p:spTree>
    <p:extLst>
      <p:ext uri="{BB962C8B-B14F-4D97-AF65-F5344CB8AC3E}">
        <p14:creationId xmlns:p14="http://schemas.microsoft.com/office/powerpoint/2010/main" val="35888756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3"/>
            <a:ext cx="2133600" cy="274637"/>
          </a:xfrm>
          <a:prstGeom prst="rect">
            <a:avLst/>
          </a:prstGeom>
        </p:spPr>
        <p:txBody>
          <a:bodyPr/>
          <a:lstStyle/>
          <a:p>
            <a:fld id="{CC5597D5-9053-314F-887C-04ACACBA52D7}" type="datetimeFigureOut">
              <a:rPr lang="en-US" smtClean="0"/>
              <a:t>9/21/2015</a:t>
            </a:fld>
            <a:endParaRPr lang="en-US"/>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p>
            <a:fld id="{2FEC33D4-A384-094B-8055-F8E8CC4EC7C8}" type="slidenum">
              <a:rPr lang="en-US" smtClean="0"/>
              <a:t>‹#›</a:t>
            </a:fld>
            <a:endParaRPr lang="en-US"/>
          </a:p>
        </p:txBody>
      </p:sp>
    </p:spTree>
    <p:extLst>
      <p:ext uri="{BB962C8B-B14F-4D97-AF65-F5344CB8AC3E}">
        <p14:creationId xmlns:p14="http://schemas.microsoft.com/office/powerpoint/2010/main" val="9888260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4637"/>
          </a:xfrm>
          <a:prstGeom prst="rect">
            <a:avLst/>
          </a:prstGeom>
        </p:spPr>
        <p:txBody>
          <a:bodyPr/>
          <a:lstStyle/>
          <a:p>
            <a:fld id="{CC5597D5-9053-314F-887C-04ACACBA52D7}" type="datetimeFigureOut">
              <a:rPr lang="en-US" smtClean="0"/>
              <a:t>9/21/2015</a:t>
            </a:fld>
            <a:endParaRPr lang="en-US"/>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p>
            <a:fld id="{2FEC33D4-A384-094B-8055-F8E8CC4EC7C8}" type="slidenum">
              <a:rPr lang="en-US" smtClean="0"/>
              <a:t>‹#›</a:t>
            </a:fld>
            <a:endParaRPr lang="en-US"/>
          </a:p>
        </p:txBody>
      </p:sp>
    </p:spTree>
    <p:extLst>
      <p:ext uri="{BB962C8B-B14F-4D97-AF65-F5344CB8AC3E}">
        <p14:creationId xmlns:p14="http://schemas.microsoft.com/office/powerpoint/2010/main" val="9334427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3"/>
            <a:ext cx="2133600" cy="274637"/>
          </a:xfrm>
          <a:prstGeom prst="rect">
            <a:avLst/>
          </a:prstGeom>
        </p:spPr>
        <p:txBody>
          <a:bodyPr/>
          <a:lstStyle/>
          <a:p>
            <a:fld id="{CC5597D5-9053-314F-887C-04ACACBA52D7}" type="datetimeFigureOut">
              <a:rPr lang="en-US" smtClean="0"/>
              <a:t>9/21/2015</a:t>
            </a:fld>
            <a:endParaRPr lang="en-US"/>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p>
            <a:fld id="{2FEC33D4-A384-094B-8055-F8E8CC4EC7C8}" type="slidenum">
              <a:rPr lang="en-US" smtClean="0"/>
              <a:t>‹#›</a:t>
            </a:fld>
            <a:endParaRPr lang="en-US"/>
          </a:p>
        </p:txBody>
      </p:sp>
    </p:spTree>
    <p:extLst>
      <p:ext uri="{BB962C8B-B14F-4D97-AF65-F5344CB8AC3E}">
        <p14:creationId xmlns:p14="http://schemas.microsoft.com/office/powerpoint/2010/main" val="34784520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3"/>
            <a:ext cx="2133600" cy="274637"/>
          </a:xfrm>
          <a:prstGeom prst="rect">
            <a:avLst/>
          </a:prstGeom>
        </p:spPr>
        <p:txBody>
          <a:bodyPr/>
          <a:lstStyle/>
          <a:p>
            <a:fld id="{CC5597D5-9053-314F-887C-04ACACBA52D7}" type="datetimeFigureOut">
              <a:rPr lang="en-US" smtClean="0"/>
              <a:t>9/21/2015</a:t>
            </a:fld>
            <a:endParaRPr lang="en-US"/>
          </a:p>
        </p:txBody>
      </p:sp>
      <p:sp>
        <p:nvSpPr>
          <p:cNvPr id="6" name="Footer Placeholder 5"/>
          <p:cNvSpPr>
            <a:spLocks noGrp="1"/>
          </p:cNvSpPr>
          <p:nvPr>
            <p:ph type="ftr" sz="quarter" idx="11"/>
          </p:nvPr>
        </p:nvSpPr>
        <p:spPr>
          <a:xfrm>
            <a:off x="3124200" y="4767263"/>
            <a:ext cx="2895600" cy="274637"/>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4637"/>
          </a:xfrm>
          <a:prstGeom prst="rect">
            <a:avLst/>
          </a:prstGeom>
        </p:spPr>
        <p:txBody>
          <a:bodyPr/>
          <a:lstStyle/>
          <a:p>
            <a:fld id="{2FEC33D4-A384-094B-8055-F8E8CC4EC7C8}" type="slidenum">
              <a:rPr lang="en-US" smtClean="0"/>
              <a:t>‹#›</a:t>
            </a:fld>
            <a:endParaRPr lang="en-US"/>
          </a:p>
        </p:txBody>
      </p:sp>
    </p:spTree>
    <p:extLst>
      <p:ext uri="{BB962C8B-B14F-4D97-AF65-F5344CB8AC3E}">
        <p14:creationId xmlns:p14="http://schemas.microsoft.com/office/powerpoint/2010/main" val="29733779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3"/>
            <a:ext cx="2133600" cy="274637"/>
          </a:xfrm>
          <a:prstGeom prst="rect">
            <a:avLst/>
          </a:prstGeom>
        </p:spPr>
        <p:txBody>
          <a:bodyPr/>
          <a:lstStyle/>
          <a:p>
            <a:fld id="{CC5597D5-9053-314F-887C-04ACACBA52D7}" type="datetimeFigureOut">
              <a:rPr lang="en-US" smtClean="0"/>
              <a:t>9/21/2015</a:t>
            </a:fld>
            <a:endParaRPr lang="en-US"/>
          </a:p>
        </p:txBody>
      </p:sp>
      <p:sp>
        <p:nvSpPr>
          <p:cNvPr id="8" name="Footer Placeholder 7"/>
          <p:cNvSpPr>
            <a:spLocks noGrp="1"/>
          </p:cNvSpPr>
          <p:nvPr>
            <p:ph type="ftr" sz="quarter" idx="11"/>
          </p:nvPr>
        </p:nvSpPr>
        <p:spPr>
          <a:xfrm>
            <a:off x="3124200" y="4767263"/>
            <a:ext cx="2895600" cy="274637"/>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4637"/>
          </a:xfrm>
          <a:prstGeom prst="rect">
            <a:avLst/>
          </a:prstGeom>
        </p:spPr>
        <p:txBody>
          <a:bodyPr/>
          <a:lstStyle/>
          <a:p>
            <a:fld id="{2FEC33D4-A384-094B-8055-F8E8CC4EC7C8}" type="slidenum">
              <a:rPr lang="en-US" smtClean="0"/>
              <a:t>‹#›</a:t>
            </a:fld>
            <a:endParaRPr lang="en-US"/>
          </a:p>
        </p:txBody>
      </p:sp>
    </p:spTree>
    <p:extLst>
      <p:ext uri="{BB962C8B-B14F-4D97-AF65-F5344CB8AC3E}">
        <p14:creationId xmlns:p14="http://schemas.microsoft.com/office/powerpoint/2010/main" val="2260817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767263"/>
            <a:ext cx="2133600" cy="274637"/>
          </a:xfrm>
          <a:prstGeom prst="rect">
            <a:avLst/>
          </a:prstGeom>
        </p:spPr>
        <p:txBody>
          <a:bodyPr/>
          <a:lstStyle/>
          <a:p>
            <a:fld id="{CC5597D5-9053-314F-887C-04ACACBA52D7}" type="datetimeFigureOut">
              <a:rPr lang="en-US" smtClean="0"/>
              <a:t>9/21/2015</a:t>
            </a:fld>
            <a:endParaRPr lang="en-US"/>
          </a:p>
        </p:txBody>
      </p:sp>
      <p:sp>
        <p:nvSpPr>
          <p:cNvPr id="4" name="Footer Placeholder 3"/>
          <p:cNvSpPr>
            <a:spLocks noGrp="1"/>
          </p:cNvSpPr>
          <p:nvPr>
            <p:ph type="ftr" sz="quarter" idx="11"/>
          </p:nvPr>
        </p:nvSpPr>
        <p:spPr>
          <a:xfrm>
            <a:off x="3124200" y="4767263"/>
            <a:ext cx="2895600" cy="274637"/>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4637"/>
          </a:xfrm>
          <a:prstGeom prst="rect">
            <a:avLst/>
          </a:prstGeom>
        </p:spPr>
        <p:txBody>
          <a:bodyPr/>
          <a:lstStyle/>
          <a:p>
            <a:fld id="{2FEC33D4-A384-094B-8055-F8E8CC4EC7C8}" type="slidenum">
              <a:rPr lang="en-US" smtClean="0"/>
              <a:t>‹#›</a:t>
            </a:fld>
            <a:endParaRPr lang="en-US"/>
          </a:p>
        </p:txBody>
      </p:sp>
    </p:spTree>
    <p:extLst>
      <p:ext uri="{BB962C8B-B14F-4D97-AF65-F5344CB8AC3E}">
        <p14:creationId xmlns:p14="http://schemas.microsoft.com/office/powerpoint/2010/main" val="31327112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4637"/>
          </a:xfrm>
          <a:prstGeom prst="rect">
            <a:avLst/>
          </a:prstGeom>
        </p:spPr>
        <p:txBody>
          <a:bodyPr/>
          <a:lstStyle/>
          <a:p>
            <a:fld id="{CC5597D5-9053-314F-887C-04ACACBA52D7}" type="datetimeFigureOut">
              <a:rPr lang="en-US" smtClean="0"/>
              <a:t>9/21/2015</a:t>
            </a:fld>
            <a:endParaRPr lang="en-US"/>
          </a:p>
        </p:txBody>
      </p:sp>
      <p:sp>
        <p:nvSpPr>
          <p:cNvPr id="3" name="Footer Placeholder 2"/>
          <p:cNvSpPr>
            <a:spLocks noGrp="1"/>
          </p:cNvSpPr>
          <p:nvPr>
            <p:ph type="ftr" sz="quarter" idx="11"/>
          </p:nvPr>
        </p:nvSpPr>
        <p:spPr>
          <a:xfrm>
            <a:off x="3124200" y="4767263"/>
            <a:ext cx="28956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4637"/>
          </a:xfrm>
          <a:prstGeom prst="rect">
            <a:avLst/>
          </a:prstGeom>
        </p:spPr>
        <p:txBody>
          <a:bodyPr/>
          <a:lstStyle/>
          <a:p>
            <a:fld id="{2FEC33D4-A384-094B-8055-F8E8CC4EC7C8}" type="slidenum">
              <a:rPr lang="en-US" smtClean="0"/>
              <a:t>‹#›</a:t>
            </a:fld>
            <a:endParaRPr lang="en-US"/>
          </a:p>
        </p:txBody>
      </p:sp>
    </p:spTree>
    <p:extLst>
      <p:ext uri="{BB962C8B-B14F-4D97-AF65-F5344CB8AC3E}">
        <p14:creationId xmlns:p14="http://schemas.microsoft.com/office/powerpoint/2010/main" val="393481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7"/>
            <a:ext cx="7772400" cy="1021557"/>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4637"/>
          </a:xfrm>
          <a:prstGeom prst="rect">
            <a:avLst/>
          </a:prstGeom>
        </p:spPr>
        <p:txBody>
          <a:bodyPr/>
          <a:lstStyle/>
          <a:p>
            <a:fld id="{CC5597D5-9053-314F-887C-04ACACBA52D7}" type="datetimeFigureOut">
              <a:rPr lang="en-US" smtClean="0"/>
              <a:t>9/21/2015</a:t>
            </a:fld>
            <a:endParaRPr lang="en-US"/>
          </a:p>
        </p:txBody>
      </p:sp>
      <p:sp>
        <p:nvSpPr>
          <p:cNvPr id="6" name="Footer Placeholder 5"/>
          <p:cNvSpPr>
            <a:spLocks noGrp="1"/>
          </p:cNvSpPr>
          <p:nvPr>
            <p:ph type="ftr" sz="quarter" idx="11"/>
          </p:nvPr>
        </p:nvSpPr>
        <p:spPr>
          <a:xfrm>
            <a:off x="3124200" y="4767263"/>
            <a:ext cx="2895600" cy="274637"/>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4637"/>
          </a:xfrm>
          <a:prstGeom prst="rect">
            <a:avLst/>
          </a:prstGeom>
        </p:spPr>
        <p:txBody>
          <a:bodyPr/>
          <a:lstStyle/>
          <a:p>
            <a:fld id="{2FEC33D4-A384-094B-8055-F8E8CC4EC7C8}" type="slidenum">
              <a:rPr lang="en-US" smtClean="0"/>
              <a:t>‹#›</a:t>
            </a:fld>
            <a:endParaRPr lang="en-US"/>
          </a:p>
        </p:txBody>
      </p:sp>
    </p:spTree>
    <p:extLst>
      <p:ext uri="{BB962C8B-B14F-4D97-AF65-F5344CB8AC3E}">
        <p14:creationId xmlns:p14="http://schemas.microsoft.com/office/powerpoint/2010/main" val="10786996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4637"/>
          </a:xfrm>
          <a:prstGeom prst="rect">
            <a:avLst/>
          </a:prstGeom>
        </p:spPr>
        <p:txBody>
          <a:bodyPr/>
          <a:lstStyle/>
          <a:p>
            <a:fld id="{CC5597D5-9053-314F-887C-04ACACBA52D7}" type="datetimeFigureOut">
              <a:rPr lang="en-US" smtClean="0"/>
              <a:t>9/21/2015</a:t>
            </a:fld>
            <a:endParaRPr lang="en-US"/>
          </a:p>
        </p:txBody>
      </p:sp>
      <p:sp>
        <p:nvSpPr>
          <p:cNvPr id="6" name="Footer Placeholder 5"/>
          <p:cNvSpPr>
            <a:spLocks noGrp="1"/>
          </p:cNvSpPr>
          <p:nvPr>
            <p:ph type="ftr" sz="quarter" idx="11"/>
          </p:nvPr>
        </p:nvSpPr>
        <p:spPr>
          <a:xfrm>
            <a:off x="3124200" y="4767263"/>
            <a:ext cx="2895600" cy="274637"/>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4637"/>
          </a:xfrm>
          <a:prstGeom prst="rect">
            <a:avLst/>
          </a:prstGeom>
        </p:spPr>
        <p:txBody>
          <a:bodyPr/>
          <a:lstStyle/>
          <a:p>
            <a:fld id="{2FEC33D4-A384-094B-8055-F8E8CC4EC7C8}" type="slidenum">
              <a:rPr lang="en-US" smtClean="0"/>
              <a:t>‹#›</a:t>
            </a:fld>
            <a:endParaRPr lang="en-US"/>
          </a:p>
        </p:txBody>
      </p:sp>
    </p:spTree>
    <p:extLst>
      <p:ext uri="{BB962C8B-B14F-4D97-AF65-F5344CB8AC3E}">
        <p14:creationId xmlns:p14="http://schemas.microsoft.com/office/powerpoint/2010/main" val="33785169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4637"/>
          </a:xfrm>
          <a:prstGeom prst="rect">
            <a:avLst/>
          </a:prstGeom>
        </p:spPr>
        <p:txBody>
          <a:bodyPr/>
          <a:lstStyle/>
          <a:p>
            <a:fld id="{CC5597D5-9053-314F-887C-04ACACBA52D7}" type="datetimeFigureOut">
              <a:rPr lang="en-US" smtClean="0"/>
              <a:t>9/21/2015</a:t>
            </a:fld>
            <a:endParaRPr lang="en-US"/>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p>
            <a:fld id="{2FEC33D4-A384-094B-8055-F8E8CC4EC7C8}" type="slidenum">
              <a:rPr lang="en-US" smtClean="0"/>
              <a:t>‹#›</a:t>
            </a:fld>
            <a:endParaRPr lang="en-US"/>
          </a:p>
        </p:txBody>
      </p:sp>
    </p:spTree>
    <p:extLst>
      <p:ext uri="{BB962C8B-B14F-4D97-AF65-F5344CB8AC3E}">
        <p14:creationId xmlns:p14="http://schemas.microsoft.com/office/powerpoint/2010/main" val="37942585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4637"/>
          </a:xfrm>
          <a:prstGeom prst="rect">
            <a:avLst/>
          </a:prstGeom>
        </p:spPr>
        <p:txBody>
          <a:bodyPr/>
          <a:lstStyle/>
          <a:p>
            <a:fld id="{CC5597D5-9053-314F-887C-04ACACBA52D7}" type="datetimeFigureOut">
              <a:rPr lang="en-US" smtClean="0"/>
              <a:t>9/21/2015</a:t>
            </a:fld>
            <a:endParaRPr lang="en-US"/>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p>
            <a:fld id="{2FEC33D4-A384-094B-8055-F8E8CC4EC7C8}" type="slidenum">
              <a:rPr lang="en-US" smtClean="0"/>
              <a:t>‹#›</a:t>
            </a:fld>
            <a:endParaRPr lang="en-US"/>
          </a:p>
        </p:txBody>
      </p:sp>
    </p:spTree>
    <p:extLst>
      <p:ext uri="{BB962C8B-B14F-4D97-AF65-F5344CB8AC3E}">
        <p14:creationId xmlns:p14="http://schemas.microsoft.com/office/powerpoint/2010/main" val="3355652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85850"/>
            <a:ext cx="4152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085850"/>
            <a:ext cx="4152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0"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0"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2"/>
            <a:ext cx="5486400" cy="42505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0" name="Rectangle 17"/>
          <p:cNvSpPr>
            <a:spLocks noGrp="1" noChangeArrowheads="1"/>
          </p:cNvSpPr>
          <p:nvPr>
            <p:ph type="title"/>
          </p:nvPr>
        </p:nvSpPr>
        <p:spPr bwMode="auto">
          <a:xfrm>
            <a:off x="685800" y="0"/>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31" name="Rectangle 18"/>
          <p:cNvSpPr>
            <a:spLocks noGrp="1" noChangeArrowheads="1"/>
          </p:cNvSpPr>
          <p:nvPr>
            <p:ph type="body" idx="1"/>
          </p:nvPr>
        </p:nvSpPr>
        <p:spPr bwMode="auto">
          <a:xfrm>
            <a:off x="457200" y="914400"/>
            <a:ext cx="84582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9"/>
          <p:cNvSpPr>
            <a:spLocks noChangeArrowheads="1"/>
          </p:cNvSpPr>
          <p:nvPr userDrawn="1"/>
        </p:nvSpPr>
        <p:spPr bwMode="auto">
          <a:xfrm>
            <a:off x="545228" y="4836666"/>
            <a:ext cx="3200400" cy="246221"/>
          </a:xfrm>
          <a:prstGeom prst="rect">
            <a:avLst/>
          </a:prstGeom>
          <a:noFill/>
          <a:ln w="9525">
            <a:noFill/>
            <a:miter lim="800000"/>
            <a:headEnd/>
            <a:tailEnd/>
          </a:ln>
          <a:effectLst/>
        </p:spPr>
        <p:txBody>
          <a:bodyPr>
            <a:prstTxWarp prst="textNoShape">
              <a:avLst/>
            </a:prstTxWarp>
            <a:spAutoFit/>
          </a:bodyPr>
          <a:lstStyle/>
          <a:p>
            <a:pPr fontAlgn="auto">
              <a:spcBef>
                <a:spcPts val="0"/>
              </a:spcBef>
              <a:spcAft>
                <a:spcPts val="0"/>
              </a:spcAft>
              <a:defRPr/>
            </a:pPr>
            <a:r>
              <a:rPr lang="en-US" sz="1000" dirty="0">
                <a:solidFill>
                  <a:schemeClr val="bg2"/>
                </a:solidFill>
                <a:latin typeface="Arial"/>
                <a:ea typeface="+mn-ea"/>
                <a:cs typeface="Arial"/>
              </a:rPr>
              <a:t>Sponsored by the National Science Foundation</a:t>
            </a:r>
          </a:p>
        </p:txBody>
      </p:sp>
      <p:sp>
        <p:nvSpPr>
          <p:cNvPr id="7" name="Rectangle 6"/>
          <p:cNvSpPr>
            <a:spLocks noChangeArrowheads="1"/>
          </p:cNvSpPr>
          <p:nvPr userDrawn="1"/>
        </p:nvSpPr>
        <p:spPr bwMode="auto">
          <a:xfrm>
            <a:off x="7046712" y="4829774"/>
            <a:ext cx="1524000" cy="246221"/>
          </a:xfrm>
          <a:prstGeom prst="rect">
            <a:avLst/>
          </a:prstGeom>
          <a:noFill/>
          <a:ln w="9525">
            <a:noFill/>
            <a:miter lim="800000"/>
            <a:headEnd/>
            <a:tailEnd/>
          </a:ln>
          <a:effectLst/>
        </p:spPr>
        <p:txBody>
          <a:bodyPr>
            <a:prstTxWarp prst="textNoShape">
              <a:avLst/>
            </a:prstTxWarp>
            <a:spAutoFit/>
          </a:bodyPr>
          <a:lstStyle/>
          <a:p>
            <a:pPr algn="ctr">
              <a:defRPr/>
            </a:pPr>
            <a:r>
              <a:rPr lang="en-US" sz="1000" dirty="0" err="1">
                <a:solidFill>
                  <a:schemeClr val="bg2"/>
                </a:solidFill>
                <a:ea typeface="Kozuka Gothic Pro L" charset="0"/>
                <a:cs typeface="Kozuka Gothic Pro L" charset="0"/>
              </a:rPr>
              <a:t>www.geni.net</a:t>
            </a:r>
            <a:endParaRPr lang="en-US" sz="1000" dirty="0">
              <a:solidFill>
                <a:schemeClr val="bg2"/>
              </a:solidFill>
              <a:ea typeface="Kozuka Gothic Pro L" charset="0"/>
              <a:cs typeface="Kozuka Gothic Pro L" charset="0"/>
            </a:endParaRPr>
          </a:p>
        </p:txBody>
      </p:sp>
      <p:pic>
        <p:nvPicPr>
          <p:cNvPr id="8" name="Picture 7"/>
          <p:cNvPicPr>
            <a:picLocks noChangeAspect="1"/>
          </p:cNvPicPr>
          <p:nvPr userDrawn="1"/>
        </p:nvPicPr>
        <p:blipFill>
          <a:blip r:embed="rId13"/>
          <a:stretch>
            <a:fillRect/>
          </a:stretch>
        </p:blipFill>
        <p:spPr>
          <a:xfrm>
            <a:off x="8276091" y="4554191"/>
            <a:ext cx="673639" cy="535760"/>
          </a:xfrm>
          <a:prstGeom prst="rect">
            <a:avLst/>
          </a:prstGeom>
        </p:spPr>
      </p:pic>
      <p:pic>
        <p:nvPicPr>
          <p:cNvPr id="9" name="Picture 8" descr="nsf2"/>
          <p:cNvPicPr>
            <a:picLocks noChangeAspect="1" noChangeArrowheads="1"/>
          </p:cNvPicPr>
          <p:nvPr userDrawn="1"/>
        </p:nvPicPr>
        <p:blipFill>
          <a:blip r:embed="rId14"/>
          <a:srcRect/>
          <a:stretch>
            <a:fillRect/>
          </a:stretch>
        </p:blipFill>
        <p:spPr bwMode="auto">
          <a:xfrm>
            <a:off x="321549" y="4829601"/>
            <a:ext cx="280987" cy="2603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iming>
    <p:tnLst>
      <p:par>
        <p:cTn id="1" dur="indefinite" restart="never" nodeType="tmRoot"/>
      </p:par>
    </p:tnLst>
  </p:timing>
  <p:txStyles>
    <p:titleStyle>
      <a:lvl1pPr algn="r" rtl="0" eaLnBrk="1" fontAlgn="base" hangingPunct="1">
        <a:spcBef>
          <a:spcPct val="0"/>
        </a:spcBef>
        <a:spcAft>
          <a:spcPct val="0"/>
        </a:spcAft>
        <a:defRPr sz="3200" b="1">
          <a:solidFill>
            <a:srgbClr val="333333"/>
          </a:solidFill>
          <a:latin typeface="Arial"/>
          <a:ea typeface="ＭＳ Ｐゴシック" pitchFamily="-65" charset="-128"/>
          <a:cs typeface="Arial"/>
        </a:defRPr>
      </a:lvl1pPr>
      <a:lvl2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2pPr>
      <a:lvl3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3pPr>
      <a:lvl4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4pPr>
      <a:lvl5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5pPr>
      <a:lvl6pPr marL="457200" algn="r" rtl="0" eaLnBrk="1" fontAlgn="base" hangingPunct="1">
        <a:spcBef>
          <a:spcPct val="0"/>
        </a:spcBef>
        <a:spcAft>
          <a:spcPct val="0"/>
        </a:spcAft>
        <a:defRPr sz="2500">
          <a:solidFill>
            <a:srgbClr val="333333"/>
          </a:solidFill>
          <a:latin typeface="Franklin Gothic Medium" pitchFamily="-65" charset="0"/>
        </a:defRPr>
      </a:lvl6pPr>
      <a:lvl7pPr marL="914400" algn="r" rtl="0" eaLnBrk="1" fontAlgn="base" hangingPunct="1">
        <a:spcBef>
          <a:spcPct val="0"/>
        </a:spcBef>
        <a:spcAft>
          <a:spcPct val="0"/>
        </a:spcAft>
        <a:defRPr sz="2500">
          <a:solidFill>
            <a:srgbClr val="333333"/>
          </a:solidFill>
          <a:latin typeface="Franklin Gothic Medium" pitchFamily="-65" charset="0"/>
        </a:defRPr>
      </a:lvl7pPr>
      <a:lvl8pPr marL="1371600" algn="r" rtl="0" eaLnBrk="1" fontAlgn="base" hangingPunct="1">
        <a:spcBef>
          <a:spcPct val="0"/>
        </a:spcBef>
        <a:spcAft>
          <a:spcPct val="0"/>
        </a:spcAft>
        <a:defRPr sz="2500">
          <a:solidFill>
            <a:srgbClr val="333333"/>
          </a:solidFill>
          <a:latin typeface="Franklin Gothic Medium" pitchFamily="-65" charset="0"/>
        </a:defRPr>
      </a:lvl8pPr>
      <a:lvl9pPr marL="1828800" algn="r" rtl="0" eaLnBrk="1" fontAlgn="base" hangingPunct="1">
        <a:spcBef>
          <a:spcPct val="0"/>
        </a:spcBef>
        <a:spcAft>
          <a:spcPct val="0"/>
        </a:spcAft>
        <a:defRPr sz="2500">
          <a:solidFill>
            <a:srgbClr val="333333"/>
          </a:solidFill>
          <a:latin typeface="Franklin Gothic Medium" pitchFamily="-65" charset="0"/>
        </a:defRPr>
      </a:lvl9pPr>
    </p:titleStyle>
    <p:bodyStyle>
      <a:lvl1pPr marL="342900" indent="-342900" algn="l" rtl="0" eaLnBrk="1" fontAlgn="base" hangingPunct="1">
        <a:spcBef>
          <a:spcPct val="20000"/>
        </a:spcBef>
        <a:spcAft>
          <a:spcPct val="0"/>
        </a:spcAft>
        <a:buChar char="•"/>
        <a:defRPr sz="2800">
          <a:solidFill>
            <a:srgbClr val="080808"/>
          </a:solidFill>
          <a:latin typeface="Arial"/>
          <a:ea typeface="+mn-ea"/>
          <a:cs typeface="Arial"/>
        </a:defRPr>
      </a:lvl1pPr>
      <a:lvl2pPr marL="742950" indent="-285750" algn="l" rtl="0" eaLnBrk="1" fontAlgn="base" hangingPunct="1">
        <a:spcBef>
          <a:spcPct val="20000"/>
        </a:spcBef>
        <a:spcAft>
          <a:spcPct val="0"/>
        </a:spcAft>
        <a:buChar char="–"/>
        <a:defRPr sz="2400">
          <a:solidFill>
            <a:srgbClr val="080808"/>
          </a:solidFill>
          <a:latin typeface="Arial"/>
          <a:ea typeface="+mn-ea"/>
          <a:cs typeface="Arial"/>
        </a:defRPr>
      </a:lvl2pPr>
      <a:lvl3pPr marL="1143000" indent="-228600" algn="l" rtl="0" eaLnBrk="1" fontAlgn="base" hangingPunct="1">
        <a:spcBef>
          <a:spcPct val="20000"/>
        </a:spcBef>
        <a:spcAft>
          <a:spcPct val="0"/>
        </a:spcAft>
        <a:buChar char="•"/>
        <a:defRPr sz="2000">
          <a:solidFill>
            <a:srgbClr val="080808"/>
          </a:solidFill>
          <a:latin typeface="Arial"/>
          <a:ea typeface="+mn-ea"/>
          <a:cs typeface="Arial"/>
        </a:defRPr>
      </a:lvl3pPr>
      <a:lvl4pPr marL="1600200" indent="-228600" algn="l" rtl="0" eaLnBrk="1" fontAlgn="base" hangingPunct="1">
        <a:spcBef>
          <a:spcPct val="20000"/>
        </a:spcBef>
        <a:spcAft>
          <a:spcPct val="0"/>
        </a:spcAft>
        <a:buChar char="–"/>
        <a:defRPr>
          <a:solidFill>
            <a:srgbClr val="080808"/>
          </a:solidFill>
          <a:latin typeface="Arial"/>
          <a:ea typeface="+mn-ea"/>
          <a:cs typeface="Arial"/>
        </a:defRPr>
      </a:lvl4pPr>
      <a:lvl5pPr marL="2057400" indent="-228600" algn="l" rtl="0" eaLnBrk="1" fontAlgn="base" hangingPunct="1">
        <a:spcBef>
          <a:spcPct val="20000"/>
        </a:spcBef>
        <a:spcAft>
          <a:spcPct val="0"/>
        </a:spcAft>
        <a:buChar char="»"/>
        <a:defRPr>
          <a:solidFill>
            <a:srgbClr val="080808"/>
          </a:solidFill>
          <a:latin typeface="Arial"/>
          <a:ea typeface="+mn-ea"/>
          <a:cs typeface="Arial"/>
        </a:defRPr>
      </a:lvl5pPr>
      <a:lvl6pPr marL="2514600" indent="-228600" algn="l" rtl="0" eaLnBrk="1" fontAlgn="base" hangingPunct="1">
        <a:spcBef>
          <a:spcPct val="20000"/>
        </a:spcBef>
        <a:spcAft>
          <a:spcPct val="0"/>
        </a:spcAft>
        <a:buChar char="»"/>
        <a:defRPr sz="2000">
          <a:solidFill>
            <a:srgbClr val="080808"/>
          </a:solidFill>
          <a:latin typeface="+mn-lt"/>
          <a:ea typeface="+mn-ea"/>
          <a:cs typeface="+mn-cs"/>
        </a:defRPr>
      </a:lvl6pPr>
      <a:lvl7pPr marL="2971800" indent="-228600" algn="l" rtl="0" eaLnBrk="1" fontAlgn="base" hangingPunct="1">
        <a:spcBef>
          <a:spcPct val="20000"/>
        </a:spcBef>
        <a:spcAft>
          <a:spcPct val="0"/>
        </a:spcAft>
        <a:buChar char="»"/>
        <a:defRPr sz="2000">
          <a:solidFill>
            <a:srgbClr val="080808"/>
          </a:solidFill>
          <a:latin typeface="+mn-lt"/>
          <a:ea typeface="+mn-ea"/>
          <a:cs typeface="+mn-cs"/>
        </a:defRPr>
      </a:lvl7pPr>
      <a:lvl8pPr marL="3429000" indent="-228600" algn="l" rtl="0" eaLnBrk="1" fontAlgn="base" hangingPunct="1">
        <a:spcBef>
          <a:spcPct val="20000"/>
        </a:spcBef>
        <a:spcAft>
          <a:spcPct val="0"/>
        </a:spcAft>
        <a:buChar char="»"/>
        <a:defRPr sz="2000">
          <a:solidFill>
            <a:srgbClr val="080808"/>
          </a:solidFill>
          <a:latin typeface="+mn-lt"/>
          <a:ea typeface="+mn-ea"/>
          <a:cs typeface="+mn-cs"/>
        </a:defRPr>
      </a:lvl8pPr>
      <a:lvl9pPr marL="3886200" indent="-228600" algn="l" rtl="0" eaLnBrk="1" fontAlgn="base" hangingPunct="1">
        <a:spcBef>
          <a:spcPct val="20000"/>
        </a:spcBef>
        <a:spcAft>
          <a:spcPct val="0"/>
        </a:spcAft>
        <a:buChar char="»"/>
        <a:defRPr sz="2000">
          <a:solidFill>
            <a:srgbClr val="080808"/>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8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txBox="1">
            <a:spLocks/>
          </p:cNvSpPr>
          <p:nvPr userDrawn="1"/>
        </p:nvSpPr>
        <p:spPr bwMode="auto">
          <a:xfrm>
            <a:off x="153015" y="4156901"/>
            <a:ext cx="8843987" cy="868578"/>
          </a:xfrm>
          <a:prstGeom prst="rect">
            <a:avLst/>
          </a:prstGeom>
          <a:solidFill>
            <a:schemeClr val="bg1">
              <a:lumMod val="85000"/>
              <a:alpha val="76000"/>
            </a:schemeClr>
          </a:solidFill>
          <a:ln w="76200" cmpd="sng">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200" b="1">
                <a:solidFill>
                  <a:srgbClr val="1C1C1C"/>
                </a:solidFill>
                <a:latin typeface="Arial"/>
                <a:ea typeface="ＭＳ Ｐゴシック" pitchFamily="-65" charset="-128"/>
                <a:cs typeface="Arial"/>
              </a:defRPr>
            </a:lvl1pPr>
            <a:lvl2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2pPr>
            <a:lvl3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3pPr>
            <a:lvl4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4pPr>
            <a:lvl5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5pPr>
            <a:lvl6pPr marL="457200" algn="r" rtl="0" eaLnBrk="1" fontAlgn="base" hangingPunct="1">
              <a:spcBef>
                <a:spcPct val="0"/>
              </a:spcBef>
              <a:spcAft>
                <a:spcPct val="0"/>
              </a:spcAft>
              <a:defRPr sz="2500">
                <a:solidFill>
                  <a:srgbClr val="333333"/>
                </a:solidFill>
                <a:latin typeface="Franklin Gothic Medium" pitchFamily="-65" charset="0"/>
              </a:defRPr>
            </a:lvl6pPr>
            <a:lvl7pPr marL="914400" algn="r" rtl="0" eaLnBrk="1" fontAlgn="base" hangingPunct="1">
              <a:spcBef>
                <a:spcPct val="0"/>
              </a:spcBef>
              <a:spcAft>
                <a:spcPct val="0"/>
              </a:spcAft>
              <a:defRPr sz="2500">
                <a:solidFill>
                  <a:srgbClr val="333333"/>
                </a:solidFill>
                <a:latin typeface="Franklin Gothic Medium" pitchFamily="-65" charset="0"/>
              </a:defRPr>
            </a:lvl7pPr>
            <a:lvl8pPr marL="1371600" algn="r" rtl="0" eaLnBrk="1" fontAlgn="base" hangingPunct="1">
              <a:spcBef>
                <a:spcPct val="0"/>
              </a:spcBef>
              <a:spcAft>
                <a:spcPct val="0"/>
              </a:spcAft>
              <a:defRPr sz="2500">
                <a:solidFill>
                  <a:srgbClr val="333333"/>
                </a:solidFill>
                <a:latin typeface="Franklin Gothic Medium" pitchFamily="-65" charset="0"/>
              </a:defRPr>
            </a:lvl8pPr>
            <a:lvl9pPr marL="1828800" algn="r" rtl="0" eaLnBrk="1" fontAlgn="base" hangingPunct="1">
              <a:spcBef>
                <a:spcPct val="0"/>
              </a:spcBef>
              <a:spcAft>
                <a:spcPct val="0"/>
              </a:spcAft>
              <a:defRPr sz="2500">
                <a:solidFill>
                  <a:srgbClr val="333333"/>
                </a:solidFill>
                <a:latin typeface="Franklin Gothic Medium" pitchFamily="-65" charset="0"/>
              </a:defRPr>
            </a:lvl9pPr>
          </a:lstStyle>
          <a:p>
            <a:pPr algn="ctr"/>
            <a:endParaRPr lang="en-US" sz="4400" dirty="0"/>
          </a:p>
        </p:txBody>
      </p:sp>
      <p:sp>
        <p:nvSpPr>
          <p:cNvPr id="8" name="Rectangle 9"/>
          <p:cNvSpPr>
            <a:spLocks noChangeArrowheads="1"/>
          </p:cNvSpPr>
          <p:nvPr userDrawn="1"/>
        </p:nvSpPr>
        <p:spPr bwMode="auto">
          <a:xfrm>
            <a:off x="550265" y="4568335"/>
            <a:ext cx="3200400" cy="246221"/>
          </a:xfrm>
          <a:prstGeom prst="rect">
            <a:avLst/>
          </a:prstGeom>
          <a:noFill/>
          <a:ln w="9525">
            <a:noFill/>
            <a:miter lim="800000"/>
            <a:headEnd/>
            <a:tailEnd/>
          </a:ln>
          <a:effectLst/>
        </p:spPr>
        <p:txBody>
          <a:bodyPr>
            <a:prstTxWarp prst="textNoShape">
              <a:avLst/>
            </a:prstTxWarp>
            <a:spAutoFit/>
          </a:bodyPr>
          <a:lstStyle/>
          <a:p>
            <a:pPr fontAlgn="auto">
              <a:spcBef>
                <a:spcPts val="0"/>
              </a:spcBef>
              <a:spcAft>
                <a:spcPts val="0"/>
              </a:spcAft>
              <a:defRPr/>
            </a:pPr>
            <a:r>
              <a:rPr lang="en-US" sz="1000" dirty="0">
                <a:solidFill>
                  <a:schemeClr val="tx1">
                    <a:lumMod val="50000"/>
                    <a:lumOff val="50000"/>
                  </a:schemeClr>
                </a:solidFill>
                <a:latin typeface="Arial"/>
                <a:ea typeface="+mn-ea"/>
                <a:cs typeface="Arial"/>
              </a:rPr>
              <a:t>Sponsored by the National Science Foundation</a:t>
            </a:r>
          </a:p>
        </p:txBody>
      </p:sp>
      <p:sp>
        <p:nvSpPr>
          <p:cNvPr id="9" name="Rectangle 8"/>
          <p:cNvSpPr>
            <a:spLocks noChangeArrowheads="1"/>
          </p:cNvSpPr>
          <p:nvPr userDrawn="1"/>
        </p:nvSpPr>
        <p:spPr bwMode="auto">
          <a:xfrm>
            <a:off x="6628028" y="4802952"/>
            <a:ext cx="1524000" cy="246221"/>
          </a:xfrm>
          <a:prstGeom prst="rect">
            <a:avLst/>
          </a:prstGeom>
          <a:noFill/>
          <a:ln w="9525">
            <a:noFill/>
            <a:miter lim="800000"/>
            <a:headEnd/>
            <a:tailEnd/>
          </a:ln>
          <a:effectLst/>
        </p:spPr>
        <p:txBody>
          <a:bodyPr>
            <a:prstTxWarp prst="textNoShape">
              <a:avLst/>
            </a:prstTxWarp>
            <a:spAutoFit/>
          </a:bodyPr>
          <a:lstStyle/>
          <a:p>
            <a:pPr algn="ctr">
              <a:defRPr/>
            </a:pPr>
            <a:r>
              <a:rPr lang="en-US" sz="1000" dirty="0" err="1">
                <a:solidFill>
                  <a:schemeClr val="tx1">
                    <a:lumMod val="50000"/>
                    <a:lumOff val="50000"/>
                  </a:schemeClr>
                </a:solidFill>
                <a:ea typeface="Kozuka Gothic Pro L" charset="0"/>
                <a:cs typeface="Kozuka Gothic Pro L" charset="0"/>
              </a:rPr>
              <a:t>www.geni.net</a:t>
            </a:r>
            <a:endParaRPr lang="en-US" sz="1000" dirty="0">
              <a:solidFill>
                <a:schemeClr val="tx1">
                  <a:lumMod val="50000"/>
                  <a:lumOff val="50000"/>
                </a:schemeClr>
              </a:solidFill>
              <a:ea typeface="Kozuka Gothic Pro L" charset="0"/>
              <a:cs typeface="Kozuka Gothic Pro L" charset="0"/>
            </a:endParaRPr>
          </a:p>
        </p:txBody>
      </p:sp>
      <p:pic>
        <p:nvPicPr>
          <p:cNvPr id="10" name="Picture 9"/>
          <p:cNvPicPr>
            <a:picLocks noChangeAspect="1"/>
          </p:cNvPicPr>
          <p:nvPr userDrawn="1"/>
        </p:nvPicPr>
        <p:blipFill>
          <a:blip r:embed="rId13"/>
          <a:stretch>
            <a:fillRect/>
          </a:stretch>
        </p:blipFill>
        <p:spPr>
          <a:xfrm>
            <a:off x="7919187" y="4195233"/>
            <a:ext cx="1030544" cy="819614"/>
          </a:xfrm>
          <a:prstGeom prst="rect">
            <a:avLst/>
          </a:prstGeom>
        </p:spPr>
      </p:pic>
      <p:pic>
        <p:nvPicPr>
          <p:cNvPr id="11" name="Picture 10" descr="nsf2"/>
          <p:cNvPicPr>
            <a:picLocks noChangeAspect="1" noChangeArrowheads="1"/>
          </p:cNvPicPr>
          <p:nvPr userDrawn="1"/>
        </p:nvPicPr>
        <p:blipFill>
          <a:blip r:embed="rId14"/>
          <a:srcRect/>
          <a:stretch>
            <a:fillRect/>
          </a:stretch>
        </p:blipFill>
        <p:spPr bwMode="auto">
          <a:xfrm>
            <a:off x="326586" y="4536881"/>
            <a:ext cx="280987" cy="260350"/>
          </a:xfrm>
          <a:prstGeom prst="rect">
            <a:avLst/>
          </a:prstGeom>
          <a:noFill/>
          <a:ln w="9525">
            <a:noFill/>
            <a:miter lim="800000"/>
            <a:headEnd/>
            <a:tailEnd/>
          </a:ln>
        </p:spPr>
      </p:pic>
    </p:spTree>
    <p:extLst>
      <p:ext uri="{BB962C8B-B14F-4D97-AF65-F5344CB8AC3E}">
        <p14:creationId xmlns:p14="http://schemas.microsoft.com/office/powerpoint/2010/main" val="9680868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txBox="1">
            <a:spLocks/>
          </p:cNvSpPr>
          <p:nvPr userDrawn="1"/>
        </p:nvSpPr>
        <p:spPr bwMode="auto">
          <a:xfrm>
            <a:off x="153015" y="4156901"/>
            <a:ext cx="8843987" cy="868578"/>
          </a:xfrm>
          <a:prstGeom prst="rect">
            <a:avLst/>
          </a:prstGeom>
          <a:solidFill>
            <a:schemeClr val="bg1">
              <a:lumMod val="85000"/>
              <a:alpha val="76000"/>
            </a:schemeClr>
          </a:solidFill>
          <a:ln w="76200" cmpd="sng">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200" b="1">
                <a:solidFill>
                  <a:srgbClr val="1C1C1C"/>
                </a:solidFill>
                <a:latin typeface="Arial"/>
                <a:ea typeface="ＭＳ Ｐゴシック" pitchFamily="-65" charset="-128"/>
                <a:cs typeface="Arial"/>
              </a:defRPr>
            </a:lvl1pPr>
            <a:lvl2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2pPr>
            <a:lvl3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3pPr>
            <a:lvl4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4pPr>
            <a:lvl5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5pPr>
            <a:lvl6pPr marL="457200" algn="r" rtl="0" eaLnBrk="1" fontAlgn="base" hangingPunct="1">
              <a:spcBef>
                <a:spcPct val="0"/>
              </a:spcBef>
              <a:spcAft>
                <a:spcPct val="0"/>
              </a:spcAft>
              <a:defRPr sz="2500">
                <a:solidFill>
                  <a:srgbClr val="333333"/>
                </a:solidFill>
                <a:latin typeface="Franklin Gothic Medium" pitchFamily="-65" charset="0"/>
              </a:defRPr>
            </a:lvl6pPr>
            <a:lvl7pPr marL="914400" algn="r" rtl="0" eaLnBrk="1" fontAlgn="base" hangingPunct="1">
              <a:spcBef>
                <a:spcPct val="0"/>
              </a:spcBef>
              <a:spcAft>
                <a:spcPct val="0"/>
              </a:spcAft>
              <a:defRPr sz="2500">
                <a:solidFill>
                  <a:srgbClr val="333333"/>
                </a:solidFill>
                <a:latin typeface="Franklin Gothic Medium" pitchFamily="-65" charset="0"/>
              </a:defRPr>
            </a:lvl7pPr>
            <a:lvl8pPr marL="1371600" algn="r" rtl="0" eaLnBrk="1" fontAlgn="base" hangingPunct="1">
              <a:spcBef>
                <a:spcPct val="0"/>
              </a:spcBef>
              <a:spcAft>
                <a:spcPct val="0"/>
              </a:spcAft>
              <a:defRPr sz="2500">
                <a:solidFill>
                  <a:srgbClr val="333333"/>
                </a:solidFill>
                <a:latin typeface="Franklin Gothic Medium" pitchFamily="-65" charset="0"/>
              </a:defRPr>
            </a:lvl8pPr>
            <a:lvl9pPr marL="1828800" algn="r" rtl="0" eaLnBrk="1" fontAlgn="base" hangingPunct="1">
              <a:spcBef>
                <a:spcPct val="0"/>
              </a:spcBef>
              <a:spcAft>
                <a:spcPct val="0"/>
              </a:spcAft>
              <a:defRPr sz="2500">
                <a:solidFill>
                  <a:srgbClr val="333333"/>
                </a:solidFill>
                <a:latin typeface="Franklin Gothic Medium" pitchFamily="-65" charset="0"/>
              </a:defRPr>
            </a:lvl9pPr>
          </a:lstStyle>
          <a:p>
            <a:pPr algn="ctr"/>
            <a:endParaRPr lang="en-US" sz="4400" dirty="0"/>
          </a:p>
        </p:txBody>
      </p:sp>
      <p:sp>
        <p:nvSpPr>
          <p:cNvPr id="8" name="Rectangle 9"/>
          <p:cNvSpPr>
            <a:spLocks noChangeArrowheads="1"/>
          </p:cNvSpPr>
          <p:nvPr userDrawn="1"/>
        </p:nvSpPr>
        <p:spPr bwMode="auto">
          <a:xfrm>
            <a:off x="550265" y="4568335"/>
            <a:ext cx="3200400" cy="246221"/>
          </a:xfrm>
          <a:prstGeom prst="rect">
            <a:avLst/>
          </a:prstGeom>
          <a:noFill/>
          <a:ln w="9525">
            <a:noFill/>
            <a:miter lim="800000"/>
            <a:headEnd/>
            <a:tailEnd/>
          </a:ln>
          <a:effectLst/>
        </p:spPr>
        <p:txBody>
          <a:bodyPr>
            <a:prstTxWarp prst="textNoShape">
              <a:avLst/>
            </a:prstTxWarp>
            <a:spAutoFit/>
          </a:bodyPr>
          <a:lstStyle/>
          <a:p>
            <a:pPr fontAlgn="auto">
              <a:spcBef>
                <a:spcPts val="0"/>
              </a:spcBef>
              <a:spcAft>
                <a:spcPts val="0"/>
              </a:spcAft>
              <a:defRPr/>
            </a:pPr>
            <a:r>
              <a:rPr lang="en-US" sz="1000" dirty="0">
                <a:solidFill>
                  <a:schemeClr val="tx1">
                    <a:lumMod val="50000"/>
                    <a:lumOff val="50000"/>
                  </a:schemeClr>
                </a:solidFill>
                <a:latin typeface="Arial"/>
                <a:ea typeface="+mn-ea"/>
                <a:cs typeface="Arial"/>
              </a:rPr>
              <a:t>Sponsored by the National Science Foundation</a:t>
            </a:r>
          </a:p>
        </p:txBody>
      </p:sp>
      <p:sp>
        <p:nvSpPr>
          <p:cNvPr id="9" name="Rectangle 8"/>
          <p:cNvSpPr>
            <a:spLocks noChangeArrowheads="1"/>
          </p:cNvSpPr>
          <p:nvPr userDrawn="1"/>
        </p:nvSpPr>
        <p:spPr bwMode="auto">
          <a:xfrm>
            <a:off x="6628028" y="4802952"/>
            <a:ext cx="1524000" cy="246221"/>
          </a:xfrm>
          <a:prstGeom prst="rect">
            <a:avLst/>
          </a:prstGeom>
          <a:noFill/>
          <a:ln w="9525">
            <a:noFill/>
            <a:miter lim="800000"/>
            <a:headEnd/>
            <a:tailEnd/>
          </a:ln>
          <a:effectLst/>
        </p:spPr>
        <p:txBody>
          <a:bodyPr>
            <a:prstTxWarp prst="textNoShape">
              <a:avLst/>
            </a:prstTxWarp>
            <a:spAutoFit/>
          </a:bodyPr>
          <a:lstStyle/>
          <a:p>
            <a:pPr algn="ctr">
              <a:defRPr/>
            </a:pPr>
            <a:r>
              <a:rPr lang="en-US" sz="1000" dirty="0" err="1">
                <a:solidFill>
                  <a:schemeClr val="tx1">
                    <a:lumMod val="50000"/>
                    <a:lumOff val="50000"/>
                  </a:schemeClr>
                </a:solidFill>
                <a:ea typeface="Kozuka Gothic Pro L" charset="0"/>
                <a:cs typeface="Kozuka Gothic Pro L" charset="0"/>
              </a:rPr>
              <a:t>www.geni.net</a:t>
            </a:r>
            <a:endParaRPr lang="en-US" sz="1000" dirty="0">
              <a:solidFill>
                <a:schemeClr val="tx1">
                  <a:lumMod val="50000"/>
                  <a:lumOff val="50000"/>
                </a:schemeClr>
              </a:solidFill>
              <a:ea typeface="Kozuka Gothic Pro L" charset="0"/>
              <a:cs typeface="Kozuka Gothic Pro L" charset="0"/>
            </a:endParaRPr>
          </a:p>
        </p:txBody>
      </p:sp>
      <p:pic>
        <p:nvPicPr>
          <p:cNvPr id="10" name="Picture 9"/>
          <p:cNvPicPr>
            <a:picLocks noChangeAspect="1"/>
          </p:cNvPicPr>
          <p:nvPr userDrawn="1"/>
        </p:nvPicPr>
        <p:blipFill>
          <a:blip r:embed="rId13"/>
          <a:stretch>
            <a:fillRect/>
          </a:stretch>
        </p:blipFill>
        <p:spPr>
          <a:xfrm>
            <a:off x="7919187" y="4195233"/>
            <a:ext cx="1030544" cy="819614"/>
          </a:xfrm>
          <a:prstGeom prst="rect">
            <a:avLst/>
          </a:prstGeom>
        </p:spPr>
      </p:pic>
      <p:pic>
        <p:nvPicPr>
          <p:cNvPr id="11" name="Picture 10" descr="nsf2"/>
          <p:cNvPicPr>
            <a:picLocks noChangeAspect="1" noChangeArrowheads="1"/>
          </p:cNvPicPr>
          <p:nvPr userDrawn="1"/>
        </p:nvPicPr>
        <p:blipFill>
          <a:blip r:embed="rId14"/>
          <a:srcRect/>
          <a:stretch>
            <a:fillRect/>
          </a:stretch>
        </p:blipFill>
        <p:spPr bwMode="auto">
          <a:xfrm>
            <a:off x="326586" y="4536881"/>
            <a:ext cx="280987" cy="260350"/>
          </a:xfrm>
          <a:prstGeom prst="rect">
            <a:avLst/>
          </a:prstGeom>
          <a:noFill/>
          <a:ln w="9525">
            <a:noFill/>
            <a:miter lim="800000"/>
            <a:headEnd/>
            <a:tailEnd/>
          </a:ln>
        </p:spPr>
      </p:pic>
    </p:spTree>
    <p:extLst>
      <p:ext uri="{BB962C8B-B14F-4D97-AF65-F5344CB8AC3E}">
        <p14:creationId xmlns:p14="http://schemas.microsoft.com/office/powerpoint/2010/main" val="13211449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wmf"/><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4.wmf"/><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jpeg"/><Relationship Id="rId7" Type="http://schemas.openxmlformats.org/officeDocument/2006/relationships/image" Target="../media/image4.wmf"/><Relationship Id="rId2" Type="http://schemas.openxmlformats.org/officeDocument/2006/relationships/image" Target="../media/image1.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7.png"/><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jpeg"/><Relationship Id="rId7" Type="http://schemas.openxmlformats.org/officeDocument/2006/relationships/image" Target="../media/image4.wmf"/><Relationship Id="rId2" Type="http://schemas.openxmlformats.org/officeDocument/2006/relationships/image" Target="../media/image1.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7.pn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5411" y="994902"/>
            <a:ext cx="8644818" cy="2216585"/>
          </a:xfrm>
          <a:prstGeom prst="rect">
            <a:avLst/>
          </a:prstGeom>
          <a:solidFill>
            <a:schemeClr val="bg1"/>
          </a:solidFill>
          <a:ln w="76200" cmpd="sng">
            <a:solidFill>
              <a:schemeClr val="bg1"/>
            </a:solidFill>
          </a:ln>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smtClean="0"/>
          </a:p>
          <a:p>
            <a:r>
              <a:rPr lang="en-US" b="1" dirty="0" smtClean="0">
                <a:latin typeface="Calibri (Headings)"/>
                <a:cs typeface="Calibri (Headings)"/>
              </a:rPr>
              <a:t>GENI</a:t>
            </a:r>
          </a:p>
          <a:p>
            <a:r>
              <a:rPr lang="en-US" sz="2000" b="1" dirty="0" smtClean="0">
                <a:latin typeface="Calibri (Headings)"/>
                <a:cs typeface="Calibri (Headings)"/>
              </a:rPr>
              <a:t>By</a:t>
            </a:r>
          </a:p>
          <a:p>
            <a:r>
              <a:rPr lang="en-US" sz="2000" b="1" dirty="0" smtClean="0">
                <a:latin typeface="Calibri (Headings)"/>
                <a:cs typeface="Calibri (Headings)"/>
              </a:rPr>
              <a:t>Helen </a:t>
            </a:r>
            <a:r>
              <a:rPr lang="en-US" sz="2000" b="1" dirty="0" err="1" smtClean="0">
                <a:latin typeface="Calibri (Headings)"/>
                <a:cs typeface="Calibri (Headings)"/>
              </a:rPr>
              <a:t>Gebre-Amlak</a:t>
            </a:r>
            <a:endParaRPr lang="en-US" sz="2000" b="1" dirty="0">
              <a:latin typeface="Calibri (Headings)"/>
              <a:cs typeface="Calibri (Headings)"/>
            </a:endParaRPr>
          </a:p>
        </p:txBody>
      </p:sp>
    </p:spTree>
    <p:extLst>
      <p:ext uri="{BB962C8B-B14F-4D97-AF65-F5344CB8AC3E}">
        <p14:creationId xmlns:p14="http://schemas.microsoft.com/office/powerpoint/2010/main" val="3970001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31797" y="429811"/>
            <a:ext cx="5892803" cy="965863"/>
          </a:xfrm>
          <a:prstGeom prst="rect">
            <a:avLst/>
          </a:prstGeom>
        </p:spPr>
        <p:txBody>
          <a:bodyPr/>
          <a:lstStyle>
            <a:lvl1pPr marL="342900" indent="-342900" algn="l" rtl="0" eaLnBrk="1" fontAlgn="base" hangingPunct="1">
              <a:spcBef>
                <a:spcPct val="20000"/>
              </a:spcBef>
              <a:spcAft>
                <a:spcPct val="0"/>
              </a:spcAft>
              <a:buChar char="•"/>
              <a:defRPr sz="2800">
                <a:solidFill>
                  <a:srgbClr val="080808"/>
                </a:solidFill>
                <a:latin typeface="Arial"/>
                <a:ea typeface="+mn-ea"/>
                <a:cs typeface="Arial"/>
              </a:defRPr>
            </a:lvl1pPr>
            <a:lvl2pPr marL="742950" indent="-285750" algn="l" rtl="0" eaLnBrk="1" fontAlgn="base" hangingPunct="1">
              <a:spcBef>
                <a:spcPct val="20000"/>
              </a:spcBef>
              <a:spcAft>
                <a:spcPct val="0"/>
              </a:spcAft>
              <a:buChar char="–"/>
              <a:defRPr sz="2400">
                <a:solidFill>
                  <a:srgbClr val="080808"/>
                </a:solidFill>
                <a:latin typeface="Arial"/>
                <a:ea typeface="+mn-ea"/>
                <a:cs typeface="Arial"/>
              </a:defRPr>
            </a:lvl2pPr>
            <a:lvl3pPr marL="1143000" indent="-228600" algn="l" rtl="0" eaLnBrk="1" fontAlgn="base" hangingPunct="1">
              <a:spcBef>
                <a:spcPct val="20000"/>
              </a:spcBef>
              <a:spcAft>
                <a:spcPct val="0"/>
              </a:spcAft>
              <a:buChar char="•"/>
              <a:defRPr sz="2000">
                <a:solidFill>
                  <a:srgbClr val="080808"/>
                </a:solidFill>
                <a:latin typeface="Arial"/>
                <a:ea typeface="+mn-ea"/>
                <a:cs typeface="Arial"/>
              </a:defRPr>
            </a:lvl3pPr>
            <a:lvl4pPr marL="1600200" indent="-228600" algn="l" rtl="0" eaLnBrk="1" fontAlgn="base" hangingPunct="1">
              <a:spcBef>
                <a:spcPct val="20000"/>
              </a:spcBef>
              <a:spcAft>
                <a:spcPct val="0"/>
              </a:spcAft>
              <a:buChar char="–"/>
              <a:defRPr>
                <a:solidFill>
                  <a:srgbClr val="080808"/>
                </a:solidFill>
                <a:latin typeface="Arial"/>
                <a:ea typeface="+mn-ea"/>
                <a:cs typeface="Arial"/>
              </a:defRPr>
            </a:lvl4pPr>
            <a:lvl5pPr marL="2057400" indent="-228600" algn="l" rtl="0" eaLnBrk="1" fontAlgn="base" hangingPunct="1">
              <a:spcBef>
                <a:spcPct val="20000"/>
              </a:spcBef>
              <a:spcAft>
                <a:spcPct val="0"/>
              </a:spcAft>
              <a:buChar char="»"/>
              <a:defRPr>
                <a:solidFill>
                  <a:srgbClr val="080808"/>
                </a:solidFill>
                <a:latin typeface="Arial"/>
                <a:ea typeface="+mn-ea"/>
                <a:cs typeface="Arial"/>
              </a:defRPr>
            </a:lvl5pPr>
            <a:lvl6pPr marL="2514600" indent="-228600" algn="l" rtl="0" eaLnBrk="1" fontAlgn="base" hangingPunct="1">
              <a:spcBef>
                <a:spcPct val="20000"/>
              </a:spcBef>
              <a:spcAft>
                <a:spcPct val="0"/>
              </a:spcAft>
              <a:buChar char="»"/>
              <a:defRPr sz="2000">
                <a:solidFill>
                  <a:srgbClr val="080808"/>
                </a:solidFill>
                <a:latin typeface="+mn-lt"/>
                <a:ea typeface="+mn-ea"/>
                <a:cs typeface="+mn-cs"/>
              </a:defRPr>
            </a:lvl6pPr>
            <a:lvl7pPr marL="2971800" indent="-228600" algn="l" rtl="0" eaLnBrk="1" fontAlgn="base" hangingPunct="1">
              <a:spcBef>
                <a:spcPct val="20000"/>
              </a:spcBef>
              <a:spcAft>
                <a:spcPct val="0"/>
              </a:spcAft>
              <a:buChar char="»"/>
              <a:defRPr sz="2000">
                <a:solidFill>
                  <a:srgbClr val="080808"/>
                </a:solidFill>
                <a:latin typeface="+mn-lt"/>
                <a:ea typeface="+mn-ea"/>
                <a:cs typeface="+mn-cs"/>
              </a:defRPr>
            </a:lvl7pPr>
            <a:lvl8pPr marL="3429000" indent="-228600" algn="l" rtl="0" eaLnBrk="1" fontAlgn="base" hangingPunct="1">
              <a:spcBef>
                <a:spcPct val="20000"/>
              </a:spcBef>
              <a:spcAft>
                <a:spcPct val="0"/>
              </a:spcAft>
              <a:buChar char="»"/>
              <a:defRPr sz="2000">
                <a:solidFill>
                  <a:srgbClr val="080808"/>
                </a:solidFill>
                <a:latin typeface="+mn-lt"/>
                <a:ea typeface="+mn-ea"/>
                <a:cs typeface="+mn-cs"/>
              </a:defRPr>
            </a:lvl8pPr>
            <a:lvl9pPr marL="3886200" indent="-228600" algn="l" rtl="0" eaLnBrk="1" fontAlgn="base" hangingPunct="1">
              <a:spcBef>
                <a:spcPct val="20000"/>
              </a:spcBef>
              <a:spcAft>
                <a:spcPct val="0"/>
              </a:spcAft>
              <a:buChar char="»"/>
              <a:defRPr sz="2000">
                <a:solidFill>
                  <a:srgbClr val="080808"/>
                </a:solidFill>
                <a:latin typeface="+mn-lt"/>
                <a:ea typeface="+mn-ea"/>
                <a:cs typeface="+mn-cs"/>
              </a:defRPr>
            </a:lvl9pPr>
          </a:lstStyle>
          <a:p>
            <a:pPr marL="0" indent="0">
              <a:buFontTx/>
              <a:buNone/>
            </a:pPr>
            <a:r>
              <a:rPr lang="en-US" dirty="0" smtClean="0"/>
              <a:t>A </a:t>
            </a:r>
            <a:r>
              <a:rPr lang="en-US" sz="3200" b="1" dirty="0" smtClean="0"/>
              <a:t>slice</a:t>
            </a:r>
            <a:r>
              <a:rPr lang="en-US" sz="3200" dirty="0" smtClean="0"/>
              <a:t> </a:t>
            </a:r>
            <a:r>
              <a:rPr lang="en-US" dirty="0" smtClean="0"/>
              <a:t>is a </a:t>
            </a:r>
            <a:r>
              <a:rPr lang="en-US" i="1" dirty="0" smtClean="0"/>
              <a:t>container</a:t>
            </a:r>
            <a:r>
              <a:rPr lang="en-US" dirty="0" smtClean="0"/>
              <a:t> of resources used in an </a:t>
            </a:r>
            <a:r>
              <a:rPr lang="en-US" i="1" dirty="0" smtClean="0"/>
              <a:t>experiment</a:t>
            </a:r>
            <a:r>
              <a:rPr lang="en-US" dirty="0" smtClean="0"/>
              <a:t>.</a:t>
            </a:r>
          </a:p>
        </p:txBody>
      </p:sp>
      <p:sp>
        <p:nvSpPr>
          <p:cNvPr id="3" name="Parallelogram 2"/>
          <p:cNvSpPr/>
          <p:nvPr/>
        </p:nvSpPr>
        <p:spPr>
          <a:xfrm rot="365662" flipH="1">
            <a:off x="6288533" y="2998975"/>
            <a:ext cx="2528971" cy="878415"/>
          </a:xfrm>
          <a:prstGeom prst="parallelogram">
            <a:avLst>
              <a:gd name="adj" fmla="val 11962"/>
            </a:avLst>
          </a:prstGeom>
          <a:gradFill flip="none" rotWithShape="1">
            <a:gsLst>
              <a:gs pos="0">
                <a:schemeClr val="bg2"/>
              </a:gs>
              <a:gs pos="100000">
                <a:srgbClr val="FFFFFF"/>
              </a:gs>
            </a:gsLst>
            <a:lin ang="558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Content Placeholder 2"/>
          <p:cNvSpPr txBox="1">
            <a:spLocks/>
          </p:cNvSpPr>
          <p:nvPr/>
        </p:nvSpPr>
        <p:spPr bwMode="auto">
          <a:xfrm>
            <a:off x="479313" y="1755807"/>
            <a:ext cx="6381879" cy="31918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80808"/>
                </a:solidFill>
                <a:latin typeface="Arial"/>
                <a:ea typeface="+mn-ea"/>
                <a:cs typeface="Arial"/>
              </a:defRPr>
            </a:lvl1pPr>
            <a:lvl2pPr marL="742950" indent="-285750" algn="l" rtl="0" eaLnBrk="1" fontAlgn="base" hangingPunct="1">
              <a:spcBef>
                <a:spcPct val="20000"/>
              </a:spcBef>
              <a:spcAft>
                <a:spcPct val="0"/>
              </a:spcAft>
              <a:buChar char="–"/>
              <a:defRPr sz="2400">
                <a:solidFill>
                  <a:srgbClr val="080808"/>
                </a:solidFill>
                <a:latin typeface="Arial"/>
                <a:ea typeface="+mn-ea"/>
                <a:cs typeface="Arial"/>
              </a:defRPr>
            </a:lvl2pPr>
            <a:lvl3pPr marL="1143000" indent="-228600" algn="l" rtl="0" eaLnBrk="1" fontAlgn="base" hangingPunct="1">
              <a:spcBef>
                <a:spcPct val="20000"/>
              </a:spcBef>
              <a:spcAft>
                <a:spcPct val="0"/>
              </a:spcAft>
              <a:buChar char="•"/>
              <a:defRPr sz="2000">
                <a:solidFill>
                  <a:srgbClr val="080808"/>
                </a:solidFill>
                <a:latin typeface="Arial"/>
                <a:ea typeface="+mn-ea"/>
                <a:cs typeface="Arial"/>
              </a:defRPr>
            </a:lvl3pPr>
            <a:lvl4pPr marL="1600200" indent="-228600" algn="l" rtl="0" eaLnBrk="1" fontAlgn="base" hangingPunct="1">
              <a:spcBef>
                <a:spcPct val="20000"/>
              </a:spcBef>
              <a:spcAft>
                <a:spcPct val="0"/>
              </a:spcAft>
              <a:buChar char="–"/>
              <a:defRPr>
                <a:solidFill>
                  <a:srgbClr val="080808"/>
                </a:solidFill>
                <a:latin typeface="Arial"/>
                <a:ea typeface="+mn-ea"/>
                <a:cs typeface="Arial"/>
              </a:defRPr>
            </a:lvl4pPr>
            <a:lvl5pPr marL="2057400" indent="-228600" algn="l" rtl="0" eaLnBrk="1" fontAlgn="base" hangingPunct="1">
              <a:spcBef>
                <a:spcPct val="20000"/>
              </a:spcBef>
              <a:spcAft>
                <a:spcPct val="0"/>
              </a:spcAft>
              <a:buChar char="»"/>
              <a:defRPr>
                <a:solidFill>
                  <a:srgbClr val="080808"/>
                </a:solidFill>
                <a:latin typeface="Arial"/>
                <a:ea typeface="+mn-ea"/>
                <a:cs typeface="Arial"/>
              </a:defRPr>
            </a:lvl5pPr>
            <a:lvl6pPr marL="2514600" indent="-228600" algn="l" rtl="0" eaLnBrk="1" fontAlgn="base" hangingPunct="1">
              <a:spcBef>
                <a:spcPct val="20000"/>
              </a:spcBef>
              <a:spcAft>
                <a:spcPct val="0"/>
              </a:spcAft>
              <a:buChar char="»"/>
              <a:defRPr sz="2000">
                <a:solidFill>
                  <a:srgbClr val="080808"/>
                </a:solidFill>
                <a:latin typeface="+mn-lt"/>
                <a:ea typeface="+mn-ea"/>
                <a:cs typeface="+mn-cs"/>
              </a:defRPr>
            </a:lvl6pPr>
            <a:lvl7pPr marL="2971800" indent="-228600" algn="l" rtl="0" eaLnBrk="1" fontAlgn="base" hangingPunct="1">
              <a:spcBef>
                <a:spcPct val="20000"/>
              </a:spcBef>
              <a:spcAft>
                <a:spcPct val="0"/>
              </a:spcAft>
              <a:buChar char="»"/>
              <a:defRPr sz="2000">
                <a:solidFill>
                  <a:srgbClr val="080808"/>
                </a:solidFill>
                <a:latin typeface="+mn-lt"/>
                <a:ea typeface="+mn-ea"/>
                <a:cs typeface="+mn-cs"/>
              </a:defRPr>
            </a:lvl7pPr>
            <a:lvl8pPr marL="3429000" indent="-228600" algn="l" rtl="0" eaLnBrk="1" fontAlgn="base" hangingPunct="1">
              <a:spcBef>
                <a:spcPct val="20000"/>
              </a:spcBef>
              <a:spcAft>
                <a:spcPct val="0"/>
              </a:spcAft>
              <a:buChar char="»"/>
              <a:defRPr sz="2000">
                <a:solidFill>
                  <a:srgbClr val="080808"/>
                </a:solidFill>
                <a:latin typeface="+mn-lt"/>
                <a:ea typeface="+mn-ea"/>
                <a:cs typeface="+mn-cs"/>
              </a:defRPr>
            </a:lvl8pPr>
            <a:lvl9pPr marL="3886200" indent="-228600" algn="l" rtl="0" eaLnBrk="1" fontAlgn="base" hangingPunct="1">
              <a:spcBef>
                <a:spcPct val="20000"/>
              </a:spcBef>
              <a:spcAft>
                <a:spcPct val="0"/>
              </a:spcAft>
              <a:buChar char="»"/>
              <a:defRPr sz="2000">
                <a:solidFill>
                  <a:srgbClr val="080808"/>
                </a:solidFill>
                <a:latin typeface="+mn-lt"/>
                <a:ea typeface="+mn-ea"/>
                <a:cs typeface="+mn-cs"/>
              </a:defRPr>
            </a:lvl9pPr>
          </a:lstStyle>
          <a:p>
            <a:pPr marL="0" indent="0">
              <a:spcBef>
                <a:spcPts val="0"/>
              </a:spcBef>
              <a:buFontTx/>
              <a:buNone/>
            </a:pPr>
            <a:r>
              <a:rPr lang="en-US" sz="2400" dirty="0" smtClean="0"/>
              <a:t>A slice can contain resources from one or more aggregates</a:t>
            </a:r>
          </a:p>
          <a:p>
            <a:pPr marL="0" indent="0">
              <a:spcBef>
                <a:spcPts val="1800"/>
              </a:spcBef>
              <a:buFontTx/>
              <a:buNone/>
            </a:pPr>
            <a:r>
              <a:rPr lang="en-US" sz="2400" dirty="0" smtClean="0"/>
              <a:t>A slice is in a single project </a:t>
            </a:r>
            <a:endParaRPr lang="en-US" sz="2400" dirty="0"/>
          </a:p>
          <a:p>
            <a:pPr marL="0" indent="0">
              <a:spcBef>
                <a:spcPts val="1800"/>
              </a:spcBef>
              <a:buFontTx/>
              <a:buNone/>
            </a:pPr>
            <a:r>
              <a:rPr lang="en-US" sz="2400" dirty="0" smtClean="0"/>
              <a:t>A slice has an </a:t>
            </a:r>
            <a:r>
              <a:rPr lang="en-US" sz="2400" b="1" i="1" dirty="0" smtClean="0"/>
              <a:t>expiration</a:t>
            </a:r>
            <a:endParaRPr lang="en-US" sz="2400" dirty="0" smtClean="0"/>
          </a:p>
          <a:p>
            <a:pPr marL="0" indent="0">
              <a:spcBef>
                <a:spcPts val="1800"/>
              </a:spcBef>
              <a:buFontTx/>
              <a:buNone/>
            </a:pPr>
            <a:r>
              <a:rPr lang="en-US" sz="2400" dirty="0" smtClean="0"/>
              <a:t>Slice names are </a:t>
            </a:r>
            <a:r>
              <a:rPr lang="en-US" sz="2400" b="1" i="1" dirty="0" smtClean="0"/>
              <a:t>public</a:t>
            </a:r>
            <a:r>
              <a:rPr lang="en-US" sz="2400" dirty="0" smtClean="0"/>
              <a:t>, </a:t>
            </a:r>
            <a:r>
              <a:rPr lang="en-US" sz="2400" b="1" i="1" dirty="0" smtClean="0"/>
              <a:t>reusable</a:t>
            </a:r>
            <a:r>
              <a:rPr lang="en-US" sz="2400" dirty="0" smtClean="0"/>
              <a:t> and </a:t>
            </a:r>
            <a:r>
              <a:rPr lang="en-US" sz="2400" b="1" i="1" dirty="0" smtClean="0"/>
              <a:t>unique </a:t>
            </a:r>
            <a:r>
              <a:rPr lang="en-US" sz="2400" i="1" dirty="0" smtClean="0"/>
              <a:t>(within a project)</a:t>
            </a:r>
            <a:endParaRPr lang="en-US" strike="sngStrike" dirty="0"/>
          </a:p>
        </p:txBody>
      </p:sp>
      <p:pic>
        <p:nvPicPr>
          <p:cNvPr id="5" name="Picture 4" descr="skd188256sd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79605" flipH="1">
            <a:off x="7556704" y="1074878"/>
            <a:ext cx="858397" cy="735667"/>
          </a:xfrm>
          <a:prstGeom prst="rect">
            <a:avLst/>
          </a:prstGeom>
        </p:spPr>
      </p:pic>
      <p:pic>
        <p:nvPicPr>
          <p:cNvPr id="6" name="Picture 5" descr="skd188256sd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20395">
            <a:off x="6702172" y="1794211"/>
            <a:ext cx="858397" cy="735667"/>
          </a:xfrm>
          <a:prstGeom prst="rect">
            <a:avLst/>
          </a:prstGeom>
        </p:spPr>
      </p:pic>
      <p:pic>
        <p:nvPicPr>
          <p:cNvPr id="7" name="Picture 6" descr="skd188256sd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465709" flipH="1">
            <a:off x="7732760" y="2882815"/>
            <a:ext cx="858397" cy="735667"/>
          </a:xfrm>
          <a:prstGeom prst="rect">
            <a:avLst/>
          </a:prstGeom>
        </p:spPr>
      </p:pic>
      <p:sp>
        <p:nvSpPr>
          <p:cNvPr id="8" name="Parallelogram 7"/>
          <p:cNvSpPr/>
          <p:nvPr/>
        </p:nvSpPr>
        <p:spPr>
          <a:xfrm rot="19861250">
            <a:off x="7935699" y="3357510"/>
            <a:ext cx="1113599" cy="884211"/>
          </a:xfrm>
          <a:prstGeom prst="parallelogram">
            <a:avLst>
              <a:gd name="adj" fmla="val 55268"/>
            </a:avLst>
          </a:prstGeom>
          <a:gradFill flip="none" rotWithShape="1">
            <a:gsLst>
              <a:gs pos="0">
                <a:srgbClr val="FF6600"/>
              </a:gs>
              <a:gs pos="100000">
                <a:srgbClr val="FFFFFF"/>
              </a:gs>
            </a:gsLst>
            <a:lin ang="612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rot="20687757">
            <a:off x="7067171" y="2802873"/>
            <a:ext cx="710686" cy="710686"/>
          </a:xfrm>
          <a:prstGeom prst="rect">
            <a:avLst/>
          </a:prstGeom>
        </p:spPr>
      </p:pic>
      <p:sp>
        <p:nvSpPr>
          <p:cNvPr id="10" name="Parallelogram 9"/>
          <p:cNvSpPr/>
          <p:nvPr/>
        </p:nvSpPr>
        <p:spPr>
          <a:xfrm rot="998658" flipH="1">
            <a:off x="6138295" y="3170242"/>
            <a:ext cx="2270410" cy="977940"/>
          </a:xfrm>
          <a:prstGeom prst="parallelogram">
            <a:avLst>
              <a:gd name="adj" fmla="val 29508"/>
            </a:avLst>
          </a:prstGeom>
          <a:gradFill flip="none" rotWithShape="1">
            <a:gsLst>
              <a:gs pos="0">
                <a:srgbClr val="FF6600"/>
              </a:gs>
              <a:gs pos="100000">
                <a:srgbClr val="FFFFFF"/>
              </a:gs>
            </a:gsLst>
            <a:lin ang="612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rot="1392268">
            <a:off x="7792228" y="2024265"/>
            <a:ext cx="689199" cy="689199"/>
          </a:xfrm>
          <a:prstGeom prst="rect">
            <a:avLst/>
          </a:prstGeom>
        </p:spPr>
      </p:pic>
      <p:pic>
        <p:nvPicPr>
          <p:cNvPr id="12" name="Picture 11"/>
          <p:cNvPicPr>
            <a:picLocks noChangeAspect="1"/>
          </p:cNvPicPr>
          <p:nvPr/>
        </p:nvPicPr>
        <p:blipFill>
          <a:blip r:embed="rId3"/>
          <a:stretch>
            <a:fillRect/>
          </a:stretch>
        </p:blipFill>
        <p:spPr>
          <a:xfrm rot="20687757">
            <a:off x="7063284" y="642228"/>
            <a:ext cx="653657" cy="653657"/>
          </a:xfrm>
          <a:prstGeom prst="rect">
            <a:avLst/>
          </a:prstGeom>
        </p:spPr>
      </p:pic>
    </p:spTree>
    <p:extLst>
      <p:ext uri="{BB962C8B-B14F-4D97-AF65-F5344CB8AC3E}">
        <p14:creationId xmlns:p14="http://schemas.microsoft.com/office/powerpoint/2010/main" val="2007711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199" y="257466"/>
            <a:ext cx="5869992" cy="5181600"/>
          </a:xfrm>
          <a:prstGeom prst="rect">
            <a:avLst/>
          </a:prstGeom>
        </p:spPr>
        <p:txBody>
          <a:bodyPr/>
          <a:lstStyle>
            <a:lvl1pPr marL="342900" indent="-342900" algn="l" rtl="0" eaLnBrk="1" fontAlgn="base" hangingPunct="1">
              <a:spcBef>
                <a:spcPct val="20000"/>
              </a:spcBef>
              <a:spcAft>
                <a:spcPct val="0"/>
              </a:spcAft>
              <a:buChar char="•"/>
              <a:defRPr sz="2800">
                <a:solidFill>
                  <a:srgbClr val="080808"/>
                </a:solidFill>
                <a:latin typeface="Arial"/>
                <a:ea typeface="+mn-ea"/>
                <a:cs typeface="Arial"/>
              </a:defRPr>
            </a:lvl1pPr>
            <a:lvl2pPr marL="742950" indent="-285750" algn="l" rtl="0" eaLnBrk="1" fontAlgn="base" hangingPunct="1">
              <a:spcBef>
                <a:spcPct val="20000"/>
              </a:spcBef>
              <a:spcAft>
                <a:spcPct val="0"/>
              </a:spcAft>
              <a:buChar char="–"/>
              <a:defRPr sz="2400">
                <a:solidFill>
                  <a:srgbClr val="080808"/>
                </a:solidFill>
                <a:latin typeface="Arial"/>
                <a:ea typeface="+mn-ea"/>
                <a:cs typeface="Arial"/>
              </a:defRPr>
            </a:lvl2pPr>
            <a:lvl3pPr marL="1143000" indent="-228600" algn="l" rtl="0" eaLnBrk="1" fontAlgn="base" hangingPunct="1">
              <a:spcBef>
                <a:spcPct val="20000"/>
              </a:spcBef>
              <a:spcAft>
                <a:spcPct val="0"/>
              </a:spcAft>
              <a:buChar char="•"/>
              <a:defRPr sz="2000">
                <a:solidFill>
                  <a:srgbClr val="080808"/>
                </a:solidFill>
                <a:latin typeface="Arial"/>
                <a:ea typeface="+mn-ea"/>
                <a:cs typeface="Arial"/>
              </a:defRPr>
            </a:lvl3pPr>
            <a:lvl4pPr marL="1600200" indent="-228600" algn="l" rtl="0" eaLnBrk="1" fontAlgn="base" hangingPunct="1">
              <a:spcBef>
                <a:spcPct val="20000"/>
              </a:spcBef>
              <a:spcAft>
                <a:spcPct val="0"/>
              </a:spcAft>
              <a:buChar char="–"/>
              <a:defRPr>
                <a:solidFill>
                  <a:srgbClr val="080808"/>
                </a:solidFill>
                <a:latin typeface="Arial"/>
                <a:ea typeface="+mn-ea"/>
                <a:cs typeface="Arial"/>
              </a:defRPr>
            </a:lvl4pPr>
            <a:lvl5pPr marL="2057400" indent="-228600" algn="l" rtl="0" eaLnBrk="1" fontAlgn="base" hangingPunct="1">
              <a:spcBef>
                <a:spcPct val="20000"/>
              </a:spcBef>
              <a:spcAft>
                <a:spcPct val="0"/>
              </a:spcAft>
              <a:buChar char="»"/>
              <a:defRPr>
                <a:solidFill>
                  <a:srgbClr val="080808"/>
                </a:solidFill>
                <a:latin typeface="Arial"/>
                <a:ea typeface="+mn-ea"/>
                <a:cs typeface="Arial"/>
              </a:defRPr>
            </a:lvl5pPr>
            <a:lvl6pPr marL="2514600" indent="-228600" algn="l" rtl="0" eaLnBrk="1" fontAlgn="base" hangingPunct="1">
              <a:spcBef>
                <a:spcPct val="20000"/>
              </a:spcBef>
              <a:spcAft>
                <a:spcPct val="0"/>
              </a:spcAft>
              <a:buChar char="»"/>
              <a:defRPr sz="2000">
                <a:solidFill>
                  <a:srgbClr val="080808"/>
                </a:solidFill>
                <a:latin typeface="+mn-lt"/>
                <a:ea typeface="+mn-ea"/>
                <a:cs typeface="+mn-cs"/>
              </a:defRPr>
            </a:lvl6pPr>
            <a:lvl7pPr marL="2971800" indent="-228600" algn="l" rtl="0" eaLnBrk="1" fontAlgn="base" hangingPunct="1">
              <a:spcBef>
                <a:spcPct val="20000"/>
              </a:spcBef>
              <a:spcAft>
                <a:spcPct val="0"/>
              </a:spcAft>
              <a:buChar char="»"/>
              <a:defRPr sz="2000">
                <a:solidFill>
                  <a:srgbClr val="080808"/>
                </a:solidFill>
                <a:latin typeface="+mn-lt"/>
                <a:ea typeface="+mn-ea"/>
                <a:cs typeface="+mn-cs"/>
              </a:defRPr>
            </a:lvl7pPr>
            <a:lvl8pPr marL="3429000" indent="-228600" algn="l" rtl="0" eaLnBrk="1" fontAlgn="base" hangingPunct="1">
              <a:spcBef>
                <a:spcPct val="20000"/>
              </a:spcBef>
              <a:spcAft>
                <a:spcPct val="0"/>
              </a:spcAft>
              <a:buChar char="»"/>
              <a:defRPr sz="2000">
                <a:solidFill>
                  <a:srgbClr val="080808"/>
                </a:solidFill>
                <a:latin typeface="+mn-lt"/>
                <a:ea typeface="+mn-ea"/>
                <a:cs typeface="+mn-cs"/>
              </a:defRPr>
            </a:lvl8pPr>
            <a:lvl9pPr marL="3886200" indent="-228600" algn="l" rtl="0" eaLnBrk="1" fontAlgn="base" hangingPunct="1">
              <a:spcBef>
                <a:spcPct val="20000"/>
              </a:spcBef>
              <a:spcAft>
                <a:spcPct val="0"/>
              </a:spcAft>
              <a:buChar char="»"/>
              <a:defRPr sz="2000">
                <a:solidFill>
                  <a:srgbClr val="080808"/>
                </a:solidFill>
                <a:latin typeface="+mn-lt"/>
                <a:ea typeface="+mn-ea"/>
                <a:cs typeface="+mn-cs"/>
              </a:defRPr>
            </a:lvl9pPr>
          </a:lstStyle>
          <a:p>
            <a:pPr marL="0" indent="0">
              <a:buFontTx/>
              <a:buNone/>
            </a:pPr>
            <a:r>
              <a:rPr lang="en-US" smtClean="0"/>
              <a:t>A </a:t>
            </a:r>
            <a:r>
              <a:rPr lang="en-US" sz="3200" b="1" smtClean="0"/>
              <a:t>resource</a:t>
            </a:r>
            <a:r>
              <a:rPr lang="en-US" sz="3200" smtClean="0"/>
              <a:t> </a:t>
            </a:r>
          </a:p>
          <a:p>
            <a:pPr marL="0" indent="0">
              <a:buFontTx/>
              <a:buNone/>
            </a:pPr>
            <a:r>
              <a:rPr lang="en-US" smtClean="0"/>
              <a:t>is a piece of infrastructure</a:t>
            </a:r>
          </a:p>
          <a:p>
            <a:pPr marL="0" indent="0">
              <a:buFontTx/>
              <a:buNone/>
            </a:pPr>
            <a:endParaRPr lang="en-US" smtClean="0"/>
          </a:p>
          <a:p>
            <a:pPr marL="0" indent="0">
              <a:buFontTx/>
              <a:buNone/>
            </a:pPr>
            <a:r>
              <a:rPr lang="en-US" sz="2000" smtClean="0"/>
              <a:t>A resource can be real or virtual.</a:t>
            </a:r>
            <a:endParaRPr lang="en-US" sz="2000" b="1" smtClean="0"/>
          </a:p>
          <a:p>
            <a:pPr marL="0" indent="0">
              <a:spcBef>
                <a:spcPts val="1680"/>
              </a:spcBef>
              <a:buFontTx/>
              <a:buNone/>
            </a:pPr>
            <a:r>
              <a:rPr lang="en-US" sz="2000" b="1" smtClean="0"/>
              <a:t>Resource specifications </a:t>
            </a:r>
            <a:r>
              <a:rPr lang="en-US" sz="2000" smtClean="0"/>
              <a:t>(aka. </a:t>
            </a:r>
            <a:r>
              <a:rPr lang="en-US" sz="2000" b="1" smtClean="0"/>
              <a:t>RSpecs</a:t>
            </a:r>
            <a:r>
              <a:rPr lang="en-US" sz="2000" smtClean="0"/>
              <a:t>)</a:t>
            </a:r>
            <a:r>
              <a:rPr lang="en-US" sz="2000" b="1" smtClean="0"/>
              <a:t> </a:t>
            </a:r>
            <a:r>
              <a:rPr lang="en-US" sz="2000" smtClean="0"/>
              <a:t>are used to describe and request resources. </a:t>
            </a:r>
          </a:p>
          <a:p>
            <a:pPr marL="0" indent="0">
              <a:spcBef>
                <a:spcPts val="1680"/>
              </a:spcBef>
              <a:buFontTx/>
              <a:buNone/>
            </a:pPr>
            <a:r>
              <a:rPr lang="en-US" sz="2000" smtClean="0"/>
              <a:t>Examples:</a:t>
            </a:r>
          </a:p>
          <a:p>
            <a:pPr>
              <a:spcBef>
                <a:spcPts val="600"/>
              </a:spcBef>
            </a:pPr>
            <a:r>
              <a:rPr lang="en-US" sz="2000" smtClean="0"/>
              <a:t>Compute: computer vs virtual machine (VM)</a:t>
            </a:r>
          </a:p>
          <a:p>
            <a:pPr>
              <a:spcBef>
                <a:spcPts val="600"/>
              </a:spcBef>
            </a:pPr>
            <a:r>
              <a:rPr lang="en-US" sz="2000" smtClean="0"/>
              <a:t>Wireline Network: VLAN or OpenFlow</a:t>
            </a:r>
          </a:p>
          <a:p>
            <a:pPr>
              <a:spcBef>
                <a:spcPts val="600"/>
              </a:spcBef>
            </a:pPr>
            <a:r>
              <a:rPr lang="en-US" sz="2000" smtClean="0"/>
              <a:t>Wireless: WiMAX </a:t>
            </a:r>
          </a:p>
          <a:p>
            <a:pPr marL="0" indent="0">
              <a:spcBef>
                <a:spcPts val="1680"/>
              </a:spcBef>
              <a:buFontTx/>
              <a:buNone/>
            </a:pPr>
            <a:endParaRPr lang="en-US" sz="2000" dirty="0" smtClean="0"/>
          </a:p>
        </p:txBody>
      </p:sp>
      <p:pic>
        <p:nvPicPr>
          <p:cNvPr id="3" name="Picture 2" descr="skd188256sd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054718" y="811590"/>
            <a:ext cx="1984861" cy="1701075"/>
          </a:xfrm>
          <a:prstGeom prst="rect">
            <a:avLst/>
          </a:prstGeom>
        </p:spPr>
      </p:pic>
      <p:pic>
        <p:nvPicPr>
          <p:cNvPr id="4" name="Picture 3"/>
          <p:cNvPicPr>
            <a:picLocks noChangeAspect="1"/>
          </p:cNvPicPr>
          <p:nvPr/>
        </p:nvPicPr>
        <p:blipFill>
          <a:blip r:embed="rId3"/>
          <a:stretch>
            <a:fillRect/>
          </a:stretch>
        </p:blipFill>
        <p:spPr>
          <a:xfrm>
            <a:off x="5728100" y="191389"/>
            <a:ext cx="1725365" cy="1725365"/>
          </a:xfrm>
          <a:prstGeom prst="rect">
            <a:avLst/>
          </a:prstGeom>
        </p:spPr>
      </p:pic>
      <p:pic>
        <p:nvPicPr>
          <p:cNvPr id="5" name="Picture 23" descr="GENI rack"/>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728100" y="2466275"/>
            <a:ext cx="2362200" cy="2362200"/>
          </a:xfrm>
          <a:prstGeom prst="rect">
            <a:avLst/>
          </a:prstGeom>
          <a:noFill/>
          <a:ln w="9525">
            <a:noFill/>
            <a:miter lim="800000"/>
            <a:headEnd/>
            <a:tailEnd/>
          </a:ln>
        </p:spPr>
      </p:pic>
    </p:spTree>
    <p:extLst>
      <p:ext uri="{BB962C8B-B14F-4D97-AF65-F5344CB8AC3E}">
        <p14:creationId xmlns:p14="http://schemas.microsoft.com/office/powerpoint/2010/main" val="784673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1" y="699034"/>
            <a:ext cx="5001152" cy="5181600"/>
          </a:xfrm>
          <a:prstGeom prst="rect">
            <a:avLst/>
          </a:prstGeom>
        </p:spPr>
        <p:txBody>
          <a:bodyPr/>
          <a:lstStyle>
            <a:lvl1pPr marL="342900" indent="-342900" algn="l" rtl="0" eaLnBrk="1" fontAlgn="base" hangingPunct="1">
              <a:spcBef>
                <a:spcPct val="20000"/>
              </a:spcBef>
              <a:spcAft>
                <a:spcPct val="0"/>
              </a:spcAft>
              <a:buChar char="•"/>
              <a:defRPr sz="2800">
                <a:solidFill>
                  <a:srgbClr val="080808"/>
                </a:solidFill>
                <a:latin typeface="Arial"/>
                <a:ea typeface="+mn-ea"/>
                <a:cs typeface="Arial"/>
              </a:defRPr>
            </a:lvl1pPr>
            <a:lvl2pPr marL="742950" indent="-285750" algn="l" rtl="0" eaLnBrk="1" fontAlgn="base" hangingPunct="1">
              <a:spcBef>
                <a:spcPct val="20000"/>
              </a:spcBef>
              <a:spcAft>
                <a:spcPct val="0"/>
              </a:spcAft>
              <a:buChar char="–"/>
              <a:defRPr sz="2400">
                <a:solidFill>
                  <a:srgbClr val="080808"/>
                </a:solidFill>
                <a:latin typeface="Arial"/>
                <a:ea typeface="+mn-ea"/>
                <a:cs typeface="Arial"/>
              </a:defRPr>
            </a:lvl2pPr>
            <a:lvl3pPr marL="1143000" indent="-228600" algn="l" rtl="0" eaLnBrk="1" fontAlgn="base" hangingPunct="1">
              <a:spcBef>
                <a:spcPct val="20000"/>
              </a:spcBef>
              <a:spcAft>
                <a:spcPct val="0"/>
              </a:spcAft>
              <a:buChar char="•"/>
              <a:defRPr sz="2000">
                <a:solidFill>
                  <a:srgbClr val="080808"/>
                </a:solidFill>
                <a:latin typeface="Arial"/>
                <a:ea typeface="+mn-ea"/>
                <a:cs typeface="Arial"/>
              </a:defRPr>
            </a:lvl3pPr>
            <a:lvl4pPr marL="1600200" indent="-228600" algn="l" rtl="0" eaLnBrk="1" fontAlgn="base" hangingPunct="1">
              <a:spcBef>
                <a:spcPct val="20000"/>
              </a:spcBef>
              <a:spcAft>
                <a:spcPct val="0"/>
              </a:spcAft>
              <a:buChar char="–"/>
              <a:defRPr>
                <a:solidFill>
                  <a:srgbClr val="080808"/>
                </a:solidFill>
                <a:latin typeface="Arial"/>
                <a:ea typeface="+mn-ea"/>
                <a:cs typeface="Arial"/>
              </a:defRPr>
            </a:lvl4pPr>
            <a:lvl5pPr marL="2057400" indent="-228600" algn="l" rtl="0" eaLnBrk="1" fontAlgn="base" hangingPunct="1">
              <a:spcBef>
                <a:spcPct val="20000"/>
              </a:spcBef>
              <a:spcAft>
                <a:spcPct val="0"/>
              </a:spcAft>
              <a:buChar char="»"/>
              <a:defRPr>
                <a:solidFill>
                  <a:srgbClr val="080808"/>
                </a:solidFill>
                <a:latin typeface="Arial"/>
                <a:ea typeface="+mn-ea"/>
                <a:cs typeface="Arial"/>
              </a:defRPr>
            </a:lvl5pPr>
            <a:lvl6pPr marL="2514600" indent="-228600" algn="l" rtl="0" eaLnBrk="1" fontAlgn="base" hangingPunct="1">
              <a:spcBef>
                <a:spcPct val="20000"/>
              </a:spcBef>
              <a:spcAft>
                <a:spcPct val="0"/>
              </a:spcAft>
              <a:buChar char="»"/>
              <a:defRPr sz="2000">
                <a:solidFill>
                  <a:srgbClr val="080808"/>
                </a:solidFill>
                <a:latin typeface="+mn-lt"/>
                <a:ea typeface="+mn-ea"/>
                <a:cs typeface="+mn-cs"/>
              </a:defRPr>
            </a:lvl6pPr>
            <a:lvl7pPr marL="2971800" indent="-228600" algn="l" rtl="0" eaLnBrk="1" fontAlgn="base" hangingPunct="1">
              <a:spcBef>
                <a:spcPct val="20000"/>
              </a:spcBef>
              <a:spcAft>
                <a:spcPct val="0"/>
              </a:spcAft>
              <a:buChar char="»"/>
              <a:defRPr sz="2000">
                <a:solidFill>
                  <a:srgbClr val="080808"/>
                </a:solidFill>
                <a:latin typeface="+mn-lt"/>
                <a:ea typeface="+mn-ea"/>
                <a:cs typeface="+mn-cs"/>
              </a:defRPr>
            </a:lvl7pPr>
            <a:lvl8pPr marL="3429000" indent="-228600" algn="l" rtl="0" eaLnBrk="1" fontAlgn="base" hangingPunct="1">
              <a:spcBef>
                <a:spcPct val="20000"/>
              </a:spcBef>
              <a:spcAft>
                <a:spcPct val="0"/>
              </a:spcAft>
              <a:buChar char="»"/>
              <a:defRPr sz="2000">
                <a:solidFill>
                  <a:srgbClr val="080808"/>
                </a:solidFill>
                <a:latin typeface="+mn-lt"/>
                <a:ea typeface="+mn-ea"/>
                <a:cs typeface="+mn-cs"/>
              </a:defRPr>
            </a:lvl8pPr>
            <a:lvl9pPr marL="3886200" indent="-228600" algn="l" rtl="0" eaLnBrk="1" fontAlgn="base" hangingPunct="1">
              <a:spcBef>
                <a:spcPct val="20000"/>
              </a:spcBef>
              <a:spcAft>
                <a:spcPct val="0"/>
              </a:spcAft>
              <a:buChar char="»"/>
              <a:defRPr sz="2000">
                <a:solidFill>
                  <a:srgbClr val="080808"/>
                </a:solidFill>
                <a:latin typeface="+mn-lt"/>
                <a:ea typeface="+mn-ea"/>
                <a:cs typeface="+mn-cs"/>
              </a:defRPr>
            </a:lvl9pPr>
          </a:lstStyle>
          <a:p>
            <a:pPr marL="0" indent="0">
              <a:buFontTx/>
              <a:buNone/>
            </a:pPr>
            <a:r>
              <a:rPr lang="en-US" smtClean="0"/>
              <a:t>An </a:t>
            </a:r>
            <a:r>
              <a:rPr lang="en-US" b="1" smtClean="0"/>
              <a:t>aggregate</a:t>
            </a:r>
            <a:r>
              <a:rPr lang="en-US" smtClean="0"/>
              <a:t> manages a set of reservable </a:t>
            </a:r>
            <a:r>
              <a:rPr lang="en-US" b="1" smtClean="0"/>
              <a:t>resources</a:t>
            </a:r>
          </a:p>
          <a:p>
            <a:pPr marL="0" indent="0">
              <a:buFontTx/>
              <a:buNone/>
            </a:pPr>
            <a:endParaRPr lang="en-US" smtClean="0"/>
          </a:p>
          <a:p>
            <a:pPr marL="0" indent="0">
              <a:buFontTx/>
              <a:buNone/>
            </a:pPr>
            <a:r>
              <a:rPr lang="en-US" smtClean="0"/>
              <a:t>Aggregates include:</a:t>
            </a:r>
          </a:p>
          <a:p>
            <a:pPr marL="400050" lvl="1" indent="0">
              <a:buFontTx/>
              <a:buNone/>
            </a:pPr>
            <a:r>
              <a:rPr lang="en-US" smtClean="0"/>
              <a:t>GENI racks	</a:t>
            </a:r>
          </a:p>
          <a:p>
            <a:pPr marL="400050" lvl="1" indent="0">
              <a:buFontTx/>
              <a:buNone/>
            </a:pPr>
            <a:r>
              <a:rPr lang="en-US" smtClean="0"/>
              <a:t>OpenFlow </a:t>
            </a:r>
          </a:p>
          <a:p>
            <a:pPr marL="400050" lvl="1" indent="0">
              <a:buFontTx/>
              <a:buNone/>
            </a:pPr>
            <a:r>
              <a:rPr lang="en-US" smtClean="0"/>
              <a:t>WiMAX</a:t>
            </a:r>
            <a:endParaRPr lang="en-US" dirty="0" smtClean="0"/>
          </a:p>
        </p:txBody>
      </p:sp>
      <p:grpSp>
        <p:nvGrpSpPr>
          <p:cNvPr id="3" name="Group 2"/>
          <p:cNvGrpSpPr/>
          <p:nvPr/>
        </p:nvGrpSpPr>
        <p:grpSpPr>
          <a:xfrm>
            <a:off x="4608570" y="2572323"/>
            <a:ext cx="4133124" cy="2125311"/>
            <a:chOff x="160337" y="1160463"/>
            <a:chExt cx="8823325" cy="4537078"/>
          </a:xfrm>
        </p:grpSpPr>
        <p:sp>
          <p:nvSpPr>
            <p:cNvPr id="4" name="Freeform 3"/>
            <p:cNvSpPr>
              <a:spLocks/>
            </p:cNvSpPr>
            <p:nvPr/>
          </p:nvSpPr>
          <p:spPr bwMode="auto">
            <a:xfrm>
              <a:off x="2043112" y="1160463"/>
              <a:ext cx="928688" cy="650875"/>
            </a:xfrm>
            <a:custGeom>
              <a:avLst/>
              <a:gdLst>
                <a:gd name="T0" fmla="*/ 2147483647 w 90"/>
                <a:gd name="T1" fmla="*/ 2147483647 h 66"/>
                <a:gd name="T2" fmla="*/ 0 w 90"/>
                <a:gd name="T3" fmla="*/ 2147483647 h 66"/>
                <a:gd name="T4" fmla="*/ 2147483647 w 90"/>
                <a:gd name="T5" fmla="*/ 2147483647 h 66"/>
                <a:gd name="T6" fmla="*/ 2147483647 w 90"/>
                <a:gd name="T7" fmla="*/ 2147483647 h 66"/>
                <a:gd name="T8" fmla="*/ 2147483647 w 90"/>
                <a:gd name="T9" fmla="*/ 2147483647 h 66"/>
                <a:gd name="T10" fmla="*/ 2147483647 w 90"/>
                <a:gd name="T11" fmla="*/ 2147483647 h 66"/>
                <a:gd name="T12" fmla="*/ 2147483647 w 90"/>
                <a:gd name="T13" fmla="*/ 2147483647 h 66"/>
                <a:gd name="T14" fmla="*/ 2147483647 w 90"/>
                <a:gd name="T15" fmla="*/ 2147483647 h 66"/>
                <a:gd name="T16" fmla="*/ 2147483647 w 90"/>
                <a:gd name="T17" fmla="*/ 2147483647 h 66"/>
                <a:gd name="T18" fmla="*/ 2147483647 w 90"/>
                <a:gd name="T19" fmla="*/ 2147483647 h 66"/>
                <a:gd name="T20" fmla="*/ 2147483647 w 90"/>
                <a:gd name="T21" fmla="*/ 2147483647 h 66"/>
                <a:gd name="T22" fmla="*/ 2147483647 w 90"/>
                <a:gd name="T23" fmla="*/ 2147483647 h 66"/>
                <a:gd name="T24" fmla="*/ 2147483647 w 90"/>
                <a:gd name="T25" fmla="*/ 2147483647 h 66"/>
                <a:gd name="T26" fmla="*/ 2147483647 w 90"/>
                <a:gd name="T27" fmla="*/ 2147483647 h 66"/>
                <a:gd name="T28" fmla="*/ 2147483647 w 90"/>
                <a:gd name="T29" fmla="*/ 2147483647 h 66"/>
                <a:gd name="T30" fmla="*/ 2147483647 w 90"/>
                <a:gd name="T31" fmla="*/ 2147483647 h 66"/>
                <a:gd name="T32" fmla="*/ 2147483647 w 90"/>
                <a:gd name="T33" fmla="*/ 2147483647 h 66"/>
                <a:gd name="T34" fmla="*/ 2147483647 w 90"/>
                <a:gd name="T35" fmla="*/ 2147483647 h 66"/>
                <a:gd name="T36" fmla="*/ 2147483647 w 90"/>
                <a:gd name="T37" fmla="*/ 2147483647 h 66"/>
                <a:gd name="T38" fmla="*/ 2147483647 w 90"/>
                <a:gd name="T39" fmla="*/ 2147483647 h 66"/>
                <a:gd name="T40" fmla="*/ 2147483647 w 90"/>
                <a:gd name="T41" fmla="*/ 2147483647 h 66"/>
                <a:gd name="T42" fmla="*/ 2147483647 w 90"/>
                <a:gd name="T43" fmla="*/ 2147483647 h 66"/>
                <a:gd name="T44" fmla="*/ 2147483647 w 90"/>
                <a:gd name="T45" fmla="*/ 2147483647 h 66"/>
                <a:gd name="T46" fmla="*/ 2147483647 w 90"/>
                <a:gd name="T47" fmla="*/ 2147483647 h 66"/>
                <a:gd name="T48" fmla="*/ 2147483647 w 90"/>
                <a:gd name="T49" fmla="*/ 2147483647 h 66"/>
                <a:gd name="T50" fmla="*/ 2147483647 w 90"/>
                <a:gd name="T51" fmla="*/ 2147483647 h 66"/>
                <a:gd name="T52" fmla="*/ 2147483647 w 90"/>
                <a:gd name="T53" fmla="*/ 2147483647 h 66"/>
                <a:gd name="T54" fmla="*/ 2147483647 w 90"/>
                <a:gd name="T55" fmla="*/ 2147483647 h 66"/>
                <a:gd name="T56" fmla="*/ 2147483647 w 90"/>
                <a:gd name="T57" fmla="*/ 2147483647 h 66"/>
                <a:gd name="T58" fmla="*/ 2147483647 w 90"/>
                <a:gd name="T59" fmla="*/ 2147483647 h 66"/>
                <a:gd name="T60" fmla="*/ 2147483647 w 90"/>
                <a:gd name="T61" fmla="*/ 2147483647 h 66"/>
                <a:gd name="T62" fmla="*/ 2147483647 w 90"/>
                <a:gd name="T63" fmla="*/ 2147483647 h 66"/>
                <a:gd name="T64" fmla="*/ 2147483647 w 90"/>
                <a:gd name="T65" fmla="*/ 2147483647 h 66"/>
                <a:gd name="T66" fmla="*/ 2147483647 w 90"/>
                <a:gd name="T67" fmla="*/ 2147483647 h 66"/>
                <a:gd name="T68" fmla="*/ 2147483647 w 90"/>
                <a:gd name="T69" fmla="*/ 2147483647 h 66"/>
                <a:gd name="T70" fmla="*/ 2147483647 w 90"/>
                <a:gd name="T71" fmla="*/ 2147483647 h 66"/>
                <a:gd name="T72" fmla="*/ 2147483647 w 90"/>
                <a:gd name="T73" fmla="*/ 0 h 66"/>
                <a:gd name="T74" fmla="*/ 2147483647 w 90"/>
                <a:gd name="T75" fmla="*/ 2147483647 h 66"/>
                <a:gd name="T76" fmla="*/ 2147483647 w 90"/>
                <a:gd name="T77" fmla="*/ 2147483647 h 66"/>
                <a:gd name="T78" fmla="*/ 2147483647 w 90"/>
                <a:gd name="T79" fmla="*/ 2147483647 h 66"/>
                <a:gd name="T80" fmla="*/ 2147483647 w 90"/>
                <a:gd name="T81" fmla="*/ 2147483647 h 66"/>
                <a:gd name="T82" fmla="*/ 2147483647 w 90"/>
                <a:gd name="T83" fmla="*/ 2147483647 h 66"/>
                <a:gd name="T84" fmla="*/ 2147483647 w 90"/>
                <a:gd name="T85" fmla="*/ 2147483647 h 66"/>
                <a:gd name="T86" fmla="*/ 2147483647 w 90"/>
                <a:gd name="T87" fmla="*/ 2147483647 h 66"/>
                <a:gd name="T88" fmla="*/ 2147483647 w 90"/>
                <a:gd name="T89" fmla="*/ 2147483647 h 66"/>
                <a:gd name="T90" fmla="*/ 2147483647 w 90"/>
                <a:gd name="T91" fmla="*/ 2147483647 h 66"/>
                <a:gd name="T92" fmla="*/ 2147483647 w 90"/>
                <a:gd name="T93" fmla="*/ 2147483647 h 66"/>
                <a:gd name="T94" fmla="*/ 2147483647 w 90"/>
                <a:gd name="T95" fmla="*/ 2147483647 h 66"/>
                <a:gd name="T96" fmla="*/ 2147483647 w 90"/>
                <a:gd name="T97" fmla="*/ 2147483647 h 66"/>
                <a:gd name="T98" fmla="*/ 2147483647 w 90"/>
                <a:gd name="T99" fmla="*/ 2147483647 h 66"/>
                <a:gd name="T100" fmla="*/ 2147483647 w 90"/>
                <a:gd name="T101" fmla="*/ 2147483647 h 66"/>
                <a:gd name="T102" fmla="*/ 2147483647 w 90"/>
                <a:gd name="T103" fmla="*/ 2147483647 h 66"/>
                <a:gd name="T104" fmla="*/ 2147483647 w 90"/>
                <a:gd name="T105" fmla="*/ 2147483647 h 66"/>
                <a:gd name="T106" fmla="*/ 2147483647 w 90"/>
                <a:gd name="T107" fmla="*/ 2147483647 h 66"/>
                <a:gd name="T108" fmla="*/ 2147483647 w 90"/>
                <a:gd name="T109" fmla="*/ 2147483647 h 66"/>
                <a:gd name="T110" fmla="*/ 2147483647 w 90"/>
                <a:gd name="T111" fmla="*/ 2147483647 h 66"/>
                <a:gd name="T112" fmla="*/ 2147483647 w 90"/>
                <a:gd name="T113" fmla="*/ 2147483647 h 66"/>
                <a:gd name="T114" fmla="*/ 2147483647 w 90"/>
                <a:gd name="T115" fmla="*/ 2147483647 h 66"/>
                <a:gd name="T116" fmla="*/ 2147483647 w 90"/>
                <a:gd name="T117" fmla="*/ 2147483647 h 66"/>
                <a:gd name="T118" fmla="*/ 2147483647 w 90"/>
                <a:gd name="T119" fmla="*/ 2147483647 h 66"/>
                <a:gd name="T120" fmla="*/ 2147483647 w 90"/>
                <a:gd name="T121" fmla="*/ 2147483647 h 6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0"/>
                <a:gd name="T184" fmla="*/ 0 h 66"/>
                <a:gd name="T185" fmla="*/ 90 w 90"/>
                <a:gd name="T186" fmla="*/ 66 h 6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0" h="66">
                  <a:moveTo>
                    <a:pt x="3" y="42"/>
                  </a:moveTo>
                  <a:lnTo>
                    <a:pt x="1" y="40"/>
                  </a:lnTo>
                  <a:lnTo>
                    <a:pt x="0" y="40"/>
                  </a:lnTo>
                  <a:lnTo>
                    <a:pt x="0" y="39"/>
                  </a:lnTo>
                  <a:lnTo>
                    <a:pt x="1" y="37"/>
                  </a:lnTo>
                  <a:lnTo>
                    <a:pt x="1" y="36"/>
                  </a:lnTo>
                  <a:lnTo>
                    <a:pt x="1" y="35"/>
                  </a:lnTo>
                  <a:lnTo>
                    <a:pt x="2" y="35"/>
                  </a:lnTo>
                  <a:lnTo>
                    <a:pt x="2" y="36"/>
                  </a:lnTo>
                  <a:lnTo>
                    <a:pt x="2" y="37"/>
                  </a:lnTo>
                  <a:lnTo>
                    <a:pt x="1" y="37"/>
                  </a:lnTo>
                  <a:lnTo>
                    <a:pt x="2" y="38"/>
                  </a:lnTo>
                  <a:lnTo>
                    <a:pt x="3" y="36"/>
                  </a:lnTo>
                  <a:lnTo>
                    <a:pt x="3" y="35"/>
                  </a:lnTo>
                  <a:lnTo>
                    <a:pt x="4" y="34"/>
                  </a:lnTo>
                  <a:lnTo>
                    <a:pt x="3" y="33"/>
                  </a:lnTo>
                  <a:lnTo>
                    <a:pt x="2" y="33"/>
                  </a:lnTo>
                  <a:lnTo>
                    <a:pt x="2" y="30"/>
                  </a:lnTo>
                  <a:lnTo>
                    <a:pt x="3" y="30"/>
                  </a:lnTo>
                  <a:lnTo>
                    <a:pt x="4" y="30"/>
                  </a:lnTo>
                  <a:lnTo>
                    <a:pt x="5" y="29"/>
                  </a:lnTo>
                  <a:lnTo>
                    <a:pt x="4" y="28"/>
                  </a:lnTo>
                  <a:lnTo>
                    <a:pt x="3" y="29"/>
                  </a:lnTo>
                  <a:lnTo>
                    <a:pt x="3" y="27"/>
                  </a:lnTo>
                  <a:lnTo>
                    <a:pt x="3" y="25"/>
                  </a:lnTo>
                  <a:lnTo>
                    <a:pt x="3" y="24"/>
                  </a:lnTo>
                  <a:lnTo>
                    <a:pt x="3" y="22"/>
                  </a:lnTo>
                  <a:lnTo>
                    <a:pt x="3" y="20"/>
                  </a:lnTo>
                  <a:lnTo>
                    <a:pt x="3" y="17"/>
                  </a:lnTo>
                  <a:lnTo>
                    <a:pt x="3" y="15"/>
                  </a:lnTo>
                  <a:lnTo>
                    <a:pt x="2" y="11"/>
                  </a:lnTo>
                  <a:lnTo>
                    <a:pt x="2" y="8"/>
                  </a:lnTo>
                  <a:lnTo>
                    <a:pt x="2" y="6"/>
                  </a:lnTo>
                  <a:lnTo>
                    <a:pt x="3" y="3"/>
                  </a:lnTo>
                  <a:lnTo>
                    <a:pt x="11" y="9"/>
                  </a:lnTo>
                  <a:lnTo>
                    <a:pt x="16" y="12"/>
                  </a:lnTo>
                  <a:lnTo>
                    <a:pt x="19" y="13"/>
                  </a:lnTo>
                  <a:lnTo>
                    <a:pt x="21" y="14"/>
                  </a:lnTo>
                  <a:lnTo>
                    <a:pt x="23" y="14"/>
                  </a:lnTo>
                  <a:lnTo>
                    <a:pt x="24" y="14"/>
                  </a:lnTo>
                  <a:lnTo>
                    <a:pt x="24" y="15"/>
                  </a:lnTo>
                  <a:lnTo>
                    <a:pt x="25" y="20"/>
                  </a:lnTo>
                  <a:lnTo>
                    <a:pt x="24" y="20"/>
                  </a:lnTo>
                  <a:lnTo>
                    <a:pt x="23" y="21"/>
                  </a:lnTo>
                  <a:lnTo>
                    <a:pt x="22" y="23"/>
                  </a:lnTo>
                  <a:lnTo>
                    <a:pt x="22" y="25"/>
                  </a:lnTo>
                  <a:lnTo>
                    <a:pt x="22" y="26"/>
                  </a:lnTo>
                  <a:lnTo>
                    <a:pt x="22" y="27"/>
                  </a:lnTo>
                  <a:lnTo>
                    <a:pt x="22" y="28"/>
                  </a:lnTo>
                  <a:lnTo>
                    <a:pt x="23" y="28"/>
                  </a:lnTo>
                  <a:lnTo>
                    <a:pt x="24" y="27"/>
                  </a:lnTo>
                  <a:lnTo>
                    <a:pt x="25" y="24"/>
                  </a:lnTo>
                  <a:lnTo>
                    <a:pt x="26" y="23"/>
                  </a:lnTo>
                  <a:lnTo>
                    <a:pt x="27" y="21"/>
                  </a:lnTo>
                  <a:lnTo>
                    <a:pt x="29" y="19"/>
                  </a:lnTo>
                  <a:lnTo>
                    <a:pt x="29" y="18"/>
                  </a:lnTo>
                  <a:lnTo>
                    <a:pt x="28" y="15"/>
                  </a:lnTo>
                  <a:lnTo>
                    <a:pt x="26" y="10"/>
                  </a:lnTo>
                  <a:lnTo>
                    <a:pt x="26" y="9"/>
                  </a:lnTo>
                  <a:lnTo>
                    <a:pt x="27" y="9"/>
                  </a:lnTo>
                  <a:lnTo>
                    <a:pt x="28" y="9"/>
                  </a:lnTo>
                  <a:lnTo>
                    <a:pt x="29" y="7"/>
                  </a:lnTo>
                  <a:lnTo>
                    <a:pt x="29" y="5"/>
                  </a:lnTo>
                  <a:lnTo>
                    <a:pt x="27" y="5"/>
                  </a:lnTo>
                  <a:lnTo>
                    <a:pt x="27" y="3"/>
                  </a:lnTo>
                  <a:lnTo>
                    <a:pt x="27" y="0"/>
                  </a:lnTo>
                  <a:lnTo>
                    <a:pt x="45" y="5"/>
                  </a:lnTo>
                  <a:lnTo>
                    <a:pt x="62" y="9"/>
                  </a:lnTo>
                  <a:lnTo>
                    <a:pt x="90" y="16"/>
                  </a:lnTo>
                  <a:lnTo>
                    <a:pt x="80" y="59"/>
                  </a:lnTo>
                  <a:lnTo>
                    <a:pt x="80" y="60"/>
                  </a:lnTo>
                  <a:lnTo>
                    <a:pt x="80" y="61"/>
                  </a:lnTo>
                  <a:lnTo>
                    <a:pt x="81" y="62"/>
                  </a:lnTo>
                  <a:lnTo>
                    <a:pt x="81" y="63"/>
                  </a:lnTo>
                  <a:lnTo>
                    <a:pt x="80" y="63"/>
                  </a:lnTo>
                  <a:lnTo>
                    <a:pt x="80" y="64"/>
                  </a:lnTo>
                  <a:lnTo>
                    <a:pt x="80" y="65"/>
                  </a:lnTo>
                  <a:lnTo>
                    <a:pt x="80" y="66"/>
                  </a:lnTo>
                  <a:lnTo>
                    <a:pt x="56" y="60"/>
                  </a:lnTo>
                  <a:lnTo>
                    <a:pt x="55" y="61"/>
                  </a:lnTo>
                  <a:lnTo>
                    <a:pt x="53" y="61"/>
                  </a:lnTo>
                  <a:lnTo>
                    <a:pt x="52" y="61"/>
                  </a:lnTo>
                  <a:lnTo>
                    <a:pt x="51" y="61"/>
                  </a:lnTo>
                  <a:lnTo>
                    <a:pt x="50" y="60"/>
                  </a:lnTo>
                  <a:lnTo>
                    <a:pt x="48" y="60"/>
                  </a:lnTo>
                  <a:lnTo>
                    <a:pt x="47" y="61"/>
                  </a:lnTo>
                  <a:lnTo>
                    <a:pt x="45" y="60"/>
                  </a:lnTo>
                  <a:lnTo>
                    <a:pt x="44" y="60"/>
                  </a:lnTo>
                  <a:lnTo>
                    <a:pt x="42" y="61"/>
                  </a:lnTo>
                  <a:lnTo>
                    <a:pt x="41" y="61"/>
                  </a:lnTo>
                  <a:lnTo>
                    <a:pt x="38" y="61"/>
                  </a:lnTo>
                  <a:lnTo>
                    <a:pt x="37" y="60"/>
                  </a:lnTo>
                  <a:lnTo>
                    <a:pt x="35" y="60"/>
                  </a:lnTo>
                  <a:lnTo>
                    <a:pt x="30" y="60"/>
                  </a:lnTo>
                  <a:lnTo>
                    <a:pt x="29" y="59"/>
                  </a:lnTo>
                  <a:lnTo>
                    <a:pt x="24" y="58"/>
                  </a:lnTo>
                  <a:lnTo>
                    <a:pt x="22" y="57"/>
                  </a:lnTo>
                  <a:lnTo>
                    <a:pt x="19" y="58"/>
                  </a:lnTo>
                  <a:lnTo>
                    <a:pt x="15" y="57"/>
                  </a:lnTo>
                  <a:lnTo>
                    <a:pt x="12" y="56"/>
                  </a:lnTo>
                  <a:lnTo>
                    <a:pt x="11" y="54"/>
                  </a:lnTo>
                  <a:lnTo>
                    <a:pt x="11" y="50"/>
                  </a:lnTo>
                  <a:lnTo>
                    <a:pt x="12" y="49"/>
                  </a:lnTo>
                  <a:lnTo>
                    <a:pt x="11" y="47"/>
                  </a:lnTo>
                  <a:lnTo>
                    <a:pt x="9" y="44"/>
                  </a:lnTo>
                  <a:lnTo>
                    <a:pt x="7" y="44"/>
                  </a:lnTo>
                  <a:lnTo>
                    <a:pt x="6" y="43"/>
                  </a:lnTo>
                  <a:lnTo>
                    <a:pt x="3" y="42"/>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5" name="Freeform 4"/>
            <p:cNvSpPr>
              <a:spLocks/>
            </p:cNvSpPr>
            <p:nvPr/>
          </p:nvSpPr>
          <p:spPr bwMode="auto">
            <a:xfrm>
              <a:off x="4429125" y="1533526"/>
              <a:ext cx="922337" cy="542925"/>
            </a:xfrm>
            <a:custGeom>
              <a:avLst/>
              <a:gdLst>
                <a:gd name="T0" fmla="*/ 0 w 89"/>
                <a:gd name="T1" fmla="*/ 249 h 55"/>
                <a:gd name="T2" fmla="*/ 26 w 89"/>
                <a:gd name="T3" fmla="*/ 0 h 55"/>
                <a:gd name="T4" fmla="*/ 226 w 89"/>
                <a:gd name="T5" fmla="*/ 15 h 55"/>
                <a:gd name="T6" fmla="*/ 421 w 89"/>
                <a:gd name="T7" fmla="*/ 20 h 55"/>
                <a:gd name="T8" fmla="*/ 421 w 89"/>
                <a:gd name="T9" fmla="*/ 24 h 55"/>
                <a:gd name="T10" fmla="*/ 426 w 89"/>
                <a:gd name="T11" fmla="*/ 44 h 55"/>
                <a:gd name="T12" fmla="*/ 426 w 89"/>
                <a:gd name="T13" fmla="*/ 49 h 55"/>
                <a:gd name="T14" fmla="*/ 421 w 89"/>
                <a:gd name="T15" fmla="*/ 64 h 55"/>
                <a:gd name="T16" fmla="*/ 421 w 89"/>
                <a:gd name="T17" fmla="*/ 88 h 55"/>
                <a:gd name="T18" fmla="*/ 431 w 89"/>
                <a:gd name="T19" fmla="*/ 112 h 55"/>
                <a:gd name="T20" fmla="*/ 436 w 89"/>
                <a:gd name="T21" fmla="*/ 122 h 55"/>
                <a:gd name="T22" fmla="*/ 442 w 89"/>
                <a:gd name="T23" fmla="*/ 147 h 55"/>
                <a:gd name="T24" fmla="*/ 442 w 89"/>
                <a:gd name="T25" fmla="*/ 186 h 55"/>
                <a:gd name="T26" fmla="*/ 447 w 89"/>
                <a:gd name="T27" fmla="*/ 196 h 55"/>
                <a:gd name="T28" fmla="*/ 447 w 89"/>
                <a:gd name="T29" fmla="*/ 210 h 55"/>
                <a:gd name="T30" fmla="*/ 447 w 89"/>
                <a:gd name="T31" fmla="*/ 215 h 55"/>
                <a:gd name="T32" fmla="*/ 457 w 89"/>
                <a:gd name="T33" fmla="*/ 249 h 55"/>
                <a:gd name="T34" fmla="*/ 457 w 89"/>
                <a:gd name="T35" fmla="*/ 259 h 55"/>
                <a:gd name="T36" fmla="*/ 457 w 89"/>
                <a:gd name="T37" fmla="*/ 269 h 55"/>
                <a:gd name="T38" fmla="*/ 0 w 89"/>
                <a:gd name="T39" fmla="*/ 249 h 55"/>
                <a:gd name="T40" fmla="*/ 0 w 89"/>
                <a:gd name="T41" fmla="*/ 249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9"/>
                <a:gd name="T64" fmla="*/ 0 h 55"/>
                <a:gd name="T65" fmla="*/ 89 w 89"/>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9" h="55">
                  <a:moveTo>
                    <a:pt x="0" y="51"/>
                  </a:moveTo>
                  <a:lnTo>
                    <a:pt x="5" y="0"/>
                  </a:lnTo>
                  <a:lnTo>
                    <a:pt x="44" y="3"/>
                  </a:lnTo>
                  <a:lnTo>
                    <a:pt x="82" y="4"/>
                  </a:lnTo>
                  <a:lnTo>
                    <a:pt x="82" y="5"/>
                  </a:lnTo>
                  <a:lnTo>
                    <a:pt x="83" y="9"/>
                  </a:lnTo>
                  <a:lnTo>
                    <a:pt x="83" y="10"/>
                  </a:lnTo>
                  <a:lnTo>
                    <a:pt x="82" y="13"/>
                  </a:lnTo>
                  <a:lnTo>
                    <a:pt x="82" y="18"/>
                  </a:lnTo>
                  <a:lnTo>
                    <a:pt x="84" y="23"/>
                  </a:lnTo>
                  <a:lnTo>
                    <a:pt x="85" y="25"/>
                  </a:lnTo>
                  <a:lnTo>
                    <a:pt x="86" y="30"/>
                  </a:lnTo>
                  <a:lnTo>
                    <a:pt x="86" y="38"/>
                  </a:lnTo>
                  <a:lnTo>
                    <a:pt x="87" y="40"/>
                  </a:lnTo>
                  <a:lnTo>
                    <a:pt x="87" y="43"/>
                  </a:lnTo>
                  <a:lnTo>
                    <a:pt x="87" y="44"/>
                  </a:lnTo>
                  <a:lnTo>
                    <a:pt x="89" y="51"/>
                  </a:lnTo>
                  <a:lnTo>
                    <a:pt x="89" y="53"/>
                  </a:lnTo>
                  <a:lnTo>
                    <a:pt x="89" y="55"/>
                  </a:lnTo>
                  <a:lnTo>
                    <a:pt x="0" y="51"/>
                  </a:lnTo>
                  <a:close/>
                </a:path>
              </a:pathLst>
            </a:custGeom>
            <a:solidFill>
              <a:srgbClr val="FF8000"/>
            </a:solid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solidFill>
                  <a:srgbClr val="FF9900"/>
                </a:solidFill>
                <a:latin typeface="+mn-lt"/>
                <a:ea typeface="+mn-ea"/>
                <a:cs typeface="+mn-cs"/>
              </a:endParaRPr>
            </a:p>
          </p:txBody>
        </p:sp>
        <p:sp>
          <p:nvSpPr>
            <p:cNvPr id="6" name="Freeform 5"/>
            <p:cNvSpPr>
              <a:spLocks/>
            </p:cNvSpPr>
            <p:nvPr/>
          </p:nvSpPr>
          <p:spPr bwMode="auto">
            <a:xfrm>
              <a:off x="4389437" y="2036763"/>
              <a:ext cx="974725" cy="630238"/>
            </a:xfrm>
            <a:custGeom>
              <a:avLst/>
              <a:gdLst>
                <a:gd name="T0" fmla="*/ 0 w 94"/>
                <a:gd name="T1" fmla="*/ 2147483647 h 64"/>
                <a:gd name="T2" fmla="*/ 2147483647 w 94"/>
                <a:gd name="T3" fmla="*/ 2147483647 h 64"/>
                <a:gd name="T4" fmla="*/ 2147483647 w 94"/>
                <a:gd name="T5" fmla="*/ 0 h 64"/>
                <a:gd name="T6" fmla="*/ 2147483647 w 94"/>
                <a:gd name="T7" fmla="*/ 2147483647 h 64"/>
                <a:gd name="T8" fmla="*/ 2147483647 w 94"/>
                <a:gd name="T9" fmla="*/ 2147483647 h 64"/>
                <a:gd name="T10" fmla="*/ 2147483647 w 94"/>
                <a:gd name="T11" fmla="*/ 2147483647 h 64"/>
                <a:gd name="T12" fmla="*/ 2147483647 w 94"/>
                <a:gd name="T13" fmla="*/ 2147483647 h 64"/>
                <a:gd name="T14" fmla="*/ 2147483647 w 94"/>
                <a:gd name="T15" fmla="*/ 2147483647 h 64"/>
                <a:gd name="T16" fmla="*/ 2147483647 w 94"/>
                <a:gd name="T17" fmla="*/ 2147483647 h 64"/>
                <a:gd name="T18" fmla="*/ 2147483647 w 94"/>
                <a:gd name="T19" fmla="*/ 2147483647 h 64"/>
                <a:gd name="T20" fmla="*/ 2147483647 w 94"/>
                <a:gd name="T21" fmla="*/ 2147483647 h 64"/>
                <a:gd name="T22" fmla="*/ 2147483647 w 94"/>
                <a:gd name="T23" fmla="*/ 2147483647 h 64"/>
                <a:gd name="T24" fmla="*/ 2147483647 w 94"/>
                <a:gd name="T25" fmla="*/ 2147483647 h 64"/>
                <a:gd name="T26" fmla="*/ 2147483647 w 94"/>
                <a:gd name="T27" fmla="*/ 2147483647 h 64"/>
                <a:gd name="T28" fmla="*/ 2147483647 w 94"/>
                <a:gd name="T29" fmla="*/ 2147483647 h 64"/>
                <a:gd name="T30" fmla="*/ 2147483647 w 94"/>
                <a:gd name="T31" fmla="*/ 2147483647 h 64"/>
                <a:gd name="T32" fmla="*/ 2147483647 w 94"/>
                <a:gd name="T33" fmla="*/ 2147483647 h 64"/>
                <a:gd name="T34" fmla="*/ 2147483647 w 94"/>
                <a:gd name="T35" fmla="*/ 2147483647 h 64"/>
                <a:gd name="T36" fmla="*/ 2147483647 w 94"/>
                <a:gd name="T37" fmla="*/ 2147483647 h 64"/>
                <a:gd name="T38" fmla="*/ 2147483647 w 94"/>
                <a:gd name="T39" fmla="*/ 2147483647 h 64"/>
                <a:gd name="T40" fmla="*/ 2147483647 w 94"/>
                <a:gd name="T41" fmla="*/ 2147483647 h 64"/>
                <a:gd name="T42" fmla="*/ 2147483647 w 94"/>
                <a:gd name="T43" fmla="*/ 2147483647 h 64"/>
                <a:gd name="T44" fmla="*/ 2147483647 w 94"/>
                <a:gd name="T45" fmla="*/ 2147483647 h 64"/>
                <a:gd name="T46" fmla="*/ 2147483647 w 94"/>
                <a:gd name="T47" fmla="*/ 2147483647 h 64"/>
                <a:gd name="T48" fmla="*/ 2147483647 w 94"/>
                <a:gd name="T49" fmla="*/ 2147483647 h 64"/>
                <a:gd name="T50" fmla="*/ 2147483647 w 94"/>
                <a:gd name="T51" fmla="*/ 2147483647 h 64"/>
                <a:gd name="T52" fmla="*/ 2147483647 w 94"/>
                <a:gd name="T53" fmla="*/ 2147483647 h 64"/>
                <a:gd name="T54" fmla="*/ 2147483647 w 94"/>
                <a:gd name="T55" fmla="*/ 2147483647 h 64"/>
                <a:gd name="T56" fmla="*/ 2147483647 w 94"/>
                <a:gd name="T57" fmla="*/ 2147483647 h 64"/>
                <a:gd name="T58" fmla="*/ 2147483647 w 94"/>
                <a:gd name="T59" fmla="*/ 2147483647 h 64"/>
                <a:gd name="T60" fmla="*/ 2147483647 w 94"/>
                <a:gd name="T61" fmla="*/ 2147483647 h 64"/>
                <a:gd name="T62" fmla="*/ 2147483647 w 94"/>
                <a:gd name="T63" fmla="*/ 2147483647 h 64"/>
                <a:gd name="T64" fmla="*/ 2147483647 w 94"/>
                <a:gd name="T65" fmla="*/ 2147483647 h 64"/>
                <a:gd name="T66" fmla="*/ 2147483647 w 94"/>
                <a:gd name="T67" fmla="*/ 2147483647 h 64"/>
                <a:gd name="T68" fmla="*/ 2147483647 w 94"/>
                <a:gd name="T69" fmla="*/ 2147483647 h 64"/>
                <a:gd name="T70" fmla="*/ 0 w 94"/>
                <a:gd name="T71" fmla="*/ 2147483647 h 64"/>
                <a:gd name="T72" fmla="*/ 0 w 94"/>
                <a:gd name="T73" fmla="*/ 2147483647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4"/>
                <a:gd name="T112" fmla="*/ 0 h 64"/>
                <a:gd name="T113" fmla="*/ 94 w 94"/>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4" h="64">
                  <a:moveTo>
                    <a:pt x="0" y="51"/>
                  </a:moveTo>
                  <a:lnTo>
                    <a:pt x="3" y="17"/>
                  </a:lnTo>
                  <a:lnTo>
                    <a:pt x="4" y="0"/>
                  </a:lnTo>
                  <a:lnTo>
                    <a:pt x="93" y="4"/>
                  </a:lnTo>
                  <a:lnTo>
                    <a:pt x="93" y="6"/>
                  </a:lnTo>
                  <a:lnTo>
                    <a:pt x="92" y="7"/>
                  </a:lnTo>
                  <a:lnTo>
                    <a:pt x="90" y="10"/>
                  </a:lnTo>
                  <a:lnTo>
                    <a:pt x="90" y="11"/>
                  </a:lnTo>
                  <a:lnTo>
                    <a:pt x="94" y="15"/>
                  </a:lnTo>
                  <a:lnTo>
                    <a:pt x="94" y="46"/>
                  </a:lnTo>
                  <a:lnTo>
                    <a:pt x="92" y="46"/>
                  </a:lnTo>
                  <a:lnTo>
                    <a:pt x="93" y="47"/>
                  </a:lnTo>
                  <a:lnTo>
                    <a:pt x="94" y="48"/>
                  </a:lnTo>
                  <a:lnTo>
                    <a:pt x="93" y="50"/>
                  </a:lnTo>
                  <a:lnTo>
                    <a:pt x="94" y="51"/>
                  </a:lnTo>
                  <a:lnTo>
                    <a:pt x="94" y="54"/>
                  </a:lnTo>
                  <a:lnTo>
                    <a:pt x="93" y="54"/>
                  </a:lnTo>
                  <a:lnTo>
                    <a:pt x="94" y="56"/>
                  </a:lnTo>
                  <a:lnTo>
                    <a:pt x="92" y="59"/>
                  </a:lnTo>
                  <a:lnTo>
                    <a:pt x="94" y="62"/>
                  </a:lnTo>
                  <a:lnTo>
                    <a:pt x="94" y="64"/>
                  </a:lnTo>
                  <a:lnTo>
                    <a:pt x="91" y="62"/>
                  </a:lnTo>
                  <a:lnTo>
                    <a:pt x="86" y="59"/>
                  </a:lnTo>
                  <a:lnTo>
                    <a:pt x="84" y="58"/>
                  </a:lnTo>
                  <a:lnTo>
                    <a:pt x="82" y="58"/>
                  </a:lnTo>
                  <a:lnTo>
                    <a:pt x="80" y="60"/>
                  </a:lnTo>
                  <a:lnTo>
                    <a:pt x="79" y="60"/>
                  </a:lnTo>
                  <a:lnTo>
                    <a:pt x="77" y="60"/>
                  </a:lnTo>
                  <a:lnTo>
                    <a:pt x="76" y="57"/>
                  </a:lnTo>
                  <a:lnTo>
                    <a:pt x="75" y="56"/>
                  </a:lnTo>
                  <a:lnTo>
                    <a:pt x="73" y="57"/>
                  </a:lnTo>
                  <a:lnTo>
                    <a:pt x="71" y="57"/>
                  </a:lnTo>
                  <a:lnTo>
                    <a:pt x="69" y="54"/>
                  </a:lnTo>
                  <a:lnTo>
                    <a:pt x="0" y="51"/>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7" name="Freeform 6"/>
            <p:cNvSpPr>
              <a:spLocks/>
            </p:cNvSpPr>
            <p:nvPr/>
          </p:nvSpPr>
          <p:spPr bwMode="auto">
            <a:xfrm>
              <a:off x="4357687" y="2540001"/>
              <a:ext cx="1152525" cy="541337"/>
            </a:xfrm>
            <a:custGeom>
              <a:avLst/>
              <a:gdLst>
                <a:gd name="T0" fmla="*/ 0 w 111"/>
                <a:gd name="T1" fmla="*/ 166 h 55"/>
                <a:gd name="T2" fmla="*/ 15 w 111"/>
                <a:gd name="T3" fmla="*/ 0 h 55"/>
                <a:gd name="T4" fmla="*/ 370 w 111"/>
                <a:gd name="T5" fmla="*/ 15 h 55"/>
                <a:gd name="T6" fmla="*/ 381 w 111"/>
                <a:gd name="T7" fmla="*/ 29 h 55"/>
                <a:gd name="T8" fmla="*/ 391 w 111"/>
                <a:gd name="T9" fmla="*/ 29 h 55"/>
                <a:gd name="T10" fmla="*/ 401 w 111"/>
                <a:gd name="T11" fmla="*/ 24 h 55"/>
                <a:gd name="T12" fmla="*/ 406 w 111"/>
                <a:gd name="T13" fmla="*/ 29 h 55"/>
                <a:gd name="T14" fmla="*/ 412 w 111"/>
                <a:gd name="T15" fmla="*/ 44 h 55"/>
                <a:gd name="T16" fmla="*/ 422 w 111"/>
                <a:gd name="T17" fmla="*/ 44 h 55"/>
                <a:gd name="T18" fmla="*/ 427 w 111"/>
                <a:gd name="T19" fmla="*/ 44 h 55"/>
                <a:gd name="T20" fmla="*/ 437 w 111"/>
                <a:gd name="T21" fmla="*/ 34 h 55"/>
                <a:gd name="T22" fmla="*/ 448 w 111"/>
                <a:gd name="T23" fmla="*/ 34 h 55"/>
                <a:gd name="T24" fmla="*/ 458 w 111"/>
                <a:gd name="T25" fmla="*/ 39 h 55"/>
                <a:gd name="T26" fmla="*/ 484 w 111"/>
                <a:gd name="T27" fmla="*/ 54 h 55"/>
                <a:gd name="T28" fmla="*/ 499 w 111"/>
                <a:gd name="T29" fmla="*/ 63 h 55"/>
                <a:gd name="T30" fmla="*/ 499 w 111"/>
                <a:gd name="T31" fmla="*/ 73 h 55"/>
                <a:gd name="T32" fmla="*/ 509 w 111"/>
                <a:gd name="T33" fmla="*/ 78 h 55"/>
                <a:gd name="T34" fmla="*/ 509 w 111"/>
                <a:gd name="T35" fmla="*/ 83 h 55"/>
                <a:gd name="T36" fmla="*/ 504 w 111"/>
                <a:gd name="T37" fmla="*/ 93 h 55"/>
                <a:gd name="T38" fmla="*/ 509 w 111"/>
                <a:gd name="T39" fmla="*/ 102 h 55"/>
                <a:gd name="T40" fmla="*/ 514 w 111"/>
                <a:gd name="T41" fmla="*/ 117 h 55"/>
                <a:gd name="T42" fmla="*/ 520 w 111"/>
                <a:gd name="T43" fmla="*/ 122 h 55"/>
                <a:gd name="T44" fmla="*/ 520 w 111"/>
                <a:gd name="T45" fmla="*/ 127 h 55"/>
                <a:gd name="T46" fmla="*/ 520 w 111"/>
                <a:gd name="T47" fmla="*/ 136 h 55"/>
                <a:gd name="T48" fmla="*/ 530 w 111"/>
                <a:gd name="T49" fmla="*/ 141 h 55"/>
                <a:gd name="T50" fmla="*/ 535 w 111"/>
                <a:gd name="T51" fmla="*/ 146 h 55"/>
                <a:gd name="T52" fmla="*/ 530 w 111"/>
                <a:gd name="T53" fmla="*/ 156 h 55"/>
                <a:gd name="T54" fmla="*/ 530 w 111"/>
                <a:gd name="T55" fmla="*/ 166 h 55"/>
                <a:gd name="T56" fmla="*/ 540 w 111"/>
                <a:gd name="T57" fmla="*/ 171 h 55"/>
                <a:gd name="T58" fmla="*/ 540 w 111"/>
                <a:gd name="T59" fmla="*/ 180 h 55"/>
                <a:gd name="T60" fmla="*/ 535 w 111"/>
                <a:gd name="T61" fmla="*/ 185 h 55"/>
                <a:gd name="T62" fmla="*/ 540 w 111"/>
                <a:gd name="T63" fmla="*/ 190 h 55"/>
                <a:gd name="T64" fmla="*/ 545 w 111"/>
                <a:gd name="T65" fmla="*/ 200 h 55"/>
                <a:gd name="T66" fmla="*/ 540 w 111"/>
                <a:gd name="T67" fmla="*/ 205 h 55"/>
                <a:gd name="T68" fmla="*/ 545 w 111"/>
                <a:gd name="T69" fmla="*/ 214 h 55"/>
                <a:gd name="T70" fmla="*/ 545 w 111"/>
                <a:gd name="T71" fmla="*/ 219 h 55"/>
                <a:gd name="T72" fmla="*/ 550 w 111"/>
                <a:gd name="T73" fmla="*/ 224 h 55"/>
                <a:gd name="T74" fmla="*/ 556 w 111"/>
                <a:gd name="T75" fmla="*/ 234 h 55"/>
                <a:gd name="T76" fmla="*/ 561 w 111"/>
                <a:gd name="T77" fmla="*/ 244 h 55"/>
                <a:gd name="T78" fmla="*/ 571 w 111"/>
                <a:gd name="T79" fmla="*/ 253 h 55"/>
                <a:gd name="T80" fmla="*/ 571 w 111"/>
                <a:gd name="T81" fmla="*/ 258 h 55"/>
                <a:gd name="T82" fmla="*/ 571 w 111"/>
                <a:gd name="T83" fmla="*/ 263 h 55"/>
                <a:gd name="T84" fmla="*/ 571 w 111"/>
                <a:gd name="T85" fmla="*/ 268 h 55"/>
                <a:gd name="T86" fmla="*/ 129 w 111"/>
                <a:gd name="T87" fmla="*/ 258 h 55"/>
                <a:gd name="T88" fmla="*/ 134 w 111"/>
                <a:gd name="T89" fmla="*/ 175 h 55"/>
                <a:gd name="T90" fmla="*/ 0 w 111"/>
                <a:gd name="T91" fmla="*/ 166 h 55"/>
                <a:gd name="T92" fmla="*/ 0 w 111"/>
                <a:gd name="T93" fmla="*/ 166 h 5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1"/>
                <a:gd name="T142" fmla="*/ 0 h 55"/>
                <a:gd name="T143" fmla="*/ 111 w 111"/>
                <a:gd name="T144" fmla="*/ 55 h 5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1" h="55">
                  <a:moveTo>
                    <a:pt x="0" y="34"/>
                  </a:moveTo>
                  <a:lnTo>
                    <a:pt x="3" y="0"/>
                  </a:lnTo>
                  <a:lnTo>
                    <a:pt x="72" y="3"/>
                  </a:lnTo>
                  <a:lnTo>
                    <a:pt x="74" y="6"/>
                  </a:lnTo>
                  <a:lnTo>
                    <a:pt x="76" y="6"/>
                  </a:lnTo>
                  <a:lnTo>
                    <a:pt x="78" y="5"/>
                  </a:lnTo>
                  <a:lnTo>
                    <a:pt x="79" y="6"/>
                  </a:lnTo>
                  <a:lnTo>
                    <a:pt x="80" y="9"/>
                  </a:lnTo>
                  <a:lnTo>
                    <a:pt x="82" y="9"/>
                  </a:lnTo>
                  <a:lnTo>
                    <a:pt x="83" y="9"/>
                  </a:lnTo>
                  <a:lnTo>
                    <a:pt x="85" y="7"/>
                  </a:lnTo>
                  <a:lnTo>
                    <a:pt x="87" y="7"/>
                  </a:lnTo>
                  <a:lnTo>
                    <a:pt x="89" y="8"/>
                  </a:lnTo>
                  <a:lnTo>
                    <a:pt x="94" y="11"/>
                  </a:lnTo>
                  <a:lnTo>
                    <a:pt x="97" y="13"/>
                  </a:lnTo>
                  <a:lnTo>
                    <a:pt x="97" y="15"/>
                  </a:lnTo>
                  <a:lnTo>
                    <a:pt x="99" y="16"/>
                  </a:lnTo>
                  <a:lnTo>
                    <a:pt x="99" y="17"/>
                  </a:lnTo>
                  <a:lnTo>
                    <a:pt x="98" y="19"/>
                  </a:lnTo>
                  <a:lnTo>
                    <a:pt x="99" y="21"/>
                  </a:lnTo>
                  <a:lnTo>
                    <a:pt x="100" y="24"/>
                  </a:lnTo>
                  <a:lnTo>
                    <a:pt x="101" y="25"/>
                  </a:lnTo>
                  <a:lnTo>
                    <a:pt x="101" y="26"/>
                  </a:lnTo>
                  <a:lnTo>
                    <a:pt x="101" y="28"/>
                  </a:lnTo>
                  <a:lnTo>
                    <a:pt x="103" y="29"/>
                  </a:lnTo>
                  <a:lnTo>
                    <a:pt x="104" y="30"/>
                  </a:lnTo>
                  <a:lnTo>
                    <a:pt x="103" y="32"/>
                  </a:lnTo>
                  <a:lnTo>
                    <a:pt x="103" y="34"/>
                  </a:lnTo>
                  <a:lnTo>
                    <a:pt x="105" y="35"/>
                  </a:lnTo>
                  <a:lnTo>
                    <a:pt x="105" y="37"/>
                  </a:lnTo>
                  <a:lnTo>
                    <a:pt x="104" y="38"/>
                  </a:lnTo>
                  <a:lnTo>
                    <a:pt x="105" y="39"/>
                  </a:lnTo>
                  <a:lnTo>
                    <a:pt x="106" y="41"/>
                  </a:lnTo>
                  <a:lnTo>
                    <a:pt x="105" y="42"/>
                  </a:lnTo>
                  <a:lnTo>
                    <a:pt x="106" y="44"/>
                  </a:lnTo>
                  <a:lnTo>
                    <a:pt x="106" y="45"/>
                  </a:lnTo>
                  <a:lnTo>
                    <a:pt x="107" y="46"/>
                  </a:lnTo>
                  <a:lnTo>
                    <a:pt x="108" y="48"/>
                  </a:lnTo>
                  <a:lnTo>
                    <a:pt x="109" y="50"/>
                  </a:lnTo>
                  <a:lnTo>
                    <a:pt x="111" y="52"/>
                  </a:lnTo>
                  <a:lnTo>
                    <a:pt x="111" y="53"/>
                  </a:lnTo>
                  <a:lnTo>
                    <a:pt x="111" y="54"/>
                  </a:lnTo>
                  <a:lnTo>
                    <a:pt x="111" y="55"/>
                  </a:lnTo>
                  <a:lnTo>
                    <a:pt x="25" y="53"/>
                  </a:lnTo>
                  <a:lnTo>
                    <a:pt x="26" y="36"/>
                  </a:lnTo>
                  <a:lnTo>
                    <a:pt x="0" y="34"/>
                  </a:lnTo>
                  <a:close/>
                </a:path>
              </a:pathLst>
            </a:custGeom>
            <a:solidFill>
              <a:srgbClr val="FF8000"/>
            </a:solid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solidFill>
                  <a:srgbClr val="FF9900"/>
                </a:solidFill>
                <a:latin typeface="+mn-lt"/>
                <a:ea typeface="+mn-ea"/>
                <a:cs typeface="+mn-cs"/>
              </a:endParaRPr>
            </a:p>
          </p:txBody>
        </p:sp>
        <p:sp>
          <p:nvSpPr>
            <p:cNvPr id="8" name="Freeform 7"/>
            <p:cNvSpPr>
              <a:spLocks/>
            </p:cNvSpPr>
            <p:nvPr/>
          </p:nvSpPr>
          <p:spPr bwMode="auto">
            <a:xfrm>
              <a:off x="4587875" y="3060701"/>
              <a:ext cx="1033462" cy="522287"/>
            </a:xfrm>
            <a:custGeom>
              <a:avLst/>
              <a:gdLst>
                <a:gd name="T0" fmla="*/ 15 w 100"/>
                <a:gd name="T1" fmla="*/ 0 h 53"/>
                <a:gd name="T2" fmla="*/ 456 w 100"/>
                <a:gd name="T3" fmla="*/ 10 h 53"/>
                <a:gd name="T4" fmla="*/ 486 w 100"/>
                <a:gd name="T5" fmla="*/ 29 h 53"/>
                <a:gd name="T6" fmla="*/ 476 w 100"/>
                <a:gd name="T7" fmla="*/ 39 h 53"/>
                <a:gd name="T8" fmla="*/ 476 w 100"/>
                <a:gd name="T9" fmla="*/ 49 h 53"/>
                <a:gd name="T10" fmla="*/ 481 w 100"/>
                <a:gd name="T11" fmla="*/ 59 h 53"/>
                <a:gd name="T12" fmla="*/ 486 w 100"/>
                <a:gd name="T13" fmla="*/ 59 h 53"/>
                <a:gd name="T14" fmla="*/ 492 w 100"/>
                <a:gd name="T15" fmla="*/ 73 h 53"/>
                <a:gd name="T16" fmla="*/ 497 w 100"/>
                <a:gd name="T17" fmla="*/ 78 h 53"/>
                <a:gd name="T18" fmla="*/ 507 w 100"/>
                <a:gd name="T19" fmla="*/ 78 h 53"/>
                <a:gd name="T20" fmla="*/ 507 w 100"/>
                <a:gd name="T21" fmla="*/ 83 h 53"/>
                <a:gd name="T22" fmla="*/ 512 w 100"/>
                <a:gd name="T23" fmla="*/ 259 h 53"/>
                <a:gd name="T24" fmla="*/ 0 w 100"/>
                <a:gd name="T25" fmla="*/ 249 h 53"/>
                <a:gd name="T26" fmla="*/ 15 w 100"/>
                <a:gd name="T27" fmla="*/ 0 h 53"/>
                <a:gd name="T28" fmla="*/ 15 w 100"/>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0"/>
                <a:gd name="T46" fmla="*/ 0 h 53"/>
                <a:gd name="T47" fmla="*/ 100 w 100"/>
                <a:gd name="T48" fmla="*/ 53 h 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0" h="53">
                  <a:moveTo>
                    <a:pt x="3" y="0"/>
                  </a:moveTo>
                  <a:lnTo>
                    <a:pt x="89" y="2"/>
                  </a:lnTo>
                  <a:lnTo>
                    <a:pt x="95" y="6"/>
                  </a:lnTo>
                  <a:lnTo>
                    <a:pt x="93" y="8"/>
                  </a:lnTo>
                  <a:lnTo>
                    <a:pt x="93" y="10"/>
                  </a:lnTo>
                  <a:lnTo>
                    <a:pt x="94" y="12"/>
                  </a:lnTo>
                  <a:lnTo>
                    <a:pt x="95" y="12"/>
                  </a:lnTo>
                  <a:lnTo>
                    <a:pt x="96" y="15"/>
                  </a:lnTo>
                  <a:lnTo>
                    <a:pt x="97" y="16"/>
                  </a:lnTo>
                  <a:lnTo>
                    <a:pt x="99" y="16"/>
                  </a:lnTo>
                  <a:lnTo>
                    <a:pt x="99" y="17"/>
                  </a:lnTo>
                  <a:lnTo>
                    <a:pt x="100" y="53"/>
                  </a:lnTo>
                  <a:lnTo>
                    <a:pt x="0" y="51"/>
                  </a:lnTo>
                  <a:lnTo>
                    <a:pt x="3" y="0"/>
                  </a:lnTo>
                  <a:close/>
                </a:path>
              </a:pathLst>
            </a:custGeom>
            <a:solidFill>
              <a:srgbClr val="FF8000"/>
            </a:solid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solidFill>
                  <a:srgbClr val="FF9900"/>
                </a:solidFill>
                <a:latin typeface="+mn-lt"/>
                <a:ea typeface="+mn-ea"/>
                <a:cs typeface="+mn-cs"/>
              </a:endParaRPr>
            </a:p>
          </p:txBody>
        </p:sp>
        <p:sp>
          <p:nvSpPr>
            <p:cNvPr id="9" name="Freeform 8"/>
            <p:cNvSpPr>
              <a:spLocks/>
            </p:cNvSpPr>
            <p:nvPr/>
          </p:nvSpPr>
          <p:spPr bwMode="auto">
            <a:xfrm>
              <a:off x="4440237" y="3552826"/>
              <a:ext cx="1200150" cy="592137"/>
            </a:xfrm>
            <a:custGeom>
              <a:avLst/>
              <a:gdLst>
                <a:gd name="T0" fmla="*/ 2147483647 w 116"/>
                <a:gd name="T1" fmla="*/ 2147483647 h 60"/>
                <a:gd name="T2" fmla="*/ 0 w 116"/>
                <a:gd name="T3" fmla="*/ 2147483647 h 60"/>
                <a:gd name="T4" fmla="*/ 2147483647 w 116"/>
                <a:gd name="T5" fmla="*/ 2147483647 h 60"/>
                <a:gd name="T6" fmla="*/ 2147483647 w 116"/>
                <a:gd name="T7" fmla="*/ 2147483647 h 60"/>
                <a:gd name="T8" fmla="*/ 2147483647 w 116"/>
                <a:gd name="T9" fmla="*/ 2147483647 h 60"/>
                <a:gd name="T10" fmla="*/ 2147483647 w 116"/>
                <a:gd name="T11" fmla="*/ 2147483647 h 60"/>
                <a:gd name="T12" fmla="*/ 2147483647 w 116"/>
                <a:gd name="T13" fmla="*/ 2147483647 h 60"/>
                <a:gd name="T14" fmla="*/ 2147483647 w 116"/>
                <a:gd name="T15" fmla="*/ 2147483647 h 60"/>
                <a:gd name="T16" fmla="*/ 2147483647 w 116"/>
                <a:gd name="T17" fmla="*/ 2147483647 h 60"/>
                <a:gd name="T18" fmla="*/ 2147483647 w 116"/>
                <a:gd name="T19" fmla="*/ 2147483647 h 60"/>
                <a:gd name="T20" fmla="*/ 2147483647 w 116"/>
                <a:gd name="T21" fmla="*/ 2147483647 h 60"/>
                <a:gd name="T22" fmla="*/ 2147483647 w 116"/>
                <a:gd name="T23" fmla="*/ 2147483647 h 60"/>
                <a:gd name="T24" fmla="*/ 2147483647 w 116"/>
                <a:gd name="T25" fmla="*/ 2147483647 h 60"/>
                <a:gd name="T26" fmla="*/ 2147483647 w 116"/>
                <a:gd name="T27" fmla="*/ 2147483647 h 60"/>
                <a:gd name="T28" fmla="*/ 2147483647 w 116"/>
                <a:gd name="T29" fmla="*/ 2147483647 h 60"/>
                <a:gd name="T30" fmla="*/ 2147483647 w 116"/>
                <a:gd name="T31" fmla="*/ 2147483647 h 60"/>
                <a:gd name="T32" fmla="*/ 2147483647 w 116"/>
                <a:gd name="T33" fmla="*/ 2147483647 h 60"/>
                <a:gd name="T34" fmla="*/ 2147483647 w 116"/>
                <a:gd name="T35" fmla="*/ 2147483647 h 60"/>
                <a:gd name="T36" fmla="*/ 2147483647 w 116"/>
                <a:gd name="T37" fmla="*/ 2147483647 h 60"/>
                <a:gd name="T38" fmla="*/ 2147483647 w 116"/>
                <a:gd name="T39" fmla="*/ 2147483647 h 60"/>
                <a:gd name="T40" fmla="*/ 2147483647 w 116"/>
                <a:gd name="T41" fmla="*/ 2147483647 h 60"/>
                <a:gd name="T42" fmla="*/ 2147483647 w 116"/>
                <a:gd name="T43" fmla="*/ 2147483647 h 60"/>
                <a:gd name="T44" fmla="*/ 2147483647 w 116"/>
                <a:gd name="T45" fmla="*/ 2147483647 h 60"/>
                <a:gd name="T46" fmla="*/ 2147483647 w 116"/>
                <a:gd name="T47" fmla="*/ 2147483647 h 60"/>
                <a:gd name="T48" fmla="*/ 2147483647 w 116"/>
                <a:gd name="T49" fmla="*/ 2147483647 h 60"/>
                <a:gd name="T50" fmla="*/ 2147483647 w 116"/>
                <a:gd name="T51" fmla="*/ 2147483647 h 60"/>
                <a:gd name="T52" fmla="*/ 2147483647 w 116"/>
                <a:gd name="T53" fmla="*/ 2147483647 h 60"/>
                <a:gd name="T54" fmla="*/ 2147483647 w 116"/>
                <a:gd name="T55" fmla="*/ 2147483647 h 60"/>
                <a:gd name="T56" fmla="*/ 2147483647 w 116"/>
                <a:gd name="T57" fmla="*/ 2147483647 h 60"/>
                <a:gd name="T58" fmla="*/ 2147483647 w 116"/>
                <a:gd name="T59" fmla="*/ 2147483647 h 60"/>
                <a:gd name="T60" fmla="*/ 2147483647 w 116"/>
                <a:gd name="T61" fmla="*/ 2147483647 h 60"/>
                <a:gd name="T62" fmla="*/ 2147483647 w 116"/>
                <a:gd name="T63" fmla="*/ 2147483647 h 60"/>
                <a:gd name="T64" fmla="*/ 2147483647 w 116"/>
                <a:gd name="T65" fmla="*/ 2147483647 h 60"/>
                <a:gd name="T66" fmla="*/ 2147483647 w 116"/>
                <a:gd name="T67" fmla="*/ 2147483647 h 60"/>
                <a:gd name="T68" fmla="*/ 2147483647 w 116"/>
                <a:gd name="T69" fmla="*/ 2147483647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6"/>
                <a:gd name="T106" fmla="*/ 0 h 60"/>
                <a:gd name="T107" fmla="*/ 116 w 116"/>
                <a:gd name="T108" fmla="*/ 60 h 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6" h="60">
                  <a:moveTo>
                    <a:pt x="114" y="3"/>
                  </a:moveTo>
                  <a:lnTo>
                    <a:pt x="14" y="1"/>
                  </a:lnTo>
                  <a:lnTo>
                    <a:pt x="1" y="0"/>
                  </a:lnTo>
                  <a:lnTo>
                    <a:pt x="0" y="9"/>
                  </a:lnTo>
                  <a:lnTo>
                    <a:pt x="41" y="11"/>
                  </a:lnTo>
                  <a:lnTo>
                    <a:pt x="40" y="44"/>
                  </a:lnTo>
                  <a:lnTo>
                    <a:pt x="41" y="44"/>
                  </a:lnTo>
                  <a:lnTo>
                    <a:pt x="42" y="45"/>
                  </a:lnTo>
                  <a:lnTo>
                    <a:pt x="44" y="47"/>
                  </a:lnTo>
                  <a:lnTo>
                    <a:pt x="45" y="48"/>
                  </a:lnTo>
                  <a:lnTo>
                    <a:pt x="47" y="48"/>
                  </a:lnTo>
                  <a:lnTo>
                    <a:pt x="48" y="47"/>
                  </a:lnTo>
                  <a:lnTo>
                    <a:pt x="50" y="48"/>
                  </a:lnTo>
                  <a:lnTo>
                    <a:pt x="50" y="49"/>
                  </a:lnTo>
                  <a:lnTo>
                    <a:pt x="51" y="50"/>
                  </a:lnTo>
                  <a:lnTo>
                    <a:pt x="51" y="51"/>
                  </a:lnTo>
                  <a:lnTo>
                    <a:pt x="55" y="51"/>
                  </a:lnTo>
                  <a:lnTo>
                    <a:pt x="57" y="52"/>
                  </a:lnTo>
                  <a:lnTo>
                    <a:pt x="58" y="52"/>
                  </a:lnTo>
                  <a:lnTo>
                    <a:pt x="59" y="51"/>
                  </a:lnTo>
                  <a:lnTo>
                    <a:pt x="59" y="53"/>
                  </a:lnTo>
                  <a:lnTo>
                    <a:pt x="61" y="53"/>
                  </a:lnTo>
                  <a:lnTo>
                    <a:pt x="62" y="52"/>
                  </a:lnTo>
                  <a:lnTo>
                    <a:pt x="65" y="53"/>
                  </a:lnTo>
                  <a:lnTo>
                    <a:pt x="66" y="53"/>
                  </a:lnTo>
                  <a:lnTo>
                    <a:pt x="67" y="55"/>
                  </a:lnTo>
                  <a:lnTo>
                    <a:pt x="68" y="55"/>
                  </a:lnTo>
                  <a:lnTo>
                    <a:pt x="68" y="57"/>
                  </a:lnTo>
                  <a:lnTo>
                    <a:pt x="70" y="57"/>
                  </a:lnTo>
                  <a:lnTo>
                    <a:pt x="71" y="56"/>
                  </a:lnTo>
                  <a:lnTo>
                    <a:pt x="72" y="55"/>
                  </a:lnTo>
                  <a:lnTo>
                    <a:pt x="75" y="58"/>
                  </a:lnTo>
                  <a:lnTo>
                    <a:pt x="76" y="58"/>
                  </a:lnTo>
                  <a:lnTo>
                    <a:pt x="77" y="57"/>
                  </a:lnTo>
                  <a:lnTo>
                    <a:pt x="78" y="57"/>
                  </a:lnTo>
                  <a:lnTo>
                    <a:pt x="79" y="57"/>
                  </a:lnTo>
                  <a:lnTo>
                    <a:pt x="78" y="59"/>
                  </a:lnTo>
                  <a:lnTo>
                    <a:pt x="79" y="60"/>
                  </a:lnTo>
                  <a:lnTo>
                    <a:pt x="80" y="59"/>
                  </a:lnTo>
                  <a:lnTo>
                    <a:pt x="80" y="58"/>
                  </a:lnTo>
                  <a:lnTo>
                    <a:pt x="81" y="57"/>
                  </a:lnTo>
                  <a:lnTo>
                    <a:pt x="82" y="56"/>
                  </a:lnTo>
                  <a:lnTo>
                    <a:pt x="83" y="57"/>
                  </a:lnTo>
                  <a:lnTo>
                    <a:pt x="84" y="58"/>
                  </a:lnTo>
                  <a:lnTo>
                    <a:pt x="85" y="58"/>
                  </a:lnTo>
                  <a:lnTo>
                    <a:pt x="85" y="57"/>
                  </a:lnTo>
                  <a:lnTo>
                    <a:pt x="87" y="57"/>
                  </a:lnTo>
                  <a:lnTo>
                    <a:pt x="87" y="58"/>
                  </a:lnTo>
                  <a:lnTo>
                    <a:pt x="88" y="58"/>
                  </a:lnTo>
                  <a:lnTo>
                    <a:pt x="90" y="60"/>
                  </a:lnTo>
                  <a:lnTo>
                    <a:pt x="92" y="58"/>
                  </a:lnTo>
                  <a:lnTo>
                    <a:pt x="93" y="58"/>
                  </a:lnTo>
                  <a:lnTo>
                    <a:pt x="96" y="57"/>
                  </a:lnTo>
                  <a:lnTo>
                    <a:pt x="99" y="56"/>
                  </a:lnTo>
                  <a:lnTo>
                    <a:pt x="100" y="56"/>
                  </a:lnTo>
                  <a:lnTo>
                    <a:pt x="101" y="56"/>
                  </a:lnTo>
                  <a:lnTo>
                    <a:pt x="104" y="57"/>
                  </a:lnTo>
                  <a:lnTo>
                    <a:pt x="106" y="56"/>
                  </a:lnTo>
                  <a:lnTo>
                    <a:pt x="107" y="56"/>
                  </a:lnTo>
                  <a:lnTo>
                    <a:pt x="113" y="59"/>
                  </a:lnTo>
                  <a:lnTo>
                    <a:pt x="114" y="60"/>
                  </a:lnTo>
                  <a:lnTo>
                    <a:pt x="115" y="60"/>
                  </a:lnTo>
                  <a:lnTo>
                    <a:pt x="116" y="60"/>
                  </a:lnTo>
                  <a:lnTo>
                    <a:pt x="116" y="31"/>
                  </a:lnTo>
                  <a:lnTo>
                    <a:pt x="114" y="12"/>
                  </a:lnTo>
                  <a:lnTo>
                    <a:pt x="114" y="3"/>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10" name="Freeform 9"/>
            <p:cNvSpPr>
              <a:spLocks/>
            </p:cNvSpPr>
            <p:nvPr/>
          </p:nvSpPr>
          <p:spPr bwMode="auto">
            <a:xfrm>
              <a:off x="5343525" y="2470151"/>
              <a:ext cx="847725" cy="531812"/>
            </a:xfrm>
            <a:custGeom>
              <a:avLst/>
              <a:gdLst>
                <a:gd name="T0" fmla="*/ 338 w 82"/>
                <a:gd name="T1" fmla="*/ 0 h 54"/>
                <a:gd name="T2" fmla="*/ 348 w 82"/>
                <a:gd name="T3" fmla="*/ 19 h 54"/>
                <a:gd name="T4" fmla="*/ 343 w 82"/>
                <a:gd name="T5" fmla="*/ 29 h 54"/>
                <a:gd name="T6" fmla="*/ 353 w 82"/>
                <a:gd name="T7" fmla="*/ 63 h 54"/>
                <a:gd name="T8" fmla="*/ 379 w 82"/>
                <a:gd name="T9" fmla="*/ 78 h 54"/>
                <a:gd name="T10" fmla="*/ 384 w 82"/>
                <a:gd name="T11" fmla="*/ 88 h 54"/>
                <a:gd name="T12" fmla="*/ 400 w 82"/>
                <a:gd name="T13" fmla="*/ 102 h 54"/>
                <a:gd name="T14" fmla="*/ 420 w 82"/>
                <a:gd name="T15" fmla="*/ 127 h 54"/>
                <a:gd name="T16" fmla="*/ 410 w 82"/>
                <a:gd name="T17" fmla="*/ 141 h 54"/>
                <a:gd name="T18" fmla="*/ 410 w 82"/>
                <a:gd name="T19" fmla="*/ 151 h 54"/>
                <a:gd name="T20" fmla="*/ 384 w 82"/>
                <a:gd name="T21" fmla="*/ 166 h 54"/>
                <a:gd name="T22" fmla="*/ 369 w 82"/>
                <a:gd name="T23" fmla="*/ 170 h 54"/>
                <a:gd name="T24" fmla="*/ 359 w 82"/>
                <a:gd name="T25" fmla="*/ 185 h 54"/>
                <a:gd name="T26" fmla="*/ 369 w 82"/>
                <a:gd name="T27" fmla="*/ 200 h 54"/>
                <a:gd name="T28" fmla="*/ 369 w 82"/>
                <a:gd name="T29" fmla="*/ 214 h 54"/>
                <a:gd name="T30" fmla="*/ 348 w 82"/>
                <a:gd name="T31" fmla="*/ 244 h 54"/>
                <a:gd name="T32" fmla="*/ 343 w 82"/>
                <a:gd name="T33" fmla="*/ 258 h 54"/>
                <a:gd name="T34" fmla="*/ 323 w 82"/>
                <a:gd name="T35" fmla="*/ 244 h 54"/>
                <a:gd name="T36" fmla="*/ 56 w 82"/>
                <a:gd name="T37" fmla="*/ 248 h 54"/>
                <a:gd name="T38" fmla="*/ 56 w 82"/>
                <a:gd name="T39" fmla="*/ 234 h 54"/>
                <a:gd name="T40" fmla="*/ 46 w 82"/>
                <a:gd name="T41" fmla="*/ 219 h 54"/>
                <a:gd name="T42" fmla="*/ 51 w 82"/>
                <a:gd name="T43" fmla="*/ 205 h 54"/>
                <a:gd name="T44" fmla="*/ 41 w 82"/>
                <a:gd name="T45" fmla="*/ 190 h 54"/>
                <a:gd name="T46" fmla="*/ 41 w 82"/>
                <a:gd name="T47" fmla="*/ 175 h 54"/>
                <a:gd name="T48" fmla="*/ 31 w 82"/>
                <a:gd name="T49" fmla="*/ 161 h 54"/>
                <a:gd name="T50" fmla="*/ 26 w 82"/>
                <a:gd name="T51" fmla="*/ 151 h 54"/>
                <a:gd name="T52" fmla="*/ 15 w 82"/>
                <a:gd name="T53" fmla="*/ 127 h 54"/>
                <a:gd name="T54" fmla="*/ 20 w 82"/>
                <a:gd name="T55" fmla="*/ 112 h 54"/>
                <a:gd name="T56" fmla="*/ 10 w 82"/>
                <a:gd name="T57" fmla="*/ 97 h 54"/>
                <a:gd name="T58" fmla="*/ 10 w 82"/>
                <a:gd name="T59" fmla="*/ 88 h 54"/>
                <a:gd name="T60" fmla="*/ 10 w 82"/>
                <a:gd name="T61" fmla="*/ 58 h 54"/>
                <a:gd name="T62" fmla="*/ 10 w 82"/>
                <a:gd name="T63" fmla="*/ 49 h 54"/>
                <a:gd name="T64" fmla="*/ 5 w 82"/>
                <a:gd name="T65" fmla="*/ 29 h 54"/>
                <a:gd name="T66" fmla="*/ 5 w 82"/>
                <a:gd name="T67" fmla="*/ 15 h 54"/>
                <a:gd name="T68" fmla="*/ 10 w 82"/>
                <a:gd name="T69" fmla="*/ 10 h 54"/>
                <a:gd name="T70" fmla="*/ 10 w 82"/>
                <a:gd name="T71" fmla="*/ 10 h 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2"/>
                <a:gd name="T109" fmla="*/ 0 h 54"/>
                <a:gd name="T110" fmla="*/ 82 w 82"/>
                <a:gd name="T111" fmla="*/ 54 h 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2" h="54">
                  <a:moveTo>
                    <a:pt x="2" y="2"/>
                  </a:moveTo>
                  <a:lnTo>
                    <a:pt x="66" y="0"/>
                  </a:lnTo>
                  <a:lnTo>
                    <a:pt x="67" y="2"/>
                  </a:lnTo>
                  <a:lnTo>
                    <a:pt x="68" y="4"/>
                  </a:lnTo>
                  <a:lnTo>
                    <a:pt x="68" y="5"/>
                  </a:lnTo>
                  <a:lnTo>
                    <a:pt x="67" y="6"/>
                  </a:lnTo>
                  <a:lnTo>
                    <a:pt x="68" y="8"/>
                  </a:lnTo>
                  <a:lnTo>
                    <a:pt x="69" y="13"/>
                  </a:lnTo>
                  <a:lnTo>
                    <a:pt x="73" y="14"/>
                  </a:lnTo>
                  <a:lnTo>
                    <a:pt x="74" y="16"/>
                  </a:lnTo>
                  <a:lnTo>
                    <a:pt x="75" y="17"/>
                  </a:lnTo>
                  <a:lnTo>
                    <a:pt x="75" y="18"/>
                  </a:lnTo>
                  <a:lnTo>
                    <a:pt x="78" y="20"/>
                  </a:lnTo>
                  <a:lnTo>
                    <a:pt x="78" y="21"/>
                  </a:lnTo>
                  <a:lnTo>
                    <a:pt x="81" y="23"/>
                  </a:lnTo>
                  <a:lnTo>
                    <a:pt x="82" y="26"/>
                  </a:lnTo>
                  <a:lnTo>
                    <a:pt x="81" y="27"/>
                  </a:lnTo>
                  <a:lnTo>
                    <a:pt x="80" y="29"/>
                  </a:lnTo>
                  <a:lnTo>
                    <a:pt x="80" y="30"/>
                  </a:lnTo>
                  <a:lnTo>
                    <a:pt x="80" y="31"/>
                  </a:lnTo>
                  <a:lnTo>
                    <a:pt x="77" y="34"/>
                  </a:lnTo>
                  <a:lnTo>
                    <a:pt x="75" y="34"/>
                  </a:lnTo>
                  <a:lnTo>
                    <a:pt x="75" y="35"/>
                  </a:lnTo>
                  <a:lnTo>
                    <a:pt x="72" y="35"/>
                  </a:lnTo>
                  <a:lnTo>
                    <a:pt x="71" y="36"/>
                  </a:lnTo>
                  <a:lnTo>
                    <a:pt x="70" y="38"/>
                  </a:lnTo>
                  <a:lnTo>
                    <a:pt x="70" y="39"/>
                  </a:lnTo>
                  <a:lnTo>
                    <a:pt x="72" y="41"/>
                  </a:lnTo>
                  <a:lnTo>
                    <a:pt x="72" y="42"/>
                  </a:lnTo>
                  <a:lnTo>
                    <a:pt x="72" y="44"/>
                  </a:lnTo>
                  <a:lnTo>
                    <a:pt x="70" y="49"/>
                  </a:lnTo>
                  <a:lnTo>
                    <a:pt x="68" y="50"/>
                  </a:lnTo>
                  <a:lnTo>
                    <a:pt x="67" y="51"/>
                  </a:lnTo>
                  <a:lnTo>
                    <a:pt x="67" y="53"/>
                  </a:lnTo>
                  <a:lnTo>
                    <a:pt x="66" y="54"/>
                  </a:lnTo>
                  <a:lnTo>
                    <a:pt x="63" y="50"/>
                  </a:lnTo>
                  <a:lnTo>
                    <a:pt x="11" y="52"/>
                  </a:lnTo>
                  <a:lnTo>
                    <a:pt x="11" y="51"/>
                  </a:lnTo>
                  <a:lnTo>
                    <a:pt x="10" y="49"/>
                  </a:lnTo>
                  <a:lnTo>
                    <a:pt x="11" y="48"/>
                  </a:lnTo>
                  <a:lnTo>
                    <a:pt x="10" y="46"/>
                  </a:lnTo>
                  <a:lnTo>
                    <a:pt x="9" y="45"/>
                  </a:lnTo>
                  <a:lnTo>
                    <a:pt x="10" y="44"/>
                  </a:lnTo>
                  <a:lnTo>
                    <a:pt x="10" y="42"/>
                  </a:lnTo>
                  <a:lnTo>
                    <a:pt x="8" y="41"/>
                  </a:lnTo>
                  <a:lnTo>
                    <a:pt x="8" y="39"/>
                  </a:lnTo>
                  <a:lnTo>
                    <a:pt x="9" y="37"/>
                  </a:lnTo>
                  <a:lnTo>
                    <a:pt x="8" y="36"/>
                  </a:lnTo>
                  <a:lnTo>
                    <a:pt x="6" y="35"/>
                  </a:lnTo>
                  <a:lnTo>
                    <a:pt x="6" y="33"/>
                  </a:lnTo>
                  <a:lnTo>
                    <a:pt x="6" y="32"/>
                  </a:lnTo>
                  <a:lnTo>
                    <a:pt x="5" y="31"/>
                  </a:lnTo>
                  <a:lnTo>
                    <a:pt x="4" y="28"/>
                  </a:lnTo>
                  <a:lnTo>
                    <a:pt x="3" y="26"/>
                  </a:lnTo>
                  <a:lnTo>
                    <a:pt x="4" y="24"/>
                  </a:lnTo>
                  <a:lnTo>
                    <a:pt x="4" y="23"/>
                  </a:lnTo>
                  <a:lnTo>
                    <a:pt x="2" y="22"/>
                  </a:lnTo>
                  <a:lnTo>
                    <a:pt x="2" y="20"/>
                  </a:lnTo>
                  <a:lnTo>
                    <a:pt x="2" y="18"/>
                  </a:lnTo>
                  <a:lnTo>
                    <a:pt x="0" y="15"/>
                  </a:lnTo>
                  <a:lnTo>
                    <a:pt x="2" y="12"/>
                  </a:lnTo>
                  <a:lnTo>
                    <a:pt x="1" y="10"/>
                  </a:lnTo>
                  <a:lnTo>
                    <a:pt x="2" y="10"/>
                  </a:lnTo>
                  <a:lnTo>
                    <a:pt x="2" y="7"/>
                  </a:lnTo>
                  <a:lnTo>
                    <a:pt x="1" y="6"/>
                  </a:lnTo>
                  <a:lnTo>
                    <a:pt x="2" y="4"/>
                  </a:lnTo>
                  <a:lnTo>
                    <a:pt x="1" y="3"/>
                  </a:lnTo>
                  <a:lnTo>
                    <a:pt x="0" y="2"/>
                  </a:lnTo>
                  <a:lnTo>
                    <a:pt x="2" y="2"/>
                  </a:lnTo>
                  <a:close/>
                </a:path>
              </a:pathLst>
            </a:custGeom>
            <a:solidFill>
              <a:srgbClr val="FF8000"/>
            </a:solid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11" name="Freeform 10"/>
            <p:cNvSpPr>
              <a:spLocks/>
            </p:cNvSpPr>
            <p:nvPr/>
          </p:nvSpPr>
          <p:spPr bwMode="auto">
            <a:xfrm>
              <a:off x="5459412" y="2963863"/>
              <a:ext cx="928688" cy="766763"/>
            </a:xfrm>
            <a:custGeom>
              <a:avLst/>
              <a:gdLst>
                <a:gd name="T0" fmla="*/ 388 w 90"/>
                <a:gd name="T1" fmla="*/ 336 h 78"/>
                <a:gd name="T2" fmla="*/ 394 w 90"/>
                <a:gd name="T3" fmla="*/ 346 h 78"/>
                <a:gd name="T4" fmla="*/ 394 w 90"/>
                <a:gd name="T5" fmla="*/ 361 h 78"/>
                <a:gd name="T6" fmla="*/ 378 w 90"/>
                <a:gd name="T7" fmla="*/ 375 h 78"/>
                <a:gd name="T8" fmla="*/ 424 w 90"/>
                <a:gd name="T9" fmla="*/ 380 h 78"/>
                <a:gd name="T10" fmla="*/ 424 w 90"/>
                <a:gd name="T11" fmla="*/ 361 h 78"/>
                <a:gd name="T12" fmla="*/ 434 w 90"/>
                <a:gd name="T13" fmla="*/ 336 h 78"/>
                <a:gd name="T14" fmla="*/ 450 w 90"/>
                <a:gd name="T15" fmla="*/ 326 h 78"/>
                <a:gd name="T16" fmla="*/ 455 w 90"/>
                <a:gd name="T17" fmla="*/ 326 h 78"/>
                <a:gd name="T18" fmla="*/ 460 w 90"/>
                <a:gd name="T19" fmla="*/ 297 h 78"/>
                <a:gd name="T20" fmla="*/ 455 w 90"/>
                <a:gd name="T21" fmla="*/ 292 h 78"/>
                <a:gd name="T22" fmla="*/ 450 w 90"/>
                <a:gd name="T23" fmla="*/ 287 h 78"/>
                <a:gd name="T24" fmla="*/ 445 w 90"/>
                <a:gd name="T25" fmla="*/ 292 h 78"/>
                <a:gd name="T26" fmla="*/ 429 w 90"/>
                <a:gd name="T27" fmla="*/ 273 h 78"/>
                <a:gd name="T28" fmla="*/ 434 w 90"/>
                <a:gd name="T29" fmla="*/ 263 h 78"/>
                <a:gd name="T30" fmla="*/ 429 w 90"/>
                <a:gd name="T31" fmla="*/ 253 h 78"/>
                <a:gd name="T32" fmla="*/ 404 w 90"/>
                <a:gd name="T33" fmla="*/ 224 h 78"/>
                <a:gd name="T34" fmla="*/ 378 w 90"/>
                <a:gd name="T35" fmla="*/ 209 h 78"/>
                <a:gd name="T36" fmla="*/ 363 w 90"/>
                <a:gd name="T37" fmla="*/ 185 h 78"/>
                <a:gd name="T38" fmla="*/ 378 w 90"/>
                <a:gd name="T39" fmla="*/ 166 h 78"/>
                <a:gd name="T40" fmla="*/ 378 w 90"/>
                <a:gd name="T41" fmla="*/ 146 h 78"/>
                <a:gd name="T42" fmla="*/ 358 w 90"/>
                <a:gd name="T43" fmla="*/ 132 h 78"/>
                <a:gd name="T44" fmla="*/ 348 w 90"/>
                <a:gd name="T45" fmla="*/ 141 h 78"/>
                <a:gd name="T46" fmla="*/ 332 w 90"/>
                <a:gd name="T47" fmla="*/ 107 h 78"/>
                <a:gd name="T48" fmla="*/ 307 w 90"/>
                <a:gd name="T49" fmla="*/ 88 h 78"/>
                <a:gd name="T50" fmla="*/ 286 w 90"/>
                <a:gd name="T51" fmla="*/ 63 h 78"/>
                <a:gd name="T52" fmla="*/ 281 w 90"/>
                <a:gd name="T53" fmla="*/ 29 h 78"/>
                <a:gd name="T54" fmla="*/ 281 w 90"/>
                <a:gd name="T55" fmla="*/ 19 h 78"/>
                <a:gd name="T56" fmla="*/ 0 w 90"/>
                <a:gd name="T57" fmla="*/ 10 h 78"/>
                <a:gd name="T58" fmla="*/ 10 w 90"/>
                <a:gd name="T59" fmla="*/ 24 h 78"/>
                <a:gd name="T60" fmla="*/ 26 w 90"/>
                <a:gd name="T61" fmla="*/ 44 h 78"/>
                <a:gd name="T62" fmla="*/ 26 w 90"/>
                <a:gd name="T63" fmla="*/ 54 h 78"/>
                <a:gd name="T64" fmla="*/ 56 w 90"/>
                <a:gd name="T65" fmla="*/ 78 h 78"/>
                <a:gd name="T66" fmla="*/ 46 w 90"/>
                <a:gd name="T67" fmla="*/ 97 h 78"/>
                <a:gd name="T68" fmla="*/ 56 w 90"/>
                <a:gd name="T69" fmla="*/ 107 h 78"/>
                <a:gd name="T70" fmla="*/ 66 w 90"/>
                <a:gd name="T71" fmla="*/ 127 h 78"/>
                <a:gd name="T72" fmla="*/ 77 w 90"/>
                <a:gd name="T73" fmla="*/ 132 h 78"/>
                <a:gd name="T74" fmla="*/ 82 w 90"/>
                <a:gd name="T75" fmla="*/ 351 h 7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78"/>
                <a:gd name="T116" fmla="*/ 90 w 90"/>
                <a:gd name="T117" fmla="*/ 78 h 7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78">
                  <a:moveTo>
                    <a:pt x="16" y="72"/>
                  </a:moveTo>
                  <a:lnTo>
                    <a:pt x="76" y="69"/>
                  </a:lnTo>
                  <a:lnTo>
                    <a:pt x="76" y="70"/>
                  </a:lnTo>
                  <a:lnTo>
                    <a:pt x="77" y="71"/>
                  </a:lnTo>
                  <a:lnTo>
                    <a:pt x="78" y="72"/>
                  </a:lnTo>
                  <a:lnTo>
                    <a:pt x="77" y="74"/>
                  </a:lnTo>
                  <a:lnTo>
                    <a:pt x="76" y="75"/>
                  </a:lnTo>
                  <a:lnTo>
                    <a:pt x="74" y="77"/>
                  </a:lnTo>
                  <a:lnTo>
                    <a:pt x="74" y="78"/>
                  </a:lnTo>
                  <a:lnTo>
                    <a:pt x="83" y="78"/>
                  </a:lnTo>
                  <a:lnTo>
                    <a:pt x="84" y="75"/>
                  </a:lnTo>
                  <a:lnTo>
                    <a:pt x="83" y="74"/>
                  </a:lnTo>
                  <a:lnTo>
                    <a:pt x="84" y="71"/>
                  </a:lnTo>
                  <a:lnTo>
                    <a:pt x="85" y="69"/>
                  </a:lnTo>
                  <a:lnTo>
                    <a:pt x="86" y="67"/>
                  </a:lnTo>
                  <a:lnTo>
                    <a:pt x="88" y="67"/>
                  </a:lnTo>
                  <a:lnTo>
                    <a:pt x="89" y="67"/>
                  </a:lnTo>
                  <a:lnTo>
                    <a:pt x="90" y="62"/>
                  </a:lnTo>
                  <a:lnTo>
                    <a:pt x="90" y="61"/>
                  </a:lnTo>
                  <a:lnTo>
                    <a:pt x="89" y="60"/>
                  </a:lnTo>
                  <a:lnTo>
                    <a:pt x="88" y="59"/>
                  </a:lnTo>
                  <a:lnTo>
                    <a:pt x="87" y="59"/>
                  </a:lnTo>
                  <a:lnTo>
                    <a:pt x="87" y="60"/>
                  </a:lnTo>
                  <a:lnTo>
                    <a:pt x="84" y="56"/>
                  </a:lnTo>
                  <a:lnTo>
                    <a:pt x="84" y="55"/>
                  </a:lnTo>
                  <a:lnTo>
                    <a:pt x="85" y="54"/>
                  </a:lnTo>
                  <a:lnTo>
                    <a:pt x="85" y="53"/>
                  </a:lnTo>
                  <a:lnTo>
                    <a:pt x="84" y="52"/>
                  </a:lnTo>
                  <a:lnTo>
                    <a:pt x="83" y="49"/>
                  </a:lnTo>
                  <a:lnTo>
                    <a:pt x="79" y="46"/>
                  </a:lnTo>
                  <a:lnTo>
                    <a:pt x="78" y="45"/>
                  </a:lnTo>
                  <a:lnTo>
                    <a:pt x="74" y="43"/>
                  </a:lnTo>
                  <a:lnTo>
                    <a:pt x="72" y="40"/>
                  </a:lnTo>
                  <a:lnTo>
                    <a:pt x="71" y="38"/>
                  </a:lnTo>
                  <a:lnTo>
                    <a:pt x="71" y="37"/>
                  </a:lnTo>
                  <a:lnTo>
                    <a:pt x="74" y="34"/>
                  </a:lnTo>
                  <a:lnTo>
                    <a:pt x="73" y="32"/>
                  </a:lnTo>
                  <a:lnTo>
                    <a:pt x="74" y="30"/>
                  </a:lnTo>
                  <a:lnTo>
                    <a:pt x="73" y="29"/>
                  </a:lnTo>
                  <a:lnTo>
                    <a:pt x="70" y="27"/>
                  </a:lnTo>
                  <a:lnTo>
                    <a:pt x="69" y="28"/>
                  </a:lnTo>
                  <a:lnTo>
                    <a:pt x="68" y="29"/>
                  </a:lnTo>
                  <a:lnTo>
                    <a:pt x="67" y="29"/>
                  </a:lnTo>
                  <a:lnTo>
                    <a:pt x="65" y="22"/>
                  </a:lnTo>
                  <a:lnTo>
                    <a:pt x="64" y="21"/>
                  </a:lnTo>
                  <a:lnTo>
                    <a:pt x="60" y="18"/>
                  </a:lnTo>
                  <a:lnTo>
                    <a:pt x="56" y="14"/>
                  </a:lnTo>
                  <a:lnTo>
                    <a:pt x="56" y="13"/>
                  </a:lnTo>
                  <a:lnTo>
                    <a:pt x="55" y="10"/>
                  </a:lnTo>
                  <a:lnTo>
                    <a:pt x="55" y="6"/>
                  </a:lnTo>
                  <a:lnTo>
                    <a:pt x="55" y="5"/>
                  </a:lnTo>
                  <a:lnTo>
                    <a:pt x="55" y="4"/>
                  </a:lnTo>
                  <a:lnTo>
                    <a:pt x="52" y="0"/>
                  </a:lnTo>
                  <a:lnTo>
                    <a:pt x="0" y="2"/>
                  </a:lnTo>
                  <a:lnTo>
                    <a:pt x="1" y="3"/>
                  </a:lnTo>
                  <a:lnTo>
                    <a:pt x="2" y="5"/>
                  </a:lnTo>
                  <a:lnTo>
                    <a:pt x="3" y="7"/>
                  </a:lnTo>
                  <a:lnTo>
                    <a:pt x="5" y="9"/>
                  </a:lnTo>
                  <a:lnTo>
                    <a:pt x="5" y="10"/>
                  </a:lnTo>
                  <a:lnTo>
                    <a:pt x="5" y="11"/>
                  </a:lnTo>
                  <a:lnTo>
                    <a:pt x="5" y="12"/>
                  </a:lnTo>
                  <a:lnTo>
                    <a:pt x="11" y="16"/>
                  </a:lnTo>
                  <a:lnTo>
                    <a:pt x="9" y="18"/>
                  </a:lnTo>
                  <a:lnTo>
                    <a:pt x="9" y="20"/>
                  </a:lnTo>
                  <a:lnTo>
                    <a:pt x="10" y="22"/>
                  </a:lnTo>
                  <a:lnTo>
                    <a:pt x="11" y="22"/>
                  </a:lnTo>
                  <a:lnTo>
                    <a:pt x="12" y="25"/>
                  </a:lnTo>
                  <a:lnTo>
                    <a:pt x="13" y="26"/>
                  </a:lnTo>
                  <a:lnTo>
                    <a:pt x="15" y="26"/>
                  </a:lnTo>
                  <a:lnTo>
                    <a:pt x="15" y="27"/>
                  </a:lnTo>
                  <a:lnTo>
                    <a:pt x="16" y="63"/>
                  </a:lnTo>
                  <a:lnTo>
                    <a:pt x="16" y="72"/>
                  </a:lnTo>
                  <a:close/>
                </a:path>
              </a:pathLst>
            </a:custGeom>
            <a:solidFill>
              <a:srgbClr val="FF8000"/>
            </a:solid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solidFill>
                  <a:srgbClr val="FF9900"/>
                </a:solidFill>
                <a:latin typeface="+mn-lt"/>
                <a:ea typeface="+mn-ea"/>
                <a:cs typeface="+mn-cs"/>
              </a:endParaRPr>
            </a:p>
          </p:txBody>
        </p:sp>
        <p:sp>
          <p:nvSpPr>
            <p:cNvPr id="12" name="Freeform 11"/>
            <p:cNvSpPr>
              <a:spLocks/>
            </p:cNvSpPr>
            <p:nvPr/>
          </p:nvSpPr>
          <p:spPr bwMode="auto">
            <a:xfrm>
              <a:off x="5808662" y="1889126"/>
              <a:ext cx="735013" cy="749300"/>
            </a:xfrm>
            <a:custGeom>
              <a:avLst/>
              <a:gdLst>
                <a:gd name="T0" fmla="*/ 2147483647 w 71"/>
                <a:gd name="T1" fmla="*/ 2147483647 h 76"/>
                <a:gd name="T2" fmla="*/ 2147483647 w 71"/>
                <a:gd name="T3" fmla="*/ 2147483647 h 76"/>
                <a:gd name="T4" fmla="*/ 2147483647 w 71"/>
                <a:gd name="T5" fmla="*/ 2147483647 h 76"/>
                <a:gd name="T6" fmla="*/ 2147483647 w 71"/>
                <a:gd name="T7" fmla="*/ 2147483647 h 76"/>
                <a:gd name="T8" fmla="*/ 2147483647 w 71"/>
                <a:gd name="T9" fmla="*/ 2147483647 h 76"/>
                <a:gd name="T10" fmla="*/ 2147483647 w 71"/>
                <a:gd name="T11" fmla="*/ 2147483647 h 76"/>
                <a:gd name="T12" fmla="*/ 2147483647 w 71"/>
                <a:gd name="T13" fmla="*/ 2147483647 h 76"/>
                <a:gd name="T14" fmla="*/ 2147483647 w 71"/>
                <a:gd name="T15" fmla="*/ 2147483647 h 76"/>
                <a:gd name="T16" fmla="*/ 2147483647 w 71"/>
                <a:gd name="T17" fmla="*/ 2147483647 h 76"/>
                <a:gd name="T18" fmla="*/ 2147483647 w 71"/>
                <a:gd name="T19" fmla="*/ 2147483647 h 76"/>
                <a:gd name="T20" fmla="*/ 2147483647 w 71"/>
                <a:gd name="T21" fmla="*/ 2147483647 h 76"/>
                <a:gd name="T22" fmla="*/ 2147483647 w 71"/>
                <a:gd name="T23" fmla="*/ 2147483647 h 76"/>
                <a:gd name="T24" fmla="*/ 2147483647 w 71"/>
                <a:gd name="T25" fmla="*/ 2147483647 h 76"/>
                <a:gd name="T26" fmla="*/ 2147483647 w 71"/>
                <a:gd name="T27" fmla="*/ 2147483647 h 76"/>
                <a:gd name="T28" fmla="*/ 0 w 71"/>
                <a:gd name="T29" fmla="*/ 2147483647 h 76"/>
                <a:gd name="T30" fmla="*/ 2147483647 w 71"/>
                <a:gd name="T31" fmla="*/ 2147483647 h 76"/>
                <a:gd name="T32" fmla="*/ 2147483647 w 71"/>
                <a:gd name="T33" fmla="*/ 2147483647 h 76"/>
                <a:gd name="T34" fmla="*/ 2147483647 w 71"/>
                <a:gd name="T35" fmla="*/ 2147483647 h 76"/>
                <a:gd name="T36" fmla="*/ 2147483647 w 71"/>
                <a:gd name="T37" fmla="*/ 2147483647 h 76"/>
                <a:gd name="T38" fmla="*/ 2147483647 w 71"/>
                <a:gd name="T39" fmla="*/ 2147483647 h 76"/>
                <a:gd name="T40" fmla="*/ 2147483647 w 71"/>
                <a:gd name="T41" fmla="*/ 2147483647 h 76"/>
                <a:gd name="T42" fmla="*/ 2147483647 w 71"/>
                <a:gd name="T43" fmla="*/ 2147483647 h 76"/>
                <a:gd name="T44" fmla="*/ 2147483647 w 71"/>
                <a:gd name="T45" fmla="*/ 2147483647 h 76"/>
                <a:gd name="T46" fmla="*/ 2147483647 w 71"/>
                <a:gd name="T47" fmla="*/ 2147483647 h 76"/>
                <a:gd name="T48" fmla="*/ 2147483647 w 71"/>
                <a:gd name="T49" fmla="*/ 2147483647 h 76"/>
                <a:gd name="T50" fmla="*/ 2147483647 w 71"/>
                <a:gd name="T51" fmla="*/ 2147483647 h 76"/>
                <a:gd name="T52" fmla="*/ 2147483647 w 71"/>
                <a:gd name="T53" fmla="*/ 2147483647 h 76"/>
                <a:gd name="T54" fmla="*/ 2147483647 w 71"/>
                <a:gd name="T55" fmla="*/ 2147483647 h 76"/>
                <a:gd name="T56" fmla="*/ 2147483647 w 71"/>
                <a:gd name="T57" fmla="*/ 2147483647 h 76"/>
                <a:gd name="T58" fmla="*/ 2147483647 w 71"/>
                <a:gd name="T59" fmla="*/ 2147483647 h 76"/>
                <a:gd name="T60" fmla="*/ 2147483647 w 71"/>
                <a:gd name="T61" fmla="*/ 2147483647 h 76"/>
                <a:gd name="T62" fmla="*/ 2147483647 w 71"/>
                <a:gd name="T63" fmla="*/ 2147483647 h 76"/>
                <a:gd name="T64" fmla="*/ 2147483647 w 71"/>
                <a:gd name="T65" fmla="*/ 2147483647 h 76"/>
                <a:gd name="T66" fmla="*/ 2147483647 w 71"/>
                <a:gd name="T67" fmla="*/ 2147483647 h 76"/>
                <a:gd name="T68" fmla="*/ 2147483647 w 71"/>
                <a:gd name="T69" fmla="*/ 2147483647 h 76"/>
                <a:gd name="T70" fmla="*/ 2147483647 w 71"/>
                <a:gd name="T71" fmla="*/ 2147483647 h 76"/>
                <a:gd name="T72" fmla="*/ 2147483647 w 71"/>
                <a:gd name="T73" fmla="*/ 2147483647 h 76"/>
                <a:gd name="T74" fmla="*/ 2147483647 w 71"/>
                <a:gd name="T75" fmla="*/ 2147483647 h 76"/>
                <a:gd name="T76" fmla="*/ 2147483647 w 71"/>
                <a:gd name="T77" fmla="*/ 2147483647 h 76"/>
                <a:gd name="T78" fmla="*/ 2147483647 w 71"/>
                <a:gd name="T79" fmla="*/ 2147483647 h 76"/>
                <a:gd name="T80" fmla="*/ 2147483647 w 71"/>
                <a:gd name="T81" fmla="*/ 2147483647 h 76"/>
                <a:gd name="T82" fmla="*/ 2147483647 w 71"/>
                <a:gd name="T83" fmla="*/ 2147483647 h 76"/>
                <a:gd name="T84" fmla="*/ 2147483647 w 71"/>
                <a:gd name="T85" fmla="*/ 2147483647 h 76"/>
                <a:gd name="T86" fmla="*/ 2147483647 w 71"/>
                <a:gd name="T87" fmla="*/ 2147483647 h 76"/>
                <a:gd name="T88" fmla="*/ 2147483647 w 71"/>
                <a:gd name="T89" fmla="*/ 2147483647 h 76"/>
                <a:gd name="T90" fmla="*/ 2147483647 w 71"/>
                <a:gd name="T91" fmla="*/ 2147483647 h 76"/>
                <a:gd name="T92" fmla="*/ 2147483647 w 71"/>
                <a:gd name="T93" fmla="*/ 2147483647 h 76"/>
                <a:gd name="T94" fmla="*/ 2147483647 w 71"/>
                <a:gd name="T95" fmla="*/ 2147483647 h 76"/>
                <a:gd name="T96" fmla="*/ 2147483647 w 71"/>
                <a:gd name="T97" fmla="*/ 2147483647 h 76"/>
                <a:gd name="T98" fmla="*/ 2147483647 w 71"/>
                <a:gd name="T99" fmla="*/ 2147483647 h 76"/>
                <a:gd name="T100" fmla="*/ 2147483647 w 71"/>
                <a:gd name="T101" fmla="*/ 2147483647 h 76"/>
                <a:gd name="T102" fmla="*/ 2147483647 w 71"/>
                <a:gd name="T103" fmla="*/ 2147483647 h 76"/>
                <a:gd name="T104" fmla="*/ 2147483647 w 71"/>
                <a:gd name="T105" fmla="*/ 2147483647 h 76"/>
                <a:gd name="T106" fmla="*/ 2147483647 w 71"/>
                <a:gd name="T107" fmla="*/ 2147483647 h 76"/>
                <a:gd name="T108" fmla="*/ 2147483647 w 71"/>
                <a:gd name="T109" fmla="*/ 2147483647 h 76"/>
                <a:gd name="T110" fmla="*/ 2147483647 w 71"/>
                <a:gd name="T111" fmla="*/ 2147483647 h 76"/>
                <a:gd name="T112" fmla="*/ 2147483647 w 71"/>
                <a:gd name="T113" fmla="*/ 2147483647 h 76"/>
                <a:gd name="T114" fmla="*/ 2147483647 w 71"/>
                <a:gd name="T115" fmla="*/ 2147483647 h 76"/>
                <a:gd name="T116" fmla="*/ 2147483647 w 71"/>
                <a:gd name="T117" fmla="*/ 2147483647 h 76"/>
                <a:gd name="T118" fmla="*/ 2147483647 w 71"/>
                <a:gd name="T119" fmla="*/ 2147483647 h 76"/>
                <a:gd name="T120" fmla="*/ 2147483647 w 71"/>
                <a:gd name="T121" fmla="*/ 2147483647 h 76"/>
                <a:gd name="T122" fmla="*/ 2147483647 w 71"/>
                <a:gd name="T123" fmla="*/ 2147483647 h 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1"/>
                <a:gd name="T187" fmla="*/ 0 h 76"/>
                <a:gd name="T188" fmla="*/ 71 w 71"/>
                <a:gd name="T189" fmla="*/ 76 h 7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1" h="76">
                  <a:moveTo>
                    <a:pt x="30" y="76"/>
                  </a:moveTo>
                  <a:lnTo>
                    <a:pt x="29" y="75"/>
                  </a:lnTo>
                  <a:lnTo>
                    <a:pt x="28" y="73"/>
                  </a:lnTo>
                  <a:lnTo>
                    <a:pt x="24" y="72"/>
                  </a:lnTo>
                  <a:lnTo>
                    <a:pt x="23" y="67"/>
                  </a:lnTo>
                  <a:lnTo>
                    <a:pt x="22" y="65"/>
                  </a:lnTo>
                  <a:lnTo>
                    <a:pt x="23" y="64"/>
                  </a:lnTo>
                  <a:lnTo>
                    <a:pt x="23" y="63"/>
                  </a:lnTo>
                  <a:lnTo>
                    <a:pt x="22" y="61"/>
                  </a:lnTo>
                  <a:lnTo>
                    <a:pt x="21" y="59"/>
                  </a:lnTo>
                  <a:lnTo>
                    <a:pt x="21" y="56"/>
                  </a:lnTo>
                  <a:lnTo>
                    <a:pt x="21" y="54"/>
                  </a:lnTo>
                  <a:lnTo>
                    <a:pt x="21" y="53"/>
                  </a:lnTo>
                  <a:lnTo>
                    <a:pt x="17" y="50"/>
                  </a:lnTo>
                  <a:lnTo>
                    <a:pt x="13" y="48"/>
                  </a:lnTo>
                  <a:lnTo>
                    <a:pt x="12" y="45"/>
                  </a:lnTo>
                  <a:lnTo>
                    <a:pt x="8" y="44"/>
                  </a:lnTo>
                  <a:lnTo>
                    <a:pt x="8" y="43"/>
                  </a:lnTo>
                  <a:lnTo>
                    <a:pt x="7" y="42"/>
                  </a:lnTo>
                  <a:lnTo>
                    <a:pt x="4" y="41"/>
                  </a:lnTo>
                  <a:lnTo>
                    <a:pt x="3" y="41"/>
                  </a:lnTo>
                  <a:lnTo>
                    <a:pt x="2" y="40"/>
                  </a:lnTo>
                  <a:lnTo>
                    <a:pt x="1" y="39"/>
                  </a:lnTo>
                  <a:lnTo>
                    <a:pt x="1" y="34"/>
                  </a:lnTo>
                  <a:lnTo>
                    <a:pt x="2" y="31"/>
                  </a:lnTo>
                  <a:lnTo>
                    <a:pt x="2" y="30"/>
                  </a:lnTo>
                  <a:lnTo>
                    <a:pt x="3" y="28"/>
                  </a:lnTo>
                  <a:lnTo>
                    <a:pt x="1" y="26"/>
                  </a:lnTo>
                  <a:lnTo>
                    <a:pt x="0" y="25"/>
                  </a:lnTo>
                  <a:lnTo>
                    <a:pt x="1" y="22"/>
                  </a:lnTo>
                  <a:lnTo>
                    <a:pt x="1" y="20"/>
                  </a:lnTo>
                  <a:lnTo>
                    <a:pt x="5" y="17"/>
                  </a:lnTo>
                  <a:lnTo>
                    <a:pt x="6" y="17"/>
                  </a:lnTo>
                  <a:lnTo>
                    <a:pt x="7" y="16"/>
                  </a:lnTo>
                  <a:lnTo>
                    <a:pt x="6" y="7"/>
                  </a:lnTo>
                  <a:lnTo>
                    <a:pt x="7" y="6"/>
                  </a:lnTo>
                  <a:lnTo>
                    <a:pt x="8" y="5"/>
                  </a:lnTo>
                  <a:lnTo>
                    <a:pt x="9" y="5"/>
                  </a:lnTo>
                  <a:lnTo>
                    <a:pt x="11" y="6"/>
                  </a:lnTo>
                  <a:lnTo>
                    <a:pt x="13" y="5"/>
                  </a:lnTo>
                  <a:lnTo>
                    <a:pt x="16" y="4"/>
                  </a:lnTo>
                  <a:lnTo>
                    <a:pt x="22" y="1"/>
                  </a:lnTo>
                  <a:lnTo>
                    <a:pt x="23" y="0"/>
                  </a:lnTo>
                  <a:lnTo>
                    <a:pt x="24" y="1"/>
                  </a:lnTo>
                  <a:lnTo>
                    <a:pt x="24" y="2"/>
                  </a:lnTo>
                  <a:lnTo>
                    <a:pt x="23" y="3"/>
                  </a:lnTo>
                  <a:lnTo>
                    <a:pt x="23" y="4"/>
                  </a:lnTo>
                  <a:lnTo>
                    <a:pt x="22" y="6"/>
                  </a:lnTo>
                  <a:lnTo>
                    <a:pt x="25" y="5"/>
                  </a:lnTo>
                  <a:lnTo>
                    <a:pt x="26" y="5"/>
                  </a:lnTo>
                  <a:lnTo>
                    <a:pt x="27" y="7"/>
                  </a:lnTo>
                  <a:lnTo>
                    <a:pt x="28" y="6"/>
                  </a:lnTo>
                  <a:lnTo>
                    <a:pt x="29" y="7"/>
                  </a:lnTo>
                  <a:lnTo>
                    <a:pt x="31" y="8"/>
                  </a:lnTo>
                  <a:lnTo>
                    <a:pt x="32" y="8"/>
                  </a:lnTo>
                  <a:lnTo>
                    <a:pt x="32" y="10"/>
                  </a:lnTo>
                  <a:lnTo>
                    <a:pt x="33" y="11"/>
                  </a:lnTo>
                  <a:lnTo>
                    <a:pt x="44" y="13"/>
                  </a:lnTo>
                  <a:lnTo>
                    <a:pt x="46" y="13"/>
                  </a:lnTo>
                  <a:lnTo>
                    <a:pt x="48" y="15"/>
                  </a:lnTo>
                  <a:lnTo>
                    <a:pt x="50" y="15"/>
                  </a:lnTo>
                  <a:lnTo>
                    <a:pt x="51" y="15"/>
                  </a:lnTo>
                  <a:lnTo>
                    <a:pt x="54" y="15"/>
                  </a:lnTo>
                  <a:lnTo>
                    <a:pt x="56" y="16"/>
                  </a:lnTo>
                  <a:lnTo>
                    <a:pt x="57" y="17"/>
                  </a:lnTo>
                  <a:lnTo>
                    <a:pt x="56" y="17"/>
                  </a:lnTo>
                  <a:lnTo>
                    <a:pt x="56" y="18"/>
                  </a:lnTo>
                  <a:lnTo>
                    <a:pt x="58" y="18"/>
                  </a:lnTo>
                  <a:lnTo>
                    <a:pt x="60" y="19"/>
                  </a:lnTo>
                  <a:lnTo>
                    <a:pt x="61" y="21"/>
                  </a:lnTo>
                  <a:lnTo>
                    <a:pt x="60" y="25"/>
                  </a:lnTo>
                  <a:lnTo>
                    <a:pt x="62" y="25"/>
                  </a:lnTo>
                  <a:lnTo>
                    <a:pt x="63" y="25"/>
                  </a:lnTo>
                  <a:lnTo>
                    <a:pt x="62" y="26"/>
                  </a:lnTo>
                  <a:lnTo>
                    <a:pt x="62" y="27"/>
                  </a:lnTo>
                  <a:lnTo>
                    <a:pt x="62" y="28"/>
                  </a:lnTo>
                  <a:lnTo>
                    <a:pt x="64" y="30"/>
                  </a:lnTo>
                  <a:lnTo>
                    <a:pt x="61" y="33"/>
                  </a:lnTo>
                  <a:lnTo>
                    <a:pt x="60" y="36"/>
                  </a:lnTo>
                  <a:lnTo>
                    <a:pt x="59" y="38"/>
                  </a:lnTo>
                  <a:lnTo>
                    <a:pt x="59" y="39"/>
                  </a:lnTo>
                  <a:lnTo>
                    <a:pt x="61" y="38"/>
                  </a:lnTo>
                  <a:lnTo>
                    <a:pt x="63" y="35"/>
                  </a:lnTo>
                  <a:lnTo>
                    <a:pt x="65" y="33"/>
                  </a:lnTo>
                  <a:lnTo>
                    <a:pt x="66" y="33"/>
                  </a:lnTo>
                  <a:lnTo>
                    <a:pt x="67" y="32"/>
                  </a:lnTo>
                  <a:lnTo>
                    <a:pt x="68" y="31"/>
                  </a:lnTo>
                  <a:lnTo>
                    <a:pt x="68" y="30"/>
                  </a:lnTo>
                  <a:lnTo>
                    <a:pt x="68" y="28"/>
                  </a:lnTo>
                  <a:lnTo>
                    <a:pt x="68" y="27"/>
                  </a:lnTo>
                  <a:lnTo>
                    <a:pt x="69" y="27"/>
                  </a:lnTo>
                  <a:lnTo>
                    <a:pt x="69" y="26"/>
                  </a:lnTo>
                  <a:lnTo>
                    <a:pt x="70" y="25"/>
                  </a:lnTo>
                  <a:lnTo>
                    <a:pt x="71" y="25"/>
                  </a:lnTo>
                  <a:lnTo>
                    <a:pt x="71" y="26"/>
                  </a:lnTo>
                  <a:lnTo>
                    <a:pt x="71" y="28"/>
                  </a:lnTo>
                  <a:lnTo>
                    <a:pt x="69" y="33"/>
                  </a:lnTo>
                  <a:lnTo>
                    <a:pt x="68" y="34"/>
                  </a:lnTo>
                  <a:lnTo>
                    <a:pt x="68" y="35"/>
                  </a:lnTo>
                  <a:lnTo>
                    <a:pt x="68" y="36"/>
                  </a:lnTo>
                  <a:lnTo>
                    <a:pt x="66" y="40"/>
                  </a:lnTo>
                  <a:lnTo>
                    <a:pt x="66" y="43"/>
                  </a:lnTo>
                  <a:lnTo>
                    <a:pt x="66" y="45"/>
                  </a:lnTo>
                  <a:lnTo>
                    <a:pt x="64" y="46"/>
                  </a:lnTo>
                  <a:lnTo>
                    <a:pt x="64" y="47"/>
                  </a:lnTo>
                  <a:lnTo>
                    <a:pt x="64" y="50"/>
                  </a:lnTo>
                  <a:lnTo>
                    <a:pt x="65" y="54"/>
                  </a:lnTo>
                  <a:lnTo>
                    <a:pt x="64" y="55"/>
                  </a:lnTo>
                  <a:lnTo>
                    <a:pt x="63" y="59"/>
                  </a:lnTo>
                  <a:lnTo>
                    <a:pt x="63" y="65"/>
                  </a:lnTo>
                  <a:lnTo>
                    <a:pt x="65" y="70"/>
                  </a:lnTo>
                  <a:lnTo>
                    <a:pt x="65" y="71"/>
                  </a:lnTo>
                  <a:lnTo>
                    <a:pt x="65" y="72"/>
                  </a:lnTo>
                  <a:lnTo>
                    <a:pt x="65" y="74"/>
                  </a:lnTo>
                  <a:lnTo>
                    <a:pt x="30" y="76"/>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13" name="Freeform 12"/>
            <p:cNvSpPr>
              <a:spLocks/>
            </p:cNvSpPr>
            <p:nvPr/>
          </p:nvSpPr>
          <p:spPr bwMode="auto">
            <a:xfrm>
              <a:off x="6335712" y="3138488"/>
              <a:ext cx="1027113" cy="503238"/>
            </a:xfrm>
            <a:custGeom>
              <a:avLst/>
              <a:gdLst>
                <a:gd name="T0" fmla="*/ 2147483647 w 99"/>
                <a:gd name="T1" fmla="*/ 2147483647 h 51"/>
                <a:gd name="T2" fmla="*/ 2147483647 w 99"/>
                <a:gd name="T3" fmla="*/ 2147483647 h 51"/>
                <a:gd name="T4" fmla="*/ 2147483647 w 99"/>
                <a:gd name="T5" fmla="*/ 2147483647 h 51"/>
                <a:gd name="T6" fmla="*/ 2147483647 w 99"/>
                <a:gd name="T7" fmla="*/ 2147483647 h 51"/>
                <a:gd name="T8" fmla="*/ 2147483647 w 99"/>
                <a:gd name="T9" fmla="*/ 2147483647 h 51"/>
                <a:gd name="T10" fmla="*/ 2147483647 w 99"/>
                <a:gd name="T11" fmla="*/ 2147483647 h 51"/>
                <a:gd name="T12" fmla="*/ 2147483647 w 99"/>
                <a:gd name="T13" fmla="*/ 2147483647 h 51"/>
                <a:gd name="T14" fmla="*/ 2147483647 w 99"/>
                <a:gd name="T15" fmla="*/ 2147483647 h 51"/>
                <a:gd name="T16" fmla="*/ 2147483647 w 99"/>
                <a:gd name="T17" fmla="*/ 2147483647 h 51"/>
                <a:gd name="T18" fmla="*/ 2147483647 w 99"/>
                <a:gd name="T19" fmla="*/ 2147483647 h 51"/>
                <a:gd name="T20" fmla="*/ 2147483647 w 99"/>
                <a:gd name="T21" fmla="*/ 2147483647 h 51"/>
                <a:gd name="T22" fmla="*/ 2147483647 w 99"/>
                <a:gd name="T23" fmla="*/ 2147483647 h 51"/>
                <a:gd name="T24" fmla="*/ 2147483647 w 99"/>
                <a:gd name="T25" fmla="*/ 2147483647 h 51"/>
                <a:gd name="T26" fmla="*/ 2147483647 w 99"/>
                <a:gd name="T27" fmla="*/ 2147483647 h 51"/>
                <a:gd name="T28" fmla="*/ 2147483647 w 99"/>
                <a:gd name="T29" fmla="*/ 2147483647 h 51"/>
                <a:gd name="T30" fmla="*/ 2147483647 w 99"/>
                <a:gd name="T31" fmla="*/ 2147483647 h 51"/>
                <a:gd name="T32" fmla="*/ 2147483647 w 99"/>
                <a:gd name="T33" fmla="*/ 2147483647 h 51"/>
                <a:gd name="T34" fmla="*/ 2147483647 w 99"/>
                <a:gd name="T35" fmla="*/ 2147483647 h 51"/>
                <a:gd name="T36" fmla="*/ 2147483647 w 99"/>
                <a:gd name="T37" fmla="*/ 2147483647 h 51"/>
                <a:gd name="T38" fmla="*/ 2147483647 w 99"/>
                <a:gd name="T39" fmla="*/ 2147483647 h 51"/>
                <a:gd name="T40" fmla="*/ 2147483647 w 99"/>
                <a:gd name="T41" fmla="*/ 2147483647 h 51"/>
                <a:gd name="T42" fmla="*/ 2147483647 w 99"/>
                <a:gd name="T43" fmla="*/ 2147483647 h 51"/>
                <a:gd name="T44" fmla="*/ 2147483647 w 99"/>
                <a:gd name="T45" fmla="*/ 2147483647 h 51"/>
                <a:gd name="T46" fmla="*/ 2147483647 w 99"/>
                <a:gd name="T47" fmla="*/ 2147483647 h 51"/>
                <a:gd name="T48" fmla="*/ 2147483647 w 99"/>
                <a:gd name="T49" fmla="*/ 0 h 51"/>
                <a:gd name="T50" fmla="*/ 2147483647 w 99"/>
                <a:gd name="T51" fmla="*/ 2147483647 h 51"/>
                <a:gd name="T52" fmla="*/ 2147483647 w 99"/>
                <a:gd name="T53" fmla="*/ 0 h 51"/>
                <a:gd name="T54" fmla="*/ 2147483647 w 99"/>
                <a:gd name="T55" fmla="*/ 2147483647 h 51"/>
                <a:gd name="T56" fmla="*/ 2147483647 w 99"/>
                <a:gd name="T57" fmla="*/ 2147483647 h 51"/>
                <a:gd name="T58" fmla="*/ 2147483647 w 99"/>
                <a:gd name="T59" fmla="*/ 2147483647 h 51"/>
                <a:gd name="T60" fmla="*/ 2147483647 w 99"/>
                <a:gd name="T61" fmla="*/ 2147483647 h 51"/>
                <a:gd name="T62" fmla="*/ 2147483647 w 99"/>
                <a:gd name="T63" fmla="*/ 2147483647 h 51"/>
                <a:gd name="T64" fmla="*/ 2147483647 w 99"/>
                <a:gd name="T65" fmla="*/ 2147483647 h 51"/>
                <a:gd name="T66" fmla="*/ 2147483647 w 99"/>
                <a:gd name="T67" fmla="*/ 2147483647 h 51"/>
                <a:gd name="T68" fmla="*/ 2147483647 w 99"/>
                <a:gd name="T69" fmla="*/ 2147483647 h 51"/>
                <a:gd name="T70" fmla="*/ 2147483647 w 99"/>
                <a:gd name="T71" fmla="*/ 2147483647 h 51"/>
                <a:gd name="T72" fmla="*/ 2147483647 w 99"/>
                <a:gd name="T73" fmla="*/ 2147483647 h 51"/>
                <a:gd name="T74" fmla="*/ 2147483647 w 99"/>
                <a:gd name="T75" fmla="*/ 2147483647 h 51"/>
                <a:gd name="T76" fmla="*/ 2147483647 w 99"/>
                <a:gd name="T77" fmla="*/ 2147483647 h 51"/>
                <a:gd name="T78" fmla="*/ 2147483647 w 99"/>
                <a:gd name="T79" fmla="*/ 2147483647 h 51"/>
                <a:gd name="T80" fmla="*/ 2147483647 w 99"/>
                <a:gd name="T81" fmla="*/ 2147483647 h 51"/>
                <a:gd name="T82" fmla="*/ 2147483647 w 99"/>
                <a:gd name="T83" fmla="*/ 2147483647 h 51"/>
                <a:gd name="T84" fmla="*/ 2147483647 w 99"/>
                <a:gd name="T85" fmla="*/ 2147483647 h 51"/>
                <a:gd name="T86" fmla="*/ 2147483647 w 99"/>
                <a:gd name="T87" fmla="*/ 2147483647 h 51"/>
                <a:gd name="T88" fmla="*/ 2147483647 w 99"/>
                <a:gd name="T89" fmla="*/ 2147483647 h 51"/>
                <a:gd name="T90" fmla="*/ 2147483647 w 99"/>
                <a:gd name="T91" fmla="*/ 2147483647 h 51"/>
                <a:gd name="T92" fmla="*/ 2147483647 w 99"/>
                <a:gd name="T93" fmla="*/ 2147483647 h 51"/>
                <a:gd name="T94" fmla="*/ 2147483647 w 99"/>
                <a:gd name="T95" fmla="*/ 2147483647 h 51"/>
                <a:gd name="T96" fmla="*/ 2147483647 w 99"/>
                <a:gd name="T97" fmla="*/ 2147483647 h 51"/>
                <a:gd name="T98" fmla="*/ 2147483647 w 99"/>
                <a:gd name="T99" fmla="*/ 2147483647 h 51"/>
                <a:gd name="T100" fmla="*/ 2147483647 w 99"/>
                <a:gd name="T101" fmla="*/ 2147483647 h 51"/>
                <a:gd name="T102" fmla="*/ 2147483647 w 99"/>
                <a:gd name="T103" fmla="*/ 2147483647 h 51"/>
                <a:gd name="T104" fmla="*/ 2147483647 w 99"/>
                <a:gd name="T105" fmla="*/ 2147483647 h 51"/>
                <a:gd name="T106" fmla="*/ 2147483647 w 99"/>
                <a:gd name="T107" fmla="*/ 2147483647 h 51"/>
                <a:gd name="T108" fmla="*/ 2147483647 w 99"/>
                <a:gd name="T109" fmla="*/ 2147483647 h 51"/>
                <a:gd name="T110" fmla="*/ 0 w 99"/>
                <a:gd name="T111" fmla="*/ 2147483647 h 5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9"/>
                <a:gd name="T169" fmla="*/ 0 h 51"/>
                <a:gd name="T170" fmla="*/ 99 w 99"/>
                <a:gd name="T171" fmla="*/ 51 h 5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9" h="51">
                  <a:moveTo>
                    <a:pt x="0" y="51"/>
                  </a:moveTo>
                  <a:lnTo>
                    <a:pt x="20" y="49"/>
                  </a:lnTo>
                  <a:lnTo>
                    <a:pt x="20" y="48"/>
                  </a:lnTo>
                  <a:lnTo>
                    <a:pt x="19" y="47"/>
                  </a:lnTo>
                  <a:lnTo>
                    <a:pt x="22" y="46"/>
                  </a:lnTo>
                  <a:lnTo>
                    <a:pt x="22" y="47"/>
                  </a:lnTo>
                  <a:lnTo>
                    <a:pt x="78" y="42"/>
                  </a:lnTo>
                  <a:lnTo>
                    <a:pt x="80" y="41"/>
                  </a:lnTo>
                  <a:lnTo>
                    <a:pt x="80" y="40"/>
                  </a:lnTo>
                  <a:lnTo>
                    <a:pt x="85" y="38"/>
                  </a:lnTo>
                  <a:lnTo>
                    <a:pt x="86" y="37"/>
                  </a:lnTo>
                  <a:lnTo>
                    <a:pt x="89" y="35"/>
                  </a:lnTo>
                  <a:lnTo>
                    <a:pt x="89" y="34"/>
                  </a:lnTo>
                  <a:lnTo>
                    <a:pt x="89" y="33"/>
                  </a:lnTo>
                  <a:lnTo>
                    <a:pt x="90" y="32"/>
                  </a:lnTo>
                  <a:lnTo>
                    <a:pt x="90" y="31"/>
                  </a:lnTo>
                  <a:lnTo>
                    <a:pt x="92" y="29"/>
                  </a:lnTo>
                  <a:lnTo>
                    <a:pt x="99" y="23"/>
                  </a:lnTo>
                  <a:lnTo>
                    <a:pt x="99" y="22"/>
                  </a:lnTo>
                  <a:lnTo>
                    <a:pt x="98" y="22"/>
                  </a:lnTo>
                  <a:lnTo>
                    <a:pt x="97" y="22"/>
                  </a:lnTo>
                  <a:lnTo>
                    <a:pt x="97" y="21"/>
                  </a:lnTo>
                  <a:lnTo>
                    <a:pt x="95" y="20"/>
                  </a:lnTo>
                  <a:lnTo>
                    <a:pt x="95" y="21"/>
                  </a:lnTo>
                  <a:lnTo>
                    <a:pt x="94" y="20"/>
                  </a:lnTo>
                  <a:lnTo>
                    <a:pt x="92" y="18"/>
                  </a:lnTo>
                  <a:lnTo>
                    <a:pt x="90" y="14"/>
                  </a:lnTo>
                  <a:lnTo>
                    <a:pt x="89" y="13"/>
                  </a:lnTo>
                  <a:lnTo>
                    <a:pt x="89" y="12"/>
                  </a:lnTo>
                  <a:lnTo>
                    <a:pt x="89" y="10"/>
                  </a:lnTo>
                  <a:lnTo>
                    <a:pt x="89" y="8"/>
                  </a:lnTo>
                  <a:lnTo>
                    <a:pt x="87" y="7"/>
                  </a:lnTo>
                  <a:lnTo>
                    <a:pt x="86" y="6"/>
                  </a:lnTo>
                  <a:lnTo>
                    <a:pt x="84" y="4"/>
                  </a:lnTo>
                  <a:lnTo>
                    <a:pt x="84" y="3"/>
                  </a:lnTo>
                  <a:lnTo>
                    <a:pt x="82" y="4"/>
                  </a:lnTo>
                  <a:lnTo>
                    <a:pt x="82" y="5"/>
                  </a:lnTo>
                  <a:lnTo>
                    <a:pt x="81" y="6"/>
                  </a:lnTo>
                  <a:lnTo>
                    <a:pt x="80" y="6"/>
                  </a:lnTo>
                  <a:lnTo>
                    <a:pt x="78" y="6"/>
                  </a:lnTo>
                  <a:lnTo>
                    <a:pt x="76" y="5"/>
                  </a:lnTo>
                  <a:lnTo>
                    <a:pt x="75" y="6"/>
                  </a:lnTo>
                  <a:lnTo>
                    <a:pt x="74" y="7"/>
                  </a:lnTo>
                  <a:lnTo>
                    <a:pt x="71" y="5"/>
                  </a:lnTo>
                  <a:lnTo>
                    <a:pt x="68" y="5"/>
                  </a:lnTo>
                  <a:lnTo>
                    <a:pt x="66" y="4"/>
                  </a:lnTo>
                  <a:lnTo>
                    <a:pt x="65" y="2"/>
                  </a:lnTo>
                  <a:lnTo>
                    <a:pt x="63" y="0"/>
                  </a:lnTo>
                  <a:lnTo>
                    <a:pt x="61" y="1"/>
                  </a:lnTo>
                  <a:lnTo>
                    <a:pt x="59" y="0"/>
                  </a:lnTo>
                  <a:lnTo>
                    <a:pt x="58" y="0"/>
                  </a:lnTo>
                  <a:lnTo>
                    <a:pt x="58" y="2"/>
                  </a:lnTo>
                  <a:lnTo>
                    <a:pt x="58" y="5"/>
                  </a:lnTo>
                  <a:lnTo>
                    <a:pt x="58" y="6"/>
                  </a:lnTo>
                  <a:lnTo>
                    <a:pt x="56" y="7"/>
                  </a:lnTo>
                  <a:lnTo>
                    <a:pt x="55" y="8"/>
                  </a:lnTo>
                  <a:lnTo>
                    <a:pt x="52" y="8"/>
                  </a:lnTo>
                  <a:lnTo>
                    <a:pt x="51" y="8"/>
                  </a:lnTo>
                  <a:lnTo>
                    <a:pt x="51" y="11"/>
                  </a:lnTo>
                  <a:lnTo>
                    <a:pt x="46" y="18"/>
                  </a:lnTo>
                  <a:lnTo>
                    <a:pt x="45" y="21"/>
                  </a:lnTo>
                  <a:lnTo>
                    <a:pt x="42" y="21"/>
                  </a:lnTo>
                  <a:lnTo>
                    <a:pt x="40" y="19"/>
                  </a:lnTo>
                  <a:lnTo>
                    <a:pt x="39" y="19"/>
                  </a:lnTo>
                  <a:lnTo>
                    <a:pt x="38" y="20"/>
                  </a:lnTo>
                  <a:lnTo>
                    <a:pt x="37" y="24"/>
                  </a:lnTo>
                  <a:lnTo>
                    <a:pt x="36" y="25"/>
                  </a:lnTo>
                  <a:lnTo>
                    <a:pt x="35" y="24"/>
                  </a:lnTo>
                  <a:lnTo>
                    <a:pt x="34" y="23"/>
                  </a:lnTo>
                  <a:lnTo>
                    <a:pt x="32" y="23"/>
                  </a:lnTo>
                  <a:lnTo>
                    <a:pt x="31" y="26"/>
                  </a:lnTo>
                  <a:lnTo>
                    <a:pt x="30" y="26"/>
                  </a:lnTo>
                  <a:lnTo>
                    <a:pt x="26" y="24"/>
                  </a:lnTo>
                  <a:lnTo>
                    <a:pt x="23" y="25"/>
                  </a:lnTo>
                  <a:lnTo>
                    <a:pt x="20" y="25"/>
                  </a:lnTo>
                  <a:lnTo>
                    <a:pt x="20" y="26"/>
                  </a:lnTo>
                  <a:lnTo>
                    <a:pt x="20" y="27"/>
                  </a:lnTo>
                  <a:lnTo>
                    <a:pt x="19" y="27"/>
                  </a:lnTo>
                  <a:lnTo>
                    <a:pt x="18" y="27"/>
                  </a:lnTo>
                  <a:lnTo>
                    <a:pt x="17" y="28"/>
                  </a:lnTo>
                  <a:lnTo>
                    <a:pt x="17" y="30"/>
                  </a:lnTo>
                  <a:lnTo>
                    <a:pt x="18" y="32"/>
                  </a:lnTo>
                  <a:lnTo>
                    <a:pt x="18" y="33"/>
                  </a:lnTo>
                  <a:lnTo>
                    <a:pt x="14" y="34"/>
                  </a:lnTo>
                  <a:lnTo>
                    <a:pt x="12" y="34"/>
                  </a:lnTo>
                  <a:lnTo>
                    <a:pt x="13" y="36"/>
                  </a:lnTo>
                  <a:lnTo>
                    <a:pt x="13" y="40"/>
                  </a:lnTo>
                  <a:lnTo>
                    <a:pt x="12" y="40"/>
                  </a:lnTo>
                  <a:lnTo>
                    <a:pt x="10" y="39"/>
                  </a:lnTo>
                  <a:lnTo>
                    <a:pt x="8" y="38"/>
                  </a:lnTo>
                  <a:lnTo>
                    <a:pt x="6" y="38"/>
                  </a:lnTo>
                  <a:lnTo>
                    <a:pt x="4" y="39"/>
                  </a:lnTo>
                  <a:lnTo>
                    <a:pt x="4" y="42"/>
                  </a:lnTo>
                  <a:lnTo>
                    <a:pt x="5" y="43"/>
                  </a:lnTo>
                  <a:lnTo>
                    <a:pt x="5" y="44"/>
                  </a:lnTo>
                  <a:lnTo>
                    <a:pt x="4" y="49"/>
                  </a:lnTo>
                  <a:lnTo>
                    <a:pt x="3" y="49"/>
                  </a:lnTo>
                  <a:lnTo>
                    <a:pt x="1" y="49"/>
                  </a:lnTo>
                  <a:lnTo>
                    <a:pt x="0" y="51"/>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14" name="Freeform 13"/>
            <p:cNvSpPr>
              <a:spLocks/>
            </p:cNvSpPr>
            <p:nvPr/>
          </p:nvSpPr>
          <p:spPr bwMode="auto">
            <a:xfrm>
              <a:off x="6245225" y="3514726"/>
              <a:ext cx="1146175" cy="384175"/>
            </a:xfrm>
            <a:custGeom>
              <a:avLst/>
              <a:gdLst>
                <a:gd name="T0" fmla="*/ 568 w 111"/>
                <a:gd name="T1" fmla="*/ 0 h 39"/>
                <a:gd name="T2" fmla="*/ 455 w 111"/>
                <a:gd name="T3" fmla="*/ 15 h 39"/>
                <a:gd name="T4" fmla="*/ 445 w 111"/>
                <a:gd name="T5" fmla="*/ 19 h 39"/>
                <a:gd name="T6" fmla="*/ 159 w 111"/>
                <a:gd name="T7" fmla="*/ 44 h 39"/>
                <a:gd name="T8" fmla="*/ 159 w 111"/>
                <a:gd name="T9" fmla="*/ 39 h 39"/>
                <a:gd name="T10" fmla="*/ 143 w 111"/>
                <a:gd name="T11" fmla="*/ 44 h 39"/>
                <a:gd name="T12" fmla="*/ 148 w 111"/>
                <a:gd name="T13" fmla="*/ 49 h 39"/>
                <a:gd name="T14" fmla="*/ 148 w 111"/>
                <a:gd name="T15" fmla="*/ 54 h 39"/>
                <a:gd name="T16" fmla="*/ 46 w 111"/>
                <a:gd name="T17" fmla="*/ 63 h 39"/>
                <a:gd name="T18" fmla="*/ 41 w 111"/>
                <a:gd name="T19" fmla="*/ 73 h 39"/>
                <a:gd name="T20" fmla="*/ 36 w 111"/>
                <a:gd name="T21" fmla="*/ 88 h 39"/>
                <a:gd name="T22" fmla="*/ 41 w 111"/>
                <a:gd name="T23" fmla="*/ 93 h 39"/>
                <a:gd name="T24" fmla="*/ 36 w 111"/>
                <a:gd name="T25" fmla="*/ 107 h 39"/>
                <a:gd name="T26" fmla="*/ 36 w 111"/>
                <a:gd name="T27" fmla="*/ 107 h 39"/>
                <a:gd name="T28" fmla="*/ 36 w 111"/>
                <a:gd name="T29" fmla="*/ 112 h 39"/>
                <a:gd name="T30" fmla="*/ 31 w 111"/>
                <a:gd name="T31" fmla="*/ 122 h 39"/>
                <a:gd name="T32" fmla="*/ 26 w 111"/>
                <a:gd name="T33" fmla="*/ 127 h 39"/>
                <a:gd name="T34" fmla="*/ 20 w 111"/>
                <a:gd name="T35" fmla="*/ 146 h 39"/>
                <a:gd name="T36" fmla="*/ 10 w 111"/>
                <a:gd name="T37" fmla="*/ 156 h 39"/>
                <a:gd name="T38" fmla="*/ 10 w 111"/>
                <a:gd name="T39" fmla="*/ 171 h 39"/>
                <a:gd name="T40" fmla="*/ 10 w 111"/>
                <a:gd name="T41" fmla="*/ 185 h 39"/>
                <a:gd name="T42" fmla="*/ 10 w 111"/>
                <a:gd name="T43" fmla="*/ 185 h 39"/>
                <a:gd name="T44" fmla="*/ 0 w 111"/>
                <a:gd name="T45" fmla="*/ 190 h 39"/>
                <a:gd name="T46" fmla="*/ 148 w 111"/>
                <a:gd name="T47" fmla="*/ 180 h 39"/>
                <a:gd name="T48" fmla="*/ 333 w 111"/>
                <a:gd name="T49" fmla="*/ 166 h 39"/>
                <a:gd name="T50" fmla="*/ 399 w 111"/>
                <a:gd name="T51" fmla="*/ 156 h 39"/>
                <a:gd name="T52" fmla="*/ 404 w 111"/>
                <a:gd name="T53" fmla="*/ 136 h 39"/>
                <a:gd name="T54" fmla="*/ 409 w 111"/>
                <a:gd name="T55" fmla="*/ 136 h 39"/>
                <a:gd name="T56" fmla="*/ 409 w 111"/>
                <a:gd name="T57" fmla="*/ 136 h 39"/>
                <a:gd name="T58" fmla="*/ 414 w 111"/>
                <a:gd name="T59" fmla="*/ 132 h 39"/>
                <a:gd name="T60" fmla="*/ 420 w 111"/>
                <a:gd name="T61" fmla="*/ 127 h 39"/>
                <a:gd name="T62" fmla="*/ 414 w 111"/>
                <a:gd name="T63" fmla="*/ 122 h 39"/>
                <a:gd name="T64" fmla="*/ 420 w 111"/>
                <a:gd name="T65" fmla="*/ 117 h 39"/>
                <a:gd name="T66" fmla="*/ 425 w 111"/>
                <a:gd name="T67" fmla="*/ 112 h 39"/>
                <a:gd name="T68" fmla="*/ 440 w 111"/>
                <a:gd name="T69" fmla="*/ 107 h 39"/>
                <a:gd name="T70" fmla="*/ 455 w 111"/>
                <a:gd name="T71" fmla="*/ 102 h 39"/>
                <a:gd name="T72" fmla="*/ 471 w 111"/>
                <a:gd name="T73" fmla="*/ 88 h 39"/>
                <a:gd name="T74" fmla="*/ 476 w 111"/>
                <a:gd name="T75" fmla="*/ 88 h 39"/>
                <a:gd name="T76" fmla="*/ 486 w 111"/>
                <a:gd name="T77" fmla="*/ 78 h 39"/>
                <a:gd name="T78" fmla="*/ 491 w 111"/>
                <a:gd name="T79" fmla="*/ 68 h 39"/>
                <a:gd name="T80" fmla="*/ 491 w 111"/>
                <a:gd name="T81" fmla="*/ 68 h 39"/>
                <a:gd name="T82" fmla="*/ 496 w 111"/>
                <a:gd name="T83" fmla="*/ 68 h 39"/>
                <a:gd name="T84" fmla="*/ 501 w 111"/>
                <a:gd name="T85" fmla="*/ 68 h 39"/>
                <a:gd name="T86" fmla="*/ 501 w 111"/>
                <a:gd name="T87" fmla="*/ 63 h 39"/>
                <a:gd name="T88" fmla="*/ 507 w 111"/>
                <a:gd name="T89" fmla="*/ 58 h 39"/>
                <a:gd name="T90" fmla="*/ 507 w 111"/>
                <a:gd name="T91" fmla="*/ 58 h 39"/>
                <a:gd name="T92" fmla="*/ 512 w 111"/>
                <a:gd name="T93" fmla="*/ 63 h 39"/>
                <a:gd name="T94" fmla="*/ 517 w 111"/>
                <a:gd name="T95" fmla="*/ 58 h 39"/>
                <a:gd name="T96" fmla="*/ 517 w 111"/>
                <a:gd name="T97" fmla="*/ 58 h 39"/>
                <a:gd name="T98" fmla="*/ 527 w 111"/>
                <a:gd name="T99" fmla="*/ 49 h 39"/>
                <a:gd name="T100" fmla="*/ 532 w 111"/>
                <a:gd name="T101" fmla="*/ 49 h 39"/>
                <a:gd name="T102" fmla="*/ 542 w 111"/>
                <a:gd name="T103" fmla="*/ 49 h 39"/>
                <a:gd name="T104" fmla="*/ 558 w 111"/>
                <a:gd name="T105" fmla="*/ 29 h 39"/>
                <a:gd name="T106" fmla="*/ 563 w 111"/>
                <a:gd name="T107" fmla="*/ 24 h 39"/>
                <a:gd name="T108" fmla="*/ 568 w 111"/>
                <a:gd name="T109" fmla="*/ 19 h 39"/>
                <a:gd name="T110" fmla="*/ 568 w 111"/>
                <a:gd name="T111" fmla="*/ 15 h 39"/>
                <a:gd name="T112" fmla="*/ 568 w 111"/>
                <a:gd name="T113" fmla="*/ 5 h 39"/>
                <a:gd name="T114" fmla="*/ 568 w 111"/>
                <a:gd name="T115" fmla="*/ 0 h 39"/>
                <a:gd name="T116" fmla="*/ 568 w 111"/>
                <a:gd name="T117" fmla="*/ 0 h 3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1"/>
                <a:gd name="T178" fmla="*/ 0 h 39"/>
                <a:gd name="T179" fmla="*/ 111 w 111"/>
                <a:gd name="T180" fmla="*/ 39 h 3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1" h="39">
                  <a:moveTo>
                    <a:pt x="111" y="0"/>
                  </a:moveTo>
                  <a:lnTo>
                    <a:pt x="89" y="3"/>
                  </a:lnTo>
                  <a:lnTo>
                    <a:pt x="87" y="4"/>
                  </a:lnTo>
                  <a:lnTo>
                    <a:pt x="31" y="9"/>
                  </a:lnTo>
                  <a:lnTo>
                    <a:pt x="31" y="8"/>
                  </a:lnTo>
                  <a:lnTo>
                    <a:pt x="28" y="9"/>
                  </a:lnTo>
                  <a:lnTo>
                    <a:pt x="29" y="10"/>
                  </a:lnTo>
                  <a:lnTo>
                    <a:pt x="29" y="11"/>
                  </a:lnTo>
                  <a:lnTo>
                    <a:pt x="9" y="13"/>
                  </a:lnTo>
                  <a:lnTo>
                    <a:pt x="8" y="15"/>
                  </a:lnTo>
                  <a:lnTo>
                    <a:pt x="7" y="18"/>
                  </a:lnTo>
                  <a:lnTo>
                    <a:pt x="8" y="19"/>
                  </a:lnTo>
                  <a:lnTo>
                    <a:pt x="7" y="22"/>
                  </a:lnTo>
                  <a:lnTo>
                    <a:pt x="7" y="23"/>
                  </a:lnTo>
                  <a:lnTo>
                    <a:pt x="6" y="25"/>
                  </a:lnTo>
                  <a:lnTo>
                    <a:pt x="5" y="26"/>
                  </a:lnTo>
                  <a:lnTo>
                    <a:pt x="4" y="30"/>
                  </a:lnTo>
                  <a:lnTo>
                    <a:pt x="2" y="32"/>
                  </a:lnTo>
                  <a:lnTo>
                    <a:pt x="2" y="35"/>
                  </a:lnTo>
                  <a:lnTo>
                    <a:pt x="2" y="38"/>
                  </a:lnTo>
                  <a:lnTo>
                    <a:pt x="0" y="39"/>
                  </a:lnTo>
                  <a:lnTo>
                    <a:pt x="29" y="37"/>
                  </a:lnTo>
                  <a:lnTo>
                    <a:pt x="65" y="34"/>
                  </a:lnTo>
                  <a:lnTo>
                    <a:pt x="78" y="32"/>
                  </a:lnTo>
                  <a:lnTo>
                    <a:pt x="79" y="28"/>
                  </a:lnTo>
                  <a:lnTo>
                    <a:pt x="80" y="28"/>
                  </a:lnTo>
                  <a:lnTo>
                    <a:pt x="81" y="27"/>
                  </a:lnTo>
                  <a:lnTo>
                    <a:pt x="82" y="26"/>
                  </a:lnTo>
                  <a:lnTo>
                    <a:pt x="81" y="25"/>
                  </a:lnTo>
                  <a:lnTo>
                    <a:pt x="82" y="24"/>
                  </a:lnTo>
                  <a:lnTo>
                    <a:pt x="83" y="23"/>
                  </a:lnTo>
                  <a:lnTo>
                    <a:pt x="86" y="22"/>
                  </a:lnTo>
                  <a:lnTo>
                    <a:pt x="89" y="21"/>
                  </a:lnTo>
                  <a:lnTo>
                    <a:pt x="92" y="18"/>
                  </a:lnTo>
                  <a:lnTo>
                    <a:pt x="93" y="18"/>
                  </a:lnTo>
                  <a:lnTo>
                    <a:pt x="95" y="16"/>
                  </a:lnTo>
                  <a:lnTo>
                    <a:pt x="96" y="14"/>
                  </a:lnTo>
                  <a:lnTo>
                    <a:pt x="97" y="14"/>
                  </a:lnTo>
                  <a:lnTo>
                    <a:pt x="98" y="14"/>
                  </a:lnTo>
                  <a:lnTo>
                    <a:pt x="98" y="13"/>
                  </a:lnTo>
                  <a:lnTo>
                    <a:pt x="99" y="12"/>
                  </a:lnTo>
                  <a:lnTo>
                    <a:pt x="100" y="13"/>
                  </a:lnTo>
                  <a:lnTo>
                    <a:pt x="101" y="12"/>
                  </a:lnTo>
                  <a:lnTo>
                    <a:pt x="103" y="10"/>
                  </a:lnTo>
                  <a:lnTo>
                    <a:pt x="104" y="10"/>
                  </a:lnTo>
                  <a:lnTo>
                    <a:pt x="106" y="10"/>
                  </a:lnTo>
                  <a:lnTo>
                    <a:pt x="109" y="6"/>
                  </a:lnTo>
                  <a:lnTo>
                    <a:pt x="110" y="5"/>
                  </a:lnTo>
                  <a:lnTo>
                    <a:pt x="111" y="4"/>
                  </a:lnTo>
                  <a:lnTo>
                    <a:pt x="111" y="3"/>
                  </a:lnTo>
                  <a:lnTo>
                    <a:pt x="111" y="1"/>
                  </a:lnTo>
                  <a:lnTo>
                    <a:pt x="111" y="0"/>
                  </a:lnTo>
                  <a:close/>
                </a:path>
              </a:pathLst>
            </a:custGeom>
            <a:solidFill>
              <a:srgbClr val="FF8000"/>
            </a:solid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solidFill>
                  <a:srgbClr val="FF9900"/>
                </a:solidFill>
                <a:latin typeface="+mn-lt"/>
                <a:ea typeface="+mn-ea"/>
                <a:cs typeface="+mn-cs"/>
              </a:endParaRPr>
            </a:p>
          </p:txBody>
        </p:sp>
        <p:sp>
          <p:nvSpPr>
            <p:cNvPr id="15" name="Freeform 14"/>
            <p:cNvSpPr>
              <a:spLocks/>
            </p:cNvSpPr>
            <p:nvPr/>
          </p:nvSpPr>
          <p:spPr bwMode="auto">
            <a:xfrm>
              <a:off x="6543675" y="3849688"/>
              <a:ext cx="536575" cy="815975"/>
            </a:xfrm>
            <a:custGeom>
              <a:avLst/>
              <a:gdLst>
                <a:gd name="T0" fmla="*/ 0 w 52"/>
                <a:gd name="T1" fmla="*/ 2147483647 h 83"/>
                <a:gd name="T2" fmla="*/ 2147483647 w 52"/>
                <a:gd name="T3" fmla="*/ 2147483647 h 83"/>
                <a:gd name="T4" fmla="*/ 0 w 52"/>
                <a:gd name="T5" fmla="*/ 2147483647 h 83"/>
                <a:gd name="T6" fmla="*/ 0 w 52"/>
                <a:gd name="T7" fmla="*/ 2147483647 h 83"/>
                <a:gd name="T8" fmla="*/ 2147483647 w 52"/>
                <a:gd name="T9" fmla="*/ 2147483647 h 83"/>
                <a:gd name="T10" fmla="*/ 2147483647 w 52"/>
                <a:gd name="T11" fmla="*/ 2147483647 h 83"/>
                <a:gd name="T12" fmla="*/ 2147483647 w 52"/>
                <a:gd name="T13" fmla="*/ 2147483647 h 83"/>
                <a:gd name="T14" fmla="*/ 2147483647 w 52"/>
                <a:gd name="T15" fmla="*/ 2147483647 h 83"/>
                <a:gd name="T16" fmla="*/ 2147483647 w 52"/>
                <a:gd name="T17" fmla="*/ 2147483647 h 83"/>
                <a:gd name="T18" fmla="*/ 2147483647 w 52"/>
                <a:gd name="T19" fmla="*/ 2147483647 h 83"/>
                <a:gd name="T20" fmla="*/ 2147483647 w 52"/>
                <a:gd name="T21" fmla="*/ 2147483647 h 83"/>
                <a:gd name="T22" fmla="*/ 2147483647 w 52"/>
                <a:gd name="T23" fmla="*/ 2147483647 h 83"/>
                <a:gd name="T24" fmla="*/ 2147483647 w 52"/>
                <a:gd name="T25" fmla="*/ 2147483647 h 83"/>
                <a:gd name="T26" fmla="*/ 2147483647 w 52"/>
                <a:gd name="T27" fmla="*/ 2147483647 h 83"/>
                <a:gd name="T28" fmla="*/ 2147483647 w 52"/>
                <a:gd name="T29" fmla="*/ 2147483647 h 83"/>
                <a:gd name="T30" fmla="*/ 2147483647 w 52"/>
                <a:gd name="T31" fmla="*/ 2147483647 h 83"/>
                <a:gd name="T32" fmla="*/ 2147483647 w 52"/>
                <a:gd name="T33" fmla="*/ 2147483647 h 83"/>
                <a:gd name="T34" fmla="*/ 2147483647 w 52"/>
                <a:gd name="T35" fmla="*/ 2147483647 h 83"/>
                <a:gd name="T36" fmla="*/ 2147483647 w 52"/>
                <a:gd name="T37" fmla="*/ 2147483647 h 83"/>
                <a:gd name="T38" fmla="*/ 2147483647 w 52"/>
                <a:gd name="T39" fmla="*/ 2147483647 h 83"/>
                <a:gd name="T40" fmla="*/ 2147483647 w 52"/>
                <a:gd name="T41" fmla="*/ 2147483647 h 83"/>
                <a:gd name="T42" fmla="*/ 2147483647 w 52"/>
                <a:gd name="T43" fmla="*/ 2147483647 h 83"/>
                <a:gd name="T44" fmla="*/ 2147483647 w 52"/>
                <a:gd name="T45" fmla="*/ 2147483647 h 83"/>
                <a:gd name="T46" fmla="*/ 2147483647 w 52"/>
                <a:gd name="T47" fmla="*/ 2147483647 h 83"/>
                <a:gd name="T48" fmla="*/ 2147483647 w 52"/>
                <a:gd name="T49" fmla="*/ 2147483647 h 83"/>
                <a:gd name="T50" fmla="*/ 2147483647 w 52"/>
                <a:gd name="T51" fmla="*/ 2147483647 h 83"/>
                <a:gd name="T52" fmla="*/ 2147483647 w 52"/>
                <a:gd name="T53" fmla="*/ 2147483647 h 83"/>
                <a:gd name="T54" fmla="*/ 2147483647 w 52"/>
                <a:gd name="T55" fmla="*/ 2147483647 h 83"/>
                <a:gd name="T56" fmla="*/ 2147483647 w 52"/>
                <a:gd name="T57" fmla="*/ 2147483647 h 83"/>
                <a:gd name="T58" fmla="*/ 2147483647 w 52"/>
                <a:gd name="T59" fmla="*/ 2147483647 h 83"/>
                <a:gd name="T60" fmla="*/ 2147483647 w 52"/>
                <a:gd name="T61" fmla="*/ 2147483647 h 83"/>
                <a:gd name="T62" fmla="*/ 2147483647 w 52"/>
                <a:gd name="T63" fmla="*/ 2147483647 h 83"/>
                <a:gd name="T64" fmla="*/ 2147483647 w 52"/>
                <a:gd name="T65" fmla="*/ 2147483647 h 83"/>
                <a:gd name="T66" fmla="*/ 2147483647 w 52"/>
                <a:gd name="T67" fmla="*/ 2147483647 h 83"/>
                <a:gd name="T68" fmla="*/ 2147483647 w 52"/>
                <a:gd name="T69" fmla="*/ 2147483647 h 83"/>
                <a:gd name="T70" fmla="*/ 2147483647 w 52"/>
                <a:gd name="T71" fmla="*/ 2147483647 h 83"/>
                <a:gd name="T72" fmla="*/ 2147483647 w 52"/>
                <a:gd name="T73" fmla="*/ 2147483647 h 83"/>
                <a:gd name="T74" fmla="*/ 2147483647 w 52"/>
                <a:gd name="T75" fmla="*/ 2147483647 h 83"/>
                <a:gd name="T76" fmla="*/ 2147483647 w 52"/>
                <a:gd name="T77" fmla="*/ 2147483647 h 83"/>
                <a:gd name="T78" fmla="*/ 2147483647 w 52"/>
                <a:gd name="T79" fmla="*/ 2147483647 h 83"/>
                <a:gd name="T80" fmla="*/ 2147483647 w 52"/>
                <a:gd name="T81" fmla="*/ 2147483647 h 83"/>
                <a:gd name="T82" fmla="*/ 2147483647 w 52"/>
                <a:gd name="T83" fmla="*/ 2147483647 h 83"/>
                <a:gd name="T84" fmla="*/ 2147483647 w 52"/>
                <a:gd name="T85" fmla="*/ 2147483647 h 83"/>
                <a:gd name="T86" fmla="*/ 2147483647 w 52"/>
                <a:gd name="T87" fmla="*/ 2147483647 h 83"/>
                <a:gd name="T88" fmla="*/ 2147483647 w 52"/>
                <a:gd name="T89" fmla="*/ 2147483647 h 83"/>
                <a:gd name="T90" fmla="*/ 2147483647 w 52"/>
                <a:gd name="T91" fmla="*/ 2147483647 h 83"/>
                <a:gd name="T92" fmla="*/ 2147483647 w 52"/>
                <a:gd name="T93" fmla="*/ 2147483647 h 83"/>
                <a:gd name="T94" fmla="*/ 2147483647 w 52"/>
                <a:gd name="T95" fmla="*/ 2147483647 h 83"/>
                <a:gd name="T96" fmla="*/ 2147483647 w 52"/>
                <a:gd name="T97" fmla="*/ 2147483647 h 83"/>
                <a:gd name="T98" fmla="*/ 2147483647 w 52"/>
                <a:gd name="T99" fmla="*/ 2147483647 h 83"/>
                <a:gd name="T100" fmla="*/ 2147483647 w 52"/>
                <a:gd name="T101" fmla="*/ 2147483647 h 83"/>
                <a:gd name="T102" fmla="*/ 2147483647 w 52"/>
                <a:gd name="T103" fmla="*/ 0 h 83"/>
                <a:gd name="T104" fmla="*/ 0 w 52"/>
                <a:gd name="T105" fmla="*/ 2147483647 h 83"/>
                <a:gd name="T106" fmla="*/ 0 w 52"/>
                <a:gd name="T107" fmla="*/ 2147483647 h 8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2"/>
                <a:gd name="T163" fmla="*/ 0 h 83"/>
                <a:gd name="T164" fmla="*/ 52 w 52"/>
                <a:gd name="T165" fmla="*/ 83 h 8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2" h="83">
                  <a:moveTo>
                    <a:pt x="0" y="3"/>
                  </a:moveTo>
                  <a:lnTo>
                    <a:pt x="1" y="5"/>
                  </a:lnTo>
                  <a:lnTo>
                    <a:pt x="0" y="55"/>
                  </a:lnTo>
                  <a:lnTo>
                    <a:pt x="0" y="57"/>
                  </a:lnTo>
                  <a:lnTo>
                    <a:pt x="3" y="82"/>
                  </a:lnTo>
                  <a:lnTo>
                    <a:pt x="4" y="82"/>
                  </a:lnTo>
                  <a:lnTo>
                    <a:pt x="5" y="81"/>
                  </a:lnTo>
                  <a:lnTo>
                    <a:pt x="7" y="82"/>
                  </a:lnTo>
                  <a:lnTo>
                    <a:pt x="8" y="81"/>
                  </a:lnTo>
                  <a:lnTo>
                    <a:pt x="8" y="77"/>
                  </a:lnTo>
                  <a:lnTo>
                    <a:pt x="9" y="75"/>
                  </a:lnTo>
                  <a:lnTo>
                    <a:pt x="10" y="77"/>
                  </a:lnTo>
                  <a:lnTo>
                    <a:pt x="10" y="78"/>
                  </a:lnTo>
                  <a:lnTo>
                    <a:pt x="11" y="80"/>
                  </a:lnTo>
                  <a:lnTo>
                    <a:pt x="13" y="83"/>
                  </a:lnTo>
                  <a:lnTo>
                    <a:pt x="14" y="83"/>
                  </a:lnTo>
                  <a:lnTo>
                    <a:pt x="15" y="83"/>
                  </a:lnTo>
                  <a:lnTo>
                    <a:pt x="17" y="81"/>
                  </a:lnTo>
                  <a:lnTo>
                    <a:pt x="18" y="80"/>
                  </a:lnTo>
                  <a:lnTo>
                    <a:pt x="18" y="79"/>
                  </a:lnTo>
                  <a:lnTo>
                    <a:pt x="17" y="79"/>
                  </a:lnTo>
                  <a:lnTo>
                    <a:pt x="17" y="78"/>
                  </a:lnTo>
                  <a:lnTo>
                    <a:pt x="18" y="77"/>
                  </a:lnTo>
                  <a:lnTo>
                    <a:pt x="18" y="76"/>
                  </a:lnTo>
                  <a:lnTo>
                    <a:pt x="16" y="75"/>
                  </a:lnTo>
                  <a:lnTo>
                    <a:pt x="15" y="75"/>
                  </a:lnTo>
                  <a:lnTo>
                    <a:pt x="14" y="73"/>
                  </a:lnTo>
                  <a:lnTo>
                    <a:pt x="14" y="72"/>
                  </a:lnTo>
                  <a:lnTo>
                    <a:pt x="14" y="71"/>
                  </a:lnTo>
                  <a:lnTo>
                    <a:pt x="14" y="70"/>
                  </a:lnTo>
                  <a:lnTo>
                    <a:pt x="52" y="66"/>
                  </a:lnTo>
                  <a:lnTo>
                    <a:pt x="52" y="65"/>
                  </a:lnTo>
                  <a:lnTo>
                    <a:pt x="50" y="63"/>
                  </a:lnTo>
                  <a:lnTo>
                    <a:pt x="50" y="58"/>
                  </a:lnTo>
                  <a:lnTo>
                    <a:pt x="48" y="55"/>
                  </a:lnTo>
                  <a:lnTo>
                    <a:pt x="48" y="52"/>
                  </a:lnTo>
                  <a:lnTo>
                    <a:pt x="49" y="50"/>
                  </a:lnTo>
                  <a:lnTo>
                    <a:pt x="49" y="47"/>
                  </a:lnTo>
                  <a:lnTo>
                    <a:pt x="50" y="45"/>
                  </a:lnTo>
                  <a:lnTo>
                    <a:pt x="51" y="45"/>
                  </a:lnTo>
                  <a:lnTo>
                    <a:pt x="49" y="44"/>
                  </a:lnTo>
                  <a:lnTo>
                    <a:pt x="50" y="42"/>
                  </a:lnTo>
                  <a:lnTo>
                    <a:pt x="49" y="41"/>
                  </a:lnTo>
                  <a:lnTo>
                    <a:pt x="48" y="40"/>
                  </a:lnTo>
                  <a:lnTo>
                    <a:pt x="47" y="39"/>
                  </a:lnTo>
                  <a:lnTo>
                    <a:pt x="46" y="37"/>
                  </a:lnTo>
                  <a:lnTo>
                    <a:pt x="45" y="36"/>
                  </a:lnTo>
                  <a:lnTo>
                    <a:pt x="36" y="0"/>
                  </a:lnTo>
                  <a:lnTo>
                    <a:pt x="0" y="3"/>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16" name="Freeform 15"/>
            <p:cNvSpPr>
              <a:spLocks/>
            </p:cNvSpPr>
            <p:nvPr/>
          </p:nvSpPr>
          <p:spPr bwMode="auto">
            <a:xfrm>
              <a:off x="6886575" y="2598738"/>
              <a:ext cx="587375" cy="619125"/>
            </a:xfrm>
            <a:custGeom>
              <a:avLst/>
              <a:gdLst>
                <a:gd name="T0" fmla="*/ 26 w 57"/>
                <a:gd name="T1" fmla="*/ 268 h 63"/>
                <a:gd name="T2" fmla="*/ 41 w 57"/>
                <a:gd name="T3" fmla="*/ 273 h 63"/>
                <a:gd name="T4" fmla="*/ 51 w 57"/>
                <a:gd name="T5" fmla="*/ 268 h 63"/>
                <a:gd name="T6" fmla="*/ 66 w 57"/>
                <a:gd name="T7" fmla="*/ 288 h 63"/>
                <a:gd name="T8" fmla="*/ 92 w 57"/>
                <a:gd name="T9" fmla="*/ 292 h 63"/>
                <a:gd name="T10" fmla="*/ 112 w 57"/>
                <a:gd name="T11" fmla="*/ 297 h 63"/>
                <a:gd name="T12" fmla="*/ 128 w 57"/>
                <a:gd name="T13" fmla="*/ 297 h 63"/>
                <a:gd name="T14" fmla="*/ 143 w 57"/>
                <a:gd name="T15" fmla="*/ 297 h 63"/>
                <a:gd name="T16" fmla="*/ 148 w 57"/>
                <a:gd name="T17" fmla="*/ 288 h 63"/>
                <a:gd name="T18" fmla="*/ 158 w 57"/>
                <a:gd name="T19" fmla="*/ 288 h 63"/>
                <a:gd name="T20" fmla="*/ 174 w 57"/>
                <a:gd name="T21" fmla="*/ 302 h 63"/>
                <a:gd name="T22" fmla="*/ 184 w 57"/>
                <a:gd name="T23" fmla="*/ 307 h 63"/>
                <a:gd name="T24" fmla="*/ 199 w 57"/>
                <a:gd name="T25" fmla="*/ 297 h 63"/>
                <a:gd name="T26" fmla="*/ 204 w 57"/>
                <a:gd name="T27" fmla="*/ 283 h 63"/>
                <a:gd name="T28" fmla="*/ 209 w 57"/>
                <a:gd name="T29" fmla="*/ 253 h 63"/>
                <a:gd name="T30" fmla="*/ 225 w 57"/>
                <a:gd name="T31" fmla="*/ 263 h 63"/>
                <a:gd name="T32" fmla="*/ 230 w 57"/>
                <a:gd name="T33" fmla="*/ 249 h 63"/>
                <a:gd name="T34" fmla="*/ 240 w 57"/>
                <a:gd name="T35" fmla="*/ 229 h 63"/>
                <a:gd name="T36" fmla="*/ 245 w 57"/>
                <a:gd name="T37" fmla="*/ 219 h 63"/>
                <a:gd name="T38" fmla="*/ 260 w 57"/>
                <a:gd name="T39" fmla="*/ 214 h 63"/>
                <a:gd name="T40" fmla="*/ 271 w 57"/>
                <a:gd name="T41" fmla="*/ 200 h 63"/>
                <a:gd name="T42" fmla="*/ 281 w 57"/>
                <a:gd name="T43" fmla="*/ 190 h 63"/>
                <a:gd name="T44" fmla="*/ 281 w 57"/>
                <a:gd name="T45" fmla="*/ 175 h 63"/>
                <a:gd name="T46" fmla="*/ 286 w 57"/>
                <a:gd name="T47" fmla="*/ 166 h 63"/>
                <a:gd name="T48" fmla="*/ 276 w 57"/>
                <a:gd name="T49" fmla="*/ 127 h 63"/>
                <a:gd name="T50" fmla="*/ 281 w 57"/>
                <a:gd name="T51" fmla="*/ 112 h 63"/>
                <a:gd name="T52" fmla="*/ 291 w 57"/>
                <a:gd name="T53" fmla="*/ 107 h 63"/>
                <a:gd name="T54" fmla="*/ 235 w 57"/>
                <a:gd name="T55" fmla="*/ 15 h 63"/>
                <a:gd name="T56" fmla="*/ 214 w 57"/>
                <a:gd name="T57" fmla="*/ 29 h 63"/>
                <a:gd name="T58" fmla="*/ 189 w 57"/>
                <a:gd name="T59" fmla="*/ 49 h 63"/>
                <a:gd name="T60" fmla="*/ 174 w 57"/>
                <a:gd name="T61" fmla="*/ 49 h 63"/>
                <a:gd name="T62" fmla="*/ 153 w 57"/>
                <a:gd name="T63" fmla="*/ 63 h 63"/>
                <a:gd name="T64" fmla="*/ 138 w 57"/>
                <a:gd name="T65" fmla="*/ 58 h 63"/>
                <a:gd name="T66" fmla="*/ 128 w 57"/>
                <a:gd name="T67" fmla="*/ 58 h 63"/>
                <a:gd name="T68" fmla="*/ 128 w 57"/>
                <a:gd name="T69" fmla="*/ 54 h 63"/>
                <a:gd name="T70" fmla="*/ 97 w 57"/>
                <a:gd name="T71" fmla="*/ 44 h 63"/>
                <a:gd name="T72" fmla="*/ 87 w 57"/>
                <a:gd name="T73" fmla="*/ 49 h 63"/>
                <a:gd name="T74" fmla="*/ 0 w 57"/>
                <a:gd name="T75" fmla="*/ 54 h 6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63"/>
                <a:gd name="T116" fmla="*/ 57 w 57"/>
                <a:gd name="T117" fmla="*/ 63 h 6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63">
                  <a:moveTo>
                    <a:pt x="0" y="11"/>
                  </a:moveTo>
                  <a:lnTo>
                    <a:pt x="5" y="55"/>
                  </a:lnTo>
                  <a:lnTo>
                    <a:pt x="6" y="55"/>
                  </a:lnTo>
                  <a:lnTo>
                    <a:pt x="8" y="56"/>
                  </a:lnTo>
                  <a:lnTo>
                    <a:pt x="10" y="55"/>
                  </a:lnTo>
                  <a:lnTo>
                    <a:pt x="12" y="57"/>
                  </a:lnTo>
                  <a:lnTo>
                    <a:pt x="13" y="59"/>
                  </a:lnTo>
                  <a:lnTo>
                    <a:pt x="15" y="60"/>
                  </a:lnTo>
                  <a:lnTo>
                    <a:pt x="18" y="60"/>
                  </a:lnTo>
                  <a:lnTo>
                    <a:pt x="21" y="62"/>
                  </a:lnTo>
                  <a:lnTo>
                    <a:pt x="22" y="61"/>
                  </a:lnTo>
                  <a:lnTo>
                    <a:pt x="23" y="60"/>
                  </a:lnTo>
                  <a:lnTo>
                    <a:pt x="25" y="61"/>
                  </a:lnTo>
                  <a:lnTo>
                    <a:pt x="27" y="61"/>
                  </a:lnTo>
                  <a:lnTo>
                    <a:pt x="28" y="61"/>
                  </a:lnTo>
                  <a:lnTo>
                    <a:pt x="29" y="60"/>
                  </a:lnTo>
                  <a:lnTo>
                    <a:pt x="29" y="59"/>
                  </a:lnTo>
                  <a:lnTo>
                    <a:pt x="31" y="58"/>
                  </a:lnTo>
                  <a:lnTo>
                    <a:pt x="31" y="59"/>
                  </a:lnTo>
                  <a:lnTo>
                    <a:pt x="33" y="61"/>
                  </a:lnTo>
                  <a:lnTo>
                    <a:pt x="34" y="62"/>
                  </a:lnTo>
                  <a:lnTo>
                    <a:pt x="36" y="63"/>
                  </a:lnTo>
                  <a:lnTo>
                    <a:pt x="38" y="63"/>
                  </a:lnTo>
                  <a:lnTo>
                    <a:pt x="39" y="61"/>
                  </a:lnTo>
                  <a:lnTo>
                    <a:pt x="40" y="60"/>
                  </a:lnTo>
                  <a:lnTo>
                    <a:pt x="40" y="58"/>
                  </a:lnTo>
                  <a:lnTo>
                    <a:pt x="40" y="56"/>
                  </a:lnTo>
                  <a:lnTo>
                    <a:pt x="41" y="52"/>
                  </a:lnTo>
                  <a:lnTo>
                    <a:pt x="42" y="52"/>
                  </a:lnTo>
                  <a:lnTo>
                    <a:pt x="44" y="54"/>
                  </a:lnTo>
                  <a:lnTo>
                    <a:pt x="45" y="52"/>
                  </a:lnTo>
                  <a:lnTo>
                    <a:pt x="45" y="51"/>
                  </a:lnTo>
                  <a:lnTo>
                    <a:pt x="46" y="48"/>
                  </a:lnTo>
                  <a:lnTo>
                    <a:pt x="47" y="47"/>
                  </a:lnTo>
                  <a:lnTo>
                    <a:pt x="47" y="46"/>
                  </a:lnTo>
                  <a:lnTo>
                    <a:pt x="48" y="45"/>
                  </a:lnTo>
                  <a:lnTo>
                    <a:pt x="49" y="45"/>
                  </a:lnTo>
                  <a:lnTo>
                    <a:pt x="51" y="44"/>
                  </a:lnTo>
                  <a:lnTo>
                    <a:pt x="53" y="41"/>
                  </a:lnTo>
                  <a:lnTo>
                    <a:pt x="54" y="41"/>
                  </a:lnTo>
                  <a:lnTo>
                    <a:pt x="55" y="39"/>
                  </a:lnTo>
                  <a:lnTo>
                    <a:pt x="55" y="37"/>
                  </a:lnTo>
                  <a:lnTo>
                    <a:pt x="55" y="36"/>
                  </a:lnTo>
                  <a:lnTo>
                    <a:pt x="55" y="35"/>
                  </a:lnTo>
                  <a:lnTo>
                    <a:pt x="56" y="34"/>
                  </a:lnTo>
                  <a:lnTo>
                    <a:pt x="57" y="27"/>
                  </a:lnTo>
                  <a:lnTo>
                    <a:pt x="54" y="26"/>
                  </a:lnTo>
                  <a:lnTo>
                    <a:pt x="56" y="25"/>
                  </a:lnTo>
                  <a:lnTo>
                    <a:pt x="55" y="23"/>
                  </a:lnTo>
                  <a:lnTo>
                    <a:pt x="56" y="22"/>
                  </a:lnTo>
                  <a:lnTo>
                    <a:pt x="57" y="22"/>
                  </a:lnTo>
                  <a:lnTo>
                    <a:pt x="53" y="0"/>
                  </a:lnTo>
                  <a:lnTo>
                    <a:pt x="46" y="3"/>
                  </a:lnTo>
                  <a:lnTo>
                    <a:pt x="44" y="5"/>
                  </a:lnTo>
                  <a:lnTo>
                    <a:pt x="42" y="6"/>
                  </a:lnTo>
                  <a:lnTo>
                    <a:pt x="39" y="10"/>
                  </a:lnTo>
                  <a:lnTo>
                    <a:pt x="37" y="10"/>
                  </a:lnTo>
                  <a:lnTo>
                    <a:pt x="36" y="10"/>
                  </a:lnTo>
                  <a:lnTo>
                    <a:pt x="34" y="10"/>
                  </a:lnTo>
                  <a:lnTo>
                    <a:pt x="33" y="11"/>
                  </a:lnTo>
                  <a:lnTo>
                    <a:pt x="30" y="13"/>
                  </a:lnTo>
                  <a:lnTo>
                    <a:pt x="29" y="13"/>
                  </a:lnTo>
                  <a:lnTo>
                    <a:pt x="27" y="12"/>
                  </a:lnTo>
                  <a:lnTo>
                    <a:pt x="26" y="13"/>
                  </a:lnTo>
                  <a:lnTo>
                    <a:pt x="25" y="12"/>
                  </a:lnTo>
                  <a:lnTo>
                    <a:pt x="26" y="11"/>
                  </a:lnTo>
                  <a:lnTo>
                    <a:pt x="25" y="11"/>
                  </a:lnTo>
                  <a:lnTo>
                    <a:pt x="23" y="11"/>
                  </a:lnTo>
                  <a:lnTo>
                    <a:pt x="19" y="9"/>
                  </a:lnTo>
                  <a:lnTo>
                    <a:pt x="18" y="9"/>
                  </a:lnTo>
                  <a:lnTo>
                    <a:pt x="17" y="10"/>
                  </a:lnTo>
                  <a:lnTo>
                    <a:pt x="17" y="9"/>
                  </a:lnTo>
                  <a:lnTo>
                    <a:pt x="0" y="11"/>
                  </a:lnTo>
                  <a:close/>
                </a:path>
              </a:pathLst>
            </a:custGeom>
            <a:solidFill>
              <a:srgbClr val="FF8000"/>
            </a:solid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solidFill>
                  <a:srgbClr val="FF9900"/>
                </a:solidFill>
                <a:latin typeface="+mn-lt"/>
                <a:ea typeface="+mn-ea"/>
                <a:cs typeface="+mn-cs"/>
              </a:endParaRPr>
            </a:p>
          </p:txBody>
        </p:sp>
        <p:sp>
          <p:nvSpPr>
            <p:cNvPr id="17" name="Freeform 16"/>
            <p:cNvSpPr>
              <a:spLocks/>
            </p:cNvSpPr>
            <p:nvPr/>
          </p:nvSpPr>
          <p:spPr bwMode="auto">
            <a:xfrm>
              <a:off x="7050087" y="3386138"/>
              <a:ext cx="1231900" cy="501650"/>
            </a:xfrm>
            <a:custGeom>
              <a:avLst/>
              <a:gdLst>
                <a:gd name="T0" fmla="*/ 2147483647 w 119"/>
                <a:gd name="T1" fmla="*/ 2147483647 h 51"/>
                <a:gd name="T2" fmla="*/ 2147483647 w 119"/>
                <a:gd name="T3" fmla="*/ 2147483647 h 51"/>
                <a:gd name="T4" fmla="*/ 2147483647 w 119"/>
                <a:gd name="T5" fmla="*/ 2147483647 h 51"/>
                <a:gd name="T6" fmla="*/ 2147483647 w 119"/>
                <a:gd name="T7" fmla="*/ 2147483647 h 51"/>
                <a:gd name="T8" fmla="*/ 2147483647 w 119"/>
                <a:gd name="T9" fmla="*/ 2147483647 h 51"/>
                <a:gd name="T10" fmla="*/ 2147483647 w 119"/>
                <a:gd name="T11" fmla="*/ 2147483647 h 51"/>
                <a:gd name="T12" fmla="*/ 2147483647 w 119"/>
                <a:gd name="T13" fmla="*/ 2147483647 h 51"/>
                <a:gd name="T14" fmla="*/ 2147483647 w 119"/>
                <a:gd name="T15" fmla="*/ 2147483647 h 51"/>
                <a:gd name="T16" fmla="*/ 2147483647 w 119"/>
                <a:gd name="T17" fmla="*/ 2147483647 h 51"/>
                <a:gd name="T18" fmla="*/ 2147483647 w 119"/>
                <a:gd name="T19" fmla="*/ 2147483647 h 51"/>
                <a:gd name="T20" fmla="*/ 2147483647 w 119"/>
                <a:gd name="T21" fmla="*/ 2147483647 h 51"/>
                <a:gd name="T22" fmla="*/ 2147483647 w 119"/>
                <a:gd name="T23" fmla="*/ 2147483647 h 51"/>
                <a:gd name="T24" fmla="*/ 2147483647 w 119"/>
                <a:gd name="T25" fmla="*/ 2147483647 h 51"/>
                <a:gd name="T26" fmla="*/ 2147483647 w 119"/>
                <a:gd name="T27" fmla="*/ 2147483647 h 51"/>
                <a:gd name="T28" fmla="*/ 2147483647 w 119"/>
                <a:gd name="T29" fmla="*/ 2147483647 h 51"/>
                <a:gd name="T30" fmla="*/ 2147483647 w 119"/>
                <a:gd name="T31" fmla="*/ 2147483647 h 51"/>
                <a:gd name="T32" fmla="*/ 2147483647 w 119"/>
                <a:gd name="T33" fmla="*/ 2147483647 h 51"/>
                <a:gd name="T34" fmla="*/ 2147483647 w 119"/>
                <a:gd name="T35" fmla="*/ 2147483647 h 51"/>
                <a:gd name="T36" fmla="*/ 2147483647 w 119"/>
                <a:gd name="T37" fmla="*/ 2147483647 h 51"/>
                <a:gd name="T38" fmla="*/ 2147483647 w 119"/>
                <a:gd name="T39" fmla="*/ 2147483647 h 51"/>
                <a:gd name="T40" fmla="*/ 2147483647 w 119"/>
                <a:gd name="T41" fmla="*/ 2147483647 h 51"/>
                <a:gd name="T42" fmla="*/ 2147483647 w 119"/>
                <a:gd name="T43" fmla="*/ 2147483647 h 51"/>
                <a:gd name="T44" fmla="*/ 2147483647 w 119"/>
                <a:gd name="T45" fmla="*/ 2147483647 h 51"/>
                <a:gd name="T46" fmla="*/ 2147483647 w 119"/>
                <a:gd name="T47" fmla="*/ 2147483647 h 51"/>
                <a:gd name="T48" fmla="*/ 2147483647 w 119"/>
                <a:gd name="T49" fmla="*/ 2147483647 h 51"/>
                <a:gd name="T50" fmla="*/ 2147483647 w 119"/>
                <a:gd name="T51" fmla="*/ 2147483647 h 51"/>
                <a:gd name="T52" fmla="*/ 2147483647 w 119"/>
                <a:gd name="T53" fmla="*/ 2147483647 h 51"/>
                <a:gd name="T54" fmla="*/ 2147483647 w 119"/>
                <a:gd name="T55" fmla="*/ 2147483647 h 51"/>
                <a:gd name="T56" fmla="*/ 2147483647 w 119"/>
                <a:gd name="T57" fmla="*/ 2147483647 h 51"/>
                <a:gd name="T58" fmla="*/ 2147483647 w 119"/>
                <a:gd name="T59" fmla="*/ 2147483647 h 51"/>
                <a:gd name="T60" fmla="*/ 2147483647 w 119"/>
                <a:gd name="T61" fmla="*/ 2147483647 h 51"/>
                <a:gd name="T62" fmla="*/ 2147483647 w 119"/>
                <a:gd name="T63" fmla="*/ 2147483647 h 51"/>
                <a:gd name="T64" fmla="*/ 2147483647 w 119"/>
                <a:gd name="T65" fmla="*/ 2147483647 h 51"/>
                <a:gd name="T66" fmla="*/ 2147483647 w 119"/>
                <a:gd name="T67" fmla="*/ 2147483647 h 51"/>
                <a:gd name="T68" fmla="*/ 2147483647 w 119"/>
                <a:gd name="T69" fmla="*/ 2147483647 h 51"/>
                <a:gd name="T70" fmla="*/ 2147483647 w 119"/>
                <a:gd name="T71" fmla="*/ 2147483647 h 51"/>
                <a:gd name="T72" fmla="*/ 2147483647 w 119"/>
                <a:gd name="T73" fmla="*/ 2147483647 h 51"/>
                <a:gd name="T74" fmla="*/ 2147483647 w 119"/>
                <a:gd name="T75" fmla="*/ 2147483647 h 51"/>
                <a:gd name="T76" fmla="*/ 2147483647 w 119"/>
                <a:gd name="T77" fmla="*/ 2147483647 h 51"/>
                <a:gd name="T78" fmla="*/ 2147483647 w 119"/>
                <a:gd name="T79" fmla="*/ 2147483647 h 51"/>
                <a:gd name="T80" fmla="*/ 2147483647 w 119"/>
                <a:gd name="T81" fmla="*/ 2147483647 h 51"/>
                <a:gd name="T82" fmla="*/ 2147483647 w 119"/>
                <a:gd name="T83" fmla="*/ 2147483647 h 51"/>
                <a:gd name="T84" fmla="*/ 2147483647 w 119"/>
                <a:gd name="T85" fmla="*/ 2147483647 h 51"/>
                <a:gd name="T86" fmla="*/ 2147483647 w 119"/>
                <a:gd name="T87" fmla="*/ 2147483647 h 51"/>
                <a:gd name="T88" fmla="*/ 2147483647 w 119"/>
                <a:gd name="T89" fmla="*/ 2147483647 h 51"/>
                <a:gd name="T90" fmla="*/ 2147483647 w 119"/>
                <a:gd name="T91" fmla="*/ 2147483647 h 51"/>
                <a:gd name="T92" fmla="*/ 2147483647 w 119"/>
                <a:gd name="T93" fmla="*/ 2147483647 h 51"/>
                <a:gd name="T94" fmla="*/ 2147483647 w 119"/>
                <a:gd name="T95" fmla="*/ 2147483647 h 51"/>
                <a:gd name="T96" fmla="*/ 2147483647 w 119"/>
                <a:gd name="T97" fmla="*/ 2147483647 h 51"/>
                <a:gd name="T98" fmla="*/ 0 w 119"/>
                <a:gd name="T99" fmla="*/ 2147483647 h 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
                <a:gd name="T151" fmla="*/ 0 h 51"/>
                <a:gd name="T152" fmla="*/ 119 w 119"/>
                <a:gd name="T153" fmla="*/ 51 h 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 h="51">
                  <a:moveTo>
                    <a:pt x="0" y="45"/>
                  </a:moveTo>
                  <a:lnTo>
                    <a:pt x="1" y="41"/>
                  </a:lnTo>
                  <a:lnTo>
                    <a:pt x="2" y="41"/>
                  </a:lnTo>
                  <a:lnTo>
                    <a:pt x="3" y="40"/>
                  </a:lnTo>
                  <a:lnTo>
                    <a:pt x="4" y="39"/>
                  </a:lnTo>
                  <a:lnTo>
                    <a:pt x="3" y="38"/>
                  </a:lnTo>
                  <a:lnTo>
                    <a:pt x="4" y="37"/>
                  </a:lnTo>
                  <a:lnTo>
                    <a:pt x="5" y="36"/>
                  </a:lnTo>
                  <a:lnTo>
                    <a:pt x="8" y="35"/>
                  </a:lnTo>
                  <a:lnTo>
                    <a:pt x="11" y="34"/>
                  </a:lnTo>
                  <a:lnTo>
                    <a:pt x="14" y="31"/>
                  </a:lnTo>
                  <a:lnTo>
                    <a:pt x="15" y="31"/>
                  </a:lnTo>
                  <a:lnTo>
                    <a:pt x="17" y="29"/>
                  </a:lnTo>
                  <a:lnTo>
                    <a:pt x="18" y="27"/>
                  </a:lnTo>
                  <a:lnTo>
                    <a:pt x="19" y="27"/>
                  </a:lnTo>
                  <a:lnTo>
                    <a:pt x="20" y="27"/>
                  </a:lnTo>
                  <a:lnTo>
                    <a:pt x="20" y="26"/>
                  </a:lnTo>
                  <a:lnTo>
                    <a:pt x="21" y="25"/>
                  </a:lnTo>
                  <a:lnTo>
                    <a:pt x="22" y="26"/>
                  </a:lnTo>
                  <a:lnTo>
                    <a:pt x="23" y="25"/>
                  </a:lnTo>
                  <a:lnTo>
                    <a:pt x="25" y="23"/>
                  </a:lnTo>
                  <a:lnTo>
                    <a:pt x="26" y="23"/>
                  </a:lnTo>
                  <a:lnTo>
                    <a:pt x="28" y="23"/>
                  </a:lnTo>
                  <a:lnTo>
                    <a:pt x="31" y="19"/>
                  </a:lnTo>
                  <a:lnTo>
                    <a:pt x="32" y="18"/>
                  </a:lnTo>
                  <a:lnTo>
                    <a:pt x="33" y="17"/>
                  </a:lnTo>
                  <a:lnTo>
                    <a:pt x="33" y="16"/>
                  </a:lnTo>
                  <a:lnTo>
                    <a:pt x="33" y="14"/>
                  </a:lnTo>
                  <a:lnTo>
                    <a:pt x="33" y="13"/>
                  </a:lnTo>
                  <a:lnTo>
                    <a:pt x="37" y="12"/>
                  </a:lnTo>
                  <a:lnTo>
                    <a:pt x="37" y="13"/>
                  </a:lnTo>
                  <a:lnTo>
                    <a:pt x="40" y="13"/>
                  </a:lnTo>
                  <a:lnTo>
                    <a:pt x="42" y="12"/>
                  </a:lnTo>
                  <a:lnTo>
                    <a:pt x="78" y="7"/>
                  </a:lnTo>
                  <a:lnTo>
                    <a:pt x="112" y="0"/>
                  </a:lnTo>
                  <a:lnTo>
                    <a:pt x="113" y="1"/>
                  </a:lnTo>
                  <a:lnTo>
                    <a:pt x="114" y="2"/>
                  </a:lnTo>
                  <a:lnTo>
                    <a:pt x="115" y="3"/>
                  </a:lnTo>
                  <a:lnTo>
                    <a:pt x="116" y="5"/>
                  </a:lnTo>
                  <a:lnTo>
                    <a:pt x="116" y="6"/>
                  </a:lnTo>
                  <a:lnTo>
                    <a:pt x="115" y="5"/>
                  </a:lnTo>
                  <a:lnTo>
                    <a:pt x="114" y="5"/>
                  </a:lnTo>
                  <a:lnTo>
                    <a:pt x="113" y="5"/>
                  </a:lnTo>
                  <a:lnTo>
                    <a:pt x="112" y="5"/>
                  </a:lnTo>
                  <a:lnTo>
                    <a:pt x="113" y="6"/>
                  </a:lnTo>
                  <a:lnTo>
                    <a:pt x="110" y="8"/>
                  </a:lnTo>
                  <a:lnTo>
                    <a:pt x="109" y="8"/>
                  </a:lnTo>
                  <a:lnTo>
                    <a:pt x="108" y="10"/>
                  </a:lnTo>
                  <a:lnTo>
                    <a:pt x="106" y="10"/>
                  </a:lnTo>
                  <a:lnTo>
                    <a:pt x="105" y="11"/>
                  </a:lnTo>
                  <a:lnTo>
                    <a:pt x="105" y="12"/>
                  </a:lnTo>
                  <a:lnTo>
                    <a:pt x="106" y="12"/>
                  </a:lnTo>
                  <a:lnTo>
                    <a:pt x="108" y="11"/>
                  </a:lnTo>
                  <a:lnTo>
                    <a:pt x="111" y="10"/>
                  </a:lnTo>
                  <a:lnTo>
                    <a:pt x="112" y="9"/>
                  </a:lnTo>
                  <a:lnTo>
                    <a:pt x="114" y="9"/>
                  </a:lnTo>
                  <a:lnTo>
                    <a:pt x="114" y="10"/>
                  </a:lnTo>
                  <a:lnTo>
                    <a:pt x="114" y="11"/>
                  </a:lnTo>
                  <a:lnTo>
                    <a:pt x="115" y="12"/>
                  </a:lnTo>
                  <a:lnTo>
                    <a:pt x="115" y="11"/>
                  </a:lnTo>
                  <a:lnTo>
                    <a:pt x="116" y="11"/>
                  </a:lnTo>
                  <a:lnTo>
                    <a:pt x="117" y="9"/>
                  </a:lnTo>
                  <a:lnTo>
                    <a:pt x="118" y="9"/>
                  </a:lnTo>
                  <a:lnTo>
                    <a:pt x="119" y="11"/>
                  </a:lnTo>
                  <a:lnTo>
                    <a:pt x="119" y="14"/>
                  </a:lnTo>
                  <a:lnTo>
                    <a:pt x="119" y="15"/>
                  </a:lnTo>
                  <a:lnTo>
                    <a:pt x="117" y="16"/>
                  </a:lnTo>
                  <a:lnTo>
                    <a:pt x="117" y="17"/>
                  </a:lnTo>
                  <a:lnTo>
                    <a:pt x="117" y="18"/>
                  </a:lnTo>
                  <a:lnTo>
                    <a:pt x="115" y="19"/>
                  </a:lnTo>
                  <a:lnTo>
                    <a:pt x="114" y="19"/>
                  </a:lnTo>
                  <a:lnTo>
                    <a:pt x="113" y="20"/>
                  </a:lnTo>
                  <a:lnTo>
                    <a:pt x="111" y="20"/>
                  </a:lnTo>
                  <a:lnTo>
                    <a:pt x="110" y="20"/>
                  </a:lnTo>
                  <a:lnTo>
                    <a:pt x="109" y="19"/>
                  </a:lnTo>
                  <a:lnTo>
                    <a:pt x="109" y="18"/>
                  </a:lnTo>
                  <a:lnTo>
                    <a:pt x="108" y="18"/>
                  </a:lnTo>
                  <a:lnTo>
                    <a:pt x="108" y="20"/>
                  </a:lnTo>
                  <a:lnTo>
                    <a:pt x="108" y="21"/>
                  </a:lnTo>
                  <a:lnTo>
                    <a:pt x="108" y="22"/>
                  </a:lnTo>
                  <a:lnTo>
                    <a:pt x="109" y="22"/>
                  </a:lnTo>
                  <a:lnTo>
                    <a:pt x="110" y="23"/>
                  </a:lnTo>
                  <a:lnTo>
                    <a:pt x="110" y="24"/>
                  </a:lnTo>
                  <a:lnTo>
                    <a:pt x="107" y="28"/>
                  </a:lnTo>
                  <a:lnTo>
                    <a:pt x="105" y="27"/>
                  </a:lnTo>
                  <a:lnTo>
                    <a:pt x="104" y="27"/>
                  </a:lnTo>
                  <a:lnTo>
                    <a:pt x="104" y="28"/>
                  </a:lnTo>
                  <a:lnTo>
                    <a:pt x="105" y="29"/>
                  </a:lnTo>
                  <a:lnTo>
                    <a:pt x="108" y="28"/>
                  </a:lnTo>
                  <a:lnTo>
                    <a:pt x="110" y="28"/>
                  </a:lnTo>
                  <a:lnTo>
                    <a:pt x="112" y="27"/>
                  </a:lnTo>
                  <a:lnTo>
                    <a:pt x="112" y="26"/>
                  </a:lnTo>
                  <a:lnTo>
                    <a:pt x="113" y="26"/>
                  </a:lnTo>
                  <a:lnTo>
                    <a:pt x="114" y="27"/>
                  </a:lnTo>
                  <a:lnTo>
                    <a:pt x="113" y="29"/>
                  </a:lnTo>
                  <a:lnTo>
                    <a:pt x="111" y="31"/>
                  </a:lnTo>
                  <a:lnTo>
                    <a:pt x="109" y="32"/>
                  </a:lnTo>
                  <a:lnTo>
                    <a:pt x="108" y="32"/>
                  </a:lnTo>
                  <a:lnTo>
                    <a:pt x="105" y="32"/>
                  </a:lnTo>
                  <a:lnTo>
                    <a:pt x="103" y="36"/>
                  </a:lnTo>
                  <a:lnTo>
                    <a:pt x="102" y="37"/>
                  </a:lnTo>
                  <a:lnTo>
                    <a:pt x="99" y="39"/>
                  </a:lnTo>
                  <a:lnTo>
                    <a:pt x="97" y="41"/>
                  </a:lnTo>
                  <a:lnTo>
                    <a:pt x="96" y="44"/>
                  </a:lnTo>
                  <a:lnTo>
                    <a:pt x="95" y="48"/>
                  </a:lnTo>
                  <a:lnTo>
                    <a:pt x="95" y="49"/>
                  </a:lnTo>
                  <a:lnTo>
                    <a:pt x="93" y="50"/>
                  </a:lnTo>
                  <a:lnTo>
                    <a:pt x="88" y="51"/>
                  </a:lnTo>
                  <a:lnTo>
                    <a:pt x="87" y="51"/>
                  </a:lnTo>
                  <a:lnTo>
                    <a:pt x="69" y="39"/>
                  </a:lnTo>
                  <a:lnTo>
                    <a:pt x="54" y="41"/>
                  </a:lnTo>
                  <a:lnTo>
                    <a:pt x="53" y="39"/>
                  </a:lnTo>
                  <a:lnTo>
                    <a:pt x="50" y="36"/>
                  </a:lnTo>
                  <a:lnTo>
                    <a:pt x="49" y="37"/>
                  </a:lnTo>
                  <a:lnTo>
                    <a:pt x="49" y="36"/>
                  </a:lnTo>
                  <a:lnTo>
                    <a:pt x="49" y="35"/>
                  </a:lnTo>
                  <a:lnTo>
                    <a:pt x="31" y="37"/>
                  </a:lnTo>
                  <a:lnTo>
                    <a:pt x="30" y="37"/>
                  </a:lnTo>
                  <a:lnTo>
                    <a:pt x="30" y="38"/>
                  </a:lnTo>
                  <a:lnTo>
                    <a:pt x="26" y="40"/>
                  </a:lnTo>
                  <a:lnTo>
                    <a:pt x="25" y="40"/>
                  </a:lnTo>
                  <a:lnTo>
                    <a:pt x="21" y="42"/>
                  </a:lnTo>
                  <a:lnTo>
                    <a:pt x="0" y="45"/>
                  </a:lnTo>
                  <a:close/>
                </a:path>
              </a:pathLst>
            </a:custGeom>
            <a:solidFill>
              <a:srgbClr val="FF8000"/>
            </a:solidFill>
            <a:ln w="12700" cmpd="sng">
              <a:solidFill>
                <a:schemeClr val="tx1"/>
              </a:solidFill>
              <a:prstDash val="solid"/>
              <a:round/>
              <a:headEnd/>
              <a:tailEnd/>
            </a:ln>
          </p:spPr>
          <p:txBody>
            <a:bodyPr>
              <a:prstTxWarp prst="textNoShape">
                <a:avLst/>
              </a:prstTxWarp>
            </a:bodyPr>
            <a:lstStyle/>
            <a:p>
              <a:pPr defTabSz="457200" fontAlgn="auto">
                <a:spcBef>
                  <a:spcPts val="0"/>
                </a:spcBef>
                <a:spcAft>
                  <a:spcPts val="0"/>
                </a:spcAft>
              </a:pPr>
              <a:endParaRPr lang="en-US" dirty="0">
                <a:solidFill>
                  <a:srgbClr val="FF9900"/>
                </a:solidFill>
                <a:latin typeface="+mn-lt"/>
              </a:endParaRPr>
            </a:p>
          </p:txBody>
        </p:sp>
        <p:sp>
          <p:nvSpPr>
            <p:cNvPr id="18" name="Freeform 17"/>
            <p:cNvSpPr>
              <a:spLocks/>
            </p:cNvSpPr>
            <p:nvPr/>
          </p:nvSpPr>
          <p:spPr bwMode="auto">
            <a:xfrm>
              <a:off x="6688137" y="4470401"/>
              <a:ext cx="1271588" cy="914400"/>
            </a:xfrm>
            <a:custGeom>
              <a:avLst/>
              <a:gdLst>
                <a:gd name="T0" fmla="*/ 0 w 123"/>
                <a:gd name="T1" fmla="*/ 2147483647 h 93"/>
                <a:gd name="T2" fmla="*/ 0 w 123"/>
                <a:gd name="T3" fmla="*/ 2147483647 h 93"/>
                <a:gd name="T4" fmla="*/ 2147483647 w 123"/>
                <a:gd name="T5" fmla="*/ 2147483647 h 93"/>
                <a:gd name="T6" fmla="*/ 2147483647 w 123"/>
                <a:gd name="T7" fmla="*/ 2147483647 h 93"/>
                <a:gd name="T8" fmla="*/ 2147483647 w 123"/>
                <a:gd name="T9" fmla="*/ 2147483647 h 93"/>
                <a:gd name="T10" fmla="*/ 2147483647 w 123"/>
                <a:gd name="T11" fmla="*/ 2147483647 h 93"/>
                <a:gd name="T12" fmla="*/ 2147483647 w 123"/>
                <a:gd name="T13" fmla="*/ 2147483647 h 93"/>
                <a:gd name="T14" fmla="*/ 2147483647 w 123"/>
                <a:gd name="T15" fmla="*/ 2147483647 h 93"/>
                <a:gd name="T16" fmla="*/ 2147483647 w 123"/>
                <a:gd name="T17" fmla="*/ 2147483647 h 93"/>
                <a:gd name="T18" fmla="*/ 2147483647 w 123"/>
                <a:gd name="T19" fmla="*/ 2147483647 h 93"/>
                <a:gd name="T20" fmla="*/ 2147483647 w 123"/>
                <a:gd name="T21" fmla="*/ 2147483647 h 93"/>
                <a:gd name="T22" fmla="*/ 2147483647 w 123"/>
                <a:gd name="T23" fmla="*/ 2147483647 h 93"/>
                <a:gd name="T24" fmla="*/ 2147483647 w 123"/>
                <a:gd name="T25" fmla="*/ 2147483647 h 93"/>
                <a:gd name="T26" fmla="*/ 2147483647 w 123"/>
                <a:gd name="T27" fmla="*/ 2147483647 h 93"/>
                <a:gd name="T28" fmla="*/ 2147483647 w 123"/>
                <a:gd name="T29" fmla="*/ 2147483647 h 93"/>
                <a:gd name="T30" fmla="*/ 2147483647 w 123"/>
                <a:gd name="T31" fmla="*/ 2147483647 h 93"/>
                <a:gd name="T32" fmla="*/ 2147483647 w 123"/>
                <a:gd name="T33" fmla="*/ 2147483647 h 93"/>
                <a:gd name="T34" fmla="*/ 2147483647 w 123"/>
                <a:gd name="T35" fmla="*/ 2147483647 h 93"/>
                <a:gd name="T36" fmla="*/ 2147483647 w 123"/>
                <a:gd name="T37" fmla="*/ 2147483647 h 93"/>
                <a:gd name="T38" fmla="*/ 2147483647 w 123"/>
                <a:gd name="T39" fmla="*/ 2147483647 h 93"/>
                <a:gd name="T40" fmla="*/ 2147483647 w 123"/>
                <a:gd name="T41" fmla="*/ 2147483647 h 93"/>
                <a:gd name="T42" fmla="*/ 2147483647 w 123"/>
                <a:gd name="T43" fmla="*/ 2147483647 h 93"/>
                <a:gd name="T44" fmla="*/ 2147483647 w 123"/>
                <a:gd name="T45" fmla="*/ 2147483647 h 93"/>
                <a:gd name="T46" fmla="*/ 2147483647 w 123"/>
                <a:gd name="T47" fmla="*/ 2147483647 h 93"/>
                <a:gd name="T48" fmla="*/ 2147483647 w 123"/>
                <a:gd name="T49" fmla="*/ 2147483647 h 93"/>
                <a:gd name="T50" fmla="*/ 2147483647 w 123"/>
                <a:gd name="T51" fmla="*/ 2147483647 h 93"/>
                <a:gd name="T52" fmla="*/ 2147483647 w 123"/>
                <a:gd name="T53" fmla="*/ 2147483647 h 93"/>
                <a:gd name="T54" fmla="*/ 2147483647 w 123"/>
                <a:gd name="T55" fmla="*/ 2147483647 h 93"/>
                <a:gd name="T56" fmla="*/ 2147483647 w 123"/>
                <a:gd name="T57" fmla="*/ 2147483647 h 93"/>
                <a:gd name="T58" fmla="*/ 2147483647 w 123"/>
                <a:gd name="T59" fmla="*/ 2147483647 h 93"/>
                <a:gd name="T60" fmla="*/ 2147483647 w 123"/>
                <a:gd name="T61" fmla="*/ 2147483647 h 93"/>
                <a:gd name="T62" fmla="*/ 2147483647 w 123"/>
                <a:gd name="T63" fmla="*/ 2147483647 h 93"/>
                <a:gd name="T64" fmla="*/ 2147483647 w 123"/>
                <a:gd name="T65" fmla="*/ 2147483647 h 93"/>
                <a:gd name="T66" fmla="*/ 2147483647 w 123"/>
                <a:gd name="T67" fmla="*/ 2147483647 h 93"/>
                <a:gd name="T68" fmla="*/ 2147483647 w 123"/>
                <a:gd name="T69" fmla="*/ 2147483647 h 93"/>
                <a:gd name="T70" fmla="*/ 2147483647 w 123"/>
                <a:gd name="T71" fmla="*/ 2147483647 h 93"/>
                <a:gd name="T72" fmla="*/ 2147483647 w 123"/>
                <a:gd name="T73" fmla="*/ 2147483647 h 93"/>
                <a:gd name="T74" fmla="*/ 2147483647 w 123"/>
                <a:gd name="T75" fmla="*/ 2147483647 h 93"/>
                <a:gd name="T76" fmla="*/ 2147483647 w 123"/>
                <a:gd name="T77" fmla="*/ 2147483647 h 93"/>
                <a:gd name="T78" fmla="*/ 2147483647 w 123"/>
                <a:gd name="T79" fmla="*/ 2147483647 h 93"/>
                <a:gd name="T80" fmla="*/ 2147483647 w 123"/>
                <a:gd name="T81" fmla="*/ 2147483647 h 93"/>
                <a:gd name="T82" fmla="*/ 2147483647 w 123"/>
                <a:gd name="T83" fmla="*/ 2147483647 h 93"/>
                <a:gd name="T84" fmla="*/ 2147483647 w 123"/>
                <a:gd name="T85" fmla="*/ 2147483647 h 93"/>
                <a:gd name="T86" fmla="*/ 2147483647 w 123"/>
                <a:gd name="T87" fmla="*/ 2147483647 h 93"/>
                <a:gd name="T88" fmla="*/ 2147483647 w 123"/>
                <a:gd name="T89" fmla="*/ 2147483647 h 93"/>
                <a:gd name="T90" fmla="*/ 2147483647 w 123"/>
                <a:gd name="T91" fmla="*/ 2147483647 h 93"/>
                <a:gd name="T92" fmla="*/ 2147483647 w 123"/>
                <a:gd name="T93" fmla="*/ 2147483647 h 93"/>
                <a:gd name="T94" fmla="*/ 2147483647 w 123"/>
                <a:gd name="T95" fmla="*/ 2147483647 h 93"/>
                <a:gd name="T96" fmla="*/ 2147483647 w 123"/>
                <a:gd name="T97" fmla="*/ 2147483647 h 93"/>
                <a:gd name="T98" fmla="*/ 2147483647 w 123"/>
                <a:gd name="T99" fmla="*/ 2147483647 h 93"/>
                <a:gd name="T100" fmla="*/ 2147483647 w 123"/>
                <a:gd name="T101" fmla="*/ 2147483647 h 93"/>
                <a:gd name="T102" fmla="*/ 2147483647 w 123"/>
                <a:gd name="T103" fmla="*/ 2147483647 h 93"/>
                <a:gd name="T104" fmla="*/ 2147483647 w 123"/>
                <a:gd name="T105" fmla="*/ 2147483647 h 93"/>
                <a:gd name="T106" fmla="*/ 2147483647 w 123"/>
                <a:gd name="T107" fmla="*/ 2147483647 h 93"/>
                <a:gd name="T108" fmla="*/ 2147483647 w 123"/>
                <a:gd name="T109" fmla="*/ 2147483647 h 93"/>
                <a:gd name="T110" fmla="*/ 2147483647 w 123"/>
                <a:gd name="T111" fmla="*/ 2147483647 h 93"/>
                <a:gd name="T112" fmla="*/ 2147483647 w 123"/>
                <a:gd name="T113" fmla="*/ 2147483647 h 93"/>
                <a:gd name="T114" fmla="*/ 2147483647 w 123"/>
                <a:gd name="T115" fmla="*/ 2147483647 h 93"/>
                <a:gd name="T116" fmla="*/ 2147483647 w 123"/>
                <a:gd name="T117" fmla="*/ 2147483647 h 93"/>
                <a:gd name="T118" fmla="*/ 2147483647 w 123"/>
                <a:gd name="T119" fmla="*/ 2147483647 h 9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3"/>
                <a:gd name="T181" fmla="*/ 0 h 93"/>
                <a:gd name="T182" fmla="*/ 123 w 123"/>
                <a:gd name="T183" fmla="*/ 93 h 9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3" h="93">
                  <a:moveTo>
                    <a:pt x="38" y="3"/>
                  </a:moveTo>
                  <a:lnTo>
                    <a:pt x="0" y="7"/>
                  </a:lnTo>
                  <a:lnTo>
                    <a:pt x="0" y="8"/>
                  </a:lnTo>
                  <a:lnTo>
                    <a:pt x="0" y="9"/>
                  </a:lnTo>
                  <a:lnTo>
                    <a:pt x="0" y="10"/>
                  </a:lnTo>
                  <a:lnTo>
                    <a:pt x="1" y="12"/>
                  </a:lnTo>
                  <a:lnTo>
                    <a:pt x="2" y="12"/>
                  </a:lnTo>
                  <a:lnTo>
                    <a:pt x="4" y="13"/>
                  </a:lnTo>
                  <a:lnTo>
                    <a:pt x="4" y="14"/>
                  </a:lnTo>
                  <a:lnTo>
                    <a:pt x="3" y="15"/>
                  </a:lnTo>
                  <a:lnTo>
                    <a:pt x="3" y="16"/>
                  </a:lnTo>
                  <a:lnTo>
                    <a:pt x="4" y="16"/>
                  </a:lnTo>
                  <a:lnTo>
                    <a:pt x="4" y="17"/>
                  </a:lnTo>
                  <a:lnTo>
                    <a:pt x="3" y="18"/>
                  </a:lnTo>
                  <a:lnTo>
                    <a:pt x="3" y="19"/>
                  </a:lnTo>
                  <a:lnTo>
                    <a:pt x="4" y="19"/>
                  </a:lnTo>
                  <a:lnTo>
                    <a:pt x="6" y="18"/>
                  </a:lnTo>
                  <a:lnTo>
                    <a:pt x="7" y="18"/>
                  </a:lnTo>
                  <a:lnTo>
                    <a:pt x="7" y="16"/>
                  </a:lnTo>
                  <a:lnTo>
                    <a:pt x="8" y="15"/>
                  </a:lnTo>
                  <a:lnTo>
                    <a:pt x="9" y="15"/>
                  </a:lnTo>
                  <a:lnTo>
                    <a:pt x="10" y="15"/>
                  </a:lnTo>
                  <a:lnTo>
                    <a:pt x="10" y="16"/>
                  </a:lnTo>
                  <a:lnTo>
                    <a:pt x="9" y="17"/>
                  </a:lnTo>
                  <a:lnTo>
                    <a:pt x="10" y="17"/>
                  </a:lnTo>
                  <a:lnTo>
                    <a:pt x="12" y="16"/>
                  </a:lnTo>
                  <a:lnTo>
                    <a:pt x="19" y="14"/>
                  </a:lnTo>
                  <a:lnTo>
                    <a:pt x="20" y="14"/>
                  </a:lnTo>
                  <a:lnTo>
                    <a:pt x="20" y="15"/>
                  </a:lnTo>
                  <a:lnTo>
                    <a:pt x="19" y="16"/>
                  </a:lnTo>
                  <a:lnTo>
                    <a:pt x="22" y="16"/>
                  </a:lnTo>
                  <a:lnTo>
                    <a:pt x="25" y="17"/>
                  </a:lnTo>
                  <a:lnTo>
                    <a:pt x="28" y="19"/>
                  </a:lnTo>
                  <a:lnTo>
                    <a:pt x="29" y="19"/>
                  </a:lnTo>
                  <a:lnTo>
                    <a:pt x="29" y="18"/>
                  </a:lnTo>
                  <a:lnTo>
                    <a:pt x="30" y="18"/>
                  </a:lnTo>
                  <a:lnTo>
                    <a:pt x="31" y="19"/>
                  </a:lnTo>
                  <a:lnTo>
                    <a:pt x="32" y="19"/>
                  </a:lnTo>
                  <a:lnTo>
                    <a:pt x="32" y="20"/>
                  </a:lnTo>
                  <a:lnTo>
                    <a:pt x="31" y="20"/>
                  </a:lnTo>
                  <a:lnTo>
                    <a:pt x="32" y="20"/>
                  </a:lnTo>
                  <a:lnTo>
                    <a:pt x="36" y="23"/>
                  </a:lnTo>
                  <a:lnTo>
                    <a:pt x="36" y="24"/>
                  </a:lnTo>
                  <a:lnTo>
                    <a:pt x="36" y="25"/>
                  </a:lnTo>
                  <a:lnTo>
                    <a:pt x="35" y="26"/>
                  </a:lnTo>
                  <a:lnTo>
                    <a:pt x="35" y="25"/>
                  </a:lnTo>
                  <a:lnTo>
                    <a:pt x="34" y="25"/>
                  </a:lnTo>
                  <a:lnTo>
                    <a:pt x="34" y="26"/>
                  </a:lnTo>
                  <a:lnTo>
                    <a:pt x="35" y="27"/>
                  </a:lnTo>
                  <a:lnTo>
                    <a:pt x="40" y="25"/>
                  </a:lnTo>
                  <a:lnTo>
                    <a:pt x="41" y="24"/>
                  </a:lnTo>
                  <a:lnTo>
                    <a:pt x="43" y="24"/>
                  </a:lnTo>
                  <a:lnTo>
                    <a:pt x="47" y="21"/>
                  </a:lnTo>
                  <a:lnTo>
                    <a:pt x="50" y="21"/>
                  </a:lnTo>
                  <a:lnTo>
                    <a:pt x="50" y="20"/>
                  </a:lnTo>
                  <a:lnTo>
                    <a:pt x="49" y="19"/>
                  </a:lnTo>
                  <a:lnTo>
                    <a:pt x="50" y="18"/>
                  </a:lnTo>
                  <a:lnTo>
                    <a:pt x="55" y="17"/>
                  </a:lnTo>
                  <a:lnTo>
                    <a:pt x="61" y="20"/>
                  </a:lnTo>
                  <a:lnTo>
                    <a:pt x="61" y="21"/>
                  </a:lnTo>
                  <a:lnTo>
                    <a:pt x="63" y="23"/>
                  </a:lnTo>
                  <a:lnTo>
                    <a:pt x="65" y="25"/>
                  </a:lnTo>
                  <a:lnTo>
                    <a:pt x="69" y="28"/>
                  </a:lnTo>
                  <a:lnTo>
                    <a:pt x="69" y="29"/>
                  </a:lnTo>
                  <a:lnTo>
                    <a:pt x="71" y="30"/>
                  </a:lnTo>
                  <a:lnTo>
                    <a:pt x="74" y="30"/>
                  </a:lnTo>
                  <a:lnTo>
                    <a:pt x="76" y="34"/>
                  </a:lnTo>
                  <a:lnTo>
                    <a:pt x="77" y="35"/>
                  </a:lnTo>
                  <a:lnTo>
                    <a:pt x="77" y="36"/>
                  </a:lnTo>
                  <a:lnTo>
                    <a:pt x="78" y="39"/>
                  </a:lnTo>
                  <a:lnTo>
                    <a:pt x="77" y="43"/>
                  </a:lnTo>
                  <a:lnTo>
                    <a:pt x="76" y="48"/>
                  </a:lnTo>
                  <a:lnTo>
                    <a:pt x="76" y="51"/>
                  </a:lnTo>
                  <a:lnTo>
                    <a:pt x="77" y="53"/>
                  </a:lnTo>
                  <a:lnTo>
                    <a:pt x="80" y="54"/>
                  </a:lnTo>
                  <a:lnTo>
                    <a:pt x="80" y="53"/>
                  </a:lnTo>
                  <a:lnTo>
                    <a:pt x="80" y="52"/>
                  </a:lnTo>
                  <a:lnTo>
                    <a:pt x="79" y="50"/>
                  </a:lnTo>
                  <a:lnTo>
                    <a:pt x="79" y="49"/>
                  </a:lnTo>
                  <a:lnTo>
                    <a:pt x="80" y="49"/>
                  </a:lnTo>
                  <a:lnTo>
                    <a:pt x="82" y="51"/>
                  </a:lnTo>
                  <a:lnTo>
                    <a:pt x="82" y="50"/>
                  </a:lnTo>
                  <a:lnTo>
                    <a:pt x="83" y="50"/>
                  </a:lnTo>
                  <a:lnTo>
                    <a:pt x="84" y="51"/>
                  </a:lnTo>
                  <a:lnTo>
                    <a:pt x="83" y="52"/>
                  </a:lnTo>
                  <a:lnTo>
                    <a:pt x="83" y="53"/>
                  </a:lnTo>
                  <a:lnTo>
                    <a:pt x="82" y="54"/>
                  </a:lnTo>
                  <a:lnTo>
                    <a:pt x="81" y="57"/>
                  </a:lnTo>
                  <a:lnTo>
                    <a:pt x="80" y="57"/>
                  </a:lnTo>
                  <a:lnTo>
                    <a:pt x="80" y="59"/>
                  </a:lnTo>
                  <a:lnTo>
                    <a:pt x="81" y="59"/>
                  </a:lnTo>
                  <a:lnTo>
                    <a:pt x="83" y="61"/>
                  </a:lnTo>
                  <a:lnTo>
                    <a:pt x="85" y="66"/>
                  </a:lnTo>
                  <a:lnTo>
                    <a:pt x="89" y="68"/>
                  </a:lnTo>
                  <a:lnTo>
                    <a:pt x="89" y="67"/>
                  </a:lnTo>
                  <a:lnTo>
                    <a:pt x="90" y="67"/>
                  </a:lnTo>
                  <a:lnTo>
                    <a:pt x="91" y="69"/>
                  </a:lnTo>
                  <a:lnTo>
                    <a:pt x="91" y="70"/>
                  </a:lnTo>
                  <a:lnTo>
                    <a:pt x="92" y="73"/>
                  </a:lnTo>
                  <a:lnTo>
                    <a:pt x="94" y="74"/>
                  </a:lnTo>
                  <a:lnTo>
                    <a:pt x="95" y="74"/>
                  </a:lnTo>
                  <a:lnTo>
                    <a:pt x="98" y="81"/>
                  </a:lnTo>
                  <a:lnTo>
                    <a:pt x="99" y="82"/>
                  </a:lnTo>
                  <a:lnTo>
                    <a:pt x="102" y="83"/>
                  </a:lnTo>
                  <a:lnTo>
                    <a:pt x="104" y="83"/>
                  </a:lnTo>
                  <a:lnTo>
                    <a:pt x="108" y="88"/>
                  </a:lnTo>
                  <a:lnTo>
                    <a:pt x="110" y="90"/>
                  </a:lnTo>
                  <a:lnTo>
                    <a:pt x="111" y="90"/>
                  </a:lnTo>
                  <a:lnTo>
                    <a:pt x="111" y="91"/>
                  </a:lnTo>
                  <a:lnTo>
                    <a:pt x="110" y="91"/>
                  </a:lnTo>
                  <a:lnTo>
                    <a:pt x="109" y="91"/>
                  </a:lnTo>
                  <a:lnTo>
                    <a:pt x="109" y="92"/>
                  </a:lnTo>
                  <a:lnTo>
                    <a:pt x="110" y="93"/>
                  </a:lnTo>
                  <a:lnTo>
                    <a:pt x="112" y="93"/>
                  </a:lnTo>
                  <a:lnTo>
                    <a:pt x="113" y="92"/>
                  </a:lnTo>
                  <a:lnTo>
                    <a:pt x="114" y="92"/>
                  </a:lnTo>
                  <a:lnTo>
                    <a:pt x="120" y="90"/>
                  </a:lnTo>
                  <a:lnTo>
                    <a:pt x="121" y="88"/>
                  </a:lnTo>
                  <a:lnTo>
                    <a:pt x="121" y="87"/>
                  </a:lnTo>
                  <a:lnTo>
                    <a:pt x="121" y="84"/>
                  </a:lnTo>
                  <a:lnTo>
                    <a:pt x="121" y="82"/>
                  </a:lnTo>
                  <a:lnTo>
                    <a:pt x="122" y="79"/>
                  </a:lnTo>
                  <a:lnTo>
                    <a:pt x="123" y="80"/>
                  </a:lnTo>
                  <a:lnTo>
                    <a:pt x="122" y="74"/>
                  </a:lnTo>
                  <a:lnTo>
                    <a:pt x="122" y="71"/>
                  </a:lnTo>
                  <a:lnTo>
                    <a:pt x="122" y="66"/>
                  </a:lnTo>
                  <a:lnTo>
                    <a:pt x="121" y="61"/>
                  </a:lnTo>
                  <a:lnTo>
                    <a:pt x="120" y="60"/>
                  </a:lnTo>
                  <a:lnTo>
                    <a:pt x="116" y="54"/>
                  </a:lnTo>
                  <a:lnTo>
                    <a:pt x="113" y="48"/>
                  </a:lnTo>
                  <a:lnTo>
                    <a:pt x="110" y="44"/>
                  </a:lnTo>
                  <a:lnTo>
                    <a:pt x="110" y="43"/>
                  </a:lnTo>
                  <a:lnTo>
                    <a:pt x="109" y="40"/>
                  </a:lnTo>
                  <a:lnTo>
                    <a:pt x="109" y="39"/>
                  </a:lnTo>
                  <a:lnTo>
                    <a:pt x="110" y="38"/>
                  </a:lnTo>
                  <a:lnTo>
                    <a:pt x="110" y="37"/>
                  </a:lnTo>
                  <a:lnTo>
                    <a:pt x="106" y="31"/>
                  </a:lnTo>
                  <a:lnTo>
                    <a:pt x="103" y="29"/>
                  </a:lnTo>
                  <a:lnTo>
                    <a:pt x="102" y="28"/>
                  </a:lnTo>
                  <a:lnTo>
                    <a:pt x="101" y="27"/>
                  </a:lnTo>
                  <a:lnTo>
                    <a:pt x="99" y="24"/>
                  </a:lnTo>
                  <a:lnTo>
                    <a:pt x="95" y="17"/>
                  </a:lnTo>
                  <a:lnTo>
                    <a:pt x="94" y="14"/>
                  </a:lnTo>
                  <a:lnTo>
                    <a:pt x="92" y="8"/>
                  </a:lnTo>
                  <a:lnTo>
                    <a:pt x="92" y="7"/>
                  </a:lnTo>
                  <a:lnTo>
                    <a:pt x="91" y="7"/>
                  </a:lnTo>
                  <a:lnTo>
                    <a:pt x="90" y="6"/>
                  </a:lnTo>
                  <a:lnTo>
                    <a:pt x="90" y="2"/>
                  </a:lnTo>
                  <a:lnTo>
                    <a:pt x="89" y="1"/>
                  </a:lnTo>
                  <a:lnTo>
                    <a:pt x="88" y="1"/>
                  </a:lnTo>
                  <a:lnTo>
                    <a:pt x="86" y="1"/>
                  </a:lnTo>
                  <a:lnTo>
                    <a:pt x="83" y="0"/>
                  </a:lnTo>
                  <a:lnTo>
                    <a:pt x="82" y="1"/>
                  </a:lnTo>
                  <a:lnTo>
                    <a:pt x="82" y="2"/>
                  </a:lnTo>
                  <a:lnTo>
                    <a:pt x="81" y="3"/>
                  </a:lnTo>
                  <a:lnTo>
                    <a:pt x="82" y="7"/>
                  </a:lnTo>
                  <a:lnTo>
                    <a:pt x="82" y="9"/>
                  </a:lnTo>
                  <a:lnTo>
                    <a:pt x="80" y="8"/>
                  </a:lnTo>
                  <a:lnTo>
                    <a:pt x="79" y="6"/>
                  </a:lnTo>
                  <a:lnTo>
                    <a:pt x="40" y="8"/>
                  </a:lnTo>
                  <a:lnTo>
                    <a:pt x="39" y="7"/>
                  </a:lnTo>
                  <a:lnTo>
                    <a:pt x="39" y="6"/>
                  </a:lnTo>
                  <a:lnTo>
                    <a:pt x="38" y="4"/>
                  </a:lnTo>
                  <a:lnTo>
                    <a:pt x="38" y="3"/>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19" name="Freeform 18"/>
            <p:cNvSpPr>
              <a:spLocks/>
            </p:cNvSpPr>
            <p:nvPr/>
          </p:nvSpPr>
          <p:spPr bwMode="auto">
            <a:xfrm>
              <a:off x="7256462" y="2814638"/>
              <a:ext cx="631825" cy="590550"/>
            </a:xfrm>
            <a:custGeom>
              <a:avLst/>
              <a:gdLst>
                <a:gd name="T0" fmla="*/ 2147483647 w 61"/>
                <a:gd name="T1" fmla="*/ 0 h 60"/>
                <a:gd name="T2" fmla="*/ 2147483647 w 61"/>
                <a:gd name="T3" fmla="*/ 2147483647 h 60"/>
                <a:gd name="T4" fmla="*/ 2147483647 w 61"/>
                <a:gd name="T5" fmla="*/ 2147483647 h 60"/>
                <a:gd name="T6" fmla="*/ 2147483647 w 61"/>
                <a:gd name="T7" fmla="*/ 2147483647 h 60"/>
                <a:gd name="T8" fmla="*/ 2147483647 w 61"/>
                <a:gd name="T9" fmla="*/ 2147483647 h 60"/>
                <a:gd name="T10" fmla="*/ 2147483647 w 61"/>
                <a:gd name="T11" fmla="*/ 2147483647 h 60"/>
                <a:gd name="T12" fmla="*/ 2147483647 w 61"/>
                <a:gd name="T13" fmla="*/ 2147483647 h 60"/>
                <a:gd name="T14" fmla="*/ 2147483647 w 61"/>
                <a:gd name="T15" fmla="*/ 2147483647 h 60"/>
                <a:gd name="T16" fmla="*/ 2147483647 w 61"/>
                <a:gd name="T17" fmla="*/ 2147483647 h 60"/>
                <a:gd name="T18" fmla="*/ 2147483647 w 61"/>
                <a:gd name="T19" fmla="*/ 2147483647 h 60"/>
                <a:gd name="T20" fmla="*/ 2147483647 w 61"/>
                <a:gd name="T21" fmla="*/ 2147483647 h 60"/>
                <a:gd name="T22" fmla="*/ 2147483647 w 61"/>
                <a:gd name="T23" fmla="*/ 2147483647 h 60"/>
                <a:gd name="T24" fmla="*/ 2147483647 w 61"/>
                <a:gd name="T25" fmla="*/ 2147483647 h 60"/>
                <a:gd name="T26" fmla="*/ 2147483647 w 61"/>
                <a:gd name="T27" fmla="*/ 2147483647 h 60"/>
                <a:gd name="T28" fmla="*/ 2147483647 w 61"/>
                <a:gd name="T29" fmla="*/ 2147483647 h 60"/>
                <a:gd name="T30" fmla="*/ 0 w 61"/>
                <a:gd name="T31" fmla="*/ 2147483647 h 60"/>
                <a:gd name="T32" fmla="*/ 0 w 61"/>
                <a:gd name="T33" fmla="*/ 2147483647 h 60"/>
                <a:gd name="T34" fmla="*/ 2147483647 w 61"/>
                <a:gd name="T35" fmla="*/ 2147483647 h 60"/>
                <a:gd name="T36" fmla="*/ 2147483647 w 61"/>
                <a:gd name="T37" fmla="*/ 2147483647 h 60"/>
                <a:gd name="T38" fmla="*/ 2147483647 w 61"/>
                <a:gd name="T39" fmla="*/ 2147483647 h 60"/>
                <a:gd name="T40" fmla="*/ 2147483647 w 61"/>
                <a:gd name="T41" fmla="*/ 2147483647 h 60"/>
                <a:gd name="T42" fmla="*/ 2147483647 w 61"/>
                <a:gd name="T43" fmla="*/ 2147483647 h 60"/>
                <a:gd name="T44" fmla="*/ 2147483647 w 61"/>
                <a:gd name="T45" fmla="*/ 2147483647 h 60"/>
                <a:gd name="T46" fmla="*/ 2147483647 w 61"/>
                <a:gd name="T47" fmla="*/ 2147483647 h 60"/>
                <a:gd name="T48" fmla="*/ 2147483647 w 61"/>
                <a:gd name="T49" fmla="*/ 2147483647 h 60"/>
                <a:gd name="T50" fmla="*/ 2147483647 w 61"/>
                <a:gd name="T51" fmla="*/ 2147483647 h 60"/>
                <a:gd name="T52" fmla="*/ 2147483647 w 61"/>
                <a:gd name="T53" fmla="*/ 2147483647 h 60"/>
                <a:gd name="T54" fmla="*/ 2147483647 w 61"/>
                <a:gd name="T55" fmla="*/ 2147483647 h 60"/>
                <a:gd name="T56" fmla="*/ 2147483647 w 61"/>
                <a:gd name="T57" fmla="*/ 2147483647 h 60"/>
                <a:gd name="T58" fmla="*/ 2147483647 w 61"/>
                <a:gd name="T59" fmla="*/ 2147483647 h 60"/>
                <a:gd name="T60" fmla="*/ 2147483647 w 61"/>
                <a:gd name="T61" fmla="*/ 2147483647 h 60"/>
                <a:gd name="T62" fmla="*/ 2147483647 w 61"/>
                <a:gd name="T63" fmla="*/ 2147483647 h 60"/>
                <a:gd name="T64" fmla="*/ 2147483647 w 61"/>
                <a:gd name="T65" fmla="*/ 2147483647 h 60"/>
                <a:gd name="T66" fmla="*/ 2147483647 w 61"/>
                <a:gd name="T67" fmla="*/ 2147483647 h 60"/>
                <a:gd name="T68" fmla="*/ 2147483647 w 61"/>
                <a:gd name="T69" fmla="*/ 2147483647 h 60"/>
                <a:gd name="T70" fmla="*/ 2147483647 w 61"/>
                <a:gd name="T71" fmla="*/ 2147483647 h 60"/>
                <a:gd name="T72" fmla="*/ 2147483647 w 61"/>
                <a:gd name="T73" fmla="*/ 2147483647 h 60"/>
                <a:gd name="T74" fmla="*/ 2147483647 w 61"/>
                <a:gd name="T75" fmla="*/ 2147483647 h 60"/>
                <a:gd name="T76" fmla="*/ 2147483647 w 61"/>
                <a:gd name="T77" fmla="*/ 2147483647 h 60"/>
                <a:gd name="T78" fmla="*/ 2147483647 w 61"/>
                <a:gd name="T79" fmla="*/ 2147483647 h 60"/>
                <a:gd name="T80" fmla="*/ 2147483647 w 61"/>
                <a:gd name="T81" fmla="*/ 2147483647 h 60"/>
                <a:gd name="T82" fmla="*/ 2147483647 w 61"/>
                <a:gd name="T83" fmla="*/ 2147483647 h 60"/>
                <a:gd name="T84" fmla="*/ 2147483647 w 61"/>
                <a:gd name="T85" fmla="*/ 2147483647 h 60"/>
                <a:gd name="T86" fmla="*/ 2147483647 w 61"/>
                <a:gd name="T87" fmla="*/ 2147483647 h 60"/>
                <a:gd name="T88" fmla="*/ 2147483647 w 61"/>
                <a:gd name="T89" fmla="*/ 2147483647 h 60"/>
                <a:gd name="T90" fmla="*/ 2147483647 w 61"/>
                <a:gd name="T91" fmla="*/ 2147483647 h 60"/>
                <a:gd name="T92" fmla="*/ 2147483647 w 61"/>
                <a:gd name="T93" fmla="*/ 2147483647 h 60"/>
                <a:gd name="T94" fmla="*/ 2147483647 w 61"/>
                <a:gd name="T95" fmla="*/ 2147483647 h 60"/>
                <a:gd name="T96" fmla="*/ 2147483647 w 61"/>
                <a:gd name="T97" fmla="*/ 2147483647 h 60"/>
                <a:gd name="T98" fmla="*/ 2147483647 w 61"/>
                <a:gd name="T99" fmla="*/ 2147483647 h 60"/>
                <a:gd name="T100" fmla="*/ 2147483647 w 61"/>
                <a:gd name="T101" fmla="*/ 2147483647 h 60"/>
                <a:gd name="T102" fmla="*/ 2147483647 w 61"/>
                <a:gd name="T103" fmla="*/ 2147483647 h 60"/>
                <a:gd name="T104" fmla="*/ 2147483647 w 61"/>
                <a:gd name="T105" fmla="*/ 2147483647 h 60"/>
                <a:gd name="T106" fmla="*/ 2147483647 w 61"/>
                <a:gd name="T107" fmla="*/ 2147483647 h 60"/>
                <a:gd name="T108" fmla="*/ 2147483647 w 61"/>
                <a:gd name="T109" fmla="*/ 0 h 6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1"/>
                <a:gd name="T166" fmla="*/ 0 h 60"/>
                <a:gd name="T167" fmla="*/ 61 w 61"/>
                <a:gd name="T168" fmla="*/ 60 h 6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1" h="60">
                  <a:moveTo>
                    <a:pt x="21" y="0"/>
                  </a:moveTo>
                  <a:lnTo>
                    <a:pt x="20" y="0"/>
                  </a:lnTo>
                  <a:lnTo>
                    <a:pt x="19" y="1"/>
                  </a:lnTo>
                  <a:lnTo>
                    <a:pt x="20" y="3"/>
                  </a:lnTo>
                  <a:lnTo>
                    <a:pt x="18" y="4"/>
                  </a:lnTo>
                  <a:lnTo>
                    <a:pt x="21" y="5"/>
                  </a:lnTo>
                  <a:lnTo>
                    <a:pt x="20" y="12"/>
                  </a:lnTo>
                  <a:lnTo>
                    <a:pt x="19" y="13"/>
                  </a:lnTo>
                  <a:lnTo>
                    <a:pt x="19" y="14"/>
                  </a:lnTo>
                  <a:lnTo>
                    <a:pt x="19" y="15"/>
                  </a:lnTo>
                  <a:lnTo>
                    <a:pt x="19" y="17"/>
                  </a:lnTo>
                  <a:lnTo>
                    <a:pt x="18" y="19"/>
                  </a:lnTo>
                  <a:lnTo>
                    <a:pt x="17" y="19"/>
                  </a:lnTo>
                  <a:lnTo>
                    <a:pt x="15" y="22"/>
                  </a:lnTo>
                  <a:lnTo>
                    <a:pt x="13" y="23"/>
                  </a:lnTo>
                  <a:lnTo>
                    <a:pt x="12" y="23"/>
                  </a:lnTo>
                  <a:lnTo>
                    <a:pt x="11" y="24"/>
                  </a:lnTo>
                  <a:lnTo>
                    <a:pt x="11" y="25"/>
                  </a:lnTo>
                  <a:lnTo>
                    <a:pt x="10" y="26"/>
                  </a:lnTo>
                  <a:lnTo>
                    <a:pt x="9" y="29"/>
                  </a:lnTo>
                  <a:lnTo>
                    <a:pt x="9" y="30"/>
                  </a:lnTo>
                  <a:lnTo>
                    <a:pt x="8" y="32"/>
                  </a:lnTo>
                  <a:lnTo>
                    <a:pt x="6" y="30"/>
                  </a:lnTo>
                  <a:lnTo>
                    <a:pt x="5" y="30"/>
                  </a:lnTo>
                  <a:lnTo>
                    <a:pt x="4" y="34"/>
                  </a:lnTo>
                  <a:lnTo>
                    <a:pt x="4" y="36"/>
                  </a:lnTo>
                  <a:lnTo>
                    <a:pt x="4" y="38"/>
                  </a:lnTo>
                  <a:lnTo>
                    <a:pt x="3" y="39"/>
                  </a:lnTo>
                  <a:lnTo>
                    <a:pt x="2" y="41"/>
                  </a:lnTo>
                  <a:lnTo>
                    <a:pt x="0" y="41"/>
                  </a:lnTo>
                  <a:lnTo>
                    <a:pt x="0" y="43"/>
                  </a:lnTo>
                  <a:lnTo>
                    <a:pt x="0" y="45"/>
                  </a:lnTo>
                  <a:lnTo>
                    <a:pt x="0" y="46"/>
                  </a:lnTo>
                  <a:lnTo>
                    <a:pt x="1" y="47"/>
                  </a:lnTo>
                  <a:lnTo>
                    <a:pt x="3" y="51"/>
                  </a:lnTo>
                  <a:lnTo>
                    <a:pt x="5" y="53"/>
                  </a:lnTo>
                  <a:lnTo>
                    <a:pt x="6" y="54"/>
                  </a:lnTo>
                  <a:lnTo>
                    <a:pt x="6" y="53"/>
                  </a:lnTo>
                  <a:lnTo>
                    <a:pt x="8" y="54"/>
                  </a:lnTo>
                  <a:lnTo>
                    <a:pt x="8" y="55"/>
                  </a:lnTo>
                  <a:lnTo>
                    <a:pt x="9" y="55"/>
                  </a:lnTo>
                  <a:lnTo>
                    <a:pt x="10" y="55"/>
                  </a:lnTo>
                  <a:lnTo>
                    <a:pt x="11" y="56"/>
                  </a:lnTo>
                  <a:lnTo>
                    <a:pt x="10" y="57"/>
                  </a:lnTo>
                  <a:lnTo>
                    <a:pt x="12" y="59"/>
                  </a:lnTo>
                  <a:lnTo>
                    <a:pt x="15" y="60"/>
                  </a:lnTo>
                  <a:lnTo>
                    <a:pt x="17" y="60"/>
                  </a:lnTo>
                  <a:lnTo>
                    <a:pt x="18" y="59"/>
                  </a:lnTo>
                  <a:lnTo>
                    <a:pt x="18" y="58"/>
                  </a:lnTo>
                  <a:lnTo>
                    <a:pt x="19" y="57"/>
                  </a:lnTo>
                  <a:lnTo>
                    <a:pt x="20" y="58"/>
                  </a:lnTo>
                  <a:lnTo>
                    <a:pt x="21" y="59"/>
                  </a:lnTo>
                  <a:lnTo>
                    <a:pt x="22" y="58"/>
                  </a:lnTo>
                  <a:lnTo>
                    <a:pt x="25" y="57"/>
                  </a:lnTo>
                  <a:lnTo>
                    <a:pt x="26" y="55"/>
                  </a:lnTo>
                  <a:lnTo>
                    <a:pt x="27" y="56"/>
                  </a:lnTo>
                  <a:lnTo>
                    <a:pt x="30" y="53"/>
                  </a:lnTo>
                  <a:lnTo>
                    <a:pt x="31" y="54"/>
                  </a:lnTo>
                  <a:lnTo>
                    <a:pt x="33" y="51"/>
                  </a:lnTo>
                  <a:lnTo>
                    <a:pt x="32" y="50"/>
                  </a:lnTo>
                  <a:lnTo>
                    <a:pt x="33" y="48"/>
                  </a:lnTo>
                  <a:lnTo>
                    <a:pt x="35" y="43"/>
                  </a:lnTo>
                  <a:lnTo>
                    <a:pt x="38" y="32"/>
                  </a:lnTo>
                  <a:lnTo>
                    <a:pt x="40" y="33"/>
                  </a:lnTo>
                  <a:lnTo>
                    <a:pt x="40" y="34"/>
                  </a:lnTo>
                  <a:lnTo>
                    <a:pt x="41" y="35"/>
                  </a:lnTo>
                  <a:lnTo>
                    <a:pt x="43" y="34"/>
                  </a:lnTo>
                  <a:lnTo>
                    <a:pt x="44" y="32"/>
                  </a:lnTo>
                  <a:lnTo>
                    <a:pt x="45" y="28"/>
                  </a:lnTo>
                  <a:lnTo>
                    <a:pt x="46" y="27"/>
                  </a:lnTo>
                  <a:lnTo>
                    <a:pt x="48" y="27"/>
                  </a:lnTo>
                  <a:lnTo>
                    <a:pt x="49" y="25"/>
                  </a:lnTo>
                  <a:lnTo>
                    <a:pt x="50" y="25"/>
                  </a:lnTo>
                  <a:lnTo>
                    <a:pt x="51" y="23"/>
                  </a:lnTo>
                  <a:lnTo>
                    <a:pt x="51" y="21"/>
                  </a:lnTo>
                  <a:lnTo>
                    <a:pt x="52" y="20"/>
                  </a:lnTo>
                  <a:lnTo>
                    <a:pt x="52" y="19"/>
                  </a:lnTo>
                  <a:lnTo>
                    <a:pt x="52" y="16"/>
                  </a:lnTo>
                  <a:lnTo>
                    <a:pt x="52" y="15"/>
                  </a:lnTo>
                  <a:lnTo>
                    <a:pt x="53" y="15"/>
                  </a:lnTo>
                  <a:lnTo>
                    <a:pt x="59" y="19"/>
                  </a:lnTo>
                  <a:lnTo>
                    <a:pt x="60" y="19"/>
                  </a:lnTo>
                  <a:lnTo>
                    <a:pt x="61" y="16"/>
                  </a:lnTo>
                  <a:lnTo>
                    <a:pt x="59" y="13"/>
                  </a:lnTo>
                  <a:lnTo>
                    <a:pt x="59" y="12"/>
                  </a:lnTo>
                  <a:lnTo>
                    <a:pt x="58" y="11"/>
                  </a:lnTo>
                  <a:lnTo>
                    <a:pt x="57" y="12"/>
                  </a:lnTo>
                  <a:lnTo>
                    <a:pt x="56" y="11"/>
                  </a:lnTo>
                  <a:lnTo>
                    <a:pt x="55" y="11"/>
                  </a:lnTo>
                  <a:lnTo>
                    <a:pt x="51" y="12"/>
                  </a:lnTo>
                  <a:lnTo>
                    <a:pt x="50" y="13"/>
                  </a:lnTo>
                  <a:lnTo>
                    <a:pt x="49" y="14"/>
                  </a:lnTo>
                  <a:lnTo>
                    <a:pt x="47" y="14"/>
                  </a:lnTo>
                  <a:lnTo>
                    <a:pt x="46" y="13"/>
                  </a:lnTo>
                  <a:lnTo>
                    <a:pt x="46" y="15"/>
                  </a:lnTo>
                  <a:lnTo>
                    <a:pt x="45" y="15"/>
                  </a:lnTo>
                  <a:lnTo>
                    <a:pt x="44" y="17"/>
                  </a:lnTo>
                  <a:lnTo>
                    <a:pt x="42" y="17"/>
                  </a:lnTo>
                  <a:lnTo>
                    <a:pt x="40" y="20"/>
                  </a:lnTo>
                  <a:lnTo>
                    <a:pt x="39" y="20"/>
                  </a:lnTo>
                  <a:lnTo>
                    <a:pt x="38" y="21"/>
                  </a:lnTo>
                  <a:lnTo>
                    <a:pt x="36" y="13"/>
                  </a:lnTo>
                  <a:lnTo>
                    <a:pt x="23" y="15"/>
                  </a:lnTo>
                  <a:lnTo>
                    <a:pt x="21" y="0"/>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20" name="Freeform 19"/>
            <p:cNvSpPr>
              <a:spLocks/>
            </p:cNvSpPr>
            <p:nvPr/>
          </p:nvSpPr>
          <p:spPr bwMode="auto">
            <a:xfrm>
              <a:off x="5621337" y="3641726"/>
              <a:ext cx="693738" cy="609600"/>
            </a:xfrm>
            <a:custGeom>
              <a:avLst/>
              <a:gdLst>
                <a:gd name="T0" fmla="*/ 0 w 67"/>
                <a:gd name="T1" fmla="*/ 2147483647 h 62"/>
                <a:gd name="T2" fmla="*/ 2147483647 w 67"/>
                <a:gd name="T3" fmla="*/ 0 h 62"/>
                <a:gd name="T4" fmla="*/ 2147483647 w 67"/>
                <a:gd name="T5" fmla="*/ 2147483647 h 62"/>
                <a:gd name="T6" fmla="*/ 2147483647 w 67"/>
                <a:gd name="T7" fmla="*/ 2147483647 h 62"/>
                <a:gd name="T8" fmla="*/ 2147483647 w 67"/>
                <a:gd name="T9" fmla="*/ 2147483647 h 62"/>
                <a:gd name="T10" fmla="*/ 2147483647 w 67"/>
                <a:gd name="T11" fmla="*/ 2147483647 h 62"/>
                <a:gd name="T12" fmla="*/ 2147483647 w 67"/>
                <a:gd name="T13" fmla="*/ 2147483647 h 62"/>
                <a:gd name="T14" fmla="*/ 2147483647 w 67"/>
                <a:gd name="T15" fmla="*/ 2147483647 h 62"/>
                <a:gd name="T16" fmla="*/ 2147483647 w 67"/>
                <a:gd name="T17" fmla="*/ 2147483647 h 62"/>
                <a:gd name="T18" fmla="*/ 2147483647 w 67"/>
                <a:gd name="T19" fmla="*/ 2147483647 h 62"/>
                <a:gd name="T20" fmla="*/ 2147483647 w 67"/>
                <a:gd name="T21" fmla="*/ 2147483647 h 62"/>
                <a:gd name="T22" fmla="*/ 2147483647 w 67"/>
                <a:gd name="T23" fmla="*/ 2147483647 h 62"/>
                <a:gd name="T24" fmla="*/ 2147483647 w 67"/>
                <a:gd name="T25" fmla="*/ 2147483647 h 62"/>
                <a:gd name="T26" fmla="*/ 2147483647 w 67"/>
                <a:gd name="T27" fmla="*/ 2147483647 h 62"/>
                <a:gd name="T28" fmla="*/ 2147483647 w 67"/>
                <a:gd name="T29" fmla="*/ 2147483647 h 62"/>
                <a:gd name="T30" fmla="*/ 2147483647 w 67"/>
                <a:gd name="T31" fmla="*/ 2147483647 h 62"/>
                <a:gd name="T32" fmla="*/ 2147483647 w 67"/>
                <a:gd name="T33" fmla="*/ 2147483647 h 62"/>
                <a:gd name="T34" fmla="*/ 2147483647 w 67"/>
                <a:gd name="T35" fmla="*/ 2147483647 h 62"/>
                <a:gd name="T36" fmla="*/ 2147483647 w 67"/>
                <a:gd name="T37" fmla="*/ 2147483647 h 62"/>
                <a:gd name="T38" fmla="*/ 2147483647 w 67"/>
                <a:gd name="T39" fmla="*/ 2147483647 h 62"/>
                <a:gd name="T40" fmla="*/ 2147483647 w 67"/>
                <a:gd name="T41" fmla="*/ 2147483647 h 62"/>
                <a:gd name="T42" fmla="*/ 2147483647 w 67"/>
                <a:gd name="T43" fmla="*/ 2147483647 h 62"/>
                <a:gd name="T44" fmla="*/ 2147483647 w 67"/>
                <a:gd name="T45" fmla="*/ 2147483647 h 62"/>
                <a:gd name="T46" fmla="*/ 2147483647 w 67"/>
                <a:gd name="T47" fmla="*/ 2147483647 h 62"/>
                <a:gd name="T48" fmla="*/ 2147483647 w 67"/>
                <a:gd name="T49" fmla="*/ 2147483647 h 62"/>
                <a:gd name="T50" fmla="*/ 2147483647 w 67"/>
                <a:gd name="T51" fmla="*/ 2147483647 h 62"/>
                <a:gd name="T52" fmla="*/ 2147483647 w 67"/>
                <a:gd name="T53" fmla="*/ 2147483647 h 62"/>
                <a:gd name="T54" fmla="*/ 2147483647 w 67"/>
                <a:gd name="T55" fmla="*/ 2147483647 h 62"/>
                <a:gd name="T56" fmla="*/ 2147483647 w 67"/>
                <a:gd name="T57" fmla="*/ 2147483647 h 62"/>
                <a:gd name="T58" fmla="*/ 2147483647 w 67"/>
                <a:gd name="T59" fmla="*/ 2147483647 h 62"/>
                <a:gd name="T60" fmla="*/ 2147483647 w 67"/>
                <a:gd name="T61" fmla="*/ 2147483647 h 62"/>
                <a:gd name="T62" fmla="*/ 2147483647 w 67"/>
                <a:gd name="T63" fmla="*/ 2147483647 h 62"/>
                <a:gd name="T64" fmla="*/ 2147483647 w 67"/>
                <a:gd name="T65" fmla="*/ 2147483647 h 62"/>
                <a:gd name="T66" fmla="*/ 2147483647 w 67"/>
                <a:gd name="T67" fmla="*/ 2147483647 h 62"/>
                <a:gd name="T68" fmla="*/ 2147483647 w 67"/>
                <a:gd name="T69" fmla="*/ 2147483647 h 62"/>
                <a:gd name="T70" fmla="*/ 2147483647 w 67"/>
                <a:gd name="T71" fmla="*/ 2147483647 h 62"/>
                <a:gd name="T72" fmla="*/ 2147483647 w 67"/>
                <a:gd name="T73" fmla="*/ 2147483647 h 62"/>
                <a:gd name="T74" fmla="*/ 2147483647 w 67"/>
                <a:gd name="T75" fmla="*/ 2147483647 h 62"/>
                <a:gd name="T76" fmla="*/ 2147483647 w 67"/>
                <a:gd name="T77" fmla="*/ 2147483647 h 62"/>
                <a:gd name="T78" fmla="*/ 2147483647 w 67"/>
                <a:gd name="T79" fmla="*/ 2147483647 h 62"/>
                <a:gd name="T80" fmla="*/ 2147483647 w 67"/>
                <a:gd name="T81" fmla="*/ 2147483647 h 62"/>
                <a:gd name="T82" fmla="*/ 2147483647 w 67"/>
                <a:gd name="T83" fmla="*/ 2147483647 h 62"/>
                <a:gd name="T84" fmla="*/ 2147483647 w 67"/>
                <a:gd name="T85" fmla="*/ 2147483647 h 62"/>
                <a:gd name="T86" fmla="*/ 2147483647 w 67"/>
                <a:gd name="T87" fmla="*/ 2147483647 h 62"/>
                <a:gd name="T88" fmla="*/ 2147483647 w 67"/>
                <a:gd name="T89" fmla="*/ 2147483647 h 62"/>
                <a:gd name="T90" fmla="*/ 2147483647 w 67"/>
                <a:gd name="T91" fmla="*/ 2147483647 h 62"/>
                <a:gd name="T92" fmla="*/ 2147483647 w 67"/>
                <a:gd name="T93" fmla="*/ 2147483647 h 62"/>
                <a:gd name="T94" fmla="*/ 2147483647 w 67"/>
                <a:gd name="T95" fmla="*/ 2147483647 h 62"/>
                <a:gd name="T96" fmla="*/ 0 w 67"/>
                <a:gd name="T97" fmla="*/ 2147483647 h 62"/>
                <a:gd name="T98" fmla="*/ 0 w 67"/>
                <a:gd name="T99" fmla="*/ 2147483647 h 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7"/>
                <a:gd name="T151" fmla="*/ 0 h 62"/>
                <a:gd name="T152" fmla="*/ 67 w 67"/>
                <a:gd name="T153" fmla="*/ 62 h 6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7" h="62">
                  <a:moveTo>
                    <a:pt x="0" y="3"/>
                  </a:moveTo>
                  <a:lnTo>
                    <a:pt x="60" y="0"/>
                  </a:lnTo>
                  <a:lnTo>
                    <a:pt x="60" y="1"/>
                  </a:lnTo>
                  <a:lnTo>
                    <a:pt x="61" y="2"/>
                  </a:lnTo>
                  <a:lnTo>
                    <a:pt x="62" y="3"/>
                  </a:lnTo>
                  <a:lnTo>
                    <a:pt x="61" y="5"/>
                  </a:lnTo>
                  <a:lnTo>
                    <a:pt x="60" y="6"/>
                  </a:lnTo>
                  <a:lnTo>
                    <a:pt x="58" y="8"/>
                  </a:lnTo>
                  <a:lnTo>
                    <a:pt x="58" y="9"/>
                  </a:lnTo>
                  <a:lnTo>
                    <a:pt x="67" y="9"/>
                  </a:lnTo>
                  <a:lnTo>
                    <a:pt x="67" y="10"/>
                  </a:lnTo>
                  <a:lnTo>
                    <a:pt x="66" y="12"/>
                  </a:lnTo>
                  <a:lnTo>
                    <a:pt x="65" y="13"/>
                  </a:lnTo>
                  <a:lnTo>
                    <a:pt x="64" y="17"/>
                  </a:lnTo>
                  <a:lnTo>
                    <a:pt x="62" y="19"/>
                  </a:lnTo>
                  <a:lnTo>
                    <a:pt x="62" y="22"/>
                  </a:lnTo>
                  <a:lnTo>
                    <a:pt x="62" y="25"/>
                  </a:lnTo>
                  <a:lnTo>
                    <a:pt x="60" y="26"/>
                  </a:lnTo>
                  <a:lnTo>
                    <a:pt x="60" y="27"/>
                  </a:lnTo>
                  <a:lnTo>
                    <a:pt x="57" y="29"/>
                  </a:lnTo>
                  <a:lnTo>
                    <a:pt x="57" y="32"/>
                  </a:lnTo>
                  <a:lnTo>
                    <a:pt x="57" y="35"/>
                  </a:lnTo>
                  <a:lnTo>
                    <a:pt x="56" y="36"/>
                  </a:lnTo>
                  <a:lnTo>
                    <a:pt x="54" y="38"/>
                  </a:lnTo>
                  <a:lnTo>
                    <a:pt x="52" y="40"/>
                  </a:lnTo>
                  <a:lnTo>
                    <a:pt x="51" y="41"/>
                  </a:lnTo>
                  <a:lnTo>
                    <a:pt x="51" y="43"/>
                  </a:lnTo>
                  <a:lnTo>
                    <a:pt x="50" y="45"/>
                  </a:lnTo>
                  <a:lnTo>
                    <a:pt x="50" y="46"/>
                  </a:lnTo>
                  <a:lnTo>
                    <a:pt x="49" y="49"/>
                  </a:lnTo>
                  <a:lnTo>
                    <a:pt x="48" y="51"/>
                  </a:lnTo>
                  <a:lnTo>
                    <a:pt x="49" y="54"/>
                  </a:lnTo>
                  <a:lnTo>
                    <a:pt x="50" y="55"/>
                  </a:lnTo>
                  <a:lnTo>
                    <a:pt x="50" y="57"/>
                  </a:lnTo>
                  <a:lnTo>
                    <a:pt x="50" y="58"/>
                  </a:lnTo>
                  <a:lnTo>
                    <a:pt x="49" y="60"/>
                  </a:lnTo>
                  <a:lnTo>
                    <a:pt x="50" y="61"/>
                  </a:lnTo>
                  <a:lnTo>
                    <a:pt x="8" y="62"/>
                  </a:lnTo>
                  <a:lnTo>
                    <a:pt x="8" y="53"/>
                  </a:lnTo>
                  <a:lnTo>
                    <a:pt x="6" y="52"/>
                  </a:lnTo>
                  <a:lnTo>
                    <a:pt x="4" y="53"/>
                  </a:lnTo>
                  <a:lnTo>
                    <a:pt x="2" y="51"/>
                  </a:lnTo>
                  <a:lnTo>
                    <a:pt x="2" y="22"/>
                  </a:lnTo>
                  <a:lnTo>
                    <a:pt x="0" y="3"/>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21" name="Freeform 20"/>
            <p:cNvSpPr>
              <a:spLocks/>
            </p:cNvSpPr>
            <p:nvPr/>
          </p:nvSpPr>
          <p:spPr bwMode="auto">
            <a:xfrm>
              <a:off x="1700212" y="2244726"/>
              <a:ext cx="1116013" cy="1811337"/>
            </a:xfrm>
            <a:custGeom>
              <a:avLst/>
              <a:gdLst>
                <a:gd name="T0" fmla="*/ 312 w 108"/>
                <a:gd name="T1" fmla="*/ 873 h 184"/>
                <a:gd name="T2" fmla="*/ 312 w 108"/>
                <a:gd name="T3" fmla="*/ 863 h 184"/>
                <a:gd name="T4" fmla="*/ 307 w 108"/>
                <a:gd name="T5" fmla="*/ 853 h 184"/>
                <a:gd name="T6" fmla="*/ 292 w 108"/>
                <a:gd name="T7" fmla="*/ 795 h 184"/>
                <a:gd name="T8" fmla="*/ 256 w 108"/>
                <a:gd name="T9" fmla="*/ 761 h 184"/>
                <a:gd name="T10" fmla="*/ 246 w 108"/>
                <a:gd name="T11" fmla="*/ 746 h 184"/>
                <a:gd name="T12" fmla="*/ 236 w 108"/>
                <a:gd name="T13" fmla="*/ 731 h 184"/>
                <a:gd name="T14" fmla="*/ 200 w 108"/>
                <a:gd name="T15" fmla="*/ 717 h 184"/>
                <a:gd name="T16" fmla="*/ 169 w 108"/>
                <a:gd name="T17" fmla="*/ 687 h 184"/>
                <a:gd name="T18" fmla="*/ 113 w 108"/>
                <a:gd name="T19" fmla="*/ 663 h 184"/>
                <a:gd name="T20" fmla="*/ 113 w 108"/>
                <a:gd name="T21" fmla="*/ 644 h 184"/>
                <a:gd name="T22" fmla="*/ 118 w 108"/>
                <a:gd name="T23" fmla="*/ 619 h 184"/>
                <a:gd name="T24" fmla="*/ 108 w 108"/>
                <a:gd name="T25" fmla="*/ 595 h 184"/>
                <a:gd name="T26" fmla="*/ 113 w 108"/>
                <a:gd name="T27" fmla="*/ 585 h 184"/>
                <a:gd name="T28" fmla="*/ 82 w 108"/>
                <a:gd name="T29" fmla="*/ 531 h 184"/>
                <a:gd name="T30" fmla="*/ 61 w 108"/>
                <a:gd name="T31" fmla="*/ 497 h 184"/>
                <a:gd name="T32" fmla="*/ 72 w 108"/>
                <a:gd name="T33" fmla="*/ 468 h 184"/>
                <a:gd name="T34" fmla="*/ 72 w 108"/>
                <a:gd name="T35" fmla="*/ 444 h 184"/>
                <a:gd name="T36" fmla="*/ 46 w 108"/>
                <a:gd name="T37" fmla="*/ 419 h 184"/>
                <a:gd name="T38" fmla="*/ 46 w 108"/>
                <a:gd name="T39" fmla="*/ 380 h 184"/>
                <a:gd name="T40" fmla="*/ 56 w 108"/>
                <a:gd name="T41" fmla="*/ 366 h 184"/>
                <a:gd name="T42" fmla="*/ 61 w 108"/>
                <a:gd name="T43" fmla="*/ 385 h 184"/>
                <a:gd name="T44" fmla="*/ 77 w 108"/>
                <a:gd name="T45" fmla="*/ 380 h 184"/>
                <a:gd name="T46" fmla="*/ 72 w 108"/>
                <a:gd name="T47" fmla="*/ 346 h 184"/>
                <a:gd name="T48" fmla="*/ 61 w 108"/>
                <a:gd name="T49" fmla="*/ 356 h 184"/>
                <a:gd name="T50" fmla="*/ 36 w 108"/>
                <a:gd name="T51" fmla="*/ 341 h 184"/>
                <a:gd name="T52" fmla="*/ 31 w 108"/>
                <a:gd name="T53" fmla="*/ 297 h 184"/>
                <a:gd name="T54" fmla="*/ 5 w 108"/>
                <a:gd name="T55" fmla="*/ 249 h 184"/>
                <a:gd name="T56" fmla="*/ 5 w 108"/>
                <a:gd name="T57" fmla="*/ 224 h 184"/>
                <a:gd name="T58" fmla="*/ 20 w 108"/>
                <a:gd name="T59" fmla="*/ 195 h 184"/>
                <a:gd name="T60" fmla="*/ 10 w 108"/>
                <a:gd name="T61" fmla="*/ 156 h 184"/>
                <a:gd name="T62" fmla="*/ 0 w 108"/>
                <a:gd name="T63" fmla="*/ 136 h 184"/>
                <a:gd name="T64" fmla="*/ 0 w 108"/>
                <a:gd name="T65" fmla="*/ 117 h 184"/>
                <a:gd name="T66" fmla="*/ 31 w 108"/>
                <a:gd name="T67" fmla="*/ 73 h 184"/>
                <a:gd name="T68" fmla="*/ 46 w 108"/>
                <a:gd name="T69" fmla="*/ 49 h 184"/>
                <a:gd name="T70" fmla="*/ 46 w 108"/>
                <a:gd name="T71" fmla="*/ 5 h 184"/>
                <a:gd name="T72" fmla="*/ 246 w 108"/>
                <a:gd name="T73" fmla="*/ 312 h 184"/>
                <a:gd name="T74" fmla="*/ 533 w 108"/>
                <a:gd name="T75" fmla="*/ 726 h 184"/>
                <a:gd name="T76" fmla="*/ 538 w 108"/>
                <a:gd name="T77" fmla="*/ 746 h 184"/>
                <a:gd name="T78" fmla="*/ 543 w 108"/>
                <a:gd name="T79" fmla="*/ 765 h 184"/>
                <a:gd name="T80" fmla="*/ 548 w 108"/>
                <a:gd name="T81" fmla="*/ 780 h 184"/>
                <a:gd name="T82" fmla="*/ 527 w 108"/>
                <a:gd name="T83" fmla="*/ 790 h 184"/>
                <a:gd name="T84" fmla="*/ 502 w 108"/>
                <a:gd name="T85" fmla="*/ 839 h 184"/>
                <a:gd name="T86" fmla="*/ 497 w 108"/>
                <a:gd name="T87" fmla="*/ 848 h 184"/>
                <a:gd name="T88" fmla="*/ 492 w 108"/>
                <a:gd name="T89" fmla="*/ 868 h 184"/>
                <a:gd name="T90" fmla="*/ 502 w 108"/>
                <a:gd name="T91" fmla="*/ 882 h 184"/>
                <a:gd name="T92" fmla="*/ 492 w 108"/>
                <a:gd name="T93" fmla="*/ 897 h 1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8"/>
                <a:gd name="T142" fmla="*/ 0 h 184"/>
                <a:gd name="T143" fmla="*/ 108 w 108"/>
                <a:gd name="T144" fmla="*/ 184 h 1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8" h="184">
                  <a:moveTo>
                    <a:pt x="94" y="183"/>
                  </a:moveTo>
                  <a:lnTo>
                    <a:pt x="61" y="180"/>
                  </a:lnTo>
                  <a:lnTo>
                    <a:pt x="61" y="179"/>
                  </a:lnTo>
                  <a:lnTo>
                    <a:pt x="60" y="178"/>
                  </a:lnTo>
                  <a:lnTo>
                    <a:pt x="60" y="177"/>
                  </a:lnTo>
                  <a:lnTo>
                    <a:pt x="61" y="177"/>
                  </a:lnTo>
                  <a:lnTo>
                    <a:pt x="60" y="176"/>
                  </a:lnTo>
                  <a:lnTo>
                    <a:pt x="60" y="175"/>
                  </a:lnTo>
                  <a:lnTo>
                    <a:pt x="60" y="174"/>
                  </a:lnTo>
                  <a:lnTo>
                    <a:pt x="60" y="169"/>
                  </a:lnTo>
                  <a:lnTo>
                    <a:pt x="57" y="163"/>
                  </a:lnTo>
                  <a:lnTo>
                    <a:pt x="55" y="161"/>
                  </a:lnTo>
                  <a:lnTo>
                    <a:pt x="54" y="159"/>
                  </a:lnTo>
                  <a:lnTo>
                    <a:pt x="50" y="156"/>
                  </a:lnTo>
                  <a:lnTo>
                    <a:pt x="48" y="156"/>
                  </a:lnTo>
                  <a:lnTo>
                    <a:pt x="47" y="155"/>
                  </a:lnTo>
                  <a:lnTo>
                    <a:pt x="48" y="153"/>
                  </a:lnTo>
                  <a:lnTo>
                    <a:pt x="48" y="152"/>
                  </a:lnTo>
                  <a:lnTo>
                    <a:pt x="48" y="151"/>
                  </a:lnTo>
                  <a:lnTo>
                    <a:pt x="46" y="150"/>
                  </a:lnTo>
                  <a:lnTo>
                    <a:pt x="43" y="149"/>
                  </a:lnTo>
                  <a:lnTo>
                    <a:pt x="41" y="149"/>
                  </a:lnTo>
                  <a:lnTo>
                    <a:pt x="39" y="147"/>
                  </a:lnTo>
                  <a:lnTo>
                    <a:pt x="37" y="143"/>
                  </a:lnTo>
                  <a:lnTo>
                    <a:pt x="35" y="141"/>
                  </a:lnTo>
                  <a:lnTo>
                    <a:pt x="33" y="141"/>
                  </a:lnTo>
                  <a:lnTo>
                    <a:pt x="27" y="138"/>
                  </a:lnTo>
                  <a:lnTo>
                    <a:pt x="25" y="138"/>
                  </a:lnTo>
                  <a:lnTo>
                    <a:pt x="22" y="136"/>
                  </a:lnTo>
                  <a:lnTo>
                    <a:pt x="21" y="135"/>
                  </a:lnTo>
                  <a:lnTo>
                    <a:pt x="21" y="133"/>
                  </a:lnTo>
                  <a:lnTo>
                    <a:pt x="22" y="132"/>
                  </a:lnTo>
                  <a:lnTo>
                    <a:pt x="22" y="129"/>
                  </a:lnTo>
                  <a:lnTo>
                    <a:pt x="23" y="128"/>
                  </a:lnTo>
                  <a:lnTo>
                    <a:pt x="23" y="127"/>
                  </a:lnTo>
                  <a:lnTo>
                    <a:pt x="22" y="124"/>
                  </a:lnTo>
                  <a:lnTo>
                    <a:pt x="21" y="124"/>
                  </a:lnTo>
                  <a:lnTo>
                    <a:pt x="21" y="122"/>
                  </a:lnTo>
                  <a:lnTo>
                    <a:pt x="21" y="121"/>
                  </a:lnTo>
                  <a:lnTo>
                    <a:pt x="22" y="120"/>
                  </a:lnTo>
                  <a:lnTo>
                    <a:pt x="20" y="118"/>
                  </a:lnTo>
                  <a:lnTo>
                    <a:pt x="16" y="111"/>
                  </a:lnTo>
                  <a:lnTo>
                    <a:pt x="16" y="109"/>
                  </a:lnTo>
                  <a:lnTo>
                    <a:pt x="15" y="107"/>
                  </a:lnTo>
                  <a:lnTo>
                    <a:pt x="15" y="106"/>
                  </a:lnTo>
                  <a:lnTo>
                    <a:pt x="12" y="102"/>
                  </a:lnTo>
                  <a:lnTo>
                    <a:pt x="12" y="97"/>
                  </a:lnTo>
                  <a:lnTo>
                    <a:pt x="13" y="96"/>
                  </a:lnTo>
                  <a:lnTo>
                    <a:pt x="14" y="96"/>
                  </a:lnTo>
                  <a:lnTo>
                    <a:pt x="15" y="95"/>
                  </a:lnTo>
                  <a:lnTo>
                    <a:pt x="15" y="92"/>
                  </a:lnTo>
                  <a:lnTo>
                    <a:pt x="14" y="91"/>
                  </a:lnTo>
                  <a:lnTo>
                    <a:pt x="12" y="90"/>
                  </a:lnTo>
                  <a:lnTo>
                    <a:pt x="10" y="88"/>
                  </a:lnTo>
                  <a:lnTo>
                    <a:pt x="9" y="86"/>
                  </a:lnTo>
                  <a:lnTo>
                    <a:pt x="9" y="80"/>
                  </a:lnTo>
                  <a:lnTo>
                    <a:pt x="10" y="79"/>
                  </a:lnTo>
                  <a:lnTo>
                    <a:pt x="9" y="78"/>
                  </a:lnTo>
                  <a:lnTo>
                    <a:pt x="10" y="78"/>
                  </a:lnTo>
                  <a:lnTo>
                    <a:pt x="10" y="75"/>
                  </a:lnTo>
                  <a:lnTo>
                    <a:pt x="11" y="75"/>
                  </a:lnTo>
                  <a:lnTo>
                    <a:pt x="12" y="76"/>
                  </a:lnTo>
                  <a:lnTo>
                    <a:pt x="12" y="78"/>
                  </a:lnTo>
                  <a:lnTo>
                    <a:pt x="12" y="79"/>
                  </a:lnTo>
                  <a:lnTo>
                    <a:pt x="14" y="80"/>
                  </a:lnTo>
                  <a:lnTo>
                    <a:pt x="14" y="79"/>
                  </a:lnTo>
                  <a:lnTo>
                    <a:pt x="15" y="78"/>
                  </a:lnTo>
                  <a:lnTo>
                    <a:pt x="14" y="75"/>
                  </a:lnTo>
                  <a:lnTo>
                    <a:pt x="13" y="73"/>
                  </a:lnTo>
                  <a:lnTo>
                    <a:pt x="14" y="71"/>
                  </a:lnTo>
                  <a:lnTo>
                    <a:pt x="13" y="70"/>
                  </a:lnTo>
                  <a:lnTo>
                    <a:pt x="12" y="72"/>
                  </a:lnTo>
                  <a:lnTo>
                    <a:pt x="12" y="73"/>
                  </a:lnTo>
                  <a:lnTo>
                    <a:pt x="11" y="74"/>
                  </a:lnTo>
                  <a:lnTo>
                    <a:pt x="9" y="73"/>
                  </a:lnTo>
                  <a:lnTo>
                    <a:pt x="7" y="70"/>
                  </a:lnTo>
                  <a:lnTo>
                    <a:pt x="5" y="69"/>
                  </a:lnTo>
                  <a:lnTo>
                    <a:pt x="6" y="68"/>
                  </a:lnTo>
                  <a:lnTo>
                    <a:pt x="6" y="61"/>
                  </a:lnTo>
                  <a:lnTo>
                    <a:pt x="4" y="59"/>
                  </a:lnTo>
                  <a:lnTo>
                    <a:pt x="3" y="56"/>
                  </a:lnTo>
                  <a:lnTo>
                    <a:pt x="1" y="51"/>
                  </a:lnTo>
                  <a:lnTo>
                    <a:pt x="2" y="49"/>
                  </a:lnTo>
                  <a:lnTo>
                    <a:pt x="1" y="48"/>
                  </a:lnTo>
                  <a:lnTo>
                    <a:pt x="1" y="46"/>
                  </a:lnTo>
                  <a:lnTo>
                    <a:pt x="2" y="43"/>
                  </a:lnTo>
                  <a:lnTo>
                    <a:pt x="3" y="41"/>
                  </a:lnTo>
                  <a:lnTo>
                    <a:pt x="4" y="40"/>
                  </a:lnTo>
                  <a:lnTo>
                    <a:pt x="3" y="36"/>
                  </a:lnTo>
                  <a:lnTo>
                    <a:pt x="2" y="33"/>
                  </a:lnTo>
                  <a:lnTo>
                    <a:pt x="2" y="32"/>
                  </a:lnTo>
                  <a:lnTo>
                    <a:pt x="1" y="31"/>
                  </a:lnTo>
                  <a:lnTo>
                    <a:pt x="0" y="30"/>
                  </a:lnTo>
                  <a:lnTo>
                    <a:pt x="0" y="28"/>
                  </a:lnTo>
                  <a:lnTo>
                    <a:pt x="0" y="26"/>
                  </a:lnTo>
                  <a:lnTo>
                    <a:pt x="0" y="24"/>
                  </a:lnTo>
                  <a:lnTo>
                    <a:pt x="2" y="21"/>
                  </a:lnTo>
                  <a:lnTo>
                    <a:pt x="6" y="16"/>
                  </a:lnTo>
                  <a:lnTo>
                    <a:pt x="6" y="15"/>
                  </a:lnTo>
                  <a:lnTo>
                    <a:pt x="7" y="13"/>
                  </a:lnTo>
                  <a:lnTo>
                    <a:pt x="8" y="12"/>
                  </a:lnTo>
                  <a:lnTo>
                    <a:pt x="9" y="10"/>
                  </a:lnTo>
                  <a:lnTo>
                    <a:pt x="9" y="5"/>
                  </a:lnTo>
                  <a:lnTo>
                    <a:pt x="8" y="3"/>
                  </a:lnTo>
                  <a:lnTo>
                    <a:pt x="9" y="1"/>
                  </a:lnTo>
                  <a:lnTo>
                    <a:pt x="10" y="0"/>
                  </a:lnTo>
                  <a:lnTo>
                    <a:pt x="61" y="13"/>
                  </a:lnTo>
                  <a:lnTo>
                    <a:pt x="48" y="64"/>
                  </a:lnTo>
                  <a:lnTo>
                    <a:pt x="104" y="146"/>
                  </a:lnTo>
                  <a:lnTo>
                    <a:pt x="104" y="148"/>
                  </a:lnTo>
                  <a:lnTo>
                    <a:pt x="104" y="149"/>
                  </a:lnTo>
                  <a:lnTo>
                    <a:pt x="104" y="150"/>
                  </a:lnTo>
                  <a:lnTo>
                    <a:pt x="105" y="152"/>
                  </a:lnTo>
                  <a:lnTo>
                    <a:pt x="105" y="153"/>
                  </a:lnTo>
                  <a:lnTo>
                    <a:pt x="105" y="155"/>
                  </a:lnTo>
                  <a:lnTo>
                    <a:pt x="106" y="157"/>
                  </a:lnTo>
                  <a:lnTo>
                    <a:pt x="107" y="158"/>
                  </a:lnTo>
                  <a:lnTo>
                    <a:pt x="108" y="160"/>
                  </a:lnTo>
                  <a:lnTo>
                    <a:pt x="107" y="160"/>
                  </a:lnTo>
                  <a:lnTo>
                    <a:pt x="105" y="161"/>
                  </a:lnTo>
                  <a:lnTo>
                    <a:pt x="103" y="162"/>
                  </a:lnTo>
                  <a:lnTo>
                    <a:pt x="102" y="164"/>
                  </a:lnTo>
                  <a:lnTo>
                    <a:pt x="100" y="169"/>
                  </a:lnTo>
                  <a:lnTo>
                    <a:pt x="98" y="172"/>
                  </a:lnTo>
                  <a:lnTo>
                    <a:pt x="96" y="172"/>
                  </a:lnTo>
                  <a:lnTo>
                    <a:pt x="96" y="173"/>
                  </a:lnTo>
                  <a:lnTo>
                    <a:pt x="97" y="174"/>
                  </a:lnTo>
                  <a:lnTo>
                    <a:pt x="96" y="175"/>
                  </a:lnTo>
                  <a:lnTo>
                    <a:pt x="96" y="177"/>
                  </a:lnTo>
                  <a:lnTo>
                    <a:pt x="96" y="178"/>
                  </a:lnTo>
                  <a:lnTo>
                    <a:pt x="98" y="180"/>
                  </a:lnTo>
                  <a:lnTo>
                    <a:pt x="99" y="181"/>
                  </a:lnTo>
                  <a:lnTo>
                    <a:pt x="98" y="181"/>
                  </a:lnTo>
                  <a:lnTo>
                    <a:pt x="98" y="183"/>
                  </a:lnTo>
                  <a:lnTo>
                    <a:pt x="97" y="184"/>
                  </a:lnTo>
                  <a:lnTo>
                    <a:pt x="96" y="184"/>
                  </a:lnTo>
                  <a:lnTo>
                    <a:pt x="94" y="183"/>
                  </a:lnTo>
                  <a:close/>
                </a:path>
              </a:pathLst>
            </a:custGeom>
            <a:solidFill>
              <a:srgbClr val="FF8000"/>
            </a:solid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solidFill>
                  <a:srgbClr val="FF9900"/>
                </a:solidFill>
                <a:latin typeface="+mn-lt"/>
                <a:ea typeface="+mn-ea"/>
                <a:cs typeface="+mn-cs"/>
              </a:endParaRPr>
            </a:p>
          </p:txBody>
        </p:sp>
        <p:sp>
          <p:nvSpPr>
            <p:cNvPr id="22" name="Freeform 21"/>
            <p:cNvSpPr>
              <a:spLocks/>
            </p:cNvSpPr>
            <p:nvPr/>
          </p:nvSpPr>
          <p:spPr bwMode="auto">
            <a:xfrm>
              <a:off x="3446462" y="2105026"/>
              <a:ext cx="974725" cy="769937"/>
            </a:xfrm>
            <a:custGeom>
              <a:avLst/>
              <a:gdLst>
                <a:gd name="T0" fmla="*/ 2147483647 w 94"/>
                <a:gd name="T1" fmla="*/ 2147483647 h 78"/>
                <a:gd name="T2" fmla="*/ 2147483647 w 94"/>
                <a:gd name="T3" fmla="*/ 2147483647 h 78"/>
                <a:gd name="T4" fmla="*/ 2147483647 w 94"/>
                <a:gd name="T5" fmla="*/ 2147483647 h 78"/>
                <a:gd name="T6" fmla="*/ 2147483647 w 94"/>
                <a:gd name="T7" fmla="*/ 0 h 78"/>
                <a:gd name="T8" fmla="*/ 2147483647 w 94"/>
                <a:gd name="T9" fmla="*/ 2147483647 h 78"/>
                <a:gd name="T10" fmla="*/ 2147483647 w 94"/>
                <a:gd name="T11" fmla="*/ 2147483647 h 78"/>
                <a:gd name="T12" fmla="*/ 2147483647 w 94"/>
                <a:gd name="T13" fmla="*/ 2147483647 h 78"/>
                <a:gd name="T14" fmla="*/ 0 w 94"/>
                <a:gd name="T15" fmla="*/ 2147483647 h 78"/>
                <a:gd name="T16" fmla="*/ 2147483647 w 94"/>
                <a:gd name="T17" fmla="*/ 2147483647 h 78"/>
                <a:gd name="T18" fmla="*/ 2147483647 w 94"/>
                <a:gd name="T19" fmla="*/ 2147483647 h 78"/>
                <a:gd name="T20" fmla="*/ 2147483647 w 94"/>
                <a:gd name="T21" fmla="*/ 2147483647 h 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78"/>
                <a:gd name="T35" fmla="*/ 94 w 94"/>
                <a:gd name="T36" fmla="*/ 78 h 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78">
                  <a:moveTo>
                    <a:pt x="88" y="78"/>
                  </a:moveTo>
                  <a:lnTo>
                    <a:pt x="91" y="44"/>
                  </a:lnTo>
                  <a:lnTo>
                    <a:pt x="94" y="10"/>
                  </a:lnTo>
                  <a:lnTo>
                    <a:pt x="10" y="0"/>
                  </a:lnTo>
                  <a:lnTo>
                    <a:pt x="9" y="8"/>
                  </a:lnTo>
                  <a:lnTo>
                    <a:pt x="3" y="50"/>
                  </a:lnTo>
                  <a:lnTo>
                    <a:pt x="2" y="50"/>
                  </a:lnTo>
                  <a:lnTo>
                    <a:pt x="0" y="67"/>
                  </a:lnTo>
                  <a:lnTo>
                    <a:pt x="25" y="71"/>
                  </a:lnTo>
                  <a:lnTo>
                    <a:pt x="88" y="78"/>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23" name="Freeform 22"/>
            <p:cNvSpPr>
              <a:spLocks/>
            </p:cNvSpPr>
            <p:nvPr/>
          </p:nvSpPr>
          <p:spPr bwMode="auto">
            <a:xfrm>
              <a:off x="3603625" y="2806701"/>
              <a:ext cx="1025525" cy="757237"/>
            </a:xfrm>
            <a:custGeom>
              <a:avLst/>
              <a:gdLst>
                <a:gd name="T0" fmla="*/ 0 w 99"/>
                <a:gd name="T1" fmla="*/ 2147483647 h 77"/>
                <a:gd name="T2" fmla="*/ 2147483647 w 99"/>
                <a:gd name="T3" fmla="*/ 0 h 77"/>
                <a:gd name="T4" fmla="*/ 2147483647 w 99"/>
                <a:gd name="T5" fmla="*/ 2147483647 h 77"/>
                <a:gd name="T6" fmla="*/ 2147483647 w 99"/>
                <a:gd name="T7" fmla="*/ 2147483647 h 77"/>
                <a:gd name="T8" fmla="*/ 2147483647 w 99"/>
                <a:gd name="T9" fmla="*/ 2147483647 h 77"/>
                <a:gd name="T10" fmla="*/ 2147483647 w 99"/>
                <a:gd name="T11" fmla="*/ 2147483647 h 77"/>
                <a:gd name="T12" fmla="*/ 2147483647 w 99"/>
                <a:gd name="T13" fmla="*/ 2147483647 h 77"/>
                <a:gd name="T14" fmla="*/ 0 w 99"/>
                <a:gd name="T15" fmla="*/ 2147483647 h 77"/>
                <a:gd name="T16" fmla="*/ 0 w 99"/>
                <a:gd name="T17" fmla="*/ 2147483647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77"/>
                <a:gd name="T29" fmla="*/ 99 w 99"/>
                <a:gd name="T30" fmla="*/ 77 h 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77">
                  <a:moveTo>
                    <a:pt x="0" y="67"/>
                  </a:moveTo>
                  <a:lnTo>
                    <a:pt x="10" y="0"/>
                  </a:lnTo>
                  <a:lnTo>
                    <a:pt x="73" y="7"/>
                  </a:lnTo>
                  <a:lnTo>
                    <a:pt x="99" y="9"/>
                  </a:lnTo>
                  <a:lnTo>
                    <a:pt x="98" y="26"/>
                  </a:lnTo>
                  <a:lnTo>
                    <a:pt x="95" y="77"/>
                  </a:lnTo>
                  <a:lnTo>
                    <a:pt x="82" y="76"/>
                  </a:lnTo>
                  <a:lnTo>
                    <a:pt x="0" y="67"/>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24" name="Freeform 23"/>
            <p:cNvSpPr>
              <a:spLocks/>
            </p:cNvSpPr>
            <p:nvPr/>
          </p:nvSpPr>
          <p:spPr bwMode="auto">
            <a:xfrm>
              <a:off x="3470275" y="3463926"/>
              <a:ext cx="979487" cy="965200"/>
            </a:xfrm>
            <a:custGeom>
              <a:avLst/>
              <a:gdLst>
                <a:gd name="T0" fmla="*/ 2147483647 w 95"/>
                <a:gd name="T1" fmla="*/ 0 h 98"/>
                <a:gd name="T2" fmla="*/ 0 w 95"/>
                <a:gd name="T3" fmla="*/ 2147483647 h 98"/>
                <a:gd name="T4" fmla="*/ 0 w 95"/>
                <a:gd name="T5" fmla="*/ 2147483647 h 98"/>
                <a:gd name="T6" fmla="*/ 2147483647 w 95"/>
                <a:gd name="T7" fmla="*/ 2147483647 h 98"/>
                <a:gd name="T8" fmla="*/ 2147483647 w 95"/>
                <a:gd name="T9" fmla="*/ 2147483647 h 98"/>
                <a:gd name="T10" fmla="*/ 2147483647 w 95"/>
                <a:gd name="T11" fmla="*/ 2147483647 h 98"/>
                <a:gd name="T12" fmla="*/ 2147483647 w 95"/>
                <a:gd name="T13" fmla="*/ 2147483647 h 98"/>
                <a:gd name="T14" fmla="*/ 2147483647 w 95"/>
                <a:gd name="T15" fmla="*/ 2147483647 h 98"/>
                <a:gd name="T16" fmla="*/ 2147483647 w 95"/>
                <a:gd name="T17" fmla="*/ 2147483647 h 98"/>
                <a:gd name="T18" fmla="*/ 2147483647 w 95"/>
                <a:gd name="T19" fmla="*/ 2147483647 h 98"/>
                <a:gd name="T20" fmla="*/ 2147483647 w 95"/>
                <a:gd name="T21" fmla="*/ 2147483647 h 98"/>
                <a:gd name="T22" fmla="*/ 2147483647 w 95"/>
                <a:gd name="T23" fmla="*/ 2147483647 h 98"/>
                <a:gd name="T24" fmla="*/ 2147483647 w 95"/>
                <a:gd name="T25" fmla="*/ 2147483647 h 98"/>
                <a:gd name="T26" fmla="*/ 2147483647 w 95"/>
                <a:gd name="T27" fmla="*/ 2147483647 h 98"/>
                <a:gd name="T28" fmla="*/ 2147483647 w 95"/>
                <a:gd name="T29" fmla="*/ 2147483647 h 98"/>
                <a:gd name="T30" fmla="*/ 2147483647 w 95"/>
                <a:gd name="T31" fmla="*/ 2147483647 h 98"/>
                <a:gd name="T32" fmla="*/ 2147483647 w 95"/>
                <a:gd name="T33" fmla="*/ 0 h 98"/>
                <a:gd name="T34" fmla="*/ 2147483647 w 95"/>
                <a:gd name="T35" fmla="*/ 0 h 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5"/>
                <a:gd name="T55" fmla="*/ 0 h 98"/>
                <a:gd name="T56" fmla="*/ 95 w 95"/>
                <a:gd name="T57" fmla="*/ 98 h 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5" h="98">
                  <a:moveTo>
                    <a:pt x="13" y="0"/>
                  </a:moveTo>
                  <a:lnTo>
                    <a:pt x="0" y="96"/>
                  </a:lnTo>
                  <a:lnTo>
                    <a:pt x="12" y="98"/>
                  </a:lnTo>
                  <a:lnTo>
                    <a:pt x="13" y="90"/>
                  </a:lnTo>
                  <a:lnTo>
                    <a:pt x="37" y="93"/>
                  </a:lnTo>
                  <a:lnTo>
                    <a:pt x="36" y="92"/>
                  </a:lnTo>
                  <a:lnTo>
                    <a:pt x="37" y="91"/>
                  </a:lnTo>
                  <a:lnTo>
                    <a:pt x="36" y="90"/>
                  </a:lnTo>
                  <a:lnTo>
                    <a:pt x="87" y="94"/>
                  </a:lnTo>
                  <a:lnTo>
                    <a:pt x="93" y="18"/>
                  </a:lnTo>
                  <a:lnTo>
                    <a:pt x="94" y="18"/>
                  </a:lnTo>
                  <a:lnTo>
                    <a:pt x="95" y="9"/>
                  </a:lnTo>
                  <a:lnTo>
                    <a:pt x="13" y="0"/>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25" name="Freeform 24"/>
            <p:cNvSpPr>
              <a:spLocks/>
            </p:cNvSpPr>
            <p:nvPr/>
          </p:nvSpPr>
          <p:spPr bwMode="auto">
            <a:xfrm>
              <a:off x="3841750" y="3641726"/>
              <a:ext cx="1955800" cy="1812925"/>
            </a:xfrm>
            <a:custGeom>
              <a:avLst/>
              <a:gdLst>
                <a:gd name="T0" fmla="*/ 2147483647 w 189"/>
                <a:gd name="T1" fmla="*/ 2147483647 h 184"/>
                <a:gd name="T2" fmla="*/ 2147483647 w 189"/>
                <a:gd name="T3" fmla="*/ 2147483647 h 184"/>
                <a:gd name="T4" fmla="*/ 2147483647 w 189"/>
                <a:gd name="T5" fmla="*/ 2147483647 h 184"/>
                <a:gd name="T6" fmla="*/ 2147483647 w 189"/>
                <a:gd name="T7" fmla="*/ 2147483647 h 184"/>
                <a:gd name="T8" fmla="*/ 2147483647 w 189"/>
                <a:gd name="T9" fmla="*/ 2147483647 h 184"/>
                <a:gd name="T10" fmla="*/ 2147483647 w 189"/>
                <a:gd name="T11" fmla="*/ 2147483647 h 184"/>
                <a:gd name="T12" fmla="*/ 2147483647 w 189"/>
                <a:gd name="T13" fmla="*/ 2147483647 h 184"/>
                <a:gd name="T14" fmla="*/ 2147483647 w 189"/>
                <a:gd name="T15" fmla="*/ 2147483647 h 184"/>
                <a:gd name="T16" fmla="*/ 2147483647 w 189"/>
                <a:gd name="T17" fmla="*/ 2147483647 h 184"/>
                <a:gd name="T18" fmla="*/ 2147483647 w 189"/>
                <a:gd name="T19" fmla="*/ 2147483647 h 184"/>
                <a:gd name="T20" fmla="*/ 2147483647 w 189"/>
                <a:gd name="T21" fmla="*/ 2147483647 h 184"/>
                <a:gd name="T22" fmla="*/ 2147483647 w 189"/>
                <a:gd name="T23" fmla="*/ 2147483647 h 184"/>
                <a:gd name="T24" fmla="*/ 2147483647 w 189"/>
                <a:gd name="T25" fmla="*/ 2147483647 h 184"/>
                <a:gd name="T26" fmla="*/ 2147483647 w 189"/>
                <a:gd name="T27" fmla="*/ 2147483647 h 184"/>
                <a:gd name="T28" fmla="*/ 2147483647 w 189"/>
                <a:gd name="T29" fmla="*/ 2147483647 h 184"/>
                <a:gd name="T30" fmla="*/ 2147483647 w 189"/>
                <a:gd name="T31" fmla="*/ 0 h 184"/>
                <a:gd name="T32" fmla="*/ 0 w 189"/>
                <a:gd name="T33" fmla="*/ 2147483647 h 184"/>
                <a:gd name="T34" fmla="*/ 2147483647 w 189"/>
                <a:gd name="T35" fmla="*/ 2147483647 h 184"/>
                <a:gd name="T36" fmla="*/ 2147483647 w 189"/>
                <a:gd name="T37" fmla="*/ 2147483647 h 184"/>
                <a:gd name="T38" fmla="*/ 2147483647 w 189"/>
                <a:gd name="T39" fmla="*/ 2147483647 h 184"/>
                <a:gd name="T40" fmla="*/ 2147483647 w 189"/>
                <a:gd name="T41" fmla="*/ 2147483647 h 184"/>
                <a:gd name="T42" fmla="*/ 2147483647 w 189"/>
                <a:gd name="T43" fmla="*/ 2147483647 h 184"/>
                <a:gd name="T44" fmla="*/ 2147483647 w 189"/>
                <a:gd name="T45" fmla="*/ 2147483647 h 184"/>
                <a:gd name="T46" fmla="*/ 2147483647 w 189"/>
                <a:gd name="T47" fmla="*/ 2147483647 h 184"/>
                <a:gd name="T48" fmla="*/ 2147483647 w 189"/>
                <a:gd name="T49" fmla="*/ 2147483647 h 184"/>
                <a:gd name="T50" fmla="*/ 2147483647 w 189"/>
                <a:gd name="T51" fmla="*/ 2147483647 h 184"/>
                <a:gd name="T52" fmla="*/ 2147483647 w 189"/>
                <a:gd name="T53" fmla="*/ 2147483647 h 184"/>
                <a:gd name="T54" fmla="*/ 2147483647 w 189"/>
                <a:gd name="T55" fmla="*/ 2147483647 h 184"/>
                <a:gd name="T56" fmla="*/ 2147483647 w 189"/>
                <a:gd name="T57" fmla="*/ 2147483647 h 184"/>
                <a:gd name="T58" fmla="*/ 2147483647 w 189"/>
                <a:gd name="T59" fmla="*/ 2147483647 h 184"/>
                <a:gd name="T60" fmla="*/ 2147483647 w 189"/>
                <a:gd name="T61" fmla="*/ 2147483647 h 184"/>
                <a:gd name="T62" fmla="*/ 2147483647 w 189"/>
                <a:gd name="T63" fmla="*/ 2147483647 h 184"/>
                <a:gd name="T64" fmla="*/ 2147483647 w 189"/>
                <a:gd name="T65" fmla="*/ 2147483647 h 184"/>
                <a:gd name="T66" fmla="*/ 2147483647 w 189"/>
                <a:gd name="T67" fmla="*/ 2147483647 h 184"/>
                <a:gd name="T68" fmla="*/ 2147483647 w 189"/>
                <a:gd name="T69" fmla="*/ 2147483647 h 184"/>
                <a:gd name="T70" fmla="*/ 2147483647 w 189"/>
                <a:gd name="T71" fmla="*/ 2147483647 h 184"/>
                <a:gd name="T72" fmla="*/ 2147483647 w 189"/>
                <a:gd name="T73" fmla="*/ 2147483647 h 184"/>
                <a:gd name="T74" fmla="*/ 2147483647 w 189"/>
                <a:gd name="T75" fmla="*/ 2147483647 h 184"/>
                <a:gd name="T76" fmla="*/ 2147483647 w 189"/>
                <a:gd name="T77" fmla="*/ 2147483647 h 184"/>
                <a:gd name="T78" fmla="*/ 2147483647 w 189"/>
                <a:gd name="T79" fmla="*/ 2147483647 h 184"/>
                <a:gd name="T80" fmla="*/ 2147483647 w 189"/>
                <a:gd name="T81" fmla="*/ 2147483647 h 184"/>
                <a:gd name="T82" fmla="*/ 2147483647 w 189"/>
                <a:gd name="T83" fmla="*/ 2147483647 h 184"/>
                <a:gd name="T84" fmla="*/ 2147483647 w 189"/>
                <a:gd name="T85" fmla="*/ 2147483647 h 184"/>
                <a:gd name="T86" fmla="*/ 2147483647 w 189"/>
                <a:gd name="T87" fmla="*/ 2147483647 h 184"/>
                <a:gd name="T88" fmla="*/ 2147483647 w 189"/>
                <a:gd name="T89" fmla="*/ 2147483647 h 184"/>
                <a:gd name="T90" fmla="*/ 2147483647 w 189"/>
                <a:gd name="T91" fmla="*/ 2147483647 h 184"/>
                <a:gd name="T92" fmla="*/ 2147483647 w 189"/>
                <a:gd name="T93" fmla="*/ 2147483647 h 184"/>
                <a:gd name="T94" fmla="*/ 2147483647 w 189"/>
                <a:gd name="T95" fmla="*/ 2147483647 h 184"/>
                <a:gd name="T96" fmla="*/ 2147483647 w 189"/>
                <a:gd name="T97" fmla="*/ 2147483647 h 184"/>
                <a:gd name="T98" fmla="*/ 2147483647 w 189"/>
                <a:gd name="T99" fmla="*/ 2147483647 h 184"/>
                <a:gd name="T100" fmla="*/ 2147483647 w 189"/>
                <a:gd name="T101" fmla="*/ 2147483647 h 184"/>
                <a:gd name="T102" fmla="*/ 2147483647 w 189"/>
                <a:gd name="T103" fmla="*/ 2147483647 h 184"/>
                <a:gd name="T104" fmla="*/ 2147483647 w 189"/>
                <a:gd name="T105" fmla="*/ 2147483647 h 184"/>
                <a:gd name="T106" fmla="*/ 2147483647 w 189"/>
                <a:gd name="T107" fmla="*/ 2147483647 h 184"/>
                <a:gd name="T108" fmla="*/ 2147483647 w 189"/>
                <a:gd name="T109" fmla="*/ 2147483647 h 184"/>
                <a:gd name="T110" fmla="*/ 2147483647 w 189"/>
                <a:gd name="T111" fmla="*/ 2147483647 h 184"/>
                <a:gd name="T112" fmla="*/ 2147483647 w 189"/>
                <a:gd name="T113" fmla="*/ 2147483647 h 184"/>
                <a:gd name="T114" fmla="*/ 2147483647 w 189"/>
                <a:gd name="T115" fmla="*/ 2147483647 h 184"/>
                <a:gd name="T116" fmla="*/ 2147483647 w 189"/>
                <a:gd name="T117" fmla="*/ 2147483647 h 184"/>
                <a:gd name="T118" fmla="*/ 2147483647 w 189"/>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9"/>
                <a:gd name="T181" fmla="*/ 0 h 184"/>
                <a:gd name="T182" fmla="*/ 189 w 189"/>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9" h="184">
                  <a:moveTo>
                    <a:pt x="174" y="51"/>
                  </a:moveTo>
                  <a:lnTo>
                    <a:pt x="173" y="51"/>
                  </a:lnTo>
                  <a:lnTo>
                    <a:pt x="172" y="51"/>
                  </a:lnTo>
                  <a:lnTo>
                    <a:pt x="171" y="50"/>
                  </a:lnTo>
                  <a:lnTo>
                    <a:pt x="165" y="47"/>
                  </a:lnTo>
                  <a:lnTo>
                    <a:pt x="164" y="47"/>
                  </a:lnTo>
                  <a:lnTo>
                    <a:pt x="162" y="48"/>
                  </a:lnTo>
                  <a:lnTo>
                    <a:pt x="159" y="47"/>
                  </a:lnTo>
                  <a:lnTo>
                    <a:pt x="158" y="47"/>
                  </a:lnTo>
                  <a:lnTo>
                    <a:pt x="157" y="47"/>
                  </a:lnTo>
                  <a:lnTo>
                    <a:pt x="154" y="48"/>
                  </a:lnTo>
                  <a:lnTo>
                    <a:pt x="151" y="49"/>
                  </a:lnTo>
                  <a:lnTo>
                    <a:pt x="150" y="49"/>
                  </a:lnTo>
                  <a:lnTo>
                    <a:pt x="148" y="51"/>
                  </a:lnTo>
                  <a:lnTo>
                    <a:pt x="146" y="49"/>
                  </a:lnTo>
                  <a:lnTo>
                    <a:pt x="145" y="49"/>
                  </a:lnTo>
                  <a:lnTo>
                    <a:pt x="145" y="48"/>
                  </a:lnTo>
                  <a:lnTo>
                    <a:pt x="143" y="48"/>
                  </a:lnTo>
                  <a:lnTo>
                    <a:pt x="143" y="49"/>
                  </a:lnTo>
                  <a:lnTo>
                    <a:pt x="142" y="49"/>
                  </a:lnTo>
                  <a:lnTo>
                    <a:pt x="141" y="48"/>
                  </a:lnTo>
                  <a:lnTo>
                    <a:pt x="140" y="47"/>
                  </a:lnTo>
                  <a:lnTo>
                    <a:pt x="139" y="48"/>
                  </a:lnTo>
                  <a:lnTo>
                    <a:pt x="138" y="49"/>
                  </a:lnTo>
                  <a:lnTo>
                    <a:pt x="138" y="50"/>
                  </a:lnTo>
                  <a:lnTo>
                    <a:pt x="137" y="51"/>
                  </a:lnTo>
                  <a:lnTo>
                    <a:pt x="136" y="50"/>
                  </a:lnTo>
                  <a:lnTo>
                    <a:pt x="137" y="48"/>
                  </a:lnTo>
                  <a:lnTo>
                    <a:pt x="136" y="48"/>
                  </a:lnTo>
                  <a:lnTo>
                    <a:pt x="135" y="48"/>
                  </a:lnTo>
                  <a:lnTo>
                    <a:pt x="134" y="49"/>
                  </a:lnTo>
                  <a:lnTo>
                    <a:pt x="133" y="49"/>
                  </a:lnTo>
                  <a:lnTo>
                    <a:pt x="130" y="46"/>
                  </a:lnTo>
                  <a:lnTo>
                    <a:pt x="129" y="47"/>
                  </a:lnTo>
                  <a:lnTo>
                    <a:pt x="128" y="48"/>
                  </a:lnTo>
                  <a:lnTo>
                    <a:pt x="126" y="48"/>
                  </a:lnTo>
                  <a:lnTo>
                    <a:pt x="126" y="46"/>
                  </a:lnTo>
                  <a:lnTo>
                    <a:pt x="125" y="46"/>
                  </a:lnTo>
                  <a:lnTo>
                    <a:pt x="124" y="44"/>
                  </a:lnTo>
                  <a:lnTo>
                    <a:pt x="123" y="44"/>
                  </a:lnTo>
                  <a:lnTo>
                    <a:pt x="120" y="43"/>
                  </a:lnTo>
                  <a:lnTo>
                    <a:pt x="119" y="44"/>
                  </a:lnTo>
                  <a:lnTo>
                    <a:pt x="117" y="44"/>
                  </a:lnTo>
                  <a:lnTo>
                    <a:pt x="117" y="42"/>
                  </a:lnTo>
                  <a:lnTo>
                    <a:pt x="116" y="43"/>
                  </a:lnTo>
                  <a:lnTo>
                    <a:pt x="115" y="43"/>
                  </a:lnTo>
                  <a:lnTo>
                    <a:pt x="113" y="42"/>
                  </a:lnTo>
                  <a:lnTo>
                    <a:pt x="109" y="42"/>
                  </a:lnTo>
                  <a:lnTo>
                    <a:pt x="109" y="41"/>
                  </a:lnTo>
                  <a:lnTo>
                    <a:pt x="108" y="40"/>
                  </a:lnTo>
                  <a:lnTo>
                    <a:pt x="108" y="39"/>
                  </a:lnTo>
                  <a:lnTo>
                    <a:pt x="106" y="38"/>
                  </a:lnTo>
                  <a:lnTo>
                    <a:pt x="105" y="39"/>
                  </a:lnTo>
                  <a:lnTo>
                    <a:pt x="103" y="39"/>
                  </a:lnTo>
                  <a:lnTo>
                    <a:pt x="102" y="38"/>
                  </a:lnTo>
                  <a:lnTo>
                    <a:pt x="100" y="36"/>
                  </a:lnTo>
                  <a:lnTo>
                    <a:pt x="99" y="35"/>
                  </a:lnTo>
                  <a:lnTo>
                    <a:pt x="98" y="35"/>
                  </a:lnTo>
                  <a:lnTo>
                    <a:pt x="99" y="2"/>
                  </a:lnTo>
                  <a:lnTo>
                    <a:pt x="58" y="0"/>
                  </a:lnTo>
                  <a:lnTo>
                    <a:pt x="57" y="0"/>
                  </a:lnTo>
                  <a:lnTo>
                    <a:pt x="51" y="76"/>
                  </a:lnTo>
                  <a:lnTo>
                    <a:pt x="0" y="72"/>
                  </a:lnTo>
                  <a:lnTo>
                    <a:pt x="1" y="73"/>
                  </a:lnTo>
                  <a:lnTo>
                    <a:pt x="0" y="74"/>
                  </a:lnTo>
                  <a:lnTo>
                    <a:pt x="1" y="75"/>
                  </a:lnTo>
                  <a:lnTo>
                    <a:pt x="3" y="77"/>
                  </a:lnTo>
                  <a:lnTo>
                    <a:pt x="4" y="79"/>
                  </a:lnTo>
                  <a:lnTo>
                    <a:pt x="5" y="81"/>
                  </a:lnTo>
                  <a:lnTo>
                    <a:pt x="8" y="83"/>
                  </a:lnTo>
                  <a:lnTo>
                    <a:pt x="16" y="92"/>
                  </a:lnTo>
                  <a:lnTo>
                    <a:pt x="22" y="98"/>
                  </a:lnTo>
                  <a:lnTo>
                    <a:pt x="23" y="99"/>
                  </a:lnTo>
                  <a:lnTo>
                    <a:pt x="23" y="100"/>
                  </a:lnTo>
                  <a:lnTo>
                    <a:pt x="23" y="101"/>
                  </a:lnTo>
                  <a:lnTo>
                    <a:pt x="24" y="102"/>
                  </a:lnTo>
                  <a:lnTo>
                    <a:pt x="25" y="104"/>
                  </a:lnTo>
                  <a:lnTo>
                    <a:pt x="25" y="110"/>
                  </a:lnTo>
                  <a:lnTo>
                    <a:pt x="25" y="112"/>
                  </a:lnTo>
                  <a:lnTo>
                    <a:pt x="28" y="115"/>
                  </a:lnTo>
                  <a:lnTo>
                    <a:pt x="38" y="123"/>
                  </a:lnTo>
                  <a:lnTo>
                    <a:pt x="45" y="127"/>
                  </a:lnTo>
                  <a:lnTo>
                    <a:pt x="46" y="127"/>
                  </a:lnTo>
                  <a:lnTo>
                    <a:pt x="48" y="127"/>
                  </a:lnTo>
                  <a:lnTo>
                    <a:pt x="49" y="125"/>
                  </a:lnTo>
                  <a:lnTo>
                    <a:pt x="50" y="124"/>
                  </a:lnTo>
                  <a:lnTo>
                    <a:pt x="53" y="117"/>
                  </a:lnTo>
                  <a:lnTo>
                    <a:pt x="55" y="115"/>
                  </a:lnTo>
                  <a:lnTo>
                    <a:pt x="56" y="114"/>
                  </a:lnTo>
                  <a:lnTo>
                    <a:pt x="58" y="115"/>
                  </a:lnTo>
                  <a:lnTo>
                    <a:pt x="59" y="115"/>
                  </a:lnTo>
                  <a:lnTo>
                    <a:pt x="59" y="114"/>
                  </a:lnTo>
                  <a:lnTo>
                    <a:pt x="60" y="113"/>
                  </a:lnTo>
                  <a:lnTo>
                    <a:pt x="61" y="114"/>
                  </a:lnTo>
                  <a:lnTo>
                    <a:pt x="62" y="114"/>
                  </a:lnTo>
                  <a:lnTo>
                    <a:pt x="66" y="115"/>
                  </a:lnTo>
                  <a:lnTo>
                    <a:pt x="67" y="115"/>
                  </a:lnTo>
                  <a:lnTo>
                    <a:pt x="70" y="116"/>
                  </a:lnTo>
                  <a:lnTo>
                    <a:pt x="71" y="116"/>
                  </a:lnTo>
                  <a:lnTo>
                    <a:pt x="74" y="117"/>
                  </a:lnTo>
                  <a:lnTo>
                    <a:pt x="75" y="119"/>
                  </a:lnTo>
                  <a:lnTo>
                    <a:pt x="75" y="120"/>
                  </a:lnTo>
                  <a:lnTo>
                    <a:pt x="76" y="120"/>
                  </a:lnTo>
                  <a:lnTo>
                    <a:pt x="77" y="121"/>
                  </a:lnTo>
                  <a:lnTo>
                    <a:pt x="79" y="123"/>
                  </a:lnTo>
                  <a:lnTo>
                    <a:pt x="82" y="126"/>
                  </a:lnTo>
                  <a:lnTo>
                    <a:pt x="83" y="128"/>
                  </a:lnTo>
                  <a:lnTo>
                    <a:pt x="83" y="129"/>
                  </a:lnTo>
                  <a:lnTo>
                    <a:pt x="88" y="140"/>
                  </a:lnTo>
                  <a:lnTo>
                    <a:pt x="89" y="142"/>
                  </a:lnTo>
                  <a:lnTo>
                    <a:pt x="93" y="147"/>
                  </a:lnTo>
                  <a:lnTo>
                    <a:pt x="94" y="149"/>
                  </a:lnTo>
                  <a:lnTo>
                    <a:pt x="97" y="152"/>
                  </a:lnTo>
                  <a:lnTo>
                    <a:pt x="98" y="153"/>
                  </a:lnTo>
                  <a:lnTo>
                    <a:pt x="99" y="154"/>
                  </a:lnTo>
                  <a:lnTo>
                    <a:pt x="100" y="155"/>
                  </a:lnTo>
                  <a:lnTo>
                    <a:pt x="100" y="159"/>
                  </a:lnTo>
                  <a:lnTo>
                    <a:pt x="101" y="160"/>
                  </a:lnTo>
                  <a:lnTo>
                    <a:pt x="101" y="164"/>
                  </a:lnTo>
                  <a:lnTo>
                    <a:pt x="102" y="165"/>
                  </a:lnTo>
                  <a:lnTo>
                    <a:pt x="105" y="172"/>
                  </a:lnTo>
                  <a:lnTo>
                    <a:pt x="106" y="174"/>
                  </a:lnTo>
                  <a:lnTo>
                    <a:pt x="108" y="174"/>
                  </a:lnTo>
                  <a:lnTo>
                    <a:pt x="111" y="176"/>
                  </a:lnTo>
                  <a:lnTo>
                    <a:pt x="114" y="177"/>
                  </a:lnTo>
                  <a:lnTo>
                    <a:pt x="119" y="180"/>
                  </a:lnTo>
                  <a:lnTo>
                    <a:pt x="125" y="181"/>
                  </a:lnTo>
                  <a:lnTo>
                    <a:pt x="126" y="181"/>
                  </a:lnTo>
                  <a:lnTo>
                    <a:pt x="130" y="183"/>
                  </a:lnTo>
                  <a:lnTo>
                    <a:pt x="132" y="184"/>
                  </a:lnTo>
                  <a:lnTo>
                    <a:pt x="133" y="182"/>
                  </a:lnTo>
                  <a:lnTo>
                    <a:pt x="135" y="182"/>
                  </a:lnTo>
                  <a:lnTo>
                    <a:pt x="135" y="181"/>
                  </a:lnTo>
                  <a:lnTo>
                    <a:pt x="134" y="180"/>
                  </a:lnTo>
                  <a:lnTo>
                    <a:pt x="133" y="178"/>
                  </a:lnTo>
                  <a:lnTo>
                    <a:pt x="130" y="170"/>
                  </a:lnTo>
                  <a:lnTo>
                    <a:pt x="129" y="167"/>
                  </a:lnTo>
                  <a:lnTo>
                    <a:pt x="131" y="162"/>
                  </a:lnTo>
                  <a:lnTo>
                    <a:pt x="131" y="160"/>
                  </a:lnTo>
                  <a:lnTo>
                    <a:pt x="130" y="160"/>
                  </a:lnTo>
                  <a:lnTo>
                    <a:pt x="130" y="159"/>
                  </a:lnTo>
                  <a:lnTo>
                    <a:pt x="132" y="158"/>
                  </a:lnTo>
                  <a:lnTo>
                    <a:pt x="133" y="153"/>
                  </a:lnTo>
                  <a:lnTo>
                    <a:pt x="132" y="153"/>
                  </a:lnTo>
                  <a:lnTo>
                    <a:pt x="132" y="151"/>
                  </a:lnTo>
                  <a:lnTo>
                    <a:pt x="133" y="150"/>
                  </a:lnTo>
                  <a:lnTo>
                    <a:pt x="134" y="151"/>
                  </a:lnTo>
                  <a:lnTo>
                    <a:pt x="137" y="149"/>
                  </a:lnTo>
                  <a:lnTo>
                    <a:pt x="137" y="147"/>
                  </a:lnTo>
                  <a:lnTo>
                    <a:pt x="136" y="146"/>
                  </a:lnTo>
                  <a:lnTo>
                    <a:pt x="137" y="145"/>
                  </a:lnTo>
                  <a:lnTo>
                    <a:pt x="138" y="145"/>
                  </a:lnTo>
                  <a:lnTo>
                    <a:pt x="138" y="144"/>
                  </a:lnTo>
                  <a:lnTo>
                    <a:pt x="139" y="145"/>
                  </a:lnTo>
                  <a:lnTo>
                    <a:pt x="140" y="145"/>
                  </a:lnTo>
                  <a:lnTo>
                    <a:pt x="141" y="144"/>
                  </a:lnTo>
                  <a:lnTo>
                    <a:pt x="141" y="142"/>
                  </a:lnTo>
                  <a:lnTo>
                    <a:pt x="142" y="141"/>
                  </a:lnTo>
                  <a:lnTo>
                    <a:pt x="142" y="142"/>
                  </a:lnTo>
                  <a:lnTo>
                    <a:pt x="143" y="142"/>
                  </a:lnTo>
                  <a:lnTo>
                    <a:pt x="146" y="141"/>
                  </a:lnTo>
                  <a:lnTo>
                    <a:pt x="147" y="141"/>
                  </a:lnTo>
                  <a:lnTo>
                    <a:pt x="147" y="140"/>
                  </a:lnTo>
                  <a:lnTo>
                    <a:pt x="145" y="139"/>
                  </a:lnTo>
                  <a:lnTo>
                    <a:pt x="145" y="138"/>
                  </a:lnTo>
                  <a:lnTo>
                    <a:pt x="148" y="137"/>
                  </a:lnTo>
                  <a:lnTo>
                    <a:pt x="149" y="136"/>
                  </a:lnTo>
                  <a:lnTo>
                    <a:pt x="150" y="136"/>
                  </a:lnTo>
                  <a:lnTo>
                    <a:pt x="149" y="137"/>
                  </a:lnTo>
                  <a:lnTo>
                    <a:pt x="150" y="138"/>
                  </a:lnTo>
                  <a:lnTo>
                    <a:pt x="151" y="137"/>
                  </a:lnTo>
                  <a:lnTo>
                    <a:pt x="156" y="135"/>
                  </a:lnTo>
                  <a:lnTo>
                    <a:pt x="165" y="130"/>
                  </a:lnTo>
                  <a:lnTo>
                    <a:pt x="165" y="128"/>
                  </a:lnTo>
                  <a:lnTo>
                    <a:pt x="169" y="124"/>
                  </a:lnTo>
                  <a:lnTo>
                    <a:pt x="168" y="121"/>
                  </a:lnTo>
                  <a:lnTo>
                    <a:pt x="168" y="119"/>
                  </a:lnTo>
                  <a:lnTo>
                    <a:pt x="171" y="118"/>
                  </a:lnTo>
                  <a:lnTo>
                    <a:pt x="171" y="120"/>
                  </a:lnTo>
                  <a:lnTo>
                    <a:pt x="171" y="121"/>
                  </a:lnTo>
                  <a:lnTo>
                    <a:pt x="174" y="121"/>
                  </a:lnTo>
                  <a:lnTo>
                    <a:pt x="175" y="122"/>
                  </a:lnTo>
                  <a:lnTo>
                    <a:pt x="181" y="119"/>
                  </a:lnTo>
                  <a:lnTo>
                    <a:pt x="185" y="119"/>
                  </a:lnTo>
                  <a:lnTo>
                    <a:pt x="184" y="118"/>
                  </a:lnTo>
                  <a:lnTo>
                    <a:pt x="184" y="117"/>
                  </a:lnTo>
                  <a:lnTo>
                    <a:pt x="184" y="116"/>
                  </a:lnTo>
                  <a:lnTo>
                    <a:pt x="184" y="115"/>
                  </a:lnTo>
                  <a:lnTo>
                    <a:pt x="185" y="114"/>
                  </a:lnTo>
                  <a:lnTo>
                    <a:pt x="187" y="110"/>
                  </a:lnTo>
                  <a:lnTo>
                    <a:pt x="186" y="108"/>
                  </a:lnTo>
                  <a:lnTo>
                    <a:pt x="186" y="107"/>
                  </a:lnTo>
                  <a:lnTo>
                    <a:pt x="186" y="106"/>
                  </a:lnTo>
                  <a:lnTo>
                    <a:pt x="186" y="105"/>
                  </a:lnTo>
                  <a:lnTo>
                    <a:pt x="186" y="103"/>
                  </a:lnTo>
                  <a:lnTo>
                    <a:pt x="187" y="102"/>
                  </a:lnTo>
                  <a:lnTo>
                    <a:pt x="188" y="101"/>
                  </a:lnTo>
                  <a:lnTo>
                    <a:pt x="189" y="98"/>
                  </a:lnTo>
                  <a:lnTo>
                    <a:pt x="189" y="96"/>
                  </a:lnTo>
                  <a:lnTo>
                    <a:pt x="188" y="93"/>
                  </a:lnTo>
                  <a:lnTo>
                    <a:pt x="187" y="91"/>
                  </a:lnTo>
                  <a:lnTo>
                    <a:pt x="186" y="91"/>
                  </a:lnTo>
                  <a:lnTo>
                    <a:pt x="187" y="90"/>
                  </a:lnTo>
                  <a:lnTo>
                    <a:pt x="186" y="89"/>
                  </a:lnTo>
                  <a:lnTo>
                    <a:pt x="185" y="88"/>
                  </a:lnTo>
                  <a:lnTo>
                    <a:pt x="184" y="87"/>
                  </a:lnTo>
                  <a:lnTo>
                    <a:pt x="184" y="86"/>
                  </a:lnTo>
                  <a:lnTo>
                    <a:pt x="185" y="85"/>
                  </a:lnTo>
                  <a:lnTo>
                    <a:pt x="184" y="82"/>
                  </a:lnTo>
                  <a:lnTo>
                    <a:pt x="181" y="80"/>
                  </a:lnTo>
                  <a:lnTo>
                    <a:pt x="181" y="79"/>
                  </a:lnTo>
                  <a:lnTo>
                    <a:pt x="180" y="62"/>
                  </a:lnTo>
                  <a:lnTo>
                    <a:pt x="180" y="53"/>
                  </a:lnTo>
                  <a:lnTo>
                    <a:pt x="178" y="52"/>
                  </a:lnTo>
                  <a:lnTo>
                    <a:pt x="176" y="53"/>
                  </a:lnTo>
                  <a:lnTo>
                    <a:pt x="174" y="51"/>
                  </a:lnTo>
                  <a:close/>
                </a:path>
              </a:pathLst>
            </a:custGeom>
            <a:solidFill>
              <a:srgbClr val="FF8000"/>
            </a:solidFill>
            <a:ln w="12700" cmpd="sng">
              <a:solidFill>
                <a:schemeClr val="tx1"/>
              </a:solidFill>
              <a:prstDash val="solid"/>
              <a:round/>
              <a:headEnd/>
              <a:tailEnd/>
            </a:ln>
          </p:spPr>
          <p:txBody>
            <a:bodyPr>
              <a:prstTxWarp prst="textNoShape">
                <a:avLst/>
              </a:prstTxWarp>
            </a:bodyPr>
            <a:lstStyle/>
            <a:p>
              <a:pPr defTabSz="457200" fontAlgn="auto">
                <a:spcBef>
                  <a:spcPts val="0"/>
                </a:spcBef>
                <a:spcAft>
                  <a:spcPts val="0"/>
                </a:spcAft>
              </a:pPr>
              <a:endParaRPr lang="en-US" dirty="0">
                <a:solidFill>
                  <a:srgbClr val="FF9900"/>
                </a:solidFill>
                <a:latin typeface="+mn-lt"/>
              </a:endParaRPr>
            </a:p>
          </p:txBody>
        </p:sp>
        <p:sp>
          <p:nvSpPr>
            <p:cNvPr id="26" name="Freeform 25"/>
            <p:cNvSpPr>
              <a:spLocks/>
            </p:cNvSpPr>
            <p:nvPr/>
          </p:nvSpPr>
          <p:spPr bwMode="auto">
            <a:xfrm>
              <a:off x="7516812" y="1919288"/>
              <a:ext cx="1052513" cy="768350"/>
            </a:xfrm>
            <a:custGeom>
              <a:avLst/>
              <a:gdLst>
                <a:gd name="T0" fmla="*/ 2147483647 w 102"/>
                <a:gd name="T1" fmla="*/ 2147483647 h 78"/>
                <a:gd name="T2" fmla="*/ 2147483647 w 102"/>
                <a:gd name="T3" fmla="*/ 2147483647 h 78"/>
                <a:gd name="T4" fmla="*/ 2147483647 w 102"/>
                <a:gd name="T5" fmla="*/ 2147483647 h 78"/>
                <a:gd name="T6" fmla="*/ 2147483647 w 102"/>
                <a:gd name="T7" fmla="*/ 2147483647 h 78"/>
                <a:gd name="T8" fmla="*/ 2147483647 w 102"/>
                <a:gd name="T9" fmla="*/ 2147483647 h 78"/>
                <a:gd name="T10" fmla="*/ 2147483647 w 102"/>
                <a:gd name="T11" fmla="*/ 2147483647 h 78"/>
                <a:gd name="T12" fmla="*/ 2147483647 w 102"/>
                <a:gd name="T13" fmla="*/ 2147483647 h 78"/>
                <a:gd name="T14" fmla="*/ 2147483647 w 102"/>
                <a:gd name="T15" fmla="*/ 2147483647 h 78"/>
                <a:gd name="T16" fmla="*/ 2147483647 w 102"/>
                <a:gd name="T17" fmla="*/ 2147483647 h 78"/>
                <a:gd name="T18" fmla="*/ 2147483647 w 102"/>
                <a:gd name="T19" fmla="*/ 2147483647 h 78"/>
                <a:gd name="T20" fmla="*/ 2147483647 w 102"/>
                <a:gd name="T21" fmla="*/ 2147483647 h 78"/>
                <a:gd name="T22" fmla="*/ 2147483647 w 102"/>
                <a:gd name="T23" fmla="*/ 2147483647 h 78"/>
                <a:gd name="T24" fmla="*/ 2147483647 w 102"/>
                <a:gd name="T25" fmla="*/ 2147483647 h 78"/>
                <a:gd name="T26" fmla="*/ 2147483647 w 102"/>
                <a:gd name="T27" fmla="*/ 2147483647 h 78"/>
                <a:gd name="T28" fmla="*/ 2147483647 w 102"/>
                <a:gd name="T29" fmla="*/ 2147483647 h 78"/>
                <a:gd name="T30" fmla="*/ 2147483647 w 102"/>
                <a:gd name="T31" fmla="*/ 2147483647 h 78"/>
                <a:gd name="T32" fmla="*/ 2147483647 w 102"/>
                <a:gd name="T33" fmla="*/ 2147483647 h 78"/>
                <a:gd name="T34" fmla="*/ 2147483647 w 102"/>
                <a:gd name="T35" fmla="*/ 2147483647 h 78"/>
                <a:gd name="T36" fmla="*/ 2147483647 w 102"/>
                <a:gd name="T37" fmla="*/ 2147483647 h 78"/>
                <a:gd name="T38" fmla="*/ 2147483647 w 102"/>
                <a:gd name="T39" fmla="*/ 2147483647 h 78"/>
                <a:gd name="T40" fmla="*/ 2147483647 w 102"/>
                <a:gd name="T41" fmla="*/ 2147483647 h 78"/>
                <a:gd name="T42" fmla="*/ 2147483647 w 102"/>
                <a:gd name="T43" fmla="*/ 2147483647 h 78"/>
                <a:gd name="T44" fmla="*/ 2147483647 w 102"/>
                <a:gd name="T45" fmla="*/ 2147483647 h 78"/>
                <a:gd name="T46" fmla="*/ 2147483647 w 102"/>
                <a:gd name="T47" fmla="*/ 2147483647 h 78"/>
                <a:gd name="T48" fmla="*/ 2147483647 w 102"/>
                <a:gd name="T49" fmla="*/ 2147483647 h 78"/>
                <a:gd name="T50" fmla="*/ 2147483647 w 102"/>
                <a:gd name="T51" fmla="*/ 2147483647 h 78"/>
                <a:gd name="T52" fmla="*/ 2147483647 w 102"/>
                <a:gd name="T53" fmla="*/ 0 h 78"/>
                <a:gd name="T54" fmla="*/ 2147483647 w 102"/>
                <a:gd name="T55" fmla="*/ 2147483647 h 78"/>
                <a:gd name="T56" fmla="*/ 2147483647 w 102"/>
                <a:gd name="T57" fmla="*/ 2147483647 h 78"/>
                <a:gd name="T58" fmla="*/ 2147483647 w 102"/>
                <a:gd name="T59" fmla="*/ 2147483647 h 78"/>
                <a:gd name="T60" fmla="*/ 2147483647 w 102"/>
                <a:gd name="T61" fmla="*/ 2147483647 h 78"/>
                <a:gd name="T62" fmla="*/ 2147483647 w 102"/>
                <a:gd name="T63" fmla="*/ 2147483647 h 78"/>
                <a:gd name="T64" fmla="*/ 2147483647 w 102"/>
                <a:gd name="T65" fmla="*/ 2147483647 h 78"/>
                <a:gd name="T66" fmla="*/ 2147483647 w 102"/>
                <a:gd name="T67" fmla="*/ 2147483647 h 78"/>
                <a:gd name="T68" fmla="*/ 2147483647 w 102"/>
                <a:gd name="T69" fmla="*/ 2147483647 h 78"/>
                <a:gd name="T70" fmla="*/ 2147483647 w 102"/>
                <a:gd name="T71" fmla="*/ 2147483647 h 78"/>
                <a:gd name="T72" fmla="*/ 2147483647 w 102"/>
                <a:gd name="T73" fmla="*/ 2147483647 h 78"/>
                <a:gd name="T74" fmla="*/ 2147483647 w 102"/>
                <a:gd name="T75" fmla="*/ 2147483647 h 78"/>
                <a:gd name="T76" fmla="*/ 2147483647 w 102"/>
                <a:gd name="T77" fmla="*/ 2147483647 h 78"/>
                <a:gd name="T78" fmla="*/ 2147483647 w 102"/>
                <a:gd name="T79" fmla="*/ 2147483647 h 78"/>
                <a:gd name="T80" fmla="*/ 2147483647 w 102"/>
                <a:gd name="T81" fmla="*/ 2147483647 h 78"/>
                <a:gd name="T82" fmla="*/ 2147483647 w 102"/>
                <a:gd name="T83" fmla="*/ 2147483647 h 78"/>
                <a:gd name="T84" fmla="*/ 2147483647 w 102"/>
                <a:gd name="T85" fmla="*/ 2147483647 h 78"/>
                <a:gd name="T86" fmla="*/ 2147483647 w 102"/>
                <a:gd name="T87" fmla="*/ 2147483647 h 78"/>
                <a:gd name="T88" fmla="*/ 2147483647 w 102"/>
                <a:gd name="T89" fmla="*/ 2147483647 h 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2"/>
                <a:gd name="T136" fmla="*/ 0 h 78"/>
                <a:gd name="T137" fmla="*/ 102 w 102"/>
                <a:gd name="T138" fmla="*/ 78 h 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2" h="78">
                  <a:moveTo>
                    <a:pt x="66" y="64"/>
                  </a:moveTo>
                  <a:lnTo>
                    <a:pt x="77" y="68"/>
                  </a:lnTo>
                  <a:lnTo>
                    <a:pt x="78" y="70"/>
                  </a:lnTo>
                  <a:lnTo>
                    <a:pt x="77" y="71"/>
                  </a:lnTo>
                  <a:lnTo>
                    <a:pt x="77" y="72"/>
                  </a:lnTo>
                  <a:lnTo>
                    <a:pt x="76" y="73"/>
                  </a:lnTo>
                  <a:lnTo>
                    <a:pt x="76" y="75"/>
                  </a:lnTo>
                  <a:lnTo>
                    <a:pt x="75" y="75"/>
                  </a:lnTo>
                  <a:lnTo>
                    <a:pt x="74" y="77"/>
                  </a:lnTo>
                  <a:lnTo>
                    <a:pt x="74" y="78"/>
                  </a:lnTo>
                  <a:lnTo>
                    <a:pt x="75" y="78"/>
                  </a:lnTo>
                  <a:lnTo>
                    <a:pt x="75" y="77"/>
                  </a:lnTo>
                  <a:lnTo>
                    <a:pt x="77" y="76"/>
                  </a:lnTo>
                  <a:lnTo>
                    <a:pt x="78" y="76"/>
                  </a:lnTo>
                  <a:lnTo>
                    <a:pt x="81" y="76"/>
                  </a:lnTo>
                  <a:lnTo>
                    <a:pt x="81" y="75"/>
                  </a:lnTo>
                  <a:lnTo>
                    <a:pt x="84" y="75"/>
                  </a:lnTo>
                  <a:lnTo>
                    <a:pt x="86" y="74"/>
                  </a:lnTo>
                  <a:lnTo>
                    <a:pt x="87" y="73"/>
                  </a:lnTo>
                  <a:lnTo>
                    <a:pt x="88" y="72"/>
                  </a:lnTo>
                  <a:lnTo>
                    <a:pt x="94" y="67"/>
                  </a:lnTo>
                  <a:lnTo>
                    <a:pt x="96" y="66"/>
                  </a:lnTo>
                  <a:lnTo>
                    <a:pt x="97" y="65"/>
                  </a:lnTo>
                  <a:lnTo>
                    <a:pt x="98" y="65"/>
                  </a:lnTo>
                  <a:lnTo>
                    <a:pt x="99" y="64"/>
                  </a:lnTo>
                  <a:lnTo>
                    <a:pt x="100" y="63"/>
                  </a:lnTo>
                  <a:lnTo>
                    <a:pt x="101" y="63"/>
                  </a:lnTo>
                  <a:lnTo>
                    <a:pt x="102" y="61"/>
                  </a:lnTo>
                  <a:lnTo>
                    <a:pt x="100" y="62"/>
                  </a:lnTo>
                  <a:lnTo>
                    <a:pt x="99" y="62"/>
                  </a:lnTo>
                  <a:lnTo>
                    <a:pt x="97" y="63"/>
                  </a:lnTo>
                  <a:lnTo>
                    <a:pt x="97" y="64"/>
                  </a:lnTo>
                  <a:lnTo>
                    <a:pt x="96" y="65"/>
                  </a:lnTo>
                  <a:lnTo>
                    <a:pt x="95" y="66"/>
                  </a:lnTo>
                  <a:lnTo>
                    <a:pt x="94" y="65"/>
                  </a:lnTo>
                  <a:lnTo>
                    <a:pt x="95" y="64"/>
                  </a:lnTo>
                  <a:lnTo>
                    <a:pt x="96" y="63"/>
                  </a:lnTo>
                  <a:lnTo>
                    <a:pt x="97" y="61"/>
                  </a:lnTo>
                  <a:lnTo>
                    <a:pt x="97" y="60"/>
                  </a:lnTo>
                  <a:lnTo>
                    <a:pt x="96" y="61"/>
                  </a:lnTo>
                  <a:lnTo>
                    <a:pt x="95" y="62"/>
                  </a:lnTo>
                  <a:lnTo>
                    <a:pt x="94" y="63"/>
                  </a:lnTo>
                  <a:lnTo>
                    <a:pt x="91" y="65"/>
                  </a:lnTo>
                  <a:lnTo>
                    <a:pt x="86" y="67"/>
                  </a:lnTo>
                  <a:lnTo>
                    <a:pt x="83" y="69"/>
                  </a:lnTo>
                  <a:lnTo>
                    <a:pt x="81" y="70"/>
                  </a:lnTo>
                  <a:lnTo>
                    <a:pt x="80" y="72"/>
                  </a:lnTo>
                  <a:lnTo>
                    <a:pt x="79" y="71"/>
                  </a:lnTo>
                  <a:lnTo>
                    <a:pt x="79" y="70"/>
                  </a:lnTo>
                  <a:lnTo>
                    <a:pt x="79" y="68"/>
                  </a:lnTo>
                  <a:lnTo>
                    <a:pt x="81" y="67"/>
                  </a:lnTo>
                  <a:lnTo>
                    <a:pt x="79" y="66"/>
                  </a:lnTo>
                  <a:lnTo>
                    <a:pt x="81" y="64"/>
                  </a:lnTo>
                  <a:lnTo>
                    <a:pt x="81" y="63"/>
                  </a:lnTo>
                  <a:lnTo>
                    <a:pt x="81" y="62"/>
                  </a:lnTo>
                  <a:lnTo>
                    <a:pt x="79" y="49"/>
                  </a:lnTo>
                  <a:lnTo>
                    <a:pt x="78" y="49"/>
                  </a:lnTo>
                  <a:lnTo>
                    <a:pt x="78" y="37"/>
                  </a:lnTo>
                  <a:lnTo>
                    <a:pt x="77" y="34"/>
                  </a:lnTo>
                  <a:lnTo>
                    <a:pt x="76" y="32"/>
                  </a:lnTo>
                  <a:lnTo>
                    <a:pt x="76" y="29"/>
                  </a:lnTo>
                  <a:lnTo>
                    <a:pt x="75" y="25"/>
                  </a:lnTo>
                  <a:lnTo>
                    <a:pt x="74" y="23"/>
                  </a:lnTo>
                  <a:lnTo>
                    <a:pt x="73" y="23"/>
                  </a:lnTo>
                  <a:lnTo>
                    <a:pt x="74" y="24"/>
                  </a:lnTo>
                  <a:lnTo>
                    <a:pt x="73" y="24"/>
                  </a:lnTo>
                  <a:lnTo>
                    <a:pt x="73" y="23"/>
                  </a:lnTo>
                  <a:lnTo>
                    <a:pt x="73" y="21"/>
                  </a:lnTo>
                  <a:lnTo>
                    <a:pt x="71" y="16"/>
                  </a:lnTo>
                  <a:lnTo>
                    <a:pt x="71" y="14"/>
                  </a:lnTo>
                  <a:lnTo>
                    <a:pt x="72" y="12"/>
                  </a:lnTo>
                  <a:lnTo>
                    <a:pt x="71" y="9"/>
                  </a:lnTo>
                  <a:lnTo>
                    <a:pt x="69" y="4"/>
                  </a:lnTo>
                  <a:lnTo>
                    <a:pt x="69" y="3"/>
                  </a:lnTo>
                  <a:lnTo>
                    <a:pt x="68" y="3"/>
                  </a:lnTo>
                  <a:lnTo>
                    <a:pt x="69" y="2"/>
                  </a:lnTo>
                  <a:lnTo>
                    <a:pt x="68" y="0"/>
                  </a:lnTo>
                  <a:lnTo>
                    <a:pt x="52" y="4"/>
                  </a:lnTo>
                  <a:lnTo>
                    <a:pt x="51" y="4"/>
                  </a:lnTo>
                  <a:lnTo>
                    <a:pt x="50" y="5"/>
                  </a:lnTo>
                  <a:lnTo>
                    <a:pt x="46" y="9"/>
                  </a:lnTo>
                  <a:lnTo>
                    <a:pt x="42" y="14"/>
                  </a:lnTo>
                  <a:lnTo>
                    <a:pt x="41" y="15"/>
                  </a:lnTo>
                  <a:lnTo>
                    <a:pt x="42" y="16"/>
                  </a:lnTo>
                  <a:lnTo>
                    <a:pt x="41" y="18"/>
                  </a:lnTo>
                  <a:lnTo>
                    <a:pt x="40" y="19"/>
                  </a:lnTo>
                  <a:lnTo>
                    <a:pt x="36" y="22"/>
                  </a:lnTo>
                  <a:lnTo>
                    <a:pt x="36" y="23"/>
                  </a:lnTo>
                  <a:lnTo>
                    <a:pt x="36" y="25"/>
                  </a:lnTo>
                  <a:lnTo>
                    <a:pt x="37" y="25"/>
                  </a:lnTo>
                  <a:lnTo>
                    <a:pt x="38" y="25"/>
                  </a:lnTo>
                  <a:lnTo>
                    <a:pt x="39" y="26"/>
                  </a:lnTo>
                  <a:lnTo>
                    <a:pt x="38" y="27"/>
                  </a:lnTo>
                  <a:lnTo>
                    <a:pt x="38" y="29"/>
                  </a:lnTo>
                  <a:lnTo>
                    <a:pt x="39" y="30"/>
                  </a:lnTo>
                  <a:lnTo>
                    <a:pt x="39" y="32"/>
                  </a:lnTo>
                  <a:lnTo>
                    <a:pt x="36" y="34"/>
                  </a:lnTo>
                  <a:lnTo>
                    <a:pt x="33" y="38"/>
                  </a:lnTo>
                  <a:lnTo>
                    <a:pt x="30" y="39"/>
                  </a:lnTo>
                  <a:lnTo>
                    <a:pt x="23" y="40"/>
                  </a:lnTo>
                  <a:lnTo>
                    <a:pt x="21" y="39"/>
                  </a:lnTo>
                  <a:lnTo>
                    <a:pt x="19" y="39"/>
                  </a:lnTo>
                  <a:lnTo>
                    <a:pt x="16" y="39"/>
                  </a:lnTo>
                  <a:lnTo>
                    <a:pt x="13" y="40"/>
                  </a:lnTo>
                  <a:lnTo>
                    <a:pt x="9" y="42"/>
                  </a:lnTo>
                  <a:lnTo>
                    <a:pt x="7" y="43"/>
                  </a:lnTo>
                  <a:lnTo>
                    <a:pt x="6" y="45"/>
                  </a:lnTo>
                  <a:lnTo>
                    <a:pt x="6" y="46"/>
                  </a:lnTo>
                  <a:lnTo>
                    <a:pt x="9" y="50"/>
                  </a:lnTo>
                  <a:lnTo>
                    <a:pt x="10" y="51"/>
                  </a:lnTo>
                  <a:lnTo>
                    <a:pt x="9" y="52"/>
                  </a:lnTo>
                  <a:lnTo>
                    <a:pt x="8" y="53"/>
                  </a:lnTo>
                  <a:lnTo>
                    <a:pt x="7" y="55"/>
                  </a:lnTo>
                  <a:lnTo>
                    <a:pt x="2" y="60"/>
                  </a:lnTo>
                  <a:lnTo>
                    <a:pt x="0" y="62"/>
                  </a:lnTo>
                  <a:lnTo>
                    <a:pt x="1" y="66"/>
                  </a:lnTo>
                  <a:lnTo>
                    <a:pt x="56" y="55"/>
                  </a:lnTo>
                  <a:lnTo>
                    <a:pt x="57" y="56"/>
                  </a:lnTo>
                  <a:lnTo>
                    <a:pt x="57" y="57"/>
                  </a:lnTo>
                  <a:lnTo>
                    <a:pt x="58" y="57"/>
                  </a:lnTo>
                  <a:lnTo>
                    <a:pt x="58" y="58"/>
                  </a:lnTo>
                  <a:lnTo>
                    <a:pt x="59" y="58"/>
                  </a:lnTo>
                  <a:lnTo>
                    <a:pt x="61" y="61"/>
                  </a:lnTo>
                  <a:lnTo>
                    <a:pt x="61" y="62"/>
                  </a:lnTo>
                  <a:lnTo>
                    <a:pt x="62" y="63"/>
                  </a:lnTo>
                  <a:lnTo>
                    <a:pt x="65" y="64"/>
                  </a:lnTo>
                  <a:lnTo>
                    <a:pt x="66" y="64"/>
                  </a:lnTo>
                  <a:close/>
                </a:path>
              </a:pathLst>
            </a:custGeom>
            <a:solidFill>
              <a:srgbClr val="FF8000"/>
            </a:solidFill>
            <a:ln w="12700" cmpd="sng">
              <a:solidFill>
                <a:schemeClr val="tx1"/>
              </a:solidFill>
              <a:prstDash val="solid"/>
              <a:round/>
              <a:headEnd/>
              <a:tailEnd/>
            </a:ln>
          </p:spPr>
          <p:txBody>
            <a:bodyPr>
              <a:prstTxWarp prst="textNoShape">
                <a:avLst/>
              </a:prstTxWarp>
            </a:bodyPr>
            <a:lstStyle/>
            <a:p>
              <a:pPr defTabSz="457200" fontAlgn="auto">
                <a:spcBef>
                  <a:spcPts val="0"/>
                </a:spcBef>
                <a:spcAft>
                  <a:spcPts val="0"/>
                </a:spcAft>
              </a:pPr>
              <a:endParaRPr lang="en-US" dirty="0">
                <a:latin typeface="+mn-lt"/>
              </a:endParaRPr>
            </a:p>
          </p:txBody>
        </p:sp>
        <p:sp>
          <p:nvSpPr>
            <p:cNvPr id="27" name="Freeform 26"/>
            <p:cNvSpPr>
              <a:spLocks/>
            </p:cNvSpPr>
            <p:nvPr/>
          </p:nvSpPr>
          <p:spPr bwMode="auto">
            <a:xfrm>
              <a:off x="8218487" y="1868488"/>
              <a:ext cx="238125" cy="414338"/>
            </a:xfrm>
            <a:custGeom>
              <a:avLst/>
              <a:gdLst>
                <a:gd name="T0" fmla="*/ 0 w 23"/>
                <a:gd name="T1" fmla="*/ 2147483647 h 42"/>
                <a:gd name="T2" fmla="*/ 2147483647 w 23"/>
                <a:gd name="T3" fmla="*/ 2147483647 h 42"/>
                <a:gd name="T4" fmla="*/ 0 w 23"/>
                <a:gd name="T5" fmla="*/ 2147483647 h 42"/>
                <a:gd name="T6" fmla="*/ 2147483647 w 23"/>
                <a:gd name="T7" fmla="*/ 2147483647 h 42"/>
                <a:gd name="T8" fmla="*/ 2147483647 w 23"/>
                <a:gd name="T9" fmla="*/ 2147483647 h 42"/>
                <a:gd name="T10" fmla="*/ 2147483647 w 23"/>
                <a:gd name="T11" fmla="*/ 2147483647 h 42"/>
                <a:gd name="T12" fmla="*/ 2147483647 w 23"/>
                <a:gd name="T13" fmla="*/ 2147483647 h 42"/>
                <a:gd name="T14" fmla="*/ 2147483647 w 23"/>
                <a:gd name="T15" fmla="*/ 2147483647 h 42"/>
                <a:gd name="T16" fmla="*/ 2147483647 w 23"/>
                <a:gd name="T17" fmla="*/ 2147483647 h 42"/>
                <a:gd name="T18" fmla="*/ 2147483647 w 23"/>
                <a:gd name="T19" fmla="*/ 2147483647 h 42"/>
                <a:gd name="T20" fmla="*/ 2147483647 w 23"/>
                <a:gd name="T21" fmla="*/ 2147483647 h 42"/>
                <a:gd name="T22" fmla="*/ 2147483647 w 23"/>
                <a:gd name="T23" fmla="*/ 2147483647 h 42"/>
                <a:gd name="T24" fmla="*/ 2147483647 w 23"/>
                <a:gd name="T25" fmla="*/ 2147483647 h 42"/>
                <a:gd name="T26" fmla="*/ 2147483647 w 23"/>
                <a:gd name="T27" fmla="*/ 2147483647 h 42"/>
                <a:gd name="T28" fmla="*/ 2147483647 w 23"/>
                <a:gd name="T29" fmla="*/ 2147483647 h 42"/>
                <a:gd name="T30" fmla="*/ 2147483647 w 23"/>
                <a:gd name="T31" fmla="*/ 2147483647 h 42"/>
                <a:gd name="T32" fmla="*/ 2147483647 w 23"/>
                <a:gd name="T33" fmla="*/ 2147483647 h 42"/>
                <a:gd name="T34" fmla="*/ 2147483647 w 23"/>
                <a:gd name="T35" fmla="*/ 2147483647 h 42"/>
                <a:gd name="T36" fmla="*/ 2147483647 w 23"/>
                <a:gd name="T37" fmla="*/ 2147483647 h 42"/>
                <a:gd name="T38" fmla="*/ 2147483647 w 23"/>
                <a:gd name="T39" fmla="*/ 2147483647 h 42"/>
                <a:gd name="T40" fmla="*/ 2147483647 w 23"/>
                <a:gd name="T41" fmla="*/ 2147483647 h 42"/>
                <a:gd name="T42" fmla="*/ 2147483647 w 23"/>
                <a:gd name="T43" fmla="*/ 2147483647 h 42"/>
                <a:gd name="T44" fmla="*/ 2147483647 w 23"/>
                <a:gd name="T45" fmla="*/ 2147483647 h 42"/>
                <a:gd name="T46" fmla="*/ 2147483647 w 23"/>
                <a:gd name="T47" fmla="*/ 2147483647 h 42"/>
                <a:gd name="T48" fmla="*/ 2147483647 w 23"/>
                <a:gd name="T49" fmla="*/ 2147483647 h 42"/>
                <a:gd name="T50" fmla="*/ 2147483647 w 23"/>
                <a:gd name="T51" fmla="*/ 2147483647 h 42"/>
                <a:gd name="T52" fmla="*/ 2147483647 w 23"/>
                <a:gd name="T53" fmla="*/ 2147483647 h 42"/>
                <a:gd name="T54" fmla="*/ 2147483647 w 23"/>
                <a:gd name="T55" fmla="*/ 2147483647 h 42"/>
                <a:gd name="T56" fmla="*/ 2147483647 w 23"/>
                <a:gd name="T57" fmla="*/ 2147483647 h 42"/>
                <a:gd name="T58" fmla="*/ 2147483647 w 23"/>
                <a:gd name="T59" fmla="*/ 2147483647 h 42"/>
                <a:gd name="T60" fmla="*/ 2147483647 w 23"/>
                <a:gd name="T61" fmla="*/ 2147483647 h 42"/>
                <a:gd name="T62" fmla="*/ 2147483647 w 23"/>
                <a:gd name="T63" fmla="*/ 2147483647 h 42"/>
                <a:gd name="T64" fmla="*/ 2147483647 w 23"/>
                <a:gd name="T65" fmla="*/ 2147483647 h 42"/>
                <a:gd name="T66" fmla="*/ 2147483647 w 23"/>
                <a:gd name="T67" fmla="*/ 2147483647 h 42"/>
                <a:gd name="T68" fmla="*/ 2147483647 w 23"/>
                <a:gd name="T69" fmla="*/ 2147483647 h 42"/>
                <a:gd name="T70" fmla="*/ 2147483647 w 23"/>
                <a:gd name="T71" fmla="*/ 2147483647 h 42"/>
                <a:gd name="T72" fmla="*/ 2147483647 w 23"/>
                <a:gd name="T73" fmla="*/ 2147483647 h 42"/>
                <a:gd name="T74" fmla="*/ 2147483647 w 23"/>
                <a:gd name="T75" fmla="*/ 2147483647 h 42"/>
                <a:gd name="T76" fmla="*/ 2147483647 w 23"/>
                <a:gd name="T77" fmla="*/ 2147483647 h 42"/>
                <a:gd name="T78" fmla="*/ 2147483647 w 23"/>
                <a:gd name="T79" fmla="*/ 2147483647 h 42"/>
                <a:gd name="T80" fmla="*/ 2147483647 w 23"/>
                <a:gd name="T81" fmla="*/ 0 h 42"/>
                <a:gd name="T82" fmla="*/ 0 w 23"/>
                <a:gd name="T83" fmla="*/ 2147483647 h 42"/>
                <a:gd name="T84" fmla="*/ 0 w 23"/>
                <a:gd name="T85" fmla="*/ 2147483647 h 4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3"/>
                <a:gd name="T130" fmla="*/ 0 h 42"/>
                <a:gd name="T131" fmla="*/ 23 w 23"/>
                <a:gd name="T132" fmla="*/ 42 h 4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3" h="42">
                  <a:moveTo>
                    <a:pt x="0" y="5"/>
                  </a:moveTo>
                  <a:lnTo>
                    <a:pt x="1" y="7"/>
                  </a:lnTo>
                  <a:lnTo>
                    <a:pt x="0" y="8"/>
                  </a:lnTo>
                  <a:lnTo>
                    <a:pt x="1" y="8"/>
                  </a:lnTo>
                  <a:lnTo>
                    <a:pt x="1" y="9"/>
                  </a:lnTo>
                  <a:lnTo>
                    <a:pt x="3" y="14"/>
                  </a:lnTo>
                  <a:lnTo>
                    <a:pt x="4" y="17"/>
                  </a:lnTo>
                  <a:lnTo>
                    <a:pt x="3" y="19"/>
                  </a:lnTo>
                  <a:lnTo>
                    <a:pt x="3" y="21"/>
                  </a:lnTo>
                  <a:lnTo>
                    <a:pt x="5" y="26"/>
                  </a:lnTo>
                  <a:lnTo>
                    <a:pt x="5" y="28"/>
                  </a:lnTo>
                  <a:lnTo>
                    <a:pt x="5" y="29"/>
                  </a:lnTo>
                  <a:lnTo>
                    <a:pt x="6" y="29"/>
                  </a:lnTo>
                  <a:lnTo>
                    <a:pt x="5" y="28"/>
                  </a:lnTo>
                  <a:lnTo>
                    <a:pt x="6" y="28"/>
                  </a:lnTo>
                  <a:lnTo>
                    <a:pt x="7" y="30"/>
                  </a:lnTo>
                  <a:lnTo>
                    <a:pt x="8" y="34"/>
                  </a:lnTo>
                  <a:lnTo>
                    <a:pt x="8" y="37"/>
                  </a:lnTo>
                  <a:lnTo>
                    <a:pt x="9" y="39"/>
                  </a:lnTo>
                  <a:lnTo>
                    <a:pt x="10" y="42"/>
                  </a:lnTo>
                  <a:lnTo>
                    <a:pt x="20" y="40"/>
                  </a:lnTo>
                  <a:lnTo>
                    <a:pt x="19" y="39"/>
                  </a:lnTo>
                  <a:lnTo>
                    <a:pt x="18" y="38"/>
                  </a:lnTo>
                  <a:lnTo>
                    <a:pt x="18" y="37"/>
                  </a:lnTo>
                  <a:lnTo>
                    <a:pt x="19" y="36"/>
                  </a:lnTo>
                  <a:lnTo>
                    <a:pt x="18" y="34"/>
                  </a:lnTo>
                  <a:lnTo>
                    <a:pt x="18" y="27"/>
                  </a:lnTo>
                  <a:lnTo>
                    <a:pt x="18" y="25"/>
                  </a:lnTo>
                  <a:lnTo>
                    <a:pt x="19" y="21"/>
                  </a:lnTo>
                  <a:lnTo>
                    <a:pt x="19" y="19"/>
                  </a:lnTo>
                  <a:lnTo>
                    <a:pt x="19" y="17"/>
                  </a:lnTo>
                  <a:lnTo>
                    <a:pt x="19" y="15"/>
                  </a:lnTo>
                  <a:lnTo>
                    <a:pt x="19" y="14"/>
                  </a:lnTo>
                  <a:lnTo>
                    <a:pt x="19" y="13"/>
                  </a:lnTo>
                  <a:lnTo>
                    <a:pt x="22" y="11"/>
                  </a:lnTo>
                  <a:lnTo>
                    <a:pt x="23" y="7"/>
                  </a:lnTo>
                  <a:lnTo>
                    <a:pt x="22" y="5"/>
                  </a:lnTo>
                  <a:lnTo>
                    <a:pt x="22" y="3"/>
                  </a:lnTo>
                  <a:lnTo>
                    <a:pt x="22" y="2"/>
                  </a:lnTo>
                  <a:lnTo>
                    <a:pt x="21" y="0"/>
                  </a:lnTo>
                  <a:lnTo>
                    <a:pt x="0" y="5"/>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28" name="Freeform 27"/>
            <p:cNvSpPr>
              <a:spLocks/>
            </p:cNvSpPr>
            <p:nvPr/>
          </p:nvSpPr>
          <p:spPr bwMode="auto">
            <a:xfrm>
              <a:off x="2919412" y="2540001"/>
              <a:ext cx="788988" cy="923925"/>
            </a:xfrm>
            <a:custGeom>
              <a:avLst/>
              <a:gdLst>
                <a:gd name="T0" fmla="*/ 340 w 76"/>
                <a:gd name="T1" fmla="*/ 458 h 94"/>
                <a:gd name="T2" fmla="*/ 391 w 76"/>
                <a:gd name="T3" fmla="*/ 132 h 94"/>
                <a:gd name="T4" fmla="*/ 262 w 76"/>
                <a:gd name="T5" fmla="*/ 112 h 94"/>
                <a:gd name="T6" fmla="*/ 273 w 76"/>
                <a:gd name="T7" fmla="*/ 29 h 94"/>
                <a:gd name="T8" fmla="*/ 82 w 76"/>
                <a:gd name="T9" fmla="*/ 0 h 94"/>
                <a:gd name="T10" fmla="*/ 0 w 76"/>
                <a:gd name="T11" fmla="*/ 409 h 94"/>
                <a:gd name="T12" fmla="*/ 0 w 76"/>
                <a:gd name="T13" fmla="*/ 409 h 94"/>
                <a:gd name="T14" fmla="*/ 340 w 76"/>
                <a:gd name="T15" fmla="*/ 458 h 94"/>
                <a:gd name="T16" fmla="*/ 340 w 76"/>
                <a:gd name="T17" fmla="*/ 458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
                <a:gd name="T28" fmla="*/ 0 h 94"/>
                <a:gd name="T29" fmla="*/ 76 w 76"/>
                <a:gd name="T30" fmla="*/ 94 h 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 h="94">
                  <a:moveTo>
                    <a:pt x="66" y="94"/>
                  </a:moveTo>
                  <a:lnTo>
                    <a:pt x="76" y="27"/>
                  </a:lnTo>
                  <a:lnTo>
                    <a:pt x="51" y="23"/>
                  </a:lnTo>
                  <a:lnTo>
                    <a:pt x="53" y="6"/>
                  </a:lnTo>
                  <a:lnTo>
                    <a:pt x="16" y="0"/>
                  </a:lnTo>
                  <a:lnTo>
                    <a:pt x="0" y="84"/>
                  </a:lnTo>
                  <a:lnTo>
                    <a:pt x="66" y="94"/>
                  </a:lnTo>
                  <a:close/>
                </a:path>
              </a:pathLst>
            </a:custGeom>
            <a:solidFill>
              <a:srgbClr val="FF8000"/>
            </a:solid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solidFill>
                  <a:srgbClr val="FF9900"/>
                </a:solidFill>
                <a:latin typeface="+mn-lt"/>
                <a:ea typeface="+mn-ea"/>
                <a:cs typeface="+mn-cs"/>
              </a:endParaRPr>
            </a:p>
          </p:txBody>
        </p:sp>
        <p:sp>
          <p:nvSpPr>
            <p:cNvPr id="29" name="Freeform 28"/>
            <p:cNvSpPr>
              <a:spLocks/>
            </p:cNvSpPr>
            <p:nvPr/>
          </p:nvSpPr>
          <p:spPr bwMode="auto">
            <a:xfrm>
              <a:off x="1793875" y="1574801"/>
              <a:ext cx="1117600" cy="885825"/>
            </a:xfrm>
            <a:custGeom>
              <a:avLst/>
              <a:gdLst>
                <a:gd name="T0" fmla="*/ 0 w 108"/>
                <a:gd name="T1" fmla="*/ 2147483647 h 90"/>
                <a:gd name="T2" fmla="*/ 0 w 108"/>
                <a:gd name="T3" fmla="*/ 2147483647 h 90"/>
                <a:gd name="T4" fmla="*/ 2147483647 w 108"/>
                <a:gd name="T5" fmla="*/ 2147483647 h 90"/>
                <a:gd name="T6" fmla="*/ 2147483647 w 108"/>
                <a:gd name="T7" fmla="*/ 2147483647 h 90"/>
                <a:gd name="T8" fmla="*/ 2147483647 w 108"/>
                <a:gd name="T9" fmla="*/ 2147483647 h 90"/>
                <a:gd name="T10" fmla="*/ 2147483647 w 108"/>
                <a:gd name="T11" fmla="*/ 2147483647 h 90"/>
                <a:gd name="T12" fmla="*/ 2147483647 w 108"/>
                <a:gd name="T13" fmla="*/ 2147483647 h 90"/>
                <a:gd name="T14" fmla="*/ 2147483647 w 108"/>
                <a:gd name="T15" fmla="*/ 2147483647 h 90"/>
                <a:gd name="T16" fmla="*/ 2147483647 w 108"/>
                <a:gd name="T17" fmla="*/ 2147483647 h 90"/>
                <a:gd name="T18" fmla="*/ 2147483647 w 108"/>
                <a:gd name="T19" fmla="*/ 2147483647 h 90"/>
                <a:gd name="T20" fmla="*/ 2147483647 w 108"/>
                <a:gd name="T21" fmla="*/ 2147483647 h 90"/>
                <a:gd name="T22" fmla="*/ 2147483647 w 108"/>
                <a:gd name="T23" fmla="*/ 0 h 90"/>
                <a:gd name="T24" fmla="*/ 2147483647 w 108"/>
                <a:gd name="T25" fmla="*/ 0 h 90"/>
                <a:gd name="T26" fmla="*/ 2147483647 w 108"/>
                <a:gd name="T27" fmla="*/ 2147483647 h 90"/>
                <a:gd name="T28" fmla="*/ 2147483647 w 108"/>
                <a:gd name="T29" fmla="*/ 2147483647 h 90"/>
                <a:gd name="T30" fmla="*/ 2147483647 w 108"/>
                <a:gd name="T31" fmla="*/ 2147483647 h 90"/>
                <a:gd name="T32" fmla="*/ 2147483647 w 108"/>
                <a:gd name="T33" fmla="*/ 2147483647 h 90"/>
                <a:gd name="T34" fmla="*/ 2147483647 w 108"/>
                <a:gd name="T35" fmla="*/ 2147483647 h 90"/>
                <a:gd name="T36" fmla="*/ 2147483647 w 108"/>
                <a:gd name="T37" fmla="*/ 2147483647 h 90"/>
                <a:gd name="T38" fmla="*/ 2147483647 w 108"/>
                <a:gd name="T39" fmla="*/ 2147483647 h 90"/>
                <a:gd name="T40" fmla="*/ 2147483647 w 108"/>
                <a:gd name="T41" fmla="*/ 2147483647 h 90"/>
                <a:gd name="T42" fmla="*/ 2147483647 w 108"/>
                <a:gd name="T43" fmla="*/ 2147483647 h 90"/>
                <a:gd name="T44" fmla="*/ 2147483647 w 108"/>
                <a:gd name="T45" fmla="*/ 2147483647 h 90"/>
                <a:gd name="T46" fmla="*/ 2147483647 w 108"/>
                <a:gd name="T47" fmla="*/ 2147483647 h 90"/>
                <a:gd name="T48" fmla="*/ 2147483647 w 108"/>
                <a:gd name="T49" fmla="*/ 2147483647 h 90"/>
                <a:gd name="T50" fmla="*/ 2147483647 w 108"/>
                <a:gd name="T51" fmla="*/ 2147483647 h 90"/>
                <a:gd name="T52" fmla="*/ 2147483647 w 108"/>
                <a:gd name="T53" fmla="*/ 2147483647 h 90"/>
                <a:gd name="T54" fmla="*/ 2147483647 w 108"/>
                <a:gd name="T55" fmla="*/ 2147483647 h 90"/>
                <a:gd name="T56" fmla="*/ 2147483647 w 108"/>
                <a:gd name="T57" fmla="*/ 2147483647 h 90"/>
                <a:gd name="T58" fmla="*/ 2147483647 w 108"/>
                <a:gd name="T59" fmla="*/ 2147483647 h 90"/>
                <a:gd name="T60" fmla="*/ 2147483647 w 108"/>
                <a:gd name="T61" fmla="*/ 2147483647 h 90"/>
                <a:gd name="T62" fmla="*/ 2147483647 w 108"/>
                <a:gd name="T63" fmla="*/ 2147483647 h 90"/>
                <a:gd name="T64" fmla="*/ 2147483647 w 108"/>
                <a:gd name="T65" fmla="*/ 2147483647 h 90"/>
                <a:gd name="T66" fmla="*/ 2147483647 w 108"/>
                <a:gd name="T67" fmla="*/ 2147483647 h 90"/>
                <a:gd name="T68" fmla="*/ 2147483647 w 108"/>
                <a:gd name="T69" fmla="*/ 2147483647 h 90"/>
                <a:gd name="T70" fmla="*/ 2147483647 w 108"/>
                <a:gd name="T71" fmla="*/ 2147483647 h 90"/>
                <a:gd name="T72" fmla="*/ 2147483647 w 108"/>
                <a:gd name="T73" fmla="*/ 2147483647 h 90"/>
                <a:gd name="T74" fmla="*/ 2147483647 w 108"/>
                <a:gd name="T75" fmla="*/ 2147483647 h 90"/>
                <a:gd name="T76" fmla="*/ 2147483647 w 108"/>
                <a:gd name="T77" fmla="*/ 2147483647 h 90"/>
                <a:gd name="T78" fmla="*/ 2147483647 w 108"/>
                <a:gd name="T79" fmla="*/ 2147483647 h 90"/>
                <a:gd name="T80" fmla="*/ 2147483647 w 108"/>
                <a:gd name="T81" fmla="*/ 2147483647 h 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8"/>
                <a:gd name="T124" fmla="*/ 0 h 90"/>
                <a:gd name="T125" fmla="*/ 108 w 108"/>
                <a:gd name="T126" fmla="*/ 90 h 9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8" h="90">
                  <a:moveTo>
                    <a:pt x="1" y="68"/>
                  </a:moveTo>
                  <a:lnTo>
                    <a:pt x="0" y="67"/>
                  </a:lnTo>
                  <a:lnTo>
                    <a:pt x="0" y="63"/>
                  </a:lnTo>
                  <a:lnTo>
                    <a:pt x="0" y="62"/>
                  </a:lnTo>
                  <a:lnTo>
                    <a:pt x="0" y="60"/>
                  </a:lnTo>
                  <a:lnTo>
                    <a:pt x="1" y="57"/>
                  </a:lnTo>
                  <a:lnTo>
                    <a:pt x="1" y="52"/>
                  </a:lnTo>
                  <a:lnTo>
                    <a:pt x="2" y="51"/>
                  </a:lnTo>
                  <a:lnTo>
                    <a:pt x="3" y="50"/>
                  </a:lnTo>
                  <a:lnTo>
                    <a:pt x="3" y="49"/>
                  </a:lnTo>
                  <a:lnTo>
                    <a:pt x="4" y="48"/>
                  </a:lnTo>
                  <a:lnTo>
                    <a:pt x="5" y="47"/>
                  </a:lnTo>
                  <a:lnTo>
                    <a:pt x="5" y="45"/>
                  </a:lnTo>
                  <a:lnTo>
                    <a:pt x="9" y="41"/>
                  </a:lnTo>
                  <a:lnTo>
                    <a:pt x="10" y="37"/>
                  </a:lnTo>
                  <a:lnTo>
                    <a:pt x="13" y="32"/>
                  </a:lnTo>
                  <a:lnTo>
                    <a:pt x="16" y="23"/>
                  </a:lnTo>
                  <a:lnTo>
                    <a:pt x="18" y="19"/>
                  </a:lnTo>
                  <a:lnTo>
                    <a:pt x="20" y="13"/>
                  </a:lnTo>
                  <a:lnTo>
                    <a:pt x="23" y="5"/>
                  </a:lnTo>
                  <a:lnTo>
                    <a:pt x="24" y="3"/>
                  </a:lnTo>
                  <a:lnTo>
                    <a:pt x="24" y="1"/>
                  </a:lnTo>
                  <a:lnTo>
                    <a:pt x="24" y="0"/>
                  </a:lnTo>
                  <a:lnTo>
                    <a:pt x="25" y="0"/>
                  </a:lnTo>
                  <a:lnTo>
                    <a:pt x="27" y="0"/>
                  </a:lnTo>
                  <a:lnTo>
                    <a:pt x="30" y="1"/>
                  </a:lnTo>
                  <a:lnTo>
                    <a:pt x="31" y="2"/>
                  </a:lnTo>
                  <a:lnTo>
                    <a:pt x="33" y="2"/>
                  </a:lnTo>
                  <a:lnTo>
                    <a:pt x="35" y="5"/>
                  </a:lnTo>
                  <a:lnTo>
                    <a:pt x="36" y="7"/>
                  </a:lnTo>
                  <a:lnTo>
                    <a:pt x="35" y="8"/>
                  </a:lnTo>
                  <a:lnTo>
                    <a:pt x="35" y="12"/>
                  </a:lnTo>
                  <a:lnTo>
                    <a:pt x="36" y="14"/>
                  </a:lnTo>
                  <a:lnTo>
                    <a:pt x="39" y="15"/>
                  </a:lnTo>
                  <a:lnTo>
                    <a:pt x="43" y="16"/>
                  </a:lnTo>
                  <a:lnTo>
                    <a:pt x="46" y="15"/>
                  </a:lnTo>
                  <a:lnTo>
                    <a:pt x="48" y="16"/>
                  </a:lnTo>
                  <a:lnTo>
                    <a:pt x="53" y="17"/>
                  </a:lnTo>
                  <a:lnTo>
                    <a:pt x="54" y="18"/>
                  </a:lnTo>
                  <a:lnTo>
                    <a:pt x="59" y="18"/>
                  </a:lnTo>
                  <a:lnTo>
                    <a:pt x="61" y="18"/>
                  </a:lnTo>
                  <a:lnTo>
                    <a:pt x="62" y="19"/>
                  </a:lnTo>
                  <a:lnTo>
                    <a:pt x="65" y="19"/>
                  </a:lnTo>
                  <a:lnTo>
                    <a:pt x="66" y="19"/>
                  </a:lnTo>
                  <a:lnTo>
                    <a:pt x="68" y="18"/>
                  </a:lnTo>
                  <a:lnTo>
                    <a:pt x="69" y="18"/>
                  </a:lnTo>
                  <a:lnTo>
                    <a:pt x="71" y="19"/>
                  </a:lnTo>
                  <a:lnTo>
                    <a:pt x="72" y="18"/>
                  </a:lnTo>
                  <a:lnTo>
                    <a:pt x="74" y="18"/>
                  </a:lnTo>
                  <a:lnTo>
                    <a:pt x="75" y="19"/>
                  </a:lnTo>
                  <a:lnTo>
                    <a:pt x="76" y="19"/>
                  </a:lnTo>
                  <a:lnTo>
                    <a:pt x="77" y="19"/>
                  </a:lnTo>
                  <a:lnTo>
                    <a:pt x="79" y="19"/>
                  </a:lnTo>
                  <a:lnTo>
                    <a:pt x="80" y="18"/>
                  </a:lnTo>
                  <a:lnTo>
                    <a:pt x="104" y="24"/>
                  </a:lnTo>
                  <a:lnTo>
                    <a:pt x="104" y="25"/>
                  </a:lnTo>
                  <a:lnTo>
                    <a:pt x="105" y="27"/>
                  </a:lnTo>
                  <a:lnTo>
                    <a:pt x="107" y="27"/>
                  </a:lnTo>
                  <a:lnTo>
                    <a:pt x="108" y="28"/>
                  </a:lnTo>
                  <a:lnTo>
                    <a:pt x="108" y="31"/>
                  </a:lnTo>
                  <a:lnTo>
                    <a:pt x="102" y="40"/>
                  </a:lnTo>
                  <a:lnTo>
                    <a:pt x="101" y="41"/>
                  </a:lnTo>
                  <a:lnTo>
                    <a:pt x="101" y="42"/>
                  </a:lnTo>
                  <a:lnTo>
                    <a:pt x="100" y="43"/>
                  </a:lnTo>
                  <a:lnTo>
                    <a:pt x="98" y="44"/>
                  </a:lnTo>
                  <a:lnTo>
                    <a:pt x="95" y="49"/>
                  </a:lnTo>
                  <a:lnTo>
                    <a:pt x="94" y="51"/>
                  </a:lnTo>
                  <a:lnTo>
                    <a:pt x="95" y="52"/>
                  </a:lnTo>
                  <a:lnTo>
                    <a:pt x="97" y="53"/>
                  </a:lnTo>
                  <a:lnTo>
                    <a:pt x="98" y="54"/>
                  </a:lnTo>
                  <a:lnTo>
                    <a:pt x="97" y="55"/>
                  </a:lnTo>
                  <a:lnTo>
                    <a:pt x="97" y="56"/>
                  </a:lnTo>
                  <a:lnTo>
                    <a:pt x="96" y="56"/>
                  </a:lnTo>
                  <a:lnTo>
                    <a:pt x="96" y="58"/>
                  </a:lnTo>
                  <a:lnTo>
                    <a:pt x="95" y="60"/>
                  </a:lnTo>
                  <a:lnTo>
                    <a:pt x="88" y="90"/>
                  </a:lnTo>
                  <a:lnTo>
                    <a:pt x="52" y="81"/>
                  </a:lnTo>
                  <a:lnTo>
                    <a:pt x="1" y="68"/>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30" name="Freeform 29"/>
            <p:cNvSpPr>
              <a:spLocks/>
            </p:cNvSpPr>
            <p:nvPr/>
          </p:nvSpPr>
          <p:spPr bwMode="auto">
            <a:xfrm>
              <a:off x="2703512" y="1317626"/>
              <a:ext cx="838200" cy="1281112"/>
            </a:xfrm>
            <a:custGeom>
              <a:avLst/>
              <a:gdLst>
                <a:gd name="T0" fmla="*/ 2147483647 w 81"/>
                <a:gd name="T1" fmla="*/ 2147483647 h 130"/>
                <a:gd name="T2" fmla="*/ 2147483647 w 81"/>
                <a:gd name="T3" fmla="*/ 2147483647 h 130"/>
                <a:gd name="T4" fmla="*/ 2147483647 w 81"/>
                <a:gd name="T5" fmla="*/ 2147483647 h 130"/>
                <a:gd name="T6" fmla="*/ 2147483647 w 81"/>
                <a:gd name="T7" fmla="*/ 2147483647 h 130"/>
                <a:gd name="T8" fmla="*/ 2147483647 w 81"/>
                <a:gd name="T9" fmla="*/ 2147483647 h 130"/>
                <a:gd name="T10" fmla="*/ 2147483647 w 81"/>
                <a:gd name="T11" fmla="*/ 2147483647 h 130"/>
                <a:gd name="T12" fmla="*/ 2147483647 w 81"/>
                <a:gd name="T13" fmla="*/ 2147483647 h 130"/>
                <a:gd name="T14" fmla="*/ 2147483647 w 81"/>
                <a:gd name="T15" fmla="*/ 2147483647 h 130"/>
                <a:gd name="T16" fmla="*/ 2147483647 w 81"/>
                <a:gd name="T17" fmla="*/ 2147483647 h 130"/>
                <a:gd name="T18" fmla="*/ 2147483647 w 81"/>
                <a:gd name="T19" fmla="*/ 2147483647 h 130"/>
                <a:gd name="T20" fmla="*/ 2147483647 w 81"/>
                <a:gd name="T21" fmla="*/ 2147483647 h 130"/>
                <a:gd name="T22" fmla="*/ 2147483647 w 81"/>
                <a:gd name="T23" fmla="*/ 2147483647 h 130"/>
                <a:gd name="T24" fmla="*/ 2147483647 w 81"/>
                <a:gd name="T25" fmla="*/ 2147483647 h 130"/>
                <a:gd name="T26" fmla="*/ 2147483647 w 81"/>
                <a:gd name="T27" fmla="*/ 2147483647 h 130"/>
                <a:gd name="T28" fmla="*/ 2147483647 w 81"/>
                <a:gd name="T29" fmla="*/ 0 h 130"/>
                <a:gd name="T30" fmla="*/ 2147483647 w 81"/>
                <a:gd name="T31" fmla="*/ 2147483647 h 130"/>
                <a:gd name="T32" fmla="*/ 2147483647 w 81"/>
                <a:gd name="T33" fmla="*/ 2147483647 h 130"/>
                <a:gd name="T34" fmla="*/ 2147483647 w 81"/>
                <a:gd name="T35" fmla="*/ 2147483647 h 130"/>
                <a:gd name="T36" fmla="*/ 2147483647 w 81"/>
                <a:gd name="T37" fmla="*/ 2147483647 h 130"/>
                <a:gd name="T38" fmla="*/ 2147483647 w 81"/>
                <a:gd name="T39" fmla="*/ 2147483647 h 130"/>
                <a:gd name="T40" fmla="*/ 2147483647 w 81"/>
                <a:gd name="T41" fmla="*/ 2147483647 h 130"/>
                <a:gd name="T42" fmla="*/ 2147483647 w 81"/>
                <a:gd name="T43" fmla="*/ 2147483647 h 130"/>
                <a:gd name="T44" fmla="*/ 2147483647 w 81"/>
                <a:gd name="T45" fmla="*/ 2147483647 h 130"/>
                <a:gd name="T46" fmla="*/ 2147483647 w 81"/>
                <a:gd name="T47" fmla="*/ 2147483647 h 130"/>
                <a:gd name="T48" fmla="*/ 2147483647 w 81"/>
                <a:gd name="T49" fmla="*/ 2147483647 h 130"/>
                <a:gd name="T50" fmla="*/ 2147483647 w 81"/>
                <a:gd name="T51" fmla="*/ 2147483647 h 130"/>
                <a:gd name="T52" fmla="*/ 2147483647 w 81"/>
                <a:gd name="T53" fmla="*/ 2147483647 h 130"/>
                <a:gd name="T54" fmla="*/ 2147483647 w 81"/>
                <a:gd name="T55" fmla="*/ 2147483647 h 130"/>
                <a:gd name="T56" fmla="*/ 2147483647 w 81"/>
                <a:gd name="T57" fmla="*/ 2147483647 h 130"/>
                <a:gd name="T58" fmla="*/ 2147483647 w 81"/>
                <a:gd name="T59" fmla="*/ 2147483647 h 130"/>
                <a:gd name="T60" fmla="*/ 2147483647 w 81"/>
                <a:gd name="T61" fmla="*/ 2147483647 h 130"/>
                <a:gd name="T62" fmla="*/ 2147483647 w 81"/>
                <a:gd name="T63" fmla="*/ 2147483647 h 130"/>
                <a:gd name="T64" fmla="*/ 2147483647 w 81"/>
                <a:gd name="T65" fmla="*/ 2147483647 h 130"/>
                <a:gd name="T66" fmla="*/ 2147483647 w 81"/>
                <a:gd name="T67" fmla="*/ 2147483647 h 130"/>
                <a:gd name="T68" fmla="*/ 2147483647 w 81"/>
                <a:gd name="T69" fmla="*/ 2147483647 h 130"/>
                <a:gd name="T70" fmla="*/ 2147483647 w 81"/>
                <a:gd name="T71" fmla="*/ 2147483647 h 130"/>
                <a:gd name="T72" fmla="*/ 2147483647 w 81"/>
                <a:gd name="T73" fmla="*/ 2147483647 h 130"/>
                <a:gd name="T74" fmla="*/ 2147483647 w 81"/>
                <a:gd name="T75" fmla="*/ 2147483647 h 130"/>
                <a:gd name="T76" fmla="*/ 2147483647 w 81"/>
                <a:gd name="T77" fmla="*/ 2147483647 h 130"/>
                <a:gd name="T78" fmla="*/ 2147483647 w 81"/>
                <a:gd name="T79" fmla="*/ 2147483647 h 130"/>
                <a:gd name="T80" fmla="*/ 2147483647 w 81"/>
                <a:gd name="T81" fmla="*/ 2147483647 h 130"/>
                <a:gd name="T82" fmla="*/ 2147483647 w 81"/>
                <a:gd name="T83" fmla="*/ 2147483647 h 130"/>
                <a:gd name="T84" fmla="*/ 2147483647 w 81"/>
                <a:gd name="T85" fmla="*/ 2147483647 h 130"/>
                <a:gd name="T86" fmla="*/ 2147483647 w 81"/>
                <a:gd name="T87" fmla="*/ 2147483647 h 130"/>
                <a:gd name="T88" fmla="*/ 2147483647 w 81"/>
                <a:gd name="T89" fmla="*/ 2147483647 h 130"/>
                <a:gd name="T90" fmla="*/ 2147483647 w 81"/>
                <a:gd name="T91" fmla="*/ 2147483647 h 130"/>
                <a:gd name="T92" fmla="*/ 2147483647 w 81"/>
                <a:gd name="T93" fmla="*/ 2147483647 h 130"/>
                <a:gd name="T94" fmla="*/ 2147483647 w 81"/>
                <a:gd name="T95" fmla="*/ 2147483647 h 130"/>
                <a:gd name="T96" fmla="*/ 0 w 81"/>
                <a:gd name="T97" fmla="*/ 2147483647 h 1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1"/>
                <a:gd name="T148" fmla="*/ 0 h 130"/>
                <a:gd name="T149" fmla="*/ 81 w 81"/>
                <a:gd name="T150" fmla="*/ 130 h 1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1" h="130">
                  <a:moveTo>
                    <a:pt x="0" y="116"/>
                  </a:moveTo>
                  <a:lnTo>
                    <a:pt x="7" y="86"/>
                  </a:lnTo>
                  <a:lnTo>
                    <a:pt x="8" y="84"/>
                  </a:lnTo>
                  <a:lnTo>
                    <a:pt x="8" y="82"/>
                  </a:lnTo>
                  <a:lnTo>
                    <a:pt x="9" y="82"/>
                  </a:lnTo>
                  <a:lnTo>
                    <a:pt x="9" y="81"/>
                  </a:lnTo>
                  <a:lnTo>
                    <a:pt x="10" y="80"/>
                  </a:lnTo>
                  <a:lnTo>
                    <a:pt x="9" y="79"/>
                  </a:lnTo>
                  <a:lnTo>
                    <a:pt x="7" y="78"/>
                  </a:lnTo>
                  <a:lnTo>
                    <a:pt x="6" y="77"/>
                  </a:lnTo>
                  <a:lnTo>
                    <a:pt x="7" y="75"/>
                  </a:lnTo>
                  <a:lnTo>
                    <a:pt x="10" y="70"/>
                  </a:lnTo>
                  <a:lnTo>
                    <a:pt x="12" y="69"/>
                  </a:lnTo>
                  <a:lnTo>
                    <a:pt x="13" y="68"/>
                  </a:lnTo>
                  <a:lnTo>
                    <a:pt x="13" y="67"/>
                  </a:lnTo>
                  <a:lnTo>
                    <a:pt x="14" y="66"/>
                  </a:lnTo>
                  <a:lnTo>
                    <a:pt x="20" y="57"/>
                  </a:lnTo>
                  <a:lnTo>
                    <a:pt x="20" y="54"/>
                  </a:lnTo>
                  <a:lnTo>
                    <a:pt x="19" y="53"/>
                  </a:lnTo>
                  <a:lnTo>
                    <a:pt x="17" y="53"/>
                  </a:lnTo>
                  <a:lnTo>
                    <a:pt x="16" y="51"/>
                  </a:lnTo>
                  <a:lnTo>
                    <a:pt x="16" y="50"/>
                  </a:lnTo>
                  <a:lnTo>
                    <a:pt x="16" y="48"/>
                  </a:lnTo>
                  <a:lnTo>
                    <a:pt x="16" y="47"/>
                  </a:lnTo>
                  <a:lnTo>
                    <a:pt x="17" y="46"/>
                  </a:lnTo>
                  <a:lnTo>
                    <a:pt x="16" y="45"/>
                  </a:lnTo>
                  <a:lnTo>
                    <a:pt x="16" y="43"/>
                  </a:lnTo>
                  <a:lnTo>
                    <a:pt x="26" y="0"/>
                  </a:lnTo>
                  <a:lnTo>
                    <a:pt x="37" y="3"/>
                  </a:lnTo>
                  <a:lnTo>
                    <a:pt x="34" y="19"/>
                  </a:lnTo>
                  <a:lnTo>
                    <a:pt x="36" y="23"/>
                  </a:lnTo>
                  <a:lnTo>
                    <a:pt x="36" y="26"/>
                  </a:lnTo>
                  <a:lnTo>
                    <a:pt x="36" y="28"/>
                  </a:lnTo>
                  <a:lnTo>
                    <a:pt x="35" y="29"/>
                  </a:lnTo>
                  <a:lnTo>
                    <a:pt x="36" y="30"/>
                  </a:lnTo>
                  <a:lnTo>
                    <a:pt x="37" y="31"/>
                  </a:lnTo>
                  <a:lnTo>
                    <a:pt x="40" y="34"/>
                  </a:lnTo>
                  <a:lnTo>
                    <a:pt x="42" y="39"/>
                  </a:lnTo>
                  <a:lnTo>
                    <a:pt x="42" y="41"/>
                  </a:lnTo>
                  <a:lnTo>
                    <a:pt x="43" y="43"/>
                  </a:lnTo>
                  <a:lnTo>
                    <a:pt x="45" y="43"/>
                  </a:lnTo>
                  <a:lnTo>
                    <a:pt x="45" y="45"/>
                  </a:lnTo>
                  <a:lnTo>
                    <a:pt x="48" y="45"/>
                  </a:lnTo>
                  <a:lnTo>
                    <a:pt x="49" y="46"/>
                  </a:lnTo>
                  <a:lnTo>
                    <a:pt x="46" y="51"/>
                  </a:lnTo>
                  <a:lnTo>
                    <a:pt x="46" y="52"/>
                  </a:lnTo>
                  <a:lnTo>
                    <a:pt x="45" y="53"/>
                  </a:lnTo>
                  <a:lnTo>
                    <a:pt x="45" y="56"/>
                  </a:lnTo>
                  <a:lnTo>
                    <a:pt x="45" y="57"/>
                  </a:lnTo>
                  <a:lnTo>
                    <a:pt x="43" y="59"/>
                  </a:lnTo>
                  <a:lnTo>
                    <a:pt x="43" y="60"/>
                  </a:lnTo>
                  <a:lnTo>
                    <a:pt x="43" y="61"/>
                  </a:lnTo>
                  <a:lnTo>
                    <a:pt x="43" y="62"/>
                  </a:lnTo>
                  <a:lnTo>
                    <a:pt x="45" y="65"/>
                  </a:lnTo>
                  <a:lnTo>
                    <a:pt x="46" y="65"/>
                  </a:lnTo>
                  <a:lnTo>
                    <a:pt x="49" y="62"/>
                  </a:lnTo>
                  <a:lnTo>
                    <a:pt x="50" y="61"/>
                  </a:lnTo>
                  <a:lnTo>
                    <a:pt x="50" y="62"/>
                  </a:lnTo>
                  <a:lnTo>
                    <a:pt x="51" y="63"/>
                  </a:lnTo>
                  <a:lnTo>
                    <a:pt x="52" y="64"/>
                  </a:lnTo>
                  <a:lnTo>
                    <a:pt x="52" y="66"/>
                  </a:lnTo>
                  <a:lnTo>
                    <a:pt x="52" y="69"/>
                  </a:lnTo>
                  <a:lnTo>
                    <a:pt x="52" y="72"/>
                  </a:lnTo>
                  <a:lnTo>
                    <a:pt x="54" y="74"/>
                  </a:lnTo>
                  <a:lnTo>
                    <a:pt x="54" y="75"/>
                  </a:lnTo>
                  <a:lnTo>
                    <a:pt x="53" y="76"/>
                  </a:lnTo>
                  <a:lnTo>
                    <a:pt x="54" y="78"/>
                  </a:lnTo>
                  <a:lnTo>
                    <a:pt x="56" y="78"/>
                  </a:lnTo>
                  <a:lnTo>
                    <a:pt x="57" y="80"/>
                  </a:lnTo>
                  <a:lnTo>
                    <a:pt x="57" y="81"/>
                  </a:lnTo>
                  <a:lnTo>
                    <a:pt x="57" y="83"/>
                  </a:lnTo>
                  <a:lnTo>
                    <a:pt x="57" y="84"/>
                  </a:lnTo>
                  <a:lnTo>
                    <a:pt x="58" y="86"/>
                  </a:lnTo>
                  <a:lnTo>
                    <a:pt x="59" y="87"/>
                  </a:lnTo>
                  <a:lnTo>
                    <a:pt x="60" y="85"/>
                  </a:lnTo>
                  <a:lnTo>
                    <a:pt x="61" y="84"/>
                  </a:lnTo>
                  <a:lnTo>
                    <a:pt x="63" y="85"/>
                  </a:lnTo>
                  <a:lnTo>
                    <a:pt x="65" y="86"/>
                  </a:lnTo>
                  <a:lnTo>
                    <a:pt x="66" y="85"/>
                  </a:lnTo>
                  <a:lnTo>
                    <a:pt x="67" y="84"/>
                  </a:lnTo>
                  <a:lnTo>
                    <a:pt x="67" y="85"/>
                  </a:lnTo>
                  <a:lnTo>
                    <a:pt x="71" y="85"/>
                  </a:lnTo>
                  <a:lnTo>
                    <a:pt x="72" y="86"/>
                  </a:lnTo>
                  <a:lnTo>
                    <a:pt x="73" y="86"/>
                  </a:lnTo>
                  <a:lnTo>
                    <a:pt x="76" y="86"/>
                  </a:lnTo>
                  <a:lnTo>
                    <a:pt x="76" y="84"/>
                  </a:lnTo>
                  <a:lnTo>
                    <a:pt x="77" y="83"/>
                  </a:lnTo>
                  <a:lnTo>
                    <a:pt x="79" y="85"/>
                  </a:lnTo>
                  <a:lnTo>
                    <a:pt x="79" y="87"/>
                  </a:lnTo>
                  <a:lnTo>
                    <a:pt x="81" y="88"/>
                  </a:lnTo>
                  <a:lnTo>
                    <a:pt x="75" y="130"/>
                  </a:lnTo>
                  <a:lnTo>
                    <a:pt x="74" y="130"/>
                  </a:lnTo>
                  <a:lnTo>
                    <a:pt x="37" y="124"/>
                  </a:lnTo>
                  <a:lnTo>
                    <a:pt x="0" y="116"/>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31" name="Freeform 30"/>
            <p:cNvSpPr>
              <a:spLocks/>
            </p:cNvSpPr>
            <p:nvPr/>
          </p:nvSpPr>
          <p:spPr bwMode="auto">
            <a:xfrm>
              <a:off x="3054350" y="1347788"/>
              <a:ext cx="1427162" cy="857250"/>
            </a:xfrm>
            <a:custGeom>
              <a:avLst/>
              <a:gdLst>
                <a:gd name="T0" fmla="*/ 2147483647 w 138"/>
                <a:gd name="T1" fmla="*/ 2147483647 h 87"/>
                <a:gd name="T2" fmla="*/ 2147483647 w 138"/>
                <a:gd name="T3" fmla="*/ 2147483647 h 87"/>
                <a:gd name="T4" fmla="*/ 2147483647 w 138"/>
                <a:gd name="T5" fmla="*/ 2147483647 h 87"/>
                <a:gd name="T6" fmla="*/ 2147483647 w 138"/>
                <a:gd name="T7" fmla="*/ 2147483647 h 87"/>
                <a:gd name="T8" fmla="*/ 2147483647 w 138"/>
                <a:gd name="T9" fmla="*/ 2147483647 h 87"/>
                <a:gd name="T10" fmla="*/ 2147483647 w 138"/>
                <a:gd name="T11" fmla="*/ 2147483647 h 87"/>
                <a:gd name="T12" fmla="*/ 2147483647 w 138"/>
                <a:gd name="T13" fmla="*/ 2147483647 h 87"/>
                <a:gd name="T14" fmla="*/ 2147483647 w 138"/>
                <a:gd name="T15" fmla="*/ 2147483647 h 87"/>
                <a:gd name="T16" fmla="*/ 2147483647 w 138"/>
                <a:gd name="T17" fmla="*/ 2147483647 h 87"/>
                <a:gd name="T18" fmla="*/ 2147483647 w 138"/>
                <a:gd name="T19" fmla="*/ 2147483647 h 87"/>
                <a:gd name="T20" fmla="*/ 2147483647 w 138"/>
                <a:gd name="T21" fmla="*/ 2147483647 h 87"/>
                <a:gd name="T22" fmla="*/ 2147483647 w 138"/>
                <a:gd name="T23" fmla="*/ 2147483647 h 87"/>
                <a:gd name="T24" fmla="*/ 2147483647 w 138"/>
                <a:gd name="T25" fmla="*/ 2147483647 h 87"/>
                <a:gd name="T26" fmla="*/ 2147483647 w 138"/>
                <a:gd name="T27" fmla="*/ 2147483647 h 87"/>
                <a:gd name="T28" fmla="*/ 2147483647 w 138"/>
                <a:gd name="T29" fmla="*/ 2147483647 h 87"/>
                <a:gd name="T30" fmla="*/ 2147483647 w 138"/>
                <a:gd name="T31" fmla="*/ 2147483647 h 87"/>
                <a:gd name="T32" fmla="*/ 2147483647 w 138"/>
                <a:gd name="T33" fmla="*/ 2147483647 h 87"/>
                <a:gd name="T34" fmla="*/ 2147483647 w 138"/>
                <a:gd name="T35" fmla="*/ 2147483647 h 87"/>
                <a:gd name="T36" fmla="*/ 2147483647 w 138"/>
                <a:gd name="T37" fmla="*/ 2147483647 h 87"/>
                <a:gd name="T38" fmla="*/ 2147483647 w 138"/>
                <a:gd name="T39" fmla="*/ 2147483647 h 87"/>
                <a:gd name="T40" fmla="*/ 2147483647 w 138"/>
                <a:gd name="T41" fmla="*/ 2147483647 h 87"/>
                <a:gd name="T42" fmla="*/ 2147483647 w 138"/>
                <a:gd name="T43" fmla="*/ 2147483647 h 87"/>
                <a:gd name="T44" fmla="*/ 2147483647 w 138"/>
                <a:gd name="T45" fmla="*/ 2147483647 h 87"/>
                <a:gd name="T46" fmla="*/ 2147483647 w 138"/>
                <a:gd name="T47" fmla="*/ 2147483647 h 87"/>
                <a:gd name="T48" fmla="*/ 2147483647 w 138"/>
                <a:gd name="T49" fmla="*/ 2147483647 h 87"/>
                <a:gd name="T50" fmla="*/ 2147483647 w 138"/>
                <a:gd name="T51" fmla="*/ 2147483647 h 87"/>
                <a:gd name="T52" fmla="*/ 2147483647 w 138"/>
                <a:gd name="T53" fmla="*/ 2147483647 h 87"/>
                <a:gd name="T54" fmla="*/ 2147483647 w 138"/>
                <a:gd name="T55" fmla="*/ 2147483647 h 87"/>
                <a:gd name="T56" fmla="*/ 2147483647 w 138"/>
                <a:gd name="T57" fmla="*/ 2147483647 h 87"/>
                <a:gd name="T58" fmla="*/ 2147483647 w 138"/>
                <a:gd name="T59" fmla="*/ 2147483647 h 87"/>
                <a:gd name="T60" fmla="*/ 2147483647 w 138"/>
                <a:gd name="T61" fmla="*/ 2147483647 h 87"/>
                <a:gd name="T62" fmla="*/ 2147483647 w 138"/>
                <a:gd name="T63" fmla="*/ 2147483647 h 87"/>
                <a:gd name="T64" fmla="*/ 2147483647 w 138"/>
                <a:gd name="T65" fmla="*/ 0 h 87"/>
                <a:gd name="T66" fmla="*/ 2147483647 w 138"/>
                <a:gd name="T67" fmla="*/ 2147483647 h 87"/>
                <a:gd name="T68" fmla="*/ 2147483647 w 138"/>
                <a:gd name="T69" fmla="*/ 2147483647 h 87"/>
                <a:gd name="T70" fmla="*/ 2147483647 w 138"/>
                <a:gd name="T71" fmla="*/ 2147483647 h 8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8"/>
                <a:gd name="T109" fmla="*/ 0 h 87"/>
                <a:gd name="T110" fmla="*/ 138 w 138"/>
                <a:gd name="T111" fmla="*/ 87 h 8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8" h="87">
                  <a:moveTo>
                    <a:pt x="132" y="87"/>
                  </a:moveTo>
                  <a:lnTo>
                    <a:pt x="48" y="77"/>
                  </a:lnTo>
                  <a:lnTo>
                    <a:pt x="47" y="85"/>
                  </a:lnTo>
                  <a:lnTo>
                    <a:pt x="45" y="84"/>
                  </a:lnTo>
                  <a:lnTo>
                    <a:pt x="45" y="82"/>
                  </a:lnTo>
                  <a:lnTo>
                    <a:pt x="43" y="80"/>
                  </a:lnTo>
                  <a:lnTo>
                    <a:pt x="42" y="81"/>
                  </a:lnTo>
                  <a:lnTo>
                    <a:pt x="42" y="83"/>
                  </a:lnTo>
                  <a:lnTo>
                    <a:pt x="39" y="83"/>
                  </a:lnTo>
                  <a:lnTo>
                    <a:pt x="38" y="83"/>
                  </a:lnTo>
                  <a:lnTo>
                    <a:pt x="37" y="82"/>
                  </a:lnTo>
                  <a:lnTo>
                    <a:pt x="33" y="82"/>
                  </a:lnTo>
                  <a:lnTo>
                    <a:pt x="33" y="81"/>
                  </a:lnTo>
                  <a:lnTo>
                    <a:pt x="32" y="82"/>
                  </a:lnTo>
                  <a:lnTo>
                    <a:pt x="31" y="83"/>
                  </a:lnTo>
                  <a:lnTo>
                    <a:pt x="29" y="82"/>
                  </a:lnTo>
                  <a:lnTo>
                    <a:pt x="27" y="81"/>
                  </a:lnTo>
                  <a:lnTo>
                    <a:pt x="26" y="82"/>
                  </a:lnTo>
                  <a:lnTo>
                    <a:pt x="25" y="84"/>
                  </a:lnTo>
                  <a:lnTo>
                    <a:pt x="24" y="83"/>
                  </a:lnTo>
                  <a:lnTo>
                    <a:pt x="23" y="81"/>
                  </a:lnTo>
                  <a:lnTo>
                    <a:pt x="23" y="80"/>
                  </a:lnTo>
                  <a:lnTo>
                    <a:pt x="23" y="78"/>
                  </a:lnTo>
                  <a:lnTo>
                    <a:pt x="23" y="77"/>
                  </a:lnTo>
                  <a:lnTo>
                    <a:pt x="22" y="75"/>
                  </a:lnTo>
                  <a:lnTo>
                    <a:pt x="20" y="75"/>
                  </a:lnTo>
                  <a:lnTo>
                    <a:pt x="19" y="73"/>
                  </a:lnTo>
                  <a:lnTo>
                    <a:pt x="20" y="72"/>
                  </a:lnTo>
                  <a:lnTo>
                    <a:pt x="20" y="71"/>
                  </a:lnTo>
                  <a:lnTo>
                    <a:pt x="18" y="69"/>
                  </a:lnTo>
                  <a:lnTo>
                    <a:pt x="18" y="66"/>
                  </a:lnTo>
                  <a:lnTo>
                    <a:pt x="18" y="63"/>
                  </a:lnTo>
                  <a:lnTo>
                    <a:pt x="18" y="61"/>
                  </a:lnTo>
                  <a:lnTo>
                    <a:pt x="17" y="60"/>
                  </a:lnTo>
                  <a:lnTo>
                    <a:pt x="16" y="59"/>
                  </a:lnTo>
                  <a:lnTo>
                    <a:pt x="16" y="58"/>
                  </a:lnTo>
                  <a:lnTo>
                    <a:pt x="15" y="59"/>
                  </a:lnTo>
                  <a:lnTo>
                    <a:pt x="12" y="62"/>
                  </a:lnTo>
                  <a:lnTo>
                    <a:pt x="11" y="62"/>
                  </a:lnTo>
                  <a:lnTo>
                    <a:pt x="9" y="59"/>
                  </a:lnTo>
                  <a:lnTo>
                    <a:pt x="9" y="58"/>
                  </a:lnTo>
                  <a:lnTo>
                    <a:pt x="9" y="57"/>
                  </a:lnTo>
                  <a:lnTo>
                    <a:pt x="9" y="56"/>
                  </a:lnTo>
                  <a:lnTo>
                    <a:pt x="11" y="54"/>
                  </a:lnTo>
                  <a:lnTo>
                    <a:pt x="11" y="53"/>
                  </a:lnTo>
                  <a:lnTo>
                    <a:pt x="11" y="50"/>
                  </a:lnTo>
                  <a:lnTo>
                    <a:pt x="12" y="49"/>
                  </a:lnTo>
                  <a:lnTo>
                    <a:pt x="12" y="48"/>
                  </a:lnTo>
                  <a:lnTo>
                    <a:pt x="15" y="43"/>
                  </a:lnTo>
                  <a:lnTo>
                    <a:pt x="14" y="42"/>
                  </a:lnTo>
                  <a:lnTo>
                    <a:pt x="11" y="42"/>
                  </a:lnTo>
                  <a:lnTo>
                    <a:pt x="11" y="40"/>
                  </a:lnTo>
                  <a:lnTo>
                    <a:pt x="9" y="40"/>
                  </a:lnTo>
                  <a:lnTo>
                    <a:pt x="8" y="38"/>
                  </a:lnTo>
                  <a:lnTo>
                    <a:pt x="8" y="36"/>
                  </a:lnTo>
                  <a:lnTo>
                    <a:pt x="6" y="31"/>
                  </a:lnTo>
                  <a:lnTo>
                    <a:pt x="3" y="28"/>
                  </a:lnTo>
                  <a:lnTo>
                    <a:pt x="2" y="27"/>
                  </a:lnTo>
                  <a:lnTo>
                    <a:pt x="1" y="26"/>
                  </a:lnTo>
                  <a:lnTo>
                    <a:pt x="2" y="25"/>
                  </a:lnTo>
                  <a:lnTo>
                    <a:pt x="2" y="23"/>
                  </a:lnTo>
                  <a:lnTo>
                    <a:pt x="2" y="20"/>
                  </a:lnTo>
                  <a:lnTo>
                    <a:pt x="0" y="16"/>
                  </a:lnTo>
                  <a:lnTo>
                    <a:pt x="3" y="0"/>
                  </a:lnTo>
                  <a:lnTo>
                    <a:pt x="15" y="2"/>
                  </a:lnTo>
                  <a:lnTo>
                    <a:pt x="49" y="8"/>
                  </a:lnTo>
                  <a:lnTo>
                    <a:pt x="84" y="13"/>
                  </a:lnTo>
                  <a:lnTo>
                    <a:pt x="138" y="19"/>
                  </a:lnTo>
                  <a:lnTo>
                    <a:pt x="133" y="70"/>
                  </a:lnTo>
                  <a:lnTo>
                    <a:pt x="132" y="87"/>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32" name="Freeform 31"/>
            <p:cNvSpPr>
              <a:spLocks/>
            </p:cNvSpPr>
            <p:nvPr/>
          </p:nvSpPr>
          <p:spPr bwMode="auto">
            <a:xfrm>
              <a:off x="2197100" y="2371726"/>
              <a:ext cx="889000" cy="1311275"/>
            </a:xfrm>
            <a:custGeom>
              <a:avLst/>
              <a:gdLst>
                <a:gd name="T0" fmla="*/ 2147483647 w 86"/>
                <a:gd name="T1" fmla="*/ 0 h 133"/>
                <a:gd name="T2" fmla="*/ 0 w 86"/>
                <a:gd name="T3" fmla="*/ 2147483647 h 133"/>
                <a:gd name="T4" fmla="*/ 2147483647 w 86"/>
                <a:gd name="T5" fmla="*/ 2147483647 h 133"/>
                <a:gd name="T6" fmla="*/ 2147483647 w 86"/>
                <a:gd name="T7" fmla="*/ 2147483647 h 133"/>
                <a:gd name="T8" fmla="*/ 2147483647 w 86"/>
                <a:gd name="T9" fmla="*/ 2147483647 h 133"/>
                <a:gd name="T10" fmla="*/ 2147483647 w 86"/>
                <a:gd name="T11" fmla="*/ 2147483647 h 133"/>
                <a:gd name="T12" fmla="*/ 2147483647 w 86"/>
                <a:gd name="T13" fmla="*/ 2147483647 h 133"/>
                <a:gd name="T14" fmla="*/ 2147483647 w 86"/>
                <a:gd name="T15" fmla="*/ 2147483647 h 133"/>
                <a:gd name="T16" fmla="*/ 2147483647 w 86"/>
                <a:gd name="T17" fmla="*/ 2147483647 h 133"/>
                <a:gd name="T18" fmla="*/ 2147483647 w 86"/>
                <a:gd name="T19" fmla="*/ 2147483647 h 133"/>
                <a:gd name="T20" fmla="*/ 2147483647 w 86"/>
                <a:gd name="T21" fmla="*/ 2147483647 h 133"/>
                <a:gd name="T22" fmla="*/ 2147483647 w 86"/>
                <a:gd name="T23" fmla="*/ 2147483647 h 133"/>
                <a:gd name="T24" fmla="*/ 2147483647 w 86"/>
                <a:gd name="T25" fmla="*/ 2147483647 h 133"/>
                <a:gd name="T26" fmla="*/ 2147483647 w 86"/>
                <a:gd name="T27" fmla="*/ 2147483647 h 133"/>
                <a:gd name="T28" fmla="*/ 2147483647 w 86"/>
                <a:gd name="T29" fmla="*/ 2147483647 h 133"/>
                <a:gd name="T30" fmla="*/ 2147483647 w 86"/>
                <a:gd name="T31" fmla="*/ 2147483647 h 133"/>
                <a:gd name="T32" fmla="*/ 2147483647 w 86"/>
                <a:gd name="T33" fmla="*/ 2147483647 h 133"/>
                <a:gd name="T34" fmla="*/ 2147483647 w 86"/>
                <a:gd name="T35" fmla="*/ 2147483647 h 133"/>
                <a:gd name="T36" fmla="*/ 2147483647 w 86"/>
                <a:gd name="T37" fmla="*/ 2147483647 h 133"/>
                <a:gd name="T38" fmla="*/ 2147483647 w 86"/>
                <a:gd name="T39" fmla="*/ 2147483647 h 133"/>
                <a:gd name="T40" fmla="*/ 2147483647 w 86"/>
                <a:gd name="T41" fmla="*/ 0 h 133"/>
                <a:gd name="T42" fmla="*/ 2147483647 w 86"/>
                <a:gd name="T43" fmla="*/ 0 h 1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133"/>
                <a:gd name="T68" fmla="*/ 86 w 86"/>
                <a:gd name="T69" fmla="*/ 133 h 1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133">
                  <a:moveTo>
                    <a:pt x="13" y="0"/>
                  </a:moveTo>
                  <a:lnTo>
                    <a:pt x="0" y="51"/>
                  </a:lnTo>
                  <a:lnTo>
                    <a:pt x="56" y="133"/>
                  </a:lnTo>
                  <a:lnTo>
                    <a:pt x="56" y="132"/>
                  </a:lnTo>
                  <a:lnTo>
                    <a:pt x="56" y="131"/>
                  </a:lnTo>
                  <a:lnTo>
                    <a:pt x="57" y="127"/>
                  </a:lnTo>
                  <a:lnTo>
                    <a:pt x="57" y="126"/>
                  </a:lnTo>
                  <a:lnTo>
                    <a:pt x="57" y="118"/>
                  </a:lnTo>
                  <a:lnTo>
                    <a:pt x="57" y="115"/>
                  </a:lnTo>
                  <a:lnTo>
                    <a:pt x="57" y="114"/>
                  </a:lnTo>
                  <a:lnTo>
                    <a:pt x="60" y="114"/>
                  </a:lnTo>
                  <a:lnTo>
                    <a:pt x="62" y="114"/>
                  </a:lnTo>
                  <a:lnTo>
                    <a:pt x="63" y="115"/>
                  </a:lnTo>
                  <a:lnTo>
                    <a:pt x="63" y="116"/>
                  </a:lnTo>
                  <a:lnTo>
                    <a:pt x="64" y="117"/>
                  </a:lnTo>
                  <a:lnTo>
                    <a:pt x="66" y="117"/>
                  </a:lnTo>
                  <a:lnTo>
                    <a:pt x="68" y="110"/>
                  </a:lnTo>
                  <a:lnTo>
                    <a:pt x="70" y="101"/>
                  </a:lnTo>
                  <a:lnTo>
                    <a:pt x="86" y="17"/>
                  </a:lnTo>
                  <a:lnTo>
                    <a:pt x="49" y="9"/>
                  </a:lnTo>
                  <a:lnTo>
                    <a:pt x="13" y="0"/>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33" name="Freeform 32"/>
            <p:cNvSpPr>
              <a:spLocks/>
            </p:cNvSpPr>
            <p:nvPr/>
          </p:nvSpPr>
          <p:spPr bwMode="auto">
            <a:xfrm>
              <a:off x="2660650" y="3367088"/>
              <a:ext cx="942975" cy="1044575"/>
            </a:xfrm>
            <a:custGeom>
              <a:avLst/>
              <a:gdLst>
                <a:gd name="T0" fmla="*/ 2147483647 w 91"/>
                <a:gd name="T1" fmla="*/ 2147483647 h 106"/>
                <a:gd name="T2" fmla="*/ 2147483647 w 91"/>
                <a:gd name="T3" fmla="*/ 2147483647 h 106"/>
                <a:gd name="T4" fmla="*/ 2147483647 w 91"/>
                <a:gd name="T5" fmla="*/ 0 h 106"/>
                <a:gd name="T6" fmla="*/ 2147483647 w 91"/>
                <a:gd name="T7" fmla="*/ 0 h 106"/>
                <a:gd name="T8" fmla="*/ 2147483647 w 91"/>
                <a:gd name="T9" fmla="*/ 2147483647 h 106"/>
                <a:gd name="T10" fmla="*/ 2147483647 w 91"/>
                <a:gd name="T11" fmla="*/ 2147483647 h 106"/>
                <a:gd name="T12" fmla="*/ 2147483647 w 91"/>
                <a:gd name="T13" fmla="*/ 2147483647 h 106"/>
                <a:gd name="T14" fmla="*/ 2147483647 w 91"/>
                <a:gd name="T15" fmla="*/ 2147483647 h 106"/>
                <a:gd name="T16" fmla="*/ 2147483647 w 91"/>
                <a:gd name="T17" fmla="*/ 2147483647 h 106"/>
                <a:gd name="T18" fmla="*/ 2147483647 w 91"/>
                <a:gd name="T19" fmla="*/ 2147483647 h 106"/>
                <a:gd name="T20" fmla="*/ 2147483647 w 91"/>
                <a:gd name="T21" fmla="*/ 2147483647 h 106"/>
                <a:gd name="T22" fmla="*/ 2147483647 w 91"/>
                <a:gd name="T23" fmla="*/ 2147483647 h 106"/>
                <a:gd name="T24" fmla="*/ 2147483647 w 91"/>
                <a:gd name="T25" fmla="*/ 2147483647 h 106"/>
                <a:gd name="T26" fmla="*/ 2147483647 w 91"/>
                <a:gd name="T27" fmla="*/ 2147483647 h 106"/>
                <a:gd name="T28" fmla="*/ 2147483647 w 91"/>
                <a:gd name="T29" fmla="*/ 2147483647 h 106"/>
                <a:gd name="T30" fmla="*/ 2147483647 w 91"/>
                <a:gd name="T31" fmla="*/ 2147483647 h 106"/>
                <a:gd name="T32" fmla="*/ 2147483647 w 91"/>
                <a:gd name="T33" fmla="*/ 2147483647 h 106"/>
                <a:gd name="T34" fmla="*/ 2147483647 w 91"/>
                <a:gd name="T35" fmla="*/ 2147483647 h 106"/>
                <a:gd name="T36" fmla="*/ 2147483647 w 91"/>
                <a:gd name="T37" fmla="*/ 2147483647 h 106"/>
                <a:gd name="T38" fmla="*/ 2147483647 w 91"/>
                <a:gd name="T39" fmla="*/ 2147483647 h 106"/>
                <a:gd name="T40" fmla="*/ 2147483647 w 91"/>
                <a:gd name="T41" fmla="*/ 2147483647 h 106"/>
                <a:gd name="T42" fmla="*/ 2147483647 w 91"/>
                <a:gd name="T43" fmla="*/ 2147483647 h 106"/>
                <a:gd name="T44" fmla="*/ 2147483647 w 91"/>
                <a:gd name="T45" fmla="*/ 2147483647 h 106"/>
                <a:gd name="T46" fmla="*/ 2147483647 w 91"/>
                <a:gd name="T47" fmla="*/ 2147483647 h 106"/>
                <a:gd name="T48" fmla="*/ 2147483647 w 91"/>
                <a:gd name="T49" fmla="*/ 2147483647 h 106"/>
                <a:gd name="T50" fmla="*/ 2147483647 w 91"/>
                <a:gd name="T51" fmla="*/ 2147483647 h 106"/>
                <a:gd name="T52" fmla="*/ 2147483647 w 91"/>
                <a:gd name="T53" fmla="*/ 2147483647 h 106"/>
                <a:gd name="T54" fmla="*/ 2147483647 w 91"/>
                <a:gd name="T55" fmla="*/ 2147483647 h 106"/>
                <a:gd name="T56" fmla="*/ 2147483647 w 91"/>
                <a:gd name="T57" fmla="*/ 2147483647 h 106"/>
                <a:gd name="T58" fmla="*/ 2147483647 w 91"/>
                <a:gd name="T59" fmla="*/ 2147483647 h 106"/>
                <a:gd name="T60" fmla="*/ 2147483647 w 91"/>
                <a:gd name="T61" fmla="*/ 2147483647 h 106"/>
                <a:gd name="T62" fmla="*/ 2147483647 w 91"/>
                <a:gd name="T63" fmla="*/ 2147483647 h 106"/>
                <a:gd name="T64" fmla="*/ 2147483647 w 91"/>
                <a:gd name="T65" fmla="*/ 2147483647 h 106"/>
                <a:gd name="T66" fmla="*/ 2147483647 w 91"/>
                <a:gd name="T67" fmla="*/ 2147483647 h 106"/>
                <a:gd name="T68" fmla="*/ 2147483647 w 91"/>
                <a:gd name="T69" fmla="*/ 2147483647 h 106"/>
                <a:gd name="T70" fmla="*/ 2147483647 w 91"/>
                <a:gd name="T71" fmla="*/ 2147483647 h 106"/>
                <a:gd name="T72" fmla="*/ 2147483647 w 91"/>
                <a:gd name="T73" fmla="*/ 2147483647 h 106"/>
                <a:gd name="T74" fmla="*/ 2147483647 w 91"/>
                <a:gd name="T75" fmla="*/ 2147483647 h 106"/>
                <a:gd name="T76" fmla="*/ 2147483647 w 91"/>
                <a:gd name="T77" fmla="*/ 2147483647 h 106"/>
                <a:gd name="T78" fmla="*/ 2147483647 w 91"/>
                <a:gd name="T79" fmla="*/ 2147483647 h 106"/>
                <a:gd name="T80" fmla="*/ 2147483647 w 91"/>
                <a:gd name="T81" fmla="*/ 2147483647 h 106"/>
                <a:gd name="T82" fmla="*/ 2147483647 w 91"/>
                <a:gd name="T83" fmla="*/ 2147483647 h 106"/>
                <a:gd name="T84" fmla="*/ 2147483647 w 91"/>
                <a:gd name="T85" fmla="*/ 2147483647 h 106"/>
                <a:gd name="T86" fmla="*/ 2147483647 w 91"/>
                <a:gd name="T87" fmla="*/ 2147483647 h 106"/>
                <a:gd name="T88" fmla="*/ 2147483647 w 91"/>
                <a:gd name="T89" fmla="*/ 2147483647 h 106"/>
                <a:gd name="T90" fmla="*/ 2147483647 w 91"/>
                <a:gd name="T91" fmla="*/ 2147483647 h 106"/>
                <a:gd name="T92" fmla="*/ 2147483647 w 91"/>
                <a:gd name="T93" fmla="*/ 2147483647 h 106"/>
                <a:gd name="T94" fmla="*/ 2147483647 w 91"/>
                <a:gd name="T95" fmla="*/ 2147483647 h 106"/>
                <a:gd name="T96" fmla="*/ 2147483647 w 91"/>
                <a:gd name="T97" fmla="*/ 2147483647 h 106"/>
                <a:gd name="T98" fmla="*/ 0 w 91"/>
                <a:gd name="T99" fmla="*/ 2147483647 h 106"/>
                <a:gd name="T100" fmla="*/ 2147483647 w 91"/>
                <a:gd name="T101" fmla="*/ 2147483647 h 106"/>
                <a:gd name="T102" fmla="*/ 2147483647 w 91"/>
                <a:gd name="T103" fmla="*/ 2147483647 h 106"/>
                <a:gd name="T104" fmla="*/ 2147483647 w 91"/>
                <a:gd name="T105" fmla="*/ 2147483647 h 106"/>
                <a:gd name="T106" fmla="*/ 2147483647 w 91"/>
                <a:gd name="T107" fmla="*/ 2147483647 h 10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1"/>
                <a:gd name="T163" fmla="*/ 0 h 106"/>
                <a:gd name="T164" fmla="*/ 91 w 91"/>
                <a:gd name="T165" fmla="*/ 106 h 10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1" h="106">
                  <a:moveTo>
                    <a:pt x="78" y="106"/>
                  </a:moveTo>
                  <a:lnTo>
                    <a:pt x="91" y="10"/>
                  </a:lnTo>
                  <a:lnTo>
                    <a:pt x="25" y="0"/>
                  </a:lnTo>
                  <a:lnTo>
                    <a:pt x="23" y="9"/>
                  </a:lnTo>
                  <a:lnTo>
                    <a:pt x="21" y="16"/>
                  </a:lnTo>
                  <a:lnTo>
                    <a:pt x="19" y="16"/>
                  </a:lnTo>
                  <a:lnTo>
                    <a:pt x="18" y="15"/>
                  </a:lnTo>
                  <a:lnTo>
                    <a:pt x="18" y="14"/>
                  </a:lnTo>
                  <a:lnTo>
                    <a:pt x="17" y="13"/>
                  </a:lnTo>
                  <a:lnTo>
                    <a:pt x="15" y="13"/>
                  </a:lnTo>
                  <a:lnTo>
                    <a:pt x="12" y="13"/>
                  </a:lnTo>
                  <a:lnTo>
                    <a:pt x="12" y="14"/>
                  </a:lnTo>
                  <a:lnTo>
                    <a:pt x="12" y="17"/>
                  </a:lnTo>
                  <a:lnTo>
                    <a:pt x="12" y="25"/>
                  </a:lnTo>
                  <a:lnTo>
                    <a:pt x="12" y="26"/>
                  </a:lnTo>
                  <a:lnTo>
                    <a:pt x="11" y="30"/>
                  </a:lnTo>
                  <a:lnTo>
                    <a:pt x="11" y="31"/>
                  </a:lnTo>
                  <a:lnTo>
                    <a:pt x="11" y="32"/>
                  </a:lnTo>
                  <a:lnTo>
                    <a:pt x="11" y="34"/>
                  </a:lnTo>
                  <a:lnTo>
                    <a:pt x="11" y="35"/>
                  </a:lnTo>
                  <a:lnTo>
                    <a:pt x="11" y="36"/>
                  </a:lnTo>
                  <a:lnTo>
                    <a:pt x="12" y="38"/>
                  </a:lnTo>
                  <a:lnTo>
                    <a:pt x="12" y="39"/>
                  </a:lnTo>
                  <a:lnTo>
                    <a:pt x="12" y="41"/>
                  </a:lnTo>
                  <a:lnTo>
                    <a:pt x="13" y="43"/>
                  </a:lnTo>
                  <a:lnTo>
                    <a:pt x="14" y="44"/>
                  </a:lnTo>
                  <a:lnTo>
                    <a:pt x="15" y="46"/>
                  </a:lnTo>
                  <a:lnTo>
                    <a:pt x="14" y="46"/>
                  </a:lnTo>
                  <a:lnTo>
                    <a:pt x="12" y="47"/>
                  </a:lnTo>
                  <a:lnTo>
                    <a:pt x="10" y="48"/>
                  </a:lnTo>
                  <a:lnTo>
                    <a:pt x="9" y="50"/>
                  </a:lnTo>
                  <a:lnTo>
                    <a:pt x="7" y="55"/>
                  </a:lnTo>
                  <a:lnTo>
                    <a:pt x="5" y="58"/>
                  </a:lnTo>
                  <a:lnTo>
                    <a:pt x="3" y="58"/>
                  </a:lnTo>
                  <a:lnTo>
                    <a:pt x="3" y="59"/>
                  </a:lnTo>
                  <a:lnTo>
                    <a:pt x="4" y="60"/>
                  </a:lnTo>
                  <a:lnTo>
                    <a:pt x="3" y="61"/>
                  </a:lnTo>
                  <a:lnTo>
                    <a:pt x="3" y="63"/>
                  </a:lnTo>
                  <a:lnTo>
                    <a:pt x="3" y="64"/>
                  </a:lnTo>
                  <a:lnTo>
                    <a:pt x="5" y="66"/>
                  </a:lnTo>
                  <a:lnTo>
                    <a:pt x="6" y="67"/>
                  </a:lnTo>
                  <a:lnTo>
                    <a:pt x="5" y="67"/>
                  </a:lnTo>
                  <a:lnTo>
                    <a:pt x="5" y="69"/>
                  </a:lnTo>
                  <a:lnTo>
                    <a:pt x="4" y="70"/>
                  </a:lnTo>
                  <a:lnTo>
                    <a:pt x="3" y="70"/>
                  </a:lnTo>
                  <a:lnTo>
                    <a:pt x="1" y="69"/>
                  </a:lnTo>
                  <a:lnTo>
                    <a:pt x="0" y="73"/>
                  </a:lnTo>
                  <a:lnTo>
                    <a:pt x="49" y="102"/>
                  </a:lnTo>
                  <a:lnTo>
                    <a:pt x="78" y="106"/>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34" name="Freeform 33"/>
            <p:cNvSpPr>
              <a:spLocks/>
            </p:cNvSpPr>
            <p:nvPr/>
          </p:nvSpPr>
          <p:spPr bwMode="auto">
            <a:xfrm>
              <a:off x="5281612" y="1504951"/>
              <a:ext cx="919163" cy="984250"/>
            </a:xfrm>
            <a:custGeom>
              <a:avLst/>
              <a:gdLst>
                <a:gd name="T0" fmla="*/ 41 w 89"/>
                <a:gd name="T1" fmla="*/ 336 h 100"/>
                <a:gd name="T2" fmla="*/ 20 w 89"/>
                <a:gd name="T3" fmla="*/ 312 h 100"/>
                <a:gd name="T4" fmla="*/ 36 w 89"/>
                <a:gd name="T5" fmla="*/ 292 h 100"/>
                <a:gd name="T6" fmla="*/ 36 w 89"/>
                <a:gd name="T7" fmla="*/ 273 h 100"/>
                <a:gd name="T8" fmla="*/ 26 w 89"/>
                <a:gd name="T9" fmla="*/ 229 h 100"/>
                <a:gd name="T10" fmla="*/ 26 w 89"/>
                <a:gd name="T11" fmla="*/ 209 h 100"/>
                <a:gd name="T12" fmla="*/ 20 w 89"/>
                <a:gd name="T13" fmla="*/ 161 h 100"/>
                <a:gd name="T14" fmla="*/ 10 w 89"/>
                <a:gd name="T15" fmla="*/ 127 h 100"/>
                <a:gd name="T16" fmla="*/ 0 w 89"/>
                <a:gd name="T17" fmla="*/ 78 h 100"/>
                <a:gd name="T18" fmla="*/ 5 w 89"/>
                <a:gd name="T19" fmla="*/ 58 h 100"/>
                <a:gd name="T20" fmla="*/ 0 w 89"/>
                <a:gd name="T21" fmla="*/ 34 h 100"/>
                <a:gd name="T22" fmla="*/ 118 w 89"/>
                <a:gd name="T23" fmla="*/ 15 h 100"/>
                <a:gd name="T24" fmla="*/ 128 w 89"/>
                <a:gd name="T25" fmla="*/ 5 h 100"/>
                <a:gd name="T26" fmla="*/ 143 w 89"/>
                <a:gd name="T27" fmla="*/ 24 h 100"/>
                <a:gd name="T28" fmla="*/ 143 w 89"/>
                <a:gd name="T29" fmla="*/ 49 h 100"/>
                <a:gd name="T30" fmla="*/ 164 w 89"/>
                <a:gd name="T31" fmla="*/ 58 h 100"/>
                <a:gd name="T32" fmla="*/ 174 w 89"/>
                <a:gd name="T33" fmla="*/ 63 h 100"/>
                <a:gd name="T34" fmla="*/ 194 w 89"/>
                <a:gd name="T35" fmla="*/ 63 h 100"/>
                <a:gd name="T36" fmla="*/ 199 w 89"/>
                <a:gd name="T37" fmla="*/ 68 h 100"/>
                <a:gd name="T38" fmla="*/ 220 w 89"/>
                <a:gd name="T39" fmla="*/ 63 h 100"/>
                <a:gd name="T40" fmla="*/ 261 w 89"/>
                <a:gd name="T41" fmla="*/ 68 h 100"/>
                <a:gd name="T42" fmla="*/ 266 w 89"/>
                <a:gd name="T43" fmla="*/ 73 h 100"/>
                <a:gd name="T44" fmla="*/ 271 w 89"/>
                <a:gd name="T45" fmla="*/ 73 h 100"/>
                <a:gd name="T46" fmla="*/ 276 w 89"/>
                <a:gd name="T47" fmla="*/ 88 h 100"/>
                <a:gd name="T48" fmla="*/ 291 w 89"/>
                <a:gd name="T49" fmla="*/ 83 h 100"/>
                <a:gd name="T50" fmla="*/ 302 w 89"/>
                <a:gd name="T51" fmla="*/ 83 h 100"/>
                <a:gd name="T52" fmla="*/ 317 w 89"/>
                <a:gd name="T53" fmla="*/ 93 h 100"/>
                <a:gd name="T54" fmla="*/ 327 w 89"/>
                <a:gd name="T55" fmla="*/ 102 h 100"/>
                <a:gd name="T56" fmla="*/ 348 w 89"/>
                <a:gd name="T57" fmla="*/ 102 h 100"/>
                <a:gd name="T58" fmla="*/ 373 w 89"/>
                <a:gd name="T59" fmla="*/ 88 h 100"/>
                <a:gd name="T60" fmla="*/ 414 w 89"/>
                <a:gd name="T61" fmla="*/ 97 h 100"/>
                <a:gd name="T62" fmla="*/ 424 w 89"/>
                <a:gd name="T63" fmla="*/ 97 h 100"/>
                <a:gd name="T64" fmla="*/ 440 w 89"/>
                <a:gd name="T65" fmla="*/ 102 h 100"/>
                <a:gd name="T66" fmla="*/ 445 w 89"/>
                <a:gd name="T67" fmla="*/ 107 h 100"/>
                <a:gd name="T68" fmla="*/ 414 w 89"/>
                <a:gd name="T69" fmla="*/ 122 h 100"/>
                <a:gd name="T70" fmla="*/ 399 w 89"/>
                <a:gd name="T71" fmla="*/ 136 h 100"/>
                <a:gd name="T72" fmla="*/ 373 w 89"/>
                <a:gd name="T73" fmla="*/ 146 h 100"/>
                <a:gd name="T74" fmla="*/ 302 w 89"/>
                <a:gd name="T75" fmla="*/ 214 h 100"/>
                <a:gd name="T76" fmla="*/ 291 w 89"/>
                <a:gd name="T77" fmla="*/ 224 h 100"/>
                <a:gd name="T78" fmla="*/ 291 w 89"/>
                <a:gd name="T79" fmla="*/ 273 h 100"/>
                <a:gd name="T80" fmla="*/ 266 w 89"/>
                <a:gd name="T81" fmla="*/ 287 h 100"/>
                <a:gd name="T82" fmla="*/ 266 w 89"/>
                <a:gd name="T83" fmla="*/ 297 h 100"/>
                <a:gd name="T84" fmla="*/ 266 w 89"/>
                <a:gd name="T85" fmla="*/ 317 h 100"/>
                <a:gd name="T86" fmla="*/ 271 w 89"/>
                <a:gd name="T87" fmla="*/ 336 h 100"/>
                <a:gd name="T88" fmla="*/ 266 w 89"/>
                <a:gd name="T89" fmla="*/ 356 h 100"/>
                <a:gd name="T90" fmla="*/ 271 w 89"/>
                <a:gd name="T91" fmla="*/ 385 h 100"/>
                <a:gd name="T92" fmla="*/ 281 w 89"/>
                <a:gd name="T93" fmla="*/ 390 h 100"/>
                <a:gd name="T94" fmla="*/ 297 w 89"/>
                <a:gd name="T95" fmla="*/ 394 h 100"/>
                <a:gd name="T96" fmla="*/ 302 w 89"/>
                <a:gd name="T97" fmla="*/ 404 h 100"/>
                <a:gd name="T98" fmla="*/ 327 w 89"/>
                <a:gd name="T99" fmla="*/ 424 h 100"/>
                <a:gd name="T100" fmla="*/ 368 w 89"/>
                <a:gd name="T101" fmla="*/ 448 h 100"/>
                <a:gd name="T102" fmla="*/ 368 w 89"/>
                <a:gd name="T103" fmla="*/ 463 h 100"/>
                <a:gd name="T104" fmla="*/ 41 w 89"/>
                <a:gd name="T105" fmla="*/ 487 h 1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9"/>
                <a:gd name="T160" fmla="*/ 0 h 100"/>
                <a:gd name="T161" fmla="*/ 89 w 89"/>
                <a:gd name="T162" fmla="*/ 100 h 1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9" h="100">
                  <a:moveTo>
                    <a:pt x="8" y="100"/>
                  </a:moveTo>
                  <a:lnTo>
                    <a:pt x="8" y="69"/>
                  </a:lnTo>
                  <a:lnTo>
                    <a:pt x="4" y="65"/>
                  </a:lnTo>
                  <a:lnTo>
                    <a:pt x="4" y="64"/>
                  </a:lnTo>
                  <a:lnTo>
                    <a:pt x="6" y="61"/>
                  </a:lnTo>
                  <a:lnTo>
                    <a:pt x="7" y="60"/>
                  </a:lnTo>
                  <a:lnTo>
                    <a:pt x="7" y="58"/>
                  </a:lnTo>
                  <a:lnTo>
                    <a:pt x="7" y="56"/>
                  </a:lnTo>
                  <a:lnTo>
                    <a:pt x="7" y="54"/>
                  </a:lnTo>
                  <a:lnTo>
                    <a:pt x="5" y="47"/>
                  </a:lnTo>
                  <a:lnTo>
                    <a:pt x="5" y="46"/>
                  </a:lnTo>
                  <a:lnTo>
                    <a:pt x="5" y="43"/>
                  </a:lnTo>
                  <a:lnTo>
                    <a:pt x="4" y="41"/>
                  </a:lnTo>
                  <a:lnTo>
                    <a:pt x="4" y="33"/>
                  </a:lnTo>
                  <a:lnTo>
                    <a:pt x="3" y="28"/>
                  </a:lnTo>
                  <a:lnTo>
                    <a:pt x="2" y="26"/>
                  </a:lnTo>
                  <a:lnTo>
                    <a:pt x="0" y="21"/>
                  </a:lnTo>
                  <a:lnTo>
                    <a:pt x="0" y="16"/>
                  </a:lnTo>
                  <a:lnTo>
                    <a:pt x="1" y="13"/>
                  </a:lnTo>
                  <a:lnTo>
                    <a:pt x="1" y="12"/>
                  </a:lnTo>
                  <a:lnTo>
                    <a:pt x="0" y="8"/>
                  </a:lnTo>
                  <a:lnTo>
                    <a:pt x="0" y="7"/>
                  </a:lnTo>
                  <a:lnTo>
                    <a:pt x="23" y="7"/>
                  </a:lnTo>
                  <a:lnTo>
                    <a:pt x="23" y="3"/>
                  </a:lnTo>
                  <a:lnTo>
                    <a:pt x="23" y="0"/>
                  </a:lnTo>
                  <a:lnTo>
                    <a:pt x="25" y="1"/>
                  </a:lnTo>
                  <a:lnTo>
                    <a:pt x="27" y="2"/>
                  </a:lnTo>
                  <a:lnTo>
                    <a:pt x="28" y="5"/>
                  </a:lnTo>
                  <a:lnTo>
                    <a:pt x="28" y="8"/>
                  </a:lnTo>
                  <a:lnTo>
                    <a:pt x="28" y="10"/>
                  </a:lnTo>
                  <a:lnTo>
                    <a:pt x="31" y="12"/>
                  </a:lnTo>
                  <a:lnTo>
                    <a:pt x="32" y="12"/>
                  </a:lnTo>
                  <a:lnTo>
                    <a:pt x="33" y="12"/>
                  </a:lnTo>
                  <a:lnTo>
                    <a:pt x="34" y="13"/>
                  </a:lnTo>
                  <a:lnTo>
                    <a:pt x="36" y="13"/>
                  </a:lnTo>
                  <a:lnTo>
                    <a:pt x="38" y="13"/>
                  </a:lnTo>
                  <a:lnTo>
                    <a:pt x="39" y="14"/>
                  </a:lnTo>
                  <a:lnTo>
                    <a:pt x="42" y="14"/>
                  </a:lnTo>
                  <a:lnTo>
                    <a:pt x="43" y="13"/>
                  </a:lnTo>
                  <a:lnTo>
                    <a:pt x="48" y="13"/>
                  </a:lnTo>
                  <a:lnTo>
                    <a:pt x="51" y="14"/>
                  </a:lnTo>
                  <a:lnTo>
                    <a:pt x="52" y="14"/>
                  </a:lnTo>
                  <a:lnTo>
                    <a:pt x="52" y="15"/>
                  </a:lnTo>
                  <a:lnTo>
                    <a:pt x="53" y="15"/>
                  </a:lnTo>
                  <a:lnTo>
                    <a:pt x="54" y="16"/>
                  </a:lnTo>
                  <a:lnTo>
                    <a:pt x="54" y="18"/>
                  </a:lnTo>
                  <a:lnTo>
                    <a:pt x="55" y="19"/>
                  </a:lnTo>
                  <a:lnTo>
                    <a:pt x="57" y="17"/>
                  </a:lnTo>
                  <a:lnTo>
                    <a:pt x="59" y="17"/>
                  </a:lnTo>
                  <a:lnTo>
                    <a:pt x="60" y="19"/>
                  </a:lnTo>
                  <a:lnTo>
                    <a:pt x="62" y="19"/>
                  </a:lnTo>
                  <a:lnTo>
                    <a:pt x="63" y="20"/>
                  </a:lnTo>
                  <a:lnTo>
                    <a:pt x="64" y="21"/>
                  </a:lnTo>
                  <a:lnTo>
                    <a:pt x="66" y="21"/>
                  </a:lnTo>
                  <a:lnTo>
                    <a:pt x="68" y="21"/>
                  </a:lnTo>
                  <a:lnTo>
                    <a:pt x="72" y="18"/>
                  </a:lnTo>
                  <a:lnTo>
                    <a:pt x="73" y="18"/>
                  </a:lnTo>
                  <a:lnTo>
                    <a:pt x="74" y="20"/>
                  </a:lnTo>
                  <a:lnTo>
                    <a:pt x="81" y="20"/>
                  </a:lnTo>
                  <a:lnTo>
                    <a:pt x="82" y="20"/>
                  </a:lnTo>
                  <a:lnTo>
                    <a:pt x="83" y="20"/>
                  </a:lnTo>
                  <a:lnTo>
                    <a:pt x="84" y="22"/>
                  </a:lnTo>
                  <a:lnTo>
                    <a:pt x="86" y="21"/>
                  </a:lnTo>
                  <a:lnTo>
                    <a:pt x="89" y="21"/>
                  </a:lnTo>
                  <a:lnTo>
                    <a:pt x="87" y="22"/>
                  </a:lnTo>
                  <a:lnTo>
                    <a:pt x="83" y="25"/>
                  </a:lnTo>
                  <a:lnTo>
                    <a:pt x="81" y="25"/>
                  </a:lnTo>
                  <a:lnTo>
                    <a:pt x="79" y="26"/>
                  </a:lnTo>
                  <a:lnTo>
                    <a:pt x="78" y="28"/>
                  </a:lnTo>
                  <a:lnTo>
                    <a:pt x="74" y="29"/>
                  </a:lnTo>
                  <a:lnTo>
                    <a:pt x="73" y="30"/>
                  </a:lnTo>
                  <a:lnTo>
                    <a:pt x="67" y="36"/>
                  </a:lnTo>
                  <a:lnTo>
                    <a:pt x="59" y="44"/>
                  </a:lnTo>
                  <a:lnTo>
                    <a:pt x="58" y="45"/>
                  </a:lnTo>
                  <a:lnTo>
                    <a:pt x="57" y="46"/>
                  </a:lnTo>
                  <a:lnTo>
                    <a:pt x="58" y="55"/>
                  </a:lnTo>
                  <a:lnTo>
                    <a:pt x="57" y="56"/>
                  </a:lnTo>
                  <a:lnTo>
                    <a:pt x="56" y="56"/>
                  </a:lnTo>
                  <a:lnTo>
                    <a:pt x="52" y="59"/>
                  </a:lnTo>
                  <a:lnTo>
                    <a:pt x="52" y="61"/>
                  </a:lnTo>
                  <a:lnTo>
                    <a:pt x="51" y="64"/>
                  </a:lnTo>
                  <a:lnTo>
                    <a:pt x="52" y="65"/>
                  </a:lnTo>
                  <a:lnTo>
                    <a:pt x="54" y="67"/>
                  </a:lnTo>
                  <a:lnTo>
                    <a:pt x="53" y="69"/>
                  </a:lnTo>
                  <a:lnTo>
                    <a:pt x="53" y="70"/>
                  </a:lnTo>
                  <a:lnTo>
                    <a:pt x="52" y="73"/>
                  </a:lnTo>
                  <a:lnTo>
                    <a:pt x="52" y="78"/>
                  </a:lnTo>
                  <a:lnTo>
                    <a:pt x="53" y="79"/>
                  </a:lnTo>
                  <a:lnTo>
                    <a:pt x="54" y="80"/>
                  </a:lnTo>
                  <a:lnTo>
                    <a:pt x="55" y="80"/>
                  </a:lnTo>
                  <a:lnTo>
                    <a:pt x="58" y="81"/>
                  </a:lnTo>
                  <a:lnTo>
                    <a:pt x="59" y="82"/>
                  </a:lnTo>
                  <a:lnTo>
                    <a:pt x="59" y="83"/>
                  </a:lnTo>
                  <a:lnTo>
                    <a:pt x="63" y="84"/>
                  </a:lnTo>
                  <a:lnTo>
                    <a:pt x="64" y="87"/>
                  </a:lnTo>
                  <a:lnTo>
                    <a:pt x="68" y="89"/>
                  </a:lnTo>
                  <a:lnTo>
                    <a:pt x="72" y="92"/>
                  </a:lnTo>
                  <a:lnTo>
                    <a:pt x="72" y="93"/>
                  </a:lnTo>
                  <a:lnTo>
                    <a:pt x="72" y="95"/>
                  </a:lnTo>
                  <a:lnTo>
                    <a:pt x="72" y="98"/>
                  </a:lnTo>
                  <a:lnTo>
                    <a:pt x="8" y="100"/>
                  </a:lnTo>
                  <a:close/>
                </a:path>
              </a:pathLst>
            </a:custGeom>
            <a:solidFill>
              <a:srgbClr val="FF8000"/>
            </a:solid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solidFill>
                  <a:srgbClr val="FF9900"/>
                </a:solidFill>
                <a:latin typeface="+mn-lt"/>
                <a:ea typeface="+mn-ea"/>
                <a:cs typeface="+mn-cs"/>
              </a:endParaRPr>
            </a:p>
          </p:txBody>
        </p:sp>
        <p:sp>
          <p:nvSpPr>
            <p:cNvPr id="35" name="Freeform 34"/>
            <p:cNvSpPr>
              <a:spLocks/>
            </p:cNvSpPr>
            <p:nvPr/>
          </p:nvSpPr>
          <p:spPr bwMode="auto">
            <a:xfrm>
              <a:off x="5703887" y="4243388"/>
              <a:ext cx="796925" cy="650875"/>
            </a:xfrm>
            <a:custGeom>
              <a:avLst/>
              <a:gdLst>
                <a:gd name="T0" fmla="*/ 2147483647 w 77"/>
                <a:gd name="T1" fmla="*/ 2147483647 h 66"/>
                <a:gd name="T2" fmla="*/ 2147483647 w 77"/>
                <a:gd name="T3" fmla="*/ 2147483647 h 66"/>
                <a:gd name="T4" fmla="*/ 2147483647 w 77"/>
                <a:gd name="T5" fmla="*/ 2147483647 h 66"/>
                <a:gd name="T6" fmla="*/ 2147483647 w 77"/>
                <a:gd name="T7" fmla="*/ 2147483647 h 66"/>
                <a:gd name="T8" fmla="*/ 2147483647 w 77"/>
                <a:gd name="T9" fmla="*/ 2147483647 h 66"/>
                <a:gd name="T10" fmla="*/ 2147483647 w 77"/>
                <a:gd name="T11" fmla="*/ 2147483647 h 66"/>
                <a:gd name="T12" fmla="*/ 2147483647 w 77"/>
                <a:gd name="T13" fmla="*/ 2147483647 h 66"/>
                <a:gd name="T14" fmla="*/ 2147483647 w 77"/>
                <a:gd name="T15" fmla="*/ 2147483647 h 66"/>
                <a:gd name="T16" fmla="*/ 2147483647 w 77"/>
                <a:gd name="T17" fmla="*/ 2147483647 h 66"/>
                <a:gd name="T18" fmla="*/ 2147483647 w 77"/>
                <a:gd name="T19" fmla="*/ 2147483647 h 66"/>
                <a:gd name="T20" fmla="*/ 2147483647 w 77"/>
                <a:gd name="T21" fmla="*/ 2147483647 h 66"/>
                <a:gd name="T22" fmla="*/ 2147483647 w 77"/>
                <a:gd name="T23" fmla="*/ 2147483647 h 66"/>
                <a:gd name="T24" fmla="*/ 2147483647 w 77"/>
                <a:gd name="T25" fmla="*/ 2147483647 h 66"/>
                <a:gd name="T26" fmla="*/ 2147483647 w 77"/>
                <a:gd name="T27" fmla="*/ 2147483647 h 66"/>
                <a:gd name="T28" fmla="*/ 2147483647 w 77"/>
                <a:gd name="T29" fmla="*/ 2147483647 h 66"/>
                <a:gd name="T30" fmla="*/ 2147483647 w 77"/>
                <a:gd name="T31" fmla="*/ 2147483647 h 66"/>
                <a:gd name="T32" fmla="*/ 2147483647 w 77"/>
                <a:gd name="T33" fmla="*/ 2147483647 h 66"/>
                <a:gd name="T34" fmla="*/ 2147483647 w 77"/>
                <a:gd name="T35" fmla="*/ 2147483647 h 66"/>
                <a:gd name="T36" fmla="*/ 2147483647 w 77"/>
                <a:gd name="T37" fmla="*/ 2147483647 h 66"/>
                <a:gd name="T38" fmla="*/ 2147483647 w 77"/>
                <a:gd name="T39" fmla="*/ 2147483647 h 66"/>
                <a:gd name="T40" fmla="*/ 2147483647 w 77"/>
                <a:gd name="T41" fmla="*/ 2147483647 h 66"/>
                <a:gd name="T42" fmla="*/ 2147483647 w 77"/>
                <a:gd name="T43" fmla="*/ 2147483647 h 66"/>
                <a:gd name="T44" fmla="*/ 2147483647 w 77"/>
                <a:gd name="T45" fmla="*/ 2147483647 h 66"/>
                <a:gd name="T46" fmla="*/ 2147483647 w 77"/>
                <a:gd name="T47" fmla="*/ 2147483647 h 66"/>
                <a:gd name="T48" fmla="*/ 2147483647 w 77"/>
                <a:gd name="T49" fmla="*/ 2147483647 h 66"/>
                <a:gd name="T50" fmla="*/ 2147483647 w 77"/>
                <a:gd name="T51" fmla="*/ 2147483647 h 66"/>
                <a:gd name="T52" fmla="*/ 2147483647 w 77"/>
                <a:gd name="T53" fmla="*/ 2147483647 h 66"/>
                <a:gd name="T54" fmla="*/ 2147483647 w 77"/>
                <a:gd name="T55" fmla="*/ 2147483647 h 66"/>
                <a:gd name="T56" fmla="*/ 2147483647 w 77"/>
                <a:gd name="T57" fmla="*/ 2147483647 h 66"/>
                <a:gd name="T58" fmla="*/ 2147483647 w 77"/>
                <a:gd name="T59" fmla="*/ 2147483647 h 66"/>
                <a:gd name="T60" fmla="*/ 2147483647 w 77"/>
                <a:gd name="T61" fmla="*/ 2147483647 h 66"/>
                <a:gd name="T62" fmla="*/ 2147483647 w 77"/>
                <a:gd name="T63" fmla="*/ 2147483647 h 66"/>
                <a:gd name="T64" fmla="*/ 2147483647 w 77"/>
                <a:gd name="T65" fmla="*/ 2147483647 h 66"/>
                <a:gd name="T66" fmla="*/ 2147483647 w 77"/>
                <a:gd name="T67" fmla="*/ 2147483647 h 66"/>
                <a:gd name="T68" fmla="*/ 2147483647 w 77"/>
                <a:gd name="T69" fmla="*/ 2147483647 h 66"/>
                <a:gd name="T70" fmla="*/ 2147483647 w 77"/>
                <a:gd name="T71" fmla="*/ 2147483647 h 66"/>
                <a:gd name="T72" fmla="*/ 2147483647 w 77"/>
                <a:gd name="T73" fmla="*/ 2147483647 h 66"/>
                <a:gd name="T74" fmla="*/ 2147483647 w 77"/>
                <a:gd name="T75" fmla="*/ 2147483647 h 66"/>
                <a:gd name="T76" fmla="*/ 2147483647 w 77"/>
                <a:gd name="T77" fmla="*/ 2147483647 h 66"/>
                <a:gd name="T78" fmla="*/ 2147483647 w 77"/>
                <a:gd name="T79" fmla="*/ 2147483647 h 66"/>
                <a:gd name="T80" fmla="*/ 2147483647 w 77"/>
                <a:gd name="T81" fmla="*/ 2147483647 h 66"/>
                <a:gd name="T82" fmla="*/ 2147483647 w 77"/>
                <a:gd name="T83" fmla="*/ 2147483647 h 66"/>
                <a:gd name="T84" fmla="*/ 0 w 77"/>
                <a:gd name="T85" fmla="*/ 2147483647 h 6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7"/>
                <a:gd name="T130" fmla="*/ 0 h 66"/>
                <a:gd name="T131" fmla="*/ 77 w 77"/>
                <a:gd name="T132" fmla="*/ 66 h 6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7" h="66">
                  <a:moveTo>
                    <a:pt x="0" y="1"/>
                  </a:moveTo>
                  <a:lnTo>
                    <a:pt x="42" y="0"/>
                  </a:lnTo>
                  <a:lnTo>
                    <a:pt x="41" y="1"/>
                  </a:lnTo>
                  <a:lnTo>
                    <a:pt x="43" y="5"/>
                  </a:lnTo>
                  <a:lnTo>
                    <a:pt x="43" y="8"/>
                  </a:lnTo>
                  <a:lnTo>
                    <a:pt x="44" y="10"/>
                  </a:lnTo>
                  <a:lnTo>
                    <a:pt x="45" y="11"/>
                  </a:lnTo>
                  <a:lnTo>
                    <a:pt x="45" y="12"/>
                  </a:lnTo>
                  <a:lnTo>
                    <a:pt x="43" y="13"/>
                  </a:lnTo>
                  <a:lnTo>
                    <a:pt x="43" y="14"/>
                  </a:lnTo>
                  <a:lnTo>
                    <a:pt x="42" y="17"/>
                  </a:lnTo>
                  <a:lnTo>
                    <a:pt x="40" y="22"/>
                  </a:lnTo>
                  <a:lnTo>
                    <a:pt x="37" y="29"/>
                  </a:lnTo>
                  <a:lnTo>
                    <a:pt x="37" y="34"/>
                  </a:lnTo>
                  <a:lnTo>
                    <a:pt x="64" y="33"/>
                  </a:lnTo>
                  <a:lnTo>
                    <a:pt x="64" y="34"/>
                  </a:lnTo>
                  <a:lnTo>
                    <a:pt x="63" y="36"/>
                  </a:lnTo>
                  <a:lnTo>
                    <a:pt x="64" y="40"/>
                  </a:lnTo>
                  <a:lnTo>
                    <a:pt x="66" y="43"/>
                  </a:lnTo>
                  <a:lnTo>
                    <a:pt x="67" y="46"/>
                  </a:lnTo>
                  <a:lnTo>
                    <a:pt x="63" y="45"/>
                  </a:lnTo>
                  <a:lnTo>
                    <a:pt x="60" y="44"/>
                  </a:lnTo>
                  <a:lnTo>
                    <a:pt x="59" y="43"/>
                  </a:lnTo>
                  <a:lnTo>
                    <a:pt x="58" y="44"/>
                  </a:lnTo>
                  <a:lnTo>
                    <a:pt x="55" y="46"/>
                  </a:lnTo>
                  <a:lnTo>
                    <a:pt x="55" y="48"/>
                  </a:lnTo>
                  <a:lnTo>
                    <a:pt x="56" y="49"/>
                  </a:lnTo>
                  <a:lnTo>
                    <a:pt x="58" y="49"/>
                  </a:lnTo>
                  <a:lnTo>
                    <a:pt x="60" y="49"/>
                  </a:lnTo>
                  <a:lnTo>
                    <a:pt x="62" y="48"/>
                  </a:lnTo>
                  <a:lnTo>
                    <a:pt x="63" y="47"/>
                  </a:lnTo>
                  <a:lnTo>
                    <a:pt x="65" y="47"/>
                  </a:lnTo>
                  <a:lnTo>
                    <a:pt x="66" y="47"/>
                  </a:lnTo>
                  <a:lnTo>
                    <a:pt x="66" y="48"/>
                  </a:lnTo>
                  <a:lnTo>
                    <a:pt x="65" y="48"/>
                  </a:lnTo>
                  <a:lnTo>
                    <a:pt x="64" y="49"/>
                  </a:lnTo>
                  <a:lnTo>
                    <a:pt x="65" y="50"/>
                  </a:lnTo>
                  <a:lnTo>
                    <a:pt x="66" y="51"/>
                  </a:lnTo>
                  <a:lnTo>
                    <a:pt x="67" y="51"/>
                  </a:lnTo>
                  <a:lnTo>
                    <a:pt x="68" y="49"/>
                  </a:lnTo>
                  <a:lnTo>
                    <a:pt x="71" y="47"/>
                  </a:lnTo>
                  <a:lnTo>
                    <a:pt x="72" y="47"/>
                  </a:lnTo>
                  <a:lnTo>
                    <a:pt x="73" y="47"/>
                  </a:lnTo>
                  <a:lnTo>
                    <a:pt x="74" y="48"/>
                  </a:lnTo>
                  <a:lnTo>
                    <a:pt x="73" y="49"/>
                  </a:lnTo>
                  <a:lnTo>
                    <a:pt x="74" y="50"/>
                  </a:lnTo>
                  <a:lnTo>
                    <a:pt x="73" y="51"/>
                  </a:lnTo>
                  <a:lnTo>
                    <a:pt x="72" y="51"/>
                  </a:lnTo>
                  <a:lnTo>
                    <a:pt x="70" y="54"/>
                  </a:lnTo>
                  <a:lnTo>
                    <a:pt x="68" y="56"/>
                  </a:lnTo>
                  <a:lnTo>
                    <a:pt x="68" y="57"/>
                  </a:lnTo>
                  <a:lnTo>
                    <a:pt x="68" y="59"/>
                  </a:lnTo>
                  <a:lnTo>
                    <a:pt x="71" y="60"/>
                  </a:lnTo>
                  <a:lnTo>
                    <a:pt x="76" y="62"/>
                  </a:lnTo>
                  <a:lnTo>
                    <a:pt x="77" y="63"/>
                  </a:lnTo>
                  <a:lnTo>
                    <a:pt x="77" y="65"/>
                  </a:lnTo>
                  <a:lnTo>
                    <a:pt x="76" y="65"/>
                  </a:lnTo>
                  <a:lnTo>
                    <a:pt x="72" y="66"/>
                  </a:lnTo>
                  <a:lnTo>
                    <a:pt x="71" y="63"/>
                  </a:lnTo>
                  <a:lnTo>
                    <a:pt x="69" y="62"/>
                  </a:lnTo>
                  <a:lnTo>
                    <a:pt x="65" y="61"/>
                  </a:lnTo>
                  <a:lnTo>
                    <a:pt x="64" y="59"/>
                  </a:lnTo>
                  <a:lnTo>
                    <a:pt x="63" y="59"/>
                  </a:lnTo>
                  <a:lnTo>
                    <a:pt x="62" y="59"/>
                  </a:lnTo>
                  <a:lnTo>
                    <a:pt x="61" y="62"/>
                  </a:lnTo>
                  <a:lnTo>
                    <a:pt x="62" y="63"/>
                  </a:lnTo>
                  <a:lnTo>
                    <a:pt x="60" y="65"/>
                  </a:lnTo>
                  <a:lnTo>
                    <a:pt x="59" y="65"/>
                  </a:lnTo>
                  <a:lnTo>
                    <a:pt x="58" y="63"/>
                  </a:lnTo>
                  <a:lnTo>
                    <a:pt x="57" y="63"/>
                  </a:lnTo>
                  <a:lnTo>
                    <a:pt x="55" y="63"/>
                  </a:lnTo>
                  <a:lnTo>
                    <a:pt x="54" y="63"/>
                  </a:lnTo>
                  <a:lnTo>
                    <a:pt x="52" y="65"/>
                  </a:lnTo>
                  <a:lnTo>
                    <a:pt x="50" y="65"/>
                  </a:lnTo>
                  <a:lnTo>
                    <a:pt x="49" y="64"/>
                  </a:lnTo>
                  <a:lnTo>
                    <a:pt x="47" y="64"/>
                  </a:lnTo>
                  <a:lnTo>
                    <a:pt x="43" y="60"/>
                  </a:lnTo>
                  <a:lnTo>
                    <a:pt x="41" y="59"/>
                  </a:lnTo>
                  <a:lnTo>
                    <a:pt x="39" y="58"/>
                  </a:lnTo>
                  <a:lnTo>
                    <a:pt x="38" y="57"/>
                  </a:lnTo>
                  <a:lnTo>
                    <a:pt x="37" y="57"/>
                  </a:lnTo>
                  <a:lnTo>
                    <a:pt x="37" y="56"/>
                  </a:lnTo>
                  <a:lnTo>
                    <a:pt x="37" y="55"/>
                  </a:lnTo>
                  <a:lnTo>
                    <a:pt x="36" y="56"/>
                  </a:lnTo>
                  <a:lnTo>
                    <a:pt x="34" y="55"/>
                  </a:lnTo>
                  <a:lnTo>
                    <a:pt x="34" y="54"/>
                  </a:lnTo>
                  <a:lnTo>
                    <a:pt x="33" y="54"/>
                  </a:lnTo>
                  <a:lnTo>
                    <a:pt x="30" y="57"/>
                  </a:lnTo>
                  <a:lnTo>
                    <a:pt x="31" y="58"/>
                  </a:lnTo>
                  <a:lnTo>
                    <a:pt x="27" y="59"/>
                  </a:lnTo>
                  <a:lnTo>
                    <a:pt x="19" y="57"/>
                  </a:lnTo>
                  <a:lnTo>
                    <a:pt x="15" y="56"/>
                  </a:lnTo>
                  <a:lnTo>
                    <a:pt x="4" y="57"/>
                  </a:lnTo>
                  <a:lnTo>
                    <a:pt x="4" y="56"/>
                  </a:lnTo>
                  <a:lnTo>
                    <a:pt x="4" y="55"/>
                  </a:lnTo>
                  <a:lnTo>
                    <a:pt x="4" y="54"/>
                  </a:lnTo>
                  <a:lnTo>
                    <a:pt x="5" y="53"/>
                  </a:lnTo>
                  <a:lnTo>
                    <a:pt x="7" y="49"/>
                  </a:lnTo>
                  <a:lnTo>
                    <a:pt x="6" y="47"/>
                  </a:lnTo>
                  <a:lnTo>
                    <a:pt x="6" y="46"/>
                  </a:lnTo>
                  <a:lnTo>
                    <a:pt x="6" y="45"/>
                  </a:lnTo>
                  <a:lnTo>
                    <a:pt x="6" y="44"/>
                  </a:lnTo>
                  <a:lnTo>
                    <a:pt x="6" y="42"/>
                  </a:lnTo>
                  <a:lnTo>
                    <a:pt x="7" y="41"/>
                  </a:lnTo>
                  <a:lnTo>
                    <a:pt x="8" y="40"/>
                  </a:lnTo>
                  <a:lnTo>
                    <a:pt x="9" y="37"/>
                  </a:lnTo>
                  <a:lnTo>
                    <a:pt x="9" y="35"/>
                  </a:lnTo>
                  <a:lnTo>
                    <a:pt x="8" y="32"/>
                  </a:lnTo>
                  <a:lnTo>
                    <a:pt x="7" y="30"/>
                  </a:lnTo>
                  <a:lnTo>
                    <a:pt x="6" y="30"/>
                  </a:lnTo>
                  <a:lnTo>
                    <a:pt x="7" y="29"/>
                  </a:lnTo>
                  <a:lnTo>
                    <a:pt x="6" y="28"/>
                  </a:lnTo>
                  <a:lnTo>
                    <a:pt x="5" y="27"/>
                  </a:lnTo>
                  <a:lnTo>
                    <a:pt x="4" y="26"/>
                  </a:lnTo>
                  <a:lnTo>
                    <a:pt x="4" y="25"/>
                  </a:lnTo>
                  <a:lnTo>
                    <a:pt x="5" y="24"/>
                  </a:lnTo>
                  <a:lnTo>
                    <a:pt x="4" y="21"/>
                  </a:lnTo>
                  <a:lnTo>
                    <a:pt x="1" y="19"/>
                  </a:lnTo>
                  <a:lnTo>
                    <a:pt x="1" y="18"/>
                  </a:lnTo>
                  <a:lnTo>
                    <a:pt x="0" y="1"/>
                  </a:lnTo>
                  <a:close/>
                </a:path>
              </a:pathLst>
            </a:custGeom>
            <a:solidFill>
              <a:srgbClr val="FF8000"/>
            </a:solidFill>
            <a:ln w="12700" cmpd="sng">
              <a:solidFill>
                <a:schemeClr val="tx1"/>
              </a:solidFill>
              <a:prstDash val="solid"/>
              <a:round/>
              <a:headEnd/>
              <a:tailEnd/>
            </a:ln>
          </p:spPr>
          <p:txBody>
            <a:bodyPr>
              <a:prstTxWarp prst="textNoShape">
                <a:avLst/>
              </a:prstTxWarp>
            </a:bodyPr>
            <a:lstStyle/>
            <a:p>
              <a:pPr defTabSz="457200" fontAlgn="auto">
                <a:spcBef>
                  <a:spcPts val="0"/>
                </a:spcBef>
                <a:spcAft>
                  <a:spcPts val="0"/>
                </a:spcAft>
              </a:pPr>
              <a:endParaRPr lang="en-US" dirty="0">
                <a:solidFill>
                  <a:srgbClr val="FF9900"/>
                </a:solidFill>
                <a:latin typeface="+mn-lt"/>
              </a:endParaRPr>
            </a:p>
          </p:txBody>
        </p:sp>
        <p:sp>
          <p:nvSpPr>
            <p:cNvPr id="36" name="Freeform 35"/>
            <p:cNvSpPr>
              <a:spLocks/>
            </p:cNvSpPr>
            <p:nvPr/>
          </p:nvSpPr>
          <p:spPr bwMode="auto">
            <a:xfrm>
              <a:off x="6024562" y="2617788"/>
              <a:ext cx="558800" cy="935038"/>
            </a:xfrm>
            <a:custGeom>
              <a:avLst/>
              <a:gdLst>
                <a:gd name="T0" fmla="*/ 46 w 54"/>
                <a:gd name="T1" fmla="*/ 10 h 95"/>
                <a:gd name="T2" fmla="*/ 62 w 54"/>
                <a:gd name="T3" fmla="*/ 24 h 95"/>
                <a:gd name="T4" fmla="*/ 77 w 54"/>
                <a:gd name="T5" fmla="*/ 39 h 95"/>
                <a:gd name="T6" fmla="*/ 77 w 54"/>
                <a:gd name="T7" fmla="*/ 58 h 95"/>
                <a:gd name="T8" fmla="*/ 72 w 54"/>
                <a:gd name="T9" fmla="*/ 73 h 95"/>
                <a:gd name="T10" fmla="*/ 56 w 54"/>
                <a:gd name="T11" fmla="*/ 93 h 95"/>
                <a:gd name="T12" fmla="*/ 46 w 54"/>
                <a:gd name="T13" fmla="*/ 97 h 95"/>
                <a:gd name="T14" fmla="*/ 26 w 54"/>
                <a:gd name="T15" fmla="*/ 102 h 95"/>
                <a:gd name="T16" fmla="*/ 21 w 54"/>
                <a:gd name="T17" fmla="*/ 117 h 95"/>
                <a:gd name="T18" fmla="*/ 31 w 54"/>
                <a:gd name="T19" fmla="*/ 132 h 95"/>
                <a:gd name="T20" fmla="*/ 21 w 54"/>
                <a:gd name="T21" fmla="*/ 166 h 95"/>
                <a:gd name="T22" fmla="*/ 5 w 54"/>
                <a:gd name="T23" fmla="*/ 175 h 95"/>
                <a:gd name="T24" fmla="*/ 0 w 54"/>
                <a:gd name="T25" fmla="*/ 190 h 95"/>
                <a:gd name="T26" fmla="*/ 0 w 54"/>
                <a:gd name="T27" fmla="*/ 200 h 95"/>
                <a:gd name="T28" fmla="*/ 5 w 54"/>
                <a:gd name="T29" fmla="*/ 234 h 95"/>
                <a:gd name="T30" fmla="*/ 26 w 54"/>
                <a:gd name="T31" fmla="*/ 258 h 95"/>
                <a:gd name="T32" fmla="*/ 51 w 54"/>
                <a:gd name="T33" fmla="*/ 278 h 95"/>
                <a:gd name="T34" fmla="*/ 67 w 54"/>
                <a:gd name="T35" fmla="*/ 312 h 95"/>
                <a:gd name="T36" fmla="*/ 77 w 54"/>
                <a:gd name="T37" fmla="*/ 302 h 95"/>
                <a:gd name="T38" fmla="*/ 97 w 54"/>
                <a:gd name="T39" fmla="*/ 317 h 95"/>
                <a:gd name="T40" fmla="*/ 97 w 54"/>
                <a:gd name="T41" fmla="*/ 336 h 95"/>
                <a:gd name="T42" fmla="*/ 82 w 54"/>
                <a:gd name="T43" fmla="*/ 356 h 95"/>
                <a:gd name="T44" fmla="*/ 97 w 54"/>
                <a:gd name="T45" fmla="*/ 380 h 95"/>
                <a:gd name="T46" fmla="*/ 123 w 54"/>
                <a:gd name="T47" fmla="*/ 395 h 95"/>
                <a:gd name="T48" fmla="*/ 149 w 54"/>
                <a:gd name="T49" fmla="*/ 424 h 95"/>
                <a:gd name="T50" fmla="*/ 154 w 54"/>
                <a:gd name="T51" fmla="*/ 434 h 95"/>
                <a:gd name="T52" fmla="*/ 149 w 54"/>
                <a:gd name="T53" fmla="*/ 444 h 95"/>
                <a:gd name="T54" fmla="*/ 164 w 54"/>
                <a:gd name="T55" fmla="*/ 463 h 95"/>
                <a:gd name="T56" fmla="*/ 169 w 54"/>
                <a:gd name="T57" fmla="*/ 458 h 95"/>
                <a:gd name="T58" fmla="*/ 174 w 54"/>
                <a:gd name="T59" fmla="*/ 448 h 95"/>
                <a:gd name="T60" fmla="*/ 195 w 54"/>
                <a:gd name="T61" fmla="*/ 444 h 95"/>
                <a:gd name="T62" fmla="*/ 215 w 54"/>
                <a:gd name="T63" fmla="*/ 453 h 95"/>
                <a:gd name="T64" fmla="*/ 221 w 54"/>
                <a:gd name="T65" fmla="*/ 434 h 95"/>
                <a:gd name="T66" fmla="*/ 226 w 54"/>
                <a:gd name="T67" fmla="*/ 424 h 95"/>
                <a:gd name="T68" fmla="*/ 246 w 54"/>
                <a:gd name="T69" fmla="*/ 414 h 95"/>
                <a:gd name="T70" fmla="*/ 241 w 54"/>
                <a:gd name="T71" fmla="*/ 405 h 95"/>
                <a:gd name="T72" fmla="*/ 241 w 54"/>
                <a:gd name="T73" fmla="*/ 395 h 95"/>
                <a:gd name="T74" fmla="*/ 246 w 54"/>
                <a:gd name="T75" fmla="*/ 390 h 95"/>
                <a:gd name="T76" fmla="*/ 246 w 54"/>
                <a:gd name="T77" fmla="*/ 385 h 95"/>
                <a:gd name="T78" fmla="*/ 246 w 54"/>
                <a:gd name="T79" fmla="*/ 356 h 95"/>
                <a:gd name="T80" fmla="*/ 267 w 54"/>
                <a:gd name="T81" fmla="*/ 331 h 95"/>
                <a:gd name="T82" fmla="*/ 277 w 54"/>
                <a:gd name="T83" fmla="*/ 312 h 95"/>
                <a:gd name="T84" fmla="*/ 267 w 54"/>
                <a:gd name="T85" fmla="*/ 278 h 95"/>
                <a:gd name="T86" fmla="*/ 267 w 54"/>
                <a:gd name="T87" fmla="*/ 263 h 95"/>
                <a:gd name="T88" fmla="*/ 251 w 54"/>
                <a:gd name="T89" fmla="*/ 63 h 95"/>
                <a:gd name="T90" fmla="*/ 246 w 54"/>
                <a:gd name="T91" fmla="*/ 54 h 95"/>
                <a:gd name="T92" fmla="*/ 236 w 54"/>
                <a:gd name="T93" fmla="*/ 29 h 95"/>
                <a:gd name="T94" fmla="*/ 226 w 54"/>
                <a:gd name="T95" fmla="*/ 15 h 95"/>
                <a:gd name="T96" fmla="*/ 226 w 54"/>
                <a:gd name="T97" fmla="*/ 0 h 9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4"/>
                <a:gd name="T148" fmla="*/ 0 h 95"/>
                <a:gd name="T149" fmla="*/ 54 w 54"/>
                <a:gd name="T150" fmla="*/ 95 h 9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4" h="95">
                  <a:moveTo>
                    <a:pt x="44" y="0"/>
                  </a:moveTo>
                  <a:lnTo>
                    <a:pt x="9" y="2"/>
                  </a:lnTo>
                  <a:lnTo>
                    <a:pt x="9" y="3"/>
                  </a:lnTo>
                  <a:lnTo>
                    <a:pt x="12" y="5"/>
                  </a:lnTo>
                  <a:lnTo>
                    <a:pt x="12" y="6"/>
                  </a:lnTo>
                  <a:lnTo>
                    <a:pt x="15" y="8"/>
                  </a:lnTo>
                  <a:lnTo>
                    <a:pt x="16" y="11"/>
                  </a:lnTo>
                  <a:lnTo>
                    <a:pt x="15" y="12"/>
                  </a:lnTo>
                  <a:lnTo>
                    <a:pt x="14" y="14"/>
                  </a:lnTo>
                  <a:lnTo>
                    <a:pt x="14" y="15"/>
                  </a:lnTo>
                  <a:lnTo>
                    <a:pt x="14" y="16"/>
                  </a:lnTo>
                  <a:lnTo>
                    <a:pt x="11" y="19"/>
                  </a:lnTo>
                  <a:lnTo>
                    <a:pt x="9" y="19"/>
                  </a:lnTo>
                  <a:lnTo>
                    <a:pt x="9" y="20"/>
                  </a:lnTo>
                  <a:lnTo>
                    <a:pt x="6" y="20"/>
                  </a:lnTo>
                  <a:lnTo>
                    <a:pt x="5" y="21"/>
                  </a:lnTo>
                  <a:lnTo>
                    <a:pt x="4" y="23"/>
                  </a:lnTo>
                  <a:lnTo>
                    <a:pt x="4" y="24"/>
                  </a:lnTo>
                  <a:lnTo>
                    <a:pt x="6" y="26"/>
                  </a:lnTo>
                  <a:lnTo>
                    <a:pt x="6" y="27"/>
                  </a:lnTo>
                  <a:lnTo>
                    <a:pt x="6" y="29"/>
                  </a:lnTo>
                  <a:lnTo>
                    <a:pt x="4" y="34"/>
                  </a:lnTo>
                  <a:lnTo>
                    <a:pt x="2" y="35"/>
                  </a:lnTo>
                  <a:lnTo>
                    <a:pt x="1" y="36"/>
                  </a:lnTo>
                  <a:lnTo>
                    <a:pt x="1" y="38"/>
                  </a:lnTo>
                  <a:lnTo>
                    <a:pt x="0" y="39"/>
                  </a:lnTo>
                  <a:lnTo>
                    <a:pt x="0" y="40"/>
                  </a:lnTo>
                  <a:lnTo>
                    <a:pt x="0" y="41"/>
                  </a:lnTo>
                  <a:lnTo>
                    <a:pt x="0" y="45"/>
                  </a:lnTo>
                  <a:lnTo>
                    <a:pt x="1" y="48"/>
                  </a:lnTo>
                  <a:lnTo>
                    <a:pt x="1" y="49"/>
                  </a:lnTo>
                  <a:lnTo>
                    <a:pt x="5" y="53"/>
                  </a:lnTo>
                  <a:lnTo>
                    <a:pt x="9" y="56"/>
                  </a:lnTo>
                  <a:lnTo>
                    <a:pt x="10" y="57"/>
                  </a:lnTo>
                  <a:lnTo>
                    <a:pt x="12" y="64"/>
                  </a:lnTo>
                  <a:lnTo>
                    <a:pt x="13" y="64"/>
                  </a:lnTo>
                  <a:lnTo>
                    <a:pt x="14" y="63"/>
                  </a:lnTo>
                  <a:lnTo>
                    <a:pt x="15" y="62"/>
                  </a:lnTo>
                  <a:lnTo>
                    <a:pt x="18" y="64"/>
                  </a:lnTo>
                  <a:lnTo>
                    <a:pt x="19" y="65"/>
                  </a:lnTo>
                  <a:lnTo>
                    <a:pt x="18" y="67"/>
                  </a:lnTo>
                  <a:lnTo>
                    <a:pt x="19" y="69"/>
                  </a:lnTo>
                  <a:lnTo>
                    <a:pt x="16" y="72"/>
                  </a:lnTo>
                  <a:lnTo>
                    <a:pt x="16" y="73"/>
                  </a:lnTo>
                  <a:lnTo>
                    <a:pt x="17" y="75"/>
                  </a:lnTo>
                  <a:lnTo>
                    <a:pt x="19" y="78"/>
                  </a:lnTo>
                  <a:lnTo>
                    <a:pt x="23" y="80"/>
                  </a:lnTo>
                  <a:lnTo>
                    <a:pt x="24" y="81"/>
                  </a:lnTo>
                  <a:lnTo>
                    <a:pt x="28" y="84"/>
                  </a:lnTo>
                  <a:lnTo>
                    <a:pt x="29" y="87"/>
                  </a:lnTo>
                  <a:lnTo>
                    <a:pt x="30" y="88"/>
                  </a:lnTo>
                  <a:lnTo>
                    <a:pt x="30" y="89"/>
                  </a:lnTo>
                  <a:lnTo>
                    <a:pt x="29" y="90"/>
                  </a:lnTo>
                  <a:lnTo>
                    <a:pt x="29" y="91"/>
                  </a:lnTo>
                  <a:lnTo>
                    <a:pt x="32" y="95"/>
                  </a:lnTo>
                  <a:lnTo>
                    <a:pt x="32" y="94"/>
                  </a:lnTo>
                  <a:lnTo>
                    <a:pt x="33" y="94"/>
                  </a:lnTo>
                  <a:lnTo>
                    <a:pt x="34" y="95"/>
                  </a:lnTo>
                  <a:lnTo>
                    <a:pt x="34" y="92"/>
                  </a:lnTo>
                  <a:lnTo>
                    <a:pt x="36" y="91"/>
                  </a:lnTo>
                  <a:lnTo>
                    <a:pt x="38" y="91"/>
                  </a:lnTo>
                  <a:lnTo>
                    <a:pt x="40" y="92"/>
                  </a:lnTo>
                  <a:lnTo>
                    <a:pt x="42" y="93"/>
                  </a:lnTo>
                  <a:lnTo>
                    <a:pt x="43" y="93"/>
                  </a:lnTo>
                  <a:lnTo>
                    <a:pt x="43" y="89"/>
                  </a:lnTo>
                  <a:lnTo>
                    <a:pt x="42" y="87"/>
                  </a:lnTo>
                  <a:lnTo>
                    <a:pt x="44" y="87"/>
                  </a:lnTo>
                  <a:lnTo>
                    <a:pt x="48" y="86"/>
                  </a:lnTo>
                  <a:lnTo>
                    <a:pt x="48" y="85"/>
                  </a:lnTo>
                  <a:lnTo>
                    <a:pt x="47" y="83"/>
                  </a:lnTo>
                  <a:lnTo>
                    <a:pt x="47" y="81"/>
                  </a:lnTo>
                  <a:lnTo>
                    <a:pt x="48" y="80"/>
                  </a:lnTo>
                  <a:lnTo>
                    <a:pt x="48" y="79"/>
                  </a:lnTo>
                  <a:lnTo>
                    <a:pt x="48" y="76"/>
                  </a:lnTo>
                  <a:lnTo>
                    <a:pt x="48" y="73"/>
                  </a:lnTo>
                  <a:lnTo>
                    <a:pt x="50" y="71"/>
                  </a:lnTo>
                  <a:lnTo>
                    <a:pt x="52" y="68"/>
                  </a:lnTo>
                  <a:lnTo>
                    <a:pt x="52" y="67"/>
                  </a:lnTo>
                  <a:lnTo>
                    <a:pt x="54" y="64"/>
                  </a:lnTo>
                  <a:lnTo>
                    <a:pt x="53" y="60"/>
                  </a:lnTo>
                  <a:lnTo>
                    <a:pt x="52" y="57"/>
                  </a:lnTo>
                  <a:lnTo>
                    <a:pt x="52" y="55"/>
                  </a:lnTo>
                  <a:lnTo>
                    <a:pt x="52" y="54"/>
                  </a:lnTo>
                  <a:lnTo>
                    <a:pt x="52" y="53"/>
                  </a:lnTo>
                  <a:lnTo>
                    <a:pt x="49" y="13"/>
                  </a:lnTo>
                  <a:lnTo>
                    <a:pt x="48" y="12"/>
                  </a:lnTo>
                  <a:lnTo>
                    <a:pt x="48" y="11"/>
                  </a:lnTo>
                  <a:lnTo>
                    <a:pt x="47" y="8"/>
                  </a:lnTo>
                  <a:lnTo>
                    <a:pt x="46" y="6"/>
                  </a:lnTo>
                  <a:lnTo>
                    <a:pt x="45" y="5"/>
                  </a:lnTo>
                  <a:lnTo>
                    <a:pt x="44" y="3"/>
                  </a:lnTo>
                  <a:lnTo>
                    <a:pt x="44" y="0"/>
                  </a:lnTo>
                  <a:close/>
                </a:path>
              </a:pathLst>
            </a:custGeom>
            <a:solidFill>
              <a:srgbClr val="FF8000"/>
            </a:solid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37" name="Freeform 36"/>
            <p:cNvSpPr>
              <a:spLocks/>
            </p:cNvSpPr>
            <p:nvPr/>
          </p:nvSpPr>
          <p:spPr bwMode="auto">
            <a:xfrm>
              <a:off x="6613525" y="2027238"/>
              <a:ext cx="539750" cy="698500"/>
            </a:xfrm>
            <a:custGeom>
              <a:avLst/>
              <a:gdLst>
                <a:gd name="T0" fmla="*/ 134 w 52"/>
                <a:gd name="T1" fmla="*/ 331 h 71"/>
                <a:gd name="T2" fmla="*/ 221 w 52"/>
                <a:gd name="T3" fmla="*/ 327 h 71"/>
                <a:gd name="T4" fmla="*/ 231 w 52"/>
                <a:gd name="T5" fmla="*/ 302 h 71"/>
                <a:gd name="T6" fmla="*/ 231 w 52"/>
                <a:gd name="T7" fmla="*/ 283 h 71"/>
                <a:gd name="T8" fmla="*/ 246 w 52"/>
                <a:gd name="T9" fmla="*/ 268 h 71"/>
                <a:gd name="T10" fmla="*/ 252 w 52"/>
                <a:gd name="T11" fmla="*/ 253 h 71"/>
                <a:gd name="T12" fmla="*/ 257 w 52"/>
                <a:gd name="T13" fmla="*/ 244 h 71"/>
                <a:gd name="T14" fmla="*/ 262 w 52"/>
                <a:gd name="T15" fmla="*/ 249 h 71"/>
                <a:gd name="T16" fmla="*/ 267 w 52"/>
                <a:gd name="T17" fmla="*/ 244 h 71"/>
                <a:gd name="T18" fmla="*/ 267 w 52"/>
                <a:gd name="T19" fmla="*/ 224 h 71"/>
                <a:gd name="T20" fmla="*/ 262 w 52"/>
                <a:gd name="T21" fmla="*/ 205 h 71"/>
                <a:gd name="T22" fmla="*/ 241 w 52"/>
                <a:gd name="T23" fmla="*/ 136 h 71"/>
                <a:gd name="T24" fmla="*/ 216 w 52"/>
                <a:gd name="T25" fmla="*/ 136 h 71"/>
                <a:gd name="T26" fmla="*/ 185 w 52"/>
                <a:gd name="T27" fmla="*/ 175 h 71"/>
                <a:gd name="T28" fmla="*/ 180 w 52"/>
                <a:gd name="T29" fmla="*/ 171 h 71"/>
                <a:gd name="T30" fmla="*/ 169 w 52"/>
                <a:gd name="T31" fmla="*/ 166 h 71"/>
                <a:gd name="T32" fmla="*/ 169 w 52"/>
                <a:gd name="T33" fmla="*/ 146 h 71"/>
                <a:gd name="T34" fmla="*/ 185 w 52"/>
                <a:gd name="T35" fmla="*/ 136 h 71"/>
                <a:gd name="T36" fmla="*/ 185 w 52"/>
                <a:gd name="T37" fmla="*/ 127 h 71"/>
                <a:gd name="T38" fmla="*/ 195 w 52"/>
                <a:gd name="T39" fmla="*/ 117 h 71"/>
                <a:gd name="T40" fmla="*/ 195 w 52"/>
                <a:gd name="T41" fmla="*/ 83 h 71"/>
                <a:gd name="T42" fmla="*/ 190 w 52"/>
                <a:gd name="T43" fmla="*/ 68 h 71"/>
                <a:gd name="T44" fmla="*/ 180 w 52"/>
                <a:gd name="T45" fmla="*/ 58 h 71"/>
                <a:gd name="T46" fmla="*/ 190 w 52"/>
                <a:gd name="T47" fmla="*/ 49 h 71"/>
                <a:gd name="T48" fmla="*/ 185 w 52"/>
                <a:gd name="T49" fmla="*/ 34 h 71"/>
                <a:gd name="T50" fmla="*/ 154 w 52"/>
                <a:gd name="T51" fmla="*/ 19 h 71"/>
                <a:gd name="T52" fmla="*/ 134 w 52"/>
                <a:gd name="T53" fmla="*/ 10 h 71"/>
                <a:gd name="T54" fmla="*/ 108 w 52"/>
                <a:gd name="T55" fmla="*/ 5 h 71"/>
                <a:gd name="T56" fmla="*/ 92 w 52"/>
                <a:gd name="T57" fmla="*/ 5 h 71"/>
                <a:gd name="T58" fmla="*/ 77 w 52"/>
                <a:gd name="T59" fmla="*/ 15 h 71"/>
                <a:gd name="T60" fmla="*/ 77 w 52"/>
                <a:gd name="T61" fmla="*/ 29 h 71"/>
                <a:gd name="T62" fmla="*/ 82 w 52"/>
                <a:gd name="T63" fmla="*/ 34 h 71"/>
                <a:gd name="T64" fmla="*/ 77 w 52"/>
                <a:gd name="T65" fmla="*/ 39 h 71"/>
                <a:gd name="T66" fmla="*/ 67 w 52"/>
                <a:gd name="T67" fmla="*/ 49 h 71"/>
                <a:gd name="T68" fmla="*/ 62 w 52"/>
                <a:gd name="T69" fmla="*/ 63 h 71"/>
                <a:gd name="T70" fmla="*/ 62 w 52"/>
                <a:gd name="T71" fmla="*/ 83 h 71"/>
                <a:gd name="T72" fmla="*/ 51 w 52"/>
                <a:gd name="T73" fmla="*/ 78 h 71"/>
                <a:gd name="T74" fmla="*/ 51 w 52"/>
                <a:gd name="T75" fmla="*/ 63 h 71"/>
                <a:gd name="T76" fmla="*/ 51 w 52"/>
                <a:gd name="T77" fmla="*/ 54 h 71"/>
                <a:gd name="T78" fmla="*/ 41 w 52"/>
                <a:gd name="T79" fmla="*/ 63 h 71"/>
                <a:gd name="T80" fmla="*/ 41 w 52"/>
                <a:gd name="T81" fmla="*/ 78 h 71"/>
                <a:gd name="T82" fmla="*/ 26 w 52"/>
                <a:gd name="T83" fmla="*/ 83 h 71"/>
                <a:gd name="T84" fmla="*/ 21 w 52"/>
                <a:gd name="T85" fmla="*/ 93 h 71"/>
                <a:gd name="T86" fmla="*/ 15 w 52"/>
                <a:gd name="T87" fmla="*/ 112 h 71"/>
                <a:gd name="T88" fmla="*/ 10 w 52"/>
                <a:gd name="T89" fmla="*/ 136 h 71"/>
                <a:gd name="T90" fmla="*/ 5 w 52"/>
                <a:gd name="T91" fmla="*/ 156 h 71"/>
                <a:gd name="T92" fmla="*/ 10 w 52"/>
                <a:gd name="T93" fmla="*/ 180 h 71"/>
                <a:gd name="T94" fmla="*/ 10 w 52"/>
                <a:gd name="T95" fmla="*/ 200 h 71"/>
                <a:gd name="T96" fmla="*/ 31 w 52"/>
                <a:gd name="T97" fmla="*/ 244 h 71"/>
                <a:gd name="T98" fmla="*/ 36 w 52"/>
                <a:gd name="T99" fmla="*/ 268 h 71"/>
                <a:gd name="T100" fmla="*/ 36 w 52"/>
                <a:gd name="T101" fmla="*/ 273 h 71"/>
                <a:gd name="T102" fmla="*/ 31 w 52"/>
                <a:gd name="T103" fmla="*/ 302 h 71"/>
                <a:gd name="T104" fmla="*/ 10 w 52"/>
                <a:gd name="T105" fmla="*/ 336 h 71"/>
                <a:gd name="T106" fmla="*/ 0 w 52"/>
                <a:gd name="T107" fmla="*/ 346 h 7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2"/>
                <a:gd name="T163" fmla="*/ 0 h 71"/>
                <a:gd name="T164" fmla="*/ 52 w 52"/>
                <a:gd name="T165" fmla="*/ 71 h 7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2" h="71">
                  <a:moveTo>
                    <a:pt x="0" y="71"/>
                  </a:moveTo>
                  <a:lnTo>
                    <a:pt x="26" y="68"/>
                  </a:lnTo>
                  <a:lnTo>
                    <a:pt x="26" y="69"/>
                  </a:lnTo>
                  <a:lnTo>
                    <a:pt x="43" y="67"/>
                  </a:lnTo>
                  <a:lnTo>
                    <a:pt x="43" y="66"/>
                  </a:lnTo>
                  <a:lnTo>
                    <a:pt x="45" y="62"/>
                  </a:lnTo>
                  <a:lnTo>
                    <a:pt x="45" y="61"/>
                  </a:lnTo>
                  <a:lnTo>
                    <a:pt x="45" y="58"/>
                  </a:lnTo>
                  <a:lnTo>
                    <a:pt x="46" y="56"/>
                  </a:lnTo>
                  <a:lnTo>
                    <a:pt x="48" y="55"/>
                  </a:lnTo>
                  <a:lnTo>
                    <a:pt x="48" y="52"/>
                  </a:lnTo>
                  <a:lnTo>
                    <a:pt x="49" y="52"/>
                  </a:lnTo>
                  <a:lnTo>
                    <a:pt x="49" y="51"/>
                  </a:lnTo>
                  <a:lnTo>
                    <a:pt x="50" y="50"/>
                  </a:lnTo>
                  <a:lnTo>
                    <a:pt x="50" y="51"/>
                  </a:lnTo>
                  <a:lnTo>
                    <a:pt x="51" y="51"/>
                  </a:lnTo>
                  <a:lnTo>
                    <a:pt x="52" y="50"/>
                  </a:lnTo>
                  <a:lnTo>
                    <a:pt x="52" y="49"/>
                  </a:lnTo>
                  <a:lnTo>
                    <a:pt x="52" y="46"/>
                  </a:lnTo>
                  <a:lnTo>
                    <a:pt x="52" y="43"/>
                  </a:lnTo>
                  <a:lnTo>
                    <a:pt x="51" y="42"/>
                  </a:lnTo>
                  <a:lnTo>
                    <a:pt x="51" y="37"/>
                  </a:lnTo>
                  <a:lnTo>
                    <a:pt x="47" y="28"/>
                  </a:lnTo>
                  <a:lnTo>
                    <a:pt x="43" y="27"/>
                  </a:lnTo>
                  <a:lnTo>
                    <a:pt x="42" y="28"/>
                  </a:lnTo>
                  <a:lnTo>
                    <a:pt x="40" y="29"/>
                  </a:lnTo>
                  <a:lnTo>
                    <a:pt x="36" y="36"/>
                  </a:lnTo>
                  <a:lnTo>
                    <a:pt x="35" y="36"/>
                  </a:lnTo>
                  <a:lnTo>
                    <a:pt x="35" y="35"/>
                  </a:lnTo>
                  <a:lnTo>
                    <a:pt x="33" y="35"/>
                  </a:lnTo>
                  <a:lnTo>
                    <a:pt x="33" y="34"/>
                  </a:lnTo>
                  <a:lnTo>
                    <a:pt x="32" y="33"/>
                  </a:lnTo>
                  <a:lnTo>
                    <a:pt x="33" y="30"/>
                  </a:lnTo>
                  <a:lnTo>
                    <a:pt x="33" y="29"/>
                  </a:lnTo>
                  <a:lnTo>
                    <a:pt x="36" y="28"/>
                  </a:lnTo>
                  <a:lnTo>
                    <a:pt x="36" y="26"/>
                  </a:lnTo>
                  <a:lnTo>
                    <a:pt x="37" y="24"/>
                  </a:lnTo>
                  <a:lnTo>
                    <a:pt x="38" y="24"/>
                  </a:lnTo>
                  <a:lnTo>
                    <a:pt x="38" y="22"/>
                  </a:lnTo>
                  <a:lnTo>
                    <a:pt x="38" y="17"/>
                  </a:lnTo>
                  <a:lnTo>
                    <a:pt x="38" y="15"/>
                  </a:lnTo>
                  <a:lnTo>
                    <a:pt x="37" y="14"/>
                  </a:lnTo>
                  <a:lnTo>
                    <a:pt x="36" y="12"/>
                  </a:lnTo>
                  <a:lnTo>
                    <a:pt x="35" y="12"/>
                  </a:lnTo>
                  <a:lnTo>
                    <a:pt x="36" y="11"/>
                  </a:lnTo>
                  <a:lnTo>
                    <a:pt x="37" y="10"/>
                  </a:lnTo>
                  <a:lnTo>
                    <a:pt x="36" y="7"/>
                  </a:lnTo>
                  <a:lnTo>
                    <a:pt x="34" y="6"/>
                  </a:lnTo>
                  <a:lnTo>
                    <a:pt x="30" y="4"/>
                  </a:lnTo>
                  <a:lnTo>
                    <a:pt x="27" y="3"/>
                  </a:lnTo>
                  <a:lnTo>
                    <a:pt x="26" y="2"/>
                  </a:lnTo>
                  <a:lnTo>
                    <a:pt x="23" y="2"/>
                  </a:lnTo>
                  <a:lnTo>
                    <a:pt x="21" y="1"/>
                  </a:lnTo>
                  <a:lnTo>
                    <a:pt x="19" y="0"/>
                  </a:lnTo>
                  <a:lnTo>
                    <a:pt x="18" y="1"/>
                  </a:lnTo>
                  <a:lnTo>
                    <a:pt x="17" y="1"/>
                  </a:lnTo>
                  <a:lnTo>
                    <a:pt x="15" y="3"/>
                  </a:lnTo>
                  <a:lnTo>
                    <a:pt x="15" y="5"/>
                  </a:lnTo>
                  <a:lnTo>
                    <a:pt x="15" y="6"/>
                  </a:lnTo>
                  <a:lnTo>
                    <a:pt x="16" y="6"/>
                  </a:lnTo>
                  <a:lnTo>
                    <a:pt x="16" y="7"/>
                  </a:lnTo>
                  <a:lnTo>
                    <a:pt x="15" y="8"/>
                  </a:lnTo>
                  <a:lnTo>
                    <a:pt x="14" y="8"/>
                  </a:lnTo>
                  <a:lnTo>
                    <a:pt x="13" y="10"/>
                  </a:lnTo>
                  <a:lnTo>
                    <a:pt x="12" y="11"/>
                  </a:lnTo>
                  <a:lnTo>
                    <a:pt x="12" y="13"/>
                  </a:lnTo>
                  <a:lnTo>
                    <a:pt x="13" y="15"/>
                  </a:lnTo>
                  <a:lnTo>
                    <a:pt x="12" y="17"/>
                  </a:lnTo>
                  <a:lnTo>
                    <a:pt x="10" y="18"/>
                  </a:lnTo>
                  <a:lnTo>
                    <a:pt x="10" y="16"/>
                  </a:lnTo>
                  <a:lnTo>
                    <a:pt x="10" y="14"/>
                  </a:lnTo>
                  <a:lnTo>
                    <a:pt x="10" y="13"/>
                  </a:lnTo>
                  <a:lnTo>
                    <a:pt x="10" y="12"/>
                  </a:lnTo>
                  <a:lnTo>
                    <a:pt x="10" y="11"/>
                  </a:lnTo>
                  <a:lnTo>
                    <a:pt x="9" y="12"/>
                  </a:lnTo>
                  <a:lnTo>
                    <a:pt x="8" y="13"/>
                  </a:lnTo>
                  <a:lnTo>
                    <a:pt x="8" y="15"/>
                  </a:lnTo>
                  <a:lnTo>
                    <a:pt x="8" y="16"/>
                  </a:lnTo>
                  <a:lnTo>
                    <a:pt x="7" y="16"/>
                  </a:lnTo>
                  <a:lnTo>
                    <a:pt x="5" y="17"/>
                  </a:lnTo>
                  <a:lnTo>
                    <a:pt x="5" y="18"/>
                  </a:lnTo>
                  <a:lnTo>
                    <a:pt x="4" y="19"/>
                  </a:lnTo>
                  <a:lnTo>
                    <a:pt x="3" y="21"/>
                  </a:lnTo>
                  <a:lnTo>
                    <a:pt x="3" y="23"/>
                  </a:lnTo>
                  <a:lnTo>
                    <a:pt x="3" y="26"/>
                  </a:lnTo>
                  <a:lnTo>
                    <a:pt x="2" y="28"/>
                  </a:lnTo>
                  <a:lnTo>
                    <a:pt x="1" y="31"/>
                  </a:lnTo>
                  <a:lnTo>
                    <a:pt x="1" y="32"/>
                  </a:lnTo>
                  <a:lnTo>
                    <a:pt x="1" y="33"/>
                  </a:lnTo>
                  <a:lnTo>
                    <a:pt x="2" y="37"/>
                  </a:lnTo>
                  <a:lnTo>
                    <a:pt x="1" y="39"/>
                  </a:lnTo>
                  <a:lnTo>
                    <a:pt x="2" y="41"/>
                  </a:lnTo>
                  <a:lnTo>
                    <a:pt x="5" y="46"/>
                  </a:lnTo>
                  <a:lnTo>
                    <a:pt x="6" y="50"/>
                  </a:lnTo>
                  <a:lnTo>
                    <a:pt x="6" y="54"/>
                  </a:lnTo>
                  <a:lnTo>
                    <a:pt x="7" y="55"/>
                  </a:lnTo>
                  <a:lnTo>
                    <a:pt x="7" y="56"/>
                  </a:lnTo>
                  <a:lnTo>
                    <a:pt x="6" y="59"/>
                  </a:lnTo>
                  <a:lnTo>
                    <a:pt x="6" y="62"/>
                  </a:lnTo>
                  <a:lnTo>
                    <a:pt x="5" y="64"/>
                  </a:lnTo>
                  <a:lnTo>
                    <a:pt x="2" y="69"/>
                  </a:lnTo>
                  <a:lnTo>
                    <a:pt x="1" y="71"/>
                  </a:lnTo>
                  <a:lnTo>
                    <a:pt x="0" y="71"/>
                  </a:lnTo>
                  <a:close/>
                </a:path>
              </a:pathLst>
            </a:custGeom>
            <a:solidFill>
              <a:srgbClr val="FF8000"/>
            </a:solid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solidFill>
                  <a:srgbClr val="FF9900"/>
                </a:solidFill>
                <a:latin typeface="+mn-lt"/>
                <a:ea typeface="+mn-ea"/>
                <a:cs typeface="+mn-cs"/>
              </a:endParaRPr>
            </a:p>
          </p:txBody>
        </p:sp>
        <p:sp>
          <p:nvSpPr>
            <p:cNvPr id="38" name="Freeform 37"/>
            <p:cNvSpPr>
              <a:spLocks/>
            </p:cNvSpPr>
            <p:nvPr/>
          </p:nvSpPr>
          <p:spPr bwMode="auto">
            <a:xfrm>
              <a:off x="6097587" y="1779588"/>
              <a:ext cx="858838" cy="404813"/>
            </a:xfrm>
            <a:custGeom>
              <a:avLst/>
              <a:gdLst>
                <a:gd name="T0" fmla="*/ 21 w 83"/>
                <a:gd name="T1" fmla="*/ 78 h 41"/>
                <a:gd name="T2" fmla="*/ 41 w 83"/>
                <a:gd name="T3" fmla="*/ 63 h 41"/>
                <a:gd name="T4" fmla="*/ 103 w 83"/>
                <a:gd name="T5" fmla="*/ 29 h 41"/>
                <a:gd name="T6" fmla="*/ 133 w 83"/>
                <a:gd name="T7" fmla="*/ 5 h 41"/>
                <a:gd name="T8" fmla="*/ 159 w 83"/>
                <a:gd name="T9" fmla="*/ 5 h 41"/>
                <a:gd name="T10" fmla="*/ 144 w 83"/>
                <a:gd name="T11" fmla="*/ 20 h 41"/>
                <a:gd name="T12" fmla="*/ 118 w 83"/>
                <a:gd name="T13" fmla="*/ 44 h 41"/>
                <a:gd name="T14" fmla="*/ 118 w 83"/>
                <a:gd name="T15" fmla="*/ 59 h 41"/>
                <a:gd name="T16" fmla="*/ 144 w 83"/>
                <a:gd name="T17" fmla="*/ 49 h 41"/>
                <a:gd name="T18" fmla="*/ 200 w 83"/>
                <a:gd name="T19" fmla="*/ 73 h 41"/>
                <a:gd name="T20" fmla="*/ 221 w 83"/>
                <a:gd name="T21" fmla="*/ 78 h 41"/>
                <a:gd name="T22" fmla="*/ 226 w 83"/>
                <a:gd name="T23" fmla="*/ 83 h 41"/>
                <a:gd name="T24" fmla="*/ 251 w 83"/>
                <a:gd name="T25" fmla="*/ 63 h 41"/>
                <a:gd name="T26" fmla="*/ 328 w 83"/>
                <a:gd name="T27" fmla="*/ 39 h 41"/>
                <a:gd name="T28" fmla="*/ 323 w 83"/>
                <a:gd name="T29" fmla="*/ 54 h 41"/>
                <a:gd name="T30" fmla="*/ 339 w 83"/>
                <a:gd name="T31" fmla="*/ 68 h 41"/>
                <a:gd name="T32" fmla="*/ 370 w 83"/>
                <a:gd name="T33" fmla="*/ 63 h 41"/>
                <a:gd name="T34" fmla="*/ 390 w 83"/>
                <a:gd name="T35" fmla="*/ 88 h 41"/>
                <a:gd name="T36" fmla="*/ 421 w 83"/>
                <a:gd name="T37" fmla="*/ 93 h 41"/>
                <a:gd name="T38" fmla="*/ 421 w 83"/>
                <a:gd name="T39" fmla="*/ 102 h 41"/>
                <a:gd name="T40" fmla="*/ 405 w 83"/>
                <a:gd name="T41" fmla="*/ 102 h 41"/>
                <a:gd name="T42" fmla="*/ 385 w 83"/>
                <a:gd name="T43" fmla="*/ 102 h 41"/>
                <a:gd name="T44" fmla="*/ 354 w 83"/>
                <a:gd name="T45" fmla="*/ 102 h 41"/>
                <a:gd name="T46" fmla="*/ 354 w 83"/>
                <a:gd name="T47" fmla="*/ 117 h 41"/>
                <a:gd name="T48" fmla="*/ 318 w 83"/>
                <a:gd name="T49" fmla="*/ 102 h 41"/>
                <a:gd name="T50" fmla="*/ 293 w 83"/>
                <a:gd name="T51" fmla="*/ 112 h 41"/>
                <a:gd name="T52" fmla="*/ 282 w 83"/>
                <a:gd name="T53" fmla="*/ 122 h 41"/>
                <a:gd name="T54" fmla="*/ 257 w 83"/>
                <a:gd name="T55" fmla="*/ 122 h 41"/>
                <a:gd name="T56" fmla="*/ 236 w 83"/>
                <a:gd name="T57" fmla="*/ 146 h 41"/>
                <a:gd name="T58" fmla="*/ 241 w 83"/>
                <a:gd name="T59" fmla="*/ 137 h 41"/>
                <a:gd name="T60" fmla="*/ 226 w 83"/>
                <a:gd name="T61" fmla="*/ 137 h 41"/>
                <a:gd name="T62" fmla="*/ 216 w 83"/>
                <a:gd name="T63" fmla="*/ 132 h 41"/>
                <a:gd name="T64" fmla="*/ 205 w 83"/>
                <a:gd name="T65" fmla="*/ 156 h 41"/>
                <a:gd name="T66" fmla="*/ 185 w 83"/>
                <a:gd name="T67" fmla="*/ 185 h 41"/>
                <a:gd name="T68" fmla="*/ 175 w 83"/>
                <a:gd name="T69" fmla="*/ 190 h 41"/>
                <a:gd name="T70" fmla="*/ 180 w 83"/>
                <a:gd name="T71" fmla="*/ 176 h 41"/>
                <a:gd name="T72" fmla="*/ 164 w 83"/>
                <a:gd name="T73" fmla="*/ 176 h 41"/>
                <a:gd name="T74" fmla="*/ 154 w 83"/>
                <a:gd name="T75" fmla="*/ 141 h 41"/>
                <a:gd name="T76" fmla="*/ 149 w 83"/>
                <a:gd name="T77" fmla="*/ 137 h 41"/>
                <a:gd name="T78" fmla="*/ 118 w 83"/>
                <a:gd name="T79" fmla="*/ 127 h 41"/>
                <a:gd name="T80" fmla="*/ 113 w 83"/>
                <a:gd name="T81" fmla="*/ 127 h 41"/>
                <a:gd name="T82" fmla="*/ 82 w 83"/>
                <a:gd name="T83" fmla="*/ 117 h 41"/>
                <a:gd name="T84" fmla="*/ 21 w 83"/>
                <a:gd name="T85" fmla="*/ 93 h 41"/>
                <a:gd name="T86" fmla="*/ 0 w 83"/>
                <a:gd name="T87" fmla="*/ 83 h 4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3"/>
                <a:gd name="T133" fmla="*/ 0 h 41"/>
                <a:gd name="T134" fmla="*/ 83 w 83"/>
                <a:gd name="T135" fmla="*/ 41 h 4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3" h="41">
                  <a:moveTo>
                    <a:pt x="0" y="17"/>
                  </a:moveTo>
                  <a:lnTo>
                    <a:pt x="3" y="17"/>
                  </a:lnTo>
                  <a:lnTo>
                    <a:pt x="4" y="16"/>
                  </a:lnTo>
                  <a:lnTo>
                    <a:pt x="7" y="14"/>
                  </a:lnTo>
                  <a:lnTo>
                    <a:pt x="7" y="13"/>
                  </a:lnTo>
                  <a:lnTo>
                    <a:pt x="8" y="13"/>
                  </a:lnTo>
                  <a:lnTo>
                    <a:pt x="13" y="11"/>
                  </a:lnTo>
                  <a:lnTo>
                    <a:pt x="16" y="10"/>
                  </a:lnTo>
                  <a:lnTo>
                    <a:pt x="20" y="6"/>
                  </a:lnTo>
                  <a:lnTo>
                    <a:pt x="21" y="5"/>
                  </a:lnTo>
                  <a:lnTo>
                    <a:pt x="24" y="2"/>
                  </a:lnTo>
                  <a:lnTo>
                    <a:pt x="26" y="1"/>
                  </a:lnTo>
                  <a:lnTo>
                    <a:pt x="30" y="0"/>
                  </a:lnTo>
                  <a:lnTo>
                    <a:pt x="31" y="1"/>
                  </a:lnTo>
                  <a:lnTo>
                    <a:pt x="29" y="2"/>
                  </a:lnTo>
                  <a:lnTo>
                    <a:pt x="28" y="2"/>
                  </a:lnTo>
                  <a:lnTo>
                    <a:pt x="28" y="4"/>
                  </a:lnTo>
                  <a:lnTo>
                    <a:pt x="25" y="7"/>
                  </a:lnTo>
                  <a:lnTo>
                    <a:pt x="24" y="8"/>
                  </a:lnTo>
                  <a:lnTo>
                    <a:pt x="23" y="9"/>
                  </a:lnTo>
                  <a:lnTo>
                    <a:pt x="23" y="11"/>
                  </a:lnTo>
                  <a:lnTo>
                    <a:pt x="23" y="13"/>
                  </a:lnTo>
                  <a:lnTo>
                    <a:pt x="23" y="12"/>
                  </a:lnTo>
                  <a:lnTo>
                    <a:pt x="26" y="10"/>
                  </a:lnTo>
                  <a:lnTo>
                    <a:pt x="27" y="10"/>
                  </a:lnTo>
                  <a:lnTo>
                    <a:pt x="28" y="10"/>
                  </a:lnTo>
                  <a:lnTo>
                    <a:pt x="33" y="12"/>
                  </a:lnTo>
                  <a:lnTo>
                    <a:pt x="36" y="16"/>
                  </a:lnTo>
                  <a:lnTo>
                    <a:pt x="39" y="15"/>
                  </a:lnTo>
                  <a:lnTo>
                    <a:pt x="41" y="16"/>
                  </a:lnTo>
                  <a:lnTo>
                    <a:pt x="42" y="16"/>
                  </a:lnTo>
                  <a:lnTo>
                    <a:pt x="43" y="16"/>
                  </a:lnTo>
                  <a:lnTo>
                    <a:pt x="44" y="17"/>
                  </a:lnTo>
                  <a:lnTo>
                    <a:pt x="45" y="17"/>
                  </a:lnTo>
                  <a:lnTo>
                    <a:pt x="46" y="15"/>
                  </a:lnTo>
                  <a:lnTo>
                    <a:pt x="49" y="13"/>
                  </a:lnTo>
                  <a:lnTo>
                    <a:pt x="59" y="10"/>
                  </a:lnTo>
                  <a:lnTo>
                    <a:pt x="62" y="9"/>
                  </a:lnTo>
                  <a:lnTo>
                    <a:pt x="64" y="8"/>
                  </a:lnTo>
                  <a:lnTo>
                    <a:pt x="64" y="9"/>
                  </a:lnTo>
                  <a:lnTo>
                    <a:pt x="63" y="10"/>
                  </a:lnTo>
                  <a:lnTo>
                    <a:pt x="63" y="11"/>
                  </a:lnTo>
                  <a:lnTo>
                    <a:pt x="65" y="14"/>
                  </a:lnTo>
                  <a:lnTo>
                    <a:pt x="66" y="14"/>
                  </a:lnTo>
                  <a:lnTo>
                    <a:pt x="68" y="14"/>
                  </a:lnTo>
                  <a:lnTo>
                    <a:pt x="69" y="14"/>
                  </a:lnTo>
                  <a:lnTo>
                    <a:pt x="72" y="13"/>
                  </a:lnTo>
                  <a:lnTo>
                    <a:pt x="73" y="14"/>
                  </a:lnTo>
                  <a:lnTo>
                    <a:pt x="75" y="17"/>
                  </a:lnTo>
                  <a:lnTo>
                    <a:pt x="76" y="18"/>
                  </a:lnTo>
                  <a:lnTo>
                    <a:pt x="79" y="19"/>
                  </a:lnTo>
                  <a:lnTo>
                    <a:pt x="81" y="18"/>
                  </a:lnTo>
                  <a:lnTo>
                    <a:pt x="82" y="19"/>
                  </a:lnTo>
                  <a:lnTo>
                    <a:pt x="83" y="19"/>
                  </a:lnTo>
                  <a:lnTo>
                    <a:pt x="83" y="20"/>
                  </a:lnTo>
                  <a:lnTo>
                    <a:pt x="82" y="21"/>
                  </a:lnTo>
                  <a:lnTo>
                    <a:pt x="80" y="21"/>
                  </a:lnTo>
                  <a:lnTo>
                    <a:pt x="79" y="21"/>
                  </a:lnTo>
                  <a:lnTo>
                    <a:pt x="78" y="21"/>
                  </a:lnTo>
                  <a:lnTo>
                    <a:pt x="76" y="21"/>
                  </a:lnTo>
                  <a:lnTo>
                    <a:pt x="75" y="21"/>
                  </a:lnTo>
                  <a:lnTo>
                    <a:pt x="74" y="21"/>
                  </a:lnTo>
                  <a:lnTo>
                    <a:pt x="71" y="22"/>
                  </a:lnTo>
                  <a:lnTo>
                    <a:pt x="69" y="21"/>
                  </a:lnTo>
                  <a:lnTo>
                    <a:pt x="69" y="22"/>
                  </a:lnTo>
                  <a:lnTo>
                    <a:pt x="69" y="23"/>
                  </a:lnTo>
                  <a:lnTo>
                    <a:pt x="69" y="24"/>
                  </a:lnTo>
                  <a:lnTo>
                    <a:pt x="68" y="23"/>
                  </a:lnTo>
                  <a:lnTo>
                    <a:pt x="66" y="22"/>
                  </a:lnTo>
                  <a:lnTo>
                    <a:pt x="62" y="21"/>
                  </a:lnTo>
                  <a:lnTo>
                    <a:pt x="61" y="22"/>
                  </a:lnTo>
                  <a:lnTo>
                    <a:pt x="60" y="21"/>
                  </a:lnTo>
                  <a:lnTo>
                    <a:pt x="57" y="23"/>
                  </a:lnTo>
                  <a:lnTo>
                    <a:pt x="56" y="23"/>
                  </a:lnTo>
                  <a:lnTo>
                    <a:pt x="55" y="24"/>
                  </a:lnTo>
                  <a:lnTo>
                    <a:pt x="55" y="25"/>
                  </a:lnTo>
                  <a:lnTo>
                    <a:pt x="54" y="25"/>
                  </a:lnTo>
                  <a:lnTo>
                    <a:pt x="52" y="24"/>
                  </a:lnTo>
                  <a:lnTo>
                    <a:pt x="50" y="25"/>
                  </a:lnTo>
                  <a:lnTo>
                    <a:pt x="50" y="26"/>
                  </a:lnTo>
                  <a:lnTo>
                    <a:pt x="50" y="27"/>
                  </a:lnTo>
                  <a:lnTo>
                    <a:pt x="46" y="30"/>
                  </a:lnTo>
                  <a:lnTo>
                    <a:pt x="45" y="30"/>
                  </a:lnTo>
                  <a:lnTo>
                    <a:pt x="47" y="28"/>
                  </a:lnTo>
                  <a:lnTo>
                    <a:pt x="47" y="27"/>
                  </a:lnTo>
                  <a:lnTo>
                    <a:pt x="45" y="27"/>
                  </a:lnTo>
                  <a:lnTo>
                    <a:pt x="44" y="28"/>
                  </a:lnTo>
                  <a:lnTo>
                    <a:pt x="43" y="29"/>
                  </a:lnTo>
                  <a:lnTo>
                    <a:pt x="42" y="28"/>
                  </a:lnTo>
                  <a:lnTo>
                    <a:pt x="42" y="27"/>
                  </a:lnTo>
                  <a:lnTo>
                    <a:pt x="41" y="27"/>
                  </a:lnTo>
                  <a:lnTo>
                    <a:pt x="41" y="29"/>
                  </a:lnTo>
                  <a:lnTo>
                    <a:pt x="40" y="32"/>
                  </a:lnTo>
                  <a:lnTo>
                    <a:pt x="39" y="34"/>
                  </a:lnTo>
                  <a:lnTo>
                    <a:pt x="38" y="36"/>
                  </a:lnTo>
                  <a:lnTo>
                    <a:pt x="36" y="38"/>
                  </a:lnTo>
                  <a:lnTo>
                    <a:pt x="36" y="40"/>
                  </a:lnTo>
                  <a:lnTo>
                    <a:pt x="36" y="41"/>
                  </a:lnTo>
                  <a:lnTo>
                    <a:pt x="34" y="39"/>
                  </a:lnTo>
                  <a:lnTo>
                    <a:pt x="34" y="38"/>
                  </a:lnTo>
                  <a:lnTo>
                    <a:pt x="34" y="37"/>
                  </a:lnTo>
                  <a:lnTo>
                    <a:pt x="35" y="36"/>
                  </a:lnTo>
                  <a:lnTo>
                    <a:pt x="34" y="36"/>
                  </a:lnTo>
                  <a:lnTo>
                    <a:pt x="32" y="36"/>
                  </a:lnTo>
                  <a:lnTo>
                    <a:pt x="33" y="32"/>
                  </a:lnTo>
                  <a:lnTo>
                    <a:pt x="32" y="30"/>
                  </a:lnTo>
                  <a:lnTo>
                    <a:pt x="30" y="29"/>
                  </a:lnTo>
                  <a:lnTo>
                    <a:pt x="28" y="29"/>
                  </a:lnTo>
                  <a:lnTo>
                    <a:pt x="28" y="28"/>
                  </a:lnTo>
                  <a:lnTo>
                    <a:pt x="29" y="28"/>
                  </a:lnTo>
                  <a:lnTo>
                    <a:pt x="28" y="27"/>
                  </a:lnTo>
                  <a:lnTo>
                    <a:pt x="26" y="26"/>
                  </a:lnTo>
                  <a:lnTo>
                    <a:pt x="23" y="26"/>
                  </a:lnTo>
                  <a:lnTo>
                    <a:pt x="22" y="26"/>
                  </a:lnTo>
                  <a:lnTo>
                    <a:pt x="20" y="26"/>
                  </a:lnTo>
                  <a:lnTo>
                    <a:pt x="18" y="24"/>
                  </a:lnTo>
                  <a:lnTo>
                    <a:pt x="16" y="24"/>
                  </a:lnTo>
                  <a:lnTo>
                    <a:pt x="5" y="22"/>
                  </a:lnTo>
                  <a:lnTo>
                    <a:pt x="4" y="21"/>
                  </a:lnTo>
                  <a:lnTo>
                    <a:pt x="4" y="19"/>
                  </a:lnTo>
                  <a:lnTo>
                    <a:pt x="3" y="19"/>
                  </a:lnTo>
                  <a:lnTo>
                    <a:pt x="1" y="18"/>
                  </a:lnTo>
                  <a:lnTo>
                    <a:pt x="0" y="17"/>
                  </a:lnTo>
                  <a:close/>
                </a:path>
              </a:pathLst>
            </a:custGeom>
            <a:solidFill>
              <a:srgbClr val="FF8000"/>
            </a:solid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solidFill>
                  <a:srgbClr val="FF9900"/>
                </a:solidFill>
                <a:latin typeface="+mn-lt"/>
                <a:ea typeface="+mn-ea"/>
                <a:cs typeface="+mn-cs"/>
              </a:endParaRPr>
            </a:p>
          </p:txBody>
        </p:sp>
        <p:sp>
          <p:nvSpPr>
            <p:cNvPr id="39" name="Freeform 38"/>
            <p:cNvSpPr>
              <a:spLocks/>
            </p:cNvSpPr>
            <p:nvPr/>
          </p:nvSpPr>
          <p:spPr bwMode="auto">
            <a:xfrm>
              <a:off x="6521450" y="2697163"/>
              <a:ext cx="415925" cy="708025"/>
            </a:xfrm>
            <a:custGeom>
              <a:avLst/>
              <a:gdLst>
                <a:gd name="T0" fmla="*/ 5 w 40"/>
                <a:gd name="T1" fmla="*/ 24 h 72"/>
                <a:gd name="T2" fmla="*/ 21 w 40"/>
                <a:gd name="T3" fmla="*/ 219 h 72"/>
                <a:gd name="T4" fmla="*/ 21 w 40"/>
                <a:gd name="T5" fmla="*/ 224 h 72"/>
                <a:gd name="T6" fmla="*/ 21 w 40"/>
                <a:gd name="T7" fmla="*/ 229 h 72"/>
                <a:gd name="T8" fmla="*/ 21 w 40"/>
                <a:gd name="T9" fmla="*/ 239 h 72"/>
                <a:gd name="T10" fmla="*/ 26 w 40"/>
                <a:gd name="T11" fmla="*/ 253 h 72"/>
                <a:gd name="T12" fmla="*/ 31 w 40"/>
                <a:gd name="T13" fmla="*/ 273 h 72"/>
                <a:gd name="T14" fmla="*/ 21 w 40"/>
                <a:gd name="T15" fmla="*/ 288 h 72"/>
                <a:gd name="T16" fmla="*/ 21 w 40"/>
                <a:gd name="T17" fmla="*/ 292 h 72"/>
                <a:gd name="T18" fmla="*/ 10 w 40"/>
                <a:gd name="T19" fmla="*/ 307 h 72"/>
                <a:gd name="T20" fmla="*/ 0 w 40"/>
                <a:gd name="T21" fmla="*/ 317 h 72"/>
                <a:gd name="T22" fmla="*/ 0 w 40"/>
                <a:gd name="T23" fmla="*/ 332 h 72"/>
                <a:gd name="T24" fmla="*/ 0 w 40"/>
                <a:gd name="T25" fmla="*/ 346 h 72"/>
                <a:gd name="T26" fmla="*/ 0 w 40"/>
                <a:gd name="T27" fmla="*/ 346 h 72"/>
                <a:gd name="T28" fmla="*/ 0 w 40"/>
                <a:gd name="T29" fmla="*/ 351 h 72"/>
                <a:gd name="T30" fmla="*/ 0 w 40"/>
                <a:gd name="T31" fmla="*/ 351 h 72"/>
                <a:gd name="T32" fmla="*/ 5 w 40"/>
                <a:gd name="T33" fmla="*/ 351 h 72"/>
                <a:gd name="T34" fmla="*/ 10 w 40"/>
                <a:gd name="T35" fmla="*/ 351 h 72"/>
                <a:gd name="T36" fmla="*/ 10 w 40"/>
                <a:gd name="T37" fmla="*/ 346 h 72"/>
                <a:gd name="T38" fmla="*/ 10 w 40"/>
                <a:gd name="T39" fmla="*/ 341 h 72"/>
                <a:gd name="T40" fmla="*/ 26 w 40"/>
                <a:gd name="T41" fmla="*/ 341 h 72"/>
                <a:gd name="T42" fmla="*/ 41 w 40"/>
                <a:gd name="T43" fmla="*/ 336 h 72"/>
                <a:gd name="T44" fmla="*/ 62 w 40"/>
                <a:gd name="T45" fmla="*/ 346 h 72"/>
                <a:gd name="T46" fmla="*/ 62 w 40"/>
                <a:gd name="T47" fmla="*/ 346 h 72"/>
                <a:gd name="T48" fmla="*/ 67 w 40"/>
                <a:gd name="T49" fmla="*/ 346 h 72"/>
                <a:gd name="T50" fmla="*/ 72 w 40"/>
                <a:gd name="T51" fmla="*/ 332 h 72"/>
                <a:gd name="T52" fmla="*/ 82 w 40"/>
                <a:gd name="T53" fmla="*/ 332 h 72"/>
                <a:gd name="T54" fmla="*/ 88 w 40"/>
                <a:gd name="T55" fmla="*/ 336 h 72"/>
                <a:gd name="T56" fmla="*/ 93 w 40"/>
                <a:gd name="T57" fmla="*/ 341 h 72"/>
                <a:gd name="T58" fmla="*/ 98 w 40"/>
                <a:gd name="T59" fmla="*/ 336 h 72"/>
                <a:gd name="T60" fmla="*/ 103 w 40"/>
                <a:gd name="T61" fmla="*/ 317 h 72"/>
                <a:gd name="T62" fmla="*/ 108 w 40"/>
                <a:gd name="T63" fmla="*/ 312 h 72"/>
                <a:gd name="T64" fmla="*/ 113 w 40"/>
                <a:gd name="T65" fmla="*/ 312 h 72"/>
                <a:gd name="T66" fmla="*/ 124 w 40"/>
                <a:gd name="T67" fmla="*/ 322 h 72"/>
                <a:gd name="T68" fmla="*/ 139 w 40"/>
                <a:gd name="T69" fmla="*/ 322 h 72"/>
                <a:gd name="T70" fmla="*/ 144 w 40"/>
                <a:gd name="T71" fmla="*/ 307 h 72"/>
                <a:gd name="T72" fmla="*/ 170 w 40"/>
                <a:gd name="T73" fmla="*/ 273 h 72"/>
                <a:gd name="T74" fmla="*/ 170 w 40"/>
                <a:gd name="T75" fmla="*/ 258 h 72"/>
                <a:gd name="T76" fmla="*/ 175 w 40"/>
                <a:gd name="T77" fmla="*/ 258 h 72"/>
                <a:gd name="T78" fmla="*/ 191 w 40"/>
                <a:gd name="T79" fmla="*/ 258 h 72"/>
                <a:gd name="T80" fmla="*/ 196 w 40"/>
                <a:gd name="T81" fmla="*/ 253 h 72"/>
                <a:gd name="T82" fmla="*/ 206 w 40"/>
                <a:gd name="T83" fmla="*/ 249 h 72"/>
                <a:gd name="T84" fmla="*/ 206 w 40"/>
                <a:gd name="T85" fmla="*/ 244 h 72"/>
                <a:gd name="T86" fmla="*/ 206 w 40"/>
                <a:gd name="T87" fmla="*/ 229 h 72"/>
                <a:gd name="T88" fmla="*/ 206 w 40"/>
                <a:gd name="T89" fmla="*/ 229 h 72"/>
                <a:gd name="T90" fmla="*/ 206 w 40"/>
                <a:gd name="T91" fmla="*/ 219 h 72"/>
                <a:gd name="T92" fmla="*/ 180 w 40"/>
                <a:gd name="T93" fmla="*/ 5 h 72"/>
                <a:gd name="T94" fmla="*/ 180 w 40"/>
                <a:gd name="T95" fmla="*/ 0 h 72"/>
                <a:gd name="T96" fmla="*/ 46 w 40"/>
                <a:gd name="T97" fmla="*/ 15 h 72"/>
                <a:gd name="T98" fmla="*/ 41 w 40"/>
                <a:gd name="T99" fmla="*/ 20 h 72"/>
                <a:gd name="T100" fmla="*/ 31 w 40"/>
                <a:gd name="T101" fmla="*/ 24 h 72"/>
                <a:gd name="T102" fmla="*/ 26 w 40"/>
                <a:gd name="T103" fmla="*/ 29 h 72"/>
                <a:gd name="T104" fmla="*/ 15 w 40"/>
                <a:gd name="T105" fmla="*/ 29 h 72"/>
                <a:gd name="T106" fmla="*/ 5 w 40"/>
                <a:gd name="T107" fmla="*/ 24 h 72"/>
                <a:gd name="T108" fmla="*/ 5 w 40"/>
                <a:gd name="T109" fmla="*/ 24 h 7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0"/>
                <a:gd name="T166" fmla="*/ 0 h 72"/>
                <a:gd name="T167" fmla="*/ 40 w 40"/>
                <a:gd name="T168" fmla="*/ 72 h 7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0" h="72">
                  <a:moveTo>
                    <a:pt x="1" y="5"/>
                  </a:moveTo>
                  <a:lnTo>
                    <a:pt x="4" y="45"/>
                  </a:lnTo>
                  <a:lnTo>
                    <a:pt x="4" y="46"/>
                  </a:lnTo>
                  <a:lnTo>
                    <a:pt x="4" y="47"/>
                  </a:lnTo>
                  <a:lnTo>
                    <a:pt x="4" y="49"/>
                  </a:lnTo>
                  <a:lnTo>
                    <a:pt x="5" y="52"/>
                  </a:lnTo>
                  <a:lnTo>
                    <a:pt x="6" y="56"/>
                  </a:lnTo>
                  <a:lnTo>
                    <a:pt x="4" y="59"/>
                  </a:lnTo>
                  <a:lnTo>
                    <a:pt x="4" y="60"/>
                  </a:lnTo>
                  <a:lnTo>
                    <a:pt x="2" y="63"/>
                  </a:lnTo>
                  <a:lnTo>
                    <a:pt x="0" y="65"/>
                  </a:lnTo>
                  <a:lnTo>
                    <a:pt x="0" y="68"/>
                  </a:lnTo>
                  <a:lnTo>
                    <a:pt x="0" y="71"/>
                  </a:lnTo>
                  <a:lnTo>
                    <a:pt x="0" y="72"/>
                  </a:lnTo>
                  <a:lnTo>
                    <a:pt x="1" y="72"/>
                  </a:lnTo>
                  <a:lnTo>
                    <a:pt x="2" y="72"/>
                  </a:lnTo>
                  <a:lnTo>
                    <a:pt x="2" y="71"/>
                  </a:lnTo>
                  <a:lnTo>
                    <a:pt x="2" y="70"/>
                  </a:lnTo>
                  <a:lnTo>
                    <a:pt x="5" y="70"/>
                  </a:lnTo>
                  <a:lnTo>
                    <a:pt x="8" y="69"/>
                  </a:lnTo>
                  <a:lnTo>
                    <a:pt x="12" y="71"/>
                  </a:lnTo>
                  <a:lnTo>
                    <a:pt x="13" y="71"/>
                  </a:lnTo>
                  <a:lnTo>
                    <a:pt x="14" y="68"/>
                  </a:lnTo>
                  <a:lnTo>
                    <a:pt x="16" y="68"/>
                  </a:lnTo>
                  <a:lnTo>
                    <a:pt x="17" y="69"/>
                  </a:lnTo>
                  <a:lnTo>
                    <a:pt x="18" y="70"/>
                  </a:lnTo>
                  <a:lnTo>
                    <a:pt x="19" y="69"/>
                  </a:lnTo>
                  <a:lnTo>
                    <a:pt x="20" y="65"/>
                  </a:lnTo>
                  <a:lnTo>
                    <a:pt x="21" y="64"/>
                  </a:lnTo>
                  <a:lnTo>
                    <a:pt x="22" y="64"/>
                  </a:lnTo>
                  <a:lnTo>
                    <a:pt x="24" y="66"/>
                  </a:lnTo>
                  <a:lnTo>
                    <a:pt x="27" y="66"/>
                  </a:lnTo>
                  <a:lnTo>
                    <a:pt x="28" y="63"/>
                  </a:lnTo>
                  <a:lnTo>
                    <a:pt x="33" y="56"/>
                  </a:lnTo>
                  <a:lnTo>
                    <a:pt x="33" y="53"/>
                  </a:lnTo>
                  <a:lnTo>
                    <a:pt x="34" y="53"/>
                  </a:lnTo>
                  <a:lnTo>
                    <a:pt x="37" y="53"/>
                  </a:lnTo>
                  <a:lnTo>
                    <a:pt x="38" y="52"/>
                  </a:lnTo>
                  <a:lnTo>
                    <a:pt x="40" y="51"/>
                  </a:lnTo>
                  <a:lnTo>
                    <a:pt x="40" y="50"/>
                  </a:lnTo>
                  <a:lnTo>
                    <a:pt x="40" y="47"/>
                  </a:lnTo>
                  <a:lnTo>
                    <a:pt x="40" y="45"/>
                  </a:lnTo>
                  <a:lnTo>
                    <a:pt x="35" y="1"/>
                  </a:lnTo>
                  <a:lnTo>
                    <a:pt x="35" y="0"/>
                  </a:lnTo>
                  <a:lnTo>
                    <a:pt x="9" y="3"/>
                  </a:lnTo>
                  <a:lnTo>
                    <a:pt x="8" y="4"/>
                  </a:lnTo>
                  <a:lnTo>
                    <a:pt x="6" y="5"/>
                  </a:lnTo>
                  <a:lnTo>
                    <a:pt x="5" y="6"/>
                  </a:lnTo>
                  <a:lnTo>
                    <a:pt x="3" y="6"/>
                  </a:lnTo>
                  <a:lnTo>
                    <a:pt x="1" y="5"/>
                  </a:lnTo>
                  <a:close/>
                </a:path>
              </a:pathLst>
            </a:custGeom>
            <a:solidFill>
              <a:srgbClr val="FF8000"/>
            </a:solid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40" name="Freeform 39"/>
            <p:cNvSpPr>
              <a:spLocks/>
            </p:cNvSpPr>
            <p:nvPr/>
          </p:nvSpPr>
          <p:spPr bwMode="auto">
            <a:xfrm>
              <a:off x="6089650" y="3878263"/>
              <a:ext cx="484187" cy="817563"/>
            </a:xfrm>
            <a:custGeom>
              <a:avLst/>
              <a:gdLst>
                <a:gd name="T0" fmla="*/ 2147483647 w 47"/>
                <a:gd name="T1" fmla="*/ 0 h 83"/>
                <a:gd name="T2" fmla="*/ 2147483647 w 47"/>
                <a:gd name="T3" fmla="*/ 2147483647 h 83"/>
                <a:gd name="T4" fmla="*/ 2147483647 w 47"/>
                <a:gd name="T5" fmla="*/ 2147483647 h 83"/>
                <a:gd name="T6" fmla="*/ 2147483647 w 47"/>
                <a:gd name="T7" fmla="*/ 2147483647 h 83"/>
                <a:gd name="T8" fmla="*/ 2147483647 w 47"/>
                <a:gd name="T9" fmla="*/ 2147483647 h 83"/>
                <a:gd name="T10" fmla="*/ 2147483647 w 47"/>
                <a:gd name="T11" fmla="*/ 2147483647 h 83"/>
                <a:gd name="T12" fmla="*/ 2147483647 w 47"/>
                <a:gd name="T13" fmla="*/ 2147483647 h 83"/>
                <a:gd name="T14" fmla="*/ 2147483647 w 47"/>
                <a:gd name="T15" fmla="*/ 2147483647 h 83"/>
                <a:gd name="T16" fmla="*/ 2147483647 w 47"/>
                <a:gd name="T17" fmla="*/ 2147483647 h 83"/>
                <a:gd name="T18" fmla="*/ 2147483647 w 47"/>
                <a:gd name="T19" fmla="*/ 2147483647 h 83"/>
                <a:gd name="T20" fmla="*/ 2147483647 w 47"/>
                <a:gd name="T21" fmla="*/ 2147483647 h 83"/>
                <a:gd name="T22" fmla="*/ 2147483647 w 47"/>
                <a:gd name="T23" fmla="*/ 2147483647 h 83"/>
                <a:gd name="T24" fmla="*/ 2147483647 w 47"/>
                <a:gd name="T25" fmla="*/ 2147483647 h 83"/>
                <a:gd name="T26" fmla="*/ 2147483647 w 47"/>
                <a:gd name="T27" fmla="*/ 2147483647 h 83"/>
                <a:gd name="T28" fmla="*/ 2147483647 w 47"/>
                <a:gd name="T29" fmla="*/ 2147483647 h 83"/>
                <a:gd name="T30" fmla="*/ 2147483647 w 47"/>
                <a:gd name="T31" fmla="*/ 2147483647 h 83"/>
                <a:gd name="T32" fmla="*/ 2147483647 w 47"/>
                <a:gd name="T33" fmla="*/ 2147483647 h 83"/>
                <a:gd name="T34" fmla="*/ 2147483647 w 47"/>
                <a:gd name="T35" fmla="*/ 2147483647 h 83"/>
                <a:gd name="T36" fmla="*/ 2147483647 w 47"/>
                <a:gd name="T37" fmla="*/ 2147483647 h 83"/>
                <a:gd name="T38" fmla="*/ 2147483647 w 47"/>
                <a:gd name="T39" fmla="*/ 2147483647 h 83"/>
                <a:gd name="T40" fmla="*/ 2147483647 w 47"/>
                <a:gd name="T41" fmla="*/ 2147483647 h 83"/>
                <a:gd name="T42" fmla="*/ 2147483647 w 47"/>
                <a:gd name="T43" fmla="*/ 2147483647 h 83"/>
                <a:gd name="T44" fmla="*/ 2147483647 w 47"/>
                <a:gd name="T45" fmla="*/ 2147483647 h 83"/>
                <a:gd name="T46" fmla="*/ 2147483647 w 47"/>
                <a:gd name="T47" fmla="*/ 2147483647 h 83"/>
                <a:gd name="T48" fmla="*/ 2147483647 w 47"/>
                <a:gd name="T49" fmla="*/ 2147483647 h 83"/>
                <a:gd name="T50" fmla="*/ 2147483647 w 47"/>
                <a:gd name="T51" fmla="*/ 2147483647 h 83"/>
                <a:gd name="T52" fmla="*/ 2147483647 w 47"/>
                <a:gd name="T53" fmla="*/ 2147483647 h 83"/>
                <a:gd name="T54" fmla="*/ 2147483647 w 47"/>
                <a:gd name="T55" fmla="*/ 2147483647 h 83"/>
                <a:gd name="T56" fmla="*/ 2147483647 w 47"/>
                <a:gd name="T57" fmla="*/ 2147483647 h 83"/>
                <a:gd name="T58" fmla="*/ 2147483647 w 47"/>
                <a:gd name="T59" fmla="*/ 2147483647 h 83"/>
                <a:gd name="T60" fmla="*/ 2147483647 w 47"/>
                <a:gd name="T61" fmla="*/ 2147483647 h 83"/>
                <a:gd name="T62" fmla="*/ 2147483647 w 47"/>
                <a:gd name="T63" fmla="*/ 2147483647 h 83"/>
                <a:gd name="T64" fmla="*/ 2147483647 w 47"/>
                <a:gd name="T65" fmla="*/ 2147483647 h 83"/>
                <a:gd name="T66" fmla="*/ 0 w 47"/>
                <a:gd name="T67" fmla="*/ 2147483647 h 83"/>
                <a:gd name="T68" fmla="*/ 0 w 47"/>
                <a:gd name="T69" fmla="*/ 2147483647 h 83"/>
                <a:gd name="T70" fmla="*/ 2147483647 w 47"/>
                <a:gd name="T71" fmla="*/ 2147483647 h 83"/>
                <a:gd name="T72" fmla="*/ 2147483647 w 47"/>
                <a:gd name="T73" fmla="*/ 2147483647 h 83"/>
                <a:gd name="T74" fmla="*/ 2147483647 w 47"/>
                <a:gd name="T75" fmla="*/ 2147483647 h 83"/>
                <a:gd name="T76" fmla="*/ 2147483647 w 47"/>
                <a:gd name="T77" fmla="*/ 2147483647 h 83"/>
                <a:gd name="T78" fmla="*/ 2147483647 w 47"/>
                <a:gd name="T79" fmla="*/ 2147483647 h 83"/>
                <a:gd name="T80" fmla="*/ 2147483647 w 47"/>
                <a:gd name="T81" fmla="*/ 2147483647 h 83"/>
                <a:gd name="T82" fmla="*/ 2147483647 w 47"/>
                <a:gd name="T83" fmla="*/ 2147483647 h 83"/>
                <a:gd name="T84" fmla="*/ 2147483647 w 47"/>
                <a:gd name="T85" fmla="*/ 2147483647 h 83"/>
                <a:gd name="T86" fmla="*/ 2147483647 w 47"/>
                <a:gd name="T87" fmla="*/ 2147483647 h 83"/>
                <a:gd name="T88" fmla="*/ 2147483647 w 47"/>
                <a:gd name="T89" fmla="*/ 2147483647 h 83"/>
                <a:gd name="T90" fmla="*/ 2147483647 w 47"/>
                <a:gd name="T91" fmla="*/ 2147483647 h 83"/>
                <a:gd name="T92" fmla="*/ 2147483647 w 47"/>
                <a:gd name="T93" fmla="*/ 2147483647 h 83"/>
                <a:gd name="T94" fmla="*/ 2147483647 w 47"/>
                <a:gd name="T95" fmla="*/ 2147483647 h 83"/>
                <a:gd name="T96" fmla="*/ 2147483647 w 47"/>
                <a:gd name="T97" fmla="*/ 2147483647 h 83"/>
                <a:gd name="T98" fmla="*/ 2147483647 w 47"/>
                <a:gd name="T99" fmla="*/ 2147483647 h 83"/>
                <a:gd name="T100" fmla="*/ 2147483647 w 47"/>
                <a:gd name="T101" fmla="*/ 2147483647 h 83"/>
                <a:gd name="T102" fmla="*/ 2147483647 w 47"/>
                <a:gd name="T103" fmla="*/ 2147483647 h 83"/>
                <a:gd name="T104" fmla="*/ 2147483647 w 47"/>
                <a:gd name="T105" fmla="*/ 0 h 83"/>
                <a:gd name="T106" fmla="*/ 2147483647 w 47"/>
                <a:gd name="T107" fmla="*/ 0 h 8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
                <a:gd name="T163" fmla="*/ 0 h 83"/>
                <a:gd name="T164" fmla="*/ 47 w 47"/>
                <a:gd name="T165" fmla="*/ 83 h 8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 h="83">
                  <a:moveTo>
                    <a:pt x="44" y="0"/>
                  </a:moveTo>
                  <a:lnTo>
                    <a:pt x="15" y="2"/>
                  </a:lnTo>
                  <a:lnTo>
                    <a:pt x="15" y="3"/>
                  </a:lnTo>
                  <a:lnTo>
                    <a:pt x="12" y="5"/>
                  </a:lnTo>
                  <a:lnTo>
                    <a:pt x="12" y="8"/>
                  </a:lnTo>
                  <a:lnTo>
                    <a:pt x="12" y="11"/>
                  </a:lnTo>
                  <a:lnTo>
                    <a:pt x="11" y="12"/>
                  </a:lnTo>
                  <a:lnTo>
                    <a:pt x="9" y="14"/>
                  </a:lnTo>
                  <a:lnTo>
                    <a:pt x="7" y="16"/>
                  </a:lnTo>
                  <a:lnTo>
                    <a:pt x="6" y="17"/>
                  </a:lnTo>
                  <a:lnTo>
                    <a:pt x="6" y="19"/>
                  </a:lnTo>
                  <a:lnTo>
                    <a:pt x="5" y="21"/>
                  </a:lnTo>
                  <a:lnTo>
                    <a:pt x="5" y="22"/>
                  </a:lnTo>
                  <a:lnTo>
                    <a:pt x="4" y="25"/>
                  </a:lnTo>
                  <a:lnTo>
                    <a:pt x="3" y="27"/>
                  </a:lnTo>
                  <a:lnTo>
                    <a:pt x="4" y="30"/>
                  </a:lnTo>
                  <a:lnTo>
                    <a:pt x="5" y="31"/>
                  </a:lnTo>
                  <a:lnTo>
                    <a:pt x="5" y="33"/>
                  </a:lnTo>
                  <a:lnTo>
                    <a:pt x="5" y="34"/>
                  </a:lnTo>
                  <a:lnTo>
                    <a:pt x="4" y="36"/>
                  </a:lnTo>
                  <a:lnTo>
                    <a:pt x="5" y="37"/>
                  </a:lnTo>
                  <a:lnTo>
                    <a:pt x="4" y="38"/>
                  </a:lnTo>
                  <a:lnTo>
                    <a:pt x="6" y="42"/>
                  </a:lnTo>
                  <a:lnTo>
                    <a:pt x="6" y="45"/>
                  </a:lnTo>
                  <a:lnTo>
                    <a:pt x="7" y="47"/>
                  </a:lnTo>
                  <a:lnTo>
                    <a:pt x="8" y="48"/>
                  </a:lnTo>
                  <a:lnTo>
                    <a:pt x="8" y="49"/>
                  </a:lnTo>
                  <a:lnTo>
                    <a:pt x="6" y="50"/>
                  </a:lnTo>
                  <a:lnTo>
                    <a:pt x="6" y="51"/>
                  </a:lnTo>
                  <a:lnTo>
                    <a:pt x="5" y="54"/>
                  </a:lnTo>
                  <a:lnTo>
                    <a:pt x="3" y="59"/>
                  </a:lnTo>
                  <a:lnTo>
                    <a:pt x="0" y="66"/>
                  </a:lnTo>
                  <a:lnTo>
                    <a:pt x="0" y="71"/>
                  </a:lnTo>
                  <a:lnTo>
                    <a:pt x="27" y="70"/>
                  </a:lnTo>
                  <a:lnTo>
                    <a:pt x="27" y="71"/>
                  </a:lnTo>
                  <a:lnTo>
                    <a:pt x="26" y="73"/>
                  </a:lnTo>
                  <a:lnTo>
                    <a:pt x="27" y="77"/>
                  </a:lnTo>
                  <a:lnTo>
                    <a:pt x="29" y="80"/>
                  </a:lnTo>
                  <a:lnTo>
                    <a:pt x="30" y="83"/>
                  </a:lnTo>
                  <a:lnTo>
                    <a:pt x="32" y="83"/>
                  </a:lnTo>
                  <a:lnTo>
                    <a:pt x="35" y="81"/>
                  </a:lnTo>
                  <a:lnTo>
                    <a:pt x="41" y="79"/>
                  </a:lnTo>
                  <a:lnTo>
                    <a:pt x="43" y="79"/>
                  </a:lnTo>
                  <a:lnTo>
                    <a:pt x="45" y="78"/>
                  </a:lnTo>
                  <a:lnTo>
                    <a:pt x="46" y="79"/>
                  </a:lnTo>
                  <a:lnTo>
                    <a:pt x="47" y="80"/>
                  </a:lnTo>
                  <a:lnTo>
                    <a:pt x="47" y="79"/>
                  </a:lnTo>
                  <a:lnTo>
                    <a:pt x="44" y="54"/>
                  </a:lnTo>
                  <a:lnTo>
                    <a:pt x="44" y="52"/>
                  </a:lnTo>
                  <a:lnTo>
                    <a:pt x="45" y="2"/>
                  </a:lnTo>
                  <a:lnTo>
                    <a:pt x="44" y="0"/>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41" name="Freeform 40"/>
            <p:cNvSpPr>
              <a:spLocks/>
            </p:cNvSpPr>
            <p:nvPr/>
          </p:nvSpPr>
          <p:spPr bwMode="auto">
            <a:xfrm>
              <a:off x="7432675" y="2460626"/>
              <a:ext cx="815975" cy="503237"/>
            </a:xfrm>
            <a:custGeom>
              <a:avLst/>
              <a:gdLst>
                <a:gd name="T0" fmla="*/ 2147483647 w 79"/>
                <a:gd name="T1" fmla="*/ 2147483647 h 51"/>
                <a:gd name="T2" fmla="*/ 2147483647 w 79"/>
                <a:gd name="T3" fmla="*/ 2147483647 h 51"/>
                <a:gd name="T4" fmla="*/ 2147483647 w 79"/>
                <a:gd name="T5" fmla="*/ 2147483647 h 51"/>
                <a:gd name="T6" fmla="*/ 2147483647 w 79"/>
                <a:gd name="T7" fmla="*/ 2147483647 h 51"/>
                <a:gd name="T8" fmla="*/ 2147483647 w 79"/>
                <a:gd name="T9" fmla="*/ 2147483647 h 51"/>
                <a:gd name="T10" fmla="*/ 2147483647 w 79"/>
                <a:gd name="T11" fmla="*/ 2147483647 h 51"/>
                <a:gd name="T12" fmla="*/ 2147483647 w 79"/>
                <a:gd name="T13" fmla="*/ 2147483647 h 51"/>
                <a:gd name="T14" fmla="*/ 2147483647 w 79"/>
                <a:gd name="T15" fmla="*/ 2147483647 h 51"/>
                <a:gd name="T16" fmla="*/ 2147483647 w 79"/>
                <a:gd name="T17" fmla="*/ 2147483647 h 51"/>
                <a:gd name="T18" fmla="*/ 2147483647 w 79"/>
                <a:gd name="T19" fmla="*/ 2147483647 h 51"/>
                <a:gd name="T20" fmla="*/ 2147483647 w 79"/>
                <a:gd name="T21" fmla="*/ 2147483647 h 51"/>
                <a:gd name="T22" fmla="*/ 2147483647 w 79"/>
                <a:gd name="T23" fmla="*/ 2147483647 h 51"/>
                <a:gd name="T24" fmla="*/ 2147483647 w 79"/>
                <a:gd name="T25" fmla="*/ 2147483647 h 51"/>
                <a:gd name="T26" fmla="*/ 2147483647 w 79"/>
                <a:gd name="T27" fmla="*/ 2147483647 h 51"/>
                <a:gd name="T28" fmla="*/ 2147483647 w 79"/>
                <a:gd name="T29" fmla="*/ 2147483647 h 51"/>
                <a:gd name="T30" fmla="*/ 2147483647 w 79"/>
                <a:gd name="T31" fmla="*/ 2147483647 h 51"/>
                <a:gd name="T32" fmla="*/ 2147483647 w 79"/>
                <a:gd name="T33" fmla="*/ 2147483647 h 51"/>
                <a:gd name="T34" fmla="*/ 2147483647 w 79"/>
                <a:gd name="T35" fmla="*/ 2147483647 h 51"/>
                <a:gd name="T36" fmla="*/ 2147483647 w 79"/>
                <a:gd name="T37" fmla="*/ 2147483647 h 51"/>
                <a:gd name="T38" fmla="*/ 2147483647 w 79"/>
                <a:gd name="T39" fmla="*/ 2147483647 h 51"/>
                <a:gd name="T40" fmla="*/ 2147483647 w 79"/>
                <a:gd name="T41" fmla="*/ 2147483647 h 51"/>
                <a:gd name="T42" fmla="*/ 2147483647 w 79"/>
                <a:gd name="T43" fmla="*/ 2147483647 h 51"/>
                <a:gd name="T44" fmla="*/ 2147483647 w 79"/>
                <a:gd name="T45" fmla="*/ 2147483647 h 51"/>
                <a:gd name="T46" fmla="*/ 2147483647 w 79"/>
                <a:gd name="T47" fmla="*/ 2147483647 h 51"/>
                <a:gd name="T48" fmla="*/ 2147483647 w 79"/>
                <a:gd name="T49" fmla="*/ 2147483647 h 51"/>
                <a:gd name="T50" fmla="*/ 2147483647 w 79"/>
                <a:gd name="T51" fmla="*/ 2147483647 h 51"/>
                <a:gd name="T52" fmla="*/ 2147483647 w 79"/>
                <a:gd name="T53" fmla="*/ 2147483647 h 51"/>
                <a:gd name="T54" fmla="*/ 2147483647 w 79"/>
                <a:gd name="T55" fmla="*/ 2147483647 h 51"/>
                <a:gd name="T56" fmla="*/ 2147483647 w 79"/>
                <a:gd name="T57" fmla="*/ 2147483647 h 51"/>
                <a:gd name="T58" fmla="*/ 2147483647 w 79"/>
                <a:gd name="T59" fmla="*/ 2147483647 h 51"/>
                <a:gd name="T60" fmla="*/ 2147483647 w 79"/>
                <a:gd name="T61" fmla="*/ 2147483647 h 51"/>
                <a:gd name="T62" fmla="*/ 2147483647 w 79"/>
                <a:gd name="T63" fmla="*/ 2147483647 h 51"/>
                <a:gd name="T64" fmla="*/ 2147483647 w 79"/>
                <a:gd name="T65" fmla="*/ 2147483647 h 51"/>
                <a:gd name="T66" fmla="*/ 2147483647 w 79"/>
                <a:gd name="T67" fmla="*/ 2147483647 h 51"/>
                <a:gd name="T68" fmla="*/ 2147483647 w 79"/>
                <a:gd name="T69" fmla="*/ 2147483647 h 51"/>
                <a:gd name="T70" fmla="*/ 2147483647 w 79"/>
                <a:gd name="T71" fmla="*/ 2147483647 h 51"/>
                <a:gd name="T72" fmla="*/ 2147483647 w 79"/>
                <a:gd name="T73" fmla="*/ 2147483647 h 51"/>
                <a:gd name="T74" fmla="*/ 2147483647 w 79"/>
                <a:gd name="T75" fmla="*/ 2147483647 h 51"/>
                <a:gd name="T76" fmla="*/ 2147483647 w 79"/>
                <a:gd name="T77" fmla="*/ 2147483647 h 51"/>
                <a:gd name="T78" fmla="*/ 2147483647 w 79"/>
                <a:gd name="T79" fmla="*/ 2147483647 h 51"/>
                <a:gd name="T80" fmla="*/ 2147483647 w 79"/>
                <a:gd name="T81" fmla="*/ 2147483647 h 51"/>
                <a:gd name="T82" fmla="*/ 2147483647 w 79"/>
                <a:gd name="T83" fmla="*/ 2147483647 h 51"/>
                <a:gd name="T84" fmla="*/ 2147483647 w 79"/>
                <a:gd name="T85" fmla="*/ 2147483647 h 51"/>
                <a:gd name="T86" fmla="*/ 2147483647 w 79"/>
                <a:gd name="T87" fmla="*/ 2147483647 h 51"/>
                <a:gd name="T88" fmla="*/ 2147483647 w 79"/>
                <a:gd name="T89" fmla="*/ 0 h 51"/>
                <a:gd name="T90" fmla="*/ 2147483647 w 79"/>
                <a:gd name="T91" fmla="*/ 2147483647 h 51"/>
                <a:gd name="T92" fmla="*/ 2147483647 w 79"/>
                <a:gd name="T93" fmla="*/ 2147483647 h 51"/>
                <a:gd name="T94" fmla="*/ 2147483647 w 79"/>
                <a:gd name="T95" fmla="*/ 2147483647 h 51"/>
                <a:gd name="T96" fmla="*/ 2147483647 w 79"/>
                <a:gd name="T97" fmla="*/ 2147483647 h 51"/>
                <a:gd name="T98" fmla="*/ 2147483647 w 79"/>
                <a:gd name="T99" fmla="*/ 2147483647 h 51"/>
                <a:gd name="T100" fmla="*/ 2147483647 w 79"/>
                <a:gd name="T101" fmla="*/ 2147483647 h 51"/>
                <a:gd name="T102" fmla="*/ 2147483647 w 79"/>
                <a:gd name="T103" fmla="*/ 2147483647 h 51"/>
                <a:gd name="T104" fmla="*/ 2147483647 w 79"/>
                <a:gd name="T105" fmla="*/ 2147483647 h 51"/>
                <a:gd name="T106" fmla="*/ 0 w 79"/>
                <a:gd name="T107" fmla="*/ 2147483647 h 51"/>
                <a:gd name="T108" fmla="*/ 2147483647 w 79"/>
                <a:gd name="T109" fmla="*/ 2147483647 h 51"/>
                <a:gd name="T110" fmla="*/ 2147483647 w 79"/>
                <a:gd name="T111" fmla="*/ 2147483647 h 51"/>
                <a:gd name="T112" fmla="*/ 2147483647 w 79"/>
                <a:gd name="T113" fmla="*/ 2147483647 h 51"/>
                <a:gd name="T114" fmla="*/ 2147483647 w 79"/>
                <a:gd name="T115" fmla="*/ 2147483647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9"/>
                <a:gd name="T175" fmla="*/ 0 h 51"/>
                <a:gd name="T176" fmla="*/ 79 w 79"/>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9" h="51">
                  <a:moveTo>
                    <a:pt x="19" y="49"/>
                  </a:moveTo>
                  <a:lnTo>
                    <a:pt x="55" y="42"/>
                  </a:lnTo>
                  <a:lnTo>
                    <a:pt x="66" y="40"/>
                  </a:lnTo>
                  <a:lnTo>
                    <a:pt x="67" y="40"/>
                  </a:lnTo>
                  <a:lnTo>
                    <a:pt x="67" y="39"/>
                  </a:lnTo>
                  <a:lnTo>
                    <a:pt x="67" y="38"/>
                  </a:lnTo>
                  <a:lnTo>
                    <a:pt x="68" y="37"/>
                  </a:lnTo>
                  <a:lnTo>
                    <a:pt x="70" y="37"/>
                  </a:lnTo>
                  <a:lnTo>
                    <a:pt x="71" y="37"/>
                  </a:lnTo>
                  <a:lnTo>
                    <a:pt x="74" y="35"/>
                  </a:lnTo>
                  <a:lnTo>
                    <a:pt x="74" y="33"/>
                  </a:lnTo>
                  <a:lnTo>
                    <a:pt x="77" y="31"/>
                  </a:lnTo>
                  <a:lnTo>
                    <a:pt x="79" y="30"/>
                  </a:lnTo>
                  <a:lnTo>
                    <a:pt x="79" y="29"/>
                  </a:lnTo>
                  <a:lnTo>
                    <a:pt x="77" y="28"/>
                  </a:lnTo>
                  <a:lnTo>
                    <a:pt x="76" y="27"/>
                  </a:lnTo>
                  <a:lnTo>
                    <a:pt x="75" y="27"/>
                  </a:lnTo>
                  <a:lnTo>
                    <a:pt x="75" y="26"/>
                  </a:lnTo>
                  <a:lnTo>
                    <a:pt x="73" y="26"/>
                  </a:lnTo>
                  <a:lnTo>
                    <a:pt x="73" y="24"/>
                  </a:lnTo>
                  <a:lnTo>
                    <a:pt x="71" y="24"/>
                  </a:lnTo>
                  <a:lnTo>
                    <a:pt x="71" y="23"/>
                  </a:lnTo>
                  <a:lnTo>
                    <a:pt x="71" y="20"/>
                  </a:lnTo>
                  <a:lnTo>
                    <a:pt x="72" y="20"/>
                  </a:lnTo>
                  <a:lnTo>
                    <a:pt x="71" y="18"/>
                  </a:lnTo>
                  <a:lnTo>
                    <a:pt x="70" y="17"/>
                  </a:lnTo>
                  <a:lnTo>
                    <a:pt x="71" y="16"/>
                  </a:lnTo>
                  <a:lnTo>
                    <a:pt x="72" y="15"/>
                  </a:lnTo>
                  <a:lnTo>
                    <a:pt x="73" y="12"/>
                  </a:lnTo>
                  <a:lnTo>
                    <a:pt x="73" y="11"/>
                  </a:lnTo>
                  <a:lnTo>
                    <a:pt x="74" y="10"/>
                  </a:lnTo>
                  <a:lnTo>
                    <a:pt x="74" y="9"/>
                  </a:lnTo>
                  <a:lnTo>
                    <a:pt x="73" y="9"/>
                  </a:lnTo>
                  <a:lnTo>
                    <a:pt x="70" y="8"/>
                  </a:lnTo>
                  <a:lnTo>
                    <a:pt x="69" y="7"/>
                  </a:lnTo>
                  <a:lnTo>
                    <a:pt x="69" y="6"/>
                  </a:lnTo>
                  <a:lnTo>
                    <a:pt x="67" y="3"/>
                  </a:lnTo>
                  <a:lnTo>
                    <a:pt x="66" y="3"/>
                  </a:lnTo>
                  <a:lnTo>
                    <a:pt x="66" y="2"/>
                  </a:lnTo>
                  <a:lnTo>
                    <a:pt x="65" y="2"/>
                  </a:lnTo>
                  <a:lnTo>
                    <a:pt x="65" y="1"/>
                  </a:lnTo>
                  <a:lnTo>
                    <a:pt x="64" y="0"/>
                  </a:lnTo>
                  <a:lnTo>
                    <a:pt x="9" y="11"/>
                  </a:lnTo>
                  <a:lnTo>
                    <a:pt x="8" y="7"/>
                  </a:lnTo>
                  <a:lnTo>
                    <a:pt x="5" y="10"/>
                  </a:lnTo>
                  <a:lnTo>
                    <a:pt x="4" y="9"/>
                  </a:lnTo>
                  <a:lnTo>
                    <a:pt x="3" y="11"/>
                  </a:lnTo>
                  <a:lnTo>
                    <a:pt x="1" y="13"/>
                  </a:lnTo>
                  <a:lnTo>
                    <a:pt x="0" y="14"/>
                  </a:lnTo>
                  <a:lnTo>
                    <a:pt x="4" y="36"/>
                  </a:lnTo>
                  <a:lnTo>
                    <a:pt x="6" y="51"/>
                  </a:lnTo>
                  <a:lnTo>
                    <a:pt x="19" y="49"/>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42" name="Freeform 41"/>
            <p:cNvSpPr>
              <a:spLocks/>
            </p:cNvSpPr>
            <p:nvPr/>
          </p:nvSpPr>
          <p:spPr bwMode="auto">
            <a:xfrm>
              <a:off x="7162800" y="2963863"/>
              <a:ext cx="1055687" cy="579438"/>
            </a:xfrm>
            <a:custGeom>
              <a:avLst/>
              <a:gdLst>
                <a:gd name="T0" fmla="*/ 159 w 102"/>
                <a:gd name="T1" fmla="*/ 268 h 59"/>
                <a:gd name="T2" fmla="*/ 133 w 102"/>
                <a:gd name="T3" fmla="*/ 272 h 59"/>
                <a:gd name="T4" fmla="*/ 113 w 102"/>
                <a:gd name="T5" fmla="*/ 272 h 59"/>
                <a:gd name="T6" fmla="*/ 26 w 102"/>
                <a:gd name="T7" fmla="*/ 272 h 59"/>
                <a:gd name="T8" fmla="*/ 46 w 102"/>
                <a:gd name="T9" fmla="*/ 253 h 59"/>
                <a:gd name="T10" fmla="*/ 51 w 102"/>
                <a:gd name="T11" fmla="*/ 238 h 59"/>
                <a:gd name="T12" fmla="*/ 97 w 102"/>
                <a:gd name="T13" fmla="*/ 195 h 59"/>
                <a:gd name="T14" fmla="*/ 108 w 102"/>
                <a:gd name="T15" fmla="*/ 214 h 59"/>
                <a:gd name="T16" fmla="*/ 138 w 102"/>
                <a:gd name="T17" fmla="*/ 214 h 59"/>
                <a:gd name="T18" fmla="*/ 149 w 102"/>
                <a:gd name="T19" fmla="*/ 209 h 59"/>
                <a:gd name="T20" fmla="*/ 174 w 102"/>
                <a:gd name="T21" fmla="*/ 204 h 59"/>
                <a:gd name="T22" fmla="*/ 185 w 102"/>
                <a:gd name="T23" fmla="*/ 199 h 59"/>
                <a:gd name="T24" fmla="*/ 215 w 102"/>
                <a:gd name="T25" fmla="*/ 175 h 59"/>
                <a:gd name="T26" fmla="*/ 226 w 102"/>
                <a:gd name="T27" fmla="*/ 136 h 59"/>
                <a:gd name="T28" fmla="*/ 251 w 102"/>
                <a:gd name="T29" fmla="*/ 88 h 59"/>
                <a:gd name="T30" fmla="*/ 267 w 102"/>
                <a:gd name="T31" fmla="*/ 92 h 59"/>
                <a:gd name="T32" fmla="*/ 282 w 102"/>
                <a:gd name="T33" fmla="*/ 58 h 59"/>
                <a:gd name="T34" fmla="*/ 303 w 102"/>
                <a:gd name="T35" fmla="*/ 49 h 59"/>
                <a:gd name="T36" fmla="*/ 313 w 102"/>
                <a:gd name="T37" fmla="*/ 24 h 59"/>
                <a:gd name="T38" fmla="*/ 313 w 102"/>
                <a:gd name="T39" fmla="*/ 5 h 59"/>
                <a:gd name="T40" fmla="*/ 349 w 102"/>
                <a:gd name="T41" fmla="*/ 19 h 59"/>
                <a:gd name="T42" fmla="*/ 359 w 102"/>
                <a:gd name="T43" fmla="*/ 5 h 59"/>
                <a:gd name="T44" fmla="*/ 374 w 102"/>
                <a:gd name="T45" fmla="*/ 10 h 59"/>
                <a:gd name="T46" fmla="*/ 390 w 102"/>
                <a:gd name="T47" fmla="*/ 19 h 59"/>
                <a:gd name="T48" fmla="*/ 410 w 102"/>
                <a:gd name="T49" fmla="*/ 39 h 59"/>
                <a:gd name="T50" fmla="*/ 395 w 102"/>
                <a:gd name="T51" fmla="*/ 68 h 59"/>
                <a:gd name="T52" fmla="*/ 415 w 102"/>
                <a:gd name="T53" fmla="*/ 73 h 59"/>
                <a:gd name="T54" fmla="*/ 431 w 102"/>
                <a:gd name="T55" fmla="*/ 83 h 59"/>
                <a:gd name="T56" fmla="*/ 446 w 102"/>
                <a:gd name="T57" fmla="*/ 88 h 59"/>
                <a:gd name="T58" fmla="*/ 477 w 102"/>
                <a:gd name="T59" fmla="*/ 97 h 59"/>
                <a:gd name="T60" fmla="*/ 477 w 102"/>
                <a:gd name="T61" fmla="*/ 112 h 59"/>
                <a:gd name="T62" fmla="*/ 472 w 102"/>
                <a:gd name="T63" fmla="*/ 126 h 59"/>
                <a:gd name="T64" fmla="*/ 487 w 102"/>
                <a:gd name="T65" fmla="*/ 141 h 59"/>
                <a:gd name="T66" fmla="*/ 477 w 102"/>
                <a:gd name="T67" fmla="*/ 146 h 59"/>
                <a:gd name="T68" fmla="*/ 482 w 102"/>
                <a:gd name="T69" fmla="*/ 151 h 59"/>
                <a:gd name="T70" fmla="*/ 472 w 102"/>
                <a:gd name="T71" fmla="*/ 156 h 59"/>
                <a:gd name="T72" fmla="*/ 482 w 102"/>
                <a:gd name="T73" fmla="*/ 161 h 59"/>
                <a:gd name="T74" fmla="*/ 482 w 102"/>
                <a:gd name="T75" fmla="*/ 175 h 59"/>
                <a:gd name="T76" fmla="*/ 472 w 102"/>
                <a:gd name="T77" fmla="*/ 175 h 59"/>
                <a:gd name="T78" fmla="*/ 492 w 102"/>
                <a:gd name="T79" fmla="*/ 180 h 59"/>
                <a:gd name="T80" fmla="*/ 513 w 102"/>
                <a:gd name="T81" fmla="*/ 175 h 59"/>
                <a:gd name="T82" fmla="*/ 518 w 102"/>
                <a:gd name="T83" fmla="*/ 204 h 59"/>
                <a:gd name="T84" fmla="*/ 518 w 102"/>
                <a:gd name="T85" fmla="*/ 209 h 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2"/>
                <a:gd name="T130" fmla="*/ 0 h 59"/>
                <a:gd name="T131" fmla="*/ 102 w 102"/>
                <a:gd name="T132" fmla="*/ 59 h 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2" h="59">
                  <a:moveTo>
                    <a:pt x="101" y="43"/>
                  </a:moveTo>
                  <a:lnTo>
                    <a:pt x="67" y="50"/>
                  </a:lnTo>
                  <a:lnTo>
                    <a:pt x="31" y="55"/>
                  </a:lnTo>
                  <a:lnTo>
                    <a:pt x="29" y="56"/>
                  </a:lnTo>
                  <a:lnTo>
                    <a:pt x="26" y="56"/>
                  </a:lnTo>
                  <a:lnTo>
                    <a:pt x="26" y="55"/>
                  </a:lnTo>
                  <a:lnTo>
                    <a:pt x="22" y="56"/>
                  </a:lnTo>
                  <a:lnTo>
                    <a:pt x="0" y="59"/>
                  </a:lnTo>
                  <a:lnTo>
                    <a:pt x="0" y="58"/>
                  </a:lnTo>
                  <a:lnTo>
                    <a:pt x="5" y="56"/>
                  </a:lnTo>
                  <a:lnTo>
                    <a:pt x="6" y="55"/>
                  </a:lnTo>
                  <a:lnTo>
                    <a:pt x="9" y="53"/>
                  </a:lnTo>
                  <a:lnTo>
                    <a:pt x="9" y="52"/>
                  </a:lnTo>
                  <a:lnTo>
                    <a:pt x="9" y="51"/>
                  </a:lnTo>
                  <a:lnTo>
                    <a:pt x="10" y="50"/>
                  </a:lnTo>
                  <a:lnTo>
                    <a:pt x="10" y="49"/>
                  </a:lnTo>
                  <a:lnTo>
                    <a:pt x="12" y="47"/>
                  </a:lnTo>
                  <a:lnTo>
                    <a:pt x="19" y="41"/>
                  </a:lnTo>
                  <a:lnTo>
                    <a:pt x="19" y="40"/>
                  </a:lnTo>
                  <a:lnTo>
                    <a:pt x="20" y="41"/>
                  </a:lnTo>
                  <a:lnTo>
                    <a:pt x="19" y="42"/>
                  </a:lnTo>
                  <a:lnTo>
                    <a:pt x="21" y="44"/>
                  </a:lnTo>
                  <a:lnTo>
                    <a:pt x="24" y="45"/>
                  </a:lnTo>
                  <a:lnTo>
                    <a:pt x="26" y="45"/>
                  </a:lnTo>
                  <a:lnTo>
                    <a:pt x="27" y="44"/>
                  </a:lnTo>
                  <a:lnTo>
                    <a:pt x="27" y="43"/>
                  </a:lnTo>
                  <a:lnTo>
                    <a:pt x="28" y="42"/>
                  </a:lnTo>
                  <a:lnTo>
                    <a:pt x="29" y="43"/>
                  </a:lnTo>
                  <a:lnTo>
                    <a:pt x="30" y="44"/>
                  </a:lnTo>
                  <a:lnTo>
                    <a:pt x="31" y="43"/>
                  </a:lnTo>
                  <a:lnTo>
                    <a:pt x="34" y="42"/>
                  </a:lnTo>
                  <a:lnTo>
                    <a:pt x="35" y="40"/>
                  </a:lnTo>
                  <a:lnTo>
                    <a:pt x="36" y="41"/>
                  </a:lnTo>
                  <a:lnTo>
                    <a:pt x="39" y="38"/>
                  </a:lnTo>
                  <a:lnTo>
                    <a:pt x="40" y="39"/>
                  </a:lnTo>
                  <a:lnTo>
                    <a:pt x="42" y="36"/>
                  </a:lnTo>
                  <a:lnTo>
                    <a:pt x="41" y="35"/>
                  </a:lnTo>
                  <a:lnTo>
                    <a:pt x="42" y="33"/>
                  </a:lnTo>
                  <a:lnTo>
                    <a:pt x="44" y="28"/>
                  </a:lnTo>
                  <a:lnTo>
                    <a:pt x="47" y="17"/>
                  </a:lnTo>
                  <a:lnTo>
                    <a:pt x="49" y="18"/>
                  </a:lnTo>
                  <a:lnTo>
                    <a:pt x="49" y="19"/>
                  </a:lnTo>
                  <a:lnTo>
                    <a:pt x="50" y="20"/>
                  </a:lnTo>
                  <a:lnTo>
                    <a:pt x="52" y="19"/>
                  </a:lnTo>
                  <a:lnTo>
                    <a:pt x="53" y="17"/>
                  </a:lnTo>
                  <a:lnTo>
                    <a:pt x="54" y="13"/>
                  </a:lnTo>
                  <a:lnTo>
                    <a:pt x="55" y="12"/>
                  </a:lnTo>
                  <a:lnTo>
                    <a:pt x="57" y="12"/>
                  </a:lnTo>
                  <a:lnTo>
                    <a:pt x="58" y="10"/>
                  </a:lnTo>
                  <a:lnTo>
                    <a:pt x="59" y="10"/>
                  </a:lnTo>
                  <a:lnTo>
                    <a:pt x="60" y="8"/>
                  </a:lnTo>
                  <a:lnTo>
                    <a:pt x="60" y="6"/>
                  </a:lnTo>
                  <a:lnTo>
                    <a:pt x="61" y="5"/>
                  </a:lnTo>
                  <a:lnTo>
                    <a:pt x="61" y="4"/>
                  </a:lnTo>
                  <a:lnTo>
                    <a:pt x="61" y="1"/>
                  </a:lnTo>
                  <a:lnTo>
                    <a:pt x="61" y="0"/>
                  </a:lnTo>
                  <a:lnTo>
                    <a:pt x="62" y="0"/>
                  </a:lnTo>
                  <a:lnTo>
                    <a:pt x="68" y="4"/>
                  </a:lnTo>
                  <a:lnTo>
                    <a:pt x="69" y="4"/>
                  </a:lnTo>
                  <a:lnTo>
                    <a:pt x="70" y="1"/>
                  </a:lnTo>
                  <a:lnTo>
                    <a:pt x="71" y="1"/>
                  </a:lnTo>
                  <a:lnTo>
                    <a:pt x="72" y="1"/>
                  </a:lnTo>
                  <a:lnTo>
                    <a:pt x="73" y="2"/>
                  </a:lnTo>
                  <a:lnTo>
                    <a:pt x="72" y="3"/>
                  </a:lnTo>
                  <a:lnTo>
                    <a:pt x="74" y="4"/>
                  </a:lnTo>
                  <a:lnTo>
                    <a:pt x="76" y="4"/>
                  </a:lnTo>
                  <a:lnTo>
                    <a:pt x="78" y="6"/>
                  </a:lnTo>
                  <a:lnTo>
                    <a:pt x="79" y="6"/>
                  </a:lnTo>
                  <a:lnTo>
                    <a:pt x="80" y="8"/>
                  </a:lnTo>
                  <a:lnTo>
                    <a:pt x="78" y="12"/>
                  </a:lnTo>
                  <a:lnTo>
                    <a:pt x="77" y="14"/>
                  </a:lnTo>
                  <a:lnTo>
                    <a:pt x="78" y="16"/>
                  </a:lnTo>
                  <a:lnTo>
                    <a:pt x="80" y="16"/>
                  </a:lnTo>
                  <a:lnTo>
                    <a:pt x="81" y="15"/>
                  </a:lnTo>
                  <a:lnTo>
                    <a:pt x="83" y="17"/>
                  </a:lnTo>
                  <a:lnTo>
                    <a:pt x="84" y="17"/>
                  </a:lnTo>
                  <a:lnTo>
                    <a:pt x="85" y="18"/>
                  </a:lnTo>
                  <a:lnTo>
                    <a:pt x="86" y="18"/>
                  </a:lnTo>
                  <a:lnTo>
                    <a:pt x="87" y="18"/>
                  </a:lnTo>
                  <a:lnTo>
                    <a:pt x="90" y="20"/>
                  </a:lnTo>
                  <a:lnTo>
                    <a:pt x="93" y="20"/>
                  </a:lnTo>
                  <a:lnTo>
                    <a:pt x="94" y="22"/>
                  </a:lnTo>
                  <a:lnTo>
                    <a:pt x="93" y="22"/>
                  </a:lnTo>
                  <a:lnTo>
                    <a:pt x="93" y="23"/>
                  </a:lnTo>
                  <a:lnTo>
                    <a:pt x="93" y="25"/>
                  </a:lnTo>
                  <a:lnTo>
                    <a:pt x="92" y="26"/>
                  </a:lnTo>
                  <a:lnTo>
                    <a:pt x="94" y="27"/>
                  </a:lnTo>
                  <a:lnTo>
                    <a:pt x="95" y="29"/>
                  </a:lnTo>
                  <a:lnTo>
                    <a:pt x="95" y="30"/>
                  </a:lnTo>
                  <a:lnTo>
                    <a:pt x="93" y="30"/>
                  </a:lnTo>
                  <a:lnTo>
                    <a:pt x="93" y="31"/>
                  </a:lnTo>
                  <a:lnTo>
                    <a:pt x="94" y="31"/>
                  </a:lnTo>
                  <a:lnTo>
                    <a:pt x="94" y="32"/>
                  </a:lnTo>
                  <a:lnTo>
                    <a:pt x="93" y="32"/>
                  </a:lnTo>
                  <a:lnTo>
                    <a:pt x="92" y="32"/>
                  </a:lnTo>
                  <a:lnTo>
                    <a:pt x="93" y="33"/>
                  </a:lnTo>
                  <a:lnTo>
                    <a:pt x="94" y="33"/>
                  </a:lnTo>
                  <a:lnTo>
                    <a:pt x="96" y="34"/>
                  </a:lnTo>
                  <a:lnTo>
                    <a:pt x="94" y="36"/>
                  </a:lnTo>
                  <a:lnTo>
                    <a:pt x="92" y="35"/>
                  </a:lnTo>
                  <a:lnTo>
                    <a:pt x="92" y="36"/>
                  </a:lnTo>
                  <a:lnTo>
                    <a:pt x="93" y="37"/>
                  </a:lnTo>
                  <a:lnTo>
                    <a:pt x="94" y="38"/>
                  </a:lnTo>
                  <a:lnTo>
                    <a:pt x="96" y="37"/>
                  </a:lnTo>
                  <a:lnTo>
                    <a:pt x="97" y="36"/>
                  </a:lnTo>
                  <a:lnTo>
                    <a:pt x="99" y="36"/>
                  </a:lnTo>
                  <a:lnTo>
                    <a:pt x="100" y="36"/>
                  </a:lnTo>
                  <a:lnTo>
                    <a:pt x="101" y="37"/>
                  </a:lnTo>
                  <a:lnTo>
                    <a:pt x="102" y="41"/>
                  </a:lnTo>
                  <a:lnTo>
                    <a:pt x="101" y="42"/>
                  </a:lnTo>
                  <a:lnTo>
                    <a:pt x="101" y="43"/>
                  </a:lnTo>
                  <a:close/>
                </a:path>
              </a:pathLst>
            </a:custGeom>
            <a:solidFill>
              <a:srgbClr val="FF8000"/>
            </a:solid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43" name="Freeform 42"/>
            <p:cNvSpPr>
              <a:spLocks/>
            </p:cNvSpPr>
            <p:nvPr/>
          </p:nvSpPr>
          <p:spPr bwMode="auto">
            <a:xfrm>
              <a:off x="7235825" y="3730626"/>
              <a:ext cx="712787" cy="520700"/>
            </a:xfrm>
            <a:custGeom>
              <a:avLst/>
              <a:gdLst>
                <a:gd name="T0" fmla="*/ 2147483647 w 69"/>
                <a:gd name="T1" fmla="*/ 2147483647 h 53"/>
                <a:gd name="T2" fmla="*/ 2147483647 w 69"/>
                <a:gd name="T3" fmla="*/ 2147483647 h 53"/>
                <a:gd name="T4" fmla="*/ 2147483647 w 69"/>
                <a:gd name="T5" fmla="*/ 2147483647 h 53"/>
                <a:gd name="T6" fmla="*/ 2147483647 w 69"/>
                <a:gd name="T7" fmla="*/ 2147483647 h 53"/>
                <a:gd name="T8" fmla="*/ 2147483647 w 69"/>
                <a:gd name="T9" fmla="*/ 2147483647 h 53"/>
                <a:gd name="T10" fmla="*/ 2147483647 w 69"/>
                <a:gd name="T11" fmla="*/ 2147483647 h 53"/>
                <a:gd name="T12" fmla="*/ 2147483647 w 69"/>
                <a:gd name="T13" fmla="*/ 2147483647 h 53"/>
                <a:gd name="T14" fmla="*/ 2147483647 w 69"/>
                <a:gd name="T15" fmla="*/ 2147483647 h 53"/>
                <a:gd name="T16" fmla="*/ 2147483647 w 69"/>
                <a:gd name="T17" fmla="*/ 2147483647 h 53"/>
                <a:gd name="T18" fmla="*/ 2147483647 w 69"/>
                <a:gd name="T19" fmla="*/ 2147483647 h 53"/>
                <a:gd name="T20" fmla="*/ 2147483647 w 69"/>
                <a:gd name="T21" fmla="*/ 2147483647 h 53"/>
                <a:gd name="T22" fmla="*/ 2147483647 w 69"/>
                <a:gd name="T23" fmla="*/ 2147483647 h 53"/>
                <a:gd name="T24" fmla="*/ 2147483647 w 69"/>
                <a:gd name="T25" fmla="*/ 2147483647 h 53"/>
                <a:gd name="T26" fmla="*/ 2147483647 w 69"/>
                <a:gd name="T27" fmla="*/ 2147483647 h 53"/>
                <a:gd name="T28" fmla="*/ 2147483647 w 69"/>
                <a:gd name="T29" fmla="*/ 2147483647 h 53"/>
                <a:gd name="T30" fmla="*/ 2147483647 w 69"/>
                <a:gd name="T31" fmla="*/ 2147483647 h 53"/>
                <a:gd name="T32" fmla="*/ 2147483647 w 69"/>
                <a:gd name="T33" fmla="*/ 2147483647 h 53"/>
                <a:gd name="T34" fmla="*/ 2147483647 w 69"/>
                <a:gd name="T35" fmla="*/ 2147483647 h 53"/>
                <a:gd name="T36" fmla="*/ 2147483647 w 69"/>
                <a:gd name="T37" fmla="*/ 2147483647 h 53"/>
                <a:gd name="T38" fmla="*/ 2147483647 w 69"/>
                <a:gd name="T39" fmla="*/ 2147483647 h 53"/>
                <a:gd name="T40" fmla="*/ 2147483647 w 69"/>
                <a:gd name="T41" fmla="*/ 2147483647 h 53"/>
                <a:gd name="T42" fmla="*/ 2147483647 w 69"/>
                <a:gd name="T43" fmla="*/ 2147483647 h 53"/>
                <a:gd name="T44" fmla="*/ 2147483647 w 69"/>
                <a:gd name="T45" fmla="*/ 2147483647 h 53"/>
                <a:gd name="T46" fmla="*/ 2147483647 w 69"/>
                <a:gd name="T47" fmla="*/ 2147483647 h 53"/>
                <a:gd name="T48" fmla="*/ 2147483647 w 69"/>
                <a:gd name="T49" fmla="*/ 2147483647 h 53"/>
                <a:gd name="T50" fmla="*/ 2147483647 w 69"/>
                <a:gd name="T51" fmla="*/ 2147483647 h 53"/>
                <a:gd name="T52" fmla="*/ 2147483647 w 69"/>
                <a:gd name="T53" fmla="*/ 2147483647 h 53"/>
                <a:gd name="T54" fmla="*/ 2147483647 w 69"/>
                <a:gd name="T55" fmla="*/ 2147483647 h 53"/>
                <a:gd name="T56" fmla="*/ 2147483647 w 69"/>
                <a:gd name="T57" fmla="*/ 2147483647 h 53"/>
                <a:gd name="T58" fmla="*/ 2147483647 w 69"/>
                <a:gd name="T59" fmla="*/ 2147483647 h 53"/>
                <a:gd name="T60" fmla="*/ 2147483647 w 69"/>
                <a:gd name="T61" fmla="*/ 2147483647 h 53"/>
                <a:gd name="T62" fmla="*/ 2147483647 w 69"/>
                <a:gd name="T63" fmla="*/ 2147483647 h 53"/>
                <a:gd name="T64" fmla="*/ 2147483647 w 69"/>
                <a:gd name="T65" fmla="*/ 2147483647 h 53"/>
                <a:gd name="T66" fmla="*/ 2147483647 w 69"/>
                <a:gd name="T67" fmla="*/ 2147483647 h 53"/>
                <a:gd name="T68" fmla="*/ 2147483647 w 69"/>
                <a:gd name="T69" fmla="*/ 2147483647 h 53"/>
                <a:gd name="T70" fmla="*/ 2147483647 w 69"/>
                <a:gd name="T71" fmla="*/ 2147483647 h 53"/>
                <a:gd name="T72" fmla="*/ 2147483647 w 69"/>
                <a:gd name="T73" fmla="*/ 2147483647 h 53"/>
                <a:gd name="T74" fmla="*/ 2147483647 w 69"/>
                <a:gd name="T75" fmla="*/ 2147483647 h 53"/>
                <a:gd name="T76" fmla="*/ 2147483647 w 69"/>
                <a:gd name="T77" fmla="*/ 2147483647 h 53"/>
                <a:gd name="T78" fmla="*/ 2147483647 w 69"/>
                <a:gd name="T79" fmla="*/ 2147483647 h 53"/>
                <a:gd name="T80" fmla="*/ 2147483647 w 69"/>
                <a:gd name="T81" fmla="*/ 2147483647 h 53"/>
                <a:gd name="T82" fmla="*/ 2147483647 w 69"/>
                <a:gd name="T83" fmla="*/ 2147483647 h 53"/>
                <a:gd name="T84" fmla="*/ 2147483647 w 69"/>
                <a:gd name="T85" fmla="*/ 2147483647 h 53"/>
                <a:gd name="T86" fmla="*/ 2147483647 w 69"/>
                <a:gd name="T87" fmla="*/ 2147483647 h 5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9"/>
                <a:gd name="T133" fmla="*/ 0 h 53"/>
                <a:gd name="T134" fmla="*/ 69 w 69"/>
                <a:gd name="T135" fmla="*/ 53 h 5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9" h="53">
                  <a:moveTo>
                    <a:pt x="41" y="52"/>
                  </a:moveTo>
                  <a:lnTo>
                    <a:pt x="41" y="53"/>
                  </a:lnTo>
                  <a:lnTo>
                    <a:pt x="39" y="52"/>
                  </a:lnTo>
                  <a:lnTo>
                    <a:pt x="38" y="52"/>
                  </a:lnTo>
                  <a:lnTo>
                    <a:pt x="38" y="51"/>
                  </a:lnTo>
                  <a:lnTo>
                    <a:pt x="37" y="48"/>
                  </a:lnTo>
                  <a:lnTo>
                    <a:pt x="35" y="45"/>
                  </a:lnTo>
                  <a:lnTo>
                    <a:pt x="33" y="44"/>
                  </a:lnTo>
                  <a:lnTo>
                    <a:pt x="32" y="41"/>
                  </a:lnTo>
                  <a:lnTo>
                    <a:pt x="31" y="39"/>
                  </a:lnTo>
                  <a:lnTo>
                    <a:pt x="30" y="37"/>
                  </a:lnTo>
                  <a:lnTo>
                    <a:pt x="29" y="37"/>
                  </a:lnTo>
                  <a:lnTo>
                    <a:pt x="26" y="36"/>
                  </a:lnTo>
                  <a:lnTo>
                    <a:pt x="25" y="34"/>
                  </a:lnTo>
                  <a:lnTo>
                    <a:pt x="23" y="33"/>
                  </a:lnTo>
                  <a:lnTo>
                    <a:pt x="23" y="32"/>
                  </a:lnTo>
                  <a:lnTo>
                    <a:pt x="22" y="30"/>
                  </a:lnTo>
                  <a:lnTo>
                    <a:pt x="19" y="29"/>
                  </a:lnTo>
                  <a:lnTo>
                    <a:pt x="15" y="25"/>
                  </a:lnTo>
                  <a:lnTo>
                    <a:pt x="13" y="24"/>
                  </a:lnTo>
                  <a:lnTo>
                    <a:pt x="13" y="23"/>
                  </a:lnTo>
                  <a:lnTo>
                    <a:pt x="11" y="21"/>
                  </a:lnTo>
                  <a:lnTo>
                    <a:pt x="10" y="19"/>
                  </a:lnTo>
                  <a:lnTo>
                    <a:pt x="8" y="17"/>
                  </a:lnTo>
                  <a:lnTo>
                    <a:pt x="8" y="16"/>
                  </a:lnTo>
                  <a:lnTo>
                    <a:pt x="5" y="16"/>
                  </a:lnTo>
                  <a:lnTo>
                    <a:pt x="1" y="14"/>
                  </a:lnTo>
                  <a:lnTo>
                    <a:pt x="0" y="13"/>
                  </a:lnTo>
                  <a:lnTo>
                    <a:pt x="1" y="10"/>
                  </a:lnTo>
                  <a:lnTo>
                    <a:pt x="2" y="9"/>
                  </a:lnTo>
                  <a:lnTo>
                    <a:pt x="3" y="8"/>
                  </a:lnTo>
                  <a:lnTo>
                    <a:pt x="3" y="7"/>
                  </a:lnTo>
                  <a:lnTo>
                    <a:pt x="7" y="5"/>
                  </a:lnTo>
                  <a:lnTo>
                    <a:pt x="8" y="5"/>
                  </a:lnTo>
                  <a:lnTo>
                    <a:pt x="12" y="3"/>
                  </a:lnTo>
                  <a:lnTo>
                    <a:pt x="12" y="2"/>
                  </a:lnTo>
                  <a:lnTo>
                    <a:pt x="13" y="2"/>
                  </a:lnTo>
                  <a:lnTo>
                    <a:pt x="31" y="0"/>
                  </a:lnTo>
                  <a:lnTo>
                    <a:pt x="31" y="1"/>
                  </a:lnTo>
                  <a:lnTo>
                    <a:pt x="31" y="2"/>
                  </a:lnTo>
                  <a:lnTo>
                    <a:pt x="32" y="1"/>
                  </a:lnTo>
                  <a:lnTo>
                    <a:pt x="35" y="4"/>
                  </a:lnTo>
                  <a:lnTo>
                    <a:pt x="36" y="6"/>
                  </a:lnTo>
                  <a:lnTo>
                    <a:pt x="51" y="4"/>
                  </a:lnTo>
                  <a:lnTo>
                    <a:pt x="69" y="16"/>
                  </a:lnTo>
                  <a:lnTo>
                    <a:pt x="68" y="17"/>
                  </a:lnTo>
                  <a:lnTo>
                    <a:pt x="67" y="18"/>
                  </a:lnTo>
                  <a:lnTo>
                    <a:pt x="66" y="19"/>
                  </a:lnTo>
                  <a:lnTo>
                    <a:pt x="63" y="23"/>
                  </a:lnTo>
                  <a:lnTo>
                    <a:pt x="63" y="24"/>
                  </a:lnTo>
                  <a:lnTo>
                    <a:pt x="62" y="26"/>
                  </a:lnTo>
                  <a:lnTo>
                    <a:pt x="62" y="28"/>
                  </a:lnTo>
                  <a:lnTo>
                    <a:pt x="62" y="29"/>
                  </a:lnTo>
                  <a:lnTo>
                    <a:pt x="62" y="30"/>
                  </a:lnTo>
                  <a:lnTo>
                    <a:pt x="61" y="31"/>
                  </a:lnTo>
                  <a:lnTo>
                    <a:pt x="60" y="31"/>
                  </a:lnTo>
                  <a:lnTo>
                    <a:pt x="59" y="32"/>
                  </a:lnTo>
                  <a:lnTo>
                    <a:pt x="59" y="33"/>
                  </a:lnTo>
                  <a:lnTo>
                    <a:pt x="58" y="34"/>
                  </a:lnTo>
                  <a:lnTo>
                    <a:pt x="57" y="35"/>
                  </a:lnTo>
                  <a:lnTo>
                    <a:pt x="55" y="37"/>
                  </a:lnTo>
                  <a:lnTo>
                    <a:pt x="53" y="39"/>
                  </a:lnTo>
                  <a:lnTo>
                    <a:pt x="52" y="40"/>
                  </a:lnTo>
                  <a:lnTo>
                    <a:pt x="50" y="41"/>
                  </a:lnTo>
                  <a:lnTo>
                    <a:pt x="50" y="42"/>
                  </a:lnTo>
                  <a:lnTo>
                    <a:pt x="49" y="43"/>
                  </a:lnTo>
                  <a:lnTo>
                    <a:pt x="47" y="44"/>
                  </a:lnTo>
                  <a:lnTo>
                    <a:pt x="46" y="44"/>
                  </a:lnTo>
                  <a:lnTo>
                    <a:pt x="46" y="45"/>
                  </a:lnTo>
                  <a:lnTo>
                    <a:pt x="45" y="47"/>
                  </a:lnTo>
                  <a:lnTo>
                    <a:pt x="44" y="48"/>
                  </a:lnTo>
                  <a:lnTo>
                    <a:pt x="43" y="48"/>
                  </a:lnTo>
                  <a:lnTo>
                    <a:pt x="43" y="49"/>
                  </a:lnTo>
                  <a:lnTo>
                    <a:pt x="44" y="49"/>
                  </a:lnTo>
                  <a:lnTo>
                    <a:pt x="44" y="50"/>
                  </a:lnTo>
                  <a:lnTo>
                    <a:pt x="43" y="50"/>
                  </a:lnTo>
                  <a:lnTo>
                    <a:pt x="42" y="51"/>
                  </a:lnTo>
                  <a:lnTo>
                    <a:pt x="41" y="52"/>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44" name="Freeform 43"/>
            <p:cNvSpPr>
              <a:spLocks/>
            </p:cNvSpPr>
            <p:nvPr/>
          </p:nvSpPr>
          <p:spPr bwMode="auto">
            <a:xfrm>
              <a:off x="6915150" y="3798888"/>
              <a:ext cx="757237" cy="760413"/>
            </a:xfrm>
            <a:custGeom>
              <a:avLst/>
              <a:gdLst>
                <a:gd name="T0" fmla="*/ 46 w 73"/>
                <a:gd name="T1" fmla="*/ 200 h 77"/>
                <a:gd name="T2" fmla="*/ 57 w 73"/>
                <a:gd name="T3" fmla="*/ 215 h 77"/>
                <a:gd name="T4" fmla="*/ 67 w 73"/>
                <a:gd name="T5" fmla="*/ 225 h 77"/>
                <a:gd name="T6" fmla="*/ 67 w 73"/>
                <a:gd name="T7" fmla="*/ 239 h 77"/>
                <a:gd name="T8" fmla="*/ 72 w 73"/>
                <a:gd name="T9" fmla="*/ 244 h 77"/>
                <a:gd name="T10" fmla="*/ 67 w 73"/>
                <a:gd name="T11" fmla="*/ 269 h 77"/>
                <a:gd name="T12" fmla="*/ 62 w 73"/>
                <a:gd name="T13" fmla="*/ 293 h 77"/>
                <a:gd name="T14" fmla="*/ 72 w 73"/>
                <a:gd name="T15" fmla="*/ 332 h 77"/>
                <a:gd name="T16" fmla="*/ 82 w 73"/>
                <a:gd name="T17" fmla="*/ 347 h 77"/>
                <a:gd name="T18" fmla="*/ 87 w 73"/>
                <a:gd name="T19" fmla="*/ 361 h 77"/>
                <a:gd name="T20" fmla="*/ 92 w 73"/>
                <a:gd name="T21" fmla="*/ 371 h 77"/>
                <a:gd name="T22" fmla="*/ 298 w 73"/>
                <a:gd name="T23" fmla="*/ 371 h 77"/>
                <a:gd name="T24" fmla="*/ 308 w 73"/>
                <a:gd name="T25" fmla="*/ 376 h 77"/>
                <a:gd name="T26" fmla="*/ 303 w 73"/>
                <a:gd name="T27" fmla="*/ 347 h 77"/>
                <a:gd name="T28" fmla="*/ 308 w 73"/>
                <a:gd name="T29" fmla="*/ 337 h 77"/>
                <a:gd name="T30" fmla="*/ 329 w 73"/>
                <a:gd name="T31" fmla="*/ 337 h 77"/>
                <a:gd name="T32" fmla="*/ 344 w 73"/>
                <a:gd name="T33" fmla="*/ 337 h 77"/>
                <a:gd name="T34" fmla="*/ 344 w 73"/>
                <a:gd name="T35" fmla="*/ 317 h 77"/>
                <a:gd name="T36" fmla="*/ 344 w 73"/>
                <a:gd name="T37" fmla="*/ 303 h 77"/>
                <a:gd name="T38" fmla="*/ 354 w 73"/>
                <a:gd name="T39" fmla="*/ 259 h 77"/>
                <a:gd name="T40" fmla="*/ 365 w 73"/>
                <a:gd name="T41" fmla="*/ 234 h 77"/>
                <a:gd name="T42" fmla="*/ 375 w 73"/>
                <a:gd name="T43" fmla="*/ 230 h 77"/>
                <a:gd name="T44" fmla="*/ 375 w 73"/>
                <a:gd name="T45" fmla="*/ 225 h 77"/>
                <a:gd name="T46" fmla="*/ 370 w 73"/>
                <a:gd name="T47" fmla="*/ 225 h 77"/>
                <a:gd name="T48" fmla="*/ 354 w 73"/>
                <a:gd name="T49" fmla="*/ 220 h 77"/>
                <a:gd name="T50" fmla="*/ 349 w 73"/>
                <a:gd name="T51" fmla="*/ 200 h 77"/>
                <a:gd name="T52" fmla="*/ 329 w 73"/>
                <a:gd name="T53" fmla="*/ 181 h 77"/>
                <a:gd name="T54" fmla="*/ 318 w 73"/>
                <a:gd name="T55" fmla="*/ 156 h 77"/>
                <a:gd name="T56" fmla="*/ 308 w 73"/>
                <a:gd name="T57" fmla="*/ 146 h 77"/>
                <a:gd name="T58" fmla="*/ 288 w 73"/>
                <a:gd name="T59" fmla="*/ 132 h 77"/>
                <a:gd name="T60" fmla="*/ 277 w 73"/>
                <a:gd name="T61" fmla="*/ 122 h 77"/>
                <a:gd name="T62" fmla="*/ 272 w 73"/>
                <a:gd name="T63" fmla="*/ 112 h 77"/>
                <a:gd name="T64" fmla="*/ 236 w 73"/>
                <a:gd name="T65" fmla="*/ 88 h 77"/>
                <a:gd name="T66" fmla="*/ 226 w 73"/>
                <a:gd name="T67" fmla="*/ 78 h 77"/>
                <a:gd name="T68" fmla="*/ 211 w 73"/>
                <a:gd name="T69" fmla="*/ 59 h 77"/>
                <a:gd name="T70" fmla="*/ 200 w 73"/>
                <a:gd name="T71" fmla="*/ 44 h 77"/>
                <a:gd name="T72" fmla="*/ 164 w 73"/>
                <a:gd name="T73" fmla="*/ 34 h 77"/>
                <a:gd name="T74" fmla="*/ 164 w 73"/>
                <a:gd name="T75" fmla="*/ 15 h 77"/>
                <a:gd name="T76" fmla="*/ 175 w 73"/>
                <a:gd name="T77" fmla="*/ 5 h 77"/>
                <a:gd name="T78" fmla="*/ 175 w 73"/>
                <a:gd name="T79" fmla="*/ 0 h 77"/>
                <a:gd name="T80" fmla="*/ 0 w 73"/>
                <a:gd name="T81" fmla="*/ 24 h 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3"/>
                <a:gd name="T124" fmla="*/ 0 h 77"/>
                <a:gd name="T125" fmla="*/ 73 w 73"/>
                <a:gd name="T126" fmla="*/ 77 h 7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3" h="77">
                  <a:moveTo>
                    <a:pt x="0" y="5"/>
                  </a:moveTo>
                  <a:lnTo>
                    <a:pt x="9" y="41"/>
                  </a:lnTo>
                  <a:lnTo>
                    <a:pt x="10" y="42"/>
                  </a:lnTo>
                  <a:lnTo>
                    <a:pt x="11" y="44"/>
                  </a:lnTo>
                  <a:lnTo>
                    <a:pt x="12" y="45"/>
                  </a:lnTo>
                  <a:lnTo>
                    <a:pt x="13" y="46"/>
                  </a:lnTo>
                  <a:lnTo>
                    <a:pt x="14" y="47"/>
                  </a:lnTo>
                  <a:lnTo>
                    <a:pt x="13" y="49"/>
                  </a:lnTo>
                  <a:lnTo>
                    <a:pt x="15" y="50"/>
                  </a:lnTo>
                  <a:lnTo>
                    <a:pt x="14" y="50"/>
                  </a:lnTo>
                  <a:lnTo>
                    <a:pt x="13" y="52"/>
                  </a:lnTo>
                  <a:lnTo>
                    <a:pt x="13" y="55"/>
                  </a:lnTo>
                  <a:lnTo>
                    <a:pt x="12" y="57"/>
                  </a:lnTo>
                  <a:lnTo>
                    <a:pt x="12" y="60"/>
                  </a:lnTo>
                  <a:lnTo>
                    <a:pt x="14" y="63"/>
                  </a:lnTo>
                  <a:lnTo>
                    <a:pt x="14" y="68"/>
                  </a:lnTo>
                  <a:lnTo>
                    <a:pt x="16" y="70"/>
                  </a:lnTo>
                  <a:lnTo>
                    <a:pt x="16" y="71"/>
                  </a:lnTo>
                  <a:lnTo>
                    <a:pt x="16" y="72"/>
                  </a:lnTo>
                  <a:lnTo>
                    <a:pt x="17" y="74"/>
                  </a:lnTo>
                  <a:lnTo>
                    <a:pt x="17" y="75"/>
                  </a:lnTo>
                  <a:lnTo>
                    <a:pt x="18" y="76"/>
                  </a:lnTo>
                  <a:lnTo>
                    <a:pt x="57" y="74"/>
                  </a:lnTo>
                  <a:lnTo>
                    <a:pt x="58" y="76"/>
                  </a:lnTo>
                  <a:lnTo>
                    <a:pt x="60" y="77"/>
                  </a:lnTo>
                  <a:lnTo>
                    <a:pt x="60" y="75"/>
                  </a:lnTo>
                  <a:lnTo>
                    <a:pt x="59" y="71"/>
                  </a:lnTo>
                  <a:lnTo>
                    <a:pt x="60" y="70"/>
                  </a:lnTo>
                  <a:lnTo>
                    <a:pt x="60" y="69"/>
                  </a:lnTo>
                  <a:lnTo>
                    <a:pt x="61" y="68"/>
                  </a:lnTo>
                  <a:lnTo>
                    <a:pt x="64" y="69"/>
                  </a:lnTo>
                  <a:lnTo>
                    <a:pt x="66" y="69"/>
                  </a:lnTo>
                  <a:lnTo>
                    <a:pt x="67" y="69"/>
                  </a:lnTo>
                  <a:lnTo>
                    <a:pt x="67" y="66"/>
                  </a:lnTo>
                  <a:lnTo>
                    <a:pt x="67" y="65"/>
                  </a:lnTo>
                  <a:lnTo>
                    <a:pt x="67" y="63"/>
                  </a:lnTo>
                  <a:lnTo>
                    <a:pt x="67" y="62"/>
                  </a:lnTo>
                  <a:lnTo>
                    <a:pt x="69" y="56"/>
                  </a:lnTo>
                  <a:lnTo>
                    <a:pt x="69" y="53"/>
                  </a:lnTo>
                  <a:lnTo>
                    <a:pt x="70" y="51"/>
                  </a:lnTo>
                  <a:lnTo>
                    <a:pt x="71" y="48"/>
                  </a:lnTo>
                  <a:lnTo>
                    <a:pt x="73" y="47"/>
                  </a:lnTo>
                  <a:lnTo>
                    <a:pt x="73" y="46"/>
                  </a:lnTo>
                  <a:lnTo>
                    <a:pt x="72" y="45"/>
                  </a:lnTo>
                  <a:lnTo>
                    <a:pt x="72" y="46"/>
                  </a:lnTo>
                  <a:lnTo>
                    <a:pt x="70" y="45"/>
                  </a:lnTo>
                  <a:lnTo>
                    <a:pt x="69" y="45"/>
                  </a:lnTo>
                  <a:lnTo>
                    <a:pt x="69" y="44"/>
                  </a:lnTo>
                  <a:lnTo>
                    <a:pt x="68" y="41"/>
                  </a:lnTo>
                  <a:lnTo>
                    <a:pt x="66" y="38"/>
                  </a:lnTo>
                  <a:lnTo>
                    <a:pt x="64" y="37"/>
                  </a:lnTo>
                  <a:lnTo>
                    <a:pt x="63" y="34"/>
                  </a:lnTo>
                  <a:lnTo>
                    <a:pt x="62" y="32"/>
                  </a:lnTo>
                  <a:lnTo>
                    <a:pt x="61" y="30"/>
                  </a:lnTo>
                  <a:lnTo>
                    <a:pt x="60" y="30"/>
                  </a:lnTo>
                  <a:lnTo>
                    <a:pt x="57" y="29"/>
                  </a:lnTo>
                  <a:lnTo>
                    <a:pt x="56" y="27"/>
                  </a:lnTo>
                  <a:lnTo>
                    <a:pt x="54" y="26"/>
                  </a:lnTo>
                  <a:lnTo>
                    <a:pt x="54" y="25"/>
                  </a:lnTo>
                  <a:lnTo>
                    <a:pt x="53" y="23"/>
                  </a:lnTo>
                  <a:lnTo>
                    <a:pt x="50" y="22"/>
                  </a:lnTo>
                  <a:lnTo>
                    <a:pt x="46" y="18"/>
                  </a:lnTo>
                  <a:lnTo>
                    <a:pt x="44" y="17"/>
                  </a:lnTo>
                  <a:lnTo>
                    <a:pt x="44" y="16"/>
                  </a:lnTo>
                  <a:lnTo>
                    <a:pt x="42" y="14"/>
                  </a:lnTo>
                  <a:lnTo>
                    <a:pt x="41" y="12"/>
                  </a:lnTo>
                  <a:lnTo>
                    <a:pt x="39" y="10"/>
                  </a:lnTo>
                  <a:lnTo>
                    <a:pt x="39" y="9"/>
                  </a:lnTo>
                  <a:lnTo>
                    <a:pt x="36" y="9"/>
                  </a:lnTo>
                  <a:lnTo>
                    <a:pt x="32" y="7"/>
                  </a:lnTo>
                  <a:lnTo>
                    <a:pt x="31" y="6"/>
                  </a:lnTo>
                  <a:lnTo>
                    <a:pt x="32" y="3"/>
                  </a:lnTo>
                  <a:lnTo>
                    <a:pt x="33" y="2"/>
                  </a:lnTo>
                  <a:lnTo>
                    <a:pt x="34" y="1"/>
                  </a:lnTo>
                  <a:lnTo>
                    <a:pt x="34" y="0"/>
                  </a:lnTo>
                  <a:lnTo>
                    <a:pt x="13" y="3"/>
                  </a:lnTo>
                  <a:lnTo>
                    <a:pt x="0" y="5"/>
                  </a:lnTo>
                  <a:close/>
                </a:path>
              </a:pathLst>
            </a:custGeom>
            <a:solidFill>
              <a:srgbClr val="FF8000"/>
            </a:solid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solidFill>
                  <a:srgbClr val="FF9900"/>
                </a:solidFill>
                <a:latin typeface="+mn-lt"/>
                <a:ea typeface="+mn-ea"/>
                <a:cs typeface="+mn-cs"/>
              </a:endParaRPr>
            </a:p>
          </p:txBody>
        </p:sp>
        <p:sp>
          <p:nvSpPr>
            <p:cNvPr id="45" name="Freeform 44"/>
            <p:cNvSpPr>
              <a:spLocks/>
            </p:cNvSpPr>
            <p:nvPr/>
          </p:nvSpPr>
          <p:spPr bwMode="auto">
            <a:xfrm>
              <a:off x="7627937" y="2854326"/>
              <a:ext cx="641350" cy="284162"/>
            </a:xfrm>
            <a:custGeom>
              <a:avLst/>
              <a:gdLst>
                <a:gd name="T0" fmla="*/ 185 w 62"/>
                <a:gd name="T1" fmla="*/ 10 h 29"/>
                <a:gd name="T2" fmla="*/ 10 w 62"/>
                <a:gd name="T3" fmla="*/ 83 h 29"/>
                <a:gd name="T4" fmla="*/ 21 w 62"/>
                <a:gd name="T5" fmla="*/ 78 h 29"/>
                <a:gd name="T6" fmla="*/ 41 w 62"/>
                <a:gd name="T7" fmla="*/ 63 h 29"/>
                <a:gd name="T8" fmla="*/ 51 w 62"/>
                <a:gd name="T9" fmla="*/ 53 h 29"/>
                <a:gd name="T10" fmla="*/ 56 w 62"/>
                <a:gd name="T11" fmla="*/ 49 h 29"/>
                <a:gd name="T12" fmla="*/ 72 w 62"/>
                <a:gd name="T13" fmla="*/ 44 h 29"/>
                <a:gd name="T14" fmla="*/ 97 w 62"/>
                <a:gd name="T15" fmla="*/ 34 h 29"/>
                <a:gd name="T16" fmla="*/ 108 w 62"/>
                <a:gd name="T17" fmla="*/ 39 h 29"/>
                <a:gd name="T18" fmla="*/ 118 w 62"/>
                <a:gd name="T19" fmla="*/ 39 h 29"/>
                <a:gd name="T20" fmla="*/ 128 w 62"/>
                <a:gd name="T21" fmla="*/ 58 h 29"/>
                <a:gd name="T22" fmla="*/ 138 w 62"/>
                <a:gd name="T23" fmla="*/ 58 h 29"/>
                <a:gd name="T24" fmla="*/ 138 w 62"/>
                <a:gd name="T25" fmla="*/ 68 h 29"/>
                <a:gd name="T26" fmla="*/ 159 w 62"/>
                <a:gd name="T27" fmla="*/ 73 h 29"/>
                <a:gd name="T28" fmla="*/ 174 w 62"/>
                <a:gd name="T29" fmla="*/ 83 h 29"/>
                <a:gd name="T30" fmla="*/ 180 w 62"/>
                <a:gd name="T31" fmla="*/ 92 h 29"/>
                <a:gd name="T32" fmla="*/ 164 w 62"/>
                <a:gd name="T33" fmla="*/ 122 h 29"/>
                <a:gd name="T34" fmla="*/ 180 w 62"/>
                <a:gd name="T35" fmla="*/ 131 h 29"/>
                <a:gd name="T36" fmla="*/ 195 w 62"/>
                <a:gd name="T37" fmla="*/ 136 h 29"/>
                <a:gd name="T38" fmla="*/ 200 w 62"/>
                <a:gd name="T39" fmla="*/ 136 h 29"/>
                <a:gd name="T40" fmla="*/ 215 w 62"/>
                <a:gd name="T41" fmla="*/ 131 h 29"/>
                <a:gd name="T42" fmla="*/ 236 w 62"/>
                <a:gd name="T43" fmla="*/ 141 h 29"/>
                <a:gd name="T44" fmla="*/ 241 w 62"/>
                <a:gd name="T45" fmla="*/ 136 h 29"/>
                <a:gd name="T46" fmla="*/ 231 w 62"/>
                <a:gd name="T47" fmla="*/ 126 h 29"/>
                <a:gd name="T48" fmla="*/ 226 w 62"/>
                <a:gd name="T49" fmla="*/ 122 h 29"/>
                <a:gd name="T50" fmla="*/ 231 w 62"/>
                <a:gd name="T51" fmla="*/ 117 h 29"/>
                <a:gd name="T52" fmla="*/ 226 w 62"/>
                <a:gd name="T53" fmla="*/ 112 h 29"/>
                <a:gd name="T54" fmla="*/ 210 w 62"/>
                <a:gd name="T55" fmla="*/ 92 h 29"/>
                <a:gd name="T56" fmla="*/ 210 w 62"/>
                <a:gd name="T57" fmla="*/ 78 h 29"/>
                <a:gd name="T58" fmla="*/ 210 w 62"/>
                <a:gd name="T59" fmla="*/ 58 h 29"/>
                <a:gd name="T60" fmla="*/ 210 w 62"/>
                <a:gd name="T61" fmla="*/ 49 h 29"/>
                <a:gd name="T62" fmla="*/ 210 w 62"/>
                <a:gd name="T63" fmla="*/ 44 h 29"/>
                <a:gd name="T64" fmla="*/ 226 w 62"/>
                <a:gd name="T65" fmla="*/ 29 h 29"/>
                <a:gd name="T66" fmla="*/ 231 w 62"/>
                <a:gd name="T67" fmla="*/ 19 h 29"/>
                <a:gd name="T68" fmla="*/ 241 w 62"/>
                <a:gd name="T69" fmla="*/ 19 h 29"/>
                <a:gd name="T70" fmla="*/ 231 w 62"/>
                <a:gd name="T71" fmla="*/ 39 h 29"/>
                <a:gd name="T72" fmla="*/ 226 w 62"/>
                <a:gd name="T73" fmla="*/ 49 h 29"/>
                <a:gd name="T74" fmla="*/ 236 w 62"/>
                <a:gd name="T75" fmla="*/ 58 h 29"/>
                <a:gd name="T76" fmla="*/ 236 w 62"/>
                <a:gd name="T77" fmla="*/ 78 h 29"/>
                <a:gd name="T78" fmla="*/ 231 w 62"/>
                <a:gd name="T79" fmla="*/ 88 h 29"/>
                <a:gd name="T80" fmla="*/ 236 w 62"/>
                <a:gd name="T81" fmla="*/ 92 h 29"/>
                <a:gd name="T82" fmla="*/ 236 w 62"/>
                <a:gd name="T83" fmla="*/ 102 h 29"/>
                <a:gd name="T84" fmla="*/ 241 w 62"/>
                <a:gd name="T85" fmla="*/ 117 h 29"/>
                <a:gd name="T86" fmla="*/ 256 w 62"/>
                <a:gd name="T87" fmla="*/ 122 h 29"/>
                <a:gd name="T88" fmla="*/ 267 w 62"/>
                <a:gd name="T89" fmla="*/ 117 h 29"/>
                <a:gd name="T90" fmla="*/ 267 w 62"/>
                <a:gd name="T91" fmla="*/ 126 h 29"/>
                <a:gd name="T92" fmla="*/ 272 w 62"/>
                <a:gd name="T93" fmla="*/ 136 h 29"/>
                <a:gd name="T94" fmla="*/ 282 w 62"/>
                <a:gd name="T95" fmla="*/ 141 h 29"/>
                <a:gd name="T96" fmla="*/ 287 w 62"/>
                <a:gd name="T97" fmla="*/ 136 h 29"/>
                <a:gd name="T98" fmla="*/ 313 w 62"/>
                <a:gd name="T99" fmla="*/ 126 h 29"/>
                <a:gd name="T100" fmla="*/ 318 w 62"/>
                <a:gd name="T101" fmla="*/ 92 h 29"/>
                <a:gd name="T102" fmla="*/ 277 w 62"/>
                <a:gd name="T103" fmla="*/ 102 h 29"/>
                <a:gd name="T104" fmla="*/ 241 w 62"/>
                <a:gd name="T105" fmla="*/ 0 h 2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
                <a:gd name="T160" fmla="*/ 0 h 29"/>
                <a:gd name="T161" fmla="*/ 62 w 62"/>
                <a:gd name="T162" fmla="*/ 29 h 2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 h="29">
                  <a:moveTo>
                    <a:pt x="47" y="0"/>
                  </a:moveTo>
                  <a:lnTo>
                    <a:pt x="36" y="2"/>
                  </a:lnTo>
                  <a:lnTo>
                    <a:pt x="0" y="9"/>
                  </a:lnTo>
                  <a:lnTo>
                    <a:pt x="2" y="17"/>
                  </a:lnTo>
                  <a:lnTo>
                    <a:pt x="3" y="16"/>
                  </a:lnTo>
                  <a:lnTo>
                    <a:pt x="4" y="16"/>
                  </a:lnTo>
                  <a:lnTo>
                    <a:pt x="6" y="13"/>
                  </a:lnTo>
                  <a:lnTo>
                    <a:pt x="8" y="13"/>
                  </a:lnTo>
                  <a:lnTo>
                    <a:pt x="9" y="11"/>
                  </a:lnTo>
                  <a:lnTo>
                    <a:pt x="10" y="11"/>
                  </a:lnTo>
                  <a:lnTo>
                    <a:pt x="10" y="9"/>
                  </a:lnTo>
                  <a:lnTo>
                    <a:pt x="11" y="10"/>
                  </a:lnTo>
                  <a:lnTo>
                    <a:pt x="13" y="10"/>
                  </a:lnTo>
                  <a:lnTo>
                    <a:pt x="14" y="9"/>
                  </a:lnTo>
                  <a:lnTo>
                    <a:pt x="15" y="8"/>
                  </a:lnTo>
                  <a:lnTo>
                    <a:pt x="19" y="7"/>
                  </a:lnTo>
                  <a:lnTo>
                    <a:pt x="20" y="7"/>
                  </a:lnTo>
                  <a:lnTo>
                    <a:pt x="21" y="8"/>
                  </a:lnTo>
                  <a:lnTo>
                    <a:pt x="22" y="7"/>
                  </a:lnTo>
                  <a:lnTo>
                    <a:pt x="23" y="8"/>
                  </a:lnTo>
                  <a:lnTo>
                    <a:pt x="23" y="9"/>
                  </a:lnTo>
                  <a:lnTo>
                    <a:pt x="25" y="12"/>
                  </a:lnTo>
                  <a:lnTo>
                    <a:pt x="26" y="12"/>
                  </a:lnTo>
                  <a:lnTo>
                    <a:pt x="27" y="12"/>
                  </a:lnTo>
                  <a:lnTo>
                    <a:pt x="28" y="13"/>
                  </a:lnTo>
                  <a:lnTo>
                    <a:pt x="27" y="14"/>
                  </a:lnTo>
                  <a:lnTo>
                    <a:pt x="29" y="15"/>
                  </a:lnTo>
                  <a:lnTo>
                    <a:pt x="31" y="15"/>
                  </a:lnTo>
                  <a:lnTo>
                    <a:pt x="33" y="17"/>
                  </a:lnTo>
                  <a:lnTo>
                    <a:pt x="34" y="17"/>
                  </a:lnTo>
                  <a:lnTo>
                    <a:pt x="35" y="19"/>
                  </a:lnTo>
                  <a:lnTo>
                    <a:pt x="33" y="23"/>
                  </a:lnTo>
                  <a:lnTo>
                    <a:pt x="32" y="25"/>
                  </a:lnTo>
                  <a:lnTo>
                    <a:pt x="33" y="27"/>
                  </a:lnTo>
                  <a:lnTo>
                    <a:pt x="35" y="27"/>
                  </a:lnTo>
                  <a:lnTo>
                    <a:pt x="36" y="26"/>
                  </a:lnTo>
                  <a:lnTo>
                    <a:pt x="38" y="28"/>
                  </a:lnTo>
                  <a:lnTo>
                    <a:pt x="39" y="28"/>
                  </a:lnTo>
                  <a:lnTo>
                    <a:pt x="40" y="27"/>
                  </a:lnTo>
                  <a:lnTo>
                    <a:pt x="42" y="27"/>
                  </a:lnTo>
                  <a:lnTo>
                    <a:pt x="45" y="28"/>
                  </a:lnTo>
                  <a:lnTo>
                    <a:pt x="46" y="29"/>
                  </a:lnTo>
                  <a:lnTo>
                    <a:pt x="47" y="29"/>
                  </a:lnTo>
                  <a:lnTo>
                    <a:pt x="47" y="28"/>
                  </a:lnTo>
                  <a:lnTo>
                    <a:pt x="46" y="28"/>
                  </a:lnTo>
                  <a:lnTo>
                    <a:pt x="45" y="26"/>
                  </a:lnTo>
                  <a:lnTo>
                    <a:pt x="44" y="25"/>
                  </a:lnTo>
                  <a:lnTo>
                    <a:pt x="44" y="24"/>
                  </a:lnTo>
                  <a:lnTo>
                    <a:pt x="45" y="24"/>
                  </a:lnTo>
                  <a:lnTo>
                    <a:pt x="44" y="23"/>
                  </a:lnTo>
                  <a:lnTo>
                    <a:pt x="43" y="21"/>
                  </a:lnTo>
                  <a:lnTo>
                    <a:pt x="41" y="19"/>
                  </a:lnTo>
                  <a:lnTo>
                    <a:pt x="41" y="17"/>
                  </a:lnTo>
                  <a:lnTo>
                    <a:pt x="41" y="16"/>
                  </a:lnTo>
                  <a:lnTo>
                    <a:pt x="41" y="13"/>
                  </a:lnTo>
                  <a:lnTo>
                    <a:pt x="41" y="12"/>
                  </a:lnTo>
                  <a:lnTo>
                    <a:pt x="41" y="11"/>
                  </a:lnTo>
                  <a:lnTo>
                    <a:pt x="41" y="10"/>
                  </a:lnTo>
                  <a:lnTo>
                    <a:pt x="41" y="9"/>
                  </a:lnTo>
                  <a:lnTo>
                    <a:pt x="42" y="8"/>
                  </a:lnTo>
                  <a:lnTo>
                    <a:pt x="44" y="6"/>
                  </a:lnTo>
                  <a:lnTo>
                    <a:pt x="45" y="6"/>
                  </a:lnTo>
                  <a:lnTo>
                    <a:pt x="45" y="4"/>
                  </a:lnTo>
                  <a:lnTo>
                    <a:pt x="46" y="4"/>
                  </a:lnTo>
                  <a:lnTo>
                    <a:pt x="47" y="4"/>
                  </a:lnTo>
                  <a:lnTo>
                    <a:pt x="46" y="6"/>
                  </a:lnTo>
                  <a:lnTo>
                    <a:pt x="45" y="8"/>
                  </a:lnTo>
                  <a:lnTo>
                    <a:pt x="44" y="9"/>
                  </a:lnTo>
                  <a:lnTo>
                    <a:pt x="44" y="10"/>
                  </a:lnTo>
                  <a:lnTo>
                    <a:pt x="44" y="12"/>
                  </a:lnTo>
                  <a:lnTo>
                    <a:pt x="46" y="12"/>
                  </a:lnTo>
                  <a:lnTo>
                    <a:pt x="46" y="15"/>
                  </a:lnTo>
                  <a:lnTo>
                    <a:pt x="46" y="16"/>
                  </a:lnTo>
                  <a:lnTo>
                    <a:pt x="44" y="17"/>
                  </a:lnTo>
                  <a:lnTo>
                    <a:pt x="45" y="18"/>
                  </a:lnTo>
                  <a:lnTo>
                    <a:pt x="46" y="18"/>
                  </a:lnTo>
                  <a:lnTo>
                    <a:pt x="46" y="19"/>
                  </a:lnTo>
                  <a:lnTo>
                    <a:pt x="46" y="20"/>
                  </a:lnTo>
                  <a:lnTo>
                    <a:pt x="46" y="21"/>
                  </a:lnTo>
                  <a:lnTo>
                    <a:pt x="46" y="22"/>
                  </a:lnTo>
                  <a:lnTo>
                    <a:pt x="47" y="24"/>
                  </a:lnTo>
                  <a:lnTo>
                    <a:pt x="49" y="25"/>
                  </a:lnTo>
                  <a:lnTo>
                    <a:pt x="50" y="25"/>
                  </a:lnTo>
                  <a:lnTo>
                    <a:pt x="51" y="24"/>
                  </a:lnTo>
                  <a:lnTo>
                    <a:pt x="52" y="24"/>
                  </a:lnTo>
                  <a:lnTo>
                    <a:pt x="52" y="25"/>
                  </a:lnTo>
                  <a:lnTo>
                    <a:pt x="52" y="26"/>
                  </a:lnTo>
                  <a:lnTo>
                    <a:pt x="53" y="28"/>
                  </a:lnTo>
                  <a:lnTo>
                    <a:pt x="54" y="29"/>
                  </a:lnTo>
                  <a:lnTo>
                    <a:pt x="55" y="29"/>
                  </a:lnTo>
                  <a:lnTo>
                    <a:pt x="56" y="28"/>
                  </a:lnTo>
                  <a:lnTo>
                    <a:pt x="61" y="27"/>
                  </a:lnTo>
                  <a:lnTo>
                    <a:pt x="61" y="26"/>
                  </a:lnTo>
                  <a:lnTo>
                    <a:pt x="61" y="25"/>
                  </a:lnTo>
                  <a:lnTo>
                    <a:pt x="62" y="19"/>
                  </a:lnTo>
                  <a:lnTo>
                    <a:pt x="54" y="21"/>
                  </a:lnTo>
                  <a:lnTo>
                    <a:pt x="47" y="0"/>
                  </a:lnTo>
                  <a:close/>
                </a:path>
              </a:pathLst>
            </a:custGeom>
            <a:solidFill>
              <a:srgbClr val="FF8000"/>
            </a:solid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46" name="Freeform 45"/>
            <p:cNvSpPr>
              <a:spLocks/>
            </p:cNvSpPr>
            <p:nvPr/>
          </p:nvSpPr>
          <p:spPr bwMode="auto">
            <a:xfrm>
              <a:off x="8115300" y="2824163"/>
              <a:ext cx="153987" cy="236538"/>
            </a:xfrm>
            <a:custGeom>
              <a:avLst/>
              <a:gdLst>
                <a:gd name="T0" fmla="*/ 2147483647 w 15"/>
                <a:gd name="T1" fmla="*/ 2147483647 h 24"/>
                <a:gd name="T2" fmla="*/ 2147483647 w 15"/>
                <a:gd name="T3" fmla="*/ 2147483647 h 24"/>
                <a:gd name="T4" fmla="*/ 2147483647 w 15"/>
                <a:gd name="T5" fmla="*/ 2147483647 h 24"/>
                <a:gd name="T6" fmla="*/ 2147483647 w 15"/>
                <a:gd name="T7" fmla="*/ 2147483647 h 24"/>
                <a:gd name="T8" fmla="*/ 2147483647 w 15"/>
                <a:gd name="T9" fmla="*/ 2147483647 h 24"/>
                <a:gd name="T10" fmla="*/ 2147483647 w 15"/>
                <a:gd name="T11" fmla="*/ 2147483647 h 24"/>
                <a:gd name="T12" fmla="*/ 2147483647 w 15"/>
                <a:gd name="T13" fmla="*/ 2147483647 h 24"/>
                <a:gd name="T14" fmla="*/ 2147483647 w 15"/>
                <a:gd name="T15" fmla="*/ 2147483647 h 24"/>
                <a:gd name="T16" fmla="*/ 2147483647 w 15"/>
                <a:gd name="T17" fmla="*/ 2147483647 h 24"/>
                <a:gd name="T18" fmla="*/ 2147483647 w 15"/>
                <a:gd name="T19" fmla="*/ 2147483647 h 24"/>
                <a:gd name="T20" fmla="*/ 2147483647 w 15"/>
                <a:gd name="T21" fmla="*/ 2147483647 h 24"/>
                <a:gd name="T22" fmla="*/ 2147483647 w 15"/>
                <a:gd name="T23" fmla="*/ 2147483647 h 24"/>
                <a:gd name="T24" fmla="*/ 2147483647 w 15"/>
                <a:gd name="T25" fmla="*/ 2147483647 h 24"/>
                <a:gd name="T26" fmla="*/ 2147483647 w 15"/>
                <a:gd name="T27" fmla="*/ 2147483647 h 24"/>
                <a:gd name="T28" fmla="*/ 2147483647 w 15"/>
                <a:gd name="T29" fmla="*/ 0 h 24"/>
                <a:gd name="T30" fmla="*/ 2147483647 w 15"/>
                <a:gd name="T31" fmla="*/ 0 h 24"/>
                <a:gd name="T32" fmla="*/ 2147483647 w 15"/>
                <a:gd name="T33" fmla="*/ 0 h 24"/>
                <a:gd name="T34" fmla="*/ 2147483647 w 15"/>
                <a:gd name="T35" fmla="*/ 2147483647 h 24"/>
                <a:gd name="T36" fmla="*/ 2147483647 w 15"/>
                <a:gd name="T37" fmla="*/ 2147483647 h 24"/>
                <a:gd name="T38" fmla="*/ 2147483647 w 15"/>
                <a:gd name="T39" fmla="*/ 2147483647 h 24"/>
                <a:gd name="T40" fmla="*/ 0 w 15"/>
                <a:gd name="T41" fmla="*/ 2147483647 h 24"/>
                <a:gd name="T42" fmla="*/ 2147483647 w 15"/>
                <a:gd name="T43" fmla="*/ 2147483647 h 24"/>
                <a:gd name="T44" fmla="*/ 2147483647 w 15"/>
                <a:gd name="T45" fmla="*/ 2147483647 h 24"/>
                <a:gd name="T46" fmla="*/ 2147483647 w 15"/>
                <a:gd name="T47" fmla="*/ 2147483647 h 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
                <a:gd name="T73" fmla="*/ 0 h 24"/>
                <a:gd name="T74" fmla="*/ 15 w 15"/>
                <a:gd name="T75" fmla="*/ 24 h 2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 h="24">
                  <a:moveTo>
                    <a:pt x="15" y="22"/>
                  </a:moveTo>
                  <a:lnTo>
                    <a:pt x="15" y="20"/>
                  </a:lnTo>
                  <a:lnTo>
                    <a:pt x="14" y="18"/>
                  </a:lnTo>
                  <a:lnTo>
                    <a:pt x="12" y="16"/>
                  </a:lnTo>
                  <a:lnTo>
                    <a:pt x="10" y="15"/>
                  </a:lnTo>
                  <a:lnTo>
                    <a:pt x="9" y="14"/>
                  </a:lnTo>
                  <a:lnTo>
                    <a:pt x="9" y="12"/>
                  </a:lnTo>
                  <a:lnTo>
                    <a:pt x="7" y="9"/>
                  </a:lnTo>
                  <a:lnTo>
                    <a:pt x="6" y="8"/>
                  </a:lnTo>
                  <a:lnTo>
                    <a:pt x="5" y="6"/>
                  </a:lnTo>
                  <a:lnTo>
                    <a:pt x="4" y="5"/>
                  </a:lnTo>
                  <a:lnTo>
                    <a:pt x="4" y="4"/>
                  </a:lnTo>
                  <a:lnTo>
                    <a:pt x="4" y="3"/>
                  </a:lnTo>
                  <a:lnTo>
                    <a:pt x="5" y="0"/>
                  </a:lnTo>
                  <a:lnTo>
                    <a:pt x="4" y="0"/>
                  </a:lnTo>
                  <a:lnTo>
                    <a:pt x="2" y="0"/>
                  </a:lnTo>
                  <a:lnTo>
                    <a:pt x="1" y="1"/>
                  </a:lnTo>
                  <a:lnTo>
                    <a:pt x="1" y="2"/>
                  </a:lnTo>
                  <a:lnTo>
                    <a:pt x="1" y="3"/>
                  </a:lnTo>
                  <a:lnTo>
                    <a:pt x="0" y="3"/>
                  </a:lnTo>
                  <a:lnTo>
                    <a:pt x="7" y="24"/>
                  </a:lnTo>
                  <a:lnTo>
                    <a:pt x="15" y="22"/>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47" name="Freeform 46"/>
            <p:cNvSpPr>
              <a:spLocks/>
            </p:cNvSpPr>
            <p:nvPr/>
          </p:nvSpPr>
          <p:spPr bwMode="auto">
            <a:xfrm>
              <a:off x="8156575" y="2549526"/>
              <a:ext cx="196850" cy="414337"/>
            </a:xfrm>
            <a:custGeom>
              <a:avLst/>
              <a:gdLst>
                <a:gd name="T0" fmla="*/ 0 w 19"/>
                <a:gd name="T1" fmla="*/ 2147483647 h 42"/>
                <a:gd name="T2" fmla="*/ 0 w 19"/>
                <a:gd name="T3" fmla="*/ 2147483647 h 42"/>
                <a:gd name="T4" fmla="*/ 2147483647 w 19"/>
                <a:gd name="T5" fmla="*/ 2147483647 h 42"/>
                <a:gd name="T6" fmla="*/ 2147483647 w 19"/>
                <a:gd name="T7" fmla="*/ 2147483647 h 42"/>
                <a:gd name="T8" fmla="*/ 2147483647 w 19"/>
                <a:gd name="T9" fmla="*/ 2147483647 h 42"/>
                <a:gd name="T10" fmla="*/ 2147483647 w 19"/>
                <a:gd name="T11" fmla="*/ 2147483647 h 42"/>
                <a:gd name="T12" fmla="*/ 2147483647 w 19"/>
                <a:gd name="T13" fmla="*/ 2147483647 h 42"/>
                <a:gd name="T14" fmla="*/ 2147483647 w 19"/>
                <a:gd name="T15" fmla="*/ 2147483647 h 42"/>
                <a:gd name="T16" fmla="*/ 2147483647 w 19"/>
                <a:gd name="T17" fmla="*/ 2147483647 h 42"/>
                <a:gd name="T18" fmla="*/ 2147483647 w 19"/>
                <a:gd name="T19" fmla="*/ 2147483647 h 42"/>
                <a:gd name="T20" fmla="*/ 2147483647 w 19"/>
                <a:gd name="T21" fmla="*/ 2147483647 h 42"/>
                <a:gd name="T22" fmla="*/ 2147483647 w 19"/>
                <a:gd name="T23" fmla="*/ 2147483647 h 42"/>
                <a:gd name="T24" fmla="*/ 2147483647 w 19"/>
                <a:gd name="T25" fmla="*/ 2147483647 h 42"/>
                <a:gd name="T26" fmla="*/ 2147483647 w 19"/>
                <a:gd name="T27" fmla="*/ 2147483647 h 42"/>
                <a:gd name="T28" fmla="*/ 2147483647 w 19"/>
                <a:gd name="T29" fmla="*/ 2147483647 h 42"/>
                <a:gd name="T30" fmla="*/ 2147483647 w 19"/>
                <a:gd name="T31" fmla="*/ 2147483647 h 42"/>
                <a:gd name="T32" fmla="*/ 2147483647 w 19"/>
                <a:gd name="T33" fmla="*/ 2147483647 h 42"/>
                <a:gd name="T34" fmla="*/ 2147483647 w 19"/>
                <a:gd name="T35" fmla="*/ 2147483647 h 42"/>
                <a:gd name="T36" fmla="*/ 2147483647 w 19"/>
                <a:gd name="T37" fmla="*/ 2147483647 h 42"/>
                <a:gd name="T38" fmla="*/ 2147483647 w 19"/>
                <a:gd name="T39" fmla="*/ 2147483647 h 42"/>
                <a:gd name="T40" fmla="*/ 2147483647 w 19"/>
                <a:gd name="T41" fmla="*/ 0 h 42"/>
                <a:gd name="T42" fmla="*/ 2147483647 w 19"/>
                <a:gd name="T43" fmla="*/ 2147483647 h 42"/>
                <a:gd name="T44" fmla="*/ 2147483647 w 19"/>
                <a:gd name="T45" fmla="*/ 2147483647 h 42"/>
                <a:gd name="T46" fmla="*/ 0 w 19"/>
                <a:gd name="T47" fmla="*/ 2147483647 h 42"/>
                <a:gd name="T48" fmla="*/ 2147483647 w 19"/>
                <a:gd name="T49" fmla="*/ 2147483647 h 42"/>
                <a:gd name="T50" fmla="*/ 2147483647 w 19"/>
                <a:gd name="T51" fmla="*/ 2147483647 h 42"/>
                <a:gd name="T52" fmla="*/ 2147483647 w 19"/>
                <a:gd name="T53" fmla="*/ 2147483647 h 42"/>
                <a:gd name="T54" fmla="*/ 2147483647 w 19"/>
                <a:gd name="T55" fmla="*/ 2147483647 h 42"/>
                <a:gd name="T56" fmla="*/ 2147483647 w 19"/>
                <a:gd name="T57" fmla="*/ 2147483647 h 42"/>
                <a:gd name="T58" fmla="*/ 2147483647 w 19"/>
                <a:gd name="T59" fmla="*/ 2147483647 h 42"/>
                <a:gd name="T60" fmla="*/ 2147483647 w 19"/>
                <a:gd name="T61" fmla="*/ 2147483647 h 42"/>
                <a:gd name="T62" fmla="*/ 2147483647 w 19"/>
                <a:gd name="T63" fmla="*/ 2147483647 h 42"/>
                <a:gd name="T64" fmla="*/ 2147483647 w 19"/>
                <a:gd name="T65" fmla="*/ 2147483647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42"/>
                <a:gd name="T101" fmla="*/ 19 w 19"/>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42">
                  <a:moveTo>
                    <a:pt x="1" y="28"/>
                  </a:moveTo>
                  <a:lnTo>
                    <a:pt x="0" y="31"/>
                  </a:lnTo>
                  <a:lnTo>
                    <a:pt x="0" y="32"/>
                  </a:lnTo>
                  <a:lnTo>
                    <a:pt x="1" y="33"/>
                  </a:lnTo>
                  <a:lnTo>
                    <a:pt x="2" y="34"/>
                  </a:lnTo>
                  <a:lnTo>
                    <a:pt x="3" y="35"/>
                  </a:lnTo>
                  <a:lnTo>
                    <a:pt x="6" y="37"/>
                  </a:lnTo>
                  <a:lnTo>
                    <a:pt x="7" y="37"/>
                  </a:lnTo>
                  <a:lnTo>
                    <a:pt x="9" y="38"/>
                  </a:lnTo>
                  <a:lnTo>
                    <a:pt x="10" y="38"/>
                  </a:lnTo>
                  <a:lnTo>
                    <a:pt x="10" y="40"/>
                  </a:lnTo>
                  <a:lnTo>
                    <a:pt x="10" y="41"/>
                  </a:lnTo>
                  <a:lnTo>
                    <a:pt x="11" y="42"/>
                  </a:lnTo>
                  <a:lnTo>
                    <a:pt x="12" y="41"/>
                  </a:lnTo>
                  <a:lnTo>
                    <a:pt x="13" y="39"/>
                  </a:lnTo>
                  <a:lnTo>
                    <a:pt x="13" y="37"/>
                  </a:lnTo>
                  <a:lnTo>
                    <a:pt x="14" y="35"/>
                  </a:lnTo>
                  <a:lnTo>
                    <a:pt x="15" y="33"/>
                  </a:lnTo>
                  <a:lnTo>
                    <a:pt x="17" y="30"/>
                  </a:lnTo>
                  <a:lnTo>
                    <a:pt x="18" y="28"/>
                  </a:lnTo>
                  <a:lnTo>
                    <a:pt x="19" y="26"/>
                  </a:lnTo>
                  <a:lnTo>
                    <a:pt x="18" y="25"/>
                  </a:lnTo>
                  <a:lnTo>
                    <a:pt x="18" y="19"/>
                  </a:lnTo>
                  <a:lnTo>
                    <a:pt x="18" y="15"/>
                  </a:lnTo>
                  <a:lnTo>
                    <a:pt x="17" y="13"/>
                  </a:lnTo>
                  <a:lnTo>
                    <a:pt x="15" y="14"/>
                  </a:lnTo>
                  <a:lnTo>
                    <a:pt x="14" y="14"/>
                  </a:lnTo>
                  <a:lnTo>
                    <a:pt x="13" y="14"/>
                  </a:lnTo>
                  <a:lnTo>
                    <a:pt x="12" y="14"/>
                  </a:lnTo>
                  <a:lnTo>
                    <a:pt x="12" y="13"/>
                  </a:lnTo>
                  <a:lnTo>
                    <a:pt x="13" y="11"/>
                  </a:lnTo>
                  <a:lnTo>
                    <a:pt x="14" y="11"/>
                  </a:lnTo>
                  <a:lnTo>
                    <a:pt x="14" y="9"/>
                  </a:lnTo>
                  <a:lnTo>
                    <a:pt x="15" y="8"/>
                  </a:lnTo>
                  <a:lnTo>
                    <a:pt x="15" y="7"/>
                  </a:lnTo>
                  <a:lnTo>
                    <a:pt x="16" y="6"/>
                  </a:lnTo>
                  <a:lnTo>
                    <a:pt x="15" y="4"/>
                  </a:lnTo>
                  <a:lnTo>
                    <a:pt x="4" y="0"/>
                  </a:lnTo>
                  <a:lnTo>
                    <a:pt x="4" y="1"/>
                  </a:lnTo>
                  <a:lnTo>
                    <a:pt x="3" y="2"/>
                  </a:lnTo>
                  <a:lnTo>
                    <a:pt x="3" y="3"/>
                  </a:lnTo>
                  <a:lnTo>
                    <a:pt x="2" y="6"/>
                  </a:lnTo>
                  <a:lnTo>
                    <a:pt x="1" y="7"/>
                  </a:lnTo>
                  <a:lnTo>
                    <a:pt x="0" y="8"/>
                  </a:lnTo>
                  <a:lnTo>
                    <a:pt x="1" y="9"/>
                  </a:lnTo>
                  <a:lnTo>
                    <a:pt x="2" y="11"/>
                  </a:lnTo>
                  <a:lnTo>
                    <a:pt x="1" y="11"/>
                  </a:lnTo>
                  <a:lnTo>
                    <a:pt x="1" y="14"/>
                  </a:lnTo>
                  <a:lnTo>
                    <a:pt x="1" y="15"/>
                  </a:lnTo>
                  <a:lnTo>
                    <a:pt x="3" y="15"/>
                  </a:lnTo>
                  <a:lnTo>
                    <a:pt x="3" y="17"/>
                  </a:lnTo>
                  <a:lnTo>
                    <a:pt x="5" y="17"/>
                  </a:lnTo>
                  <a:lnTo>
                    <a:pt x="5" y="18"/>
                  </a:lnTo>
                  <a:lnTo>
                    <a:pt x="6" y="18"/>
                  </a:lnTo>
                  <a:lnTo>
                    <a:pt x="7" y="19"/>
                  </a:lnTo>
                  <a:lnTo>
                    <a:pt x="9" y="20"/>
                  </a:lnTo>
                  <a:lnTo>
                    <a:pt x="9" y="21"/>
                  </a:lnTo>
                  <a:lnTo>
                    <a:pt x="7" y="22"/>
                  </a:lnTo>
                  <a:lnTo>
                    <a:pt x="4" y="24"/>
                  </a:lnTo>
                  <a:lnTo>
                    <a:pt x="4" y="26"/>
                  </a:lnTo>
                  <a:lnTo>
                    <a:pt x="1" y="28"/>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48" name="Freeform 47"/>
            <p:cNvSpPr>
              <a:spLocks/>
            </p:cNvSpPr>
            <p:nvPr/>
          </p:nvSpPr>
          <p:spPr bwMode="auto">
            <a:xfrm>
              <a:off x="8331200" y="2362201"/>
              <a:ext cx="238125" cy="215900"/>
            </a:xfrm>
            <a:custGeom>
              <a:avLst/>
              <a:gdLst>
                <a:gd name="T0" fmla="*/ 0 w 23"/>
                <a:gd name="T1" fmla="*/ 2147483647 h 22"/>
                <a:gd name="T2" fmla="*/ 2147483647 w 23"/>
                <a:gd name="T3" fmla="*/ 2147483647 h 22"/>
                <a:gd name="T4" fmla="*/ 2147483647 w 23"/>
                <a:gd name="T5" fmla="*/ 2147483647 h 22"/>
                <a:gd name="T6" fmla="*/ 2147483647 w 23"/>
                <a:gd name="T7" fmla="*/ 2147483647 h 22"/>
                <a:gd name="T8" fmla="*/ 2147483647 w 23"/>
                <a:gd name="T9" fmla="*/ 2147483647 h 22"/>
                <a:gd name="T10" fmla="*/ 2147483647 w 23"/>
                <a:gd name="T11" fmla="*/ 0 h 22"/>
                <a:gd name="T12" fmla="*/ 2147483647 w 23"/>
                <a:gd name="T13" fmla="*/ 2147483647 h 22"/>
                <a:gd name="T14" fmla="*/ 2147483647 w 23"/>
                <a:gd name="T15" fmla="*/ 2147483647 h 22"/>
                <a:gd name="T16" fmla="*/ 2147483647 w 23"/>
                <a:gd name="T17" fmla="*/ 2147483647 h 22"/>
                <a:gd name="T18" fmla="*/ 2147483647 w 23"/>
                <a:gd name="T19" fmla="*/ 2147483647 h 22"/>
                <a:gd name="T20" fmla="*/ 2147483647 w 23"/>
                <a:gd name="T21" fmla="*/ 2147483647 h 22"/>
                <a:gd name="T22" fmla="*/ 2147483647 w 23"/>
                <a:gd name="T23" fmla="*/ 2147483647 h 22"/>
                <a:gd name="T24" fmla="*/ 2147483647 w 23"/>
                <a:gd name="T25" fmla="*/ 2147483647 h 22"/>
                <a:gd name="T26" fmla="*/ 2147483647 w 23"/>
                <a:gd name="T27" fmla="*/ 2147483647 h 22"/>
                <a:gd name="T28" fmla="*/ 2147483647 w 23"/>
                <a:gd name="T29" fmla="*/ 2147483647 h 22"/>
                <a:gd name="T30" fmla="*/ 2147483647 w 23"/>
                <a:gd name="T31" fmla="*/ 2147483647 h 22"/>
                <a:gd name="T32" fmla="*/ 2147483647 w 23"/>
                <a:gd name="T33" fmla="*/ 2147483647 h 22"/>
                <a:gd name="T34" fmla="*/ 2147483647 w 23"/>
                <a:gd name="T35" fmla="*/ 2147483647 h 22"/>
                <a:gd name="T36" fmla="*/ 2147483647 w 23"/>
                <a:gd name="T37" fmla="*/ 2147483647 h 22"/>
                <a:gd name="T38" fmla="*/ 2147483647 w 23"/>
                <a:gd name="T39" fmla="*/ 2147483647 h 22"/>
                <a:gd name="T40" fmla="*/ 2147483647 w 23"/>
                <a:gd name="T41" fmla="*/ 2147483647 h 22"/>
                <a:gd name="T42" fmla="*/ 2147483647 w 23"/>
                <a:gd name="T43" fmla="*/ 2147483647 h 22"/>
                <a:gd name="T44" fmla="*/ 2147483647 w 23"/>
                <a:gd name="T45" fmla="*/ 2147483647 h 22"/>
                <a:gd name="T46" fmla="*/ 0 w 23"/>
                <a:gd name="T47" fmla="*/ 2147483647 h 22"/>
                <a:gd name="T48" fmla="*/ 2147483647 w 23"/>
                <a:gd name="T49" fmla="*/ 2147483647 h 22"/>
                <a:gd name="T50" fmla="*/ 2147483647 w 23"/>
                <a:gd name="T51" fmla="*/ 2147483647 h 22"/>
                <a:gd name="T52" fmla="*/ 2147483647 w 23"/>
                <a:gd name="T53" fmla="*/ 2147483647 h 22"/>
                <a:gd name="T54" fmla="*/ 0 w 23"/>
                <a:gd name="T55" fmla="*/ 2147483647 h 22"/>
                <a:gd name="T56" fmla="*/ 0 w 23"/>
                <a:gd name="T57" fmla="*/ 2147483647 h 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
                <a:gd name="T88" fmla="*/ 0 h 22"/>
                <a:gd name="T89" fmla="*/ 23 w 23"/>
                <a:gd name="T90" fmla="*/ 22 h 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 h="22">
                  <a:moveTo>
                    <a:pt x="0" y="4"/>
                  </a:moveTo>
                  <a:lnTo>
                    <a:pt x="8" y="2"/>
                  </a:lnTo>
                  <a:lnTo>
                    <a:pt x="8" y="3"/>
                  </a:lnTo>
                  <a:lnTo>
                    <a:pt x="9" y="3"/>
                  </a:lnTo>
                  <a:lnTo>
                    <a:pt x="20" y="0"/>
                  </a:lnTo>
                  <a:lnTo>
                    <a:pt x="23" y="9"/>
                  </a:lnTo>
                  <a:lnTo>
                    <a:pt x="23" y="10"/>
                  </a:lnTo>
                  <a:lnTo>
                    <a:pt x="22" y="10"/>
                  </a:lnTo>
                  <a:lnTo>
                    <a:pt x="23" y="11"/>
                  </a:lnTo>
                  <a:lnTo>
                    <a:pt x="21" y="12"/>
                  </a:lnTo>
                  <a:lnTo>
                    <a:pt x="17" y="13"/>
                  </a:lnTo>
                  <a:lnTo>
                    <a:pt x="16" y="13"/>
                  </a:lnTo>
                  <a:lnTo>
                    <a:pt x="16" y="14"/>
                  </a:lnTo>
                  <a:lnTo>
                    <a:pt x="13" y="15"/>
                  </a:lnTo>
                  <a:lnTo>
                    <a:pt x="10" y="16"/>
                  </a:lnTo>
                  <a:lnTo>
                    <a:pt x="8" y="18"/>
                  </a:lnTo>
                  <a:lnTo>
                    <a:pt x="3" y="21"/>
                  </a:lnTo>
                  <a:lnTo>
                    <a:pt x="2" y="22"/>
                  </a:lnTo>
                  <a:lnTo>
                    <a:pt x="0" y="21"/>
                  </a:lnTo>
                  <a:lnTo>
                    <a:pt x="2" y="19"/>
                  </a:lnTo>
                  <a:lnTo>
                    <a:pt x="2" y="18"/>
                  </a:lnTo>
                  <a:lnTo>
                    <a:pt x="2" y="17"/>
                  </a:lnTo>
                  <a:lnTo>
                    <a:pt x="0" y="4"/>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49" name="Freeform 48"/>
            <p:cNvSpPr>
              <a:spLocks/>
            </p:cNvSpPr>
            <p:nvPr/>
          </p:nvSpPr>
          <p:spPr bwMode="auto">
            <a:xfrm>
              <a:off x="8321675" y="2193926"/>
              <a:ext cx="468312" cy="227012"/>
            </a:xfrm>
            <a:custGeom>
              <a:avLst/>
              <a:gdLst>
                <a:gd name="T0" fmla="*/ 2147483647 w 45"/>
                <a:gd name="T1" fmla="*/ 2147483647 h 23"/>
                <a:gd name="T2" fmla="*/ 2147483647 w 45"/>
                <a:gd name="T3" fmla="*/ 2147483647 h 23"/>
                <a:gd name="T4" fmla="*/ 2147483647 w 45"/>
                <a:gd name="T5" fmla="*/ 2147483647 h 23"/>
                <a:gd name="T6" fmla="*/ 2147483647 w 45"/>
                <a:gd name="T7" fmla="*/ 2147483647 h 23"/>
                <a:gd name="T8" fmla="*/ 2147483647 w 45"/>
                <a:gd name="T9" fmla="*/ 0 h 23"/>
                <a:gd name="T10" fmla="*/ 2147483647 w 45"/>
                <a:gd name="T11" fmla="*/ 0 h 23"/>
                <a:gd name="T12" fmla="*/ 2147483647 w 45"/>
                <a:gd name="T13" fmla="*/ 2147483647 h 23"/>
                <a:gd name="T14" fmla="*/ 2147483647 w 45"/>
                <a:gd name="T15" fmla="*/ 2147483647 h 23"/>
                <a:gd name="T16" fmla="*/ 2147483647 w 45"/>
                <a:gd name="T17" fmla="*/ 2147483647 h 23"/>
                <a:gd name="T18" fmla="*/ 2147483647 w 45"/>
                <a:gd name="T19" fmla="*/ 2147483647 h 23"/>
                <a:gd name="T20" fmla="*/ 2147483647 w 45"/>
                <a:gd name="T21" fmla="*/ 2147483647 h 23"/>
                <a:gd name="T22" fmla="*/ 2147483647 w 45"/>
                <a:gd name="T23" fmla="*/ 2147483647 h 23"/>
                <a:gd name="T24" fmla="*/ 2147483647 w 45"/>
                <a:gd name="T25" fmla="*/ 2147483647 h 23"/>
                <a:gd name="T26" fmla="*/ 2147483647 w 45"/>
                <a:gd name="T27" fmla="*/ 2147483647 h 23"/>
                <a:gd name="T28" fmla="*/ 2147483647 w 45"/>
                <a:gd name="T29" fmla="*/ 2147483647 h 23"/>
                <a:gd name="T30" fmla="*/ 2147483647 w 45"/>
                <a:gd name="T31" fmla="*/ 2147483647 h 23"/>
                <a:gd name="T32" fmla="*/ 2147483647 w 45"/>
                <a:gd name="T33" fmla="*/ 2147483647 h 23"/>
                <a:gd name="T34" fmla="*/ 2147483647 w 45"/>
                <a:gd name="T35" fmla="*/ 2147483647 h 23"/>
                <a:gd name="T36" fmla="*/ 2147483647 w 45"/>
                <a:gd name="T37" fmla="*/ 2147483647 h 23"/>
                <a:gd name="T38" fmla="*/ 2147483647 w 45"/>
                <a:gd name="T39" fmla="*/ 2147483647 h 23"/>
                <a:gd name="T40" fmla="*/ 2147483647 w 45"/>
                <a:gd name="T41" fmla="*/ 2147483647 h 23"/>
                <a:gd name="T42" fmla="*/ 2147483647 w 45"/>
                <a:gd name="T43" fmla="*/ 2147483647 h 23"/>
                <a:gd name="T44" fmla="*/ 2147483647 w 45"/>
                <a:gd name="T45" fmla="*/ 2147483647 h 23"/>
                <a:gd name="T46" fmla="*/ 2147483647 w 45"/>
                <a:gd name="T47" fmla="*/ 2147483647 h 23"/>
                <a:gd name="T48" fmla="*/ 2147483647 w 45"/>
                <a:gd name="T49" fmla="*/ 2147483647 h 23"/>
                <a:gd name="T50" fmla="*/ 2147483647 w 45"/>
                <a:gd name="T51" fmla="*/ 2147483647 h 23"/>
                <a:gd name="T52" fmla="*/ 2147483647 w 45"/>
                <a:gd name="T53" fmla="*/ 2147483647 h 23"/>
                <a:gd name="T54" fmla="*/ 2147483647 w 45"/>
                <a:gd name="T55" fmla="*/ 2147483647 h 23"/>
                <a:gd name="T56" fmla="*/ 2147483647 w 45"/>
                <a:gd name="T57" fmla="*/ 2147483647 h 23"/>
                <a:gd name="T58" fmla="*/ 2147483647 w 45"/>
                <a:gd name="T59" fmla="*/ 2147483647 h 23"/>
                <a:gd name="T60" fmla="*/ 2147483647 w 45"/>
                <a:gd name="T61" fmla="*/ 2147483647 h 23"/>
                <a:gd name="T62" fmla="*/ 2147483647 w 45"/>
                <a:gd name="T63" fmla="*/ 2147483647 h 23"/>
                <a:gd name="T64" fmla="*/ 0 w 45"/>
                <a:gd name="T65" fmla="*/ 2147483647 h 23"/>
                <a:gd name="T66" fmla="*/ 0 w 45"/>
                <a:gd name="T67" fmla="*/ 2147483647 h 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5"/>
                <a:gd name="T103" fmla="*/ 0 h 23"/>
                <a:gd name="T104" fmla="*/ 45 w 45"/>
                <a:gd name="T105" fmla="*/ 23 h 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5" h="23">
                  <a:moveTo>
                    <a:pt x="0" y="9"/>
                  </a:moveTo>
                  <a:lnTo>
                    <a:pt x="10" y="7"/>
                  </a:lnTo>
                  <a:lnTo>
                    <a:pt x="24" y="4"/>
                  </a:lnTo>
                  <a:lnTo>
                    <a:pt x="24" y="3"/>
                  </a:lnTo>
                  <a:lnTo>
                    <a:pt x="25" y="3"/>
                  </a:lnTo>
                  <a:lnTo>
                    <a:pt x="25" y="2"/>
                  </a:lnTo>
                  <a:lnTo>
                    <a:pt x="26" y="2"/>
                  </a:lnTo>
                  <a:lnTo>
                    <a:pt x="27" y="0"/>
                  </a:lnTo>
                  <a:lnTo>
                    <a:pt x="28" y="0"/>
                  </a:lnTo>
                  <a:lnTo>
                    <a:pt x="29" y="0"/>
                  </a:lnTo>
                  <a:lnTo>
                    <a:pt x="30" y="2"/>
                  </a:lnTo>
                  <a:lnTo>
                    <a:pt x="31" y="3"/>
                  </a:lnTo>
                  <a:lnTo>
                    <a:pt x="32" y="4"/>
                  </a:lnTo>
                  <a:lnTo>
                    <a:pt x="32" y="5"/>
                  </a:lnTo>
                  <a:lnTo>
                    <a:pt x="31" y="5"/>
                  </a:lnTo>
                  <a:lnTo>
                    <a:pt x="30" y="7"/>
                  </a:lnTo>
                  <a:lnTo>
                    <a:pt x="29" y="9"/>
                  </a:lnTo>
                  <a:lnTo>
                    <a:pt x="29" y="10"/>
                  </a:lnTo>
                  <a:lnTo>
                    <a:pt x="31" y="9"/>
                  </a:lnTo>
                  <a:lnTo>
                    <a:pt x="33" y="10"/>
                  </a:lnTo>
                  <a:lnTo>
                    <a:pt x="36" y="13"/>
                  </a:lnTo>
                  <a:lnTo>
                    <a:pt x="36" y="15"/>
                  </a:lnTo>
                  <a:lnTo>
                    <a:pt x="38" y="16"/>
                  </a:lnTo>
                  <a:lnTo>
                    <a:pt x="41" y="16"/>
                  </a:lnTo>
                  <a:lnTo>
                    <a:pt x="42" y="16"/>
                  </a:lnTo>
                  <a:lnTo>
                    <a:pt x="43" y="14"/>
                  </a:lnTo>
                  <a:lnTo>
                    <a:pt x="43" y="13"/>
                  </a:lnTo>
                  <a:lnTo>
                    <a:pt x="42" y="12"/>
                  </a:lnTo>
                  <a:lnTo>
                    <a:pt x="40" y="11"/>
                  </a:lnTo>
                  <a:lnTo>
                    <a:pt x="40" y="10"/>
                  </a:lnTo>
                  <a:lnTo>
                    <a:pt x="41" y="11"/>
                  </a:lnTo>
                  <a:lnTo>
                    <a:pt x="42" y="11"/>
                  </a:lnTo>
                  <a:lnTo>
                    <a:pt x="44" y="14"/>
                  </a:lnTo>
                  <a:lnTo>
                    <a:pt x="45" y="16"/>
                  </a:lnTo>
                  <a:lnTo>
                    <a:pt x="45" y="18"/>
                  </a:lnTo>
                  <a:lnTo>
                    <a:pt x="44" y="17"/>
                  </a:lnTo>
                  <a:lnTo>
                    <a:pt x="42" y="18"/>
                  </a:lnTo>
                  <a:lnTo>
                    <a:pt x="40" y="19"/>
                  </a:lnTo>
                  <a:lnTo>
                    <a:pt x="38" y="21"/>
                  </a:lnTo>
                  <a:lnTo>
                    <a:pt x="37" y="21"/>
                  </a:lnTo>
                  <a:lnTo>
                    <a:pt x="37" y="20"/>
                  </a:lnTo>
                  <a:lnTo>
                    <a:pt x="37" y="18"/>
                  </a:lnTo>
                  <a:lnTo>
                    <a:pt x="36" y="18"/>
                  </a:lnTo>
                  <a:lnTo>
                    <a:pt x="35" y="20"/>
                  </a:lnTo>
                  <a:lnTo>
                    <a:pt x="34" y="22"/>
                  </a:lnTo>
                  <a:lnTo>
                    <a:pt x="33" y="23"/>
                  </a:lnTo>
                  <a:lnTo>
                    <a:pt x="32" y="22"/>
                  </a:lnTo>
                  <a:lnTo>
                    <a:pt x="32" y="21"/>
                  </a:lnTo>
                  <a:lnTo>
                    <a:pt x="31" y="21"/>
                  </a:lnTo>
                  <a:lnTo>
                    <a:pt x="30" y="20"/>
                  </a:lnTo>
                  <a:lnTo>
                    <a:pt x="28" y="19"/>
                  </a:lnTo>
                  <a:lnTo>
                    <a:pt x="27" y="17"/>
                  </a:lnTo>
                  <a:lnTo>
                    <a:pt x="26" y="15"/>
                  </a:lnTo>
                  <a:lnTo>
                    <a:pt x="21" y="17"/>
                  </a:lnTo>
                  <a:lnTo>
                    <a:pt x="10" y="20"/>
                  </a:lnTo>
                  <a:lnTo>
                    <a:pt x="9" y="20"/>
                  </a:lnTo>
                  <a:lnTo>
                    <a:pt x="9" y="19"/>
                  </a:lnTo>
                  <a:lnTo>
                    <a:pt x="1" y="21"/>
                  </a:lnTo>
                  <a:lnTo>
                    <a:pt x="0" y="21"/>
                  </a:lnTo>
                  <a:lnTo>
                    <a:pt x="0" y="9"/>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50" name="Freeform 49"/>
            <p:cNvSpPr>
              <a:spLocks/>
            </p:cNvSpPr>
            <p:nvPr/>
          </p:nvSpPr>
          <p:spPr bwMode="auto">
            <a:xfrm>
              <a:off x="8539162" y="2341563"/>
              <a:ext cx="123825" cy="128588"/>
            </a:xfrm>
            <a:custGeom>
              <a:avLst/>
              <a:gdLst>
                <a:gd name="T0" fmla="*/ 0 w 12"/>
                <a:gd name="T1" fmla="*/ 2147483647 h 13"/>
                <a:gd name="T2" fmla="*/ 2147483647 w 12"/>
                <a:gd name="T3" fmla="*/ 2147483647 h 13"/>
                <a:gd name="T4" fmla="*/ 2147483647 w 12"/>
                <a:gd name="T5" fmla="*/ 2147483647 h 13"/>
                <a:gd name="T6" fmla="*/ 2147483647 w 12"/>
                <a:gd name="T7" fmla="*/ 2147483647 h 13"/>
                <a:gd name="T8" fmla="*/ 2147483647 w 12"/>
                <a:gd name="T9" fmla="*/ 2147483647 h 13"/>
                <a:gd name="T10" fmla="*/ 2147483647 w 12"/>
                <a:gd name="T11" fmla="*/ 2147483647 h 13"/>
                <a:gd name="T12" fmla="*/ 2147483647 w 12"/>
                <a:gd name="T13" fmla="*/ 2147483647 h 13"/>
                <a:gd name="T14" fmla="*/ 2147483647 w 12"/>
                <a:gd name="T15" fmla="*/ 2147483647 h 13"/>
                <a:gd name="T16" fmla="*/ 2147483647 w 12"/>
                <a:gd name="T17" fmla="*/ 2147483647 h 13"/>
                <a:gd name="T18" fmla="*/ 2147483647 w 12"/>
                <a:gd name="T19" fmla="*/ 2147483647 h 13"/>
                <a:gd name="T20" fmla="*/ 2147483647 w 12"/>
                <a:gd name="T21" fmla="*/ 2147483647 h 13"/>
                <a:gd name="T22" fmla="*/ 2147483647 w 12"/>
                <a:gd name="T23" fmla="*/ 2147483647 h 13"/>
                <a:gd name="T24" fmla="*/ 2147483647 w 12"/>
                <a:gd name="T25" fmla="*/ 2147483647 h 13"/>
                <a:gd name="T26" fmla="*/ 2147483647 w 12"/>
                <a:gd name="T27" fmla="*/ 2147483647 h 13"/>
                <a:gd name="T28" fmla="*/ 2147483647 w 12"/>
                <a:gd name="T29" fmla="*/ 2147483647 h 13"/>
                <a:gd name="T30" fmla="*/ 2147483647 w 12"/>
                <a:gd name="T31" fmla="*/ 2147483647 h 13"/>
                <a:gd name="T32" fmla="*/ 2147483647 w 12"/>
                <a:gd name="T33" fmla="*/ 2147483647 h 13"/>
                <a:gd name="T34" fmla="*/ 2147483647 w 12"/>
                <a:gd name="T35" fmla="*/ 2147483647 h 13"/>
                <a:gd name="T36" fmla="*/ 2147483647 w 12"/>
                <a:gd name="T37" fmla="*/ 2147483647 h 13"/>
                <a:gd name="T38" fmla="*/ 2147483647 w 12"/>
                <a:gd name="T39" fmla="*/ 2147483647 h 13"/>
                <a:gd name="T40" fmla="*/ 2147483647 w 12"/>
                <a:gd name="T41" fmla="*/ 2147483647 h 13"/>
                <a:gd name="T42" fmla="*/ 2147483647 w 12"/>
                <a:gd name="T43" fmla="*/ 2147483647 h 13"/>
                <a:gd name="T44" fmla="*/ 2147483647 w 12"/>
                <a:gd name="T45" fmla="*/ 2147483647 h 13"/>
                <a:gd name="T46" fmla="*/ 2147483647 w 12"/>
                <a:gd name="T47" fmla="*/ 2147483647 h 13"/>
                <a:gd name="T48" fmla="*/ 2147483647 w 12"/>
                <a:gd name="T49" fmla="*/ 2147483647 h 13"/>
                <a:gd name="T50" fmla="*/ 2147483647 w 12"/>
                <a:gd name="T51" fmla="*/ 2147483647 h 13"/>
                <a:gd name="T52" fmla="*/ 2147483647 w 12"/>
                <a:gd name="T53" fmla="*/ 2147483647 h 13"/>
                <a:gd name="T54" fmla="*/ 2147483647 w 12"/>
                <a:gd name="T55" fmla="*/ 2147483647 h 13"/>
                <a:gd name="T56" fmla="*/ 2147483647 w 12"/>
                <a:gd name="T57" fmla="*/ 2147483647 h 13"/>
                <a:gd name="T58" fmla="*/ 2147483647 w 12"/>
                <a:gd name="T59" fmla="*/ 2147483647 h 13"/>
                <a:gd name="T60" fmla="*/ 2147483647 w 12"/>
                <a:gd name="T61" fmla="*/ 2147483647 h 13"/>
                <a:gd name="T62" fmla="*/ 2147483647 w 12"/>
                <a:gd name="T63" fmla="*/ 2147483647 h 13"/>
                <a:gd name="T64" fmla="*/ 2147483647 w 12"/>
                <a:gd name="T65" fmla="*/ 0 h 13"/>
                <a:gd name="T66" fmla="*/ 0 w 12"/>
                <a:gd name="T67" fmla="*/ 2147483647 h 13"/>
                <a:gd name="T68" fmla="*/ 0 w 12"/>
                <a:gd name="T69" fmla="*/ 2147483647 h 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
                <a:gd name="T106" fmla="*/ 0 h 13"/>
                <a:gd name="T107" fmla="*/ 12 w 12"/>
                <a:gd name="T108" fmla="*/ 13 h 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 h="13">
                  <a:moveTo>
                    <a:pt x="0" y="2"/>
                  </a:moveTo>
                  <a:lnTo>
                    <a:pt x="3" y="11"/>
                  </a:lnTo>
                  <a:lnTo>
                    <a:pt x="3" y="12"/>
                  </a:lnTo>
                  <a:lnTo>
                    <a:pt x="2" y="12"/>
                  </a:lnTo>
                  <a:lnTo>
                    <a:pt x="3" y="13"/>
                  </a:lnTo>
                  <a:lnTo>
                    <a:pt x="6" y="12"/>
                  </a:lnTo>
                  <a:lnTo>
                    <a:pt x="7" y="11"/>
                  </a:lnTo>
                  <a:lnTo>
                    <a:pt x="7" y="10"/>
                  </a:lnTo>
                  <a:lnTo>
                    <a:pt x="7" y="9"/>
                  </a:lnTo>
                  <a:lnTo>
                    <a:pt x="7" y="7"/>
                  </a:lnTo>
                  <a:lnTo>
                    <a:pt x="8" y="6"/>
                  </a:lnTo>
                  <a:lnTo>
                    <a:pt x="8" y="7"/>
                  </a:lnTo>
                  <a:lnTo>
                    <a:pt x="8" y="8"/>
                  </a:lnTo>
                  <a:lnTo>
                    <a:pt x="8" y="10"/>
                  </a:lnTo>
                  <a:lnTo>
                    <a:pt x="9" y="10"/>
                  </a:lnTo>
                  <a:lnTo>
                    <a:pt x="9" y="9"/>
                  </a:lnTo>
                  <a:lnTo>
                    <a:pt x="10" y="9"/>
                  </a:lnTo>
                  <a:lnTo>
                    <a:pt x="11" y="8"/>
                  </a:lnTo>
                  <a:lnTo>
                    <a:pt x="12" y="8"/>
                  </a:lnTo>
                  <a:lnTo>
                    <a:pt x="11" y="7"/>
                  </a:lnTo>
                  <a:lnTo>
                    <a:pt x="11" y="6"/>
                  </a:lnTo>
                  <a:lnTo>
                    <a:pt x="10" y="6"/>
                  </a:lnTo>
                  <a:lnTo>
                    <a:pt x="9" y="5"/>
                  </a:lnTo>
                  <a:lnTo>
                    <a:pt x="7" y="4"/>
                  </a:lnTo>
                  <a:lnTo>
                    <a:pt x="6" y="2"/>
                  </a:lnTo>
                  <a:lnTo>
                    <a:pt x="5" y="0"/>
                  </a:lnTo>
                  <a:lnTo>
                    <a:pt x="0" y="2"/>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51" name="Freeform 50"/>
            <p:cNvSpPr>
              <a:spLocks/>
            </p:cNvSpPr>
            <p:nvPr/>
          </p:nvSpPr>
          <p:spPr bwMode="auto">
            <a:xfrm>
              <a:off x="8404225" y="1800226"/>
              <a:ext cx="217487" cy="461962"/>
            </a:xfrm>
            <a:custGeom>
              <a:avLst/>
              <a:gdLst>
                <a:gd name="T0" fmla="*/ 2147483647 w 21"/>
                <a:gd name="T1" fmla="*/ 2147483647 h 47"/>
                <a:gd name="T2" fmla="*/ 2147483647 w 21"/>
                <a:gd name="T3" fmla="*/ 2147483647 h 47"/>
                <a:gd name="T4" fmla="*/ 2147483647 w 21"/>
                <a:gd name="T5" fmla="*/ 2147483647 h 47"/>
                <a:gd name="T6" fmla="*/ 2147483647 w 21"/>
                <a:gd name="T7" fmla="*/ 2147483647 h 47"/>
                <a:gd name="T8" fmla="*/ 2147483647 w 21"/>
                <a:gd name="T9" fmla="*/ 2147483647 h 47"/>
                <a:gd name="T10" fmla="*/ 2147483647 w 21"/>
                <a:gd name="T11" fmla="*/ 2147483647 h 47"/>
                <a:gd name="T12" fmla="*/ 2147483647 w 21"/>
                <a:gd name="T13" fmla="*/ 2147483647 h 47"/>
                <a:gd name="T14" fmla="*/ 2147483647 w 21"/>
                <a:gd name="T15" fmla="*/ 2147483647 h 47"/>
                <a:gd name="T16" fmla="*/ 2147483647 w 21"/>
                <a:gd name="T17" fmla="*/ 2147483647 h 47"/>
                <a:gd name="T18" fmla="*/ 2147483647 w 21"/>
                <a:gd name="T19" fmla="*/ 2147483647 h 47"/>
                <a:gd name="T20" fmla="*/ 2147483647 w 21"/>
                <a:gd name="T21" fmla="*/ 2147483647 h 47"/>
                <a:gd name="T22" fmla="*/ 2147483647 w 21"/>
                <a:gd name="T23" fmla="*/ 2147483647 h 47"/>
                <a:gd name="T24" fmla="*/ 0 w 21"/>
                <a:gd name="T25" fmla="*/ 2147483647 h 47"/>
                <a:gd name="T26" fmla="*/ 0 w 21"/>
                <a:gd name="T27" fmla="*/ 2147483647 h 47"/>
                <a:gd name="T28" fmla="*/ 2147483647 w 21"/>
                <a:gd name="T29" fmla="*/ 2147483647 h 47"/>
                <a:gd name="T30" fmla="*/ 0 w 21"/>
                <a:gd name="T31" fmla="*/ 2147483647 h 47"/>
                <a:gd name="T32" fmla="*/ 0 w 21"/>
                <a:gd name="T33" fmla="*/ 2147483647 h 47"/>
                <a:gd name="T34" fmla="*/ 0 w 21"/>
                <a:gd name="T35" fmla="*/ 2147483647 h 47"/>
                <a:gd name="T36" fmla="*/ 2147483647 w 21"/>
                <a:gd name="T37" fmla="*/ 2147483647 h 47"/>
                <a:gd name="T38" fmla="*/ 2147483647 w 21"/>
                <a:gd name="T39" fmla="*/ 2147483647 h 47"/>
                <a:gd name="T40" fmla="*/ 2147483647 w 21"/>
                <a:gd name="T41" fmla="*/ 2147483647 h 47"/>
                <a:gd name="T42" fmla="*/ 2147483647 w 21"/>
                <a:gd name="T43" fmla="*/ 2147483647 h 47"/>
                <a:gd name="T44" fmla="*/ 2147483647 w 21"/>
                <a:gd name="T45" fmla="*/ 2147483647 h 47"/>
                <a:gd name="T46" fmla="*/ 2147483647 w 21"/>
                <a:gd name="T47" fmla="*/ 2147483647 h 47"/>
                <a:gd name="T48" fmla="*/ 2147483647 w 21"/>
                <a:gd name="T49" fmla="*/ 2147483647 h 47"/>
                <a:gd name="T50" fmla="*/ 2147483647 w 21"/>
                <a:gd name="T51" fmla="*/ 2147483647 h 47"/>
                <a:gd name="T52" fmla="*/ 2147483647 w 21"/>
                <a:gd name="T53" fmla="*/ 2147483647 h 47"/>
                <a:gd name="T54" fmla="*/ 2147483647 w 21"/>
                <a:gd name="T55" fmla="*/ 2147483647 h 47"/>
                <a:gd name="T56" fmla="*/ 2147483647 w 21"/>
                <a:gd name="T57" fmla="*/ 2147483647 h 47"/>
                <a:gd name="T58" fmla="*/ 2147483647 w 21"/>
                <a:gd name="T59" fmla="*/ 2147483647 h 47"/>
                <a:gd name="T60" fmla="*/ 2147483647 w 21"/>
                <a:gd name="T61" fmla="*/ 2147483647 h 47"/>
                <a:gd name="T62" fmla="*/ 2147483647 w 21"/>
                <a:gd name="T63" fmla="*/ 2147483647 h 47"/>
                <a:gd name="T64" fmla="*/ 2147483647 w 21"/>
                <a:gd name="T65" fmla="*/ 2147483647 h 47"/>
                <a:gd name="T66" fmla="*/ 2147483647 w 21"/>
                <a:gd name="T67" fmla="*/ 2147483647 h 47"/>
                <a:gd name="T68" fmla="*/ 2147483647 w 21"/>
                <a:gd name="T69" fmla="*/ 2147483647 h 47"/>
                <a:gd name="T70" fmla="*/ 2147483647 w 21"/>
                <a:gd name="T71" fmla="*/ 2147483647 h 47"/>
                <a:gd name="T72" fmla="*/ 2147483647 w 21"/>
                <a:gd name="T73" fmla="*/ 2147483647 h 47"/>
                <a:gd name="T74" fmla="*/ 2147483647 w 21"/>
                <a:gd name="T75" fmla="*/ 2147483647 h 47"/>
                <a:gd name="T76" fmla="*/ 2147483647 w 21"/>
                <a:gd name="T77" fmla="*/ 0 h 47"/>
                <a:gd name="T78" fmla="*/ 2147483647 w 21"/>
                <a:gd name="T79" fmla="*/ 2147483647 h 47"/>
                <a:gd name="T80" fmla="*/ 2147483647 w 21"/>
                <a:gd name="T81" fmla="*/ 2147483647 h 47"/>
                <a:gd name="T82" fmla="*/ 2147483647 w 21"/>
                <a:gd name="T83" fmla="*/ 2147483647 h 47"/>
                <a:gd name="T84" fmla="*/ 2147483647 w 21"/>
                <a:gd name="T85" fmla="*/ 2147483647 h 47"/>
                <a:gd name="T86" fmla="*/ 2147483647 w 21"/>
                <a:gd name="T87" fmla="*/ 2147483647 h 47"/>
                <a:gd name="T88" fmla="*/ 2147483647 w 21"/>
                <a:gd name="T89" fmla="*/ 2147483647 h 47"/>
                <a:gd name="T90" fmla="*/ 2147483647 w 21"/>
                <a:gd name="T91" fmla="*/ 2147483647 h 47"/>
                <a:gd name="T92" fmla="*/ 2147483647 w 21"/>
                <a:gd name="T93" fmla="*/ 2147483647 h 47"/>
                <a:gd name="T94" fmla="*/ 2147483647 w 21"/>
                <a:gd name="T95" fmla="*/ 2147483647 h 47"/>
                <a:gd name="T96" fmla="*/ 2147483647 w 21"/>
                <a:gd name="T97" fmla="*/ 2147483647 h 47"/>
                <a:gd name="T98" fmla="*/ 2147483647 w 21"/>
                <a:gd name="T99" fmla="*/ 2147483647 h 47"/>
                <a:gd name="T100" fmla="*/ 2147483647 w 21"/>
                <a:gd name="T101" fmla="*/ 2147483647 h 47"/>
                <a:gd name="T102" fmla="*/ 2147483647 w 21"/>
                <a:gd name="T103" fmla="*/ 2147483647 h 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
                <a:gd name="T157" fmla="*/ 0 h 47"/>
                <a:gd name="T158" fmla="*/ 21 w 21"/>
                <a:gd name="T159" fmla="*/ 47 h 4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 h="47">
                  <a:moveTo>
                    <a:pt x="21" y="40"/>
                  </a:moveTo>
                  <a:lnTo>
                    <a:pt x="20" y="40"/>
                  </a:lnTo>
                  <a:lnTo>
                    <a:pt x="19" y="40"/>
                  </a:lnTo>
                  <a:lnTo>
                    <a:pt x="18" y="42"/>
                  </a:lnTo>
                  <a:lnTo>
                    <a:pt x="17" y="42"/>
                  </a:lnTo>
                  <a:lnTo>
                    <a:pt x="17" y="43"/>
                  </a:lnTo>
                  <a:lnTo>
                    <a:pt x="16" y="43"/>
                  </a:lnTo>
                  <a:lnTo>
                    <a:pt x="16" y="44"/>
                  </a:lnTo>
                  <a:lnTo>
                    <a:pt x="2" y="47"/>
                  </a:lnTo>
                  <a:lnTo>
                    <a:pt x="1" y="46"/>
                  </a:lnTo>
                  <a:lnTo>
                    <a:pt x="0" y="45"/>
                  </a:lnTo>
                  <a:lnTo>
                    <a:pt x="0" y="44"/>
                  </a:lnTo>
                  <a:lnTo>
                    <a:pt x="1" y="43"/>
                  </a:lnTo>
                  <a:lnTo>
                    <a:pt x="0" y="41"/>
                  </a:lnTo>
                  <a:lnTo>
                    <a:pt x="0" y="34"/>
                  </a:lnTo>
                  <a:lnTo>
                    <a:pt x="0" y="32"/>
                  </a:lnTo>
                  <a:lnTo>
                    <a:pt x="1" y="28"/>
                  </a:lnTo>
                  <a:lnTo>
                    <a:pt x="1" y="26"/>
                  </a:lnTo>
                  <a:lnTo>
                    <a:pt x="1" y="24"/>
                  </a:lnTo>
                  <a:lnTo>
                    <a:pt x="1" y="22"/>
                  </a:lnTo>
                  <a:lnTo>
                    <a:pt x="1" y="21"/>
                  </a:lnTo>
                  <a:lnTo>
                    <a:pt x="1" y="20"/>
                  </a:lnTo>
                  <a:lnTo>
                    <a:pt x="4" y="18"/>
                  </a:lnTo>
                  <a:lnTo>
                    <a:pt x="5" y="14"/>
                  </a:lnTo>
                  <a:lnTo>
                    <a:pt x="4" y="12"/>
                  </a:lnTo>
                  <a:lnTo>
                    <a:pt x="4" y="10"/>
                  </a:lnTo>
                  <a:lnTo>
                    <a:pt x="4" y="9"/>
                  </a:lnTo>
                  <a:lnTo>
                    <a:pt x="3" y="7"/>
                  </a:lnTo>
                  <a:lnTo>
                    <a:pt x="4" y="4"/>
                  </a:lnTo>
                  <a:lnTo>
                    <a:pt x="3" y="3"/>
                  </a:lnTo>
                  <a:lnTo>
                    <a:pt x="3" y="2"/>
                  </a:lnTo>
                  <a:lnTo>
                    <a:pt x="4" y="2"/>
                  </a:lnTo>
                  <a:lnTo>
                    <a:pt x="5" y="1"/>
                  </a:lnTo>
                  <a:lnTo>
                    <a:pt x="6" y="1"/>
                  </a:lnTo>
                  <a:lnTo>
                    <a:pt x="7" y="0"/>
                  </a:lnTo>
                  <a:lnTo>
                    <a:pt x="17" y="29"/>
                  </a:lnTo>
                  <a:lnTo>
                    <a:pt x="17" y="30"/>
                  </a:lnTo>
                  <a:lnTo>
                    <a:pt x="17" y="31"/>
                  </a:lnTo>
                  <a:lnTo>
                    <a:pt x="19" y="33"/>
                  </a:lnTo>
                  <a:lnTo>
                    <a:pt x="20" y="33"/>
                  </a:lnTo>
                  <a:lnTo>
                    <a:pt x="20" y="34"/>
                  </a:lnTo>
                  <a:lnTo>
                    <a:pt x="20" y="35"/>
                  </a:lnTo>
                  <a:lnTo>
                    <a:pt x="21" y="37"/>
                  </a:lnTo>
                  <a:lnTo>
                    <a:pt x="21" y="38"/>
                  </a:lnTo>
                  <a:lnTo>
                    <a:pt x="21" y="39"/>
                  </a:lnTo>
                  <a:lnTo>
                    <a:pt x="21" y="40"/>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52" name="Freeform 51"/>
            <p:cNvSpPr>
              <a:spLocks/>
            </p:cNvSpPr>
            <p:nvPr/>
          </p:nvSpPr>
          <p:spPr bwMode="auto">
            <a:xfrm>
              <a:off x="8477250" y="1385888"/>
              <a:ext cx="506412" cy="777875"/>
            </a:xfrm>
            <a:custGeom>
              <a:avLst/>
              <a:gdLst>
                <a:gd name="T0" fmla="*/ 2147483647 w 49"/>
                <a:gd name="T1" fmla="*/ 2147483647 h 79"/>
                <a:gd name="T2" fmla="*/ 2147483647 w 49"/>
                <a:gd name="T3" fmla="*/ 2147483647 h 79"/>
                <a:gd name="T4" fmla="*/ 2147483647 w 49"/>
                <a:gd name="T5" fmla="*/ 2147483647 h 79"/>
                <a:gd name="T6" fmla="*/ 2147483647 w 49"/>
                <a:gd name="T7" fmla="*/ 2147483647 h 79"/>
                <a:gd name="T8" fmla="*/ 2147483647 w 49"/>
                <a:gd name="T9" fmla="*/ 2147483647 h 79"/>
                <a:gd name="T10" fmla="*/ 2147483647 w 49"/>
                <a:gd name="T11" fmla="*/ 2147483647 h 79"/>
                <a:gd name="T12" fmla="*/ 2147483647 w 49"/>
                <a:gd name="T13" fmla="*/ 2147483647 h 79"/>
                <a:gd name="T14" fmla="*/ 2147483647 w 49"/>
                <a:gd name="T15" fmla="*/ 2147483647 h 79"/>
                <a:gd name="T16" fmla="*/ 2147483647 w 49"/>
                <a:gd name="T17" fmla="*/ 2147483647 h 79"/>
                <a:gd name="T18" fmla="*/ 2147483647 w 49"/>
                <a:gd name="T19" fmla="*/ 2147483647 h 79"/>
                <a:gd name="T20" fmla="*/ 2147483647 w 49"/>
                <a:gd name="T21" fmla="*/ 2147483647 h 79"/>
                <a:gd name="T22" fmla="*/ 2147483647 w 49"/>
                <a:gd name="T23" fmla="*/ 2147483647 h 79"/>
                <a:gd name="T24" fmla="*/ 2147483647 w 49"/>
                <a:gd name="T25" fmla="*/ 2147483647 h 79"/>
                <a:gd name="T26" fmla="*/ 2147483647 w 49"/>
                <a:gd name="T27" fmla="*/ 2147483647 h 79"/>
                <a:gd name="T28" fmla="*/ 2147483647 w 49"/>
                <a:gd name="T29" fmla="*/ 2147483647 h 79"/>
                <a:gd name="T30" fmla="*/ 2147483647 w 49"/>
                <a:gd name="T31" fmla="*/ 2147483647 h 79"/>
                <a:gd name="T32" fmla="*/ 2147483647 w 49"/>
                <a:gd name="T33" fmla="*/ 2147483647 h 79"/>
                <a:gd name="T34" fmla="*/ 2147483647 w 49"/>
                <a:gd name="T35" fmla="*/ 2147483647 h 79"/>
                <a:gd name="T36" fmla="*/ 2147483647 w 49"/>
                <a:gd name="T37" fmla="*/ 2147483647 h 79"/>
                <a:gd name="T38" fmla="*/ 2147483647 w 49"/>
                <a:gd name="T39" fmla="*/ 2147483647 h 79"/>
                <a:gd name="T40" fmla="*/ 2147483647 w 49"/>
                <a:gd name="T41" fmla="*/ 2147483647 h 79"/>
                <a:gd name="T42" fmla="*/ 2147483647 w 49"/>
                <a:gd name="T43" fmla="*/ 2147483647 h 79"/>
                <a:gd name="T44" fmla="*/ 2147483647 w 49"/>
                <a:gd name="T45" fmla="*/ 2147483647 h 79"/>
                <a:gd name="T46" fmla="*/ 2147483647 w 49"/>
                <a:gd name="T47" fmla="*/ 2147483647 h 79"/>
                <a:gd name="T48" fmla="*/ 2147483647 w 49"/>
                <a:gd name="T49" fmla="*/ 2147483647 h 79"/>
                <a:gd name="T50" fmla="*/ 2147483647 w 49"/>
                <a:gd name="T51" fmla="*/ 2147483647 h 79"/>
                <a:gd name="T52" fmla="*/ 2147483647 w 49"/>
                <a:gd name="T53" fmla="*/ 2147483647 h 79"/>
                <a:gd name="T54" fmla="*/ 2147483647 w 49"/>
                <a:gd name="T55" fmla="*/ 2147483647 h 79"/>
                <a:gd name="T56" fmla="*/ 2147483647 w 49"/>
                <a:gd name="T57" fmla="*/ 2147483647 h 79"/>
                <a:gd name="T58" fmla="*/ 2147483647 w 49"/>
                <a:gd name="T59" fmla="*/ 2147483647 h 79"/>
                <a:gd name="T60" fmla="*/ 2147483647 w 49"/>
                <a:gd name="T61" fmla="*/ 2147483647 h 79"/>
                <a:gd name="T62" fmla="*/ 2147483647 w 49"/>
                <a:gd name="T63" fmla="*/ 2147483647 h 79"/>
                <a:gd name="T64" fmla="*/ 2147483647 w 49"/>
                <a:gd name="T65" fmla="*/ 2147483647 h 79"/>
                <a:gd name="T66" fmla="*/ 2147483647 w 49"/>
                <a:gd name="T67" fmla="*/ 2147483647 h 79"/>
                <a:gd name="T68" fmla="*/ 2147483647 w 49"/>
                <a:gd name="T69" fmla="*/ 2147483647 h 79"/>
                <a:gd name="T70" fmla="*/ 2147483647 w 49"/>
                <a:gd name="T71" fmla="*/ 2147483647 h 79"/>
                <a:gd name="T72" fmla="*/ 2147483647 w 49"/>
                <a:gd name="T73" fmla="*/ 2147483647 h 79"/>
                <a:gd name="T74" fmla="*/ 2147483647 w 49"/>
                <a:gd name="T75" fmla="*/ 2147483647 h 79"/>
                <a:gd name="T76" fmla="*/ 2147483647 w 49"/>
                <a:gd name="T77" fmla="*/ 2147483647 h 79"/>
                <a:gd name="T78" fmla="*/ 2147483647 w 49"/>
                <a:gd name="T79" fmla="*/ 0 h 79"/>
                <a:gd name="T80" fmla="*/ 2147483647 w 49"/>
                <a:gd name="T81" fmla="*/ 0 h 79"/>
                <a:gd name="T82" fmla="*/ 2147483647 w 49"/>
                <a:gd name="T83" fmla="*/ 2147483647 h 79"/>
                <a:gd name="T84" fmla="*/ 2147483647 w 49"/>
                <a:gd name="T85" fmla="*/ 2147483647 h 79"/>
                <a:gd name="T86" fmla="*/ 2147483647 w 49"/>
                <a:gd name="T87" fmla="*/ 2147483647 h 79"/>
                <a:gd name="T88" fmla="*/ 2147483647 w 49"/>
                <a:gd name="T89" fmla="*/ 2147483647 h 79"/>
                <a:gd name="T90" fmla="*/ 2147483647 w 49"/>
                <a:gd name="T91" fmla="*/ 2147483647 h 79"/>
                <a:gd name="T92" fmla="*/ 2147483647 w 49"/>
                <a:gd name="T93" fmla="*/ 2147483647 h 79"/>
                <a:gd name="T94" fmla="*/ 2147483647 w 49"/>
                <a:gd name="T95" fmla="*/ 2147483647 h 79"/>
                <a:gd name="T96" fmla="*/ 2147483647 w 49"/>
                <a:gd name="T97" fmla="*/ 2147483647 h 79"/>
                <a:gd name="T98" fmla="*/ 2147483647 w 49"/>
                <a:gd name="T99" fmla="*/ 2147483647 h 79"/>
                <a:gd name="T100" fmla="*/ 2147483647 w 49"/>
                <a:gd name="T101" fmla="*/ 2147483647 h 79"/>
                <a:gd name="T102" fmla="*/ 2147483647 w 49"/>
                <a:gd name="T103" fmla="*/ 2147483647 h 79"/>
                <a:gd name="T104" fmla="*/ 2147483647 w 49"/>
                <a:gd name="T105" fmla="*/ 2147483647 h 79"/>
                <a:gd name="T106" fmla="*/ 2147483647 w 49"/>
                <a:gd name="T107" fmla="*/ 2147483647 h 79"/>
                <a:gd name="T108" fmla="*/ 2147483647 w 49"/>
                <a:gd name="T109" fmla="*/ 2147483647 h 79"/>
                <a:gd name="T110" fmla="*/ 2147483647 w 49"/>
                <a:gd name="T111" fmla="*/ 2147483647 h 79"/>
                <a:gd name="T112" fmla="*/ 0 w 49"/>
                <a:gd name="T113" fmla="*/ 2147483647 h 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
                <a:gd name="T172" fmla="*/ 0 h 79"/>
                <a:gd name="T173" fmla="*/ 49 w 49"/>
                <a:gd name="T174" fmla="*/ 79 h 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 h="79">
                  <a:moveTo>
                    <a:pt x="0" y="42"/>
                  </a:moveTo>
                  <a:lnTo>
                    <a:pt x="10" y="71"/>
                  </a:lnTo>
                  <a:lnTo>
                    <a:pt x="10" y="72"/>
                  </a:lnTo>
                  <a:lnTo>
                    <a:pt x="10" y="73"/>
                  </a:lnTo>
                  <a:lnTo>
                    <a:pt x="12" y="75"/>
                  </a:lnTo>
                  <a:lnTo>
                    <a:pt x="13" y="75"/>
                  </a:lnTo>
                  <a:lnTo>
                    <a:pt x="13" y="76"/>
                  </a:lnTo>
                  <a:lnTo>
                    <a:pt x="13" y="77"/>
                  </a:lnTo>
                  <a:lnTo>
                    <a:pt x="14" y="79"/>
                  </a:lnTo>
                  <a:lnTo>
                    <a:pt x="15" y="79"/>
                  </a:lnTo>
                  <a:lnTo>
                    <a:pt x="15" y="77"/>
                  </a:lnTo>
                  <a:lnTo>
                    <a:pt x="15" y="75"/>
                  </a:lnTo>
                  <a:lnTo>
                    <a:pt x="16" y="73"/>
                  </a:lnTo>
                  <a:lnTo>
                    <a:pt x="17" y="70"/>
                  </a:lnTo>
                  <a:lnTo>
                    <a:pt x="18" y="68"/>
                  </a:lnTo>
                  <a:lnTo>
                    <a:pt x="18" y="67"/>
                  </a:lnTo>
                  <a:lnTo>
                    <a:pt x="17" y="65"/>
                  </a:lnTo>
                  <a:lnTo>
                    <a:pt x="20" y="63"/>
                  </a:lnTo>
                  <a:lnTo>
                    <a:pt x="21" y="63"/>
                  </a:lnTo>
                  <a:lnTo>
                    <a:pt x="21" y="64"/>
                  </a:lnTo>
                  <a:lnTo>
                    <a:pt x="22" y="65"/>
                  </a:lnTo>
                  <a:lnTo>
                    <a:pt x="22" y="64"/>
                  </a:lnTo>
                  <a:lnTo>
                    <a:pt x="22" y="63"/>
                  </a:lnTo>
                  <a:lnTo>
                    <a:pt x="22" y="62"/>
                  </a:lnTo>
                  <a:lnTo>
                    <a:pt x="25" y="62"/>
                  </a:lnTo>
                  <a:lnTo>
                    <a:pt x="26" y="61"/>
                  </a:lnTo>
                  <a:lnTo>
                    <a:pt x="26" y="60"/>
                  </a:lnTo>
                  <a:lnTo>
                    <a:pt x="26" y="59"/>
                  </a:lnTo>
                  <a:lnTo>
                    <a:pt x="27" y="59"/>
                  </a:lnTo>
                  <a:lnTo>
                    <a:pt x="28" y="58"/>
                  </a:lnTo>
                  <a:lnTo>
                    <a:pt x="29" y="58"/>
                  </a:lnTo>
                  <a:lnTo>
                    <a:pt x="29" y="56"/>
                  </a:lnTo>
                  <a:lnTo>
                    <a:pt x="29" y="54"/>
                  </a:lnTo>
                  <a:lnTo>
                    <a:pt x="31" y="52"/>
                  </a:lnTo>
                  <a:lnTo>
                    <a:pt x="31" y="51"/>
                  </a:lnTo>
                  <a:lnTo>
                    <a:pt x="33" y="52"/>
                  </a:lnTo>
                  <a:lnTo>
                    <a:pt x="34" y="51"/>
                  </a:lnTo>
                  <a:lnTo>
                    <a:pt x="34" y="50"/>
                  </a:lnTo>
                  <a:lnTo>
                    <a:pt x="35" y="49"/>
                  </a:lnTo>
                  <a:lnTo>
                    <a:pt x="36" y="49"/>
                  </a:lnTo>
                  <a:lnTo>
                    <a:pt x="37" y="47"/>
                  </a:lnTo>
                  <a:lnTo>
                    <a:pt x="39" y="47"/>
                  </a:lnTo>
                  <a:lnTo>
                    <a:pt x="40" y="48"/>
                  </a:lnTo>
                  <a:lnTo>
                    <a:pt x="42" y="45"/>
                  </a:lnTo>
                  <a:lnTo>
                    <a:pt x="43" y="44"/>
                  </a:lnTo>
                  <a:lnTo>
                    <a:pt x="46" y="42"/>
                  </a:lnTo>
                  <a:lnTo>
                    <a:pt x="46" y="41"/>
                  </a:lnTo>
                  <a:lnTo>
                    <a:pt x="47" y="40"/>
                  </a:lnTo>
                  <a:lnTo>
                    <a:pt x="48" y="40"/>
                  </a:lnTo>
                  <a:lnTo>
                    <a:pt x="49" y="40"/>
                  </a:lnTo>
                  <a:lnTo>
                    <a:pt x="49" y="38"/>
                  </a:lnTo>
                  <a:lnTo>
                    <a:pt x="49" y="37"/>
                  </a:lnTo>
                  <a:lnTo>
                    <a:pt x="48" y="37"/>
                  </a:lnTo>
                  <a:lnTo>
                    <a:pt x="47" y="36"/>
                  </a:lnTo>
                  <a:lnTo>
                    <a:pt x="48" y="35"/>
                  </a:lnTo>
                  <a:lnTo>
                    <a:pt x="48" y="34"/>
                  </a:lnTo>
                  <a:lnTo>
                    <a:pt x="47" y="32"/>
                  </a:lnTo>
                  <a:lnTo>
                    <a:pt x="46" y="31"/>
                  </a:lnTo>
                  <a:lnTo>
                    <a:pt x="45" y="31"/>
                  </a:lnTo>
                  <a:lnTo>
                    <a:pt x="45" y="32"/>
                  </a:lnTo>
                  <a:lnTo>
                    <a:pt x="43" y="32"/>
                  </a:lnTo>
                  <a:lnTo>
                    <a:pt x="42" y="32"/>
                  </a:lnTo>
                  <a:lnTo>
                    <a:pt x="41" y="28"/>
                  </a:lnTo>
                  <a:lnTo>
                    <a:pt x="42" y="27"/>
                  </a:lnTo>
                  <a:lnTo>
                    <a:pt x="41" y="26"/>
                  </a:lnTo>
                  <a:lnTo>
                    <a:pt x="40" y="26"/>
                  </a:lnTo>
                  <a:lnTo>
                    <a:pt x="38" y="26"/>
                  </a:lnTo>
                  <a:lnTo>
                    <a:pt x="37" y="26"/>
                  </a:lnTo>
                  <a:lnTo>
                    <a:pt x="36" y="25"/>
                  </a:lnTo>
                  <a:lnTo>
                    <a:pt x="36" y="23"/>
                  </a:lnTo>
                  <a:lnTo>
                    <a:pt x="35" y="22"/>
                  </a:lnTo>
                  <a:lnTo>
                    <a:pt x="29" y="3"/>
                  </a:lnTo>
                  <a:lnTo>
                    <a:pt x="24" y="0"/>
                  </a:lnTo>
                  <a:lnTo>
                    <a:pt x="23" y="0"/>
                  </a:lnTo>
                  <a:lnTo>
                    <a:pt x="22" y="0"/>
                  </a:lnTo>
                  <a:lnTo>
                    <a:pt x="21" y="1"/>
                  </a:lnTo>
                  <a:lnTo>
                    <a:pt x="21" y="2"/>
                  </a:lnTo>
                  <a:lnTo>
                    <a:pt x="20" y="2"/>
                  </a:lnTo>
                  <a:lnTo>
                    <a:pt x="18" y="2"/>
                  </a:lnTo>
                  <a:lnTo>
                    <a:pt x="16" y="5"/>
                  </a:lnTo>
                  <a:lnTo>
                    <a:pt x="15" y="5"/>
                  </a:lnTo>
                  <a:lnTo>
                    <a:pt x="14" y="4"/>
                  </a:lnTo>
                  <a:lnTo>
                    <a:pt x="14" y="2"/>
                  </a:lnTo>
                  <a:lnTo>
                    <a:pt x="14" y="1"/>
                  </a:lnTo>
                  <a:lnTo>
                    <a:pt x="13" y="1"/>
                  </a:lnTo>
                  <a:lnTo>
                    <a:pt x="11" y="2"/>
                  </a:lnTo>
                  <a:lnTo>
                    <a:pt x="6" y="16"/>
                  </a:lnTo>
                  <a:lnTo>
                    <a:pt x="6" y="19"/>
                  </a:lnTo>
                  <a:lnTo>
                    <a:pt x="7" y="19"/>
                  </a:lnTo>
                  <a:lnTo>
                    <a:pt x="7" y="21"/>
                  </a:lnTo>
                  <a:lnTo>
                    <a:pt x="7" y="22"/>
                  </a:lnTo>
                  <a:lnTo>
                    <a:pt x="6" y="23"/>
                  </a:lnTo>
                  <a:lnTo>
                    <a:pt x="5" y="24"/>
                  </a:lnTo>
                  <a:lnTo>
                    <a:pt x="7" y="30"/>
                  </a:lnTo>
                  <a:lnTo>
                    <a:pt x="6" y="32"/>
                  </a:lnTo>
                  <a:lnTo>
                    <a:pt x="6" y="33"/>
                  </a:lnTo>
                  <a:lnTo>
                    <a:pt x="4" y="36"/>
                  </a:lnTo>
                  <a:lnTo>
                    <a:pt x="4" y="37"/>
                  </a:lnTo>
                  <a:lnTo>
                    <a:pt x="4" y="39"/>
                  </a:lnTo>
                  <a:lnTo>
                    <a:pt x="4" y="40"/>
                  </a:lnTo>
                  <a:lnTo>
                    <a:pt x="3" y="40"/>
                  </a:lnTo>
                  <a:lnTo>
                    <a:pt x="3" y="41"/>
                  </a:lnTo>
                  <a:lnTo>
                    <a:pt x="3" y="42"/>
                  </a:lnTo>
                  <a:lnTo>
                    <a:pt x="2" y="42"/>
                  </a:lnTo>
                  <a:lnTo>
                    <a:pt x="1" y="41"/>
                  </a:lnTo>
                  <a:lnTo>
                    <a:pt x="0" y="42"/>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sp>
          <p:nvSpPr>
            <p:cNvPr id="53" name="Freeform 52"/>
            <p:cNvSpPr>
              <a:spLocks/>
            </p:cNvSpPr>
            <p:nvPr/>
          </p:nvSpPr>
          <p:spPr bwMode="auto">
            <a:xfrm rot="10505494">
              <a:off x="8521700" y="5038726"/>
              <a:ext cx="249237" cy="144462"/>
            </a:xfrm>
            <a:custGeom>
              <a:avLst/>
              <a:gdLst>
                <a:gd name="T0" fmla="*/ 0 w 99"/>
                <a:gd name="T1" fmla="*/ 2147483647 h 77"/>
                <a:gd name="T2" fmla="*/ 2147483647 w 99"/>
                <a:gd name="T3" fmla="*/ 0 h 77"/>
                <a:gd name="T4" fmla="*/ 2147483647 w 99"/>
                <a:gd name="T5" fmla="*/ 2147483647 h 77"/>
                <a:gd name="T6" fmla="*/ 2147483647 w 99"/>
                <a:gd name="T7" fmla="*/ 2147483647 h 77"/>
                <a:gd name="T8" fmla="*/ 2147483647 w 99"/>
                <a:gd name="T9" fmla="*/ 2147483647 h 77"/>
                <a:gd name="T10" fmla="*/ 2147483647 w 99"/>
                <a:gd name="T11" fmla="*/ 2147483647 h 77"/>
                <a:gd name="T12" fmla="*/ 2147483647 w 99"/>
                <a:gd name="T13" fmla="*/ 2147483647 h 77"/>
                <a:gd name="T14" fmla="*/ 0 w 99"/>
                <a:gd name="T15" fmla="*/ 2147483647 h 77"/>
                <a:gd name="T16" fmla="*/ 0 w 99"/>
                <a:gd name="T17" fmla="*/ 2147483647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77"/>
                <a:gd name="T29" fmla="*/ 99 w 99"/>
                <a:gd name="T30" fmla="*/ 77 h 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77">
                  <a:moveTo>
                    <a:pt x="0" y="67"/>
                  </a:moveTo>
                  <a:lnTo>
                    <a:pt x="10" y="0"/>
                  </a:lnTo>
                  <a:lnTo>
                    <a:pt x="73" y="7"/>
                  </a:lnTo>
                  <a:lnTo>
                    <a:pt x="99" y="9"/>
                  </a:lnTo>
                  <a:lnTo>
                    <a:pt x="98" y="26"/>
                  </a:lnTo>
                  <a:lnTo>
                    <a:pt x="95" y="77"/>
                  </a:lnTo>
                  <a:lnTo>
                    <a:pt x="82" y="76"/>
                  </a:lnTo>
                  <a:lnTo>
                    <a:pt x="0" y="67"/>
                  </a:lnTo>
                  <a:close/>
                </a:path>
              </a:pathLst>
            </a:custGeom>
            <a:solidFill>
              <a:schemeClr val="bg1"/>
            </a:solidFill>
            <a:ln w="12700">
              <a:solidFill>
                <a:schemeClr val="tx1"/>
              </a:solidFill>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latin typeface="Calibri" charset="0"/>
              </a:endParaRPr>
            </a:p>
          </p:txBody>
        </p:sp>
        <p:grpSp>
          <p:nvGrpSpPr>
            <p:cNvPr id="54" name="Group 53"/>
            <p:cNvGrpSpPr>
              <a:grpSpLocks/>
            </p:cNvGrpSpPr>
            <p:nvPr/>
          </p:nvGrpSpPr>
          <p:grpSpPr bwMode="auto">
            <a:xfrm>
              <a:off x="160337" y="3928747"/>
              <a:ext cx="2555568" cy="1768794"/>
              <a:chOff x="728" y="2532"/>
              <a:chExt cx="1266" cy="876"/>
            </a:xfrm>
            <a:solidFill>
              <a:schemeClr val="bg1"/>
            </a:solidFill>
          </p:grpSpPr>
          <p:sp>
            <p:nvSpPr>
              <p:cNvPr id="134" name="Freeform 133"/>
              <p:cNvSpPr>
                <a:spLocks/>
              </p:cNvSpPr>
              <p:nvPr/>
            </p:nvSpPr>
            <p:spPr bwMode="auto">
              <a:xfrm>
                <a:off x="1031" y="2532"/>
                <a:ext cx="963" cy="780"/>
              </a:xfrm>
              <a:custGeom>
                <a:avLst/>
                <a:gdLst>
                  <a:gd name="T0" fmla="*/ 72 w 188"/>
                  <a:gd name="T1" fmla="*/ 151 h 160"/>
                  <a:gd name="T2" fmla="*/ 133 w 188"/>
                  <a:gd name="T3" fmla="*/ 195 h 160"/>
                  <a:gd name="T4" fmla="*/ 92 w 188"/>
                  <a:gd name="T5" fmla="*/ 244 h 160"/>
                  <a:gd name="T6" fmla="*/ 82 w 188"/>
                  <a:gd name="T7" fmla="*/ 210 h 160"/>
                  <a:gd name="T8" fmla="*/ 26 w 188"/>
                  <a:gd name="T9" fmla="*/ 268 h 160"/>
                  <a:gd name="T10" fmla="*/ 56 w 188"/>
                  <a:gd name="T11" fmla="*/ 312 h 160"/>
                  <a:gd name="T12" fmla="*/ 138 w 188"/>
                  <a:gd name="T13" fmla="*/ 297 h 160"/>
                  <a:gd name="T14" fmla="*/ 113 w 188"/>
                  <a:gd name="T15" fmla="*/ 361 h 160"/>
                  <a:gd name="T16" fmla="*/ 92 w 188"/>
                  <a:gd name="T17" fmla="*/ 385 h 160"/>
                  <a:gd name="T18" fmla="*/ 51 w 188"/>
                  <a:gd name="T19" fmla="*/ 400 h 160"/>
                  <a:gd name="T20" fmla="*/ 31 w 188"/>
                  <a:gd name="T21" fmla="*/ 478 h 160"/>
                  <a:gd name="T22" fmla="*/ 56 w 188"/>
                  <a:gd name="T23" fmla="*/ 522 h 160"/>
                  <a:gd name="T24" fmla="*/ 113 w 188"/>
                  <a:gd name="T25" fmla="*/ 546 h 160"/>
                  <a:gd name="T26" fmla="*/ 113 w 188"/>
                  <a:gd name="T27" fmla="*/ 585 h 160"/>
                  <a:gd name="T28" fmla="*/ 179 w 188"/>
                  <a:gd name="T29" fmla="*/ 600 h 160"/>
                  <a:gd name="T30" fmla="*/ 215 w 188"/>
                  <a:gd name="T31" fmla="*/ 609 h 160"/>
                  <a:gd name="T32" fmla="*/ 149 w 188"/>
                  <a:gd name="T33" fmla="*/ 687 h 160"/>
                  <a:gd name="T34" fmla="*/ 97 w 188"/>
                  <a:gd name="T35" fmla="*/ 717 h 160"/>
                  <a:gd name="T36" fmla="*/ 15 w 188"/>
                  <a:gd name="T37" fmla="*/ 756 h 160"/>
                  <a:gd name="T38" fmla="*/ 15 w 188"/>
                  <a:gd name="T39" fmla="*/ 780 h 160"/>
                  <a:gd name="T40" fmla="*/ 149 w 188"/>
                  <a:gd name="T41" fmla="*/ 726 h 160"/>
                  <a:gd name="T42" fmla="*/ 318 w 188"/>
                  <a:gd name="T43" fmla="*/ 585 h 160"/>
                  <a:gd name="T44" fmla="*/ 302 w 188"/>
                  <a:gd name="T45" fmla="*/ 570 h 160"/>
                  <a:gd name="T46" fmla="*/ 394 w 188"/>
                  <a:gd name="T47" fmla="*/ 463 h 160"/>
                  <a:gd name="T48" fmla="*/ 369 w 188"/>
                  <a:gd name="T49" fmla="*/ 492 h 160"/>
                  <a:gd name="T50" fmla="*/ 374 w 188"/>
                  <a:gd name="T51" fmla="*/ 531 h 160"/>
                  <a:gd name="T52" fmla="*/ 369 w 188"/>
                  <a:gd name="T53" fmla="*/ 556 h 160"/>
                  <a:gd name="T54" fmla="*/ 441 w 188"/>
                  <a:gd name="T55" fmla="*/ 517 h 160"/>
                  <a:gd name="T56" fmla="*/ 441 w 188"/>
                  <a:gd name="T57" fmla="*/ 478 h 160"/>
                  <a:gd name="T58" fmla="*/ 548 w 188"/>
                  <a:gd name="T59" fmla="*/ 502 h 160"/>
                  <a:gd name="T60" fmla="*/ 620 w 188"/>
                  <a:gd name="T61" fmla="*/ 492 h 160"/>
                  <a:gd name="T62" fmla="*/ 743 w 188"/>
                  <a:gd name="T63" fmla="*/ 531 h 160"/>
                  <a:gd name="T64" fmla="*/ 784 w 188"/>
                  <a:gd name="T65" fmla="*/ 580 h 160"/>
                  <a:gd name="T66" fmla="*/ 850 w 188"/>
                  <a:gd name="T67" fmla="*/ 624 h 160"/>
                  <a:gd name="T68" fmla="*/ 963 w 188"/>
                  <a:gd name="T69" fmla="*/ 634 h 160"/>
                  <a:gd name="T70" fmla="*/ 948 w 188"/>
                  <a:gd name="T71" fmla="*/ 570 h 160"/>
                  <a:gd name="T72" fmla="*/ 902 w 188"/>
                  <a:gd name="T73" fmla="*/ 561 h 160"/>
                  <a:gd name="T74" fmla="*/ 835 w 188"/>
                  <a:gd name="T75" fmla="*/ 517 h 160"/>
                  <a:gd name="T76" fmla="*/ 753 w 188"/>
                  <a:gd name="T77" fmla="*/ 463 h 160"/>
                  <a:gd name="T78" fmla="*/ 722 w 188"/>
                  <a:gd name="T79" fmla="*/ 502 h 160"/>
                  <a:gd name="T80" fmla="*/ 661 w 188"/>
                  <a:gd name="T81" fmla="*/ 453 h 160"/>
                  <a:gd name="T82" fmla="*/ 599 w 188"/>
                  <a:gd name="T83" fmla="*/ 390 h 160"/>
                  <a:gd name="T84" fmla="*/ 522 w 188"/>
                  <a:gd name="T85" fmla="*/ 102 h 160"/>
                  <a:gd name="T86" fmla="*/ 461 w 188"/>
                  <a:gd name="T87" fmla="*/ 24 h 160"/>
                  <a:gd name="T88" fmla="*/ 353 w 188"/>
                  <a:gd name="T89" fmla="*/ 24 h 160"/>
                  <a:gd name="T90" fmla="*/ 302 w 188"/>
                  <a:gd name="T91" fmla="*/ 24 h 160"/>
                  <a:gd name="T92" fmla="*/ 231 w 188"/>
                  <a:gd name="T93" fmla="*/ 0 h 160"/>
                  <a:gd name="T94" fmla="*/ 179 w 188"/>
                  <a:gd name="T95" fmla="*/ 20 h 160"/>
                  <a:gd name="T96" fmla="*/ 123 w 188"/>
                  <a:gd name="T97" fmla="*/ 63 h 160"/>
                  <a:gd name="T98" fmla="*/ 97 w 188"/>
                  <a:gd name="T99" fmla="*/ 102 h 160"/>
                  <a:gd name="T100" fmla="*/ 51 w 188"/>
                  <a:gd name="T101" fmla="*/ 127 h 16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8"/>
                  <a:gd name="T154" fmla="*/ 0 h 160"/>
                  <a:gd name="T155" fmla="*/ 188 w 188"/>
                  <a:gd name="T156" fmla="*/ 160 h 16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8" h="160">
                    <a:moveTo>
                      <a:pt x="10" y="26"/>
                    </a:moveTo>
                    <a:lnTo>
                      <a:pt x="14" y="31"/>
                    </a:lnTo>
                    <a:lnTo>
                      <a:pt x="19" y="39"/>
                    </a:lnTo>
                    <a:lnTo>
                      <a:pt x="26" y="40"/>
                    </a:lnTo>
                    <a:lnTo>
                      <a:pt x="26" y="50"/>
                    </a:lnTo>
                    <a:lnTo>
                      <a:pt x="18" y="50"/>
                    </a:lnTo>
                    <a:lnTo>
                      <a:pt x="18" y="43"/>
                    </a:lnTo>
                    <a:lnTo>
                      <a:pt x="16" y="43"/>
                    </a:lnTo>
                    <a:lnTo>
                      <a:pt x="0" y="50"/>
                    </a:lnTo>
                    <a:lnTo>
                      <a:pt x="5" y="55"/>
                    </a:lnTo>
                    <a:lnTo>
                      <a:pt x="5" y="61"/>
                    </a:lnTo>
                    <a:lnTo>
                      <a:pt x="11" y="64"/>
                    </a:lnTo>
                    <a:lnTo>
                      <a:pt x="21" y="66"/>
                    </a:lnTo>
                    <a:lnTo>
                      <a:pt x="27" y="61"/>
                    </a:lnTo>
                    <a:lnTo>
                      <a:pt x="29" y="72"/>
                    </a:lnTo>
                    <a:lnTo>
                      <a:pt x="22" y="74"/>
                    </a:lnTo>
                    <a:lnTo>
                      <a:pt x="21" y="77"/>
                    </a:lnTo>
                    <a:lnTo>
                      <a:pt x="18" y="79"/>
                    </a:lnTo>
                    <a:lnTo>
                      <a:pt x="13" y="75"/>
                    </a:lnTo>
                    <a:lnTo>
                      <a:pt x="10" y="82"/>
                    </a:lnTo>
                    <a:lnTo>
                      <a:pt x="2" y="90"/>
                    </a:lnTo>
                    <a:lnTo>
                      <a:pt x="6" y="98"/>
                    </a:lnTo>
                    <a:lnTo>
                      <a:pt x="5" y="101"/>
                    </a:lnTo>
                    <a:lnTo>
                      <a:pt x="11" y="107"/>
                    </a:lnTo>
                    <a:lnTo>
                      <a:pt x="19" y="107"/>
                    </a:lnTo>
                    <a:lnTo>
                      <a:pt x="22" y="112"/>
                    </a:lnTo>
                    <a:lnTo>
                      <a:pt x="21" y="115"/>
                    </a:lnTo>
                    <a:lnTo>
                      <a:pt x="22" y="120"/>
                    </a:lnTo>
                    <a:lnTo>
                      <a:pt x="29" y="117"/>
                    </a:lnTo>
                    <a:lnTo>
                      <a:pt x="35" y="123"/>
                    </a:lnTo>
                    <a:lnTo>
                      <a:pt x="45" y="119"/>
                    </a:lnTo>
                    <a:lnTo>
                      <a:pt x="42" y="125"/>
                    </a:lnTo>
                    <a:lnTo>
                      <a:pt x="42" y="131"/>
                    </a:lnTo>
                    <a:lnTo>
                      <a:pt x="29" y="141"/>
                    </a:lnTo>
                    <a:lnTo>
                      <a:pt x="24" y="147"/>
                    </a:lnTo>
                    <a:lnTo>
                      <a:pt x="19" y="147"/>
                    </a:lnTo>
                    <a:lnTo>
                      <a:pt x="11" y="154"/>
                    </a:lnTo>
                    <a:lnTo>
                      <a:pt x="3" y="155"/>
                    </a:lnTo>
                    <a:lnTo>
                      <a:pt x="0" y="159"/>
                    </a:lnTo>
                    <a:lnTo>
                      <a:pt x="3" y="160"/>
                    </a:lnTo>
                    <a:lnTo>
                      <a:pt x="19" y="154"/>
                    </a:lnTo>
                    <a:lnTo>
                      <a:pt x="29" y="149"/>
                    </a:lnTo>
                    <a:lnTo>
                      <a:pt x="48" y="136"/>
                    </a:lnTo>
                    <a:lnTo>
                      <a:pt x="62" y="120"/>
                    </a:lnTo>
                    <a:lnTo>
                      <a:pt x="64" y="117"/>
                    </a:lnTo>
                    <a:lnTo>
                      <a:pt x="59" y="117"/>
                    </a:lnTo>
                    <a:lnTo>
                      <a:pt x="73" y="96"/>
                    </a:lnTo>
                    <a:lnTo>
                      <a:pt x="77" y="95"/>
                    </a:lnTo>
                    <a:lnTo>
                      <a:pt x="77" y="98"/>
                    </a:lnTo>
                    <a:lnTo>
                      <a:pt x="72" y="101"/>
                    </a:lnTo>
                    <a:lnTo>
                      <a:pt x="70" y="111"/>
                    </a:lnTo>
                    <a:lnTo>
                      <a:pt x="73" y="109"/>
                    </a:lnTo>
                    <a:lnTo>
                      <a:pt x="70" y="112"/>
                    </a:lnTo>
                    <a:lnTo>
                      <a:pt x="72" y="114"/>
                    </a:lnTo>
                    <a:lnTo>
                      <a:pt x="82" y="107"/>
                    </a:lnTo>
                    <a:lnTo>
                      <a:pt x="86" y="106"/>
                    </a:lnTo>
                    <a:lnTo>
                      <a:pt x="88" y="101"/>
                    </a:lnTo>
                    <a:lnTo>
                      <a:pt x="86" y="98"/>
                    </a:lnTo>
                    <a:lnTo>
                      <a:pt x="96" y="96"/>
                    </a:lnTo>
                    <a:lnTo>
                      <a:pt x="107" y="103"/>
                    </a:lnTo>
                    <a:lnTo>
                      <a:pt x="117" y="99"/>
                    </a:lnTo>
                    <a:lnTo>
                      <a:pt x="121" y="101"/>
                    </a:lnTo>
                    <a:lnTo>
                      <a:pt x="128" y="101"/>
                    </a:lnTo>
                    <a:lnTo>
                      <a:pt x="145" y="109"/>
                    </a:lnTo>
                    <a:lnTo>
                      <a:pt x="149" y="112"/>
                    </a:lnTo>
                    <a:lnTo>
                      <a:pt x="153" y="119"/>
                    </a:lnTo>
                    <a:lnTo>
                      <a:pt x="163" y="125"/>
                    </a:lnTo>
                    <a:lnTo>
                      <a:pt x="166" y="128"/>
                    </a:lnTo>
                    <a:lnTo>
                      <a:pt x="177" y="135"/>
                    </a:lnTo>
                    <a:lnTo>
                      <a:pt x="188" y="130"/>
                    </a:lnTo>
                    <a:lnTo>
                      <a:pt x="188" y="123"/>
                    </a:lnTo>
                    <a:lnTo>
                      <a:pt x="185" y="117"/>
                    </a:lnTo>
                    <a:lnTo>
                      <a:pt x="180" y="115"/>
                    </a:lnTo>
                    <a:lnTo>
                      <a:pt x="176" y="115"/>
                    </a:lnTo>
                    <a:lnTo>
                      <a:pt x="169" y="111"/>
                    </a:lnTo>
                    <a:lnTo>
                      <a:pt x="163" y="106"/>
                    </a:lnTo>
                    <a:lnTo>
                      <a:pt x="150" y="93"/>
                    </a:lnTo>
                    <a:lnTo>
                      <a:pt x="147" y="95"/>
                    </a:lnTo>
                    <a:lnTo>
                      <a:pt x="144" y="99"/>
                    </a:lnTo>
                    <a:lnTo>
                      <a:pt x="141" y="103"/>
                    </a:lnTo>
                    <a:lnTo>
                      <a:pt x="129" y="96"/>
                    </a:lnTo>
                    <a:lnTo>
                      <a:pt x="129" y="93"/>
                    </a:lnTo>
                    <a:lnTo>
                      <a:pt x="120" y="96"/>
                    </a:lnTo>
                    <a:lnTo>
                      <a:pt x="117" y="80"/>
                    </a:lnTo>
                    <a:lnTo>
                      <a:pt x="109" y="45"/>
                    </a:lnTo>
                    <a:lnTo>
                      <a:pt x="102" y="21"/>
                    </a:lnTo>
                    <a:lnTo>
                      <a:pt x="99" y="10"/>
                    </a:lnTo>
                    <a:lnTo>
                      <a:pt x="90" y="5"/>
                    </a:lnTo>
                    <a:lnTo>
                      <a:pt x="85" y="8"/>
                    </a:lnTo>
                    <a:lnTo>
                      <a:pt x="69" y="5"/>
                    </a:lnTo>
                    <a:lnTo>
                      <a:pt x="64" y="7"/>
                    </a:lnTo>
                    <a:lnTo>
                      <a:pt x="59" y="5"/>
                    </a:lnTo>
                    <a:lnTo>
                      <a:pt x="59" y="4"/>
                    </a:lnTo>
                    <a:lnTo>
                      <a:pt x="45" y="0"/>
                    </a:lnTo>
                    <a:lnTo>
                      <a:pt x="43" y="4"/>
                    </a:lnTo>
                    <a:lnTo>
                      <a:pt x="35" y="4"/>
                    </a:lnTo>
                    <a:lnTo>
                      <a:pt x="29" y="8"/>
                    </a:lnTo>
                    <a:lnTo>
                      <a:pt x="24" y="13"/>
                    </a:lnTo>
                    <a:lnTo>
                      <a:pt x="22" y="18"/>
                    </a:lnTo>
                    <a:lnTo>
                      <a:pt x="19" y="21"/>
                    </a:lnTo>
                    <a:lnTo>
                      <a:pt x="13" y="21"/>
                    </a:lnTo>
                    <a:lnTo>
                      <a:pt x="10" y="26"/>
                    </a:lnTo>
                    <a:close/>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135" name="Freeform 134"/>
              <p:cNvSpPr>
                <a:spLocks/>
              </p:cNvSpPr>
              <p:nvPr/>
            </p:nvSpPr>
            <p:spPr bwMode="auto">
              <a:xfrm>
                <a:off x="995" y="3308"/>
                <a:ext cx="20" cy="14"/>
              </a:xfrm>
              <a:custGeom>
                <a:avLst/>
                <a:gdLst>
                  <a:gd name="T0" fmla="*/ 10 w 4"/>
                  <a:gd name="T1" fmla="*/ 9 h 3"/>
                  <a:gd name="T2" fmla="*/ 10 w 4"/>
                  <a:gd name="T3" fmla="*/ 5 h 3"/>
                  <a:gd name="T4" fmla="*/ 10 w 4"/>
                  <a:gd name="T5" fmla="*/ 5 h 3"/>
                  <a:gd name="T6" fmla="*/ 10 w 4"/>
                  <a:gd name="T7" fmla="*/ 5 h 3"/>
                  <a:gd name="T8" fmla="*/ 10 w 4"/>
                  <a:gd name="T9" fmla="*/ 5 h 3"/>
                  <a:gd name="T10" fmla="*/ 10 w 4"/>
                  <a:gd name="T11" fmla="*/ 5 h 3"/>
                  <a:gd name="T12" fmla="*/ 10 w 4"/>
                  <a:gd name="T13" fmla="*/ 5 h 3"/>
                  <a:gd name="T14" fmla="*/ 5 w 4"/>
                  <a:gd name="T15" fmla="*/ 0 h 3"/>
                  <a:gd name="T16" fmla="*/ 5 w 4"/>
                  <a:gd name="T17" fmla="*/ 0 h 3"/>
                  <a:gd name="T18" fmla="*/ 0 w 4"/>
                  <a:gd name="T19" fmla="*/ 5 h 3"/>
                  <a:gd name="T20" fmla="*/ 0 w 4"/>
                  <a:gd name="T21" fmla="*/ 5 h 3"/>
                  <a:gd name="T22" fmla="*/ 0 w 4"/>
                  <a:gd name="T23" fmla="*/ 5 h 3"/>
                  <a:gd name="T24" fmla="*/ 0 w 4"/>
                  <a:gd name="T25" fmla="*/ 5 h 3"/>
                  <a:gd name="T26" fmla="*/ 0 w 4"/>
                  <a:gd name="T27" fmla="*/ 5 h 3"/>
                  <a:gd name="T28" fmla="*/ 0 w 4"/>
                  <a:gd name="T29" fmla="*/ 5 h 3"/>
                  <a:gd name="T30" fmla="*/ 0 w 4"/>
                  <a:gd name="T31" fmla="*/ 9 h 3"/>
                  <a:gd name="T32" fmla="*/ 0 w 4"/>
                  <a:gd name="T33" fmla="*/ 9 h 3"/>
                  <a:gd name="T34" fmla="*/ 5 w 4"/>
                  <a:gd name="T35" fmla="*/ 9 h 3"/>
                  <a:gd name="T36" fmla="*/ 5 w 4"/>
                  <a:gd name="T37" fmla="*/ 9 h 3"/>
                  <a:gd name="T38" fmla="*/ 5 w 4"/>
                  <a:gd name="T39" fmla="*/ 14 h 3"/>
                  <a:gd name="T40" fmla="*/ 10 w 4"/>
                  <a:gd name="T41" fmla="*/ 14 h 3"/>
                  <a:gd name="T42" fmla="*/ 10 w 4"/>
                  <a:gd name="T43" fmla="*/ 14 h 3"/>
                  <a:gd name="T44" fmla="*/ 15 w 4"/>
                  <a:gd name="T45" fmla="*/ 14 h 3"/>
                  <a:gd name="T46" fmla="*/ 15 w 4"/>
                  <a:gd name="T47" fmla="*/ 14 h 3"/>
                  <a:gd name="T48" fmla="*/ 20 w 4"/>
                  <a:gd name="T49" fmla="*/ 9 h 3"/>
                  <a:gd name="T50" fmla="*/ 20 w 4"/>
                  <a:gd name="T51" fmla="*/ 9 h 3"/>
                  <a:gd name="T52" fmla="*/ 20 w 4"/>
                  <a:gd name="T53" fmla="*/ 9 h 3"/>
                  <a:gd name="T54" fmla="*/ 20 w 4"/>
                  <a:gd name="T55" fmla="*/ 5 h 3"/>
                  <a:gd name="T56" fmla="*/ 20 w 4"/>
                  <a:gd name="T57" fmla="*/ 5 h 3"/>
                  <a:gd name="T58" fmla="*/ 20 w 4"/>
                  <a:gd name="T59" fmla="*/ 5 h 3"/>
                  <a:gd name="T60" fmla="*/ 20 w 4"/>
                  <a:gd name="T61" fmla="*/ 5 h 3"/>
                  <a:gd name="T62" fmla="*/ 20 w 4"/>
                  <a:gd name="T63" fmla="*/ 5 h 3"/>
                  <a:gd name="T64" fmla="*/ 20 w 4"/>
                  <a:gd name="T65" fmla="*/ 0 h 3"/>
                  <a:gd name="T66" fmla="*/ 20 w 4"/>
                  <a:gd name="T67" fmla="*/ 0 h 3"/>
                  <a:gd name="T68" fmla="*/ 20 w 4"/>
                  <a:gd name="T69" fmla="*/ 0 h 3"/>
                  <a:gd name="T70" fmla="*/ 20 w 4"/>
                  <a:gd name="T71" fmla="*/ 0 h 3"/>
                  <a:gd name="T72" fmla="*/ 20 w 4"/>
                  <a:gd name="T73" fmla="*/ 5 h 3"/>
                  <a:gd name="T74" fmla="*/ 15 w 4"/>
                  <a:gd name="T75" fmla="*/ 5 h 3"/>
                  <a:gd name="T76" fmla="*/ 15 w 4"/>
                  <a:gd name="T77" fmla="*/ 5 h 3"/>
                  <a:gd name="T78" fmla="*/ 10 w 4"/>
                  <a:gd name="T79" fmla="*/ 9 h 3"/>
                  <a:gd name="T80" fmla="*/ 10 w 4"/>
                  <a:gd name="T81" fmla="*/ 9 h 3"/>
                  <a:gd name="T82" fmla="*/ 10 w 4"/>
                  <a:gd name="T83" fmla="*/ 9 h 3"/>
                  <a:gd name="T84" fmla="*/ 10 w 4"/>
                  <a:gd name="T85" fmla="*/ 9 h 3"/>
                  <a:gd name="T86" fmla="*/ 10 w 4"/>
                  <a:gd name="T87" fmla="*/ 14 h 3"/>
                  <a:gd name="T88" fmla="*/ 15 w 4"/>
                  <a:gd name="T89" fmla="*/ 14 h 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
                  <a:gd name="T136" fmla="*/ 0 h 3"/>
                  <a:gd name="T137" fmla="*/ 4 w 4"/>
                  <a:gd name="T138" fmla="*/ 3 h 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 h="3">
                    <a:moveTo>
                      <a:pt x="2" y="2"/>
                    </a:moveTo>
                    <a:lnTo>
                      <a:pt x="2" y="1"/>
                    </a:lnTo>
                    <a:lnTo>
                      <a:pt x="1" y="0"/>
                    </a:lnTo>
                    <a:lnTo>
                      <a:pt x="0" y="1"/>
                    </a:lnTo>
                    <a:lnTo>
                      <a:pt x="0" y="2"/>
                    </a:lnTo>
                    <a:lnTo>
                      <a:pt x="1" y="2"/>
                    </a:lnTo>
                    <a:lnTo>
                      <a:pt x="1" y="3"/>
                    </a:lnTo>
                    <a:lnTo>
                      <a:pt x="2" y="3"/>
                    </a:lnTo>
                    <a:lnTo>
                      <a:pt x="3" y="3"/>
                    </a:lnTo>
                    <a:lnTo>
                      <a:pt x="4" y="2"/>
                    </a:lnTo>
                    <a:lnTo>
                      <a:pt x="4" y="1"/>
                    </a:lnTo>
                    <a:lnTo>
                      <a:pt x="4" y="0"/>
                    </a:lnTo>
                    <a:lnTo>
                      <a:pt x="4" y="1"/>
                    </a:lnTo>
                    <a:lnTo>
                      <a:pt x="3" y="1"/>
                    </a:lnTo>
                    <a:lnTo>
                      <a:pt x="2" y="2"/>
                    </a:lnTo>
                    <a:lnTo>
                      <a:pt x="2" y="3"/>
                    </a:lnTo>
                    <a:lnTo>
                      <a:pt x="3" y="3"/>
                    </a:lnTo>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136" name="Freeform 135"/>
              <p:cNvSpPr>
                <a:spLocks/>
              </p:cNvSpPr>
              <p:nvPr/>
            </p:nvSpPr>
            <p:spPr bwMode="auto">
              <a:xfrm>
                <a:off x="949" y="3310"/>
                <a:ext cx="46" cy="30"/>
              </a:xfrm>
              <a:custGeom>
                <a:avLst/>
                <a:gdLst>
                  <a:gd name="T0" fmla="*/ 36 w 9"/>
                  <a:gd name="T1" fmla="*/ 0 h 6"/>
                  <a:gd name="T2" fmla="*/ 20 w 9"/>
                  <a:gd name="T3" fmla="*/ 0 h 6"/>
                  <a:gd name="T4" fmla="*/ 15 w 9"/>
                  <a:gd name="T5" fmla="*/ 5 h 6"/>
                  <a:gd name="T6" fmla="*/ 15 w 9"/>
                  <a:gd name="T7" fmla="*/ 5 h 6"/>
                  <a:gd name="T8" fmla="*/ 15 w 9"/>
                  <a:gd name="T9" fmla="*/ 10 h 6"/>
                  <a:gd name="T10" fmla="*/ 15 w 9"/>
                  <a:gd name="T11" fmla="*/ 15 h 6"/>
                  <a:gd name="T12" fmla="*/ 10 w 9"/>
                  <a:gd name="T13" fmla="*/ 15 h 6"/>
                  <a:gd name="T14" fmla="*/ 10 w 9"/>
                  <a:gd name="T15" fmla="*/ 15 h 6"/>
                  <a:gd name="T16" fmla="*/ 5 w 9"/>
                  <a:gd name="T17" fmla="*/ 15 h 6"/>
                  <a:gd name="T18" fmla="*/ 5 w 9"/>
                  <a:gd name="T19" fmla="*/ 20 h 6"/>
                  <a:gd name="T20" fmla="*/ 5 w 9"/>
                  <a:gd name="T21" fmla="*/ 25 h 6"/>
                  <a:gd name="T22" fmla="*/ 0 w 9"/>
                  <a:gd name="T23" fmla="*/ 25 h 6"/>
                  <a:gd name="T24" fmla="*/ 0 w 9"/>
                  <a:gd name="T25" fmla="*/ 30 h 6"/>
                  <a:gd name="T26" fmla="*/ 0 w 9"/>
                  <a:gd name="T27" fmla="*/ 30 h 6"/>
                  <a:gd name="T28" fmla="*/ 0 w 9"/>
                  <a:gd name="T29" fmla="*/ 30 h 6"/>
                  <a:gd name="T30" fmla="*/ 0 w 9"/>
                  <a:gd name="T31" fmla="*/ 30 h 6"/>
                  <a:gd name="T32" fmla="*/ 0 w 9"/>
                  <a:gd name="T33" fmla="*/ 30 h 6"/>
                  <a:gd name="T34" fmla="*/ 0 w 9"/>
                  <a:gd name="T35" fmla="*/ 30 h 6"/>
                  <a:gd name="T36" fmla="*/ 0 w 9"/>
                  <a:gd name="T37" fmla="*/ 30 h 6"/>
                  <a:gd name="T38" fmla="*/ 5 w 9"/>
                  <a:gd name="T39" fmla="*/ 30 h 6"/>
                  <a:gd name="T40" fmla="*/ 10 w 9"/>
                  <a:gd name="T41" fmla="*/ 30 h 6"/>
                  <a:gd name="T42" fmla="*/ 15 w 9"/>
                  <a:gd name="T43" fmla="*/ 25 h 6"/>
                  <a:gd name="T44" fmla="*/ 31 w 9"/>
                  <a:gd name="T45" fmla="*/ 15 h 6"/>
                  <a:gd name="T46" fmla="*/ 36 w 9"/>
                  <a:gd name="T47" fmla="*/ 10 h 6"/>
                  <a:gd name="T48" fmla="*/ 41 w 9"/>
                  <a:gd name="T49" fmla="*/ 10 h 6"/>
                  <a:gd name="T50" fmla="*/ 46 w 9"/>
                  <a:gd name="T51" fmla="*/ 5 h 6"/>
                  <a:gd name="T52" fmla="*/ 46 w 9"/>
                  <a:gd name="T53" fmla="*/ 5 h 6"/>
                  <a:gd name="T54" fmla="*/ 46 w 9"/>
                  <a:gd name="T55" fmla="*/ 5 h 6"/>
                  <a:gd name="T56" fmla="*/ 41 w 9"/>
                  <a:gd name="T57" fmla="*/ 0 h 6"/>
                  <a:gd name="T58" fmla="*/ 41 w 9"/>
                  <a:gd name="T59" fmla="*/ 0 h 6"/>
                  <a:gd name="T60" fmla="*/ 41 w 9"/>
                  <a:gd name="T61" fmla="*/ 0 h 6"/>
                  <a:gd name="T62" fmla="*/ 41 w 9"/>
                  <a:gd name="T63" fmla="*/ 0 h 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
                  <a:gd name="T97" fmla="*/ 0 h 6"/>
                  <a:gd name="T98" fmla="*/ 9 w 9"/>
                  <a:gd name="T99" fmla="*/ 6 h 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 h="6">
                    <a:moveTo>
                      <a:pt x="8" y="0"/>
                    </a:moveTo>
                    <a:lnTo>
                      <a:pt x="7" y="0"/>
                    </a:lnTo>
                    <a:lnTo>
                      <a:pt x="6" y="0"/>
                    </a:lnTo>
                    <a:lnTo>
                      <a:pt x="4" y="0"/>
                    </a:lnTo>
                    <a:lnTo>
                      <a:pt x="4" y="1"/>
                    </a:lnTo>
                    <a:lnTo>
                      <a:pt x="3" y="1"/>
                    </a:lnTo>
                    <a:lnTo>
                      <a:pt x="3" y="2"/>
                    </a:lnTo>
                    <a:lnTo>
                      <a:pt x="3" y="3"/>
                    </a:lnTo>
                    <a:lnTo>
                      <a:pt x="2" y="3"/>
                    </a:lnTo>
                    <a:lnTo>
                      <a:pt x="1" y="3"/>
                    </a:lnTo>
                    <a:lnTo>
                      <a:pt x="1" y="4"/>
                    </a:lnTo>
                    <a:lnTo>
                      <a:pt x="1" y="5"/>
                    </a:lnTo>
                    <a:lnTo>
                      <a:pt x="0" y="5"/>
                    </a:lnTo>
                    <a:lnTo>
                      <a:pt x="0" y="6"/>
                    </a:lnTo>
                    <a:lnTo>
                      <a:pt x="1" y="6"/>
                    </a:lnTo>
                    <a:lnTo>
                      <a:pt x="2" y="6"/>
                    </a:lnTo>
                    <a:lnTo>
                      <a:pt x="2" y="5"/>
                    </a:lnTo>
                    <a:lnTo>
                      <a:pt x="3" y="5"/>
                    </a:lnTo>
                    <a:lnTo>
                      <a:pt x="5" y="4"/>
                    </a:lnTo>
                    <a:lnTo>
                      <a:pt x="6" y="3"/>
                    </a:lnTo>
                    <a:lnTo>
                      <a:pt x="7" y="2"/>
                    </a:lnTo>
                    <a:lnTo>
                      <a:pt x="8" y="2"/>
                    </a:lnTo>
                    <a:lnTo>
                      <a:pt x="9" y="1"/>
                    </a:lnTo>
                    <a:lnTo>
                      <a:pt x="8" y="0"/>
                    </a:lnTo>
                    <a:close/>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137" name="Freeform 136"/>
              <p:cNvSpPr>
                <a:spLocks/>
              </p:cNvSpPr>
              <p:nvPr/>
            </p:nvSpPr>
            <p:spPr bwMode="auto">
              <a:xfrm>
                <a:off x="903" y="3332"/>
                <a:ext cx="46" cy="34"/>
              </a:xfrm>
              <a:custGeom>
                <a:avLst/>
                <a:gdLst>
                  <a:gd name="T0" fmla="*/ 41 w 9"/>
                  <a:gd name="T1" fmla="*/ 15 h 7"/>
                  <a:gd name="T2" fmla="*/ 41 w 9"/>
                  <a:gd name="T3" fmla="*/ 5 h 7"/>
                  <a:gd name="T4" fmla="*/ 26 w 9"/>
                  <a:gd name="T5" fmla="*/ 15 h 7"/>
                  <a:gd name="T6" fmla="*/ 20 w 9"/>
                  <a:gd name="T7" fmla="*/ 19 h 7"/>
                  <a:gd name="T8" fmla="*/ 20 w 9"/>
                  <a:gd name="T9" fmla="*/ 19 h 7"/>
                  <a:gd name="T10" fmla="*/ 10 w 9"/>
                  <a:gd name="T11" fmla="*/ 24 h 7"/>
                  <a:gd name="T12" fmla="*/ 5 w 9"/>
                  <a:gd name="T13" fmla="*/ 29 h 7"/>
                  <a:gd name="T14" fmla="*/ 0 w 9"/>
                  <a:gd name="T15" fmla="*/ 29 h 7"/>
                  <a:gd name="T16" fmla="*/ 10 w 9"/>
                  <a:gd name="T17" fmla="*/ 29 h 7"/>
                  <a:gd name="T18" fmla="*/ 15 w 9"/>
                  <a:gd name="T19" fmla="*/ 24 h 7"/>
                  <a:gd name="T20" fmla="*/ 31 w 9"/>
                  <a:gd name="T21" fmla="*/ 19 h 7"/>
                  <a:gd name="T22" fmla="*/ 41 w 9"/>
                  <a:gd name="T23" fmla="*/ 15 h 7"/>
                  <a:gd name="T24" fmla="*/ 41 w 9"/>
                  <a:gd name="T25" fmla="*/ 15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7"/>
                  <a:gd name="T41" fmla="*/ 9 w 9"/>
                  <a:gd name="T42" fmla="*/ 7 h 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7">
                    <a:moveTo>
                      <a:pt x="8" y="3"/>
                    </a:moveTo>
                    <a:cubicBezTo>
                      <a:pt x="8" y="2"/>
                      <a:pt x="9" y="1"/>
                      <a:pt x="8" y="1"/>
                    </a:cubicBezTo>
                    <a:cubicBezTo>
                      <a:pt x="7" y="0"/>
                      <a:pt x="5" y="2"/>
                      <a:pt x="5" y="3"/>
                    </a:cubicBezTo>
                    <a:cubicBezTo>
                      <a:pt x="4" y="3"/>
                      <a:pt x="4" y="3"/>
                      <a:pt x="4" y="4"/>
                    </a:cubicBezTo>
                    <a:cubicBezTo>
                      <a:pt x="4" y="4"/>
                      <a:pt x="4" y="4"/>
                      <a:pt x="4" y="4"/>
                    </a:cubicBezTo>
                    <a:cubicBezTo>
                      <a:pt x="3" y="5"/>
                      <a:pt x="3" y="5"/>
                      <a:pt x="2" y="5"/>
                    </a:cubicBezTo>
                    <a:cubicBezTo>
                      <a:pt x="2" y="5"/>
                      <a:pt x="2" y="5"/>
                      <a:pt x="1" y="6"/>
                    </a:cubicBezTo>
                    <a:cubicBezTo>
                      <a:pt x="1" y="6"/>
                      <a:pt x="0" y="6"/>
                      <a:pt x="0" y="6"/>
                    </a:cubicBezTo>
                    <a:cubicBezTo>
                      <a:pt x="1" y="7"/>
                      <a:pt x="1" y="7"/>
                      <a:pt x="2" y="6"/>
                    </a:cubicBezTo>
                    <a:cubicBezTo>
                      <a:pt x="2" y="6"/>
                      <a:pt x="3" y="5"/>
                      <a:pt x="3" y="5"/>
                    </a:cubicBezTo>
                    <a:cubicBezTo>
                      <a:pt x="4" y="5"/>
                      <a:pt x="5" y="5"/>
                      <a:pt x="6" y="4"/>
                    </a:cubicBezTo>
                    <a:cubicBezTo>
                      <a:pt x="7" y="4"/>
                      <a:pt x="7" y="3"/>
                      <a:pt x="8" y="3"/>
                    </a:cubicBezTo>
                    <a:cubicBezTo>
                      <a:pt x="8" y="3"/>
                      <a:pt x="8" y="3"/>
                      <a:pt x="8" y="3"/>
                    </a:cubicBezTo>
                    <a:close/>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138" name="Freeform 137"/>
              <p:cNvSpPr>
                <a:spLocks/>
              </p:cNvSpPr>
              <p:nvPr/>
            </p:nvSpPr>
            <p:spPr bwMode="auto">
              <a:xfrm>
                <a:off x="903" y="3337"/>
                <a:ext cx="41" cy="29"/>
              </a:xfrm>
              <a:custGeom>
                <a:avLst/>
                <a:gdLst>
                  <a:gd name="T0" fmla="*/ 41 w 8"/>
                  <a:gd name="T1" fmla="*/ 10 h 6"/>
                  <a:gd name="T2" fmla="*/ 41 w 8"/>
                  <a:gd name="T3" fmla="*/ 5 h 6"/>
                  <a:gd name="T4" fmla="*/ 41 w 8"/>
                  <a:gd name="T5" fmla="*/ 5 h 6"/>
                  <a:gd name="T6" fmla="*/ 41 w 8"/>
                  <a:gd name="T7" fmla="*/ 0 h 6"/>
                  <a:gd name="T8" fmla="*/ 41 w 8"/>
                  <a:gd name="T9" fmla="*/ 0 h 6"/>
                  <a:gd name="T10" fmla="*/ 41 w 8"/>
                  <a:gd name="T11" fmla="*/ 0 h 6"/>
                  <a:gd name="T12" fmla="*/ 41 w 8"/>
                  <a:gd name="T13" fmla="*/ 0 h 6"/>
                  <a:gd name="T14" fmla="*/ 41 w 8"/>
                  <a:gd name="T15" fmla="*/ 0 h 6"/>
                  <a:gd name="T16" fmla="*/ 41 w 8"/>
                  <a:gd name="T17" fmla="*/ 0 h 6"/>
                  <a:gd name="T18" fmla="*/ 41 w 8"/>
                  <a:gd name="T19" fmla="*/ 0 h 6"/>
                  <a:gd name="T20" fmla="*/ 36 w 8"/>
                  <a:gd name="T21" fmla="*/ 0 h 6"/>
                  <a:gd name="T22" fmla="*/ 36 w 8"/>
                  <a:gd name="T23" fmla="*/ 0 h 6"/>
                  <a:gd name="T24" fmla="*/ 31 w 8"/>
                  <a:gd name="T25" fmla="*/ 0 h 6"/>
                  <a:gd name="T26" fmla="*/ 26 w 8"/>
                  <a:gd name="T27" fmla="*/ 5 h 6"/>
                  <a:gd name="T28" fmla="*/ 26 w 8"/>
                  <a:gd name="T29" fmla="*/ 10 h 6"/>
                  <a:gd name="T30" fmla="*/ 26 w 8"/>
                  <a:gd name="T31" fmla="*/ 10 h 6"/>
                  <a:gd name="T32" fmla="*/ 21 w 8"/>
                  <a:gd name="T33" fmla="*/ 10 h 6"/>
                  <a:gd name="T34" fmla="*/ 21 w 8"/>
                  <a:gd name="T35" fmla="*/ 10 h 6"/>
                  <a:gd name="T36" fmla="*/ 21 w 8"/>
                  <a:gd name="T37" fmla="*/ 10 h 6"/>
                  <a:gd name="T38" fmla="*/ 21 w 8"/>
                  <a:gd name="T39" fmla="*/ 15 h 6"/>
                  <a:gd name="T40" fmla="*/ 21 w 8"/>
                  <a:gd name="T41" fmla="*/ 15 h 6"/>
                  <a:gd name="T42" fmla="*/ 21 w 8"/>
                  <a:gd name="T43" fmla="*/ 15 h 6"/>
                  <a:gd name="T44" fmla="*/ 21 w 8"/>
                  <a:gd name="T45" fmla="*/ 15 h 6"/>
                  <a:gd name="T46" fmla="*/ 10 w 8"/>
                  <a:gd name="T47" fmla="*/ 19 h 6"/>
                  <a:gd name="T48" fmla="*/ 10 w 8"/>
                  <a:gd name="T49" fmla="*/ 19 h 6"/>
                  <a:gd name="T50" fmla="*/ 10 w 8"/>
                  <a:gd name="T51" fmla="*/ 19 h 6"/>
                  <a:gd name="T52" fmla="*/ 10 w 8"/>
                  <a:gd name="T53" fmla="*/ 19 h 6"/>
                  <a:gd name="T54" fmla="*/ 5 w 8"/>
                  <a:gd name="T55" fmla="*/ 19 h 6"/>
                  <a:gd name="T56" fmla="*/ 5 w 8"/>
                  <a:gd name="T57" fmla="*/ 24 h 6"/>
                  <a:gd name="T58" fmla="*/ 5 w 8"/>
                  <a:gd name="T59" fmla="*/ 24 h 6"/>
                  <a:gd name="T60" fmla="*/ 0 w 8"/>
                  <a:gd name="T61" fmla="*/ 24 h 6"/>
                  <a:gd name="T62" fmla="*/ 0 w 8"/>
                  <a:gd name="T63" fmla="*/ 24 h 6"/>
                  <a:gd name="T64" fmla="*/ 0 w 8"/>
                  <a:gd name="T65" fmla="*/ 24 h 6"/>
                  <a:gd name="T66" fmla="*/ 5 w 8"/>
                  <a:gd name="T67" fmla="*/ 29 h 6"/>
                  <a:gd name="T68" fmla="*/ 5 w 8"/>
                  <a:gd name="T69" fmla="*/ 29 h 6"/>
                  <a:gd name="T70" fmla="*/ 5 w 8"/>
                  <a:gd name="T71" fmla="*/ 29 h 6"/>
                  <a:gd name="T72" fmla="*/ 5 w 8"/>
                  <a:gd name="T73" fmla="*/ 29 h 6"/>
                  <a:gd name="T74" fmla="*/ 10 w 8"/>
                  <a:gd name="T75" fmla="*/ 24 h 6"/>
                  <a:gd name="T76" fmla="*/ 10 w 8"/>
                  <a:gd name="T77" fmla="*/ 24 h 6"/>
                  <a:gd name="T78" fmla="*/ 15 w 8"/>
                  <a:gd name="T79" fmla="*/ 24 h 6"/>
                  <a:gd name="T80" fmla="*/ 15 w 8"/>
                  <a:gd name="T81" fmla="*/ 19 h 6"/>
                  <a:gd name="T82" fmla="*/ 15 w 8"/>
                  <a:gd name="T83" fmla="*/ 19 h 6"/>
                  <a:gd name="T84" fmla="*/ 26 w 8"/>
                  <a:gd name="T85" fmla="*/ 19 h 6"/>
                  <a:gd name="T86" fmla="*/ 26 w 8"/>
                  <a:gd name="T87" fmla="*/ 15 h 6"/>
                  <a:gd name="T88" fmla="*/ 31 w 8"/>
                  <a:gd name="T89" fmla="*/ 15 h 6"/>
                  <a:gd name="T90" fmla="*/ 36 w 8"/>
                  <a:gd name="T91" fmla="*/ 15 h 6"/>
                  <a:gd name="T92" fmla="*/ 36 w 8"/>
                  <a:gd name="T93" fmla="*/ 10 h 6"/>
                  <a:gd name="T94" fmla="*/ 36 w 8"/>
                  <a:gd name="T95" fmla="*/ 10 h 6"/>
                  <a:gd name="T96" fmla="*/ 41 w 8"/>
                  <a:gd name="T97" fmla="*/ 10 h 6"/>
                  <a:gd name="T98" fmla="*/ 41 w 8"/>
                  <a:gd name="T99" fmla="*/ 10 h 6"/>
                  <a:gd name="T100" fmla="*/ 41 w 8"/>
                  <a:gd name="T101" fmla="*/ 10 h 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
                  <a:gd name="T154" fmla="*/ 0 h 6"/>
                  <a:gd name="T155" fmla="*/ 8 w 8"/>
                  <a:gd name="T156" fmla="*/ 6 h 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 h="6">
                    <a:moveTo>
                      <a:pt x="8" y="2"/>
                    </a:moveTo>
                    <a:lnTo>
                      <a:pt x="8" y="1"/>
                    </a:lnTo>
                    <a:lnTo>
                      <a:pt x="8" y="0"/>
                    </a:lnTo>
                    <a:lnTo>
                      <a:pt x="7" y="0"/>
                    </a:lnTo>
                    <a:lnTo>
                      <a:pt x="6" y="0"/>
                    </a:lnTo>
                    <a:lnTo>
                      <a:pt x="5" y="1"/>
                    </a:lnTo>
                    <a:lnTo>
                      <a:pt x="5" y="2"/>
                    </a:lnTo>
                    <a:lnTo>
                      <a:pt x="4" y="2"/>
                    </a:lnTo>
                    <a:lnTo>
                      <a:pt x="4" y="3"/>
                    </a:lnTo>
                    <a:lnTo>
                      <a:pt x="2" y="4"/>
                    </a:lnTo>
                    <a:lnTo>
                      <a:pt x="1" y="4"/>
                    </a:lnTo>
                    <a:lnTo>
                      <a:pt x="1" y="5"/>
                    </a:lnTo>
                    <a:lnTo>
                      <a:pt x="0" y="5"/>
                    </a:lnTo>
                    <a:lnTo>
                      <a:pt x="1" y="6"/>
                    </a:lnTo>
                    <a:lnTo>
                      <a:pt x="2" y="5"/>
                    </a:lnTo>
                    <a:lnTo>
                      <a:pt x="3" y="5"/>
                    </a:lnTo>
                    <a:lnTo>
                      <a:pt x="3" y="4"/>
                    </a:lnTo>
                    <a:lnTo>
                      <a:pt x="5" y="4"/>
                    </a:lnTo>
                    <a:lnTo>
                      <a:pt x="5" y="3"/>
                    </a:lnTo>
                    <a:lnTo>
                      <a:pt x="6" y="3"/>
                    </a:lnTo>
                    <a:lnTo>
                      <a:pt x="7" y="3"/>
                    </a:lnTo>
                    <a:lnTo>
                      <a:pt x="7" y="2"/>
                    </a:lnTo>
                    <a:lnTo>
                      <a:pt x="8" y="2"/>
                    </a:lnTo>
                    <a:close/>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139" name="Freeform 138"/>
              <p:cNvSpPr>
                <a:spLocks/>
              </p:cNvSpPr>
              <p:nvPr/>
            </p:nvSpPr>
            <p:spPr bwMode="auto">
              <a:xfrm>
                <a:off x="877" y="3376"/>
                <a:ext cx="4" cy="5"/>
              </a:xfrm>
              <a:custGeom>
                <a:avLst/>
                <a:gdLst>
                  <a:gd name="T0" fmla="*/ 4 w 1"/>
                  <a:gd name="T1" fmla="*/ 0 h 1"/>
                  <a:gd name="T2" fmla="*/ 0 w 1"/>
                  <a:gd name="T3" fmla="*/ 0 h 1"/>
                  <a:gd name="T4" fmla="*/ 0 w 1"/>
                  <a:gd name="T5" fmla="*/ 5 h 1"/>
                  <a:gd name="T6" fmla="*/ 4 w 1"/>
                  <a:gd name="T7" fmla="*/ 0 h 1"/>
                  <a:gd name="T8" fmla="*/ 0 60000 65536"/>
                  <a:gd name="T9" fmla="*/ 0 60000 65536"/>
                  <a:gd name="T10" fmla="*/ 0 60000 65536"/>
                  <a:gd name="T11" fmla="*/ 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1" y="0"/>
                    </a:moveTo>
                    <a:cubicBezTo>
                      <a:pt x="1" y="0"/>
                      <a:pt x="0" y="0"/>
                      <a:pt x="0" y="0"/>
                    </a:cubicBezTo>
                    <a:cubicBezTo>
                      <a:pt x="0" y="0"/>
                      <a:pt x="0" y="1"/>
                      <a:pt x="0" y="1"/>
                    </a:cubicBezTo>
                    <a:cubicBezTo>
                      <a:pt x="1" y="1"/>
                      <a:pt x="1" y="1"/>
                      <a:pt x="1" y="0"/>
                    </a:cubicBezTo>
                    <a:close/>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140" name="Freeform 139"/>
              <p:cNvSpPr>
                <a:spLocks/>
              </p:cNvSpPr>
              <p:nvPr/>
            </p:nvSpPr>
            <p:spPr bwMode="auto">
              <a:xfrm>
                <a:off x="877" y="3376"/>
                <a:ext cx="4" cy="5"/>
              </a:xfrm>
              <a:custGeom>
                <a:avLst/>
                <a:gdLst>
                  <a:gd name="T0" fmla="*/ 4 w 1"/>
                  <a:gd name="T1" fmla="*/ 0 h 1"/>
                  <a:gd name="T2" fmla="*/ 4 w 1"/>
                  <a:gd name="T3" fmla="*/ 0 h 1"/>
                  <a:gd name="T4" fmla="*/ 4 w 1"/>
                  <a:gd name="T5" fmla="*/ 0 h 1"/>
                  <a:gd name="T6" fmla="*/ 4 w 1"/>
                  <a:gd name="T7" fmla="*/ 0 h 1"/>
                  <a:gd name="T8" fmla="*/ 0 w 1"/>
                  <a:gd name="T9" fmla="*/ 0 h 1"/>
                  <a:gd name="T10" fmla="*/ 0 w 1"/>
                  <a:gd name="T11" fmla="*/ 0 h 1"/>
                  <a:gd name="T12" fmla="*/ 0 w 1"/>
                  <a:gd name="T13" fmla="*/ 0 h 1"/>
                  <a:gd name="T14" fmla="*/ 0 w 1"/>
                  <a:gd name="T15" fmla="*/ 0 h 1"/>
                  <a:gd name="T16" fmla="*/ 0 w 1"/>
                  <a:gd name="T17" fmla="*/ 5 h 1"/>
                  <a:gd name="T18" fmla="*/ 0 w 1"/>
                  <a:gd name="T19" fmla="*/ 5 h 1"/>
                  <a:gd name="T20" fmla="*/ 0 w 1"/>
                  <a:gd name="T21" fmla="*/ 5 h 1"/>
                  <a:gd name="T22" fmla="*/ 0 w 1"/>
                  <a:gd name="T23" fmla="*/ 5 h 1"/>
                  <a:gd name="T24" fmla="*/ 0 w 1"/>
                  <a:gd name="T25" fmla="*/ 5 h 1"/>
                  <a:gd name="T26" fmla="*/ 4 w 1"/>
                  <a:gd name="T27" fmla="*/ 5 h 1"/>
                  <a:gd name="T28" fmla="*/ 4 w 1"/>
                  <a:gd name="T29" fmla="*/ 0 h 1"/>
                  <a:gd name="T30" fmla="*/ 4 w 1"/>
                  <a:gd name="T31" fmla="*/ 0 h 1"/>
                  <a:gd name="T32" fmla="*/ 4 w 1"/>
                  <a:gd name="T33" fmla="*/ 0 h 1"/>
                  <a:gd name="T34" fmla="*/ 4 w 1"/>
                  <a:gd name="T35" fmla="*/ 0 h 1"/>
                  <a:gd name="T36" fmla="*/ 4 w 1"/>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
                  <a:gd name="T58" fmla="*/ 0 h 1"/>
                  <a:gd name="T59" fmla="*/ 1 w 1"/>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 h="1">
                    <a:moveTo>
                      <a:pt x="1" y="0"/>
                    </a:moveTo>
                    <a:lnTo>
                      <a:pt x="1" y="0"/>
                    </a:lnTo>
                    <a:lnTo>
                      <a:pt x="0" y="0"/>
                    </a:lnTo>
                    <a:lnTo>
                      <a:pt x="0" y="1"/>
                    </a:lnTo>
                    <a:lnTo>
                      <a:pt x="1" y="1"/>
                    </a:lnTo>
                    <a:lnTo>
                      <a:pt x="1" y="0"/>
                    </a:lnTo>
                    <a:close/>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141" name="Freeform 140"/>
              <p:cNvSpPr>
                <a:spLocks/>
              </p:cNvSpPr>
              <p:nvPr/>
            </p:nvSpPr>
            <p:spPr bwMode="auto">
              <a:xfrm>
                <a:off x="836" y="3382"/>
                <a:ext cx="14" cy="14"/>
              </a:xfrm>
              <a:custGeom>
                <a:avLst/>
                <a:gdLst>
                  <a:gd name="T0" fmla="*/ 9 w 3"/>
                  <a:gd name="T1" fmla="*/ 5 h 3"/>
                  <a:gd name="T2" fmla="*/ 14 w 3"/>
                  <a:gd name="T3" fmla="*/ 5 h 3"/>
                  <a:gd name="T4" fmla="*/ 9 w 3"/>
                  <a:gd name="T5" fmla="*/ 5 h 3"/>
                  <a:gd name="T6" fmla="*/ 14 w 3"/>
                  <a:gd name="T7" fmla="*/ 9 h 3"/>
                  <a:gd name="T8" fmla="*/ 9 w 3"/>
                  <a:gd name="T9" fmla="*/ 9 h 3"/>
                  <a:gd name="T10" fmla="*/ 5 w 3"/>
                  <a:gd name="T11" fmla="*/ 14 h 3"/>
                  <a:gd name="T12" fmla="*/ 0 w 3"/>
                  <a:gd name="T13" fmla="*/ 14 h 3"/>
                  <a:gd name="T14" fmla="*/ 5 w 3"/>
                  <a:gd name="T15" fmla="*/ 5 h 3"/>
                  <a:gd name="T16" fmla="*/ 9 w 3"/>
                  <a:gd name="T17" fmla="*/ 5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1"/>
                    </a:moveTo>
                    <a:cubicBezTo>
                      <a:pt x="2" y="0"/>
                      <a:pt x="3" y="0"/>
                      <a:pt x="3" y="1"/>
                    </a:cubicBezTo>
                    <a:cubicBezTo>
                      <a:pt x="3" y="1"/>
                      <a:pt x="3" y="1"/>
                      <a:pt x="2" y="1"/>
                    </a:cubicBezTo>
                    <a:cubicBezTo>
                      <a:pt x="2" y="2"/>
                      <a:pt x="3" y="2"/>
                      <a:pt x="3" y="2"/>
                    </a:cubicBezTo>
                    <a:cubicBezTo>
                      <a:pt x="3" y="2"/>
                      <a:pt x="2" y="2"/>
                      <a:pt x="2" y="2"/>
                    </a:cubicBezTo>
                    <a:cubicBezTo>
                      <a:pt x="2" y="2"/>
                      <a:pt x="2" y="2"/>
                      <a:pt x="1" y="3"/>
                    </a:cubicBezTo>
                    <a:cubicBezTo>
                      <a:pt x="1" y="3"/>
                      <a:pt x="0" y="3"/>
                      <a:pt x="0" y="3"/>
                    </a:cubicBezTo>
                    <a:cubicBezTo>
                      <a:pt x="0" y="2"/>
                      <a:pt x="1" y="2"/>
                      <a:pt x="1" y="1"/>
                    </a:cubicBezTo>
                    <a:cubicBezTo>
                      <a:pt x="2" y="1"/>
                      <a:pt x="2" y="1"/>
                      <a:pt x="2" y="1"/>
                    </a:cubicBezTo>
                    <a:close/>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142" name="Freeform 141"/>
              <p:cNvSpPr>
                <a:spLocks/>
              </p:cNvSpPr>
              <p:nvPr/>
            </p:nvSpPr>
            <p:spPr bwMode="auto">
              <a:xfrm>
                <a:off x="840" y="3384"/>
                <a:ext cx="15" cy="9"/>
              </a:xfrm>
              <a:custGeom>
                <a:avLst/>
                <a:gdLst>
                  <a:gd name="T0" fmla="*/ 10 w 3"/>
                  <a:gd name="T1" fmla="*/ 0 h 2"/>
                  <a:gd name="T2" fmla="*/ 10 w 3"/>
                  <a:gd name="T3" fmla="*/ 0 h 2"/>
                  <a:gd name="T4" fmla="*/ 10 w 3"/>
                  <a:gd name="T5" fmla="*/ 0 h 2"/>
                  <a:gd name="T6" fmla="*/ 10 w 3"/>
                  <a:gd name="T7" fmla="*/ 0 h 2"/>
                  <a:gd name="T8" fmla="*/ 15 w 3"/>
                  <a:gd name="T9" fmla="*/ 0 h 2"/>
                  <a:gd name="T10" fmla="*/ 15 w 3"/>
                  <a:gd name="T11" fmla="*/ 0 h 2"/>
                  <a:gd name="T12" fmla="*/ 15 w 3"/>
                  <a:gd name="T13" fmla="*/ 0 h 2"/>
                  <a:gd name="T14" fmla="*/ 15 w 3"/>
                  <a:gd name="T15" fmla="*/ 0 h 2"/>
                  <a:gd name="T16" fmla="*/ 15 w 3"/>
                  <a:gd name="T17" fmla="*/ 0 h 2"/>
                  <a:gd name="T18" fmla="*/ 15 w 3"/>
                  <a:gd name="T19" fmla="*/ 0 h 2"/>
                  <a:gd name="T20" fmla="*/ 15 w 3"/>
                  <a:gd name="T21" fmla="*/ 0 h 2"/>
                  <a:gd name="T22" fmla="*/ 10 w 3"/>
                  <a:gd name="T23" fmla="*/ 0 h 2"/>
                  <a:gd name="T24" fmla="*/ 10 w 3"/>
                  <a:gd name="T25" fmla="*/ 5 h 2"/>
                  <a:gd name="T26" fmla="*/ 15 w 3"/>
                  <a:gd name="T27" fmla="*/ 5 h 2"/>
                  <a:gd name="T28" fmla="*/ 15 w 3"/>
                  <a:gd name="T29" fmla="*/ 5 h 2"/>
                  <a:gd name="T30" fmla="*/ 15 w 3"/>
                  <a:gd name="T31" fmla="*/ 5 h 2"/>
                  <a:gd name="T32" fmla="*/ 10 w 3"/>
                  <a:gd name="T33" fmla="*/ 5 h 2"/>
                  <a:gd name="T34" fmla="*/ 10 w 3"/>
                  <a:gd name="T35" fmla="*/ 5 h 2"/>
                  <a:gd name="T36" fmla="*/ 10 w 3"/>
                  <a:gd name="T37" fmla="*/ 5 h 2"/>
                  <a:gd name="T38" fmla="*/ 10 w 3"/>
                  <a:gd name="T39" fmla="*/ 5 h 2"/>
                  <a:gd name="T40" fmla="*/ 10 w 3"/>
                  <a:gd name="T41" fmla="*/ 5 h 2"/>
                  <a:gd name="T42" fmla="*/ 5 w 3"/>
                  <a:gd name="T43" fmla="*/ 9 h 2"/>
                  <a:gd name="T44" fmla="*/ 5 w 3"/>
                  <a:gd name="T45" fmla="*/ 9 h 2"/>
                  <a:gd name="T46" fmla="*/ 5 w 3"/>
                  <a:gd name="T47" fmla="*/ 9 h 2"/>
                  <a:gd name="T48" fmla="*/ 0 w 3"/>
                  <a:gd name="T49" fmla="*/ 9 h 2"/>
                  <a:gd name="T50" fmla="*/ 0 w 3"/>
                  <a:gd name="T51" fmla="*/ 9 h 2"/>
                  <a:gd name="T52" fmla="*/ 0 w 3"/>
                  <a:gd name="T53" fmla="*/ 5 h 2"/>
                  <a:gd name="T54" fmla="*/ 5 w 3"/>
                  <a:gd name="T55" fmla="*/ 5 h 2"/>
                  <a:gd name="T56" fmla="*/ 5 w 3"/>
                  <a:gd name="T57" fmla="*/ 5 h 2"/>
                  <a:gd name="T58" fmla="*/ 5 w 3"/>
                  <a:gd name="T59" fmla="*/ 5 h 2"/>
                  <a:gd name="T60" fmla="*/ 5 w 3"/>
                  <a:gd name="T61" fmla="*/ 0 h 2"/>
                  <a:gd name="T62" fmla="*/ 10 w 3"/>
                  <a:gd name="T63" fmla="*/ 0 h 2"/>
                  <a:gd name="T64" fmla="*/ 10 w 3"/>
                  <a:gd name="T65" fmla="*/ 0 h 2"/>
                  <a:gd name="T66" fmla="*/ 10 w 3"/>
                  <a:gd name="T67" fmla="*/ 0 h 2"/>
                  <a:gd name="T68" fmla="*/ 10 w 3"/>
                  <a:gd name="T69" fmla="*/ 0 h 2"/>
                  <a:gd name="T70" fmla="*/ 10 w 3"/>
                  <a:gd name="T71" fmla="*/ 0 h 2"/>
                  <a:gd name="T72" fmla="*/ 10 w 3"/>
                  <a:gd name="T73" fmla="*/ 0 h 2"/>
                  <a:gd name="T74" fmla="*/ 10 w 3"/>
                  <a:gd name="T75" fmla="*/ 0 h 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
                  <a:gd name="T115" fmla="*/ 0 h 2"/>
                  <a:gd name="T116" fmla="*/ 3 w 3"/>
                  <a:gd name="T117" fmla="*/ 2 h 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 h="2">
                    <a:moveTo>
                      <a:pt x="2" y="0"/>
                    </a:moveTo>
                    <a:lnTo>
                      <a:pt x="2" y="0"/>
                    </a:lnTo>
                    <a:lnTo>
                      <a:pt x="3" y="0"/>
                    </a:lnTo>
                    <a:lnTo>
                      <a:pt x="2" y="0"/>
                    </a:lnTo>
                    <a:lnTo>
                      <a:pt x="2" y="1"/>
                    </a:lnTo>
                    <a:lnTo>
                      <a:pt x="3" y="1"/>
                    </a:lnTo>
                    <a:lnTo>
                      <a:pt x="2" y="1"/>
                    </a:lnTo>
                    <a:lnTo>
                      <a:pt x="1" y="2"/>
                    </a:lnTo>
                    <a:lnTo>
                      <a:pt x="0" y="2"/>
                    </a:lnTo>
                    <a:lnTo>
                      <a:pt x="0" y="1"/>
                    </a:lnTo>
                    <a:lnTo>
                      <a:pt x="1" y="1"/>
                    </a:lnTo>
                    <a:lnTo>
                      <a:pt x="1" y="0"/>
                    </a:lnTo>
                    <a:lnTo>
                      <a:pt x="2" y="0"/>
                    </a:lnTo>
                    <a:close/>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143" name="Freeform 142"/>
              <p:cNvSpPr>
                <a:spLocks/>
              </p:cNvSpPr>
              <p:nvPr/>
            </p:nvSpPr>
            <p:spPr bwMode="auto">
              <a:xfrm>
                <a:off x="796" y="3390"/>
                <a:ext cx="20" cy="10"/>
              </a:xfrm>
              <a:custGeom>
                <a:avLst/>
                <a:gdLst>
                  <a:gd name="T0" fmla="*/ 15 w 4"/>
                  <a:gd name="T1" fmla="*/ 5 h 2"/>
                  <a:gd name="T2" fmla="*/ 15 w 4"/>
                  <a:gd name="T3" fmla="*/ 0 h 2"/>
                  <a:gd name="T4" fmla="*/ 20 w 4"/>
                  <a:gd name="T5" fmla="*/ 0 h 2"/>
                  <a:gd name="T6" fmla="*/ 20 w 4"/>
                  <a:gd name="T7" fmla="*/ 5 h 2"/>
                  <a:gd name="T8" fmla="*/ 5 w 4"/>
                  <a:gd name="T9" fmla="*/ 10 h 2"/>
                  <a:gd name="T10" fmla="*/ 15 w 4"/>
                  <a:gd name="T11" fmla="*/ 5 h 2"/>
                  <a:gd name="T12" fmla="*/ 0 60000 65536"/>
                  <a:gd name="T13" fmla="*/ 0 60000 65536"/>
                  <a:gd name="T14" fmla="*/ 0 60000 65536"/>
                  <a:gd name="T15" fmla="*/ 0 60000 65536"/>
                  <a:gd name="T16" fmla="*/ 0 60000 65536"/>
                  <a:gd name="T17" fmla="*/ 0 60000 65536"/>
                  <a:gd name="T18" fmla="*/ 0 w 4"/>
                  <a:gd name="T19" fmla="*/ 0 h 2"/>
                  <a:gd name="T20" fmla="*/ 4 w 4"/>
                  <a:gd name="T21" fmla="*/ 2 h 2"/>
                </a:gdLst>
                <a:ahLst/>
                <a:cxnLst>
                  <a:cxn ang="T12">
                    <a:pos x="T0" y="T1"/>
                  </a:cxn>
                  <a:cxn ang="T13">
                    <a:pos x="T2" y="T3"/>
                  </a:cxn>
                  <a:cxn ang="T14">
                    <a:pos x="T4" y="T5"/>
                  </a:cxn>
                  <a:cxn ang="T15">
                    <a:pos x="T6" y="T7"/>
                  </a:cxn>
                  <a:cxn ang="T16">
                    <a:pos x="T8" y="T9"/>
                  </a:cxn>
                  <a:cxn ang="T17">
                    <a:pos x="T10" y="T11"/>
                  </a:cxn>
                </a:cxnLst>
                <a:rect l="T18" t="T19" r="T20" b="T21"/>
                <a:pathLst>
                  <a:path w="4" h="2">
                    <a:moveTo>
                      <a:pt x="3" y="1"/>
                    </a:moveTo>
                    <a:cubicBezTo>
                      <a:pt x="3" y="1"/>
                      <a:pt x="3" y="0"/>
                      <a:pt x="3" y="0"/>
                    </a:cubicBezTo>
                    <a:cubicBezTo>
                      <a:pt x="4" y="0"/>
                      <a:pt x="4" y="0"/>
                      <a:pt x="4" y="0"/>
                    </a:cubicBezTo>
                    <a:cubicBezTo>
                      <a:pt x="4" y="1"/>
                      <a:pt x="4" y="1"/>
                      <a:pt x="4" y="1"/>
                    </a:cubicBezTo>
                    <a:cubicBezTo>
                      <a:pt x="3" y="2"/>
                      <a:pt x="2" y="2"/>
                      <a:pt x="1" y="2"/>
                    </a:cubicBezTo>
                    <a:cubicBezTo>
                      <a:pt x="0" y="1"/>
                      <a:pt x="3" y="2"/>
                      <a:pt x="3" y="1"/>
                    </a:cubicBezTo>
                    <a:close/>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144" name="Freeform 143"/>
              <p:cNvSpPr>
                <a:spLocks/>
              </p:cNvSpPr>
              <p:nvPr/>
            </p:nvSpPr>
            <p:spPr bwMode="auto">
              <a:xfrm>
                <a:off x="802" y="3390"/>
                <a:ext cx="14" cy="10"/>
              </a:xfrm>
              <a:custGeom>
                <a:avLst/>
                <a:gdLst>
                  <a:gd name="T0" fmla="*/ 9 w 3"/>
                  <a:gd name="T1" fmla="*/ 5 h 2"/>
                  <a:gd name="T2" fmla="*/ 9 w 3"/>
                  <a:gd name="T3" fmla="*/ 5 h 2"/>
                  <a:gd name="T4" fmla="*/ 9 w 3"/>
                  <a:gd name="T5" fmla="*/ 0 h 2"/>
                  <a:gd name="T6" fmla="*/ 9 w 3"/>
                  <a:gd name="T7" fmla="*/ 0 h 2"/>
                  <a:gd name="T8" fmla="*/ 9 w 3"/>
                  <a:gd name="T9" fmla="*/ 0 h 2"/>
                  <a:gd name="T10" fmla="*/ 9 w 3"/>
                  <a:gd name="T11" fmla="*/ 0 h 2"/>
                  <a:gd name="T12" fmla="*/ 9 w 3"/>
                  <a:gd name="T13" fmla="*/ 0 h 2"/>
                  <a:gd name="T14" fmla="*/ 14 w 3"/>
                  <a:gd name="T15" fmla="*/ 0 h 2"/>
                  <a:gd name="T16" fmla="*/ 14 w 3"/>
                  <a:gd name="T17" fmla="*/ 0 h 2"/>
                  <a:gd name="T18" fmla="*/ 14 w 3"/>
                  <a:gd name="T19" fmla="*/ 0 h 2"/>
                  <a:gd name="T20" fmla="*/ 14 w 3"/>
                  <a:gd name="T21" fmla="*/ 5 h 2"/>
                  <a:gd name="T22" fmla="*/ 14 w 3"/>
                  <a:gd name="T23" fmla="*/ 5 h 2"/>
                  <a:gd name="T24" fmla="*/ 14 w 3"/>
                  <a:gd name="T25" fmla="*/ 5 h 2"/>
                  <a:gd name="T26" fmla="*/ 14 w 3"/>
                  <a:gd name="T27" fmla="*/ 5 h 2"/>
                  <a:gd name="T28" fmla="*/ 9 w 3"/>
                  <a:gd name="T29" fmla="*/ 10 h 2"/>
                  <a:gd name="T30" fmla="*/ 5 w 3"/>
                  <a:gd name="T31" fmla="*/ 10 h 2"/>
                  <a:gd name="T32" fmla="*/ 0 w 3"/>
                  <a:gd name="T33" fmla="*/ 10 h 2"/>
                  <a:gd name="T34" fmla="*/ 0 w 3"/>
                  <a:gd name="T35" fmla="*/ 10 h 2"/>
                  <a:gd name="T36" fmla="*/ 0 w 3"/>
                  <a:gd name="T37" fmla="*/ 10 h 2"/>
                  <a:gd name="T38" fmla="*/ 0 w 3"/>
                  <a:gd name="T39" fmla="*/ 10 h 2"/>
                  <a:gd name="T40" fmla="*/ 0 w 3"/>
                  <a:gd name="T41" fmla="*/ 10 h 2"/>
                  <a:gd name="T42" fmla="*/ 0 w 3"/>
                  <a:gd name="T43" fmla="*/ 10 h 2"/>
                  <a:gd name="T44" fmla="*/ 5 w 3"/>
                  <a:gd name="T45" fmla="*/ 10 h 2"/>
                  <a:gd name="T46" fmla="*/ 9 w 3"/>
                  <a:gd name="T47" fmla="*/ 5 h 2"/>
                  <a:gd name="T48" fmla="*/ 9 w 3"/>
                  <a:gd name="T49" fmla="*/ 5 h 2"/>
                  <a:gd name="T50" fmla="*/ 9 w 3"/>
                  <a:gd name="T51" fmla="*/ 5 h 2"/>
                  <a:gd name="T52" fmla="*/ 9 w 3"/>
                  <a:gd name="T53" fmla="*/ 5 h 2"/>
                  <a:gd name="T54" fmla="*/ 9 w 3"/>
                  <a:gd name="T55" fmla="*/ 5 h 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
                  <a:gd name="T85" fmla="*/ 0 h 2"/>
                  <a:gd name="T86" fmla="*/ 3 w 3"/>
                  <a:gd name="T87" fmla="*/ 2 h 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 h="2">
                    <a:moveTo>
                      <a:pt x="2" y="1"/>
                    </a:moveTo>
                    <a:lnTo>
                      <a:pt x="2" y="1"/>
                    </a:lnTo>
                    <a:lnTo>
                      <a:pt x="2" y="0"/>
                    </a:lnTo>
                    <a:lnTo>
                      <a:pt x="3" y="0"/>
                    </a:lnTo>
                    <a:lnTo>
                      <a:pt x="3" y="1"/>
                    </a:lnTo>
                    <a:lnTo>
                      <a:pt x="2" y="2"/>
                    </a:lnTo>
                    <a:lnTo>
                      <a:pt x="1" y="2"/>
                    </a:lnTo>
                    <a:lnTo>
                      <a:pt x="0" y="2"/>
                    </a:lnTo>
                    <a:lnTo>
                      <a:pt x="1" y="2"/>
                    </a:lnTo>
                    <a:lnTo>
                      <a:pt x="2" y="1"/>
                    </a:lnTo>
                    <a:close/>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145" name="Freeform 144"/>
              <p:cNvSpPr>
                <a:spLocks/>
              </p:cNvSpPr>
              <p:nvPr/>
            </p:nvSpPr>
            <p:spPr bwMode="auto">
              <a:xfrm>
                <a:off x="777" y="3391"/>
                <a:ext cx="10" cy="15"/>
              </a:xfrm>
              <a:custGeom>
                <a:avLst/>
                <a:gdLst>
                  <a:gd name="T0" fmla="*/ 5 w 2"/>
                  <a:gd name="T1" fmla="*/ 5 h 3"/>
                  <a:gd name="T2" fmla="*/ 0 w 2"/>
                  <a:gd name="T3" fmla="*/ 0 h 3"/>
                  <a:gd name="T4" fmla="*/ 0 w 2"/>
                  <a:gd name="T5" fmla="*/ 0 h 3"/>
                  <a:gd name="T6" fmla="*/ 5 w 2"/>
                  <a:gd name="T7" fmla="*/ 10 h 3"/>
                  <a:gd name="T8" fmla="*/ 0 w 2"/>
                  <a:gd name="T9" fmla="*/ 10 h 3"/>
                  <a:gd name="T10" fmla="*/ 0 w 2"/>
                  <a:gd name="T11" fmla="*/ 10 h 3"/>
                  <a:gd name="T12" fmla="*/ 0 w 2"/>
                  <a:gd name="T13" fmla="*/ 15 h 3"/>
                  <a:gd name="T14" fmla="*/ 5 w 2"/>
                  <a:gd name="T15" fmla="*/ 15 h 3"/>
                  <a:gd name="T16" fmla="*/ 5 w 2"/>
                  <a:gd name="T17" fmla="*/ 15 h 3"/>
                  <a:gd name="T18" fmla="*/ 10 w 2"/>
                  <a:gd name="T19" fmla="*/ 15 h 3"/>
                  <a:gd name="T20" fmla="*/ 10 w 2"/>
                  <a:gd name="T21" fmla="*/ 5 h 3"/>
                  <a:gd name="T22" fmla="*/ 10 w 2"/>
                  <a:gd name="T23" fmla="*/ 0 h 3"/>
                  <a:gd name="T24" fmla="*/ 5 w 2"/>
                  <a:gd name="T25" fmla="*/ 0 h 3"/>
                  <a:gd name="T26" fmla="*/ 5 w 2"/>
                  <a:gd name="T27" fmla="*/ 5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
                  <a:gd name="T43" fmla="*/ 0 h 3"/>
                  <a:gd name="T44" fmla="*/ 2 w 2"/>
                  <a:gd name="T45" fmla="*/ 3 h 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 h="3">
                    <a:moveTo>
                      <a:pt x="1" y="1"/>
                    </a:moveTo>
                    <a:cubicBezTo>
                      <a:pt x="2" y="0"/>
                      <a:pt x="1" y="0"/>
                      <a:pt x="0" y="0"/>
                    </a:cubicBezTo>
                    <a:cubicBezTo>
                      <a:pt x="0" y="0"/>
                      <a:pt x="0" y="0"/>
                      <a:pt x="0" y="0"/>
                    </a:cubicBezTo>
                    <a:cubicBezTo>
                      <a:pt x="1" y="1"/>
                      <a:pt x="1" y="1"/>
                      <a:pt x="1" y="2"/>
                    </a:cubicBezTo>
                    <a:cubicBezTo>
                      <a:pt x="1" y="2"/>
                      <a:pt x="0" y="2"/>
                      <a:pt x="0" y="2"/>
                    </a:cubicBezTo>
                    <a:cubicBezTo>
                      <a:pt x="0" y="2"/>
                      <a:pt x="0" y="2"/>
                      <a:pt x="0" y="2"/>
                    </a:cubicBezTo>
                    <a:cubicBezTo>
                      <a:pt x="0" y="2"/>
                      <a:pt x="0" y="3"/>
                      <a:pt x="0" y="3"/>
                    </a:cubicBezTo>
                    <a:cubicBezTo>
                      <a:pt x="1" y="3"/>
                      <a:pt x="1" y="3"/>
                      <a:pt x="1" y="3"/>
                    </a:cubicBezTo>
                    <a:cubicBezTo>
                      <a:pt x="1" y="3"/>
                      <a:pt x="1" y="3"/>
                      <a:pt x="1" y="3"/>
                    </a:cubicBezTo>
                    <a:cubicBezTo>
                      <a:pt x="1" y="3"/>
                      <a:pt x="2" y="3"/>
                      <a:pt x="2" y="3"/>
                    </a:cubicBezTo>
                    <a:cubicBezTo>
                      <a:pt x="2" y="2"/>
                      <a:pt x="2" y="2"/>
                      <a:pt x="2" y="1"/>
                    </a:cubicBezTo>
                    <a:cubicBezTo>
                      <a:pt x="2" y="1"/>
                      <a:pt x="2" y="1"/>
                      <a:pt x="2" y="0"/>
                    </a:cubicBezTo>
                    <a:cubicBezTo>
                      <a:pt x="2" y="0"/>
                      <a:pt x="2" y="0"/>
                      <a:pt x="1" y="0"/>
                    </a:cubicBezTo>
                    <a:cubicBezTo>
                      <a:pt x="1" y="0"/>
                      <a:pt x="1" y="1"/>
                      <a:pt x="1" y="1"/>
                    </a:cubicBezTo>
                    <a:close/>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146" name="Freeform 145"/>
              <p:cNvSpPr>
                <a:spLocks/>
              </p:cNvSpPr>
              <p:nvPr/>
            </p:nvSpPr>
            <p:spPr bwMode="auto">
              <a:xfrm>
                <a:off x="777" y="3391"/>
                <a:ext cx="10" cy="15"/>
              </a:xfrm>
              <a:custGeom>
                <a:avLst/>
                <a:gdLst>
                  <a:gd name="T0" fmla="*/ 5 w 2"/>
                  <a:gd name="T1" fmla="*/ 5 h 3"/>
                  <a:gd name="T2" fmla="*/ 5 w 2"/>
                  <a:gd name="T3" fmla="*/ 0 h 3"/>
                  <a:gd name="T4" fmla="*/ 5 w 2"/>
                  <a:gd name="T5" fmla="*/ 0 h 3"/>
                  <a:gd name="T6" fmla="*/ 5 w 2"/>
                  <a:gd name="T7" fmla="*/ 0 h 3"/>
                  <a:gd name="T8" fmla="*/ 0 w 2"/>
                  <a:gd name="T9" fmla="*/ 0 h 3"/>
                  <a:gd name="T10" fmla="*/ 0 w 2"/>
                  <a:gd name="T11" fmla="*/ 0 h 3"/>
                  <a:gd name="T12" fmla="*/ 0 w 2"/>
                  <a:gd name="T13" fmla="*/ 5 h 3"/>
                  <a:gd name="T14" fmla="*/ 5 w 2"/>
                  <a:gd name="T15" fmla="*/ 5 h 3"/>
                  <a:gd name="T16" fmla="*/ 5 w 2"/>
                  <a:gd name="T17" fmla="*/ 5 h 3"/>
                  <a:gd name="T18" fmla="*/ 5 w 2"/>
                  <a:gd name="T19" fmla="*/ 10 h 3"/>
                  <a:gd name="T20" fmla="*/ 0 w 2"/>
                  <a:gd name="T21" fmla="*/ 10 h 3"/>
                  <a:gd name="T22" fmla="*/ 0 w 2"/>
                  <a:gd name="T23" fmla="*/ 10 h 3"/>
                  <a:gd name="T24" fmla="*/ 0 w 2"/>
                  <a:gd name="T25" fmla="*/ 10 h 3"/>
                  <a:gd name="T26" fmla="*/ 0 w 2"/>
                  <a:gd name="T27" fmla="*/ 10 h 3"/>
                  <a:gd name="T28" fmla="*/ 0 w 2"/>
                  <a:gd name="T29" fmla="*/ 10 h 3"/>
                  <a:gd name="T30" fmla="*/ 0 w 2"/>
                  <a:gd name="T31" fmla="*/ 10 h 3"/>
                  <a:gd name="T32" fmla="*/ 0 w 2"/>
                  <a:gd name="T33" fmla="*/ 15 h 3"/>
                  <a:gd name="T34" fmla="*/ 5 w 2"/>
                  <a:gd name="T35" fmla="*/ 15 h 3"/>
                  <a:gd name="T36" fmla="*/ 5 w 2"/>
                  <a:gd name="T37" fmla="*/ 15 h 3"/>
                  <a:gd name="T38" fmla="*/ 5 w 2"/>
                  <a:gd name="T39" fmla="*/ 15 h 3"/>
                  <a:gd name="T40" fmla="*/ 5 w 2"/>
                  <a:gd name="T41" fmla="*/ 15 h 3"/>
                  <a:gd name="T42" fmla="*/ 5 w 2"/>
                  <a:gd name="T43" fmla="*/ 15 h 3"/>
                  <a:gd name="T44" fmla="*/ 10 w 2"/>
                  <a:gd name="T45" fmla="*/ 15 h 3"/>
                  <a:gd name="T46" fmla="*/ 10 w 2"/>
                  <a:gd name="T47" fmla="*/ 10 h 3"/>
                  <a:gd name="T48" fmla="*/ 10 w 2"/>
                  <a:gd name="T49" fmla="*/ 5 h 3"/>
                  <a:gd name="T50" fmla="*/ 10 w 2"/>
                  <a:gd name="T51" fmla="*/ 5 h 3"/>
                  <a:gd name="T52" fmla="*/ 10 w 2"/>
                  <a:gd name="T53" fmla="*/ 5 h 3"/>
                  <a:gd name="T54" fmla="*/ 10 w 2"/>
                  <a:gd name="T55" fmla="*/ 0 h 3"/>
                  <a:gd name="T56" fmla="*/ 10 w 2"/>
                  <a:gd name="T57" fmla="*/ 0 h 3"/>
                  <a:gd name="T58" fmla="*/ 10 w 2"/>
                  <a:gd name="T59" fmla="*/ 0 h 3"/>
                  <a:gd name="T60" fmla="*/ 5 w 2"/>
                  <a:gd name="T61" fmla="*/ 0 h 3"/>
                  <a:gd name="T62" fmla="*/ 5 w 2"/>
                  <a:gd name="T63" fmla="*/ 0 h 3"/>
                  <a:gd name="T64" fmla="*/ 5 w 2"/>
                  <a:gd name="T65" fmla="*/ 5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
                  <a:gd name="T100" fmla="*/ 0 h 3"/>
                  <a:gd name="T101" fmla="*/ 2 w 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 h="3">
                    <a:moveTo>
                      <a:pt x="1" y="1"/>
                    </a:moveTo>
                    <a:lnTo>
                      <a:pt x="1" y="1"/>
                    </a:lnTo>
                    <a:lnTo>
                      <a:pt x="1" y="0"/>
                    </a:lnTo>
                    <a:lnTo>
                      <a:pt x="0" y="0"/>
                    </a:lnTo>
                    <a:lnTo>
                      <a:pt x="0" y="1"/>
                    </a:lnTo>
                    <a:lnTo>
                      <a:pt x="1" y="1"/>
                    </a:lnTo>
                    <a:lnTo>
                      <a:pt x="1" y="2"/>
                    </a:lnTo>
                    <a:lnTo>
                      <a:pt x="0" y="2"/>
                    </a:lnTo>
                    <a:lnTo>
                      <a:pt x="0" y="3"/>
                    </a:lnTo>
                    <a:lnTo>
                      <a:pt x="1" y="3"/>
                    </a:lnTo>
                    <a:lnTo>
                      <a:pt x="2" y="3"/>
                    </a:lnTo>
                    <a:lnTo>
                      <a:pt x="2" y="2"/>
                    </a:lnTo>
                    <a:lnTo>
                      <a:pt x="2" y="1"/>
                    </a:lnTo>
                    <a:lnTo>
                      <a:pt x="2" y="0"/>
                    </a:lnTo>
                    <a:lnTo>
                      <a:pt x="1" y="0"/>
                    </a:lnTo>
                    <a:lnTo>
                      <a:pt x="1" y="1"/>
                    </a:lnTo>
                    <a:close/>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147" name="Freeform 146"/>
              <p:cNvSpPr>
                <a:spLocks/>
              </p:cNvSpPr>
              <p:nvPr/>
            </p:nvSpPr>
            <p:spPr bwMode="auto">
              <a:xfrm>
                <a:off x="756" y="3393"/>
                <a:ext cx="16" cy="15"/>
              </a:xfrm>
              <a:custGeom>
                <a:avLst/>
                <a:gdLst>
                  <a:gd name="T0" fmla="*/ 16 w 3"/>
                  <a:gd name="T1" fmla="*/ 15 h 3"/>
                  <a:gd name="T2" fmla="*/ 16 w 3"/>
                  <a:gd name="T3" fmla="*/ 15 h 3"/>
                  <a:gd name="T4" fmla="*/ 16 w 3"/>
                  <a:gd name="T5" fmla="*/ 15 h 3"/>
                  <a:gd name="T6" fmla="*/ 16 w 3"/>
                  <a:gd name="T7" fmla="*/ 15 h 3"/>
                  <a:gd name="T8" fmla="*/ 16 w 3"/>
                  <a:gd name="T9" fmla="*/ 15 h 3"/>
                  <a:gd name="T10" fmla="*/ 16 w 3"/>
                  <a:gd name="T11" fmla="*/ 15 h 3"/>
                  <a:gd name="T12" fmla="*/ 11 w 3"/>
                  <a:gd name="T13" fmla="*/ 10 h 3"/>
                  <a:gd name="T14" fmla="*/ 5 w 3"/>
                  <a:gd name="T15" fmla="*/ 5 h 3"/>
                  <a:gd name="T16" fmla="*/ 5 w 3"/>
                  <a:gd name="T17" fmla="*/ 5 h 3"/>
                  <a:gd name="T18" fmla="*/ 5 w 3"/>
                  <a:gd name="T19" fmla="*/ 5 h 3"/>
                  <a:gd name="T20" fmla="*/ 5 w 3"/>
                  <a:gd name="T21" fmla="*/ 5 h 3"/>
                  <a:gd name="T22" fmla="*/ 5 w 3"/>
                  <a:gd name="T23" fmla="*/ 5 h 3"/>
                  <a:gd name="T24" fmla="*/ 5 w 3"/>
                  <a:gd name="T25" fmla="*/ 0 h 3"/>
                  <a:gd name="T26" fmla="*/ 0 w 3"/>
                  <a:gd name="T27" fmla="*/ 0 h 3"/>
                  <a:gd name="T28" fmla="*/ 0 w 3"/>
                  <a:gd name="T29" fmla="*/ 0 h 3"/>
                  <a:gd name="T30" fmla="*/ 0 w 3"/>
                  <a:gd name="T31" fmla="*/ 0 h 3"/>
                  <a:gd name="T32" fmla="*/ 0 w 3"/>
                  <a:gd name="T33" fmla="*/ 0 h 3"/>
                  <a:gd name="T34" fmla="*/ 0 w 3"/>
                  <a:gd name="T35" fmla="*/ 0 h 3"/>
                  <a:gd name="T36" fmla="*/ 0 w 3"/>
                  <a:gd name="T37" fmla="*/ 0 h 3"/>
                  <a:gd name="T38" fmla="*/ 0 w 3"/>
                  <a:gd name="T39" fmla="*/ 0 h 3"/>
                  <a:gd name="T40" fmla="*/ 0 w 3"/>
                  <a:gd name="T41" fmla="*/ 5 h 3"/>
                  <a:gd name="T42" fmla="*/ 0 w 3"/>
                  <a:gd name="T43" fmla="*/ 5 h 3"/>
                  <a:gd name="T44" fmla="*/ 0 w 3"/>
                  <a:gd name="T45" fmla="*/ 5 h 3"/>
                  <a:gd name="T46" fmla="*/ 0 w 3"/>
                  <a:gd name="T47" fmla="*/ 5 h 3"/>
                  <a:gd name="T48" fmla="*/ 5 w 3"/>
                  <a:gd name="T49" fmla="*/ 5 h 3"/>
                  <a:gd name="T50" fmla="*/ 5 w 3"/>
                  <a:gd name="T51" fmla="*/ 10 h 3"/>
                  <a:gd name="T52" fmla="*/ 5 w 3"/>
                  <a:gd name="T53" fmla="*/ 10 h 3"/>
                  <a:gd name="T54" fmla="*/ 11 w 3"/>
                  <a:gd name="T55" fmla="*/ 15 h 3"/>
                  <a:gd name="T56" fmla="*/ 11 w 3"/>
                  <a:gd name="T57" fmla="*/ 15 h 3"/>
                  <a:gd name="T58" fmla="*/ 16 w 3"/>
                  <a:gd name="T59" fmla="*/ 15 h 3"/>
                  <a:gd name="T60" fmla="*/ 16 w 3"/>
                  <a:gd name="T61" fmla="*/ 15 h 3"/>
                  <a:gd name="T62" fmla="*/ 16 w 3"/>
                  <a:gd name="T63" fmla="*/ 15 h 3"/>
                  <a:gd name="T64" fmla="*/ 16 w 3"/>
                  <a:gd name="T65" fmla="*/ 15 h 3"/>
                  <a:gd name="T66" fmla="*/ 16 w 3"/>
                  <a:gd name="T67" fmla="*/ 15 h 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
                  <a:gd name="T103" fmla="*/ 0 h 3"/>
                  <a:gd name="T104" fmla="*/ 3 w 3"/>
                  <a:gd name="T105" fmla="*/ 3 h 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 h="3">
                    <a:moveTo>
                      <a:pt x="3" y="3"/>
                    </a:moveTo>
                    <a:lnTo>
                      <a:pt x="3" y="3"/>
                    </a:lnTo>
                    <a:lnTo>
                      <a:pt x="2" y="2"/>
                    </a:lnTo>
                    <a:lnTo>
                      <a:pt x="1" y="1"/>
                    </a:lnTo>
                    <a:lnTo>
                      <a:pt x="1" y="0"/>
                    </a:lnTo>
                    <a:lnTo>
                      <a:pt x="0" y="0"/>
                    </a:lnTo>
                    <a:lnTo>
                      <a:pt x="0" y="1"/>
                    </a:lnTo>
                    <a:lnTo>
                      <a:pt x="1" y="1"/>
                    </a:lnTo>
                    <a:lnTo>
                      <a:pt x="1" y="2"/>
                    </a:lnTo>
                    <a:lnTo>
                      <a:pt x="2" y="3"/>
                    </a:lnTo>
                    <a:lnTo>
                      <a:pt x="3" y="3"/>
                    </a:lnTo>
                    <a:close/>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148" name="Freeform 147"/>
              <p:cNvSpPr>
                <a:spLocks/>
              </p:cNvSpPr>
              <p:nvPr/>
            </p:nvSpPr>
            <p:spPr bwMode="auto">
              <a:xfrm>
                <a:off x="728" y="3383"/>
                <a:ext cx="20" cy="10"/>
              </a:xfrm>
              <a:custGeom>
                <a:avLst/>
                <a:gdLst>
                  <a:gd name="T0" fmla="*/ 0 w 4"/>
                  <a:gd name="T1" fmla="*/ 5 h 2"/>
                  <a:gd name="T2" fmla="*/ 0 w 4"/>
                  <a:gd name="T3" fmla="*/ 5 h 2"/>
                  <a:gd name="T4" fmla="*/ 5 w 4"/>
                  <a:gd name="T5" fmla="*/ 0 h 2"/>
                  <a:gd name="T6" fmla="*/ 5 w 4"/>
                  <a:gd name="T7" fmla="*/ 0 h 2"/>
                  <a:gd name="T8" fmla="*/ 10 w 4"/>
                  <a:gd name="T9" fmla="*/ 0 h 2"/>
                  <a:gd name="T10" fmla="*/ 15 w 4"/>
                  <a:gd name="T11" fmla="*/ 0 h 2"/>
                  <a:gd name="T12" fmla="*/ 15 w 4"/>
                  <a:gd name="T13" fmla="*/ 0 h 2"/>
                  <a:gd name="T14" fmla="*/ 15 w 4"/>
                  <a:gd name="T15" fmla="*/ 0 h 2"/>
                  <a:gd name="T16" fmla="*/ 15 w 4"/>
                  <a:gd name="T17" fmla="*/ 5 h 2"/>
                  <a:gd name="T18" fmla="*/ 20 w 4"/>
                  <a:gd name="T19" fmla="*/ 5 h 2"/>
                  <a:gd name="T20" fmla="*/ 20 w 4"/>
                  <a:gd name="T21" fmla="*/ 5 h 2"/>
                  <a:gd name="T22" fmla="*/ 20 w 4"/>
                  <a:gd name="T23" fmla="*/ 5 h 2"/>
                  <a:gd name="T24" fmla="*/ 20 w 4"/>
                  <a:gd name="T25" fmla="*/ 5 h 2"/>
                  <a:gd name="T26" fmla="*/ 20 w 4"/>
                  <a:gd name="T27" fmla="*/ 5 h 2"/>
                  <a:gd name="T28" fmla="*/ 20 w 4"/>
                  <a:gd name="T29" fmla="*/ 5 h 2"/>
                  <a:gd name="T30" fmla="*/ 20 w 4"/>
                  <a:gd name="T31" fmla="*/ 5 h 2"/>
                  <a:gd name="T32" fmla="*/ 20 w 4"/>
                  <a:gd name="T33" fmla="*/ 10 h 2"/>
                  <a:gd name="T34" fmla="*/ 20 w 4"/>
                  <a:gd name="T35" fmla="*/ 10 h 2"/>
                  <a:gd name="T36" fmla="*/ 20 w 4"/>
                  <a:gd name="T37" fmla="*/ 10 h 2"/>
                  <a:gd name="T38" fmla="*/ 20 w 4"/>
                  <a:gd name="T39" fmla="*/ 10 h 2"/>
                  <a:gd name="T40" fmla="*/ 15 w 4"/>
                  <a:gd name="T41" fmla="*/ 5 h 2"/>
                  <a:gd name="T42" fmla="*/ 15 w 4"/>
                  <a:gd name="T43" fmla="*/ 5 h 2"/>
                  <a:gd name="T44" fmla="*/ 15 w 4"/>
                  <a:gd name="T45" fmla="*/ 10 h 2"/>
                  <a:gd name="T46" fmla="*/ 15 w 4"/>
                  <a:gd name="T47" fmla="*/ 10 h 2"/>
                  <a:gd name="T48" fmla="*/ 15 w 4"/>
                  <a:gd name="T49" fmla="*/ 10 h 2"/>
                  <a:gd name="T50" fmla="*/ 10 w 4"/>
                  <a:gd name="T51" fmla="*/ 10 h 2"/>
                  <a:gd name="T52" fmla="*/ 10 w 4"/>
                  <a:gd name="T53" fmla="*/ 10 h 2"/>
                  <a:gd name="T54" fmla="*/ 10 w 4"/>
                  <a:gd name="T55" fmla="*/ 10 h 2"/>
                  <a:gd name="T56" fmla="*/ 10 w 4"/>
                  <a:gd name="T57" fmla="*/ 10 h 2"/>
                  <a:gd name="T58" fmla="*/ 10 w 4"/>
                  <a:gd name="T59" fmla="*/ 10 h 2"/>
                  <a:gd name="T60" fmla="*/ 10 w 4"/>
                  <a:gd name="T61" fmla="*/ 10 h 2"/>
                  <a:gd name="T62" fmla="*/ 10 w 4"/>
                  <a:gd name="T63" fmla="*/ 10 h 2"/>
                  <a:gd name="T64" fmla="*/ 5 w 4"/>
                  <a:gd name="T65" fmla="*/ 10 h 2"/>
                  <a:gd name="T66" fmla="*/ 5 w 4"/>
                  <a:gd name="T67" fmla="*/ 10 h 2"/>
                  <a:gd name="T68" fmla="*/ 5 w 4"/>
                  <a:gd name="T69" fmla="*/ 5 h 2"/>
                  <a:gd name="T70" fmla="*/ 5 w 4"/>
                  <a:gd name="T71" fmla="*/ 5 h 2"/>
                  <a:gd name="T72" fmla="*/ 5 w 4"/>
                  <a:gd name="T73" fmla="*/ 5 h 2"/>
                  <a:gd name="T74" fmla="*/ 5 w 4"/>
                  <a:gd name="T75" fmla="*/ 5 h 2"/>
                  <a:gd name="T76" fmla="*/ 5 w 4"/>
                  <a:gd name="T77" fmla="*/ 5 h 2"/>
                  <a:gd name="T78" fmla="*/ 5 w 4"/>
                  <a:gd name="T79" fmla="*/ 5 h 2"/>
                  <a:gd name="T80" fmla="*/ 5 w 4"/>
                  <a:gd name="T81" fmla="*/ 5 h 2"/>
                  <a:gd name="T82" fmla="*/ 5 w 4"/>
                  <a:gd name="T83" fmla="*/ 5 h 2"/>
                  <a:gd name="T84" fmla="*/ 5 w 4"/>
                  <a:gd name="T85" fmla="*/ 5 h 2"/>
                  <a:gd name="T86" fmla="*/ 5 w 4"/>
                  <a:gd name="T87" fmla="*/ 5 h 2"/>
                  <a:gd name="T88" fmla="*/ 5 w 4"/>
                  <a:gd name="T89" fmla="*/ 5 h 2"/>
                  <a:gd name="T90" fmla="*/ 5 w 4"/>
                  <a:gd name="T91" fmla="*/ 5 h 2"/>
                  <a:gd name="T92" fmla="*/ 5 w 4"/>
                  <a:gd name="T93" fmla="*/ 5 h 2"/>
                  <a:gd name="T94" fmla="*/ 0 w 4"/>
                  <a:gd name="T95" fmla="*/ 5 h 2"/>
                  <a:gd name="T96" fmla="*/ 0 w 4"/>
                  <a:gd name="T97" fmla="*/ 5 h 2"/>
                  <a:gd name="T98" fmla="*/ 0 w 4"/>
                  <a:gd name="T99" fmla="*/ 5 h 2"/>
                  <a:gd name="T100" fmla="*/ 0 w 4"/>
                  <a:gd name="T101" fmla="*/ 5 h 2"/>
                  <a:gd name="T102" fmla="*/ 0 w 4"/>
                  <a:gd name="T103" fmla="*/ 5 h 2"/>
                  <a:gd name="T104" fmla="*/ 0 w 4"/>
                  <a:gd name="T105" fmla="*/ 5 h 2"/>
                  <a:gd name="T106" fmla="*/ 0 w 4"/>
                  <a:gd name="T107" fmla="*/ 5 h 2"/>
                  <a:gd name="T108" fmla="*/ 0 w 4"/>
                  <a:gd name="T109" fmla="*/ 5 h 2"/>
                  <a:gd name="T110" fmla="*/ 0 w 4"/>
                  <a:gd name="T111" fmla="*/ 5 h 2"/>
                  <a:gd name="T112" fmla="*/ 0 w 4"/>
                  <a:gd name="T113" fmla="*/ 5 h 2"/>
                  <a:gd name="T114" fmla="*/ 0 w 4"/>
                  <a:gd name="T115" fmla="*/ 5 h 2"/>
                  <a:gd name="T116" fmla="*/ 0 w 4"/>
                  <a:gd name="T117" fmla="*/ 5 h 2"/>
                  <a:gd name="T118" fmla="*/ 0 w 4"/>
                  <a:gd name="T119" fmla="*/ 5 h 2"/>
                  <a:gd name="T120" fmla="*/ 0 w 4"/>
                  <a:gd name="T121" fmla="*/ 5 h 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
                  <a:gd name="T184" fmla="*/ 0 h 2"/>
                  <a:gd name="T185" fmla="*/ 4 w 4"/>
                  <a:gd name="T186" fmla="*/ 2 h 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 h="2">
                    <a:moveTo>
                      <a:pt x="0" y="1"/>
                    </a:moveTo>
                    <a:lnTo>
                      <a:pt x="0" y="1"/>
                    </a:lnTo>
                    <a:lnTo>
                      <a:pt x="1" y="0"/>
                    </a:lnTo>
                    <a:lnTo>
                      <a:pt x="2" y="0"/>
                    </a:lnTo>
                    <a:lnTo>
                      <a:pt x="3" y="0"/>
                    </a:lnTo>
                    <a:lnTo>
                      <a:pt x="3" y="1"/>
                    </a:lnTo>
                    <a:lnTo>
                      <a:pt x="4" y="1"/>
                    </a:lnTo>
                    <a:lnTo>
                      <a:pt x="4" y="2"/>
                    </a:lnTo>
                    <a:lnTo>
                      <a:pt x="3" y="1"/>
                    </a:lnTo>
                    <a:lnTo>
                      <a:pt x="3" y="2"/>
                    </a:lnTo>
                    <a:lnTo>
                      <a:pt x="2" y="2"/>
                    </a:lnTo>
                    <a:lnTo>
                      <a:pt x="1" y="2"/>
                    </a:lnTo>
                    <a:lnTo>
                      <a:pt x="1" y="1"/>
                    </a:lnTo>
                    <a:lnTo>
                      <a:pt x="0" y="1"/>
                    </a:lnTo>
                    <a:close/>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grpSp>
        <p:grpSp>
          <p:nvGrpSpPr>
            <p:cNvPr id="55" name="Group 54"/>
            <p:cNvGrpSpPr>
              <a:grpSpLocks/>
            </p:cNvGrpSpPr>
            <p:nvPr/>
          </p:nvGrpSpPr>
          <p:grpSpPr bwMode="auto">
            <a:xfrm>
              <a:off x="2824933" y="4853552"/>
              <a:ext cx="1233379" cy="747095"/>
              <a:chOff x="1991" y="3321"/>
              <a:chExt cx="361" cy="231"/>
            </a:xfrm>
            <a:solidFill>
              <a:schemeClr val="bg1"/>
            </a:solidFill>
          </p:grpSpPr>
          <p:sp>
            <p:nvSpPr>
              <p:cNvPr id="126" name="Freeform 125"/>
              <p:cNvSpPr>
                <a:spLocks/>
              </p:cNvSpPr>
              <p:nvPr/>
            </p:nvSpPr>
            <p:spPr bwMode="auto">
              <a:xfrm>
                <a:off x="2274" y="3459"/>
                <a:ext cx="78" cy="93"/>
              </a:xfrm>
              <a:custGeom>
                <a:avLst/>
                <a:gdLst>
                  <a:gd name="T0" fmla="*/ 0 w 16"/>
                  <a:gd name="T1" fmla="*/ 34 h 19"/>
                  <a:gd name="T2" fmla="*/ 5 w 16"/>
                  <a:gd name="T3" fmla="*/ 64 h 19"/>
                  <a:gd name="T4" fmla="*/ 5 w 16"/>
                  <a:gd name="T5" fmla="*/ 78 h 19"/>
                  <a:gd name="T6" fmla="*/ 29 w 16"/>
                  <a:gd name="T7" fmla="*/ 93 h 19"/>
                  <a:gd name="T8" fmla="*/ 39 w 16"/>
                  <a:gd name="T9" fmla="*/ 78 h 19"/>
                  <a:gd name="T10" fmla="*/ 78 w 16"/>
                  <a:gd name="T11" fmla="*/ 54 h 19"/>
                  <a:gd name="T12" fmla="*/ 63 w 16"/>
                  <a:gd name="T13" fmla="*/ 24 h 19"/>
                  <a:gd name="T14" fmla="*/ 15 w 16"/>
                  <a:gd name="T15" fmla="*/ 0 h 19"/>
                  <a:gd name="T16" fmla="*/ 15 w 16"/>
                  <a:gd name="T17" fmla="*/ 24 h 19"/>
                  <a:gd name="T18" fmla="*/ 0 w 16"/>
                  <a:gd name="T19" fmla="*/ 34 h 19"/>
                  <a:gd name="T20" fmla="*/ 0 w 16"/>
                  <a:gd name="T21" fmla="*/ 34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9"/>
                  <a:gd name="T35" fmla="*/ 16 w 16"/>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9">
                    <a:moveTo>
                      <a:pt x="0" y="7"/>
                    </a:moveTo>
                    <a:lnTo>
                      <a:pt x="1" y="13"/>
                    </a:lnTo>
                    <a:lnTo>
                      <a:pt x="1" y="16"/>
                    </a:lnTo>
                    <a:lnTo>
                      <a:pt x="6" y="19"/>
                    </a:lnTo>
                    <a:lnTo>
                      <a:pt x="8" y="16"/>
                    </a:lnTo>
                    <a:lnTo>
                      <a:pt x="16" y="11"/>
                    </a:lnTo>
                    <a:lnTo>
                      <a:pt x="13" y="5"/>
                    </a:lnTo>
                    <a:lnTo>
                      <a:pt x="3" y="0"/>
                    </a:lnTo>
                    <a:lnTo>
                      <a:pt x="3" y="5"/>
                    </a:lnTo>
                    <a:lnTo>
                      <a:pt x="0" y="7"/>
                    </a:lnTo>
                    <a:close/>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127" name="Freeform 126"/>
              <p:cNvSpPr>
                <a:spLocks/>
              </p:cNvSpPr>
              <p:nvPr/>
            </p:nvSpPr>
            <p:spPr bwMode="auto">
              <a:xfrm>
                <a:off x="2235" y="3409"/>
                <a:ext cx="44" cy="29"/>
              </a:xfrm>
              <a:custGeom>
                <a:avLst/>
                <a:gdLst>
                  <a:gd name="T0" fmla="*/ 15 w 9"/>
                  <a:gd name="T1" fmla="*/ 29 h 6"/>
                  <a:gd name="T2" fmla="*/ 39 w 9"/>
                  <a:gd name="T3" fmla="*/ 29 h 6"/>
                  <a:gd name="T4" fmla="*/ 44 w 9"/>
                  <a:gd name="T5" fmla="*/ 15 h 6"/>
                  <a:gd name="T6" fmla="*/ 24 w 9"/>
                  <a:gd name="T7" fmla="*/ 10 h 6"/>
                  <a:gd name="T8" fmla="*/ 15 w 9"/>
                  <a:gd name="T9" fmla="*/ 10 h 6"/>
                  <a:gd name="T10" fmla="*/ 10 w 9"/>
                  <a:gd name="T11" fmla="*/ 0 h 6"/>
                  <a:gd name="T12" fmla="*/ 0 w 9"/>
                  <a:gd name="T13" fmla="*/ 10 h 6"/>
                  <a:gd name="T14" fmla="*/ 10 w 9"/>
                  <a:gd name="T15" fmla="*/ 24 h 6"/>
                  <a:gd name="T16" fmla="*/ 15 w 9"/>
                  <a:gd name="T17" fmla="*/ 29 h 6"/>
                  <a:gd name="T18" fmla="*/ 15 w 9"/>
                  <a:gd name="T19" fmla="*/ 29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6"/>
                  <a:gd name="T32" fmla="*/ 9 w 9"/>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6">
                    <a:moveTo>
                      <a:pt x="3" y="6"/>
                    </a:moveTo>
                    <a:lnTo>
                      <a:pt x="8" y="6"/>
                    </a:lnTo>
                    <a:lnTo>
                      <a:pt x="9" y="3"/>
                    </a:lnTo>
                    <a:lnTo>
                      <a:pt x="5" y="2"/>
                    </a:lnTo>
                    <a:lnTo>
                      <a:pt x="3" y="2"/>
                    </a:lnTo>
                    <a:lnTo>
                      <a:pt x="2" y="0"/>
                    </a:lnTo>
                    <a:lnTo>
                      <a:pt x="0" y="2"/>
                    </a:lnTo>
                    <a:lnTo>
                      <a:pt x="2" y="5"/>
                    </a:lnTo>
                    <a:lnTo>
                      <a:pt x="3" y="6"/>
                    </a:lnTo>
                    <a:close/>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128" name="Freeform 127"/>
              <p:cNvSpPr>
                <a:spLocks/>
              </p:cNvSpPr>
              <p:nvPr/>
            </p:nvSpPr>
            <p:spPr bwMode="auto">
              <a:xfrm>
                <a:off x="2225" y="3438"/>
                <a:ext cx="20" cy="10"/>
              </a:xfrm>
              <a:custGeom>
                <a:avLst/>
                <a:gdLst>
                  <a:gd name="T0" fmla="*/ 0 w 4"/>
                  <a:gd name="T1" fmla="*/ 10 h 2"/>
                  <a:gd name="T2" fmla="*/ 20 w 4"/>
                  <a:gd name="T3" fmla="*/ 0 h 2"/>
                  <a:gd name="T4" fmla="*/ 20 w 4"/>
                  <a:gd name="T5" fmla="*/ 10 h 2"/>
                  <a:gd name="T6" fmla="*/ 0 w 4"/>
                  <a:gd name="T7" fmla="*/ 10 h 2"/>
                  <a:gd name="T8" fmla="*/ 0 w 4"/>
                  <a:gd name="T9" fmla="*/ 10 h 2"/>
                  <a:gd name="T10" fmla="*/ 0 60000 65536"/>
                  <a:gd name="T11" fmla="*/ 0 60000 65536"/>
                  <a:gd name="T12" fmla="*/ 0 60000 65536"/>
                  <a:gd name="T13" fmla="*/ 0 60000 65536"/>
                  <a:gd name="T14" fmla="*/ 0 60000 65536"/>
                  <a:gd name="T15" fmla="*/ 0 w 4"/>
                  <a:gd name="T16" fmla="*/ 0 h 2"/>
                  <a:gd name="T17" fmla="*/ 4 w 4"/>
                  <a:gd name="T18" fmla="*/ 2 h 2"/>
                </a:gdLst>
                <a:ahLst/>
                <a:cxnLst>
                  <a:cxn ang="T10">
                    <a:pos x="T0" y="T1"/>
                  </a:cxn>
                  <a:cxn ang="T11">
                    <a:pos x="T2" y="T3"/>
                  </a:cxn>
                  <a:cxn ang="T12">
                    <a:pos x="T4" y="T5"/>
                  </a:cxn>
                  <a:cxn ang="T13">
                    <a:pos x="T6" y="T7"/>
                  </a:cxn>
                  <a:cxn ang="T14">
                    <a:pos x="T8" y="T9"/>
                  </a:cxn>
                </a:cxnLst>
                <a:rect l="T15" t="T16" r="T17" b="T18"/>
                <a:pathLst>
                  <a:path w="4" h="2">
                    <a:moveTo>
                      <a:pt x="0" y="2"/>
                    </a:moveTo>
                    <a:lnTo>
                      <a:pt x="4" y="0"/>
                    </a:lnTo>
                    <a:lnTo>
                      <a:pt x="4" y="2"/>
                    </a:lnTo>
                    <a:lnTo>
                      <a:pt x="0" y="2"/>
                    </a:lnTo>
                    <a:close/>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129" name="Freeform 128"/>
              <p:cNvSpPr>
                <a:spLocks/>
              </p:cNvSpPr>
              <p:nvPr/>
            </p:nvSpPr>
            <p:spPr bwMode="auto">
              <a:xfrm>
                <a:off x="2211" y="3419"/>
                <a:ext cx="19" cy="14"/>
              </a:xfrm>
              <a:custGeom>
                <a:avLst/>
                <a:gdLst>
                  <a:gd name="T0" fmla="*/ 10 w 4"/>
                  <a:gd name="T1" fmla="*/ 0 h 3"/>
                  <a:gd name="T2" fmla="*/ 10 w 4"/>
                  <a:gd name="T3" fmla="*/ 0 h 3"/>
                  <a:gd name="T4" fmla="*/ 14 w 4"/>
                  <a:gd name="T5" fmla="*/ 0 h 3"/>
                  <a:gd name="T6" fmla="*/ 14 w 4"/>
                  <a:gd name="T7" fmla="*/ 0 h 3"/>
                  <a:gd name="T8" fmla="*/ 14 w 4"/>
                  <a:gd name="T9" fmla="*/ 0 h 3"/>
                  <a:gd name="T10" fmla="*/ 14 w 4"/>
                  <a:gd name="T11" fmla="*/ 5 h 3"/>
                  <a:gd name="T12" fmla="*/ 14 w 4"/>
                  <a:gd name="T13" fmla="*/ 5 h 3"/>
                  <a:gd name="T14" fmla="*/ 14 w 4"/>
                  <a:gd name="T15" fmla="*/ 5 h 3"/>
                  <a:gd name="T16" fmla="*/ 19 w 4"/>
                  <a:gd name="T17" fmla="*/ 5 h 3"/>
                  <a:gd name="T18" fmla="*/ 14 w 4"/>
                  <a:gd name="T19" fmla="*/ 9 h 3"/>
                  <a:gd name="T20" fmla="*/ 14 w 4"/>
                  <a:gd name="T21" fmla="*/ 9 h 3"/>
                  <a:gd name="T22" fmla="*/ 14 w 4"/>
                  <a:gd name="T23" fmla="*/ 9 h 3"/>
                  <a:gd name="T24" fmla="*/ 14 w 4"/>
                  <a:gd name="T25" fmla="*/ 14 h 3"/>
                  <a:gd name="T26" fmla="*/ 14 w 4"/>
                  <a:gd name="T27" fmla="*/ 14 h 3"/>
                  <a:gd name="T28" fmla="*/ 14 w 4"/>
                  <a:gd name="T29" fmla="*/ 14 h 3"/>
                  <a:gd name="T30" fmla="*/ 10 w 4"/>
                  <a:gd name="T31" fmla="*/ 14 h 3"/>
                  <a:gd name="T32" fmla="*/ 10 w 4"/>
                  <a:gd name="T33" fmla="*/ 14 h 3"/>
                  <a:gd name="T34" fmla="*/ 10 w 4"/>
                  <a:gd name="T35" fmla="*/ 14 h 3"/>
                  <a:gd name="T36" fmla="*/ 5 w 4"/>
                  <a:gd name="T37" fmla="*/ 14 h 3"/>
                  <a:gd name="T38" fmla="*/ 5 w 4"/>
                  <a:gd name="T39" fmla="*/ 14 h 3"/>
                  <a:gd name="T40" fmla="*/ 5 w 4"/>
                  <a:gd name="T41" fmla="*/ 14 h 3"/>
                  <a:gd name="T42" fmla="*/ 5 w 4"/>
                  <a:gd name="T43" fmla="*/ 9 h 3"/>
                  <a:gd name="T44" fmla="*/ 0 w 4"/>
                  <a:gd name="T45" fmla="*/ 9 h 3"/>
                  <a:gd name="T46" fmla="*/ 0 w 4"/>
                  <a:gd name="T47" fmla="*/ 9 h 3"/>
                  <a:gd name="T48" fmla="*/ 0 w 4"/>
                  <a:gd name="T49" fmla="*/ 5 h 3"/>
                  <a:gd name="T50" fmla="*/ 0 w 4"/>
                  <a:gd name="T51" fmla="*/ 5 h 3"/>
                  <a:gd name="T52" fmla="*/ 0 w 4"/>
                  <a:gd name="T53" fmla="*/ 5 h 3"/>
                  <a:gd name="T54" fmla="*/ 5 w 4"/>
                  <a:gd name="T55" fmla="*/ 5 h 3"/>
                  <a:gd name="T56" fmla="*/ 5 w 4"/>
                  <a:gd name="T57" fmla="*/ 0 h 3"/>
                  <a:gd name="T58" fmla="*/ 5 w 4"/>
                  <a:gd name="T59" fmla="*/ 0 h 3"/>
                  <a:gd name="T60" fmla="*/ 5 w 4"/>
                  <a:gd name="T61" fmla="*/ 0 h 3"/>
                  <a:gd name="T62" fmla="*/ 10 w 4"/>
                  <a:gd name="T63" fmla="*/ 0 h 3"/>
                  <a:gd name="T64" fmla="*/ 10 w 4"/>
                  <a:gd name="T65" fmla="*/ 0 h 3"/>
                  <a:gd name="T66" fmla="*/ 10 w 4"/>
                  <a:gd name="T67" fmla="*/ 0 h 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
                  <a:gd name="T103" fmla="*/ 0 h 3"/>
                  <a:gd name="T104" fmla="*/ 4 w 4"/>
                  <a:gd name="T105" fmla="*/ 3 h 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 h="3">
                    <a:moveTo>
                      <a:pt x="2" y="0"/>
                    </a:moveTo>
                    <a:lnTo>
                      <a:pt x="2" y="0"/>
                    </a:lnTo>
                    <a:lnTo>
                      <a:pt x="3" y="0"/>
                    </a:lnTo>
                    <a:lnTo>
                      <a:pt x="3" y="1"/>
                    </a:lnTo>
                    <a:lnTo>
                      <a:pt x="4" y="1"/>
                    </a:lnTo>
                    <a:lnTo>
                      <a:pt x="3" y="2"/>
                    </a:lnTo>
                    <a:lnTo>
                      <a:pt x="3" y="3"/>
                    </a:lnTo>
                    <a:lnTo>
                      <a:pt x="2" y="3"/>
                    </a:lnTo>
                    <a:lnTo>
                      <a:pt x="1" y="3"/>
                    </a:lnTo>
                    <a:lnTo>
                      <a:pt x="1" y="2"/>
                    </a:lnTo>
                    <a:lnTo>
                      <a:pt x="0" y="2"/>
                    </a:lnTo>
                    <a:lnTo>
                      <a:pt x="0" y="1"/>
                    </a:lnTo>
                    <a:lnTo>
                      <a:pt x="1" y="1"/>
                    </a:lnTo>
                    <a:lnTo>
                      <a:pt x="1" y="0"/>
                    </a:lnTo>
                    <a:lnTo>
                      <a:pt x="2" y="0"/>
                    </a:lnTo>
                    <a:close/>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130" name="Freeform 129"/>
              <p:cNvSpPr>
                <a:spLocks/>
              </p:cNvSpPr>
              <p:nvPr/>
            </p:nvSpPr>
            <p:spPr bwMode="auto">
              <a:xfrm>
                <a:off x="2186" y="3394"/>
                <a:ext cx="39" cy="15"/>
              </a:xfrm>
              <a:custGeom>
                <a:avLst/>
                <a:gdLst>
                  <a:gd name="T0" fmla="*/ 0 w 8"/>
                  <a:gd name="T1" fmla="*/ 15 h 3"/>
                  <a:gd name="T2" fmla="*/ 34 w 8"/>
                  <a:gd name="T3" fmla="*/ 15 h 3"/>
                  <a:gd name="T4" fmla="*/ 39 w 8"/>
                  <a:gd name="T5" fmla="*/ 0 h 3"/>
                  <a:gd name="T6" fmla="*/ 10 w 8"/>
                  <a:gd name="T7" fmla="*/ 0 h 3"/>
                  <a:gd name="T8" fmla="*/ 0 w 8"/>
                  <a:gd name="T9" fmla="*/ 15 h 3"/>
                  <a:gd name="T10" fmla="*/ 0 w 8"/>
                  <a:gd name="T11" fmla="*/ 15 h 3"/>
                  <a:gd name="T12" fmla="*/ 0 60000 65536"/>
                  <a:gd name="T13" fmla="*/ 0 60000 65536"/>
                  <a:gd name="T14" fmla="*/ 0 60000 65536"/>
                  <a:gd name="T15" fmla="*/ 0 60000 65536"/>
                  <a:gd name="T16" fmla="*/ 0 60000 65536"/>
                  <a:gd name="T17" fmla="*/ 0 60000 65536"/>
                  <a:gd name="T18" fmla="*/ 0 w 8"/>
                  <a:gd name="T19" fmla="*/ 0 h 3"/>
                  <a:gd name="T20" fmla="*/ 8 w 8"/>
                  <a:gd name="T21" fmla="*/ 3 h 3"/>
                </a:gdLst>
                <a:ahLst/>
                <a:cxnLst>
                  <a:cxn ang="T12">
                    <a:pos x="T0" y="T1"/>
                  </a:cxn>
                  <a:cxn ang="T13">
                    <a:pos x="T2" y="T3"/>
                  </a:cxn>
                  <a:cxn ang="T14">
                    <a:pos x="T4" y="T5"/>
                  </a:cxn>
                  <a:cxn ang="T15">
                    <a:pos x="T6" y="T7"/>
                  </a:cxn>
                  <a:cxn ang="T16">
                    <a:pos x="T8" y="T9"/>
                  </a:cxn>
                  <a:cxn ang="T17">
                    <a:pos x="T10" y="T11"/>
                  </a:cxn>
                </a:cxnLst>
                <a:rect l="T18" t="T19" r="T20" b="T21"/>
                <a:pathLst>
                  <a:path w="8" h="3">
                    <a:moveTo>
                      <a:pt x="0" y="3"/>
                    </a:moveTo>
                    <a:lnTo>
                      <a:pt x="7" y="3"/>
                    </a:lnTo>
                    <a:lnTo>
                      <a:pt x="8" y="0"/>
                    </a:lnTo>
                    <a:lnTo>
                      <a:pt x="2" y="0"/>
                    </a:lnTo>
                    <a:lnTo>
                      <a:pt x="0" y="3"/>
                    </a:lnTo>
                    <a:close/>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131" name="Freeform 130"/>
              <p:cNvSpPr>
                <a:spLocks/>
              </p:cNvSpPr>
              <p:nvPr/>
            </p:nvSpPr>
            <p:spPr bwMode="auto">
              <a:xfrm>
                <a:off x="2026" y="3321"/>
                <a:ext cx="38" cy="24"/>
              </a:xfrm>
              <a:custGeom>
                <a:avLst/>
                <a:gdLst>
                  <a:gd name="T0" fmla="*/ 0 w 8"/>
                  <a:gd name="T1" fmla="*/ 19 h 5"/>
                  <a:gd name="T2" fmla="*/ 14 w 8"/>
                  <a:gd name="T3" fmla="*/ 24 h 5"/>
                  <a:gd name="T4" fmla="*/ 28 w 8"/>
                  <a:gd name="T5" fmla="*/ 24 h 5"/>
                  <a:gd name="T6" fmla="*/ 38 w 8"/>
                  <a:gd name="T7" fmla="*/ 10 h 5"/>
                  <a:gd name="T8" fmla="*/ 24 w 8"/>
                  <a:gd name="T9" fmla="*/ 0 h 5"/>
                  <a:gd name="T10" fmla="*/ 5 w 8"/>
                  <a:gd name="T11" fmla="*/ 10 h 5"/>
                  <a:gd name="T12" fmla="*/ 0 w 8"/>
                  <a:gd name="T13" fmla="*/ 19 h 5"/>
                  <a:gd name="T14" fmla="*/ 0 w 8"/>
                  <a:gd name="T15" fmla="*/ 19 h 5"/>
                  <a:gd name="T16" fmla="*/ 0 60000 65536"/>
                  <a:gd name="T17" fmla="*/ 0 60000 65536"/>
                  <a:gd name="T18" fmla="*/ 0 60000 65536"/>
                  <a:gd name="T19" fmla="*/ 0 60000 65536"/>
                  <a:gd name="T20" fmla="*/ 0 60000 65536"/>
                  <a:gd name="T21" fmla="*/ 0 60000 65536"/>
                  <a:gd name="T22" fmla="*/ 0 60000 65536"/>
                  <a:gd name="T23" fmla="*/ 0 60000 65536"/>
                  <a:gd name="T24" fmla="*/ 0 w 8"/>
                  <a:gd name="T25" fmla="*/ 0 h 5"/>
                  <a:gd name="T26" fmla="*/ 8 w 8"/>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 h="5">
                    <a:moveTo>
                      <a:pt x="0" y="4"/>
                    </a:moveTo>
                    <a:lnTo>
                      <a:pt x="3" y="5"/>
                    </a:lnTo>
                    <a:lnTo>
                      <a:pt x="6" y="5"/>
                    </a:lnTo>
                    <a:lnTo>
                      <a:pt x="8" y="2"/>
                    </a:lnTo>
                    <a:lnTo>
                      <a:pt x="5" y="0"/>
                    </a:lnTo>
                    <a:lnTo>
                      <a:pt x="1" y="2"/>
                    </a:lnTo>
                    <a:lnTo>
                      <a:pt x="0" y="4"/>
                    </a:lnTo>
                    <a:close/>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132" name="Freeform 131"/>
              <p:cNvSpPr>
                <a:spLocks/>
              </p:cNvSpPr>
              <p:nvPr/>
            </p:nvSpPr>
            <p:spPr bwMode="auto">
              <a:xfrm>
                <a:off x="1991" y="3321"/>
                <a:ext cx="20" cy="24"/>
              </a:xfrm>
              <a:custGeom>
                <a:avLst/>
                <a:gdLst>
                  <a:gd name="T0" fmla="*/ 0 w 4"/>
                  <a:gd name="T1" fmla="*/ 24 h 5"/>
                  <a:gd name="T2" fmla="*/ 20 w 4"/>
                  <a:gd name="T3" fmla="*/ 10 h 5"/>
                  <a:gd name="T4" fmla="*/ 20 w 4"/>
                  <a:gd name="T5" fmla="*/ 0 h 5"/>
                  <a:gd name="T6" fmla="*/ 0 w 4"/>
                  <a:gd name="T7" fmla="*/ 19 h 5"/>
                  <a:gd name="T8" fmla="*/ 0 w 4"/>
                  <a:gd name="T9" fmla="*/ 24 h 5"/>
                  <a:gd name="T10" fmla="*/ 0 w 4"/>
                  <a:gd name="T11" fmla="*/ 24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0" y="5"/>
                    </a:moveTo>
                    <a:lnTo>
                      <a:pt x="4" y="2"/>
                    </a:lnTo>
                    <a:lnTo>
                      <a:pt x="4" y="0"/>
                    </a:lnTo>
                    <a:lnTo>
                      <a:pt x="0" y="4"/>
                    </a:lnTo>
                    <a:lnTo>
                      <a:pt x="0" y="5"/>
                    </a:lnTo>
                    <a:close/>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sp>
            <p:nvSpPr>
              <p:cNvPr id="133" name="Freeform 132"/>
              <p:cNvSpPr>
                <a:spLocks/>
              </p:cNvSpPr>
              <p:nvPr/>
            </p:nvSpPr>
            <p:spPr bwMode="auto">
              <a:xfrm>
                <a:off x="2128" y="3360"/>
                <a:ext cx="39" cy="34"/>
              </a:xfrm>
              <a:custGeom>
                <a:avLst/>
                <a:gdLst>
                  <a:gd name="T0" fmla="*/ 15 w 8"/>
                  <a:gd name="T1" fmla="*/ 34 h 7"/>
                  <a:gd name="T2" fmla="*/ 39 w 8"/>
                  <a:gd name="T3" fmla="*/ 34 h 7"/>
                  <a:gd name="T4" fmla="*/ 39 w 8"/>
                  <a:gd name="T5" fmla="*/ 19 h 7"/>
                  <a:gd name="T6" fmla="*/ 20 w 8"/>
                  <a:gd name="T7" fmla="*/ 0 h 7"/>
                  <a:gd name="T8" fmla="*/ 0 w 8"/>
                  <a:gd name="T9" fmla="*/ 10 h 7"/>
                  <a:gd name="T10" fmla="*/ 15 w 8"/>
                  <a:gd name="T11" fmla="*/ 34 h 7"/>
                  <a:gd name="T12" fmla="*/ 15 w 8"/>
                  <a:gd name="T13" fmla="*/ 34 h 7"/>
                  <a:gd name="T14" fmla="*/ 0 60000 65536"/>
                  <a:gd name="T15" fmla="*/ 0 60000 65536"/>
                  <a:gd name="T16" fmla="*/ 0 60000 65536"/>
                  <a:gd name="T17" fmla="*/ 0 60000 65536"/>
                  <a:gd name="T18" fmla="*/ 0 60000 65536"/>
                  <a:gd name="T19" fmla="*/ 0 60000 65536"/>
                  <a:gd name="T20" fmla="*/ 0 60000 65536"/>
                  <a:gd name="T21" fmla="*/ 0 w 8"/>
                  <a:gd name="T22" fmla="*/ 0 h 7"/>
                  <a:gd name="T23" fmla="*/ 8 w 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7">
                    <a:moveTo>
                      <a:pt x="3" y="7"/>
                    </a:moveTo>
                    <a:lnTo>
                      <a:pt x="8" y="7"/>
                    </a:lnTo>
                    <a:lnTo>
                      <a:pt x="8" y="4"/>
                    </a:lnTo>
                    <a:lnTo>
                      <a:pt x="4" y="0"/>
                    </a:lnTo>
                    <a:lnTo>
                      <a:pt x="0" y="2"/>
                    </a:lnTo>
                    <a:lnTo>
                      <a:pt x="3" y="7"/>
                    </a:lnTo>
                    <a:close/>
                  </a:path>
                </a:pathLst>
              </a:custGeom>
              <a:grpFill/>
              <a:ln w="12700" cmpd="sng">
                <a:solidFill>
                  <a:schemeClr val="tx1"/>
                </a:solidFill>
                <a:prstDash val="solid"/>
                <a:round/>
                <a:headEnd/>
                <a:tailEnd/>
              </a:ln>
            </p:spPr>
            <p:txBody>
              <a:bodyPr>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mn-lt"/>
                  <a:ea typeface="+mn-ea"/>
                  <a:cs typeface="+mn-cs"/>
                </a:endParaRPr>
              </a:p>
            </p:txBody>
          </p:sp>
        </p:grpSp>
        <p:sp>
          <p:nvSpPr>
            <p:cNvPr id="56" name="Oval 55"/>
            <p:cNvSpPr/>
            <p:nvPr/>
          </p:nvSpPr>
          <p:spPr>
            <a:xfrm>
              <a:off x="7559084" y="2716631"/>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7" name="Oval 56"/>
            <p:cNvSpPr/>
            <p:nvPr/>
          </p:nvSpPr>
          <p:spPr>
            <a:xfrm>
              <a:off x="7162800" y="2725738"/>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8" name="Oval 57"/>
            <p:cNvSpPr/>
            <p:nvPr/>
          </p:nvSpPr>
          <p:spPr>
            <a:xfrm>
              <a:off x="7534682" y="3859896"/>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9" name="Oval 58"/>
            <p:cNvSpPr/>
            <p:nvPr/>
          </p:nvSpPr>
          <p:spPr>
            <a:xfrm>
              <a:off x="2133826" y="3317290"/>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0" name="Oval 59"/>
            <p:cNvSpPr/>
            <p:nvPr/>
          </p:nvSpPr>
          <p:spPr>
            <a:xfrm>
              <a:off x="7810907" y="3592931"/>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1" name="Oval 60"/>
            <p:cNvSpPr/>
            <p:nvPr/>
          </p:nvSpPr>
          <p:spPr>
            <a:xfrm>
              <a:off x="1793875" y="2895015"/>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2" name="Oval 61"/>
            <p:cNvSpPr/>
            <p:nvPr/>
          </p:nvSpPr>
          <p:spPr>
            <a:xfrm>
              <a:off x="1766113" y="3032710"/>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3" name="Oval 62"/>
            <p:cNvSpPr/>
            <p:nvPr/>
          </p:nvSpPr>
          <p:spPr>
            <a:xfrm>
              <a:off x="6266859" y="2716630"/>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4" name="Oval 63"/>
            <p:cNvSpPr/>
            <p:nvPr/>
          </p:nvSpPr>
          <p:spPr>
            <a:xfrm>
              <a:off x="7118757" y="4056063"/>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5" name="Oval 64"/>
            <p:cNvSpPr/>
            <p:nvPr/>
          </p:nvSpPr>
          <p:spPr>
            <a:xfrm>
              <a:off x="7696789" y="3524083"/>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p>
          </p:txBody>
        </p:sp>
        <p:sp>
          <p:nvSpPr>
            <p:cNvPr id="66" name="Oval 65"/>
            <p:cNvSpPr/>
            <p:nvPr/>
          </p:nvSpPr>
          <p:spPr>
            <a:xfrm>
              <a:off x="7011397" y="2854326"/>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7" name="Oval 66"/>
            <p:cNvSpPr/>
            <p:nvPr/>
          </p:nvSpPr>
          <p:spPr>
            <a:xfrm>
              <a:off x="6383745" y="2638426"/>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8" name="Oval 67"/>
            <p:cNvSpPr/>
            <p:nvPr/>
          </p:nvSpPr>
          <p:spPr>
            <a:xfrm>
              <a:off x="6688137" y="2963863"/>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9" name="Oval 68"/>
            <p:cNvSpPr/>
            <p:nvPr/>
          </p:nvSpPr>
          <p:spPr>
            <a:xfrm>
              <a:off x="7750582" y="5138131"/>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0" name="Oval 69"/>
            <p:cNvSpPr/>
            <p:nvPr/>
          </p:nvSpPr>
          <p:spPr>
            <a:xfrm>
              <a:off x="7977595" y="2244726"/>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1" name="Oval 70"/>
            <p:cNvSpPr/>
            <p:nvPr/>
          </p:nvSpPr>
          <p:spPr>
            <a:xfrm>
              <a:off x="8284572" y="2489201"/>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2" name="Oval 71"/>
            <p:cNvSpPr/>
            <p:nvPr/>
          </p:nvSpPr>
          <p:spPr>
            <a:xfrm>
              <a:off x="1834966" y="3217863"/>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3" name="Oval 72"/>
            <p:cNvSpPr/>
            <p:nvPr/>
          </p:nvSpPr>
          <p:spPr>
            <a:xfrm>
              <a:off x="2064973" y="3614153"/>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4" name="Oval 73"/>
            <p:cNvSpPr/>
            <p:nvPr/>
          </p:nvSpPr>
          <p:spPr>
            <a:xfrm>
              <a:off x="7045471" y="2460626"/>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5" name="Oval 74"/>
            <p:cNvSpPr/>
            <p:nvPr/>
          </p:nvSpPr>
          <p:spPr>
            <a:xfrm>
              <a:off x="6177370" y="2322931"/>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6" name="Oval 75"/>
            <p:cNvSpPr/>
            <p:nvPr/>
          </p:nvSpPr>
          <p:spPr>
            <a:xfrm>
              <a:off x="3292979" y="2895015"/>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7" name="Oval 76"/>
            <p:cNvSpPr/>
            <p:nvPr/>
          </p:nvSpPr>
          <p:spPr>
            <a:xfrm>
              <a:off x="7879759" y="3455236"/>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8" name="Oval 77"/>
            <p:cNvSpPr/>
            <p:nvPr/>
          </p:nvSpPr>
          <p:spPr>
            <a:xfrm>
              <a:off x="8401457" y="2234031"/>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9" name="Oval 78"/>
            <p:cNvSpPr/>
            <p:nvPr/>
          </p:nvSpPr>
          <p:spPr>
            <a:xfrm>
              <a:off x="5510212" y="4734510"/>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0" name="Oval 79"/>
            <p:cNvSpPr/>
            <p:nvPr/>
          </p:nvSpPr>
          <p:spPr>
            <a:xfrm>
              <a:off x="8193495" y="2676943"/>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1" name="Oval 80"/>
            <p:cNvSpPr/>
            <p:nvPr/>
          </p:nvSpPr>
          <p:spPr>
            <a:xfrm>
              <a:off x="8269287" y="2794585"/>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2" name="Oval 81"/>
            <p:cNvSpPr/>
            <p:nvPr/>
          </p:nvSpPr>
          <p:spPr>
            <a:xfrm>
              <a:off x="8401457" y="2578936"/>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3" name="Oval 82"/>
            <p:cNvSpPr/>
            <p:nvPr/>
          </p:nvSpPr>
          <p:spPr>
            <a:xfrm>
              <a:off x="7084422" y="2933115"/>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4" name="Oval 83"/>
            <p:cNvSpPr/>
            <p:nvPr/>
          </p:nvSpPr>
          <p:spPr>
            <a:xfrm>
              <a:off x="7153275" y="4182478"/>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5" name="Oval 84"/>
            <p:cNvSpPr/>
            <p:nvPr/>
          </p:nvSpPr>
          <p:spPr>
            <a:xfrm>
              <a:off x="8569325" y="2175878"/>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6" name="Oval 85"/>
            <p:cNvSpPr/>
            <p:nvPr/>
          </p:nvSpPr>
          <p:spPr>
            <a:xfrm>
              <a:off x="5321707" y="4527968"/>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7" name="Oval 86"/>
            <p:cNvSpPr/>
            <p:nvPr/>
          </p:nvSpPr>
          <p:spPr>
            <a:xfrm>
              <a:off x="5274672" y="3217862"/>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8" name="Oval 87"/>
            <p:cNvSpPr/>
            <p:nvPr/>
          </p:nvSpPr>
          <p:spPr>
            <a:xfrm>
              <a:off x="6245225" y="3080167"/>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9" name="Oval 88"/>
            <p:cNvSpPr/>
            <p:nvPr/>
          </p:nvSpPr>
          <p:spPr>
            <a:xfrm>
              <a:off x="3292979" y="5000436"/>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0" name="Oval 89"/>
            <p:cNvSpPr/>
            <p:nvPr/>
          </p:nvSpPr>
          <p:spPr>
            <a:xfrm>
              <a:off x="7516812" y="4665663"/>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1" name="Oval 90"/>
            <p:cNvSpPr/>
            <p:nvPr/>
          </p:nvSpPr>
          <p:spPr>
            <a:xfrm>
              <a:off x="1793875" y="2785478"/>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2" name="Oval 91"/>
            <p:cNvSpPr/>
            <p:nvPr/>
          </p:nvSpPr>
          <p:spPr>
            <a:xfrm>
              <a:off x="1902594" y="2854326"/>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3" name="Oval 92"/>
            <p:cNvSpPr/>
            <p:nvPr/>
          </p:nvSpPr>
          <p:spPr>
            <a:xfrm>
              <a:off x="1543637" y="4558131"/>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4" name="Oval 93"/>
            <p:cNvSpPr/>
            <p:nvPr/>
          </p:nvSpPr>
          <p:spPr>
            <a:xfrm>
              <a:off x="4251732" y="3149015"/>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5" name="Oval 94"/>
            <p:cNvSpPr/>
            <p:nvPr/>
          </p:nvSpPr>
          <p:spPr>
            <a:xfrm>
              <a:off x="2271531" y="1395831"/>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6" name="Oval 95"/>
            <p:cNvSpPr/>
            <p:nvPr/>
          </p:nvSpPr>
          <p:spPr>
            <a:xfrm>
              <a:off x="2202678" y="3641726"/>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7" name="Oval 96"/>
            <p:cNvSpPr/>
            <p:nvPr/>
          </p:nvSpPr>
          <p:spPr>
            <a:xfrm>
              <a:off x="5886857" y="3317290"/>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8" name="Oval 97"/>
            <p:cNvSpPr/>
            <p:nvPr/>
          </p:nvSpPr>
          <p:spPr>
            <a:xfrm>
              <a:off x="5621337" y="3229393"/>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9" name="Oval 98"/>
            <p:cNvSpPr/>
            <p:nvPr/>
          </p:nvSpPr>
          <p:spPr>
            <a:xfrm>
              <a:off x="6907766" y="2472838"/>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00" name="Oval 99"/>
            <p:cNvSpPr/>
            <p:nvPr/>
          </p:nvSpPr>
          <p:spPr>
            <a:xfrm>
              <a:off x="8087722" y="2991853"/>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01" name="Oval 100"/>
            <p:cNvSpPr/>
            <p:nvPr/>
          </p:nvSpPr>
          <p:spPr>
            <a:xfrm>
              <a:off x="6846297" y="3336340"/>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02" name="Oval 101"/>
            <p:cNvSpPr/>
            <p:nvPr/>
          </p:nvSpPr>
          <p:spPr>
            <a:xfrm>
              <a:off x="7977595" y="3032710"/>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03" name="Oval 102"/>
            <p:cNvSpPr/>
            <p:nvPr/>
          </p:nvSpPr>
          <p:spPr>
            <a:xfrm>
              <a:off x="1971446" y="3514140"/>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04" name="Oval 103"/>
            <p:cNvSpPr/>
            <p:nvPr/>
          </p:nvSpPr>
          <p:spPr>
            <a:xfrm>
              <a:off x="7604349" y="3198645"/>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05" name="Oval 104"/>
            <p:cNvSpPr/>
            <p:nvPr/>
          </p:nvSpPr>
          <p:spPr>
            <a:xfrm>
              <a:off x="5951945" y="4559301"/>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06" name="Oval 105"/>
            <p:cNvSpPr/>
            <p:nvPr/>
          </p:nvSpPr>
          <p:spPr>
            <a:xfrm>
              <a:off x="8525282" y="5000436"/>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07" name="Oval 106"/>
            <p:cNvSpPr/>
            <p:nvPr/>
          </p:nvSpPr>
          <p:spPr>
            <a:xfrm>
              <a:off x="8087722" y="3129548"/>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08" name="Oval 107"/>
            <p:cNvSpPr/>
            <p:nvPr/>
          </p:nvSpPr>
          <p:spPr>
            <a:xfrm>
              <a:off x="6748870" y="3602873"/>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09" name="Oval 108"/>
            <p:cNvSpPr/>
            <p:nvPr/>
          </p:nvSpPr>
          <p:spPr>
            <a:xfrm>
              <a:off x="8638177" y="5101625"/>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0" name="Oval 109"/>
            <p:cNvSpPr/>
            <p:nvPr/>
          </p:nvSpPr>
          <p:spPr>
            <a:xfrm>
              <a:off x="5015884" y="3215883"/>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1" name="Oval 110"/>
            <p:cNvSpPr/>
            <p:nvPr/>
          </p:nvSpPr>
          <p:spPr>
            <a:xfrm>
              <a:off x="5174513" y="2826168"/>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2" name="Oval 111"/>
            <p:cNvSpPr/>
            <p:nvPr/>
          </p:nvSpPr>
          <p:spPr>
            <a:xfrm>
              <a:off x="7742054" y="3367088"/>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3" name="Oval 112"/>
            <p:cNvSpPr/>
            <p:nvPr/>
          </p:nvSpPr>
          <p:spPr>
            <a:xfrm>
              <a:off x="2307845" y="3740568"/>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4" name="Oval 113"/>
            <p:cNvSpPr/>
            <p:nvPr/>
          </p:nvSpPr>
          <p:spPr>
            <a:xfrm>
              <a:off x="5351462" y="4793449"/>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5" name="Oval 114"/>
            <p:cNvSpPr/>
            <p:nvPr/>
          </p:nvSpPr>
          <p:spPr>
            <a:xfrm>
              <a:off x="8422277" y="2362201"/>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6" name="Oval 115"/>
            <p:cNvSpPr/>
            <p:nvPr/>
          </p:nvSpPr>
          <p:spPr>
            <a:xfrm>
              <a:off x="6619284" y="4193758"/>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7" name="Oval 116"/>
            <p:cNvSpPr/>
            <p:nvPr/>
          </p:nvSpPr>
          <p:spPr>
            <a:xfrm>
              <a:off x="5174513" y="3740568"/>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8" name="Oval 117"/>
            <p:cNvSpPr/>
            <p:nvPr/>
          </p:nvSpPr>
          <p:spPr>
            <a:xfrm>
              <a:off x="3054350" y="3928744"/>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9" name="Oval 118"/>
            <p:cNvSpPr/>
            <p:nvPr/>
          </p:nvSpPr>
          <p:spPr>
            <a:xfrm>
              <a:off x="3155274" y="4105693"/>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20" name="Oval 119"/>
            <p:cNvSpPr/>
            <p:nvPr/>
          </p:nvSpPr>
          <p:spPr>
            <a:xfrm>
              <a:off x="7534682" y="2391778"/>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21" name="Oval 120"/>
            <p:cNvSpPr/>
            <p:nvPr/>
          </p:nvSpPr>
          <p:spPr>
            <a:xfrm>
              <a:off x="8183970" y="2163763"/>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22" name="Oval 121"/>
            <p:cNvSpPr/>
            <p:nvPr/>
          </p:nvSpPr>
          <p:spPr>
            <a:xfrm>
              <a:off x="6565370" y="2843102"/>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23" name="Oval 122"/>
            <p:cNvSpPr/>
            <p:nvPr/>
          </p:nvSpPr>
          <p:spPr>
            <a:xfrm>
              <a:off x="5174513" y="4174540"/>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24" name="Oval 123"/>
            <p:cNvSpPr/>
            <p:nvPr/>
          </p:nvSpPr>
          <p:spPr>
            <a:xfrm>
              <a:off x="7765641" y="2244725"/>
              <a:ext cx="137705" cy="13769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25" name="Oval 124"/>
            <p:cNvSpPr/>
            <p:nvPr/>
          </p:nvSpPr>
          <p:spPr>
            <a:xfrm>
              <a:off x="8193495" y="2262188"/>
              <a:ext cx="137705" cy="137695"/>
            </a:xfrm>
            <a:prstGeom prst="ellipse">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grpSp>
      <p:pic>
        <p:nvPicPr>
          <p:cNvPr id="149" name="Picture 148" descr="IGUtah.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793" y="699034"/>
            <a:ext cx="1189196" cy="1786586"/>
          </a:xfrm>
          <a:prstGeom prst="rect">
            <a:avLst/>
          </a:prstGeom>
        </p:spPr>
      </p:pic>
      <p:pic>
        <p:nvPicPr>
          <p:cNvPr id="150" name="Picture 149" descr="ExoBB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5384" y="699034"/>
            <a:ext cx="1327391" cy="1769854"/>
          </a:xfrm>
          <a:prstGeom prst="rect">
            <a:avLst/>
          </a:prstGeom>
        </p:spPr>
      </p:pic>
      <p:cxnSp>
        <p:nvCxnSpPr>
          <p:cNvPr id="151" name="Straight Connector 150"/>
          <p:cNvCxnSpPr>
            <a:endCxn id="76" idx="0"/>
          </p:cNvCxnSpPr>
          <p:nvPr/>
        </p:nvCxnSpPr>
        <p:spPr>
          <a:xfrm>
            <a:off x="5925548" y="2645943"/>
            <a:ext cx="182703" cy="73889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flipH="1">
            <a:off x="8148387" y="1899046"/>
            <a:ext cx="32575" cy="160737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5423622" y="201140"/>
            <a:ext cx="1218367" cy="523220"/>
          </a:xfrm>
          <a:prstGeom prst="rect">
            <a:avLst/>
          </a:prstGeom>
          <a:noFill/>
        </p:spPr>
        <p:txBody>
          <a:bodyPr wrap="square" rtlCol="0">
            <a:spAutoFit/>
          </a:bodyPr>
          <a:lstStyle/>
          <a:p>
            <a:pPr algn="ctr"/>
            <a:r>
              <a:rPr lang="en-US" sz="1400" b="1" dirty="0" err="1" smtClean="0"/>
              <a:t>InstaGENI</a:t>
            </a:r>
            <a:r>
              <a:rPr lang="en-US" sz="1400" b="1" dirty="0" smtClean="0"/>
              <a:t> Rack</a:t>
            </a:r>
            <a:endParaRPr lang="en-US" sz="1400" b="1" dirty="0"/>
          </a:p>
        </p:txBody>
      </p:sp>
      <p:sp>
        <p:nvSpPr>
          <p:cNvPr id="154" name="TextBox 153"/>
          <p:cNvSpPr txBox="1"/>
          <p:nvPr/>
        </p:nvSpPr>
        <p:spPr>
          <a:xfrm>
            <a:off x="7455384" y="201140"/>
            <a:ext cx="1303592" cy="523220"/>
          </a:xfrm>
          <a:prstGeom prst="rect">
            <a:avLst/>
          </a:prstGeom>
          <a:noFill/>
        </p:spPr>
        <p:txBody>
          <a:bodyPr wrap="square" rtlCol="0">
            <a:spAutoFit/>
          </a:bodyPr>
          <a:lstStyle/>
          <a:p>
            <a:pPr algn="ctr"/>
            <a:r>
              <a:rPr lang="en-US" sz="1400" b="1" dirty="0" err="1" smtClean="0"/>
              <a:t>ExoGENI</a:t>
            </a:r>
            <a:r>
              <a:rPr lang="en-US" sz="1400" b="1" dirty="0" smtClean="0"/>
              <a:t> Rack</a:t>
            </a:r>
            <a:endParaRPr lang="en-US" sz="1400" b="1" dirty="0"/>
          </a:p>
        </p:txBody>
      </p:sp>
      <p:pic>
        <p:nvPicPr>
          <p:cNvPr id="155" name="Picture 154"/>
          <p:cNvPicPr>
            <a:picLocks noChangeAspect="1"/>
          </p:cNvPicPr>
          <p:nvPr/>
        </p:nvPicPr>
        <p:blipFill>
          <a:blip r:embed="rId4"/>
          <a:stretch>
            <a:fillRect/>
          </a:stretch>
        </p:blipFill>
        <p:spPr>
          <a:xfrm>
            <a:off x="5212857" y="1958561"/>
            <a:ext cx="841735" cy="779957"/>
          </a:xfrm>
          <a:prstGeom prst="rect">
            <a:avLst/>
          </a:prstGeom>
        </p:spPr>
      </p:pic>
      <p:grpSp>
        <p:nvGrpSpPr>
          <p:cNvPr id="156" name="Group 155"/>
          <p:cNvGrpSpPr/>
          <p:nvPr/>
        </p:nvGrpSpPr>
        <p:grpSpPr>
          <a:xfrm>
            <a:off x="8150192" y="1936135"/>
            <a:ext cx="756160" cy="774824"/>
            <a:chOff x="8693573" y="768047"/>
            <a:chExt cx="471594" cy="474738"/>
          </a:xfrm>
        </p:grpSpPr>
        <p:sp>
          <p:nvSpPr>
            <p:cNvPr id="157" name="Rectangle 156"/>
            <p:cNvSpPr/>
            <p:nvPr/>
          </p:nvSpPr>
          <p:spPr>
            <a:xfrm>
              <a:off x="8693573" y="768047"/>
              <a:ext cx="471594" cy="474738"/>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a:solidFill>
                  <a:srgbClr val="FFFFFF"/>
                </a:solidFill>
              </a:endParaRPr>
            </a:p>
          </p:txBody>
        </p:sp>
        <p:pic>
          <p:nvPicPr>
            <p:cNvPr id="158" name="Picture 157"/>
            <p:cNvPicPr>
              <a:picLocks noChangeAspect="1"/>
            </p:cNvPicPr>
            <p:nvPr/>
          </p:nvPicPr>
          <p:blipFill>
            <a:blip r:embed="rId5"/>
            <a:stretch>
              <a:fillRect/>
            </a:stretch>
          </p:blipFill>
          <p:spPr>
            <a:xfrm>
              <a:off x="8693573" y="768047"/>
              <a:ext cx="471594" cy="474738"/>
            </a:xfrm>
            <a:prstGeom prst="rect">
              <a:avLst/>
            </a:prstGeom>
            <a:ln w="57150" cmpd="sng">
              <a:noFill/>
            </a:ln>
          </p:spPr>
        </p:pic>
      </p:grpSp>
    </p:spTree>
    <p:extLst>
      <p:ext uri="{BB962C8B-B14F-4D97-AF65-F5344CB8AC3E}">
        <p14:creationId xmlns:p14="http://schemas.microsoft.com/office/powerpoint/2010/main" val="432857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3845" y="95647"/>
            <a:ext cx="8772985" cy="4694999"/>
          </a:xfrm>
          <a:prstGeom prst="roundRect">
            <a:avLst/>
          </a:prstGeom>
          <a:solidFill>
            <a:srgbClr val="FF6600">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ounded Rectangle 2"/>
          <p:cNvSpPr/>
          <p:nvPr/>
        </p:nvSpPr>
        <p:spPr>
          <a:xfrm>
            <a:off x="417287" y="2187168"/>
            <a:ext cx="8330423" cy="2496600"/>
          </a:xfrm>
          <a:prstGeom prst="roundRect">
            <a:avLst/>
          </a:prstGeom>
          <a:solidFill>
            <a:schemeClr val="bg2">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ounded Rectangle 3"/>
          <p:cNvSpPr/>
          <p:nvPr/>
        </p:nvSpPr>
        <p:spPr>
          <a:xfrm>
            <a:off x="666126" y="2847726"/>
            <a:ext cx="7885050" cy="1653720"/>
          </a:xfrm>
          <a:prstGeom prst="roundRect">
            <a:avLst/>
          </a:prstGeom>
          <a:noFill/>
          <a:ln w="57150" cmpd="sng">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 name="Group 4"/>
          <p:cNvGrpSpPr/>
          <p:nvPr/>
        </p:nvGrpSpPr>
        <p:grpSpPr>
          <a:xfrm flipH="1">
            <a:off x="6078706" y="258782"/>
            <a:ext cx="1541708" cy="1901790"/>
            <a:chOff x="595822" y="1189038"/>
            <a:chExt cx="2449557" cy="3021677"/>
          </a:xfrm>
        </p:grpSpPr>
        <p:pic>
          <p:nvPicPr>
            <p:cNvPr id="6" name="Picture 2" descr="MCj0415800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34678" y="1189038"/>
              <a:ext cx="1747838" cy="2103437"/>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sp>
          <p:nvSpPr>
            <p:cNvPr id="7" name="Text Box 47"/>
            <p:cNvSpPr txBox="1">
              <a:spLocks noChangeArrowheads="1"/>
            </p:cNvSpPr>
            <p:nvPr/>
          </p:nvSpPr>
          <p:spPr bwMode="auto">
            <a:xfrm>
              <a:off x="595822" y="3281588"/>
              <a:ext cx="2449557" cy="929127"/>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800">
                  <a:solidFill>
                    <a:schemeClr val="tx1"/>
                  </a:solidFill>
                  <a:latin typeface="Arial" charset="0"/>
                  <a:ea typeface="Kozuka Gothic Pro L" charset="0"/>
                  <a:cs typeface="Kozuka Gothic Pro L" charset="0"/>
                </a:defRPr>
              </a:lvl1pPr>
              <a:lvl2pPr marL="37931725" indent="-37474525" eaLnBrk="0" hangingPunct="0">
                <a:defRPr sz="2800">
                  <a:solidFill>
                    <a:schemeClr val="tx1"/>
                  </a:solidFill>
                  <a:latin typeface="Arial" charset="0"/>
                  <a:ea typeface="Kozuka Gothic Pro L" charset="0"/>
                  <a:cs typeface="Kozuka Gothic Pro L" charset="0"/>
                </a:defRPr>
              </a:lvl2pPr>
              <a:lvl3pPr eaLnBrk="0" hangingPunct="0">
                <a:defRPr sz="2800">
                  <a:solidFill>
                    <a:schemeClr val="tx1"/>
                  </a:solidFill>
                  <a:latin typeface="Arial" charset="0"/>
                  <a:ea typeface="Kozuka Gothic Pro L" charset="0"/>
                  <a:cs typeface="Kozuka Gothic Pro L" charset="0"/>
                </a:defRPr>
              </a:lvl3pPr>
              <a:lvl4pPr eaLnBrk="0" hangingPunct="0">
                <a:defRPr sz="2800">
                  <a:solidFill>
                    <a:schemeClr val="tx1"/>
                  </a:solidFill>
                  <a:latin typeface="Arial" charset="0"/>
                  <a:ea typeface="Kozuka Gothic Pro L" charset="0"/>
                  <a:cs typeface="Kozuka Gothic Pro L" charset="0"/>
                </a:defRPr>
              </a:lvl4pPr>
              <a:lvl5pPr eaLnBrk="0" hangingPunct="0">
                <a:defRPr sz="2800">
                  <a:solidFill>
                    <a:schemeClr val="tx1"/>
                  </a:solidFill>
                  <a:latin typeface="Arial" charset="0"/>
                  <a:ea typeface="Kozuka Gothic Pro L" charset="0"/>
                  <a:cs typeface="Kozuka Gothic Pro L" charset="0"/>
                </a:defRPr>
              </a:lvl5pPr>
              <a:lvl6pPr marL="457200" eaLnBrk="0" fontAlgn="base" hangingPunct="0">
                <a:spcBef>
                  <a:spcPct val="0"/>
                </a:spcBef>
                <a:spcAft>
                  <a:spcPct val="0"/>
                </a:spcAft>
                <a:defRPr sz="2800">
                  <a:solidFill>
                    <a:schemeClr val="tx1"/>
                  </a:solidFill>
                  <a:latin typeface="Arial" charset="0"/>
                  <a:ea typeface="Kozuka Gothic Pro L" charset="0"/>
                  <a:cs typeface="Kozuka Gothic Pro L" charset="0"/>
                </a:defRPr>
              </a:lvl6pPr>
              <a:lvl7pPr marL="914400" eaLnBrk="0" fontAlgn="base" hangingPunct="0">
                <a:spcBef>
                  <a:spcPct val="0"/>
                </a:spcBef>
                <a:spcAft>
                  <a:spcPct val="0"/>
                </a:spcAft>
                <a:defRPr sz="2800">
                  <a:solidFill>
                    <a:schemeClr val="tx1"/>
                  </a:solidFill>
                  <a:latin typeface="Arial" charset="0"/>
                  <a:ea typeface="Kozuka Gothic Pro L" charset="0"/>
                  <a:cs typeface="Kozuka Gothic Pro L" charset="0"/>
                </a:defRPr>
              </a:lvl7pPr>
              <a:lvl8pPr marL="1371600" eaLnBrk="0" fontAlgn="base" hangingPunct="0">
                <a:spcBef>
                  <a:spcPct val="0"/>
                </a:spcBef>
                <a:spcAft>
                  <a:spcPct val="0"/>
                </a:spcAft>
                <a:defRPr sz="2800">
                  <a:solidFill>
                    <a:schemeClr val="tx1"/>
                  </a:solidFill>
                  <a:latin typeface="Arial" charset="0"/>
                  <a:ea typeface="Kozuka Gothic Pro L" charset="0"/>
                  <a:cs typeface="Kozuka Gothic Pro L" charset="0"/>
                </a:defRPr>
              </a:lvl8pPr>
              <a:lvl9pPr marL="1828800" eaLnBrk="0" fontAlgn="base" hangingPunct="0">
                <a:spcBef>
                  <a:spcPct val="0"/>
                </a:spcBef>
                <a:spcAft>
                  <a:spcPct val="0"/>
                </a:spcAft>
                <a:defRPr sz="2800">
                  <a:solidFill>
                    <a:schemeClr val="tx1"/>
                  </a:solidFill>
                  <a:latin typeface="Arial" charset="0"/>
                  <a:ea typeface="Kozuka Gothic Pro L" charset="0"/>
                  <a:cs typeface="Kozuka Gothic Pro L" charset="0"/>
                </a:defRPr>
              </a:lvl9pPr>
            </a:lstStyle>
            <a:p>
              <a:pPr algn="ctr" eaLnBrk="1" hangingPunct="1"/>
              <a:r>
                <a:rPr lang="en-US" sz="1600" b="1" dirty="0" smtClean="0">
                  <a:ea typeface="ＭＳ Ｐゴシック" charset="0"/>
                  <a:cs typeface="ＭＳ Ｐゴシック" charset="0"/>
                </a:rPr>
                <a:t>Experimenter</a:t>
              </a:r>
            </a:p>
            <a:p>
              <a:pPr algn="ctr" eaLnBrk="1" hangingPunct="1"/>
              <a:r>
                <a:rPr lang="en-US" sz="1600" b="1" dirty="0" smtClean="0">
                  <a:ea typeface="ＭＳ Ｐゴシック" charset="0"/>
                  <a:cs typeface="ＭＳ Ｐゴシック" charset="0"/>
                </a:rPr>
                <a:t>(aka Student)</a:t>
              </a:r>
              <a:endParaRPr lang="en-US" sz="1600" dirty="0">
                <a:ea typeface="ＭＳ Ｐゴシック" charset="0"/>
                <a:cs typeface="ＭＳ Ｐゴシック" charset="0"/>
              </a:endParaRPr>
            </a:p>
          </p:txBody>
        </p:sp>
      </p:grpSp>
      <p:sp>
        <p:nvSpPr>
          <p:cNvPr id="8" name="TextBox 7"/>
          <p:cNvSpPr txBox="1"/>
          <p:nvPr/>
        </p:nvSpPr>
        <p:spPr>
          <a:xfrm>
            <a:off x="897086" y="2245128"/>
            <a:ext cx="869198" cy="461665"/>
          </a:xfrm>
          <a:prstGeom prst="rect">
            <a:avLst/>
          </a:prstGeom>
          <a:noFill/>
          <a:ln>
            <a:noFill/>
          </a:ln>
        </p:spPr>
        <p:txBody>
          <a:bodyPr wrap="none" rtlCol="0">
            <a:spAutoFit/>
          </a:bodyPr>
          <a:lstStyle/>
          <a:p>
            <a:r>
              <a:rPr lang="en-US" sz="2400" b="1" dirty="0" smtClean="0"/>
              <a:t>slice</a:t>
            </a:r>
            <a:endParaRPr lang="en-US" sz="2400" b="1" dirty="0"/>
          </a:p>
        </p:txBody>
      </p:sp>
      <p:sp>
        <p:nvSpPr>
          <p:cNvPr id="9" name="TextBox 8"/>
          <p:cNvSpPr txBox="1"/>
          <p:nvPr/>
        </p:nvSpPr>
        <p:spPr>
          <a:xfrm>
            <a:off x="1048266" y="2763882"/>
            <a:ext cx="1655622" cy="461665"/>
          </a:xfrm>
          <a:prstGeom prst="rect">
            <a:avLst/>
          </a:prstGeom>
          <a:noFill/>
          <a:ln>
            <a:noFill/>
          </a:ln>
        </p:spPr>
        <p:txBody>
          <a:bodyPr wrap="none" rtlCol="0">
            <a:spAutoFit/>
          </a:bodyPr>
          <a:lstStyle/>
          <a:p>
            <a:r>
              <a:rPr lang="en-US" sz="2400" b="1" dirty="0" smtClean="0"/>
              <a:t>aggregate</a:t>
            </a:r>
            <a:endParaRPr lang="en-US" sz="2400" b="1" dirty="0"/>
          </a:p>
        </p:txBody>
      </p:sp>
      <p:sp>
        <p:nvSpPr>
          <p:cNvPr id="10" name="TextBox 9"/>
          <p:cNvSpPr txBox="1"/>
          <p:nvPr/>
        </p:nvSpPr>
        <p:spPr>
          <a:xfrm>
            <a:off x="947382" y="100078"/>
            <a:ext cx="1210788" cy="461665"/>
          </a:xfrm>
          <a:prstGeom prst="rect">
            <a:avLst/>
          </a:prstGeom>
          <a:noFill/>
          <a:ln>
            <a:noFill/>
          </a:ln>
        </p:spPr>
        <p:txBody>
          <a:bodyPr wrap="none" rtlCol="0">
            <a:spAutoFit/>
          </a:bodyPr>
          <a:lstStyle/>
          <a:p>
            <a:r>
              <a:rPr lang="en-US" sz="2400" b="1" dirty="0" smtClean="0"/>
              <a:t>project</a:t>
            </a:r>
            <a:endParaRPr lang="en-US" sz="2400" b="1" dirty="0"/>
          </a:p>
        </p:txBody>
      </p:sp>
      <p:sp>
        <p:nvSpPr>
          <p:cNvPr id="11" name="Text Box 47"/>
          <p:cNvSpPr txBox="1">
            <a:spLocks noChangeArrowheads="1"/>
          </p:cNvSpPr>
          <p:nvPr/>
        </p:nvSpPr>
        <p:spPr bwMode="auto">
          <a:xfrm>
            <a:off x="5729516" y="95647"/>
            <a:ext cx="1039768" cy="3385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800">
                <a:solidFill>
                  <a:schemeClr val="tx1"/>
                </a:solidFill>
                <a:latin typeface="Arial" charset="0"/>
                <a:ea typeface="Kozuka Gothic Pro L" charset="0"/>
                <a:cs typeface="Kozuka Gothic Pro L" charset="0"/>
              </a:defRPr>
            </a:lvl1pPr>
            <a:lvl2pPr marL="37931725" indent="-37474525" eaLnBrk="0" hangingPunct="0">
              <a:defRPr sz="2800">
                <a:solidFill>
                  <a:schemeClr val="tx1"/>
                </a:solidFill>
                <a:latin typeface="Arial" charset="0"/>
                <a:ea typeface="Kozuka Gothic Pro L" charset="0"/>
                <a:cs typeface="Kozuka Gothic Pro L" charset="0"/>
              </a:defRPr>
            </a:lvl2pPr>
            <a:lvl3pPr eaLnBrk="0" hangingPunct="0">
              <a:defRPr sz="2800">
                <a:solidFill>
                  <a:schemeClr val="tx1"/>
                </a:solidFill>
                <a:latin typeface="Arial" charset="0"/>
                <a:ea typeface="Kozuka Gothic Pro L" charset="0"/>
                <a:cs typeface="Kozuka Gothic Pro L" charset="0"/>
              </a:defRPr>
            </a:lvl3pPr>
            <a:lvl4pPr eaLnBrk="0" hangingPunct="0">
              <a:defRPr sz="2800">
                <a:solidFill>
                  <a:schemeClr val="tx1"/>
                </a:solidFill>
                <a:latin typeface="Arial" charset="0"/>
                <a:ea typeface="Kozuka Gothic Pro L" charset="0"/>
                <a:cs typeface="Kozuka Gothic Pro L" charset="0"/>
              </a:defRPr>
            </a:lvl4pPr>
            <a:lvl5pPr eaLnBrk="0" hangingPunct="0">
              <a:defRPr sz="2800">
                <a:solidFill>
                  <a:schemeClr val="tx1"/>
                </a:solidFill>
                <a:latin typeface="Arial" charset="0"/>
                <a:ea typeface="Kozuka Gothic Pro L" charset="0"/>
                <a:cs typeface="Kozuka Gothic Pro L" charset="0"/>
              </a:defRPr>
            </a:lvl5pPr>
            <a:lvl6pPr marL="457200" eaLnBrk="0" fontAlgn="base" hangingPunct="0">
              <a:spcBef>
                <a:spcPct val="0"/>
              </a:spcBef>
              <a:spcAft>
                <a:spcPct val="0"/>
              </a:spcAft>
              <a:defRPr sz="2800">
                <a:solidFill>
                  <a:schemeClr val="tx1"/>
                </a:solidFill>
                <a:latin typeface="Arial" charset="0"/>
                <a:ea typeface="Kozuka Gothic Pro L" charset="0"/>
                <a:cs typeface="Kozuka Gothic Pro L" charset="0"/>
              </a:defRPr>
            </a:lvl6pPr>
            <a:lvl7pPr marL="914400" eaLnBrk="0" fontAlgn="base" hangingPunct="0">
              <a:spcBef>
                <a:spcPct val="0"/>
              </a:spcBef>
              <a:spcAft>
                <a:spcPct val="0"/>
              </a:spcAft>
              <a:defRPr sz="2800">
                <a:solidFill>
                  <a:schemeClr val="tx1"/>
                </a:solidFill>
                <a:latin typeface="Arial" charset="0"/>
                <a:ea typeface="Kozuka Gothic Pro L" charset="0"/>
                <a:cs typeface="Kozuka Gothic Pro L" charset="0"/>
              </a:defRPr>
            </a:lvl7pPr>
            <a:lvl8pPr marL="1371600" eaLnBrk="0" fontAlgn="base" hangingPunct="0">
              <a:spcBef>
                <a:spcPct val="0"/>
              </a:spcBef>
              <a:spcAft>
                <a:spcPct val="0"/>
              </a:spcAft>
              <a:defRPr sz="2800">
                <a:solidFill>
                  <a:schemeClr val="tx1"/>
                </a:solidFill>
                <a:latin typeface="Arial" charset="0"/>
                <a:ea typeface="Kozuka Gothic Pro L" charset="0"/>
                <a:cs typeface="Kozuka Gothic Pro L" charset="0"/>
              </a:defRPr>
            </a:lvl8pPr>
            <a:lvl9pPr marL="1828800" eaLnBrk="0" fontAlgn="base" hangingPunct="0">
              <a:spcBef>
                <a:spcPct val="0"/>
              </a:spcBef>
              <a:spcAft>
                <a:spcPct val="0"/>
              </a:spcAft>
              <a:defRPr sz="2800">
                <a:solidFill>
                  <a:schemeClr val="tx1"/>
                </a:solidFill>
                <a:latin typeface="Arial" charset="0"/>
                <a:ea typeface="Kozuka Gothic Pro L" charset="0"/>
                <a:cs typeface="Kozuka Gothic Pro L" charset="0"/>
              </a:defRPr>
            </a:lvl9pPr>
          </a:lstStyle>
          <a:p>
            <a:pPr algn="ctr" eaLnBrk="1" hangingPunct="1"/>
            <a:r>
              <a:rPr lang="en-US" sz="1600" b="1" dirty="0" smtClean="0">
                <a:ea typeface="ＭＳ Ｐゴシック" charset="0"/>
                <a:cs typeface="ＭＳ Ｐゴシック" charset="0"/>
              </a:rPr>
              <a:t>Member:</a:t>
            </a:r>
            <a:endParaRPr lang="en-US" sz="1600" dirty="0" smtClean="0">
              <a:ea typeface="ＭＳ Ｐゴシック" charset="0"/>
              <a:cs typeface="ＭＳ Ｐゴシック" charset="0"/>
            </a:endParaRPr>
          </a:p>
        </p:txBody>
      </p:sp>
      <p:sp>
        <p:nvSpPr>
          <p:cNvPr id="12" name="Text Box 47"/>
          <p:cNvSpPr txBox="1">
            <a:spLocks noChangeArrowheads="1"/>
          </p:cNvSpPr>
          <p:nvPr/>
        </p:nvSpPr>
        <p:spPr bwMode="auto">
          <a:xfrm>
            <a:off x="3140617" y="108728"/>
            <a:ext cx="731891" cy="33855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800">
                <a:solidFill>
                  <a:schemeClr val="tx1"/>
                </a:solidFill>
                <a:latin typeface="Arial" charset="0"/>
                <a:ea typeface="Kozuka Gothic Pro L" charset="0"/>
                <a:cs typeface="Kozuka Gothic Pro L" charset="0"/>
              </a:defRPr>
            </a:lvl1pPr>
            <a:lvl2pPr marL="37931725" indent="-37474525" eaLnBrk="0" hangingPunct="0">
              <a:defRPr sz="2800">
                <a:solidFill>
                  <a:schemeClr val="tx1"/>
                </a:solidFill>
                <a:latin typeface="Arial" charset="0"/>
                <a:ea typeface="Kozuka Gothic Pro L" charset="0"/>
                <a:cs typeface="Kozuka Gothic Pro L" charset="0"/>
              </a:defRPr>
            </a:lvl2pPr>
            <a:lvl3pPr eaLnBrk="0" hangingPunct="0">
              <a:defRPr sz="2800">
                <a:solidFill>
                  <a:schemeClr val="tx1"/>
                </a:solidFill>
                <a:latin typeface="Arial" charset="0"/>
                <a:ea typeface="Kozuka Gothic Pro L" charset="0"/>
                <a:cs typeface="Kozuka Gothic Pro L" charset="0"/>
              </a:defRPr>
            </a:lvl3pPr>
            <a:lvl4pPr eaLnBrk="0" hangingPunct="0">
              <a:defRPr sz="2800">
                <a:solidFill>
                  <a:schemeClr val="tx1"/>
                </a:solidFill>
                <a:latin typeface="Arial" charset="0"/>
                <a:ea typeface="Kozuka Gothic Pro L" charset="0"/>
                <a:cs typeface="Kozuka Gothic Pro L" charset="0"/>
              </a:defRPr>
            </a:lvl4pPr>
            <a:lvl5pPr eaLnBrk="0" hangingPunct="0">
              <a:defRPr sz="2800">
                <a:solidFill>
                  <a:schemeClr val="tx1"/>
                </a:solidFill>
                <a:latin typeface="Arial" charset="0"/>
                <a:ea typeface="Kozuka Gothic Pro L" charset="0"/>
                <a:cs typeface="Kozuka Gothic Pro L" charset="0"/>
              </a:defRPr>
            </a:lvl5pPr>
            <a:lvl6pPr marL="457200" eaLnBrk="0" fontAlgn="base" hangingPunct="0">
              <a:spcBef>
                <a:spcPct val="0"/>
              </a:spcBef>
              <a:spcAft>
                <a:spcPct val="0"/>
              </a:spcAft>
              <a:defRPr sz="2800">
                <a:solidFill>
                  <a:schemeClr val="tx1"/>
                </a:solidFill>
                <a:latin typeface="Arial" charset="0"/>
                <a:ea typeface="Kozuka Gothic Pro L" charset="0"/>
                <a:cs typeface="Kozuka Gothic Pro L" charset="0"/>
              </a:defRPr>
            </a:lvl6pPr>
            <a:lvl7pPr marL="914400" eaLnBrk="0" fontAlgn="base" hangingPunct="0">
              <a:spcBef>
                <a:spcPct val="0"/>
              </a:spcBef>
              <a:spcAft>
                <a:spcPct val="0"/>
              </a:spcAft>
              <a:defRPr sz="2800">
                <a:solidFill>
                  <a:schemeClr val="tx1"/>
                </a:solidFill>
                <a:latin typeface="Arial" charset="0"/>
                <a:ea typeface="Kozuka Gothic Pro L" charset="0"/>
                <a:cs typeface="Kozuka Gothic Pro L" charset="0"/>
              </a:defRPr>
            </a:lvl7pPr>
            <a:lvl8pPr marL="1371600" eaLnBrk="0" fontAlgn="base" hangingPunct="0">
              <a:spcBef>
                <a:spcPct val="0"/>
              </a:spcBef>
              <a:spcAft>
                <a:spcPct val="0"/>
              </a:spcAft>
              <a:defRPr sz="2800">
                <a:solidFill>
                  <a:schemeClr val="tx1"/>
                </a:solidFill>
                <a:latin typeface="Arial" charset="0"/>
                <a:ea typeface="Kozuka Gothic Pro L" charset="0"/>
                <a:cs typeface="Kozuka Gothic Pro L" charset="0"/>
              </a:defRPr>
            </a:lvl8pPr>
            <a:lvl9pPr marL="1828800" eaLnBrk="0" fontAlgn="base" hangingPunct="0">
              <a:spcBef>
                <a:spcPct val="0"/>
              </a:spcBef>
              <a:spcAft>
                <a:spcPct val="0"/>
              </a:spcAft>
              <a:defRPr sz="2800">
                <a:solidFill>
                  <a:schemeClr val="tx1"/>
                </a:solidFill>
                <a:latin typeface="Arial" charset="0"/>
                <a:ea typeface="Kozuka Gothic Pro L" charset="0"/>
                <a:cs typeface="Kozuka Gothic Pro L" charset="0"/>
              </a:defRPr>
            </a:lvl9pPr>
          </a:lstStyle>
          <a:p>
            <a:pPr algn="ctr" eaLnBrk="1" hangingPunct="1"/>
            <a:r>
              <a:rPr lang="en-US" sz="1600" b="1" dirty="0" smtClean="0">
                <a:ea typeface="ＭＳ Ｐゴシック" charset="0"/>
                <a:cs typeface="ＭＳ Ｐゴシック" charset="0"/>
              </a:rPr>
              <a:t>Lead:</a:t>
            </a:r>
            <a:endParaRPr lang="en-US" sz="1600" dirty="0" smtClean="0">
              <a:ea typeface="ＭＳ Ｐゴシック" charset="0"/>
              <a:cs typeface="ＭＳ Ｐゴシック" charset="0"/>
            </a:endParaRPr>
          </a:p>
        </p:txBody>
      </p:sp>
      <p:pic>
        <p:nvPicPr>
          <p:cNvPr id="13" name="Picture 12"/>
          <p:cNvPicPr>
            <a:picLocks noChangeAspect="1"/>
          </p:cNvPicPr>
          <p:nvPr/>
        </p:nvPicPr>
        <p:blipFill>
          <a:blip r:embed="rId3"/>
          <a:stretch>
            <a:fillRect/>
          </a:stretch>
        </p:blipFill>
        <p:spPr>
          <a:xfrm>
            <a:off x="4012931" y="323232"/>
            <a:ext cx="892324" cy="1341767"/>
          </a:xfrm>
          <a:prstGeom prst="rect">
            <a:avLst/>
          </a:prstGeom>
          <a:ln>
            <a:noFill/>
          </a:ln>
        </p:spPr>
      </p:pic>
      <p:sp>
        <p:nvSpPr>
          <p:cNvPr id="14" name="Text Box 47"/>
          <p:cNvSpPr txBox="1">
            <a:spLocks noChangeArrowheads="1"/>
          </p:cNvSpPr>
          <p:nvPr/>
        </p:nvSpPr>
        <p:spPr bwMode="auto">
          <a:xfrm flipH="1">
            <a:off x="3622733" y="1580129"/>
            <a:ext cx="1678564" cy="58477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800">
                <a:solidFill>
                  <a:schemeClr val="tx1"/>
                </a:solidFill>
                <a:latin typeface="Arial" charset="0"/>
                <a:ea typeface="Kozuka Gothic Pro L" charset="0"/>
                <a:cs typeface="Kozuka Gothic Pro L" charset="0"/>
              </a:defRPr>
            </a:lvl1pPr>
            <a:lvl2pPr marL="37931725" indent="-37474525" eaLnBrk="0" hangingPunct="0">
              <a:defRPr sz="2800">
                <a:solidFill>
                  <a:schemeClr val="tx1"/>
                </a:solidFill>
                <a:latin typeface="Arial" charset="0"/>
                <a:ea typeface="Kozuka Gothic Pro L" charset="0"/>
                <a:cs typeface="Kozuka Gothic Pro L" charset="0"/>
              </a:defRPr>
            </a:lvl2pPr>
            <a:lvl3pPr eaLnBrk="0" hangingPunct="0">
              <a:defRPr sz="2800">
                <a:solidFill>
                  <a:schemeClr val="tx1"/>
                </a:solidFill>
                <a:latin typeface="Arial" charset="0"/>
                <a:ea typeface="Kozuka Gothic Pro L" charset="0"/>
                <a:cs typeface="Kozuka Gothic Pro L" charset="0"/>
              </a:defRPr>
            </a:lvl3pPr>
            <a:lvl4pPr eaLnBrk="0" hangingPunct="0">
              <a:defRPr sz="2800">
                <a:solidFill>
                  <a:schemeClr val="tx1"/>
                </a:solidFill>
                <a:latin typeface="Arial" charset="0"/>
                <a:ea typeface="Kozuka Gothic Pro L" charset="0"/>
                <a:cs typeface="Kozuka Gothic Pro L" charset="0"/>
              </a:defRPr>
            </a:lvl4pPr>
            <a:lvl5pPr eaLnBrk="0" hangingPunct="0">
              <a:defRPr sz="2800">
                <a:solidFill>
                  <a:schemeClr val="tx1"/>
                </a:solidFill>
                <a:latin typeface="Arial" charset="0"/>
                <a:ea typeface="Kozuka Gothic Pro L" charset="0"/>
                <a:cs typeface="Kozuka Gothic Pro L" charset="0"/>
              </a:defRPr>
            </a:lvl5pPr>
            <a:lvl6pPr marL="457200" eaLnBrk="0" fontAlgn="base" hangingPunct="0">
              <a:spcBef>
                <a:spcPct val="0"/>
              </a:spcBef>
              <a:spcAft>
                <a:spcPct val="0"/>
              </a:spcAft>
              <a:defRPr sz="2800">
                <a:solidFill>
                  <a:schemeClr val="tx1"/>
                </a:solidFill>
                <a:latin typeface="Arial" charset="0"/>
                <a:ea typeface="Kozuka Gothic Pro L" charset="0"/>
                <a:cs typeface="Kozuka Gothic Pro L" charset="0"/>
              </a:defRPr>
            </a:lvl6pPr>
            <a:lvl7pPr marL="914400" eaLnBrk="0" fontAlgn="base" hangingPunct="0">
              <a:spcBef>
                <a:spcPct val="0"/>
              </a:spcBef>
              <a:spcAft>
                <a:spcPct val="0"/>
              </a:spcAft>
              <a:defRPr sz="2800">
                <a:solidFill>
                  <a:schemeClr val="tx1"/>
                </a:solidFill>
                <a:latin typeface="Arial" charset="0"/>
                <a:ea typeface="Kozuka Gothic Pro L" charset="0"/>
                <a:cs typeface="Kozuka Gothic Pro L" charset="0"/>
              </a:defRPr>
            </a:lvl7pPr>
            <a:lvl8pPr marL="1371600" eaLnBrk="0" fontAlgn="base" hangingPunct="0">
              <a:spcBef>
                <a:spcPct val="0"/>
              </a:spcBef>
              <a:spcAft>
                <a:spcPct val="0"/>
              </a:spcAft>
              <a:defRPr sz="2800">
                <a:solidFill>
                  <a:schemeClr val="tx1"/>
                </a:solidFill>
                <a:latin typeface="Arial" charset="0"/>
                <a:ea typeface="Kozuka Gothic Pro L" charset="0"/>
                <a:cs typeface="Kozuka Gothic Pro L" charset="0"/>
              </a:defRPr>
            </a:lvl8pPr>
            <a:lvl9pPr marL="1828800" eaLnBrk="0" fontAlgn="base" hangingPunct="0">
              <a:spcBef>
                <a:spcPct val="0"/>
              </a:spcBef>
              <a:spcAft>
                <a:spcPct val="0"/>
              </a:spcAft>
              <a:defRPr sz="2800">
                <a:solidFill>
                  <a:schemeClr val="tx1"/>
                </a:solidFill>
                <a:latin typeface="Arial" charset="0"/>
                <a:ea typeface="Kozuka Gothic Pro L" charset="0"/>
                <a:cs typeface="Kozuka Gothic Pro L" charset="0"/>
              </a:defRPr>
            </a:lvl9pPr>
          </a:lstStyle>
          <a:p>
            <a:pPr algn="ctr" eaLnBrk="1" hangingPunct="1"/>
            <a:r>
              <a:rPr lang="en-US" sz="1600" b="1" dirty="0" smtClean="0">
                <a:ea typeface="ＭＳ Ｐゴシック" charset="0"/>
                <a:cs typeface="ＭＳ Ｐゴシック" charset="0"/>
              </a:rPr>
              <a:t>Experimenter</a:t>
            </a:r>
          </a:p>
          <a:p>
            <a:pPr algn="ctr" eaLnBrk="1" hangingPunct="1"/>
            <a:r>
              <a:rPr lang="en-US" sz="1600" b="1" dirty="0" smtClean="0">
                <a:ea typeface="ＭＳ Ｐゴシック" charset="0"/>
                <a:cs typeface="ＭＳ Ｐゴシック" charset="0"/>
              </a:rPr>
              <a:t>(aka Professor)</a:t>
            </a:r>
            <a:endParaRPr lang="en-US" sz="1600" dirty="0" smtClean="0">
              <a:ea typeface="ＭＳ Ｐゴシック" charset="0"/>
              <a:cs typeface="ＭＳ Ｐゴシック" charset="0"/>
            </a:endParaRPr>
          </a:p>
        </p:txBody>
      </p:sp>
      <p:sp>
        <p:nvSpPr>
          <p:cNvPr id="15" name="Can 14"/>
          <p:cNvSpPr/>
          <p:nvPr/>
        </p:nvSpPr>
        <p:spPr>
          <a:xfrm rot="16200000" flipH="1">
            <a:off x="4562044" y="2199833"/>
            <a:ext cx="458780" cy="2995920"/>
          </a:xfrm>
          <a:prstGeom prst="can">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345662" y="3465431"/>
            <a:ext cx="2882661" cy="461665"/>
          </a:xfrm>
          <a:prstGeom prst="rect">
            <a:avLst/>
          </a:prstGeom>
          <a:noFill/>
          <a:ln>
            <a:noFill/>
          </a:ln>
        </p:spPr>
        <p:txBody>
          <a:bodyPr wrap="square" rtlCol="0">
            <a:spAutoFit/>
          </a:bodyPr>
          <a:lstStyle/>
          <a:p>
            <a:pPr algn="ctr"/>
            <a:r>
              <a:rPr lang="en-US" sz="2400" dirty="0" smtClean="0">
                <a:solidFill>
                  <a:schemeClr val="bg1"/>
                </a:solidFill>
              </a:rPr>
              <a:t>Layer 2</a:t>
            </a:r>
            <a:endParaRPr lang="en-US" sz="2400" dirty="0">
              <a:solidFill>
                <a:schemeClr val="bg1"/>
              </a:solidFill>
            </a:endParaRPr>
          </a:p>
        </p:txBody>
      </p:sp>
      <p:pic>
        <p:nvPicPr>
          <p:cNvPr id="17" name="Picture 16" descr="skd188256sd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5961" y="3167948"/>
            <a:ext cx="1499677" cy="1285260"/>
          </a:xfrm>
          <a:prstGeom prst="rect">
            <a:avLst/>
          </a:prstGeom>
          <a:ln>
            <a:noFill/>
          </a:ln>
        </p:spPr>
      </p:pic>
      <p:sp>
        <p:nvSpPr>
          <p:cNvPr id="18" name="TextBox 17"/>
          <p:cNvSpPr txBox="1"/>
          <p:nvPr/>
        </p:nvSpPr>
        <p:spPr>
          <a:xfrm>
            <a:off x="6796505" y="3304943"/>
            <a:ext cx="1210113" cy="307777"/>
          </a:xfrm>
          <a:prstGeom prst="rect">
            <a:avLst/>
          </a:prstGeom>
          <a:noFill/>
          <a:ln>
            <a:noFill/>
          </a:ln>
        </p:spPr>
        <p:txBody>
          <a:bodyPr wrap="square" rtlCol="0">
            <a:spAutoFit/>
          </a:bodyPr>
          <a:lstStyle/>
          <a:p>
            <a:pPr algn="ctr"/>
            <a:r>
              <a:rPr lang="en-US" sz="1400" dirty="0" smtClean="0">
                <a:solidFill>
                  <a:schemeClr val="bg1"/>
                </a:solidFill>
              </a:rPr>
              <a:t>resource</a:t>
            </a:r>
            <a:endParaRPr lang="en-US" sz="1700" dirty="0">
              <a:solidFill>
                <a:schemeClr val="bg1"/>
              </a:solidFill>
            </a:endParaRPr>
          </a:p>
        </p:txBody>
      </p:sp>
      <p:pic>
        <p:nvPicPr>
          <p:cNvPr id="19" name="Picture 18" descr="skd188256sd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246058" y="3167948"/>
            <a:ext cx="1499677" cy="1285260"/>
          </a:xfrm>
          <a:prstGeom prst="rect">
            <a:avLst/>
          </a:prstGeom>
          <a:ln>
            <a:noFill/>
          </a:ln>
        </p:spPr>
      </p:pic>
      <p:sp>
        <p:nvSpPr>
          <p:cNvPr id="21" name="TextBox 20"/>
          <p:cNvSpPr txBox="1"/>
          <p:nvPr/>
        </p:nvSpPr>
        <p:spPr>
          <a:xfrm>
            <a:off x="1667653" y="3304943"/>
            <a:ext cx="1210113" cy="307777"/>
          </a:xfrm>
          <a:prstGeom prst="rect">
            <a:avLst/>
          </a:prstGeom>
          <a:noFill/>
          <a:ln>
            <a:noFill/>
          </a:ln>
        </p:spPr>
        <p:txBody>
          <a:bodyPr wrap="square" rtlCol="0">
            <a:spAutoFit/>
          </a:bodyPr>
          <a:lstStyle/>
          <a:p>
            <a:pPr algn="ctr"/>
            <a:r>
              <a:rPr lang="en-US" sz="1400" dirty="0" smtClean="0">
                <a:solidFill>
                  <a:schemeClr val="bg1"/>
                </a:solidFill>
              </a:rPr>
              <a:t>resource</a:t>
            </a:r>
            <a:endParaRPr lang="en-US" sz="1700" dirty="0">
              <a:solidFill>
                <a:schemeClr val="bg1"/>
              </a:solidFill>
            </a:endParaRPr>
          </a:p>
        </p:txBody>
      </p:sp>
    </p:spTree>
    <p:extLst>
      <p:ext uri="{BB962C8B-B14F-4D97-AF65-F5344CB8AC3E}">
        <p14:creationId xmlns:p14="http://schemas.microsoft.com/office/powerpoint/2010/main" val="185318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8" grpId="0"/>
      <p:bldP spid="9" grpId="0"/>
      <p:bldP spid="10" grpId="0"/>
      <p:bldP spid="11" grpId="0"/>
      <p:bldP spid="12" grpId="0"/>
      <p:bldP spid="14" grpId="0"/>
      <p:bldP spid="15" grpId="0" animBg="1"/>
      <p:bldP spid="16" grpId="0"/>
      <p:bldP spid="16" grpId="1"/>
      <p:bldP spid="18"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8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5411" y="1320965"/>
            <a:ext cx="8644818" cy="1892020"/>
          </a:xfrm>
          <a:solidFill>
            <a:schemeClr val="bg1"/>
          </a:solidFill>
          <a:ln w="76200" cmpd="sng">
            <a:solidFill>
              <a:schemeClr val="bg1"/>
            </a:solidFill>
          </a:ln>
        </p:spPr>
        <p:txBody>
          <a:bodyPr/>
          <a:lstStyle/>
          <a:p>
            <a:pPr algn="ctr"/>
            <a:r>
              <a:rPr lang="en-US" sz="4400" dirty="0" smtClean="0"/>
              <a:t>How SSH </a:t>
            </a:r>
            <a:br>
              <a:rPr lang="en-US" sz="4400" dirty="0" smtClean="0"/>
            </a:br>
            <a:r>
              <a:rPr lang="en-US" sz="4400" i="1" dirty="0" smtClean="0"/>
              <a:t>With a </a:t>
            </a:r>
            <a:r>
              <a:rPr lang="en-US" sz="4400" i="1" dirty="0"/>
              <a:t>P</a:t>
            </a:r>
            <a:r>
              <a:rPr lang="en-US" sz="4400" i="1" dirty="0" smtClean="0"/>
              <a:t>rivate Key </a:t>
            </a:r>
            <a:r>
              <a:rPr lang="en-US" sz="4400" dirty="0" smtClean="0"/>
              <a:t/>
            </a:r>
            <a:br>
              <a:rPr lang="en-US" sz="4400" dirty="0" smtClean="0"/>
            </a:br>
            <a:r>
              <a:rPr lang="en-US" sz="4400" dirty="0" smtClean="0"/>
              <a:t>Works</a:t>
            </a:r>
            <a:endParaRPr lang="en-US" sz="4400" dirty="0"/>
          </a:p>
        </p:txBody>
      </p:sp>
      <p:sp>
        <p:nvSpPr>
          <p:cNvPr id="3" name="TextBox 2"/>
          <p:cNvSpPr txBox="1"/>
          <p:nvPr/>
        </p:nvSpPr>
        <p:spPr>
          <a:xfrm>
            <a:off x="-828344" y="3933975"/>
            <a:ext cx="184666" cy="369332"/>
          </a:xfrm>
          <a:prstGeom prst="rect">
            <a:avLst/>
          </a:prstGeom>
          <a:noFill/>
        </p:spPr>
        <p:txBody>
          <a:bodyPr wrap="none" rtlCol="0">
            <a:spAutoFit/>
          </a:bodyPr>
          <a:lstStyle/>
          <a:p>
            <a:endParaRPr lang="en-US" dirty="0"/>
          </a:p>
        </p:txBody>
      </p:sp>
      <p:sp>
        <p:nvSpPr>
          <p:cNvPr id="19" name="Title 1"/>
          <p:cNvSpPr txBox="1">
            <a:spLocks/>
          </p:cNvSpPr>
          <p:nvPr/>
        </p:nvSpPr>
        <p:spPr bwMode="auto">
          <a:xfrm>
            <a:off x="153015" y="4135967"/>
            <a:ext cx="8843987" cy="868578"/>
          </a:xfrm>
          <a:prstGeom prst="rect">
            <a:avLst/>
          </a:prstGeom>
          <a:solidFill>
            <a:schemeClr val="bg1">
              <a:lumMod val="85000"/>
              <a:alpha val="76000"/>
            </a:schemeClr>
          </a:solidFill>
          <a:ln w="76200" cmpd="sng">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200" b="1">
                <a:solidFill>
                  <a:srgbClr val="1C1C1C"/>
                </a:solidFill>
                <a:latin typeface="Arial"/>
                <a:ea typeface="ＭＳ Ｐゴシック" pitchFamily="-65" charset="-128"/>
                <a:cs typeface="Arial"/>
              </a:defRPr>
            </a:lvl1pPr>
            <a:lvl2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2pPr>
            <a:lvl3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3pPr>
            <a:lvl4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4pPr>
            <a:lvl5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5pPr>
            <a:lvl6pPr marL="457200" algn="r" rtl="0" eaLnBrk="1" fontAlgn="base" hangingPunct="1">
              <a:spcBef>
                <a:spcPct val="0"/>
              </a:spcBef>
              <a:spcAft>
                <a:spcPct val="0"/>
              </a:spcAft>
              <a:defRPr sz="2500">
                <a:solidFill>
                  <a:srgbClr val="333333"/>
                </a:solidFill>
                <a:latin typeface="Franklin Gothic Medium" pitchFamily="-65" charset="0"/>
              </a:defRPr>
            </a:lvl6pPr>
            <a:lvl7pPr marL="914400" algn="r" rtl="0" eaLnBrk="1" fontAlgn="base" hangingPunct="1">
              <a:spcBef>
                <a:spcPct val="0"/>
              </a:spcBef>
              <a:spcAft>
                <a:spcPct val="0"/>
              </a:spcAft>
              <a:defRPr sz="2500">
                <a:solidFill>
                  <a:srgbClr val="333333"/>
                </a:solidFill>
                <a:latin typeface="Franklin Gothic Medium" pitchFamily="-65" charset="0"/>
              </a:defRPr>
            </a:lvl7pPr>
            <a:lvl8pPr marL="1371600" algn="r" rtl="0" eaLnBrk="1" fontAlgn="base" hangingPunct="1">
              <a:spcBef>
                <a:spcPct val="0"/>
              </a:spcBef>
              <a:spcAft>
                <a:spcPct val="0"/>
              </a:spcAft>
              <a:defRPr sz="2500">
                <a:solidFill>
                  <a:srgbClr val="333333"/>
                </a:solidFill>
                <a:latin typeface="Franklin Gothic Medium" pitchFamily="-65" charset="0"/>
              </a:defRPr>
            </a:lvl8pPr>
            <a:lvl9pPr marL="1828800" algn="r" rtl="0" eaLnBrk="1" fontAlgn="base" hangingPunct="1">
              <a:spcBef>
                <a:spcPct val="0"/>
              </a:spcBef>
              <a:spcAft>
                <a:spcPct val="0"/>
              </a:spcAft>
              <a:defRPr sz="2500">
                <a:solidFill>
                  <a:srgbClr val="333333"/>
                </a:solidFill>
                <a:latin typeface="Franklin Gothic Medium" pitchFamily="-65" charset="0"/>
              </a:defRPr>
            </a:lvl9pPr>
          </a:lstStyle>
          <a:p>
            <a:pPr algn="ctr"/>
            <a:endParaRPr lang="en-US" sz="4400" dirty="0"/>
          </a:p>
        </p:txBody>
      </p:sp>
      <p:sp>
        <p:nvSpPr>
          <p:cNvPr id="20" name="Rectangle 9"/>
          <p:cNvSpPr>
            <a:spLocks noChangeArrowheads="1"/>
          </p:cNvSpPr>
          <p:nvPr/>
        </p:nvSpPr>
        <p:spPr bwMode="auto">
          <a:xfrm>
            <a:off x="550265" y="4547401"/>
            <a:ext cx="3200400" cy="246221"/>
          </a:xfrm>
          <a:prstGeom prst="rect">
            <a:avLst/>
          </a:prstGeom>
          <a:noFill/>
          <a:ln w="9525">
            <a:noFill/>
            <a:miter lim="800000"/>
            <a:headEnd/>
            <a:tailEnd/>
          </a:ln>
          <a:effectLst/>
        </p:spPr>
        <p:txBody>
          <a:bodyPr>
            <a:prstTxWarp prst="textNoShape">
              <a:avLst/>
            </a:prstTxWarp>
            <a:spAutoFit/>
          </a:bodyPr>
          <a:lstStyle/>
          <a:p>
            <a:pPr fontAlgn="auto">
              <a:spcBef>
                <a:spcPts val="0"/>
              </a:spcBef>
              <a:spcAft>
                <a:spcPts val="0"/>
              </a:spcAft>
              <a:defRPr/>
            </a:pPr>
            <a:r>
              <a:rPr lang="en-US" sz="1000" dirty="0">
                <a:solidFill>
                  <a:schemeClr val="bg2"/>
                </a:solidFill>
                <a:latin typeface="Arial"/>
                <a:ea typeface="+mn-ea"/>
                <a:cs typeface="Arial"/>
              </a:rPr>
              <a:t>Sponsored by the National Science Foundation</a:t>
            </a:r>
          </a:p>
        </p:txBody>
      </p:sp>
      <p:sp>
        <p:nvSpPr>
          <p:cNvPr id="21" name="Rectangle 20"/>
          <p:cNvSpPr>
            <a:spLocks noChangeArrowheads="1"/>
          </p:cNvSpPr>
          <p:nvPr/>
        </p:nvSpPr>
        <p:spPr bwMode="auto">
          <a:xfrm>
            <a:off x="6628028" y="4782018"/>
            <a:ext cx="1524000" cy="246221"/>
          </a:xfrm>
          <a:prstGeom prst="rect">
            <a:avLst/>
          </a:prstGeom>
          <a:noFill/>
          <a:ln w="9525">
            <a:noFill/>
            <a:miter lim="800000"/>
            <a:headEnd/>
            <a:tailEnd/>
          </a:ln>
          <a:effectLst/>
        </p:spPr>
        <p:txBody>
          <a:bodyPr>
            <a:prstTxWarp prst="textNoShape">
              <a:avLst/>
            </a:prstTxWarp>
            <a:spAutoFit/>
          </a:bodyPr>
          <a:lstStyle/>
          <a:p>
            <a:pPr algn="ctr">
              <a:defRPr/>
            </a:pPr>
            <a:r>
              <a:rPr lang="en-US" sz="1000" dirty="0" err="1">
                <a:solidFill>
                  <a:schemeClr val="bg2"/>
                </a:solidFill>
                <a:ea typeface="Kozuka Gothic Pro L" charset="0"/>
                <a:cs typeface="Kozuka Gothic Pro L" charset="0"/>
              </a:rPr>
              <a:t>www.geni.net</a:t>
            </a:r>
            <a:endParaRPr lang="en-US" sz="1000" dirty="0">
              <a:solidFill>
                <a:schemeClr val="bg2"/>
              </a:solidFill>
              <a:ea typeface="Kozuka Gothic Pro L" charset="0"/>
              <a:cs typeface="Kozuka Gothic Pro L" charset="0"/>
            </a:endParaRPr>
          </a:p>
        </p:txBody>
      </p:sp>
      <p:pic>
        <p:nvPicPr>
          <p:cNvPr id="22" name="Picture 21"/>
          <p:cNvPicPr>
            <a:picLocks noChangeAspect="1"/>
          </p:cNvPicPr>
          <p:nvPr/>
        </p:nvPicPr>
        <p:blipFill>
          <a:blip r:embed="rId3"/>
          <a:stretch>
            <a:fillRect/>
          </a:stretch>
        </p:blipFill>
        <p:spPr>
          <a:xfrm>
            <a:off x="7919187" y="4174299"/>
            <a:ext cx="1030544" cy="819614"/>
          </a:xfrm>
          <a:prstGeom prst="rect">
            <a:avLst/>
          </a:prstGeom>
        </p:spPr>
      </p:pic>
      <p:pic>
        <p:nvPicPr>
          <p:cNvPr id="23" name="Picture 22" descr="nsf2"/>
          <p:cNvPicPr>
            <a:picLocks noChangeAspect="1" noChangeArrowheads="1"/>
          </p:cNvPicPr>
          <p:nvPr/>
        </p:nvPicPr>
        <p:blipFill>
          <a:blip r:embed="rId4"/>
          <a:srcRect/>
          <a:stretch>
            <a:fillRect/>
          </a:stretch>
        </p:blipFill>
        <p:spPr bwMode="auto">
          <a:xfrm>
            <a:off x="326586" y="4515947"/>
            <a:ext cx="280987" cy="260350"/>
          </a:xfrm>
          <a:prstGeom prst="rect">
            <a:avLst/>
          </a:prstGeom>
          <a:noFill/>
          <a:ln w="9525">
            <a:noFill/>
            <a:miter lim="800000"/>
            <a:headEnd/>
            <a:tailEnd/>
          </a:ln>
        </p:spPr>
      </p:pic>
    </p:spTree>
    <p:extLst>
      <p:ext uri="{BB962C8B-B14F-4D97-AF65-F5344CB8AC3E}">
        <p14:creationId xmlns:p14="http://schemas.microsoft.com/office/powerpoint/2010/main" val="3259219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SSH with a </a:t>
            </a:r>
            <a:r>
              <a:rPr lang="en-US" i="1" dirty="0"/>
              <a:t>password</a:t>
            </a:r>
            <a:endParaRPr lang="en-US" dirty="0"/>
          </a:p>
        </p:txBody>
      </p:sp>
      <p:sp>
        <p:nvSpPr>
          <p:cNvPr id="38" name="Rectangle 9"/>
          <p:cNvSpPr>
            <a:spLocks noChangeArrowheads="1"/>
          </p:cNvSpPr>
          <p:nvPr/>
        </p:nvSpPr>
        <p:spPr bwMode="auto">
          <a:xfrm>
            <a:off x="550265" y="4824468"/>
            <a:ext cx="3200400" cy="246221"/>
          </a:xfrm>
          <a:prstGeom prst="rect">
            <a:avLst/>
          </a:prstGeom>
          <a:noFill/>
          <a:ln w="9525">
            <a:noFill/>
            <a:miter lim="800000"/>
            <a:headEnd/>
            <a:tailEnd/>
          </a:ln>
          <a:effectLst/>
        </p:spPr>
        <p:txBody>
          <a:bodyPr>
            <a:prstTxWarp prst="textNoShape">
              <a:avLst/>
            </a:prstTxWarp>
            <a:spAutoFit/>
          </a:bodyPr>
          <a:lstStyle/>
          <a:p>
            <a:pPr fontAlgn="auto">
              <a:spcBef>
                <a:spcPts val="0"/>
              </a:spcBef>
              <a:spcAft>
                <a:spcPts val="0"/>
              </a:spcAft>
              <a:defRPr/>
            </a:pPr>
            <a:r>
              <a:rPr lang="en-US" sz="1000" dirty="0">
                <a:solidFill>
                  <a:schemeClr val="bg2"/>
                </a:solidFill>
                <a:latin typeface="Arial"/>
                <a:ea typeface="+mn-ea"/>
                <a:cs typeface="Arial"/>
              </a:rPr>
              <a:t>Sponsored by the National Science Foundation</a:t>
            </a:r>
          </a:p>
        </p:txBody>
      </p:sp>
      <p:sp>
        <p:nvSpPr>
          <p:cNvPr id="40" name="Rectangle 20"/>
          <p:cNvSpPr>
            <a:spLocks noChangeArrowheads="1"/>
          </p:cNvSpPr>
          <p:nvPr/>
        </p:nvSpPr>
        <p:spPr bwMode="auto">
          <a:xfrm>
            <a:off x="6628028" y="4844949"/>
            <a:ext cx="1524000" cy="246221"/>
          </a:xfrm>
          <a:prstGeom prst="rect">
            <a:avLst/>
          </a:prstGeom>
          <a:noFill/>
          <a:ln w="9525">
            <a:noFill/>
            <a:miter lim="800000"/>
            <a:headEnd/>
            <a:tailEnd/>
          </a:ln>
          <a:effectLst/>
        </p:spPr>
        <p:txBody>
          <a:bodyPr>
            <a:prstTxWarp prst="textNoShape">
              <a:avLst/>
            </a:prstTxWarp>
            <a:spAutoFit/>
          </a:bodyPr>
          <a:lstStyle/>
          <a:p>
            <a:pPr algn="ctr">
              <a:defRPr/>
            </a:pPr>
            <a:r>
              <a:rPr lang="en-US" sz="1000" dirty="0" err="1">
                <a:solidFill>
                  <a:schemeClr val="bg2"/>
                </a:solidFill>
                <a:ea typeface="Kozuka Gothic Pro L" charset="0"/>
                <a:cs typeface="Kozuka Gothic Pro L" charset="0"/>
              </a:rPr>
              <a:t>www.geni.net</a:t>
            </a:r>
            <a:endParaRPr lang="en-US" sz="1000" dirty="0">
              <a:solidFill>
                <a:schemeClr val="bg2"/>
              </a:solidFill>
              <a:ea typeface="Kozuka Gothic Pro L" charset="0"/>
              <a:cs typeface="Kozuka Gothic Pro L" charset="0"/>
            </a:endParaRPr>
          </a:p>
        </p:txBody>
      </p:sp>
      <p:pic>
        <p:nvPicPr>
          <p:cNvPr id="41" name="Picture 40"/>
          <p:cNvPicPr>
            <a:picLocks noChangeAspect="1"/>
          </p:cNvPicPr>
          <p:nvPr/>
        </p:nvPicPr>
        <p:blipFill>
          <a:blip r:embed="rId2"/>
          <a:stretch>
            <a:fillRect/>
          </a:stretch>
        </p:blipFill>
        <p:spPr>
          <a:xfrm>
            <a:off x="7919187" y="4237230"/>
            <a:ext cx="1030544" cy="819614"/>
          </a:xfrm>
          <a:prstGeom prst="rect">
            <a:avLst/>
          </a:prstGeom>
        </p:spPr>
      </p:pic>
      <p:pic>
        <p:nvPicPr>
          <p:cNvPr id="42" name="Picture 22" descr="nsf2"/>
          <p:cNvPicPr>
            <a:picLocks noChangeAspect="1" noChangeArrowheads="1"/>
          </p:cNvPicPr>
          <p:nvPr/>
        </p:nvPicPr>
        <p:blipFill>
          <a:blip r:embed="rId3"/>
          <a:srcRect/>
          <a:stretch>
            <a:fillRect/>
          </a:stretch>
        </p:blipFill>
        <p:spPr bwMode="auto">
          <a:xfrm>
            <a:off x="326586" y="4793014"/>
            <a:ext cx="280987" cy="260350"/>
          </a:xfrm>
          <a:prstGeom prst="rect">
            <a:avLst/>
          </a:prstGeom>
          <a:noFill/>
          <a:ln w="9525">
            <a:noFill/>
            <a:miter lim="800000"/>
            <a:headEnd/>
            <a:tailEnd/>
          </a:ln>
        </p:spPr>
      </p:pic>
      <p:pic>
        <p:nvPicPr>
          <p:cNvPr id="46" name="Picture 23" descr="GENI rack"/>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678826" y="913912"/>
            <a:ext cx="2362200" cy="2362200"/>
          </a:xfrm>
          <a:prstGeom prst="rect">
            <a:avLst/>
          </a:prstGeom>
          <a:noFill/>
          <a:ln w="9525">
            <a:noFill/>
            <a:miter lim="800000"/>
            <a:headEnd/>
            <a:tailEnd/>
          </a:ln>
        </p:spPr>
      </p:pic>
      <p:sp>
        <p:nvSpPr>
          <p:cNvPr id="47" name="Rounded Rectangle 46"/>
          <p:cNvSpPr/>
          <p:nvPr/>
        </p:nvSpPr>
        <p:spPr>
          <a:xfrm>
            <a:off x="151262" y="833572"/>
            <a:ext cx="4904278" cy="2586504"/>
          </a:xfrm>
          <a:prstGeom prst="roundRect">
            <a:avLst/>
          </a:prstGeom>
          <a:solidFill>
            <a:schemeClr val="accent3">
              <a:lumMod val="75000"/>
              <a:alpha val="2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rot="19994604">
            <a:off x="6144793" y="1403245"/>
            <a:ext cx="600232" cy="369332"/>
          </a:xfrm>
          <a:prstGeom prst="rect">
            <a:avLst/>
          </a:prstGeom>
          <a:noFill/>
        </p:spPr>
        <p:txBody>
          <a:bodyPr wrap="none" rtlCol="0">
            <a:spAutoFit/>
          </a:bodyPr>
          <a:lstStyle/>
          <a:p>
            <a:r>
              <a:rPr lang="en-US" dirty="0" err="1" smtClean="0">
                <a:latin typeface="Courier New"/>
                <a:cs typeface="Courier New"/>
              </a:rPr>
              <a:t>ssh</a:t>
            </a:r>
            <a:endParaRPr lang="en-US" dirty="0">
              <a:latin typeface="Courier New"/>
              <a:cs typeface="Courier New"/>
            </a:endParaRPr>
          </a:p>
        </p:txBody>
      </p:sp>
      <p:pic>
        <p:nvPicPr>
          <p:cNvPr id="49" name="Picture 2" descr="MCj0415800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173668" y="1061747"/>
            <a:ext cx="1266108" cy="15236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50" name="Curved Connector 49"/>
          <p:cNvCxnSpPr/>
          <p:nvPr/>
        </p:nvCxnSpPr>
        <p:spPr>
          <a:xfrm flipV="1">
            <a:off x="5420492" y="1632864"/>
            <a:ext cx="2140297" cy="218822"/>
          </a:xfrm>
          <a:prstGeom prst="curvedConnector3">
            <a:avLst>
              <a:gd name="adj1" fmla="val 50000"/>
            </a:avLst>
          </a:prstGeom>
          <a:ln w="3175"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6"/>
          <a:stretch>
            <a:fillRect/>
          </a:stretch>
        </p:blipFill>
        <p:spPr>
          <a:xfrm flipH="1">
            <a:off x="7369726" y="1252793"/>
            <a:ext cx="854646" cy="1294612"/>
          </a:xfrm>
          <a:prstGeom prst="rect">
            <a:avLst/>
          </a:prstGeom>
        </p:spPr>
      </p:pic>
      <p:sp>
        <p:nvSpPr>
          <p:cNvPr id="52" name="TextBox 51"/>
          <p:cNvSpPr txBox="1"/>
          <p:nvPr/>
        </p:nvSpPr>
        <p:spPr>
          <a:xfrm>
            <a:off x="311450" y="836103"/>
            <a:ext cx="4066670" cy="3151632"/>
          </a:xfrm>
          <a:prstGeom prst="rect">
            <a:avLst/>
          </a:prstGeom>
          <a:noFill/>
        </p:spPr>
        <p:txBody>
          <a:bodyPr wrap="square" rtlCol="0">
            <a:spAutoFit/>
          </a:bodyPr>
          <a:lstStyle/>
          <a:p>
            <a:pPr>
              <a:lnSpc>
                <a:spcPct val="110000"/>
              </a:lnSpc>
            </a:pPr>
            <a:r>
              <a:rPr lang="en-US" dirty="0" smtClean="0">
                <a:latin typeface="Courier New"/>
                <a:cs typeface="Courier New"/>
              </a:rPr>
              <a:t>local&gt; </a:t>
            </a:r>
            <a:r>
              <a:rPr lang="en-US" dirty="0" err="1" smtClean="0">
                <a:latin typeface="Courier New"/>
                <a:cs typeface="Courier New"/>
              </a:rPr>
              <a:t>ssh</a:t>
            </a:r>
            <a:r>
              <a:rPr lang="en-US" dirty="0" smtClean="0">
                <a:latin typeface="Courier New"/>
                <a:cs typeface="Courier New"/>
              </a:rPr>
              <a:t> </a:t>
            </a:r>
            <a:r>
              <a:rPr lang="en-US" dirty="0" err="1" smtClean="0">
                <a:latin typeface="Courier New"/>
                <a:cs typeface="Courier New"/>
              </a:rPr>
              <a:t>jdoe@remote.edu</a:t>
            </a:r>
            <a:r>
              <a:rPr lang="en-US" dirty="0" smtClean="0">
                <a:latin typeface="Courier New"/>
                <a:cs typeface="Courier New"/>
              </a:rPr>
              <a:t> </a:t>
            </a:r>
          </a:p>
          <a:p>
            <a:pPr>
              <a:lnSpc>
                <a:spcPct val="110000"/>
              </a:lnSpc>
            </a:pPr>
            <a:endParaRPr lang="en-US" sz="400" dirty="0" smtClean="0">
              <a:latin typeface="Courier New"/>
              <a:cs typeface="Courier New"/>
            </a:endParaRPr>
          </a:p>
          <a:p>
            <a:pPr>
              <a:lnSpc>
                <a:spcPct val="110000"/>
              </a:lnSpc>
            </a:pPr>
            <a:r>
              <a:rPr lang="en-US" dirty="0" err="1" smtClean="0">
                <a:latin typeface="Courier New"/>
                <a:cs typeface="Courier New"/>
              </a:rPr>
              <a:t>jdoe@remote.edu’s</a:t>
            </a:r>
            <a:r>
              <a:rPr lang="en-US" dirty="0" smtClean="0">
                <a:latin typeface="Courier New"/>
                <a:cs typeface="Courier New"/>
              </a:rPr>
              <a:t> password:</a:t>
            </a:r>
          </a:p>
          <a:p>
            <a:pPr>
              <a:lnSpc>
                <a:spcPct val="110000"/>
              </a:lnSpc>
            </a:pPr>
            <a:r>
              <a:rPr lang="en-US" dirty="0" smtClean="0">
                <a:solidFill>
                  <a:srgbClr val="FF0000"/>
                </a:solidFill>
                <a:latin typeface="Courier New"/>
                <a:cs typeface="Courier New"/>
              </a:rPr>
              <a:t>########</a:t>
            </a:r>
          </a:p>
          <a:p>
            <a:pPr>
              <a:lnSpc>
                <a:spcPct val="110000"/>
              </a:lnSpc>
            </a:pPr>
            <a:r>
              <a:rPr lang="en-US" dirty="0" smtClean="0">
                <a:latin typeface="Courier New"/>
                <a:cs typeface="Courier New"/>
              </a:rPr>
              <a:t>Welcome to remote!</a:t>
            </a:r>
          </a:p>
          <a:p>
            <a:pPr>
              <a:lnSpc>
                <a:spcPct val="110000"/>
              </a:lnSpc>
            </a:pPr>
            <a:r>
              <a:rPr lang="en-US" dirty="0" err="1" smtClean="0">
                <a:latin typeface="Courier New"/>
                <a:cs typeface="Courier New"/>
              </a:rPr>
              <a:t>jdoe</a:t>
            </a:r>
            <a:r>
              <a:rPr lang="en-US" dirty="0" err="1">
                <a:latin typeface="Courier New"/>
                <a:cs typeface="Courier New"/>
              </a:rPr>
              <a:t>@remote</a:t>
            </a:r>
            <a:r>
              <a:rPr lang="en-US" dirty="0">
                <a:latin typeface="Courier New"/>
                <a:cs typeface="Courier New"/>
              </a:rPr>
              <a:t>&gt; </a:t>
            </a:r>
            <a:r>
              <a:rPr lang="en-US" dirty="0" smtClean="0">
                <a:latin typeface="Courier New"/>
                <a:cs typeface="Courier New"/>
              </a:rPr>
              <a:t>exit</a:t>
            </a:r>
            <a:endParaRPr lang="en-US" dirty="0">
              <a:latin typeface="Courier New"/>
              <a:cs typeface="Courier New"/>
            </a:endParaRPr>
          </a:p>
          <a:p>
            <a:pPr>
              <a:lnSpc>
                <a:spcPct val="110000"/>
              </a:lnSpc>
            </a:pPr>
            <a:r>
              <a:rPr lang="en-US" dirty="0">
                <a:latin typeface="Courier New"/>
                <a:cs typeface="Courier New"/>
              </a:rPr>
              <a:t>local&gt; </a:t>
            </a:r>
            <a:r>
              <a:rPr lang="en-US" dirty="0" err="1">
                <a:latin typeface="Courier New"/>
                <a:cs typeface="Courier New"/>
              </a:rPr>
              <a:t>ssh</a:t>
            </a:r>
            <a:r>
              <a:rPr lang="en-US" dirty="0">
                <a:latin typeface="Courier New"/>
                <a:cs typeface="Courier New"/>
              </a:rPr>
              <a:t> jdoe@remote2.</a:t>
            </a:r>
            <a:r>
              <a:rPr lang="en-US" dirty="0" smtClean="0">
                <a:latin typeface="Courier New"/>
                <a:cs typeface="Courier New"/>
              </a:rPr>
              <a:t>edu</a:t>
            </a:r>
          </a:p>
          <a:p>
            <a:pPr>
              <a:lnSpc>
                <a:spcPct val="110000"/>
              </a:lnSpc>
            </a:pPr>
            <a:r>
              <a:rPr lang="en-US" dirty="0">
                <a:latin typeface="Courier New"/>
                <a:cs typeface="Courier New"/>
              </a:rPr>
              <a:t>jdoe@</a:t>
            </a:r>
            <a:r>
              <a:rPr lang="en-US" dirty="0" smtClean="0">
                <a:latin typeface="Courier New"/>
                <a:cs typeface="Courier New"/>
              </a:rPr>
              <a:t>remote2.</a:t>
            </a:r>
            <a:r>
              <a:rPr lang="en-US" dirty="0">
                <a:latin typeface="Courier New"/>
                <a:cs typeface="Courier New"/>
              </a:rPr>
              <a:t>edu’s password:</a:t>
            </a:r>
          </a:p>
          <a:p>
            <a:pPr>
              <a:lnSpc>
                <a:spcPct val="110000"/>
              </a:lnSpc>
            </a:pPr>
            <a:r>
              <a:rPr lang="en-US" dirty="0">
                <a:solidFill>
                  <a:srgbClr val="FF0000"/>
                </a:solidFill>
                <a:latin typeface="Courier New"/>
                <a:cs typeface="Courier New"/>
              </a:rPr>
              <a:t>########</a:t>
            </a:r>
          </a:p>
          <a:p>
            <a:r>
              <a:rPr lang="en-US" dirty="0" smtClean="0">
                <a:latin typeface="Courier New"/>
                <a:cs typeface="Courier New"/>
              </a:rPr>
              <a:t> </a:t>
            </a:r>
            <a:endParaRPr lang="en-US" dirty="0">
              <a:latin typeface="Courier New"/>
              <a:cs typeface="Courier New"/>
            </a:endParaRPr>
          </a:p>
          <a:p>
            <a:endParaRPr lang="en-US" dirty="0">
              <a:latin typeface="Courier New"/>
              <a:cs typeface="Courier New"/>
            </a:endParaRPr>
          </a:p>
        </p:txBody>
      </p:sp>
      <p:sp>
        <p:nvSpPr>
          <p:cNvPr id="53" name="TextBox 52"/>
          <p:cNvSpPr txBox="1"/>
          <p:nvPr/>
        </p:nvSpPr>
        <p:spPr>
          <a:xfrm>
            <a:off x="6658229" y="3627293"/>
            <a:ext cx="2412694" cy="923330"/>
          </a:xfrm>
          <a:prstGeom prst="rect">
            <a:avLst/>
          </a:prstGeom>
          <a:noFill/>
        </p:spPr>
        <p:txBody>
          <a:bodyPr wrap="square" rtlCol="0">
            <a:spAutoFit/>
          </a:bodyPr>
          <a:lstStyle/>
          <a:p>
            <a:r>
              <a:rPr lang="en-US" dirty="0" smtClean="0"/>
              <a:t>Hash of password stored on each remote machine</a:t>
            </a:r>
            <a:endParaRPr lang="en-US" dirty="0"/>
          </a:p>
        </p:txBody>
      </p:sp>
      <p:sp>
        <p:nvSpPr>
          <p:cNvPr id="54" name="TextBox 53"/>
          <p:cNvSpPr txBox="1"/>
          <p:nvPr/>
        </p:nvSpPr>
        <p:spPr>
          <a:xfrm>
            <a:off x="3906971" y="3599884"/>
            <a:ext cx="2412694" cy="1200329"/>
          </a:xfrm>
          <a:prstGeom prst="rect">
            <a:avLst/>
          </a:prstGeom>
          <a:noFill/>
        </p:spPr>
        <p:txBody>
          <a:bodyPr wrap="square" rtlCol="0">
            <a:spAutoFit/>
          </a:bodyPr>
          <a:lstStyle/>
          <a:p>
            <a:r>
              <a:rPr lang="en-US" dirty="0" smtClean="0"/>
              <a:t>User enters password</a:t>
            </a:r>
          </a:p>
          <a:p>
            <a:r>
              <a:rPr lang="en-US" dirty="0" smtClean="0"/>
              <a:t>once for </a:t>
            </a:r>
          </a:p>
          <a:p>
            <a:r>
              <a:rPr lang="en-US" i="1" dirty="0" smtClean="0"/>
              <a:t>each</a:t>
            </a:r>
            <a:r>
              <a:rPr lang="en-US" dirty="0" smtClean="0"/>
              <a:t> connection to </a:t>
            </a:r>
            <a:r>
              <a:rPr lang="en-US" i="1" dirty="0" smtClean="0"/>
              <a:t>each</a:t>
            </a:r>
            <a:r>
              <a:rPr lang="en-US" dirty="0" smtClean="0"/>
              <a:t> machine</a:t>
            </a:r>
          </a:p>
        </p:txBody>
      </p:sp>
      <p:sp>
        <p:nvSpPr>
          <p:cNvPr id="55" name="TextBox 54"/>
          <p:cNvSpPr txBox="1"/>
          <p:nvPr/>
        </p:nvSpPr>
        <p:spPr>
          <a:xfrm>
            <a:off x="775516" y="588264"/>
            <a:ext cx="3562844" cy="276999"/>
          </a:xfrm>
          <a:prstGeom prst="rect">
            <a:avLst/>
          </a:prstGeom>
          <a:noFill/>
        </p:spPr>
        <p:txBody>
          <a:bodyPr wrap="none" rtlCol="0">
            <a:spAutoFit/>
          </a:bodyPr>
          <a:lstStyle/>
          <a:p>
            <a:r>
              <a:rPr lang="en-US" sz="1200" dirty="0"/>
              <a:t>*</a:t>
            </a:r>
            <a:r>
              <a:rPr lang="en-US" sz="1200" dirty="0" smtClean="0"/>
              <a:t>nix-based system (Windows behavior may vary)</a:t>
            </a:r>
            <a:endParaRPr lang="en-US" sz="1200" dirty="0"/>
          </a:p>
        </p:txBody>
      </p:sp>
    </p:spTree>
    <p:extLst>
      <p:ext uri="{BB962C8B-B14F-4D97-AF65-F5344CB8AC3E}">
        <p14:creationId xmlns:p14="http://schemas.microsoft.com/office/powerpoint/2010/main" val="392768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4">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2">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2">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2">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2">
                                            <p:txEl>
                                              <p:pRg st="9" end="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4">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p:bldP spid="53" grpId="0"/>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SSH with a </a:t>
            </a:r>
            <a:r>
              <a:rPr lang="en-US" i="1" dirty="0"/>
              <a:t>private key</a:t>
            </a:r>
            <a:endParaRPr lang="en-US" dirty="0"/>
          </a:p>
        </p:txBody>
      </p:sp>
      <p:sp>
        <p:nvSpPr>
          <p:cNvPr id="30" name="Rectangle 9"/>
          <p:cNvSpPr>
            <a:spLocks noChangeArrowheads="1"/>
          </p:cNvSpPr>
          <p:nvPr/>
        </p:nvSpPr>
        <p:spPr bwMode="auto">
          <a:xfrm>
            <a:off x="550265" y="4824468"/>
            <a:ext cx="3200400" cy="246221"/>
          </a:xfrm>
          <a:prstGeom prst="rect">
            <a:avLst/>
          </a:prstGeom>
          <a:noFill/>
          <a:ln w="9525">
            <a:noFill/>
            <a:miter lim="800000"/>
            <a:headEnd/>
            <a:tailEnd/>
          </a:ln>
          <a:effectLst/>
        </p:spPr>
        <p:txBody>
          <a:bodyPr>
            <a:prstTxWarp prst="textNoShape">
              <a:avLst/>
            </a:prstTxWarp>
            <a:spAutoFit/>
          </a:bodyPr>
          <a:lstStyle/>
          <a:p>
            <a:pPr fontAlgn="auto">
              <a:spcBef>
                <a:spcPts val="0"/>
              </a:spcBef>
              <a:spcAft>
                <a:spcPts val="0"/>
              </a:spcAft>
              <a:defRPr/>
            </a:pPr>
            <a:r>
              <a:rPr lang="en-US" sz="1000" dirty="0">
                <a:solidFill>
                  <a:schemeClr val="bg2"/>
                </a:solidFill>
                <a:latin typeface="Arial"/>
                <a:ea typeface="+mn-ea"/>
                <a:cs typeface="Arial"/>
              </a:rPr>
              <a:t>Sponsored by the National Science Foundation</a:t>
            </a:r>
          </a:p>
        </p:txBody>
      </p:sp>
      <p:sp>
        <p:nvSpPr>
          <p:cNvPr id="31" name="Rectangle 20"/>
          <p:cNvSpPr>
            <a:spLocks noChangeArrowheads="1"/>
          </p:cNvSpPr>
          <p:nvPr/>
        </p:nvSpPr>
        <p:spPr bwMode="auto">
          <a:xfrm>
            <a:off x="6628028" y="4844949"/>
            <a:ext cx="1524000" cy="246221"/>
          </a:xfrm>
          <a:prstGeom prst="rect">
            <a:avLst/>
          </a:prstGeom>
          <a:noFill/>
          <a:ln w="9525">
            <a:noFill/>
            <a:miter lim="800000"/>
            <a:headEnd/>
            <a:tailEnd/>
          </a:ln>
          <a:effectLst/>
        </p:spPr>
        <p:txBody>
          <a:bodyPr>
            <a:prstTxWarp prst="textNoShape">
              <a:avLst/>
            </a:prstTxWarp>
            <a:spAutoFit/>
          </a:bodyPr>
          <a:lstStyle/>
          <a:p>
            <a:pPr algn="ctr">
              <a:defRPr/>
            </a:pPr>
            <a:r>
              <a:rPr lang="en-US" sz="1000" dirty="0" err="1">
                <a:solidFill>
                  <a:schemeClr val="bg2"/>
                </a:solidFill>
                <a:ea typeface="Kozuka Gothic Pro L" charset="0"/>
                <a:cs typeface="Kozuka Gothic Pro L" charset="0"/>
              </a:rPr>
              <a:t>www.geni.net</a:t>
            </a:r>
            <a:endParaRPr lang="en-US" sz="1000" dirty="0">
              <a:solidFill>
                <a:schemeClr val="bg2"/>
              </a:solidFill>
              <a:ea typeface="Kozuka Gothic Pro L" charset="0"/>
              <a:cs typeface="Kozuka Gothic Pro L" charset="0"/>
            </a:endParaRPr>
          </a:p>
        </p:txBody>
      </p:sp>
      <p:pic>
        <p:nvPicPr>
          <p:cNvPr id="32" name="Picture 31"/>
          <p:cNvPicPr>
            <a:picLocks noChangeAspect="1"/>
          </p:cNvPicPr>
          <p:nvPr/>
        </p:nvPicPr>
        <p:blipFill>
          <a:blip r:embed="rId2"/>
          <a:stretch>
            <a:fillRect/>
          </a:stretch>
        </p:blipFill>
        <p:spPr>
          <a:xfrm>
            <a:off x="7919187" y="4237230"/>
            <a:ext cx="1030544" cy="819614"/>
          </a:xfrm>
          <a:prstGeom prst="rect">
            <a:avLst/>
          </a:prstGeom>
        </p:spPr>
      </p:pic>
      <p:pic>
        <p:nvPicPr>
          <p:cNvPr id="33" name="Picture 22" descr="nsf2"/>
          <p:cNvPicPr>
            <a:picLocks noChangeAspect="1" noChangeArrowheads="1"/>
          </p:cNvPicPr>
          <p:nvPr/>
        </p:nvPicPr>
        <p:blipFill>
          <a:blip r:embed="rId3"/>
          <a:srcRect/>
          <a:stretch>
            <a:fillRect/>
          </a:stretch>
        </p:blipFill>
        <p:spPr bwMode="auto">
          <a:xfrm>
            <a:off x="326586" y="4793014"/>
            <a:ext cx="280987" cy="260350"/>
          </a:xfrm>
          <a:prstGeom prst="rect">
            <a:avLst/>
          </a:prstGeom>
          <a:noFill/>
          <a:ln w="9525">
            <a:noFill/>
            <a:miter lim="800000"/>
            <a:headEnd/>
            <a:tailEnd/>
          </a:ln>
        </p:spPr>
      </p:pic>
      <p:pic>
        <p:nvPicPr>
          <p:cNvPr id="34" name="Picture 23" descr="GENI rack"/>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781800" y="988424"/>
            <a:ext cx="2362200" cy="2362200"/>
          </a:xfrm>
          <a:prstGeom prst="rect">
            <a:avLst/>
          </a:prstGeom>
          <a:noFill/>
          <a:ln w="9525">
            <a:noFill/>
            <a:miter lim="800000"/>
            <a:headEnd/>
            <a:tailEnd/>
          </a:ln>
        </p:spPr>
      </p:pic>
      <p:sp>
        <p:nvSpPr>
          <p:cNvPr id="35" name="Rounded Rectangle 34"/>
          <p:cNvSpPr/>
          <p:nvPr/>
        </p:nvSpPr>
        <p:spPr>
          <a:xfrm>
            <a:off x="137299" y="927638"/>
            <a:ext cx="5097065" cy="2882684"/>
          </a:xfrm>
          <a:prstGeom prst="roundRect">
            <a:avLst/>
          </a:prstGeom>
          <a:solidFill>
            <a:schemeClr val="accent3">
              <a:lumMod val="75000"/>
              <a:alpha val="2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6" name="Picture 35" descr="j0309600.jpg"/>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flipH="1">
            <a:off x="7822106" y="1057767"/>
            <a:ext cx="1014847" cy="1422683"/>
          </a:xfrm>
          <a:prstGeom prst="rect">
            <a:avLst/>
          </a:prstGeom>
        </p:spPr>
      </p:pic>
      <p:pic>
        <p:nvPicPr>
          <p:cNvPr id="37" name="Picture 2" descr="MCj0415800000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392225" y="1206514"/>
            <a:ext cx="1266108" cy="15236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 name="TextBox 37"/>
          <p:cNvSpPr txBox="1"/>
          <p:nvPr/>
        </p:nvSpPr>
        <p:spPr>
          <a:xfrm>
            <a:off x="313819" y="969870"/>
            <a:ext cx="3416846" cy="3033138"/>
          </a:xfrm>
          <a:prstGeom prst="rect">
            <a:avLst/>
          </a:prstGeom>
          <a:noFill/>
        </p:spPr>
        <p:txBody>
          <a:bodyPr wrap="none" rtlCol="0">
            <a:spAutoFit/>
          </a:bodyPr>
          <a:lstStyle/>
          <a:p>
            <a:pPr>
              <a:lnSpc>
                <a:spcPct val="110000"/>
              </a:lnSpc>
            </a:pPr>
            <a:r>
              <a:rPr lang="en-US" sz="1200" dirty="0" smtClean="0">
                <a:latin typeface="Courier New"/>
                <a:cs typeface="Courier New"/>
              </a:rPr>
              <a:t>local&gt; </a:t>
            </a:r>
            <a:r>
              <a:rPr lang="en-US" sz="1200" dirty="0" err="1" smtClean="0">
                <a:latin typeface="Courier New"/>
                <a:cs typeface="Courier New"/>
              </a:rPr>
              <a:t>ssh</a:t>
            </a:r>
            <a:r>
              <a:rPr lang="en-US" sz="1200" dirty="0" smtClean="0">
                <a:latin typeface="Courier New"/>
                <a:cs typeface="Courier New"/>
              </a:rPr>
              <a:t>-add ~/.</a:t>
            </a:r>
            <a:r>
              <a:rPr lang="en-US" sz="1200" dirty="0" err="1" smtClean="0">
                <a:latin typeface="Courier New"/>
                <a:cs typeface="Courier New"/>
              </a:rPr>
              <a:t>ssh</a:t>
            </a:r>
            <a:r>
              <a:rPr lang="en-US" sz="1200" dirty="0" smtClean="0">
                <a:latin typeface="Courier New"/>
                <a:cs typeface="Courier New"/>
              </a:rPr>
              <a:t>/</a:t>
            </a:r>
            <a:r>
              <a:rPr lang="en-US" sz="1200" dirty="0" err="1" smtClean="0">
                <a:latin typeface="Courier New"/>
                <a:cs typeface="Courier New"/>
              </a:rPr>
              <a:t>id_rsa</a:t>
            </a:r>
            <a:endParaRPr lang="en-US" sz="1200" dirty="0" smtClean="0">
              <a:latin typeface="Courier New"/>
              <a:cs typeface="Courier New"/>
            </a:endParaRPr>
          </a:p>
          <a:p>
            <a:pPr>
              <a:lnSpc>
                <a:spcPct val="110000"/>
              </a:lnSpc>
            </a:pPr>
            <a:r>
              <a:rPr lang="en-US" sz="1200" dirty="0" smtClean="0">
                <a:latin typeface="Courier New"/>
                <a:cs typeface="Courier New"/>
              </a:rPr>
              <a:t>Enter passphrase for ~/.</a:t>
            </a:r>
            <a:r>
              <a:rPr lang="en-US" sz="1200" dirty="0" err="1" smtClean="0">
                <a:latin typeface="Courier New"/>
                <a:cs typeface="Courier New"/>
              </a:rPr>
              <a:t>ssh</a:t>
            </a:r>
            <a:r>
              <a:rPr lang="en-US" sz="1200" dirty="0" smtClean="0">
                <a:latin typeface="Courier New"/>
                <a:cs typeface="Courier New"/>
              </a:rPr>
              <a:t>/</a:t>
            </a:r>
            <a:r>
              <a:rPr lang="en-US" sz="1200" dirty="0" err="1" smtClean="0">
                <a:latin typeface="Courier New"/>
                <a:cs typeface="Courier New"/>
              </a:rPr>
              <a:t>id_rsa</a:t>
            </a:r>
            <a:r>
              <a:rPr lang="en-US" sz="1200" dirty="0" smtClean="0">
                <a:latin typeface="Courier New"/>
                <a:cs typeface="Courier New"/>
              </a:rPr>
              <a:t>:</a:t>
            </a:r>
          </a:p>
          <a:p>
            <a:pPr>
              <a:lnSpc>
                <a:spcPct val="110000"/>
              </a:lnSpc>
            </a:pPr>
            <a:r>
              <a:rPr lang="en-US" sz="1200" dirty="0" smtClean="0">
                <a:solidFill>
                  <a:srgbClr val="FF0000"/>
                </a:solidFill>
                <a:latin typeface="Courier New"/>
                <a:cs typeface="Courier New"/>
              </a:rPr>
              <a:t>########</a:t>
            </a:r>
          </a:p>
          <a:p>
            <a:pPr>
              <a:lnSpc>
                <a:spcPct val="110000"/>
              </a:lnSpc>
            </a:pPr>
            <a:r>
              <a:rPr lang="en-US" sz="1200" dirty="0">
                <a:latin typeface="Courier New"/>
                <a:cs typeface="Courier New"/>
              </a:rPr>
              <a:t>l</a:t>
            </a:r>
            <a:r>
              <a:rPr lang="en-US" sz="1200" dirty="0" smtClean="0">
                <a:latin typeface="Courier New"/>
                <a:cs typeface="Courier New"/>
              </a:rPr>
              <a:t>ocal&gt; </a:t>
            </a:r>
            <a:r>
              <a:rPr lang="en-US" sz="1200" dirty="0" err="1" smtClean="0">
                <a:latin typeface="Courier New"/>
                <a:cs typeface="Courier New"/>
              </a:rPr>
              <a:t>ssh</a:t>
            </a:r>
            <a:r>
              <a:rPr lang="en-US" sz="1200" dirty="0" smtClean="0">
                <a:latin typeface="Courier New"/>
                <a:cs typeface="Courier New"/>
              </a:rPr>
              <a:t> </a:t>
            </a:r>
            <a:r>
              <a:rPr lang="en-US" sz="1200" dirty="0" err="1" smtClean="0">
                <a:latin typeface="Courier New"/>
                <a:cs typeface="Courier New"/>
              </a:rPr>
              <a:t>jdoe@remote.edu</a:t>
            </a:r>
            <a:r>
              <a:rPr lang="en-US" sz="1200" dirty="0" smtClean="0">
                <a:latin typeface="Courier New"/>
                <a:cs typeface="Courier New"/>
              </a:rPr>
              <a:t> </a:t>
            </a:r>
          </a:p>
          <a:p>
            <a:pPr>
              <a:lnSpc>
                <a:spcPct val="110000"/>
              </a:lnSpc>
            </a:pPr>
            <a:endParaRPr lang="en-US" sz="100" dirty="0" smtClean="0">
              <a:latin typeface="Courier New"/>
              <a:cs typeface="Courier New"/>
            </a:endParaRPr>
          </a:p>
          <a:p>
            <a:pPr>
              <a:lnSpc>
                <a:spcPct val="110000"/>
              </a:lnSpc>
            </a:pPr>
            <a:r>
              <a:rPr lang="en-US" sz="1200" dirty="0" smtClean="0">
                <a:latin typeface="Courier New"/>
                <a:cs typeface="Courier New"/>
              </a:rPr>
              <a:t>Welcome to remote!</a:t>
            </a:r>
          </a:p>
          <a:p>
            <a:pPr>
              <a:lnSpc>
                <a:spcPct val="110000"/>
              </a:lnSpc>
            </a:pPr>
            <a:r>
              <a:rPr lang="en-US" sz="1200" dirty="0" err="1" smtClean="0">
                <a:latin typeface="Courier New"/>
                <a:cs typeface="Courier New"/>
              </a:rPr>
              <a:t>jdoe@remote</a:t>
            </a:r>
            <a:r>
              <a:rPr lang="en-US" sz="1200" dirty="0" smtClean="0">
                <a:latin typeface="Courier New"/>
                <a:cs typeface="Courier New"/>
              </a:rPr>
              <a:t>&gt; exit</a:t>
            </a:r>
          </a:p>
          <a:p>
            <a:pPr>
              <a:lnSpc>
                <a:spcPct val="110000"/>
              </a:lnSpc>
            </a:pPr>
            <a:r>
              <a:rPr lang="en-US" sz="1200" dirty="0">
                <a:latin typeface="Courier New"/>
                <a:cs typeface="Courier New"/>
              </a:rPr>
              <a:t>local&gt; </a:t>
            </a:r>
            <a:r>
              <a:rPr lang="en-US" sz="1200" dirty="0" err="1">
                <a:latin typeface="Courier New"/>
                <a:cs typeface="Courier New"/>
              </a:rPr>
              <a:t>ssh</a:t>
            </a:r>
            <a:r>
              <a:rPr lang="en-US" sz="1200" dirty="0">
                <a:latin typeface="Courier New"/>
                <a:cs typeface="Courier New"/>
              </a:rPr>
              <a:t> jdoe@</a:t>
            </a:r>
            <a:r>
              <a:rPr lang="en-US" sz="1200" dirty="0" smtClean="0">
                <a:latin typeface="Courier New"/>
                <a:cs typeface="Courier New"/>
              </a:rPr>
              <a:t>remote2.</a:t>
            </a:r>
            <a:r>
              <a:rPr lang="en-US" sz="1200" dirty="0">
                <a:latin typeface="Courier New"/>
                <a:cs typeface="Courier New"/>
              </a:rPr>
              <a:t>edu </a:t>
            </a:r>
          </a:p>
          <a:p>
            <a:pPr>
              <a:lnSpc>
                <a:spcPct val="110000"/>
              </a:lnSpc>
            </a:pPr>
            <a:endParaRPr lang="en-US" sz="100" dirty="0">
              <a:latin typeface="Courier New"/>
              <a:cs typeface="Courier New"/>
            </a:endParaRPr>
          </a:p>
          <a:p>
            <a:pPr>
              <a:lnSpc>
                <a:spcPct val="110000"/>
              </a:lnSpc>
            </a:pPr>
            <a:r>
              <a:rPr lang="en-US" sz="1200" dirty="0">
                <a:latin typeface="Courier New"/>
                <a:cs typeface="Courier New"/>
              </a:rPr>
              <a:t>Welcome to </a:t>
            </a:r>
            <a:r>
              <a:rPr lang="en-US" sz="1200" dirty="0" smtClean="0">
                <a:latin typeface="Courier New"/>
                <a:cs typeface="Courier New"/>
              </a:rPr>
              <a:t>remote2!</a:t>
            </a:r>
            <a:endParaRPr lang="en-US" sz="1200" dirty="0">
              <a:latin typeface="Courier New"/>
              <a:cs typeface="Courier New"/>
            </a:endParaRPr>
          </a:p>
          <a:p>
            <a:pPr>
              <a:lnSpc>
                <a:spcPct val="110000"/>
              </a:lnSpc>
            </a:pPr>
            <a:r>
              <a:rPr lang="en-US" sz="1200" dirty="0">
                <a:latin typeface="Courier New"/>
                <a:cs typeface="Courier New"/>
              </a:rPr>
              <a:t>jdoe@</a:t>
            </a:r>
            <a:r>
              <a:rPr lang="en-US" sz="1200" dirty="0" smtClean="0">
                <a:latin typeface="Courier New"/>
                <a:cs typeface="Courier New"/>
              </a:rPr>
              <a:t>remote2&gt; exit</a:t>
            </a:r>
          </a:p>
          <a:p>
            <a:pPr>
              <a:lnSpc>
                <a:spcPct val="110000"/>
              </a:lnSpc>
            </a:pPr>
            <a:r>
              <a:rPr lang="en-US" sz="1200" dirty="0">
                <a:latin typeface="Courier New"/>
                <a:cs typeface="Courier New"/>
              </a:rPr>
              <a:t>local&gt; </a:t>
            </a:r>
            <a:r>
              <a:rPr lang="en-US" sz="1200" dirty="0" err="1">
                <a:latin typeface="Courier New"/>
                <a:cs typeface="Courier New"/>
              </a:rPr>
              <a:t>ssh</a:t>
            </a:r>
            <a:r>
              <a:rPr lang="en-US" sz="1200" dirty="0">
                <a:latin typeface="Courier New"/>
                <a:cs typeface="Courier New"/>
              </a:rPr>
              <a:t> jdoe@</a:t>
            </a:r>
            <a:r>
              <a:rPr lang="en-US" sz="1200" dirty="0" smtClean="0">
                <a:latin typeface="Courier New"/>
                <a:cs typeface="Courier New"/>
              </a:rPr>
              <a:t>remote3.edu </a:t>
            </a:r>
            <a:endParaRPr lang="en-US" sz="1200" dirty="0">
              <a:latin typeface="Courier New"/>
              <a:cs typeface="Courier New"/>
            </a:endParaRPr>
          </a:p>
          <a:p>
            <a:pPr>
              <a:lnSpc>
                <a:spcPct val="110000"/>
              </a:lnSpc>
            </a:pPr>
            <a:endParaRPr lang="en-US" sz="100" dirty="0">
              <a:latin typeface="Courier New"/>
              <a:cs typeface="Courier New"/>
            </a:endParaRPr>
          </a:p>
          <a:p>
            <a:pPr>
              <a:lnSpc>
                <a:spcPct val="110000"/>
              </a:lnSpc>
            </a:pPr>
            <a:r>
              <a:rPr lang="en-US" sz="1200" dirty="0">
                <a:latin typeface="Courier New"/>
                <a:cs typeface="Courier New"/>
              </a:rPr>
              <a:t>Welcome to </a:t>
            </a:r>
            <a:r>
              <a:rPr lang="en-US" sz="1200" dirty="0" smtClean="0">
                <a:latin typeface="Courier New"/>
                <a:cs typeface="Courier New"/>
              </a:rPr>
              <a:t>remote3!</a:t>
            </a:r>
            <a:endParaRPr lang="en-US" sz="1200" dirty="0">
              <a:latin typeface="Courier New"/>
              <a:cs typeface="Courier New"/>
            </a:endParaRPr>
          </a:p>
          <a:p>
            <a:pPr>
              <a:lnSpc>
                <a:spcPct val="110000"/>
              </a:lnSpc>
            </a:pPr>
            <a:r>
              <a:rPr lang="en-US" sz="1200" dirty="0">
                <a:latin typeface="Courier New"/>
                <a:cs typeface="Courier New"/>
              </a:rPr>
              <a:t>jdoe@</a:t>
            </a:r>
            <a:r>
              <a:rPr lang="en-US" sz="1200" dirty="0" smtClean="0">
                <a:latin typeface="Courier New"/>
                <a:cs typeface="Courier New"/>
              </a:rPr>
              <a:t>remote3&gt; exit</a:t>
            </a:r>
          </a:p>
          <a:p>
            <a:pPr>
              <a:lnSpc>
                <a:spcPct val="110000"/>
              </a:lnSpc>
            </a:pPr>
            <a:r>
              <a:rPr lang="en-US" sz="1200" dirty="0">
                <a:latin typeface="Courier New"/>
                <a:cs typeface="Courier New"/>
              </a:rPr>
              <a:t>l</a:t>
            </a:r>
            <a:r>
              <a:rPr lang="en-US" sz="1200" dirty="0" smtClean="0">
                <a:latin typeface="Courier New"/>
                <a:cs typeface="Courier New"/>
              </a:rPr>
              <a:t>ocal&gt; </a:t>
            </a:r>
            <a:r>
              <a:rPr lang="en-US" sz="1200" dirty="0" err="1" smtClean="0">
                <a:latin typeface="Courier New"/>
                <a:cs typeface="Courier New"/>
              </a:rPr>
              <a:t>ssh</a:t>
            </a:r>
            <a:r>
              <a:rPr lang="en-US" sz="1200" dirty="0" smtClean="0">
                <a:latin typeface="Courier New"/>
                <a:cs typeface="Courier New"/>
              </a:rPr>
              <a:t>-add –D</a:t>
            </a:r>
            <a:endParaRPr lang="en-US" sz="1400" dirty="0">
              <a:latin typeface="Courier New"/>
              <a:cs typeface="Courier New"/>
            </a:endParaRPr>
          </a:p>
          <a:p>
            <a:endParaRPr lang="en-US" sz="1400" dirty="0">
              <a:latin typeface="Courier New"/>
              <a:cs typeface="Courier New"/>
            </a:endParaRPr>
          </a:p>
        </p:txBody>
      </p:sp>
      <p:pic>
        <p:nvPicPr>
          <p:cNvPr id="39" name="Picture 38" descr="AA009659.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5205087" y="1950702"/>
            <a:ext cx="438470" cy="431310"/>
          </a:xfrm>
          <a:prstGeom prst="rect">
            <a:avLst/>
          </a:prstGeom>
          <a:ln w="38100" cmpd="sng">
            <a:solidFill>
              <a:srgbClr val="FF8000"/>
            </a:solidFill>
          </a:ln>
        </p:spPr>
      </p:pic>
      <p:sp>
        <p:nvSpPr>
          <p:cNvPr id="40" name="TextBox 39"/>
          <p:cNvSpPr txBox="1"/>
          <p:nvPr/>
        </p:nvSpPr>
        <p:spPr>
          <a:xfrm rot="19994604">
            <a:off x="6367858" y="1721083"/>
            <a:ext cx="600232" cy="369332"/>
          </a:xfrm>
          <a:prstGeom prst="rect">
            <a:avLst/>
          </a:prstGeom>
          <a:noFill/>
        </p:spPr>
        <p:txBody>
          <a:bodyPr wrap="none" rtlCol="0">
            <a:spAutoFit/>
          </a:bodyPr>
          <a:lstStyle/>
          <a:p>
            <a:r>
              <a:rPr lang="en-US" dirty="0" err="1" smtClean="0">
                <a:latin typeface="Courier New"/>
                <a:cs typeface="Courier New"/>
              </a:rPr>
              <a:t>ssh</a:t>
            </a:r>
            <a:endParaRPr lang="en-US" dirty="0">
              <a:latin typeface="Courier New"/>
              <a:cs typeface="Courier New"/>
            </a:endParaRPr>
          </a:p>
        </p:txBody>
      </p:sp>
      <p:cxnSp>
        <p:nvCxnSpPr>
          <p:cNvPr id="41" name="Curved Connector 40"/>
          <p:cNvCxnSpPr/>
          <p:nvPr/>
        </p:nvCxnSpPr>
        <p:spPr>
          <a:xfrm flipV="1">
            <a:off x="5643557" y="1950702"/>
            <a:ext cx="2140297" cy="218822"/>
          </a:xfrm>
          <a:prstGeom prst="curvedConnector3">
            <a:avLst>
              <a:gd name="adj1" fmla="val 50000"/>
            </a:avLst>
          </a:prstGeom>
          <a:ln w="3175"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6628028" y="3819060"/>
            <a:ext cx="2412694" cy="923330"/>
          </a:xfrm>
          <a:prstGeom prst="rect">
            <a:avLst/>
          </a:prstGeom>
          <a:noFill/>
        </p:spPr>
        <p:txBody>
          <a:bodyPr wrap="square" rtlCol="0">
            <a:spAutoFit/>
          </a:bodyPr>
          <a:lstStyle/>
          <a:p>
            <a:r>
              <a:rPr lang="en-US" dirty="0" smtClean="0"/>
              <a:t>Public key is stored on each remote machine</a:t>
            </a:r>
            <a:endParaRPr lang="en-US" dirty="0"/>
          </a:p>
        </p:txBody>
      </p:sp>
      <p:sp>
        <p:nvSpPr>
          <p:cNvPr id="43" name="TextBox 42"/>
          <p:cNvSpPr txBox="1"/>
          <p:nvPr/>
        </p:nvSpPr>
        <p:spPr>
          <a:xfrm>
            <a:off x="313817" y="3819060"/>
            <a:ext cx="3696897" cy="923330"/>
          </a:xfrm>
          <a:prstGeom prst="rect">
            <a:avLst/>
          </a:prstGeom>
          <a:noFill/>
        </p:spPr>
        <p:txBody>
          <a:bodyPr wrap="square" rtlCol="0">
            <a:spAutoFit/>
          </a:bodyPr>
          <a:lstStyle/>
          <a:p>
            <a:r>
              <a:rPr lang="en-US" dirty="0" smtClean="0"/>
              <a:t>User enters passphrase to unlock private key for </a:t>
            </a:r>
            <a:r>
              <a:rPr lang="en-US" i="1" dirty="0" smtClean="0"/>
              <a:t>all</a:t>
            </a:r>
            <a:r>
              <a:rPr lang="en-US" dirty="0" smtClean="0"/>
              <a:t> connections </a:t>
            </a:r>
          </a:p>
          <a:p>
            <a:r>
              <a:rPr lang="en-US" dirty="0"/>
              <a:t>t</a:t>
            </a:r>
            <a:r>
              <a:rPr lang="en-US" dirty="0" smtClean="0"/>
              <a:t>o </a:t>
            </a:r>
            <a:r>
              <a:rPr lang="en-US" i="1" dirty="0" smtClean="0"/>
              <a:t>all</a:t>
            </a:r>
            <a:r>
              <a:rPr lang="en-US" dirty="0" smtClean="0"/>
              <a:t> machines</a:t>
            </a:r>
          </a:p>
        </p:txBody>
      </p:sp>
      <p:sp>
        <p:nvSpPr>
          <p:cNvPr id="44" name="TextBox 43"/>
          <p:cNvSpPr txBox="1"/>
          <p:nvPr/>
        </p:nvSpPr>
        <p:spPr>
          <a:xfrm>
            <a:off x="3998740" y="3819060"/>
            <a:ext cx="2412694" cy="646331"/>
          </a:xfrm>
          <a:prstGeom prst="rect">
            <a:avLst/>
          </a:prstGeom>
          <a:noFill/>
        </p:spPr>
        <p:txBody>
          <a:bodyPr wrap="square" rtlCol="0">
            <a:spAutoFit/>
          </a:bodyPr>
          <a:lstStyle/>
          <a:p>
            <a:r>
              <a:rPr lang="en-US" dirty="0" smtClean="0"/>
              <a:t>Private key is stored only on local machine</a:t>
            </a:r>
            <a:endParaRPr lang="en-US" dirty="0"/>
          </a:p>
        </p:txBody>
      </p:sp>
      <p:sp>
        <p:nvSpPr>
          <p:cNvPr id="45" name="TextBox 44"/>
          <p:cNvSpPr txBox="1"/>
          <p:nvPr/>
        </p:nvSpPr>
        <p:spPr>
          <a:xfrm>
            <a:off x="878490" y="690686"/>
            <a:ext cx="3562844" cy="276999"/>
          </a:xfrm>
          <a:prstGeom prst="rect">
            <a:avLst/>
          </a:prstGeom>
          <a:noFill/>
        </p:spPr>
        <p:txBody>
          <a:bodyPr wrap="none" rtlCol="0">
            <a:spAutoFit/>
          </a:bodyPr>
          <a:lstStyle/>
          <a:p>
            <a:r>
              <a:rPr lang="en-US" sz="1200" dirty="0"/>
              <a:t>*</a:t>
            </a:r>
            <a:r>
              <a:rPr lang="en-US" sz="1200" dirty="0" smtClean="0"/>
              <a:t>nix-based system (Windows behavior may vary)</a:t>
            </a:r>
            <a:endParaRPr lang="en-US" sz="1200" dirty="0"/>
          </a:p>
        </p:txBody>
      </p:sp>
    </p:spTree>
    <p:extLst>
      <p:ext uri="{BB962C8B-B14F-4D97-AF65-F5344CB8AC3E}">
        <p14:creationId xmlns:p14="http://schemas.microsoft.com/office/powerpoint/2010/main" val="1485311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8">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3">
                                            <p:txEl>
                                              <p:pRg st="1" end="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xEl>
                                              <p:pRg st="7" end="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8">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8">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8">
                                            <p:txEl>
                                              <p:pRg st="11" end="1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8">
                                            <p:txEl>
                                              <p:pRg st="13" end="1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8">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p:bldP spid="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SSH with a </a:t>
            </a:r>
            <a:r>
              <a:rPr lang="en-US" i="1" dirty="0"/>
              <a:t>private key</a:t>
            </a:r>
            <a:endParaRPr lang="en-US" dirty="0"/>
          </a:p>
        </p:txBody>
      </p:sp>
      <p:sp>
        <p:nvSpPr>
          <p:cNvPr id="30" name="Rectangle 9"/>
          <p:cNvSpPr>
            <a:spLocks noChangeArrowheads="1"/>
          </p:cNvSpPr>
          <p:nvPr/>
        </p:nvSpPr>
        <p:spPr bwMode="auto">
          <a:xfrm>
            <a:off x="550265" y="4824468"/>
            <a:ext cx="3200400" cy="246221"/>
          </a:xfrm>
          <a:prstGeom prst="rect">
            <a:avLst/>
          </a:prstGeom>
          <a:noFill/>
          <a:ln w="9525">
            <a:noFill/>
            <a:miter lim="800000"/>
            <a:headEnd/>
            <a:tailEnd/>
          </a:ln>
          <a:effectLst/>
        </p:spPr>
        <p:txBody>
          <a:bodyPr>
            <a:prstTxWarp prst="textNoShape">
              <a:avLst/>
            </a:prstTxWarp>
            <a:spAutoFit/>
          </a:bodyPr>
          <a:lstStyle/>
          <a:p>
            <a:pPr fontAlgn="auto">
              <a:spcBef>
                <a:spcPts val="0"/>
              </a:spcBef>
              <a:spcAft>
                <a:spcPts val="0"/>
              </a:spcAft>
              <a:defRPr/>
            </a:pPr>
            <a:r>
              <a:rPr lang="en-US" sz="1000" dirty="0">
                <a:solidFill>
                  <a:schemeClr val="bg2"/>
                </a:solidFill>
                <a:latin typeface="Arial"/>
                <a:ea typeface="+mn-ea"/>
                <a:cs typeface="Arial"/>
              </a:rPr>
              <a:t>Sponsored by the National Science Foundation</a:t>
            </a:r>
          </a:p>
        </p:txBody>
      </p:sp>
      <p:sp>
        <p:nvSpPr>
          <p:cNvPr id="31" name="Rectangle 20"/>
          <p:cNvSpPr>
            <a:spLocks noChangeArrowheads="1"/>
          </p:cNvSpPr>
          <p:nvPr/>
        </p:nvSpPr>
        <p:spPr bwMode="auto">
          <a:xfrm>
            <a:off x="6628028" y="4844949"/>
            <a:ext cx="1524000" cy="246221"/>
          </a:xfrm>
          <a:prstGeom prst="rect">
            <a:avLst/>
          </a:prstGeom>
          <a:noFill/>
          <a:ln w="9525">
            <a:noFill/>
            <a:miter lim="800000"/>
            <a:headEnd/>
            <a:tailEnd/>
          </a:ln>
          <a:effectLst/>
        </p:spPr>
        <p:txBody>
          <a:bodyPr>
            <a:prstTxWarp prst="textNoShape">
              <a:avLst/>
            </a:prstTxWarp>
            <a:spAutoFit/>
          </a:bodyPr>
          <a:lstStyle/>
          <a:p>
            <a:pPr algn="ctr">
              <a:defRPr/>
            </a:pPr>
            <a:r>
              <a:rPr lang="en-US" sz="1000" dirty="0" err="1">
                <a:solidFill>
                  <a:schemeClr val="bg2"/>
                </a:solidFill>
                <a:ea typeface="Kozuka Gothic Pro L" charset="0"/>
                <a:cs typeface="Kozuka Gothic Pro L" charset="0"/>
              </a:rPr>
              <a:t>www.geni.net</a:t>
            </a:r>
            <a:endParaRPr lang="en-US" sz="1000" dirty="0">
              <a:solidFill>
                <a:schemeClr val="bg2"/>
              </a:solidFill>
              <a:ea typeface="Kozuka Gothic Pro L" charset="0"/>
              <a:cs typeface="Kozuka Gothic Pro L" charset="0"/>
            </a:endParaRPr>
          </a:p>
        </p:txBody>
      </p:sp>
      <p:pic>
        <p:nvPicPr>
          <p:cNvPr id="32" name="Picture 31"/>
          <p:cNvPicPr>
            <a:picLocks noChangeAspect="1"/>
          </p:cNvPicPr>
          <p:nvPr/>
        </p:nvPicPr>
        <p:blipFill>
          <a:blip r:embed="rId2"/>
          <a:stretch>
            <a:fillRect/>
          </a:stretch>
        </p:blipFill>
        <p:spPr>
          <a:xfrm>
            <a:off x="7919187" y="4237230"/>
            <a:ext cx="1030544" cy="819614"/>
          </a:xfrm>
          <a:prstGeom prst="rect">
            <a:avLst/>
          </a:prstGeom>
        </p:spPr>
      </p:pic>
      <p:pic>
        <p:nvPicPr>
          <p:cNvPr id="33" name="Picture 22" descr="nsf2"/>
          <p:cNvPicPr>
            <a:picLocks noChangeAspect="1" noChangeArrowheads="1"/>
          </p:cNvPicPr>
          <p:nvPr/>
        </p:nvPicPr>
        <p:blipFill>
          <a:blip r:embed="rId3"/>
          <a:srcRect/>
          <a:stretch>
            <a:fillRect/>
          </a:stretch>
        </p:blipFill>
        <p:spPr bwMode="auto">
          <a:xfrm>
            <a:off x="326586" y="4793014"/>
            <a:ext cx="280987" cy="260350"/>
          </a:xfrm>
          <a:prstGeom prst="rect">
            <a:avLst/>
          </a:prstGeom>
          <a:noFill/>
          <a:ln w="9525">
            <a:noFill/>
            <a:miter lim="800000"/>
            <a:headEnd/>
            <a:tailEnd/>
          </a:ln>
        </p:spPr>
      </p:pic>
      <p:pic>
        <p:nvPicPr>
          <p:cNvPr id="34" name="Picture 23" descr="GENI rack"/>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781800" y="988424"/>
            <a:ext cx="2362200" cy="2362200"/>
          </a:xfrm>
          <a:prstGeom prst="rect">
            <a:avLst/>
          </a:prstGeom>
          <a:noFill/>
          <a:ln w="9525">
            <a:noFill/>
            <a:miter lim="800000"/>
            <a:headEnd/>
            <a:tailEnd/>
          </a:ln>
        </p:spPr>
      </p:pic>
      <p:sp>
        <p:nvSpPr>
          <p:cNvPr id="35" name="Rounded Rectangle 34"/>
          <p:cNvSpPr/>
          <p:nvPr/>
        </p:nvSpPr>
        <p:spPr>
          <a:xfrm>
            <a:off x="137299" y="927638"/>
            <a:ext cx="5097065" cy="2882684"/>
          </a:xfrm>
          <a:prstGeom prst="roundRect">
            <a:avLst/>
          </a:prstGeom>
          <a:solidFill>
            <a:schemeClr val="accent3">
              <a:lumMod val="75000"/>
              <a:alpha val="2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6" name="Picture 35" descr="j0309600.jpg"/>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flipH="1">
            <a:off x="7822106" y="1057767"/>
            <a:ext cx="1014847" cy="1422683"/>
          </a:xfrm>
          <a:prstGeom prst="rect">
            <a:avLst/>
          </a:prstGeom>
        </p:spPr>
      </p:pic>
      <p:pic>
        <p:nvPicPr>
          <p:cNvPr id="37" name="Picture 2" descr="MCj0415800000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392225" y="1206514"/>
            <a:ext cx="1266108" cy="15236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 name="TextBox 37"/>
          <p:cNvSpPr txBox="1"/>
          <p:nvPr/>
        </p:nvSpPr>
        <p:spPr>
          <a:xfrm>
            <a:off x="313819" y="969870"/>
            <a:ext cx="3416846" cy="3033138"/>
          </a:xfrm>
          <a:prstGeom prst="rect">
            <a:avLst/>
          </a:prstGeom>
          <a:noFill/>
        </p:spPr>
        <p:txBody>
          <a:bodyPr wrap="none" rtlCol="0">
            <a:spAutoFit/>
          </a:bodyPr>
          <a:lstStyle/>
          <a:p>
            <a:pPr>
              <a:lnSpc>
                <a:spcPct val="110000"/>
              </a:lnSpc>
            </a:pPr>
            <a:r>
              <a:rPr lang="en-US" sz="1200" dirty="0" smtClean="0">
                <a:latin typeface="Courier New"/>
                <a:cs typeface="Courier New"/>
              </a:rPr>
              <a:t>local&gt; </a:t>
            </a:r>
            <a:r>
              <a:rPr lang="en-US" sz="1200" dirty="0" err="1" smtClean="0">
                <a:latin typeface="Courier New"/>
                <a:cs typeface="Courier New"/>
              </a:rPr>
              <a:t>ssh</a:t>
            </a:r>
            <a:r>
              <a:rPr lang="en-US" sz="1200" dirty="0" smtClean="0">
                <a:latin typeface="Courier New"/>
                <a:cs typeface="Courier New"/>
              </a:rPr>
              <a:t>-add ~/.</a:t>
            </a:r>
            <a:r>
              <a:rPr lang="en-US" sz="1200" dirty="0" err="1" smtClean="0">
                <a:latin typeface="Courier New"/>
                <a:cs typeface="Courier New"/>
              </a:rPr>
              <a:t>ssh</a:t>
            </a:r>
            <a:r>
              <a:rPr lang="en-US" sz="1200" dirty="0" smtClean="0">
                <a:latin typeface="Courier New"/>
                <a:cs typeface="Courier New"/>
              </a:rPr>
              <a:t>/</a:t>
            </a:r>
            <a:r>
              <a:rPr lang="en-US" sz="1200" dirty="0" err="1" smtClean="0">
                <a:latin typeface="Courier New"/>
                <a:cs typeface="Courier New"/>
              </a:rPr>
              <a:t>id_rsa</a:t>
            </a:r>
            <a:endParaRPr lang="en-US" sz="1200" dirty="0" smtClean="0">
              <a:latin typeface="Courier New"/>
              <a:cs typeface="Courier New"/>
            </a:endParaRPr>
          </a:p>
          <a:p>
            <a:pPr>
              <a:lnSpc>
                <a:spcPct val="110000"/>
              </a:lnSpc>
            </a:pPr>
            <a:r>
              <a:rPr lang="en-US" sz="1200" dirty="0" smtClean="0">
                <a:latin typeface="Courier New"/>
                <a:cs typeface="Courier New"/>
              </a:rPr>
              <a:t>Enter passphrase for ~/.</a:t>
            </a:r>
            <a:r>
              <a:rPr lang="en-US" sz="1200" dirty="0" err="1" smtClean="0">
                <a:latin typeface="Courier New"/>
                <a:cs typeface="Courier New"/>
              </a:rPr>
              <a:t>ssh</a:t>
            </a:r>
            <a:r>
              <a:rPr lang="en-US" sz="1200" dirty="0" smtClean="0">
                <a:latin typeface="Courier New"/>
                <a:cs typeface="Courier New"/>
              </a:rPr>
              <a:t>/</a:t>
            </a:r>
            <a:r>
              <a:rPr lang="en-US" sz="1200" dirty="0" err="1" smtClean="0">
                <a:latin typeface="Courier New"/>
                <a:cs typeface="Courier New"/>
              </a:rPr>
              <a:t>id_rsa</a:t>
            </a:r>
            <a:r>
              <a:rPr lang="en-US" sz="1200" dirty="0" smtClean="0">
                <a:latin typeface="Courier New"/>
                <a:cs typeface="Courier New"/>
              </a:rPr>
              <a:t>:</a:t>
            </a:r>
          </a:p>
          <a:p>
            <a:pPr>
              <a:lnSpc>
                <a:spcPct val="110000"/>
              </a:lnSpc>
            </a:pPr>
            <a:r>
              <a:rPr lang="en-US" sz="1200" dirty="0" smtClean="0">
                <a:solidFill>
                  <a:srgbClr val="FF0000"/>
                </a:solidFill>
                <a:latin typeface="Courier New"/>
                <a:cs typeface="Courier New"/>
              </a:rPr>
              <a:t>########</a:t>
            </a:r>
          </a:p>
          <a:p>
            <a:pPr>
              <a:lnSpc>
                <a:spcPct val="110000"/>
              </a:lnSpc>
            </a:pPr>
            <a:r>
              <a:rPr lang="en-US" sz="1200" dirty="0">
                <a:latin typeface="Courier New"/>
                <a:cs typeface="Courier New"/>
              </a:rPr>
              <a:t>l</a:t>
            </a:r>
            <a:r>
              <a:rPr lang="en-US" sz="1200" dirty="0" smtClean="0">
                <a:latin typeface="Courier New"/>
                <a:cs typeface="Courier New"/>
              </a:rPr>
              <a:t>ocal&gt; </a:t>
            </a:r>
            <a:r>
              <a:rPr lang="en-US" sz="1200" dirty="0" err="1" smtClean="0">
                <a:latin typeface="Courier New"/>
                <a:cs typeface="Courier New"/>
              </a:rPr>
              <a:t>ssh</a:t>
            </a:r>
            <a:r>
              <a:rPr lang="en-US" sz="1200" dirty="0" smtClean="0">
                <a:latin typeface="Courier New"/>
                <a:cs typeface="Courier New"/>
              </a:rPr>
              <a:t> </a:t>
            </a:r>
            <a:r>
              <a:rPr lang="en-US" sz="1200" dirty="0" err="1" smtClean="0">
                <a:latin typeface="Courier New"/>
                <a:cs typeface="Courier New"/>
              </a:rPr>
              <a:t>jdoe@remote.edu</a:t>
            </a:r>
            <a:r>
              <a:rPr lang="en-US" sz="1200" dirty="0" smtClean="0">
                <a:latin typeface="Courier New"/>
                <a:cs typeface="Courier New"/>
              </a:rPr>
              <a:t> </a:t>
            </a:r>
          </a:p>
          <a:p>
            <a:pPr>
              <a:lnSpc>
                <a:spcPct val="110000"/>
              </a:lnSpc>
            </a:pPr>
            <a:endParaRPr lang="en-US" sz="100" dirty="0" smtClean="0">
              <a:latin typeface="Courier New"/>
              <a:cs typeface="Courier New"/>
            </a:endParaRPr>
          </a:p>
          <a:p>
            <a:pPr>
              <a:lnSpc>
                <a:spcPct val="110000"/>
              </a:lnSpc>
            </a:pPr>
            <a:r>
              <a:rPr lang="en-US" sz="1200" dirty="0" smtClean="0">
                <a:latin typeface="Courier New"/>
                <a:cs typeface="Courier New"/>
              </a:rPr>
              <a:t>Welcome to remote!</a:t>
            </a:r>
          </a:p>
          <a:p>
            <a:pPr>
              <a:lnSpc>
                <a:spcPct val="110000"/>
              </a:lnSpc>
            </a:pPr>
            <a:r>
              <a:rPr lang="en-US" sz="1200" dirty="0" err="1" smtClean="0">
                <a:latin typeface="Courier New"/>
                <a:cs typeface="Courier New"/>
              </a:rPr>
              <a:t>jdoe@remote</a:t>
            </a:r>
            <a:r>
              <a:rPr lang="en-US" sz="1200" dirty="0" smtClean="0">
                <a:latin typeface="Courier New"/>
                <a:cs typeface="Courier New"/>
              </a:rPr>
              <a:t>&gt; exit</a:t>
            </a:r>
          </a:p>
          <a:p>
            <a:pPr>
              <a:lnSpc>
                <a:spcPct val="110000"/>
              </a:lnSpc>
            </a:pPr>
            <a:r>
              <a:rPr lang="en-US" sz="1200" dirty="0">
                <a:latin typeface="Courier New"/>
                <a:cs typeface="Courier New"/>
              </a:rPr>
              <a:t>local&gt; </a:t>
            </a:r>
            <a:r>
              <a:rPr lang="en-US" sz="1200" dirty="0" err="1">
                <a:latin typeface="Courier New"/>
                <a:cs typeface="Courier New"/>
              </a:rPr>
              <a:t>ssh</a:t>
            </a:r>
            <a:r>
              <a:rPr lang="en-US" sz="1200" dirty="0">
                <a:latin typeface="Courier New"/>
                <a:cs typeface="Courier New"/>
              </a:rPr>
              <a:t> jdoe@</a:t>
            </a:r>
            <a:r>
              <a:rPr lang="en-US" sz="1200" dirty="0" smtClean="0">
                <a:latin typeface="Courier New"/>
                <a:cs typeface="Courier New"/>
              </a:rPr>
              <a:t>remote2.</a:t>
            </a:r>
            <a:r>
              <a:rPr lang="en-US" sz="1200" dirty="0">
                <a:latin typeface="Courier New"/>
                <a:cs typeface="Courier New"/>
              </a:rPr>
              <a:t>edu </a:t>
            </a:r>
          </a:p>
          <a:p>
            <a:pPr>
              <a:lnSpc>
                <a:spcPct val="110000"/>
              </a:lnSpc>
            </a:pPr>
            <a:endParaRPr lang="en-US" sz="100" dirty="0">
              <a:latin typeface="Courier New"/>
              <a:cs typeface="Courier New"/>
            </a:endParaRPr>
          </a:p>
          <a:p>
            <a:pPr>
              <a:lnSpc>
                <a:spcPct val="110000"/>
              </a:lnSpc>
            </a:pPr>
            <a:r>
              <a:rPr lang="en-US" sz="1200" dirty="0">
                <a:latin typeface="Courier New"/>
                <a:cs typeface="Courier New"/>
              </a:rPr>
              <a:t>Welcome to </a:t>
            </a:r>
            <a:r>
              <a:rPr lang="en-US" sz="1200" dirty="0" smtClean="0">
                <a:latin typeface="Courier New"/>
                <a:cs typeface="Courier New"/>
              </a:rPr>
              <a:t>remote2!</a:t>
            </a:r>
            <a:endParaRPr lang="en-US" sz="1200" dirty="0">
              <a:latin typeface="Courier New"/>
              <a:cs typeface="Courier New"/>
            </a:endParaRPr>
          </a:p>
          <a:p>
            <a:pPr>
              <a:lnSpc>
                <a:spcPct val="110000"/>
              </a:lnSpc>
            </a:pPr>
            <a:r>
              <a:rPr lang="en-US" sz="1200" dirty="0">
                <a:latin typeface="Courier New"/>
                <a:cs typeface="Courier New"/>
              </a:rPr>
              <a:t>jdoe@</a:t>
            </a:r>
            <a:r>
              <a:rPr lang="en-US" sz="1200" dirty="0" smtClean="0">
                <a:latin typeface="Courier New"/>
                <a:cs typeface="Courier New"/>
              </a:rPr>
              <a:t>remote2&gt; exit</a:t>
            </a:r>
          </a:p>
          <a:p>
            <a:pPr>
              <a:lnSpc>
                <a:spcPct val="110000"/>
              </a:lnSpc>
            </a:pPr>
            <a:r>
              <a:rPr lang="en-US" sz="1200" dirty="0">
                <a:latin typeface="Courier New"/>
                <a:cs typeface="Courier New"/>
              </a:rPr>
              <a:t>local&gt; </a:t>
            </a:r>
            <a:r>
              <a:rPr lang="en-US" sz="1200" dirty="0" err="1">
                <a:latin typeface="Courier New"/>
                <a:cs typeface="Courier New"/>
              </a:rPr>
              <a:t>ssh</a:t>
            </a:r>
            <a:r>
              <a:rPr lang="en-US" sz="1200" dirty="0">
                <a:latin typeface="Courier New"/>
                <a:cs typeface="Courier New"/>
              </a:rPr>
              <a:t> jdoe@</a:t>
            </a:r>
            <a:r>
              <a:rPr lang="en-US" sz="1200" dirty="0" smtClean="0">
                <a:latin typeface="Courier New"/>
                <a:cs typeface="Courier New"/>
              </a:rPr>
              <a:t>remote3.edu </a:t>
            </a:r>
            <a:endParaRPr lang="en-US" sz="1200" dirty="0">
              <a:latin typeface="Courier New"/>
              <a:cs typeface="Courier New"/>
            </a:endParaRPr>
          </a:p>
          <a:p>
            <a:pPr>
              <a:lnSpc>
                <a:spcPct val="110000"/>
              </a:lnSpc>
            </a:pPr>
            <a:endParaRPr lang="en-US" sz="100" dirty="0">
              <a:latin typeface="Courier New"/>
              <a:cs typeface="Courier New"/>
            </a:endParaRPr>
          </a:p>
          <a:p>
            <a:pPr>
              <a:lnSpc>
                <a:spcPct val="110000"/>
              </a:lnSpc>
            </a:pPr>
            <a:r>
              <a:rPr lang="en-US" sz="1200" dirty="0">
                <a:latin typeface="Courier New"/>
                <a:cs typeface="Courier New"/>
              </a:rPr>
              <a:t>Welcome to </a:t>
            </a:r>
            <a:r>
              <a:rPr lang="en-US" sz="1200" dirty="0" smtClean="0">
                <a:latin typeface="Courier New"/>
                <a:cs typeface="Courier New"/>
              </a:rPr>
              <a:t>remote3!</a:t>
            </a:r>
            <a:endParaRPr lang="en-US" sz="1200" dirty="0">
              <a:latin typeface="Courier New"/>
              <a:cs typeface="Courier New"/>
            </a:endParaRPr>
          </a:p>
          <a:p>
            <a:pPr>
              <a:lnSpc>
                <a:spcPct val="110000"/>
              </a:lnSpc>
            </a:pPr>
            <a:r>
              <a:rPr lang="en-US" sz="1200" dirty="0">
                <a:latin typeface="Courier New"/>
                <a:cs typeface="Courier New"/>
              </a:rPr>
              <a:t>jdoe@</a:t>
            </a:r>
            <a:r>
              <a:rPr lang="en-US" sz="1200" dirty="0" smtClean="0">
                <a:latin typeface="Courier New"/>
                <a:cs typeface="Courier New"/>
              </a:rPr>
              <a:t>remote3&gt; exit</a:t>
            </a:r>
          </a:p>
          <a:p>
            <a:pPr>
              <a:lnSpc>
                <a:spcPct val="110000"/>
              </a:lnSpc>
            </a:pPr>
            <a:r>
              <a:rPr lang="en-US" sz="1200" dirty="0">
                <a:latin typeface="Courier New"/>
                <a:cs typeface="Courier New"/>
              </a:rPr>
              <a:t>l</a:t>
            </a:r>
            <a:r>
              <a:rPr lang="en-US" sz="1200" dirty="0" smtClean="0">
                <a:latin typeface="Courier New"/>
                <a:cs typeface="Courier New"/>
              </a:rPr>
              <a:t>ocal&gt; </a:t>
            </a:r>
            <a:r>
              <a:rPr lang="en-US" sz="1200" dirty="0" err="1" smtClean="0">
                <a:latin typeface="Courier New"/>
                <a:cs typeface="Courier New"/>
              </a:rPr>
              <a:t>ssh</a:t>
            </a:r>
            <a:r>
              <a:rPr lang="en-US" sz="1200" dirty="0" smtClean="0">
                <a:latin typeface="Courier New"/>
                <a:cs typeface="Courier New"/>
              </a:rPr>
              <a:t>-add –D</a:t>
            </a:r>
            <a:endParaRPr lang="en-US" sz="1400" dirty="0">
              <a:latin typeface="Courier New"/>
              <a:cs typeface="Courier New"/>
            </a:endParaRPr>
          </a:p>
          <a:p>
            <a:endParaRPr lang="en-US" sz="1400" dirty="0">
              <a:latin typeface="Courier New"/>
              <a:cs typeface="Courier New"/>
            </a:endParaRPr>
          </a:p>
        </p:txBody>
      </p:sp>
      <p:pic>
        <p:nvPicPr>
          <p:cNvPr id="39" name="Picture 38" descr="AA009659.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5205087" y="1950702"/>
            <a:ext cx="438470" cy="431310"/>
          </a:xfrm>
          <a:prstGeom prst="rect">
            <a:avLst/>
          </a:prstGeom>
          <a:ln w="38100" cmpd="sng">
            <a:solidFill>
              <a:srgbClr val="FF8000"/>
            </a:solidFill>
          </a:ln>
        </p:spPr>
      </p:pic>
      <p:sp>
        <p:nvSpPr>
          <p:cNvPr id="40" name="TextBox 39"/>
          <p:cNvSpPr txBox="1"/>
          <p:nvPr/>
        </p:nvSpPr>
        <p:spPr>
          <a:xfrm rot="19994604">
            <a:off x="6367858" y="1721083"/>
            <a:ext cx="600232" cy="369332"/>
          </a:xfrm>
          <a:prstGeom prst="rect">
            <a:avLst/>
          </a:prstGeom>
          <a:noFill/>
        </p:spPr>
        <p:txBody>
          <a:bodyPr wrap="none" rtlCol="0">
            <a:spAutoFit/>
          </a:bodyPr>
          <a:lstStyle/>
          <a:p>
            <a:r>
              <a:rPr lang="en-US" dirty="0" err="1" smtClean="0">
                <a:latin typeface="Courier New"/>
                <a:cs typeface="Courier New"/>
              </a:rPr>
              <a:t>ssh</a:t>
            </a:r>
            <a:endParaRPr lang="en-US" dirty="0">
              <a:latin typeface="Courier New"/>
              <a:cs typeface="Courier New"/>
            </a:endParaRPr>
          </a:p>
        </p:txBody>
      </p:sp>
      <p:cxnSp>
        <p:nvCxnSpPr>
          <p:cNvPr id="41" name="Curved Connector 40"/>
          <p:cNvCxnSpPr/>
          <p:nvPr/>
        </p:nvCxnSpPr>
        <p:spPr>
          <a:xfrm flipV="1">
            <a:off x="5643557" y="1950702"/>
            <a:ext cx="2140297" cy="218822"/>
          </a:xfrm>
          <a:prstGeom prst="curvedConnector3">
            <a:avLst>
              <a:gd name="adj1" fmla="val 50000"/>
            </a:avLst>
          </a:prstGeom>
          <a:ln w="3175"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6628028" y="3819060"/>
            <a:ext cx="2412694" cy="923330"/>
          </a:xfrm>
          <a:prstGeom prst="rect">
            <a:avLst/>
          </a:prstGeom>
          <a:noFill/>
        </p:spPr>
        <p:txBody>
          <a:bodyPr wrap="square" rtlCol="0">
            <a:spAutoFit/>
          </a:bodyPr>
          <a:lstStyle/>
          <a:p>
            <a:r>
              <a:rPr lang="en-US" dirty="0" smtClean="0"/>
              <a:t>Public key is stored on each remote machine</a:t>
            </a:r>
            <a:endParaRPr lang="en-US" dirty="0"/>
          </a:p>
        </p:txBody>
      </p:sp>
      <p:sp>
        <p:nvSpPr>
          <p:cNvPr id="43" name="TextBox 42"/>
          <p:cNvSpPr txBox="1"/>
          <p:nvPr/>
        </p:nvSpPr>
        <p:spPr>
          <a:xfrm>
            <a:off x="313817" y="3819060"/>
            <a:ext cx="3696897" cy="923330"/>
          </a:xfrm>
          <a:prstGeom prst="rect">
            <a:avLst/>
          </a:prstGeom>
          <a:noFill/>
        </p:spPr>
        <p:txBody>
          <a:bodyPr wrap="square" rtlCol="0">
            <a:spAutoFit/>
          </a:bodyPr>
          <a:lstStyle/>
          <a:p>
            <a:r>
              <a:rPr lang="en-US" dirty="0" smtClean="0"/>
              <a:t>User enters passphrase to unlock private key for </a:t>
            </a:r>
            <a:r>
              <a:rPr lang="en-US" i="1" dirty="0" smtClean="0"/>
              <a:t>all</a:t>
            </a:r>
            <a:r>
              <a:rPr lang="en-US" dirty="0" smtClean="0"/>
              <a:t> connections </a:t>
            </a:r>
          </a:p>
          <a:p>
            <a:r>
              <a:rPr lang="en-US" dirty="0"/>
              <a:t>t</a:t>
            </a:r>
            <a:r>
              <a:rPr lang="en-US" dirty="0" smtClean="0"/>
              <a:t>o </a:t>
            </a:r>
            <a:r>
              <a:rPr lang="en-US" i="1" dirty="0" smtClean="0"/>
              <a:t>all</a:t>
            </a:r>
            <a:r>
              <a:rPr lang="en-US" dirty="0" smtClean="0"/>
              <a:t> machines</a:t>
            </a:r>
          </a:p>
        </p:txBody>
      </p:sp>
      <p:sp>
        <p:nvSpPr>
          <p:cNvPr id="44" name="TextBox 43"/>
          <p:cNvSpPr txBox="1"/>
          <p:nvPr/>
        </p:nvSpPr>
        <p:spPr>
          <a:xfrm>
            <a:off x="3998740" y="3819060"/>
            <a:ext cx="2412694" cy="646331"/>
          </a:xfrm>
          <a:prstGeom prst="rect">
            <a:avLst/>
          </a:prstGeom>
          <a:noFill/>
        </p:spPr>
        <p:txBody>
          <a:bodyPr wrap="square" rtlCol="0">
            <a:spAutoFit/>
          </a:bodyPr>
          <a:lstStyle/>
          <a:p>
            <a:r>
              <a:rPr lang="en-US" dirty="0" smtClean="0"/>
              <a:t>Private key is stored only on local machine</a:t>
            </a:r>
            <a:endParaRPr lang="en-US" dirty="0"/>
          </a:p>
        </p:txBody>
      </p:sp>
      <p:sp>
        <p:nvSpPr>
          <p:cNvPr id="45" name="TextBox 44"/>
          <p:cNvSpPr txBox="1"/>
          <p:nvPr/>
        </p:nvSpPr>
        <p:spPr>
          <a:xfrm>
            <a:off x="878490" y="690686"/>
            <a:ext cx="3562844" cy="276999"/>
          </a:xfrm>
          <a:prstGeom prst="rect">
            <a:avLst/>
          </a:prstGeom>
          <a:noFill/>
        </p:spPr>
        <p:txBody>
          <a:bodyPr wrap="none" rtlCol="0">
            <a:spAutoFit/>
          </a:bodyPr>
          <a:lstStyle/>
          <a:p>
            <a:r>
              <a:rPr lang="en-US" sz="1200" dirty="0"/>
              <a:t>*</a:t>
            </a:r>
            <a:r>
              <a:rPr lang="en-US" sz="1200" dirty="0" smtClean="0"/>
              <a:t>nix-based system (Windows behavior may vary)</a:t>
            </a:r>
            <a:endParaRPr lang="en-US" sz="1200" dirty="0"/>
          </a:p>
        </p:txBody>
      </p:sp>
      <p:grpSp>
        <p:nvGrpSpPr>
          <p:cNvPr id="3" name="Group 2"/>
          <p:cNvGrpSpPr/>
          <p:nvPr/>
        </p:nvGrpSpPr>
        <p:grpSpPr>
          <a:xfrm>
            <a:off x="6628028" y="1267441"/>
            <a:ext cx="415198" cy="484033"/>
            <a:chOff x="5996236" y="2612737"/>
            <a:chExt cx="415198" cy="484033"/>
          </a:xfrm>
        </p:grpSpPr>
        <p:sp>
          <p:nvSpPr>
            <p:cNvPr id="2" name="Vertical Scroll 1"/>
            <p:cNvSpPr/>
            <p:nvPr/>
          </p:nvSpPr>
          <p:spPr>
            <a:xfrm flipV="1">
              <a:off x="5996236" y="2612737"/>
              <a:ext cx="415198" cy="484033"/>
            </a:xfrm>
            <a:prstGeom prst="verticalScroll">
              <a:avLst/>
            </a:prstGeom>
            <a:solidFill>
              <a:schemeClr val="bg2"/>
            </a:solidFill>
            <a:ln>
              <a:solidFill>
                <a:schemeClr val="tx1"/>
              </a:solidFill>
            </a:ln>
            <a:effectLst>
              <a:glow rad="101600">
                <a:srgbClr val="FF8000">
                  <a:alpha val="40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j0309600.jpg"/>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flipH="1">
              <a:off x="6076817" y="2612737"/>
              <a:ext cx="298180" cy="418009"/>
            </a:xfrm>
            <a:prstGeom prst="rect">
              <a:avLst/>
            </a:prstGeom>
          </p:spPr>
        </p:pic>
      </p:grpSp>
      <p:sp>
        <p:nvSpPr>
          <p:cNvPr id="23" name="Vertical Scroll 22"/>
          <p:cNvSpPr/>
          <p:nvPr/>
        </p:nvSpPr>
        <p:spPr>
          <a:xfrm flipV="1">
            <a:off x="5741734" y="1267441"/>
            <a:ext cx="415198" cy="484033"/>
          </a:xfrm>
          <a:prstGeom prst="verticalScroll">
            <a:avLst/>
          </a:prstGeom>
          <a:solidFill>
            <a:schemeClr val="bg2"/>
          </a:solidFill>
          <a:ln>
            <a:solidFill>
              <a:schemeClr val="tx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5741734" y="1267441"/>
            <a:ext cx="415198" cy="484033"/>
            <a:chOff x="5996236" y="2612737"/>
            <a:chExt cx="415198" cy="484033"/>
          </a:xfrm>
        </p:grpSpPr>
        <p:sp>
          <p:nvSpPr>
            <p:cNvPr id="27" name="Vertical Scroll 26"/>
            <p:cNvSpPr/>
            <p:nvPr/>
          </p:nvSpPr>
          <p:spPr>
            <a:xfrm flipV="1">
              <a:off x="5996236" y="2612737"/>
              <a:ext cx="415198" cy="484033"/>
            </a:xfrm>
            <a:prstGeom prst="verticalScroll">
              <a:avLst/>
            </a:prstGeom>
            <a:solidFill>
              <a:schemeClr val="bg2"/>
            </a:solidFill>
            <a:ln>
              <a:solidFill>
                <a:schemeClr val="tx1"/>
              </a:solidFill>
            </a:ln>
            <a:effectLst>
              <a:glow rad="101600">
                <a:srgbClr val="FF8000">
                  <a:alpha val="40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Picture 27" descr="j0309600.jpg"/>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flipH="1">
              <a:off x="6076817" y="2612737"/>
              <a:ext cx="298180" cy="418009"/>
            </a:xfrm>
            <a:prstGeom prst="rect">
              <a:avLst/>
            </a:prstGeom>
          </p:spPr>
        </p:pic>
      </p:grpSp>
      <p:sp>
        <p:nvSpPr>
          <p:cNvPr id="29" name="Vertical Scroll 28"/>
          <p:cNvSpPr/>
          <p:nvPr/>
        </p:nvSpPr>
        <p:spPr>
          <a:xfrm flipV="1">
            <a:off x="6628028" y="1267441"/>
            <a:ext cx="415198" cy="484033"/>
          </a:xfrm>
          <a:prstGeom prst="verticalScroll">
            <a:avLst/>
          </a:prstGeom>
          <a:solidFill>
            <a:schemeClr val="bg2"/>
          </a:solidFill>
          <a:ln>
            <a:solidFill>
              <a:schemeClr val="tx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6" name="Picture 45" descr="AA009659.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5708349" y="1390088"/>
            <a:ext cx="219235" cy="215655"/>
          </a:xfrm>
          <a:prstGeom prst="rect">
            <a:avLst/>
          </a:prstGeom>
          <a:ln w="38100" cmpd="sng">
            <a:noFill/>
          </a:ln>
        </p:spPr>
      </p:pic>
      <p:sp>
        <p:nvSpPr>
          <p:cNvPr id="5" name="Rectangle 4"/>
          <p:cNvSpPr/>
          <p:nvPr/>
        </p:nvSpPr>
        <p:spPr>
          <a:xfrm>
            <a:off x="6622146" y="1246821"/>
            <a:ext cx="445104" cy="461665"/>
          </a:xfrm>
          <a:prstGeom prst="rect">
            <a:avLst/>
          </a:prstGeom>
        </p:spPr>
        <p:txBody>
          <a:bodyPr wrap="none">
            <a:spAutoFit/>
          </a:bodyPr>
          <a:lstStyle/>
          <a:p>
            <a:r>
              <a:rPr lang="en-US" sz="2400" b="1" dirty="0">
                <a:solidFill>
                  <a:srgbClr val="FF8000"/>
                </a:solidFill>
                <a:latin typeface="Zapf Dingbats"/>
                <a:ea typeface="Zapf Dingbats"/>
                <a:cs typeface="Zapf Dingbats"/>
              </a:rPr>
              <a:t>✔</a:t>
            </a:r>
            <a:endParaRPr lang="en-US" b="1" dirty="0">
              <a:solidFill>
                <a:srgbClr val="FF8000"/>
              </a:solidFill>
            </a:endParaRPr>
          </a:p>
        </p:txBody>
      </p:sp>
    </p:spTree>
    <p:extLst>
      <p:ext uri="{BB962C8B-B14F-4D97-AF65-F5344CB8AC3E}">
        <p14:creationId xmlns:p14="http://schemas.microsoft.com/office/powerpoint/2010/main" val="411636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3"/>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4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6"/>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3"/>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29"/>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5"/>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8">
                                            <p:txEl>
                                              <p:pRg st="3" end="3"/>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8">
                                            <p:txEl>
                                              <p:pRg st="5" end="5"/>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3">
                                            <p:txEl>
                                              <p:pRg st="1" end="1"/>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xEl>
                                              <p:pRg st="7" end="7"/>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8">
                                            <p:txEl>
                                              <p:pRg st="9" end="9"/>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8">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8">
                                            <p:txEl>
                                              <p:pRg st="11" end="11"/>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8">
                                            <p:txEl>
                                              <p:pRg st="13" end="13"/>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8">
                                            <p:txEl>
                                              <p:pRg st="14" end="14"/>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p:bldP spid="44" grpId="0"/>
      <p:bldP spid="23" grpId="0" animBg="1"/>
      <p:bldP spid="23" grpId="1" animBg="1"/>
      <p:bldP spid="29" grpId="0" animBg="1"/>
      <p:bldP spid="29" grpId="1" animBg="1"/>
      <p:bldP spid="5" grpId="0"/>
      <p:bldP spid="5" grpId="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8000"/>
        </a:solidFill>
        <a:effectLst/>
      </p:bgPr>
    </p:bg>
    <p:spTree>
      <p:nvGrpSpPr>
        <p:cNvPr id="1" name=""/>
        <p:cNvGrpSpPr/>
        <p:nvPr/>
      </p:nvGrpSpPr>
      <p:grpSpPr>
        <a:xfrm>
          <a:off x="0" y="0"/>
          <a:ext cx="0" cy="0"/>
          <a:chOff x="0" y="0"/>
          <a:chExt cx="0" cy="0"/>
        </a:xfrm>
      </p:grpSpPr>
      <p:sp>
        <p:nvSpPr>
          <p:cNvPr id="4" name="Rectangle 3"/>
          <p:cNvSpPr/>
          <p:nvPr/>
        </p:nvSpPr>
        <p:spPr>
          <a:xfrm>
            <a:off x="153016" y="1419534"/>
            <a:ext cx="8843987" cy="1708354"/>
          </a:xfrm>
          <a:prstGeom prst="rect">
            <a:avLst/>
          </a:prstGeom>
          <a:solidFill>
            <a:schemeClr val="bg1"/>
          </a:solidFill>
          <a:ln w="762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2"/>
          <p:cNvSpPr txBox="1">
            <a:spLocks/>
          </p:cNvSpPr>
          <p:nvPr/>
        </p:nvSpPr>
        <p:spPr bwMode="auto">
          <a:xfrm>
            <a:off x="1973779" y="1603883"/>
            <a:ext cx="6793451" cy="1333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80808"/>
                </a:solidFill>
                <a:latin typeface="Arial"/>
                <a:ea typeface="+mn-ea"/>
                <a:cs typeface="Arial"/>
              </a:defRPr>
            </a:lvl1pPr>
            <a:lvl2pPr marL="742950" indent="-285750" algn="l" rtl="0" eaLnBrk="1" fontAlgn="base" hangingPunct="1">
              <a:spcBef>
                <a:spcPct val="20000"/>
              </a:spcBef>
              <a:spcAft>
                <a:spcPct val="0"/>
              </a:spcAft>
              <a:buChar char="–"/>
              <a:defRPr sz="2400">
                <a:solidFill>
                  <a:srgbClr val="080808"/>
                </a:solidFill>
                <a:latin typeface="Arial"/>
                <a:ea typeface="+mn-ea"/>
                <a:cs typeface="Arial"/>
              </a:defRPr>
            </a:lvl2pPr>
            <a:lvl3pPr marL="1143000" indent="-228600" algn="l" rtl="0" eaLnBrk="1" fontAlgn="base" hangingPunct="1">
              <a:spcBef>
                <a:spcPct val="20000"/>
              </a:spcBef>
              <a:spcAft>
                <a:spcPct val="0"/>
              </a:spcAft>
              <a:buChar char="•"/>
              <a:defRPr sz="2000">
                <a:solidFill>
                  <a:srgbClr val="080808"/>
                </a:solidFill>
                <a:latin typeface="Arial"/>
                <a:ea typeface="+mn-ea"/>
                <a:cs typeface="Arial"/>
              </a:defRPr>
            </a:lvl3pPr>
            <a:lvl4pPr marL="1600200" indent="-228600" algn="l" rtl="0" eaLnBrk="1" fontAlgn="base" hangingPunct="1">
              <a:spcBef>
                <a:spcPct val="20000"/>
              </a:spcBef>
              <a:spcAft>
                <a:spcPct val="0"/>
              </a:spcAft>
              <a:buChar char="–"/>
              <a:defRPr>
                <a:solidFill>
                  <a:srgbClr val="080808"/>
                </a:solidFill>
                <a:latin typeface="Arial"/>
                <a:ea typeface="+mn-ea"/>
                <a:cs typeface="Arial"/>
              </a:defRPr>
            </a:lvl4pPr>
            <a:lvl5pPr marL="2057400" indent="-228600" algn="l" rtl="0" eaLnBrk="1" fontAlgn="base" hangingPunct="1">
              <a:spcBef>
                <a:spcPct val="20000"/>
              </a:spcBef>
              <a:spcAft>
                <a:spcPct val="0"/>
              </a:spcAft>
              <a:buChar char="»"/>
              <a:defRPr>
                <a:solidFill>
                  <a:srgbClr val="080808"/>
                </a:solidFill>
                <a:latin typeface="Arial"/>
                <a:ea typeface="+mn-ea"/>
                <a:cs typeface="Arial"/>
              </a:defRPr>
            </a:lvl5pPr>
            <a:lvl6pPr marL="2514600" indent="-228600" algn="l" rtl="0" eaLnBrk="1" fontAlgn="base" hangingPunct="1">
              <a:spcBef>
                <a:spcPct val="20000"/>
              </a:spcBef>
              <a:spcAft>
                <a:spcPct val="0"/>
              </a:spcAft>
              <a:buChar char="»"/>
              <a:defRPr sz="2000">
                <a:solidFill>
                  <a:srgbClr val="080808"/>
                </a:solidFill>
                <a:latin typeface="+mn-lt"/>
                <a:ea typeface="+mn-ea"/>
                <a:cs typeface="+mn-cs"/>
              </a:defRPr>
            </a:lvl6pPr>
            <a:lvl7pPr marL="2971800" indent="-228600" algn="l" rtl="0" eaLnBrk="1" fontAlgn="base" hangingPunct="1">
              <a:spcBef>
                <a:spcPct val="20000"/>
              </a:spcBef>
              <a:spcAft>
                <a:spcPct val="0"/>
              </a:spcAft>
              <a:buChar char="»"/>
              <a:defRPr sz="2000">
                <a:solidFill>
                  <a:srgbClr val="080808"/>
                </a:solidFill>
                <a:latin typeface="+mn-lt"/>
                <a:ea typeface="+mn-ea"/>
                <a:cs typeface="+mn-cs"/>
              </a:defRPr>
            </a:lvl7pPr>
            <a:lvl8pPr marL="3429000" indent="-228600" algn="l" rtl="0" eaLnBrk="1" fontAlgn="base" hangingPunct="1">
              <a:spcBef>
                <a:spcPct val="20000"/>
              </a:spcBef>
              <a:spcAft>
                <a:spcPct val="0"/>
              </a:spcAft>
              <a:buChar char="»"/>
              <a:defRPr sz="2000">
                <a:solidFill>
                  <a:srgbClr val="080808"/>
                </a:solidFill>
                <a:latin typeface="+mn-lt"/>
                <a:ea typeface="+mn-ea"/>
                <a:cs typeface="+mn-cs"/>
              </a:defRPr>
            </a:lvl8pPr>
            <a:lvl9pPr marL="3886200" indent="-228600" algn="l" rtl="0" eaLnBrk="1" fontAlgn="base" hangingPunct="1">
              <a:spcBef>
                <a:spcPct val="20000"/>
              </a:spcBef>
              <a:spcAft>
                <a:spcPct val="0"/>
              </a:spcAft>
              <a:buChar char="»"/>
              <a:defRPr sz="2000">
                <a:solidFill>
                  <a:srgbClr val="080808"/>
                </a:solidFill>
                <a:latin typeface="+mn-lt"/>
                <a:ea typeface="+mn-ea"/>
                <a:cs typeface="+mn-cs"/>
              </a:defRPr>
            </a:lvl9pPr>
          </a:lstStyle>
          <a:p>
            <a:pPr marL="0" indent="0">
              <a:spcBef>
                <a:spcPts val="264"/>
              </a:spcBef>
              <a:spcAft>
                <a:spcPts val="0"/>
              </a:spcAft>
              <a:buNone/>
            </a:pPr>
            <a:r>
              <a:rPr lang="en-US" sz="3600" dirty="0" smtClean="0"/>
              <a:t>SSH with a private key is both </a:t>
            </a:r>
            <a:r>
              <a:rPr lang="en-US" sz="3600" i="1" dirty="0" smtClean="0"/>
              <a:t>easier to use </a:t>
            </a:r>
            <a:r>
              <a:rPr lang="en-US" sz="3600" dirty="0" smtClean="0"/>
              <a:t>and </a:t>
            </a:r>
            <a:r>
              <a:rPr lang="en-US" sz="3600" i="1" dirty="0" smtClean="0"/>
              <a:t>more secure</a:t>
            </a:r>
            <a:endParaRPr lang="en-US" sz="3600" dirty="0" smtClean="0"/>
          </a:p>
        </p:txBody>
      </p:sp>
      <p:sp>
        <p:nvSpPr>
          <p:cNvPr id="11" name="Title 1"/>
          <p:cNvSpPr txBox="1">
            <a:spLocks/>
          </p:cNvSpPr>
          <p:nvPr/>
        </p:nvSpPr>
        <p:spPr bwMode="auto">
          <a:xfrm>
            <a:off x="153015" y="4135967"/>
            <a:ext cx="8843987" cy="868578"/>
          </a:xfrm>
          <a:prstGeom prst="rect">
            <a:avLst/>
          </a:prstGeom>
          <a:solidFill>
            <a:schemeClr val="bg1">
              <a:lumMod val="85000"/>
              <a:alpha val="76000"/>
            </a:schemeClr>
          </a:solidFill>
          <a:ln w="76200" cmpd="sng">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200" b="1">
                <a:solidFill>
                  <a:srgbClr val="1C1C1C"/>
                </a:solidFill>
                <a:latin typeface="Arial"/>
                <a:ea typeface="ＭＳ Ｐゴシック" pitchFamily="-65" charset="-128"/>
                <a:cs typeface="Arial"/>
              </a:defRPr>
            </a:lvl1pPr>
            <a:lvl2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2pPr>
            <a:lvl3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3pPr>
            <a:lvl4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4pPr>
            <a:lvl5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5pPr>
            <a:lvl6pPr marL="457200" algn="r" rtl="0" eaLnBrk="1" fontAlgn="base" hangingPunct="1">
              <a:spcBef>
                <a:spcPct val="0"/>
              </a:spcBef>
              <a:spcAft>
                <a:spcPct val="0"/>
              </a:spcAft>
              <a:defRPr sz="2500">
                <a:solidFill>
                  <a:srgbClr val="333333"/>
                </a:solidFill>
                <a:latin typeface="Franklin Gothic Medium" pitchFamily="-65" charset="0"/>
              </a:defRPr>
            </a:lvl6pPr>
            <a:lvl7pPr marL="914400" algn="r" rtl="0" eaLnBrk="1" fontAlgn="base" hangingPunct="1">
              <a:spcBef>
                <a:spcPct val="0"/>
              </a:spcBef>
              <a:spcAft>
                <a:spcPct val="0"/>
              </a:spcAft>
              <a:defRPr sz="2500">
                <a:solidFill>
                  <a:srgbClr val="333333"/>
                </a:solidFill>
                <a:latin typeface="Franklin Gothic Medium" pitchFamily="-65" charset="0"/>
              </a:defRPr>
            </a:lvl7pPr>
            <a:lvl8pPr marL="1371600" algn="r" rtl="0" eaLnBrk="1" fontAlgn="base" hangingPunct="1">
              <a:spcBef>
                <a:spcPct val="0"/>
              </a:spcBef>
              <a:spcAft>
                <a:spcPct val="0"/>
              </a:spcAft>
              <a:defRPr sz="2500">
                <a:solidFill>
                  <a:srgbClr val="333333"/>
                </a:solidFill>
                <a:latin typeface="Franklin Gothic Medium" pitchFamily="-65" charset="0"/>
              </a:defRPr>
            </a:lvl8pPr>
            <a:lvl9pPr marL="1828800" algn="r" rtl="0" eaLnBrk="1" fontAlgn="base" hangingPunct="1">
              <a:spcBef>
                <a:spcPct val="0"/>
              </a:spcBef>
              <a:spcAft>
                <a:spcPct val="0"/>
              </a:spcAft>
              <a:defRPr sz="2500">
                <a:solidFill>
                  <a:srgbClr val="333333"/>
                </a:solidFill>
                <a:latin typeface="Franklin Gothic Medium" pitchFamily="-65" charset="0"/>
              </a:defRPr>
            </a:lvl9pPr>
          </a:lstStyle>
          <a:p>
            <a:pPr algn="ctr"/>
            <a:endParaRPr lang="en-US" sz="4400" dirty="0"/>
          </a:p>
        </p:txBody>
      </p:sp>
      <p:sp>
        <p:nvSpPr>
          <p:cNvPr id="14" name="Rectangle 9"/>
          <p:cNvSpPr>
            <a:spLocks noChangeArrowheads="1"/>
          </p:cNvSpPr>
          <p:nvPr/>
        </p:nvSpPr>
        <p:spPr bwMode="auto">
          <a:xfrm>
            <a:off x="550265" y="4547401"/>
            <a:ext cx="3200400" cy="246221"/>
          </a:xfrm>
          <a:prstGeom prst="rect">
            <a:avLst/>
          </a:prstGeom>
          <a:noFill/>
          <a:ln w="9525">
            <a:noFill/>
            <a:miter lim="800000"/>
            <a:headEnd/>
            <a:tailEnd/>
          </a:ln>
          <a:effectLst/>
        </p:spPr>
        <p:txBody>
          <a:bodyPr>
            <a:prstTxWarp prst="textNoShape">
              <a:avLst/>
            </a:prstTxWarp>
            <a:spAutoFit/>
          </a:bodyPr>
          <a:lstStyle/>
          <a:p>
            <a:pPr fontAlgn="auto">
              <a:spcBef>
                <a:spcPts val="0"/>
              </a:spcBef>
              <a:spcAft>
                <a:spcPts val="0"/>
              </a:spcAft>
              <a:defRPr/>
            </a:pPr>
            <a:r>
              <a:rPr lang="en-US" sz="1000" dirty="0">
                <a:solidFill>
                  <a:schemeClr val="bg2"/>
                </a:solidFill>
                <a:latin typeface="Arial"/>
                <a:ea typeface="+mn-ea"/>
                <a:cs typeface="Arial"/>
              </a:rPr>
              <a:t>Sponsored by the National Science Foundation</a:t>
            </a:r>
          </a:p>
        </p:txBody>
      </p:sp>
      <p:sp>
        <p:nvSpPr>
          <p:cNvPr id="16" name="Rectangle 20"/>
          <p:cNvSpPr>
            <a:spLocks noChangeArrowheads="1"/>
          </p:cNvSpPr>
          <p:nvPr/>
        </p:nvSpPr>
        <p:spPr bwMode="auto">
          <a:xfrm>
            <a:off x="6628028" y="4782018"/>
            <a:ext cx="1524000" cy="246221"/>
          </a:xfrm>
          <a:prstGeom prst="rect">
            <a:avLst/>
          </a:prstGeom>
          <a:noFill/>
          <a:ln w="9525">
            <a:noFill/>
            <a:miter lim="800000"/>
            <a:headEnd/>
            <a:tailEnd/>
          </a:ln>
          <a:effectLst/>
        </p:spPr>
        <p:txBody>
          <a:bodyPr>
            <a:prstTxWarp prst="textNoShape">
              <a:avLst/>
            </a:prstTxWarp>
            <a:spAutoFit/>
          </a:bodyPr>
          <a:lstStyle/>
          <a:p>
            <a:pPr algn="ctr">
              <a:defRPr/>
            </a:pPr>
            <a:r>
              <a:rPr lang="en-US" sz="1000" dirty="0" err="1">
                <a:solidFill>
                  <a:schemeClr val="bg2"/>
                </a:solidFill>
                <a:ea typeface="Kozuka Gothic Pro L" charset="0"/>
                <a:cs typeface="Kozuka Gothic Pro L" charset="0"/>
              </a:rPr>
              <a:t>www.geni.net</a:t>
            </a:r>
            <a:endParaRPr lang="en-US" sz="1000" dirty="0">
              <a:solidFill>
                <a:schemeClr val="bg2"/>
              </a:solidFill>
              <a:ea typeface="Kozuka Gothic Pro L" charset="0"/>
              <a:cs typeface="Kozuka Gothic Pro L" charset="0"/>
            </a:endParaRPr>
          </a:p>
        </p:txBody>
      </p:sp>
      <p:pic>
        <p:nvPicPr>
          <p:cNvPr id="17" name="Picture 16" descr="Symbols-Tips-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15" y="1597328"/>
            <a:ext cx="1784344" cy="1409373"/>
          </a:xfrm>
          <a:prstGeom prst="rect">
            <a:avLst/>
          </a:prstGeom>
          <a:effectLst/>
        </p:spPr>
      </p:pic>
      <p:pic>
        <p:nvPicPr>
          <p:cNvPr id="18" name="Picture 17"/>
          <p:cNvPicPr>
            <a:picLocks noChangeAspect="1"/>
          </p:cNvPicPr>
          <p:nvPr/>
        </p:nvPicPr>
        <p:blipFill>
          <a:blip r:embed="rId3"/>
          <a:stretch>
            <a:fillRect/>
          </a:stretch>
        </p:blipFill>
        <p:spPr>
          <a:xfrm>
            <a:off x="7919187" y="4174299"/>
            <a:ext cx="1030544" cy="819614"/>
          </a:xfrm>
          <a:prstGeom prst="rect">
            <a:avLst/>
          </a:prstGeom>
        </p:spPr>
      </p:pic>
      <p:pic>
        <p:nvPicPr>
          <p:cNvPr id="19" name="Picture 22" descr="nsf2"/>
          <p:cNvPicPr>
            <a:picLocks noChangeAspect="1" noChangeArrowheads="1"/>
          </p:cNvPicPr>
          <p:nvPr/>
        </p:nvPicPr>
        <p:blipFill>
          <a:blip r:embed="rId4"/>
          <a:srcRect/>
          <a:stretch>
            <a:fillRect/>
          </a:stretch>
        </p:blipFill>
        <p:spPr bwMode="auto">
          <a:xfrm>
            <a:off x="326586" y="4515947"/>
            <a:ext cx="280987" cy="260350"/>
          </a:xfrm>
          <a:prstGeom prst="rect">
            <a:avLst/>
          </a:prstGeom>
          <a:noFill/>
          <a:ln w="9525">
            <a:noFill/>
            <a:miter lim="800000"/>
            <a:headEnd/>
            <a:tailEnd/>
          </a:ln>
        </p:spPr>
      </p:pic>
    </p:spTree>
    <p:extLst>
      <p:ext uri="{BB962C8B-B14F-4D97-AF65-F5344CB8AC3E}">
        <p14:creationId xmlns:p14="http://schemas.microsoft.com/office/powerpoint/2010/main" val="1020057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8000"/>
        </a:solidFill>
        <a:effectLst/>
      </p:bgPr>
    </p:bg>
    <p:spTree>
      <p:nvGrpSpPr>
        <p:cNvPr id="1" name=""/>
        <p:cNvGrpSpPr/>
        <p:nvPr/>
      </p:nvGrpSpPr>
      <p:grpSpPr>
        <a:xfrm>
          <a:off x="0" y="0"/>
          <a:ext cx="0" cy="0"/>
          <a:chOff x="0" y="0"/>
          <a:chExt cx="0" cy="0"/>
        </a:xfrm>
      </p:grpSpPr>
      <p:sp>
        <p:nvSpPr>
          <p:cNvPr id="4" name="Rectangle 3"/>
          <p:cNvSpPr/>
          <p:nvPr/>
        </p:nvSpPr>
        <p:spPr>
          <a:xfrm>
            <a:off x="153016" y="686467"/>
            <a:ext cx="8843987" cy="3174912"/>
          </a:xfrm>
          <a:prstGeom prst="rect">
            <a:avLst/>
          </a:prstGeom>
          <a:solidFill>
            <a:schemeClr val="bg1"/>
          </a:solidFill>
          <a:ln w="762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2"/>
          <p:cNvSpPr txBox="1">
            <a:spLocks/>
          </p:cNvSpPr>
          <p:nvPr/>
        </p:nvSpPr>
        <p:spPr bwMode="auto">
          <a:xfrm>
            <a:off x="1973779" y="1603883"/>
            <a:ext cx="6793451" cy="1333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80808"/>
                </a:solidFill>
                <a:latin typeface="Arial"/>
                <a:ea typeface="+mn-ea"/>
                <a:cs typeface="Arial"/>
              </a:defRPr>
            </a:lvl1pPr>
            <a:lvl2pPr marL="742950" indent="-285750" algn="l" rtl="0" eaLnBrk="1" fontAlgn="base" hangingPunct="1">
              <a:spcBef>
                <a:spcPct val="20000"/>
              </a:spcBef>
              <a:spcAft>
                <a:spcPct val="0"/>
              </a:spcAft>
              <a:buChar char="–"/>
              <a:defRPr sz="2400">
                <a:solidFill>
                  <a:srgbClr val="080808"/>
                </a:solidFill>
                <a:latin typeface="Arial"/>
                <a:ea typeface="+mn-ea"/>
                <a:cs typeface="Arial"/>
              </a:defRPr>
            </a:lvl2pPr>
            <a:lvl3pPr marL="1143000" indent="-228600" algn="l" rtl="0" eaLnBrk="1" fontAlgn="base" hangingPunct="1">
              <a:spcBef>
                <a:spcPct val="20000"/>
              </a:spcBef>
              <a:spcAft>
                <a:spcPct val="0"/>
              </a:spcAft>
              <a:buChar char="•"/>
              <a:defRPr sz="2000">
                <a:solidFill>
                  <a:srgbClr val="080808"/>
                </a:solidFill>
                <a:latin typeface="Arial"/>
                <a:ea typeface="+mn-ea"/>
                <a:cs typeface="Arial"/>
              </a:defRPr>
            </a:lvl3pPr>
            <a:lvl4pPr marL="1600200" indent="-228600" algn="l" rtl="0" eaLnBrk="1" fontAlgn="base" hangingPunct="1">
              <a:spcBef>
                <a:spcPct val="20000"/>
              </a:spcBef>
              <a:spcAft>
                <a:spcPct val="0"/>
              </a:spcAft>
              <a:buChar char="–"/>
              <a:defRPr>
                <a:solidFill>
                  <a:srgbClr val="080808"/>
                </a:solidFill>
                <a:latin typeface="Arial"/>
                <a:ea typeface="+mn-ea"/>
                <a:cs typeface="Arial"/>
              </a:defRPr>
            </a:lvl4pPr>
            <a:lvl5pPr marL="2057400" indent="-228600" algn="l" rtl="0" eaLnBrk="1" fontAlgn="base" hangingPunct="1">
              <a:spcBef>
                <a:spcPct val="20000"/>
              </a:spcBef>
              <a:spcAft>
                <a:spcPct val="0"/>
              </a:spcAft>
              <a:buChar char="»"/>
              <a:defRPr>
                <a:solidFill>
                  <a:srgbClr val="080808"/>
                </a:solidFill>
                <a:latin typeface="Arial"/>
                <a:ea typeface="+mn-ea"/>
                <a:cs typeface="Arial"/>
              </a:defRPr>
            </a:lvl5pPr>
            <a:lvl6pPr marL="2514600" indent="-228600" algn="l" rtl="0" eaLnBrk="1" fontAlgn="base" hangingPunct="1">
              <a:spcBef>
                <a:spcPct val="20000"/>
              </a:spcBef>
              <a:spcAft>
                <a:spcPct val="0"/>
              </a:spcAft>
              <a:buChar char="»"/>
              <a:defRPr sz="2000">
                <a:solidFill>
                  <a:srgbClr val="080808"/>
                </a:solidFill>
                <a:latin typeface="+mn-lt"/>
                <a:ea typeface="+mn-ea"/>
                <a:cs typeface="+mn-cs"/>
              </a:defRPr>
            </a:lvl6pPr>
            <a:lvl7pPr marL="2971800" indent="-228600" algn="l" rtl="0" eaLnBrk="1" fontAlgn="base" hangingPunct="1">
              <a:spcBef>
                <a:spcPct val="20000"/>
              </a:spcBef>
              <a:spcAft>
                <a:spcPct val="0"/>
              </a:spcAft>
              <a:buChar char="»"/>
              <a:defRPr sz="2000">
                <a:solidFill>
                  <a:srgbClr val="080808"/>
                </a:solidFill>
                <a:latin typeface="+mn-lt"/>
                <a:ea typeface="+mn-ea"/>
                <a:cs typeface="+mn-cs"/>
              </a:defRPr>
            </a:lvl7pPr>
            <a:lvl8pPr marL="3429000" indent="-228600" algn="l" rtl="0" eaLnBrk="1" fontAlgn="base" hangingPunct="1">
              <a:spcBef>
                <a:spcPct val="20000"/>
              </a:spcBef>
              <a:spcAft>
                <a:spcPct val="0"/>
              </a:spcAft>
              <a:buChar char="»"/>
              <a:defRPr sz="2000">
                <a:solidFill>
                  <a:srgbClr val="080808"/>
                </a:solidFill>
                <a:latin typeface="+mn-lt"/>
                <a:ea typeface="+mn-ea"/>
                <a:cs typeface="+mn-cs"/>
              </a:defRPr>
            </a:lvl8pPr>
            <a:lvl9pPr marL="3886200" indent="-228600" algn="l" rtl="0" eaLnBrk="1" fontAlgn="base" hangingPunct="1">
              <a:spcBef>
                <a:spcPct val="20000"/>
              </a:spcBef>
              <a:spcAft>
                <a:spcPct val="0"/>
              </a:spcAft>
              <a:buChar char="»"/>
              <a:defRPr sz="2000">
                <a:solidFill>
                  <a:srgbClr val="080808"/>
                </a:solidFill>
                <a:latin typeface="+mn-lt"/>
                <a:ea typeface="+mn-ea"/>
                <a:cs typeface="+mn-cs"/>
              </a:defRPr>
            </a:lvl9pPr>
          </a:lstStyle>
          <a:p>
            <a:pPr marL="0" indent="0">
              <a:buNone/>
            </a:pPr>
            <a:r>
              <a:rPr lang="en-US" sz="3200" dirty="0"/>
              <a:t>You should </a:t>
            </a:r>
            <a:r>
              <a:rPr lang="en-US" sz="3200" i="1" dirty="0"/>
              <a:t>never</a:t>
            </a:r>
            <a:r>
              <a:rPr lang="en-US" sz="3200" dirty="0"/>
              <a:t> be prompted for a password to log into a GENI compute node.</a:t>
            </a:r>
          </a:p>
          <a:p>
            <a:pPr marL="0" indent="0">
              <a:spcBef>
                <a:spcPts val="0"/>
              </a:spcBef>
              <a:buNone/>
            </a:pPr>
            <a:endParaRPr lang="en-US" sz="3200" dirty="0"/>
          </a:p>
          <a:p>
            <a:pPr marL="0" indent="0">
              <a:buNone/>
            </a:pPr>
            <a:r>
              <a:rPr lang="en-US" sz="3200" dirty="0"/>
              <a:t>If you are, something has </a:t>
            </a:r>
            <a:r>
              <a:rPr lang="en-US" sz="3200" i="1" dirty="0"/>
              <a:t>always</a:t>
            </a:r>
            <a:r>
              <a:rPr lang="en-US" sz="3200" dirty="0"/>
              <a:t> gone wrong.</a:t>
            </a:r>
          </a:p>
        </p:txBody>
      </p:sp>
      <p:pic>
        <p:nvPicPr>
          <p:cNvPr id="10" name="Picture 9"/>
          <p:cNvPicPr>
            <a:picLocks noChangeAspect="1"/>
          </p:cNvPicPr>
          <p:nvPr/>
        </p:nvPicPr>
        <p:blipFill>
          <a:blip r:embed="rId2"/>
          <a:stretch>
            <a:fillRect/>
          </a:stretch>
        </p:blipFill>
        <p:spPr>
          <a:xfrm>
            <a:off x="153016" y="1622757"/>
            <a:ext cx="1851845" cy="1304823"/>
          </a:xfrm>
          <a:prstGeom prst="rect">
            <a:avLst/>
          </a:prstGeom>
        </p:spPr>
      </p:pic>
      <p:sp>
        <p:nvSpPr>
          <p:cNvPr id="12" name="Title 1"/>
          <p:cNvSpPr txBox="1">
            <a:spLocks/>
          </p:cNvSpPr>
          <p:nvPr/>
        </p:nvSpPr>
        <p:spPr bwMode="auto">
          <a:xfrm>
            <a:off x="153015" y="4135967"/>
            <a:ext cx="8843987" cy="868578"/>
          </a:xfrm>
          <a:prstGeom prst="rect">
            <a:avLst/>
          </a:prstGeom>
          <a:solidFill>
            <a:schemeClr val="bg1">
              <a:lumMod val="85000"/>
              <a:alpha val="76000"/>
            </a:schemeClr>
          </a:solidFill>
          <a:ln w="76200" cmpd="sng">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200" b="1">
                <a:solidFill>
                  <a:srgbClr val="1C1C1C"/>
                </a:solidFill>
                <a:latin typeface="Arial"/>
                <a:ea typeface="ＭＳ Ｐゴシック" pitchFamily="-65" charset="-128"/>
                <a:cs typeface="Arial"/>
              </a:defRPr>
            </a:lvl1pPr>
            <a:lvl2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2pPr>
            <a:lvl3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3pPr>
            <a:lvl4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4pPr>
            <a:lvl5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5pPr>
            <a:lvl6pPr marL="457200" algn="r" rtl="0" eaLnBrk="1" fontAlgn="base" hangingPunct="1">
              <a:spcBef>
                <a:spcPct val="0"/>
              </a:spcBef>
              <a:spcAft>
                <a:spcPct val="0"/>
              </a:spcAft>
              <a:defRPr sz="2500">
                <a:solidFill>
                  <a:srgbClr val="333333"/>
                </a:solidFill>
                <a:latin typeface="Franklin Gothic Medium" pitchFamily="-65" charset="0"/>
              </a:defRPr>
            </a:lvl6pPr>
            <a:lvl7pPr marL="914400" algn="r" rtl="0" eaLnBrk="1" fontAlgn="base" hangingPunct="1">
              <a:spcBef>
                <a:spcPct val="0"/>
              </a:spcBef>
              <a:spcAft>
                <a:spcPct val="0"/>
              </a:spcAft>
              <a:defRPr sz="2500">
                <a:solidFill>
                  <a:srgbClr val="333333"/>
                </a:solidFill>
                <a:latin typeface="Franklin Gothic Medium" pitchFamily="-65" charset="0"/>
              </a:defRPr>
            </a:lvl7pPr>
            <a:lvl8pPr marL="1371600" algn="r" rtl="0" eaLnBrk="1" fontAlgn="base" hangingPunct="1">
              <a:spcBef>
                <a:spcPct val="0"/>
              </a:spcBef>
              <a:spcAft>
                <a:spcPct val="0"/>
              </a:spcAft>
              <a:defRPr sz="2500">
                <a:solidFill>
                  <a:srgbClr val="333333"/>
                </a:solidFill>
                <a:latin typeface="Franklin Gothic Medium" pitchFamily="-65" charset="0"/>
              </a:defRPr>
            </a:lvl8pPr>
            <a:lvl9pPr marL="1828800" algn="r" rtl="0" eaLnBrk="1" fontAlgn="base" hangingPunct="1">
              <a:spcBef>
                <a:spcPct val="0"/>
              </a:spcBef>
              <a:spcAft>
                <a:spcPct val="0"/>
              </a:spcAft>
              <a:defRPr sz="2500">
                <a:solidFill>
                  <a:srgbClr val="333333"/>
                </a:solidFill>
                <a:latin typeface="Franklin Gothic Medium" pitchFamily="-65" charset="0"/>
              </a:defRPr>
            </a:lvl9pPr>
          </a:lstStyle>
          <a:p>
            <a:pPr algn="ctr"/>
            <a:endParaRPr lang="en-US" sz="4400" dirty="0"/>
          </a:p>
        </p:txBody>
      </p:sp>
      <p:sp>
        <p:nvSpPr>
          <p:cNvPr id="18" name="Rectangle 9"/>
          <p:cNvSpPr>
            <a:spLocks noChangeArrowheads="1"/>
          </p:cNvSpPr>
          <p:nvPr/>
        </p:nvSpPr>
        <p:spPr bwMode="auto">
          <a:xfrm>
            <a:off x="550265" y="4547401"/>
            <a:ext cx="3200400" cy="246221"/>
          </a:xfrm>
          <a:prstGeom prst="rect">
            <a:avLst/>
          </a:prstGeom>
          <a:noFill/>
          <a:ln w="9525">
            <a:noFill/>
            <a:miter lim="800000"/>
            <a:headEnd/>
            <a:tailEnd/>
          </a:ln>
          <a:effectLst/>
        </p:spPr>
        <p:txBody>
          <a:bodyPr>
            <a:prstTxWarp prst="textNoShape">
              <a:avLst/>
            </a:prstTxWarp>
            <a:spAutoFit/>
          </a:bodyPr>
          <a:lstStyle/>
          <a:p>
            <a:pPr fontAlgn="auto">
              <a:spcBef>
                <a:spcPts val="0"/>
              </a:spcBef>
              <a:spcAft>
                <a:spcPts val="0"/>
              </a:spcAft>
              <a:defRPr/>
            </a:pPr>
            <a:r>
              <a:rPr lang="en-US" sz="1000" dirty="0">
                <a:solidFill>
                  <a:schemeClr val="bg2"/>
                </a:solidFill>
                <a:latin typeface="Arial"/>
                <a:ea typeface="+mn-ea"/>
                <a:cs typeface="Arial"/>
              </a:rPr>
              <a:t>Sponsored by the National Science Foundation</a:t>
            </a:r>
          </a:p>
        </p:txBody>
      </p:sp>
      <p:sp>
        <p:nvSpPr>
          <p:cNvPr id="19" name="Rectangle 20"/>
          <p:cNvSpPr>
            <a:spLocks noChangeArrowheads="1"/>
          </p:cNvSpPr>
          <p:nvPr/>
        </p:nvSpPr>
        <p:spPr bwMode="auto">
          <a:xfrm>
            <a:off x="6628028" y="4782018"/>
            <a:ext cx="1524000" cy="246221"/>
          </a:xfrm>
          <a:prstGeom prst="rect">
            <a:avLst/>
          </a:prstGeom>
          <a:noFill/>
          <a:ln w="9525">
            <a:noFill/>
            <a:miter lim="800000"/>
            <a:headEnd/>
            <a:tailEnd/>
          </a:ln>
          <a:effectLst/>
        </p:spPr>
        <p:txBody>
          <a:bodyPr>
            <a:prstTxWarp prst="textNoShape">
              <a:avLst/>
            </a:prstTxWarp>
            <a:spAutoFit/>
          </a:bodyPr>
          <a:lstStyle/>
          <a:p>
            <a:pPr algn="ctr">
              <a:defRPr/>
            </a:pPr>
            <a:r>
              <a:rPr lang="en-US" sz="1000" dirty="0" err="1">
                <a:solidFill>
                  <a:schemeClr val="bg2"/>
                </a:solidFill>
                <a:ea typeface="Kozuka Gothic Pro L" charset="0"/>
                <a:cs typeface="Kozuka Gothic Pro L" charset="0"/>
              </a:rPr>
              <a:t>www.geni.net</a:t>
            </a:r>
            <a:endParaRPr lang="en-US" sz="1000" dirty="0">
              <a:solidFill>
                <a:schemeClr val="bg2"/>
              </a:solidFill>
              <a:ea typeface="Kozuka Gothic Pro L" charset="0"/>
              <a:cs typeface="Kozuka Gothic Pro L" charset="0"/>
            </a:endParaRPr>
          </a:p>
        </p:txBody>
      </p:sp>
      <p:pic>
        <p:nvPicPr>
          <p:cNvPr id="20" name="Picture 19"/>
          <p:cNvPicPr>
            <a:picLocks noChangeAspect="1"/>
          </p:cNvPicPr>
          <p:nvPr/>
        </p:nvPicPr>
        <p:blipFill>
          <a:blip r:embed="rId3"/>
          <a:stretch>
            <a:fillRect/>
          </a:stretch>
        </p:blipFill>
        <p:spPr>
          <a:xfrm>
            <a:off x="7919187" y="4174299"/>
            <a:ext cx="1030544" cy="819614"/>
          </a:xfrm>
          <a:prstGeom prst="rect">
            <a:avLst/>
          </a:prstGeom>
        </p:spPr>
      </p:pic>
      <p:pic>
        <p:nvPicPr>
          <p:cNvPr id="21" name="Picture 22" descr="nsf2"/>
          <p:cNvPicPr>
            <a:picLocks noChangeAspect="1" noChangeArrowheads="1"/>
          </p:cNvPicPr>
          <p:nvPr/>
        </p:nvPicPr>
        <p:blipFill>
          <a:blip r:embed="rId4"/>
          <a:srcRect/>
          <a:stretch>
            <a:fillRect/>
          </a:stretch>
        </p:blipFill>
        <p:spPr bwMode="auto">
          <a:xfrm>
            <a:off x="326586" y="4515947"/>
            <a:ext cx="280987" cy="260350"/>
          </a:xfrm>
          <a:prstGeom prst="rect">
            <a:avLst/>
          </a:prstGeom>
          <a:noFill/>
          <a:ln w="9525">
            <a:noFill/>
            <a:miter lim="800000"/>
            <a:headEnd/>
            <a:tailEnd/>
          </a:ln>
        </p:spPr>
      </p:pic>
    </p:spTree>
    <p:extLst>
      <p:ext uri="{BB962C8B-B14F-4D97-AF65-F5344CB8AC3E}">
        <p14:creationId xmlns:p14="http://schemas.microsoft.com/office/powerpoint/2010/main" val="2711008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922295" y="1038225"/>
            <a:ext cx="4997934" cy="2899702"/>
          </a:xfrm>
          <a:prstGeom prst="rect">
            <a:avLst/>
          </a:prstGeom>
        </p:spPr>
      </p:pic>
      <p:sp>
        <p:nvSpPr>
          <p:cNvPr id="3" name="Title 1"/>
          <p:cNvSpPr txBox="1">
            <a:spLocks/>
          </p:cNvSpPr>
          <p:nvPr/>
        </p:nvSpPr>
        <p:spPr>
          <a:xfrm>
            <a:off x="275411" y="192506"/>
            <a:ext cx="8644818" cy="845719"/>
          </a:xfrm>
          <a:prstGeom prst="rect">
            <a:avLst/>
          </a:prstGeom>
          <a:solidFill>
            <a:schemeClr val="bg1"/>
          </a:solidFill>
          <a:ln w="76200" cmpd="sng">
            <a:solidFill>
              <a:schemeClr val="bg1"/>
            </a:solidFill>
          </a:ln>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Calibri (Headings)"/>
                <a:cs typeface="Calibri (Headings)"/>
              </a:rPr>
              <a:t>What is GENI?</a:t>
            </a:r>
            <a:endParaRPr lang="en-US" b="1" dirty="0">
              <a:latin typeface="Calibri (Headings)"/>
              <a:cs typeface="Calibri (Headings)"/>
            </a:endParaRPr>
          </a:p>
        </p:txBody>
      </p:sp>
      <p:sp>
        <p:nvSpPr>
          <p:cNvPr id="4" name="Title 1"/>
          <p:cNvSpPr txBox="1">
            <a:spLocks/>
          </p:cNvSpPr>
          <p:nvPr/>
        </p:nvSpPr>
        <p:spPr>
          <a:xfrm>
            <a:off x="275411" y="1086352"/>
            <a:ext cx="3454378" cy="3067050"/>
          </a:xfrm>
          <a:prstGeom prst="rect">
            <a:avLst/>
          </a:prstGeom>
          <a:solidFill>
            <a:schemeClr val="bg1"/>
          </a:solidFill>
          <a:ln w="76200" cmpd="sng">
            <a:solidFill>
              <a:schemeClr val="bg1"/>
            </a:solidFill>
          </a:ln>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Calibri (Headings)"/>
                <a:cs typeface="Calibri (Headings)"/>
              </a:rPr>
              <a:t>Global Environment for Network Innovation,</a:t>
            </a:r>
          </a:p>
          <a:p>
            <a:pPr algn="l"/>
            <a:r>
              <a:rPr lang="en-US" sz="2400" dirty="0" smtClean="0"/>
              <a:t>Provides virtual </a:t>
            </a:r>
            <a:r>
              <a:rPr lang="en-US" sz="2400" dirty="0"/>
              <a:t>laboratory for networking and distributed systems research and education</a:t>
            </a:r>
            <a:endParaRPr lang="en-US" sz="2400" b="1" dirty="0">
              <a:latin typeface="Calibri (Headings)"/>
              <a:cs typeface="Calibri (Headings)"/>
            </a:endParaRPr>
          </a:p>
        </p:txBody>
      </p:sp>
    </p:spTree>
    <p:extLst>
      <p:ext uri="{BB962C8B-B14F-4D97-AF65-F5344CB8AC3E}">
        <p14:creationId xmlns:p14="http://schemas.microsoft.com/office/powerpoint/2010/main" val="3150733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8000"/>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275411" y="994902"/>
            <a:ext cx="8644818" cy="2216585"/>
          </a:xfrm>
          <a:prstGeom prst="rect">
            <a:avLst/>
          </a:prstGeom>
          <a:solidFill>
            <a:schemeClr val="bg1"/>
          </a:solidFill>
          <a:ln w="76200" cmpd="sng">
            <a:solidFill>
              <a:schemeClr val="bg1"/>
            </a:solidFill>
          </a:ln>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smtClean="0"/>
          </a:p>
          <a:p>
            <a:r>
              <a:rPr lang="en-US" b="1" dirty="0">
                <a:latin typeface="Calibri (Headings)"/>
                <a:cs typeface="Calibri (Headings)"/>
              </a:rPr>
              <a:t>GENI Expiration and Renewal</a:t>
            </a:r>
          </a:p>
        </p:txBody>
      </p:sp>
    </p:spTree>
    <p:extLst>
      <p:ext uri="{BB962C8B-B14F-4D97-AF65-F5344CB8AC3E}">
        <p14:creationId xmlns:p14="http://schemas.microsoft.com/office/powerpoint/2010/main" val="661400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3344588"/>
            <a:ext cx="8458200" cy="1102097"/>
          </a:xfrm>
          <a:prstGeom prst="rect">
            <a:avLst/>
          </a:prstGeom>
        </p:spPr>
        <p:txBody>
          <a:bodyPr/>
          <a:lstStyle>
            <a:lvl1pPr marL="342900" indent="-342900" algn="l" rtl="0" eaLnBrk="1" fontAlgn="base" hangingPunct="1">
              <a:spcBef>
                <a:spcPct val="20000"/>
              </a:spcBef>
              <a:spcAft>
                <a:spcPct val="0"/>
              </a:spcAft>
              <a:buChar char="•"/>
              <a:defRPr sz="2800">
                <a:solidFill>
                  <a:srgbClr val="080808"/>
                </a:solidFill>
                <a:latin typeface="Arial"/>
                <a:ea typeface="+mn-ea"/>
                <a:cs typeface="Arial"/>
              </a:defRPr>
            </a:lvl1pPr>
            <a:lvl2pPr marL="742950" indent="-285750" algn="l" rtl="0" eaLnBrk="1" fontAlgn="base" hangingPunct="1">
              <a:spcBef>
                <a:spcPct val="20000"/>
              </a:spcBef>
              <a:spcAft>
                <a:spcPct val="0"/>
              </a:spcAft>
              <a:buChar char="–"/>
              <a:defRPr sz="2400">
                <a:solidFill>
                  <a:srgbClr val="080808"/>
                </a:solidFill>
                <a:latin typeface="Arial"/>
                <a:ea typeface="+mn-ea"/>
                <a:cs typeface="Arial"/>
              </a:defRPr>
            </a:lvl2pPr>
            <a:lvl3pPr marL="1143000" indent="-228600" algn="l" rtl="0" eaLnBrk="1" fontAlgn="base" hangingPunct="1">
              <a:spcBef>
                <a:spcPct val="20000"/>
              </a:spcBef>
              <a:spcAft>
                <a:spcPct val="0"/>
              </a:spcAft>
              <a:buChar char="•"/>
              <a:defRPr sz="2000">
                <a:solidFill>
                  <a:srgbClr val="080808"/>
                </a:solidFill>
                <a:latin typeface="Arial"/>
                <a:ea typeface="+mn-ea"/>
                <a:cs typeface="Arial"/>
              </a:defRPr>
            </a:lvl3pPr>
            <a:lvl4pPr marL="1600200" indent="-228600" algn="l" rtl="0" eaLnBrk="1" fontAlgn="base" hangingPunct="1">
              <a:spcBef>
                <a:spcPct val="20000"/>
              </a:spcBef>
              <a:spcAft>
                <a:spcPct val="0"/>
              </a:spcAft>
              <a:buChar char="–"/>
              <a:defRPr>
                <a:solidFill>
                  <a:srgbClr val="080808"/>
                </a:solidFill>
                <a:latin typeface="Arial"/>
                <a:ea typeface="+mn-ea"/>
                <a:cs typeface="Arial"/>
              </a:defRPr>
            </a:lvl4pPr>
            <a:lvl5pPr marL="2057400" indent="-228600" algn="l" rtl="0" eaLnBrk="1" fontAlgn="base" hangingPunct="1">
              <a:spcBef>
                <a:spcPct val="20000"/>
              </a:spcBef>
              <a:spcAft>
                <a:spcPct val="0"/>
              </a:spcAft>
              <a:buChar char="»"/>
              <a:defRPr>
                <a:solidFill>
                  <a:srgbClr val="080808"/>
                </a:solidFill>
                <a:latin typeface="Arial"/>
                <a:ea typeface="+mn-ea"/>
                <a:cs typeface="Arial"/>
              </a:defRPr>
            </a:lvl5pPr>
            <a:lvl6pPr marL="2514600" indent="-228600" algn="l" rtl="0" eaLnBrk="1" fontAlgn="base" hangingPunct="1">
              <a:spcBef>
                <a:spcPct val="20000"/>
              </a:spcBef>
              <a:spcAft>
                <a:spcPct val="0"/>
              </a:spcAft>
              <a:buChar char="»"/>
              <a:defRPr sz="2000">
                <a:solidFill>
                  <a:srgbClr val="080808"/>
                </a:solidFill>
                <a:latin typeface="+mn-lt"/>
                <a:ea typeface="+mn-ea"/>
                <a:cs typeface="+mn-cs"/>
              </a:defRPr>
            </a:lvl6pPr>
            <a:lvl7pPr marL="2971800" indent="-228600" algn="l" rtl="0" eaLnBrk="1" fontAlgn="base" hangingPunct="1">
              <a:spcBef>
                <a:spcPct val="20000"/>
              </a:spcBef>
              <a:spcAft>
                <a:spcPct val="0"/>
              </a:spcAft>
              <a:buChar char="»"/>
              <a:defRPr sz="2000">
                <a:solidFill>
                  <a:srgbClr val="080808"/>
                </a:solidFill>
                <a:latin typeface="+mn-lt"/>
                <a:ea typeface="+mn-ea"/>
                <a:cs typeface="+mn-cs"/>
              </a:defRPr>
            </a:lvl7pPr>
            <a:lvl8pPr marL="3429000" indent="-228600" algn="l" rtl="0" eaLnBrk="1" fontAlgn="base" hangingPunct="1">
              <a:spcBef>
                <a:spcPct val="20000"/>
              </a:spcBef>
              <a:spcAft>
                <a:spcPct val="0"/>
              </a:spcAft>
              <a:buChar char="»"/>
              <a:defRPr sz="2000">
                <a:solidFill>
                  <a:srgbClr val="080808"/>
                </a:solidFill>
                <a:latin typeface="+mn-lt"/>
                <a:ea typeface="+mn-ea"/>
                <a:cs typeface="+mn-cs"/>
              </a:defRPr>
            </a:lvl8pPr>
            <a:lvl9pPr marL="3886200" indent="-228600" algn="l" rtl="0" eaLnBrk="1" fontAlgn="base" hangingPunct="1">
              <a:spcBef>
                <a:spcPct val="20000"/>
              </a:spcBef>
              <a:spcAft>
                <a:spcPct val="0"/>
              </a:spcAft>
              <a:buChar char="»"/>
              <a:defRPr sz="2000">
                <a:solidFill>
                  <a:srgbClr val="080808"/>
                </a:solidFill>
                <a:latin typeface="+mn-lt"/>
                <a:ea typeface="+mn-ea"/>
                <a:cs typeface="+mn-cs"/>
              </a:defRPr>
            </a:lvl9pPr>
          </a:lstStyle>
          <a:p>
            <a:pPr marL="0" indent="0" algn="ctr">
              <a:buFontTx/>
              <a:buNone/>
            </a:pPr>
            <a:r>
              <a:rPr lang="en-US" sz="2400" smtClean="0"/>
              <a:t>slice expiration time ≤ project expiration time</a:t>
            </a:r>
          </a:p>
          <a:p>
            <a:pPr marL="0" indent="0" algn="ctr">
              <a:buFontTx/>
              <a:buNone/>
            </a:pPr>
            <a:r>
              <a:rPr lang="en-US" sz="2400" smtClean="0"/>
              <a:t>each resource expiration time ≤ slice expiration time</a:t>
            </a:r>
          </a:p>
          <a:p>
            <a:pPr marL="0" indent="0" algn="ctr">
              <a:buFontTx/>
              <a:buNone/>
            </a:pPr>
            <a:r>
              <a:rPr lang="en-US" sz="2400" smtClean="0"/>
              <a:t>each resource expiration time ≤ aggregate’s max expiration </a:t>
            </a:r>
          </a:p>
          <a:p>
            <a:pPr marL="0" indent="0" algn="ctr">
              <a:buFontTx/>
              <a:buNone/>
            </a:pPr>
            <a:endParaRPr lang="en-US" smtClean="0"/>
          </a:p>
          <a:p>
            <a:endParaRPr lang="en-US" dirty="0"/>
          </a:p>
        </p:txBody>
      </p:sp>
      <p:sp>
        <p:nvSpPr>
          <p:cNvPr id="3" name="Rounded Rectangle 2"/>
          <p:cNvSpPr/>
          <p:nvPr/>
        </p:nvSpPr>
        <p:spPr>
          <a:xfrm>
            <a:off x="737214" y="276229"/>
            <a:ext cx="7846578" cy="620909"/>
          </a:xfrm>
          <a:prstGeom prst="roundRect">
            <a:avLst/>
          </a:prstGeom>
          <a:solidFill>
            <a:srgbClr val="FF66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ounded Rectangle 3"/>
          <p:cNvSpPr/>
          <p:nvPr/>
        </p:nvSpPr>
        <p:spPr>
          <a:xfrm>
            <a:off x="737214" y="1086563"/>
            <a:ext cx="6087484" cy="587622"/>
          </a:xfrm>
          <a:prstGeom prst="roundRect">
            <a:avLst/>
          </a:prstGeom>
          <a:solidFill>
            <a:schemeClr val="bg2">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ounded Rectangle 4"/>
          <p:cNvSpPr/>
          <p:nvPr/>
        </p:nvSpPr>
        <p:spPr>
          <a:xfrm>
            <a:off x="737214" y="1884208"/>
            <a:ext cx="4269997" cy="216744"/>
          </a:xfrm>
          <a:prstGeom prst="roundRect">
            <a:avLst/>
          </a:prstGeom>
          <a:solidFill>
            <a:srgbClr val="FF6600">
              <a:alpha val="50000"/>
            </a:srgbClr>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190368" y="357034"/>
            <a:ext cx="1210788" cy="461665"/>
          </a:xfrm>
          <a:prstGeom prst="rect">
            <a:avLst/>
          </a:prstGeom>
          <a:noFill/>
        </p:spPr>
        <p:txBody>
          <a:bodyPr wrap="none" rtlCol="0">
            <a:spAutoFit/>
          </a:bodyPr>
          <a:lstStyle/>
          <a:p>
            <a:r>
              <a:rPr lang="en-US" sz="2400" b="1" dirty="0" smtClean="0"/>
              <a:t>project</a:t>
            </a:r>
            <a:endParaRPr lang="en-US" sz="2400" b="1" dirty="0"/>
          </a:p>
        </p:txBody>
      </p:sp>
      <p:sp>
        <p:nvSpPr>
          <p:cNvPr id="7" name="TextBox 6"/>
          <p:cNvSpPr txBox="1"/>
          <p:nvPr/>
        </p:nvSpPr>
        <p:spPr>
          <a:xfrm>
            <a:off x="1190368" y="1126197"/>
            <a:ext cx="869198" cy="461665"/>
          </a:xfrm>
          <a:prstGeom prst="rect">
            <a:avLst/>
          </a:prstGeom>
          <a:noFill/>
        </p:spPr>
        <p:txBody>
          <a:bodyPr wrap="none" rtlCol="0">
            <a:spAutoFit/>
          </a:bodyPr>
          <a:lstStyle/>
          <a:p>
            <a:r>
              <a:rPr lang="en-US" sz="2400" b="1" dirty="0" smtClean="0"/>
              <a:t>slice</a:t>
            </a:r>
            <a:endParaRPr lang="en-US" sz="2400" b="1" dirty="0"/>
          </a:p>
        </p:txBody>
      </p:sp>
      <p:sp>
        <p:nvSpPr>
          <p:cNvPr id="8" name="TextBox 7"/>
          <p:cNvSpPr txBox="1"/>
          <p:nvPr/>
        </p:nvSpPr>
        <p:spPr>
          <a:xfrm>
            <a:off x="1190368" y="1718469"/>
            <a:ext cx="1484902" cy="461665"/>
          </a:xfrm>
          <a:prstGeom prst="rect">
            <a:avLst/>
          </a:prstGeom>
          <a:noFill/>
        </p:spPr>
        <p:txBody>
          <a:bodyPr wrap="none" rtlCol="0">
            <a:spAutoFit/>
          </a:bodyPr>
          <a:lstStyle/>
          <a:p>
            <a:r>
              <a:rPr lang="en-US" sz="2400" b="1" dirty="0" smtClean="0"/>
              <a:t>resource</a:t>
            </a:r>
            <a:endParaRPr lang="en-US" sz="2400" b="1" dirty="0"/>
          </a:p>
        </p:txBody>
      </p:sp>
      <p:cxnSp>
        <p:nvCxnSpPr>
          <p:cNvPr id="9" name="Straight Connector 8"/>
          <p:cNvCxnSpPr/>
          <p:nvPr/>
        </p:nvCxnSpPr>
        <p:spPr>
          <a:xfrm>
            <a:off x="678822" y="334621"/>
            <a:ext cx="0" cy="2784699"/>
          </a:xfrm>
          <a:prstGeom prst="lin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8648603" y="334621"/>
            <a:ext cx="0" cy="2784699"/>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932423" y="1128991"/>
            <a:ext cx="0" cy="1990329"/>
          </a:xfrm>
          <a:prstGeom prst="line">
            <a:avLst/>
          </a:prstGeom>
          <a:ln w="57150" cmpd="sng">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114055" y="1942599"/>
            <a:ext cx="0" cy="1176721"/>
          </a:xfrm>
          <a:prstGeom prst="line">
            <a:avLst/>
          </a:prstGeom>
          <a:ln w="57150" cmpd="sng">
            <a:solidFill>
              <a:srgbClr val="FF6600"/>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899394" y="2275976"/>
            <a:ext cx="1749209" cy="923330"/>
          </a:xfrm>
          <a:prstGeom prst="rect">
            <a:avLst/>
          </a:prstGeom>
          <a:noFill/>
        </p:spPr>
        <p:txBody>
          <a:bodyPr wrap="none" rtlCol="0">
            <a:spAutoFit/>
          </a:bodyPr>
          <a:lstStyle/>
          <a:p>
            <a:pPr algn="r"/>
            <a:r>
              <a:rPr lang="en-US" dirty="0" smtClean="0"/>
              <a:t>(optional)</a:t>
            </a:r>
          </a:p>
          <a:p>
            <a:pPr algn="r"/>
            <a:r>
              <a:rPr lang="en-US" dirty="0" smtClean="0"/>
              <a:t>project </a:t>
            </a:r>
          </a:p>
          <a:p>
            <a:pPr algn="r"/>
            <a:r>
              <a:rPr lang="en-US" dirty="0" smtClean="0"/>
              <a:t>expiration time</a:t>
            </a:r>
            <a:endParaRPr lang="en-US" dirty="0"/>
          </a:p>
        </p:txBody>
      </p:sp>
      <p:sp>
        <p:nvSpPr>
          <p:cNvPr id="14" name="TextBox 13"/>
          <p:cNvSpPr txBox="1"/>
          <p:nvPr/>
        </p:nvSpPr>
        <p:spPr>
          <a:xfrm>
            <a:off x="5246670" y="2552975"/>
            <a:ext cx="1685753" cy="646331"/>
          </a:xfrm>
          <a:prstGeom prst="rect">
            <a:avLst/>
          </a:prstGeom>
          <a:noFill/>
        </p:spPr>
        <p:txBody>
          <a:bodyPr wrap="none" rtlCol="0">
            <a:spAutoFit/>
          </a:bodyPr>
          <a:lstStyle/>
          <a:p>
            <a:pPr algn="r"/>
            <a:r>
              <a:rPr lang="en-US" dirty="0"/>
              <a:t>s</a:t>
            </a:r>
            <a:r>
              <a:rPr lang="en-US" dirty="0" smtClean="0"/>
              <a:t>lice </a:t>
            </a:r>
          </a:p>
          <a:p>
            <a:pPr algn="r"/>
            <a:r>
              <a:rPr lang="en-US" dirty="0" smtClean="0"/>
              <a:t>expiration time</a:t>
            </a:r>
            <a:endParaRPr lang="en-US" dirty="0"/>
          </a:p>
        </p:txBody>
      </p:sp>
      <p:sp>
        <p:nvSpPr>
          <p:cNvPr id="15" name="TextBox 14"/>
          <p:cNvSpPr txBox="1"/>
          <p:nvPr/>
        </p:nvSpPr>
        <p:spPr>
          <a:xfrm>
            <a:off x="3423272" y="2552975"/>
            <a:ext cx="1685753" cy="646331"/>
          </a:xfrm>
          <a:prstGeom prst="rect">
            <a:avLst/>
          </a:prstGeom>
          <a:noFill/>
        </p:spPr>
        <p:txBody>
          <a:bodyPr wrap="none" rtlCol="0">
            <a:spAutoFit/>
          </a:bodyPr>
          <a:lstStyle/>
          <a:p>
            <a:pPr algn="r"/>
            <a:r>
              <a:rPr lang="en-US" dirty="0" smtClean="0"/>
              <a:t>resource </a:t>
            </a:r>
          </a:p>
          <a:p>
            <a:pPr algn="r"/>
            <a:r>
              <a:rPr lang="en-US" dirty="0" smtClean="0"/>
              <a:t>expiration time</a:t>
            </a:r>
            <a:endParaRPr lang="en-US" dirty="0"/>
          </a:p>
        </p:txBody>
      </p:sp>
      <p:sp>
        <p:nvSpPr>
          <p:cNvPr id="16" name="TextBox 15"/>
          <p:cNvSpPr txBox="1"/>
          <p:nvPr/>
        </p:nvSpPr>
        <p:spPr>
          <a:xfrm>
            <a:off x="737214" y="2829974"/>
            <a:ext cx="620683" cy="369332"/>
          </a:xfrm>
          <a:prstGeom prst="rect">
            <a:avLst/>
          </a:prstGeom>
          <a:noFill/>
        </p:spPr>
        <p:txBody>
          <a:bodyPr wrap="none" rtlCol="0">
            <a:spAutoFit/>
          </a:bodyPr>
          <a:lstStyle/>
          <a:p>
            <a:pPr algn="r"/>
            <a:r>
              <a:rPr lang="en-US" dirty="0" smtClean="0"/>
              <a:t>now</a:t>
            </a:r>
            <a:endParaRPr lang="en-US" dirty="0"/>
          </a:p>
        </p:txBody>
      </p:sp>
      <p:sp>
        <p:nvSpPr>
          <p:cNvPr id="17" name="Content Placeholder 2"/>
          <p:cNvSpPr txBox="1">
            <a:spLocks/>
          </p:cNvSpPr>
          <p:nvPr/>
        </p:nvSpPr>
        <p:spPr bwMode="auto">
          <a:xfrm>
            <a:off x="277368" y="3477633"/>
            <a:ext cx="8790433" cy="1202626"/>
          </a:xfrm>
          <a:prstGeom prst="rect">
            <a:avLst/>
          </a:prstGeom>
          <a:solidFill>
            <a:srgbClr val="FF6600"/>
          </a:solid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80808"/>
                </a:solidFill>
                <a:latin typeface="Arial"/>
                <a:ea typeface="+mn-ea"/>
                <a:cs typeface="Arial"/>
              </a:defRPr>
            </a:lvl1pPr>
            <a:lvl2pPr marL="742950" indent="-285750" algn="l" rtl="0" eaLnBrk="1" fontAlgn="base" hangingPunct="1">
              <a:spcBef>
                <a:spcPct val="20000"/>
              </a:spcBef>
              <a:spcAft>
                <a:spcPct val="0"/>
              </a:spcAft>
              <a:buChar char="–"/>
              <a:defRPr sz="2400">
                <a:solidFill>
                  <a:srgbClr val="080808"/>
                </a:solidFill>
                <a:latin typeface="Arial"/>
                <a:ea typeface="+mn-ea"/>
                <a:cs typeface="Arial"/>
              </a:defRPr>
            </a:lvl2pPr>
            <a:lvl3pPr marL="1143000" indent="-228600" algn="l" rtl="0" eaLnBrk="1" fontAlgn="base" hangingPunct="1">
              <a:spcBef>
                <a:spcPct val="20000"/>
              </a:spcBef>
              <a:spcAft>
                <a:spcPct val="0"/>
              </a:spcAft>
              <a:buChar char="•"/>
              <a:defRPr sz="2000">
                <a:solidFill>
                  <a:srgbClr val="080808"/>
                </a:solidFill>
                <a:latin typeface="Arial"/>
                <a:ea typeface="+mn-ea"/>
                <a:cs typeface="Arial"/>
              </a:defRPr>
            </a:lvl3pPr>
            <a:lvl4pPr marL="1600200" indent="-228600" algn="l" rtl="0" eaLnBrk="1" fontAlgn="base" hangingPunct="1">
              <a:spcBef>
                <a:spcPct val="20000"/>
              </a:spcBef>
              <a:spcAft>
                <a:spcPct val="0"/>
              </a:spcAft>
              <a:buChar char="–"/>
              <a:defRPr>
                <a:solidFill>
                  <a:srgbClr val="080808"/>
                </a:solidFill>
                <a:latin typeface="Arial"/>
                <a:ea typeface="+mn-ea"/>
                <a:cs typeface="Arial"/>
              </a:defRPr>
            </a:lvl4pPr>
            <a:lvl5pPr marL="2057400" indent="-228600" algn="l" rtl="0" eaLnBrk="1" fontAlgn="base" hangingPunct="1">
              <a:spcBef>
                <a:spcPct val="20000"/>
              </a:spcBef>
              <a:spcAft>
                <a:spcPct val="0"/>
              </a:spcAft>
              <a:buChar char="»"/>
              <a:defRPr>
                <a:solidFill>
                  <a:srgbClr val="080808"/>
                </a:solidFill>
                <a:latin typeface="Arial"/>
                <a:ea typeface="+mn-ea"/>
                <a:cs typeface="Arial"/>
              </a:defRPr>
            </a:lvl5pPr>
            <a:lvl6pPr marL="2514600" indent="-228600" algn="l" rtl="0" eaLnBrk="1" fontAlgn="base" hangingPunct="1">
              <a:spcBef>
                <a:spcPct val="20000"/>
              </a:spcBef>
              <a:spcAft>
                <a:spcPct val="0"/>
              </a:spcAft>
              <a:buChar char="»"/>
              <a:defRPr sz="2000">
                <a:solidFill>
                  <a:srgbClr val="080808"/>
                </a:solidFill>
                <a:latin typeface="+mn-lt"/>
                <a:ea typeface="+mn-ea"/>
                <a:cs typeface="+mn-cs"/>
              </a:defRPr>
            </a:lvl6pPr>
            <a:lvl7pPr marL="2971800" indent="-228600" algn="l" rtl="0" eaLnBrk="1" fontAlgn="base" hangingPunct="1">
              <a:spcBef>
                <a:spcPct val="20000"/>
              </a:spcBef>
              <a:spcAft>
                <a:spcPct val="0"/>
              </a:spcAft>
              <a:buChar char="»"/>
              <a:defRPr sz="2000">
                <a:solidFill>
                  <a:srgbClr val="080808"/>
                </a:solidFill>
                <a:latin typeface="+mn-lt"/>
                <a:ea typeface="+mn-ea"/>
                <a:cs typeface="+mn-cs"/>
              </a:defRPr>
            </a:lvl7pPr>
            <a:lvl8pPr marL="3429000" indent="-228600" algn="l" rtl="0" eaLnBrk="1" fontAlgn="base" hangingPunct="1">
              <a:spcBef>
                <a:spcPct val="20000"/>
              </a:spcBef>
              <a:spcAft>
                <a:spcPct val="0"/>
              </a:spcAft>
              <a:buChar char="»"/>
              <a:defRPr sz="2000">
                <a:solidFill>
                  <a:srgbClr val="080808"/>
                </a:solidFill>
                <a:latin typeface="+mn-lt"/>
                <a:ea typeface="+mn-ea"/>
                <a:cs typeface="+mn-cs"/>
              </a:defRPr>
            </a:lvl8pPr>
            <a:lvl9pPr marL="3886200" indent="-228600" algn="l" rtl="0" eaLnBrk="1" fontAlgn="base" hangingPunct="1">
              <a:spcBef>
                <a:spcPct val="20000"/>
              </a:spcBef>
              <a:spcAft>
                <a:spcPct val="0"/>
              </a:spcAft>
              <a:buChar char="»"/>
              <a:defRPr sz="2000">
                <a:solidFill>
                  <a:srgbClr val="080808"/>
                </a:solidFill>
                <a:latin typeface="+mn-lt"/>
                <a:ea typeface="+mn-ea"/>
                <a:cs typeface="+mn-cs"/>
              </a:defRPr>
            </a:lvl9pPr>
          </a:lstStyle>
          <a:p>
            <a:pPr marL="0" indent="0" algn="ctr">
              <a:buFontTx/>
              <a:buNone/>
            </a:pPr>
            <a:r>
              <a:rPr lang="en-US" sz="2400" dirty="0" smtClean="0"/>
              <a:t>To extend the lifetime of your resource reservation, you must renew the </a:t>
            </a:r>
            <a:r>
              <a:rPr lang="en-US" sz="2400" b="1" dirty="0" smtClean="0"/>
              <a:t>slice</a:t>
            </a:r>
            <a:r>
              <a:rPr lang="en-US" sz="2400" dirty="0" smtClean="0"/>
              <a:t> and </a:t>
            </a:r>
            <a:r>
              <a:rPr lang="en-US" sz="2400" b="1" dirty="0" smtClean="0"/>
              <a:t>all</a:t>
            </a:r>
            <a:r>
              <a:rPr lang="en-US" sz="2400" dirty="0" smtClean="0"/>
              <a:t> </a:t>
            </a:r>
            <a:r>
              <a:rPr lang="en-US" sz="2400" b="1" dirty="0" smtClean="0"/>
              <a:t>resources</a:t>
            </a:r>
          </a:p>
        </p:txBody>
      </p:sp>
      <p:sp>
        <p:nvSpPr>
          <p:cNvPr id="18" name="Rounded Rectangle 17"/>
          <p:cNvSpPr/>
          <p:nvPr/>
        </p:nvSpPr>
        <p:spPr>
          <a:xfrm>
            <a:off x="737214" y="2171803"/>
            <a:ext cx="3167827" cy="195252"/>
          </a:xfrm>
          <a:prstGeom prst="roundRect">
            <a:avLst/>
          </a:prstGeom>
          <a:solidFill>
            <a:srgbClr val="FF6600">
              <a:alpha val="50000"/>
            </a:srgbClr>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p:nvSpPr>
        <p:spPr>
          <a:xfrm>
            <a:off x="1190368" y="2006064"/>
            <a:ext cx="1484902" cy="461665"/>
          </a:xfrm>
          <a:prstGeom prst="rect">
            <a:avLst/>
          </a:prstGeom>
          <a:noFill/>
        </p:spPr>
        <p:txBody>
          <a:bodyPr wrap="none" rtlCol="0">
            <a:spAutoFit/>
          </a:bodyPr>
          <a:lstStyle/>
          <a:p>
            <a:r>
              <a:rPr lang="en-US" sz="2400" b="1" dirty="0" smtClean="0"/>
              <a:t>resource</a:t>
            </a:r>
            <a:endParaRPr lang="en-US" sz="2400" b="1" dirty="0"/>
          </a:p>
        </p:txBody>
      </p:sp>
      <p:sp>
        <p:nvSpPr>
          <p:cNvPr id="20" name="Rounded Rectangle 19"/>
          <p:cNvSpPr/>
          <p:nvPr/>
        </p:nvSpPr>
        <p:spPr>
          <a:xfrm>
            <a:off x="737214" y="2437905"/>
            <a:ext cx="3664169" cy="221601"/>
          </a:xfrm>
          <a:prstGeom prst="roundRect">
            <a:avLst/>
          </a:prstGeom>
          <a:solidFill>
            <a:srgbClr val="FF6600">
              <a:alpha val="50000"/>
            </a:srgbClr>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190368" y="2294064"/>
            <a:ext cx="1717560" cy="461665"/>
          </a:xfrm>
          <a:prstGeom prst="rect">
            <a:avLst/>
          </a:prstGeom>
          <a:noFill/>
        </p:spPr>
        <p:txBody>
          <a:bodyPr wrap="square" rtlCol="0">
            <a:spAutoFit/>
          </a:bodyPr>
          <a:lstStyle/>
          <a:p>
            <a:r>
              <a:rPr lang="en-US" sz="2400" b="1" dirty="0" smtClean="0"/>
              <a:t>resource</a:t>
            </a:r>
            <a:endParaRPr lang="en-US" sz="2400" b="1" dirty="0"/>
          </a:p>
        </p:txBody>
      </p:sp>
    </p:spTree>
    <p:extLst>
      <p:ext uri="{BB962C8B-B14F-4D97-AF65-F5344CB8AC3E}">
        <p14:creationId xmlns:p14="http://schemas.microsoft.com/office/powerpoint/2010/main" val="298714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p:bldP spid="7" grpId="0"/>
      <p:bldP spid="13" grpId="0"/>
      <p:bldP spid="14" grpId="0"/>
      <p:bldP spid="15" grpId="0"/>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5411" y="288758"/>
            <a:ext cx="8644818" cy="1443789"/>
          </a:xfrm>
          <a:prstGeom prst="rect">
            <a:avLst/>
          </a:prstGeom>
          <a:solidFill>
            <a:schemeClr val="bg1"/>
          </a:solidFill>
          <a:ln w="76200" cmpd="sng">
            <a:solidFill>
              <a:schemeClr val="bg1"/>
            </a:solidFill>
          </a:ln>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smtClean="0"/>
          </a:p>
          <a:p>
            <a:r>
              <a:rPr lang="en-US" b="1" dirty="0" smtClean="0">
                <a:latin typeface="Calibri (Headings)"/>
                <a:cs typeface="Calibri (Headings)"/>
              </a:rPr>
              <a:t>Login with UMKC ID</a:t>
            </a:r>
            <a:endParaRPr lang="en-US" b="1" dirty="0">
              <a:latin typeface="Calibri (Headings)"/>
              <a:cs typeface="Calibri (Headings)"/>
            </a:endParaRPr>
          </a:p>
        </p:txBody>
      </p:sp>
      <p:pic>
        <p:nvPicPr>
          <p:cNvPr id="2" name="Picture 1"/>
          <p:cNvPicPr>
            <a:picLocks noChangeAspect="1"/>
          </p:cNvPicPr>
          <p:nvPr/>
        </p:nvPicPr>
        <p:blipFill>
          <a:blip r:embed="rId3"/>
          <a:stretch>
            <a:fillRect/>
          </a:stretch>
        </p:blipFill>
        <p:spPr>
          <a:xfrm>
            <a:off x="1790202" y="1680021"/>
            <a:ext cx="5615236" cy="3060124"/>
          </a:xfrm>
          <a:prstGeom prst="rect">
            <a:avLst/>
          </a:prstGeom>
        </p:spPr>
      </p:pic>
    </p:spTree>
    <p:extLst>
      <p:ext uri="{BB962C8B-B14F-4D97-AF65-F5344CB8AC3E}">
        <p14:creationId xmlns:p14="http://schemas.microsoft.com/office/powerpoint/2010/main" val="33414553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ID &amp; PW</a:t>
            </a:r>
            <a:endParaRPr lang="en-US" dirty="0"/>
          </a:p>
        </p:txBody>
      </p:sp>
      <p:pic>
        <p:nvPicPr>
          <p:cNvPr id="3" name="Picture 2"/>
          <p:cNvPicPr>
            <a:picLocks noChangeAspect="1"/>
          </p:cNvPicPr>
          <p:nvPr/>
        </p:nvPicPr>
        <p:blipFill>
          <a:blip r:embed="rId2"/>
          <a:stretch>
            <a:fillRect/>
          </a:stretch>
        </p:blipFill>
        <p:spPr>
          <a:xfrm>
            <a:off x="2089610" y="1049755"/>
            <a:ext cx="4507112" cy="3642561"/>
          </a:xfrm>
          <a:prstGeom prst="rect">
            <a:avLst/>
          </a:prstGeom>
        </p:spPr>
      </p:pic>
    </p:spTree>
    <p:extLst>
      <p:ext uri="{BB962C8B-B14F-4D97-AF65-F5344CB8AC3E}">
        <p14:creationId xmlns:p14="http://schemas.microsoft.com/office/powerpoint/2010/main" val="4677620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168" y="697831"/>
            <a:ext cx="8229600" cy="962526"/>
          </a:xfrm>
        </p:spPr>
        <p:txBody>
          <a:bodyPr/>
          <a:lstStyle/>
          <a:p>
            <a:pPr algn="ctr"/>
            <a:r>
              <a:rPr lang="en-US" dirty="0" smtClean="0"/>
              <a:t>Questions?</a:t>
            </a:r>
            <a:endParaRPr lang="en-US" dirty="0"/>
          </a:p>
        </p:txBody>
      </p:sp>
    </p:spTree>
    <p:extLst>
      <p:ext uri="{BB962C8B-B14F-4D97-AF65-F5344CB8AC3E}">
        <p14:creationId xmlns:p14="http://schemas.microsoft.com/office/powerpoint/2010/main" val="1297664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5411" y="192506"/>
            <a:ext cx="8644818" cy="845719"/>
          </a:xfrm>
          <a:prstGeom prst="rect">
            <a:avLst/>
          </a:prstGeom>
          <a:solidFill>
            <a:schemeClr val="bg1"/>
          </a:solidFill>
          <a:ln w="76200" cmpd="sng">
            <a:solidFill>
              <a:schemeClr val="bg1"/>
            </a:solidFill>
          </a:ln>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Calibri (Headings)"/>
                <a:cs typeface="Calibri (Headings)"/>
              </a:rPr>
              <a:t>Why should I use GENI?</a:t>
            </a:r>
            <a:endParaRPr lang="en-US" b="1" dirty="0">
              <a:latin typeface="Calibri (Headings)"/>
              <a:cs typeface="Calibri (Headings)"/>
            </a:endParaRPr>
          </a:p>
        </p:txBody>
      </p:sp>
      <p:sp>
        <p:nvSpPr>
          <p:cNvPr id="4" name="Title 1"/>
          <p:cNvSpPr txBox="1">
            <a:spLocks/>
          </p:cNvSpPr>
          <p:nvPr/>
        </p:nvSpPr>
        <p:spPr>
          <a:xfrm>
            <a:off x="275411" y="1732547"/>
            <a:ext cx="8644818" cy="2420855"/>
          </a:xfrm>
          <a:prstGeom prst="rect">
            <a:avLst/>
          </a:prstGeom>
          <a:solidFill>
            <a:schemeClr val="bg1"/>
          </a:solidFill>
          <a:ln w="76200" cmpd="sng">
            <a:solidFill>
              <a:schemeClr val="bg1"/>
            </a:solidFill>
          </a:ln>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400" dirty="0" smtClean="0">
                <a:latin typeface="Calibri (Headings)"/>
                <a:cs typeface="Calibri (Headings)"/>
              </a:rPr>
              <a:t>Large-scale experiment infrastructure</a:t>
            </a:r>
          </a:p>
          <a:p>
            <a:pPr marL="342900" indent="-342900" algn="l">
              <a:buFont typeface="Arial" panose="020B0604020202020204" pitchFamily="34" charset="0"/>
              <a:buChar char="•"/>
            </a:pPr>
            <a:r>
              <a:rPr lang="en-US" sz="2400" dirty="0" smtClean="0">
                <a:latin typeface="Calibri (Headings)"/>
                <a:cs typeface="Calibri (Headings)"/>
              </a:rPr>
              <a:t>Non-IP connectivity across resources</a:t>
            </a:r>
          </a:p>
          <a:p>
            <a:pPr marL="342900" indent="-342900" algn="l">
              <a:buFont typeface="Arial" panose="020B0604020202020204" pitchFamily="34" charset="0"/>
              <a:buChar char="•"/>
            </a:pPr>
            <a:r>
              <a:rPr lang="en-US" sz="2400" dirty="0" smtClean="0">
                <a:latin typeface="Calibri (Headings)"/>
                <a:cs typeface="Calibri (Headings)"/>
              </a:rPr>
              <a:t>Deep programmability</a:t>
            </a:r>
          </a:p>
          <a:p>
            <a:pPr marL="342900" indent="-342900" algn="l">
              <a:buFont typeface="Arial" panose="020B0604020202020204" pitchFamily="34" charset="0"/>
              <a:buChar char="•"/>
            </a:pPr>
            <a:r>
              <a:rPr lang="en-US" sz="2400" dirty="0" smtClean="0">
                <a:latin typeface="Calibri (Headings)"/>
                <a:cs typeface="Calibri (Headings)"/>
              </a:rPr>
              <a:t>Reproducibility</a:t>
            </a:r>
          </a:p>
          <a:p>
            <a:pPr marL="342900" indent="-342900" algn="l">
              <a:buFont typeface="Arial" panose="020B0604020202020204" pitchFamily="34" charset="0"/>
              <a:buChar char="•"/>
            </a:pPr>
            <a:r>
              <a:rPr lang="en-US" sz="2400" dirty="0" smtClean="0">
                <a:latin typeface="Calibri (Headings)"/>
                <a:cs typeface="Calibri (Headings)"/>
              </a:rPr>
              <a:t>Instrumentation and measurement tools</a:t>
            </a:r>
            <a:endParaRPr lang="en-US" sz="2400" dirty="0">
              <a:latin typeface="Calibri (Headings)"/>
              <a:cs typeface="Calibri (Headings)"/>
            </a:endParaRPr>
          </a:p>
        </p:txBody>
      </p:sp>
    </p:spTree>
    <p:extLst>
      <p:ext uri="{BB962C8B-B14F-4D97-AF65-F5344CB8AC3E}">
        <p14:creationId xmlns:p14="http://schemas.microsoft.com/office/powerpoint/2010/main" val="1659740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5411" y="994902"/>
            <a:ext cx="8644818" cy="2216585"/>
          </a:xfrm>
          <a:prstGeom prst="rect">
            <a:avLst/>
          </a:prstGeom>
          <a:solidFill>
            <a:schemeClr val="bg1"/>
          </a:solidFill>
          <a:ln w="76200" cmpd="sng">
            <a:solidFill>
              <a:schemeClr val="bg1"/>
            </a:solidFill>
          </a:ln>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smtClean="0"/>
          </a:p>
          <a:p>
            <a:r>
              <a:rPr lang="en-US" b="1" dirty="0" smtClean="0">
                <a:latin typeface="Calibri (Headings)"/>
                <a:cs typeface="Calibri (Headings)"/>
              </a:rPr>
              <a:t>GENI Terminology</a:t>
            </a:r>
            <a:endParaRPr lang="en-US" b="1" dirty="0">
              <a:latin typeface="Calibri (Headings)"/>
              <a:cs typeface="Calibri (Headings)"/>
            </a:endParaRPr>
          </a:p>
        </p:txBody>
      </p:sp>
    </p:spTree>
    <p:extLst>
      <p:ext uri="{BB962C8B-B14F-4D97-AF65-F5344CB8AC3E}">
        <p14:creationId xmlns:p14="http://schemas.microsoft.com/office/powerpoint/2010/main" val="2625373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2615" y="833930"/>
            <a:ext cx="1724864" cy="923330"/>
          </a:xfrm>
          <a:prstGeom prst="rect">
            <a:avLst/>
          </a:prstGeom>
          <a:noFill/>
        </p:spPr>
        <p:txBody>
          <a:bodyPr wrap="none" rtlCol="0">
            <a:spAutoFit/>
          </a:bodyPr>
          <a:lstStyle/>
          <a:p>
            <a:r>
              <a:rPr lang="en-US" sz="5400" b="1" dirty="0" smtClean="0">
                <a:solidFill>
                  <a:srgbClr val="FF6600"/>
                </a:solidFill>
              </a:rPr>
              <a:t>slice</a:t>
            </a:r>
            <a:endParaRPr lang="en-US" sz="3200" b="1" dirty="0">
              <a:solidFill>
                <a:srgbClr val="FF6600"/>
              </a:solidFill>
            </a:endParaRPr>
          </a:p>
        </p:txBody>
      </p:sp>
      <p:sp>
        <p:nvSpPr>
          <p:cNvPr id="3" name="TextBox 2"/>
          <p:cNvSpPr txBox="1"/>
          <p:nvPr/>
        </p:nvSpPr>
        <p:spPr>
          <a:xfrm>
            <a:off x="5611852" y="602933"/>
            <a:ext cx="2493441" cy="923330"/>
          </a:xfrm>
          <a:prstGeom prst="rect">
            <a:avLst/>
          </a:prstGeom>
          <a:noFill/>
        </p:spPr>
        <p:txBody>
          <a:bodyPr wrap="none" rtlCol="0">
            <a:spAutoFit/>
          </a:bodyPr>
          <a:lstStyle/>
          <a:p>
            <a:r>
              <a:rPr lang="en-US" sz="5400" b="1" dirty="0" smtClean="0">
                <a:solidFill>
                  <a:srgbClr val="FF6600"/>
                </a:solidFill>
              </a:rPr>
              <a:t>project</a:t>
            </a:r>
            <a:endParaRPr lang="en-US" sz="3200" b="1" dirty="0">
              <a:solidFill>
                <a:srgbClr val="FF6600"/>
              </a:solidFill>
            </a:endParaRPr>
          </a:p>
        </p:txBody>
      </p:sp>
      <p:sp>
        <p:nvSpPr>
          <p:cNvPr id="4" name="TextBox 3"/>
          <p:cNvSpPr txBox="1"/>
          <p:nvPr/>
        </p:nvSpPr>
        <p:spPr>
          <a:xfrm>
            <a:off x="4447342" y="3537385"/>
            <a:ext cx="3494316" cy="923330"/>
          </a:xfrm>
          <a:prstGeom prst="rect">
            <a:avLst/>
          </a:prstGeom>
          <a:noFill/>
        </p:spPr>
        <p:txBody>
          <a:bodyPr wrap="none" rtlCol="0">
            <a:spAutoFit/>
          </a:bodyPr>
          <a:lstStyle/>
          <a:p>
            <a:r>
              <a:rPr lang="en-US" sz="5400" b="1" dirty="0" smtClean="0">
                <a:solidFill>
                  <a:srgbClr val="FF6600"/>
                </a:solidFill>
              </a:rPr>
              <a:t>aggregate</a:t>
            </a:r>
            <a:endParaRPr lang="en-US" sz="3200" b="1" dirty="0">
              <a:solidFill>
                <a:srgbClr val="FF6600"/>
              </a:solidFill>
            </a:endParaRPr>
          </a:p>
        </p:txBody>
      </p:sp>
      <p:sp>
        <p:nvSpPr>
          <p:cNvPr id="5" name="TextBox 4"/>
          <p:cNvSpPr txBox="1"/>
          <p:nvPr/>
        </p:nvSpPr>
        <p:spPr>
          <a:xfrm>
            <a:off x="2827507" y="1747439"/>
            <a:ext cx="4544834" cy="923330"/>
          </a:xfrm>
          <a:prstGeom prst="rect">
            <a:avLst/>
          </a:prstGeom>
          <a:noFill/>
        </p:spPr>
        <p:txBody>
          <a:bodyPr wrap="none" rtlCol="0">
            <a:spAutoFit/>
          </a:bodyPr>
          <a:lstStyle/>
          <a:p>
            <a:r>
              <a:rPr lang="en-US" sz="5400" b="1" dirty="0" smtClean="0">
                <a:solidFill>
                  <a:srgbClr val="FF6600"/>
                </a:solidFill>
              </a:rPr>
              <a:t>experimenter</a:t>
            </a:r>
            <a:endParaRPr lang="en-US" sz="3200" b="1" dirty="0">
              <a:solidFill>
                <a:srgbClr val="FF6600"/>
              </a:solidFill>
            </a:endParaRPr>
          </a:p>
        </p:txBody>
      </p:sp>
      <p:sp>
        <p:nvSpPr>
          <p:cNvPr id="6" name="TextBox 5"/>
          <p:cNvSpPr txBox="1"/>
          <p:nvPr/>
        </p:nvSpPr>
        <p:spPr>
          <a:xfrm>
            <a:off x="952381" y="2886188"/>
            <a:ext cx="3110196" cy="923330"/>
          </a:xfrm>
          <a:prstGeom prst="rect">
            <a:avLst/>
          </a:prstGeom>
          <a:noFill/>
        </p:spPr>
        <p:txBody>
          <a:bodyPr wrap="none" rtlCol="0">
            <a:spAutoFit/>
          </a:bodyPr>
          <a:lstStyle/>
          <a:p>
            <a:r>
              <a:rPr lang="en-US" sz="5400" b="1" dirty="0" smtClean="0">
                <a:solidFill>
                  <a:srgbClr val="FF6600"/>
                </a:solidFill>
              </a:rPr>
              <a:t>resource</a:t>
            </a:r>
            <a:endParaRPr lang="en-US" sz="3200" b="1" dirty="0">
              <a:solidFill>
                <a:srgbClr val="FF6600"/>
              </a:solidFill>
            </a:endParaRPr>
          </a:p>
        </p:txBody>
      </p:sp>
    </p:spTree>
    <p:extLst>
      <p:ext uri="{BB962C8B-B14F-4D97-AF65-F5344CB8AC3E}">
        <p14:creationId xmlns:p14="http://schemas.microsoft.com/office/powerpoint/2010/main" val="1169113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0"/>
          <p:cNvSpPr txBox="1">
            <a:spLocks/>
          </p:cNvSpPr>
          <p:nvPr/>
        </p:nvSpPr>
        <p:spPr>
          <a:xfrm>
            <a:off x="381000" y="409345"/>
            <a:ext cx="5270500" cy="4876800"/>
          </a:xfrm>
          <a:prstGeom prst="rect">
            <a:avLst/>
          </a:prstGeom>
        </p:spPr>
        <p:txBody>
          <a:bodyPr/>
          <a:lstStyle>
            <a:lvl1pPr marL="342900" indent="-342900" algn="l" rtl="0" eaLnBrk="1" fontAlgn="base" hangingPunct="1">
              <a:spcBef>
                <a:spcPct val="20000"/>
              </a:spcBef>
              <a:spcAft>
                <a:spcPct val="0"/>
              </a:spcAft>
              <a:buChar char="•"/>
              <a:defRPr sz="2800">
                <a:solidFill>
                  <a:srgbClr val="080808"/>
                </a:solidFill>
                <a:latin typeface="Arial"/>
                <a:ea typeface="+mn-ea"/>
                <a:cs typeface="Arial"/>
              </a:defRPr>
            </a:lvl1pPr>
            <a:lvl2pPr marL="742950" indent="-285750" algn="l" rtl="0" eaLnBrk="1" fontAlgn="base" hangingPunct="1">
              <a:spcBef>
                <a:spcPct val="20000"/>
              </a:spcBef>
              <a:spcAft>
                <a:spcPct val="0"/>
              </a:spcAft>
              <a:buChar char="–"/>
              <a:defRPr sz="2400">
                <a:solidFill>
                  <a:srgbClr val="080808"/>
                </a:solidFill>
                <a:latin typeface="Arial"/>
                <a:ea typeface="+mn-ea"/>
                <a:cs typeface="Arial"/>
              </a:defRPr>
            </a:lvl2pPr>
            <a:lvl3pPr marL="1143000" indent="-228600" algn="l" rtl="0" eaLnBrk="1" fontAlgn="base" hangingPunct="1">
              <a:spcBef>
                <a:spcPct val="20000"/>
              </a:spcBef>
              <a:spcAft>
                <a:spcPct val="0"/>
              </a:spcAft>
              <a:buChar char="•"/>
              <a:defRPr sz="2000">
                <a:solidFill>
                  <a:srgbClr val="080808"/>
                </a:solidFill>
                <a:latin typeface="Arial"/>
                <a:ea typeface="+mn-ea"/>
                <a:cs typeface="Arial"/>
              </a:defRPr>
            </a:lvl3pPr>
            <a:lvl4pPr marL="1600200" indent="-228600" algn="l" rtl="0" eaLnBrk="1" fontAlgn="base" hangingPunct="1">
              <a:spcBef>
                <a:spcPct val="20000"/>
              </a:spcBef>
              <a:spcAft>
                <a:spcPct val="0"/>
              </a:spcAft>
              <a:buChar char="–"/>
              <a:defRPr>
                <a:solidFill>
                  <a:srgbClr val="080808"/>
                </a:solidFill>
                <a:latin typeface="Arial"/>
                <a:ea typeface="+mn-ea"/>
                <a:cs typeface="Arial"/>
              </a:defRPr>
            </a:lvl4pPr>
            <a:lvl5pPr marL="2057400" indent="-228600" algn="l" rtl="0" eaLnBrk="1" fontAlgn="base" hangingPunct="1">
              <a:spcBef>
                <a:spcPct val="20000"/>
              </a:spcBef>
              <a:spcAft>
                <a:spcPct val="0"/>
              </a:spcAft>
              <a:buChar char="»"/>
              <a:defRPr>
                <a:solidFill>
                  <a:srgbClr val="080808"/>
                </a:solidFill>
                <a:latin typeface="Arial"/>
                <a:ea typeface="+mn-ea"/>
                <a:cs typeface="Arial"/>
              </a:defRPr>
            </a:lvl5pPr>
            <a:lvl6pPr marL="2514600" indent="-228600" algn="l" rtl="0" eaLnBrk="1" fontAlgn="base" hangingPunct="1">
              <a:spcBef>
                <a:spcPct val="20000"/>
              </a:spcBef>
              <a:spcAft>
                <a:spcPct val="0"/>
              </a:spcAft>
              <a:buChar char="»"/>
              <a:defRPr sz="2000">
                <a:solidFill>
                  <a:srgbClr val="080808"/>
                </a:solidFill>
                <a:latin typeface="+mn-lt"/>
                <a:ea typeface="+mn-ea"/>
                <a:cs typeface="+mn-cs"/>
              </a:defRPr>
            </a:lvl6pPr>
            <a:lvl7pPr marL="2971800" indent="-228600" algn="l" rtl="0" eaLnBrk="1" fontAlgn="base" hangingPunct="1">
              <a:spcBef>
                <a:spcPct val="20000"/>
              </a:spcBef>
              <a:spcAft>
                <a:spcPct val="0"/>
              </a:spcAft>
              <a:buChar char="»"/>
              <a:defRPr sz="2000">
                <a:solidFill>
                  <a:srgbClr val="080808"/>
                </a:solidFill>
                <a:latin typeface="+mn-lt"/>
                <a:ea typeface="+mn-ea"/>
                <a:cs typeface="+mn-cs"/>
              </a:defRPr>
            </a:lvl7pPr>
            <a:lvl8pPr marL="3429000" indent="-228600" algn="l" rtl="0" eaLnBrk="1" fontAlgn="base" hangingPunct="1">
              <a:spcBef>
                <a:spcPct val="20000"/>
              </a:spcBef>
              <a:spcAft>
                <a:spcPct val="0"/>
              </a:spcAft>
              <a:buChar char="»"/>
              <a:defRPr sz="2000">
                <a:solidFill>
                  <a:srgbClr val="080808"/>
                </a:solidFill>
                <a:latin typeface="+mn-lt"/>
                <a:ea typeface="+mn-ea"/>
                <a:cs typeface="+mn-cs"/>
              </a:defRPr>
            </a:lvl8pPr>
            <a:lvl9pPr marL="3886200" indent="-228600" algn="l" rtl="0" eaLnBrk="1" fontAlgn="base" hangingPunct="1">
              <a:spcBef>
                <a:spcPct val="20000"/>
              </a:spcBef>
              <a:spcAft>
                <a:spcPct val="0"/>
              </a:spcAft>
              <a:buChar char="»"/>
              <a:defRPr sz="2000">
                <a:solidFill>
                  <a:srgbClr val="080808"/>
                </a:solidFill>
                <a:latin typeface="+mn-lt"/>
                <a:ea typeface="+mn-ea"/>
                <a:cs typeface="+mn-cs"/>
              </a:defRPr>
            </a:lvl9pPr>
          </a:lstStyle>
          <a:p>
            <a:pPr marL="0" indent="0">
              <a:buFontTx/>
              <a:buNone/>
            </a:pPr>
            <a:r>
              <a:rPr lang="en-US" dirty="0" smtClean="0"/>
              <a:t>An </a:t>
            </a:r>
            <a:r>
              <a:rPr lang="en-US" sz="3200" b="1" dirty="0" smtClean="0"/>
              <a:t>experimenter</a:t>
            </a:r>
            <a:r>
              <a:rPr lang="en-US" sz="3200" dirty="0" smtClean="0"/>
              <a:t> </a:t>
            </a:r>
          </a:p>
          <a:p>
            <a:pPr marL="0" indent="0">
              <a:buFontTx/>
              <a:buNone/>
            </a:pPr>
            <a:r>
              <a:rPr lang="en-US" dirty="0" smtClean="0"/>
              <a:t>is </a:t>
            </a:r>
            <a:r>
              <a:rPr lang="en-US" dirty="0" smtClean="0">
                <a:solidFill>
                  <a:schemeClr val="tx1"/>
                </a:solidFill>
              </a:rPr>
              <a:t>a researcher who uses GENI resources</a:t>
            </a:r>
          </a:p>
          <a:p>
            <a:pPr marL="0" indent="0">
              <a:lnSpc>
                <a:spcPct val="50000"/>
              </a:lnSpc>
              <a:buFontTx/>
              <a:buNone/>
            </a:pPr>
            <a:endParaRPr lang="en-US" sz="2600" dirty="0">
              <a:solidFill>
                <a:schemeClr val="tx1"/>
              </a:solidFill>
            </a:endParaRPr>
          </a:p>
          <a:p>
            <a:pPr marL="0" indent="0">
              <a:buFontTx/>
              <a:buNone/>
            </a:pPr>
            <a:r>
              <a:rPr lang="en-US" sz="2600" dirty="0" smtClean="0">
                <a:solidFill>
                  <a:schemeClr val="tx1"/>
                </a:solidFill>
              </a:rPr>
              <a:t>Different types of experimenters have different roles and permissions:</a:t>
            </a:r>
          </a:p>
          <a:p>
            <a:r>
              <a:rPr lang="en-US" sz="2600" dirty="0" smtClean="0">
                <a:solidFill>
                  <a:schemeClr val="tx1"/>
                </a:solidFill>
              </a:rPr>
              <a:t>Advisor </a:t>
            </a:r>
            <a:r>
              <a:rPr lang="en-US" sz="2600" dirty="0" err="1" smtClean="0">
                <a:solidFill>
                  <a:schemeClr val="tx1"/>
                </a:solidFill>
              </a:rPr>
              <a:t>vs</a:t>
            </a:r>
            <a:r>
              <a:rPr lang="en-US" sz="2600" dirty="0" smtClean="0">
                <a:solidFill>
                  <a:schemeClr val="tx1"/>
                </a:solidFill>
              </a:rPr>
              <a:t> Grad Student</a:t>
            </a:r>
          </a:p>
          <a:p>
            <a:r>
              <a:rPr lang="en-US" sz="2600" dirty="0" smtClean="0">
                <a:solidFill>
                  <a:schemeClr val="tx1"/>
                </a:solidFill>
              </a:rPr>
              <a:t>Teacher </a:t>
            </a:r>
            <a:r>
              <a:rPr lang="en-US" sz="2600" dirty="0" err="1" smtClean="0">
                <a:solidFill>
                  <a:schemeClr val="tx1"/>
                </a:solidFill>
              </a:rPr>
              <a:t>vs</a:t>
            </a:r>
            <a:r>
              <a:rPr lang="en-US" sz="2600" dirty="0" smtClean="0">
                <a:solidFill>
                  <a:schemeClr val="tx1"/>
                </a:solidFill>
              </a:rPr>
              <a:t> TA </a:t>
            </a:r>
            <a:r>
              <a:rPr lang="en-US" sz="2600" dirty="0" err="1" smtClean="0">
                <a:solidFill>
                  <a:schemeClr val="tx1"/>
                </a:solidFill>
              </a:rPr>
              <a:t>vs</a:t>
            </a:r>
            <a:r>
              <a:rPr lang="en-US" sz="2600" dirty="0" smtClean="0">
                <a:solidFill>
                  <a:schemeClr val="tx1"/>
                </a:solidFill>
              </a:rPr>
              <a:t> Student</a:t>
            </a:r>
          </a:p>
          <a:p>
            <a:pPr marL="0" indent="0">
              <a:buFontTx/>
              <a:buNone/>
            </a:pPr>
            <a:endParaRPr lang="en-US" dirty="0" smtClean="0"/>
          </a:p>
          <a:p>
            <a:endParaRPr lang="en-US" dirty="0" smtClean="0"/>
          </a:p>
          <a:p>
            <a:endParaRPr lang="en-US" dirty="0"/>
          </a:p>
        </p:txBody>
      </p:sp>
      <p:grpSp>
        <p:nvGrpSpPr>
          <p:cNvPr id="3" name="Group 2"/>
          <p:cNvGrpSpPr/>
          <p:nvPr/>
        </p:nvGrpSpPr>
        <p:grpSpPr>
          <a:xfrm>
            <a:off x="5520493" y="547414"/>
            <a:ext cx="3480440" cy="3949327"/>
            <a:chOff x="866858" y="1189038"/>
            <a:chExt cx="2261939" cy="2566667"/>
          </a:xfrm>
        </p:grpSpPr>
        <p:pic>
          <p:nvPicPr>
            <p:cNvPr id="4" name="Picture 2" descr="MCj0415800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66800" y="1189038"/>
              <a:ext cx="1747838" cy="2103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47"/>
            <p:cNvSpPr txBox="1">
              <a:spLocks noChangeArrowheads="1"/>
            </p:cNvSpPr>
            <p:nvPr/>
          </p:nvSpPr>
          <p:spPr bwMode="auto">
            <a:xfrm>
              <a:off x="866858" y="3295650"/>
              <a:ext cx="2261939" cy="46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Kozuka Gothic Pro L" charset="0"/>
                  <a:cs typeface="Kozuka Gothic Pro L" charset="0"/>
                </a:defRPr>
              </a:lvl1pPr>
              <a:lvl2pPr marL="37931725" indent="-37474525" eaLnBrk="0" hangingPunct="0">
                <a:defRPr sz="2800">
                  <a:solidFill>
                    <a:schemeClr val="tx1"/>
                  </a:solidFill>
                  <a:latin typeface="Arial" charset="0"/>
                  <a:ea typeface="Kozuka Gothic Pro L" charset="0"/>
                  <a:cs typeface="Kozuka Gothic Pro L" charset="0"/>
                </a:defRPr>
              </a:lvl2pPr>
              <a:lvl3pPr eaLnBrk="0" hangingPunct="0">
                <a:defRPr sz="2800">
                  <a:solidFill>
                    <a:schemeClr val="tx1"/>
                  </a:solidFill>
                  <a:latin typeface="Arial" charset="0"/>
                  <a:ea typeface="Kozuka Gothic Pro L" charset="0"/>
                  <a:cs typeface="Kozuka Gothic Pro L" charset="0"/>
                </a:defRPr>
              </a:lvl3pPr>
              <a:lvl4pPr eaLnBrk="0" hangingPunct="0">
                <a:defRPr sz="2800">
                  <a:solidFill>
                    <a:schemeClr val="tx1"/>
                  </a:solidFill>
                  <a:latin typeface="Arial" charset="0"/>
                  <a:ea typeface="Kozuka Gothic Pro L" charset="0"/>
                  <a:cs typeface="Kozuka Gothic Pro L" charset="0"/>
                </a:defRPr>
              </a:lvl4pPr>
              <a:lvl5pPr eaLnBrk="0" hangingPunct="0">
                <a:defRPr sz="2800">
                  <a:solidFill>
                    <a:schemeClr val="tx1"/>
                  </a:solidFill>
                  <a:latin typeface="Arial" charset="0"/>
                  <a:ea typeface="Kozuka Gothic Pro L" charset="0"/>
                  <a:cs typeface="Kozuka Gothic Pro L" charset="0"/>
                </a:defRPr>
              </a:lvl5pPr>
              <a:lvl6pPr marL="457200" eaLnBrk="0" fontAlgn="base" hangingPunct="0">
                <a:spcBef>
                  <a:spcPct val="0"/>
                </a:spcBef>
                <a:spcAft>
                  <a:spcPct val="0"/>
                </a:spcAft>
                <a:defRPr sz="2800">
                  <a:solidFill>
                    <a:schemeClr val="tx1"/>
                  </a:solidFill>
                  <a:latin typeface="Arial" charset="0"/>
                  <a:ea typeface="Kozuka Gothic Pro L" charset="0"/>
                  <a:cs typeface="Kozuka Gothic Pro L" charset="0"/>
                </a:defRPr>
              </a:lvl6pPr>
              <a:lvl7pPr marL="914400" eaLnBrk="0" fontAlgn="base" hangingPunct="0">
                <a:spcBef>
                  <a:spcPct val="0"/>
                </a:spcBef>
                <a:spcAft>
                  <a:spcPct val="0"/>
                </a:spcAft>
                <a:defRPr sz="2800">
                  <a:solidFill>
                    <a:schemeClr val="tx1"/>
                  </a:solidFill>
                  <a:latin typeface="Arial" charset="0"/>
                  <a:ea typeface="Kozuka Gothic Pro L" charset="0"/>
                  <a:cs typeface="Kozuka Gothic Pro L" charset="0"/>
                </a:defRPr>
              </a:lvl7pPr>
              <a:lvl8pPr marL="1371600" eaLnBrk="0" fontAlgn="base" hangingPunct="0">
                <a:spcBef>
                  <a:spcPct val="0"/>
                </a:spcBef>
                <a:spcAft>
                  <a:spcPct val="0"/>
                </a:spcAft>
                <a:defRPr sz="2800">
                  <a:solidFill>
                    <a:schemeClr val="tx1"/>
                  </a:solidFill>
                  <a:latin typeface="Arial" charset="0"/>
                  <a:ea typeface="Kozuka Gothic Pro L" charset="0"/>
                  <a:cs typeface="Kozuka Gothic Pro L" charset="0"/>
                </a:defRPr>
              </a:lvl8pPr>
              <a:lvl9pPr marL="1828800" eaLnBrk="0" fontAlgn="base" hangingPunct="0">
                <a:spcBef>
                  <a:spcPct val="0"/>
                </a:spcBef>
                <a:spcAft>
                  <a:spcPct val="0"/>
                </a:spcAft>
                <a:defRPr sz="2800">
                  <a:solidFill>
                    <a:schemeClr val="tx1"/>
                  </a:solidFill>
                  <a:latin typeface="Arial" charset="0"/>
                  <a:ea typeface="Kozuka Gothic Pro L" charset="0"/>
                  <a:cs typeface="Kozuka Gothic Pro L" charset="0"/>
                </a:defRPr>
              </a:lvl9pPr>
            </a:lstStyle>
            <a:p>
              <a:pPr algn="ctr" eaLnBrk="1" hangingPunct="1"/>
              <a:r>
                <a:rPr lang="en-US" sz="4000" b="1" dirty="0">
                  <a:ea typeface="ＭＳ Ｐゴシック" charset="0"/>
                  <a:cs typeface="ＭＳ Ｐゴシック" charset="0"/>
                </a:rPr>
                <a:t>E</a:t>
              </a:r>
              <a:r>
                <a:rPr lang="en-US" sz="4000" b="1" dirty="0" smtClean="0">
                  <a:ea typeface="ＭＳ Ｐゴシック" charset="0"/>
                  <a:cs typeface="ＭＳ Ｐゴシック" charset="0"/>
                </a:rPr>
                <a:t>xperimenter</a:t>
              </a:r>
              <a:endParaRPr lang="en-US" sz="4000" b="1" dirty="0">
                <a:ea typeface="ＭＳ Ｐゴシック" charset="0"/>
                <a:cs typeface="ＭＳ Ｐゴシック" charset="0"/>
              </a:endParaRPr>
            </a:p>
          </p:txBody>
        </p:sp>
      </p:grpSp>
    </p:spTree>
    <p:extLst>
      <p:ext uri="{BB962C8B-B14F-4D97-AF65-F5344CB8AC3E}">
        <p14:creationId xmlns:p14="http://schemas.microsoft.com/office/powerpoint/2010/main" val="147091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66155"/>
            <a:ext cx="9144000" cy="1143000"/>
          </a:xfrm>
          <a:prstGeom prst="rect">
            <a:avLst/>
          </a:prstGeom>
        </p:spPr>
        <p:txBody>
          <a:bodyPr/>
          <a:lstStyle>
            <a:lvl1pPr algn="r" rtl="0" eaLnBrk="1" fontAlgn="base" hangingPunct="1">
              <a:spcBef>
                <a:spcPct val="0"/>
              </a:spcBef>
              <a:spcAft>
                <a:spcPct val="0"/>
              </a:spcAft>
              <a:defRPr sz="3200" b="1">
                <a:solidFill>
                  <a:srgbClr val="333333"/>
                </a:solidFill>
                <a:latin typeface="Arial"/>
                <a:ea typeface="ＭＳ Ｐゴシック" pitchFamily="-65" charset="-128"/>
                <a:cs typeface="Arial"/>
              </a:defRPr>
            </a:lvl1pPr>
            <a:lvl2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2pPr>
            <a:lvl3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3pPr>
            <a:lvl4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4pPr>
            <a:lvl5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5pPr>
            <a:lvl6pPr marL="457200" algn="r" rtl="0" eaLnBrk="1" fontAlgn="base" hangingPunct="1">
              <a:spcBef>
                <a:spcPct val="0"/>
              </a:spcBef>
              <a:spcAft>
                <a:spcPct val="0"/>
              </a:spcAft>
              <a:defRPr sz="2500">
                <a:solidFill>
                  <a:srgbClr val="333333"/>
                </a:solidFill>
                <a:latin typeface="Franklin Gothic Medium" pitchFamily="-65" charset="0"/>
              </a:defRPr>
            </a:lvl6pPr>
            <a:lvl7pPr marL="914400" algn="r" rtl="0" eaLnBrk="1" fontAlgn="base" hangingPunct="1">
              <a:spcBef>
                <a:spcPct val="0"/>
              </a:spcBef>
              <a:spcAft>
                <a:spcPct val="0"/>
              </a:spcAft>
              <a:defRPr sz="2500">
                <a:solidFill>
                  <a:srgbClr val="333333"/>
                </a:solidFill>
                <a:latin typeface="Franklin Gothic Medium" pitchFamily="-65" charset="0"/>
              </a:defRPr>
            </a:lvl7pPr>
            <a:lvl8pPr marL="1371600" algn="r" rtl="0" eaLnBrk="1" fontAlgn="base" hangingPunct="1">
              <a:spcBef>
                <a:spcPct val="0"/>
              </a:spcBef>
              <a:spcAft>
                <a:spcPct val="0"/>
              </a:spcAft>
              <a:defRPr sz="2500">
                <a:solidFill>
                  <a:srgbClr val="333333"/>
                </a:solidFill>
                <a:latin typeface="Franklin Gothic Medium" pitchFamily="-65" charset="0"/>
              </a:defRPr>
            </a:lvl8pPr>
            <a:lvl9pPr marL="1828800" algn="r" rtl="0" eaLnBrk="1" fontAlgn="base" hangingPunct="1">
              <a:spcBef>
                <a:spcPct val="0"/>
              </a:spcBef>
              <a:spcAft>
                <a:spcPct val="0"/>
              </a:spcAft>
              <a:defRPr sz="2500">
                <a:solidFill>
                  <a:srgbClr val="333333"/>
                </a:solidFill>
                <a:latin typeface="Franklin Gothic Medium" pitchFamily="-65" charset="0"/>
              </a:defRPr>
            </a:lvl9pPr>
          </a:lstStyle>
          <a:p>
            <a:pPr algn="ctr"/>
            <a:r>
              <a:rPr lang="en-US" sz="4000" dirty="0" smtClean="0"/>
              <a:t>Creating an Account</a:t>
            </a:r>
            <a:endParaRPr lang="en-US" sz="4000" dirty="0"/>
          </a:p>
        </p:txBody>
      </p:sp>
      <p:sp>
        <p:nvSpPr>
          <p:cNvPr id="3" name="Content Placeholder 2"/>
          <p:cNvSpPr txBox="1">
            <a:spLocks/>
          </p:cNvSpPr>
          <p:nvPr/>
        </p:nvSpPr>
        <p:spPr>
          <a:xfrm>
            <a:off x="457200" y="2892006"/>
            <a:ext cx="8458200" cy="3544543"/>
          </a:xfrm>
          <a:prstGeom prst="rect">
            <a:avLst/>
          </a:prstGeom>
        </p:spPr>
        <p:txBody>
          <a:bodyPr/>
          <a:lstStyle>
            <a:lvl1pPr marL="342900" indent="-342900" algn="l" rtl="0" eaLnBrk="1" fontAlgn="base" hangingPunct="1">
              <a:spcBef>
                <a:spcPct val="20000"/>
              </a:spcBef>
              <a:spcAft>
                <a:spcPct val="0"/>
              </a:spcAft>
              <a:buChar char="•"/>
              <a:defRPr sz="2800">
                <a:solidFill>
                  <a:srgbClr val="080808"/>
                </a:solidFill>
                <a:latin typeface="Arial"/>
                <a:ea typeface="+mn-ea"/>
                <a:cs typeface="Arial"/>
              </a:defRPr>
            </a:lvl1pPr>
            <a:lvl2pPr marL="742950" indent="-285750" algn="l" rtl="0" eaLnBrk="1" fontAlgn="base" hangingPunct="1">
              <a:spcBef>
                <a:spcPct val="20000"/>
              </a:spcBef>
              <a:spcAft>
                <a:spcPct val="0"/>
              </a:spcAft>
              <a:buChar char="–"/>
              <a:defRPr sz="2400">
                <a:solidFill>
                  <a:srgbClr val="080808"/>
                </a:solidFill>
                <a:latin typeface="Arial"/>
                <a:ea typeface="+mn-ea"/>
                <a:cs typeface="Arial"/>
              </a:defRPr>
            </a:lvl2pPr>
            <a:lvl3pPr marL="1143000" indent="-228600" algn="l" rtl="0" eaLnBrk="1" fontAlgn="base" hangingPunct="1">
              <a:spcBef>
                <a:spcPct val="20000"/>
              </a:spcBef>
              <a:spcAft>
                <a:spcPct val="0"/>
              </a:spcAft>
              <a:buChar char="•"/>
              <a:defRPr sz="2000">
                <a:solidFill>
                  <a:srgbClr val="080808"/>
                </a:solidFill>
                <a:latin typeface="Arial"/>
                <a:ea typeface="+mn-ea"/>
                <a:cs typeface="Arial"/>
              </a:defRPr>
            </a:lvl3pPr>
            <a:lvl4pPr marL="1600200" indent="-228600" algn="l" rtl="0" eaLnBrk="1" fontAlgn="base" hangingPunct="1">
              <a:spcBef>
                <a:spcPct val="20000"/>
              </a:spcBef>
              <a:spcAft>
                <a:spcPct val="0"/>
              </a:spcAft>
              <a:buChar char="–"/>
              <a:defRPr>
                <a:solidFill>
                  <a:srgbClr val="080808"/>
                </a:solidFill>
                <a:latin typeface="Arial"/>
                <a:ea typeface="+mn-ea"/>
                <a:cs typeface="Arial"/>
              </a:defRPr>
            </a:lvl4pPr>
            <a:lvl5pPr marL="2057400" indent="-228600" algn="l" rtl="0" eaLnBrk="1" fontAlgn="base" hangingPunct="1">
              <a:spcBef>
                <a:spcPct val="20000"/>
              </a:spcBef>
              <a:spcAft>
                <a:spcPct val="0"/>
              </a:spcAft>
              <a:buChar char="»"/>
              <a:defRPr>
                <a:solidFill>
                  <a:srgbClr val="080808"/>
                </a:solidFill>
                <a:latin typeface="Arial"/>
                <a:ea typeface="+mn-ea"/>
                <a:cs typeface="Arial"/>
              </a:defRPr>
            </a:lvl5pPr>
            <a:lvl6pPr marL="2514600" indent="-228600" algn="l" rtl="0" eaLnBrk="1" fontAlgn="base" hangingPunct="1">
              <a:spcBef>
                <a:spcPct val="20000"/>
              </a:spcBef>
              <a:spcAft>
                <a:spcPct val="0"/>
              </a:spcAft>
              <a:buChar char="»"/>
              <a:defRPr sz="2000">
                <a:solidFill>
                  <a:srgbClr val="080808"/>
                </a:solidFill>
                <a:latin typeface="+mn-lt"/>
                <a:ea typeface="+mn-ea"/>
                <a:cs typeface="+mn-cs"/>
              </a:defRPr>
            </a:lvl6pPr>
            <a:lvl7pPr marL="2971800" indent="-228600" algn="l" rtl="0" eaLnBrk="1" fontAlgn="base" hangingPunct="1">
              <a:spcBef>
                <a:spcPct val="20000"/>
              </a:spcBef>
              <a:spcAft>
                <a:spcPct val="0"/>
              </a:spcAft>
              <a:buChar char="»"/>
              <a:defRPr sz="2000">
                <a:solidFill>
                  <a:srgbClr val="080808"/>
                </a:solidFill>
                <a:latin typeface="+mn-lt"/>
                <a:ea typeface="+mn-ea"/>
                <a:cs typeface="+mn-cs"/>
              </a:defRPr>
            </a:lvl7pPr>
            <a:lvl8pPr marL="3429000" indent="-228600" algn="l" rtl="0" eaLnBrk="1" fontAlgn="base" hangingPunct="1">
              <a:spcBef>
                <a:spcPct val="20000"/>
              </a:spcBef>
              <a:spcAft>
                <a:spcPct val="0"/>
              </a:spcAft>
              <a:buChar char="»"/>
              <a:defRPr sz="2000">
                <a:solidFill>
                  <a:srgbClr val="080808"/>
                </a:solidFill>
                <a:latin typeface="+mn-lt"/>
                <a:ea typeface="+mn-ea"/>
                <a:cs typeface="+mn-cs"/>
              </a:defRPr>
            </a:lvl8pPr>
            <a:lvl9pPr marL="3886200" indent="-228600" algn="l" rtl="0" eaLnBrk="1" fontAlgn="base" hangingPunct="1">
              <a:spcBef>
                <a:spcPct val="20000"/>
              </a:spcBef>
              <a:spcAft>
                <a:spcPct val="0"/>
              </a:spcAft>
              <a:buChar char="»"/>
              <a:defRPr sz="2000">
                <a:solidFill>
                  <a:srgbClr val="080808"/>
                </a:solidFill>
                <a:latin typeface="+mn-lt"/>
                <a:ea typeface="+mn-ea"/>
                <a:cs typeface="+mn-cs"/>
              </a:defRPr>
            </a:lvl9pPr>
          </a:lstStyle>
          <a:p>
            <a:pPr marL="0" indent="0">
              <a:buFontTx/>
              <a:buNone/>
            </a:pPr>
            <a:r>
              <a:rPr lang="en-US" dirty="0" smtClean="0"/>
              <a:t>GENI Portal is at: </a:t>
            </a:r>
          </a:p>
          <a:p>
            <a:pPr marL="457200" lvl="1" indent="0" algn="ctr">
              <a:buFontTx/>
              <a:buNone/>
            </a:pPr>
            <a:r>
              <a:rPr lang="en-US" sz="4400" b="1" dirty="0" smtClean="0">
                <a:solidFill>
                  <a:srgbClr val="FF6600"/>
                </a:solidFill>
              </a:rPr>
              <a:t>https://</a:t>
            </a:r>
            <a:r>
              <a:rPr lang="en-US" sz="4400" b="1" dirty="0" err="1" smtClean="0">
                <a:solidFill>
                  <a:srgbClr val="FF6600"/>
                </a:solidFill>
              </a:rPr>
              <a:t>portal.geni.net</a:t>
            </a:r>
            <a:r>
              <a:rPr lang="en-US" sz="4400" dirty="0" smtClean="0">
                <a:solidFill>
                  <a:srgbClr val="FF6600"/>
                </a:solidFill>
              </a:rPr>
              <a:t> </a:t>
            </a:r>
            <a:endParaRPr lang="en-US" sz="4400" dirty="0" smtClean="0"/>
          </a:p>
          <a:p>
            <a:pPr marL="0" indent="0">
              <a:buNone/>
            </a:pPr>
            <a:endParaRPr lang="en-US" dirty="0" smtClean="0"/>
          </a:p>
        </p:txBody>
      </p:sp>
      <p:pic>
        <p:nvPicPr>
          <p:cNvPr id="4" name="Picture 3" descr="UseGEN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750" y="1255499"/>
            <a:ext cx="4241219" cy="1460474"/>
          </a:xfrm>
          <a:prstGeom prst="rect">
            <a:avLst/>
          </a:prstGeom>
        </p:spPr>
      </p:pic>
    </p:spTree>
    <p:extLst>
      <p:ext uri="{BB962C8B-B14F-4D97-AF65-F5344CB8AC3E}">
        <p14:creationId xmlns:p14="http://schemas.microsoft.com/office/powerpoint/2010/main" val="1125528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9144000" cy="1143000"/>
          </a:xfrm>
          <a:prstGeom prst="rect">
            <a:avLst/>
          </a:prstGeom>
        </p:spPr>
        <p:txBody>
          <a:bodyPr/>
          <a:lstStyle>
            <a:lvl1pPr algn="r" rtl="0" eaLnBrk="1" fontAlgn="base" hangingPunct="1">
              <a:spcBef>
                <a:spcPct val="0"/>
              </a:spcBef>
              <a:spcAft>
                <a:spcPct val="0"/>
              </a:spcAft>
              <a:defRPr sz="3200" b="1">
                <a:solidFill>
                  <a:srgbClr val="333333"/>
                </a:solidFill>
                <a:latin typeface="Arial"/>
                <a:ea typeface="ＭＳ Ｐゴシック" pitchFamily="-65" charset="-128"/>
                <a:cs typeface="Arial"/>
              </a:defRPr>
            </a:lvl1pPr>
            <a:lvl2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2pPr>
            <a:lvl3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3pPr>
            <a:lvl4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4pPr>
            <a:lvl5pPr algn="r" rtl="0" eaLnBrk="1" fontAlgn="base" hangingPunct="1">
              <a:spcBef>
                <a:spcPct val="0"/>
              </a:spcBef>
              <a:spcAft>
                <a:spcPct val="0"/>
              </a:spcAft>
              <a:defRPr sz="3200" b="1">
                <a:solidFill>
                  <a:srgbClr val="333333"/>
                </a:solidFill>
                <a:latin typeface="Arial" pitchFamily="-65" charset="0"/>
                <a:ea typeface="ＭＳ Ｐゴシック" pitchFamily="-65" charset="-128"/>
              </a:defRPr>
            </a:lvl5pPr>
            <a:lvl6pPr marL="457200" algn="r" rtl="0" eaLnBrk="1" fontAlgn="base" hangingPunct="1">
              <a:spcBef>
                <a:spcPct val="0"/>
              </a:spcBef>
              <a:spcAft>
                <a:spcPct val="0"/>
              </a:spcAft>
              <a:defRPr sz="2500">
                <a:solidFill>
                  <a:srgbClr val="333333"/>
                </a:solidFill>
                <a:latin typeface="Franklin Gothic Medium" pitchFamily="-65" charset="0"/>
              </a:defRPr>
            </a:lvl6pPr>
            <a:lvl7pPr marL="914400" algn="r" rtl="0" eaLnBrk="1" fontAlgn="base" hangingPunct="1">
              <a:spcBef>
                <a:spcPct val="0"/>
              </a:spcBef>
              <a:spcAft>
                <a:spcPct val="0"/>
              </a:spcAft>
              <a:defRPr sz="2500">
                <a:solidFill>
                  <a:srgbClr val="333333"/>
                </a:solidFill>
                <a:latin typeface="Franklin Gothic Medium" pitchFamily="-65" charset="0"/>
              </a:defRPr>
            </a:lvl7pPr>
            <a:lvl8pPr marL="1371600" algn="r" rtl="0" eaLnBrk="1" fontAlgn="base" hangingPunct="1">
              <a:spcBef>
                <a:spcPct val="0"/>
              </a:spcBef>
              <a:spcAft>
                <a:spcPct val="0"/>
              </a:spcAft>
              <a:defRPr sz="2500">
                <a:solidFill>
                  <a:srgbClr val="333333"/>
                </a:solidFill>
                <a:latin typeface="Franklin Gothic Medium" pitchFamily="-65" charset="0"/>
              </a:defRPr>
            </a:lvl8pPr>
            <a:lvl9pPr marL="1828800" algn="r" rtl="0" eaLnBrk="1" fontAlgn="base" hangingPunct="1">
              <a:spcBef>
                <a:spcPct val="0"/>
              </a:spcBef>
              <a:spcAft>
                <a:spcPct val="0"/>
              </a:spcAft>
              <a:defRPr sz="2500">
                <a:solidFill>
                  <a:srgbClr val="333333"/>
                </a:solidFill>
                <a:latin typeface="Franklin Gothic Medium" pitchFamily="-65" charset="0"/>
              </a:defRPr>
            </a:lvl9pPr>
          </a:lstStyle>
          <a:p>
            <a:pPr algn="ctr"/>
            <a:r>
              <a:rPr lang="en-US" sz="4800" smtClean="0"/>
              <a:t>GENI User Authentication</a:t>
            </a:r>
            <a:endParaRPr lang="en-US" sz="4800" dirty="0"/>
          </a:p>
        </p:txBody>
      </p:sp>
      <p:sp>
        <p:nvSpPr>
          <p:cNvPr id="3" name="TextBox 2"/>
          <p:cNvSpPr txBox="1"/>
          <p:nvPr/>
        </p:nvSpPr>
        <p:spPr>
          <a:xfrm>
            <a:off x="5067748" y="2301000"/>
            <a:ext cx="3841750" cy="1200328"/>
          </a:xfrm>
          <a:prstGeom prst="rect">
            <a:avLst/>
          </a:prstGeom>
          <a:noFill/>
        </p:spPr>
        <p:txBody>
          <a:bodyPr wrap="square" rtlCol="0">
            <a:spAutoFit/>
          </a:bodyPr>
          <a:lstStyle/>
          <a:p>
            <a:r>
              <a:rPr lang="en-US" sz="2400" dirty="0" smtClean="0"/>
              <a:t>For many experimenters:</a:t>
            </a:r>
          </a:p>
          <a:p>
            <a:pPr marL="800100" lvl="1" indent="-342900">
              <a:buFont typeface="Arial"/>
              <a:buChar char="•"/>
            </a:pPr>
            <a:r>
              <a:rPr lang="en-US" sz="2400" dirty="0" smtClean="0"/>
              <a:t>no new passwords</a:t>
            </a:r>
          </a:p>
          <a:p>
            <a:pPr marL="800100" lvl="1" indent="-342900">
              <a:buFont typeface="Arial"/>
              <a:buChar char="•"/>
            </a:pPr>
            <a:r>
              <a:rPr lang="en-US" sz="2400" dirty="0"/>
              <a:t>f</a:t>
            </a:r>
            <a:r>
              <a:rPr lang="en-US" sz="2400" dirty="0" smtClean="0"/>
              <a:t>amiliar login screens</a:t>
            </a:r>
          </a:p>
        </p:txBody>
      </p:sp>
      <p:sp>
        <p:nvSpPr>
          <p:cNvPr id="4" name="TextBox 3"/>
          <p:cNvSpPr txBox="1"/>
          <p:nvPr/>
        </p:nvSpPr>
        <p:spPr>
          <a:xfrm>
            <a:off x="1715791" y="797139"/>
            <a:ext cx="5829516" cy="830997"/>
          </a:xfrm>
          <a:prstGeom prst="rect">
            <a:avLst/>
          </a:prstGeom>
          <a:noFill/>
        </p:spPr>
        <p:txBody>
          <a:bodyPr wrap="square" rtlCol="0">
            <a:spAutoFit/>
          </a:bodyPr>
          <a:lstStyle/>
          <a:p>
            <a:pPr algn="ctr"/>
            <a:r>
              <a:rPr lang="en-US" sz="2400" dirty="0"/>
              <a:t>The GENI Portal </a:t>
            </a:r>
            <a:r>
              <a:rPr lang="en-US" sz="2400" dirty="0" smtClean="0"/>
              <a:t>l</a:t>
            </a:r>
            <a:r>
              <a:rPr lang="en-US" sz="2400" dirty="0" smtClean="0">
                <a:latin typeface="+mn-lt"/>
              </a:rPr>
              <a:t>everages </a:t>
            </a:r>
            <a:r>
              <a:rPr lang="en-US" sz="2400" dirty="0" err="1" smtClean="0">
                <a:latin typeface="+mn-lt"/>
              </a:rPr>
              <a:t>InCommon</a:t>
            </a:r>
            <a:r>
              <a:rPr lang="en-US" sz="2400" dirty="0" smtClean="0">
                <a:latin typeface="+mn-lt"/>
              </a:rPr>
              <a:t> for single sign-on authentication</a:t>
            </a:r>
            <a:endParaRPr lang="en-US" sz="2400" dirty="0">
              <a:latin typeface="+mn-lt"/>
            </a:endParaRPr>
          </a:p>
        </p:txBody>
      </p:sp>
      <p:pic>
        <p:nvPicPr>
          <p:cNvPr id="5" name="Picture 4"/>
          <p:cNvPicPr>
            <a:picLocks noChangeAspect="1"/>
          </p:cNvPicPr>
          <p:nvPr/>
        </p:nvPicPr>
        <p:blipFill>
          <a:blip r:embed="rId2"/>
          <a:stretch>
            <a:fillRect/>
          </a:stretch>
        </p:blipFill>
        <p:spPr>
          <a:xfrm>
            <a:off x="3051925" y="1628136"/>
            <a:ext cx="3128663" cy="670428"/>
          </a:xfrm>
          <a:prstGeom prst="rect">
            <a:avLst/>
          </a:prstGeom>
        </p:spPr>
      </p:pic>
      <p:sp>
        <p:nvSpPr>
          <p:cNvPr id="6" name="TextBox 5"/>
          <p:cNvSpPr txBox="1"/>
          <p:nvPr/>
        </p:nvSpPr>
        <p:spPr>
          <a:xfrm>
            <a:off x="487101" y="2301000"/>
            <a:ext cx="4366504" cy="1200328"/>
          </a:xfrm>
          <a:prstGeom prst="rect">
            <a:avLst/>
          </a:prstGeom>
          <a:noFill/>
        </p:spPr>
        <p:txBody>
          <a:bodyPr wrap="square" rtlCol="0">
            <a:spAutoFit/>
          </a:bodyPr>
          <a:lstStyle/>
          <a:p>
            <a:r>
              <a:rPr lang="en-US" sz="2400" dirty="0" smtClean="0"/>
              <a:t>Students from 518 educational and research </a:t>
            </a:r>
            <a:r>
              <a:rPr lang="en-US" sz="2400" dirty="0"/>
              <a:t>i</a:t>
            </a:r>
            <a:r>
              <a:rPr lang="en-US" sz="2400" dirty="0" smtClean="0"/>
              <a:t>nstitutions have </a:t>
            </a:r>
            <a:r>
              <a:rPr lang="en-US" sz="2400" dirty="0" err="1" smtClean="0"/>
              <a:t>InCommon</a:t>
            </a:r>
            <a:r>
              <a:rPr lang="en-US" sz="2400" dirty="0" smtClean="0"/>
              <a:t> accounts</a:t>
            </a:r>
          </a:p>
        </p:txBody>
      </p: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1026390" y="3574591"/>
            <a:ext cx="993636" cy="993636"/>
          </a:xfrm>
          <a:prstGeom prst="rect">
            <a:avLst/>
          </a:prstGeom>
        </p:spPr>
      </p:pic>
      <p:sp>
        <p:nvSpPr>
          <p:cNvPr id="8" name="TextBox 7"/>
          <p:cNvSpPr txBox="1"/>
          <p:nvPr/>
        </p:nvSpPr>
        <p:spPr>
          <a:xfrm>
            <a:off x="2504288" y="3698221"/>
            <a:ext cx="6092075" cy="707886"/>
          </a:xfrm>
          <a:prstGeom prst="rect">
            <a:avLst/>
          </a:prstGeom>
          <a:solidFill>
            <a:srgbClr val="4294BB">
              <a:alpha val="50000"/>
            </a:srgbClr>
          </a:solidFill>
        </p:spPr>
        <p:txBody>
          <a:bodyPr wrap="square" rtlCol="0">
            <a:spAutoFit/>
          </a:bodyPr>
          <a:lstStyle/>
          <a:p>
            <a:r>
              <a:rPr lang="en-US" sz="2000" b="1" dirty="0" smtClean="0">
                <a:solidFill>
                  <a:srgbClr val="0B274C"/>
                </a:solidFill>
              </a:rPr>
              <a:t>GENI Project Office </a:t>
            </a:r>
            <a:r>
              <a:rPr lang="en-US" sz="2000" dirty="0" smtClean="0">
                <a:solidFill>
                  <a:srgbClr val="0B274C"/>
                </a:solidFill>
              </a:rPr>
              <a:t>runs a federated </a:t>
            </a:r>
            <a:r>
              <a:rPr lang="en-US" sz="2000" dirty="0" err="1" smtClean="0">
                <a:solidFill>
                  <a:srgbClr val="0B274C"/>
                </a:solidFill>
              </a:rPr>
              <a:t>IdP</a:t>
            </a:r>
            <a:r>
              <a:rPr lang="en-US" sz="2000" dirty="0" smtClean="0">
                <a:solidFill>
                  <a:srgbClr val="0B274C"/>
                </a:solidFill>
              </a:rPr>
              <a:t> to </a:t>
            </a:r>
            <a:r>
              <a:rPr lang="en-US" sz="2000" b="1" dirty="0" smtClean="0">
                <a:solidFill>
                  <a:srgbClr val="0B274C"/>
                </a:solidFill>
              </a:rPr>
              <a:t>provide accounts </a:t>
            </a:r>
            <a:r>
              <a:rPr lang="en-US" sz="2000" dirty="0" smtClean="0">
                <a:solidFill>
                  <a:srgbClr val="0B274C"/>
                </a:solidFill>
              </a:rPr>
              <a:t>for non-federated organizations. </a:t>
            </a:r>
          </a:p>
        </p:txBody>
      </p:sp>
    </p:spTree>
    <p:extLst>
      <p:ext uri="{BB962C8B-B14F-4D97-AF65-F5344CB8AC3E}">
        <p14:creationId xmlns:p14="http://schemas.microsoft.com/office/powerpoint/2010/main" val="64302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0"/>
          <p:cNvSpPr txBox="1">
            <a:spLocks/>
          </p:cNvSpPr>
          <p:nvPr/>
        </p:nvSpPr>
        <p:spPr>
          <a:xfrm>
            <a:off x="381000" y="577931"/>
            <a:ext cx="4983874" cy="1326346"/>
          </a:xfrm>
          <a:prstGeom prst="rect">
            <a:avLst/>
          </a:prstGeom>
        </p:spPr>
        <p:txBody>
          <a:bodyPr/>
          <a:lstStyle>
            <a:lvl1pPr marL="342900" indent="-342900" algn="l" rtl="0" eaLnBrk="1" fontAlgn="base" hangingPunct="1">
              <a:spcBef>
                <a:spcPct val="20000"/>
              </a:spcBef>
              <a:spcAft>
                <a:spcPct val="0"/>
              </a:spcAft>
              <a:buChar char="•"/>
              <a:defRPr sz="2800">
                <a:solidFill>
                  <a:srgbClr val="080808"/>
                </a:solidFill>
                <a:latin typeface="Arial"/>
                <a:ea typeface="+mn-ea"/>
                <a:cs typeface="Arial"/>
              </a:defRPr>
            </a:lvl1pPr>
            <a:lvl2pPr marL="742950" indent="-285750" algn="l" rtl="0" eaLnBrk="1" fontAlgn="base" hangingPunct="1">
              <a:spcBef>
                <a:spcPct val="20000"/>
              </a:spcBef>
              <a:spcAft>
                <a:spcPct val="0"/>
              </a:spcAft>
              <a:buChar char="–"/>
              <a:defRPr sz="2400">
                <a:solidFill>
                  <a:srgbClr val="080808"/>
                </a:solidFill>
                <a:latin typeface="Arial"/>
                <a:ea typeface="+mn-ea"/>
                <a:cs typeface="Arial"/>
              </a:defRPr>
            </a:lvl2pPr>
            <a:lvl3pPr marL="1143000" indent="-228600" algn="l" rtl="0" eaLnBrk="1" fontAlgn="base" hangingPunct="1">
              <a:spcBef>
                <a:spcPct val="20000"/>
              </a:spcBef>
              <a:spcAft>
                <a:spcPct val="0"/>
              </a:spcAft>
              <a:buChar char="•"/>
              <a:defRPr sz="2000">
                <a:solidFill>
                  <a:srgbClr val="080808"/>
                </a:solidFill>
                <a:latin typeface="Arial"/>
                <a:ea typeface="+mn-ea"/>
                <a:cs typeface="Arial"/>
              </a:defRPr>
            </a:lvl3pPr>
            <a:lvl4pPr marL="1600200" indent="-228600" algn="l" rtl="0" eaLnBrk="1" fontAlgn="base" hangingPunct="1">
              <a:spcBef>
                <a:spcPct val="20000"/>
              </a:spcBef>
              <a:spcAft>
                <a:spcPct val="0"/>
              </a:spcAft>
              <a:buChar char="–"/>
              <a:defRPr>
                <a:solidFill>
                  <a:srgbClr val="080808"/>
                </a:solidFill>
                <a:latin typeface="Arial"/>
                <a:ea typeface="+mn-ea"/>
                <a:cs typeface="Arial"/>
              </a:defRPr>
            </a:lvl4pPr>
            <a:lvl5pPr marL="2057400" indent="-228600" algn="l" rtl="0" eaLnBrk="1" fontAlgn="base" hangingPunct="1">
              <a:spcBef>
                <a:spcPct val="20000"/>
              </a:spcBef>
              <a:spcAft>
                <a:spcPct val="0"/>
              </a:spcAft>
              <a:buChar char="»"/>
              <a:defRPr>
                <a:solidFill>
                  <a:srgbClr val="080808"/>
                </a:solidFill>
                <a:latin typeface="Arial"/>
                <a:ea typeface="+mn-ea"/>
                <a:cs typeface="Arial"/>
              </a:defRPr>
            </a:lvl5pPr>
            <a:lvl6pPr marL="2514600" indent="-228600" algn="l" rtl="0" eaLnBrk="1" fontAlgn="base" hangingPunct="1">
              <a:spcBef>
                <a:spcPct val="20000"/>
              </a:spcBef>
              <a:spcAft>
                <a:spcPct val="0"/>
              </a:spcAft>
              <a:buChar char="»"/>
              <a:defRPr sz="2000">
                <a:solidFill>
                  <a:srgbClr val="080808"/>
                </a:solidFill>
                <a:latin typeface="+mn-lt"/>
                <a:ea typeface="+mn-ea"/>
                <a:cs typeface="+mn-cs"/>
              </a:defRPr>
            </a:lvl6pPr>
            <a:lvl7pPr marL="2971800" indent="-228600" algn="l" rtl="0" eaLnBrk="1" fontAlgn="base" hangingPunct="1">
              <a:spcBef>
                <a:spcPct val="20000"/>
              </a:spcBef>
              <a:spcAft>
                <a:spcPct val="0"/>
              </a:spcAft>
              <a:buChar char="»"/>
              <a:defRPr sz="2000">
                <a:solidFill>
                  <a:srgbClr val="080808"/>
                </a:solidFill>
                <a:latin typeface="+mn-lt"/>
                <a:ea typeface="+mn-ea"/>
                <a:cs typeface="+mn-cs"/>
              </a:defRPr>
            </a:lvl7pPr>
            <a:lvl8pPr marL="3429000" indent="-228600" algn="l" rtl="0" eaLnBrk="1" fontAlgn="base" hangingPunct="1">
              <a:spcBef>
                <a:spcPct val="20000"/>
              </a:spcBef>
              <a:spcAft>
                <a:spcPct val="0"/>
              </a:spcAft>
              <a:buChar char="»"/>
              <a:defRPr sz="2000">
                <a:solidFill>
                  <a:srgbClr val="080808"/>
                </a:solidFill>
                <a:latin typeface="+mn-lt"/>
                <a:ea typeface="+mn-ea"/>
                <a:cs typeface="+mn-cs"/>
              </a:defRPr>
            </a:lvl8pPr>
            <a:lvl9pPr marL="3886200" indent="-228600" algn="l" rtl="0" eaLnBrk="1" fontAlgn="base" hangingPunct="1">
              <a:spcBef>
                <a:spcPct val="20000"/>
              </a:spcBef>
              <a:spcAft>
                <a:spcPct val="0"/>
              </a:spcAft>
              <a:buChar char="»"/>
              <a:defRPr sz="2000">
                <a:solidFill>
                  <a:srgbClr val="080808"/>
                </a:solidFill>
                <a:latin typeface="+mn-lt"/>
                <a:ea typeface="+mn-ea"/>
                <a:cs typeface="+mn-cs"/>
              </a:defRPr>
            </a:lvl9pPr>
          </a:lstStyle>
          <a:p>
            <a:pPr marL="0" indent="0">
              <a:buFontTx/>
              <a:buNone/>
            </a:pPr>
            <a:r>
              <a:rPr lang="en-US" sz="4000" b="1" smtClean="0"/>
              <a:t>Projects </a:t>
            </a:r>
            <a:r>
              <a:rPr lang="en-US" sz="3600" smtClean="0"/>
              <a:t>organize research in GENI</a:t>
            </a:r>
            <a:endParaRPr lang="en-US" smtClean="0"/>
          </a:p>
          <a:p>
            <a:pPr marL="0" indent="0">
              <a:buFontTx/>
              <a:buNone/>
            </a:pPr>
            <a:endParaRPr lang="en-US" smtClean="0"/>
          </a:p>
          <a:p>
            <a:endParaRPr lang="en-US" smtClean="0"/>
          </a:p>
          <a:p>
            <a:endParaRPr lang="en-US" dirty="0"/>
          </a:p>
        </p:txBody>
      </p:sp>
      <p:grpSp>
        <p:nvGrpSpPr>
          <p:cNvPr id="3" name="Group 2"/>
          <p:cNvGrpSpPr/>
          <p:nvPr/>
        </p:nvGrpSpPr>
        <p:grpSpPr>
          <a:xfrm>
            <a:off x="7914807" y="2049756"/>
            <a:ext cx="635777" cy="1388411"/>
            <a:chOff x="6778294" y="1742682"/>
            <a:chExt cx="1838715" cy="4015378"/>
          </a:xfrm>
          <a:solidFill>
            <a:schemeClr val="bg2"/>
          </a:solidFill>
        </p:grpSpPr>
        <p:sp>
          <p:nvSpPr>
            <p:cNvPr id="4" name="Oval 3"/>
            <p:cNvSpPr/>
            <p:nvPr/>
          </p:nvSpPr>
          <p:spPr>
            <a:xfrm>
              <a:off x="7308910" y="1742682"/>
              <a:ext cx="822960" cy="822960"/>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Oval 4"/>
            <p:cNvSpPr/>
            <p:nvPr/>
          </p:nvSpPr>
          <p:spPr>
            <a:xfrm>
              <a:off x="8031357" y="5475274"/>
              <a:ext cx="585652" cy="282786"/>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Oval 5"/>
            <p:cNvSpPr/>
            <p:nvPr/>
          </p:nvSpPr>
          <p:spPr>
            <a:xfrm>
              <a:off x="6778294" y="5451084"/>
              <a:ext cx="585652" cy="282786"/>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Oval 6"/>
            <p:cNvSpPr/>
            <p:nvPr/>
          </p:nvSpPr>
          <p:spPr>
            <a:xfrm rot="5400000">
              <a:off x="8134410" y="4261999"/>
              <a:ext cx="585652" cy="282786"/>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Oval 7"/>
            <p:cNvSpPr/>
            <p:nvPr/>
          </p:nvSpPr>
          <p:spPr>
            <a:xfrm rot="5400000">
              <a:off x="6721566" y="4249904"/>
              <a:ext cx="585652" cy="282786"/>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Freeform 8"/>
            <p:cNvSpPr/>
            <p:nvPr/>
          </p:nvSpPr>
          <p:spPr>
            <a:xfrm>
              <a:off x="7923579" y="2745616"/>
              <a:ext cx="437998" cy="1351781"/>
            </a:xfrm>
            <a:custGeom>
              <a:avLst/>
              <a:gdLst>
                <a:gd name="connsiteX0" fmla="*/ 0 w 305069"/>
                <a:gd name="connsiteY0" fmla="*/ 0 h 1134063"/>
                <a:gd name="connsiteX1" fmla="*/ 266095 w 305069"/>
                <a:gd name="connsiteY1" fmla="*/ 532191 h 1134063"/>
                <a:gd name="connsiteX2" fmla="*/ 302381 w 305069"/>
                <a:gd name="connsiteY2" fmla="*/ 1088572 h 1134063"/>
                <a:gd name="connsiteX3" fmla="*/ 302381 w 305069"/>
                <a:gd name="connsiteY3" fmla="*/ 1100667 h 1134063"/>
              </a:gdLst>
              <a:ahLst/>
              <a:cxnLst>
                <a:cxn ang="0">
                  <a:pos x="connsiteX0" y="connsiteY0"/>
                </a:cxn>
                <a:cxn ang="0">
                  <a:pos x="connsiteX1" y="connsiteY1"/>
                </a:cxn>
                <a:cxn ang="0">
                  <a:pos x="connsiteX2" y="connsiteY2"/>
                </a:cxn>
                <a:cxn ang="0">
                  <a:pos x="connsiteX3" y="connsiteY3"/>
                </a:cxn>
              </a:cxnLst>
              <a:rect l="l" t="t" r="r" b="b"/>
              <a:pathLst>
                <a:path w="305069" h="1134063">
                  <a:moveTo>
                    <a:pt x="0" y="0"/>
                  </a:moveTo>
                  <a:cubicBezTo>
                    <a:pt x="107849" y="175381"/>
                    <a:pt x="215698" y="350762"/>
                    <a:pt x="266095" y="532191"/>
                  </a:cubicBezTo>
                  <a:cubicBezTo>
                    <a:pt x="316492" y="713620"/>
                    <a:pt x="296333" y="993826"/>
                    <a:pt x="302381" y="1088572"/>
                  </a:cubicBezTo>
                  <a:cubicBezTo>
                    <a:pt x="308429" y="1183318"/>
                    <a:pt x="302381" y="1100667"/>
                    <a:pt x="302381" y="1100667"/>
                  </a:cubicBezTo>
                </a:path>
              </a:pathLst>
            </a:custGeom>
            <a:grpFill/>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Freeform 9"/>
            <p:cNvSpPr/>
            <p:nvPr/>
          </p:nvSpPr>
          <p:spPr>
            <a:xfrm flipH="1">
              <a:off x="7060605" y="2745616"/>
              <a:ext cx="437998" cy="1351781"/>
            </a:xfrm>
            <a:custGeom>
              <a:avLst/>
              <a:gdLst>
                <a:gd name="connsiteX0" fmla="*/ 0 w 305069"/>
                <a:gd name="connsiteY0" fmla="*/ 0 h 1134063"/>
                <a:gd name="connsiteX1" fmla="*/ 266095 w 305069"/>
                <a:gd name="connsiteY1" fmla="*/ 532191 h 1134063"/>
                <a:gd name="connsiteX2" fmla="*/ 302381 w 305069"/>
                <a:gd name="connsiteY2" fmla="*/ 1088572 h 1134063"/>
                <a:gd name="connsiteX3" fmla="*/ 302381 w 305069"/>
                <a:gd name="connsiteY3" fmla="*/ 1100667 h 1134063"/>
              </a:gdLst>
              <a:ahLst/>
              <a:cxnLst>
                <a:cxn ang="0">
                  <a:pos x="connsiteX0" y="connsiteY0"/>
                </a:cxn>
                <a:cxn ang="0">
                  <a:pos x="connsiteX1" y="connsiteY1"/>
                </a:cxn>
                <a:cxn ang="0">
                  <a:pos x="connsiteX2" y="connsiteY2"/>
                </a:cxn>
                <a:cxn ang="0">
                  <a:pos x="connsiteX3" y="connsiteY3"/>
                </a:cxn>
              </a:cxnLst>
              <a:rect l="l" t="t" r="r" b="b"/>
              <a:pathLst>
                <a:path w="305069" h="1134063">
                  <a:moveTo>
                    <a:pt x="0" y="0"/>
                  </a:moveTo>
                  <a:cubicBezTo>
                    <a:pt x="107849" y="175381"/>
                    <a:pt x="215698" y="350762"/>
                    <a:pt x="266095" y="532191"/>
                  </a:cubicBezTo>
                  <a:cubicBezTo>
                    <a:pt x="316492" y="713620"/>
                    <a:pt x="296333" y="993826"/>
                    <a:pt x="302381" y="1088572"/>
                  </a:cubicBezTo>
                  <a:cubicBezTo>
                    <a:pt x="308429" y="1183318"/>
                    <a:pt x="302381" y="1100667"/>
                    <a:pt x="302381" y="1100667"/>
                  </a:cubicBezTo>
                </a:path>
              </a:pathLst>
            </a:custGeom>
            <a:grpFill/>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reeform 10"/>
            <p:cNvSpPr/>
            <p:nvPr/>
          </p:nvSpPr>
          <p:spPr>
            <a:xfrm>
              <a:off x="7159036" y="4148667"/>
              <a:ext cx="194868" cy="1306285"/>
            </a:xfrm>
            <a:custGeom>
              <a:avLst/>
              <a:gdLst>
                <a:gd name="connsiteX0" fmla="*/ 194868 w 194868"/>
                <a:gd name="connsiteY0" fmla="*/ 0 h 1306285"/>
                <a:gd name="connsiteX1" fmla="*/ 13439 w 194868"/>
                <a:gd name="connsiteY1" fmla="*/ 713619 h 1306285"/>
                <a:gd name="connsiteX2" fmla="*/ 13439 w 194868"/>
                <a:gd name="connsiteY2" fmla="*/ 1306285 h 1306285"/>
                <a:gd name="connsiteX3" fmla="*/ 13439 w 194868"/>
                <a:gd name="connsiteY3" fmla="*/ 1306285 h 1306285"/>
              </a:gdLst>
              <a:ahLst/>
              <a:cxnLst>
                <a:cxn ang="0">
                  <a:pos x="connsiteX0" y="connsiteY0"/>
                </a:cxn>
                <a:cxn ang="0">
                  <a:pos x="connsiteX1" y="connsiteY1"/>
                </a:cxn>
                <a:cxn ang="0">
                  <a:pos x="connsiteX2" y="connsiteY2"/>
                </a:cxn>
                <a:cxn ang="0">
                  <a:pos x="connsiteX3" y="connsiteY3"/>
                </a:cxn>
              </a:cxnLst>
              <a:rect l="l" t="t" r="r" b="b"/>
              <a:pathLst>
                <a:path w="194868" h="1306285">
                  <a:moveTo>
                    <a:pt x="194868" y="0"/>
                  </a:moveTo>
                  <a:cubicBezTo>
                    <a:pt x="119272" y="247952"/>
                    <a:pt x="43677" y="495905"/>
                    <a:pt x="13439" y="713619"/>
                  </a:cubicBezTo>
                  <a:cubicBezTo>
                    <a:pt x="-16799" y="931333"/>
                    <a:pt x="13439" y="1306285"/>
                    <a:pt x="13439" y="1306285"/>
                  </a:cubicBezTo>
                  <a:lnTo>
                    <a:pt x="13439" y="1306285"/>
                  </a:lnTo>
                </a:path>
              </a:pathLst>
            </a:custGeom>
            <a:grpFill/>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a:xfrm flipH="1">
              <a:off x="8050120" y="4174308"/>
              <a:ext cx="194868" cy="1306285"/>
            </a:xfrm>
            <a:custGeom>
              <a:avLst/>
              <a:gdLst>
                <a:gd name="connsiteX0" fmla="*/ 194868 w 194868"/>
                <a:gd name="connsiteY0" fmla="*/ 0 h 1306285"/>
                <a:gd name="connsiteX1" fmla="*/ 13439 w 194868"/>
                <a:gd name="connsiteY1" fmla="*/ 713619 h 1306285"/>
                <a:gd name="connsiteX2" fmla="*/ 13439 w 194868"/>
                <a:gd name="connsiteY2" fmla="*/ 1306285 h 1306285"/>
                <a:gd name="connsiteX3" fmla="*/ 13439 w 194868"/>
                <a:gd name="connsiteY3" fmla="*/ 1306285 h 1306285"/>
              </a:gdLst>
              <a:ahLst/>
              <a:cxnLst>
                <a:cxn ang="0">
                  <a:pos x="connsiteX0" y="connsiteY0"/>
                </a:cxn>
                <a:cxn ang="0">
                  <a:pos x="connsiteX1" y="connsiteY1"/>
                </a:cxn>
                <a:cxn ang="0">
                  <a:pos x="connsiteX2" y="connsiteY2"/>
                </a:cxn>
                <a:cxn ang="0">
                  <a:pos x="connsiteX3" y="connsiteY3"/>
                </a:cxn>
              </a:cxnLst>
              <a:rect l="l" t="t" r="r" b="b"/>
              <a:pathLst>
                <a:path w="194868" h="1306285">
                  <a:moveTo>
                    <a:pt x="194868" y="0"/>
                  </a:moveTo>
                  <a:cubicBezTo>
                    <a:pt x="119272" y="247952"/>
                    <a:pt x="43677" y="495905"/>
                    <a:pt x="13439" y="713619"/>
                  </a:cubicBezTo>
                  <a:cubicBezTo>
                    <a:pt x="-16799" y="931333"/>
                    <a:pt x="13439" y="1306285"/>
                    <a:pt x="13439" y="1306285"/>
                  </a:cubicBezTo>
                  <a:lnTo>
                    <a:pt x="13439" y="1306285"/>
                  </a:lnTo>
                </a:path>
              </a:pathLst>
            </a:custGeom>
            <a:grpFill/>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Oval 12"/>
            <p:cNvSpPr/>
            <p:nvPr/>
          </p:nvSpPr>
          <p:spPr>
            <a:xfrm>
              <a:off x="7192070" y="2632892"/>
              <a:ext cx="1028095" cy="1734215"/>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14" name="Rounded Rectangle 13"/>
          <p:cNvSpPr/>
          <p:nvPr/>
        </p:nvSpPr>
        <p:spPr>
          <a:xfrm>
            <a:off x="4593372" y="577931"/>
            <a:ext cx="2718272" cy="2274295"/>
          </a:xfrm>
          <a:prstGeom prst="round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5282725" y="568276"/>
            <a:ext cx="1228071" cy="461665"/>
          </a:xfrm>
          <a:prstGeom prst="rect">
            <a:avLst/>
          </a:prstGeom>
          <a:noFill/>
        </p:spPr>
        <p:txBody>
          <a:bodyPr wrap="none" rtlCol="0">
            <a:spAutoFit/>
          </a:bodyPr>
          <a:lstStyle/>
          <a:p>
            <a:r>
              <a:rPr lang="en-US" sz="2400" b="1" dirty="0" smtClean="0"/>
              <a:t>Project</a:t>
            </a:r>
            <a:endParaRPr lang="en-US" sz="1400" b="1" dirty="0"/>
          </a:p>
        </p:txBody>
      </p:sp>
      <p:grpSp>
        <p:nvGrpSpPr>
          <p:cNvPr id="16" name="Group 15"/>
          <p:cNvGrpSpPr/>
          <p:nvPr/>
        </p:nvGrpSpPr>
        <p:grpSpPr>
          <a:xfrm>
            <a:off x="7640333" y="2185452"/>
            <a:ext cx="635777" cy="1388411"/>
            <a:chOff x="6778294" y="1742682"/>
            <a:chExt cx="1838715" cy="4015378"/>
          </a:xfrm>
          <a:solidFill>
            <a:schemeClr val="bg2"/>
          </a:solidFill>
        </p:grpSpPr>
        <p:sp>
          <p:nvSpPr>
            <p:cNvPr id="17" name="Oval 16"/>
            <p:cNvSpPr/>
            <p:nvPr/>
          </p:nvSpPr>
          <p:spPr>
            <a:xfrm>
              <a:off x="7308910" y="1742682"/>
              <a:ext cx="822960" cy="822960"/>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p:cNvSpPr/>
            <p:nvPr/>
          </p:nvSpPr>
          <p:spPr>
            <a:xfrm>
              <a:off x="8031357" y="5475274"/>
              <a:ext cx="585652" cy="282786"/>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Oval 18"/>
            <p:cNvSpPr/>
            <p:nvPr/>
          </p:nvSpPr>
          <p:spPr>
            <a:xfrm>
              <a:off x="6778294" y="5451084"/>
              <a:ext cx="585652" cy="282786"/>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p:cNvSpPr/>
            <p:nvPr/>
          </p:nvSpPr>
          <p:spPr>
            <a:xfrm rot="5400000">
              <a:off x="8134410" y="4261999"/>
              <a:ext cx="585652" cy="282786"/>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Oval 20"/>
            <p:cNvSpPr/>
            <p:nvPr/>
          </p:nvSpPr>
          <p:spPr>
            <a:xfrm rot="5400000">
              <a:off x="6721566" y="4249904"/>
              <a:ext cx="585652" cy="282786"/>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Freeform 21"/>
            <p:cNvSpPr/>
            <p:nvPr/>
          </p:nvSpPr>
          <p:spPr>
            <a:xfrm>
              <a:off x="7923579" y="2745616"/>
              <a:ext cx="437998" cy="1351781"/>
            </a:xfrm>
            <a:custGeom>
              <a:avLst/>
              <a:gdLst>
                <a:gd name="connsiteX0" fmla="*/ 0 w 305069"/>
                <a:gd name="connsiteY0" fmla="*/ 0 h 1134063"/>
                <a:gd name="connsiteX1" fmla="*/ 266095 w 305069"/>
                <a:gd name="connsiteY1" fmla="*/ 532191 h 1134063"/>
                <a:gd name="connsiteX2" fmla="*/ 302381 w 305069"/>
                <a:gd name="connsiteY2" fmla="*/ 1088572 h 1134063"/>
                <a:gd name="connsiteX3" fmla="*/ 302381 w 305069"/>
                <a:gd name="connsiteY3" fmla="*/ 1100667 h 1134063"/>
              </a:gdLst>
              <a:ahLst/>
              <a:cxnLst>
                <a:cxn ang="0">
                  <a:pos x="connsiteX0" y="connsiteY0"/>
                </a:cxn>
                <a:cxn ang="0">
                  <a:pos x="connsiteX1" y="connsiteY1"/>
                </a:cxn>
                <a:cxn ang="0">
                  <a:pos x="connsiteX2" y="connsiteY2"/>
                </a:cxn>
                <a:cxn ang="0">
                  <a:pos x="connsiteX3" y="connsiteY3"/>
                </a:cxn>
              </a:cxnLst>
              <a:rect l="l" t="t" r="r" b="b"/>
              <a:pathLst>
                <a:path w="305069" h="1134063">
                  <a:moveTo>
                    <a:pt x="0" y="0"/>
                  </a:moveTo>
                  <a:cubicBezTo>
                    <a:pt x="107849" y="175381"/>
                    <a:pt x="215698" y="350762"/>
                    <a:pt x="266095" y="532191"/>
                  </a:cubicBezTo>
                  <a:cubicBezTo>
                    <a:pt x="316492" y="713620"/>
                    <a:pt x="296333" y="993826"/>
                    <a:pt x="302381" y="1088572"/>
                  </a:cubicBezTo>
                  <a:cubicBezTo>
                    <a:pt x="308429" y="1183318"/>
                    <a:pt x="302381" y="1100667"/>
                    <a:pt x="302381" y="1100667"/>
                  </a:cubicBezTo>
                </a:path>
              </a:pathLst>
            </a:custGeom>
            <a:grpFill/>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Freeform 22"/>
            <p:cNvSpPr/>
            <p:nvPr/>
          </p:nvSpPr>
          <p:spPr>
            <a:xfrm flipH="1">
              <a:off x="7060605" y="2745616"/>
              <a:ext cx="437998" cy="1351781"/>
            </a:xfrm>
            <a:custGeom>
              <a:avLst/>
              <a:gdLst>
                <a:gd name="connsiteX0" fmla="*/ 0 w 305069"/>
                <a:gd name="connsiteY0" fmla="*/ 0 h 1134063"/>
                <a:gd name="connsiteX1" fmla="*/ 266095 w 305069"/>
                <a:gd name="connsiteY1" fmla="*/ 532191 h 1134063"/>
                <a:gd name="connsiteX2" fmla="*/ 302381 w 305069"/>
                <a:gd name="connsiteY2" fmla="*/ 1088572 h 1134063"/>
                <a:gd name="connsiteX3" fmla="*/ 302381 w 305069"/>
                <a:gd name="connsiteY3" fmla="*/ 1100667 h 1134063"/>
              </a:gdLst>
              <a:ahLst/>
              <a:cxnLst>
                <a:cxn ang="0">
                  <a:pos x="connsiteX0" y="connsiteY0"/>
                </a:cxn>
                <a:cxn ang="0">
                  <a:pos x="connsiteX1" y="connsiteY1"/>
                </a:cxn>
                <a:cxn ang="0">
                  <a:pos x="connsiteX2" y="connsiteY2"/>
                </a:cxn>
                <a:cxn ang="0">
                  <a:pos x="connsiteX3" y="connsiteY3"/>
                </a:cxn>
              </a:cxnLst>
              <a:rect l="l" t="t" r="r" b="b"/>
              <a:pathLst>
                <a:path w="305069" h="1134063">
                  <a:moveTo>
                    <a:pt x="0" y="0"/>
                  </a:moveTo>
                  <a:cubicBezTo>
                    <a:pt x="107849" y="175381"/>
                    <a:pt x="215698" y="350762"/>
                    <a:pt x="266095" y="532191"/>
                  </a:cubicBezTo>
                  <a:cubicBezTo>
                    <a:pt x="316492" y="713620"/>
                    <a:pt x="296333" y="993826"/>
                    <a:pt x="302381" y="1088572"/>
                  </a:cubicBezTo>
                  <a:cubicBezTo>
                    <a:pt x="308429" y="1183318"/>
                    <a:pt x="302381" y="1100667"/>
                    <a:pt x="302381" y="1100667"/>
                  </a:cubicBezTo>
                </a:path>
              </a:pathLst>
            </a:custGeom>
            <a:grpFill/>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Freeform 23"/>
            <p:cNvSpPr/>
            <p:nvPr/>
          </p:nvSpPr>
          <p:spPr>
            <a:xfrm>
              <a:off x="7159036" y="4148667"/>
              <a:ext cx="194868" cy="1306285"/>
            </a:xfrm>
            <a:custGeom>
              <a:avLst/>
              <a:gdLst>
                <a:gd name="connsiteX0" fmla="*/ 194868 w 194868"/>
                <a:gd name="connsiteY0" fmla="*/ 0 h 1306285"/>
                <a:gd name="connsiteX1" fmla="*/ 13439 w 194868"/>
                <a:gd name="connsiteY1" fmla="*/ 713619 h 1306285"/>
                <a:gd name="connsiteX2" fmla="*/ 13439 w 194868"/>
                <a:gd name="connsiteY2" fmla="*/ 1306285 h 1306285"/>
                <a:gd name="connsiteX3" fmla="*/ 13439 w 194868"/>
                <a:gd name="connsiteY3" fmla="*/ 1306285 h 1306285"/>
              </a:gdLst>
              <a:ahLst/>
              <a:cxnLst>
                <a:cxn ang="0">
                  <a:pos x="connsiteX0" y="connsiteY0"/>
                </a:cxn>
                <a:cxn ang="0">
                  <a:pos x="connsiteX1" y="connsiteY1"/>
                </a:cxn>
                <a:cxn ang="0">
                  <a:pos x="connsiteX2" y="connsiteY2"/>
                </a:cxn>
                <a:cxn ang="0">
                  <a:pos x="connsiteX3" y="connsiteY3"/>
                </a:cxn>
              </a:cxnLst>
              <a:rect l="l" t="t" r="r" b="b"/>
              <a:pathLst>
                <a:path w="194868" h="1306285">
                  <a:moveTo>
                    <a:pt x="194868" y="0"/>
                  </a:moveTo>
                  <a:cubicBezTo>
                    <a:pt x="119272" y="247952"/>
                    <a:pt x="43677" y="495905"/>
                    <a:pt x="13439" y="713619"/>
                  </a:cubicBezTo>
                  <a:cubicBezTo>
                    <a:pt x="-16799" y="931333"/>
                    <a:pt x="13439" y="1306285"/>
                    <a:pt x="13439" y="1306285"/>
                  </a:cubicBezTo>
                  <a:lnTo>
                    <a:pt x="13439" y="1306285"/>
                  </a:lnTo>
                </a:path>
              </a:pathLst>
            </a:custGeom>
            <a:grpFill/>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Freeform 24"/>
            <p:cNvSpPr/>
            <p:nvPr/>
          </p:nvSpPr>
          <p:spPr>
            <a:xfrm flipH="1">
              <a:off x="8050120" y="4174308"/>
              <a:ext cx="194868" cy="1306285"/>
            </a:xfrm>
            <a:custGeom>
              <a:avLst/>
              <a:gdLst>
                <a:gd name="connsiteX0" fmla="*/ 194868 w 194868"/>
                <a:gd name="connsiteY0" fmla="*/ 0 h 1306285"/>
                <a:gd name="connsiteX1" fmla="*/ 13439 w 194868"/>
                <a:gd name="connsiteY1" fmla="*/ 713619 h 1306285"/>
                <a:gd name="connsiteX2" fmla="*/ 13439 w 194868"/>
                <a:gd name="connsiteY2" fmla="*/ 1306285 h 1306285"/>
                <a:gd name="connsiteX3" fmla="*/ 13439 w 194868"/>
                <a:gd name="connsiteY3" fmla="*/ 1306285 h 1306285"/>
              </a:gdLst>
              <a:ahLst/>
              <a:cxnLst>
                <a:cxn ang="0">
                  <a:pos x="connsiteX0" y="connsiteY0"/>
                </a:cxn>
                <a:cxn ang="0">
                  <a:pos x="connsiteX1" y="connsiteY1"/>
                </a:cxn>
                <a:cxn ang="0">
                  <a:pos x="connsiteX2" y="connsiteY2"/>
                </a:cxn>
                <a:cxn ang="0">
                  <a:pos x="connsiteX3" y="connsiteY3"/>
                </a:cxn>
              </a:cxnLst>
              <a:rect l="l" t="t" r="r" b="b"/>
              <a:pathLst>
                <a:path w="194868" h="1306285">
                  <a:moveTo>
                    <a:pt x="194868" y="0"/>
                  </a:moveTo>
                  <a:cubicBezTo>
                    <a:pt x="119272" y="247952"/>
                    <a:pt x="43677" y="495905"/>
                    <a:pt x="13439" y="713619"/>
                  </a:cubicBezTo>
                  <a:cubicBezTo>
                    <a:pt x="-16799" y="931333"/>
                    <a:pt x="13439" y="1306285"/>
                    <a:pt x="13439" y="1306285"/>
                  </a:cubicBezTo>
                  <a:lnTo>
                    <a:pt x="13439" y="1306285"/>
                  </a:lnTo>
                </a:path>
              </a:pathLst>
            </a:custGeom>
            <a:grpFill/>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Oval 25"/>
            <p:cNvSpPr/>
            <p:nvPr/>
          </p:nvSpPr>
          <p:spPr>
            <a:xfrm>
              <a:off x="7192070" y="2632892"/>
              <a:ext cx="1028095" cy="1734215"/>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7" name="TextBox 26"/>
          <p:cNvSpPr txBox="1"/>
          <p:nvPr/>
        </p:nvSpPr>
        <p:spPr>
          <a:xfrm>
            <a:off x="6223581" y="1086366"/>
            <a:ext cx="723425" cy="369332"/>
          </a:xfrm>
          <a:prstGeom prst="rect">
            <a:avLst/>
          </a:prstGeom>
          <a:noFill/>
        </p:spPr>
        <p:txBody>
          <a:bodyPr wrap="none" rtlCol="0">
            <a:spAutoFit/>
          </a:bodyPr>
          <a:lstStyle/>
          <a:p>
            <a:r>
              <a:rPr lang="en-US" b="1" dirty="0" smtClean="0">
                <a:solidFill>
                  <a:srgbClr val="000000"/>
                </a:solidFill>
              </a:rPr>
              <a:t>Lead</a:t>
            </a:r>
            <a:endParaRPr lang="en-US" b="1" dirty="0">
              <a:solidFill>
                <a:srgbClr val="000000"/>
              </a:solidFill>
            </a:endParaRPr>
          </a:p>
        </p:txBody>
      </p:sp>
      <p:cxnSp>
        <p:nvCxnSpPr>
          <p:cNvPr id="28" name="Straight Connector 27"/>
          <p:cNvCxnSpPr/>
          <p:nvPr/>
        </p:nvCxnSpPr>
        <p:spPr>
          <a:xfrm>
            <a:off x="7091708" y="1305165"/>
            <a:ext cx="633482" cy="0"/>
          </a:xfrm>
          <a:prstGeom prst="line">
            <a:avLst/>
          </a:prstGeom>
          <a:ln w="57150" cmpd="sng">
            <a:solidFill>
              <a:srgbClr val="808080"/>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996587" y="1816924"/>
            <a:ext cx="1198165" cy="369332"/>
          </a:xfrm>
          <a:prstGeom prst="rect">
            <a:avLst/>
          </a:prstGeom>
          <a:noFill/>
        </p:spPr>
        <p:txBody>
          <a:bodyPr wrap="none" rtlCol="0">
            <a:spAutoFit/>
          </a:bodyPr>
          <a:lstStyle/>
          <a:p>
            <a:r>
              <a:rPr lang="en-US" b="1" dirty="0" smtClean="0">
                <a:solidFill>
                  <a:srgbClr val="000000"/>
                </a:solidFill>
              </a:rPr>
              <a:t>Members</a:t>
            </a:r>
            <a:endParaRPr lang="en-US" b="1" dirty="0">
              <a:solidFill>
                <a:srgbClr val="000000"/>
              </a:solidFill>
            </a:endParaRPr>
          </a:p>
        </p:txBody>
      </p:sp>
      <p:cxnSp>
        <p:nvCxnSpPr>
          <p:cNvPr id="30" name="Straight Connector 29"/>
          <p:cNvCxnSpPr/>
          <p:nvPr/>
        </p:nvCxnSpPr>
        <p:spPr>
          <a:xfrm>
            <a:off x="7091708" y="2288959"/>
            <a:ext cx="636448" cy="207163"/>
          </a:xfrm>
          <a:prstGeom prst="line">
            <a:avLst/>
          </a:prstGeom>
          <a:ln w="57150" cmpd="sng">
            <a:solidFill>
              <a:srgbClr val="808080"/>
            </a:solidFill>
            <a:headEnd type="oval"/>
            <a:tailEnd type="oval"/>
          </a:ln>
          <a:effectLst/>
        </p:spPr>
        <p:style>
          <a:lnRef idx="2">
            <a:schemeClr val="accent1"/>
          </a:lnRef>
          <a:fillRef idx="0">
            <a:schemeClr val="accent1"/>
          </a:fillRef>
          <a:effectRef idx="1">
            <a:schemeClr val="accent1"/>
          </a:effectRef>
          <a:fontRef idx="minor">
            <a:schemeClr val="tx1"/>
          </a:fontRef>
        </p:style>
      </p:cxnSp>
      <p:grpSp>
        <p:nvGrpSpPr>
          <p:cNvPr id="31" name="Group 30"/>
          <p:cNvGrpSpPr/>
          <p:nvPr/>
        </p:nvGrpSpPr>
        <p:grpSpPr>
          <a:xfrm>
            <a:off x="8228419" y="2195126"/>
            <a:ext cx="635777" cy="1388411"/>
            <a:chOff x="6778294" y="1742682"/>
            <a:chExt cx="1838715" cy="4015378"/>
          </a:xfrm>
          <a:solidFill>
            <a:schemeClr val="bg2"/>
          </a:solidFill>
        </p:grpSpPr>
        <p:sp>
          <p:nvSpPr>
            <p:cNvPr id="32" name="Oval 31"/>
            <p:cNvSpPr/>
            <p:nvPr/>
          </p:nvSpPr>
          <p:spPr>
            <a:xfrm>
              <a:off x="7308910" y="1742682"/>
              <a:ext cx="822960" cy="822960"/>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Oval 32"/>
            <p:cNvSpPr/>
            <p:nvPr/>
          </p:nvSpPr>
          <p:spPr>
            <a:xfrm>
              <a:off x="8031357" y="5475274"/>
              <a:ext cx="585652" cy="282786"/>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Oval 33"/>
            <p:cNvSpPr/>
            <p:nvPr/>
          </p:nvSpPr>
          <p:spPr>
            <a:xfrm>
              <a:off x="6778294" y="5451084"/>
              <a:ext cx="585652" cy="282786"/>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Oval 34"/>
            <p:cNvSpPr/>
            <p:nvPr/>
          </p:nvSpPr>
          <p:spPr>
            <a:xfrm rot="5400000">
              <a:off x="8134410" y="4261999"/>
              <a:ext cx="585652" cy="282786"/>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Oval 35"/>
            <p:cNvSpPr/>
            <p:nvPr/>
          </p:nvSpPr>
          <p:spPr>
            <a:xfrm rot="5400000">
              <a:off x="6721566" y="4249904"/>
              <a:ext cx="585652" cy="282786"/>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Freeform 36"/>
            <p:cNvSpPr/>
            <p:nvPr/>
          </p:nvSpPr>
          <p:spPr>
            <a:xfrm>
              <a:off x="7923579" y="2745616"/>
              <a:ext cx="437998" cy="1351781"/>
            </a:xfrm>
            <a:custGeom>
              <a:avLst/>
              <a:gdLst>
                <a:gd name="connsiteX0" fmla="*/ 0 w 305069"/>
                <a:gd name="connsiteY0" fmla="*/ 0 h 1134063"/>
                <a:gd name="connsiteX1" fmla="*/ 266095 w 305069"/>
                <a:gd name="connsiteY1" fmla="*/ 532191 h 1134063"/>
                <a:gd name="connsiteX2" fmla="*/ 302381 w 305069"/>
                <a:gd name="connsiteY2" fmla="*/ 1088572 h 1134063"/>
                <a:gd name="connsiteX3" fmla="*/ 302381 w 305069"/>
                <a:gd name="connsiteY3" fmla="*/ 1100667 h 1134063"/>
              </a:gdLst>
              <a:ahLst/>
              <a:cxnLst>
                <a:cxn ang="0">
                  <a:pos x="connsiteX0" y="connsiteY0"/>
                </a:cxn>
                <a:cxn ang="0">
                  <a:pos x="connsiteX1" y="connsiteY1"/>
                </a:cxn>
                <a:cxn ang="0">
                  <a:pos x="connsiteX2" y="connsiteY2"/>
                </a:cxn>
                <a:cxn ang="0">
                  <a:pos x="connsiteX3" y="connsiteY3"/>
                </a:cxn>
              </a:cxnLst>
              <a:rect l="l" t="t" r="r" b="b"/>
              <a:pathLst>
                <a:path w="305069" h="1134063">
                  <a:moveTo>
                    <a:pt x="0" y="0"/>
                  </a:moveTo>
                  <a:cubicBezTo>
                    <a:pt x="107849" y="175381"/>
                    <a:pt x="215698" y="350762"/>
                    <a:pt x="266095" y="532191"/>
                  </a:cubicBezTo>
                  <a:cubicBezTo>
                    <a:pt x="316492" y="713620"/>
                    <a:pt x="296333" y="993826"/>
                    <a:pt x="302381" y="1088572"/>
                  </a:cubicBezTo>
                  <a:cubicBezTo>
                    <a:pt x="308429" y="1183318"/>
                    <a:pt x="302381" y="1100667"/>
                    <a:pt x="302381" y="1100667"/>
                  </a:cubicBezTo>
                </a:path>
              </a:pathLst>
            </a:custGeom>
            <a:grpFill/>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Freeform 37"/>
            <p:cNvSpPr/>
            <p:nvPr/>
          </p:nvSpPr>
          <p:spPr>
            <a:xfrm flipH="1">
              <a:off x="7060605" y="2745616"/>
              <a:ext cx="437998" cy="1351781"/>
            </a:xfrm>
            <a:custGeom>
              <a:avLst/>
              <a:gdLst>
                <a:gd name="connsiteX0" fmla="*/ 0 w 305069"/>
                <a:gd name="connsiteY0" fmla="*/ 0 h 1134063"/>
                <a:gd name="connsiteX1" fmla="*/ 266095 w 305069"/>
                <a:gd name="connsiteY1" fmla="*/ 532191 h 1134063"/>
                <a:gd name="connsiteX2" fmla="*/ 302381 w 305069"/>
                <a:gd name="connsiteY2" fmla="*/ 1088572 h 1134063"/>
                <a:gd name="connsiteX3" fmla="*/ 302381 w 305069"/>
                <a:gd name="connsiteY3" fmla="*/ 1100667 h 1134063"/>
              </a:gdLst>
              <a:ahLst/>
              <a:cxnLst>
                <a:cxn ang="0">
                  <a:pos x="connsiteX0" y="connsiteY0"/>
                </a:cxn>
                <a:cxn ang="0">
                  <a:pos x="connsiteX1" y="connsiteY1"/>
                </a:cxn>
                <a:cxn ang="0">
                  <a:pos x="connsiteX2" y="connsiteY2"/>
                </a:cxn>
                <a:cxn ang="0">
                  <a:pos x="connsiteX3" y="connsiteY3"/>
                </a:cxn>
              </a:cxnLst>
              <a:rect l="l" t="t" r="r" b="b"/>
              <a:pathLst>
                <a:path w="305069" h="1134063">
                  <a:moveTo>
                    <a:pt x="0" y="0"/>
                  </a:moveTo>
                  <a:cubicBezTo>
                    <a:pt x="107849" y="175381"/>
                    <a:pt x="215698" y="350762"/>
                    <a:pt x="266095" y="532191"/>
                  </a:cubicBezTo>
                  <a:cubicBezTo>
                    <a:pt x="316492" y="713620"/>
                    <a:pt x="296333" y="993826"/>
                    <a:pt x="302381" y="1088572"/>
                  </a:cubicBezTo>
                  <a:cubicBezTo>
                    <a:pt x="308429" y="1183318"/>
                    <a:pt x="302381" y="1100667"/>
                    <a:pt x="302381" y="1100667"/>
                  </a:cubicBezTo>
                </a:path>
              </a:pathLst>
            </a:custGeom>
            <a:grpFill/>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Freeform 38"/>
            <p:cNvSpPr/>
            <p:nvPr/>
          </p:nvSpPr>
          <p:spPr>
            <a:xfrm>
              <a:off x="7159036" y="4148667"/>
              <a:ext cx="194868" cy="1306285"/>
            </a:xfrm>
            <a:custGeom>
              <a:avLst/>
              <a:gdLst>
                <a:gd name="connsiteX0" fmla="*/ 194868 w 194868"/>
                <a:gd name="connsiteY0" fmla="*/ 0 h 1306285"/>
                <a:gd name="connsiteX1" fmla="*/ 13439 w 194868"/>
                <a:gd name="connsiteY1" fmla="*/ 713619 h 1306285"/>
                <a:gd name="connsiteX2" fmla="*/ 13439 w 194868"/>
                <a:gd name="connsiteY2" fmla="*/ 1306285 h 1306285"/>
                <a:gd name="connsiteX3" fmla="*/ 13439 w 194868"/>
                <a:gd name="connsiteY3" fmla="*/ 1306285 h 1306285"/>
              </a:gdLst>
              <a:ahLst/>
              <a:cxnLst>
                <a:cxn ang="0">
                  <a:pos x="connsiteX0" y="connsiteY0"/>
                </a:cxn>
                <a:cxn ang="0">
                  <a:pos x="connsiteX1" y="connsiteY1"/>
                </a:cxn>
                <a:cxn ang="0">
                  <a:pos x="connsiteX2" y="connsiteY2"/>
                </a:cxn>
                <a:cxn ang="0">
                  <a:pos x="connsiteX3" y="connsiteY3"/>
                </a:cxn>
              </a:cxnLst>
              <a:rect l="l" t="t" r="r" b="b"/>
              <a:pathLst>
                <a:path w="194868" h="1306285">
                  <a:moveTo>
                    <a:pt x="194868" y="0"/>
                  </a:moveTo>
                  <a:cubicBezTo>
                    <a:pt x="119272" y="247952"/>
                    <a:pt x="43677" y="495905"/>
                    <a:pt x="13439" y="713619"/>
                  </a:cubicBezTo>
                  <a:cubicBezTo>
                    <a:pt x="-16799" y="931333"/>
                    <a:pt x="13439" y="1306285"/>
                    <a:pt x="13439" y="1306285"/>
                  </a:cubicBezTo>
                  <a:lnTo>
                    <a:pt x="13439" y="1306285"/>
                  </a:lnTo>
                </a:path>
              </a:pathLst>
            </a:custGeom>
            <a:grpFill/>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Freeform 39"/>
            <p:cNvSpPr/>
            <p:nvPr/>
          </p:nvSpPr>
          <p:spPr>
            <a:xfrm flipH="1">
              <a:off x="8050120" y="4174308"/>
              <a:ext cx="194868" cy="1306285"/>
            </a:xfrm>
            <a:custGeom>
              <a:avLst/>
              <a:gdLst>
                <a:gd name="connsiteX0" fmla="*/ 194868 w 194868"/>
                <a:gd name="connsiteY0" fmla="*/ 0 h 1306285"/>
                <a:gd name="connsiteX1" fmla="*/ 13439 w 194868"/>
                <a:gd name="connsiteY1" fmla="*/ 713619 h 1306285"/>
                <a:gd name="connsiteX2" fmla="*/ 13439 w 194868"/>
                <a:gd name="connsiteY2" fmla="*/ 1306285 h 1306285"/>
                <a:gd name="connsiteX3" fmla="*/ 13439 w 194868"/>
                <a:gd name="connsiteY3" fmla="*/ 1306285 h 1306285"/>
              </a:gdLst>
              <a:ahLst/>
              <a:cxnLst>
                <a:cxn ang="0">
                  <a:pos x="connsiteX0" y="connsiteY0"/>
                </a:cxn>
                <a:cxn ang="0">
                  <a:pos x="connsiteX1" y="connsiteY1"/>
                </a:cxn>
                <a:cxn ang="0">
                  <a:pos x="connsiteX2" y="connsiteY2"/>
                </a:cxn>
                <a:cxn ang="0">
                  <a:pos x="connsiteX3" y="connsiteY3"/>
                </a:cxn>
              </a:cxnLst>
              <a:rect l="l" t="t" r="r" b="b"/>
              <a:pathLst>
                <a:path w="194868" h="1306285">
                  <a:moveTo>
                    <a:pt x="194868" y="0"/>
                  </a:moveTo>
                  <a:cubicBezTo>
                    <a:pt x="119272" y="247952"/>
                    <a:pt x="43677" y="495905"/>
                    <a:pt x="13439" y="713619"/>
                  </a:cubicBezTo>
                  <a:cubicBezTo>
                    <a:pt x="-16799" y="931333"/>
                    <a:pt x="13439" y="1306285"/>
                    <a:pt x="13439" y="1306285"/>
                  </a:cubicBezTo>
                  <a:lnTo>
                    <a:pt x="13439" y="1306285"/>
                  </a:lnTo>
                </a:path>
              </a:pathLst>
            </a:custGeom>
            <a:grpFill/>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Oval 40"/>
            <p:cNvSpPr/>
            <p:nvPr/>
          </p:nvSpPr>
          <p:spPr>
            <a:xfrm>
              <a:off x="7192070" y="2632892"/>
              <a:ext cx="1028095" cy="1734215"/>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grpSp>
        <p:nvGrpSpPr>
          <p:cNvPr id="42" name="Group 41"/>
          <p:cNvGrpSpPr/>
          <p:nvPr/>
        </p:nvGrpSpPr>
        <p:grpSpPr>
          <a:xfrm>
            <a:off x="4769691" y="1118873"/>
            <a:ext cx="1113254" cy="1256062"/>
            <a:chOff x="2452612" y="2472459"/>
            <a:chExt cx="1236183" cy="1394761"/>
          </a:xfrm>
        </p:grpSpPr>
        <p:sp>
          <p:nvSpPr>
            <p:cNvPr id="43" name="Rounded Rectangle 42"/>
            <p:cNvSpPr/>
            <p:nvPr/>
          </p:nvSpPr>
          <p:spPr>
            <a:xfrm>
              <a:off x="2757412" y="2777259"/>
              <a:ext cx="931383" cy="1089961"/>
            </a:xfrm>
            <a:prstGeom prst="round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ed Rectangle 43"/>
            <p:cNvSpPr/>
            <p:nvPr/>
          </p:nvSpPr>
          <p:spPr>
            <a:xfrm>
              <a:off x="2605012" y="2624859"/>
              <a:ext cx="931383" cy="1089961"/>
            </a:xfrm>
            <a:prstGeom prst="round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44"/>
            <p:cNvSpPr/>
            <p:nvPr/>
          </p:nvSpPr>
          <p:spPr>
            <a:xfrm>
              <a:off x="2452612" y="2472459"/>
              <a:ext cx="931383" cy="1089961"/>
            </a:xfrm>
            <a:prstGeom prst="round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2466358" y="2472459"/>
              <a:ext cx="803559" cy="410115"/>
            </a:xfrm>
            <a:prstGeom prst="rect">
              <a:avLst/>
            </a:prstGeom>
            <a:noFill/>
          </p:spPr>
          <p:txBody>
            <a:bodyPr wrap="none" rtlCol="0">
              <a:spAutoFit/>
            </a:bodyPr>
            <a:lstStyle/>
            <a:p>
              <a:r>
                <a:rPr lang="en-US" b="1" dirty="0" smtClean="0">
                  <a:solidFill>
                    <a:srgbClr val="000000"/>
                  </a:solidFill>
                </a:rPr>
                <a:t>Slice</a:t>
              </a:r>
              <a:endParaRPr lang="en-US" b="1" dirty="0">
                <a:solidFill>
                  <a:srgbClr val="000000"/>
                </a:solidFill>
              </a:endParaRPr>
            </a:p>
          </p:txBody>
        </p:sp>
      </p:grpSp>
      <p:sp>
        <p:nvSpPr>
          <p:cNvPr id="47" name="Content Placeholder 10"/>
          <p:cNvSpPr txBox="1">
            <a:spLocks/>
          </p:cNvSpPr>
          <p:nvPr/>
        </p:nvSpPr>
        <p:spPr>
          <a:xfrm>
            <a:off x="415974" y="3044064"/>
            <a:ext cx="8707433" cy="1996669"/>
          </a:xfrm>
          <a:prstGeom prst="rect">
            <a:avLst/>
          </a:prstGeom>
        </p:spPr>
        <p:txBody>
          <a:bodyPr/>
          <a:lstStyle>
            <a:lvl1pPr marL="342900" indent="-342900" algn="l" rtl="0" eaLnBrk="1" fontAlgn="base" hangingPunct="1">
              <a:spcBef>
                <a:spcPct val="20000"/>
              </a:spcBef>
              <a:spcAft>
                <a:spcPct val="0"/>
              </a:spcAft>
              <a:buChar char="•"/>
              <a:defRPr sz="2800">
                <a:solidFill>
                  <a:srgbClr val="080808"/>
                </a:solidFill>
                <a:latin typeface="Arial"/>
                <a:ea typeface="+mn-ea"/>
                <a:cs typeface="Arial"/>
              </a:defRPr>
            </a:lvl1pPr>
            <a:lvl2pPr marL="742950" indent="-285750" algn="l" rtl="0" eaLnBrk="1" fontAlgn="base" hangingPunct="1">
              <a:spcBef>
                <a:spcPct val="20000"/>
              </a:spcBef>
              <a:spcAft>
                <a:spcPct val="0"/>
              </a:spcAft>
              <a:buChar char="–"/>
              <a:defRPr sz="2400">
                <a:solidFill>
                  <a:srgbClr val="080808"/>
                </a:solidFill>
                <a:latin typeface="Arial"/>
                <a:ea typeface="+mn-ea"/>
                <a:cs typeface="Arial"/>
              </a:defRPr>
            </a:lvl2pPr>
            <a:lvl3pPr marL="1143000" indent="-228600" algn="l" rtl="0" eaLnBrk="1" fontAlgn="base" hangingPunct="1">
              <a:spcBef>
                <a:spcPct val="20000"/>
              </a:spcBef>
              <a:spcAft>
                <a:spcPct val="0"/>
              </a:spcAft>
              <a:buChar char="•"/>
              <a:defRPr sz="2000">
                <a:solidFill>
                  <a:srgbClr val="080808"/>
                </a:solidFill>
                <a:latin typeface="Arial"/>
                <a:ea typeface="+mn-ea"/>
                <a:cs typeface="Arial"/>
              </a:defRPr>
            </a:lvl3pPr>
            <a:lvl4pPr marL="1600200" indent="-228600" algn="l" rtl="0" eaLnBrk="1" fontAlgn="base" hangingPunct="1">
              <a:spcBef>
                <a:spcPct val="20000"/>
              </a:spcBef>
              <a:spcAft>
                <a:spcPct val="0"/>
              </a:spcAft>
              <a:buChar char="–"/>
              <a:defRPr>
                <a:solidFill>
                  <a:srgbClr val="080808"/>
                </a:solidFill>
                <a:latin typeface="Arial"/>
                <a:ea typeface="+mn-ea"/>
                <a:cs typeface="Arial"/>
              </a:defRPr>
            </a:lvl4pPr>
            <a:lvl5pPr marL="2057400" indent="-228600" algn="l" rtl="0" eaLnBrk="1" fontAlgn="base" hangingPunct="1">
              <a:spcBef>
                <a:spcPct val="20000"/>
              </a:spcBef>
              <a:spcAft>
                <a:spcPct val="0"/>
              </a:spcAft>
              <a:buChar char="»"/>
              <a:defRPr>
                <a:solidFill>
                  <a:srgbClr val="080808"/>
                </a:solidFill>
                <a:latin typeface="Arial"/>
                <a:ea typeface="+mn-ea"/>
                <a:cs typeface="Arial"/>
              </a:defRPr>
            </a:lvl5pPr>
            <a:lvl6pPr marL="2514600" indent="-228600" algn="l" rtl="0" eaLnBrk="1" fontAlgn="base" hangingPunct="1">
              <a:spcBef>
                <a:spcPct val="20000"/>
              </a:spcBef>
              <a:spcAft>
                <a:spcPct val="0"/>
              </a:spcAft>
              <a:buChar char="»"/>
              <a:defRPr sz="2000">
                <a:solidFill>
                  <a:srgbClr val="080808"/>
                </a:solidFill>
                <a:latin typeface="+mn-lt"/>
                <a:ea typeface="+mn-ea"/>
                <a:cs typeface="+mn-cs"/>
              </a:defRPr>
            </a:lvl6pPr>
            <a:lvl7pPr marL="2971800" indent="-228600" algn="l" rtl="0" eaLnBrk="1" fontAlgn="base" hangingPunct="1">
              <a:spcBef>
                <a:spcPct val="20000"/>
              </a:spcBef>
              <a:spcAft>
                <a:spcPct val="0"/>
              </a:spcAft>
              <a:buChar char="»"/>
              <a:defRPr sz="2000">
                <a:solidFill>
                  <a:srgbClr val="080808"/>
                </a:solidFill>
                <a:latin typeface="+mn-lt"/>
                <a:ea typeface="+mn-ea"/>
                <a:cs typeface="+mn-cs"/>
              </a:defRPr>
            </a:lvl7pPr>
            <a:lvl8pPr marL="3429000" indent="-228600" algn="l" rtl="0" eaLnBrk="1" fontAlgn="base" hangingPunct="1">
              <a:spcBef>
                <a:spcPct val="20000"/>
              </a:spcBef>
              <a:spcAft>
                <a:spcPct val="0"/>
              </a:spcAft>
              <a:buChar char="»"/>
              <a:defRPr sz="2000">
                <a:solidFill>
                  <a:srgbClr val="080808"/>
                </a:solidFill>
                <a:latin typeface="+mn-lt"/>
                <a:ea typeface="+mn-ea"/>
                <a:cs typeface="+mn-cs"/>
              </a:defRPr>
            </a:lvl8pPr>
            <a:lvl9pPr marL="3886200" indent="-228600" algn="l" rtl="0" eaLnBrk="1" fontAlgn="base" hangingPunct="1">
              <a:spcBef>
                <a:spcPct val="20000"/>
              </a:spcBef>
              <a:spcAft>
                <a:spcPct val="0"/>
              </a:spcAft>
              <a:buChar char="»"/>
              <a:defRPr sz="2000">
                <a:solidFill>
                  <a:srgbClr val="080808"/>
                </a:solidFill>
                <a:latin typeface="+mn-lt"/>
                <a:ea typeface="+mn-ea"/>
                <a:cs typeface="+mn-cs"/>
              </a:defRPr>
            </a:lvl9pPr>
          </a:lstStyle>
          <a:p>
            <a:pPr marL="0" lvl="1" indent="0">
              <a:lnSpc>
                <a:spcPct val="70000"/>
              </a:lnSpc>
              <a:spcBef>
                <a:spcPts val="2568"/>
              </a:spcBef>
              <a:buFontTx/>
              <a:buNone/>
            </a:pPr>
            <a:r>
              <a:rPr lang="en-US" sz="2800" dirty="0" smtClean="0"/>
              <a:t>Projects contain both </a:t>
            </a:r>
            <a:r>
              <a:rPr lang="en-US" sz="3200" b="1" dirty="0" smtClean="0"/>
              <a:t>people</a:t>
            </a:r>
            <a:r>
              <a:rPr lang="en-US" sz="3200" dirty="0" smtClean="0"/>
              <a:t> </a:t>
            </a:r>
            <a:r>
              <a:rPr lang="en-US" sz="2800" dirty="0" smtClean="0"/>
              <a:t>and their </a:t>
            </a:r>
            <a:r>
              <a:rPr lang="en-US" sz="3200" b="1" dirty="0" smtClean="0"/>
              <a:t>experiments</a:t>
            </a:r>
            <a:endParaRPr lang="en-US" sz="2800" dirty="0" smtClean="0"/>
          </a:p>
          <a:p>
            <a:pPr marL="0" indent="0">
              <a:lnSpc>
                <a:spcPct val="70000"/>
              </a:lnSpc>
              <a:spcBef>
                <a:spcPts val="2568"/>
              </a:spcBef>
              <a:buFontTx/>
              <a:buNone/>
            </a:pPr>
            <a:r>
              <a:rPr lang="en-US" dirty="0" smtClean="0"/>
              <a:t>A project is led by a single responsible individual: 	</a:t>
            </a:r>
          </a:p>
          <a:p>
            <a:pPr marL="0" indent="0">
              <a:lnSpc>
                <a:spcPct val="70000"/>
              </a:lnSpc>
              <a:spcBef>
                <a:spcPts val="0"/>
              </a:spcBef>
              <a:buFontTx/>
              <a:buNone/>
            </a:pPr>
            <a:r>
              <a:rPr lang="en-US" dirty="0" smtClean="0"/>
              <a:t>	the </a:t>
            </a:r>
            <a:r>
              <a:rPr lang="en-US" b="1" dirty="0" smtClean="0"/>
              <a:t>project</a:t>
            </a:r>
            <a:r>
              <a:rPr lang="en-US" dirty="0" smtClean="0"/>
              <a:t> </a:t>
            </a:r>
            <a:r>
              <a:rPr lang="en-US" b="1" dirty="0" smtClean="0"/>
              <a:t>lead</a:t>
            </a:r>
            <a:r>
              <a:rPr lang="en-US" dirty="0" smtClean="0"/>
              <a:t> </a:t>
            </a:r>
          </a:p>
          <a:p>
            <a:pPr marL="0" indent="0">
              <a:buFontTx/>
              <a:buNone/>
            </a:pPr>
            <a:endParaRPr lang="en-US" dirty="0" smtClean="0"/>
          </a:p>
          <a:p>
            <a:endParaRPr lang="en-US" dirty="0" smtClean="0"/>
          </a:p>
          <a:p>
            <a:endParaRPr lang="en-US" dirty="0"/>
          </a:p>
        </p:txBody>
      </p:sp>
      <p:grpSp>
        <p:nvGrpSpPr>
          <p:cNvPr id="48" name="Group 47"/>
          <p:cNvGrpSpPr/>
          <p:nvPr/>
        </p:nvGrpSpPr>
        <p:grpSpPr>
          <a:xfrm>
            <a:off x="7745042" y="627617"/>
            <a:ext cx="635777" cy="1388411"/>
            <a:chOff x="6778294" y="1742682"/>
            <a:chExt cx="1838715" cy="4015378"/>
          </a:xfrm>
          <a:solidFill>
            <a:schemeClr val="bg2"/>
          </a:solidFill>
        </p:grpSpPr>
        <p:sp>
          <p:nvSpPr>
            <p:cNvPr id="49" name="Oval 48"/>
            <p:cNvSpPr/>
            <p:nvPr/>
          </p:nvSpPr>
          <p:spPr>
            <a:xfrm>
              <a:off x="7308910" y="1742682"/>
              <a:ext cx="822960" cy="822960"/>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Oval 49"/>
            <p:cNvSpPr/>
            <p:nvPr/>
          </p:nvSpPr>
          <p:spPr>
            <a:xfrm>
              <a:off x="8031357" y="5475274"/>
              <a:ext cx="585652" cy="282786"/>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Oval 50"/>
            <p:cNvSpPr/>
            <p:nvPr/>
          </p:nvSpPr>
          <p:spPr>
            <a:xfrm>
              <a:off x="6778294" y="5451084"/>
              <a:ext cx="585652" cy="282786"/>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Oval 51"/>
            <p:cNvSpPr/>
            <p:nvPr/>
          </p:nvSpPr>
          <p:spPr>
            <a:xfrm rot="5400000">
              <a:off x="8134410" y="4261999"/>
              <a:ext cx="585652" cy="282786"/>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Oval 52"/>
            <p:cNvSpPr/>
            <p:nvPr/>
          </p:nvSpPr>
          <p:spPr>
            <a:xfrm rot="5400000">
              <a:off x="6721566" y="4249904"/>
              <a:ext cx="585652" cy="282786"/>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Freeform 53"/>
            <p:cNvSpPr/>
            <p:nvPr/>
          </p:nvSpPr>
          <p:spPr>
            <a:xfrm>
              <a:off x="7923579" y="2745616"/>
              <a:ext cx="437998" cy="1351781"/>
            </a:xfrm>
            <a:custGeom>
              <a:avLst/>
              <a:gdLst>
                <a:gd name="connsiteX0" fmla="*/ 0 w 305069"/>
                <a:gd name="connsiteY0" fmla="*/ 0 h 1134063"/>
                <a:gd name="connsiteX1" fmla="*/ 266095 w 305069"/>
                <a:gd name="connsiteY1" fmla="*/ 532191 h 1134063"/>
                <a:gd name="connsiteX2" fmla="*/ 302381 w 305069"/>
                <a:gd name="connsiteY2" fmla="*/ 1088572 h 1134063"/>
                <a:gd name="connsiteX3" fmla="*/ 302381 w 305069"/>
                <a:gd name="connsiteY3" fmla="*/ 1100667 h 1134063"/>
              </a:gdLst>
              <a:ahLst/>
              <a:cxnLst>
                <a:cxn ang="0">
                  <a:pos x="connsiteX0" y="connsiteY0"/>
                </a:cxn>
                <a:cxn ang="0">
                  <a:pos x="connsiteX1" y="connsiteY1"/>
                </a:cxn>
                <a:cxn ang="0">
                  <a:pos x="connsiteX2" y="connsiteY2"/>
                </a:cxn>
                <a:cxn ang="0">
                  <a:pos x="connsiteX3" y="connsiteY3"/>
                </a:cxn>
              </a:cxnLst>
              <a:rect l="l" t="t" r="r" b="b"/>
              <a:pathLst>
                <a:path w="305069" h="1134063">
                  <a:moveTo>
                    <a:pt x="0" y="0"/>
                  </a:moveTo>
                  <a:cubicBezTo>
                    <a:pt x="107849" y="175381"/>
                    <a:pt x="215698" y="350762"/>
                    <a:pt x="266095" y="532191"/>
                  </a:cubicBezTo>
                  <a:cubicBezTo>
                    <a:pt x="316492" y="713620"/>
                    <a:pt x="296333" y="993826"/>
                    <a:pt x="302381" y="1088572"/>
                  </a:cubicBezTo>
                  <a:cubicBezTo>
                    <a:pt x="308429" y="1183318"/>
                    <a:pt x="302381" y="1100667"/>
                    <a:pt x="302381" y="1100667"/>
                  </a:cubicBezTo>
                </a:path>
              </a:pathLst>
            </a:custGeom>
            <a:grpFill/>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5" name="Freeform 54"/>
            <p:cNvSpPr/>
            <p:nvPr/>
          </p:nvSpPr>
          <p:spPr>
            <a:xfrm flipH="1">
              <a:off x="7060605" y="2745616"/>
              <a:ext cx="437998" cy="1351781"/>
            </a:xfrm>
            <a:custGeom>
              <a:avLst/>
              <a:gdLst>
                <a:gd name="connsiteX0" fmla="*/ 0 w 305069"/>
                <a:gd name="connsiteY0" fmla="*/ 0 h 1134063"/>
                <a:gd name="connsiteX1" fmla="*/ 266095 w 305069"/>
                <a:gd name="connsiteY1" fmla="*/ 532191 h 1134063"/>
                <a:gd name="connsiteX2" fmla="*/ 302381 w 305069"/>
                <a:gd name="connsiteY2" fmla="*/ 1088572 h 1134063"/>
                <a:gd name="connsiteX3" fmla="*/ 302381 w 305069"/>
                <a:gd name="connsiteY3" fmla="*/ 1100667 h 1134063"/>
              </a:gdLst>
              <a:ahLst/>
              <a:cxnLst>
                <a:cxn ang="0">
                  <a:pos x="connsiteX0" y="connsiteY0"/>
                </a:cxn>
                <a:cxn ang="0">
                  <a:pos x="connsiteX1" y="connsiteY1"/>
                </a:cxn>
                <a:cxn ang="0">
                  <a:pos x="connsiteX2" y="connsiteY2"/>
                </a:cxn>
                <a:cxn ang="0">
                  <a:pos x="connsiteX3" y="connsiteY3"/>
                </a:cxn>
              </a:cxnLst>
              <a:rect l="l" t="t" r="r" b="b"/>
              <a:pathLst>
                <a:path w="305069" h="1134063">
                  <a:moveTo>
                    <a:pt x="0" y="0"/>
                  </a:moveTo>
                  <a:cubicBezTo>
                    <a:pt x="107849" y="175381"/>
                    <a:pt x="215698" y="350762"/>
                    <a:pt x="266095" y="532191"/>
                  </a:cubicBezTo>
                  <a:cubicBezTo>
                    <a:pt x="316492" y="713620"/>
                    <a:pt x="296333" y="993826"/>
                    <a:pt x="302381" y="1088572"/>
                  </a:cubicBezTo>
                  <a:cubicBezTo>
                    <a:pt x="308429" y="1183318"/>
                    <a:pt x="302381" y="1100667"/>
                    <a:pt x="302381" y="1100667"/>
                  </a:cubicBezTo>
                </a:path>
              </a:pathLst>
            </a:custGeom>
            <a:grpFill/>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Freeform 55"/>
            <p:cNvSpPr/>
            <p:nvPr/>
          </p:nvSpPr>
          <p:spPr>
            <a:xfrm>
              <a:off x="7159036" y="4148667"/>
              <a:ext cx="194868" cy="1306285"/>
            </a:xfrm>
            <a:custGeom>
              <a:avLst/>
              <a:gdLst>
                <a:gd name="connsiteX0" fmla="*/ 194868 w 194868"/>
                <a:gd name="connsiteY0" fmla="*/ 0 h 1306285"/>
                <a:gd name="connsiteX1" fmla="*/ 13439 w 194868"/>
                <a:gd name="connsiteY1" fmla="*/ 713619 h 1306285"/>
                <a:gd name="connsiteX2" fmla="*/ 13439 w 194868"/>
                <a:gd name="connsiteY2" fmla="*/ 1306285 h 1306285"/>
                <a:gd name="connsiteX3" fmla="*/ 13439 w 194868"/>
                <a:gd name="connsiteY3" fmla="*/ 1306285 h 1306285"/>
              </a:gdLst>
              <a:ahLst/>
              <a:cxnLst>
                <a:cxn ang="0">
                  <a:pos x="connsiteX0" y="connsiteY0"/>
                </a:cxn>
                <a:cxn ang="0">
                  <a:pos x="connsiteX1" y="connsiteY1"/>
                </a:cxn>
                <a:cxn ang="0">
                  <a:pos x="connsiteX2" y="connsiteY2"/>
                </a:cxn>
                <a:cxn ang="0">
                  <a:pos x="connsiteX3" y="connsiteY3"/>
                </a:cxn>
              </a:cxnLst>
              <a:rect l="l" t="t" r="r" b="b"/>
              <a:pathLst>
                <a:path w="194868" h="1306285">
                  <a:moveTo>
                    <a:pt x="194868" y="0"/>
                  </a:moveTo>
                  <a:cubicBezTo>
                    <a:pt x="119272" y="247952"/>
                    <a:pt x="43677" y="495905"/>
                    <a:pt x="13439" y="713619"/>
                  </a:cubicBezTo>
                  <a:cubicBezTo>
                    <a:pt x="-16799" y="931333"/>
                    <a:pt x="13439" y="1306285"/>
                    <a:pt x="13439" y="1306285"/>
                  </a:cubicBezTo>
                  <a:lnTo>
                    <a:pt x="13439" y="1306285"/>
                  </a:lnTo>
                </a:path>
              </a:pathLst>
            </a:custGeom>
            <a:grpFill/>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Freeform 56"/>
            <p:cNvSpPr/>
            <p:nvPr/>
          </p:nvSpPr>
          <p:spPr>
            <a:xfrm flipH="1">
              <a:off x="8050120" y="4174308"/>
              <a:ext cx="194868" cy="1306285"/>
            </a:xfrm>
            <a:custGeom>
              <a:avLst/>
              <a:gdLst>
                <a:gd name="connsiteX0" fmla="*/ 194868 w 194868"/>
                <a:gd name="connsiteY0" fmla="*/ 0 h 1306285"/>
                <a:gd name="connsiteX1" fmla="*/ 13439 w 194868"/>
                <a:gd name="connsiteY1" fmla="*/ 713619 h 1306285"/>
                <a:gd name="connsiteX2" fmla="*/ 13439 w 194868"/>
                <a:gd name="connsiteY2" fmla="*/ 1306285 h 1306285"/>
                <a:gd name="connsiteX3" fmla="*/ 13439 w 194868"/>
                <a:gd name="connsiteY3" fmla="*/ 1306285 h 1306285"/>
              </a:gdLst>
              <a:ahLst/>
              <a:cxnLst>
                <a:cxn ang="0">
                  <a:pos x="connsiteX0" y="connsiteY0"/>
                </a:cxn>
                <a:cxn ang="0">
                  <a:pos x="connsiteX1" y="connsiteY1"/>
                </a:cxn>
                <a:cxn ang="0">
                  <a:pos x="connsiteX2" y="connsiteY2"/>
                </a:cxn>
                <a:cxn ang="0">
                  <a:pos x="connsiteX3" y="connsiteY3"/>
                </a:cxn>
              </a:cxnLst>
              <a:rect l="l" t="t" r="r" b="b"/>
              <a:pathLst>
                <a:path w="194868" h="1306285">
                  <a:moveTo>
                    <a:pt x="194868" y="0"/>
                  </a:moveTo>
                  <a:cubicBezTo>
                    <a:pt x="119272" y="247952"/>
                    <a:pt x="43677" y="495905"/>
                    <a:pt x="13439" y="713619"/>
                  </a:cubicBezTo>
                  <a:cubicBezTo>
                    <a:pt x="-16799" y="931333"/>
                    <a:pt x="13439" y="1306285"/>
                    <a:pt x="13439" y="1306285"/>
                  </a:cubicBezTo>
                  <a:lnTo>
                    <a:pt x="13439" y="1306285"/>
                  </a:lnTo>
                </a:path>
              </a:pathLst>
            </a:custGeom>
            <a:grpFill/>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Oval 57"/>
            <p:cNvSpPr/>
            <p:nvPr/>
          </p:nvSpPr>
          <p:spPr>
            <a:xfrm>
              <a:off x="7192070" y="2632892"/>
              <a:ext cx="1028095" cy="1734215"/>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grpSp>
        <p:nvGrpSpPr>
          <p:cNvPr id="59" name="Group 58"/>
          <p:cNvGrpSpPr/>
          <p:nvPr/>
        </p:nvGrpSpPr>
        <p:grpSpPr>
          <a:xfrm>
            <a:off x="7916244" y="485805"/>
            <a:ext cx="302053" cy="186506"/>
            <a:chOff x="2057400" y="5181600"/>
            <a:chExt cx="838200" cy="517558"/>
          </a:xfrm>
        </p:grpSpPr>
        <p:sp>
          <p:nvSpPr>
            <p:cNvPr id="60" name="Right Triangle 59"/>
            <p:cNvSpPr/>
            <p:nvPr/>
          </p:nvSpPr>
          <p:spPr>
            <a:xfrm>
              <a:off x="2057400" y="5181600"/>
              <a:ext cx="457200" cy="479458"/>
            </a:xfrm>
            <a:prstGeom prst="rtTriangle">
              <a:avLst/>
            </a:prstGeom>
            <a:solidFill>
              <a:srgbClr val="FF6600"/>
            </a:solidFill>
            <a:ln w="28575"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ight Triangle 60"/>
            <p:cNvSpPr/>
            <p:nvPr/>
          </p:nvSpPr>
          <p:spPr>
            <a:xfrm flipH="1">
              <a:off x="2438400" y="5181600"/>
              <a:ext cx="457200" cy="479458"/>
            </a:xfrm>
            <a:prstGeom prst="rtTriangle">
              <a:avLst/>
            </a:prstGeom>
            <a:solidFill>
              <a:srgbClr val="FF6600"/>
            </a:solidFill>
            <a:ln w="28575"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Isosceles Triangle 61"/>
            <p:cNvSpPr/>
            <p:nvPr/>
          </p:nvSpPr>
          <p:spPr>
            <a:xfrm>
              <a:off x="2057400" y="5219700"/>
              <a:ext cx="838200" cy="479458"/>
            </a:xfrm>
            <a:prstGeom prst="triangle">
              <a:avLst/>
            </a:prstGeom>
            <a:solidFill>
              <a:srgbClr val="FF6600"/>
            </a:solidFill>
            <a:ln w="28575"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8814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geni">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geni.potx</Template>
  <TotalTime>137262</TotalTime>
  <Words>922</Words>
  <Application>Microsoft Office PowerPoint</Application>
  <PresentationFormat>On-screen Show (16:9)</PresentationFormat>
  <Paragraphs>199</Paragraphs>
  <Slides>24</Slides>
  <Notes>6</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24</vt:i4>
      </vt:variant>
    </vt:vector>
  </HeadingPairs>
  <TitlesOfParts>
    <vt:vector size="35" baseType="lpstr">
      <vt:lpstr>ＭＳ Ｐゴシック</vt:lpstr>
      <vt:lpstr>Arial</vt:lpstr>
      <vt:lpstr>Calibri</vt:lpstr>
      <vt:lpstr>Calibri (Headings)</vt:lpstr>
      <vt:lpstr>Courier New</vt:lpstr>
      <vt:lpstr>Franklin Gothic Medium</vt:lpstr>
      <vt:lpstr>Kozuka Gothic Pro L</vt:lpstr>
      <vt:lpstr>Zapf Dingbats</vt:lpstr>
      <vt:lpstr>geni</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SSH  With a Private Key  Works</vt:lpstr>
      <vt:lpstr>SSH with a password</vt:lpstr>
      <vt:lpstr>SSH with a private key</vt:lpstr>
      <vt:lpstr>SSH with a private key</vt:lpstr>
      <vt:lpstr>PowerPoint Presentation</vt:lpstr>
      <vt:lpstr>PowerPoint Presentation</vt:lpstr>
      <vt:lpstr>PowerPoint Presentation</vt:lpstr>
      <vt:lpstr>PowerPoint Presentation</vt:lpstr>
      <vt:lpstr>PowerPoint Presentation</vt:lpstr>
      <vt:lpstr>ID &amp; PW</vt:lpstr>
      <vt:lpstr>Questions?</vt:lpstr>
    </vt:vector>
  </TitlesOfParts>
  <Company>BBN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of Available GENI Resources</dc:title>
  <dc:creator>Aaron Falk</dc:creator>
  <cp:lastModifiedBy>Gebre-Amlak, Haymanot H. (UMKC-Student)</cp:lastModifiedBy>
  <cp:revision>1231</cp:revision>
  <cp:lastPrinted>2014-06-05T20:05:43Z</cp:lastPrinted>
  <dcterms:created xsi:type="dcterms:W3CDTF">2011-03-04T20:37:51Z</dcterms:created>
  <dcterms:modified xsi:type="dcterms:W3CDTF">2015-09-23T13:34:59Z</dcterms:modified>
</cp:coreProperties>
</file>