
<file path=[Content_Types].xml><?xml version="1.0" encoding="utf-8"?>
<Types xmlns="http://schemas.openxmlformats.org/package/2006/content-types">
  <Default Extension="xml" ContentType="application/xml"/>
  <Default Extension="docx" ContentType="application/vnd.openxmlformats-officedocument.wordprocessingml.document"/>
  <Default Extension="bin" ContentType="application/vnd.openxmlformats-officedocument.presentationml.printerSettings"/>
  <Default Extension="vml" ContentType="application/vnd.openxmlformats-officedocument.vmlDrawin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7"/>
  </p:notesMasterIdLst>
  <p:handoutMasterIdLst>
    <p:handoutMasterId r:id="rId28"/>
  </p:handoutMasterIdLst>
  <p:sldIdLst>
    <p:sldId id="256" r:id="rId2"/>
    <p:sldId id="288" r:id="rId3"/>
    <p:sldId id="314" r:id="rId4"/>
    <p:sldId id="260" r:id="rId5"/>
    <p:sldId id="295" r:id="rId6"/>
    <p:sldId id="259" r:id="rId7"/>
    <p:sldId id="276" r:id="rId8"/>
    <p:sldId id="305" r:id="rId9"/>
    <p:sldId id="294" r:id="rId10"/>
    <p:sldId id="289" r:id="rId11"/>
    <p:sldId id="283" r:id="rId12"/>
    <p:sldId id="313" r:id="rId13"/>
    <p:sldId id="290" r:id="rId14"/>
    <p:sldId id="292" r:id="rId15"/>
    <p:sldId id="287" r:id="rId16"/>
    <p:sldId id="296" r:id="rId17"/>
    <p:sldId id="303" r:id="rId18"/>
    <p:sldId id="293" r:id="rId19"/>
    <p:sldId id="306" r:id="rId20"/>
    <p:sldId id="307" r:id="rId21"/>
    <p:sldId id="308" r:id="rId22"/>
    <p:sldId id="309" r:id="rId23"/>
    <p:sldId id="310" r:id="rId24"/>
    <p:sldId id="311" r:id="rId25"/>
    <p:sldId id="312" r:id="rId26"/>
  </p:sldIdLst>
  <p:sldSz cx="9144000" cy="6858000" type="screen4x3"/>
  <p:notesSz cx="7315200" cy="9601200"/>
  <p:defaultTextStyle>
    <a:defPPr>
      <a:defRPr lang="en-US"/>
    </a:defPPr>
    <a:lvl1pPr algn="l" rtl="0" fontAlgn="base">
      <a:spcBef>
        <a:spcPct val="0"/>
      </a:spcBef>
      <a:spcAft>
        <a:spcPct val="0"/>
      </a:spcAft>
      <a:defRPr sz="2400" b="1" kern="1200">
        <a:solidFill>
          <a:schemeClr val="tx1"/>
        </a:solidFill>
        <a:latin typeface="Times New Roman" charset="0"/>
        <a:ea typeface="ＭＳ Ｐゴシック" charset="0"/>
        <a:cs typeface="Arial" charset="0"/>
      </a:defRPr>
    </a:lvl1pPr>
    <a:lvl2pPr marL="457200" algn="l" rtl="0" fontAlgn="base">
      <a:spcBef>
        <a:spcPct val="0"/>
      </a:spcBef>
      <a:spcAft>
        <a:spcPct val="0"/>
      </a:spcAft>
      <a:defRPr sz="2400" b="1" kern="1200">
        <a:solidFill>
          <a:schemeClr val="tx1"/>
        </a:solidFill>
        <a:latin typeface="Times New Roman" charset="0"/>
        <a:ea typeface="ＭＳ Ｐゴシック" charset="0"/>
        <a:cs typeface="Arial" charset="0"/>
      </a:defRPr>
    </a:lvl2pPr>
    <a:lvl3pPr marL="914400" algn="l" rtl="0" fontAlgn="base">
      <a:spcBef>
        <a:spcPct val="0"/>
      </a:spcBef>
      <a:spcAft>
        <a:spcPct val="0"/>
      </a:spcAft>
      <a:defRPr sz="2400" b="1" kern="1200">
        <a:solidFill>
          <a:schemeClr val="tx1"/>
        </a:solidFill>
        <a:latin typeface="Times New Roman" charset="0"/>
        <a:ea typeface="ＭＳ Ｐゴシック" charset="0"/>
        <a:cs typeface="Arial" charset="0"/>
      </a:defRPr>
    </a:lvl3pPr>
    <a:lvl4pPr marL="1371600" algn="l" rtl="0" fontAlgn="base">
      <a:spcBef>
        <a:spcPct val="0"/>
      </a:spcBef>
      <a:spcAft>
        <a:spcPct val="0"/>
      </a:spcAft>
      <a:defRPr sz="2400" b="1" kern="1200">
        <a:solidFill>
          <a:schemeClr val="tx1"/>
        </a:solidFill>
        <a:latin typeface="Times New Roman" charset="0"/>
        <a:ea typeface="ＭＳ Ｐゴシック" charset="0"/>
        <a:cs typeface="Arial" charset="0"/>
      </a:defRPr>
    </a:lvl4pPr>
    <a:lvl5pPr marL="1828800" algn="l" rtl="0" fontAlgn="base">
      <a:spcBef>
        <a:spcPct val="0"/>
      </a:spcBef>
      <a:spcAft>
        <a:spcPct val="0"/>
      </a:spcAft>
      <a:defRPr sz="2400" b="1" kern="1200">
        <a:solidFill>
          <a:schemeClr val="tx1"/>
        </a:solidFill>
        <a:latin typeface="Times New Roman" charset="0"/>
        <a:ea typeface="ＭＳ Ｐゴシック" charset="0"/>
        <a:cs typeface="Arial" charset="0"/>
      </a:defRPr>
    </a:lvl5pPr>
    <a:lvl6pPr marL="2286000" algn="l" defTabSz="457200" rtl="0" eaLnBrk="1" latinLnBrk="0" hangingPunct="1">
      <a:defRPr sz="2400" b="1" kern="1200">
        <a:solidFill>
          <a:schemeClr val="tx1"/>
        </a:solidFill>
        <a:latin typeface="Times New Roman" charset="0"/>
        <a:ea typeface="ＭＳ Ｐゴシック" charset="0"/>
        <a:cs typeface="Arial" charset="0"/>
      </a:defRPr>
    </a:lvl6pPr>
    <a:lvl7pPr marL="2743200" algn="l" defTabSz="457200" rtl="0" eaLnBrk="1" latinLnBrk="0" hangingPunct="1">
      <a:defRPr sz="2400" b="1" kern="1200">
        <a:solidFill>
          <a:schemeClr val="tx1"/>
        </a:solidFill>
        <a:latin typeface="Times New Roman" charset="0"/>
        <a:ea typeface="ＭＳ Ｐゴシック" charset="0"/>
        <a:cs typeface="Arial" charset="0"/>
      </a:defRPr>
    </a:lvl7pPr>
    <a:lvl8pPr marL="3200400" algn="l" defTabSz="457200" rtl="0" eaLnBrk="1" latinLnBrk="0" hangingPunct="1">
      <a:defRPr sz="2400" b="1" kern="1200">
        <a:solidFill>
          <a:schemeClr val="tx1"/>
        </a:solidFill>
        <a:latin typeface="Times New Roman" charset="0"/>
        <a:ea typeface="ＭＳ Ｐゴシック" charset="0"/>
        <a:cs typeface="Arial" charset="0"/>
      </a:defRPr>
    </a:lvl8pPr>
    <a:lvl9pPr marL="3657600" algn="l" defTabSz="457200" rtl="0" eaLnBrk="1" latinLnBrk="0" hangingPunct="1">
      <a:defRPr sz="2400" b="1" kern="1200">
        <a:solidFill>
          <a:schemeClr val="tx1"/>
        </a:solidFill>
        <a:latin typeface="Times New Roman" charset="0"/>
        <a:ea typeface="ＭＳ Ｐゴシック" charset="0"/>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hiddenSlides="1" frameSlides="1"/>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FF0066"/>
    <a:srgbClr val="6600FF"/>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7" autoAdjust="0"/>
    <p:restoredTop sz="91695" autoAdjust="0"/>
  </p:normalViewPr>
  <p:slideViewPr>
    <p:cSldViewPr>
      <p:cViewPr varScale="1">
        <p:scale>
          <a:sx n="67" d="100"/>
          <a:sy n="67" d="100"/>
        </p:scale>
        <p:origin x="-160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handoutMaster" Target="handoutMasters/handout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5303" tIns="47653" rIns="95303" bIns="47653" numCol="1" anchor="t" anchorCtr="0" compatLnSpc="1">
            <a:prstTxWarp prst="textNoShape">
              <a:avLst/>
            </a:prstTxWarp>
          </a:bodyPr>
          <a:lstStyle>
            <a:lvl1pPr eaLnBrk="0" hangingPunct="0">
              <a:defRPr sz="1300" b="0"/>
            </a:lvl1pPr>
          </a:lstStyle>
          <a:p>
            <a:endParaRPr lang="en-US"/>
          </a:p>
        </p:txBody>
      </p:sp>
      <p:sp>
        <p:nvSpPr>
          <p:cNvPr id="6147"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5303" tIns="47653" rIns="95303" bIns="47653" numCol="1" anchor="t" anchorCtr="0" compatLnSpc="1">
            <a:prstTxWarp prst="textNoShape">
              <a:avLst/>
            </a:prstTxWarp>
          </a:bodyPr>
          <a:lstStyle>
            <a:lvl1pPr algn="r" eaLnBrk="0" hangingPunct="0">
              <a:defRPr sz="1300" b="0"/>
            </a:lvl1pPr>
          </a:lstStyle>
          <a:p>
            <a:endParaRPr lang="en-US"/>
          </a:p>
        </p:txBody>
      </p:sp>
      <p:sp>
        <p:nvSpPr>
          <p:cNvPr id="6148"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5303" tIns="47653" rIns="95303" bIns="47653" numCol="1" anchor="b" anchorCtr="0" compatLnSpc="1">
            <a:prstTxWarp prst="textNoShape">
              <a:avLst/>
            </a:prstTxWarp>
          </a:bodyPr>
          <a:lstStyle>
            <a:lvl1pPr eaLnBrk="0" hangingPunct="0">
              <a:defRPr sz="1300" b="0"/>
            </a:lvl1pPr>
          </a:lstStyle>
          <a:p>
            <a:endParaRPr lang="en-US"/>
          </a:p>
        </p:txBody>
      </p:sp>
      <p:sp>
        <p:nvSpPr>
          <p:cNvPr id="6149"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5303" tIns="47653" rIns="95303" bIns="47653" numCol="1" anchor="b" anchorCtr="0" compatLnSpc="1">
            <a:prstTxWarp prst="textNoShape">
              <a:avLst/>
            </a:prstTxWarp>
          </a:bodyPr>
          <a:lstStyle>
            <a:lvl1pPr algn="r" eaLnBrk="0" hangingPunct="0">
              <a:defRPr sz="1300" b="0"/>
            </a:lvl1pPr>
          </a:lstStyle>
          <a:p>
            <a:fld id="{E17E81E2-3CFF-CD4A-A02B-187E5DDD4E96}" type="slidenum">
              <a:rPr lang="en-US"/>
              <a:pPr/>
              <a:t>‹#›</a:t>
            </a:fld>
            <a:endParaRPr lang="en-US"/>
          </a:p>
        </p:txBody>
      </p:sp>
    </p:spTree>
    <p:extLst>
      <p:ext uri="{BB962C8B-B14F-4D97-AF65-F5344CB8AC3E}">
        <p14:creationId xmlns:p14="http://schemas.microsoft.com/office/powerpoint/2010/main" val="4122438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5303" tIns="47653" rIns="95303" bIns="47653" numCol="1" anchor="t" anchorCtr="0" compatLnSpc="1">
            <a:prstTxWarp prst="textNoShape">
              <a:avLst/>
            </a:prstTxWarp>
          </a:bodyPr>
          <a:lstStyle>
            <a:lvl1pPr eaLnBrk="0" hangingPunct="0">
              <a:defRPr sz="1300" b="0"/>
            </a:lvl1pPr>
          </a:lstStyle>
          <a:p>
            <a:endParaRPr lang="en-US"/>
          </a:p>
        </p:txBody>
      </p:sp>
      <p:sp>
        <p:nvSpPr>
          <p:cNvPr id="3075"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5303" tIns="47653" rIns="95303" bIns="47653" numCol="1" anchor="t" anchorCtr="0" compatLnSpc="1">
            <a:prstTxWarp prst="textNoShape">
              <a:avLst/>
            </a:prstTxWarp>
          </a:bodyPr>
          <a:lstStyle>
            <a:lvl1pPr algn="r" eaLnBrk="0" hangingPunct="0">
              <a:defRPr sz="1300" b="0"/>
            </a:lvl1pPr>
          </a:lstStyle>
          <a:p>
            <a:endParaRPr lang="en-US"/>
          </a:p>
        </p:txBody>
      </p:sp>
      <p:sp>
        <p:nvSpPr>
          <p:cNvPr id="26628" name="Rectangle 4"/>
          <p:cNvSpPr>
            <a:spLocks noGrp="1" noRot="1" noChangeAspect="1" noChangeArrowheads="1" noTextEdit="1"/>
          </p:cNvSpPr>
          <p:nvPr>
            <p:ph type="sldImg" idx="2"/>
          </p:nvPr>
        </p:nvSpPr>
        <p:spPr bwMode="auto">
          <a:xfrm>
            <a:off x="1257300" y="720725"/>
            <a:ext cx="4802188"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077" name="Rectangle 5"/>
          <p:cNvSpPr>
            <a:spLocks noGrp="1" noChangeArrowheads="1"/>
          </p:cNvSpPr>
          <p:nvPr>
            <p:ph type="body" sz="quarter" idx="3"/>
          </p:nvPr>
        </p:nvSpPr>
        <p:spPr bwMode="auto">
          <a:xfrm>
            <a:off x="976313" y="4560888"/>
            <a:ext cx="5362575" cy="4319587"/>
          </a:xfrm>
          <a:prstGeom prst="rect">
            <a:avLst/>
          </a:prstGeom>
          <a:noFill/>
          <a:ln w="9525">
            <a:noFill/>
            <a:miter lim="800000"/>
            <a:headEnd/>
            <a:tailEnd/>
          </a:ln>
          <a:effectLst/>
        </p:spPr>
        <p:txBody>
          <a:bodyPr vert="horz" wrap="square" lIns="95303" tIns="47653" rIns="95303" bIns="4765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5303" tIns="47653" rIns="95303" bIns="47653" numCol="1" anchor="b" anchorCtr="0" compatLnSpc="1">
            <a:prstTxWarp prst="textNoShape">
              <a:avLst/>
            </a:prstTxWarp>
          </a:bodyPr>
          <a:lstStyle>
            <a:lvl1pPr eaLnBrk="0" hangingPunct="0">
              <a:defRPr sz="1300" b="0"/>
            </a:lvl1pPr>
          </a:lstStyle>
          <a:p>
            <a:endParaRPr lang="en-US"/>
          </a:p>
        </p:txBody>
      </p:sp>
      <p:sp>
        <p:nvSpPr>
          <p:cNvPr id="3079"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5303" tIns="47653" rIns="95303" bIns="47653" numCol="1" anchor="b" anchorCtr="0" compatLnSpc="1">
            <a:prstTxWarp prst="textNoShape">
              <a:avLst/>
            </a:prstTxWarp>
          </a:bodyPr>
          <a:lstStyle>
            <a:lvl1pPr algn="r" eaLnBrk="0" hangingPunct="0">
              <a:defRPr sz="1300" b="0"/>
            </a:lvl1pPr>
          </a:lstStyle>
          <a:p>
            <a:fld id="{2851D9F9-B715-D640-BA3E-C8FE4F2D45A6}" type="slidenum">
              <a:rPr lang="en-US"/>
              <a:pPr/>
              <a:t>‹#›</a:t>
            </a:fld>
            <a:endParaRPr lang="en-US"/>
          </a:p>
        </p:txBody>
      </p:sp>
    </p:spTree>
    <p:extLst>
      <p:ext uri="{BB962C8B-B14F-4D97-AF65-F5344CB8AC3E}">
        <p14:creationId xmlns:p14="http://schemas.microsoft.com/office/powerpoint/2010/main" val="25824258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Arial" charset="0"/>
              </a:defRPr>
            </a:lvl1pPr>
            <a:lvl2pPr marL="742950" indent="-285750" eaLnBrk="0" hangingPunct="0">
              <a:defRPr sz="2400" b="1">
                <a:solidFill>
                  <a:schemeClr val="tx1"/>
                </a:solidFill>
                <a:latin typeface="Times New Roman" charset="0"/>
                <a:ea typeface="Arial" charset="0"/>
                <a:cs typeface="Arial" charset="0"/>
              </a:defRPr>
            </a:lvl2pPr>
            <a:lvl3pPr marL="1143000" indent="-228600" eaLnBrk="0" hangingPunct="0">
              <a:defRPr sz="2400" b="1">
                <a:solidFill>
                  <a:schemeClr val="tx1"/>
                </a:solidFill>
                <a:latin typeface="Times New Roman" charset="0"/>
                <a:ea typeface="Arial" charset="0"/>
                <a:cs typeface="Arial" charset="0"/>
              </a:defRPr>
            </a:lvl3pPr>
            <a:lvl4pPr marL="1600200" indent="-228600" eaLnBrk="0" hangingPunct="0">
              <a:defRPr sz="2400" b="1">
                <a:solidFill>
                  <a:schemeClr val="tx1"/>
                </a:solidFill>
                <a:latin typeface="Times New Roman" charset="0"/>
                <a:ea typeface="Arial" charset="0"/>
                <a:cs typeface="Arial" charset="0"/>
              </a:defRPr>
            </a:lvl4pPr>
            <a:lvl5pPr marL="2057400" indent="-228600" eaLnBrk="0" hangingPunct="0">
              <a:defRPr sz="2400" b="1">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sz="2400" b="1">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sz="2400" b="1">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sz="2400" b="1">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sz="2400" b="1">
                <a:solidFill>
                  <a:schemeClr val="tx1"/>
                </a:solidFill>
                <a:latin typeface="Times New Roman" charset="0"/>
                <a:ea typeface="Arial" charset="0"/>
                <a:cs typeface="Arial" charset="0"/>
              </a:defRPr>
            </a:lvl9pPr>
          </a:lstStyle>
          <a:p>
            <a:fld id="{CB374A10-7A71-2E4A-AE43-9757898A4801}" type="slidenum">
              <a:rPr lang="en-US" sz="1300" b="0"/>
              <a:pPr/>
              <a:t>1</a:t>
            </a:fld>
            <a:endParaRPr lang="en-US" sz="1300" b="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dirty="0">
              <a:latin typeface="Times New Roman"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Arial" charset="0"/>
              </a:defRPr>
            </a:lvl1pPr>
            <a:lvl2pPr marL="742950" indent="-285750" eaLnBrk="0" hangingPunct="0">
              <a:defRPr sz="2400" b="1">
                <a:solidFill>
                  <a:schemeClr val="tx1"/>
                </a:solidFill>
                <a:latin typeface="Times New Roman" charset="0"/>
                <a:ea typeface="Arial" charset="0"/>
                <a:cs typeface="Arial" charset="0"/>
              </a:defRPr>
            </a:lvl2pPr>
            <a:lvl3pPr marL="1143000" indent="-228600" eaLnBrk="0" hangingPunct="0">
              <a:defRPr sz="2400" b="1">
                <a:solidFill>
                  <a:schemeClr val="tx1"/>
                </a:solidFill>
                <a:latin typeface="Times New Roman" charset="0"/>
                <a:ea typeface="Arial" charset="0"/>
                <a:cs typeface="Arial" charset="0"/>
              </a:defRPr>
            </a:lvl3pPr>
            <a:lvl4pPr marL="1600200" indent="-228600" eaLnBrk="0" hangingPunct="0">
              <a:defRPr sz="2400" b="1">
                <a:solidFill>
                  <a:schemeClr val="tx1"/>
                </a:solidFill>
                <a:latin typeface="Times New Roman" charset="0"/>
                <a:ea typeface="Arial" charset="0"/>
                <a:cs typeface="Arial" charset="0"/>
              </a:defRPr>
            </a:lvl4pPr>
            <a:lvl5pPr marL="2057400" indent="-228600" eaLnBrk="0" hangingPunct="0">
              <a:defRPr sz="2400" b="1">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sz="2400" b="1">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sz="2400" b="1">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sz="2400" b="1">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sz="2400" b="1">
                <a:solidFill>
                  <a:schemeClr val="tx1"/>
                </a:solidFill>
                <a:latin typeface="Times New Roman" charset="0"/>
                <a:ea typeface="Arial" charset="0"/>
                <a:cs typeface="Arial" charset="0"/>
              </a:defRPr>
            </a:lvl9pPr>
          </a:lstStyle>
          <a:p>
            <a:fld id="{1F16792E-D471-2344-893A-5F10978F38AA}" type="slidenum">
              <a:rPr lang="en-US" sz="1300" b="0"/>
              <a:pPr/>
              <a:t>18</a:t>
            </a:fld>
            <a:endParaRPr lang="en-US" sz="1300" b="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Arial" charset="0"/>
              </a:defRPr>
            </a:lvl1pPr>
            <a:lvl2pPr marL="742950" indent="-285750" eaLnBrk="0" hangingPunct="0">
              <a:defRPr sz="2400" b="1">
                <a:solidFill>
                  <a:schemeClr val="tx1"/>
                </a:solidFill>
                <a:latin typeface="Times New Roman" charset="0"/>
                <a:ea typeface="Arial" charset="0"/>
                <a:cs typeface="Arial" charset="0"/>
              </a:defRPr>
            </a:lvl2pPr>
            <a:lvl3pPr marL="1143000" indent="-228600" eaLnBrk="0" hangingPunct="0">
              <a:defRPr sz="2400" b="1">
                <a:solidFill>
                  <a:schemeClr val="tx1"/>
                </a:solidFill>
                <a:latin typeface="Times New Roman" charset="0"/>
                <a:ea typeface="Arial" charset="0"/>
                <a:cs typeface="Arial" charset="0"/>
              </a:defRPr>
            </a:lvl3pPr>
            <a:lvl4pPr marL="1600200" indent="-228600" eaLnBrk="0" hangingPunct="0">
              <a:defRPr sz="2400" b="1">
                <a:solidFill>
                  <a:schemeClr val="tx1"/>
                </a:solidFill>
                <a:latin typeface="Times New Roman" charset="0"/>
                <a:ea typeface="Arial" charset="0"/>
                <a:cs typeface="Arial" charset="0"/>
              </a:defRPr>
            </a:lvl4pPr>
            <a:lvl5pPr marL="2057400" indent="-228600" eaLnBrk="0" hangingPunct="0">
              <a:defRPr sz="2400" b="1">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sz="2400" b="1">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sz="2400" b="1">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sz="2400" b="1">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sz="2400" b="1">
                <a:solidFill>
                  <a:schemeClr val="tx1"/>
                </a:solidFill>
                <a:latin typeface="Times New Roman" charset="0"/>
                <a:ea typeface="Arial" charset="0"/>
                <a:cs typeface="Arial" charset="0"/>
              </a:defRPr>
            </a:lvl9pPr>
          </a:lstStyle>
          <a:p>
            <a:fld id="{B6A7D763-A905-4247-91ED-B88D8EE4B782}" type="slidenum">
              <a:rPr lang="en-US" sz="1300" b="0"/>
              <a:pPr/>
              <a:t>21</a:t>
            </a:fld>
            <a:endParaRPr lang="en-US" sz="1300" b="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283" tIns="47641" rIns="95283" bIns="47641"/>
          <a:lstStyle/>
          <a:p>
            <a:r>
              <a:rPr lang="en-US" dirty="0">
                <a:latin typeface="Times New Roman" charset="0"/>
              </a:rPr>
              <a:t>The purpose of a network is to enable communication between end hosts. It has to resolve two fundamental issues. How to find the address of the party we would like to communicate with and how to reach there.</a:t>
            </a:r>
          </a:p>
          <a:p>
            <a:endParaRPr lang="en-US" dirty="0">
              <a:latin typeface="Times New Roman" charset="0"/>
            </a:endParaRPr>
          </a:p>
          <a:p>
            <a:r>
              <a:rPr lang="en-US" dirty="0">
                <a:latin typeface="Times New Roman" charset="0"/>
              </a:rPr>
              <a:t> In networks, address is a byte string that identifies the node. Different types of addresses possible, unicast, broadcast, multicast. Unicast address is specific to a node. When you want to communicate with a particular node, you use its unicast address. By using a broadcast address, we can communicate with all the nodes in the network. You may use broadcast address to find out whether there exists any server in the network that provides a specific service. Multicast address is used to communicate with a specific subset of nodes in the network.</a:t>
            </a:r>
          </a:p>
          <a:p>
            <a:endParaRPr lang="en-US" dirty="0">
              <a:latin typeface="Times New Roman" charset="0"/>
            </a:endParaRPr>
          </a:p>
          <a:p>
            <a:r>
              <a:rPr lang="en-US" dirty="0">
                <a:latin typeface="Times New Roman" charset="0"/>
              </a:rPr>
              <a:t>Routing is the process of deciding where to send the packets such that they reach the destination. The destination address should provide enough information on how to reach the destination. It</a:t>
            </a:r>
            <a:r>
              <a:rPr lang="ja-JP" altLang="en-US" dirty="0">
                <a:latin typeface="Times New Roman" charset="0"/>
              </a:rPr>
              <a:t>’</a:t>
            </a:r>
            <a:r>
              <a:rPr lang="en-US" dirty="0">
                <a:latin typeface="Times New Roman" charset="0"/>
              </a:rPr>
              <a:t>s the job of a router to find out its neighbors and build routing tables such that it can forward a packet in the direction of the destination. Later in the course we will be looking at how different routing protocols and algorithms are used to perform this task.</a:t>
            </a:r>
          </a:p>
          <a:p>
            <a:endParaRPr lang="en-US" dirty="0">
              <a:latin typeface="Times New Roman"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Arial" charset="0"/>
              </a:defRPr>
            </a:lvl1pPr>
            <a:lvl2pPr marL="742950" indent="-285750" eaLnBrk="0" hangingPunct="0">
              <a:defRPr sz="2400" b="1">
                <a:solidFill>
                  <a:schemeClr val="tx1"/>
                </a:solidFill>
                <a:latin typeface="Times New Roman" charset="0"/>
                <a:ea typeface="Arial" charset="0"/>
                <a:cs typeface="Arial" charset="0"/>
              </a:defRPr>
            </a:lvl2pPr>
            <a:lvl3pPr marL="1143000" indent="-228600" eaLnBrk="0" hangingPunct="0">
              <a:defRPr sz="2400" b="1">
                <a:solidFill>
                  <a:schemeClr val="tx1"/>
                </a:solidFill>
                <a:latin typeface="Times New Roman" charset="0"/>
                <a:ea typeface="Arial" charset="0"/>
                <a:cs typeface="Arial" charset="0"/>
              </a:defRPr>
            </a:lvl3pPr>
            <a:lvl4pPr marL="1600200" indent="-228600" eaLnBrk="0" hangingPunct="0">
              <a:defRPr sz="2400" b="1">
                <a:solidFill>
                  <a:schemeClr val="tx1"/>
                </a:solidFill>
                <a:latin typeface="Times New Roman" charset="0"/>
                <a:ea typeface="Arial" charset="0"/>
                <a:cs typeface="Arial" charset="0"/>
              </a:defRPr>
            </a:lvl4pPr>
            <a:lvl5pPr marL="2057400" indent="-228600" eaLnBrk="0" hangingPunct="0">
              <a:defRPr sz="2400" b="1">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sz="2400" b="1">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sz="2400" b="1">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sz="2400" b="1">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sz="2400" b="1">
                <a:solidFill>
                  <a:schemeClr val="tx1"/>
                </a:solidFill>
                <a:latin typeface="Times New Roman" charset="0"/>
                <a:ea typeface="Arial" charset="0"/>
                <a:cs typeface="Arial" charset="0"/>
              </a:defRPr>
            </a:lvl9pPr>
          </a:lstStyle>
          <a:p>
            <a:fld id="{0965D2A6-7E46-1943-A31A-099D2AA3BC08}" type="slidenum">
              <a:rPr lang="en-US" sz="1300" b="0"/>
              <a:pPr/>
              <a:t>22</a:t>
            </a:fld>
            <a:endParaRPr lang="en-US" sz="1300" b="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283" tIns="47641" rIns="95283" bIns="47641"/>
          <a:lstStyle/>
          <a:p>
            <a:r>
              <a:rPr lang="en-US" dirty="0">
                <a:latin typeface="Times New Roman" charset="0"/>
              </a:rPr>
              <a:t>What are the fundamental problems in networking. There are many things that can go wrong.</a:t>
            </a:r>
          </a:p>
          <a:p>
            <a:endParaRPr lang="en-US" dirty="0">
              <a:latin typeface="Times New Roman" charset="0"/>
            </a:endParaRPr>
          </a:p>
          <a:p>
            <a:r>
              <a:rPr lang="en-US" dirty="0">
                <a:latin typeface="Times New Roman" charset="0"/>
              </a:rPr>
              <a:t>Due to noise and interference, it is possible that a bit transmitted as 0 is interpreted as 1 at the receiver. As we discussed earlier, in packet switching it is possible that buffers at a congested link may overflow. This results in packet loss. We will see later that it is not necessary that all the packets to a destination follow the same path. Each packet is routed in isolation and so it possible that two packets take two different paths, experience different delays and reach the destination out of order. How do we deal with link and node failures. The cable may get cut. This is not as unusual as it seems. The systems may crash.</a:t>
            </a:r>
          </a:p>
          <a:p>
            <a:endParaRPr lang="en-US" dirty="0">
              <a:latin typeface="Times New Roman" charset="0"/>
            </a:endParaRPr>
          </a:p>
          <a:p>
            <a:r>
              <a:rPr lang="en-US" dirty="0">
                <a:latin typeface="Times New Roman" charset="0"/>
              </a:rPr>
              <a:t>So what can be done. Lets look some potential solutions. One way to deal with bit level errors is to add redundancy in the packet so that we can detect such bit errors and discard the packet. Or we can add enough redundancy such that we know how to correct/repair the error. We can use selective retransmission with timeout to recover the lost packets. If each packet received is acknowledged, sender can retransmit a packet if the acknowledgement </a:t>
            </a:r>
            <a:r>
              <a:rPr lang="en-US" dirty="0" err="1">
                <a:latin typeface="Times New Roman" charset="0"/>
              </a:rPr>
              <a:t>doesn</a:t>
            </a:r>
            <a:r>
              <a:rPr lang="ja-JP" altLang="en-US" dirty="0">
                <a:latin typeface="Times New Roman" charset="0"/>
              </a:rPr>
              <a:t>’</a:t>
            </a:r>
            <a:r>
              <a:rPr lang="en-US" dirty="0">
                <a:latin typeface="Times New Roman" charset="0"/>
              </a:rPr>
              <a:t>t reach within the timeout period. To deal with out of order delivery, we can assign each packet a sequence number and buffer the packets reached out of order at the receiver and reorder them at the receiver. A router can send are you alive packets to its neighbors periodically to confirm that the link and the node are up. If it </a:t>
            </a:r>
            <a:r>
              <a:rPr lang="en-US" dirty="0" err="1">
                <a:latin typeface="Times New Roman" charset="0"/>
              </a:rPr>
              <a:t>doesn</a:t>
            </a:r>
            <a:r>
              <a:rPr lang="ja-JP" altLang="en-US" dirty="0">
                <a:latin typeface="Times New Roman" charset="0"/>
              </a:rPr>
              <a:t>’</a:t>
            </a:r>
            <a:r>
              <a:rPr lang="en-US" dirty="0">
                <a:latin typeface="Times New Roman" charset="0"/>
              </a:rPr>
              <a:t>t get a response, it can declare them down and reset the routing tables such that failed links and nodes are avoided. </a:t>
            </a:r>
          </a:p>
          <a:p>
            <a:endParaRPr lang="en-US" dirty="0">
              <a:latin typeface="Times New Roman" charset="0"/>
            </a:endParaRPr>
          </a:p>
          <a:p>
            <a:r>
              <a:rPr lang="en-US" dirty="0">
                <a:latin typeface="Times New Roman" charset="0"/>
              </a:rPr>
              <a:t>These are not the only problems. This is just a small representative list of problems. The basic goal of networking software is to fill the gap between expectations of applications and the capabilities of the underlying technology. For example, if applications expect a reliable transmission and underlying channel is noisy, it</a:t>
            </a:r>
            <a:r>
              <a:rPr lang="ja-JP" altLang="en-US" dirty="0">
                <a:latin typeface="Times New Roman" charset="0"/>
              </a:rPr>
              <a:t>’</a:t>
            </a:r>
            <a:r>
              <a:rPr lang="en-US" dirty="0">
                <a:latin typeface="Times New Roman" charset="0"/>
              </a:rPr>
              <a:t>s the job of networking software to add error correction bits or error detection bits with retransmission. The networking software that addresses these problems is generally designed in a modular way to make the complexity manageable.</a:t>
            </a:r>
          </a:p>
          <a:p>
            <a:endParaRPr lang="en-US" dirty="0">
              <a:latin typeface="Times New Roman"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Arial" charset="0"/>
              </a:defRPr>
            </a:lvl1pPr>
            <a:lvl2pPr marL="742950" indent="-285750" eaLnBrk="0" hangingPunct="0">
              <a:defRPr sz="2400" b="1">
                <a:solidFill>
                  <a:schemeClr val="tx1"/>
                </a:solidFill>
                <a:latin typeface="Times New Roman" charset="0"/>
                <a:ea typeface="Arial" charset="0"/>
                <a:cs typeface="Arial" charset="0"/>
              </a:defRPr>
            </a:lvl2pPr>
            <a:lvl3pPr marL="1143000" indent="-228600" eaLnBrk="0" hangingPunct="0">
              <a:defRPr sz="2400" b="1">
                <a:solidFill>
                  <a:schemeClr val="tx1"/>
                </a:solidFill>
                <a:latin typeface="Times New Roman" charset="0"/>
                <a:ea typeface="Arial" charset="0"/>
                <a:cs typeface="Arial" charset="0"/>
              </a:defRPr>
            </a:lvl3pPr>
            <a:lvl4pPr marL="1600200" indent="-228600" eaLnBrk="0" hangingPunct="0">
              <a:defRPr sz="2400" b="1">
                <a:solidFill>
                  <a:schemeClr val="tx1"/>
                </a:solidFill>
                <a:latin typeface="Times New Roman" charset="0"/>
                <a:ea typeface="Arial" charset="0"/>
                <a:cs typeface="Arial" charset="0"/>
              </a:defRPr>
            </a:lvl4pPr>
            <a:lvl5pPr marL="2057400" indent="-228600" eaLnBrk="0" hangingPunct="0">
              <a:defRPr sz="2400" b="1">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sz="2400" b="1">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sz="2400" b="1">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sz="2400" b="1">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sz="2400" b="1">
                <a:solidFill>
                  <a:schemeClr val="tx1"/>
                </a:solidFill>
                <a:latin typeface="Times New Roman" charset="0"/>
                <a:ea typeface="Arial" charset="0"/>
                <a:cs typeface="Arial" charset="0"/>
              </a:defRPr>
            </a:lvl9pPr>
          </a:lstStyle>
          <a:p>
            <a:fld id="{DBB1A3C4-8B2F-4445-9388-FED2471465AA}" type="slidenum">
              <a:rPr lang="en-US" sz="1300" b="0"/>
              <a:pPr/>
              <a:t>23</a:t>
            </a:fld>
            <a:endParaRPr lang="en-US" sz="1300" b="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283" tIns="47641" rIns="95283" bIns="47641"/>
          <a:lstStyle/>
          <a:p>
            <a:r>
              <a:rPr lang="en-US" dirty="0">
                <a:latin typeface="Times New Roman" charset="0"/>
              </a:rPr>
              <a:t>What are the fundamental problems in networking. There are many things that can go wrong.</a:t>
            </a:r>
          </a:p>
          <a:p>
            <a:endParaRPr lang="en-US" dirty="0">
              <a:latin typeface="Times New Roman" charset="0"/>
            </a:endParaRPr>
          </a:p>
          <a:p>
            <a:r>
              <a:rPr lang="en-US" dirty="0">
                <a:latin typeface="Times New Roman" charset="0"/>
              </a:rPr>
              <a:t>Due to noise and interference, it is possible that a bit transmitted as 0 is interpreted as 1 at the receiver. As we discussed earlier, in packet switching it is possible that buffers at a congested link may overflow. This results in packet loss. We will see later that it is not necessary that all the packets to a destination follow the same path. Each packet is routed in isolation and so it possible that two packets take two different paths, experience different delays and reach the destination out of order. How do we deal with link and node failures. The cable may get cut. This is not as unusual as it seems. The systems may crash.</a:t>
            </a:r>
          </a:p>
          <a:p>
            <a:endParaRPr lang="en-US" dirty="0">
              <a:latin typeface="Times New Roman" charset="0"/>
            </a:endParaRPr>
          </a:p>
          <a:p>
            <a:r>
              <a:rPr lang="en-US" dirty="0">
                <a:latin typeface="Times New Roman" charset="0"/>
              </a:rPr>
              <a:t>So what can be done. Lets look some potential solutions. One way to deal with bit level errors is to add redundancy in the packet so that we can detect such bit errors and discard the packet. Or we can add enough redundancy such that we know how to correct/repair the error. We can use selective retransmission with timeout to recover the lost packets. If each packet received is acknowledged, sender can retransmit a packet if the acknowledgement </a:t>
            </a:r>
            <a:r>
              <a:rPr lang="en-US" dirty="0" err="1">
                <a:latin typeface="Times New Roman" charset="0"/>
              </a:rPr>
              <a:t>doesn</a:t>
            </a:r>
            <a:r>
              <a:rPr lang="ja-JP" altLang="en-US" dirty="0">
                <a:latin typeface="Times New Roman" charset="0"/>
              </a:rPr>
              <a:t>’</a:t>
            </a:r>
            <a:r>
              <a:rPr lang="en-US" dirty="0">
                <a:latin typeface="Times New Roman" charset="0"/>
              </a:rPr>
              <a:t>t reach within the timeout period. To deal with out of order delivery, we can assign each packet a sequence number and buffer the packets reached out of order at the receiver and reorder them at the receiver. A router can send are you alive packets to its neighbors periodically to confirm that the link and the node are up. If it </a:t>
            </a:r>
            <a:r>
              <a:rPr lang="en-US" dirty="0" err="1">
                <a:latin typeface="Times New Roman" charset="0"/>
              </a:rPr>
              <a:t>doesn</a:t>
            </a:r>
            <a:r>
              <a:rPr lang="ja-JP" altLang="en-US" dirty="0">
                <a:latin typeface="Times New Roman" charset="0"/>
              </a:rPr>
              <a:t>’</a:t>
            </a:r>
            <a:r>
              <a:rPr lang="en-US" dirty="0">
                <a:latin typeface="Times New Roman" charset="0"/>
              </a:rPr>
              <a:t>t get a response, it can declare them down and reset the routing tables such that failed links and nodes are avoided. </a:t>
            </a:r>
          </a:p>
          <a:p>
            <a:endParaRPr lang="en-US" dirty="0">
              <a:latin typeface="Times New Roman" charset="0"/>
            </a:endParaRPr>
          </a:p>
          <a:p>
            <a:r>
              <a:rPr lang="en-US" dirty="0">
                <a:latin typeface="Times New Roman" charset="0"/>
              </a:rPr>
              <a:t>These are not the only problems. This is just a small representative list of problems. The basic goal of networking software is to fill the gap between expectations of applications and the capabilities of the underlying technology. For example, if applications expect a reliable transmission and underlying channel is noisy, it</a:t>
            </a:r>
            <a:r>
              <a:rPr lang="ja-JP" altLang="en-US" dirty="0">
                <a:latin typeface="Times New Roman" charset="0"/>
              </a:rPr>
              <a:t>’</a:t>
            </a:r>
            <a:r>
              <a:rPr lang="en-US" dirty="0">
                <a:latin typeface="Times New Roman" charset="0"/>
              </a:rPr>
              <a:t>s the job of networking software to add error correction bits or error detection bits with retransmission. The networking software that addresses these problems is generally designed in a modular way to make the complexity manageable.</a:t>
            </a:r>
          </a:p>
          <a:p>
            <a:endParaRPr lang="en-US" dirty="0">
              <a:latin typeface="Times New Roman"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Arial" charset="0"/>
              </a:defRPr>
            </a:lvl1pPr>
            <a:lvl2pPr marL="742950" indent="-285750" eaLnBrk="0" hangingPunct="0">
              <a:defRPr sz="2400" b="1">
                <a:solidFill>
                  <a:schemeClr val="tx1"/>
                </a:solidFill>
                <a:latin typeface="Times New Roman" charset="0"/>
                <a:ea typeface="Arial" charset="0"/>
                <a:cs typeface="Arial" charset="0"/>
              </a:defRPr>
            </a:lvl2pPr>
            <a:lvl3pPr marL="1143000" indent="-228600" eaLnBrk="0" hangingPunct="0">
              <a:defRPr sz="2400" b="1">
                <a:solidFill>
                  <a:schemeClr val="tx1"/>
                </a:solidFill>
                <a:latin typeface="Times New Roman" charset="0"/>
                <a:ea typeface="Arial" charset="0"/>
                <a:cs typeface="Arial" charset="0"/>
              </a:defRPr>
            </a:lvl3pPr>
            <a:lvl4pPr marL="1600200" indent="-228600" eaLnBrk="0" hangingPunct="0">
              <a:defRPr sz="2400" b="1">
                <a:solidFill>
                  <a:schemeClr val="tx1"/>
                </a:solidFill>
                <a:latin typeface="Times New Roman" charset="0"/>
                <a:ea typeface="Arial" charset="0"/>
                <a:cs typeface="Arial" charset="0"/>
              </a:defRPr>
            </a:lvl4pPr>
            <a:lvl5pPr marL="2057400" indent="-228600" eaLnBrk="0" hangingPunct="0">
              <a:defRPr sz="2400" b="1">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sz="2400" b="1">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sz="2400" b="1">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sz="2400" b="1">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sz="2400" b="1">
                <a:solidFill>
                  <a:schemeClr val="tx1"/>
                </a:solidFill>
                <a:latin typeface="Times New Roman" charset="0"/>
                <a:ea typeface="Arial" charset="0"/>
                <a:cs typeface="Arial" charset="0"/>
              </a:defRPr>
            </a:lvl9pPr>
          </a:lstStyle>
          <a:p>
            <a:fld id="{F7B5A6CA-87D1-FB42-AD55-B8ECC32A369A}" type="slidenum">
              <a:rPr lang="en-US" sz="1300" b="0"/>
              <a:pPr/>
              <a:t>24</a:t>
            </a:fld>
            <a:endParaRPr lang="en-US" sz="1300" b="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283" tIns="47641" rIns="95283" bIns="47641"/>
          <a:lstStyle/>
          <a:p>
            <a:r>
              <a:rPr lang="en-US">
                <a:latin typeface="Times New Roman" charset="0"/>
              </a:rPr>
              <a:t>Protocol is a common term you hear while talking about networks. Protocol is simply the rules by which two peer entities communicate with each other. Protocol defines the syntax of a message, semantics of messages, and actions to be taken upon receipt of a message. In other words, protocols define the format and meaning of the messages exchanged.</a:t>
            </a:r>
          </a:p>
          <a:p>
            <a:endParaRPr lang="en-US">
              <a:latin typeface="Times New Roman" charset="0"/>
            </a:endParaRPr>
          </a:p>
          <a:p>
            <a:r>
              <a:rPr lang="en-US">
                <a:latin typeface="Times New Roman" charset="0"/>
              </a:rPr>
              <a:t>Protocols are common in everyday life. For example, traffic control. We know what the meaning of a signal and what action to take when you see a signal. Similarly round table discussion, question and answer session in the class etc.</a:t>
            </a:r>
          </a:p>
          <a:p>
            <a:endParaRPr lang="en-US">
              <a:latin typeface="Times New Roman" charset="0"/>
            </a:endParaRPr>
          </a:p>
          <a:p>
            <a:r>
              <a:rPr lang="en-US">
                <a:latin typeface="Times New Roman" charset="0"/>
              </a:rPr>
              <a:t>Traffic control also helps explain why there are so many protocols. You have signal lights, two-way stop, four-way stop, yield. Each of them are ideal for some traffic conditions. When there is lot of traffic, its better to have signals each way getting a time slice. Under light traffic, its better to have four-way stop type coordination.</a:t>
            </a:r>
          </a:p>
          <a:p>
            <a:endParaRPr lang="en-US">
              <a:latin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fld id="{BDBBA09F-4136-1641-BC4D-8DB260A54549}" type="slidenum">
              <a:rPr lang="en-US" sz="1300" b="0"/>
              <a:pPr/>
              <a:t>3</a:t>
            </a:fld>
            <a:endParaRPr lang="en-US" sz="1300" b="0"/>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Arial" charset="0"/>
              </a:defRPr>
            </a:lvl1pPr>
            <a:lvl2pPr marL="742950" indent="-285750" eaLnBrk="0" hangingPunct="0">
              <a:defRPr sz="2400" b="1">
                <a:solidFill>
                  <a:schemeClr val="tx1"/>
                </a:solidFill>
                <a:latin typeface="Times New Roman" charset="0"/>
                <a:ea typeface="Arial" charset="0"/>
                <a:cs typeface="Arial" charset="0"/>
              </a:defRPr>
            </a:lvl2pPr>
            <a:lvl3pPr marL="1143000" indent="-228600" eaLnBrk="0" hangingPunct="0">
              <a:defRPr sz="2400" b="1">
                <a:solidFill>
                  <a:schemeClr val="tx1"/>
                </a:solidFill>
                <a:latin typeface="Times New Roman" charset="0"/>
                <a:ea typeface="Arial" charset="0"/>
                <a:cs typeface="Arial" charset="0"/>
              </a:defRPr>
            </a:lvl3pPr>
            <a:lvl4pPr marL="1600200" indent="-228600" eaLnBrk="0" hangingPunct="0">
              <a:defRPr sz="2400" b="1">
                <a:solidFill>
                  <a:schemeClr val="tx1"/>
                </a:solidFill>
                <a:latin typeface="Times New Roman" charset="0"/>
                <a:ea typeface="Arial" charset="0"/>
                <a:cs typeface="Arial" charset="0"/>
              </a:defRPr>
            </a:lvl4pPr>
            <a:lvl5pPr marL="2057400" indent="-228600" eaLnBrk="0" hangingPunct="0">
              <a:defRPr sz="2400" b="1">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sz="2400" b="1">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sz="2400" b="1">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sz="2400" b="1">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sz="2400" b="1">
                <a:solidFill>
                  <a:schemeClr val="tx1"/>
                </a:solidFill>
                <a:latin typeface="Times New Roman" charset="0"/>
                <a:ea typeface="Arial" charset="0"/>
                <a:cs typeface="Arial" charset="0"/>
              </a:defRPr>
            </a:lvl9pPr>
          </a:lstStyle>
          <a:p>
            <a:fld id="{D529F6E1-BF0F-CA4A-9D89-2200DB72E0D6}" type="slidenum">
              <a:rPr lang="en-US" sz="1300" b="0"/>
              <a:pPr/>
              <a:t>4</a:t>
            </a:fld>
            <a:endParaRPr lang="en-US" sz="1300" b="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charset="0"/>
              </a:rPr>
              <a:t>General purpose computer networks</a:t>
            </a:r>
          </a:p>
          <a:p>
            <a:pPr lvl="1"/>
            <a:r>
              <a:rPr lang="en-US" dirty="0">
                <a:latin typeface="Times New Roman" charset="0"/>
              </a:rPr>
              <a:t>Not specialized networks (e.g., telephone or cable)</a:t>
            </a:r>
          </a:p>
          <a:p>
            <a:r>
              <a:rPr lang="en-US" dirty="0">
                <a:latin typeface="Times New Roman" charset="0"/>
              </a:rPr>
              <a:t>Fundamental principles</a:t>
            </a:r>
          </a:p>
          <a:p>
            <a:pPr lvl="1"/>
            <a:r>
              <a:rPr lang="en-US" dirty="0">
                <a:latin typeface="Times New Roman" charset="0"/>
              </a:rPr>
              <a:t>Not survey of existing protocol standards</a:t>
            </a:r>
          </a:p>
          <a:p>
            <a:r>
              <a:rPr lang="en-US" dirty="0">
                <a:latin typeface="Times New Roman" charset="0"/>
              </a:rPr>
              <a:t>Focus on network software architecture</a:t>
            </a:r>
          </a:p>
          <a:p>
            <a:pPr lvl="1"/>
            <a:r>
              <a:rPr lang="en-US" dirty="0">
                <a:latin typeface="Times New Roman" charset="0"/>
              </a:rPr>
              <a:t>Only discuss some relevant network hardware</a:t>
            </a:r>
          </a:p>
          <a:p>
            <a:r>
              <a:rPr lang="en-US" dirty="0">
                <a:latin typeface="Times New Roman" charset="0"/>
              </a:rPr>
              <a:t>Designing and building network systems</a:t>
            </a:r>
          </a:p>
          <a:p>
            <a:pPr lvl="1"/>
            <a:r>
              <a:rPr lang="en-US" dirty="0">
                <a:latin typeface="Times New Roman" charset="0"/>
              </a:rPr>
              <a:t>Not queuing theory</a:t>
            </a:r>
          </a:p>
          <a:p>
            <a:r>
              <a:rPr lang="en-US" dirty="0">
                <a:latin typeface="Times New Roman" charset="0"/>
              </a:rPr>
              <a:t>Now something about the contents of this course. This course is about general purpose computer networks not specialized networks such as telephone networks or cable networks. Though we can connect to the internet using telephone lines and cable modems, we will be focusing on data networks.</a:t>
            </a:r>
          </a:p>
          <a:p>
            <a:endParaRPr lang="en-US" dirty="0">
              <a:latin typeface="Times New Roman" charset="0"/>
            </a:endParaRPr>
          </a:p>
          <a:p>
            <a:r>
              <a:rPr lang="en-US" dirty="0">
                <a:latin typeface="Times New Roman" charset="0"/>
              </a:rPr>
              <a:t>Computer networking is very complex area. There so many technologies, protocols and abbreviations. In this course, we will be stressing more on fundamental concepts rather than details of existing protocol standards.</a:t>
            </a:r>
          </a:p>
          <a:p>
            <a:endParaRPr lang="en-US" dirty="0">
              <a:latin typeface="Times New Roman" charset="0"/>
            </a:endParaRPr>
          </a:p>
          <a:p>
            <a:r>
              <a:rPr lang="en-US" dirty="0">
                <a:latin typeface="Times New Roman" charset="0"/>
              </a:rPr>
              <a:t>Also our focus is on the software architecture and not on hardware. Particularly for us the specifics physical media are not very important. We are interested only their logical characteristics such as bandwidth, loss rate </a:t>
            </a:r>
            <a:r>
              <a:rPr lang="en-US" dirty="0" err="1">
                <a:latin typeface="Times New Roman" charset="0"/>
              </a:rPr>
              <a:t>etc</a:t>
            </a:r>
            <a:endParaRPr lang="en-US" dirty="0">
              <a:latin typeface="Times New Roman" charset="0"/>
            </a:endParaRPr>
          </a:p>
          <a:p>
            <a:endParaRPr lang="en-US" dirty="0">
              <a:latin typeface="Times New Roman" charset="0"/>
            </a:endParaRPr>
          </a:p>
          <a:p>
            <a:r>
              <a:rPr lang="en-US" dirty="0">
                <a:latin typeface="Times New Roman" charset="0"/>
              </a:rPr>
              <a:t>Finally we discuss how different components of the network system work together and how to design and build such a system. Though queuing theory is very central to any service system such as a network, there are other courses that deal with this subject</a:t>
            </a:r>
          </a:p>
          <a:p>
            <a:endParaRPr lang="en-US" dirty="0">
              <a:latin typeface="Times New Roman" charset="0"/>
            </a:endParaRPr>
          </a:p>
          <a:p>
            <a:endParaRPr lang="en-US" dirty="0">
              <a:latin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Arial" charset="0"/>
              </a:defRPr>
            </a:lvl1pPr>
            <a:lvl2pPr marL="742950" indent="-285750" eaLnBrk="0" hangingPunct="0">
              <a:defRPr sz="2400" b="1">
                <a:solidFill>
                  <a:schemeClr val="tx1"/>
                </a:solidFill>
                <a:latin typeface="Times New Roman" charset="0"/>
                <a:ea typeface="Arial" charset="0"/>
                <a:cs typeface="Arial" charset="0"/>
              </a:defRPr>
            </a:lvl2pPr>
            <a:lvl3pPr marL="1143000" indent="-228600" eaLnBrk="0" hangingPunct="0">
              <a:defRPr sz="2400" b="1">
                <a:solidFill>
                  <a:schemeClr val="tx1"/>
                </a:solidFill>
                <a:latin typeface="Times New Roman" charset="0"/>
                <a:ea typeface="Arial" charset="0"/>
                <a:cs typeface="Arial" charset="0"/>
              </a:defRPr>
            </a:lvl3pPr>
            <a:lvl4pPr marL="1600200" indent="-228600" eaLnBrk="0" hangingPunct="0">
              <a:defRPr sz="2400" b="1">
                <a:solidFill>
                  <a:schemeClr val="tx1"/>
                </a:solidFill>
                <a:latin typeface="Times New Roman" charset="0"/>
                <a:ea typeface="Arial" charset="0"/>
                <a:cs typeface="Arial" charset="0"/>
              </a:defRPr>
            </a:lvl4pPr>
            <a:lvl5pPr marL="2057400" indent="-228600" eaLnBrk="0" hangingPunct="0">
              <a:defRPr sz="2400" b="1">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sz="2400" b="1">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sz="2400" b="1">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sz="2400" b="1">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sz="2400" b="1">
                <a:solidFill>
                  <a:schemeClr val="tx1"/>
                </a:solidFill>
                <a:latin typeface="Times New Roman" charset="0"/>
                <a:ea typeface="Arial" charset="0"/>
                <a:cs typeface="Arial" charset="0"/>
              </a:defRPr>
            </a:lvl9pPr>
          </a:lstStyle>
          <a:p>
            <a:fld id="{7F69989D-F8F9-C244-8E7C-7A3D0F08CDAE}" type="slidenum">
              <a:rPr lang="en-US" sz="1300" b="0"/>
              <a:pPr/>
              <a:t>6</a:t>
            </a:fld>
            <a:endParaRPr lang="en-US" sz="1300" b="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Arial" charset="0"/>
              </a:defRPr>
            </a:lvl1pPr>
            <a:lvl2pPr marL="742950" indent="-285750" eaLnBrk="0" hangingPunct="0">
              <a:defRPr sz="2400" b="1">
                <a:solidFill>
                  <a:schemeClr val="tx1"/>
                </a:solidFill>
                <a:latin typeface="Times New Roman" charset="0"/>
                <a:ea typeface="Arial" charset="0"/>
                <a:cs typeface="Arial" charset="0"/>
              </a:defRPr>
            </a:lvl2pPr>
            <a:lvl3pPr marL="1143000" indent="-228600" eaLnBrk="0" hangingPunct="0">
              <a:defRPr sz="2400" b="1">
                <a:solidFill>
                  <a:schemeClr val="tx1"/>
                </a:solidFill>
                <a:latin typeface="Times New Roman" charset="0"/>
                <a:ea typeface="Arial" charset="0"/>
                <a:cs typeface="Arial" charset="0"/>
              </a:defRPr>
            </a:lvl3pPr>
            <a:lvl4pPr marL="1600200" indent="-228600" eaLnBrk="0" hangingPunct="0">
              <a:defRPr sz="2400" b="1">
                <a:solidFill>
                  <a:schemeClr val="tx1"/>
                </a:solidFill>
                <a:latin typeface="Times New Roman" charset="0"/>
                <a:ea typeface="Arial" charset="0"/>
                <a:cs typeface="Arial" charset="0"/>
              </a:defRPr>
            </a:lvl4pPr>
            <a:lvl5pPr marL="2057400" indent="-228600" eaLnBrk="0" hangingPunct="0">
              <a:defRPr sz="2400" b="1">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sz="2400" b="1">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sz="2400" b="1">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sz="2400" b="1">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sz="2400" b="1">
                <a:solidFill>
                  <a:schemeClr val="tx1"/>
                </a:solidFill>
                <a:latin typeface="Times New Roman" charset="0"/>
                <a:ea typeface="Arial" charset="0"/>
                <a:cs typeface="Arial" charset="0"/>
              </a:defRPr>
            </a:lvl9pPr>
          </a:lstStyle>
          <a:p>
            <a:fld id="{8A5A43D2-6993-224D-8AD7-8FC51C84F605}" type="slidenum">
              <a:rPr lang="en-US" sz="1300" b="0"/>
              <a:pPr/>
              <a:t>7</a:t>
            </a:fld>
            <a:endParaRPr lang="en-US" sz="1300" b="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Arial" charset="0"/>
              </a:defRPr>
            </a:lvl1pPr>
            <a:lvl2pPr marL="742950" indent="-285750" eaLnBrk="0" hangingPunct="0">
              <a:defRPr sz="2400" b="1">
                <a:solidFill>
                  <a:schemeClr val="tx1"/>
                </a:solidFill>
                <a:latin typeface="Times New Roman" charset="0"/>
                <a:ea typeface="Arial" charset="0"/>
                <a:cs typeface="Arial" charset="0"/>
              </a:defRPr>
            </a:lvl2pPr>
            <a:lvl3pPr marL="1143000" indent="-228600" eaLnBrk="0" hangingPunct="0">
              <a:defRPr sz="2400" b="1">
                <a:solidFill>
                  <a:schemeClr val="tx1"/>
                </a:solidFill>
                <a:latin typeface="Times New Roman" charset="0"/>
                <a:ea typeface="Arial" charset="0"/>
                <a:cs typeface="Arial" charset="0"/>
              </a:defRPr>
            </a:lvl3pPr>
            <a:lvl4pPr marL="1600200" indent="-228600" eaLnBrk="0" hangingPunct="0">
              <a:defRPr sz="2400" b="1">
                <a:solidFill>
                  <a:schemeClr val="tx1"/>
                </a:solidFill>
                <a:latin typeface="Times New Roman" charset="0"/>
                <a:ea typeface="Arial" charset="0"/>
                <a:cs typeface="Arial" charset="0"/>
              </a:defRPr>
            </a:lvl4pPr>
            <a:lvl5pPr marL="2057400" indent="-228600" eaLnBrk="0" hangingPunct="0">
              <a:defRPr sz="2400" b="1">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sz="2400" b="1">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sz="2400" b="1">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sz="2400" b="1">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sz="2400" b="1">
                <a:solidFill>
                  <a:schemeClr val="tx1"/>
                </a:solidFill>
                <a:latin typeface="Times New Roman" charset="0"/>
                <a:ea typeface="Arial" charset="0"/>
                <a:cs typeface="Arial" charset="0"/>
              </a:defRPr>
            </a:lvl9pPr>
          </a:lstStyle>
          <a:p>
            <a:fld id="{3EB1A91C-189E-2A42-8F8B-5E5F8A0E913D}" type="slidenum">
              <a:rPr lang="en-US" sz="1300" b="0"/>
              <a:pPr/>
              <a:t>8</a:t>
            </a:fld>
            <a:endParaRPr lang="en-US" sz="1300" b="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Arial" charset="0"/>
              </a:defRPr>
            </a:lvl1pPr>
            <a:lvl2pPr marL="742950" indent="-285750" eaLnBrk="0" hangingPunct="0">
              <a:defRPr sz="2400" b="1">
                <a:solidFill>
                  <a:schemeClr val="tx1"/>
                </a:solidFill>
                <a:latin typeface="Times New Roman" charset="0"/>
                <a:ea typeface="Arial" charset="0"/>
                <a:cs typeface="Arial" charset="0"/>
              </a:defRPr>
            </a:lvl2pPr>
            <a:lvl3pPr marL="1143000" indent="-228600" eaLnBrk="0" hangingPunct="0">
              <a:defRPr sz="2400" b="1">
                <a:solidFill>
                  <a:schemeClr val="tx1"/>
                </a:solidFill>
                <a:latin typeface="Times New Roman" charset="0"/>
                <a:ea typeface="Arial" charset="0"/>
                <a:cs typeface="Arial" charset="0"/>
              </a:defRPr>
            </a:lvl3pPr>
            <a:lvl4pPr marL="1600200" indent="-228600" eaLnBrk="0" hangingPunct="0">
              <a:defRPr sz="2400" b="1">
                <a:solidFill>
                  <a:schemeClr val="tx1"/>
                </a:solidFill>
                <a:latin typeface="Times New Roman" charset="0"/>
                <a:ea typeface="Arial" charset="0"/>
                <a:cs typeface="Arial" charset="0"/>
              </a:defRPr>
            </a:lvl4pPr>
            <a:lvl5pPr marL="2057400" indent="-228600" eaLnBrk="0" hangingPunct="0">
              <a:defRPr sz="2400" b="1">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sz="2400" b="1">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sz="2400" b="1">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sz="2400" b="1">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sz="2400" b="1">
                <a:solidFill>
                  <a:schemeClr val="tx1"/>
                </a:solidFill>
                <a:latin typeface="Times New Roman" charset="0"/>
                <a:ea typeface="Arial" charset="0"/>
                <a:cs typeface="Arial" charset="0"/>
              </a:defRPr>
            </a:lvl9pPr>
          </a:lstStyle>
          <a:p>
            <a:fld id="{46CF1879-5663-DA41-B02E-284AB350D713}" type="slidenum">
              <a:rPr lang="en-US" sz="1300" b="0"/>
              <a:pPr/>
              <a:t>11</a:t>
            </a:fld>
            <a:endParaRPr lang="en-US" sz="1300" b="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Arial" charset="0"/>
              </a:defRPr>
            </a:lvl1pPr>
            <a:lvl2pPr marL="742950" indent="-285750" eaLnBrk="0" hangingPunct="0">
              <a:defRPr sz="2400" b="1">
                <a:solidFill>
                  <a:schemeClr val="tx1"/>
                </a:solidFill>
                <a:latin typeface="Times New Roman" charset="0"/>
                <a:ea typeface="Arial" charset="0"/>
                <a:cs typeface="Arial" charset="0"/>
              </a:defRPr>
            </a:lvl2pPr>
            <a:lvl3pPr marL="1143000" indent="-228600" eaLnBrk="0" hangingPunct="0">
              <a:defRPr sz="2400" b="1">
                <a:solidFill>
                  <a:schemeClr val="tx1"/>
                </a:solidFill>
                <a:latin typeface="Times New Roman" charset="0"/>
                <a:ea typeface="Arial" charset="0"/>
                <a:cs typeface="Arial" charset="0"/>
              </a:defRPr>
            </a:lvl3pPr>
            <a:lvl4pPr marL="1600200" indent="-228600" eaLnBrk="0" hangingPunct="0">
              <a:defRPr sz="2400" b="1">
                <a:solidFill>
                  <a:schemeClr val="tx1"/>
                </a:solidFill>
                <a:latin typeface="Times New Roman" charset="0"/>
                <a:ea typeface="Arial" charset="0"/>
                <a:cs typeface="Arial" charset="0"/>
              </a:defRPr>
            </a:lvl4pPr>
            <a:lvl5pPr marL="2057400" indent="-228600" eaLnBrk="0" hangingPunct="0">
              <a:defRPr sz="2400" b="1">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sz="2400" b="1">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sz="2400" b="1">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sz="2400" b="1">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sz="2400" b="1">
                <a:solidFill>
                  <a:schemeClr val="tx1"/>
                </a:solidFill>
                <a:latin typeface="Times New Roman" charset="0"/>
                <a:ea typeface="Arial" charset="0"/>
                <a:cs typeface="Arial" charset="0"/>
              </a:defRPr>
            </a:lvl9pPr>
          </a:lstStyle>
          <a:p>
            <a:fld id="{FB638523-7E74-8241-8D2E-896988DD03F5}" type="slidenum">
              <a:rPr lang="en-US" sz="1300" b="0"/>
              <a:pPr/>
              <a:t>13</a:t>
            </a:fld>
            <a:endParaRPr lang="en-US" sz="1300" b="0"/>
          </a:p>
        </p:txBody>
      </p:sp>
      <p:sp>
        <p:nvSpPr>
          <p:cNvPr id="34819" name="Rectangle 2"/>
          <p:cNvSpPr>
            <a:spLocks noGrp="1" noRot="1" noChangeAspect="1" noChangeArrowheads="1" noTextEdit="1"/>
          </p:cNvSpPr>
          <p:nvPr>
            <p:ph type="sldImg"/>
          </p:nvPr>
        </p:nvSpPr>
        <p:spPr>
          <a:xfrm>
            <a:off x="1258888" y="722313"/>
            <a:ext cx="4797425" cy="3598862"/>
          </a:xfrm>
          <a:ln/>
        </p:spPr>
      </p:sp>
      <p:sp>
        <p:nvSpPr>
          <p:cNvPr id="34820" name="Rectangle 3"/>
          <p:cNvSpPr>
            <a:spLocks noGrp="1" noChangeArrowheads="1"/>
          </p:cNvSpPr>
          <p:nvPr>
            <p:ph type="body" idx="1"/>
          </p:nvPr>
        </p:nvSpPr>
        <p:spPr>
          <a:xfrm>
            <a:off x="976313" y="4560888"/>
            <a:ext cx="5362575" cy="4318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charset="0"/>
              </a:rPr>
              <a:t>Please take a note of the class website. All the class information is available on this web site. We will be posting Week notes on the web at least a day before the class. We plan to minimize the amount of material handed out in the class. So please check the web site and print the relevant material before coming to the class.</a:t>
            </a:r>
          </a:p>
          <a:p>
            <a:endParaRPr lang="en-US">
              <a:latin typeface="Times New Roman" charset="0"/>
            </a:endParaRPr>
          </a:p>
          <a:p>
            <a:endParaRPr lang="en-US">
              <a:latin typeface="Times New Roman" charset="0"/>
            </a:endParaRPr>
          </a:p>
          <a:p>
            <a:r>
              <a:rPr lang="en-US">
                <a:latin typeface="Times New Roman" charset="0"/>
              </a:rPr>
              <a:t>Also there is an announcements section where we will post all the notices. Things like availability of new material on the site. Please check the web page periodically.</a:t>
            </a:r>
          </a:p>
          <a:p>
            <a:endParaRPr lang="en-US">
              <a:latin typeface="Times New Roman"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Arial" charset="0"/>
              </a:defRPr>
            </a:lvl1pPr>
            <a:lvl2pPr marL="742950" indent="-285750" eaLnBrk="0" hangingPunct="0">
              <a:defRPr sz="2400" b="1">
                <a:solidFill>
                  <a:schemeClr val="tx1"/>
                </a:solidFill>
                <a:latin typeface="Times New Roman" charset="0"/>
                <a:ea typeface="Arial" charset="0"/>
                <a:cs typeface="Arial" charset="0"/>
              </a:defRPr>
            </a:lvl2pPr>
            <a:lvl3pPr marL="1143000" indent="-228600" eaLnBrk="0" hangingPunct="0">
              <a:defRPr sz="2400" b="1">
                <a:solidFill>
                  <a:schemeClr val="tx1"/>
                </a:solidFill>
                <a:latin typeface="Times New Roman" charset="0"/>
                <a:ea typeface="Arial" charset="0"/>
                <a:cs typeface="Arial" charset="0"/>
              </a:defRPr>
            </a:lvl3pPr>
            <a:lvl4pPr marL="1600200" indent="-228600" eaLnBrk="0" hangingPunct="0">
              <a:defRPr sz="2400" b="1">
                <a:solidFill>
                  <a:schemeClr val="tx1"/>
                </a:solidFill>
                <a:latin typeface="Times New Roman" charset="0"/>
                <a:ea typeface="Arial" charset="0"/>
                <a:cs typeface="Arial" charset="0"/>
              </a:defRPr>
            </a:lvl4pPr>
            <a:lvl5pPr marL="2057400" indent="-228600" eaLnBrk="0" hangingPunct="0">
              <a:defRPr sz="2400" b="1">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sz="2400" b="1">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sz="2400" b="1">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sz="2400" b="1">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sz="2400" b="1">
                <a:solidFill>
                  <a:schemeClr val="tx1"/>
                </a:solidFill>
                <a:latin typeface="Times New Roman" charset="0"/>
                <a:ea typeface="Arial" charset="0"/>
                <a:cs typeface="Arial" charset="0"/>
              </a:defRPr>
            </a:lvl9pPr>
          </a:lstStyle>
          <a:p>
            <a:fld id="{E4867D58-6709-E545-A18C-01732EADDA22}" type="slidenum">
              <a:rPr lang="en-US" sz="1300" b="0"/>
              <a:pPr/>
              <a:t>15</a:t>
            </a:fld>
            <a:endParaRPr lang="en-US" sz="1300" b="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6"/>
          <p:cNvSpPr>
            <a:spLocks noGrp="1" noChangeArrowheads="1"/>
          </p:cNvSpPr>
          <p:nvPr>
            <p:ph type="sldNum" sz="quarter" idx="11"/>
          </p:nvPr>
        </p:nvSpPr>
        <p:spPr>
          <a:ln/>
        </p:spPr>
        <p:txBody>
          <a:bodyPr/>
          <a:lstStyle>
            <a:lvl1pPr>
              <a:defRPr/>
            </a:lvl1pPr>
          </a:lstStyle>
          <a:p>
            <a:r>
              <a:rPr lang="en-US"/>
              <a:t>1-</a:t>
            </a:r>
            <a:fld id="{35B7CC21-A707-434A-A9A3-36C6DC41937E}" type="slidenum">
              <a:rPr lang="en-US"/>
              <a:pPr/>
              <a:t>‹#›</a:t>
            </a:fld>
            <a:endParaRPr lang="en-US"/>
          </a:p>
        </p:txBody>
      </p:sp>
    </p:spTree>
    <p:extLst>
      <p:ext uri="{BB962C8B-B14F-4D97-AF65-F5344CB8AC3E}">
        <p14:creationId xmlns:p14="http://schemas.microsoft.com/office/powerpoint/2010/main" val="3330205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6"/>
          <p:cNvSpPr>
            <a:spLocks noGrp="1" noChangeArrowheads="1"/>
          </p:cNvSpPr>
          <p:nvPr>
            <p:ph type="sldNum" sz="quarter" idx="11"/>
          </p:nvPr>
        </p:nvSpPr>
        <p:spPr>
          <a:ln/>
        </p:spPr>
        <p:txBody>
          <a:bodyPr/>
          <a:lstStyle>
            <a:lvl1pPr>
              <a:defRPr/>
            </a:lvl1pPr>
          </a:lstStyle>
          <a:p>
            <a:r>
              <a:rPr lang="en-US"/>
              <a:t>1-</a:t>
            </a:r>
            <a:fld id="{3A21604A-5B7F-4346-BB97-A124C1205BBA}" type="slidenum">
              <a:rPr lang="en-US"/>
              <a:pPr/>
              <a:t>‹#›</a:t>
            </a:fld>
            <a:endParaRPr lang="en-US"/>
          </a:p>
        </p:txBody>
      </p:sp>
    </p:spTree>
    <p:extLst>
      <p:ext uri="{BB962C8B-B14F-4D97-AF65-F5344CB8AC3E}">
        <p14:creationId xmlns:p14="http://schemas.microsoft.com/office/powerpoint/2010/main" val="1248941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6"/>
          <p:cNvSpPr>
            <a:spLocks noGrp="1" noChangeArrowheads="1"/>
          </p:cNvSpPr>
          <p:nvPr>
            <p:ph type="sldNum" sz="quarter" idx="11"/>
          </p:nvPr>
        </p:nvSpPr>
        <p:spPr>
          <a:ln/>
        </p:spPr>
        <p:txBody>
          <a:bodyPr/>
          <a:lstStyle>
            <a:lvl1pPr>
              <a:defRPr/>
            </a:lvl1pPr>
          </a:lstStyle>
          <a:p>
            <a:r>
              <a:rPr lang="en-US"/>
              <a:t>1-</a:t>
            </a:r>
            <a:fld id="{4A7A231F-4EB3-8143-861E-FAC0541E233F}" type="slidenum">
              <a:rPr lang="en-US"/>
              <a:pPr/>
              <a:t>‹#›</a:t>
            </a:fld>
            <a:endParaRPr lang="en-US"/>
          </a:p>
        </p:txBody>
      </p:sp>
    </p:spTree>
    <p:extLst>
      <p:ext uri="{BB962C8B-B14F-4D97-AF65-F5344CB8AC3E}">
        <p14:creationId xmlns:p14="http://schemas.microsoft.com/office/powerpoint/2010/main" val="2982855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33400" y="1600200"/>
            <a:ext cx="7772400" cy="4648200"/>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6"/>
          <p:cNvSpPr>
            <a:spLocks noGrp="1" noChangeArrowheads="1"/>
          </p:cNvSpPr>
          <p:nvPr>
            <p:ph type="sldNum" sz="quarter" idx="11"/>
          </p:nvPr>
        </p:nvSpPr>
        <p:spPr>
          <a:ln/>
        </p:spPr>
        <p:txBody>
          <a:bodyPr/>
          <a:lstStyle>
            <a:lvl1pPr>
              <a:defRPr/>
            </a:lvl1pPr>
          </a:lstStyle>
          <a:p>
            <a:r>
              <a:rPr lang="en-US"/>
              <a:t>1-</a:t>
            </a:r>
            <a:fld id="{6545116D-69B7-C54C-9608-F35FDB4E0EEA}" type="slidenum">
              <a:rPr lang="en-US"/>
              <a:pPr/>
              <a:t>‹#›</a:t>
            </a:fld>
            <a:endParaRPr lang="en-US"/>
          </a:p>
        </p:txBody>
      </p:sp>
    </p:spTree>
    <p:extLst>
      <p:ext uri="{BB962C8B-B14F-4D97-AF65-F5344CB8AC3E}">
        <p14:creationId xmlns:p14="http://schemas.microsoft.com/office/powerpoint/2010/main" val="13783091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600200"/>
            <a:ext cx="7772400" cy="2247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33400" y="4000500"/>
            <a:ext cx="7772400" cy="2247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6"/>
          <p:cNvSpPr>
            <a:spLocks noGrp="1" noChangeArrowheads="1"/>
          </p:cNvSpPr>
          <p:nvPr>
            <p:ph type="sldNum" sz="quarter" idx="11"/>
          </p:nvPr>
        </p:nvSpPr>
        <p:spPr>
          <a:ln/>
        </p:spPr>
        <p:txBody>
          <a:bodyPr/>
          <a:lstStyle>
            <a:lvl1pPr>
              <a:defRPr/>
            </a:lvl1pPr>
          </a:lstStyle>
          <a:p>
            <a:r>
              <a:rPr lang="en-US"/>
              <a:t>1-</a:t>
            </a:r>
            <a:fld id="{776B97A9-D4AC-F54B-82E8-D58681824537}" type="slidenum">
              <a:rPr lang="en-US"/>
              <a:pPr/>
              <a:t>‹#›</a:t>
            </a:fld>
            <a:endParaRPr lang="en-US"/>
          </a:p>
        </p:txBody>
      </p:sp>
    </p:spTree>
    <p:extLst>
      <p:ext uri="{BB962C8B-B14F-4D97-AF65-F5344CB8AC3E}">
        <p14:creationId xmlns:p14="http://schemas.microsoft.com/office/powerpoint/2010/main" val="36396344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958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6"/>
          <p:cNvSpPr>
            <a:spLocks noGrp="1" noChangeArrowheads="1"/>
          </p:cNvSpPr>
          <p:nvPr>
            <p:ph type="sldNum" sz="quarter" idx="11"/>
          </p:nvPr>
        </p:nvSpPr>
        <p:spPr>
          <a:ln/>
        </p:spPr>
        <p:txBody>
          <a:bodyPr/>
          <a:lstStyle>
            <a:lvl1pPr>
              <a:defRPr/>
            </a:lvl1pPr>
          </a:lstStyle>
          <a:p>
            <a:r>
              <a:rPr lang="en-US"/>
              <a:t>1-</a:t>
            </a:r>
            <a:fld id="{F109ABCE-D303-564E-93A2-F91F90185473}" type="slidenum">
              <a:rPr lang="en-US"/>
              <a:pPr/>
              <a:t>‹#›</a:t>
            </a:fld>
            <a:endParaRPr lang="en-US"/>
          </a:p>
        </p:txBody>
      </p:sp>
    </p:spTree>
    <p:extLst>
      <p:ext uri="{BB962C8B-B14F-4D97-AF65-F5344CB8AC3E}">
        <p14:creationId xmlns:p14="http://schemas.microsoft.com/office/powerpoint/2010/main" val="1918262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6"/>
          <p:cNvSpPr>
            <a:spLocks noGrp="1" noChangeArrowheads="1"/>
          </p:cNvSpPr>
          <p:nvPr>
            <p:ph type="sldNum" sz="quarter" idx="11"/>
          </p:nvPr>
        </p:nvSpPr>
        <p:spPr>
          <a:ln/>
        </p:spPr>
        <p:txBody>
          <a:bodyPr/>
          <a:lstStyle>
            <a:lvl1pPr>
              <a:defRPr/>
            </a:lvl1pPr>
          </a:lstStyle>
          <a:p>
            <a:r>
              <a:rPr lang="en-US"/>
              <a:t>1-</a:t>
            </a:r>
            <a:fld id="{CB9E5AD0-F7CF-8448-BE8B-E9B8D1CB2079}" type="slidenum">
              <a:rPr lang="en-US"/>
              <a:pPr/>
              <a:t>‹#›</a:t>
            </a:fld>
            <a:endParaRPr lang="en-US"/>
          </a:p>
        </p:txBody>
      </p:sp>
    </p:spTree>
    <p:extLst>
      <p:ext uri="{BB962C8B-B14F-4D97-AF65-F5344CB8AC3E}">
        <p14:creationId xmlns:p14="http://schemas.microsoft.com/office/powerpoint/2010/main" val="3352163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6"/>
          <p:cNvSpPr>
            <a:spLocks noGrp="1" noChangeArrowheads="1"/>
          </p:cNvSpPr>
          <p:nvPr>
            <p:ph type="sldNum" sz="quarter" idx="11"/>
          </p:nvPr>
        </p:nvSpPr>
        <p:spPr>
          <a:ln/>
        </p:spPr>
        <p:txBody>
          <a:bodyPr/>
          <a:lstStyle>
            <a:lvl1pPr>
              <a:defRPr/>
            </a:lvl1pPr>
          </a:lstStyle>
          <a:p>
            <a:r>
              <a:rPr lang="en-US"/>
              <a:t>1-</a:t>
            </a:r>
            <a:fld id="{6475DB88-9B9A-AF4C-BFF2-0A4B8F85AC6F}" type="slidenum">
              <a:rPr lang="en-US"/>
              <a:pPr/>
              <a:t>‹#›</a:t>
            </a:fld>
            <a:endParaRPr lang="en-US"/>
          </a:p>
        </p:txBody>
      </p:sp>
    </p:spTree>
    <p:extLst>
      <p:ext uri="{BB962C8B-B14F-4D97-AF65-F5344CB8AC3E}">
        <p14:creationId xmlns:p14="http://schemas.microsoft.com/office/powerpoint/2010/main" val="1385141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6"/>
          <p:cNvSpPr>
            <a:spLocks noGrp="1" noChangeArrowheads="1"/>
          </p:cNvSpPr>
          <p:nvPr>
            <p:ph type="sldNum" sz="quarter" idx="11"/>
          </p:nvPr>
        </p:nvSpPr>
        <p:spPr>
          <a:ln/>
        </p:spPr>
        <p:txBody>
          <a:bodyPr/>
          <a:lstStyle>
            <a:lvl1pPr>
              <a:defRPr/>
            </a:lvl1pPr>
          </a:lstStyle>
          <a:p>
            <a:r>
              <a:rPr lang="en-US"/>
              <a:t>1-</a:t>
            </a:r>
            <a:fld id="{F36193D2-54A2-B248-AC81-0825C188F9A4}" type="slidenum">
              <a:rPr lang="en-US"/>
              <a:pPr/>
              <a:t>‹#›</a:t>
            </a:fld>
            <a:endParaRPr lang="en-US"/>
          </a:p>
        </p:txBody>
      </p:sp>
    </p:spTree>
    <p:extLst>
      <p:ext uri="{BB962C8B-B14F-4D97-AF65-F5344CB8AC3E}">
        <p14:creationId xmlns:p14="http://schemas.microsoft.com/office/powerpoint/2010/main" val="2009008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en-US"/>
          </a:p>
        </p:txBody>
      </p:sp>
      <p:sp>
        <p:nvSpPr>
          <p:cNvPr id="8" name="Rectangle 6"/>
          <p:cNvSpPr>
            <a:spLocks noGrp="1" noChangeArrowheads="1"/>
          </p:cNvSpPr>
          <p:nvPr>
            <p:ph type="sldNum" sz="quarter" idx="11"/>
          </p:nvPr>
        </p:nvSpPr>
        <p:spPr>
          <a:ln/>
        </p:spPr>
        <p:txBody>
          <a:bodyPr/>
          <a:lstStyle>
            <a:lvl1pPr>
              <a:defRPr/>
            </a:lvl1pPr>
          </a:lstStyle>
          <a:p>
            <a:r>
              <a:rPr lang="en-US"/>
              <a:t>1-</a:t>
            </a:r>
            <a:fld id="{EDC282EB-FB62-B244-9D9D-465AF0507AA2}" type="slidenum">
              <a:rPr lang="en-US"/>
              <a:pPr/>
              <a:t>‹#›</a:t>
            </a:fld>
            <a:endParaRPr lang="en-US"/>
          </a:p>
        </p:txBody>
      </p:sp>
    </p:spTree>
    <p:extLst>
      <p:ext uri="{BB962C8B-B14F-4D97-AF65-F5344CB8AC3E}">
        <p14:creationId xmlns:p14="http://schemas.microsoft.com/office/powerpoint/2010/main" val="2424799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en-US"/>
          </a:p>
        </p:txBody>
      </p:sp>
      <p:sp>
        <p:nvSpPr>
          <p:cNvPr id="4" name="Rectangle 6"/>
          <p:cNvSpPr>
            <a:spLocks noGrp="1" noChangeArrowheads="1"/>
          </p:cNvSpPr>
          <p:nvPr>
            <p:ph type="sldNum" sz="quarter" idx="11"/>
          </p:nvPr>
        </p:nvSpPr>
        <p:spPr>
          <a:ln/>
        </p:spPr>
        <p:txBody>
          <a:bodyPr/>
          <a:lstStyle>
            <a:lvl1pPr>
              <a:defRPr/>
            </a:lvl1pPr>
          </a:lstStyle>
          <a:p>
            <a:r>
              <a:rPr lang="en-US"/>
              <a:t>1-</a:t>
            </a:r>
            <a:fld id="{252A3F3E-EC4F-4F48-8267-64BB3BE34D46}" type="slidenum">
              <a:rPr lang="en-US"/>
              <a:pPr/>
              <a:t>‹#›</a:t>
            </a:fld>
            <a:endParaRPr lang="en-US"/>
          </a:p>
        </p:txBody>
      </p:sp>
    </p:spTree>
    <p:extLst>
      <p:ext uri="{BB962C8B-B14F-4D97-AF65-F5344CB8AC3E}">
        <p14:creationId xmlns:p14="http://schemas.microsoft.com/office/powerpoint/2010/main" val="1054400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p>
        </p:txBody>
      </p:sp>
      <p:sp>
        <p:nvSpPr>
          <p:cNvPr id="3" name="Rectangle 6"/>
          <p:cNvSpPr>
            <a:spLocks noGrp="1" noChangeArrowheads="1"/>
          </p:cNvSpPr>
          <p:nvPr>
            <p:ph type="sldNum" sz="quarter" idx="11"/>
          </p:nvPr>
        </p:nvSpPr>
        <p:spPr>
          <a:ln/>
        </p:spPr>
        <p:txBody>
          <a:bodyPr/>
          <a:lstStyle>
            <a:lvl1pPr>
              <a:defRPr/>
            </a:lvl1pPr>
          </a:lstStyle>
          <a:p>
            <a:r>
              <a:rPr lang="en-US"/>
              <a:t>1-</a:t>
            </a:r>
            <a:fld id="{CD4935D4-7F1B-A741-8725-9022150CAD3E}" type="slidenum">
              <a:rPr lang="en-US"/>
              <a:pPr/>
              <a:t>‹#›</a:t>
            </a:fld>
            <a:endParaRPr lang="en-US"/>
          </a:p>
        </p:txBody>
      </p:sp>
    </p:spTree>
    <p:extLst>
      <p:ext uri="{BB962C8B-B14F-4D97-AF65-F5344CB8AC3E}">
        <p14:creationId xmlns:p14="http://schemas.microsoft.com/office/powerpoint/2010/main" val="2179056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6"/>
          <p:cNvSpPr>
            <a:spLocks noGrp="1" noChangeArrowheads="1"/>
          </p:cNvSpPr>
          <p:nvPr>
            <p:ph type="sldNum" sz="quarter" idx="11"/>
          </p:nvPr>
        </p:nvSpPr>
        <p:spPr>
          <a:ln/>
        </p:spPr>
        <p:txBody>
          <a:bodyPr/>
          <a:lstStyle>
            <a:lvl1pPr>
              <a:defRPr/>
            </a:lvl1pPr>
          </a:lstStyle>
          <a:p>
            <a:r>
              <a:rPr lang="en-US"/>
              <a:t>1-</a:t>
            </a:r>
            <a:fld id="{A03E3890-ECE6-8B40-999B-90BEA5731A15}" type="slidenum">
              <a:rPr lang="en-US"/>
              <a:pPr/>
              <a:t>‹#›</a:t>
            </a:fld>
            <a:endParaRPr lang="en-US"/>
          </a:p>
        </p:txBody>
      </p:sp>
    </p:spTree>
    <p:extLst>
      <p:ext uri="{BB962C8B-B14F-4D97-AF65-F5344CB8AC3E}">
        <p14:creationId xmlns:p14="http://schemas.microsoft.com/office/powerpoint/2010/main" val="3657909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6"/>
          <p:cNvSpPr>
            <a:spLocks noGrp="1" noChangeArrowheads="1"/>
          </p:cNvSpPr>
          <p:nvPr>
            <p:ph type="sldNum" sz="quarter" idx="11"/>
          </p:nvPr>
        </p:nvSpPr>
        <p:spPr>
          <a:ln/>
        </p:spPr>
        <p:txBody>
          <a:bodyPr/>
          <a:lstStyle>
            <a:lvl1pPr>
              <a:defRPr/>
            </a:lvl1pPr>
          </a:lstStyle>
          <a:p>
            <a:r>
              <a:rPr lang="en-US"/>
              <a:t>1-</a:t>
            </a:r>
            <a:fld id="{C727DD5D-AFF2-2243-AA6E-DA3CE0A9EF1B}" type="slidenum">
              <a:rPr lang="en-US"/>
              <a:pPr/>
              <a:t>‹#›</a:t>
            </a:fld>
            <a:endParaRPr lang="en-US"/>
          </a:p>
        </p:txBody>
      </p:sp>
    </p:spTree>
    <p:extLst>
      <p:ext uri="{BB962C8B-B14F-4D97-AF65-F5344CB8AC3E}">
        <p14:creationId xmlns:p14="http://schemas.microsoft.com/office/powerpoint/2010/main" val="262563655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5060"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b="0"/>
            </a:lvl1pPr>
          </a:lstStyle>
          <a:p>
            <a:endParaRPr lang="en-US"/>
          </a:p>
        </p:txBody>
      </p:sp>
      <p:sp>
        <p:nvSpPr>
          <p:cNvPr id="45062" name="Rectangle 6"/>
          <p:cNvSpPr>
            <a:spLocks noGrp="1" noChangeArrowheads="1"/>
          </p:cNvSpPr>
          <p:nvPr>
            <p:ph type="sldNum" sz="quarter" idx="4"/>
          </p:nvPr>
        </p:nvSpPr>
        <p:spPr bwMode="auto">
          <a:xfrm>
            <a:off x="8305800" y="6400800"/>
            <a:ext cx="6254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b="0"/>
            </a:lvl1pPr>
          </a:lstStyle>
          <a:p>
            <a:r>
              <a:rPr lang="en-US"/>
              <a:t>1-</a:t>
            </a:r>
            <a:fld id="{CC715020-3BAA-8F49-85BF-0308845A3594}"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Lst>
  <p:hf hdr="0" ftr="0" dt="0"/>
  <p:txStyles>
    <p:titleStyle>
      <a:lvl1pPr algn="l" rtl="0" eaLnBrk="0" fontAlgn="base" hangingPunct="0">
        <a:spcBef>
          <a:spcPct val="0"/>
        </a:spcBef>
        <a:spcAft>
          <a:spcPct val="0"/>
        </a:spcAft>
        <a:defRPr sz="4000">
          <a:solidFill>
            <a:schemeClr val="accent2"/>
          </a:solidFill>
          <a:latin typeface="+mj-lt"/>
          <a:ea typeface="ＭＳ Ｐゴシック" charset="0"/>
          <a:cs typeface="+mj-cs"/>
        </a:defRPr>
      </a:lvl1pPr>
      <a:lvl2pPr algn="l" rtl="0" eaLnBrk="0" fontAlgn="base" hangingPunct="0">
        <a:spcBef>
          <a:spcPct val="0"/>
        </a:spcBef>
        <a:spcAft>
          <a:spcPct val="0"/>
        </a:spcAft>
        <a:defRPr sz="4000">
          <a:solidFill>
            <a:schemeClr val="accent2"/>
          </a:solidFill>
          <a:latin typeface="Comic Sans MS" pitchFamily="66" charset="0"/>
          <a:ea typeface="ＭＳ Ｐゴシック" charset="0"/>
        </a:defRPr>
      </a:lvl2pPr>
      <a:lvl3pPr algn="l" rtl="0" eaLnBrk="0" fontAlgn="base" hangingPunct="0">
        <a:spcBef>
          <a:spcPct val="0"/>
        </a:spcBef>
        <a:spcAft>
          <a:spcPct val="0"/>
        </a:spcAft>
        <a:defRPr sz="4000">
          <a:solidFill>
            <a:schemeClr val="accent2"/>
          </a:solidFill>
          <a:latin typeface="Comic Sans MS" pitchFamily="66" charset="0"/>
          <a:ea typeface="ＭＳ Ｐゴシック" charset="0"/>
        </a:defRPr>
      </a:lvl3pPr>
      <a:lvl4pPr algn="l" rtl="0" eaLnBrk="0" fontAlgn="base" hangingPunct="0">
        <a:spcBef>
          <a:spcPct val="0"/>
        </a:spcBef>
        <a:spcAft>
          <a:spcPct val="0"/>
        </a:spcAft>
        <a:defRPr sz="4000">
          <a:solidFill>
            <a:schemeClr val="accent2"/>
          </a:solidFill>
          <a:latin typeface="Comic Sans MS" pitchFamily="66" charset="0"/>
          <a:ea typeface="ＭＳ Ｐゴシック" charset="0"/>
        </a:defRPr>
      </a:lvl4pPr>
      <a:lvl5pPr algn="l" rtl="0" eaLnBrk="0" fontAlgn="base" hangingPunct="0">
        <a:spcBef>
          <a:spcPct val="0"/>
        </a:spcBef>
        <a:spcAft>
          <a:spcPct val="0"/>
        </a:spcAft>
        <a:defRPr sz="4000">
          <a:solidFill>
            <a:schemeClr val="accent2"/>
          </a:solidFill>
          <a:latin typeface="Comic Sans MS" pitchFamily="66" charset="0"/>
          <a:ea typeface="ＭＳ Ｐゴシック" charset="0"/>
        </a:defRPr>
      </a:lvl5pPr>
      <a:lvl6pPr marL="457200" algn="l" rtl="0" eaLnBrk="0" fontAlgn="base" hangingPunct="0">
        <a:spcBef>
          <a:spcPct val="0"/>
        </a:spcBef>
        <a:spcAft>
          <a:spcPct val="0"/>
        </a:spcAft>
        <a:defRPr sz="4000">
          <a:solidFill>
            <a:schemeClr val="accent2"/>
          </a:solidFill>
          <a:latin typeface="Comic Sans MS" pitchFamily="66" charset="0"/>
        </a:defRPr>
      </a:lvl6pPr>
      <a:lvl7pPr marL="914400" algn="l" rtl="0" eaLnBrk="0" fontAlgn="base" hangingPunct="0">
        <a:spcBef>
          <a:spcPct val="0"/>
        </a:spcBef>
        <a:spcAft>
          <a:spcPct val="0"/>
        </a:spcAft>
        <a:defRPr sz="4000">
          <a:solidFill>
            <a:schemeClr val="accent2"/>
          </a:solidFill>
          <a:latin typeface="Comic Sans MS" pitchFamily="66" charset="0"/>
        </a:defRPr>
      </a:lvl7pPr>
      <a:lvl8pPr marL="1371600" algn="l" rtl="0" eaLnBrk="0" fontAlgn="base" hangingPunct="0">
        <a:spcBef>
          <a:spcPct val="0"/>
        </a:spcBef>
        <a:spcAft>
          <a:spcPct val="0"/>
        </a:spcAft>
        <a:defRPr sz="4000">
          <a:solidFill>
            <a:schemeClr val="accent2"/>
          </a:solidFill>
          <a:latin typeface="Comic Sans MS" pitchFamily="66" charset="0"/>
        </a:defRPr>
      </a:lvl8pPr>
      <a:lvl9pPr marL="1828800" algn="l" rtl="0" eaLnBrk="0" fontAlgn="base" hangingPunct="0">
        <a:spcBef>
          <a:spcPct val="0"/>
        </a:spcBef>
        <a:spcAft>
          <a:spcPct val="0"/>
        </a:spcAft>
        <a:defRPr sz="4000">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Wingdings" charset="0"/>
        <a:buChar char="q"/>
        <a:defRPr sz="28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Word_Document1.docx"/><Relationship Id="rId4" Type="http://schemas.openxmlformats.org/officeDocument/2006/relationships/image" Target="../media/image1.png"/><Relationship Id="rId1" Type="http://schemas.openxmlformats.org/officeDocument/2006/relationships/vmlDrawing" Target="../drawings/vmlDrawing1.vml"/><Relationship Id="rId2"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ctrTitle"/>
          </p:nvPr>
        </p:nvSpPr>
        <p:spPr>
          <a:xfrm>
            <a:off x="533400" y="3124200"/>
            <a:ext cx="7772400" cy="1524000"/>
          </a:xfrm>
        </p:spPr>
        <p:txBody>
          <a:bodyPr/>
          <a:lstStyle/>
          <a:p>
            <a:pPr algn="ctr"/>
            <a:r>
              <a:rPr lang="en-US" dirty="0" smtClean="0">
                <a:latin typeface="Calibri"/>
                <a:cs typeface="Calibri"/>
              </a:rPr>
              <a:t>CSEE 5110: Network </a:t>
            </a:r>
            <a:r>
              <a:rPr lang="en-US" dirty="0">
                <a:latin typeface="Calibri"/>
                <a:cs typeface="Calibri"/>
              </a:rPr>
              <a:t>Architecture I</a:t>
            </a:r>
          </a:p>
        </p:txBody>
      </p:sp>
      <p:sp>
        <p:nvSpPr>
          <p:cNvPr id="2052" name="Rectangle 3"/>
          <p:cNvSpPr>
            <a:spLocks noGrp="1" noChangeArrowheads="1"/>
          </p:cNvSpPr>
          <p:nvPr>
            <p:ph type="subTitle" idx="1"/>
          </p:nvPr>
        </p:nvSpPr>
        <p:spPr>
          <a:xfrm>
            <a:off x="1371600" y="2286000"/>
            <a:ext cx="6400800" cy="685800"/>
          </a:xfrm>
        </p:spPr>
        <p:txBody>
          <a:bodyPr/>
          <a:lstStyle/>
          <a:p>
            <a:r>
              <a:rPr lang="en-US" sz="4000" dirty="0">
                <a:solidFill>
                  <a:srgbClr val="FF0066"/>
                </a:solidFill>
                <a:latin typeface="Calibri"/>
                <a:cs typeface="Calibri"/>
              </a:rPr>
              <a:t>Welcome to </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r>
              <a:rPr lang="en-US">
                <a:latin typeface="Calibri"/>
                <a:cs typeface="Calibri"/>
              </a:rPr>
              <a:t>Grading Policy </a:t>
            </a:r>
          </a:p>
        </p:txBody>
      </p:sp>
      <p:sp>
        <p:nvSpPr>
          <p:cNvPr id="11268" name="Rectangle 3"/>
          <p:cNvSpPr>
            <a:spLocks noGrp="1" noChangeArrowheads="1"/>
          </p:cNvSpPr>
          <p:nvPr>
            <p:ph type="body" idx="1"/>
          </p:nvPr>
        </p:nvSpPr>
        <p:spPr/>
        <p:txBody>
          <a:bodyPr/>
          <a:lstStyle/>
          <a:p>
            <a:pPr>
              <a:buClr>
                <a:srgbClr val="000099"/>
              </a:buClr>
              <a:buSzPct val="75000"/>
            </a:pPr>
            <a:r>
              <a:rPr lang="en-US" dirty="0">
                <a:latin typeface="Calibri"/>
                <a:cs typeface="Calibri"/>
              </a:rPr>
              <a:t>No late assignment/project </a:t>
            </a:r>
          </a:p>
          <a:p>
            <a:pPr lvl="1">
              <a:buClr>
                <a:srgbClr val="000099"/>
              </a:buClr>
            </a:pPr>
            <a:r>
              <a:rPr lang="en-US" dirty="0">
                <a:solidFill>
                  <a:schemeClr val="accent2"/>
                </a:solidFill>
                <a:latin typeface="Calibri"/>
                <a:cs typeface="Calibri"/>
              </a:rPr>
              <a:t>Please start working on your </a:t>
            </a:r>
            <a:r>
              <a:rPr lang="en-US" dirty="0" err="1">
                <a:solidFill>
                  <a:schemeClr val="accent2"/>
                </a:solidFill>
                <a:latin typeface="Calibri"/>
                <a:cs typeface="Calibri"/>
              </a:rPr>
              <a:t>hw</a:t>
            </a:r>
            <a:r>
              <a:rPr lang="en-US" dirty="0">
                <a:solidFill>
                  <a:schemeClr val="accent2"/>
                </a:solidFill>
                <a:latin typeface="Calibri"/>
                <a:cs typeface="Calibri"/>
              </a:rPr>
              <a:t> assignments/projects early and hand them in on time!</a:t>
            </a:r>
          </a:p>
          <a:p>
            <a:pPr>
              <a:buClr>
                <a:srgbClr val="000099"/>
              </a:buClr>
            </a:pPr>
            <a:r>
              <a:rPr lang="en-US" dirty="0">
                <a:latin typeface="Calibri"/>
                <a:cs typeface="Calibri"/>
              </a:rPr>
              <a:t>Cheat policy</a:t>
            </a:r>
          </a:p>
          <a:p>
            <a:pPr lvl="1">
              <a:buClr>
                <a:srgbClr val="000099"/>
              </a:buClr>
            </a:pPr>
            <a:r>
              <a:rPr lang="en-US" dirty="0">
                <a:latin typeface="Calibri"/>
                <a:cs typeface="Calibri"/>
              </a:rPr>
              <a:t>Absolutely no cheating!!!!!</a:t>
            </a:r>
          </a:p>
          <a:p>
            <a:pPr lvl="1">
              <a:buClr>
                <a:srgbClr val="000099"/>
              </a:buClr>
            </a:pPr>
            <a:r>
              <a:rPr lang="en-US" dirty="0">
                <a:latin typeface="Calibri"/>
                <a:cs typeface="Calibri"/>
              </a:rPr>
              <a:t>0 score, report to </a:t>
            </a:r>
            <a:r>
              <a:rPr lang="en-US" dirty="0" err="1">
                <a:latin typeface="Calibri"/>
                <a:cs typeface="Calibri"/>
              </a:rPr>
              <a:t>dept</a:t>
            </a:r>
            <a:r>
              <a:rPr lang="en-US" dirty="0">
                <a:latin typeface="Calibri"/>
                <a:cs typeface="Calibri"/>
              </a:rPr>
              <a:t>/</a:t>
            </a:r>
            <a:r>
              <a:rPr lang="en-US" dirty="0" err="1">
                <a:latin typeface="Calibri"/>
                <a:cs typeface="Calibri"/>
              </a:rPr>
              <a:t>univ.</a:t>
            </a:r>
            <a:endParaRPr lang="en-US" dirty="0">
              <a:latin typeface="Calibri"/>
              <a:cs typeface="Calibri"/>
            </a:endParaRPr>
          </a:p>
          <a:p>
            <a:pPr>
              <a:buClr>
                <a:srgbClr val="000099"/>
              </a:buClr>
              <a:buSzPct val="75000"/>
            </a:pPr>
            <a:r>
              <a:rPr lang="ja-JP" altLang="en-US" dirty="0">
                <a:latin typeface="Calibri"/>
                <a:cs typeface="Calibri"/>
              </a:rPr>
              <a:t>‘</a:t>
            </a:r>
            <a:r>
              <a:rPr lang="en-US" dirty="0">
                <a:latin typeface="Calibri"/>
                <a:cs typeface="Calibri"/>
              </a:rPr>
              <a:t>I</a:t>
            </a:r>
            <a:r>
              <a:rPr lang="ja-JP" altLang="en-US" dirty="0">
                <a:latin typeface="Calibri"/>
                <a:cs typeface="Calibri"/>
              </a:rPr>
              <a:t>’</a:t>
            </a:r>
            <a:r>
              <a:rPr lang="en-US" dirty="0" err="1">
                <a:latin typeface="Calibri"/>
                <a:cs typeface="Calibri"/>
              </a:rPr>
              <a:t>ncomplete</a:t>
            </a:r>
            <a:r>
              <a:rPr lang="en-US" dirty="0">
                <a:latin typeface="Calibri"/>
                <a:cs typeface="Calibri"/>
              </a:rPr>
              <a:t> grade: not granted, unless </a:t>
            </a:r>
          </a:p>
          <a:p>
            <a:pPr lvl="1">
              <a:buClr>
                <a:srgbClr val="000099"/>
              </a:buClr>
            </a:pPr>
            <a:r>
              <a:rPr lang="en-US" dirty="0">
                <a:latin typeface="Calibri"/>
                <a:cs typeface="Calibri"/>
              </a:rPr>
              <a:t>proof of emergency,  </a:t>
            </a:r>
            <a:r>
              <a:rPr lang="ja-JP" altLang="en-US" dirty="0">
                <a:latin typeface="Calibri"/>
                <a:cs typeface="Calibri"/>
              </a:rPr>
              <a:t>“</a:t>
            </a:r>
            <a:r>
              <a:rPr lang="en-US" dirty="0">
                <a:latin typeface="Calibri"/>
                <a:cs typeface="Calibri"/>
              </a:rPr>
              <a:t>agreement for incomplete</a:t>
            </a:r>
            <a:r>
              <a:rPr lang="ja-JP" altLang="en-US" dirty="0">
                <a:latin typeface="Calibri"/>
                <a:cs typeface="Calibri"/>
              </a:rPr>
              <a:t>”</a:t>
            </a:r>
            <a:r>
              <a:rPr lang="en-US" dirty="0">
                <a:latin typeface="Calibri"/>
                <a:cs typeface="Calibri"/>
              </a:rPr>
              <a:t> form </a:t>
            </a:r>
          </a:p>
          <a:p>
            <a:pPr lvl="1"/>
            <a:endParaRPr lang="en-US" dirty="0">
              <a:latin typeface="Calibri"/>
              <a:cs typeface="Calibri"/>
            </a:endParaRP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685800" y="457200"/>
            <a:ext cx="7772400" cy="1143000"/>
          </a:xfrm>
        </p:spPr>
        <p:txBody>
          <a:bodyPr/>
          <a:lstStyle/>
          <a:p>
            <a:r>
              <a:rPr lang="en-US" dirty="0">
                <a:latin typeface="Calibri"/>
                <a:cs typeface="Calibri"/>
              </a:rPr>
              <a:t>Scholastic behavior: Guidelines</a:t>
            </a:r>
          </a:p>
        </p:txBody>
      </p:sp>
      <p:sp>
        <p:nvSpPr>
          <p:cNvPr id="12292" name="Rectangle 3"/>
          <p:cNvSpPr>
            <a:spLocks noGrp="1" noChangeArrowheads="1"/>
          </p:cNvSpPr>
          <p:nvPr>
            <p:ph type="body" idx="1"/>
          </p:nvPr>
        </p:nvSpPr>
        <p:spPr>
          <a:xfrm>
            <a:off x="533400" y="1676400"/>
            <a:ext cx="8153400" cy="4419600"/>
          </a:xfrm>
        </p:spPr>
        <p:txBody>
          <a:bodyPr/>
          <a:lstStyle/>
          <a:p>
            <a:pPr>
              <a:lnSpc>
                <a:spcPct val="90000"/>
              </a:lnSpc>
              <a:buClr>
                <a:srgbClr val="000099"/>
              </a:buClr>
            </a:pPr>
            <a:r>
              <a:rPr lang="en-US" sz="2400" dirty="0">
                <a:latin typeface="Calibri"/>
                <a:cs typeface="Calibri"/>
              </a:rPr>
              <a:t>You are encouraged to study in groups, but do your work independently! </a:t>
            </a:r>
          </a:p>
          <a:p>
            <a:pPr>
              <a:lnSpc>
                <a:spcPct val="90000"/>
              </a:lnSpc>
              <a:buClr>
                <a:srgbClr val="000099"/>
              </a:buClr>
            </a:pPr>
            <a:r>
              <a:rPr lang="en-US" sz="2400" dirty="0">
                <a:latin typeface="Calibri"/>
                <a:cs typeface="Calibri"/>
              </a:rPr>
              <a:t>Acknowledge reference/credit if applied!</a:t>
            </a:r>
          </a:p>
          <a:p>
            <a:pPr>
              <a:lnSpc>
                <a:spcPct val="90000"/>
              </a:lnSpc>
              <a:buClr>
                <a:srgbClr val="000099"/>
              </a:buClr>
            </a:pPr>
            <a:r>
              <a:rPr lang="en-US" sz="2400" dirty="0">
                <a:latin typeface="Calibri"/>
                <a:cs typeface="Calibri"/>
              </a:rPr>
              <a:t>University</a:t>
            </a:r>
            <a:r>
              <a:rPr lang="ja-JP" altLang="en-US" sz="2400" dirty="0">
                <a:latin typeface="Calibri"/>
                <a:cs typeface="Calibri"/>
              </a:rPr>
              <a:t>’</a:t>
            </a:r>
            <a:r>
              <a:rPr lang="en-US" sz="2400" dirty="0">
                <a:latin typeface="Calibri"/>
                <a:cs typeface="Calibri"/>
              </a:rPr>
              <a:t>s code of conduct enforced</a:t>
            </a:r>
            <a:r>
              <a:rPr lang="en-US" sz="2400" dirty="0" smtClean="0">
                <a:latin typeface="Calibri"/>
                <a:cs typeface="Calibri"/>
              </a:rPr>
              <a:t>!</a:t>
            </a:r>
          </a:p>
          <a:p>
            <a:pPr>
              <a:lnSpc>
                <a:spcPct val="90000"/>
              </a:lnSpc>
              <a:buClr>
                <a:srgbClr val="000099"/>
              </a:buClr>
            </a:pPr>
            <a:endParaRPr lang="en-US" sz="2400" dirty="0">
              <a:latin typeface="Calibri"/>
              <a:cs typeface="Calibri"/>
            </a:endParaRPr>
          </a:p>
          <a:p>
            <a:pPr>
              <a:lnSpc>
                <a:spcPct val="90000"/>
              </a:lnSpc>
              <a:buClr>
                <a:srgbClr val="000099"/>
              </a:buClr>
            </a:pPr>
            <a:r>
              <a:rPr lang="en-US" sz="2400" dirty="0">
                <a:latin typeface="Calibri"/>
                <a:cs typeface="Calibri"/>
              </a:rPr>
              <a:t>Generally, use honor </a:t>
            </a:r>
            <a:r>
              <a:rPr lang="en-US" sz="2400" dirty="0" smtClean="0">
                <a:latin typeface="Calibri"/>
                <a:cs typeface="Calibri"/>
              </a:rPr>
              <a:t>system </a:t>
            </a:r>
            <a:endParaRPr lang="en-US" sz="2400" dirty="0">
              <a:latin typeface="Calibri"/>
              <a:cs typeface="Calibri"/>
            </a:endParaRPr>
          </a:p>
          <a:p>
            <a:pPr lvl="1">
              <a:lnSpc>
                <a:spcPct val="90000"/>
              </a:lnSpc>
              <a:buClr>
                <a:srgbClr val="000099"/>
              </a:buClr>
            </a:pPr>
            <a:r>
              <a:rPr lang="en-US" sz="2000" dirty="0">
                <a:latin typeface="Calibri"/>
                <a:cs typeface="Calibri"/>
              </a:rPr>
              <a:t>Use common sense</a:t>
            </a:r>
          </a:p>
          <a:p>
            <a:pPr lvl="1">
              <a:lnSpc>
                <a:spcPct val="90000"/>
              </a:lnSpc>
              <a:buClr>
                <a:srgbClr val="000099"/>
              </a:buClr>
            </a:pPr>
            <a:r>
              <a:rPr lang="en-US" sz="2000" dirty="0">
                <a:latin typeface="Calibri"/>
                <a:cs typeface="Calibri"/>
              </a:rPr>
              <a:t>Ask for clarification</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a:cs typeface="Calibri"/>
              </a:rPr>
              <a:t>On Plagiarism </a:t>
            </a:r>
            <a:endParaRPr lang="en-US" dirty="0">
              <a:latin typeface="Calibri"/>
              <a:cs typeface="Calibri"/>
            </a:endParaRPr>
          </a:p>
        </p:txBody>
      </p:sp>
      <p:sp>
        <p:nvSpPr>
          <p:cNvPr id="3" name="Content Placeholder 2"/>
          <p:cNvSpPr>
            <a:spLocks noGrp="1"/>
          </p:cNvSpPr>
          <p:nvPr>
            <p:ph idx="1"/>
          </p:nvPr>
        </p:nvSpPr>
        <p:spPr>
          <a:xfrm>
            <a:off x="533400" y="1600200"/>
            <a:ext cx="8229600" cy="4648200"/>
          </a:xfrm>
        </p:spPr>
        <p:txBody>
          <a:bodyPr/>
          <a:lstStyle/>
          <a:p>
            <a:r>
              <a:rPr lang="en-US" dirty="0">
                <a:latin typeface="Calibri"/>
                <a:cs typeface="Calibri"/>
              </a:rPr>
              <a:t> Plagiarism is the *ultimate academic crime*</a:t>
            </a:r>
          </a:p>
          <a:p>
            <a:pPr lvl="1"/>
            <a:r>
              <a:rPr lang="en-US" dirty="0">
                <a:latin typeface="Calibri"/>
                <a:cs typeface="Calibri"/>
              </a:rPr>
              <a:t>do not underestimate the *shame* of this act</a:t>
            </a:r>
          </a:p>
          <a:p>
            <a:pPr lvl="1"/>
            <a:r>
              <a:rPr lang="en-US" dirty="0">
                <a:latin typeface="Calibri"/>
                <a:cs typeface="Calibri"/>
              </a:rPr>
              <a:t>it ends student careers and destroys </a:t>
            </a:r>
            <a:r>
              <a:rPr lang="en-US" dirty="0" smtClean="0">
                <a:latin typeface="Calibri"/>
                <a:cs typeface="Calibri"/>
              </a:rPr>
              <a:t>academics</a:t>
            </a:r>
          </a:p>
          <a:p>
            <a:pPr lvl="1"/>
            <a:endParaRPr lang="en-US" dirty="0">
              <a:latin typeface="Calibri"/>
              <a:cs typeface="Calibri"/>
            </a:endParaRPr>
          </a:p>
          <a:p>
            <a:r>
              <a:rPr lang="en-US" sz="3200" dirty="0">
                <a:latin typeface="Calibri"/>
                <a:cs typeface="Calibri"/>
              </a:rPr>
              <a:t>Plagiarism is...</a:t>
            </a:r>
          </a:p>
          <a:p>
            <a:pPr lvl="1"/>
            <a:r>
              <a:rPr lang="en-US" dirty="0" smtClean="0">
                <a:latin typeface="Calibri"/>
                <a:cs typeface="Calibri"/>
              </a:rPr>
              <a:t>cheating</a:t>
            </a:r>
            <a:r>
              <a:rPr lang="en-US" dirty="0">
                <a:latin typeface="Calibri"/>
                <a:cs typeface="Calibri"/>
              </a:rPr>
              <a:t>, lying, stealing, </a:t>
            </a:r>
            <a:r>
              <a:rPr lang="en-US" dirty="0" smtClean="0">
                <a:latin typeface="Calibri"/>
                <a:cs typeface="Calibri"/>
              </a:rPr>
              <a:t>dishonor</a:t>
            </a:r>
            <a:endParaRPr lang="en-US" dirty="0">
              <a:latin typeface="Calibri"/>
              <a:cs typeface="Calibri"/>
            </a:endParaRPr>
          </a:p>
          <a:p>
            <a:endParaRPr lang="en-US" sz="3200" dirty="0">
              <a:latin typeface="Calibri"/>
              <a:cs typeface="Calibri"/>
            </a:endParaRPr>
          </a:p>
        </p:txBody>
      </p:sp>
      <p:sp>
        <p:nvSpPr>
          <p:cNvPr id="5" name="TextBox 4"/>
          <p:cNvSpPr txBox="1"/>
          <p:nvPr/>
        </p:nvSpPr>
        <p:spPr>
          <a:xfrm>
            <a:off x="6629400" y="4267200"/>
            <a:ext cx="1279317" cy="338554"/>
          </a:xfrm>
          <a:prstGeom prst="rect">
            <a:avLst/>
          </a:prstGeom>
          <a:noFill/>
        </p:spPr>
        <p:txBody>
          <a:bodyPr wrap="none" rtlCol="0">
            <a:spAutoFit/>
          </a:bodyPr>
          <a:lstStyle/>
          <a:p>
            <a:r>
              <a:rPr lang="en-US" sz="1600" dirty="0" smtClean="0">
                <a:latin typeface="Arial"/>
                <a:cs typeface="Arial"/>
              </a:rPr>
              <a:t>J. </a:t>
            </a:r>
            <a:r>
              <a:rPr lang="en-US" sz="1600" dirty="0" err="1" smtClean="0">
                <a:latin typeface="Arial"/>
                <a:cs typeface="Arial"/>
              </a:rPr>
              <a:t>Sterbenz</a:t>
            </a:r>
            <a:endParaRPr lang="en-US" sz="1600" dirty="0">
              <a:latin typeface="Arial"/>
              <a:cs typeface="Arial"/>
            </a:endParaRPr>
          </a:p>
        </p:txBody>
      </p:sp>
    </p:spTree>
    <p:extLst>
      <p:ext uri="{BB962C8B-B14F-4D97-AF65-F5344CB8AC3E}">
        <p14:creationId xmlns:p14="http://schemas.microsoft.com/office/powerpoint/2010/main" val="1895027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r>
              <a:rPr lang="en-US">
                <a:latin typeface="Calibri"/>
                <a:cs typeface="Calibri"/>
              </a:rPr>
              <a:t>Class Webpage</a:t>
            </a:r>
          </a:p>
        </p:txBody>
      </p:sp>
      <p:sp>
        <p:nvSpPr>
          <p:cNvPr id="13316" name="Rectangle 3"/>
          <p:cNvSpPr>
            <a:spLocks noGrp="1" noChangeArrowheads="1"/>
          </p:cNvSpPr>
          <p:nvPr>
            <p:ph type="body" idx="1"/>
          </p:nvPr>
        </p:nvSpPr>
        <p:spPr/>
        <p:txBody>
          <a:bodyPr/>
          <a:lstStyle/>
          <a:p>
            <a:pPr>
              <a:buFont typeface="Wingdings" charset="0"/>
              <a:buNone/>
            </a:pPr>
            <a:r>
              <a:rPr lang="en-US" b="1" dirty="0">
                <a:solidFill>
                  <a:schemeClr val="accent2"/>
                </a:solidFill>
                <a:latin typeface="Calibri"/>
                <a:cs typeface="Calibri"/>
              </a:rPr>
              <a:t>http://</a:t>
            </a:r>
            <a:r>
              <a:rPr lang="en-US" b="1" dirty="0" err="1">
                <a:solidFill>
                  <a:schemeClr val="accent2"/>
                </a:solidFill>
                <a:latin typeface="Calibri"/>
                <a:cs typeface="Calibri"/>
              </a:rPr>
              <a:t>blackboard.umkc.edu</a:t>
            </a:r>
            <a:endParaRPr lang="en-US" b="1" dirty="0">
              <a:solidFill>
                <a:schemeClr val="accent2"/>
              </a:solidFill>
              <a:latin typeface="Calibri"/>
              <a:cs typeface="Calibri"/>
            </a:endParaRPr>
          </a:p>
          <a:p>
            <a:r>
              <a:rPr lang="en-US" dirty="0">
                <a:latin typeface="Calibri"/>
                <a:cs typeface="Calibri"/>
              </a:rPr>
              <a:t>Contents</a:t>
            </a:r>
          </a:p>
          <a:p>
            <a:pPr lvl="1"/>
            <a:r>
              <a:rPr lang="en-US" dirty="0">
                <a:latin typeface="Calibri"/>
                <a:cs typeface="Calibri"/>
              </a:rPr>
              <a:t>Syllabus</a:t>
            </a:r>
          </a:p>
          <a:p>
            <a:pPr lvl="1"/>
            <a:r>
              <a:rPr lang="en-US" dirty="0">
                <a:latin typeface="Calibri"/>
                <a:cs typeface="Calibri"/>
              </a:rPr>
              <a:t>Lecture Notes</a:t>
            </a:r>
          </a:p>
          <a:p>
            <a:pPr lvl="2"/>
            <a:r>
              <a:rPr lang="en-US" dirty="0">
                <a:latin typeface="Calibri"/>
                <a:cs typeface="Calibri"/>
              </a:rPr>
              <a:t>Posted on website at least a day before the class</a:t>
            </a:r>
          </a:p>
          <a:p>
            <a:pPr lvl="1"/>
            <a:r>
              <a:rPr lang="en-US" dirty="0">
                <a:latin typeface="Calibri"/>
                <a:cs typeface="Calibri"/>
              </a:rPr>
              <a:t>Announcements</a:t>
            </a:r>
          </a:p>
          <a:p>
            <a:pPr lvl="2"/>
            <a:r>
              <a:rPr lang="en-US" dirty="0">
                <a:latin typeface="Calibri"/>
                <a:cs typeface="Calibri"/>
              </a:rPr>
              <a:t>Check the web page periodically!</a:t>
            </a:r>
          </a:p>
          <a:p>
            <a:pPr lvl="1"/>
            <a:r>
              <a:rPr lang="en-US" dirty="0">
                <a:latin typeface="Calibri"/>
                <a:cs typeface="Calibri"/>
              </a:rPr>
              <a:t>Reference links</a:t>
            </a:r>
          </a:p>
          <a:p>
            <a:pPr lvl="1"/>
            <a:r>
              <a:rPr lang="en-US" dirty="0">
                <a:latin typeface="Calibri"/>
                <a:cs typeface="Calibri"/>
              </a:rPr>
              <a:t>Tentative schedule</a:t>
            </a:r>
          </a:p>
          <a:p>
            <a:r>
              <a:rPr lang="en-US" dirty="0">
                <a:latin typeface="Calibri"/>
                <a:cs typeface="Calibri"/>
              </a:rPr>
              <a:t>Submissions: Both Electronic (Bb) and paper submissions</a:t>
            </a:r>
          </a:p>
          <a:p>
            <a:endParaRPr lang="en-US" dirty="0">
              <a:latin typeface="Calibri"/>
              <a:cs typeface="Calibri"/>
            </a:endParaRP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115"/>
          <p:cNvSpPr>
            <a:spLocks noGrp="1" noChangeArrowheads="1"/>
          </p:cNvSpPr>
          <p:nvPr>
            <p:ph type="title"/>
          </p:nvPr>
        </p:nvSpPr>
        <p:spPr/>
        <p:txBody>
          <a:bodyPr/>
          <a:lstStyle/>
          <a:p>
            <a:r>
              <a:rPr lang="en-US" sz="3600" i="1" dirty="0">
                <a:solidFill>
                  <a:srgbClr val="FF0000"/>
                </a:solidFill>
                <a:latin typeface="Calibri"/>
                <a:cs typeface="Calibri"/>
              </a:rPr>
              <a:t>Tentative</a:t>
            </a:r>
            <a:r>
              <a:rPr lang="en-US" sz="3600" dirty="0">
                <a:latin typeface="Calibri"/>
                <a:cs typeface="Calibri"/>
              </a:rPr>
              <a:t> Schedule, Course Overview</a:t>
            </a:r>
          </a:p>
        </p:txBody>
      </p:sp>
      <p:sp>
        <p:nvSpPr>
          <p:cNvPr id="2" name="Table Placeholder 1"/>
          <p:cNvSpPr>
            <a:spLocks noGrp="1"/>
          </p:cNvSpPr>
          <p:nvPr>
            <p:ph type="tbl" idx="1"/>
          </p:nvPr>
        </p:nvSpPr>
        <p:spPr/>
      </p:sp>
      <p:graphicFrame>
        <p:nvGraphicFramePr>
          <p:cNvPr id="4" name="Object 3"/>
          <p:cNvGraphicFramePr>
            <a:graphicFrameLocks noChangeAspect="1"/>
          </p:cNvGraphicFramePr>
          <p:nvPr>
            <p:extLst>
              <p:ext uri="{D42A27DB-BD31-4B8C-83A1-F6EECF244321}">
                <p14:modId xmlns:p14="http://schemas.microsoft.com/office/powerpoint/2010/main" val="3595925392"/>
              </p:ext>
            </p:extLst>
          </p:nvPr>
        </p:nvGraphicFramePr>
        <p:xfrm>
          <a:off x="304800" y="2514600"/>
          <a:ext cx="9579864" cy="3200400"/>
        </p:xfrm>
        <a:graphic>
          <a:graphicData uri="http://schemas.openxmlformats.org/presentationml/2006/ole">
            <mc:AlternateContent xmlns:mc="http://schemas.openxmlformats.org/markup-compatibility/2006">
              <mc:Choice xmlns:v="urn:schemas-microsoft-com:vml" Requires="v">
                <p:oleObj spid="_x0000_s1052" name="Document" r:id="rId3" imgW="5702300" imgH="1905000" progId="Word.Document.12">
                  <p:embed/>
                </p:oleObj>
              </mc:Choice>
              <mc:Fallback>
                <p:oleObj name="Document" r:id="rId3" imgW="5702300" imgH="1905000" progId="Word.Document.12">
                  <p:embed/>
                  <p:pic>
                    <p:nvPicPr>
                      <p:cNvPr id="0" name=""/>
                      <p:cNvPicPr/>
                      <p:nvPr/>
                    </p:nvPicPr>
                    <p:blipFill>
                      <a:blip r:embed="rId4"/>
                      <a:stretch>
                        <a:fillRect/>
                      </a:stretch>
                    </p:blipFill>
                    <p:spPr>
                      <a:xfrm>
                        <a:off x="304800" y="2514600"/>
                        <a:ext cx="9579864" cy="3200400"/>
                      </a:xfrm>
                      <a:prstGeom prst="rect">
                        <a:avLst/>
                      </a:prstGeom>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533400" y="228600"/>
            <a:ext cx="7772400" cy="912813"/>
          </a:xfrm>
        </p:spPr>
        <p:txBody>
          <a:bodyPr/>
          <a:lstStyle/>
          <a:p>
            <a:r>
              <a:rPr lang="en-US" dirty="0">
                <a:latin typeface="Calibri"/>
                <a:cs typeface="Calibri"/>
              </a:rPr>
              <a:t>Tips for Doing Well</a:t>
            </a:r>
          </a:p>
        </p:txBody>
      </p:sp>
      <p:sp>
        <p:nvSpPr>
          <p:cNvPr id="15364" name="Rectangle 3"/>
          <p:cNvSpPr>
            <a:spLocks noGrp="1" noChangeArrowheads="1"/>
          </p:cNvSpPr>
          <p:nvPr>
            <p:ph type="body" idx="1"/>
          </p:nvPr>
        </p:nvSpPr>
        <p:spPr>
          <a:xfrm>
            <a:off x="685800" y="1447800"/>
            <a:ext cx="8153400" cy="4419600"/>
          </a:xfrm>
        </p:spPr>
        <p:txBody>
          <a:bodyPr/>
          <a:lstStyle/>
          <a:p>
            <a:pPr>
              <a:buClr>
                <a:srgbClr val="000099"/>
              </a:buClr>
              <a:buSzPct val="75000"/>
            </a:pPr>
            <a:r>
              <a:rPr lang="en-US" dirty="0">
                <a:latin typeface="Calibri"/>
                <a:cs typeface="Calibri"/>
              </a:rPr>
              <a:t>Realize what is involved</a:t>
            </a:r>
          </a:p>
          <a:p>
            <a:pPr>
              <a:buClr>
                <a:srgbClr val="000099"/>
              </a:buClr>
              <a:buSzPct val="75000"/>
            </a:pPr>
            <a:r>
              <a:rPr lang="en-US" dirty="0">
                <a:latin typeface="Calibri"/>
                <a:cs typeface="Calibri"/>
              </a:rPr>
              <a:t>Stay current </a:t>
            </a:r>
          </a:p>
          <a:p>
            <a:pPr>
              <a:buClr>
                <a:srgbClr val="000099"/>
              </a:buClr>
              <a:buSzPct val="75000"/>
            </a:pPr>
            <a:r>
              <a:rPr lang="en-US" dirty="0">
                <a:latin typeface="Calibri"/>
                <a:cs typeface="Calibri"/>
              </a:rPr>
              <a:t>Ask questions/Get feedback </a:t>
            </a:r>
          </a:p>
          <a:p>
            <a:pPr>
              <a:buClr>
                <a:srgbClr val="000099"/>
              </a:buClr>
              <a:buSzPct val="75000"/>
            </a:pPr>
            <a:r>
              <a:rPr lang="en-US" dirty="0">
                <a:latin typeface="Calibri"/>
                <a:cs typeface="Calibri"/>
              </a:rPr>
              <a:t>Use different learning strategies</a:t>
            </a:r>
          </a:p>
          <a:p>
            <a:pPr>
              <a:buClr>
                <a:srgbClr val="000099"/>
              </a:buClr>
              <a:buSzPct val="75000"/>
            </a:pPr>
            <a:r>
              <a:rPr lang="en-US" dirty="0">
                <a:latin typeface="Calibri"/>
                <a:cs typeface="Calibri"/>
              </a:rPr>
              <a:t>Know what to expect from exams</a:t>
            </a:r>
          </a:p>
          <a:p>
            <a:pPr>
              <a:buClr>
                <a:srgbClr val="000099"/>
              </a:buClr>
              <a:buSzPct val="75000"/>
            </a:pPr>
            <a:r>
              <a:rPr lang="en-US" dirty="0">
                <a:latin typeface="Calibri"/>
                <a:cs typeface="Calibri"/>
              </a:rPr>
              <a:t>Persist</a:t>
            </a:r>
          </a:p>
          <a:p>
            <a:pPr>
              <a:buClr>
                <a:srgbClr val="000099"/>
              </a:buClr>
              <a:buSzPct val="75000"/>
            </a:pPr>
            <a:endParaRPr lang="en-US" dirty="0">
              <a:latin typeface="Calibri"/>
              <a:cs typeface="Calibri"/>
            </a:endParaRP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r>
              <a:rPr lang="en-US" sz="3600">
                <a:latin typeface="Comic Sans MS" charset="0"/>
              </a:rPr>
              <a:t>Meanings of Attendance, Participation, Professionalism</a:t>
            </a:r>
          </a:p>
        </p:txBody>
      </p:sp>
      <p:sp>
        <p:nvSpPr>
          <p:cNvPr id="83971" name="Rectangle 3"/>
          <p:cNvSpPr>
            <a:spLocks noChangeArrowheads="1"/>
          </p:cNvSpPr>
          <p:nvPr/>
        </p:nvSpPr>
        <p:spPr bwMode="auto">
          <a:xfrm>
            <a:off x="533400" y="1524000"/>
            <a:ext cx="39624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lnSpc>
                <a:spcPct val="80000"/>
              </a:lnSpc>
              <a:spcBef>
                <a:spcPct val="20000"/>
              </a:spcBef>
              <a:buClr>
                <a:schemeClr val="accent2"/>
              </a:buClr>
              <a:buSzPct val="85000"/>
              <a:buFont typeface="Wingdings" charset="0"/>
              <a:buChar char="q"/>
            </a:pPr>
            <a:r>
              <a:rPr lang="en-US" b="0">
                <a:latin typeface="Comic Sans MS" charset="0"/>
              </a:rPr>
              <a:t>Attendance</a:t>
            </a:r>
          </a:p>
          <a:p>
            <a:pPr marL="742950" lvl="1" indent="-285750" eaLnBrk="0" hangingPunct="0">
              <a:lnSpc>
                <a:spcPct val="80000"/>
              </a:lnSpc>
              <a:spcBef>
                <a:spcPct val="20000"/>
              </a:spcBef>
              <a:buClr>
                <a:schemeClr val="accent2"/>
              </a:buClr>
              <a:buSzPct val="75000"/>
              <a:buFont typeface="ZapfDingbats" charset="0"/>
              <a:buChar char="m"/>
            </a:pPr>
            <a:r>
              <a:rPr lang="en-US" sz="2000" b="0">
                <a:latin typeface="Comic Sans MS" charset="0"/>
              </a:rPr>
              <a:t>Being in class</a:t>
            </a:r>
          </a:p>
          <a:p>
            <a:pPr marL="742950" lvl="1" indent="-285750" eaLnBrk="0" hangingPunct="0">
              <a:lnSpc>
                <a:spcPct val="80000"/>
              </a:lnSpc>
              <a:spcBef>
                <a:spcPct val="20000"/>
              </a:spcBef>
              <a:buClr>
                <a:schemeClr val="accent2"/>
              </a:buClr>
              <a:buSzPct val="75000"/>
              <a:buFont typeface="ZapfDingbats" charset="0"/>
              <a:buChar char="m"/>
            </a:pPr>
            <a:r>
              <a:rPr lang="en-US" sz="2000" b="0">
                <a:latin typeface="Comic Sans MS" charset="0"/>
              </a:rPr>
              <a:t>On time</a:t>
            </a:r>
          </a:p>
          <a:p>
            <a:pPr marL="742950" lvl="1" indent="-285750" eaLnBrk="0" hangingPunct="0">
              <a:lnSpc>
                <a:spcPct val="80000"/>
              </a:lnSpc>
              <a:spcBef>
                <a:spcPct val="20000"/>
              </a:spcBef>
              <a:buClr>
                <a:schemeClr val="accent2"/>
              </a:buClr>
              <a:buSzPct val="75000"/>
              <a:buFont typeface="ZapfDingbats" charset="0"/>
              <a:buChar char="m"/>
            </a:pPr>
            <a:r>
              <a:rPr lang="en-US" sz="2000" b="0">
                <a:latin typeface="Comic Sans MS" charset="0"/>
              </a:rPr>
              <a:t>Regular</a:t>
            </a:r>
          </a:p>
          <a:p>
            <a:pPr marL="742950" lvl="1" indent="-285750" eaLnBrk="0" hangingPunct="0">
              <a:lnSpc>
                <a:spcPct val="80000"/>
              </a:lnSpc>
              <a:spcBef>
                <a:spcPct val="20000"/>
              </a:spcBef>
              <a:buClr>
                <a:schemeClr val="accent2"/>
              </a:buClr>
              <a:buSzPct val="75000"/>
              <a:buFont typeface="ZapfDingbats" charset="0"/>
              <a:buChar char="m"/>
            </a:pPr>
            <a:r>
              <a:rPr lang="en-US" sz="2000" b="0">
                <a:latin typeface="Comic Sans MS" charset="0"/>
              </a:rPr>
              <a:t>Mental attendance/alert</a:t>
            </a:r>
          </a:p>
          <a:p>
            <a:pPr marL="742950" lvl="1" indent="-285750" eaLnBrk="0" hangingPunct="0">
              <a:lnSpc>
                <a:spcPct val="80000"/>
              </a:lnSpc>
              <a:spcBef>
                <a:spcPct val="20000"/>
              </a:spcBef>
              <a:buClr>
                <a:schemeClr val="accent2"/>
              </a:buClr>
              <a:buSzPct val="75000"/>
              <a:buFont typeface="ZapfDingbats" charset="0"/>
              <a:buChar char="m"/>
            </a:pPr>
            <a:endParaRPr lang="en-US" sz="2000" b="0">
              <a:latin typeface="Comic Sans MS" charset="0"/>
            </a:endParaRPr>
          </a:p>
          <a:p>
            <a:pPr marL="342900" indent="-342900" eaLnBrk="0" hangingPunct="0">
              <a:lnSpc>
                <a:spcPct val="80000"/>
              </a:lnSpc>
              <a:spcBef>
                <a:spcPct val="20000"/>
              </a:spcBef>
              <a:buClr>
                <a:schemeClr val="accent2"/>
              </a:buClr>
              <a:buSzPct val="85000"/>
              <a:buFont typeface="Wingdings" charset="0"/>
              <a:buChar char="q"/>
            </a:pPr>
            <a:r>
              <a:rPr lang="en-US" b="0">
                <a:latin typeface="Comic Sans MS" charset="0"/>
              </a:rPr>
              <a:t>Participation</a:t>
            </a:r>
          </a:p>
          <a:p>
            <a:pPr marL="742950" lvl="1" indent="-285750" eaLnBrk="0" hangingPunct="0">
              <a:lnSpc>
                <a:spcPct val="80000"/>
              </a:lnSpc>
              <a:spcBef>
                <a:spcPct val="20000"/>
              </a:spcBef>
              <a:buClr>
                <a:schemeClr val="accent2"/>
              </a:buClr>
              <a:buSzPct val="75000"/>
              <a:buFont typeface="ZapfDingbats" charset="0"/>
              <a:buChar char="m"/>
            </a:pPr>
            <a:r>
              <a:rPr lang="en-US" sz="2000" b="0">
                <a:latin typeface="Comic Sans MS" charset="0"/>
              </a:rPr>
              <a:t>Interactive</a:t>
            </a:r>
          </a:p>
          <a:p>
            <a:pPr marL="742950" lvl="1" indent="-285750" eaLnBrk="0" hangingPunct="0">
              <a:lnSpc>
                <a:spcPct val="80000"/>
              </a:lnSpc>
              <a:spcBef>
                <a:spcPct val="20000"/>
              </a:spcBef>
              <a:buClr>
                <a:schemeClr val="accent2"/>
              </a:buClr>
              <a:buSzPct val="75000"/>
              <a:buFont typeface="ZapfDingbats" charset="0"/>
              <a:buChar char="m"/>
            </a:pPr>
            <a:r>
              <a:rPr lang="en-US" sz="2000" b="0">
                <a:latin typeface="Comic Sans MS" charset="0"/>
              </a:rPr>
              <a:t>Being active</a:t>
            </a:r>
          </a:p>
          <a:p>
            <a:pPr marL="742950" lvl="1" indent="-285750" eaLnBrk="0" hangingPunct="0">
              <a:lnSpc>
                <a:spcPct val="80000"/>
              </a:lnSpc>
              <a:spcBef>
                <a:spcPct val="20000"/>
              </a:spcBef>
              <a:buClr>
                <a:schemeClr val="accent2"/>
              </a:buClr>
              <a:buSzPct val="75000"/>
              <a:buFont typeface="ZapfDingbats" charset="0"/>
              <a:buChar char="m"/>
            </a:pPr>
            <a:r>
              <a:rPr lang="en-US" sz="2000" b="0">
                <a:latin typeface="Comic Sans MS" charset="0"/>
              </a:rPr>
              <a:t>Presence of mind</a:t>
            </a:r>
          </a:p>
          <a:p>
            <a:pPr marL="742950" lvl="1" indent="-285750" eaLnBrk="0" hangingPunct="0">
              <a:lnSpc>
                <a:spcPct val="80000"/>
              </a:lnSpc>
              <a:spcBef>
                <a:spcPct val="20000"/>
              </a:spcBef>
              <a:buClr>
                <a:schemeClr val="accent2"/>
              </a:buClr>
              <a:buSzPct val="75000"/>
              <a:buFont typeface="ZapfDingbats" charset="0"/>
              <a:buChar char="m"/>
            </a:pPr>
            <a:r>
              <a:rPr lang="en-US" sz="2000" b="0">
                <a:latin typeface="Comic Sans MS" charset="0"/>
              </a:rPr>
              <a:t>Take part of class</a:t>
            </a:r>
          </a:p>
          <a:p>
            <a:pPr marL="742950" lvl="1" indent="-285750" eaLnBrk="0" hangingPunct="0">
              <a:lnSpc>
                <a:spcPct val="80000"/>
              </a:lnSpc>
              <a:spcBef>
                <a:spcPct val="20000"/>
              </a:spcBef>
              <a:buClr>
                <a:schemeClr val="accent2"/>
              </a:buClr>
              <a:buSzPct val="75000"/>
              <a:buFont typeface="ZapfDingbats" charset="0"/>
              <a:buChar char="m"/>
            </a:pPr>
            <a:r>
              <a:rPr lang="en-US" sz="2000" b="0">
                <a:latin typeface="Comic Sans MS" charset="0"/>
              </a:rPr>
              <a:t>Ask question </a:t>
            </a:r>
          </a:p>
          <a:p>
            <a:pPr marL="742950" lvl="1" indent="-285750" eaLnBrk="0" hangingPunct="0">
              <a:lnSpc>
                <a:spcPct val="80000"/>
              </a:lnSpc>
              <a:spcBef>
                <a:spcPct val="20000"/>
              </a:spcBef>
              <a:buClr>
                <a:schemeClr val="accent2"/>
              </a:buClr>
              <a:buSzPct val="75000"/>
              <a:buFont typeface="ZapfDingbats" charset="0"/>
              <a:buChar char="m"/>
            </a:pPr>
            <a:r>
              <a:rPr lang="en-US" sz="2000" b="0">
                <a:latin typeface="Comic Sans MS" charset="0"/>
              </a:rPr>
              <a:t>Responsive</a:t>
            </a:r>
          </a:p>
          <a:p>
            <a:pPr marL="742950" lvl="1" indent="-285750" eaLnBrk="0" hangingPunct="0">
              <a:lnSpc>
                <a:spcPct val="80000"/>
              </a:lnSpc>
              <a:spcBef>
                <a:spcPct val="20000"/>
              </a:spcBef>
              <a:buClr>
                <a:schemeClr val="accent2"/>
              </a:buClr>
              <a:buSzPct val="75000"/>
              <a:buFont typeface="ZapfDingbats" charset="0"/>
              <a:buChar char="m"/>
            </a:pPr>
            <a:r>
              <a:rPr lang="en-US" sz="2000" b="0">
                <a:latin typeface="Comic Sans MS" charset="0"/>
              </a:rPr>
              <a:t>Know what</a:t>
            </a:r>
            <a:r>
              <a:rPr lang="ja-JP" altLang="en-US" sz="2000" b="0">
                <a:latin typeface="Comic Sans MS" charset="0"/>
              </a:rPr>
              <a:t>’</a:t>
            </a:r>
            <a:r>
              <a:rPr lang="en-US" sz="2000" b="0">
                <a:latin typeface="Comic Sans MS" charset="0"/>
              </a:rPr>
              <a:t>s going on from outside and bring those in class</a:t>
            </a:r>
          </a:p>
          <a:p>
            <a:pPr marL="742950" lvl="1" indent="-285750" eaLnBrk="0" hangingPunct="0">
              <a:lnSpc>
                <a:spcPct val="80000"/>
              </a:lnSpc>
              <a:spcBef>
                <a:spcPct val="20000"/>
              </a:spcBef>
              <a:buClr>
                <a:schemeClr val="accent2"/>
              </a:buClr>
              <a:buSzPct val="75000"/>
              <a:buFont typeface="ZapfDingbats" charset="0"/>
              <a:buChar char="m"/>
            </a:pPr>
            <a:endParaRPr lang="en-US" sz="2000" b="0">
              <a:latin typeface="Comic Sans MS" charset="0"/>
            </a:endParaRPr>
          </a:p>
        </p:txBody>
      </p:sp>
      <p:sp>
        <p:nvSpPr>
          <p:cNvPr id="83972" name="Rectangle 4"/>
          <p:cNvSpPr>
            <a:spLocks noChangeArrowheads="1"/>
          </p:cNvSpPr>
          <p:nvPr/>
        </p:nvSpPr>
        <p:spPr bwMode="auto">
          <a:xfrm>
            <a:off x="4800600" y="1524000"/>
            <a:ext cx="39624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lnSpc>
                <a:spcPct val="80000"/>
              </a:lnSpc>
              <a:spcBef>
                <a:spcPct val="20000"/>
              </a:spcBef>
              <a:buClr>
                <a:schemeClr val="accent2"/>
              </a:buClr>
              <a:buSzPct val="85000"/>
              <a:buFont typeface="Wingdings" charset="0"/>
              <a:buChar char="q"/>
            </a:pPr>
            <a:r>
              <a:rPr lang="en-US" b="0">
                <a:latin typeface="Comic Sans MS" charset="0"/>
              </a:rPr>
              <a:t>Professionalism</a:t>
            </a:r>
          </a:p>
          <a:p>
            <a:pPr marL="742950" lvl="1" indent="-285750" eaLnBrk="0" hangingPunct="0">
              <a:lnSpc>
                <a:spcPct val="80000"/>
              </a:lnSpc>
              <a:spcBef>
                <a:spcPct val="20000"/>
              </a:spcBef>
              <a:buClr>
                <a:schemeClr val="accent2"/>
              </a:buClr>
              <a:buSzPct val="75000"/>
              <a:buFont typeface="ZapfDingbats" charset="0"/>
              <a:buChar char="m"/>
            </a:pPr>
            <a:r>
              <a:rPr lang="en-US" sz="2000" b="0">
                <a:latin typeface="Comic Sans MS" charset="0"/>
              </a:rPr>
              <a:t>Turn off cell phone</a:t>
            </a:r>
          </a:p>
          <a:p>
            <a:pPr marL="742950" lvl="1" indent="-285750" eaLnBrk="0" hangingPunct="0">
              <a:lnSpc>
                <a:spcPct val="80000"/>
              </a:lnSpc>
              <a:spcBef>
                <a:spcPct val="20000"/>
              </a:spcBef>
              <a:buClr>
                <a:schemeClr val="accent2"/>
              </a:buClr>
              <a:buSzPct val="75000"/>
              <a:buFont typeface="ZapfDingbats" charset="0"/>
              <a:buChar char="m"/>
            </a:pPr>
            <a:r>
              <a:rPr lang="en-US" sz="2000" b="0">
                <a:latin typeface="Comic Sans MS" charset="0"/>
              </a:rPr>
              <a:t>Sincere attitude</a:t>
            </a:r>
          </a:p>
          <a:p>
            <a:pPr marL="742950" lvl="1" indent="-285750" eaLnBrk="0" hangingPunct="0">
              <a:lnSpc>
                <a:spcPct val="80000"/>
              </a:lnSpc>
              <a:spcBef>
                <a:spcPct val="20000"/>
              </a:spcBef>
              <a:buClr>
                <a:schemeClr val="accent2"/>
              </a:buClr>
              <a:buSzPct val="75000"/>
              <a:buFont typeface="ZapfDingbats" charset="0"/>
              <a:buChar char="m"/>
            </a:pPr>
            <a:r>
              <a:rPr lang="en-US" sz="2000" b="0">
                <a:latin typeface="Comic Sans MS" charset="0"/>
              </a:rPr>
              <a:t>Respectful</a:t>
            </a:r>
          </a:p>
          <a:p>
            <a:pPr marL="742950" lvl="1" indent="-285750" eaLnBrk="0" hangingPunct="0">
              <a:lnSpc>
                <a:spcPct val="80000"/>
              </a:lnSpc>
              <a:spcBef>
                <a:spcPct val="20000"/>
              </a:spcBef>
              <a:buClr>
                <a:schemeClr val="accent2"/>
              </a:buClr>
              <a:buSzPct val="75000"/>
              <a:buFont typeface="ZapfDingbats" charset="0"/>
              <a:buChar char="m"/>
            </a:pPr>
            <a:r>
              <a:rPr lang="en-US" sz="2000" b="0">
                <a:latin typeface="Comic Sans MS" charset="0"/>
              </a:rPr>
              <a:t>Following protocols</a:t>
            </a:r>
          </a:p>
          <a:p>
            <a:pPr marL="742950" lvl="1" indent="-285750" eaLnBrk="0" hangingPunct="0">
              <a:lnSpc>
                <a:spcPct val="80000"/>
              </a:lnSpc>
              <a:spcBef>
                <a:spcPct val="20000"/>
              </a:spcBef>
              <a:buClr>
                <a:schemeClr val="accent2"/>
              </a:buClr>
              <a:buSzPct val="75000"/>
              <a:buFont typeface="ZapfDingbats" charset="0"/>
              <a:buChar char="m"/>
            </a:pPr>
            <a:r>
              <a:rPr lang="en-US" sz="2000" b="0">
                <a:latin typeface="Comic Sans MS" charset="0"/>
              </a:rPr>
              <a:t>Help others</a:t>
            </a:r>
          </a:p>
          <a:p>
            <a:pPr marL="742950" lvl="1" indent="-285750" eaLnBrk="0" hangingPunct="0">
              <a:lnSpc>
                <a:spcPct val="80000"/>
              </a:lnSpc>
              <a:spcBef>
                <a:spcPct val="20000"/>
              </a:spcBef>
              <a:buClr>
                <a:schemeClr val="accent2"/>
              </a:buClr>
              <a:buSzPct val="75000"/>
              <a:buFont typeface="ZapfDingbats" charset="0"/>
              <a:buChar char="m"/>
            </a:pPr>
            <a:r>
              <a:rPr lang="en-US" sz="2000" b="0">
                <a:latin typeface="Comic Sans MS" charset="0"/>
              </a:rPr>
              <a:t>Don</a:t>
            </a:r>
            <a:r>
              <a:rPr lang="ja-JP" altLang="en-US" sz="2000" b="0">
                <a:latin typeface="Comic Sans MS" charset="0"/>
              </a:rPr>
              <a:t>’</a:t>
            </a:r>
            <a:r>
              <a:rPr lang="en-US" sz="2000" b="0">
                <a:latin typeface="Comic Sans MS" charset="0"/>
              </a:rPr>
              <a:t>t interrupt others</a:t>
            </a:r>
          </a:p>
          <a:p>
            <a:pPr marL="742950" lvl="1" indent="-285750" eaLnBrk="0" hangingPunct="0">
              <a:lnSpc>
                <a:spcPct val="80000"/>
              </a:lnSpc>
              <a:spcBef>
                <a:spcPct val="20000"/>
              </a:spcBef>
              <a:buClr>
                <a:schemeClr val="accent2"/>
              </a:buClr>
              <a:buSzPct val="75000"/>
              <a:buFont typeface="ZapfDingbats" charset="0"/>
              <a:buChar char="m"/>
            </a:pPr>
            <a:endParaRPr lang="en-US" sz="2000" b="0">
              <a:latin typeface="Comic Sans MS"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397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397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397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3971">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8397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397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397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397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3972">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3972">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83971">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3971">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3971">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3971">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3971">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3971">
                                            <p:txEl>
                                              <p:pRg st="12" end="1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397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solidFill>
                  <a:srgbClr val="FF0000"/>
                </a:solidFill>
                <a:latin typeface="Comic Sans MS" charset="0"/>
              </a:rPr>
              <a:t>In</a:t>
            </a:r>
            <a:r>
              <a:rPr lang="en-US">
                <a:latin typeface="Comic Sans MS" charset="0"/>
              </a:rPr>
              <a:t>appropriate Student Comments/Actions</a:t>
            </a:r>
          </a:p>
        </p:txBody>
      </p:sp>
      <p:sp>
        <p:nvSpPr>
          <p:cNvPr id="3" name="Content Placeholder 2"/>
          <p:cNvSpPr>
            <a:spLocks noGrp="1"/>
          </p:cNvSpPr>
          <p:nvPr>
            <p:ph idx="1"/>
          </p:nvPr>
        </p:nvSpPr>
        <p:spPr/>
        <p:txBody>
          <a:bodyPr/>
          <a:lstStyle/>
          <a:p>
            <a:r>
              <a:rPr lang="en-US" sz="2000">
                <a:latin typeface="Comic Sans MS" charset="0"/>
              </a:rPr>
              <a:t>(After cheating) </a:t>
            </a:r>
            <a:r>
              <a:rPr lang="ja-JP" altLang="en-US" sz="2000">
                <a:latin typeface="Comic Sans MS" charset="0"/>
              </a:rPr>
              <a:t>“</a:t>
            </a:r>
            <a:r>
              <a:rPr lang="en-US" sz="2000">
                <a:latin typeface="Comic Sans MS" charset="0"/>
              </a:rPr>
              <a:t>I didn</a:t>
            </a:r>
            <a:r>
              <a:rPr lang="ja-JP" altLang="en-US" sz="2000">
                <a:latin typeface="Comic Sans MS" charset="0"/>
              </a:rPr>
              <a:t>’</a:t>
            </a:r>
            <a:r>
              <a:rPr lang="en-US" sz="2000">
                <a:latin typeface="Comic Sans MS" charset="0"/>
              </a:rPr>
              <a:t>t know it is a serious issue. I am from a different culture.</a:t>
            </a:r>
            <a:r>
              <a:rPr lang="ja-JP" altLang="en-US" sz="2000">
                <a:latin typeface="Comic Sans MS" charset="0"/>
              </a:rPr>
              <a:t>”</a:t>
            </a:r>
            <a:endParaRPr lang="en-US" sz="2000">
              <a:latin typeface="Comic Sans MS" charset="0"/>
            </a:endParaRPr>
          </a:p>
          <a:p>
            <a:r>
              <a:rPr lang="ja-JP" altLang="en-US" sz="2000">
                <a:latin typeface="Comic Sans MS" charset="0"/>
              </a:rPr>
              <a:t>“</a:t>
            </a:r>
            <a:r>
              <a:rPr lang="en-US" sz="2000">
                <a:latin typeface="Comic Sans MS" charset="0"/>
              </a:rPr>
              <a:t>I am from EE background. Therefore I can</a:t>
            </a:r>
            <a:r>
              <a:rPr lang="ja-JP" altLang="en-US" sz="2000">
                <a:latin typeface="Comic Sans MS" charset="0"/>
              </a:rPr>
              <a:t>’</a:t>
            </a:r>
            <a:r>
              <a:rPr lang="en-US" sz="2000">
                <a:latin typeface="Comic Sans MS" charset="0"/>
              </a:rPr>
              <a:t>t do programming projects.</a:t>
            </a:r>
            <a:r>
              <a:rPr lang="ja-JP" altLang="en-US" sz="2000">
                <a:latin typeface="Comic Sans MS" charset="0"/>
              </a:rPr>
              <a:t>”</a:t>
            </a:r>
            <a:endParaRPr lang="en-US" sz="2000">
              <a:latin typeface="Comic Sans MS" charset="0"/>
            </a:endParaRPr>
          </a:p>
          <a:p>
            <a:r>
              <a:rPr lang="ja-JP" altLang="en-US" sz="2000">
                <a:latin typeface="Comic Sans MS" charset="0"/>
              </a:rPr>
              <a:t>“</a:t>
            </a:r>
            <a:r>
              <a:rPr lang="en-US" sz="2000">
                <a:latin typeface="Comic Sans MS" charset="0"/>
              </a:rPr>
              <a:t>I had a friend from other country/state (not from other classmates) to do programming projects.</a:t>
            </a:r>
            <a:r>
              <a:rPr lang="ja-JP" altLang="en-US" sz="2000">
                <a:latin typeface="Comic Sans MS" charset="0"/>
              </a:rPr>
              <a:t>”</a:t>
            </a:r>
            <a:endParaRPr lang="en-US" sz="2000">
              <a:latin typeface="Comic Sans MS" charset="0"/>
            </a:endParaRPr>
          </a:p>
          <a:p>
            <a:r>
              <a:rPr lang="ja-JP" altLang="en-US" sz="2000">
                <a:latin typeface="Comic Sans MS" charset="0"/>
              </a:rPr>
              <a:t>“</a:t>
            </a:r>
            <a:r>
              <a:rPr lang="en-US" sz="2000">
                <a:latin typeface="Comic Sans MS" charset="0"/>
              </a:rPr>
              <a:t>I didn</a:t>
            </a:r>
            <a:r>
              <a:rPr lang="ja-JP" altLang="en-US" sz="2000">
                <a:latin typeface="Comic Sans MS" charset="0"/>
              </a:rPr>
              <a:t>’</a:t>
            </a:r>
            <a:r>
              <a:rPr lang="en-US" sz="2000">
                <a:latin typeface="Comic Sans MS" charset="0"/>
              </a:rPr>
              <a:t>t do well in the exam, because I had other exam(s) to prepare. Can I do some extra work or have another exam to make up my scores?</a:t>
            </a:r>
            <a:r>
              <a:rPr lang="ja-JP" altLang="en-US" sz="2000">
                <a:latin typeface="Comic Sans MS" charset="0"/>
              </a:rPr>
              <a:t>”</a:t>
            </a:r>
            <a:endParaRPr lang="en-US" sz="2000">
              <a:latin typeface="Comic Sans MS" charset="0"/>
            </a:endParaRPr>
          </a:p>
          <a:p>
            <a:r>
              <a:rPr lang="ja-JP" altLang="en-US" sz="2000">
                <a:latin typeface="Comic Sans MS" charset="0"/>
              </a:rPr>
              <a:t>“</a:t>
            </a:r>
            <a:r>
              <a:rPr lang="en-US" sz="2000">
                <a:latin typeface="Comic Sans MS" charset="0"/>
              </a:rPr>
              <a:t>I worked really hard for this course. A better grade will help and encourage me to be successful…</a:t>
            </a:r>
            <a:r>
              <a:rPr lang="ja-JP" altLang="en-US" sz="2000">
                <a:latin typeface="Comic Sans MS" charset="0"/>
              </a:rPr>
              <a:t>”</a:t>
            </a:r>
            <a:r>
              <a:rPr lang="en-US" sz="2000">
                <a:latin typeface="Comic Sans MS" charset="0"/>
              </a:rPr>
              <a:t> </a:t>
            </a:r>
          </a:p>
          <a:p>
            <a:r>
              <a:rPr lang="ja-JP" altLang="en-US" sz="2000">
                <a:latin typeface="Comic Sans MS" charset="0"/>
              </a:rPr>
              <a:t>“</a:t>
            </a:r>
            <a:r>
              <a:rPr lang="en-US" sz="2000">
                <a:latin typeface="Comic Sans MS" charset="0"/>
              </a:rPr>
              <a:t>I got an excellent job offer, but it is contingent on GPA. Please help me for this once-in-a-lifetime opportunity.</a:t>
            </a:r>
            <a:r>
              <a:rPr lang="ja-JP" altLang="en-US" sz="2000">
                <a:latin typeface="Comic Sans MS" charset="0"/>
              </a:rPr>
              <a:t>”</a:t>
            </a:r>
            <a:endParaRPr lang="en-US" sz="2000">
              <a:latin typeface="Comic Sans MS" charset="0"/>
            </a:endParaRPr>
          </a:p>
          <a:p>
            <a:r>
              <a:rPr lang="ja-JP" altLang="en-US" sz="2000">
                <a:latin typeface="Comic Sans MS" charset="0"/>
              </a:rPr>
              <a:t>“</a:t>
            </a:r>
            <a:r>
              <a:rPr lang="en-US" sz="2000">
                <a:latin typeface="Comic Sans MS" charset="0"/>
              </a:rPr>
              <a:t>I want to redo  the course work to improve my grade. Please give me </a:t>
            </a:r>
            <a:r>
              <a:rPr lang="ja-JP" altLang="en-US" sz="2000">
                <a:latin typeface="Comic Sans MS" charset="0"/>
              </a:rPr>
              <a:t>‘</a:t>
            </a:r>
            <a:r>
              <a:rPr lang="en-US" sz="2000">
                <a:latin typeface="Comic Sans MS" charset="0"/>
              </a:rPr>
              <a:t>incomplete</a:t>
            </a:r>
            <a:r>
              <a:rPr lang="ja-JP" altLang="en-US" sz="2000">
                <a:latin typeface="Comic Sans MS" charset="0"/>
              </a:rPr>
              <a:t>’</a:t>
            </a:r>
            <a:r>
              <a:rPr lang="en-US" sz="2000">
                <a:latin typeface="Comic Sans MS" charset="0"/>
              </a:rPr>
              <a:t> grade, and allow me to take it again next time.</a:t>
            </a:r>
            <a:r>
              <a:rPr lang="ja-JP" altLang="en-US" sz="2000">
                <a:latin typeface="Comic Sans MS" charset="0"/>
              </a:rPr>
              <a:t>”</a:t>
            </a:r>
            <a:endParaRPr lang="en-US" sz="2000">
              <a:latin typeface="Comic Sans MS" charset="0"/>
            </a:endParaRPr>
          </a:p>
          <a:p>
            <a:endParaRPr lang="en-US" sz="2000">
              <a:latin typeface="Comic Sans MS" charset="0"/>
            </a:endParaRPr>
          </a:p>
          <a:p>
            <a:endParaRPr lang="en-US" sz="2000">
              <a:latin typeface="Comic Sans MS"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533400" y="2590800"/>
            <a:ext cx="7772400" cy="1143000"/>
          </a:xfrm>
        </p:spPr>
        <p:txBody>
          <a:bodyPr/>
          <a:lstStyle/>
          <a:p>
            <a:pPr algn="ctr"/>
            <a:r>
              <a:rPr lang="en-US" sz="4800">
                <a:latin typeface="Comic Sans MS" charset="0"/>
              </a:rPr>
              <a:t>Questions?</a:t>
            </a: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defRPr/>
            </a:pPr>
            <a:r>
              <a:rPr lang="en-US" dirty="0" smtClean="0">
                <a:ea typeface="+mj-ea"/>
              </a:rPr>
              <a:t>Connecting Computers Together</a:t>
            </a:r>
            <a:endParaRPr lang="en-US" dirty="0">
              <a:ea typeface="+mj-ea"/>
            </a:endParaRPr>
          </a:p>
        </p:txBody>
      </p:sp>
      <p:sp>
        <p:nvSpPr>
          <p:cNvPr id="5" name="Content Placeholder 4"/>
          <p:cNvSpPr>
            <a:spLocks noGrp="1"/>
          </p:cNvSpPr>
          <p:nvPr>
            <p:ph sz="half" idx="1"/>
          </p:nvPr>
        </p:nvSpPr>
        <p:spPr>
          <a:xfrm>
            <a:off x="457200" y="1600200"/>
            <a:ext cx="4343400" cy="4525963"/>
          </a:xfrm>
        </p:spPr>
        <p:txBody>
          <a:bodyPr/>
          <a:lstStyle/>
          <a:p>
            <a:r>
              <a:rPr lang="en-US">
                <a:latin typeface="Comic Sans MS" charset="0"/>
              </a:rPr>
              <a:t>Full mesh</a:t>
            </a:r>
          </a:p>
          <a:p>
            <a:pPr lvl="1"/>
            <a:r>
              <a:rPr lang="en-US">
                <a:latin typeface="Comic Sans MS" charset="0"/>
              </a:rPr>
              <a:t>No. of links? ports?</a:t>
            </a:r>
          </a:p>
          <a:p>
            <a:pPr lvl="2"/>
            <a:r>
              <a:rPr lang="en-US">
                <a:latin typeface="Comic Sans MS" charset="0"/>
              </a:rPr>
              <a:t>n(n-1)/2, n(n-1)</a:t>
            </a:r>
          </a:p>
          <a:p>
            <a:pPr lvl="2"/>
            <a:endParaRPr lang="en-US">
              <a:latin typeface="Comic Sans MS" charset="0"/>
            </a:endParaRPr>
          </a:p>
          <a:p>
            <a:pPr lvl="2"/>
            <a:endParaRPr lang="en-US">
              <a:latin typeface="Comic Sans MS" charset="0"/>
            </a:endParaRPr>
          </a:p>
          <a:p>
            <a:pPr lvl="2"/>
            <a:endParaRPr lang="en-US">
              <a:latin typeface="Comic Sans MS" charset="0"/>
            </a:endParaRPr>
          </a:p>
        </p:txBody>
      </p:sp>
      <p:sp>
        <p:nvSpPr>
          <p:cNvPr id="134" name="Content Placeholder 133"/>
          <p:cNvSpPr>
            <a:spLocks noGrp="1"/>
          </p:cNvSpPr>
          <p:nvPr>
            <p:ph sz="half" idx="2"/>
          </p:nvPr>
        </p:nvSpPr>
        <p:spPr/>
        <p:txBody>
          <a:bodyPr/>
          <a:lstStyle/>
          <a:p>
            <a:pPr marL="342900" lvl="2" indent="-342900"/>
            <a:r>
              <a:rPr lang="en-US" sz="2800">
                <a:latin typeface="Comic Sans MS" charset="0"/>
              </a:rPr>
              <a:t>Economical way?</a:t>
            </a:r>
          </a:p>
          <a:p>
            <a:endParaRPr lang="en-US">
              <a:latin typeface="Comic Sans MS" charset="0"/>
            </a:endParaRPr>
          </a:p>
        </p:txBody>
      </p:sp>
      <p:grpSp>
        <p:nvGrpSpPr>
          <p:cNvPr id="11" name="Group 10"/>
          <p:cNvGrpSpPr>
            <a:grpSpLocks/>
          </p:cNvGrpSpPr>
          <p:nvPr/>
        </p:nvGrpSpPr>
        <p:grpSpPr bwMode="auto">
          <a:xfrm>
            <a:off x="947738" y="3200400"/>
            <a:ext cx="3124200" cy="2828925"/>
            <a:chOff x="2743200" y="3124200"/>
            <a:chExt cx="3124200" cy="2828441"/>
          </a:xfrm>
        </p:grpSpPr>
        <p:sp>
          <p:nvSpPr>
            <p:cNvPr id="6" name="Oval 5"/>
            <p:cNvSpPr/>
            <p:nvPr/>
          </p:nvSpPr>
          <p:spPr>
            <a:xfrm>
              <a:off x="2743200" y="4114631"/>
              <a:ext cx="457200" cy="4571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latin typeface="Comic Sans MS" charset="0"/>
                <a:ea typeface="ＭＳ Ｐゴシック" charset="0"/>
                <a:cs typeface="Arial" charset="0"/>
              </a:endParaRPr>
            </a:p>
          </p:txBody>
        </p:sp>
        <p:sp>
          <p:nvSpPr>
            <p:cNvPr id="7" name="Oval 6"/>
            <p:cNvSpPr/>
            <p:nvPr/>
          </p:nvSpPr>
          <p:spPr>
            <a:xfrm>
              <a:off x="4071937" y="3124200"/>
              <a:ext cx="457200" cy="4571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latin typeface="Comic Sans MS" charset="0"/>
                <a:ea typeface="ＭＳ Ｐゴシック" charset="0"/>
                <a:cs typeface="Arial" charset="0"/>
              </a:endParaRPr>
            </a:p>
          </p:txBody>
        </p:sp>
        <p:sp>
          <p:nvSpPr>
            <p:cNvPr id="8" name="Oval 7"/>
            <p:cNvSpPr/>
            <p:nvPr/>
          </p:nvSpPr>
          <p:spPr>
            <a:xfrm>
              <a:off x="4876800" y="5485996"/>
              <a:ext cx="457200" cy="4571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latin typeface="Comic Sans MS" charset="0"/>
                <a:ea typeface="ＭＳ Ｐゴシック" charset="0"/>
                <a:cs typeface="Arial" charset="0"/>
              </a:endParaRPr>
            </a:p>
          </p:txBody>
        </p:sp>
        <p:sp>
          <p:nvSpPr>
            <p:cNvPr id="9" name="Oval 8"/>
            <p:cNvSpPr/>
            <p:nvPr/>
          </p:nvSpPr>
          <p:spPr>
            <a:xfrm>
              <a:off x="3276600" y="5495519"/>
              <a:ext cx="457200" cy="4571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latin typeface="Comic Sans MS" charset="0"/>
                <a:ea typeface="ＭＳ Ｐゴシック" charset="0"/>
                <a:cs typeface="Arial" charset="0"/>
              </a:endParaRPr>
            </a:p>
          </p:txBody>
        </p:sp>
        <p:sp>
          <p:nvSpPr>
            <p:cNvPr id="10" name="Oval 9"/>
            <p:cNvSpPr/>
            <p:nvPr/>
          </p:nvSpPr>
          <p:spPr>
            <a:xfrm>
              <a:off x="5410200" y="4114631"/>
              <a:ext cx="457200" cy="4571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latin typeface="Comic Sans MS" charset="0"/>
                <a:ea typeface="ＭＳ Ｐゴシック" charset="0"/>
                <a:cs typeface="Arial" charset="0"/>
              </a:endParaRPr>
            </a:p>
          </p:txBody>
        </p:sp>
      </p:grpSp>
      <p:grpSp>
        <p:nvGrpSpPr>
          <p:cNvPr id="96" name="Group 95"/>
          <p:cNvGrpSpPr>
            <a:grpSpLocks/>
          </p:cNvGrpSpPr>
          <p:nvPr/>
        </p:nvGrpSpPr>
        <p:grpSpPr bwMode="auto">
          <a:xfrm>
            <a:off x="1176338" y="3429000"/>
            <a:ext cx="2667000" cy="2371725"/>
            <a:chOff x="5181600" y="2895600"/>
            <a:chExt cx="2667000" cy="2371241"/>
          </a:xfrm>
        </p:grpSpPr>
        <p:cxnSp>
          <p:nvCxnSpPr>
            <p:cNvPr id="13" name="Straight Connector 12"/>
            <p:cNvCxnSpPr>
              <a:endCxn id="7" idx="2"/>
            </p:cNvCxnSpPr>
            <p:nvPr/>
          </p:nvCxnSpPr>
          <p:spPr>
            <a:xfrm flipV="1">
              <a:off x="5356225" y="2895600"/>
              <a:ext cx="925512" cy="828506"/>
            </a:xfrm>
            <a:prstGeom prst="line">
              <a:avLst/>
            </a:prstGeom>
            <a:ln w="3492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6" idx="4"/>
              <a:endCxn id="9" idx="1"/>
            </p:cNvCxnSpPr>
            <p:nvPr/>
          </p:nvCxnSpPr>
          <p:spPr>
            <a:xfrm>
              <a:off x="5181600" y="4114551"/>
              <a:ext cx="371475" cy="990398"/>
            </a:xfrm>
            <a:prstGeom prst="line">
              <a:avLst/>
            </a:prstGeom>
            <a:ln w="3492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7" idx="6"/>
              <a:endCxn id="10" idx="1"/>
            </p:cNvCxnSpPr>
            <p:nvPr/>
          </p:nvCxnSpPr>
          <p:spPr>
            <a:xfrm>
              <a:off x="6738937" y="2895600"/>
              <a:ext cx="947738" cy="828506"/>
            </a:xfrm>
            <a:prstGeom prst="line">
              <a:avLst/>
            </a:prstGeom>
            <a:ln w="3492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7" idx="5"/>
            </p:cNvCxnSpPr>
            <p:nvPr/>
          </p:nvCxnSpPr>
          <p:spPr>
            <a:xfrm>
              <a:off x="6672262" y="3057492"/>
              <a:ext cx="679450" cy="1958575"/>
            </a:xfrm>
            <a:prstGeom prst="line">
              <a:avLst/>
            </a:prstGeom>
            <a:ln w="3492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7" idx="3"/>
              <a:endCxn id="66" idx="3"/>
            </p:cNvCxnSpPr>
            <p:nvPr/>
          </p:nvCxnSpPr>
          <p:spPr>
            <a:xfrm flipH="1">
              <a:off x="5705475" y="3057492"/>
              <a:ext cx="642937" cy="2007778"/>
            </a:xfrm>
            <a:prstGeom prst="line">
              <a:avLst/>
            </a:prstGeom>
            <a:ln w="3492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0" idx="4"/>
              <a:endCxn id="8" idx="7"/>
            </p:cNvCxnSpPr>
            <p:nvPr/>
          </p:nvCxnSpPr>
          <p:spPr>
            <a:xfrm flipH="1">
              <a:off x="7477125" y="4114551"/>
              <a:ext cx="371475" cy="980875"/>
            </a:xfrm>
            <a:prstGeom prst="line">
              <a:avLst/>
            </a:prstGeom>
            <a:ln w="3492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9" idx="6"/>
              <a:endCxn id="8" idx="2"/>
            </p:cNvCxnSpPr>
            <p:nvPr/>
          </p:nvCxnSpPr>
          <p:spPr>
            <a:xfrm flipV="1">
              <a:off x="5943600" y="5257318"/>
              <a:ext cx="1143000" cy="9523"/>
            </a:xfrm>
            <a:prstGeom prst="line">
              <a:avLst/>
            </a:prstGeom>
            <a:ln w="3492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9" idx="7"/>
              <a:endCxn id="10" idx="3"/>
            </p:cNvCxnSpPr>
            <p:nvPr/>
          </p:nvCxnSpPr>
          <p:spPr>
            <a:xfrm flipV="1">
              <a:off x="5876925" y="4047890"/>
              <a:ext cx="1809750" cy="1057059"/>
            </a:xfrm>
            <a:prstGeom prst="line">
              <a:avLst/>
            </a:prstGeom>
            <a:ln w="3492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6" idx="5"/>
              <a:endCxn id="8" idx="1"/>
            </p:cNvCxnSpPr>
            <p:nvPr/>
          </p:nvCxnSpPr>
          <p:spPr>
            <a:xfrm>
              <a:off x="5343525" y="4047890"/>
              <a:ext cx="1809750" cy="1047536"/>
            </a:xfrm>
            <a:prstGeom prst="line">
              <a:avLst/>
            </a:prstGeom>
            <a:ln w="3492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6" idx="6"/>
              <a:endCxn id="10" idx="2"/>
            </p:cNvCxnSpPr>
            <p:nvPr/>
          </p:nvCxnSpPr>
          <p:spPr>
            <a:xfrm>
              <a:off x="5410200" y="3885998"/>
              <a:ext cx="2209800" cy="0"/>
            </a:xfrm>
            <a:prstGeom prst="line">
              <a:avLst/>
            </a:prstGeom>
            <a:ln w="34925">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98" name="Group 97"/>
          <p:cNvGrpSpPr/>
          <p:nvPr/>
        </p:nvGrpSpPr>
        <p:grpSpPr>
          <a:xfrm>
            <a:off x="1127591" y="3393345"/>
            <a:ext cx="2765612" cy="2474259"/>
            <a:chOff x="5132294" y="2859741"/>
            <a:chExt cx="2765612" cy="2474259"/>
          </a:xfrm>
          <a:solidFill>
            <a:srgbClr val="1F01FF"/>
          </a:solidFill>
        </p:grpSpPr>
        <p:sp>
          <p:nvSpPr>
            <p:cNvPr id="94" name="Oval 93"/>
            <p:cNvSpPr/>
            <p:nvPr/>
          </p:nvSpPr>
          <p:spPr>
            <a:xfrm>
              <a:off x="7644971" y="4004664"/>
              <a:ext cx="100535" cy="100535"/>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en-US"/>
            </a:p>
          </p:txBody>
        </p:sp>
        <p:grpSp>
          <p:nvGrpSpPr>
            <p:cNvPr id="97" name="Group 96"/>
            <p:cNvGrpSpPr/>
            <p:nvPr/>
          </p:nvGrpSpPr>
          <p:grpSpPr>
            <a:xfrm>
              <a:off x="5132294" y="2859741"/>
              <a:ext cx="2765612" cy="2474259"/>
              <a:chOff x="5132294" y="2859741"/>
              <a:chExt cx="2765612" cy="2474259"/>
            </a:xfrm>
            <a:grpFill/>
          </p:grpSpPr>
          <p:sp>
            <p:nvSpPr>
              <p:cNvPr id="61" name="Oval 60"/>
              <p:cNvSpPr/>
              <p:nvPr/>
            </p:nvSpPr>
            <p:spPr>
              <a:xfrm>
                <a:off x="5309665" y="3674287"/>
                <a:ext cx="100535" cy="100535"/>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en-US"/>
              </a:p>
            </p:txBody>
          </p:sp>
          <p:sp>
            <p:nvSpPr>
              <p:cNvPr id="62" name="Oval 61"/>
              <p:cNvSpPr/>
              <p:nvPr/>
            </p:nvSpPr>
            <p:spPr>
              <a:xfrm>
                <a:off x="5360894" y="3826687"/>
                <a:ext cx="100535" cy="100535"/>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en-US"/>
              </a:p>
            </p:txBody>
          </p:sp>
          <p:sp>
            <p:nvSpPr>
              <p:cNvPr id="63" name="Oval 62"/>
              <p:cNvSpPr/>
              <p:nvPr/>
            </p:nvSpPr>
            <p:spPr>
              <a:xfrm>
                <a:off x="5298141" y="4000818"/>
                <a:ext cx="100535" cy="100535"/>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en-US"/>
              </a:p>
            </p:txBody>
          </p:sp>
          <p:sp>
            <p:nvSpPr>
              <p:cNvPr id="64" name="Oval 63"/>
              <p:cNvSpPr/>
              <p:nvPr/>
            </p:nvSpPr>
            <p:spPr>
              <a:xfrm>
                <a:off x="5132294" y="4090465"/>
                <a:ext cx="100535" cy="100535"/>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en-US"/>
              </a:p>
            </p:txBody>
          </p:sp>
          <p:sp>
            <p:nvSpPr>
              <p:cNvPr id="65" name="Oval 64"/>
              <p:cNvSpPr/>
              <p:nvPr/>
            </p:nvSpPr>
            <p:spPr>
              <a:xfrm>
                <a:off x="5513294" y="5029200"/>
                <a:ext cx="100535" cy="100535"/>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en-US"/>
              </a:p>
            </p:txBody>
          </p:sp>
          <p:sp>
            <p:nvSpPr>
              <p:cNvPr id="66" name="Oval 65"/>
              <p:cNvSpPr/>
              <p:nvPr/>
            </p:nvSpPr>
            <p:spPr>
              <a:xfrm>
                <a:off x="5690665" y="4979894"/>
                <a:ext cx="100535" cy="100535"/>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en-US"/>
              </a:p>
            </p:txBody>
          </p:sp>
          <p:sp>
            <p:nvSpPr>
              <p:cNvPr id="67" name="Oval 66"/>
              <p:cNvSpPr/>
              <p:nvPr/>
            </p:nvSpPr>
            <p:spPr>
              <a:xfrm>
                <a:off x="5854589" y="5040724"/>
                <a:ext cx="100535" cy="100535"/>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en-US"/>
              </a:p>
            </p:txBody>
          </p:sp>
          <p:sp>
            <p:nvSpPr>
              <p:cNvPr id="68" name="Oval 67"/>
              <p:cNvSpPr/>
              <p:nvPr/>
            </p:nvSpPr>
            <p:spPr>
              <a:xfrm>
                <a:off x="5880847" y="5233465"/>
                <a:ext cx="100535" cy="100535"/>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en-US"/>
              </a:p>
            </p:txBody>
          </p:sp>
          <p:sp>
            <p:nvSpPr>
              <p:cNvPr id="69" name="Oval 68"/>
              <p:cNvSpPr/>
              <p:nvPr/>
            </p:nvSpPr>
            <p:spPr>
              <a:xfrm>
                <a:off x="7037294" y="5208494"/>
                <a:ext cx="100535" cy="100535"/>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en-US"/>
              </a:p>
            </p:txBody>
          </p:sp>
          <p:sp>
            <p:nvSpPr>
              <p:cNvPr id="70" name="Oval 69"/>
              <p:cNvSpPr/>
              <p:nvPr/>
            </p:nvSpPr>
            <p:spPr>
              <a:xfrm>
                <a:off x="7440706" y="5065059"/>
                <a:ext cx="100535" cy="100535"/>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en-US"/>
              </a:p>
            </p:txBody>
          </p:sp>
          <p:sp>
            <p:nvSpPr>
              <p:cNvPr id="71" name="Oval 70"/>
              <p:cNvSpPr/>
              <p:nvPr/>
            </p:nvSpPr>
            <p:spPr>
              <a:xfrm>
                <a:off x="7292788" y="4961965"/>
                <a:ext cx="100535" cy="100535"/>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en-US"/>
              </a:p>
            </p:txBody>
          </p:sp>
          <p:sp>
            <p:nvSpPr>
              <p:cNvPr id="72" name="Oval 71"/>
              <p:cNvSpPr/>
              <p:nvPr/>
            </p:nvSpPr>
            <p:spPr>
              <a:xfrm>
                <a:off x="7117976" y="5031759"/>
                <a:ext cx="100535" cy="100535"/>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en-US"/>
              </a:p>
            </p:txBody>
          </p:sp>
          <p:sp>
            <p:nvSpPr>
              <p:cNvPr id="73" name="Oval 72"/>
              <p:cNvSpPr/>
              <p:nvPr/>
            </p:nvSpPr>
            <p:spPr>
              <a:xfrm>
                <a:off x="6234953" y="2859741"/>
                <a:ext cx="100535" cy="100535"/>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en-US"/>
              </a:p>
            </p:txBody>
          </p:sp>
          <p:sp>
            <p:nvSpPr>
              <p:cNvPr id="74" name="Oval 73"/>
              <p:cNvSpPr/>
              <p:nvPr/>
            </p:nvSpPr>
            <p:spPr>
              <a:xfrm>
                <a:off x="6312750" y="3027185"/>
                <a:ext cx="100535" cy="100535"/>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en-US"/>
              </a:p>
            </p:txBody>
          </p:sp>
          <p:sp>
            <p:nvSpPr>
              <p:cNvPr id="75" name="Oval 74"/>
              <p:cNvSpPr/>
              <p:nvPr/>
            </p:nvSpPr>
            <p:spPr>
              <a:xfrm>
                <a:off x="6681265" y="2871265"/>
                <a:ext cx="100535" cy="100535"/>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en-US"/>
              </a:p>
            </p:txBody>
          </p:sp>
          <p:sp>
            <p:nvSpPr>
              <p:cNvPr id="91" name="Oval 90"/>
              <p:cNvSpPr/>
              <p:nvPr/>
            </p:nvSpPr>
            <p:spPr>
              <a:xfrm>
                <a:off x="6629400" y="3023665"/>
                <a:ext cx="100535" cy="100535"/>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en-US"/>
              </a:p>
            </p:txBody>
          </p:sp>
          <p:sp>
            <p:nvSpPr>
              <p:cNvPr id="92" name="Oval 91"/>
              <p:cNvSpPr/>
              <p:nvPr/>
            </p:nvSpPr>
            <p:spPr>
              <a:xfrm>
                <a:off x="7633447" y="3655677"/>
                <a:ext cx="100535" cy="100535"/>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en-US"/>
              </a:p>
            </p:txBody>
          </p:sp>
          <p:sp>
            <p:nvSpPr>
              <p:cNvPr id="93" name="Oval 92"/>
              <p:cNvSpPr/>
              <p:nvPr/>
            </p:nvSpPr>
            <p:spPr>
              <a:xfrm>
                <a:off x="7570694" y="3823447"/>
                <a:ext cx="100535" cy="100535"/>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en-US"/>
              </a:p>
            </p:txBody>
          </p:sp>
          <p:sp>
            <p:nvSpPr>
              <p:cNvPr id="95" name="Oval 94"/>
              <p:cNvSpPr/>
              <p:nvPr/>
            </p:nvSpPr>
            <p:spPr>
              <a:xfrm>
                <a:off x="7797371" y="4074459"/>
                <a:ext cx="100535" cy="100535"/>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en-US"/>
              </a:p>
            </p:txBody>
          </p:sp>
        </p:grpSp>
      </p:grpSp>
      <p:grpSp>
        <p:nvGrpSpPr>
          <p:cNvPr id="131" name="Group 130"/>
          <p:cNvGrpSpPr>
            <a:grpSpLocks/>
          </p:cNvGrpSpPr>
          <p:nvPr/>
        </p:nvGrpSpPr>
        <p:grpSpPr bwMode="auto">
          <a:xfrm>
            <a:off x="5029200" y="3200400"/>
            <a:ext cx="3124200" cy="2828925"/>
            <a:chOff x="1600200" y="3496159"/>
            <a:chExt cx="3124200" cy="2828441"/>
          </a:xfrm>
        </p:grpSpPr>
        <p:grpSp>
          <p:nvGrpSpPr>
            <p:cNvPr id="19465" name="Group 98"/>
            <p:cNvGrpSpPr>
              <a:grpSpLocks/>
            </p:cNvGrpSpPr>
            <p:nvPr/>
          </p:nvGrpSpPr>
          <p:grpSpPr bwMode="auto">
            <a:xfrm>
              <a:off x="1600200" y="3496159"/>
              <a:ext cx="3124200" cy="2828441"/>
              <a:chOff x="2743200" y="3124200"/>
              <a:chExt cx="3124200" cy="2828441"/>
            </a:xfrm>
          </p:grpSpPr>
          <p:sp>
            <p:nvSpPr>
              <p:cNvPr id="100" name="Oval 99"/>
              <p:cNvSpPr/>
              <p:nvPr/>
            </p:nvSpPr>
            <p:spPr>
              <a:xfrm>
                <a:off x="2743200" y="4114631"/>
                <a:ext cx="457200" cy="4571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latin typeface="Comic Sans MS" charset="0"/>
                  <a:ea typeface="ＭＳ Ｐゴシック" charset="0"/>
                  <a:cs typeface="Arial" charset="0"/>
                </a:endParaRPr>
              </a:p>
            </p:txBody>
          </p:sp>
          <p:sp>
            <p:nvSpPr>
              <p:cNvPr id="101" name="Oval 100"/>
              <p:cNvSpPr/>
              <p:nvPr/>
            </p:nvSpPr>
            <p:spPr>
              <a:xfrm>
                <a:off x="4071938" y="3124200"/>
                <a:ext cx="457200" cy="4571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latin typeface="Comic Sans MS" charset="0"/>
                  <a:ea typeface="ＭＳ Ｐゴシック" charset="0"/>
                  <a:cs typeface="Arial" charset="0"/>
                </a:endParaRPr>
              </a:p>
            </p:txBody>
          </p:sp>
          <p:sp>
            <p:nvSpPr>
              <p:cNvPr id="102" name="Oval 101"/>
              <p:cNvSpPr/>
              <p:nvPr/>
            </p:nvSpPr>
            <p:spPr>
              <a:xfrm>
                <a:off x="4876800" y="5485996"/>
                <a:ext cx="457200" cy="4571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latin typeface="Comic Sans MS" charset="0"/>
                  <a:ea typeface="ＭＳ Ｐゴシック" charset="0"/>
                  <a:cs typeface="Arial" charset="0"/>
                </a:endParaRPr>
              </a:p>
            </p:txBody>
          </p:sp>
          <p:sp>
            <p:nvSpPr>
              <p:cNvPr id="103" name="Oval 102"/>
              <p:cNvSpPr/>
              <p:nvPr/>
            </p:nvSpPr>
            <p:spPr>
              <a:xfrm>
                <a:off x="3276600" y="5495519"/>
                <a:ext cx="457200" cy="4571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latin typeface="Comic Sans MS" charset="0"/>
                  <a:ea typeface="ＭＳ Ｐゴシック" charset="0"/>
                  <a:cs typeface="Arial" charset="0"/>
                </a:endParaRPr>
              </a:p>
            </p:txBody>
          </p:sp>
          <p:sp>
            <p:nvSpPr>
              <p:cNvPr id="104" name="Oval 103"/>
              <p:cNvSpPr/>
              <p:nvPr/>
            </p:nvSpPr>
            <p:spPr>
              <a:xfrm>
                <a:off x="5410200" y="4114631"/>
                <a:ext cx="457200" cy="4571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latin typeface="Comic Sans MS" charset="0"/>
                  <a:ea typeface="ＭＳ Ｐゴシック" charset="0"/>
                  <a:cs typeface="Arial" charset="0"/>
                </a:endParaRPr>
              </a:p>
            </p:txBody>
          </p:sp>
        </p:grpSp>
        <p:grpSp>
          <p:nvGrpSpPr>
            <p:cNvPr id="19466" name="Group 105"/>
            <p:cNvGrpSpPr>
              <a:grpSpLocks/>
            </p:cNvGrpSpPr>
            <p:nvPr/>
          </p:nvGrpSpPr>
          <p:grpSpPr bwMode="auto">
            <a:xfrm>
              <a:off x="1828800" y="3733800"/>
              <a:ext cx="2505355" cy="2371241"/>
              <a:chOff x="5181600" y="2895600"/>
              <a:chExt cx="2505355" cy="2371241"/>
            </a:xfrm>
          </p:grpSpPr>
          <p:cxnSp>
            <p:nvCxnSpPr>
              <p:cNvPr id="107" name="Straight Connector 106"/>
              <p:cNvCxnSpPr/>
              <p:nvPr/>
            </p:nvCxnSpPr>
            <p:spPr>
              <a:xfrm flipV="1">
                <a:off x="5356225" y="2896043"/>
                <a:ext cx="925513" cy="828533"/>
              </a:xfrm>
              <a:prstGeom prst="line">
                <a:avLst/>
              </a:prstGeom>
              <a:ln w="3492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5181600" y="4115034"/>
                <a:ext cx="371475" cy="990430"/>
              </a:xfrm>
              <a:prstGeom prst="line">
                <a:avLst/>
              </a:prstGeom>
              <a:ln w="3492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6738938" y="2896043"/>
                <a:ext cx="947737" cy="828533"/>
              </a:xfrm>
              <a:prstGeom prst="line">
                <a:avLst/>
              </a:prstGeom>
              <a:ln w="3492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6672263" y="3057940"/>
                <a:ext cx="677862" cy="1958640"/>
              </a:xfrm>
              <a:prstGeom prst="line">
                <a:avLst/>
              </a:prstGeom>
              <a:ln w="3492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V="1">
                <a:off x="5943600" y="5257839"/>
                <a:ext cx="1143000" cy="9523"/>
              </a:xfrm>
              <a:prstGeom prst="line">
                <a:avLst/>
              </a:prstGeom>
              <a:ln w="34925">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120" name="Oval 119"/>
            <p:cNvSpPr/>
            <p:nvPr/>
          </p:nvSpPr>
          <p:spPr>
            <a:xfrm>
              <a:off x="1981200" y="4508811"/>
              <a:ext cx="100013" cy="101583"/>
            </a:xfrm>
            <a:prstGeom prst="ellipse">
              <a:avLst/>
            </a:prstGeom>
            <a:solidFill>
              <a:srgbClr val="1F01FF"/>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latin typeface="Comic Sans MS" charset="0"/>
                <a:ea typeface="ＭＳ Ｐゴシック" charset="0"/>
                <a:cs typeface="Arial" charset="0"/>
              </a:endParaRPr>
            </a:p>
          </p:txBody>
        </p:sp>
        <p:sp>
          <p:nvSpPr>
            <p:cNvPr id="121" name="Oval 120"/>
            <p:cNvSpPr/>
            <p:nvPr/>
          </p:nvSpPr>
          <p:spPr>
            <a:xfrm>
              <a:off x="2895600" y="3708848"/>
              <a:ext cx="100013" cy="101583"/>
            </a:xfrm>
            <a:prstGeom prst="ellipse">
              <a:avLst/>
            </a:prstGeom>
            <a:solidFill>
              <a:srgbClr val="1F01FF"/>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latin typeface="Comic Sans MS" charset="0"/>
                <a:ea typeface="ＭＳ Ｐゴシック" charset="0"/>
                <a:cs typeface="Arial" charset="0"/>
              </a:endParaRPr>
            </a:p>
          </p:txBody>
        </p:sp>
        <p:sp>
          <p:nvSpPr>
            <p:cNvPr id="122" name="Oval 121"/>
            <p:cNvSpPr/>
            <p:nvPr/>
          </p:nvSpPr>
          <p:spPr>
            <a:xfrm>
              <a:off x="3352800" y="3708848"/>
              <a:ext cx="100013" cy="101583"/>
            </a:xfrm>
            <a:prstGeom prst="ellipse">
              <a:avLst/>
            </a:prstGeom>
            <a:solidFill>
              <a:srgbClr val="1F01FF"/>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latin typeface="Comic Sans MS" charset="0"/>
                <a:ea typeface="ＭＳ Ｐゴシック" charset="0"/>
                <a:cs typeface="Arial" charset="0"/>
              </a:endParaRPr>
            </a:p>
          </p:txBody>
        </p:sp>
        <p:sp>
          <p:nvSpPr>
            <p:cNvPr id="123" name="Oval 122"/>
            <p:cNvSpPr/>
            <p:nvPr/>
          </p:nvSpPr>
          <p:spPr>
            <a:xfrm>
              <a:off x="3276600" y="3861222"/>
              <a:ext cx="100013" cy="101583"/>
            </a:xfrm>
            <a:prstGeom prst="ellipse">
              <a:avLst/>
            </a:prstGeom>
            <a:solidFill>
              <a:srgbClr val="1F01FF"/>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latin typeface="Comic Sans MS" charset="0"/>
                <a:ea typeface="ＭＳ Ｐゴシック" charset="0"/>
                <a:cs typeface="Arial" charset="0"/>
              </a:endParaRPr>
            </a:p>
          </p:txBody>
        </p:sp>
        <p:sp>
          <p:nvSpPr>
            <p:cNvPr id="124" name="Oval 123"/>
            <p:cNvSpPr/>
            <p:nvPr/>
          </p:nvSpPr>
          <p:spPr>
            <a:xfrm>
              <a:off x="4279900" y="4523096"/>
              <a:ext cx="101600" cy="99995"/>
            </a:xfrm>
            <a:prstGeom prst="ellipse">
              <a:avLst/>
            </a:prstGeom>
            <a:solidFill>
              <a:srgbClr val="1F01FF"/>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latin typeface="Comic Sans MS" charset="0"/>
                <a:ea typeface="ＭＳ Ｐゴシック" charset="0"/>
                <a:cs typeface="Arial" charset="0"/>
              </a:endParaRPr>
            </a:p>
          </p:txBody>
        </p:sp>
        <p:sp>
          <p:nvSpPr>
            <p:cNvPr id="125" name="Oval 124"/>
            <p:cNvSpPr/>
            <p:nvPr/>
          </p:nvSpPr>
          <p:spPr>
            <a:xfrm>
              <a:off x="3951288" y="5794466"/>
              <a:ext cx="100012" cy="99996"/>
            </a:xfrm>
            <a:prstGeom prst="ellipse">
              <a:avLst/>
            </a:prstGeom>
            <a:solidFill>
              <a:srgbClr val="1F01FF"/>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latin typeface="Comic Sans MS" charset="0"/>
                <a:ea typeface="ＭＳ Ｐゴシック" charset="0"/>
                <a:cs typeface="Arial" charset="0"/>
              </a:endParaRPr>
            </a:p>
          </p:txBody>
        </p:sp>
        <p:sp>
          <p:nvSpPr>
            <p:cNvPr id="126" name="Oval 125"/>
            <p:cNvSpPr/>
            <p:nvPr/>
          </p:nvSpPr>
          <p:spPr>
            <a:xfrm>
              <a:off x="3695700" y="6046836"/>
              <a:ext cx="101600" cy="99995"/>
            </a:xfrm>
            <a:prstGeom prst="ellipse">
              <a:avLst/>
            </a:prstGeom>
            <a:solidFill>
              <a:srgbClr val="1F01FF"/>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latin typeface="Comic Sans MS" charset="0"/>
                <a:ea typeface="ＭＳ Ｐゴシック" charset="0"/>
                <a:cs typeface="Arial" charset="0"/>
              </a:endParaRPr>
            </a:p>
          </p:txBody>
        </p:sp>
        <p:sp>
          <p:nvSpPr>
            <p:cNvPr id="127" name="Oval 126"/>
            <p:cNvSpPr/>
            <p:nvPr/>
          </p:nvSpPr>
          <p:spPr>
            <a:xfrm>
              <a:off x="2527300" y="6045248"/>
              <a:ext cx="101600" cy="99996"/>
            </a:xfrm>
            <a:prstGeom prst="ellipse">
              <a:avLst/>
            </a:prstGeom>
            <a:solidFill>
              <a:srgbClr val="1F01FF"/>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latin typeface="Comic Sans MS" charset="0"/>
                <a:ea typeface="ＭＳ Ｐゴシック" charset="0"/>
                <a:cs typeface="Arial" charset="0"/>
              </a:endParaRPr>
            </a:p>
          </p:txBody>
        </p:sp>
        <p:sp>
          <p:nvSpPr>
            <p:cNvPr id="128" name="Oval 127"/>
            <p:cNvSpPr/>
            <p:nvPr/>
          </p:nvSpPr>
          <p:spPr>
            <a:xfrm>
              <a:off x="2146300" y="5870653"/>
              <a:ext cx="101600" cy="99996"/>
            </a:xfrm>
            <a:prstGeom prst="ellipse">
              <a:avLst/>
            </a:prstGeom>
            <a:solidFill>
              <a:srgbClr val="1F01FF"/>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latin typeface="Comic Sans MS" charset="0"/>
                <a:ea typeface="ＭＳ Ｐゴシック" charset="0"/>
                <a:cs typeface="Arial" charset="0"/>
              </a:endParaRPr>
            </a:p>
          </p:txBody>
        </p:sp>
        <p:sp>
          <p:nvSpPr>
            <p:cNvPr id="129" name="Oval 128"/>
            <p:cNvSpPr/>
            <p:nvPr/>
          </p:nvSpPr>
          <p:spPr>
            <a:xfrm>
              <a:off x="1792288" y="4889746"/>
              <a:ext cx="101600" cy="101583"/>
            </a:xfrm>
            <a:prstGeom prst="ellipse">
              <a:avLst/>
            </a:prstGeom>
            <a:solidFill>
              <a:srgbClr val="1F01FF"/>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latin typeface="Comic Sans MS" charset="0"/>
                <a:ea typeface="ＭＳ Ｐゴシック" charset="0"/>
                <a:cs typeface="Arial" charset="0"/>
              </a:endParaRP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4">
                                            <p:txEl>
                                              <p:pRg st="0" end="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r>
              <a:rPr lang="en-US">
                <a:latin typeface="Calibri"/>
                <a:cs typeface="Calibri"/>
              </a:rPr>
              <a:t>About Myself</a:t>
            </a:r>
          </a:p>
        </p:txBody>
      </p:sp>
      <p:sp>
        <p:nvSpPr>
          <p:cNvPr id="3076" name="Rectangle 3"/>
          <p:cNvSpPr>
            <a:spLocks noGrp="1" noChangeArrowheads="1"/>
          </p:cNvSpPr>
          <p:nvPr>
            <p:ph type="body" idx="1"/>
          </p:nvPr>
        </p:nvSpPr>
        <p:spPr/>
        <p:txBody>
          <a:bodyPr/>
          <a:lstStyle/>
          <a:p>
            <a:pPr>
              <a:buFont typeface="Wingdings" charset="0"/>
              <a:buNone/>
            </a:pPr>
            <a:r>
              <a:rPr lang="en-US" dirty="0" err="1">
                <a:latin typeface="Calibri"/>
                <a:cs typeface="Calibri"/>
              </a:rPr>
              <a:t>Baek</a:t>
            </a:r>
            <a:r>
              <a:rPr lang="en-US" dirty="0">
                <a:latin typeface="Calibri"/>
                <a:cs typeface="Calibri"/>
              </a:rPr>
              <a:t>-Young Choi, PhD</a:t>
            </a:r>
          </a:p>
          <a:p>
            <a:pPr>
              <a:buFont typeface="Wingdings" charset="0"/>
              <a:buNone/>
            </a:pPr>
            <a:r>
              <a:rPr lang="en-US" dirty="0">
                <a:latin typeface="Calibri"/>
                <a:cs typeface="Calibri"/>
              </a:rPr>
              <a:t>Associate professor</a:t>
            </a:r>
          </a:p>
          <a:p>
            <a:endParaRPr lang="en-US" dirty="0">
              <a:latin typeface="Calibri"/>
              <a:cs typeface="Calibri"/>
            </a:endParaRPr>
          </a:p>
          <a:p>
            <a:pPr>
              <a:buFont typeface="Arial"/>
              <a:buChar char="•"/>
            </a:pPr>
            <a:r>
              <a:rPr lang="en-US" dirty="0">
                <a:latin typeface="Calibri"/>
                <a:cs typeface="Calibri"/>
              </a:rPr>
              <a:t>Office: FH 550D</a:t>
            </a:r>
          </a:p>
          <a:p>
            <a:pPr>
              <a:buFont typeface="Arial"/>
              <a:buChar char="•"/>
            </a:pPr>
            <a:r>
              <a:rPr lang="en-US" dirty="0">
                <a:latin typeface="Calibri"/>
                <a:cs typeface="Calibri"/>
              </a:rPr>
              <a:t>Phone: 816-235-2750</a:t>
            </a:r>
          </a:p>
          <a:p>
            <a:pPr>
              <a:buFont typeface="Arial"/>
              <a:buChar char="•"/>
            </a:pPr>
            <a:r>
              <a:rPr lang="en-US" dirty="0">
                <a:latin typeface="Calibri"/>
                <a:cs typeface="Calibri"/>
              </a:rPr>
              <a:t>Email: </a:t>
            </a:r>
            <a:r>
              <a:rPr lang="en-US" dirty="0" err="1">
                <a:latin typeface="Calibri"/>
                <a:cs typeface="Calibri"/>
              </a:rPr>
              <a:t>choiby@umkc.edu</a:t>
            </a:r>
            <a:endParaRPr lang="en-US" dirty="0">
              <a:latin typeface="Calibri"/>
              <a:cs typeface="Calibri"/>
            </a:endParaRPr>
          </a:p>
          <a:p>
            <a:pPr>
              <a:buFont typeface="Arial"/>
              <a:buChar char="•"/>
            </a:pPr>
            <a:r>
              <a:rPr lang="en-US" dirty="0">
                <a:latin typeface="Calibri"/>
                <a:cs typeface="Calibri"/>
              </a:rPr>
              <a:t>URL: </a:t>
            </a:r>
            <a:r>
              <a:rPr lang="en-US" dirty="0" err="1">
                <a:latin typeface="Calibri"/>
                <a:cs typeface="Calibri"/>
              </a:rPr>
              <a:t>www.csee.umkc.edu</a:t>
            </a:r>
            <a:r>
              <a:rPr lang="en-US" dirty="0">
                <a:latin typeface="Calibri"/>
                <a:cs typeface="Calibri"/>
              </a:rPr>
              <a:t>/~</a:t>
            </a:r>
            <a:r>
              <a:rPr lang="en-US" dirty="0" err="1">
                <a:latin typeface="Calibri"/>
                <a:cs typeface="Calibri"/>
              </a:rPr>
              <a:t>choiby</a:t>
            </a:r>
            <a:endParaRPr lang="en-US" dirty="0">
              <a:latin typeface="Calibri"/>
              <a:cs typeface="Calibri"/>
            </a:endParaRPr>
          </a:p>
          <a:p>
            <a:pPr>
              <a:buFont typeface="Arial"/>
              <a:buChar char="•"/>
            </a:pPr>
            <a:r>
              <a:rPr lang="en-US" dirty="0">
                <a:latin typeface="Calibri"/>
                <a:cs typeface="Calibri"/>
              </a:rPr>
              <a:t>Office hours: T/</a:t>
            </a:r>
            <a:r>
              <a:rPr lang="en-US" dirty="0" err="1">
                <a:latin typeface="Calibri"/>
                <a:cs typeface="Calibri"/>
              </a:rPr>
              <a:t>Th</a:t>
            </a:r>
            <a:endParaRPr lang="en-US" dirty="0">
              <a:latin typeface="Calibri"/>
              <a:cs typeface="Calibri"/>
            </a:endParaRPr>
          </a:p>
          <a:p>
            <a:pPr lvl="1">
              <a:buFont typeface="Lucida Grande"/>
              <a:buChar char="-"/>
            </a:pPr>
            <a:r>
              <a:rPr lang="en-US" dirty="0" smtClean="0">
                <a:latin typeface="Calibri"/>
                <a:cs typeface="Calibri"/>
              </a:rPr>
              <a:t>11:15-noon or </a:t>
            </a:r>
            <a:r>
              <a:rPr lang="en-US" dirty="0">
                <a:latin typeface="Calibri"/>
                <a:cs typeface="Calibri"/>
              </a:rPr>
              <a:t>by appointment</a:t>
            </a: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atin typeface="Comic Sans MS" charset="0"/>
              </a:rPr>
              <a:t>This course is about</a:t>
            </a:r>
          </a:p>
        </p:txBody>
      </p:sp>
      <p:sp>
        <p:nvSpPr>
          <p:cNvPr id="20483" name="Content Placeholder 5"/>
          <p:cNvSpPr>
            <a:spLocks noGrp="1"/>
          </p:cNvSpPr>
          <p:nvPr>
            <p:ph idx="1"/>
          </p:nvPr>
        </p:nvSpPr>
        <p:spPr/>
        <p:txBody>
          <a:bodyPr/>
          <a:lstStyle/>
          <a:p>
            <a:r>
              <a:rPr lang="en-US" i="1">
                <a:solidFill>
                  <a:schemeClr val="accent1"/>
                </a:solidFill>
                <a:latin typeface="Comic Sans MS" charset="0"/>
              </a:rPr>
              <a:t>Fundamental</a:t>
            </a:r>
            <a:r>
              <a:rPr lang="en-US">
                <a:latin typeface="Comic Sans MS" charset="0"/>
              </a:rPr>
              <a:t> </a:t>
            </a:r>
            <a:r>
              <a:rPr lang="en-US" i="1">
                <a:solidFill>
                  <a:schemeClr val="accent1"/>
                </a:solidFill>
                <a:latin typeface="Comic Sans MS" charset="0"/>
              </a:rPr>
              <a:t>issues</a:t>
            </a:r>
            <a:r>
              <a:rPr lang="en-US">
                <a:solidFill>
                  <a:schemeClr val="accent1"/>
                </a:solidFill>
                <a:latin typeface="Comic Sans MS" charset="0"/>
              </a:rPr>
              <a:t> </a:t>
            </a:r>
            <a:r>
              <a:rPr lang="en-US">
                <a:latin typeface="Comic Sans MS" charset="0"/>
              </a:rPr>
              <a:t>in computer networking</a:t>
            </a:r>
          </a:p>
          <a:p>
            <a:r>
              <a:rPr lang="en-US" i="1">
                <a:solidFill>
                  <a:schemeClr val="accent1"/>
                </a:solidFill>
                <a:latin typeface="Comic Sans MS" charset="0"/>
              </a:rPr>
              <a:t>Fundamental</a:t>
            </a:r>
            <a:r>
              <a:rPr lang="en-US">
                <a:latin typeface="Comic Sans MS" charset="0"/>
              </a:rPr>
              <a:t> </a:t>
            </a:r>
            <a:r>
              <a:rPr lang="en-US" i="1">
                <a:solidFill>
                  <a:schemeClr val="accent1"/>
                </a:solidFill>
                <a:latin typeface="Comic Sans MS" charset="0"/>
              </a:rPr>
              <a:t>problems</a:t>
            </a:r>
            <a:r>
              <a:rPr lang="en-US">
                <a:solidFill>
                  <a:schemeClr val="accent1"/>
                </a:solidFill>
                <a:latin typeface="Comic Sans MS" charset="0"/>
              </a:rPr>
              <a:t> </a:t>
            </a:r>
            <a:r>
              <a:rPr lang="en-US">
                <a:latin typeface="Comic Sans MS" charset="0"/>
              </a:rPr>
              <a:t>in computer networking</a:t>
            </a:r>
          </a:p>
          <a:p>
            <a:r>
              <a:rPr lang="en-US" i="1">
                <a:solidFill>
                  <a:schemeClr val="accent1"/>
                </a:solidFill>
                <a:latin typeface="Comic Sans MS" charset="0"/>
              </a:rPr>
              <a:t>What to do </a:t>
            </a:r>
            <a:r>
              <a:rPr lang="en-US">
                <a:latin typeface="Comic Sans MS" charset="0"/>
              </a:rPr>
              <a:t>in response to the problems</a:t>
            </a: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609600" y="304800"/>
            <a:ext cx="8077200" cy="1143000"/>
          </a:xfrm>
        </p:spPr>
        <p:txBody>
          <a:bodyPr/>
          <a:lstStyle/>
          <a:p>
            <a:r>
              <a:rPr lang="en-US">
                <a:latin typeface="Comic Sans MS" charset="0"/>
              </a:rPr>
              <a:t>Fundamental Issues in Networking</a:t>
            </a:r>
          </a:p>
        </p:txBody>
      </p:sp>
      <p:sp>
        <p:nvSpPr>
          <p:cNvPr id="21508" name="Rectangle 3"/>
          <p:cNvSpPr>
            <a:spLocks noGrp="1" noChangeArrowheads="1"/>
          </p:cNvSpPr>
          <p:nvPr>
            <p:ph type="body" idx="1"/>
          </p:nvPr>
        </p:nvSpPr>
        <p:spPr>
          <a:xfrm>
            <a:off x="685800" y="1600200"/>
            <a:ext cx="4572000" cy="4419600"/>
          </a:xfrm>
        </p:spPr>
        <p:txBody>
          <a:bodyPr/>
          <a:lstStyle/>
          <a:p>
            <a:pPr>
              <a:lnSpc>
                <a:spcPct val="90000"/>
              </a:lnSpc>
            </a:pPr>
            <a:r>
              <a:rPr lang="en-US">
                <a:latin typeface="Comic Sans MS" charset="0"/>
              </a:rPr>
              <a:t>Routing/Forwarding</a:t>
            </a:r>
          </a:p>
          <a:p>
            <a:pPr lvl="1">
              <a:lnSpc>
                <a:spcPct val="90000"/>
              </a:lnSpc>
            </a:pPr>
            <a:r>
              <a:rPr lang="en-US" i="1">
                <a:latin typeface="Comic Sans MS" charset="0"/>
              </a:rPr>
              <a:t>Finding out neighbors</a:t>
            </a:r>
            <a:r>
              <a:rPr lang="en-US">
                <a:latin typeface="Comic Sans MS" charset="0"/>
              </a:rPr>
              <a:t>, </a:t>
            </a:r>
            <a:r>
              <a:rPr lang="en-US" i="1">
                <a:latin typeface="Comic Sans MS" charset="0"/>
              </a:rPr>
              <a:t>building routing tables</a:t>
            </a:r>
            <a:r>
              <a:rPr lang="en-US">
                <a:latin typeface="Comic Sans MS" charset="0"/>
              </a:rPr>
              <a:t>, </a:t>
            </a:r>
            <a:r>
              <a:rPr lang="en-US" i="1">
                <a:latin typeface="Comic Sans MS" charset="0"/>
              </a:rPr>
              <a:t>determining where to send </a:t>
            </a:r>
            <a:r>
              <a:rPr lang="en-US">
                <a:latin typeface="Comic Sans MS" charset="0"/>
              </a:rPr>
              <a:t>towards the destination</a:t>
            </a:r>
          </a:p>
          <a:p>
            <a:pPr>
              <a:lnSpc>
                <a:spcPct val="90000"/>
              </a:lnSpc>
            </a:pPr>
            <a:r>
              <a:rPr lang="en-US">
                <a:latin typeface="Comic Sans MS" charset="0"/>
              </a:rPr>
              <a:t>Naming/Addressing</a:t>
            </a:r>
          </a:p>
          <a:p>
            <a:pPr lvl="1">
              <a:lnSpc>
                <a:spcPct val="90000"/>
              </a:lnSpc>
            </a:pPr>
            <a:r>
              <a:rPr lang="en-US">
                <a:latin typeface="Comic Sans MS" charset="0"/>
              </a:rPr>
              <a:t>Identifying/finding name/address of the party (or parties) you would like to communicate with</a:t>
            </a:r>
          </a:p>
          <a:p>
            <a:pPr lvl="1">
              <a:lnSpc>
                <a:spcPct val="90000"/>
              </a:lnSpc>
            </a:pPr>
            <a:endParaRPr lang="en-US">
              <a:latin typeface="Comic Sans MS" charset="0"/>
            </a:endParaRPr>
          </a:p>
        </p:txBody>
      </p:sp>
      <p:grpSp>
        <p:nvGrpSpPr>
          <p:cNvPr id="21509" name="Group 5"/>
          <p:cNvGrpSpPr>
            <a:grpSpLocks/>
          </p:cNvGrpSpPr>
          <p:nvPr/>
        </p:nvGrpSpPr>
        <p:grpSpPr bwMode="auto">
          <a:xfrm>
            <a:off x="5410200" y="1752600"/>
            <a:ext cx="3124200" cy="2828925"/>
            <a:chOff x="1600200" y="3496159"/>
            <a:chExt cx="3124200" cy="2828441"/>
          </a:xfrm>
        </p:grpSpPr>
        <p:grpSp>
          <p:nvGrpSpPr>
            <p:cNvPr id="21540" name="Group 6"/>
            <p:cNvGrpSpPr>
              <a:grpSpLocks/>
            </p:cNvGrpSpPr>
            <p:nvPr/>
          </p:nvGrpSpPr>
          <p:grpSpPr bwMode="auto">
            <a:xfrm>
              <a:off x="1600200" y="3496159"/>
              <a:ext cx="3124200" cy="2828441"/>
              <a:chOff x="2743200" y="3124200"/>
              <a:chExt cx="3124200" cy="2828441"/>
            </a:xfrm>
          </p:grpSpPr>
          <p:sp>
            <p:nvSpPr>
              <p:cNvPr id="24" name="Oval 23"/>
              <p:cNvSpPr/>
              <p:nvPr/>
            </p:nvSpPr>
            <p:spPr>
              <a:xfrm>
                <a:off x="2743200" y="4114631"/>
                <a:ext cx="457200" cy="4571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latin typeface="Comic Sans MS" charset="0"/>
                  <a:ea typeface="ＭＳ Ｐゴシック" charset="0"/>
                  <a:cs typeface="Arial" charset="0"/>
                </a:endParaRPr>
              </a:p>
            </p:txBody>
          </p:sp>
          <p:sp>
            <p:nvSpPr>
              <p:cNvPr id="25" name="Oval 24"/>
              <p:cNvSpPr/>
              <p:nvPr/>
            </p:nvSpPr>
            <p:spPr>
              <a:xfrm>
                <a:off x="4071938" y="3124200"/>
                <a:ext cx="457200" cy="4571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latin typeface="Comic Sans MS" charset="0"/>
                  <a:ea typeface="ＭＳ Ｐゴシック" charset="0"/>
                  <a:cs typeface="Arial" charset="0"/>
                </a:endParaRPr>
              </a:p>
            </p:txBody>
          </p:sp>
          <p:sp>
            <p:nvSpPr>
              <p:cNvPr id="26" name="Oval 25"/>
              <p:cNvSpPr/>
              <p:nvPr/>
            </p:nvSpPr>
            <p:spPr>
              <a:xfrm>
                <a:off x="4876800" y="5485996"/>
                <a:ext cx="457200" cy="4571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latin typeface="Comic Sans MS" charset="0"/>
                  <a:ea typeface="ＭＳ Ｐゴシック" charset="0"/>
                  <a:cs typeface="Arial" charset="0"/>
                </a:endParaRPr>
              </a:p>
            </p:txBody>
          </p:sp>
          <p:sp>
            <p:nvSpPr>
              <p:cNvPr id="27" name="Oval 26"/>
              <p:cNvSpPr/>
              <p:nvPr/>
            </p:nvSpPr>
            <p:spPr>
              <a:xfrm>
                <a:off x="3276600" y="5495519"/>
                <a:ext cx="457200" cy="4571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latin typeface="Comic Sans MS" charset="0"/>
                  <a:ea typeface="ＭＳ Ｐゴシック" charset="0"/>
                  <a:cs typeface="Arial" charset="0"/>
                </a:endParaRPr>
              </a:p>
            </p:txBody>
          </p:sp>
          <p:sp>
            <p:nvSpPr>
              <p:cNvPr id="28" name="Oval 27"/>
              <p:cNvSpPr/>
              <p:nvPr/>
            </p:nvSpPr>
            <p:spPr>
              <a:xfrm>
                <a:off x="5410200" y="4114631"/>
                <a:ext cx="457200" cy="4571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latin typeface="Comic Sans MS" charset="0"/>
                  <a:ea typeface="ＭＳ Ｐゴシック" charset="0"/>
                  <a:cs typeface="Arial" charset="0"/>
                </a:endParaRPr>
              </a:p>
            </p:txBody>
          </p:sp>
        </p:grpSp>
        <p:grpSp>
          <p:nvGrpSpPr>
            <p:cNvPr id="21541" name="Group 7"/>
            <p:cNvGrpSpPr>
              <a:grpSpLocks/>
            </p:cNvGrpSpPr>
            <p:nvPr/>
          </p:nvGrpSpPr>
          <p:grpSpPr bwMode="auto">
            <a:xfrm>
              <a:off x="1828800" y="3733800"/>
              <a:ext cx="2505355" cy="2371241"/>
              <a:chOff x="5181600" y="2895600"/>
              <a:chExt cx="2505355" cy="2371241"/>
            </a:xfrm>
          </p:grpSpPr>
          <p:cxnSp>
            <p:nvCxnSpPr>
              <p:cNvPr id="19" name="Straight Connector 18"/>
              <p:cNvCxnSpPr/>
              <p:nvPr/>
            </p:nvCxnSpPr>
            <p:spPr>
              <a:xfrm flipV="1">
                <a:off x="5356225" y="2896043"/>
                <a:ext cx="925513" cy="828533"/>
              </a:xfrm>
              <a:prstGeom prst="line">
                <a:avLst/>
              </a:prstGeom>
              <a:ln w="3492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181600" y="4115034"/>
                <a:ext cx="371475" cy="990430"/>
              </a:xfrm>
              <a:prstGeom prst="line">
                <a:avLst/>
              </a:prstGeom>
              <a:ln w="3492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738938" y="2896043"/>
                <a:ext cx="947737" cy="828533"/>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672263" y="3057940"/>
                <a:ext cx="677862" cy="1958640"/>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5943600" y="5257839"/>
                <a:ext cx="1143000" cy="9523"/>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9" name="Oval 8"/>
            <p:cNvSpPr/>
            <p:nvPr/>
          </p:nvSpPr>
          <p:spPr>
            <a:xfrm>
              <a:off x="1981200" y="4508811"/>
              <a:ext cx="100013" cy="101583"/>
            </a:xfrm>
            <a:prstGeom prst="ellipse">
              <a:avLst/>
            </a:prstGeom>
            <a:solidFill>
              <a:srgbClr val="1F01FF"/>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latin typeface="Comic Sans MS" charset="0"/>
                <a:ea typeface="ＭＳ Ｐゴシック" charset="0"/>
                <a:cs typeface="Arial" charset="0"/>
              </a:endParaRPr>
            </a:p>
          </p:txBody>
        </p:sp>
        <p:sp>
          <p:nvSpPr>
            <p:cNvPr id="10" name="Oval 9"/>
            <p:cNvSpPr/>
            <p:nvPr/>
          </p:nvSpPr>
          <p:spPr>
            <a:xfrm>
              <a:off x="2895600" y="3708848"/>
              <a:ext cx="100013" cy="101583"/>
            </a:xfrm>
            <a:prstGeom prst="ellipse">
              <a:avLst/>
            </a:prstGeom>
            <a:solidFill>
              <a:srgbClr val="1F01FF"/>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latin typeface="Comic Sans MS" charset="0"/>
                <a:ea typeface="ＭＳ Ｐゴシック" charset="0"/>
                <a:cs typeface="Arial" charset="0"/>
              </a:endParaRPr>
            </a:p>
          </p:txBody>
        </p:sp>
        <p:sp>
          <p:nvSpPr>
            <p:cNvPr id="11" name="Oval 10"/>
            <p:cNvSpPr/>
            <p:nvPr/>
          </p:nvSpPr>
          <p:spPr>
            <a:xfrm>
              <a:off x="3352800" y="3708848"/>
              <a:ext cx="100013" cy="101583"/>
            </a:xfrm>
            <a:prstGeom prst="ellipse">
              <a:avLst/>
            </a:prstGeom>
            <a:solidFill>
              <a:srgbClr val="1F01FF"/>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latin typeface="Comic Sans MS" charset="0"/>
                <a:ea typeface="ＭＳ Ｐゴシック" charset="0"/>
                <a:cs typeface="Arial" charset="0"/>
              </a:endParaRPr>
            </a:p>
          </p:txBody>
        </p:sp>
        <p:sp>
          <p:nvSpPr>
            <p:cNvPr id="12" name="Oval 11"/>
            <p:cNvSpPr/>
            <p:nvPr/>
          </p:nvSpPr>
          <p:spPr>
            <a:xfrm>
              <a:off x="3276600" y="3861222"/>
              <a:ext cx="100013" cy="101583"/>
            </a:xfrm>
            <a:prstGeom prst="ellipse">
              <a:avLst/>
            </a:prstGeom>
            <a:solidFill>
              <a:srgbClr val="1F01FF"/>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latin typeface="Comic Sans MS" charset="0"/>
                <a:ea typeface="ＭＳ Ｐゴシック" charset="0"/>
                <a:cs typeface="Arial" charset="0"/>
              </a:endParaRPr>
            </a:p>
          </p:txBody>
        </p:sp>
        <p:sp>
          <p:nvSpPr>
            <p:cNvPr id="13" name="Oval 12"/>
            <p:cNvSpPr/>
            <p:nvPr/>
          </p:nvSpPr>
          <p:spPr>
            <a:xfrm>
              <a:off x="4279900" y="4523096"/>
              <a:ext cx="101600" cy="99995"/>
            </a:xfrm>
            <a:prstGeom prst="ellipse">
              <a:avLst/>
            </a:prstGeom>
            <a:solidFill>
              <a:srgbClr val="1F01FF"/>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latin typeface="Comic Sans MS" charset="0"/>
                <a:ea typeface="ＭＳ Ｐゴシック" charset="0"/>
                <a:cs typeface="Arial" charset="0"/>
              </a:endParaRPr>
            </a:p>
          </p:txBody>
        </p:sp>
        <p:sp>
          <p:nvSpPr>
            <p:cNvPr id="14" name="Oval 13"/>
            <p:cNvSpPr/>
            <p:nvPr/>
          </p:nvSpPr>
          <p:spPr>
            <a:xfrm>
              <a:off x="3951288" y="5794466"/>
              <a:ext cx="100012" cy="99996"/>
            </a:xfrm>
            <a:prstGeom prst="ellipse">
              <a:avLst/>
            </a:prstGeom>
            <a:solidFill>
              <a:srgbClr val="1F01FF"/>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latin typeface="Comic Sans MS" charset="0"/>
                <a:ea typeface="ＭＳ Ｐゴシック" charset="0"/>
                <a:cs typeface="Arial" charset="0"/>
              </a:endParaRPr>
            </a:p>
          </p:txBody>
        </p:sp>
        <p:sp>
          <p:nvSpPr>
            <p:cNvPr id="15" name="Oval 14"/>
            <p:cNvSpPr/>
            <p:nvPr/>
          </p:nvSpPr>
          <p:spPr>
            <a:xfrm>
              <a:off x="3695700" y="6046836"/>
              <a:ext cx="101600" cy="99995"/>
            </a:xfrm>
            <a:prstGeom prst="ellipse">
              <a:avLst/>
            </a:prstGeom>
            <a:solidFill>
              <a:srgbClr val="1F01FF"/>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latin typeface="Comic Sans MS" charset="0"/>
                <a:ea typeface="ＭＳ Ｐゴシック" charset="0"/>
                <a:cs typeface="Arial" charset="0"/>
              </a:endParaRPr>
            </a:p>
          </p:txBody>
        </p:sp>
        <p:sp>
          <p:nvSpPr>
            <p:cNvPr id="16" name="Oval 15"/>
            <p:cNvSpPr/>
            <p:nvPr/>
          </p:nvSpPr>
          <p:spPr>
            <a:xfrm>
              <a:off x="2527300" y="6045248"/>
              <a:ext cx="101600" cy="99996"/>
            </a:xfrm>
            <a:prstGeom prst="ellipse">
              <a:avLst/>
            </a:prstGeom>
            <a:solidFill>
              <a:srgbClr val="1F01FF"/>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latin typeface="Comic Sans MS" charset="0"/>
                <a:ea typeface="ＭＳ Ｐゴシック" charset="0"/>
                <a:cs typeface="Arial" charset="0"/>
              </a:endParaRPr>
            </a:p>
          </p:txBody>
        </p:sp>
        <p:sp>
          <p:nvSpPr>
            <p:cNvPr id="17" name="Oval 16"/>
            <p:cNvSpPr/>
            <p:nvPr/>
          </p:nvSpPr>
          <p:spPr>
            <a:xfrm>
              <a:off x="2146300" y="5870653"/>
              <a:ext cx="101600" cy="99996"/>
            </a:xfrm>
            <a:prstGeom prst="ellipse">
              <a:avLst/>
            </a:prstGeom>
            <a:solidFill>
              <a:srgbClr val="1F01FF"/>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latin typeface="Comic Sans MS" charset="0"/>
                <a:ea typeface="ＭＳ Ｐゴシック" charset="0"/>
                <a:cs typeface="Arial" charset="0"/>
              </a:endParaRPr>
            </a:p>
          </p:txBody>
        </p:sp>
        <p:sp>
          <p:nvSpPr>
            <p:cNvPr id="18" name="Oval 17"/>
            <p:cNvSpPr/>
            <p:nvPr/>
          </p:nvSpPr>
          <p:spPr>
            <a:xfrm>
              <a:off x="1792288" y="4889746"/>
              <a:ext cx="101600" cy="101583"/>
            </a:xfrm>
            <a:prstGeom prst="ellipse">
              <a:avLst/>
            </a:prstGeom>
            <a:solidFill>
              <a:srgbClr val="1F01FF"/>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latin typeface="Comic Sans MS" charset="0"/>
                <a:ea typeface="ＭＳ Ｐゴシック" charset="0"/>
                <a:cs typeface="Arial" charset="0"/>
              </a:endParaRPr>
            </a:p>
          </p:txBody>
        </p:sp>
      </p:grpSp>
      <p:grpSp>
        <p:nvGrpSpPr>
          <p:cNvPr id="4" name="Group 3"/>
          <p:cNvGrpSpPr>
            <a:grpSpLocks/>
          </p:cNvGrpSpPr>
          <p:nvPr/>
        </p:nvGrpSpPr>
        <p:grpSpPr bwMode="auto">
          <a:xfrm>
            <a:off x="5473700" y="1782763"/>
            <a:ext cx="2981325" cy="2754312"/>
            <a:chOff x="5473484" y="2544554"/>
            <a:chExt cx="2980754" cy="2754553"/>
          </a:xfrm>
        </p:grpSpPr>
        <p:sp>
          <p:nvSpPr>
            <p:cNvPr id="21535" name="TextBox 2"/>
            <p:cNvSpPr txBox="1">
              <a:spLocks noChangeArrowheads="1"/>
            </p:cNvSpPr>
            <p:nvPr/>
          </p:nvSpPr>
          <p:spPr bwMode="auto">
            <a:xfrm>
              <a:off x="6805119" y="2544554"/>
              <a:ext cx="3241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charset="0"/>
                  <a:ea typeface="ＭＳ Ｐゴシック" charset="0"/>
                  <a:cs typeface="Arial" charset="0"/>
                </a:defRPr>
              </a:lvl1pPr>
              <a:lvl2pPr marL="742950" indent="-285750" eaLnBrk="0" hangingPunct="0">
                <a:defRPr sz="2400" b="1">
                  <a:solidFill>
                    <a:schemeClr val="tx1"/>
                  </a:solidFill>
                  <a:latin typeface="Times New Roman" charset="0"/>
                  <a:ea typeface="Arial" charset="0"/>
                  <a:cs typeface="Arial" charset="0"/>
                </a:defRPr>
              </a:lvl2pPr>
              <a:lvl3pPr marL="1143000" indent="-228600" eaLnBrk="0" hangingPunct="0">
                <a:defRPr sz="2400" b="1">
                  <a:solidFill>
                    <a:schemeClr val="tx1"/>
                  </a:solidFill>
                  <a:latin typeface="Times New Roman" charset="0"/>
                  <a:ea typeface="Arial" charset="0"/>
                  <a:cs typeface="Arial" charset="0"/>
                </a:defRPr>
              </a:lvl3pPr>
              <a:lvl4pPr marL="1600200" indent="-228600" eaLnBrk="0" hangingPunct="0">
                <a:defRPr sz="2400" b="1">
                  <a:solidFill>
                    <a:schemeClr val="tx1"/>
                  </a:solidFill>
                  <a:latin typeface="Times New Roman" charset="0"/>
                  <a:ea typeface="Arial" charset="0"/>
                  <a:cs typeface="Arial" charset="0"/>
                </a:defRPr>
              </a:lvl4pPr>
              <a:lvl5pPr marL="2057400" indent="-228600" eaLnBrk="0" hangingPunct="0">
                <a:defRPr sz="2400" b="1">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sz="2400" b="1">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sz="2400" b="1">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sz="2400" b="1">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sz="2400" b="1">
                  <a:solidFill>
                    <a:schemeClr val="tx1"/>
                  </a:solidFill>
                  <a:latin typeface="Times New Roman" charset="0"/>
                  <a:ea typeface="Arial" charset="0"/>
                  <a:cs typeface="Arial" charset="0"/>
                </a:defRPr>
              </a:lvl9pPr>
            </a:lstStyle>
            <a:p>
              <a:r>
                <a:rPr lang="en-US">
                  <a:solidFill>
                    <a:srgbClr val="FFC000"/>
                  </a:solidFill>
                </a:rPr>
                <a:t>A</a:t>
              </a:r>
            </a:p>
          </p:txBody>
        </p:sp>
        <p:sp>
          <p:nvSpPr>
            <p:cNvPr id="21536" name="TextBox 29"/>
            <p:cNvSpPr txBox="1">
              <a:spLocks noChangeArrowheads="1"/>
            </p:cNvSpPr>
            <p:nvPr/>
          </p:nvSpPr>
          <p:spPr bwMode="auto">
            <a:xfrm>
              <a:off x="5473484" y="3549134"/>
              <a:ext cx="3177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charset="0"/>
                  <a:ea typeface="ＭＳ Ｐゴシック" charset="0"/>
                  <a:cs typeface="Arial" charset="0"/>
                </a:defRPr>
              </a:lvl1pPr>
              <a:lvl2pPr marL="742950" indent="-285750" eaLnBrk="0" hangingPunct="0">
                <a:defRPr sz="2400" b="1">
                  <a:solidFill>
                    <a:schemeClr val="tx1"/>
                  </a:solidFill>
                  <a:latin typeface="Times New Roman" charset="0"/>
                  <a:ea typeface="Arial" charset="0"/>
                  <a:cs typeface="Arial" charset="0"/>
                </a:defRPr>
              </a:lvl2pPr>
              <a:lvl3pPr marL="1143000" indent="-228600" eaLnBrk="0" hangingPunct="0">
                <a:defRPr sz="2400" b="1">
                  <a:solidFill>
                    <a:schemeClr val="tx1"/>
                  </a:solidFill>
                  <a:latin typeface="Times New Roman" charset="0"/>
                  <a:ea typeface="Arial" charset="0"/>
                  <a:cs typeface="Arial" charset="0"/>
                </a:defRPr>
              </a:lvl3pPr>
              <a:lvl4pPr marL="1600200" indent="-228600" eaLnBrk="0" hangingPunct="0">
                <a:defRPr sz="2400" b="1">
                  <a:solidFill>
                    <a:schemeClr val="tx1"/>
                  </a:solidFill>
                  <a:latin typeface="Times New Roman" charset="0"/>
                  <a:ea typeface="Arial" charset="0"/>
                  <a:cs typeface="Arial" charset="0"/>
                </a:defRPr>
              </a:lvl4pPr>
              <a:lvl5pPr marL="2057400" indent="-228600" eaLnBrk="0" hangingPunct="0">
                <a:defRPr sz="2400" b="1">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sz="2400" b="1">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sz="2400" b="1">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sz="2400" b="1">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sz="2400" b="1">
                  <a:solidFill>
                    <a:schemeClr val="tx1"/>
                  </a:solidFill>
                  <a:latin typeface="Times New Roman" charset="0"/>
                  <a:ea typeface="Arial" charset="0"/>
                  <a:cs typeface="Arial" charset="0"/>
                </a:defRPr>
              </a:lvl9pPr>
            </a:lstStyle>
            <a:p>
              <a:r>
                <a:rPr lang="en-US">
                  <a:solidFill>
                    <a:srgbClr val="FFC000"/>
                  </a:solidFill>
                </a:rPr>
                <a:t>B</a:t>
              </a:r>
            </a:p>
          </p:txBody>
        </p:sp>
        <p:sp>
          <p:nvSpPr>
            <p:cNvPr id="21537" name="TextBox 30"/>
            <p:cNvSpPr txBox="1">
              <a:spLocks noChangeArrowheads="1"/>
            </p:cNvSpPr>
            <p:nvPr/>
          </p:nvSpPr>
          <p:spPr bwMode="auto">
            <a:xfrm>
              <a:off x="6013342" y="4929775"/>
              <a:ext cx="3177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charset="0"/>
                  <a:ea typeface="ＭＳ Ｐゴシック" charset="0"/>
                  <a:cs typeface="Arial" charset="0"/>
                </a:defRPr>
              </a:lvl1pPr>
              <a:lvl2pPr marL="742950" indent="-285750" eaLnBrk="0" hangingPunct="0">
                <a:defRPr sz="2400" b="1">
                  <a:solidFill>
                    <a:schemeClr val="tx1"/>
                  </a:solidFill>
                  <a:latin typeface="Times New Roman" charset="0"/>
                  <a:ea typeface="Arial" charset="0"/>
                  <a:cs typeface="Arial" charset="0"/>
                </a:defRPr>
              </a:lvl2pPr>
              <a:lvl3pPr marL="1143000" indent="-228600" eaLnBrk="0" hangingPunct="0">
                <a:defRPr sz="2400" b="1">
                  <a:solidFill>
                    <a:schemeClr val="tx1"/>
                  </a:solidFill>
                  <a:latin typeface="Times New Roman" charset="0"/>
                  <a:ea typeface="Arial" charset="0"/>
                  <a:cs typeface="Arial" charset="0"/>
                </a:defRPr>
              </a:lvl3pPr>
              <a:lvl4pPr marL="1600200" indent="-228600" eaLnBrk="0" hangingPunct="0">
                <a:defRPr sz="2400" b="1">
                  <a:solidFill>
                    <a:schemeClr val="tx1"/>
                  </a:solidFill>
                  <a:latin typeface="Times New Roman" charset="0"/>
                  <a:ea typeface="Arial" charset="0"/>
                  <a:cs typeface="Arial" charset="0"/>
                </a:defRPr>
              </a:lvl4pPr>
              <a:lvl5pPr marL="2057400" indent="-228600" eaLnBrk="0" hangingPunct="0">
                <a:defRPr sz="2400" b="1">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sz="2400" b="1">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sz="2400" b="1">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sz="2400" b="1">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sz="2400" b="1">
                  <a:solidFill>
                    <a:schemeClr val="tx1"/>
                  </a:solidFill>
                  <a:latin typeface="Times New Roman" charset="0"/>
                  <a:ea typeface="Arial" charset="0"/>
                  <a:cs typeface="Arial" charset="0"/>
                </a:defRPr>
              </a:lvl9pPr>
            </a:lstStyle>
            <a:p>
              <a:r>
                <a:rPr lang="en-US">
                  <a:solidFill>
                    <a:srgbClr val="FFC000"/>
                  </a:solidFill>
                </a:rPr>
                <a:t>C</a:t>
              </a:r>
            </a:p>
          </p:txBody>
        </p:sp>
        <p:sp>
          <p:nvSpPr>
            <p:cNvPr id="21538" name="TextBox 31"/>
            <p:cNvSpPr txBox="1">
              <a:spLocks noChangeArrowheads="1"/>
            </p:cNvSpPr>
            <p:nvPr/>
          </p:nvSpPr>
          <p:spPr bwMode="auto">
            <a:xfrm>
              <a:off x="7618944" y="4920734"/>
              <a:ext cx="3305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charset="0"/>
                  <a:ea typeface="ＭＳ Ｐゴシック" charset="0"/>
                  <a:cs typeface="Arial" charset="0"/>
                </a:defRPr>
              </a:lvl1pPr>
              <a:lvl2pPr marL="742950" indent="-285750" eaLnBrk="0" hangingPunct="0">
                <a:defRPr sz="2400" b="1">
                  <a:solidFill>
                    <a:schemeClr val="tx1"/>
                  </a:solidFill>
                  <a:latin typeface="Times New Roman" charset="0"/>
                  <a:ea typeface="Arial" charset="0"/>
                  <a:cs typeface="Arial" charset="0"/>
                </a:defRPr>
              </a:lvl2pPr>
              <a:lvl3pPr marL="1143000" indent="-228600" eaLnBrk="0" hangingPunct="0">
                <a:defRPr sz="2400" b="1">
                  <a:solidFill>
                    <a:schemeClr val="tx1"/>
                  </a:solidFill>
                  <a:latin typeface="Times New Roman" charset="0"/>
                  <a:ea typeface="Arial" charset="0"/>
                  <a:cs typeface="Arial" charset="0"/>
                </a:defRPr>
              </a:lvl3pPr>
              <a:lvl4pPr marL="1600200" indent="-228600" eaLnBrk="0" hangingPunct="0">
                <a:defRPr sz="2400" b="1">
                  <a:solidFill>
                    <a:schemeClr val="tx1"/>
                  </a:solidFill>
                  <a:latin typeface="Times New Roman" charset="0"/>
                  <a:ea typeface="Arial" charset="0"/>
                  <a:cs typeface="Arial" charset="0"/>
                </a:defRPr>
              </a:lvl4pPr>
              <a:lvl5pPr marL="2057400" indent="-228600" eaLnBrk="0" hangingPunct="0">
                <a:defRPr sz="2400" b="1">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sz="2400" b="1">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sz="2400" b="1">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sz="2400" b="1">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sz="2400" b="1">
                  <a:solidFill>
                    <a:schemeClr val="tx1"/>
                  </a:solidFill>
                  <a:latin typeface="Times New Roman" charset="0"/>
                  <a:ea typeface="Arial" charset="0"/>
                  <a:cs typeface="Arial" charset="0"/>
                </a:defRPr>
              </a:lvl9pPr>
            </a:lstStyle>
            <a:p>
              <a:r>
                <a:rPr lang="en-US">
                  <a:solidFill>
                    <a:srgbClr val="FFC000"/>
                  </a:solidFill>
                </a:rPr>
                <a:t>D</a:t>
              </a:r>
            </a:p>
          </p:txBody>
        </p:sp>
        <p:sp>
          <p:nvSpPr>
            <p:cNvPr id="21539" name="TextBox 32"/>
            <p:cNvSpPr txBox="1">
              <a:spLocks noChangeArrowheads="1"/>
            </p:cNvSpPr>
            <p:nvPr/>
          </p:nvSpPr>
          <p:spPr bwMode="auto">
            <a:xfrm>
              <a:off x="8157362" y="3541135"/>
              <a:ext cx="2968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charset="0"/>
                  <a:ea typeface="ＭＳ Ｐゴシック" charset="0"/>
                  <a:cs typeface="Arial" charset="0"/>
                </a:defRPr>
              </a:lvl1pPr>
              <a:lvl2pPr marL="742950" indent="-285750" eaLnBrk="0" hangingPunct="0">
                <a:defRPr sz="2400" b="1">
                  <a:solidFill>
                    <a:schemeClr val="tx1"/>
                  </a:solidFill>
                  <a:latin typeface="Times New Roman" charset="0"/>
                  <a:ea typeface="Arial" charset="0"/>
                  <a:cs typeface="Arial" charset="0"/>
                </a:defRPr>
              </a:lvl2pPr>
              <a:lvl3pPr marL="1143000" indent="-228600" eaLnBrk="0" hangingPunct="0">
                <a:defRPr sz="2400" b="1">
                  <a:solidFill>
                    <a:schemeClr val="tx1"/>
                  </a:solidFill>
                  <a:latin typeface="Times New Roman" charset="0"/>
                  <a:ea typeface="Arial" charset="0"/>
                  <a:cs typeface="Arial" charset="0"/>
                </a:defRPr>
              </a:lvl3pPr>
              <a:lvl4pPr marL="1600200" indent="-228600" eaLnBrk="0" hangingPunct="0">
                <a:defRPr sz="2400" b="1">
                  <a:solidFill>
                    <a:schemeClr val="tx1"/>
                  </a:solidFill>
                  <a:latin typeface="Times New Roman" charset="0"/>
                  <a:ea typeface="Arial" charset="0"/>
                  <a:cs typeface="Arial" charset="0"/>
                </a:defRPr>
              </a:lvl4pPr>
              <a:lvl5pPr marL="2057400" indent="-228600" eaLnBrk="0" hangingPunct="0">
                <a:defRPr sz="2400" b="1">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sz="2400" b="1">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sz="2400" b="1">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sz="2400" b="1">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sz="2400" b="1">
                  <a:solidFill>
                    <a:schemeClr val="tx1"/>
                  </a:solidFill>
                  <a:latin typeface="Times New Roman" charset="0"/>
                  <a:ea typeface="Arial" charset="0"/>
                  <a:cs typeface="Arial" charset="0"/>
                </a:defRPr>
              </a:lvl9pPr>
            </a:lstStyle>
            <a:p>
              <a:r>
                <a:rPr lang="en-US">
                  <a:solidFill>
                    <a:srgbClr val="FFC000"/>
                  </a:solidFill>
                </a:rPr>
                <a:t>E</a:t>
              </a:r>
            </a:p>
          </p:txBody>
        </p:sp>
      </p:grpSp>
      <p:grpSp>
        <p:nvGrpSpPr>
          <p:cNvPr id="29" name="Group 28"/>
          <p:cNvGrpSpPr>
            <a:grpSpLocks/>
          </p:cNvGrpSpPr>
          <p:nvPr/>
        </p:nvGrpSpPr>
        <p:grpSpPr bwMode="auto">
          <a:xfrm>
            <a:off x="5372100" y="1828800"/>
            <a:ext cx="3238500" cy="2857500"/>
            <a:chOff x="5372637" y="2590800"/>
            <a:chExt cx="3237963" cy="2856963"/>
          </a:xfrm>
        </p:grpSpPr>
        <p:sp>
          <p:nvSpPr>
            <p:cNvPr id="21526" name="TextBox 4"/>
            <p:cNvSpPr txBox="1">
              <a:spLocks noChangeArrowheads="1"/>
            </p:cNvSpPr>
            <p:nvPr/>
          </p:nvSpPr>
          <p:spPr bwMode="auto">
            <a:xfrm>
              <a:off x="6019800" y="2590800"/>
              <a:ext cx="6527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charset="0"/>
                  <a:ea typeface="ＭＳ Ｐゴシック" charset="0"/>
                  <a:cs typeface="Arial" charset="0"/>
                </a:defRPr>
              </a:lvl1pPr>
              <a:lvl2pPr marL="742950" indent="-285750" eaLnBrk="0" hangingPunct="0">
                <a:defRPr sz="2400" b="1">
                  <a:solidFill>
                    <a:schemeClr val="tx1"/>
                  </a:solidFill>
                  <a:latin typeface="Times New Roman" charset="0"/>
                  <a:ea typeface="Arial" charset="0"/>
                  <a:cs typeface="Arial" charset="0"/>
                </a:defRPr>
              </a:lvl2pPr>
              <a:lvl3pPr marL="1143000" indent="-228600" eaLnBrk="0" hangingPunct="0">
                <a:defRPr sz="2400" b="1">
                  <a:solidFill>
                    <a:schemeClr val="tx1"/>
                  </a:solidFill>
                  <a:latin typeface="Times New Roman" charset="0"/>
                  <a:ea typeface="Arial" charset="0"/>
                  <a:cs typeface="Arial" charset="0"/>
                </a:defRPr>
              </a:lvl3pPr>
              <a:lvl4pPr marL="1600200" indent="-228600" eaLnBrk="0" hangingPunct="0">
                <a:defRPr sz="2400" b="1">
                  <a:solidFill>
                    <a:schemeClr val="tx1"/>
                  </a:solidFill>
                  <a:latin typeface="Times New Roman" charset="0"/>
                  <a:ea typeface="Arial" charset="0"/>
                  <a:cs typeface="Arial" charset="0"/>
                </a:defRPr>
              </a:lvl4pPr>
              <a:lvl5pPr marL="2057400" indent="-228600" eaLnBrk="0" hangingPunct="0">
                <a:defRPr sz="2400" b="1">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sz="2400" b="1">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sz="2400" b="1">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sz="2400" b="1">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sz="2400" b="1">
                  <a:solidFill>
                    <a:schemeClr val="tx1"/>
                  </a:solidFill>
                  <a:latin typeface="Times New Roman" charset="0"/>
                  <a:ea typeface="Arial" charset="0"/>
                  <a:cs typeface="Arial" charset="0"/>
                </a:defRPr>
              </a:lvl9pPr>
            </a:lstStyle>
            <a:p>
              <a:r>
                <a:rPr lang="en-US">
                  <a:solidFill>
                    <a:schemeClr val="accent1"/>
                  </a:solidFill>
                </a:rPr>
                <a:t>0001</a:t>
              </a:r>
            </a:p>
          </p:txBody>
        </p:sp>
        <p:sp>
          <p:nvSpPr>
            <p:cNvPr id="21527" name="TextBox 35"/>
            <p:cNvSpPr txBox="1">
              <a:spLocks noChangeArrowheads="1"/>
            </p:cNvSpPr>
            <p:nvPr/>
          </p:nvSpPr>
          <p:spPr bwMode="auto">
            <a:xfrm>
              <a:off x="7957857" y="3922552"/>
              <a:ext cx="6527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charset="0"/>
                  <a:ea typeface="ＭＳ Ｐゴシック" charset="0"/>
                  <a:cs typeface="Arial" charset="0"/>
                </a:defRPr>
              </a:lvl1pPr>
              <a:lvl2pPr marL="742950" indent="-285750" eaLnBrk="0" hangingPunct="0">
                <a:defRPr sz="2400" b="1">
                  <a:solidFill>
                    <a:schemeClr val="tx1"/>
                  </a:solidFill>
                  <a:latin typeface="Times New Roman" charset="0"/>
                  <a:ea typeface="Arial" charset="0"/>
                  <a:cs typeface="Arial" charset="0"/>
                </a:defRPr>
              </a:lvl2pPr>
              <a:lvl3pPr marL="1143000" indent="-228600" eaLnBrk="0" hangingPunct="0">
                <a:defRPr sz="2400" b="1">
                  <a:solidFill>
                    <a:schemeClr val="tx1"/>
                  </a:solidFill>
                  <a:latin typeface="Times New Roman" charset="0"/>
                  <a:ea typeface="Arial" charset="0"/>
                  <a:cs typeface="Arial" charset="0"/>
                </a:defRPr>
              </a:lvl3pPr>
              <a:lvl4pPr marL="1600200" indent="-228600" eaLnBrk="0" hangingPunct="0">
                <a:defRPr sz="2400" b="1">
                  <a:solidFill>
                    <a:schemeClr val="tx1"/>
                  </a:solidFill>
                  <a:latin typeface="Times New Roman" charset="0"/>
                  <a:ea typeface="Arial" charset="0"/>
                  <a:cs typeface="Arial" charset="0"/>
                </a:defRPr>
              </a:lvl4pPr>
              <a:lvl5pPr marL="2057400" indent="-228600" eaLnBrk="0" hangingPunct="0">
                <a:defRPr sz="2400" b="1">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sz="2400" b="1">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sz="2400" b="1">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sz="2400" b="1">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sz="2400" b="1">
                  <a:solidFill>
                    <a:schemeClr val="tx1"/>
                  </a:solidFill>
                  <a:latin typeface="Times New Roman" charset="0"/>
                  <a:ea typeface="Arial" charset="0"/>
                  <a:cs typeface="Arial" charset="0"/>
                </a:defRPr>
              </a:lvl9pPr>
            </a:lstStyle>
            <a:p>
              <a:r>
                <a:rPr lang="en-US">
                  <a:solidFill>
                    <a:schemeClr val="accent1"/>
                  </a:solidFill>
                </a:rPr>
                <a:t>0111</a:t>
              </a:r>
            </a:p>
          </p:txBody>
        </p:sp>
        <p:sp>
          <p:nvSpPr>
            <p:cNvPr id="21528" name="TextBox 36"/>
            <p:cNvSpPr txBox="1">
              <a:spLocks noChangeArrowheads="1"/>
            </p:cNvSpPr>
            <p:nvPr/>
          </p:nvSpPr>
          <p:spPr bwMode="auto">
            <a:xfrm>
              <a:off x="7010400" y="5078431"/>
              <a:ext cx="6527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charset="0"/>
                  <a:ea typeface="ＭＳ Ｐゴシック" charset="0"/>
                  <a:cs typeface="Arial" charset="0"/>
                </a:defRPr>
              </a:lvl1pPr>
              <a:lvl2pPr marL="742950" indent="-285750" eaLnBrk="0" hangingPunct="0">
                <a:defRPr sz="2400" b="1">
                  <a:solidFill>
                    <a:schemeClr val="tx1"/>
                  </a:solidFill>
                  <a:latin typeface="Times New Roman" charset="0"/>
                  <a:ea typeface="Arial" charset="0"/>
                  <a:cs typeface="Arial" charset="0"/>
                </a:defRPr>
              </a:lvl2pPr>
              <a:lvl3pPr marL="1143000" indent="-228600" eaLnBrk="0" hangingPunct="0">
                <a:defRPr sz="2400" b="1">
                  <a:solidFill>
                    <a:schemeClr val="tx1"/>
                  </a:solidFill>
                  <a:latin typeface="Times New Roman" charset="0"/>
                  <a:ea typeface="Arial" charset="0"/>
                  <a:cs typeface="Arial" charset="0"/>
                </a:defRPr>
              </a:lvl3pPr>
              <a:lvl4pPr marL="1600200" indent="-228600" eaLnBrk="0" hangingPunct="0">
                <a:defRPr sz="2400" b="1">
                  <a:solidFill>
                    <a:schemeClr val="tx1"/>
                  </a:solidFill>
                  <a:latin typeface="Times New Roman" charset="0"/>
                  <a:ea typeface="Arial" charset="0"/>
                  <a:cs typeface="Arial" charset="0"/>
                </a:defRPr>
              </a:lvl4pPr>
              <a:lvl5pPr marL="2057400" indent="-228600" eaLnBrk="0" hangingPunct="0">
                <a:defRPr sz="2400" b="1">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sz="2400" b="1">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sz="2400" b="1">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sz="2400" b="1">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sz="2400" b="1">
                  <a:solidFill>
                    <a:schemeClr val="tx1"/>
                  </a:solidFill>
                  <a:latin typeface="Times New Roman" charset="0"/>
                  <a:ea typeface="Arial" charset="0"/>
                  <a:cs typeface="Arial" charset="0"/>
                </a:defRPr>
              </a:lvl9pPr>
            </a:lstStyle>
            <a:p>
              <a:r>
                <a:rPr lang="en-US">
                  <a:solidFill>
                    <a:schemeClr val="accent1"/>
                  </a:solidFill>
                </a:rPr>
                <a:t>1101</a:t>
              </a:r>
            </a:p>
          </p:txBody>
        </p:sp>
        <p:sp>
          <p:nvSpPr>
            <p:cNvPr id="21529" name="TextBox 37"/>
            <p:cNvSpPr txBox="1">
              <a:spLocks noChangeArrowheads="1"/>
            </p:cNvSpPr>
            <p:nvPr/>
          </p:nvSpPr>
          <p:spPr bwMode="auto">
            <a:xfrm>
              <a:off x="5926215" y="4570789"/>
              <a:ext cx="6527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charset="0"/>
                  <a:ea typeface="ＭＳ Ｐゴシック" charset="0"/>
                  <a:cs typeface="Arial" charset="0"/>
                </a:defRPr>
              </a:lvl1pPr>
              <a:lvl2pPr marL="742950" indent="-285750" eaLnBrk="0" hangingPunct="0">
                <a:defRPr sz="2400" b="1">
                  <a:solidFill>
                    <a:schemeClr val="tx1"/>
                  </a:solidFill>
                  <a:latin typeface="Times New Roman" charset="0"/>
                  <a:ea typeface="Arial" charset="0"/>
                  <a:cs typeface="Arial" charset="0"/>
                </a:defRPr>
              </a:lvl2pPr>
              <a:lvl3pPr marL="1143000" indent="-228600" eaLnBrk="0" hangingPunct="0">
                <a:defRPr sz="2400" b="1">
                  <a:solidFill>
                    <a:schemeClr val="tx1"/>
                  </a:solidFill>
                  <a:latin typeface="Times New Roman" charset="0"/>
                  <a:ea typeface="Arial" charset="0"/>
                  <a:cs typeface="Arial" charset="0"/>
                </a:defRPr>
              </a:lvl3pPr>
              <a:lvl4pPr marL="1600200" indent="-228600" eaLnBrk="0" hangingPunct="0">
                <a:defRPr sz="2400" b="1">
                  <a:solidFill>
                    <a:schemeClr val="tx1"/>
                  </a:solidFill>
                  <a:latin typeface="Times New Roman" charset="0"/>
                  <a:ea typeface="Arial" charset="0"/>
                  <a:cs typeface="Arial" charset="0"/>
                </a:defRPr>
              </a:lvl4pPr>
              <a:lvl5pPr marL="2057400" indent="-228600" eaLnBrk="0" hangingPunct="0">
                <a:defRPr sz="2400" b="1">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sz="2400" b="1">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sz="2400" b="1">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sz="2400" b="1">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sz="2400" b="1">
                  <a:solidFill>
                    <a:schemeClr val="tx1"/>
                  </a:solidFill>
                  <a:latin typeface="Times New Roman" charset="0"/>
                  <a:ea typeface="Arial" charset="0"/>
                  <a:cs typeface="Arial" charset="0"/>
                </a:defRPr>
              </a:lvl9pPr>
            </a:lstStyle>
            <a:p>
              <a:r>
                <a:rPr lang="en-US">
                  <a:solidFill>
                    <a:schemeClr val="accent1"/>
                  </a:solidFill>
                </a:rPr>
                <a:t>0111</a:t>
              </a:r>
            </a:p>
          </p:txBody>
        </p:sp>
        <p:sp>
          <p:nvSpPr>
            <p:cNvPr id="21530" name="TextBox 38"/>
            <p:cNvSpPr txBox="1">
              <a:spLocks noChangeArrowheads="1"/>
            </p:cNvSpPr>
            <p:nvPr/>
          </p:nvSpPr>
          <p:spPr bwMode="auto">
            <a:xfrm>
              <a:off x="5372637" y="3922552"/>
              <a:ext cx="6527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charset="0"/>
                  <a:ea typeface="ＭＳ Ｐゴシック" charset="0"/>
                  <a:cs typeface="Arial" charset="0"/>
                </a:defRPr>
              </a:lvl1pPr>
              <a:lvl2pPr marL="742950" indent="-285750" eaLnBrk="0" hangingPunct="0">
                <a:defRPr sz="2400" b="1">
                  <a:solidFill>
                    <a:schemeClr val="tx1"/>
                  </a:solidFill>
                  <a:latin typeface="Times New Roman" charset="0"/>
                  <a:ea typeface="Arial" charset="0"/>
                  <a:cs typeface="Arial" charset="0"/>
                </a:defRPr>
              </a:lvl2pPr>
              <a:lvl3pPr marL="1143000" indent="-228600" eaLnBrk="0" hangingPunct="0">
                <a:defRPr sz="2400" b="1">
                  <a:solidFill>
                    <a:schemeClr val="tx1"/>
                  </a:solidFill>
                  <a:latin typeface="Times New Roman" charset="0"/>
                  <a:ea typeface="Arial" charset="0"/>
                  <a:cs typeface="Arial" charset="0"/>
                </a:defRPr>
              </a:lvl3pPr>
              <a:lvl4pPr marL="1600200" indent="-228600" eaLnBrk="0" hangingPunct="0">
                <a:defRPr sz="2400" b="1">
                  <a:solidFill>
                    <a:schemeClr val="tx1"/>
                  </a:solidFill>
                  <a:latin typeface="Times New Roman" charset="0"/>
                  <a:ea typeface="Arial" charset="0"/>
                  <a:cs typeface="Arial" charset="0"/>
                </a:defRPr>
              </a:lvl4pPr>
              <a:lvl5pPr marL="2057400" indent="-228600" eaLnBrk="0" hangingPunct="0">
                <a:defRPr sz="2400" b="1">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sz="2400" b="1">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sz="2400" b="1">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sz="2400" b="1">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sz="2400" b="1">
                  <a:solidFill>
                    <a:schemeClr val="tx1"/>
                  </a:solidFill>
                  <a:latin typeface="Times New Roman" charset="0"/>
                  <a:ea typeface="Arial" charset="0"/>
                  <a:cs typeface="Arial" charset="0"/>
                </a:defRPr>
              </a:lvl9pPr>
            </a:lstStyle>
            <a:p>
              <a:r>
                <a:rPr lang="en-US">
                  <a:solidFill>
                    <a:schemeClr val="accent1"/>
                  </a:solidFill>
                </a:rPr>
                <a:t>0011</a:t>
              </a:r>
            </a:p>
          </p:txBody>
        </p:sp>
        <p:sp>
          <p:nvSpPr>
            <p:cNvPr id="21531" name="TextBox 41"/>
            <p:cNvSpPr txBox="1">
              <a:spLocks noChangeArrowheads="1"/>
            </p:cNvSpPr>
            <p:nvPr/>
          </p:nvSpPr>
          <p:spPr bwMode="auto">
            <a:xfrm>
              <a:off x="6586257" y="2895600"/>
              <a:ext cx="6527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charset="0"/>
                  <a:ea typeface="ＭＳ Ｐゴシック" charset="0"/>
                  <a:cs typeface="Arial" charset="0"/>
                </a:defRPr>
              </a:lvl1pPr>
              <a:lvl2pPr marL="742950" indent="-285750" eaLnBrk="0" hangingPunct="0">
                <a:defRPr sz="2400" b="1">
                  <a:solidFill>
                    <a:schemeClr val="tx1"/>
                  </a:solidFill>
                  <a:latin typeface="Times New Roman" charset="0"/>
                  <a:ea typeface="Arial" charset="0"/>
                  <a:cs typeface="Arial" charset="0"/>
                </a:defRPr>
              </a:lvl2pPr>
              <a:lvl3pPr marL="1143000" indent="-228600" eaLnBrk="0" hangingPunct="0">
                <a:defRPr sz="2400" b="1">
                  <a:solidFill>
                    <a:schemeClr val="tx1"/>
                  </a:solidFill>
                  <a:latin typeface="Times New Roman" charset="0"/>
                  <a:ea typeface="Arial" charset="0"/>
                  <a:cs typeface="Arial" charset="0"/>
                </a:defRPr>
              </a:lvl3pPr>
              <a:lvl4pPr marL="1600200" indent="-228600" eaLnBrk="0" hangingPunct="0">
                <a:defRPr sz="2400" b="1">
                  <a:solidFill>
                    <a:schemeClr val="tx1"/>
                  </a:solidFill>
                  <a:latin typeface="Times New Roman" charset="0"/>
                  <a:ea typeface="Arial" charset="0"/>
                  <a:cs typeface="Arial" charset="0"/>
                </a:defRPr>
              </a:lvl4pPr>
              <a:lvl5pPr marL="2057400" indent="-228600" eaLnBrk="0" hangingPunct="0">
                <a:defRPr sz="2400" b="1">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sz="2400" b="1">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sz="2400" b="1">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sz="2400" b="1">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sz="2400" b="1">
                  <a:solidFill>
                    <a:schemeClr val="tx1"/>
                  </a:solidFill>
                  <a:latin typeface="Times New Roman" charset="0"/>
                  <a:ea typeface="Arial" charset="0"/>
                  <a:cs typeface="Arial" charset="0"/>
                </a:defRPr>
              </a:lvl9pPr>
            </a:lstStyle>
            <a:p>
              <a:r>
                <a:rPr lang="en-US">
                  <a:solidFill>
                    <a:schemeClr val="accent1"/>
                  </a:solidFill>
                </a:rPr>
                <a:t>0101</a:t>
              </a:r>
            </a:p>
          </p:txBody>
        </p:sp>
        <p:sp>
          <p:nvSpPr>
            <p:cNvPr id="21532" name="TextBox 42"/>
            <p:cNvSpPr txBox="1">
              <a:spLocks noChangeArrowheads="1"/>
            </p:cNvSpPr>
            <p:nvPr/>
          </p:nvSpPr>
          <p:spPr bwMode="auto">
            <a:xfrm>
              <a:off x="6331899" y="5078431"/>
              <a:ext cx="6527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charset="0"/>
                  <a:ea typeface="ＭＳ Ｐゴシック" charset="0"/>
                  <a:cs typeface="Arial" charset="0"/>
                </a:defRPr>
              </a:lvl1pPr>
              <a:lvl2pPr marL="742950" indent="-285750" eaLnBrk="0" hangingPunct="0">
                <a:defRPr sz="2400" b="1">
                  <a:solidFill>
                    <a:schemeClr val="tx1"/>
                  </a:solidFill>
                  <a:latin typeface="Times New Roman" charset="0"/>
                  <a:ea typeface="Arial" charset="0"/>
                  <a:cs typeface="Arial" charset="0"/>
                </a:defRPr>
              </a:lvl2pPr>
              <a:lvl3pPr marL="1143000" indent="-228600" eaLnBrk="0" hangingPunct="0">
                <a:defRPr sz="2400" b="1">
                  <a:solidFill>
                    <a:schemeClr val="tx1"/>
                  </a:solidFill>
                  <a:latin typeface="Times New Roman" charset="0"/>
                  <a:ea typeface="Arial" charset="0"/>
                  <a:cs typeface="Arial" charset="0"/>
                </a:defRPr>
              </a:lvl3pPr>
              <a:lvl4pPr marL="1600200" indent="-228600" eaLnBrk="0" hangingPunct="0">
                <a:defRPr sz="2400" b="1">
                  <a:solidFill>
                    <a:schemeClr val="tx1"/>
                  </a:solidFill>
                  <a:latin typeface="Times New Roman" charset="0"/>
                  <a:ea typeface="Arial" charset="0"/>
                  <a:cs typeface="Arial" charset="0"/>
                </a:defRPr>
              </a:lvl4pPr>
              <a:lvl5pPr marL="2057400" indent="-228600" eaLnBrk="0" hangingPunct="0">
                <a:defRPr sz="2400" b="1">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sz="2400" b="1">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sz="2400" b="1">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sz="2400" b="1">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sz="2400" b="1">
                  <a:solidFill>
                    <a:schemeClr val="tx1"/>
                  </a:solidFill>
                  <a:latin typeface="Times New Roman" charset="0"/>
                  <a:ea typeface="Arial" charset="0"/>
                  <a:cs typeface="Arial" charset="0"/>
                </a:defRPr>
              </a:lvl9pPr>
            </a:lstStyle>
            <a:p>
              <a:r>
                <a:rPr lang="en-US">
                  <a:solidFill>
                    <a:schemeClr val="accent1"/>
                  </a:solidFill>
                </a:rPr>
                <a:t>1100</a:t>
              </a:r>
            </a:p>
          </p:txBody>
        </p:sp>
        <p:sp>
          <p:nvSpPr>
            <p:cNvPr id="21533" name="TextBox 43"/>
            <p:cNvSpPr txBox="1">
              <a:spLocks noChangeArrowheads="1"/>
            </p:cNvSpPr>
            <p:nvPr/>
          </p:nvSpPr>
          <p:spPr bwMode="auto">
            <a:xfrm>
              <a:off x="7272057" y="2590800"/>
              <a:ext cx="6527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charset="0"/>
                  <a:ea typeface="ＭＳ Ｐゴシック" charset="0"/>
                  <a:cs typeface="Arial" charset="0"/>
                </a:defRPr>
              </a:lvl1pPr>
              <a:lvl2pPr marL="742950" indent="-285750" eaLnBrk="0" hangingPunct="0">
                <a:defRPr sz="2400" b="1">
                  <a:solidFill>
                    <a:schemeClr val="tx1"/>
                  </a:solidFill>
                  <a:latin typeface="Times New Roman" charset="0"/>
                  <a:ea typeface="Arial" charset="0"/>
                  <a:cs typeface="Arial" charset="0"/>
                </a:defRPr>
              </a:lvl2pPr>
              <a:lvl3pPr marL="1143000" indent="-228600" eaLnBrk="0" hangingPunct="0">
                <a:defRPr sz="2400" b="1">
                  <a:solidFill>
                    <a:schemeClr val="tx1"/>
                  </a:solidFill>
                  <a:latin typeface="Times New Roman" charset="0"/>
                  <a:ea typeface="Arial" charset="0"/>
                  <a:cs typeface="Arial" charset="0"/>
                </a:defRPr>
              </a:lvl3pPr>
              <a:lvl4pPr marL="1600200" indent="-228600" eaLnBrk="0" hangingPunct="0">
                <a:defRPr sz="2400" b="1">
                  <a:solidFill>
                    <a:schemeClr val="tx1"/>
                  </a:solidFill>
                  <a:latin typeface="Times New Roman" charset="0"/>
                  <a:ea typeface="Arial" charset="0"/>
                  <a:cs typeface="Arial" charset="0"/>
                </a:defRPr>
              </a:lvl4pPr>
              <a:lvl5pPr marL="2057400" indent="-228600" eaLnBrk="0" hangingPunct="0">
                <a:defRPr sz="2400" b="1">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sz="2400" b="1">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sz="2400" b="1">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sz="2400" b="1">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sz="2400" b="1">
                  <a:solidFill>
                    <a:schemeClr val="tx1"/>
                  </a:solidFill>
                  <a:latin typeface="Times New Roman" charset="0"/>
                  <a:ea typeface="Arial" charset="0"/>
                  <a:cs typeface="Arial" charset="0"/>
                </a:defRPr>
              </a:lvl9pPr>
            </a:lstStyle>
            <a:p>
              <a:r>
                <a:rPr lang="en-US">
                  <a:solidFill>
                    <a:schemeClr val="accent1"/>
                  </a:solidFill>
                </a:rPr>
                <a:t>0110</a:t>
              </a:r>
            </a:p>
          </p:txBody>
        </p:sp>
        <p:sp>
          <p:nvSpPr>
            <p:cNvPr id="21534" name="TextBox 51"/>
            <p:cNvSpPr txBox="1">
              <a:spLocks noChangeArrowheads="1"/>
            </p:cNvSpPr>
            <p:nvPr/>
          </p:nvSpPr>
          <p:spPr bwMode="auto">
            <a:xfrm>
              <a:off x="7729257" y="4516509"/>
              <a:ext cx="6527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charset="0"/>
                  <a:ea typeface="ＭＳ Ｐゴシック" charset="0"/>
                  <a:cs typeface="Arial" charset="0"/>
                </a:defRPr>
              </a:lvl1pPr>
              <a:lvl2pPr marL="742950" indent="-285750" eaLnBrk="0" hangingPunct="0">
                <a:defRPr sz="2400" b="1">
                  <a:solidFill>
                    <a:schemeClr val="tx1"/>
                  </a:solidFill>
                  <a:latin typeface="Times New Roman" charset="0"/>
                  <a:ea typeface="Arial" charset="0"/>
                  <a:cs typeface="Arial" charset="0"/>
                </a:defRPr>
              </a:lvl2pPr>
              <a:lvl3pPr marL="1143000" indent="-228600" eaLnBrk="0" hangingPunct="0">
                <a:defRPr sz="2400" b="1">
                  <a:solidFill>
                    <a:schemeClr val="tx1"/>
                  </a:solidFill>
                  <a:latin typeface="Times New Roman" charset="0"/>
                  <a:ea typeface="Arial" charset="0"/>
                  <a:cs typeface="Arial" charset="0"/>
                </a:defRPr>
              </a:lvl3pPr>
              <a:lvl4pPr marL="1600200" indent="-228600" eaLnBrk="0" hangingPunct="0">
                <a:defRPr sz="2400" b="1">
                  <a:solidFill>
                    <a:schemeClr val="tx1"/>
                  </a:solidFill>
                  <a:latin typeface="Times New Roman" charset="0"/>
                  <a:ea typeface="Arial" charset="0"/>
                  <a:cs typeface="Arial" charset="0"/>
                </a:defRPr>
              </a:lvl4pPr>
              <a:lvl5pPr marL="2057400" indent="-228600" eaLnBrk="0" hangingPunct="0">
                <a:defRPr sz="2400" b="1">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sz="2400" b="1">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sz="2400" b="1">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sz="2400" b="1">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sz="2400" b="1">
                  <a:solidFill>
                    <a:schemeClr val="tx1"/>
                  </a:solidFill>
                  <a:latin typeface="Times New Roman" charset="0"/>
                  <a:ea typeface="Arial" charset="0"/>
                  <a:cs typeface="Arial" charset="0"/>
                </a:defRPr>
              </a:lvl9pPr>
            </a:lstStyle>
            <a:p>
              <a:r>
                <a:rPr lang="en-US">
                  <a:solidFill>
                    <a:schemeClr val="accent1"/>
                  </a:solidFill>
                </a:rPr>
                <a:t>0100</a:t>
              </a:r>
            </a:p>
          </p:txBody>
        </p:sp>
      </p:grpSp>
      <p:graphicFrame>
        <p:nvGraphicFramePr>
          <p:cNvPr id="34" name="Table 33"/>
          <p:cNvGraphicFramePr>
            <a:graphicFrameLocks noGrp="1"/>
          </p:cNvGraphicFramePr>
          <p:nvPr/>
        </p:nvGraphicFramePr>
        <p:xfrm>
          <a:off x="5357813" y="4800600"/>
          <a:ext cx="1400175" cy="892766"/>
        </p:xfrm>
        <a:graphic>
          <a:graphicData uri="http://schemas.openxmlformats.org/drawingml/2006/table">
            <a:tbl>
              <a:tblPr/>
              <a:tblGrid>
                <a:gridCol w="700087"/>
                <a:gridCol w="700088"/>
              </a:tblGrid>
              <a:tr h="3651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Comic Sans MS" charset="0"/>
                          <a:ea typeface="ＭＳ Ｐゴシック" charset="0"/>
                          <a:cs typeface="Arial" charset="0"/>
                        </a:rPr>
                        <a:t>Dst</a:t>
                      </a:r>
                    </a:p>
                  </a:txBody>
                  <a:tcPr marL="91506" marR="91506" marT="45698" marB="4569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Comic Sans MS" charset="0"/>
                          <a:ea typeface="ＭＳ Ｐゴシック" charset="0"/>
                          <a:cs typeface="Arial" charset="0"/>
                        </a:rPr>
                        <a:t>port</a:t>
                      </a:r>
                    </a:p>
                  </a:txBody>
                  <a:tcPr marL="91506" marR="91506" marT="45698" marB="4569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26352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rgbClr val="000000"/>
                        </a:solidFill>
                        <a:effectLst/>
                        <a:latin typeface="Comic Sans MS" charset="0"/>
                        <a:ea typeface="ＭＳ Ｐゴシック" charset="0"/>
                        <a:cs typeface="Arial" charset="0"/>
                      </a:endParaRPr>
                    </a:p>
                  </a:txBody>
                  <a:tcPr marL="91506" marR="91506" marT="45698" marB="4569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rgbClr val="000000"/>
                        </a:solidFill>
                        <a:effectLst/>
                        <a:latin typeface="Comic Sans MS" charset="0"/>
                        <a:ea typeface="ＭＳ Ｐゴシック" charset="0"/>
                        <a:cs typeface="Arial" charset="0"/>
                      </a:endParaRPr>
                    </a:p>
                  </a:txBody>
                  <a:tcPr marL="91506" marR="91506" marT="45698" marB="4569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r h="26352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rgbClr val="000000"/>
                        </a:solidFill>
                        <a:effectLst/>
                        <a:latin typeface="Comic Sans MS" charset="0"/>
                        <a:ea typeface="ＭＳ Ｐゴシック" charset="0"/>
                        <a:cs typeface="Arial" charset="0"/>
                      </a:endParaRPr>
                    </a:p>
                  </a:txBody>
                  <a:tcPr marL="91506" marR="91506" marT="45698" marB="4569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rgbClr val="000000"/>
                        </a:solidFill>
                        <a:effectLst/>
                        <a:latin typeface="Comic Sans MS" charset="0"/>
                        <a:ea typeface="ＭＳ Ｐゴシック" charset="0"/>
                        <a:cs typeface="Arial" charset="0"/>
                      </a:endParaRPr>
                    </a:p>
                  </a:txBody>
                  <a:tcPr marL="91506" marR="91506" marT="45698" marB="4569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bl>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r>
              <a:rPr lang="en-US">
                <a:latin typeface="Comic Sans MS" charset="0"/>
              </a:rPr>
              <a:t>Fundamental Problems in Networking</a:t>
            </a:r>
          </a:p>
        </p:txBody>
      </p:sp>
      <p:sp>
        <p:nvSpPr>
          <p:cNvPr id="87043" name="Rectangle 3"/>
          <p:cNvSpPr>
            <a:spLocks noGrp="1" noChangeArrowheads="1"/>
          </p:cNvSpPr>
          <p:nvPr>
            <p:ph type="body" idx="1"/>
          </p:nvPr>
        </p:nvSpPr>
        <p:spPr>
          <a:xfrm>
            <a:off x="457200" y="1676400"/>
            <a:ext cx="8534400" cy="4114800"/>
          </a:xfrm>
        </p:spPr>
        <p:txBody>
          <a:bodyPr/>
          <a:lstStyle/>
          <a:p>
            <a:pPr>
              <a:buFont typeface="Wingdings" charset="0"/>
              <a:buNone/>
            </a:pPr>
            <a:r>
              <a:rPr lang="en-US" sz="3600" dirty="0">
                <a:latin typeface="Comic Sans MS" charset="0"/>
              </a:rPr>
              <a:t>What can go wrong?</a:t>
            </a:r>
          </a:p>
          <a:p>
            <a:r>
              <a:rPr lang="en-US" dirty="0">
                <a:latin typeface="Comic Sans MS" charset="0"/>
              </a:rPr>
              <a:t>Bit-level errors: due to electrical interferences</a:t>
            </a:r>
          </a:p>
          <a:p>
            <a:r>
              <a:rPr lang="en-US" dirty="0">
                <a:latin typeface="Comic Sans MS" charset="0"/>
              </a:rPr>
              <a:t>Packet-level errors: packet loss due to congestion /buffer overflow</a:t>
            </a:r>
          </a:p>
          <a:p>
            <a:r>
              <a:rPr lang="en-US" dirty="0">
                <a:latin typeface="Comic Sans MS" charset="0"/>
              </a:rPr>
              <a:t>Out of order delivery: packets may takes different paths</a:t>
            </a:r>
          </a:p>
          <a:p>
            <a:r>
              <a:rPr lang="en-US" dirty="0">
                <a:latin typeface="Comic Sans MS" charset="0"/>
              </a:rPr>
              <a:t>Link/node failures: cable is cut or system crash</a:t>
            </a:r>
          </a:p>
          <a:p>
            <a:r>
              <a:rPr lang="en-US" dirty="0">
                <a:latin typeface="Comic Sans MS" charset="0"/>
              </a:rPr>
              <a:t>Others:  e.g., malicious attacks</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70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70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70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704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704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70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bldLvl="2"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457200" y="274638"/>
            <a:ext cx="8382000" cy="1143000"/>
          </a:xfrm>
        </p:spPr>
        <p:txBody>
          <a:bodyPr/>
          <a:lstStyle/>
          <a:p>
            <a:r>
              <a:rPr lang="en-US">
                <a:latin typeface="Comic Sans MS" charset="0"/>
              </a:rPr>
              <a:t>What To Do with the Problems in Networking</a:t>
            </a:r>
          </a:p>
        </p:txBody>
      </p:sp>
      <p:sp>
        <p:nvSpPr>
          <p:cNvPr id="89091" name="Rectangle 3"/>
          <p:cNvSpPr>
            <a:spLocks noGrp="1" noChangeArrowheads="1"/>
          </p:cNvSpPr>
          <p:nvPr>
            <p:ph type="body" idx="1"/>
          </p:nvPr>
        </p:nvSpPr>
        <p:spPr>
          <a:xfrm>
            <a:off x="685800" y="1600200"/>
            <a:ext cx="7772400" cy="4114800"/>
          </a:xfrm>
        </p:spPr>
        <p:txBody>
          <a:bodyPr/>
          <a:lstStyle/>
          <a:p>
            <a:pPr>
              <a:lnSpc>
                <a:spcPct val="90000"/>
              </a:lnSpc>
              <a:buFont typeface="Wingdings" charset="0"/>
              <a:buNone/>
            </a:pPr>
            <a:r>
              <a:rPr lang="en-US" sz="3600">
                <a:latin typeface="Comic Sans MS" charset="0"/>
              </a:rPr>
              <a:t>What can be done?</a:t>
            </a:r>
          </a:p>
          <a:p>
            <a:pPr>
              <a:lnSpc>
                <a:spcPct val="90000"/>
              </a:lnSpc>
            </a:pPr>
            <a:r>
              <a:rPr lang="en-US">
                <a:latin typeface="Comic Sans MS" charset="0"/>
              </a:rPr>
              <a:t>Add redundancy to detect and correct erroneous packets</a:t>
            </a:r>
          </a:p>
          <a:p>
            <a:pPr>
              <a:lnSpc>
                <a:spcPct val="90000"/>
              </a:lnSpc>
            </a:pPr>
            <a:r>
              <a:rPr lang="en-US">
                <a:latin typeface="Comic Sans MS" charset="0"/>
              </a:rPr>
              <a:t>Acknowledge received packets and retransmit lost packets</a:t>
            </a:r>
          </a:p>
          <a:p>
            <a:pPr>
              <a:lnSpc>
                <a:spcPct val="90000"/>
              </a:lnSpc>
            </a:pPr>
            <a:r>
              <a:rPr lang="en-US">
                <a:latin typeface="Comic Sans MS" charset="0"/>
              </a:rPr>
              <a:t>Assign sequence numbers and reorder packets at the receiver</a:t>
            </a:r>
          </a:p>
          <a:p>
            <a:pPr>
              <a:lnSpc>
                <a:spcPct val="90000"/>
              </a:lnSpc>
            </a:pPr>
            <a:r>
              <a:rPr lang="en-US">
                <a:latin typeface="Comic Sans MS" charset="0"/>
              </a:rPr>
              <a:t>Sense link/node failures and route around failed links/nodes</a:t>
            </a:r>
          </a:p>
          <a:p>
            <a:pPr>
              <a:lnSpc>
                <a:spcPct val="90000"/>
              </a:lnSpc>
              <a:buFont typeface="Wingdings" charset="0"/>
              <a:buNone/>
            </a:pPr>
            <a:r>
              <a:rPr lang="en-US">
                <a:solidFill>
                  <a:srgbClr val="990000"/>
                </a:solidFill>
                <a:latin typeface="Comic Sans MS" charset="0"/>
              </a:rPr>
              <a:t>Goal: to fill the gap between what applications expect and what underlying technology provides</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90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90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909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909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909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90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bldLvl="2"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685800" y="381000"/>
            <a:ext cx="7772400" cy="1143000"/>
          </a:xfrm>
        </p:spPr>
        <p:txBody>
          <a:bodyPr/>
          <a:lstStyle/>
          <a:p>
            <a:r>
              <a:rPr lang="en-US">
                <a:latin typeface="Comic Sans MS" charset="0"/>
              </a:rPr>
              <a:t>Protocols</a:t>
            </a:r>
          </a:p>
        </p:txBody>
      </p:sp>
      <p:sp>
        <p:nvSpPr>
          <p:cNvPr id="24580" name="Rectangle 3"/>
          <p:cNvSpPr>
            <a:spLocks noGrp="1" noChangeArrowheads="1"/>
          </p:cNvSpPr>
          <p:nvPr>
            <p:ph type="body" sz="half" idx="1"/>
          </p:nvPr>
        </p:nvSpPr>
        <p:spPr>
          <a:xfrm>
            <a:off x="381000" y="1524000"/>
            <a:ext cx="9067800" cy="1981200"/>
          </a:xfrm>
        </p:spPr>
        <p:txBody>
          <a:bodyPr/>
          <a:lstStyle/>
          <a:p>
            <a:r>
              <a:rPr lang="en-US" sz="2400" i="1">
                <a:latin typeface="Comic Sans MS" charset="0"/>
              </a:rPr>
              <a:t>Protocol</a:t>
            </a:r>
            <a:r>
              <a:rPr lang="en-US" sz="2400">
                <a:latin typeface="Comic Sans MS" charset="0"/>
              </a:rPr>
              <a:t>: rules by which network elements communicate</a:t>
            </a:r>
          </a:p>
          <a:p>
            <a:r>
              <a:rPr lang="en-US" sz="2400">
                <a:latin typeface="Comic Sans MS" charset="0"/>
              </a:rPr>
              <a:t>Protocols define the agreement between peering entities</a:t>
            </a:r>
          </a:p>
          <a:p>
            <a:pPr lvl="1"/>
            <a:r>
              <a:rPr lang="en-US">
                <a:latin typeface="Comic Sans MS" charset="0"/>
              </a:rPr>
              <a:t>The </a:t>
            </a:r>
            <a:r>
              <a:rPr lang="en-US" i="1">
                <a:latin typeface="Comic Sans MS" charset="0"/>
              </a:rPr>
              <a:t>format</a:t>
            </a:r>
            <a:r>
              <a:rPr lang="en-US">
                <a:latin typeface="Comic Sans MS" charset="0"/>
              </a:rPr>
              <a:t>, </a:t>
            </a:r>
            <a:r>
              <a:rPr lang="en-US" i="1">
                <a:latin typeface="Comic Sans MS" charset="0"/>
              </a:rPr>
              <a:t>meaning, and order</a:t>
            </a:r>
            <a:r>
              <a:rPr lang="en-US">
                <a:latin typeface="Comic Sans MS" charset="0"/>
              </a:rPr>
              <a:t> of messages exchanged</a:t>
            </a:r>
          </a:p>
          <a:p>
            <a:r>
              <a:rPr lang="en-US" sz="2400">
                <a:latin typeface="Comic Sans MS" charset="0"/>
              </a:rPr>
              <a:t>Protocols in everyday life</a:t>
            </a:r>
          </a:p>
          <a:p>
            <a:pPr lvl="1"/>
            <a:r>
              <a:rPr lang="en-US">
                <a:latin typeface="Comic Sans MS" charset="0"/>
              </a:rPr>
              <a:t>Eg. traffic control, open round-table discussion, etc.</a:t>
            </a:r>
          </a:p>
        </p:txBody>
      </p:sp>
      <p:pic>
        <p:nvPicPr>
          <p:cNvPr id="24581" name="Picture 4" descr="fig-2-protocol-exp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4343400"/>
            <a:ext cx="5181600" cy="203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Title 5"/>
          <p:cNvSpPr>
            <a:spLocks noGrp="1"/>
          </p:cNvSpPr>
          <p:nvPr>
            <p:ph type="title"/>
          </p:nvPr>
        </p:nvSpPr>
        <p:spPr/>
        <p:txBody>
          <a:bodyPr/>
          <a:lstStyle/>
          <a:p>
            <a:r>
              <a:rPr lang="en-US">
                <a:latin typeface="Comic Sans MS" charset="0"/>
              </a:rPr>
              <a:t>Reminder	</a:t>
            </a:r>
          </a:p>
        </p:txBody>
      </p:sp>
      <p:sp>
        <p:nvSpPr>
          <p:cNvPr id="25603" name="Content Placeholder 6"/>
          <p:cNvSpPr>
            <a:spLocks noGrp="1"/>
          </p:cNvSpPr>
          <p:nvPr>
            <p:ph idx="1"/>
          </p:nvPr>
        </p:nvSpPr>
        <p:spPr/>
        <p:txBody>
          <a:bodyPr/>
          <a:lstStyle/>
          <a:p>
            <a:r>
              <a:rPr lang="en-US" dirty="0">
                <a:solidFill>
                  <a:srgbClr val="0000FF"/>
                </a:solidFill>
                <a:latin typeface="Comic Sans MS" charset="0"/>
              </a:rPr>
              <a:t>Submit Survey form on </a:t>
            </a:r>
            <a:r>
              <a:rPr lang="en-US" dirty="0">
                <a:solidFill>
                  <a:srgbClr val="FF0000"/>
                </a:solidFill>
                <a:latin typeface="Comic Sans MS" charset="0"/>
              </a:rPr>
              <a:t>Bb </a:t>
            </a:r>
            <a:r>
              <a:rPr lang="en-US" dirty="0">
                <a:latin typeface="Comic Sans MS" charset="0"/>
              </a:rPr>
              <a:t>by this </a:t>
            </a:r>
            <a:r>
              <a:rPr lang="en-US" dirty="0" smtClean="0">
                <a:latin typeface="Comic Sans MS" charset="0"/>
              </a:rPr>
              <a:t>weekend</a:t>
            </a:r>
          </a:p>
          <a:p>
            <a:pPr lvl="1"/>
            <a:r>
              <a:rPr lang="en-US" dirty="0" smtClean="0">
                <a:latin typeface="Comic Sans MS" charset="0"/>
              </a:rPr>
              <a:t>Scan and upload on Bb</a:t>
            </a:r>
            <a:endParaRPr lang="en-US" dirty="0">
              <a:latin typeface="Comic Sans MS" charset="0"/>
            </a:endParaRPr>
          </a:p>
          <a:p>
            <a:r>
              <a:rPr lang="en-US" dirty="0">
                <a:latin typeface="Comic Sans MS" charset="0"/>
              </a:rPr>
              <a:t>Chapter 1 reading</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atin typeface="Calibri"/>
                <a:cs typeface="Calibri"/>
              </a:rPr>
              <a:t>Graduate Teaching Assistant</a:t>
            </a:r>
          </a:p>
        </p:txBody>
      </p:sp>
      <p:sp>
        <p:nvSpPr>
          <p:cNvPr id="22531" name="Rectangle 3"/>
          <p:cNvSpPr>
            <a:spLocks noGrp="1" noChangeArrowheads="1"/>
          </p:cNvSpPr>
          <p:nvPr>
            <p:ph type="body" idx="1"/>
          </p:nvPr>
        </p:nvSpPr>
        <p:spPr>
          <a:xfrm>
            <a:off x="381000" y="1676400"/>
            <a:ext cx="8458200" cy="4419600"/>
          </a:xfrm>
        </p:spPr>
        <p:txBody>
          <a:bodyPr/>
          <a:lstStyle/>
          <a:p>
            <a:pPr marL="457200" indent="-457200">
              <a:buFont typeface="Wingdings" charset="0"/>
              <a:buNone/>
            </a:pPr>
            <a:r>
              <a:rPr lang="en-US" dirty="0">
                <a:latin typeface="Calibri"/>
                <a:cs typeface="Calibri"/>
              </a:rPr>
              <a:t>Helen </a:t>
            </a:r>
            <a:r>
              <a:rPr lang="en-US" dirty="0" err="1">
                <a:latin typeface="Calibri"/>
                <a:cs typeface="Calibri"/>
              </a:rPr>
              <a:t>Haymanot</a:t>
            </a:r>
            <a:r>
              <a:rPr lang="en-US" dirty="0">
                <a:latin typeface="Calibri"/>
                <a:cs typeface="Calibri"/>
              </a:rPr>
              <a:t> </a:t>
            </a:r>
            <a:r>
              <a:rPr lang="en-US" dirty="0" err="1">
                <a:latin typeface="Calibri"/>
                <a:cs typeface="Calibri"/>
              </a:rPr>
              <a:t>Gebre-Amlak</a:t>
            </a:r>
            <a:r>
              <a:rPr lang="en-US" dirty="0">
                <a:latin typeface="Calibri"/>
                <a:cs typeface="Calibri"/>
              </a:rPr>
              <a:t>, PhD student</a:t>
            </a:r>
          </a:p>
          <a:p>
            <a:pPr marL="457200" indent="-457200">
              <a:buFont typeface="Wingdings" charset="0"/>
              <a:buNone/>
            </a:pPr>
            <a:endParaRPr lang="en-US" dirty="0">
              <a:latin typeface="Calibri"/>
              <a:cs typeface="Calibri"/>
            </a:endParaRPr>
          </a:p>
          <a:p>
            <a:pPr>
              <a:buFont typeface="Arial"/>
              <a:buChar char="•"/>
            </a:pPr>
            <a:r>
              <a:rPr lang="en-US" dirty="0">
                <a:latin typeface="Calibri"/>
                <a:cs typeface="Calibri"/>
              </a:rPr>
              <a:t>Office: FH 453</a:t>
            </a:r>
          </a:p>
          <a:p>
            <a:pPr>
              <a:buFont typeface="Arial"/>
              <a:buChar char="•"/>
            </a:pPr>
            <a:r>
              <a:rPr lang="en-US" dirty="0">
                <a:latin typeface="Calibri"/>
                <a:cs typeface="Calibri"/>
              </a:rPr>
              <a:t>Phone: 816-235-5339</a:t>
            </a:r>
          </a:p>
          <a:p>
            <a:pPr>
              <a:buFont typeface="Arial"/>
              <a:buChar char="•"/>
            </a:pPr>
            <a:r>
              <a:rPr lang="en-US" dirty="0">
                <a:latin typeface="Calibri"/>
                <a:cs typeface="Calibri"/>
              </a:rPr>
              <a:t>Email: hhgc77@mail.umkc.edu, </a:t>
            </a:r>
            <a:endParaRPr lang="en-US" dirty="0" smtClean="0">
              <a:latin typeface="Calibri"/>
              <a:cs typeface="Calibri"/>
            </a:endParaRPr>
          </a:p>
          <a:p>
            <a:pPr>
              <a:buFont typeface="Arial"/>
              <a:buChar char="•"/>
            </a:pPr>
            <a:r>
              <a:rPr lang="en-US" dirty="0" smtClean="0">
                <a:latin typeface="Calibri"/>
                <a:cs typeface="Calibri"/>
              </a:rPr>
              <a:t>Office </a:t>
            </a:r>
            <a:r>
              <a:rPr lang="en-US" dirty="0">
                <a:latin typeface="Calibri"/>
                <a:cs typeface="Calibri"/>
              </a:rPr>
              <a:t>hours: </a:t>
            </a:r>
            <a:r>
              <a:rPr lang="en-US" dirty="0" smtClean="0">
                <a:latin typeface="Calibri"/>
                <a:cs typeface="Calibri"/>
              </a:rPr>
              <a:t>W</a:t>
            </a:r>
            <a:endParaRPr lang="en-US" dirty="0">
              <a:latin typeface="Calibri"/>
              <a:cs typeface="Calibri"/>
            </a:endParaRPr>
          </a:p>
          <a:p>
            <a:pPr lvl="1">
              <a:buFont typeface="Lucida Grande"/>
              <a:buChar char="-"/>
            </a:pPr>
            <a:r>
              <a:rPr lang="en-US" dirty="0">
                <a:latin typeface="Calibri"/>
                <a:cs typeface="Calibri"/>
              </a:rPr>
              <a:t>11</a:t>
            </a:r>
            <a:r>
              <a:rPr lang="en-US" dirty="0" smtClean="0">
                <a:latin typeface="Calibri"/>
                <a:cs typeface="Calibri"/>
              </a:rPr>
              <a:t>:00am</a:t>
            </a:r>
            <a:r>
              <a:rPr lang="en-US" dirty="0">
                <a:latin typeface="Calibri"/>
                <a:cs typeface="Calibri"/>
              </a:rPr>
              <a:t>-</a:t>
            </a:r>
            <a:r>
              <a:rPr lang="en-US" dirty="0" smtClean="0">
                <a:latin typeface="Calibri"/>
                <a:cs typeface="Calibri"/>
              </a:rPr>
              <a:t>1:</a:t>
            </a:r>
            <a:r>
              <a:rPr lang="en-US" dirty="0">
                <a:latin typeface="Calibri"/>
                <a:cs typeface="Calibri"/>
              </a:rPr>
              <a:t>00 pm or by appointment</a:t>
            </a:r>
          </a:p>
        </p:txBody>
      </p:sp>
    </p:spTree>
    <p:extLst>
      <p:ext uri="{BB962C8B-B14F-4D97-AF65-F5344CB8AC3E}">
        <p14:creationId xmlns:p14="http://schemas.microsoft.com/office/powerpoint/2010/main" val="34728385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US" dirty="0">
                <a:latin typeface="Calibri"/>
                <a:cs typeface="Calibri"/>
              </a:rPr>
              <a:t>Course Description</a:t>
            </a:r>
          </a:p>
        </p:txBody>
      </p:sp>
      <p:sp>
        <p:nvSpPr>
          <p:cNvPr id="5124" name="Rectangle 3"/>
          <p:cNvSpPr>
            <a:spLocks noGrp="1" noChangeArrowheads="1"/>
          </p:cNvSpPr>
          <p:nvPr>
            <p:ph type="body" idx="1"/>
          </p:nvPr>
        </p:nvSpPr>
        <p:spPr>
          <a:xfrm>
            <a:off x="533400" y="1676400"/>
            <a:ext cx="7772400" cy="4648200"/>
          </a:xfrm>
        </p:spPr>
        <p:txBody>
          <a:bodyPr/>
          <a:lstStyle/>
          <a:p>
            <a:pPr>
              <a:buClr>
                <a:srgbClr val="000099"/>
              </a:buClr>
              <a:buSzPct val="75000"/>
              <a:buFont typeface="Arial"/>
              <a:buChar char="•"/>
            </a:pPr>
            <a:r>
              <a:rPr lang="en-US" dirty="0">
                <a:latin typeface="Calibri"/>
                <a:cs typeface="Calibri"/>
              </a:rPr>
              <a:t>First Networking Course for Graduate-Level</a:t>
            </a:r>
          </a:p>
          <a:p>
            <a:pPr>
              <a:buClr>
                <a:srgbClr val="000099"/>
              </a:buClr>
              <a:buSzPct val="75000"/>
              <a:buFont typeface="Arial"/>
              <a:buChar char="•"/>
            </a:pPr>
            <a:r>
              <a:rPr lang="en-US" dirty="0">
                <a:latin typeface="Calibri"/>
                <a:cs typeface="Calibri"/>
              </a:rPr>
              <a:t>You</a:t>
            </a:r>
            <a:r>
              <a:rPr lang="ja-JP" altLang="en-US" dirty="0">
                <a:latin typeface="Calibri"/>
                <a:cs typeface="Calibri"/>
              </a:rPr>
              <a:t>’</a:t>
            </a:r>
            <a:r>
              <a:rPr lang="en-US" dirty="0" err="1">
                <a:latin typeface="Calibri"/>
                <a:cs typeface="Calibri"/>
              </a:rPr>
              <a:t>ll</a:t>
            </a:r>
            <a:r>
              <a:rPr lang="en-US" dirty="0">
                <a:latin typeface="Calibri"/>
                <a:cs typeface="Calibri"/>
              </a:rPr>
              <a:t> …</a:t>
            </a:r>
          </a:p>
          <a:p>
            <a:pPr lvl="1">
              <a:buClr>
                <a:srgbClr val="000099"/>
              </a:buClr>
              <a:buFont typeface="Lucida Grande"/>
              <a:buChar char="-"/>
            </a:pPr>
            <a:r>
              <a:rPr lang="en-US" dirty="0">
                <a:latin typeface="Calibri"/>
                <a:cs typeface="Calibri"/>
              </a:rPr>
              <a:t>Learn fundamental principles and concepts in computer networks</a:t>
            </a:r>
          </a:p>
          <a:p>
            <a:pPr lvl="1">
              <a:buClr>
                <a:srgbClr val="000099"/>
              </a:buClr>
              <a:buFont typeface="Lucida Grande"/>
              <a:buChar char="-"/>
            </a:pPr>
            <a:r>
              <a:rPr lang="en-US" dirty="0">
                <a:latin typeface="Calibri"/>
                <a:cs typeface="Calibri"/>
              </a:rPr>
              <a:t>Understand how Internet works </a:t>
            </a:r>
          </a:p>
          <a:p>
            <a:pPr lvl="1">
              <a:buClr>
                <a:srgbClr val="000099"/>
              </a:buClr>
              <a:buFont typeface="Lucida Grande"/>
              <a:buChar char="-"/>
            </a:pPr>
            <a:r>
              <a:rPr lang="en-US" dirty="0">
                <a:latin typeface="Calibri"/>
                <a:cs typeface="Calibri"/>
              </a:rPr>
              <a:t>Gain hands-on experiences (via projects, assignments)</a:t>
            </a:r>
          </a:p>
          <a:p>
            <a:pPr lvl="1">
              <a:buClr>
                <a:srgbClr val="000099"/>
              </a:buClr>
              <a:buFont typeface="Lucida Grande"/>
              <a:buChar char="-"/>
            </a:pPr>
            <a:r>
              <a:rPr lang="en-US" dirty="0">
                <a:latin typeface="Calibri"/>
                <a:cs typeface="Calibri"/>
              </a:rPr>
              <a:t>Focus on network software architecture and mechanisms</a:t>
            </a:r>
          </a:p>
          <a:p>
            <a:pPr lvl="1">
              <a:buClr>
                <a:srgbClr val="000099"/>
              </a:buClr>
              <a:buFont typeface="Wingdings" charset="0"/>
              <a:buNone/>
            </a:pPr>
            <a:endParaRPr lang="en-US" dirty="0">
              <a:latin typeface="Calibri"/>
              <a:cs typeface="Calibri"/>
            </a:endParaRP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en-US">
                <a:latin typeface="Calibri"/>
                <a:cs typeface="Calibri"/>
              </a:rPr>
              <a:t>Course Objectives</a:t>
            </a:r>
          </a:p>
        </p:txBody>
      </p:sp>
      <p:sp>
        <p:nvSpPr>
          <p:cNvPr id="6148" name="Rectangle 3"/>
          <p:cNvSpPr>
            <a:spLocks noGrp="1" noChangeArrowheads="1"/>
          </p:cNvSpPr>
          <p:nvPr>
            <p:ph type="body" idx="1"/>
          </p:nvPr>
        </p:nvSpPr>
        <p:spPr/>
        <p:txBody>
          <a:bodyPr/>
          <a:lstStyle/>
          <a:p>
            <a:r>
              <a:rPr lang="en-US" dirty="0">
                <a:latin typeface="Calibri"/>
                <a:cs typeface="Calibri"/>
              </a:rPr>
              <a:t>Understanding of: </a:t>
            </a:r>
          </a:p>
          <a:p>
            <a:pPr lvl="1"/>
            <a:r>
              <a:rPr lang="en-US" dirty="0">
                <a:latin typeface="Calibri"/>
                <a:cs typeface="Calibri"/>
              </a:rPr>
              <a:t>the Internet architecture, layering </a:t>
            </a:r>
          </a:p>
          <a:p>
            <a:pPr lvl="1"/>
            <a:r>
              <a:rPr lang="en-US" dirty="0">
                <a:latin typeface="Calibri"/>
                <a:cs typeface="Calibri"/>
              </a:rPr>
              <a:t>protocol design principles particularly TCP/IP </a:t>
            </a:r>
          </a:p>
          <a:p>
            <a:pPr lvl="1"/>
            <a:r>
              <a:rPr lang="en-US" dirty="0">
                <a:latin typeface="Calibri"/>
                <a:cs typeface="Calibri"/>
              </a:rPr>
              <a:t>naming and routing related issues</a:t>
            </a:r>
          </a:p>
          <a:p>
            <a:r>
              <a:rPr lang="en-US" dirty="0">
                <a:latin typeface="Calibri"/>
                <a:cs typeface="Calibri"/>
              </a:rPr>
              <a:t>Particularly, be able to apply your understanding for</a:t>
            </a:r>
          </a:p>
          <a:p>
            <a:pPr lvl="1"/>
            <a:r>
              <a:rPr lang="en-US" dirty="0">
                <a:latin typeface="Calibri"/>
                <a:cs typeface="Calibri"/>
              </a:rPr>
              <a:t>analyzing network protocols for tradeoffs </a:t>
            </a:r>
          </a:p>
          <a:p>
            <a:pPr lvl="1"/>
            <a:r>
              <a:rPr lang="en-US" dirty="0">
                <a:latin typeface="Calibri"/>
                <a:cs typeface="Calibri"/>
              </a:rPr>
              <a:t>designing and/or implementing an protocol for a given set of constraints </a:t>
            </a:r>
          </a:p>
          <a:p>
            <a:endParaRPr lang="en-US" dirty="0">
              <a:latin typeface="Calibri"/>
              <a:cs typeface="Calibri"/>
            </a:endParaRP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685800" y="381000"/>
            <a:ext cx="7772400" cy="1143000"/>
          </a:xfrm>
        </p:spPr>
        <p:txBody>
          <a:bodyPr/>
          <a:lstStyle/>
          <a:p>
            <a:r>
              <a:rPr lang="en-US" dirty="0">
                <a:latin typeface="Calibri"/>
                <a:cs typeface="Calibri"/>
              </a:rPr>
              <a:t>Course Prerequisites</a:t>
            </a:r>
          </a:p>
        </p:txBody>
      </p:sp>
      <p:sp>
        <p:nvSpPr>
          <p:cNvPr id="7172" name="Rectangle 3"/>
          <p:cNvSpPr>
            <a:spLocks noGrp="1" noChangeArrowheads="1"/>
          </p:cNvSpPr>
          <p:nvPr>
            <p:ph type="body" idx="1"/>
          </p:nvPr>
        </p:nvSpPr>
        <p:spPr>
          <a:xfrm>
            <a:off x="685800" y="1371600"/>
            <a:ext cx="7772400" cy="4114800"/>
          </a:xfrm>
        </p:spPr>
        <p:txBody>
          <a:bodyPr/>
          <a:lstStyle/>
          <a:p>
            <a:pPr>
              <a:buClr>
                <a:srgbClr val="000099"/>
              </a:buClr>
              <a:buSzPct val="75000"/>
              <a:buFont typeface="Arial"/>
              <a:buChar char="•"/>
            </a:pPr>
            <a:r>
              <a:rPr lang="en-US" dirty="0">
                <a:latin typeface="Calibri"/>
                <a:cs typeface="Calibri"/>
              </a:rPr>
              <a:t>CS 243, CS 420 or CS 421, CS 431.  </a:t>
            </a:r>
          </a:p>
          <a:p>
            <a:pPr lvl="1">
              <a:buClr>
                <a:srgbClr val="000099"/>
              </a:buClr>
              <a:buFont typeface="Lucida Grande"/>
              <a:buChar char="-"/>
            </a:pPr>
            <a:r>
              <a:rPr lang="en-US" dirty="0">
                <a:latin typeface="Calibri"/>
                <a:cs typeface="Calibri"/>
              </a:rPr>
              <a:t>Programming, Algorithms, Computer Architecture, OS </a:t>
            </a:r>
            <a:endParaRPr lang="en-US" sz="2600" dirty="0">
              <a:latin typeface="Calibri"/>
              <a:cs typeface="Calibri"/>
            </a:endParaRPr>
          </a:p>
          <a:p>
            <a:pPr lvl="1">
              <a:buClr>
                <a:srgbClr val="000099"/>
              </a:buClr>
              <a:buFont typeface="Lucida Grande"/>
              <a:buChar char="-"/>
            </a:pPr>
            <a:r>
              <a:rPr lang="en-US" dirty="0">
                <a:latin typeface="Calibri"/>
                <a:cs typeface="Calibri"/>
              </a:rPr>
              <a:t>Basic knowledge of probability </a:t>
            </a:r>
          </a:p>
          <a:p>
            <a:pPr>
              <a:buClr>
                <a:srgbClr val="000099"/>
              </a:buClr>
              <a:buSzPct val="75000"/>
              <a:buFont typeface="Arial"/>
              <a:buChar char="•"/>
            </a:pPr>
            <a:r>
              <a:rPr lang="en-US" dirty="0">
                <a:latin typeface="Calibri"/>
                <a:cs typeface="Calibri"/>
              </a:rPr>
              <a:t>Programming experiences (in C/C++/Java)</a:t>
            </a:r>
          </a:p>
          <a:p>
            <a:pPr lvl="1">
              <a:buClr>
                <a:srgbClr val="000099"/>
              </a:buClr>
              <a:buFont typeface="Lucida Grande"/>
              <a:buChar char="-"/>
            </a:pPr>
            <a:r>
              <a:rPr lang="en-US" sz="2600" i="1" dirty="0">
                <a:solidFill>
                  <a:srgbClr val="FF0000"/>
                </a:solidFill>
                <a:latin typeface="Calibri"/>
                <a:cs typeface="Calibri"/>
              </a:rPr>
              <a:t>Required</a:t>
            </a:r>
            <a:r>
              <a:rPr lang="en-US" sz="2600" i="1" dirty="0" smtClean="0">
                <a:solidFill>
                  <a:srgbClr val="FF0000"/>
                </a:solidFill>
                <a:latin typeface="Calibri"/>
                <a:cs typeface="Calibri"/>
              </a:rPr>
              <a:t>!</a:t>
            </a:r>
            <a:endParaRPr lang="en-US" sz="2600" i="1" dirty="0">
              <a:solidFill>
                <a:srgbClr val="FF0000"/>
              </a:solidFill>
              <a:latin typeface="Calibri"/>
              <a:cs typeface="Calibri"/>
            </a:endParaRPr>
          </a:p>
        </p:txBody>
      </p:sp>
      <p:sp>
        <p:nvSpPr>
          <p:cNvPr id="8196" name="Text Box 4"/>
          <p:cNvSpPr txBox="1">
            <a:spLocks noChangeArrowheads="1"/>
          </p:cNvSpPr>
          <p:nvPr/>
        </p:nvSpPr>
        <p:spPr bwMode="auto">
          <a:xfrm>
            <a:off x="609600" y="4572000"/>
            <a:ext cx="6783928" cy="1557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charset="0"/>
                <a:ea typeface="ＭＳ Ｐゴシック" charset="0"/>
                <a:cs typeface="Arial" charset="0"/>
              </a:defRPr>
            </a:lvl1pPr>
            <a:lvl2pPr marL="742950" indent="-285750" eaLnBrk="0" hangingPunct="0">
              <a:defRPr sz="2400" b="1">
                <a:solidFill>
                  <a:schemeClr val="tx1"/>
                </a:solidFill>
                <a:latin typeface="Times New Roman" charset="0"/>
                <a:ea typeface="Arial" charset="0"/>
                <a:cs typeface="Arial" charset="0"/>
              </a:defRPr>
            </a:lvl2pPr>
            <a:lvl3pPr marL="1143000" indent="-228600" eaLnBrk="0" hangingPunct="0">
              <a:defRPr sz="2400" b="1">
                <a:solidFill>
                  <a:schemeClr val="tx1"/>
                </a:solidFill>
                <a:latin typeface="Times New Roman" charset="0"/>
                <a:ea typeface="Arial" charset="0"/>
                <a:cs typeface="Arial" charset="0"/>
              </a:defRPr>
            </a:lvl3pPr>
            <a:lvl4pPr marL="1600200" indent="-228600" eaLnBrk="0" hangingPunct="0">
              <a:defRPr sz="2400" b="1">
                <a:solidFill>
                  <a:schemeClr val="tx1"/>
                </a:solidFill>
                <a:latin typeface="Times New Roman" charset="0"/>
                <a:ea typeface="Arial" charset="0"/>
                <a:cs typeface="Arial" charset="0"/>
              </a:defRPr>
            </a:lvl4pPr>
            <a:lvl5pPr marL="2057400" indent="-228600" eaLnBrk="0" hangingPunct="0">
              <a:defRPr sz="2400" b="1">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sz="2400" b="1">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sz="2400" b="1">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sz="2400" b="1">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sz="2400" b="1">
                <a:solidFill>
                  <a:schemeClr val="tx1"/>
                </a:solidFill>
                <a:latin typeface="Times New Roman" charset="0"/>
                <a:ea typeface="Arial" charset="0"/>
                <a:cs typeface="Arial" charset="0"/>
              </a:defRPr>
            </a:lvl9pPr>
          </a:lstStyle>
          <a:p>
            <a:pPr>
              <a:spcBef>
                <a:spcPct val="20000"/>
              </a:spcBef>
              <a:buClr>
                <a:srgbClr val="000099"/>
              </a:buClr>
              <a:buSzPct val="75000"/>
            </a:pPr>
            <a:r>
              <a:rPr lang="en-US" sz="2800" b="0" i="1" dirty="0">
                <a:latin typeface="Calibri"/>
                <a:cs typeface="Calibri"/>
              </a:rPr>
              <a:t>More importantly</a:t>
            </a:r>
          </a:p>
          <a:p>
            <a:pPr marL="457200" indent="-457200">
              <a:spcBef>
                <a:spcPct val="20000"/>
              </a:spcBef>
              <a:buClr>
                <a:srgbClr val="000099"/>
              </a:buClr>
              <a:buSzPct val="75000"/>
              <a:buFont typeface="Arial"/>
              <a:buChar char="•"/>
            </a:pPr>
            <a:r>
              <a:rPr lang="en-US" sz="2800" b="0" dirty="0">
                <a:latin typeface="Calibri"/>
                <a:cs typeface="Calibri"/>
              </a:rPr>
              <a:t> Willing to learn and work hard  </a:t>
            </a:r>
          </a:p>
          <a:p>
            <a:pPr marL="457200" indent="-457200">
              <a:spcBef>
                <a:spcPct val="20000"/>
              </a:spcBef>
              <a:buClr>
                <a:srgbClr val="000099"/>
              </a:buClr>
              <a:buSzPct val="75000"/>
              <a:buFont typeface="Arial"/>
              <a:buChar char="•"/>
            </a:pPr>
            <a:r>
              <a:rPr lang="en-US" sz="2800" b="0" dirty="0">
                <a:latin typeface="Calibri"/>
                <a:cs typeface="Calibri"/>
              </a:rPr>
              <a:t> Love to ask questions and solve problems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dissolve">
                                      <p:cBhvr>
                                        <p:cTn id="7" dur="5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r>
              <a:rPr lang="en-US" dirty="0">
                <a:latin typeface="Calibri"/>
                <a:cs typeface="Calibri"/>
              </a:rPr>
              <a:t>Course Materials</a:t>
            </a:r>
          </a:p>
        </p:txBody>
      </p:sp>
      <p:sp>
        <p:nvSpPr>
          <p:cNvPr id="8196" name="Rectangle 3"/>
          <p:cNvSpPr>
            <a:spLocks noGrp="1" noChangeArrowheads="1"/>
          </p:cNvSpPr>
          <p:nvPr>
            <p:ph type="body" idx="1"/>
          </p:nvPr>
        </p:nvSpPr>
        <p:spPr>
          <a:xfrm>
            <a:off x="685800" y="1752600"/>
            <a:ext cx="8077200" cy="4572000"/>
          </a:xfrm>
        </p:spPr>
        <p:txBody>
          <a:bodyPr/>
          <a:lstStyle/>
          <a:p>
            <a:pPr>
              <a:lnSpc>
                <a:spcPct val="80000"/>
              </a:lnSpc>
              <a:buClr>
                <a:srgbClr val="000099"/>
              </a:buClr>
              <a:buSzPct val="75000"/>
            </a:pPr>
            <a:r>
              <a:rPr lang="en-US" dirty="0">
                <a:latin typeface="Calibri"/>
                <a:cs typeface="Calibri"/>
              </a:rPr>
              <a:t>Required Textbook: </a:t>
            </a:r>
          </a:p>
          <a:p>
            <a:pPr lvl="1">
              <a:lnSpc>
                <a:spcPct val="80000"/>
              </a:lnSpc>
              <a:buClr>
                <a:srgbClr val="000099"/>
              </a:buClr>
            </a:pPr>
            <a:r>
              <a:rPr lang="ja-JP" altLang="en-US" dirty="0">
                <a:latin typeface="Calibri"/>
                <a:cs typeface="Calibri"/>
              </a:rPr>
              <a:t>“</a:t>
            </a:r>
            <a:r>
              <a:rPr lang="en-US" dirty="0">
                <a:latin typeface="Calibri"/>
                <a:cs typeface="Calibri"/>
              </a:rPr>
              <a:t>Computer Networks: A Systems Approach,</a:t>
            </a:r>
            <a:r>
              <a:rPr lang="ja-JP" altLang="en-US" dirty="0">
                <a:latin typeface="Calibri"/>
                <a:cs typeface="Calibri"/>
              </a:rPr>
              <a:t>”</a:t>
            </a:r>
            <a:r>
              <a:rPr lang="en-US" dirty="0">
                <a:latin typeface="Calibri"/>
                <a:cs typeface="Calibri"/>
              </a:rPr>
              <a:t> Larry L. Peterson and Bruce S. Davie, Morgan Kaufman, </a:t>
            </a:r>
            <a:r>
              <a:rPr lang="en-US" dirty="0">
                <a:solidFill>
                  <a:srgbClr val="FF0000"/>
                </a:solidFill>
                <a:latin typeface="Calibri"/>
                <a:cs typeface="Calibri"/>
              </a:rPr>
              <a:t>5</a:t>
            </a:r>
            <a:r>
              <a:rPr lang="en-US" dirty="0">
                <a:latin typeface="Calibri"/>
                <a:cs typeface="Calibri"/>
              </a:rPr>
              <a:t>th edition, 2011. </a:t>
            </a:r>
          </a:p>
          <a:p>
            <a:pPr>
              <a:lnSpc>
                <a:spcPct val="80000"/>
              </a:lnSpc>
              <a:buClr>
                <a:srgbClr val="000099"/>
              </a:buClr>
              <a:buSzPct val="75000"/>
            </a:pPr>
            <a:r>
              <a:rPr lang="en-US" sz="2400" dirty="0">
                <a:latin typeface="Calibri"/>
                <a:cs typeface="Calibri"/>
              </a:rPr>
              <a:t>Other Useful Textbooks:</a:t>
            </a:r>
          </a:p>
          <a:p>
            <a:pPr lvl="1"/>
            <a:r>
              <a:rPr lang="en-US" i="1" dirty="0">
                <a:latin typeface="Calibri"/>
                <a:cs typeface="Calibri"/>
              </a:rPr>
              <a:t>Computer Networking: A Top-Down Approach  </a:t>
            </a:r>
            <a:r>
              <a:rPr lang="en-US" dirty="0">
                <a:latin typeface="Calibri"/>
                <a:cs typeface="Calibri"/>
              </a:rPr>
              <a:t>by Kurose &amp; Ross, 6</a:t>
            </a:r>
            <a:r>
              <a:rPr lang="en-US" baseline="30000" dirty="0">
                <a:latin typeface="Calibri"/>
                <a:cs typeface="Calibri"/>
              </a:rPr>
              <a:t>th </a:t>
            </a:r>
            <a:r>
              <a:rPr lang="en-US" dirty="0">
                <a:latin typeface="Calibri"/>
                <a:cs typeface="Calibri"/>
              </a:rPr>
              <a:t>Edition, Addison Wesley</a:t>
            </a:r>
            <a:endParaRPr lang="en-US" i="1" dirty="0">
              <a:latin typeface="Calibri"/>
              <a:cs typeface="Calibri"/>
            </a:endParaRPr>
          </a:p>
          <a:p>
            <a:pPr lvl="1"/>
            <a:r>
              <a:rPr lang="ja-JP" altLang="en-US" dirty="0" smtClean="0">
                <a:latin typeface="Calibri"/>
                <a:cs typeface="Calibri"/>
              </a:rPr>
              <a:t>“</a:t>
            </a:r>
            <a:r>
              <a:rPr lang="en-US" dirty="0">
                <a:latin typeface="Calibri"/>
                <a:cs typeface="Calibri"/>
              </a:rPr>
              <a:t>Computer Networks,</a:t>
            </a:r>
            <a:r>
              <a:rPr lang="ja-JP" altLang="en-US" dirty="0">
                <a:latin typeface="Calibri"/>
                <a:cs typeface="Calibri"/>
              </a:rPr>
              <a:t>”</a:t>
            </a:r>
            <a:r>
              <a:rPr lang="en-US" dirty="0">
                <a:latin typeface="Calibri"/>
                <a:cs typeface="Calibri"/>
              </a:rPr>
              <a:t>  Andrew S. </a:t>
            </a:r>
            <a:r>
              <a:rPr lang="en-US" dirty="0" err="1">
                <a:latin typeface="Calibri"/>
                <a:cs typeface="Calibri"/>
              </a:rPr>
              <a:t>Tanenbaum</a:t>
            </a:r>
            <a:r>
              <a:rPr lang="en-US" dirty="0">
                <a:latin typeface="Calibri"/>
                <a:cs typeface="Calibri"/>
              </a:rPr>
              <a:t>, David </a:t>
            </a:r>
            <a:r>
              <a:rPr lang="en-US" dirty="0" err="1">
                <a:latin typeface="Calibri"/>
                <a:cs typeface="Calibri"/>
              </a:rPr>
              <a:t>Wetherall</a:t>
            </a:r>
            <a:r>
              <a:rPr lang="en-US" dirty="0">
                <a:latin typeface="Calibri"/>
                <a:cs typeface="Calibri"/>
              </a:rPr>
              <a:t>, Prentice Hall, 5th Edition, 2011.</a:t>
            </a:r>
          </a:p>
          <a:p>
            <a:pPr>
              <a:lnSpc>
                <a:spcPct val="80000"/>
              </a:lnSpc>
              <a:buClr>
                <a:srgbClr val="000099"/>
              </a:buClr>
              <a:buSzPct val="75000"/>
            </a:pPr>
            <a:r>
              <a:rPr lang="en-US" dirty="0">
                <a:latin typeface="Calibri"/>
                <a:cs typeface="Calibri"/>
              </a:rPr>
              <a:t>Class Notes, Other assigned readings </a:t>
            </a: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685800" y="457200"/>
            <a:ext cx="7772400" cy="1143000"/>
          </a:xfrm>
        </p:spPr>
        <p:txBody>
          <a:bodyPr/>
          <a:lstStyle/>
          <a:p>
            <a:r>
              <a:rPr lang="en-US" dirty="0">
                <a:latin typeface="Calibri"/>
                <a:cs typeface="Calibri"/>
              </a:rPr>
              <a:t>Course Requirements</a:t>
            </a:r>
          </a:p>
        </p:txBody>
      </p:sp>
      <p:sp>
        <p:nvSpPr>
          <p:cNvPr id="9220" name="Rectangle 3"/>
          <p:cNvSpPr>
            <a:spLocks noGrp="1" noChangeArrowheads="1"/>
          </p:cNvSpPr>
          <p:nvPr>
            <p:ph type="body" idx="1"/>
          </p:nvPr>
        </p:nvSpPr>
        <p:spPr>
          <a:xfrm>
            <a:off x="685800" y="1752600"/>
            <a:ext cx="8153400" cy="4419600"/>
          </a:xfrm>
        </p:spPr>
        <p:txBody>
          <a:bodyPr/>
          <a:lstStyle/>
          <a:p>
            <a:pPr>
              <a:buClr>
                <a:srgbClr val="000099"/>
              </a:buClr>
              <a:buSzPct val="75000"/>
              <a:buFont typeface="Arial"/>
              <a:buChar char="•"/>
            </a:pPr>
            <a:r>
              <a:rPr lang="en-US" sz="2400" dirty="0">
                <a:latin typeface="Calibri"/>
                <a:cs typeface="Calibri"/>
              </a:rPr>
              <a:t>Do assigned readings</a:t>
            </a:r>
          </a:p>
          <a:p>
            <a:pPr lvl="1">
              <a:buClr>
                <a:srgbClr val="000099"/>
              </a:buClr>
              <a:buFont typeface="Lucida Grande"/>
              <a:buChar char="-"/>
            </a:pPr>
            <a:r>
              <a:rPr lang="en-US" sz="2000" dirty="0">
                <a:latin typeface="Calibri"/>
                <a:cs typeface="Calibri"/>
              </a:rPr>
              <a:t>Be prepared, read articles/lecture notes before class</a:t>
            </a:r>
          </a:p>
          <a:p>
            <a:pPr>
              <a:buClr>
                <a:srgbClr val="000099"/>
              </a:buClr>
              <a:buSzPct val="75000"/>
              <a:buFont typeface="Arial"/>
              <a:buChar char="•"/>
            </a:pPr>
            <a:r>
              <a:rPr lang="en-US" sz="2400" dirty="0">
                <a:latin typeface="Calibri"/>
                <a:cs typeface="Calibri"/>
              </a:rPr>
              <a:t>Attend and participate in class activities</a:t>
            </a:r>
          </a:p>
          <a:p>
            <a:pPr lvl="1">
              <a:buClr>
                <a:srgbClr val="000099"/>
              </a:buClr>
              <a:buFont typeface="Lucida Grande"/>
              <a:buChar char="-"/>
            </a:pPr>
            <a:r>
              <a:rPr lang="en-US" sz="2000" dirty="0">
                <a:latin typeface="Calibri"/>
                <a:cs typeface="Calibri"/>
              </a:rPr>
              <a:t>Please ask and answer questions in (and out of) class!</a:t>
            </a:r>
          </a:p>
          <a:p>
            <a:pPr lvl="1">
              <a:buClr>
                <a:srgbClr val="000099"/>
              </a:buClr>
              <a:buFont typeface="Lucida Grande"/>
              <a:buChar char="-"/>
            </a:pPr>
            <a:r>
              <a:rPr lang="en-US" sz="2000" dirty="0">
                <a:latin typeface="Calibri"/>
                <a:cs typeface="Calibri"/>
              </a:rPr>
              <a:t>Let</a:t>
            </a:r>
            <a:r>
              <a:rPr lang="ja-JP" altLang="en-US" sz="2000" dirty="0">
                <a:latin typeface="Calibri"/>
                <a:cs typeface="Calibri"/>
              </a:rPr>
              <a:t>’</a:t>
            </a:r>
            <a:r>
              <a:rPr lang="en-US" sz="2000" dirty="0">
                <a:latin typeface="Calibri"/>
                <a:cs typeface="Calibri"/>
              </a:rPr>
              <a:t>s try to make the class interactive and fun!</a:t>
            </a:r>
          </a:p>
          <a:p>
            <a:pPr>
              <a:buClr>
                <a:srgbClr val="000099"/>
              </a:buClr>
              <a:buSzPct val="75000"/>
              <a:buFont typeface="Arial"/>
              <a:buChar char="•"/>
            </a:pPr>
            <a:r>
              <a:rPr lang="en-US" sz="2400" dirty="0">
                <a:latin typeface="Calibri"/>
                <a:cs typeface="Calibri"/>
              </a:rPr>
              <a:t>Workload/Weights </a:t>
            </a:r>
          </a:p>
          <a:p>
            <a:pPr lvl="1">
              <a:buClr>
                <a:srgbClr val="000099"/>
              </a:buClr>
              <a:buFont typeface="Lucida Grande"/>
              <a:buChar char="-"/>
            </a:pPr>
            <a:r>
              <a:rPr lang="en-US" sz="2000" dirty="0">
                <a:latin typeface="Calibri"/>
                <a:cs typeface="Calibri"/>
              </a:rPr>
              <a:t>Three Exams (60%</a:t>
            </a:r>
            <a:r>
              <a:rPr lang="en-US" sz="2000" dirty="0" smtClean="0">
                <a:latin typeface="Calibri"/>
                <a:cs typeface="Calibri"/>
              </a:rPr>
              <a:t>)</a:t>
            </a:r>
          </a:p>
          <a:p>
            <a:pPr marL="1238250" lvl="2" indent="-381000">
              <a:buClr>
                <a:srgbClr val="000099"/>
              </a:buClr>
              <a:buFont typeface="Lucida Grande"/>
              <a:buChar char="-"/>
            </a:pPr>
            <a:r>
              <a:rPr lang="en-US" sz="1600" dirty="0" smtClean="0">
                <a:latin typeface="Calibri"/>
                <a:cs typeface="Calibri"/>
              </a:rPr>
              <a:t>Final Exam: </a:t>
            </a:r>
            <a:r>
              <a:rPr lang="en-US" sz="1600" dirty="0">
                <a:latin typeface="Calibri"/>
                <a:cs typeface="Calibri"/>
              </a:rPr>
              <a:t> </a:t>
            </a:r>
            <a:r>
              <a:rPr lang="en-US" sz="1600" dirty="0">
                <a:latin typeface="Calibri"/>
                <a:cs typeface="Calibri"/>
              </a:rPr>
              <a:t>Thursday, May 12, 10:30 a.m.-12:30 p.m</a:t>
            </a:r>
            <a:r>
              <a:rPr lang="en-US" sz="1600" dirty="0" smtClean="0">
                <a:latin typeface="Calibri"/>
                <a:cs typeface="Calibri"/>
              </a:rPr>
              <a:t>.</a:t>
            </a:r>
          </a:p>
          <a:p>
            <a:pPr marL="838200" lvl="1" indent="-381000">
              <a:buClr>
                <a:srgbClr val="000099"/>
              </a:buClr>
              <a:buFont typeface="Lucida Grande"/>
              <a:buChar char="-"/>
            </a:pPr>
            <a:r>
              <a:rPr lang="en-US" sz="2000" dirty="0" smtClean="0">
                <a:latin typeface="Calibri"/>
                <a:cs typeface="Calibri"/>
              </a:rPr>
              <a:t>Two </a:t>
            </a:r>
            <a:r>
              <a:rPr lang="en-US" sz="2000" dirty="0">
                <a:latin typeface="Calibri"/>
                <a:cs typeface="Calibri"/>
              </a:rPr>
              <a:t>programming projects (20%)</a:t>
            </a:r>
          </a:p>
          <a:p>
            <a:pPr lvl="1">
              <a:buClr>
                <a:srgbClr val="000099"/>
              </a:buClr>
              <a:buFont typeface="Lucida Grande"/>
              <a:buChar char="-"/>
            </a:pPr>
            <a:r>
              <a:rPr lang="en-US" sz="2000" dirty="0">
                <a:latin typeface="Calibri"/>
                <a:cs typeface="Calibri"/>
              </a:rPr>
              <a:t>Four or five homework assignments, pop quizzes, attendance/participation/professionalism (20%)</a:t>
            </a:r>
          </a:p>
          <a:p>
            <a:pPr lvl="1">
              <a:buClr>
                <a:srgbClr val="000099"/>
              </a:buClr>
              <a:buFont typeface="Arial"/>
              <a:buChar char="•"/>
            </a:pPr>
            <a:endParaRPr lang="en-US" sz="2000" dirty="0">
              <a:latin typeface="Calibri"/>
              <a:cs typeface="Calibri"/>
            </a:endParaRPr>
          </a:p>
        </p:txBody>
      </p:sp>
      <p:sp>
        <p:nvSpPr>
          <p:cNvPr id="2" name="Rectangle 1"/>
          <p:cNvSpPr/>
          <p:nvPr/>
        </p:nvSpPr>
        <p:spPr>
          <a:xfrm>
            <a:off x="2286000" y="3013502"/>
            <a:ext cx="4572000" cy="461665"/>
          </a:xfrm>
          <a:prstGeom prst="rect">
            <a:avLst/>
          </a:prstGeom>
        </p:spPr>
        <p:txBody>
          <a:bodyPr>
            <a:spAutoFit/>
          </a:bodyPr>
          <a:lstStyle/>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r>
              <a:rPr lang="en-US" dirty="0">
                <a:latin typeface="Calibri"/>
                <a:cs typeface="Calibri"/>
              </a:rPr>
              <a:t>Grade scale</a:t>
            </a:r>
          </a:p>
        </p:txBody>
      </p:sp>
      <p:sp>
        <p:nvSpPr>
          <p:cNvPr id="10244" name="Rectangle 3"/>
          <p:cNvSpPr>
            <a:spLocks noGrp="1" noChangeArrowheads="1"/>
          </p:cNvSpPr>
          <p:nvPr>
            <p:ph type="body" idx="1"/>
          </p:nvPr>
        </p:nvSpPr>
        <p:spPr/>
        <p:txBody>
          <a:bodyPr/>
          <a:lstStyle/>
          <a:p>
            <a:r>
              <a:rPr lang="en-US" dirty="0">
                <a:latin typeface="Calibri"/>
                <a:cs typeface="Calibri"/>
              </a:rPr>
              <a:t>Total point is 100 and an approximate grading range is as follows: </a:t>
            </a:r>
          </a:p>
          <a:p>
            <a:pPr lvl="1"/>
            <a:r>
              <a:rPr lang="en-US" dirty="0">
                <a:latin typeface="Calibri"/>
                <a:cs typeface="Calibri"/>
              </a:rPr>
              <a:t>A: 92 - 100. </a:t>
            </a:r>
          </a:p>
          <a:p>
            <a:pPr lvl="1"/>
            <a:r>
              <a:rPr lang="en-US" dirty="0">
                <a:latin typeface="Calibri"/>
                <a:cs typeface="Calibri"/>
              </a:rPr>
              <a:t>A-: 88 - 91. </a:t>
            </a:r>
          </a:p>
          <a:p>
            <a:pPr lvl="1"/>
            <a:r>
              <a:rPr lang="en-US" dirty="0">
                <a:latin typeface="Calibri"/>
                <a:cs typeface="Calibri"/>
              </a:rPr>
              <a:t>B+: 84 - 87. </a:t>
            </a:r>
          </a:p>
          <a:p>
            <a:pPr lvl="1"/>
            <a:r>
              <a:rPr lang="en-US" dirty="0">
                <a:latin typeface="Calibri"/>
                <a:cs typeface="Calibri"/>
              </a:rPr>
              <a:t>B: 71 - 83. </a:t>
            </a:r>
          </a:p>
          <a:p>
            <a:pPr lvl="1"/>
            <a:r>
              <a:rPr lang="en-US" dirty="0">
                <a:latin typeface="Calibri"/>
                <a:cs typeface="Calibri"/>
              </a:rPr>
              <a:t>B-: 65 – 70 </a:t>
            </a:r>
          </a:p>
          <a:p>
            <a:pPr lvl="1"/>
            <a:r>
              <a:rPr lang="en-US" dirty="0">
                <a:latin typeface="Calibri"/>
                <a:cs typeface="Calibri"/>
              </a:rPr>
              <a:t>C: 60 - 64. </a:t>
            </a:r>
          </a:p>
          <a:p>
            <a:pPr lvl="1"/>
            <a:r>
              <a:rPr lang="en-US" dirty="0">
                <a:latin typeface="Calibri"/>
                <a:cs typeface="Calibri"/>
              </a:rPr>
              <a:t>D: 50 - 59. </a:t>
            </a:r>
          </a:p>
          <a:p>
            <a:pPr lvl="1"/>
            <a:r>
              <a:rPr lang="en-US" dirty="0">
                <a:latin typeface="Calibri"/>
                <a:cs typeface="Calibri"/>
              </a:rPr>
              <a:t>F: &lt;50</a:t>
            </a:r>
          </a:p>
          <a:p>
            <a:endParaRPr lang="en-US" dirty="0">
              <a:latin typeface="Calibri"/>
              <a:cs typeface="Calibri"/>
            </a:endParaRP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Kurose">
  <a:themeElements>
    <a:clrScheme name="Kuros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Kuros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Kuros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Kuros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Kuros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Kuros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Kuros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Kuros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Kuros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Kurose</Template>
  <TotalTime>17094</TotalTime>
  <Words>2765</Words>
  <Application>Microsoft Macintosh PowerPoint</Application>
  <PresentationFormat>On-screen Show (4:3)</PresentationFormat>
  <Paragraphs>258</Paragraphs>
  <Slides>25</Slides>
  <Notes>14</Notes>
  <HiddenSlides>2</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27" baseType="lpstr">
      <vt:lpstr>Kurose</vt:lpstr>
      <vt:lpstr>Document</vt:lpstr>
      <vt:lpstr>CSEE 5110: Network Architecture I</vt:lpstr>
      <vt:lpstr>About Myself</vt:lpstr>
      <vt:lpstr>Graduate Teaching Assistant</vt:lpstr>
      <vt:lpstr>Course Description</vt:lpstr>
      <vt:lpstr>Course Objectives</vt:lpstr>
      <vt:lpstr>Course Prerequisites</vt:lpstr>
      <vt:lpstr>Course Materials</vt:lpstr>
      <vt:lpstr>Course Requirements</vt:lpstr>
      <vt:lpstr>Grade scale</vt:lpstr>
      <vt:lpstr>Grading Policy </vt:lpstr>
      <vt:lpstr>Scholastic behavior: Guidelines</vt:lpstr>
      <vt:lpstr>On Plagiarism </vt:lpstr>
      <vt:lpstr>Class Webpage</vt:lpstr>
      <vt:lpstr>Tentative Schedule, Course Overview</vt:lpstr>
      <vt:lpstr>Tips for Doing Well</vt:lpstr>
      <vt:lpstr>Meanings of Attendance, Participation, Professionalism</vt:lpstr>
      <vt:lpstr>Inappropriate Student Comments/Actions</vt:lpstr>
      <vt:lpstr>Questions?</vt:lpstr>
      <vt:lpstr>Connecting Computers Together</vt:lpstr>
      <vt:lpstr>This course is about</vt:lpstr>
      <vt:lpstr>Fundamental Issues in Networking</vt:lpstr>
      <vt:lpstr>Fundamental Problems in Networking</vt:lpstr>
      <vt:lpstr>What To Do with the Problems in Networking</vt:lpstr>
      <vt:lpstr>Protocols</vt:lpstr>
      <vt:lpstr>Reminder </vt:lpstr>
    </vt:vector>
  </TitlesOfParts>
  <Company>Stanford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CS244a: An Introduction to Computer Networks</dc:title>
  <dc:creator>Nick McKeown</dc:creator>
  <cp:lastModifiedBy>UMKC Faculty and Staff</cp:lastModifiedBy>
  <cp:revision>300</cp:revision>
  <cp:lastPrinted>2014-08-26T20:26:46Z</cp:lastPrinted>
  <dcterms:created xsi:type="dcterms:W3CDTF">1999-12-30T18:54:40Z</dcterms:created>
  <dcterms:modified xsi:type="dcterms:W3CDTF">2016-01-19T20:30:51Z</dcterms:modified>
</cp:coreProperties>
</file>