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66" r:id="rId4"/>
    <p:sldId id="267" r:id="rId5"/>
    <p:sldId id="327" r:id="rId6"/>
    <p:sldId id="268" r:id="rId7"/>
    <p:sldId id="270" r:id="rId8"/>
    <p:sldId id="329" r:id="rId9"/>
    <p:sldId id="273" r:id="rId10"/>
    <p:sldId id="328" r:id="rId11"/>
    <p:sldId id="300" r:id="rId12"/>
    <p:sldId id="301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EC9E-3E9D-4296-B49B-984871F5A11B}" type="doc">
      <dgm:prSet loTypeId="urn:microsoft.com/office/officeart/2005/8/layout/hProcess9" loCatId="process" qsTypeId="urn:microsoft.com/office/officeart/2005/8/quickstyle/3d2" qsCatId="3D" csTypeId="urn:microsoft.com/office/officeart/2005/8/colors/colorful5" csCatId="colorful" phldr="1"/>
      <dgm:spPr/>
    </dgm:pt>
    <dgm:pt modelId="{9F5A1106-4706-48C6-B115-77B89DDE98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Unstructured</a:t>
          </a:r>
          <a:endParaRPr lang="en-US" dirty="0">
            <a:solidFill>
              <a:schemeClr val="tx1"/>
            </a:solidFill>
          </a:endParaRPr>
        </a:p>
      </dgm:t>
    </dgm:pt>
    <dgm:pt modelId="{B767D9A0-4062-46B0-84EB-D6ADEDC96EFE}" type="parTrans" cxnId="{08CBEC8B-B173-4AF0-8DBC-04279B93C878}">
      <dgm:prSet/>
      <dgm:spPr/>
      <dgm:t>
        <a:bodyPr/>
        <a:lstStyle/>
        <a:p>
          <a:endParaRPr lang="en-US"/>
        </a:p>
      </dgm:t>
    </dgm:pt>
    <dgm:pt modelId="{707E2276-2E1C-4336-8029-5F56D5E127E7}" type="sibTrans" cxnId="{08CBEC8B-B173-4AF0-8DBC-04279B93C878}">
      <dgm:prSet/>
      <dgm:spPr/>
      <dgm:t>
        <a:bodyPr/>
        <a:lstStyle/>
        <a:p>
          <a:endParaRPr lang="en-US"/>
        </a:p>
      </dgm:t>
    </dgm:pt>
    <dgm:pt modelId="{5DFC0CD1-69DF-4E7C-8B3D-D51802B17B2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Semistructured</a:t>
          </a:r>
          <a:endParaRPr lang="en-US" dirty="0">
            <a:solidFill>
              <a:schemeClr val="tx1"/>
            </a:solidFill>
          </a:endParaRPr>
        </a:p>
      </dgm:t>
    </dgm:pt>
    <dgm:pt modelId="{91DDDF94-6BA3-44AD-99B7-7C50F232EC9F}" type="parTrans" cxnId="{25440183-61F3-4800-872D-028E30778911}">
      <dgm:prSet/>
      <dgm:spPr/>
      <dgm:t>
        <a:bodyPr/>
        <a:lstStyle/>
        <a:p>
          <a:endParaRPr lang="en-US"/>
        </a:p>
      </dgm:t>
    </dgm:pt>
    <dgm:pt modelId="{9A35C61F-7F5B-4927-9E68-E0C7F3E34F33}" type="sibTrans" cxnId="{25440183-61F3-4800-872D-028E30778911}">
      <dgm:prSet/>
      <dgm:spPr/>
      <dgm:t>
        <a:bodyPr/>
        <a:lstStyle/>
        <a:p>
          <a:endParaRPr lang="en-US"/>
        </a:p>
      </dgm:t>
    </dgm:pt>
    <dgm:pt modelId="{580B5068-2A66-45A0-B441-9287C3CD434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Structured</a:t>
          </a:r>
          <a:endParaRPr lang="en-US" dirty="0">
            <a:solidFill>
              <a:schemeClr val="tx1"/>
            </a:solidFill>
          </a:endParaRPr>
        </a:p>
      </dgm:t>
    </dgm:pt>
    <dgm:pt modelId="{13740343-6E37-4E08-BD75-1E10DAFE2100}" type="parTrans" cxnId="{2E6BCA65-3DFD-4729-B718-65EA791D7715}">
      <dgm:prSet/>
      <dgm:spPr/>
      <dgm:t>
        <a:bodyPr/>
        <a:lstStyle/>
        <a:p>
          <a:endParaRPr lang="en-US"/>
        </a:p>
      </dgm:t>
    </dgm:pt>
    <dgm:pt modelId="{E7BCB1B9-8C86-4AA6-B393-D120C367419A}" type="sibTrans" cxnId="{2E6BCA65-3DFD-4729-B718-65EA791D7715}">
      <dgm:prSet/>
      <dgm:spPr/>
      <dgm:t>
        <a:bodyPr/>
        <a:lstStyle/>
        <a:p>
          <a:endParaRPr lang="en-US"/>
        </a:p>
      </dgm:t>
    </dgm:pt>
    <dgm:pt modelId="{D086712E-B919-4484-81C9-95D919288579}" type="pres">
      <dgm:prSet presAssocID="{A605EC9E-3E9D-4296-B49B-984871F5A11B}" presName="CompostProcess" presStyleCnt="0">
        <dgm:presLayoutVars>
          <dgm:dir/>
          <dgm:resizeHandles val="exact"/>
        </dgm:presLayoutVars>
      </dgm:prSet>
      <dgm:spPr/>
    </dgm:pt>
    <dgm:pt modelId="{F02D68D5-DB2D-4191-B5B0-46DF061F757F}" type="pres">
      <dgm:prSet presAssocID="{A605EC9E-3E9D-4296-B49B-984871F5A11B}" presName="arrow" presStyleLbl="bgShp" presStyleIdx="0" presStyleCnt="1"/>
      <dgm:spPr/>
    </dgm:pt>
    <dgm:pt modelId="{71D99EF1-1FD2-44CA-A696-A56BE9A5A013}" type="pres">
      <dgm:prSet presAssocID="{A605EC9E-3E9D-4296-B49B-984871F5A11B}" presName="linearProcess" presStyleCnt="0"/>
      <dgm:spPr/>
    </dgm:pt>
    <dgm:pt modelId="{08995763-65CA-4F6C-9569-2A580741E6AD}" type="pres">
      <dgm:prSet presAssocID="{9F5A1106-4706-48C6-B115-77B89DDE98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F0599-0A56-4566-9EE6-795F1803B993}" type="pres">
      <dgm:prSet presAssocID="{707E2276-2E1C-4336-8029-5F56D5E127E7}" presName="sibTrans" presStyleCnt="0"/>
      <dgm:spPr/>
    </dgm:pt>
    <dgm:pt modelId="{B2DB09BD-CB62-4DB2-ACAC-0ED65C8167FE}" type="pres">
      <dgm:prSet presAssocID="{5DFC0CD1-69DF-4E7C-8B3D-D51802B17B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A1647-F1A5-4886-BBCC-9AE150A295BD}" type="pres">
      <dgm:prSet presAssocID="{9A35C61F-7F5B-4927-9E68-E0C7F3E34F33}" presName="sibTrans" presStyleCnt="0"/>
      <dgm:spPr/>
    </dgm:pt>
    <dgm:pt modelId="{4078A651-484B-4501-BF40-F9A21777453F}" type="pres">
      <dgm:prSet presAssocID="{580B5068-2A66-45A0-B441-9287C3CD434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2ECBA-410B-48FB-925D-8EC71B5568CB}" type="presOf" srcId="{9F5A1106-4706-48C6-B115-77B89DDE980A}" destId="{08995763-65CA-4F6C-9569-2A580741E6AD}" srcOrd="0" destOrd="0" presId="urn:microsoft.com/office/officeart/2005/8/layout/hProcess9"/>
    <dgm:cxn modelId="{25440183-61F3-4800-872D-028E30778911}" srcId="{A605EC9E-3E9D-4296-B49B-984871F5A11B}" destId="{5DFC0CD1-69DF-4E7C-8B3D-D51802B17B23}" srcOrd="1" destOrd="0" parTransId="{91DDDF94-6BA3-44AD-99B7-7C50F232EC9F}" sibTransId="{9A35C61F-7F5B-4927-9E68-E0C7F3E34F33}"/>
    <dgm:cxn modelId="{1AC032A4-15EC-4A90-BA57-097AD5DA3181}" type="presOf" srcId="{5DFC0CD1-69DF-4E7C-8B3D-D51802B17B23}" destId="{B2DB09BD-CB62-4DB2-ACAC-0ED65C8167FE}" srcOrd="0" destOrd="0" presId="urn:microsoft.com/office/officeart/2005/8/layout/hProcess9"/>
    <dgm:cxn modelId="{2E6BCA65-3DFD-4729-B718-65EA791D7715}" srcId="{A605EC9E-3E9D-4296-B49B-984871F5A11B}" destId="{580B5068-2A66-45A0-B441-9287C3CD4349}" srcOrd="2" destOrd="0" parTransId="{13740343-6E37-4E08-BD75-1E10DAFE2100}" sibTransId="{E7BCB1B9-8C86-4AA6-B393-D120C367419A}"/>
    <dgm:cxn modelId="{08CBEC8B-B173-4AF0-8DBC-04279B93C878}" srcId="{A605EC9E-3E9D-4296-B49B-984871F5A11B}" destId="{9F5A1106-4706-48C6-B115-77B89DDE980A}" srcOrd="0" destOrd="0" parTransId="{B767D9A0-4062-46B0-84EB-D6ADEDC96EFE}" sibTransId="{707E2276-2E1C-4336-8029-5F56D5E127E7}"/>
    <dgm:cxn modelId="{1E699F18-5A4F-474A-BA4E-8D77A42C11D4}" type="presOf" srcId="{580B5068-2A66-45A0-B441-9287C3CD4349}" destId="{4078A651-484B-4501-BF40-F9A21777453F}" srcOrd="0" destOrd="0" presId="urn:microsoft.com/office/officeart/2005/8/layout/hProcess9"/>
    <dgm:cxn modelId="{1BEAD84F-4DC0-4F56-8D0E-4CBFFE4FCCD5}" type="presOf" srcId="{A605EC9E-3E9D-4296-B49B-984871F5A11B}" destId="{D086712E-B919-4484-81C9-95D919288579}" srcOrd="0" destOrd="0" presId="urn:microsoft.com/office/officeart/2005/8/layout/hProcess9"/>
    <dgm:cxn modelId="{E0936C2C-8CE0-4A5B-AC7A-A830EE9883E9}" type="presParOf" srcId="{D086712E-B919-4484-81C9-95D919288579}" destId="{F02D68D5-DB2D-4191-B5B0-46DF061F757F}" srcOrd="0" destOrd="0" presId="urn:microsoft.com/office/officeart/2005/8/layout/hProcess9"/>
    <dgm:cxn modelId="{131A6FEC-3556-4AC6-90ED-2C50C8777A53}" type="presParOf" srcId="{D086712E-B919-4484-81C9-95D919288579}" destId="{71D99EF1-1FD2-44CA-A696-A56BE9A5A013}" srcOrd="1" destOrd="0" presId="urn:microsoft.com/office/officeart/2005/8/layout/hProcess9"/>
    <dgm:cxn modelId="{AEA928C4-DA2B-40D8-A617-F642A973CD78}" type="presParOf" srcId="{71D99EF1-1FD2-44CA-A696-A56BE9A5A013}" destId="{08995763-65CA-4F6C-9569-2A580741E6AD}" srcOrd="0" destOrd="0" presId="urn:microsoft.com/office/officeart/2005/8/layout/hProcess9"/>
    <dgm:cxn modelId="{2F0B2501-F694-4332-BD0C-CD263F64472B}" type="presParOf" srcId="{71D99EF1-1FD2-44CA-A696-A56BE9A5A013}" destId="{F29F0599-0A56-4566-9EE6-795F1803B993}" srcOrd="1" destOrd="0" presId="urn:microsoft.com/office/officeart/2005/8/layout/hProcess9"/>
    <dgm:cxn modelId="{39F67620-2059-482B-B9E4-623514FDB36C}" type="presParOf" srcId="{71D99EF1-1FD2-44CA-A696-A56BE9A5A013}" destId="{B2DB09BD-CB62-4DB2-ACAC-0ED65C8167FE}" srcOrd="2" destOrd="0" presId="urn:microsoft.com/office/officeart/2005/8/layout/hProcess9"/>
    <dgm:cxn modelId="{6C5E9AE3-17E8-48F5-9E02-15D65B10B3A6}" type="presParOf" srcId="{71D99EF1-1FD2-44CA-A696-A56BE9A5A013}" destId="{842A1647-F1A5-4886-BBCC-9AE150A295BD}" srcOrd="3" destOrd="0" presId="urn:microsoft.com/office/officeart/2005/8/layout/hProcess9"/>
    <dgm:cxn modelId="{49BF2820-5CE6-434F-AEC5-601B2D9996FD}" type="presParOf" srcId="{71D99EF1-1FD2-44CA-A696-A56BE9A5A013}" destId="{4078A651-484B-4501-BF40-F9A21777453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BFE-A772-4DC8-8D39-78E9DCFDB542}" type="doc">
      <dgm:prSet loTypeId="urn:microsoft.com/office/officeart/2005/8/layout/funnel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08E49C-2137-4F6C-B069-4A583AE9F8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Velocity</a:t>
          </a:r>
          <a:endParaRPr lang="en-US" dirty="0">
            <a:solidFill>
              <a:schemeClr val="tx1"/>
            </a:solidFill>
          </a:endParaRPr>
        </a:p>
      </dgm:t>
    </dgm:pt>
    <dgm:pt modelId="{F4C35FD0-2F96-47AE-882A-D3279A5BC95D}" type="parTrans" cxnId="{C9EB8940-279C-42AF-9DB8-E6C0936EC213}">
      <dgm:prSet/>
      <dgm:spPr/>
      <dgm:t>
        <a:bodyPr/>
        <a:lstStyle/>
        <a:p>
          <a:endParaRPr lang="en-US"/>
        </a:p>
      </dgm:t>
    </dgm:pt>
    <dgm:pt modelId="{3DBB5CED-8952-4C7D-AF3E-57CC13796288}" type="sibTrans" cxnId="{C9EB8940-279C-42AF-9DB8-E6C0936EC213}">
      <dgm:prSet/>
      <dgm:spPr/>
      <dgm:t>
        <a:bodyPr/>
        <a:lstStyle/>
        <a:p>
          <a:endParaRPr lang="en-US"/>
        </a:p>
      </dgm:t>
    </dgm:pt>
    <dgm:pt modelId="{AC66F1CB-E440-475D-8639-79F62DA8B7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Volume</a:t>
          </a:r>
          <a:endParaRPr lang="en-US" dirty="0">
            <a:solidFill>
              <a:schemeClr val="tx1"/>
            </a:solidFill>
          </a:endParaRPr>
        </a:p>
      </dgm:t>
    </dgm:pt>
    <dgm:pt modelId="{5177AB2E-4837-44CE-8457-42A39B2E1A60}" type="parTrans" cxnId="{90EF1A3C-B52A-43D2-83F7-3FBD7C6B9416}">
      <dgm:prSet/>
      <dgm:spPr/>
      <dgm:t>
        <a:bodyPr/>
        <a:lstStyle/>
        <a:p>
          <a:endParaRPr lang="en-US"/>
        </a:p>
      </dgm:t>
    </dgm:pt>
    <dgm:pt modelId="{BB44D2A9-23BC-4A0C-AA46-5284F1367E9D}" type="sibTrans" cxnId="{90EF1A3C-B52A-43D2-83F7-3FBD7C6B9416}">
      <dgm:prSet/>
      <dgm:spPr/>
      <dgm:t>
        <a:bodyPr/>
        <a:lstStyle/>
        <a:p>
          <a:endParaRPr lang="en-US"/>
        </a:p>
      </dgm:t>
    </dgm:pt>
    <dgm:pt modelId="{6997FF60-55DB-4200-9C69-D6ACAAE953A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Variety</a:t>
          </a:r>
          <a:endParaRPr lang="en-US" dirty="0">
            <a:solidFill>
              <a:schemeClr val="tx1"/>
            </a:solidFill>
          </a:endParaRPr>
        </a:p>
      </dgm:t>
    </dgm:pt>
    <dgm:pt modelId="{503AE822-890D-482E-84B2-74F211020865}" type="parTrans" cxnId="{1AD2EADD-99F0-4A63-85D6-C9044D4BDA4C}">
      <dgm:prSet/>
      <dgm:spPr/>
      <dgm:t>
        <a:bodyPr/>
        <a:lstStyle/>
        <a:p>
          <a:endParaRPr lang="en-US"/>
        </a:p>
      </dgm:t>
    </dgm:pt>
    <dgm:pt modelId="{51D52AD8-BA41-4EA6-BE78-272ABE71D16E}" type="sibTrans" cxnId="{1AD2EADD-99F0-4A63-85D6-C9044D4BDA4C}">
      <dgm:prSet/>
      <dgm:spPr/>
      <dgm:t>
        <a:bodyPr/>
        <a:lstStyle/>
        <a:p>
          <a:endParaRPr lang="en-US"/>
        </a:p>
      </dgm:t>
    </dgm:pt>
    <dgm:pt modelId="{908C8388-99B6-4809-849E-E8CBF730DCE4}">
      <dgm:prSet phldrT="[Text]"/>
      <dgm:spPr/>
      <dgm:t>
        <a:bodyPr/>
        <a:lstStyle/>
        <a:p>
          <a:r>
            <a:rPr lang="en-US" dirty="0" smtClean="0"/>
            <a:t>Big Data!</a:t>
          </a:r>
          <a:endParaRPr lang="en-US" dirty="0"/>
        </a:p>
      </dgm:t>
    </dgm:pt>
    <dgm:pt modelId="{D6ECFFE0-49CA-4DAC-81A7-CA6B03BB28F2}" type="parTrans" cxnId="{6E7DB35C-E169-4E12-9C3D-4006E7167ACC}">
      <dgm:prSet/>
      <dgm:spPr/>
      <dgm:t>
        <a:bodyPr/>
        <a:lstStyle/>
        <a:p>
          <a:endParaRPr lang="en-US"/>
        </a:p>
      </dgm:t>
    </dgm:pt>
    <dgm:pt modelId="{D3256DD4-B875-42AC-8A75-89C55D7A4CDE}" type="sibTrans" cxnId="{6E7DB35C-E169-4E12-9C3D-4006E7167ACC}">
      <dgm:prSet/>
      <dgm:spPr/>
      <dgm:t>
        <a:bodyPr/>
        <a:lstStyle/>
        <a:p>
          <a:endParaRPr lang="en-US"/>
        </a:p>
      </dgm:t>
    </dgm:pt>
    <dgm:pt modelId="{813AE247-FA11-4076-94ED-BCD9FBC8934B}" type="pres">
      <dgm:prSet presAssocID="{16571BFE-A772-4DC8-8D39-78E9DCFDB5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4AB4AE-617C-43E6-9074-FAB2E8E35E11}" type="pres">
      <dgm:prSet presAssocID="{16571BFE-A772-4DC8-8D39-78E9DCFDB542}" presName="ellipse" presStyleLbl="trBgShp" presStyleIdx="0" presStyleCnt="1"/>
      <dgm:spPr/>
    </dgm:pt>
    <dgm:pt modelId="{2AC75353-106E-4BD3-B81A-5C9CFB494697}" type="pres">
      <dgm:prSet presAssocID="{16571BFE-A772-4DC8-8D39-78E9DCFDB542}" presName="arrow1" presStyleLbl="fgShp" presStyleIdx="0" presStyleCnt="1"/>
      <dgm:spPr/>
    </dgm:pt>
    <dgm:pt modelId="{91ADAED0-1B53-4CC3-8F67-06DBD558BA91}" type="pres">
      <dgm:prSet presAssocID="{16571BFE-A772-4DC8-8D39-78E9DCFDB5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759D0-EE8B-4184-B494-080702144028}" type="pres">
      <dgm:prSet presAssocID="{AC66F1CB-E440-475D-8639-79F62DA8B7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AB421-ABF6-4EE0-94CE-4712595EBA42}" type="pres">
      <dgm:prSet presAssocID="{6997FF60-55DB-4200-9C69-D6ACAAE953A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40CDF-1EE2-452A-A102-20EC05F3496B}" type="pres">
      <dgm:prSet presAssocID="{908C8388-99B6-4809-849E-E8CBF730DCE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7D734-906D-4824-B1D0-F8029D6038E3}" type="pres">
      <dgm:prSet presAssocID="{16571BFE-A772-4DC8-8D39-78E9DCFDB542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1AD2EADD-99F0-4A63-85D6-C9044D4BDA4C}" srcId="{16571BFE-A772-4DC8-8D39-78E9DCFDB542}" destId="{6997FF60-55DB-4200-9C69-D6ACAAE953A0}" srcOrd="2" destOrd="0" parTransId="{503AE822-890D-482E-84B2-74F211020865}" sibTransId="{51D52AD8-BA41-4EA6-BE78-272ABE71D16E}"/>
    <dgm:cxn modelId="{080F74AE-DC64-4766-9DE9-9336F83F5F88}" type="presOf" srcId="{BF08E49C-2137-4F6C-B069-4A583AE9F807}" destId="{65A40CDF-1EE2-452A-A102-20EC05F3496B}" srcOrd="0" destOrd="0" presId="urn:microsoft.com/office/officeart/2005/8/layout/funnel1"/>
    <dgm:cxn modelId="{3D8D2BD8-8688-4DDD-B250-812195EDE4FB}" type="presOf" srcId="{908C8388-99B6-4809-849E-E8CBF730DCE4}" destId="{91ADAED0-1B53-4CC3-8F67-06DBD558BA91}" srcOrd="0" destOrd="0" presId="urn:microsoft.com/office/officeart/2005/8/layout/funnel1"/>
    <dgm:cxn modelId="{182D41DA-5A0A-41A8-BAF1-8F6ED74CC469}" type="presOf" srcId="{6997FF60-55DB-4200-9C69-D6ACAAE953A0}" destId="{040759D0-EE8B-4184-B494-080702144028}" srcOrd="0" destOrd="0" presId="urn:microsoft.com/office/officeart/2005/8/layout/funnel1"/>
    <dgm:cxn modelId="{8A94E238-67D3-4407-9BE0-78788B984A16}" type="presOf" srcId="{AC66F1CB-E440-475D-8639-79F62DA8B793}" destId="{6E5AB421-ABF6-4EE0-94CE-4712595EBA42}" srcOrd="0" destOrd="0" presId="urn:microsoft.com/office/officeart/2005/8/layout/funnel1"/>
    <dgm:cxn modelId="{C9EB8940-279C-42AF-9DB8-E6C0936EC213}" srcId="{16571BFE-A772-4DC8-8D39-78E9DCFDB542}" destId="{BF08E49C-2137-4F6C-B069-4A583AE9F807}" srcOrd="0" destOrd="0" parTransId="{F4C35FD0-2F96-47AE-882A-D3279A5BC95D}" sibTransId="{3DBB5CED-8952-4C7D-AF3E-57CC13796288}"/>
    <dgm:cxn modelId="{46888F38-77B3-45F5-8834-6CB7D0A776D1}" type="presOf" srcId="{16571BFE-A772-4DC8-8D39-78E9DCFDB542}" destId="{813AE247-FA11-4076-94ED-BCD9FBC8934B}" srcOrd="0" destOrd="0" presId="urn:microsoft.com/office/officeart/2005/8/layout/funnel1"/>
    <dgm:cxn modelId="{90EF1A3C-B52A-43D2-83F7-3FBD7C6B9416}" srcId="{16571BFE-A772-4DC8-8D39-78E9DCFDB542}" destId="{AC66F1CB-E440-475D-8639-79F62DA8B793}" srcOrd="1" destOrd="0" parTransId="{5177AB2E-4837-44CE-8457-42A39B2E1A60}" sibTransId="{BB44D2A9-23BC-4A0C-AA46-5284F1367E9D}"/>
    <dgm:cxn modelId="{6E7DB35C-E169-4E12-9C3D-4006E7167ACC}" srcId="{16571BFE-A772-4DC8-8D39-78E9DCFDB542}" destId="{908C8388-99B6-4809-849E-E8CBF730DCE4}" srcOrd="3" destOrd="0" parTransId="{D6ECFFE0-49CA-4DAC-81A7-CA6B03BB28F2}" sibTransId="{D3256DD4-B875-42AC-8A75-89C55D7A4CDE}"/>
    <dgm:cxn modelId="{9D9D907A-F88A-4215-B88E-F53430E5ABFC}" type="presParOf" srcId="{813AE247-FA11-4076-94ED-BCD9FBC8934B}" destId="{3B4AB4AE-617C-43E6-9074-FAB2E8E35E11}" srcOrd="0" destOrd="0" presId="urn:microsoft.com/office/officeart/2005/8/layout/funnel1"/>
    <dgm:cxn modelId="{C9E4E563-227E-4C8B-9D64-2731CF7D6D53}" type="presParOf" srcId="{813AE247-FA11-4076-94ED-BCD9FBC8934B}" destId="{2AC75353-106E-4BD3-B81A-5C9CFB494697}" srcOrd="1" destOrd="0" presId="urn:microsoft.com/office/officeart/2005/8/layout/funnel1"/>
    <dgm:cxn modelId="{CFDDCF06-9043-4CE3-92A2-8C316CF15916}" type="presParOf" srcId="{813AE247-FA11-4076-94ED-BCD9FBC8934B}" destId="{91ADAED0-1B53-4CC3-8F67-06DBD558BA91}" srcOrd="2" destOrd="0" presId="urn:microsoft.com/office/officeart/2005/8/layout/funnel1"/>
    <dgm:cxn modelId="{53024D2C-B258-4971-B126-03CD8F8A530B}" type="presParOf" srcId="{813AE247-FA11-4076-94ED-BCD9FBC8934B}" destId="{040759D0-EE8B-4184-B494-080702144028}" srcOrd="3" destOrd="0" presId="urn:microsoft.com/office/officeart/2005/8/layout/funnel1"/>
    <dgm:cxn modelId="{81EA82A6-E7A7-4BAD-BAE8-04E3BCBBEBD2}" type="presParOf" srcId="{813AE247-FA11-4076-94ED-BCD9FBC8934B}" destId="{6E5AB421-ABF6-4EE0-94CE-4712595EBA42}" srcOrd="4" destOrd="0" presId="urn:microsoft.com/office/officeart/2005/8/layout/funnel1"/>
    <dgm:cxn modelId="{F3329370-00A3-49E4-A543-4006928AEDFE}" type="presParOf" srcId="{813AE247-FA11-4076-94ED-BCD9FBC8934B}" destId="{65A40CDF-1EE2-452A-A102-20EC05F3496B}" srcOrd="5" destOrd="0" presId="urn:microsoft.com/office/officeart/2005/8/layout/funnel1"/>
    <dgm:cxn modelId="{1250CDFA-7291-42B1-BDAB-CA24934D9E93}" type="presParOf" srcId="{813AE247-FA11-4076-94ED-BCD9FBC8934B}" destId="{A847D734-906D-4824-B1D0-F8029D6038E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F50E-E303-4C0B-847E-14075A861EA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66EC-537B-4279-8CCB-B6E1A699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alias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Friends_count</a:t>
            </a:r>
            <a:r>
              <a:rPr lang="en-US" baseline="0" dirty="0" smtClean="0"/>
              <a:t> – two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simple Linux instances, do some file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8EF-B28D-42BC-A918-8E690FA3A3AB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B607-4484-473D-BA27-33947DEA7D4F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F9CC-DADB-4568-B4E4-2F99D1181983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063-E15A-4847-A050-0358441D57DA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41B9-7177-4EA0-B255-C620DD1B58A8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A10-5641-462E-8290-F85CEF591504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9552-B5DE-4781-B1A9-33958DB693CF}" type="datetime1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F05F-9B82-441C-8365-9C833C602D31}" type="datetime1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1B93-A013-4687-820F-AECB2FBC0CDA}" type="datetime1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1C5F-50F6-426E-A110-FBF51261C1A2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2279-DA72-42C5-8BDF-EEE25A91AE65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1E95-4B5C-405D-BDC8-E9141AE1C5AC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gdatauniversit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Data, Data, and More Data…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5540</a:t>
            </a:r>
          </a:p>
          <a:p>
            <a:r>
              <a:rPr lang="en-US" dirty="0" smtClean="0"/>
              <a:t>(Rao)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"/>
          <a:stretch/>
        </p:blipFill>
        <p:spPr>
          <a:xfrm>
            <a:off x="1417918" y="1600201"/>
            <a:ext cx="6308164" cy="4343400"/>
          </a:xfrm>
        </p:spPr>
      </p:pic>
    </p:spTree>
    <p:extLst>
      <p:ext uri="{BB962C8B-B14F-4D97-AF65-F5344CB8AC3E}">
        <p14:creationId xmlns:p14="http://schemas.microsoft.com/office/powerpoint/2010/main" val="33329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57920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dbs@DBS</a:t>
            </a:r>
            <a:r>
              <a:rPr lang="en-US" sz="1200" dirty="0"/>
              <a:t>:~$ </a:t>
            </a:r>
            <a:r>
              <a:rPr lang="en-US" sz="1200" b="1" dirty="0">
                <a:solidFill>
                  <a:srgbClr val="FF0000"/>
                </a:solidFill>
              </a:rPr>
              <a:t>cat ~/Tweets/</a:t>
            </a:r>
            <a:r>
              <a:rPr lang="en-US" sz="1200" b="1" dirty="0" err="1">
                <a:solidFill>
                  <a:srgbClr val="FF0000"/>
                </a:solidFill>
              </a:rPr>
              <a:t>json</a:t>
            </a:r>
            <a:r>
              <a:rPr lang="en-US" sz="1200" b="1" dirty="0">
                <a:solidFill>
                  <a:srgbClr val="FF0000"/>
                </a:solidFill>
              </a:rPr>
              <a:t>/</a:t>
            </a:r>
            <a:r>
              <a:rPr lang="en-US" sz="1200" b="1" dirty="0" err="1">
                <a:solidFill>
                  <a:srgbClr val="FF0000"/>
                </a:solidFill>
              </a:rPr>
              <a:t>test.json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/>
              <a:t>{"</a:t>
            </a:r>
            <a:r>
              <a:rPr lang="en-US" sz="1200" dirty="0" err="1"/>
              <a:t>contributors":null</a:t>
            </a:r>
            <a:r>
              <a:rPr lang="en-US" sz="1200" dirty="0"/>
              <a:t>,</a:t>
            </a:r>
          </a:p>
          <a:p>
            <a:r>
              <a:rPr lang="en-US" sz="1200" dirty="0"/>
              <a:t>"text":"</a:t>
            </a:r>
            <a:r>
              <a:rPr lang="ja-JP" altLang="en-US" sz="1200" dirty="0"/>
              <a:t>ポカーン。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"</a:t>
            </a:r>
            <a:r>
              <a:rPr lang="en-US" sz="1200" dirty="0" err="1"/>
              <a:t>geo":null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retweeted":false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in_reply_to_screen_name":null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truncated":false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lang</a:t>
            </a:r>
            <a:r>
              <a:rPr lang="en-US" sz="1200" dirty="0"/>
              <a:t>":"ja",</a:t>
            </a:r>
          </a:p>
          <a:p>
            <a:r>
              <a:rPr lang="en-US" sz="1200" dirty="0"/>
              <a:t>"entities":{"</a:t>
            </a:r>
            <a:r>
              <a:rPr lang="en-US" sz="1200" dirty="0" err="1"/>
              <a:t>urls</a:t>
            </a:r>
            <a:r>
              <a:rPr lang="en-US" sz="1200" dirty="0"/>
              <a:t>":[],"hashtags":[],"</a:t>
            </a:r>
            <a:r>
              <a:rPr lang="en-US" sz="1200" dirty="0" err="1"/>
              <a:t>user_mentions</a:t>
            </a:r>
            <a:r>
              <a:rPr lang="en-US" sz="1200" dirty="0"/>
              <a:t>":[]},</a:t>
            </a:r>
          </a:p>
          <a:p>
            <a:r>
              <a:rPr lang="en-US" sz="1200" dirty="0"/>
              <a:t>"in_reply_to_status_id_</a:t>
            </a:r>
            <a:r>
              <a:rPr lang="en-US" sz="1200" dirty="0" err="1"/>
              <a:t>str</a:t>
            </a:r>
            <a:r>
              <a:rPr lang="en-US" sz="1200" dirty="0"/>
              <a:t>":null,</a:t>
            </a:r>
          </a:p>
          <a:p>
            <a:r>
              <a:rPr lang="en-US" sz="1200" dirty="0"/>
              <a:t>"id":289429398778687488,</a:t>
            </a:r>
          </a:p>
          <a:p>
            <a:r>
              <a:rPr lang="en-US" sz="1200" dirty="0"/>
              <a:t>"source":"&lt;a </a:t>
            </a:r>
            <a:r>
              <a:rPr lang="en-US" sz="1200" dirty="0" err="1"/>
              <a:t>href</a:t>
            </a:r>
            <a:r>
              <a:rPr lang="en-US" sz="1200" dirty="0"/>
              <a:t>=\"http://twitter.com/download/</a:t>
            </a:r>
            <a:r>
              <a:rPr lang="en-US" sz="1200" dirty="0" err="1"/>
              <a:t>iphone</a:t>
            </a:r>
            <a:r>
              <a:rPr lang="en-US" sz="1200" dirty="0"/>
              <a:t>\" </a:t>
            </a:r>
            <a:r>
              <a:rPr lang="en-US" sz="1200" dirty="0" err="1"/>
              <a:t>rel</a:t>
            </a:r>
            <a:r>
              <a:rPr lang="en-US" sz="1200" dirty="0"/>
              <a:t>=\"</a:t>
            </a:r>
            <a:r>
              <a:rPr lang="en-US" sz="1200" dirty="0" err="1"/>
              <a:t>nofollow</a:t>
            </a:r>
            <a:r>
              <a:rPr lang="en-US" sz="1200" dirty="0"/>
              <a:t>\"&gt;Twitter for iPhone&lt;\/a&gt;",</a:t>
            </a:r>
          </a:p>
          <a:p>
            <a:r>
              <a:rPr lang="en-US" sz="1200" dirty="0"/>
              <a:t>"in_reply_to_user_id_</a:t>
            </a:r>
            <a:r>
              <a:rPr lang="en-US" sz="1200" dirty="0" err="1"/>
              <a:t>str</a:t>
            </a:r>
            <a:r>
              <a:rPr lang="en-US" sz="1200" dirty="0"/>
              <a:t>":null,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favorited</a:t>
            </a:r>
            <a:r>
              <a:rPr lang="en-US" sz="1200" dirty="0"/>
              <a:t>":false,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in_reply_to_status_id":null</a:t>
            </a:r>
            <a:r>
              <a:rPr lang="en-US" sz="1200" dirty="0"/>
              <a:t>,</a:t>
            </a:r>
          </a:p>
          <a:p>
            <a:r>
              <a:rPr lang="en-US" sz="1200" dirty="0"/>
              <a:t>"retweet_count":0,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created_at":"Thu</a:t>
            </a:r>
            <a:r>
              <a:rPr lang="en-US" sz="1200" dirty="0"/>
              <a:t> Jan 10 17:52:00 +0000 2013",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in_reply_to_user_id":null</a:t>
            </a:r>
            <a:r>
              <a:rPr lang="en-US" sz="1200" dirty="0"/>
              <a:t>,</a:t>
            </a:r>
          </a:p>
          <a:p>
            <a:r>
              <a:rPr lang="en-US" sz="1200" dirty="0"/>
              <a:t>"id_str":"289429398778687488",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place":null</a:t>
            </a:r>
            <a:r>
              <a:rPr lang="en-US" sz="1200" dirty="0"/>
              <a:t>,</a:t>
            </a:r>
          </a:p>
          <a:p>
            <a:r>
              <a:rPr lang="en-US" sz="1200" dirty="0"/>
              <a:t>"user":{</a:t>
            </a:r>
          </a:p>
          <a:p>
            <a:r>
              <a:rPr lang="en-US" sz="1200" dirty="0"/>
              <a:t>   "location":"",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default_profile":true</a:t>
            </a:r>
            <a:r>
              <a:rPr lang="en-US" sz="1200" dirty="0"/>
              <a:t>,</a:t>
            </a:r>
          </a:p>
          <a:p>
            <a:r>
              <a:rPr lang="en-US" sz="1200" dirty="0"/>
              <a:t>   "statuses_count":1885,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profile_background_tile":false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lang</a:t>
            </a:r>
            <a:r>
              <a:rPr lang="en-US" sz="1200" dirty="0"/>
              <a:t>":"ja",</a:t>
            </a:r>
          </a:p>
          <a:p>
            <a:r>
              <a:rPr lang="en-US" sz="1200" dirty="0"/>
              <a:t>   "profile_link_color":"0084B4",</a:t>
            </a:r>
          </a:p>
          <a:p>
            <a:r>
              <a:rPr lang="en-US" sz="1200" dirty="0"/>
              <a:t>   "profile_banner_</a:t>
            </a:r>
            <a:r>
              <a:rPr lang="en-US" sz="1200" dirty="0" err="1"/>
              <a:t>url</a:t>
            </a:r>
            <a:r>
              <a:rPr lang="en-US" sz="1200" dirty="0"/>
              <a:t>":"https://si0.twimg.com/</a:t>
            </a:r>
            <a:r>
              <a:rPr lang="en-US" sz="1200" dirty="0" err="1"/>
              <a:t>profile_banners</a:t>
            </a:r>
            <a:r>
              <a:rPr lang="en-US" sz="1200" dirty="0"/>
              <a:t>/459434688/1357637886",</a:t>
            </a:r>
          </a:p>
          <a:p>
            <a:r>
              <a:rPr lang="en-US" sz="1200" dirty="0"/>
              <a:t>   "id":459434688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966" y="28956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800" y="23622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14478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" y="38100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886" y="6202561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1100" y="2040055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name/value pairs,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21935"/>
            <a:ext cx="8305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"</a:t>
            </a:r>
            <a:r>
              <a:rPr lang="en-US" sz="1200" dirty="0" err="1"/>
              <a:t>following":null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"favourites_count":0,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protected":false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"profile_text_color":"333333",</a:t>
            </a:r>
          </a:p>
          <a:p>
            <a:r>
              <a:rPr lang="en-US" sz="1200" dirty="0"/>
              <a:t>   "description":"</a:t>
            </a:r>
            <a:r>
              <a:rPr lang="ja-JP" altLang="en-US" sz="1200" dirty="0"/>
              <a:t>そば屋にいるね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"</a:t>
            </a:r>
            <a:r>
              <a:rPr lang="en-US" sz="1200" dirty="0" err="1"/>
              <a:t>verified":false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contributors_enabled":false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"profile_sidebar_border_color":"C0DEED",</a:t>
            </a:r>
          </a:p>
          <a:p>
            <a:r>
              <a:rPr lang="en-US" sz="1200" dirty="0"/>
              <a:t>   "name":"</a:t>
            </a:r>
            <a:r>
              <a:rPr lang="ja-JP" altLang="en-US" sz="1200" dirty="0"/>
              <a:t>まさひろ。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"</a:t>
            </a:r>
            <a:r>
              <a:rPr lang="en-US" sz="1200" dirty="0"/>
              <a:t>profile_background_color":"C0DEED",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created_at":"Mon</a:t>
            </a:r>
            <a:r>
              <a:rPr lang="en-US" sz="1200" dirty="0"/>
              <a:t> Jan 09 17:22:25 +0000 2012",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default_profile_image":false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"followers_count":113,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profile_image_url_https":"https</a:t>
            </a:r>
            <a:r>
              <a:rPr lang="en-US" sz="1200" dirty="0"/>
              <a:t>://si0.twimg.com/</a:t>
            </a:r>
            <a:r>
              <a:rPr lang="en-US" sz="1200" dirty="0" err="1"/>
              <a:t>profile_images</a:t>
            </a:r>
            <a:r>
              <a:rPr lang="en-US" sz="1200" dirty="0"/>
              <a:t>/2093645100/image_normal.jpg",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geo_enabled":false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"profile_background_image_</a:t>
            </a:r>
            <a:r>
              <a:rPr lang="en-US" sz="1200" dirty="0" err="1"/>
              <a:t>url</a:t>
            </a:r>
            <a:r>
              <a:rPr lang="en-US" sz="1200" dirty="0"/>
              <a:t>":"http://a0.twimg.com/images/themes/theme1/bg.png",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profile_background_image_url_https":"https</a:t>
            </a:r>
            <a:r>
              <a:rPr lang="en-US" sz="1200" dirty="0"/>
              <a:t>://si0.twimg.com/images/themes/theme1/bg.png",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follow_request_sent":null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url</a:t>
            </a:r>
            <a:r>
              <a:rPr lang="en-US" sz="1200" dirty="0"/>
              <a:t>":null,"utc_offset":</a:t>
            </a:r>
            <a:r>
              <a:rPr lang="en-US" sz="1200" dirty="0" err="1" smtClean="0"/>
              <a:t>null,z</a:t>
            </a:r>
            <a:endParaRPr lang="en-US" sz="1200" dirty="0"/>
          </a:p>
          <a:p>
            <a:r>
              <a:rPr lang="en-US" sz="1200" dirty="0"/>
              <a:t>   "</a:t>
            </a:r>
            <a:r>
              <a:rPr lang="en-US" sz="1200" dirty="0" err="1"/>
              <a:t>time_zone":null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notifications":null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profile_use_background_image":true</a:t>
            </a:r>
            <a:r>
              <a:rPr lang="en-US" sz="1200" dirty="0"/>
              <a:t>,</a:t>
            </a:r>
          </a:p>
          <a:p>
            <a:r>
              <a:rPr lang="en-US" sz="1200" dirty="0"/>
              <a:t>   "friends_count":104,</a:t>
            </a:r>
          </a:p>
          <a:p>
            <a:r>
              <a:rPr lang="en-US" sz="1200" dirty="0"/>
              <a:t>   "profile_sidebar_fill_color":"DDEEF6",</a:t>
            </a:r>
          </a:p>
          <a:p>
            <a:r>
              <a:rPr lang="en-US" sz="1200" dirty="0"/>
              <a:t>   "screen_name":"</a:t>
            </a:r>
            <a:r>
              <a:rPr lang="en-US" sz="1200" dirty="0" err="1"/>
              <a:t>HiSoftbank</a:t>
            </a:r>
            <a:r>
              <a:rPr lang="en-US" sz="1200" dirty="0"/>
              <a:t>",</a:t>
            </a:r>
          </a:p>
          <a:p>
            <a:r>
              <a:rPr lang="en-US" sz="1200" dirty="0"/>
              <a:t>   "id_str":"459434688",</a:t>
            </a:r>
          </a:p>
          <a:p>
            <a:r>
              <a:rPr lang="en-US" sz="1200" dirty="0"/>
              <a:t>   "profile_image_</a:t>
            </a:r>
            <a:r>
              <a:rPr lang="en-US" sz="1200" dirty="0" err="1"/>
              <a:t>url</a:t>
            </a:r>
            <a:r>
              <a:rPr lang="en-US" sz="1200" dirty="0"/>
              <a:t>":"http://a0.twimg.com/</a:t>
            </a:r>
            <a:r>
              <a:rPr lang="en-US" sz="1200" dirty="0" err="1"/>
              <a:t>profile_images</a:t>
            </a:r>
            <a:r>
              <a:rPr lang="en-US" sz="1200" dirty="0"/>
              <a:t>/2093645100/image_normal.jpg",</a:t>
            </a:r>
          </a:p>
          <a:p>
            <a:r>
              <a:rPr lang="en-US" sz="1200" dirty="0"/>
              <a:t>   "listed_count":0,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is_translator":false</a:t>
            </a:r>
            <a:r>
              <a:rPr lang="en-US" sz="1200" dirty="0"/>
              <a:t>},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coordinates":null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7432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58674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4608399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Open-source framework for storing and processing large amounts of data on a cluster of machines</a:t>
            </a:r>
          </a:p>
          <a:p>
            <a:pPr lvl="1"/>
            <a:r>
              <a:rPr lang="en-US" dirty="0" smtClean="0">
                <a:hlinkClick r:id="rId2"/>
              </a:rPr>
              <a:t>http://hadoop.apache.org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Write parallel programs, execute the programs on a cluster of machines</a:t>
            </a:r>
          </a:p>
          <a:p>
            <a:r>
              <a:rPr lang="en-US" smtClean="0"/>
              <a:t>Hadoop Distributed File </a:t>
            </a:r>
            <a:r>
              <a:rPr lang="en-US" dirty="0" smtClean="0"/>
              <a:t>System (HDFS)</a:t>
            </a:r>
          </a:p>
          <a:p>
            <a:pPr lvl="1"/>
            <a:r>
              <a:rPr lang="en-US" dirty="0" smtClean="0"/>
              <a:t>A distributed file system to store large number of large files using a cluster of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has two main parts</a:t>
            </a:r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Name of the file, creation time, size, permissions, pointers to data blocks</a:t>
            </a:r>
          </a:p>
          <a:p>
            <a:pPr lvl="1"/>
            <a:r>
              <a:rPr lang="en-US" dirty="0" smtClean="0"/>
              <a:t>Data blocks</a:t>
            </a:r>
          </a:p>
          <a:p>
            <a:pPr lvl="2"/>
            <a:r>
              <a:rPr lang="en-US" dirty="0" smtClean="0"/>
              <a:t>Actual content of the file is broken down into equal-sized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4549"/>
            <a:ext cx="6067424" cy="419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579019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http://hadoop.apache.org/docs/stable/images/hdfsarchitecture.gif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16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90600" y="2209800"/>
            <a:ext cx="609600" cy="3429000"/>
            <a:chOff x="990600" y="2209800"/>
            <a:chExt cx="609600" cy="3429000"/>
          </a:xfrm>
        </p:grpSpPr>
        <p:sp>
          <p:nvSpPr>
            <p:cNvPr id="10" name="Rectangle 9"/>
            <p:cNvSpPr/>
            <p:nvPr/>
          </p:nvSpPr>
          <p:spPr>
            <a:xfrm>
              <a:off x="990600" y="22098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30480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39624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49530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00200" y="2209800"/>
            <a:ext cx="2209800" cy="3429000"/>
            <a:chOff x="1600200" y="2209800"/>
            <a:chExt cx="2209800" cy="3429000"/>
          </a:xfrm>
        </p:grpSpPr>
        <p:sp>
          <p:nvSpPr>
            <p:cNvPr id="14" name="Oval 13"/>
            <p:cNvSpPr/>
            <p:nvPr/>
          </p:nvSpPr>
          <p:spPr>
            <a:xfrm>
              <a:off x="2362200" y="22098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1242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362200" y="39624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362200" y="49530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0" idx="3"/>
              <a:endCxn id="14" idx="2"/>
            </p:cNvCxnSpPr>
            <p:nvPr/>
          </p:nvCxnSpPr>
          <p:spPr>
            <a:xfrm>
              <a:off x="1600200" y="25527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600200" y="3429000"/>
              <a:ext cx="762000" cy="19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2"/>
            </p:cNvCxnSpPr>
            <p:nvPr/>
          </p:nvCxnSpPr>
          <p:spPr>
            <a:xfrm>
              <a:off x="1600200" y="43053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7" idx="2"/>
            </p:cNvCxnSpPr>
            <p:nvPr/>
          </p:nvCxnSpPr>
          <p:spPr>
            <a:xfrm>
              <a:off x="1600200" y="52959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486400" y="2438400"/>
            <a:ext cx="1676400" cy="2971800"/>
            <a:chOff x="5486400" y="2438400"/>
            <a:chExt cx="1676400" cy="2971800"/>
          </a:xfrm>
        </p:grpSpPr>
        <p:sp>
          <p:nvSpPr>
            <p:cNvPr id="35" name="Rounded Rectangle 34"/>
            <p:cNvSpPr/>
            <p:nvPr/>
          </p:nvSpPr>
          <p:spPr>
            <a:xfrm>
              <a:off x="6172200" y="24384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72200" y="35052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72200" y="46482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486400" y="2819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486400" y="3962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486400" y="5029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810000" y="1811965"/>
            <a:ext cx="2286000" cy="3505200"/>
            <a:chOff x="3838527" y="1828800"/>
            <a:chExt cx="2286000" cy="3505200"/>
          </a:xfrm>
        </p:grpSpPr>
        <p:grpSp>
          <p:nvGrpSpPr>
            <p:cNvPr id="55" name="Group 54"/>
            <p:cNvGrpSpPr/>
            <p:nvPr/>
          </p:nvGrpSpPr>
          <p:grpSpPr>
            <a:xfrm>
              <a:off x="3838527" y="2514600"/>
              <a:ext cx="1647873" cy="2819400"/>
              <a:chOff x="3838527" y="2514600"/>
              <a:chExt cx="1647873" cy="2819400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5029200" y="2514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5029200" y="3657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5029200" y="4800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14" idx="6"/>
              </p:cNvCxnSpPr>
              <p:nvPr/>
            </p:nvCxnSpPr>
            <p:spPr>
              <a:xfrm>
                <a:off x="3838527" y="2569535"/>
                <a:ext cx="1230927" cy="2739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4" idx="6"/>
              </p:cNvCxnSpPr>
              <p:nvPr/>
            </p:nvCxnSpPr>
            <p:spPr>
              <a:xfrm>
                <a:off x="3838527" y="2569535"/>
                <a:ext cx="1266873" cy="13912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4" idx="6"/>
              </p:cNvCxnSpPr>
              <p:nvPr/>
            </p:nvCxnSpPr>
            <p:spPr>
              <a:xfrm>
                <a:off x="3838527" y="2569535"/>
                <a:ext cx="1266873" cy="2393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6"/>
              </p:cNvCxnSpPr>
              <p:nvPr/>
            </p:nvCxnSpPr>
            <p:spPr>
              <a:xfrm flipV="1">
                <a:off x="3838527" y="2919687"/>
                <a:ext cx="1162146" cy="564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</p:cNvCxnSpPr>
              <p:nvPr/>
            </p:nvCxnSpPr>
            <p:spPr>
              <a:xfrm>
                <a:off x="3838527" y="3483935"/>
                <a:ext cx="1185887" cy="1520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6" idx="6"/>
              </p:cNvCxnSpPr>
              <p:nvPr/>
            </p:nvCxnSpPr>
            <p:spPr>
              <a:xfrm flipV="1">
                <a:off x="3838527" y="4043776"/>
                <a:ext cx="1176170" cy="2783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6" idx="6"/>
              </p:cNvCxnSpPr>
              <p:nvPr/>
            </p:nvCxnSpPr>
            <p:spPr>
              <a:xfrm>
                <a:off x="3838527" y="4322135"/>
                <a:ext cx="1154727" cy="812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6"/>
              </p:cNvCxnSpPr>
              <p:nvPr/>
            </p:nvCxnSpPr>
            <p:spPr>
              <a:xfrm flipV="1">
                <a:off x="3838527" y="3061713"/>
                <a:ext cx="1186664" cy="22510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6"/>
              </p:cNvCxnSpPr>
              <p:nvPr/>
            </p:nvCxnSpPr>
            <p:spPr>
              <a:xfrm flipV="1">
                <a:off x="3838527" y="4244266"/>
                <a:ext cx="1154727" cy="1068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7" idx="6"/>
              </p:cNvCxnSpPr>
              <p:nvPr/>
            </p:nvCxnSpPr>
            <p:spPr>
              <a:xfrm flipV="1">
                <a:off x="3838527" y="5234782"/>
                <a:ext cx="1133523" cy="779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724400" y="1828800"/>
              <a:ext cx="1400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Intermediate</a:t>
              </a:r>
            </a:p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15963" y="1905000"/>
            <a:ext cx="1416737" cy="3429000"/>
            <a:chOff x="7215963" y="1905000"/>
            <a:chExt cx="1416737" cy="3429000"/>
          </a:xfrm>
        </p:grpSpPr>
        <p:grpSp>
          <p:nvGrpSpPr>
            <p:cNvPr id="62" name="Group 61"/>
            <p:cNvGrpSpPr/>
            <p:nvPr/>
          </p:nvGrpSpPr>
          <p:grpSpPr>
            <a:xfrm>
              <a:off x="7215963" y="2590800"/>
              <a:ext cx="1219200" cy="2743200"/>
              <a:chOff x="7162800" y="2590800"/>
              <a:chExt cx="1219200" cy="27432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924800" y="2590800"/>
                <a:ext cx="457200" cy="533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7162800" y="2819400"/>
                <a:ext cx="1219200" cy="2514600"/>
                <a:chOff x="7162800" y="2819400"/>
                <a:chExt cx="1219200" cy="2514600"/>
              </a:xfrm>
            </p:grpSpPr>
            <p:cxnSp>
              <p:nvCxnSpPr>
                <p:cNvPr id="38" name="Straight Arrow Connector 37"/>
                <p:cNvCxnSpPr>
                  <a:stCxn id="35" idx="3"/>
                </p:cNvCxnSpPr>
                <p:nvPr/>
              </p:nvCxnSpPr>
              <p:spPr>
                <a:xfrm>
                  <a:off x="7162800" y="2819400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7162800" y="3886200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7162800" y="5027612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7924800" y="3657600"/>
                  <a:ext cx="457200" cy="533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924800" y="4800600"/>
                  <a:ext cx="457200" cy="533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7806833" y="19050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BigInsights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://bigdatauniversity.com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Need to create an IBM universal id </a:t>
            </a:r>
            <a:endParaRPr lang="en-US" dirty="0" smtClean="0"/>
          </a:p>
          <a:p>
            <a:r>
              <a:rPr lang="en-US" dirty="0" smtClean="0"/>
              <a:t>Free download </a:t>
            </a:r>
          </a:p>
          <a:p>
            <a:pPr lvl="1"/>
            <a:r>
              <a:rPr lang="en-US" dirty="0" smtClean="0"/>
              <a:t>VMWare image is available</a:t>
            </a:r>
          </a:p>
          <a:p>
            <a:pPr lvl="2"/>
            <a:r>
              <a:rPr lang="en-US" dirty="0" smtClean="0"/>
              <a:t>SUSE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295400"/>
            <a:ext cx="7048500" cy="4543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600203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http://www-01.ibm.com/software/data/infosphere/hadoop/trials.html</a:t>
            </a:r>
          </a:p>
        </p:txBody>
      </p:sp>
    </p:spTree>
    <p:extLst>
      <p:ext uri="{BB962C8B-B14F-4D97-AF65-F5344CB8AC3E}">
        <p14:creationId xmlns:p14="http://schemas.microsoft.com/office/powerpoint/2010/main" val="18941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2" t="-5936" r="7542" b="-1596"/>
          <a:stretch/>
        </p:blipFill>
        <p:spPr>
          <a:xfrm>
            <a:off x="152400" y="1045546"/>
            <a:ext cx="8409633" cy="529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91200" y="4861576"/>
            <a:ext cx="1877565" cy="841756"/>
            <a:chOff x="5791200" y="4861576"/>
            <a:chExt cx="1877565" cy="841756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5791200" y="4861576"/>
              <a:ext cx="609600" cy="410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75774" y="5334000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 smtClean="0">
                  <a:solidFill>
                    <a:srgbClr val="FF0000"/>
                  </a:solidFill>
                </a:rPr>
                <a:t>lick any of these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1371600" y="2966646"/>
            <a:ext cx="609600" cy="410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45193" y="2298421"/>
            <a:ext cx="609600" cy="410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6944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Textual content – mainly for human understanding/cognition</a:t>
            </a:r>
          </a:p>
          <a:p>
            <a:pPr lvl="1"/>
            <a:r>
              <a:rPr lang="en-US" dirty="0" smtClean="0"/>
              <a:t>HTML web pages</a:t>
            </a:r>
          </a:p>
          <a:p>
            <a:pPr lvl="1"/>
            <a:r>
              <a:rPr lang="en-US" dirty="0" smtClean="0"/>
              <a:t>PDF files, MS Word files 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Posts on social media sites such as Facebook and Twitter</a:t>
            </a:r>
          </a:p>
          <a:p>
            <a:pPr lvl="1"/>
            <a:r>
              <a:rPr lang="en-US" dirty="0" smtClean="0"/>
              <a:t>Blogs</a:t>
            </a:r>
          </a:p>
          <a:p>
            <a:pPr lvl="1"/>
            <a:r>
              <a:rPr lang="en-US" dirty="0" smtClean="0"/>
              <a:t>Text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defined structure on how the data should be stored and represented</a:t>
            </a:r>
          </a:p>
          <a:p>
            <a:r>
              <a:rPr lang="en-US" dirty="0" smtClean="0"/>
              <a:t>Relational databases store data in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3548"/>
              </p:ext>
            </p:extLst>
          </p:nvPr>
        </p:nvGraphicFramePr>
        <p:xfrm>
          <a:off x="1104900" y="3234089"/>
          <a:ext cx="6096000" cy="130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93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123-45678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</a:t>
                      </a:r>
                      <a:r>
                        <a:rPr lang="en-US" sz="1400" baseline="0" dirty="0" smtClean="0"/>
                        <a:t> Doe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27042"/>
              </p:ext>
            </p:extLst>
          </p:nvPr>
        </p:nvGraphicFramePr>
        <p:xfrm>
          <a:off x="4762500" y="4581786"/>
          <a:ext cx="3238500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0150"/>
                <a:gridCol w="1200150"/>
                <a:gridCol w="8382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Department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CS490JU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5678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73364" y="5688954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14700" y="5867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2756028" y="5105400"/>
            <a:ext cx="1" cy="583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632" y="4601036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57900" y="612405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1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SSN and salary of each employee who teaches a course along with the course number and sort the results by salary -- low to high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1597" y="4038600"/>
            <a:ext cx="458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 E.SSN, </a:t>
            </a:r>
            <a:r>
              <a:rPr lang="en-US" sz="2400" dirty="0" err="1" smtClean="0">
                <a:solidFill>
                  <a:srgbClr val="FF0000"/>
                </a:solidFill>
              </a:rPr>
              <a:t>E.Salary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C.Course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Employee as E, Courses as C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E.SSN = C.SSN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ORDER BY </a:t>
            </a:r>
            <a:r>
              <a:rPr lang="en-US" sz="2400" dirty="0" err="1" smtClean="0">
                <a:solidFill>
                  <a:srgbClr val="FF0000"/>
                </a:solidFill>
              </a:rPr>
              <a:t>E.Salary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9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of a fixed structure/schema</a:t>
            </a:r>
          </a:p>
          <a:p>
            <a:r>
              <a:rPr lang="en-US" dirty="0" smtClean="0"/>
              <a:t>Data can have partial/loose structure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XML data model</a:t>
            </a:r>
          </a:p>
          <a:p>
            <a:pPr lvl="1"/>
            <a:r>
              <a:rPr lang="en-US" dirty="0" smtClean="0"/>
              <a:t>RDF data model; also referred to as “schema-free”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9757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3938" y="4343400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V’s: Veracity, Value,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Illustration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10600" cy="52907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Very large amounts of data</a:t>
            </a:r>
          </a:p>
          <a:p>
            <a:pPr lvl="2"/>
            <a:r>
              <a:rPr lang="en-US" dirty="0" smtClean="0"/>
              <a:t>Petabytes </a:t>
            </a:r>
            <a:r>
              <a:rPr lang="en-US" dirty="0"/>
              <a:t>(10</a:t>
            </a:r>
            <a:r>
              <a:rPr lang="en-US" baseline="30000" dirty="0"/>
              <a:t>15</a:t>
            </a:r>
            <a:r>
              <a:rPr lang="en-US" dirty="0"/>
              <a:t> bytes)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Structured + unstructured + </a:t>
            </a:r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High rate of arrival of data</a:t>
            </a:r>
          </a:p>
          <a:p>
            <a:pPr lvl="2"/>
            <a:r>
              <a:rPr lang="en-US" dirty="0" smtClean="0"/>
              <a:t>Stock quotes, Twitter tweets, sensor readings, web clicks, and many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907</Words>
  <Application>Microsoft Office PowerPoint</Application>
  <PresentationFormat>On-screen Show (4:3)</PresentationFormat>
  <Paragraphs>237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ＭＳ Ｐゴシック</vt:lpstr>
      <vt:lpstr>Office Theme</vt:lpstr>
      <vt:lpstr>Data, Data, and More Data…</vt:lpstr>
      <vt:lpstr>Types of Data</vt:lpstr>
      <vt:lpstr>Unstructured Data</vt:lpstr>
      <vt:lpstr>Structured Data</vt:lpstr>
      <vt:lpstr>Example</vt:lpstr>
      <vt:lpstr>Semistructured Data</vt:lpstr>
      <vt:lpstr>What is Big Data?</vt:lpstr>
      <vt:lpstr>Nice Illustration</vt:lpstr>
      <vt:lpstr>Key Points</vt:lpstr>
      <vt:lpstr>Impact?</vt:lpstr>
      <vt:lpstr>A Tweet</vt:lpstr>
      <vt:lpstr>PowerPoint Presentation</vt:lpstr>
      <vt:lpstr>Apache Hadoop</vt:lpstr>
      <vt:lpstr>File System Basics</vt:lpstr>
      <vt:lpstr>HDFS</vt:lpstr>
      <vt:lpstr>MapReduce Model</vt:lpstr>
      <vt:lpstr>IBM BigInsights</vt:lpstr>
      <vt:lpstr>Getting Started</vt:lpstr>
      <vt:lpstr>Ready, Set, Go!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</dc:title>
  <dc:creator>Praveen Rao</dc:creator>
  <cp:lastModifiedBy>Sri Harsha Chennavajjala</cp:lastModifiedBy>
  <cp:revision>731</cp:revision>
  <dcterms:created xsi:type="dcterms:W3CDTF">2013-06-24T13:08:27Z</dcterms:created>
  <dcterms:modified xsi:type="dcterms:W3CDTF">2015-10-07T02:01:47Z</dcterms:modified>
</cp:coreProperties>
</file>