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3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310" r:id="rId22"/>
    <p:sldId id="311" r:id="rId23"/>
    <p:sldId id="312" r:id="rId24"/>
    <p:sldId id="313" r:id="rId25"/>
    <p:sldId id="314" r:id="rId26"/>
    <p:sldId id="285" r:id="rId27"/>
    <p:sldId id="286" r:id="rId28"/>
    <p:sldId id="287" r:id="rId29"/>
    <p:sldId id="288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15" r:id="rId49"/>
    <p:sldId id="316" r:id="rId50"/>
    <p:sldId id="317" r:id="rId51"/>
    <p:sldId id="31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9EB73-92D7-49E0-92E3-3EE575F0F78B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ED8D0-629E-44CF-915F-2A37B127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0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509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A5351-1906-4A3D-84FE-4699FF044A8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60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ED8D0-629E-44CF-915F-2A37B1271B2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42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A5351-1906-4A3D-84FE-4699FF044A8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2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655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201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ED8D0-629E-44CF-915F-2A37B1271B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58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A5351-1906-4A3D-84FE-4699FF044A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46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ED8D0-629E-44CF-915F-2A37B1271B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5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ED8D0-629E-44CF-915F-2A37B1271B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88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5F1EE-BF79-4F63-A5C3-30D78E75CFA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26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ED8D0-629E-44CF-915F-2A37B1271B2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3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5540 –  Hive : A Petabyte Scale Data Warehouse Using Hadoop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CD7-8FFA-44E5-8FCE-0C6D6C2C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0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5540 –  Hive : A Petabyte Scale Data Warehouse Using Hadoop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CD7-8FFA-44E5-8FCE-0C6D6C2C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5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5540 –  Hive : A Petabyte Scale Data Warehouse Using Hadoop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CD7-8FFA-44E5-8FCE-0C6D6C2C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8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 5540 –  Hive : A Petabyte Scale Data Warehouse Using Hadoop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25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 5540 –  Hive : A Petabyte Scale Data Warehouse Using Hadoop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786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 5540 –  Hive : A Petabyte Scale Data Warehouse Using Hadoop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554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 5540 –  Hive : A Petabyte Scale Data Warehouse Using Hadoop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987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 5540 –  Hive : A Petabyte Scale Data Warehouse Using Hadoop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971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 5540 –  Hive : A Petabyte Scale Data Warehouse Using Hadoop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14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 5540 –  Hive : A Petabyte Scale Data Warehouse Using Hadoop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351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 5540 –  Hive : A Petabyte Scale Data Warehouse Using Hadoop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72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5540 –  Hive : A Petabyte Scale Data Warehouse Using Hadoop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CD7-8FFA-44E5-8FCE-0C6D6C2C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743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 5540 –  Hive : A Petabyte Scale Data Warehouse Using Hadoop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351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 5540 –  Hive : A Petabyte Scale Data Warehouse Using Hadoop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29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 5540 –  Hive : A Petabyte Scale Data Warehouse Using Hadoop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806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 5540 –  Hive : A Petabyte Scale Data Warehouse Using Hadoop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806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 5540 –  Hive : A Petabyte Scale Data Warehouse Using Hadoop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602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362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5540 –  Hive : A Petabyte Scale Data Warehouse Using Hadoop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CD7-8FFA-44E5-8FCE-0C6D6C2C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2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5540 –  Hive : A Petabyte Scale Data Warehouse Using Hadoop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CD7-8FFA-44E5-8FCE-0C6D6C2C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1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5540 –  Hive : A Petabyte Scale Data Warehouse Using Hadoop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CD7-8FFA-44E5-8FCE-0C6D6C2C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7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5540 –  Hive : A Petabyte Scale Data Warehouse Using Hadoop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CD7-8FFA-44E5-8FCE-0C6D6C2C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5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5540 –  Hive : A Petabyte Scale Data Warehouse Using 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CD7-8FFA-44E5-8FCE-0C6D6C2C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5540 –  Hive : A Petabyte Scale Data Warehouse Using Hadoop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CD7-8FFA-44E5-8FCE-0C6D6C2C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6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5540 –  Hive : A Petabyte Scale Data Warehouse Using Hadoop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CD7-8FFA-44E5-8FCE-0C6D6C2C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2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5540 –  Hive : A Petabyte Scale Data Warehouse Using Hadoop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DACD7-8FFA-44E5-8FCE-0C6D6C2C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7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 5540 –  Hive : A Petabyte Scale Data Warehouse Using Hadoop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7CF22179-9DDD-BD48-B97A-0D039F60E4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6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ragho/hive-icde-201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www.slideshare.net/ragho/hive-icde-2010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914400" y="1543050"/>
            <a:ext cx="10363200" cy="2057401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600" b="1" dirty="0" smtClean="0"/>
              <a:t>HIVE – A Petabyte Scale Data Warehouse Using Hadoop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1200" dirty="0" smtClean="0"/>
              <a:t>Ashish Thusoo, Joydeep Sen Sarma, Namit Jain, Zheng Shao, Prasad Chakka, Ning Zhang, Suresh Antony, Hao Liu and Raghotham Murthy</a:t>
            </a:r>
            <a:endParaRPr lang="en" dirty="0"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9448800" cy="1752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						</a:t>
            </a:r>
            <a:r>
              <a:rPr lang="en-US" sz="1200" b="1" i="1" u="sng" dirty="0" smtClean="0">
                <a:solidFill>
                  <a:schemeClr val="tx1"/>
                </a:solidFill>
              </a:rPr>
              <a:t>Presented by,</a:t>
            </a:r>
          </a:p>
          <a:p>
            <a:pPr algn="r">
              <a:spcBef>
                <a:spcPts val="0"/>
              </a:spcBef>
            </a:pPr>
            <a:r>
              <a:rPr lang="en-US" sz="1400" dirty="0" err="1" smtClean="0">
                <a:solidFill>
                  <a:schemeClr val="tx1"/>
                </a:solidFill>
              </a:rPr>
              <a:t>Sneha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Lagandula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1400" dirty="0" err="1" smtClean="0">
                <a:solidFill>
                  <a:schemeClr val="tx1"/>
                </a:solidFill>
              </a:rPr>
              <a:t>Abhiram</a:t>
            </a:r>
            <a:r>
              <a:rPr lang="en-US" sz="1400" dirty="0" smtClean="0">
                <a:solidFill>
                  <a:schemeClr val="tx1"/>
                </a:solidFill>
              </a:rPr>
              <a:t> A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Dinesh Reddy </a:t>
            </a:r>
            <a:r>
              <a:rPr lang="en-US" sz="1400" dirty="0" err="1" smtClean="0">
                <a:solidFill>
                  <a:schemeClr val="tx1"/>
                </a:solidFill>
              </a:rPr>
              <a:t>Paduru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Niranjan </a:t>
            </a:r>
            <a:r>
              <a:rPr lang="en-US" sz="1400" dirty="0" err="1" smtClean="0">
                <a:solidFill>
                  <a:schemeClr val="tx1"/>
                </a:solidFill>
              </a:rPr>
              <a:t>Nuthalapati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 Lakshmi </a:t>
            </a:r>
            <a:r>
              <a:rPr lang="en-US" sz="1400" dirty="0" err="1" smtClean="0">
                <a:solidFill>
                  <a:schemeClr val="tx1"/>
                </a:solidFill>
              </a:rPr>
              <a:t>Sirisha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Devineni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1400" dirty="0" err="1" smtClean="0">
                <a:solidFill>
                  <a:schemeClr val="tx1"/>
                </a:solidFill>
              </a:rPr>
              <a:t>Jyoshna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Bollineni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1400" dirty="0" err="1" smtClean="0">
                <a:solidFill>
                  <a:schemeClr val="tx1"/>
                </a:solidFill>
              </a:rPr>
              <a:t>BhuLakshmi</a:t>
            </a:r>
            <a:r>
              <a:rPr lang="en-US" sz="1400" dirty="0" smtClean="0">
                <a:solidFill>
                  <a:schemeClr val="tx1"/>
                </a:solidFill>
              </a:rPr>
              <a:t> Makkena</a:t>
            </a:r>
          </a:p>
          <a:p>
            <a:pPr algn="r">
              <a:spcBef>
                <a:spcPts val="0"/>
              </a:spcBef>
            </a:pPr>
            <a:endParaRPr lang="en-US" sz="1400" dirty="0" smtClean="0"/>
          </a:p>
          <a:p>
            <a:pPr algn="r">
              <a:spcBef>
                <a:spcPts val="0"/>
              </a:spcBef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247862103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673" y="274638"/>
            <a:ext cx="8236715" cy="554925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99588" y="6308727"/>
            <a:ext cx="9985972" cy="365125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10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05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365126"/>
            <a:ext cx="8305800" cy="520275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6336" y="6291438"/>
            <a:ext cx="9424657" cy="365125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11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1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089" y="365125"/>
            <a:ext cx="8491959" cy="51212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1604" y="6308727"/>
            <a:ext cx="9279802" cy="365125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12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1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712" y="365125"/>
            <a:ext cx="8301288" cy="539287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6993" y="6300492"/>
            <a:ext cx="9089679" cy="365125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13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2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33" y="365125"/>
            <a:ext cx="8295529" cy="540193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0365" y="6356350"/>
            <a:ext cx="9759635" cy="365125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14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5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34" y="365125"/>
            <a:ext cx="8277842" cy="545625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2673" y="6356351"/>
            <a:ext cx="9524246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15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5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48" y="365125"/>
            <a:ext cx="8223132" cy="546530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6994" y="6308727"/>
            <a:ext cx="9578566" cy="365125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16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0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Extensions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supports extensions which support analysis which can be expressed as Map-Reduce program in the choice of any programming language.</a:t>
            </a:r>
          </a:p>
          <a:p>
            <a:r>
              <a:rPr lang="en-US" dirty="0" smtClean="0"/>
              <a:t>Hive enables us to express complex logic in terms of map reduce programs that can still be implemented with </a:t>
            </a:r>
            <a:r>
              <a:rPr lang="en-US" dirty="0" err="1" smtClean="0"/>
              <a:t>HiveQL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helpful when we want to use any external libraries to transform the table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392" y="6308727"/>
            <a:ext cx="9669100" cy="365125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17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2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FROM 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 smtClean="0"/>
              <a:t>	MAP </a:t>
            </a:r>
            <a:r>
              <a:rPr lang="en-US" dirty="0" err="1"/>
              <a:t>doctext</a:t>
            </a:r>
            <a:r>
              <a:rPr lang="en-US" dirty="0"/>
              <a:t> USING 'python wc_mapper.py' AS (word, </a:t>
            </a:r>
            <a:r>
              <a:rPr lang="en-US" dirty="0" err="1"/>
              <a:t>cnt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FROM </a:t>
            </a:r>
            <a:r>
              <a:rPr lang="en-US" dirty="0"/>
              <a:t>docs</a:t>
            </a:r>
          </a:p>
          <a:p>
            <a:pPr marL="0" indent="0">
              <a:buNone/>
            </a:pPr>
            <a:r>
              <a:rPr lang="en-US" dirty="0" smtClean="0"/>
              <a:t>	CLUSTER </a:t>
            </a:r>
            <a:r>
              <a:rPr lang="en-US" dirty="0"/>
              <a:t>BY word</a:t>
            </a:r>
          </a:p>
          <a:p>
            <a:pPr marL="0" indent="0">
              <a:buNone/>
            </a:pPr>
            <a:r>
              <a:rPr lang="en-US" dirty="0" smtClean="0"/>
              <a:t>	) </a:t>
            </a:r>
            <a:r>
              <a:rPr lang="en-US" dirty="0"/>
              <a:t>a</a:t>
            </a:r>
          </a:p>
          <a:p>
            <a:pPr marL="0" indent="0">
              <a:buNone/>
            </a:pPr>
            <a:r>
              <a:rPr lang="en-US" dirty="0" smtClean="0"/>
              <a:t>	REDUCE </a:t>
            </a:r>
            <a:r>
              <a:rPr lang="en-US" dirty="0"/>
              <a:t>word, </a:t>
            </a:r>
            <a:r>
              <a:rPr lang="en-US" dirty="0" err="1"/>
              <a:t>cnt</a:t>
            </a:r>
            <a:r>
              <a:rPr lang="en-US" dirty="0"/>
              <a:t> USING 'python wc_reduce.py';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08727"/>
            <a:ext cx="9823010" cy="365125"/>
          </a:xfrm>
        </p:spPr>
        <p:txBody>
          <a:bodyPr/>
          <a:lstStyle/>
          <a:p>
            <a:r>
              <a:rPr lang="en-US" sz="2400" b="1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18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 smtClean="0"/>
              <a:t>	FROM </a:t>
            </a:r>
            <a:r>
              <a:rPr lang="en-US" dirty="0" err="1"/>
              <a:t>session_table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SELECT </a:t>
            </a:r>
            <a:r>
              <a:rPr lang="en-US" dirty="0" err="1"/>
              <a:t>sessionid</a:t>
            </a:r>
            <a:r>
              <a:rPr lang="en-US" dirty="0"/>
              <a:t>, </a:t>
            </a:r>
            <a:r>
              <a:rPr lang="en-US" dirty="0" err="1"/>
              <a:t>tstamp</a:t>
            </a:r>
            <a:r>
              <a:rPr lang="en-US" dirty="0"/>
              <a:t>, data</a:t>
            </a:r>
          </a:p>
          <a:p>
            <a:pPr marL="0" indent="0">
              <a:buNone/>
            </a:pPr>
            <a:r>
              <a:rPr lang="en-US" dirty="0" smtClean="0"/>
              <a:t>	DISTRIBUTE </a:t>
            </a:r>
            <a:r>
              <a:rPr lang="en-US" dirty="0"/>
              <a:t>BY </a:t>
            </a:r>
            <a:r>
              <a:rPr lang="en-US" dirty="0" err="1"/>
              <a:t>sessionid</a:t>
            </a:r>
            <a:r>
              <a:rPr lang="en-US" dirty="0"/>
              <a:t> SORT BY </a:t>
            </a:r>
            <a:r>
              <a:rPr lang="en-US" dirty="0" err="1"/>
              <a:t>tstamp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) </a:t>
            </a:r>
            <a:r>
              <a:rPr lang="en-US" dirty="0"/>
              <a:t>a</a:t>
            </a:r>
          </a:p>
          <a:p>
            <a:pPr marL="0" indent="0">
              <a:buNone/>
            </a:pPr>
            <a:r>
              <a:rPr lang="en-US" dirty="0" smtClean="0"/>
              <a:t>	REDUCE </a:t>
            </a:r>
            <a:r>
              <a:rPr lang="en-US" dirty="0" err="1"/>
              <a:t>sessionid</a:t>
            </a:r>
            <a:r>
              <a:rPr lang="en-US" dirty="0"/>
              <a:t>, </a:t>
            </a:r>
            <a:r>
              <a:rPr lang="en-US" dirty="0" err="1"/>
              <a:t>tstamp</a:t>
            </a:r>
            <a:r>
              <a:rPr lang="en-US" dirty="0"/>
              <a:t>, data USING 'session_reducer.sh';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9" y="6356351"/>
            <a:ext cx="9451818" cy="365125"/>
          </a:xfrm>
        </p:spPr>
        <p:txBody>
          <a:bodyPr/>
          <a:lstStyle/>
          <a:p>
            <a:r>
              <a:rPr lang="en-US" sz="2400" b="1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19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03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/>
              <a:t>DATA MODEL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85783" indent="-380990">
              <a:buFont typeface="Arial" panose="020B0604020202020204" pitchFamily="34" charset="0"/>
              <a:buChar char="•"/>
            </a:pPr>
            <a:r>
              <a:rPr lang="en" dirty="0"/>
              <a:t>Hive stores data in </a:t>
            </a:r>
            <a:r>
              <a:rPr lang="en" dirty="0" smtClean="0"/>
              <a:t>tables</a:t>
            </a:r>
          </a:p>
          <a:p>
            <a:pPr marL="685783" indent="-380990">
              <a:buFont typeface="Arial" panose="020B0604020202020204" pitchFamily="34" charset="0"/>
              <a:buChar char="•"/>
            </a:pPr>
            <a:r>
              <a:rPr lang="en" dirty="0"/>
              <a:t>Hive supports primitive type and complex </a:t>
            </a:r>
            <a:r>
              <a:rPr lang="en" dirty="0" smtClean="0"/>
              <a:t>types</a:t>
            </a:r>
          </a:p>
          <a:p>
            <a:pPr marL="685783" indent="-380990">
              <a:buFont typeface="Arial" panose="020B0604020202020204" pitchFamily="34" charset="0"/>
              <a:buChar char="•"/>
            </a:pPr>
            <a:r>
              <a:rPr lang="en" dirty="0"/>
              <a:t>Hive supports queries in SQL like langauge called </a:t>
            </a:r>
            <a:r>
              <a:rPr lang="en" dirty="0" smtClean="0"/>
              <a:t>HiveQL</a:t>
            </a:r>
            <a:endParaRPr lang="en" dirty="0"/>
          </a:p>
          <a:p>
            <a:pPr marL="685783" indent="-380990">
              <a:buFont typeface="Arial" panose="020B0604020202020204" pitchFamily="34" charset="0"/>
              <a:buChar char="•"/>
            </a:pPr>
            <a:r>
              <a:rPr lang="en" dirty="0"/>
              <a:t>Analogous to the tables in relational database</a:t>
            </a:r>
          </a:p>
          <a:p>
            <a:pPr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1" smtClean="0">
                <a:solidFill>
                  <a:schemeClr val="bg1"/>
                </a:solidFill>
              </a:rPr>
              <a:pPr/>
              <a:t>2</a:t>
            </a:fld>
            <a:endParaRPr lang="en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79422" y="6271500"/>
            <a:ext cx="994975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2593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89" y="391251"/>
            <a:ext cx="10515600" cy="879475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	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5105400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data units in hive are Tables, Partitions and Buckets.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hive, tables are the logical data units and table metadata associates the data in the table to HDFS directories.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 in hive are mapped in the HDFS as: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Table: Stored in a directory in HDFS.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Partition: Stored in a sub directory within a table’s directory.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Buckets: Stored in a file within the partition’s or table directory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Tables: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Hive, tables are similar to tables in Relational Databases.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CREATE TABLE  t (id string, ds string, hr int, location string);</a:t>
            </a:r>
          </a:p>
          <a:p>
            <a:pPr marL="0" indent="0">
              <a:buNone/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5389" y="6356351"/>
            <a:ext cx="9888690" cy="365125"/>
          </a:xfrm>
        </p:spPr>
        <p:txBody>
          <a:bodyPr/>
          <a:lstStyle/>
          <a:p>
            <a:r>
              <a:rPr lang="en-US" sz="2400" b="1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20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74625"/>
            <a:ext cx="10515600" cy="498475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Partitions	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673100"/>
            <a:ext cx="10515600" cy="5528491"/>
          </a:xfrm>
        </p:spPr>
        <p:txBody>
          <a:bodyPr>
            <a:normAutofit lnSpcReduction="10000"/>
          </a:bodyPr>
          <a:lstStyle/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Partitions are nothing but the segregation of data that classifies the given information based on certain attributes.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users to efficiently retrieve the information based on specific attributes.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CREATE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test_part(c1 string, c2 int) PARTITIONED BY (ds string, hr int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new partition can be added using INSERT and ALTER statements.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OVERWRITE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test_part PARTITION(ds='2009-01-01', hr=12) 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t;  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 this case, INSERT statement populates the data from table t.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It creates a directory /user/hive/warehouse/test_part/ds=2009-01-01/hr=12                    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test_part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PARTITION(ds='2009-02-02', hr=11); 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 this case, ALTER statement creates an empty partition.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test_part WHERE ds=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'2009-02-02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hr=11;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The above statement will only scan the files within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user/hive/warehouse/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test_part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/ds=2009-01-01/hr=12.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Assuming  /user/hive/warehouse/ is the present workplace.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1192" y="6356351"/>
            <a:ext cx="9424658" cy="365125"/>
          </a:xfrm>
        </p:spPr>
        <p:txBody>
          <a:bodyPr/>
          <a:lstStyle/>
          <a:p>
            <a:r>
              <a:rPr lang="en-US" sz="2400" b="1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21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2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866775"/>
          </a:xfrm>
        </p:spPr>
        <p:txBody>
          <a:bodyPr/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Buckets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14501"/>
            <a:ext cx="9105900" cy="4152900"/>
          </a:xfrm>
        </p:spPr>
        <p:txBody>
          <a:bodyPr>
            <a:normAutofit/>
          </a:bodyPr>
          <a:lstStyle/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Buckets are similar to partitions but in this case the separation of data is based on the hash function applied.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 decides the position of record for a bucket.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Partitions and Buckets are optional concepts that are used to achieve efficiency in retrieving and managing the data.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Let us consider an example that contains 16 buckets based on the attribute ‘id’ from table t.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SELECT * FROM t TABLESAMPLE(4 OUT OF 16);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In the above select statement it would scan the data present in the fourth bucket based on ‘id’</a:t>
            </a:r>
          </a:p>
          <a:p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7818" y="6356351"/>
            <a:ext cx="9949758" cy="365125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22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4225"/>
            <a:ext cx="10515600" cy="638175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Tables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2041525"/>
            <a:ext cx="10515600" cy="3000375"/>
          </a:xfrm>
        </p:spPr>
        <p:txBody>
          <a:bodyPr>
            <a:normAutofit/>
          </a:bodyPr>
          <a:lstStyle/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table points to the existing data directories in HDFS.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 drop command is performed on table it drops the metadata and also deletes the data but in case of external table it only drops the metadata without deleting data.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tables are also used to create partitions and Buckets.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CREATE EXTERNAL TABLE Test(ds string, hr int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LOCATION  '/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user/tables/data‘; 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statement, a Test external table is created with ‘ds’ and ‘hr’ attributes in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location  '/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user/tables/data'  in HDFS. </a:t>
            </a:r>
          </a:p>
          <a:p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4150" y="6283923"/>
            <a:ext cx="9795850" cy="365125"/>
          </a:xfrm>
        </p:spPr>
        <p:txBody>
          <a:bodyPr/>
          <a:lstStyle/>
          <a:p>
            <a:r>
              <a:rPr lang="en-US" sz="2400" b="1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23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0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0163"/>
            <a:ext cx="10515600" cy="894015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844"/>
            <a:ext cx="10515600" cy="5489575"/>
          </a:xfrm>
        </p:spPr>
        <p:txBody>
          <a:bodyPr>
            <a:normAutofit/>
          </a:bodyPr>
          <a:lstStyle/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table t,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Assuming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/user/hive/warehouse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is the present workplace.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343813"/>
              </p:ext>
            </p:extLst>
          </p:nvPr>
        </p:nvGraphicFramePr>
        <p:xfrm>
          <a:off x="1647825" y="992440"/>
          <a:ext cx="8896350" cy="43092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/>
                <a:gridCol w="2709333"/>
                <a:gridCol w="3477684"/>
              </a:tblGrid>
              <a:tr h="914606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Data Unit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Entity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HDFS Location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90014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Table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/user/hive/warehouse/T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031492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Partition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ds=‘xyz’ and hr=k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/user/hive/warehouse/T/ds=‘xyz’/hr=k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133092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Bucket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id(</a:t>
                      </a:r>
                      <a:r>
                        <a:rPr lang="en-IN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Hash function </a:t>
                      </a:r>
                      <a:r>
                        <a:rPr lang="en-I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applied on ‘id’ considering</a:t>
                      </a:r>
                      <a:r>
                        <a:rPr lang="en-IN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16 buckets</a:t>
                      </a:r>
                      <a:r>
                        <a:rPr lang="en-I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/user/hive/warehouse/T/part-0</a:t>
                      </a:r>
                    </a:p>
                    <a:p>
                      <a:r>
                        <a:rPr lang="en-I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  <a:p>
                      <a:r>
                        <a:rPr lang="en-I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  <a:p>
                      <a:r>
                        <a:rPr lang="en-I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  <a:p>
                      <a:r>
                        <a:rPr lang="en-I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/user/hive/warehouse/T/part-15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4977" y="6356351"/>
            <a:ext cx="9569513" cy="365125"/>
          </a:xfrm>
        </p:spPr>
        <p:txBody>
          <a:bodyPr/>
          <a:lstStyle/>
          <a:p>
            <a:r>
              <a:rPr lang="en-US" sz="2400" b="1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24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8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-87086" y="6260557"/>
            <a:ext cx="9892937" cy="365125"/>
          </a:xfrm>
        </p:spPr>
        <p:txBody>
          <a:bodyPr/>
          <a:lstStyle/>
          <a:p>
            <a:r>
              <a:rPr lang="en-US" sz="2400" b="1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1" y="348341"/>
            <a:ext cx="6416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  <a:cs typeface="+mj-cs"/>
              </a:rPr>
              <a:t>Serialization/Deserialization- SerDe: 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25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147354"/>
            <a:ext cx="12192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ea typeface="ＭＳ Ｐゴシック" panose="020B0600070205080204" pitchFamily="34" charset="-128"/>
              </a:rPr>
              <a:t>Flexible Interface to translate unstructured data into structured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ea typeface="ＭＳ Ｐゴシック" panose="020B0600070205080204" pitchFamily="34" charset="-128"/>
              </a:rPr>
              <a:t>Designed to read data separated by different delimiter characters</a:t>
            </a:r>
            <a:endParaRPr lang="en-US" altLang="en-US" sz="1600" dirty="0" smtClean="0">
              <a:ea typeface="ＭＳ Ｐゴシック" panose="020B0600070205080204" pitchFamily="34" charset="-128"/>
            </a:endParaRPr>
          </a:p>
          <a:p>
            <a:endParaRPr lang="en-US" dirty="0" smtClean="0"/>
          </a:p>
          <a:p>
            <a:pPr lvl="1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LazySerDe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– Default in Hive </a:t>
            </a:r>
          </a:p>
          <a:p>
            <a:pPr lvl="1"/>
            <a:r>
              <a:rPr lang="en-US" dirty="0" smtClean="0"/>
              <a:t>	      Called lazy because, </a:t>
            </a:r>
            <a:r>
              <a:rPr lang="en-US" dirty="0" err="1" smtClean="0"/>
              <a:t>deserializes</a:t>
            </a:r>
            <a:r>
              <a:rPr lang="en-US" dirty="0" smtClean="0"/>
              <a:t> only if the query asks for. </a:t>
            </a:r>
          </a:p>
          <a:p>
            <a:pPr lvl="1"/>
            <a:r>
              <a:rPr lang="en-US" dirty="0" smtClean="0"/>
              <a:t>	      Default delimiters are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newline</a:t>
            </a:r>
            <a:r>
              <a:rPr lang="en-US" dirty="0" smtClean="0"/>
              <a:t> (ASCII code 13) for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Row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ctrl-A</a:t>
            </a:r>
            <a:r>
              <a:rPr lang="en-US" dirty="0" smtClean="0"/>
              <a:t> (ASCII code 1) for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columns</a:t>
            </a:r>
            <a:r>
              <a:rPr lang="en-US" dirty="0" smtClean="0"/>
              <a:t> within a row</a:t>
            </a:r>
          </a:p>
          <a:p>
            <a:pPr lvl="1"/>
            <a:r>
              <a:rPr lang="en-US" dirty="0" smtClean="0"/>
              <a:t>	      Can also be used to read data with other delimiters.  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 </a:t>
            </a: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test_delimited2(c1 string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c2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list&lt;map&lt;string,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&gt;&gt;)</a:t>
            </a: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FORMAT DELIMITED</a:t>
            </a:r>
          </a:p>
          <a:p>
            <a:pPr lvl="2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FIELDS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TERMINATED BY '\002'</a:t>
            </a:r>
          </a:p>
          <a:p>
            <a:pPr lvl="2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COLLECTION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TERMINATED BY '\003'</a:t>
            </a:r>
          </a:p>
          <a:p>
            <a:pPr lvl="2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MAP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 TERMINATED BY '\004';</a:t>
            </a:r>
          </a:p>
        </p:txBody>
      </p:sp>
    </p:spTree>
    <p:extLst>
      <p:ext uri="{BB962C8B-B14F-4D97-AF65-F5344CB8AC3E}">
        <p14:creationId xmlns:p14="http://schemas.microsoft.com/office/powerpoint/2010/main" val="19259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-121921" y="6269265"/>
            <a:ext cx="9980023" cy="365125"/>
          </a:xfrm>
        </p:spPr>
        <p:txBody>
          <a:bodyPr/>
          <a:lstStyle/>
          <a:p>
            <a:r>
              <a:rPr lang="en-US" sz="2400" b="1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26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6873" y="271999"/>
            <a:ext cx="7616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Serialization/Deserialization- </a:t>
            </a:r>
            <a:r>
              <a:rPr lang="en-US" alt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SerDe (</a:t>
            </a:r>
            <a:r>
              <a:rPr lang="en-US" altLang="en-US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contd</a:t>
            </a:r>
            <a:r>
              <a:rPr lang="en-US" alt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) 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4835" y="1140824"/>
            <a:ext cx="1226166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Hive has many other </a:t>
            </a:r>
            <a:r>
              <a:rPr lang="en-US" dirty="0" err="1" smtClean="0"/>
              <a:t>SerDe’s</a:t>
            </a:r>
            <a:r>
              <a:rPr lang="en-US" dirty="0" smtClean="0"/>
              <a:t> are located in hive_contrib.jar 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  </a:t>
            </a:r>
            <a:r>
              <a:rPr lang="en-US" dirty="0" err="1" smtClean="0"/>
              <a:t>RegexSerDe</a:t>
            </a:r>
            <a:r>
              <a:rPr lang="en-US" dirty="0" smtClean="0"/>
              <a:t> – can specify regular expression to parse various columns out from a row</a:t>
            </a:r>
          </a:p>
          <a:p>
            <a:endParaRPr lang="en-US" dirty="0"/>
          </a:p>
          <a:p>
            <a:pPr lvl="3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jar 'hive_contrib.jar';</a:t>
            </a:r>
          </a:p>
          <a:p>
            <a:pPr lvl="3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apachelog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host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identity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user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time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request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status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size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referer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agent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string)</a:t>
            </a:r>
          </a:p>
          <a:p>
            <a:pPr lvl="3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FORMAT SERDE</a:t>
            </a:r>
          </a:p>
          <a:p>
            <a:pPr lvl="3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'org.apache.hadoop.hive.contrib.serde2.RegexSerDe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lvl="3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WITH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SERDEPROPERTIES(</a:t>
            </a:r>
          </a:p>
          <a:p>
            <a:pPr lvl="3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'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input.regex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= '([^ ]*) ([^ ]*) ([^ ]*) (-|\\[[^\\]]*\\])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([^\"]*|\"[^\"]*\")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(-|[0-9]*) (-|[0-9]*)(?: ([^ \"]*|\"[^\"]*\")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([^\"]*|\"[^\"]*\"))?',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'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output.format.string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= '%1$s %2$s %3$s %4$s %5$s %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6$s%7$s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%8$s %9$s');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examples of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SerDe’s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are:- 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ThriftSerDe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</a:rPr>
              <a:t>  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</a:rPr>
              <a:t>depends</a:t>
            </a:r>
            <a:r>
              <a:rPr kumimoji="0" lang="en-US" altLang="en-US" sz="1200" i="0" u="none" strike="noStrike" cap="none" normalizeH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</a:rPr>
              <a:t> on thrift protocol </a:t>
            </a:r>
            <a:endParaRPr kumimoji="0" lang="en-US" altLang="en-US" sz="120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z="12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	</a:t>
            </a:r>
            <a:r>
              <a:rPr lang="en-US" altLang="en-US" sz="12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	     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</a:rPr>
              <a:t>ColumnarSerDe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</a:rPr>
              <a:t>  proprietary</a:t>
            </a:r>
            <a:r>
              <a:rPr kumimoji="0" lang="en-US" altLang="en-US" sz="1200" i="0" u="none" strike="noStrike" cap="none" normalizeH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</a:rPr>
              <a:t> column based</a:t>
            </a:r>
            <a:endParaRPr kumimoji="0" lang="en-US" altLang="en-US" sz="120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                                                  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</a:rPr>
              <a:t>LazyBinarySerDe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</a:rPr>
              <a:t> (HIVE-640)   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proprietary binary </a:t>
            </a:r>
          </a:p>
          <a:p>
            <a:r>
              <a:rPr lang="en-US" altLang="en-US" sz="12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2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                                                  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</a:rPr>
              <a:t>BinarySortableSerDe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</a:rPr>
              <a:t>  proprietary binary sortable</a:t>
            </a:r>
            <a:r>
              <a:rPr kumimoji="0" lang="en-US" altLang="en-US" sz="1200" i="0" u="none" strike="noStrike" cap="none" normalizeH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endParaRPr kumimoji="0" lang="en-US" altLang="en-US" sz="120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/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</a:rPr>
              <a:t>Reference 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hlinkClick r:id="rId3"/>
              </a:rPr>
              <a:t>http://www.slideshare.net/ragho/hive-icde-2010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/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/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6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-200297" y="6260557"/>
            <a:ext cx="10101943" cy="365125"/>
          </a:xfrm>
        </p:spPr>
        <p:txBody>
          <a:bodyPr/>
          <a:lstStyle/>
          <a:p>
            <a:r>
              <a:rPr lang="en-US" sz="2400" b="1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27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3030" y="313169"/>
            <a:ext cx="1783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File formats: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686" y="1045029"/>
            <a:ext cx="12192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file format in Hadoop specifies how records are stored in a file.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has free hand to implement their customized file formats.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Hive does not impose any restrictions on type of file format.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Format can be specified while creating the table as shown below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400" dirty="0"/>
              <a:t>CREATE TABLE dest1(key INT, value STRING)</a:t>
            </a:r>
          </a:p>
          <a:p>
            <a:pPr lvl="1"/>
            <a:r>
              <a:rPr lang="en-US" sz="1400" dirty="0"/>
              <a:t>STORED AS</a:t>
            </a:r>
          </a:p>
          <a:p>
            <a:pPr lvl="1"/>
            <a:r>
              <a:rPr lang="en-US" sz="1400" dirty="0" smtClean="0"/>
              <a:t>    INPUTFORMAT</a:t>
            </a:r>
            <a:endParaRPr lang="en-US" sz="1400" dirty="0"/>
          </a:p>
          <a:p>
            <a:pPr lvl="1"/>
            <a:r>
              <a:rPr lang="en-US" sz="1400" dirty="0" smtClean="0"/>
              <a:t>            '</a:t>
            </a:r>
            <a:r>
              <a:rPr lang="en-US" sz="1400" dirty="0" err="1" smtClean="0"/>
              <a:t>org.apache.hadoop.mapred.SequenceFileInputFormat</a:t>
            </a:r>
            <a:r>
              <a:rPr lang="en-US" sz="1400" dirty="0"/>
              <a:t>'</a:t>
            </a:r>
          </a:p>
          <a:p>
            <a:pPr lvl="1"/>
            <a:r>
              <a:rPr lang="en-US" sz="1400" dirty="0" smtClean="0"/>
              <a:t>    OUTPUTFORMAT</a:t>
            </a:r>
            <a:endParaRPr lang="en-US" sz="1400" dirty="0"/>
          </a:p>
          <a:p>
            <a:pPr lvl="1"/>
            <a:r>
              <a:rPr lang="en-US" sz="1400" dirty="0" smtClean="0"/>
              <a:t>             '</a:t>
            </a:r>
            <a:r>
              <a:rPr lang="en-US" sz="1400" dirty="0" err="1" smtClean="0"/>
              <a:t>org.apache.hadoop.mapred.SequenceFileOutputFormat</a:t>
            </a:r>
            <a:r>
              <a:rPr lang="en-US" sz="1400" dirty="0" smtClean="0"/>
              <a:t>‘</a:t>
            </a:r>
          </a:p>
          <a:p>
            <a:pPr lvl="1"/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STORED AS class specifies formats of any with File input and output format java interfaces.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has to be provided to Hadoop as “jar”.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67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-349696" y="6300008"/>
            <a:ext cx="10408096" cy="365125"/>
          </a:xfrm>
        </p:spPr>
        <p:txBody>
          <a:bodyPr/>
          <a:lstStyle/>
          <a:p>
            <a:r>
              <a:rPr lang="en-US" sz="2400" b="1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28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658185"/>
            <a:ext cx="10467703" cy="45321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0091" y="5258019"/>
            <a:ext cx="11747863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660066"/>
              </a:buClr>
            </a:pPr>
            <a:r>
              <a:rPr lang="en-US" altLang="en-US" sz="1400" b="1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altLang="en-US" sz="1400" b="1" dirty="0" err="1" smtClean="0">
                <a:latin typeface="Times New Roman" panose="02020603050405020304" pitchFamily="18" charset="0"/>
                <a:cs typeface="Courier New" panose="02070309020205020404" pitchFamily="49" charset="0"/>
              </a:rPr>
              <a:t>Splitable</a:t>
            </a:r>
            <a:r>
              <a:rPr lang="en-US" altLang="en-US" sz="1400" b="1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: Capable of splitting the file so that a single huge file can be processed by multiple mappers in parallel.</a:t>
            </a:r>
          </a:p>
          <a:p>
            <a:pPr marL="0" lvl="1">
              <a:spcBef>
                <a:spcPct val="20000"/>
              </a:spcBef>
              <a:buClr>
                <a:srgbClr val="660066"/>
              </a:buClr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</a:rPr>
              <a:t>             Reference 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hlinkClick r:id="rId4"/>
              </a:rPr>
              <a:t>http://www.slideshare.net/ragho/hive-icde-2010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spcBef>
                <a:spcPct val="20000"/>
              </a:spcBef>
              <a:buClr>
                <a:srgbClr val="660066"/>
              </a:buClr>
            </a:pPr>
            <a:endParaRPr lang="en-US" altLang="en-US" sz="1400" b="1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676" y="196520"/>
            <a:ext cx="3023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Different file formats :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162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35" y="-98123"/>
            <a:ext cx="10972800" cy="1124582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rPr>
              <a:t>System Architecture and Components</a:t>
            </a:r>
            <a:endParaRPr lang="en-US" sz="3200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740" y="1281953"/>
            <a:ext cx="4100590" cy="4453031"/>
          </a:xfr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5835" y="6284634"/>
            <a:ext cx="8937812" cy="365125"/>
          </a:xfrm>
        </p:spPr>
        <p:txBody>
          <a:bodyPr/>
          <a:lstStyle/>
          <a:p>
            <a:r>
              <a:rPr lang="en-US" sz="2400" b="1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29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/>
              <a:t>TYPE SYSTEM</a:t>
            </a:r>
          </a:p>
          <a:p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15601" y="1356966"/>
            <a:ext cx="11360799" cy="4734868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761981" indent="-457189"/>
            <a:r>
              <a:rPr lang="en" sz="2400" b="1" dirty="0" smtClean="0"/>
              <a:t>Primitive Types</a:t>
            </a:r>
          </a:p>
          <a:p>
            <a:pPr marL="1295368" lvl="1" indent="-380990">
              <a:buSzPct val="100000"/>
            </a:pPr>
            <a:r>
              <a:rPr lang="en" sz="2400" dirty="0"/>
              <a:t>Integers - BIGINT (8 bytes), INT (4 bytes), SMALLINT (2 bytes</a:t>
            </a:r>
            <a:r>
              <a:rPr lang="en" sz="2400" dirty="0" smtClean="0"/>
              <a:t>), TINYINT(1 byte)</a:t>
            </a:r>
            <a:endParaRPr lang="en" sz="2400" dirty="0"/>
          </a:p>
          <a:p>
            <a:pPr marL="1295368" lvl="1" indent="-380990">
              <a:buSzPct val="100000"/>
            </a:pPr>
            <a:r>
              <a:rPr lang="en" sz="2400" dirty="0"/>
              <a:t>Floating point numbers - float, double</a:t>
            </a:r>
          </a:p>
          <a:p>
            <a:pPr marL="1295368" lvl="1" indent="-380990">
              <a:buSzPct val="100000"/>
            </a:pPr>
            <a:r>
              <a:rPr lang="en" sz="2400" dirty="0"/>
              <a:t>String	</a:t>
            </a:r>
            <a:endParaRPr lang="en" sz="2400" b="1" dirty="0" smtClean="0"/>
          </a:p>
          <a:p>
            <a:pPr marL="685783" indent="-380990"/>
            <a:r>
              <a:rPr lang="en" sz="2400" b="1" dirty="0" smtClean="0"/>
              <a:t>Complex Types</a:t>
            </a:r>
          </a:p>
          <a:p>
            <a:pPr marL="1295368" lvl="1" indent="-380990"/>
            <a:r>
              <a:rPr lang="en" sz="2400" b="1" dirty="0"/>
              <a:t>Map</a:t>
            </a:r>
            <a:r>
              <a:rPr lang="en" sz="2400" dirty="0"/>
              <a:t> - map&lt;key-type, value-type</a:t>
            </a:r>
            <a:r>
              <a:rPr lang="en" sz="2400" dirty="0" smtClean="0"/>
              <a:t>&gt;</a:t>
            </a:r>
          </a:p>
          <a:p>
            <a:pPr marL="1752556" lvl="2" indent="-380990"/>
            <a:r>
              <a:rPr lang="en-US" b="1" dirty="0" smtClean="0"/>
              <a:t>map&lt;‘PB’: 90&gt;</a:t>
            </a:r>
            <a:endParaRPr lang="en" b="1" dirty="0"/>
          </a:p>
          <a:p>
            <a:pPr marL="1295368" lvl="1" indent="-380990"/>
            <a:r>
              <a:rPr lang="en" sz="2400" b="1" dirty="0"/>
              <a:t>Array</a:t>
            </a:r>
            <a:r>
              <a:rPr lang="en" sz="2400" dirty="0"/>
              <a:t> – array&lt;element-type</a:t>
            </a:r>
            <a:r>
              <a:rPr lang="en" sz="2400" dirty="0" smtClean="0"/>
              <a:t>&gt;</a:t>
            </a:r>
          </a:p>
          <a:p>
            <a:pPr marL="1752556" lvl="2" indent="-380990"/>
            <a:r>
              <a:rPr lang="en-US" b="1" dirty="0" smtClean="0"/>
              <a:t>array[‘a’, ‘b’, ‘c’], A[0] returns a.</a:t>
            </a:r>
            <a:endParaRPr lang="en" b="1" dirty="0"/>
          </a:p>
          <a:p>
            <a:pPr marL="1295368" lvl="1" indent="-380990"/>
            <a:r>
              <a:rPr lang="en" sz="2400" b="1" dirty="0"/>
              <a:t>Structs</a:t>
            </a:r>
            <a:r>
              <a:rPr lang="en" sz="2400" dirty="0"/>
              <a:t> – struct&lt;file-name: field-type, </a:t>
            </a:r>
            <a:r>
              <a:rPr lang="en" sz="2400" dirty="0" smtClean="0"/>
              <a:t>..&gt;</a:t>
            </a:r>
          </a:p>
          <a:p>
            <a:pPr marL="1752556" lvl="2" indent="-380990"/>
            <a:r>
              <a:rPr lang="en-US" b="1" dirty="0" smtClean="0"/>
              <a:t>S</a:t>
            </a:r>
            <a:r>
              <a:rPr lang="en" b="1" dirty="0" smtClean="0"/>
              <a:t>tructs : address struct&lt; street: string, city: string, zip: int&gt;</a:t>
            </a:r>
            <a:endParaRPr lang="en" b="1" dirty="0"/>
          </a:p>
          <a:p>
            <a:pPr marL="1142971" lvl="1" indent="-380990"/>
            <a:endParaRPr lang="en" b="1" dirty="0" smtClean="0"/>
          </a:p>
          <a:p>
            <a:pPr marL="685783" indent="-380990"/>
            <a:endParaRPr lang="en" sz="2400" b="1" dirty="0"/>
          </a:p>
          <a:p>
            <a:pPr marL="685783" indent="-380990"/>
            <a:endParaRPr lang="en" sz="2400" b="1" dirty="0"/>
          </a:p>
          <a:p>
            <a:pPr marL="685783" indent="-380990"/>
            <a:endParaRPr lang="en" sz="2400" b="1" dirty="0"/>
          </a:p>
          <a:p>
            <a:pPr marL="685783" indent="-380990"/>
            <a:endParaRPr lang="en" sz="2400" b="1" dirty="0"/>
          </a:p>
          <a:p>
            <a:pPr marL="1295368" lvl="1" indent="-380990">
              <a:buFont typeface="Arial" panose="020B0604020202020204" pitchFamily="34" charset="0"/>
              <a:buChar char="•"/>
            </a:pPr>
            <a:endParaRPr lang="en" dirty="0"/>
          </a:p>
          <a:p>
            <a:pPr marL="609585" indent="0">
              <a:buNone/>
            </a:pPr>
            <a:endParaRPr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11260396" y="6226675"/>
            <a:ext cx="731599" cy="524800"/>
          </a:xfrm>
        </p:spPr>
        <p:txBody>
          <a:bodyPr/>
          <a:lstStyle/>
          <a:p>
            <a:fld id="{00000000-1234-1234-1234-123412341234}" type="slidenum">
              <a:rPr lang="en" b="1" smtClean="0">
                <a:solidFill>
                  <a:schemeClr val="bg1"/>
                </a:solidFill>
              </a:rPr>
              <a:pPr/>
              <a:t>3</a:t>
            </a:fld>
            <a:endParaRPr lang="en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34154" y="6226675"/>
            <a:ext cx="994975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438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505200" y="2658036"/>
            <a:ext cx="4572000" cy="1200329"/>
          </a:xfrm>
          <a:prstGeom prst="rect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Driver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(Compiler, Optimizer, Executor)</a:t>
            </a:r>
          </a:p>
          <a:p>
            <a:pPr>
              <a:defRPr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781801" y="67235"/>
            <a:ext cx="3694113" cy="1054100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en-US" dirty="0">
                <a:ea typeface="ＭＳ Ｐゴシック" charset="-128"/>
              </a:rPr>
              <a:t>System Architecture </a:t>
            </a:r>
            <a:br>
              <a:rPr lang="en-US" dirty="0">
                <a:ea typeface="ＭＳ Ｐゴシック" charset="-128"/>
              </a:rPr>
            </a:br>
            <a:r>
              <a:rPr lang="en-US" dirty="0">
                <a:ea typeface="ＭＳ Ｐゴシック" charset="-128"/>
              </a:rPr>
              <a:t>and Components</a:t>
            </a:r>
          </a:p>
        </p:txBody>
      </p:sp>
      <p:sp>
        <p:nvSpPr>
          <p:cNvPr id="26630" name="Text Placeholder 21"/>
          <p:cNvSpPr>
            <a:spLocks noGrp="1"/>
          </p:cNvSpPr>
          <p:nvPr>
            <p:ph type="body" sz="half" idx="2"/>
          </p:nvPr>
        </p:nvSpPr>
        <p:spPr>
          <a:xfrm>
            <a:off x="1905000" y="4258235"/>
            <a:ext cx="8305800" cy="1828800"/>
          </a:xfrm>
        </p:spPr>
        <p:txBody>
          <a:bodyPr/>
          <a:lstStyle/>
          <a:p>
            <a:r>
              <a:rPr lang="en-US" sz="2800" dirty="0"/>
              <a:t> Metastore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component that store the system catalog and meta data about tables, columns, partitions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Stored on a traditional RDBMS</a:t>
            </a:r>
          </a:p>
          <a:p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5000" y="1972236"/>
            <a:ext cx="2438400" cy="1200329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89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Command Line Interface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3400" y="1743636"/>
            <a:ext cx="1219200" cy="1200329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89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Web 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Interface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2600" y="1972235"/>
            <a:ext cx="2514600" cy="92333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89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Thrift Server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77200" y="1972236"/>
            <a:ext cx="1600200" cy="2031325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  <a:ln w="57150">
            <a:solidFill>
              <a:srgbClr val="C0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Metastore</a:t>
            </a:r>
          </a:p>
          <a:p>
            <a:pPr>
              <a:defRPr/>
            </a:pP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2600" y="1134035"/>
            <a:ext cx="1219200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89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JDBC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81800" y="1134035"/>
            <a:ext cx="1219200" cy="923330"/>
          </a:xfrm>
          <a:prstGeom prst="rect">
            <a:avLst/>
          </a:prstGeom>
          <a:gradFill flip="none" rotWithShape="1">
            <a:gsLst>
              <a:gs pos="0">
                <a:srgbClr val="6600FF">
                  <a:shade val="30000"/>
                  <a:satMod val="115000"/>
                </a:srgbClr>
              </a:gs>
              <a:gs pos="50000">
                <a:srgbClr val="6600FF">
                  <a:shade val="67500"/>
                  <a:satMod val="115000"/>
                </a:srgbClr>
              </a:gs>
              <a:gs pos="100000">
                <a:srgbClr val="6600FF">
                  <a:shade val="100000"/>
                  <a:satMod val="115000"/>
                </a:srgbClr>
              </a:gs>
            </a:gsLst>
            <a:lin ang="189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ODBC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06188" y="6356351"/>
            <a:ext cx="9242612" cy="365125"/>
          </a:xfrm>
        </p:spPr>
        <p:txBody>
          <a:bodyPr/>
          <a:lstStyle/>
          <a:p>
            <a:r>
              <a:rPr lang="en-US" sz="2400" b="1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>
                <a:solidFill>
                  <a:schemeClr val="bg1"/>
                </a:solidFill>
              </a:rPr>
              <a:pPr/>
              <a:t>30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7199813" y="-237513"/>
            <a:ext cx="3694113" cy="1495123"/>
          </a:xfrm>
        </p:spPr>
        <p:txBody>
          <a:bodyPr/>
          <a:lstStyle/>
          <a:p>
            <a:pPr algn="r"/>
            <a:r>
              <a:rPr lang="en-US" dirty="0" smtClean="0">
                <a:ea typeface="ＭＳ Ｐゴシック" panose="020B0600070205080204" pitchFamily="34" charset="-128"/>
              </a:rPr>
              <a:t>  System </a:t>
            </a:r>
            <a:r>
              <a:rPr lang="en-US" dirty="0">
                <a:ea typeface="ＭＳ Ｐゴシック" panose="020B0600070205080204" pitchFamily="34" charset="-128"/>
              </a:rPr>
              <a:t>Architecture </a:t>
            </a:r>
            <a:br>
              <a:rPr lang="en-US" dirty="0">
                <a:ea typeface="ＭＳ Ｐゴシック" panose="020B0600070205080204" pitchFamily="34" charset="-128"/>
              </a:rPr>
            </a:br>
            <a:r>
              <a:rPr lang="en-US" dirty="0">
                <a:ea typeface="ＭＳ Ｐゴシック" panose="020B0600070205080204" pitchFamily="34" charset="-128"/>
              </a:rPr>
              <a:t>and Components</a:t>
            </a:r>
          </a:p>
        </p:txBody>
      </p:sp>
      <p:sp>
        <p:nvSpPr>
          <p:cNvPr id="27651" name="Text Placeholder 21"/>
          <p:cNvSpPr>
            <a:spLocks noGrp="1"/>
          </p:cNvSpPr>
          <p:nvPr>
            <p:ph type="body" sz="half" idx="2"/>
          </p:nvPr>
        </p:nvSpPr>
        <p:spPr>
          <a:xfrm>
            <a:off x="1905001" y="4034117"/>
            <a:ext cx="8305800" cy="25939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Driver</a:t>
            </a:r>
          </a:p>
          <a:p>
            <a:pPr lvl="1"/>
            <a:r>
              <a:rPr lang="en-US" sz="2000" dirty="0"/>
              <a:t>The component that manages the lifecycle of a HiveQL statement as it moves through Hive. The driver also maintains a session handle and any session statistics.</a:t>
            </a:r>
          </a:p>
          <a:p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5001" y="1748119"/>
            <a:ext cx="2438400" cy="1200329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89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Command Line Interface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3401" y="1519519"/>
            <a:ext cx="1219200" cy="1200329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89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Web 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Interface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2601" y="1748118"/>
            <a:ext cx="2514600" cy="92333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89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Thrift Server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77201" y="1748119"/>
            <a:ext cx="1600200" cy="2031325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Metastore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2601" y="909918"/>
            <a:ext cx="1219200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89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JDBC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81801" y="909918"/>
            <a:ext cx="1219200" cy="923330"/>
          </a:xfrm>
          <a:prstGeom prst="rect">
            <a:avLst/>
          </a:prstGeom>
          <a:gradFill flip="none" rotWithShape="1">
            <a:gsLst>
              <a:gs pos="0">
                <a:srgbClr val="6600FF">
                  <a:shade val="30000"/>
                  <a:satMod val="115000"/>
                </a:srgbClr>
              </a:gs>
              <a:gs pos="50000">
                <a:srgbClr val="6600FF">
                  <a:shade val="67500"/>
                  <a:satMod val="115000"/>
                </a:srgbClr>
              </a:gs>
              <a:gs pos="100000">
                <a:srgbClr val="6600FF">
                  <a:shade val="100000"/>
                  <a:satMod val="115000"/>
                </a:srgbClr>
              </a:gs>
            </a:gsLst>
            <a:lin ang="189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ODBC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5201" y="2433919"/>
            <a:ext cx="4572000" cy="1200329"/>
          </a:xfrm>
          <a:prstGeom prst="rect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57150">
            <a:solidFill>
              <a:srgbClr val="C0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Driver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(Compiler, Optimizer, Executor)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33083" y="6262941"/>
            <a:ext cx="9439835" cy="365125"/>
          </a:xfrm>
        </p:spPr>
        <p:txBody>
          <a:bodyPr/>
          <a:lstStyle/>
          <a:p>
            <a:r>
              <a:rPr lang="en-US" sz="2400" b="1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31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40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781801" y="381000"/>
            <a:ext cx="3694113" cy="1054100"/>
          </a:xfrm>
        </p:spPr>
        <p:txBody>
          <a:bodyPr/>
          <a:lstStyle/>
          <a:p>
            <a:pPr algn="r"/>
            <a:r>
              <a:rPr lang="en-US">
                <a:ea typeface="ＭＳ Ｐゴシック" panose="020B0600070205080204" pitchFamily="34" charset="-128"/>
              </a:rPr>
              <a:t>System Architecture </a:t>
            </a:r>
            <a:br>
              <a:rPr lang="en-US">
                <a:ea typeface="ＭＳ Ｐゴシック" panose="020B0600070205080204" pitchFamily="34" charset="-128"/>
              </a:rPr>
            </a:br>
            <a:r>
              <a:rPr lang="en-US">
                <a:ea typeface="ＭＳ Ｐゴシック" panose="020B0600070205080204" pitchFamily="34" charset="-128"/>
              </a:rPr>
              <a:t>and Components</a:t>
            </a:r>
          </a:p>
        </p:txBody>
      </p:sp>
      <p:sp>
        <p:nvSpPr>
          <p:cNvPr id="28675" name="Text Placeholder 21"/>
          <p:cNvSpPr>
            <a:spLocks noGrp="1"/>
          </p:cNvSpPr>
          <p:nvPr>
            <p:ph type="body" sz="half" idx="2"/>
          </p:nvPr>
        </p:nvSpPr>
        <p:spPr>
          <a:xfrm>
            <a:off x="1905000" y="4572000"/>
            <a:ext cx="8305800" cy="1828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Query Compiler</a:t>
            </a:r>
          </a:p>
          <a:p>
            <a:pPr lvl="1"/>
            <a:r>
              <a:rPr lang="en-US" sz="2000" dirty="0"/>
              <a:t>The component that compiles HiveQL into a directed acyclic graph of map/reduce tasks.</a:t>
            </a:r>
          </a:p>
          <a:p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5000" y="2286001"/>
            <a:ext cx="2438400" cy="1200329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89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Command Line Interface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3400" y="2057401"/>
            <a:ext cx="1219200" cy="1200329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89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Web 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Interface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2600" y="2286000"/>
            <a:ext cx="2514600" cy="92333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89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Thrift Server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77200" y="2286001"/>
            <a:ext cx="1600200" cy="2031325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Metastore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2600" y="1447800"/>
            <a:ext cx="1219200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89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JDBC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81800" y="1447800"/>
            <a:ext cx="1219200" cy="923330"/>
          </a:xfrm>
          <a:prstGeom prst="rect">
            <a:avLst/>
          </a:prstGeom>
          <a:gradFill flip="none" rotWithShape="1">
            <a:gsLst>
              <a:gs pos="0">
                <a:srgbClr val="6600FF">
                  <a:shade val="30000"/>
                  <a:satMod val="115000"/>
                </a:srgbClr>
              </a:gs>
              <a:gs pos="50000">
                <a:srgbClr val="6600FF">
                  <a:shade val="67500"/>
                  <a:satMod val="115000"/>
                </a:srgbClr>
              </a:gs>
              <a:gs pos="100000">
                <a:srgbClr val="6600FF">
                  <a:shade val="100000"/>
                  <a:satMod val="115000"/>
                </a:srgbClr>
              </a:gs>
            </a:gsLst>
            <a:lin ang="189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ODBC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5200" y="2971801"/>
            <a:ext cx="4572000" cy="1200329"/>
          </a:xfrm>
          <a:prstGeom prst="rect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57150">
            <a:solidFill>
              <a:srgbClr val="C0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Driver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(Compiler, Optimizer, Executor)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42047" y="6290349"/>
            <a:ext cx="9690847" cy="365125"/>
          </a:xfrm>
        </p:spPr>
        <p:txBody>
          <a:bodyPr/>
          <a:lstStyle/>
          <a:p>
            <a:r>
              <a:rPr lang="en-US" sz="2400" b="1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32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3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790766" y="-129989"/>
            <a:ext cx="3694113" cy="1110939"/>
          </a:xfrm>
        </p:spPr>
        <p:txBody>
          <a:bodyPr/>
          <a:lstStyle/>
          <a:p>
            <a:pPr algn="r"/>
            <a:r>
              <a:rPr lang="en-US" dirty="0">
                <a:ea typeface="ＭＳ Ｐゴシック" panose="020B0600070205080204" pitchFamily="34" charset="-128"/>
              </a:rPr>
              <a:t>System Architecture </a:t>
            </a:r>
            <a:br>
              <a:rPr lang="en-US" dirty="0">
                <a:ea typeface="ＭＳ Ｐゴシック" panose="020B0600070205080204" pitchFamily="34" charset="-128"/>
              </a:rPr>
            </a:br>
            <a:r>
              <a:rPr lang="en-US" dirty="0">
                <a:ea typeface="ＭＳ Ｐゴシック" panose="020B0600070205080204" pitchFamily="34" charset="-128"/>
              </a:rPr>
              <a:t>and Components</a:t>
            </a:r>
          </a:p>
        </p:txBody>
      </p:sp>
      <p:sp>
        <p:nvSpPr>
          <p:cNvPr id="30723" name="Text Placeholder 21"/>
          <p:cNvSpPr>
            <a:spLocks noGrp="1"/>
          </p:cNvSpPr>
          <p:nvPr>
            <p:ph type="body" sz="half" idx="2"/>
          </p:nvPr>
        </p:nvSpPr>
        <p:spPr>
          <a:xfrm>
            <a:off x="1913965" y="4061012"/>
            <a:ext cx="8305800" cy="1927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Execution Engine</a:t>
            </a:r>
          </a:p>
          <a:p>
            <a:pPr lvl="1"/>
            <a:r>
              <a:rPr lang="en-US" sz="2000" dirty="0"/>
              <a:t>The component that executes the tasks produced by the compiler in proper dependency order. The execution engine interacts with the underlying Hadoop instance.</a:t>
            </a:r>
          </a:p>
          <a:p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13965" y="1775013"/>
            <a:ext cx="2438400" cy="1200329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89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Command Line Interface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2365" y="1546413"/>
            <a:ext cx="1219200" cy="1200329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89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Web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Interface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71565" y="1775012"/>
            <a:ext cx="2514600" cy="92333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89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Thrift Server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86165" y="1775013"/>
            <a:ext cx="1600200" cy="2031325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Metastore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71565" y="936812"/>
            <a:ext cx="1219200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89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JDBC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90765" y="936812"/>
            <a:ext cx="1219200" cy="923330"/>
          </a:xfrm>
          <a:prstGeom prst="rect">
            <a:avLst/>
          </a:prstGeom>
          <a:gradFill flip="none" rotWithShape="1">
            <a:gsLst>
              <a:gs pos="0">
                <a:srgbClr val="6600FF">
                  <a:shade val="30000"/>
                  <a:satMod val="115000"/>
                </a:srgbClr>
              </a:gs>
              <a:gs pos="50000">
                <a:srgbClr val="6600FF">
                  <a:shade val="67500"/>
                  <a:satMod val="115000"/>
                </a:srgbClr>
              </a:gs>
              <a:gs pos="100000">
                <a:srgbClr val="6600FF">
                  <a:shade val="100000"/>
                  <a:satMod val="115000"/>
                </a:srgbClr>
              </a:gs>
            </a:gsLst>
            <a:lin ang="189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ODBC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14165" y="2460813"/>
            <a:ext cx="4572000" cy="1200329"/>
          </a:xfrm>
          <a:prstGeom prst="rect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57150">
            <a:solidFill>
              <a:srgbClr val="C0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Driver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(Compiler, Optimizer, Executor)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1365" y="6356350"/>
            <a:ext cx="9525000" cy="365125"/>
          </a:xfrm>
        </p:spPr>
        <p:txBody>
          <a:bodyPr/>
          <a:lstStyle/>
          <a:p>
            <a:r>
              <a:rPr lang="en-US" sz="2400" b="1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33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9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541059" y="2653554"/>
            <a:ext cx="4572000" cy="1200329"/>
          </a:xfrm>
          <a:prstGeom prst="rect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Driver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(Compiler, Optimizer, Executor)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749" name="Title 1"/>
          <p:cNvSpPr>
            <a:spLocks noGrp="1"/>
          </p:cNvSpPr>
          <p:nvPr>
            <p:ph type="title"/>
          </p:nvPr>
        </p:nvSpPr>
        <p:spPr>
          <a:xfrm>
            <a:off x="6817660" y="-165847"/>
            <a:ext cx="3694113" cy="1054100"/>
          </a:xfrm>
        </p:spPr>
        <p:txBody>
          <a:bodyPr/>
          <a:lstStyle/>
          <a:p>
            <a:pPr algn="r"/>
            <a:r>
              <a:rPr lang="en-US">
                <a:ea typeface="ＭＳ Ｐゴシック" panose="020B0600070205080204" pitchFamily="34" charset="-128"/>
              </a:rPr>
              <a:t>System Architecture </a:t>
            </a:r>
            <a:br>
              <a:rPr lang="en-US">
                <a:ea typeface="ＭＳ Ｐゴシック" panose="020B0600070205080204" pitchFamily="34" charset="-128"/>
              </a:rPr>
            </a:br>
            <a:r>
              <a:rPr lang="en-US">
                <a:ea typeface="ＭＳ Ｐゴシック" panose="020B0600070205080204" pitchFamily="34" charset="-128"/>
              </a:rPr>
              <a:t>and Components</a:t>
            </a:r>
          </a:p>
        </p:txBody>
      </p:sp>
      <p:sp>
        <p:nvSpPr>
          <p:cNvPr id="31750" name="Text Placeholder 21"/>
          <p:cNvSpPr>
            <a:spLocks noGrp="1"/>
          </p:cNvSpPr>
          <p:nvPr>
            <p:ph type="body" sz="half" idx="2"/>
          </p:nvPr>
        </p:nvSpPr>
        <p:spPr>
          <a:xfrm>
            <a:off x="1940859" y="4025153"/>
            <a:ext cx="8305800" cy="1828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HiveServer</a:t>
            </a:r>
            <a:endParaRPr lang="en-US" sz="2800" dirty="0"/>
          </a:p>
          <a:p>
            <a:pPr lvl="1"/>
            <a:r>
              <a:rPr lang="en-US" sz="2000" dirty="0"/>
              <a:t>The component that provides  a </a:t>
            </a:r>
            <a:r>
              <a:rPr lang="en-US" sz="2000" dirty="0" smtClean="0"/>
              <a:t>thrift </a:t>
            </a:r>
            <a:r>
              <a:rPr lang="en-US" sz="2000" dirty="0"/>
              <a:t>interface and a JDBC/ODBC server and provides a way of integrating Hive with other applications.</a:t>
            </a:r>
          </a:p>
          <a:p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40859" y="1739154"/>
            <a:ext cx="2438400" cy="1200329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89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Command Line Interface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79259" y="1510554"/>
            <a:ext cx="1219200" cy="1200329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89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Web 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Interface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13059" y="1739154"/>
            <a:ext cx="1600200" cy="2031325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Metastore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98459" y="900953"/>
            <a:ext cx="1219200" cy="923330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JDBC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17659" y="900953"/>
            <a:ext cx="1219200" cy="923330"/>
          </a:xfrm>
          <a:prstGeom prst="rect">
            <a:avLst/>
          </a:prstGeom>
          <a:gradFill flip="none" rotWithShape="1">
            <a:gsLst>
              <a:gs pos="0">
                <a:srgbClr val="6600FF">
                  <a:shade val="30000"/>
                  <a:satMod val="115000"/>
                </a:srgbClr>
              </a:gs>
              <a:gs pos="50000">
                <a:srgbClr val="6600FF">
                  <a:shade val="67500"/>
                  <a:satMod val="115000"/>
                </a:srgbClr>
              </a:gs>
              <a:gs pos="100000">
                <a:srgbClr val="6600FF">
                  <a:shade val="100000"/>
                  <a:satMod val="115000"/>
                </a:srgbClr>
              </a:gs>
            </a:gsLst>
            <a:lin ang="189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ODBC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8459" y="1739153"/>
            <a:ext cx="2514600" cy="92333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8900000" scaled="1"/>
            <a:tileRect/>
          </a:gradFill>
          <a:ln w="76200">
            <a:solidFill>
              <a:srgbClr val="C0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Thrift Server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01706" y="6356350"/>
            <a:ext cx="9511553" cy="365125"/>
          </a:xfrm>
        </p:spPr>
        <p:txBody>
          <a:bodyPr/>
          <a:lstStyle/>
          <a:p>
            <a:r>
              <a:rPr lang="en-US" sz="2400" b="1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34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1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558989" y="2469777"/>
            <a:ext cx="4572000" cy="1200329"/>
          </a:xfrm>
          <a:prstGeom prst="rect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Driver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(Compiler, Optimizer, Executor)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773" name="Title 1"/>
          <p:cNvSpPr>
            <a:spLocks noGrp="1"/>
          </p:cNvSpPr>
          <p:nvPr>
            <p:ph type="title"/>
          </p:nvPr>
        </p:nvSpPr>
        <p:spPr>
          <a:xfrm>
            <a:off x="6835590" y="-121024"/>
            <a:ext cx="3694113" cy="1054100"/>
          </a:xfrm>
        </p:spPr>
        <p:txBody>
          <a:bodyPr/>
          <a:lstStyle/>
          <a:p>
            <a:pPr algn="r"/>
            <a:r>
              <a:rPr lang="en-US">
                <a:ea typeface="ＭＳ Ｐゴシック" panose="020B0600070205080204" pitchFamily="34" charset="-128"/>
              </a:rPr>
              <a:t>System Architecture </a:t>
            </a:r>
            <a:br>
              <a:rPr lang="en-US">
                <a:ea typeface="ＭＳ Ｐゴシック" panose="020B0600070205080204" pitchFamily="34" charset="-128"/>
              </a:rPr>
            </a:br>
            <a:r>
              <a:rPr lang="en-US">
                <a:ea typeface="ＭＳ Ｐゴシック" panose="020B0600070205080204" pitchFamily="34" charset="-128"/>
              </a:rPr>
              <a:t>and Components</a:t>
            </a:r>
          </a:p>
        </p:txBody>
      </p:sp>
      <p:sp>
        <p:nvSpPr>
          <p:cNvPr id="32774" name="Text Placeholder 21"/>
          <p:cNvSpPr>
            <a:spLocks noGrp="1"/>
          </p:cNvSpPr>
          <p:nvPr>
            <p:ph type="body" sz="half" idx="2"/>
          </p:nvPr>
        </p:nvSpPr>
        <p:spPr>
          <a:xfrm>
            <a:off x="1958789" y="4069976"/>
            <a:ext cx="8305800" cy="1828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Client Components</a:t>
            </a:r>
          </a:p>
          <a:p>
            <a:pPr lvl="1"/>
            <a:r>
              <a:rPr lang="en-US" sz="2000" dirty="0"/>
              <a:t>Client component like Command Line Interface(CLI), the web UI and JDBC/ODBC driver.</a:t>
            </a:r>
          </a:p>
          <a:p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58789" y="1783977"/>
            <a:ext cx="2438400" cy="1200329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8900000" scaled="1"/>
            <a:tileRect/>
          </a:gradFill>
          <a:ln w="57150">
            <a:solidFill>
              <a:srgbClr val="C0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Command Line Interface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189" y="1555377"/>
            <a:ext cx="1219200" cy="1200329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8900000" scaled="1"/>
            <a:tileRect/>
          </a:gradFill>
          <a:ln w="57150">
            <a:solidFill>
              <a:srgbClr val="C0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Web 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Interface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6389" y="1783976"/>
            <a:ext cx="2514600" cy="92333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89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Thrift Server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30989" y="1783977"/>
            <a:ext cx="1600200" cy="2031325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Metastore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6389" y="945776"/>
            <a:ext cx="1219200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8900000" scaled="1"/>
            <a:tileRect/>
          </a:gradFill>
          <a:ln w="57150">
            <a:solidFill>
              <a:srgbClr val="C0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JDBC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5589" y="945776"/>
            <a:ext cx="1219200" cy="923330"/>
          </a:xfrm>
          <a:prstGeom prst="rect">
            <a:avLst/>
          </a:prstGeom>
          <a:gradFill flip="none" rotWithShape="1">
            <a:gsLst>
              <a:gs pos="0">
                <a:srgbClr val="6600FF">
                  <a:shade val="30000"/>
                  <a:satMod val="115000"/>
                </a:srgbClr>
              </a:gs>
              <a:gs pos="50000">
                <a:srgbClr val="6600FF">
                  <a:shade val="67500"/>
                  <a:satMod val="115000"/>
                </a:srgbClr>
              </a:gs>
              <a:gs pos="100000">
                <a:srgbClr val="6600FF">
                  <a:shade val="100000"/>
                  <a:satMod val="115000"/>
                </a:srgbClr>
              </a:gs>
            </a:gsLst>
            <a:lin ang="18900000" scaled="1"/>
            <a:tileRect/>
          </a:gradFill>
          <a:ln w="57150">
            <a:solidFill>
              <a:srgbClr val="C0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ODBC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825318" cy="365125"/>
          </a:xfrm>
        </p:spPr>
        <p:txBody>
          <a:bodyPr/>
          <a:lstStyle/>
          <a:p>
            <a:r>
              <a:rPr lang="en-US" sz="2400" b="1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35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2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The Process: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HiveQL statement is submitted via the CLI, the Web UI or an external client using thrift, odbc or jdbc interfaces.</a:t>
            </a:r>
          </a:p>
          <a:p>
            <a:r>
              <a:rPr lang="en-US" sz="2000" dirty="0"/>
              <a:t>The driver first passes the query to the complier.</a:t>
            </a:r>
          </a:p>
          <a:p>
            <a:r>
              <a:rPr lang="en-US" sz="2000" dirty="0"/>
              <a:t>The complier generates a logical plan which is optimized through a simple rule based optimizer.</a:t>
            </a:r>
          </a:p>
          <a:p>
            <a:r>
              <a:rPr lang="en-US" sz="2000" dirty="0"/>
              <a:t>The optimized plan is in the form of map-reduce tasks and hdfs tasks.</a:t>
            </a:r>
          </a:p>
          <a:p>
            <a:r>
              <a:rPr lang="en-US" sz="2000" dirty="0"/>
              <a:t>The  execution engine executes these tasks in the order of their dependencies, using Hadoop.</a:t>
            </a:r>
          </a:p>
          <a:p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F9B44-D375-40C0-93C8-9BB8E7DE5C5B}" type="slidenum">
              <a:rPr lang="en-US" b="1" smtClean="0">
                <a:solidFill>
                  <a:schemeClr val="bg1"/>
                </a:solidFill>
              </a:rPr>
              <a:pPr/>
              <a:t>36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2046" y="6309102"/>
            <a:ext cx="9610165" cy="365125"/>
          </a:xfrm>
        </p:spPr>
        <p:txBody>
          <a:bodyPr/>
          <a:lstStyle/>
          <a:p>
            <a:r>
              <a:rPr lang="en-US" sz="2400" b="1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59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MetaStore: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It acts as system Catalog for Hive.</a:t>
            </a:r>
          </a:p>
          <a:p>
            <a:r>
              <a:rPr lang="en-US" sz="2000" dirty="0" smtClean="0"/>
              <a:t>As the information stored in metastore has to be served fast to the complier, this information is stored in traditional RDMS.</a:t>
            </a:r>
          </a:p>
          <a:p>
            <a:r>
              <a:rPr lang="en-US" sz="2000" dirty="0" smtClean="0"/>
              <a:t>It uses ORM layer called DataNucleus to convert object representations into a relational schema and vice versa, which allows to plugin many different RDMS technologies.</a:t>
            </a:r>
          </a:p>
          <a:p>
            <a:r>
              <a:rPr lang="en-US" sz="2000" dirty="0" smtClean="0"/>
              <a:t>Without System Catalog it is not possible to impose a structure on </a:t>
            </a:r>
            <a:r>
              <a:rPr lang="en-US" sz="2000" dirty="0" err="1" smtClean="0"/>
              <a:t>hadoop</a:t>
            </a:r>
            <a:r>
              <a:rPr lang="en-US" sz="2000" dirty="0" smtClean="0"/>
              <a:t> files, hence it is important to back up metastore regularly.</a:t>
            </a:r>
          </a:p>
          <a:p>
            <a:r>
              <a:rPr lang="en-US" sz="2000" dirty="0" smtClean="0"/>
              <a:t>Ideally, a replicated server should be deployed which will be able to scale number of queries submitted by users and also should be available for many production environment needs.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681" y="6308727"/>
            <a:ext cx="9762565" cy="365125"/>
          </a:xfrm>
        </p:spPr>
        <p:txBody>
          <a:bodyPr/>
          <a:lstStyle/>
          <a:p>
            <a:r>
              <a:rPr lang="en-US" sz="2400" b="1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37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26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MetaStore: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Any metadata that is needed by mapper or reducer is passed through xml plan files that are generated by compiler.</a:t>
            </a:r>
          </a:p>
          <a:p>
            <a:r>
              <a:rPr lang="en-US" sz="2000" dirty="0" smtClean="0"/>
              <a:t>The ORM logic in the Metastore can be deployed in client libraries such that it runs on client side and issues direct calls to an RDMS.</a:t>
            </a:r>
          </a:p>
          <a:p>
            <a:r>
              <a:rPr lang="en-US" sz="2000" dirty="0" smtClean="0"/>
              <a:t>This deployment is ideal only if the clients are CLI or the Web UI.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7576" y="6308727"/>
            <a:ext cx="9502588" cy="365125"/>
          </a:xfrm>
        </p:spPr>
        <p:txBody>
          <a:bodyPr/>
          <a:lstStyle/>
          <a:p>
            <a:r>
              <a:rPr lang="en-US" sz="2400" b="1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38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795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Query Compiler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757" y="1600201"/>
            <a:ext cx="987777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Hive Compiler processes Hive QL statements in the following  steps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1.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PARSE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Hive uses  Antlr to generate Abstract Syntax tree for Query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2.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Type Checking and Semantic Analysis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Compiler fetches information and logical plan is created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Checks type compatibilities and identifies errors at run time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Compiler converts nested queries to parent child relationships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3.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OPTIMIZATION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The operator DAG is passed as an input from one transformation to other 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Any one can change compiler or add new optimization logic 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</a:t>
            </a:r>
          </a:p>
          <a:p>
            <a:pPr marL="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520" y="6257109"/>
            <a:ext cx="8819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</a:rPr>
              <a:t>CS 5540 –  Hive : A Peta byte Scale Data Warehouse Using Hadoop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39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 5540 –  Hive : A Petabyte Scale Data Warehouse Using Hadoop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5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table student with a complex schema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Dot(.) operator – used to access fields within in </a:t>
            </a:r>
            <a:r>
              <a:rPr lang="en-US" dirty="0" err="1" smtClean="0"/>
              <a:t>structs</a:t>
            </a:r>
            <a:endParaRPr lang="en-US" dirty="0" smtClean="0"/>
          </a:p>
          <a:p>
            <a:r>
              <a:rPr lang="en-US" dirty="0" smtClean="0"/>
              <a:t>[ ] operator – used to access maps and arrays.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56" y="2126224"/>
            <a:ext cx="11050685" cy="13862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1" smtClean="0">
                <a:solidFill>
                  <a:schemeClr val="bg1"/>
                </a:solidFill>
              </a:rPr>
              <a:pPr/>
              <a:t>4</a:t>
            </a:fld>
            <a:endParaRPr lang="en" b="1" dirty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570656" y="6271500"/>
            <a:ext cx="994975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8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838201"/>
            <a:ext cx="6705600" cy="498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36800" y="339302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Flowchart for </a:t>
            </a:r>
            <a:r>
              <a:rPr lang="en-US" b="1" dirty="0"/>
              <a:t>typical transformation during </a:t>
            </a:r>
            <a:r>
              <a:rPr lang="en-US" b="1" dirty="0" smtClean="0"/>
              <a:t> optimization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1074" y="6257109"/>
            <a:ext cx="8791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   CS 5540 –  Hive : A Peta 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6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Transformations done in Hive during Optimization stage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Column Pruning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Predicate pushdown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Partition pruning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Map side Joins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SELECT /*+ MAPJOIN(t2) */ t1.c1, t2.c1</a:t>
            </a:r>
          </a:p>
          <a:p>
            <a:pPr marL="0" indent="0"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      FROM 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t1 JOIN t2 ON(t1.c2 = t2.c2);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Join Reordering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886" y="6152606"/>
            <a:ext cx="9392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     CS 5540 –  Hive : A Peta byte Scale Data Warehouse Using Hadoop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41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 5540 –  Hive : A Petabyte Scale Data Warehouse Using Hadoop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88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2757" y="1397726"/>
            <a:ext cx="9877777" cy="492687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SELECT * FROM students;</a:t>
            </a:r>
            <a:br>
              <a:rPr lang="en-US" dirty="0"/>
            </a:br>
            <a:r>
              <a:rPr lang="en-US" dirty="0"/>
              <a:t>Steve	</a:t>
            </a:r>
            <a:r>
              <a:rPr lang="en-US" dirty="0" smtClean="0"/>
              <a:t>2.8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Raman	3.2</a:t>
            </a:r>
            <a:br>
              <a:rPr lang="en-US" dirty="0"/>
            </a:br>
            <a:r>
              <a:rPr lang="en-US" dirty="0"/>
              <a:t>Mary	</a:t>
            </a:r>
            <a:r>
              <a:rPr lang="en-US" dirty="0" smtClean="0"/>
              <a:t>3.9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/>
              <a:t>* FROM grades;</a:t>
            </a:r>
            <a:br>
              <a:rPr lang="en-US" dirty="0"/>
            </a:br>
            <a:r>
              <a:rPr lang="en-US" dirty="0"/>
              <a:t>2.8		B</a:t>
            </a:r>
            <a:br>
              <a:rPr lang="en-US" dirty="0"/>
            </a:br>
            <a:r>
              <a:rPr lang="en-US" dirty="0"/>
              <a:t> 3.2		B+</a:t>
            </a:r>
            <a:br>
              <a:rPr lang="en-US" dirty="0"/>
            </a:br>
            <a:r>
              <a:rPr lang="en-US" dirty="0"/>
              <a:t>3.9		A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/>
              <a:t>students.*, grades.*</a:t>
            </a:r>
            <a:br>
              <a:rPr lang="en-US" dirty="0"/>
            </a:br>
            <a:r>
              <a:rPr lang="en-US" dirty="0"/>
              <a:t>FROM students JOIN grades ON</a:t>
            </a:r>
            <a:br>
              <a:rPr lang="en-US" dirty="0"/>
            </a:br>
            <a:r>
              <a:rPr lang="en-US" dirty="0"/>
              <a:t>(students.grade = grades.grade)</a:t>
            </a:r>
            <a:br>
              <a:rPr lang="en-US" dirty="0"/>
            </a:br>
            <a:r>
              <a:rPr lang="en-US" dirty="0"/>
              <a:t>Steve	</a:t>
            </a:r>
            <a:r>
              <a:rPr lang="en-US" dirty="0" smtClean="0"/>
              <a:t>2.8</a:t>
            </a:r>
            <a:r>
              <a:rPr lang="en-US" dirty="0"/>
              <a:t>	</a:t>
            </a:r>
            <a:r>
              <a:rPr lang="en-US" dirty="0" smtClean="0"/>
              <a:t>   2.8</a:t>
            </a:r>
            <a:r>
              <a:rPr lang="en-US" dirty="0"/>
              <a:t>	B</a:t>
            </a:r>
            <a:br>
              <a:rPr lang="en-US" dirty="0"/>
            </a:br>
            <a:r>
              <a:rPr lang="en-US" dirty="0"/>
              <a:t>Raman	3.2	</a:t>
            </a:r>
            <a:r>
              <a:rPr lang="en-US" dirty="0" smtClean="0"/>
              <a:t>   3.2</a:t>
            </a:r>
            <a:r>
              <a:rPr lang="en-US" dirty="0"/>
              <a:t>	B+</a:t>
            </a:r>
            <a:br>
              <a:rPr lang="en-US" dirty="0"/>
            </a:br>
            <a:r>
              <a:rPr lang="en-US" dirty="0"/>
              <a:t>Mary	 </a:t>
            </a:r>
            <a:r>
              <a:rPr lang="en-US" dirty="0" smtClean="0"/>
              <a:t>3.9</a:t>
            </a:r>
            <a:r>
              <a:rPr lang="en-US" dirty="0"/>
              <a:t> </a:t>
            </a:r>
            <a:r>
              <a:rPr lang="en-US" dirty="0" smtClean="0"/>
              <a:t>  3.9</a:t>
            </a:r>
            <a:r>
              <a:rPr lang="en-US" dirty="0"/>
              <a:t>	A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" y="6152606"/>
            <a:ext cx="947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      CS 5540 –  Hive : A Peta byte Scale Data Warehouse Using Hadoop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42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 5540 –  Hive : A Petabyte Scale Data Warehouse Using Hadoop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3599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r>
              <a:rPr lang="en-US" sz="2400" b="1" dirty="0" smtClean="0"/>
              <a:t>Additional Hints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757" y="1600201"/>
            <a:ext cx="10114844" cy="5029199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Repartioning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of data to handle skews in GROUP BY processing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Map/Reduce stages for Aggregation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Better Performance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Parameter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set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hive.groupby.skewindata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=true;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   SELECT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t1.c1, sum(t1.c2)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             FROM t1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            GROUP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c1;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Hash Based Partial aggregations in Mappers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hive.map.aggr.hash.percentmemory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</a:t>
            </a: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257" y="6113417"/>
            <a:ext cx="924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      CS 5540 –  Hive : A Peta byte Scale Data Warehouse Using Hadoop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43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 5540 –  Hive : A Petabyte Scale Data Warehouse Using Hadoop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26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2757" y="1567543"/>
            <a:ext cx="9877777" cy="45197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2600" b="1" dirty="0" smtClean="0"/>
              <a:t>EXAMPLE</a:t>
            </a:r>
          </a:p>
          <a:p>
            <a:pPr>
              <a:buNone/>
            </a:pPr>
            <a:r>
              <a:rPr lang="en-US" sz="2600" dirty="0" smtClean="0"/>
              <a:t>SELECT C.NAME, C.SUM(SALARY) FROM C GROUP BY NAME;                                            </a:t>
            </a:r>
            <a:r>
              <a:rPr lang="en-US" sz="2600" b="1" dirty="0" smtClean="0"/>
              <a:t>OUTPUT</a:t>
            </a:r>
          </a:p>
          <a:p>
            <a:pPr>
              <a:buNone/>
            </a:pPr>
            <a:r>
              <a:rPr lang="en-US" sz="2600" dirty="0" smtClean="0"/>
              <a:t>NAME        SALARY                   NAME     SUM(SALARY) </a:t>
            </a:r>
          </a:p>
          <a:p>
            <a:pPr>
              <a:buNone/>
            </a:pPr>
            <a:r>
              <a:rPr lang="en-US" sz="2600" dirty="0" smtClean="0"/>
              <a:t>    X                 200                             X                 600</a:t>
            </a:r>
          </a:p>
          <a:p>
            <a:pPr>
              <a:buNone/>
            </a:pPr>
            <a:r>
              <a:rPr lang="en-US" sz="2600" dirty="0" smtClean="0"/>
              <a:t>    Y                 300                             Y                 400</a:t>
            </a:r>
          </a:p>
          <a:p>
            <a:pPr>
              <a:buNone/>
            </a:pPr>
            <a:r>
              <a:rPr lang="en-US" sz="2600" dirty="0" smtClean="0"/>
              <a:t>    X                 400</a:t>
            </a:r>
          </a:p>
          <a:p>
            <a:pPr>
              <a:buNone/>
            </a:pPr>
            <a:r>
              <a:rPr lang="en-US" sz="2600" dirty="0" smtClean="0"/>
              <a:t>     Y                100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3509" y="6165669"/>
            <a:ext cx="9392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    CS 5540 –  Hive : A Peta byte Scale Data Warehouse Using Hadoop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44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 5540 –  Hive : A Petabyte Scale Data Warehouse Using Hadoop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6822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769600" cy="8683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Single </a:t>
            </a:r>
            <a:r>
              <a:rPr lang="en-US" sz="2800" b="1" dirty="0"/>
              <a:t>join followed by two </a:t>
            </a:r>
            <a:r>
              <a:rPr lang="en-US" sz="2800" b="1" dirty="0" smtClean="0"/>
              <a:t>different aggregations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757" y="1752601"/>
            <a:ext cx="9877777" cy="4373563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FROM (SELECT a.status, b.school, b.gender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FROM </a:t>
            </a:r>
            <a:r>
              <a:rPr lang="en-US" dirty="0">
                <a:latin typeface="Arial" pitchFamily="34" charset="0"/>
                <a:cs typeface="Arial" pitchFamily="34" charset="0"/>
              </a:rPr>
              <a:t>status_updates a JOIN profiles b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ON </a:t>
            </a:r>
            <a:r>
              <a:rPr lang="en-US" dirty="0">
                <a:latin typeface="Arial" pitchFamily="34" charset="0"/>
                <a:cs typeface="Arial" pitchFamily="34" charset="0"/>
              </a:rPr>
              <a:t>(a.userid = b.userid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AND </a:t>
            </a:r>
            <a:r>
              <a:rPr lang="en-US" dirty="0">
                <a:latin typeface="Arial" pitchFamily="34" charset="0"/>
                <a:cs typeface="Arial" pitchFamily="34" charset="0"/>
              </a:rPr>
              <a:t>a.ds='2009-03-20' )) subq1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INSERT OVERWRITE TABLE gender_summary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PARTITION(ds</a:t>
            </a:r>
            <a:r>
              <a:rPr lang="en-US" dirty="0">
                <a:latin typeface="Arial" pitchFamily="34" charset="0"/>
                <a:cs typeface="Arial" pitchFamily="34" charset="0"/>
              </a:rPr>
              <a:t>='2009-03-20')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SELECT </a:t>
            </a:r>
            <a:r>
              <a:rPr lang="en-US" dirty="0">
                <a:latin typeface="Arial" pitchFamily="34" charset="0"/>
                <a:cs typeface="Arial" pitchFamily="34" charset="0"/>
              </a:rPr>
              <a:t>subq1.gender, COUNT(1)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GROUP </a:t>
            </a:r>
            <a:r>
              <a:rPr lang="en-US" dirty="0">
                <a:latin typeface="Arial" pitchFamily="34" charset="0"/>
                <a:cs typeface="Arial" pitchFamily="34" charset="0"/>
              </a:rPr>
              <a:t>BY subq1.gender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INSERT OVERWRITE TABLE school_summary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PARTITION(ds</a:t>
            </a:r>
            <a:r>
              <a:rPr lang="en-US" dirty="0">
                <a:latin typeface="Arial" pitchFamily="34" charset="0"/>
                <a:cs typeface="Arial" pitchFamily="34" charset="0"/>
              </a:rPr>
              <a:t>='2009-03-20')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SELECT </a:t>
            </a:r>
            <a:r>
              <a:rPr lang="en-US" dirty="0">
                <a:latin typeface="Arial" pitchFamily="34" charset="0"/>
                <a:cs typeface="Arial" pitchFamily="34" charset="0"/>
              </a:rPr>
              <a:t>subq1.school, COUNT(1)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GROUP </a:t>
            </a:r>
            <a:r>
              <a:rPr lang="en-US" dirty="0">
                <a:latin typeface="Arial" pitchFamily="34" charset="0"/>
                <a:cs typeface="Arial" pitchFamily="34" charset="0"/>
              </a:rPr>
              <a:t>BY subq1.school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2777" y="6270171"/>
            <a:ext cx="932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CS 5540 –  Hive : A Peta byte Scale Data Warehouse Using Hadoop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0975" y="6318440"/>
            <a:ext cx="2844800" cy="365125"/>
          </a:xfrm>
        </p:spPr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45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 5540 –  Hive : A Petabyte Scale Data Warehouse Using Hadoop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6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685801"/>
            <a:ext cx="9733279" cy="5008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22402" y="152400"/>
            <a:ext cx="9347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Query plan for multi-table insert query with 3 map/reduce jobs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949" y="617873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4949" y="6282340"/>
            <a:ext cx="9588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        CS 5540 –  Hive : A Peta byte Scale Data Warehouse Using Hadoop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 5540 –  Hive : A Petabyte Scale Data Warehouse Using Hadoop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46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68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9309" y="6290378"/>
            <a:ext cx="10307782" cy="365125"/>
          </a:xfrm>
        </p:spPr>
        <p:txBody>
          <a:bodyPr/>
          <a:lstStyle/>
          <a:p>
            <a:r>
              <a:rPr lang="en-US" sz="2400" b="1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923" y="1071673"/>
            <a:ext cx="3287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  <a:cs typeface="+mj-cs"/>
              </a:rPr>
              <a:t>Execution Engine: 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47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7923" y="2252823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Tasks are executed in the order of dependencies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map/reduce task serializes its part of plan into a plan.xml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ExecMapper</a:t>
            </a:r>
            <a:r>
              <a:rPr lang="en-US" dirty="0"/>
              <a:t> and </a:t>
            </a:r>
            <a:r>
              <a:rPr lang="en-US" dirty="0" err="1"/>
              <a:t>ExecReducers</a:t>
            </a:r>
            <a:r>
              <a:rPr lang="en-US" dirty="0"/>
              <a:t> </a:t>
            </a:r>
            <a:r>
              <a:rPr lang="en-US" dirty="0" err="1" smtClean="0"/>
              <a:t>deserializes</a:t>
            </a:r>
            <a:r>
              <a:rPr lang="en-US" dirty="0" smtClean="0"/>
              <a:t> </a:t>
            </a:r>
            <a:r>
              <a:rPr lang="en-US" dirty="0"/>
              <a:t>the xml and executes the relevant </a:t>
            </a:r>
            <a:r>
              <a:rPr lang="en-US" dirty="0" smtClean="0"/>
              <a:t>part.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Final results are stored in a temporary location, final data is moved to desired location in case of DML’s.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632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2428" y="6287371"/>
            <a:ext cx="10185148" cy="365125"/>
          </a:xfrm>
        </p:spPr>
        <p:txBody>
          <a:bodyPr/>
          <a:lstStyle/>
          <a:p>
            <a:r>
              <a:rPr lang="en-US" sz="2400" b="1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48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113" y="475225"/>
            <a:ext cx="4281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Hive Usage in Facebook 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1129" y="1522962"/>
            <a:ext cx="9280477" cy="356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On </a:t>
            </a:r>
            <a:r>
              <a:rPr lang="en-US" dirty="0"/>
              <a:t>any day more than 7500 jobs are submitted to cluster and more than 75TB of compressed data is </a:t>
            </a:r>
            <a:r>
              <a:rPr lang="en-US" dirty="0" smtClean="0"/>
              <a:t>processed.</a:t>
            </a:r>
          </a:p>
          <a:p>
            <a:pPr marL="342900" lvl="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Facebook </a:t>
            </a:r>
            <a:r>
              <a:rPr lang="en-US" dirty="0"/>
              <a:t>currently has 700TB (2.1PB after 3 way replication) of data on </a:t>
            </a:r>
            <a:r>
              <a:rPr lang="en-US" dirty="0" smtClean="0"/>
              <a:t>Hadoop.</a:t>
            </a:r>
          </a:p>
          <a:p>
            <a:pPr marL="342900" lvl="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More </a:t>
            </a:r>
            <a:r>
              <a:rPr lang="en-US" dirty="0"/>
              <a:t>than half workload is on adhoc queries rest is for reporting </a:t>
            </a:r>
            <a:r>
              <a:rPr lang="en-US" dirty="0" smtClean="0"/>
              <a:t>dashboards.</a:t>
            </a:r>
          </a:p>
          <a:p>
            <a:pPr marL="342900" lvl="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Sharing </a:t>
            </a:r>
            <a:r>
              <a:rPr lang="en-US" dirty="0"/>
              <a:t>of same resources by adhoc users and reporting users presents operational </a:t>
            </a:r>
            <a:r>
              <a:rPr lang="en-US" dirty="0" smtClean="0"/>
              <a:t>challenges.</a:t>
            </a:r>
          </a:p>
          <a:p>
            <a:pPr marL="342900" lvl="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maintains separate clusters for adhoc queries and reporting queries.</a:t>
            </a:r>
          </a:p>
          <a:p>
            <a:pPr marL="342900" lvl="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6870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8547" y="6282461"/>
            <a:ext cx="9938326" cy="365125"/>
          </a:xfrm>
        </p:spPr>
        <p:txBody>
          <a:bodyPr/>
          <a:lstStyle/>
          <a:p>
            <a:r>
              <a:rPr lang="en-US" sz="2400" b="1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49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803" y="985306"/>
            <a:ext cx="1915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Related Work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0459" y="2232384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 - </a:t>
            </a:r>
            <a:r>
              <a:rPr lang="en-US" dirty="0" smtClean="0"/>
              <a:t>Structured </a:t>
            </a:r>
            <a:r>
              <a:rPr lang="en-US" dirty="0"/>
              <a:t>Computations Optimized for Parallel </a:t>
            </a:r>
            <a:r>
              <a:rPr lang="en-US" dirty="0" smtClean="0"/>
              <a:t>Execution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like language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Parallel execution on large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Pig – allows users to write declarative scripts o process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Difference: Hive provides a system catalog that contains metadata about tables within the system.</a:t>
            </a:r>
          </a:p>
        </p:txBody>
      </p:sp>
    </p:spTree>
    <p:extLst>
      <p:ext uri="{BB962C8B-B14F-4D97-AF65-F5344CB8AC3E}">
        <p14:creationId xmlns:p14="http://schemas.microsoft.com/office/powerpoint/2010/main" val="112941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1" y="95427"/>
            <a:ext cx="11360799" cy="763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(cont..)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97" y="859026"/>
            <a:ext cx="11486112" cy="481749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1" smtClean="0">
                <a:solidFill>
                  <a:schemeClr val="bg1"/>
                </a:solidFill>
              </a:rPr>
              <a:pPr/>
              <a:t>5</a:t>
            </a:fld>
            <a:endParaRPr lang="en" b="1" dirty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542097" y="6297458"/>
            <a:ext cx="994975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-218655" y="6266152"/>
            <a:ext cx="10701927" cy="365125"/>
          </a:xfrm>
        </p:spPr>
        <p:txBody>
          <a:bodyPr/>
          <a:lstStyle/>
          <a:p>
            <a:r>
              <a:rPr lang="en-US" sz="2400" b="1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50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331" y="687839"/>
            <a:ext cx="3950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Conclusions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 Future Work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3582" y="1569492"/>
            <a:ext cx="8666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Working towards making </a:t>
            </a:r>
            <a:r>
              <a:rPr lang="en-US" dirty="0" err="1" smtClean="0"/>
              <a:t>HiveQL</a:t>
            </a:r>
            <a:r>
              <a:rPr lang="en-US" dirty="0" smtClean="0"/>
              <a:t> subsume SQL syntax.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a cost based optimizer and adaptive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Exploring columnar storage and more intelligent data placement  to improve scan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Enhancement of JDBC and ODBC drivers for Hive integration with BI tools which only work with traditional relational warehouses.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 query optimization techniques and performing generic n-way joins in single map-reduce job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2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Serialization/Deserialization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Serialization – Turns data into a stream of bytes</a:t>
            </a:r>
          </a:p>
          <a:p>
            <a:r>
              <a:rPr lang="en-US" dirty="0" smtClean="0"/>
              <a:t>Deserialization – Turns a stream of bytes back into copy of the original copy</a:t>
            </a:r>
          </a:p>
          <a:p>
            <a:r>
              <a:rPr lang="en-US" dirty="0" smtClean="0"/>
              <a:t>Hive provides build-in serialization format</a:t>
            </a:r>
          </a:p>
          <a:p>
            <a:r>
              <a:rPr lang="en-US" dirty="0" smtClean="0"/>
              <a:t>Can add new data formats by defining custom serialize and de-serialize methods.</a:t>
            </a:r>
          </a:p>
          <a:p>
            <a:r>
              <a:rPr lang="en-US" dirty="0" err="1" smtClean="0"/>
              <a:t>SerDe</a:t>
            </a:r>
            <a:r>
              <a:rPr lang="en-US" dirty="0" smtClean="0"/>
              <a:t> java interface in Hive – designed to read data separated by different delimiter characters</a:t>
            </a:r>
          </a:p>
          <a:p>
            <a:r>
              <a:rPr lang="en-US" dirty="0" err="1" smtClean="0"/>
              <a:t>SerDe</a:t>
            </a:r>
            <a:r>
              <a:rPr lang="en-US" sz="2400" dirty="0" err="1" smtClean="0"/>
              <a:t>s</a:t>
            </a:r>
            <a:r>
              <a:rPr lang="en-US" dirty="0" smtClean="0"/>
              <a:t> are located in jar files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1" smtClean="0">
                <a:solidFill>
                  <a:schemeClr val="bg1"/>
                </a:solidFill>
              </a:rPr>
              <a:pPr/>
              <a:t>6</a:t>
            </a:fld>
            <a:endParaRPr lang="en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06994" y="6271500"/>
            <a:ext cx="994975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5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Serialization/Deserialization (cont..)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Following statement adds a jar containing </a:t>
            </a:r>
            <a:r>
              <a:rPr lang="en-US" dirty="0" err="1" smtClean="0"/>
              <a:t>SerDe</a:t>
            </a:r>
            <a:r>
              <a:rPr lang="en-US" dirty="0" smtClean="0"/>
              <a:t> and </a:t>
            </a:r>
            <a:r>
              <a:rPr lang="en-US" dirty="0" err="1" smtClean="0"/>
              <a:t>ObjectInspector</a:t>
            </a:r>
            <a:r>
              <a:rPr lang="en-US" dirty="0" smtClean="0"/>
              <a:t> interfaces to create table with custom </a:t>
            </a:r>
            <a:r>
              <a:rPr lang="en-US" dirty="0" err="1" smtClean="0"/>
              <a:t>serde</a:t>
            </a:r>
            <a:endParaRPr lang="en-US" dirty="0" smtClean="0"/>
          </a:p>
          <a:p>
            <a:pPr lvl="1"/>
            <a:r>
              <a:rPr lang="en-US" dirty="0" smtClean="0"/>
              <a:t>Example</a:t>
            </a:r>
          </a:p>
          <a:p>
            <a:pPr marL="914400" lvl="2" indent="0">
              <a:buNone/>
            </a:pPr>
            <a:r>
              <a:rPr lang="en-US" dirty="0" smtClean="0"/>
              <a:t>Add jar /jars/myFormat.jar</a:t>
            </a:r>
          </a:p>
          <a:p>
            <a:pPr marL="914400" lvl="2" indent="0">
              <a:buNone/>
            </a:pPr>
            <a:r>
              <a:rPr lang="en-US" dirty="0" smtClean="0"/>
              <a:t>CREATE TABLE t1</a:t>
            </a:r>
          </a:p>
          <a:p>
            <a:pPr marL="914400" lvl="2" indent="0">
              <a:buNone/>
            </a:pPr>
            <a:r>
              <a:rPr lang="en-US" dirty="0" smtClean="0"/>
              <a:t>ROW FORMAT SERDE ‘</a:t>
            </a:r>
            <a:r>
              <a:rPr lang="en-US" dirty="0" err="1" smtClean="0"/>
              <a:t>com.myFormat.MySerDe</a:t>
            </a:r>
            <a:r>
              <a:rPr lang="en-US" dirty="0" smtClean="0"/>
              <a:t>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1" smtClean="0">
                <a:solidFill>
                  <a:schemeClr val="bg1"/>
                </a:solidFill>
              </a:rPr>
              <a:pPr/>
              <a:t>7</a:t>
            </a:fld>
            <a:endParaRPr lang="en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415601" y="6271500"/>
            <a:ext cx="994975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08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HiveQL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HQL is a subset of SQL and extensions used in big data environment</a:t>
            </a:r>
          </a:p>
          <a:p>
            <a:r>
              <a:rPr lang="en-US" dirty="0" smtClean="0"/>
              <a:t>HQL Supports SQL features such as from clause, sub queries, joins, all arithmetic functions for primitive and complex type of data format.</a:t>
            </a:r>
          </a:p>
          <a:p>
            <a:r>
              <a:rPr lang="en-US" dirty="0" smtClean="0"/>
              <a:t>Some metadata functions like show, describe are available.</a:t>
            </a:r>
          </a:p>
          <a:p>
            <a:r>
              <a:rPr lang="en-US" dirty="0" smtClean="0"/>
              <a:t>HQL table data are immutable. </a:t>
            </a:r>
          </a:p>
          <a:p>
            <a:r>
              <a:rPr lang="en-US" dirty="0" smtClean="0"/>
              <a:t>Partitions in a Hive table can help optimize performance of queries.</a:t>
            </a:r>
          </a:p>
          <a:p>
            <a:endParaRPr lang="en-US" sz="2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9587" y="6300492"/>
            <a:ext cx="9913545" cy="365125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8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00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Hive does not support inserting into, deleting and updating data into an existing table.</a:t>
            </a:r>
          </a:p>
          <a:p>
            <a:r>
              <a:rPr lang="en-US" dirty="0" smtClean="0"/>
              <a:t>We use OVERWRITE</a:t>
            </a:r>
          </a:p>
          <a:p>
            <a:pPr lvl="2"/>
            <a:r>
              <a:rPr lang="en-US" dirty="0" smtClean="0"/>
              <a:t>INSERT OVERWRITE TABLE t1;</a:t>
            </a:r>
          </a:p>
          <a:p>
            <a:endParaRPr lang="en-US" dirty="0"/>
          </a:p>
          <a:p>
            <a:r>
              <a:rPr lang="en-US" dirty="0" smtClean="0"/>
              <a:t>Joins support only equality predicate and should be specified as ANSI join syntax</a:t>
            </a:r>
          </a:p>
          <a:p>
            <a:pPr lvl="2"/>
            <a:r>
              <a:rPr lang="en-US" dirty="0" smtClean="0"/>
              <a:t>SELECT t1.a1 as c1, t2.b1 as c2</a:t>
            </a:r>
          </a:p>
          <a:p>
            <a:pPr lvl="2"/>
            <a:r>
              <a:rPr lang="en-US" dirty="0" smtClean="0"/>
              <a:t>FROM t1 join t2 ON (t1.a2=t2.b2)</a:t>
            </a:r>
          </a:p>
          <a:p>
            <a:pPr lvl="4"/>
            <a:r>
              <a:rPr lang="en-US" dirty="0" smtClean="0"/>
              <a:t>We cannot have  SELECT t1.a1 as c1, t2.b1 as c2</a:t>
            </a:r>
          </a:p>
          <a:p>
            <a:pPr lvl="4"/>
            <a:r>
              <a:rPr lang="en-US" dirty="0" smtClean="0"/>
              <a:t>FROM t1, t2 where t1.a2 = t2.b2;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00492"/>
            <a:ext cx="9759636" cy="365125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CS 5540 –  Hive : A Petabyte Scale Data Warehouse Using Hadoop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08727"/>
            <a:ext cx="2844800" cy="365125"/>
          </a:xfrm>
        </p:spPr>
        <p:txBody>
          <a:bodyPr/>
          <a:lstStyle/>
          <a:p>
            <a:fld id="{7CF22179-9DDD-BD48-B97A-0D039F60E4AE}" type="slidenum">
              <a:rPr lang="en-US" b="1" smtClean="0">
                <a:solidFill>
                  <a:schemeClr val="bg1"/>
                </a:solidFill>
              </a:rPr>
              <a:pPr/>
              <a:t>9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6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2897</Words>
  <Application>Microsoft Office PowerPoint</Application>
  <PresentationFormat>Widescreen</PresentationFormat>
  <Paragraphs>578</Paragraphs>
  <Slides>50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Helvetica</vt:lpstr>
      <vt:lpstr>ＭＳ Ｐゴシック</vt:lpstr>
      <vt:lpstr>Times New Roman</vt:lpstr>
      <vt:lpstr>Wingdings</vt:lpstr>
      <vt:lpstr>Office Theme</vt:lpstr>
      <vt:lpstr>1_Office Theme</vt:lpstr>
      <vt:lpstr>HIVE – A Petabyte Scale Data Warehouse Using Hadoop Ashish Thusoo, Joydeep Sen Sarma, Namit Jain, Zheng Shao, Prasad Chakka, Ning Zhang, Suresh Antony, Hao Liu and Raghotham Murthy</vt:lpstr>
      <vt:lpstr>DATA MODEL</vt:lpstr>
      <vt:lpstr>TYPE SYSTEM </vt:lpstr>
      <vt:lpstr>Example </vt:lpstr>
      <vt:lpstr>Example (cont..)</vt:lpstr>
      <vt:lpstr>Serialization/Deserialization</vt:lpstr>
      <vt:lpstr>Serialization/Deserialization (cont..)</vt:lpstr>
      <vt:lpstr>HiveQL</vt:lpstr>
      <vt:lpstr>Limitations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Extensions </vt:lpstr>
      <vt:lpstr>   Example</vt:lpstr>
      <vt:lpstr>   More Examples</vt:lpstr>
      <vt:lpstr>Data Storage </vt:lpstr>
      <vt:lpstr>Partitions </vt:lpstr>
      <vt:lpstr>Buckets</vt:lpstr>
      <vt:lpstr>External Tables</vt:lpstr>
      <vt:lpstr>Example</vt:lpstr>
      <vt:lpstr>PowerPoint Presentation</vt:lpstr>
      <vt:lpstr>PowerPoint Presentation</vt:lpstr>
      <vt:lpstr>PowerPoint Presentation</vt:lpstr>
      <vt:lpstr>PowerPoint Presentation</vt:lpstr>
      <vt:lpstr>System Architecture and Components</vt:lpstr>
      <vt:lpstr>System Architecture  and Components</vt:lpstr>
      <vt:lpstr>  System Architecture  and Components</vt:lpstr>
      <vt:lpstr>System Architecture  and Components</vt:lpstr>
      <vt:lpstr>System Architecture  and Components</vt:lpstr>
      <vt:lpstr>System Architecture  and Components</vt:lpstr>
      <vt:lpstr>System Architecture  and Components</vt:lpstr>
      <vt:lpstr>The Process: </vt:lpstr>
      <vt:lpstr>MetaStore:</vt:lpstr>
      <vt:lpstr>MetaStore:</vt:lpstr>
      <vt:lpstr>Query Compiler</vt:lpstr>
      <vt:lpstr>PowerPoint Presentation</vt:lpstr>
      <vt:lpstr>Transformations done in Hive during Optimization stage</vt:lpstr>
      <vt:lpstr>Example</vt:lpstr>
      <vt:lpstr> Additional Hints</vt:lpstr>
      <vt:lpstr>PowerPoint Presentation</vt:lpstr>
      <vt:lpstr>Single join followed by two different aggregations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UMKC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 you</dc:title>
  <dc:creator>Nuthalapati, Niranjan (UMKC-Student)</dc:creator>
  <cp:lastModifiedBy>Sri Harsha Chennavajjala</cp:lastModifiedBy>
  <cp:revision>56</cp:revision>
  <dcterms:created xsi:type="dcterms:W3CDTF">2015-10-20T02:22:23Z</dcterms:created>
  <dcterms:modified xsi:type="dcterms:W3CDTF">2015-12-10T16:04:24Z</dcterms:modified>
</cp:coreProperties>
</file>