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2" r:id="rId2"/>
  </p:sldMasterIdLst>
  <p:notesMasterIdLst>
    <p:notesMasterId r:id="rId59"/>
  </p:notesMasterIdLst>
  <p:sldIdLst>
    <p:sldId id="299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257" r:id="rId29"/>
    <p:sldId id="259" r:id="rId30"/>
    <p:sldId id="260" r:id="rId31"/>
    <p:sldId id="267" r:id="rId32"/>
    <p:sldId id="263" r:id="rId33"/>
    <p:sldId id="261" r:id="rId34"/>
    <p:sldId id="274" r:id="rId35"/>
    <p:sldId id="275" r:id="rId36"/>
    <p:sldId id="262" r:id="rId37"/>
    <p:sldId id="264" r:id="rId38"/>
    <p:sldId id="276" r:id="rId39"/>
    <p:sldId id="265" r:id="rId40"/>
    <p:sldId id="325" r:id="rId41"/>
    <p:sldId id="326" r:id="rId42"/>
    <p:sldId id="327" r:id="rId43"/>
    <p:sldId id="328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33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46A77B-6A14-46D8-BD04-EB562270703A}" type="doc">
      <dgm:prSet loTypeId="urn:microsoft.com/office/officeart/2005/8/layout/radial4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4A8C5AD-2365-44BF-977F-3474990EEA0D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>
              <a:latin typeface="Calibri"/>
            </a:rPr>
            <a:t>Yahoo!</a:t>
          </a:r>
        </a:p>
        <a:p>
          <a:r>
            <a:rPr lang="en-US" dirty="0" smtClean="0">
              <a:latin typeface="Calibri"/>
            </a:rPr>
            <a:t>Cloud</a:t>
          </a:r>
          <a:endParaRPr lang="en-US" dirty="0">
            <a:latin typeface="Calibri"/>
          </a:endParaRPr>
        </a:p>
      </dgm:t>
    </dgm:pt>
    <dgm:pt modelId="{1CEDBC6D-22C9-4483-9A15-F0AA8B44C097}" type="parTrans" cxnId="{F45A82F5-879A-49B1-898D-35CA329DDC44}">
      <dgm:prSet/>
      <dgm:spPr/>
      <dgm:t>
        <a:bodyPr/>
        <a:lstStyle/>
        <a:p>
          <a:endParaRPr lang="en-US"/>
        </a:p>
      </dgm:t>
    </dgm:pt>
    <dgm:pt modelId="{51433964-18B9-4CF6-8D57-27D62E47F521}" type="sibTrans" cxnId="{F45A82F5-879A-49B1-898D-35CA329DDC44}">
      <dgm:prSet/>
      <dgm:spPr/>
      <dgm:t>
        <a:bodyPr/>
        <a:lstStyle/>
        <a:p>
          <a:endParaRPr lang="en-US"/>
        </a:p>
      </dgm:t>
    </dgm:pt>
    <dgm:pt modelId="{5C9D945F-ACDA-48FA-A413-7680111351C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 smtClean="0">
              <a:latin typeface="Calibri"/>
            </a:rPr>
            <a:t>Hadoop</a:t>
          </a:r>
          <a:endParaRPr lang="en-US" dirty="0" smtClean="0">
            <a:latin typeface="Calibri"/>
          </a:endParaRPr>
        </a:p>
        <a:p>
          <a:r>
            <a:rPr lang="en-US" dirty="0" smtClean="0">
              <a:latin typeface="Calibri"/>
            </a:rPr>
            <a:t>Large Data Analysis</a:t>
          </a:r>
          <a:endParaRPr lang="en-US" dirty="0">
            <a:latin typeface="Calibri"/>
          </a:endParaRPr>
        </a:p>
      </dgm:t>
    </dgm:pt>
    <dgm:pt modelId="{F11E5052-7A97-434A-9454-077554FC7C68}" type="parTrans" cxnId="{6C4A7068-A02E-4D2E-BB35-E5EEF30FEEEF}">
      <dgm:prSet/>
      <dgm:spPr/>
      <dgm:t>
        <a:bodyPr/>
        <a:lstStyle/>
        <a:p>
          <a:endParaRPr lang="en-US"/>
        </a:p>
      </dgm:t>
    </dgm:pt>
    <dgm:pt modelId="{D4174712-35BA-47C6-9218-E81217F7C7E6}" type="sibTrans" cxnId="{6C4A7068-A02E-4D2E-BB35-E5EEF30FEEEF}">
      <dgm:prSet/>
      <dgm:spPr/>
      <dgm:t>
        <a:bodyPr/>
        <a:lstStyle/>
        <a:p>
          <a:endParaRPr lang="en-US"/>
        </a:p>
      </dgm:t>
    </dgm:pt>
    <dgm:pt modelId="{0E3CA33E-577B-4E3A-A733-ACCA17D9CABD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>
              <a:latin typeface="Calibri"/>
            </a:rPr>
            <a:t>PNUTS</a:t>
          </a:r>
        </a:p>
        <a:p>
          <a:r>
            <a:rPr lang="en-US" dirty="0" smtClean="0">
              <a:latin typeface="Calibri"/>
            </a:rPr>
            <a:t>Structured Record Storage</a:t>
          </a:r>
          <a:endParaRPr lang="en-US" dirty="0">
            <a:latin typeface="Calibri"/>
          </a:endParaRPr>
        </a:p>
      </dgm:t>
    </dgm:pt>
    <dgm:pt modelId="{40E48453-74DF-404F-B943-906BE5070AF6}" type="parTrans" cxnId="{19A795D9-168F-483F-ABA4-EFA30830449D}">
      <dgm:prSet/>
      <dgm:spPr/>
      <dgm:t>
        <a:bodyPr/>
        <a:lstStyle/>
        <a:p>
          <a:endParaRPr lang="en-US"/>
        </a:p>
      </dgm:t>
    </dgm:pt>
    <dgm:pt modelId="{89E816F6-4973-477C-91A0-8BF8EF5D6400}" type="sibTrans" cxnId="{19A795D9-168F-483F-ABA4-EFA30830449D}">
      <dgm:prSet/>
      <dgm:spPr/>
      <dgm:t>
        <a:bodyPr/>
        <a:lstStyle/>
        <a:p>
          <a:endParaRPr lang="en-US"/>
        </a:p>
      </dgm:t>
    </dgm:pt>
    <dgm:pt modelId="{AF0C5A29-97D5-4646-9A66-E5C09FC7FAB5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 smtClean="0">
              <a:latin typeface="Calibri"/>
            </a:rPr>
            <a:t>MobStor</a:t>
          </a:r>
          <a:endParaRPr lang="en-US" dirty="0" smtClean="0">
            <a:latin typeface="Calibri"/>
          </a:endParaRPr>
        </a:p>
        <a:p>
          <a:r>
            <a:rPr lang="en-US" dirty="0" smtClean="0">
              <a:latin typeface="Calibri"/>
            </a:rPr>
            <a:t>Large Blob Storage</a:t>
          </a:r>
          <a:endParaRPr lang="en-US" dirty="0">
            <a:latin typeface="Calibri"/>
          </a:endParaRPr>
        </a:p>
      </dgm:t>
    </dgm:pt>
    <dgm:pt modelId="{9C880A52-ACF2-47B8-BF13-5C55913F1EB1}" type="parTrans" cxnId="{2F149CC8-2ABE-4B14-80AE-02EAEB91F1B9}">
      <dgm:prSet/>
      <dgm:spPr/>
      <dgm:t>
        <a:bodyPr/>
        <a:lstStyle/>
        <a:p>
          <a:endParaRPr lang="en-US"/>
        </a:p>
      </dgm:t>
    </dgm:pt>
    <dgm:pt modelId="{23089949-D803-435B-9457-247AC49C44AE}" type="sibTrans" cxnId="{2F149CC8-2ABE-4B14-80AE-02EAEB91F1B9}">
      <dgm:prSet/>
      <dgm:spPr/>
      <dgm:t>
        <a:bodyPr/>
        <a:lstStyle/>
        <a:p>
          <a:endParaRPr lang="en-US"/>
        </a:p>
      </dgm:t>
    </dgm:pt>
    <dgm:pt modelId="{3EF94205-732C-43F1-A63E-FA82EF11C975}" type="pres">
      <dgm:prSet presAssocID="{D746A77B-6A14-46D8-BD04-EB562270703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A52B4F-5613-4DFC-9C0D-E007E76CB492}" type="pres">
      <dgm:prSet presAssocID="{E4A8C5AD-2365-44BF-977F-3474990EEA0D}" presName="centerShape" presStyleLbl="node0" presStyleIdx="0" presStyleCnt="1" custScaleX="76841" custScaleY="70760" custLinFactNeighborY="-14320"/>
      <dgm:spPr/>
      <dgm:t>
        <a:bodyPr/>
        <a:lstStyle/>
        <a:p>
          <a:endParaRPr lang="en-US"/>
        </a:p>
      </dgm:t>
    </dgm:pt>
    <dgm:pt modelId="{244D922F-5B2F-47F8-AF01-217D04001A6D}" type="pres">
      <dgm:prSet presAssocID="{F11E5052-7A97-434A-9454-077554FC7C68}" presName="parTrans" presStyleLbl="bgSibTrans2D1" presStyleIdx="0" presStyleCnt="3" custLinFactNeighborX="7853"/>
      <dgm:spPr/>
      <dgm:t>
        <a:bodyPr/>
        <a:lstStyle/>
        <a:p>
          <a:endParaRPr lang="en-US"/>
        </a:p>
      </dgm:t>
    </dgm:pt>
    <dgm:pt modelId="{A035F2A6-CFC8-407B-A252-48A55C1A843A}" type="pres">
      <dgm:prSet presAssocID="{5C9D945F-ACDA-48FA-A413-7680111351CD}" presName="node" presStyleLbl="node1" presStyleIdx="0" presStyleCnt="3" custRadScaleRad="82286" custRadScaleInc="-546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439FD2-DDF0-41B7-A8C6-645EB71DB41E}" type="pres">
      <dgm:prSet presAssocID="{40E48453-74DF-404F-B943-906BE5070AF6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B1C498CE-8A69-4F84-B7EC-E1AC0A87A109}" type="pres">
      <dgm:prSet presAssocID="{0E3CA33E-577B-4E3A-A733-ACCA17D9CAB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4370B7-AC54-4B2A-8C17-1E1B8D095D4D}" type="pres">
      <dgm:prSet presAssocID="{9C880A52-ACF2-47B8-BF13-5C55913F1EB1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43C438B5-B111-4FE3-A6A2-649C006A1FA5}" type="pres">
      <dgm:prSet presAssocID="{AF0C5A29-97D5-4646-9A66-E5C09FC7FAB5}" presName="node" presStyleLbl="node1" presStyleIdx="2" presStyleCnt="3" custRadScaleRad="81922" custRadScaleInc="57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A795D9-168F-483F-ABA4-EFA30830449D}" srcId="{E4A8C5AD-2365-44BF-977F-3474990EEA0D}" destId="{0E3CA33E-577B-4E3A-A733-ACCA17D9CABD}" srcOrd="1" destOrd="0" parTransId="{40E48453-74DF-404F-B943-906BE5070AF6}" sibTransId="{89E816F6-4973-477C-91A0-8BF8EF5D6400}"/>
    <dgm:cxn modelId="{6C4A7068-A02E-4D2E-BB35-E5EEF30FEEEF}" srcId="{E4A8C5AD-2365-44BF-977F-3474990EEA0D}" destId="{5C9D945F-ACDA-48FA-A413-7680111351CD}" srcOrd="0" destOrd="0" parTransId="{F11E5052-7A97-434A-9454-077554FC7C68}" sibTransId="{D4174712-35BA-47C6-9218-E81217F7C7E6}"/>
    <dgm:cxn modelId="{D227CA2B-5B4C-4EB4-8B21-2AE4F7087069}" type="presOf" srcId="{5C9D945F-ACDA-48FA-A413-7680111351CD}" destId="{A035F2A6-CFC8-407B-A252-48A55C1A843A}" srcOrd="0" destOrd="0" presId="urn:microsoft.com/office/officeart/2005/8/layout/radial4"/>
    <dgm:cxn modelId="{4807511E-F83B-4333-808B-2AAB9DFC05A5}" type="presOf" srcId="{9C880A52-ACF2-47B8-BF13-5C55913F1EB1}" destId="{D44370B7-AC54-4B2A-8C17-1E1B8D095D4D}" srcOrd="0" destOrd="0" presId="urn:microsoft.com/office/officeart/2005/8/layout/radial4"/>
    <dgm:cxn modelId="{A7B2A1BA-9309-41A8-B441-1223521B399F}" type="presOf" srcId="{D746A77B-6A14-46D8-BD04-EB562270703A}" destId="{3EF94205-732C-43F1-A63E-FA82EF11C975}" srcOrd="0" destOrd="0" presId="urn:microsoft.com/office/officeart/2005/8/layout/radial4"/>
    <dgm:cxn modelId="{516D861C-7783-4D8D-A5A3-6F4A09E3240B}" type="presOf" srcId="{40E48453-74DF-404F-B943-906BE5070AF6}" destId="{C0439FD2-DDF0-41B7-A8C6-645EB71DB41E}" srcOrd="0" destOrd="0" presId="urn:microsoft.com/office/officeart/2005/8/layout/radial4"/>
    <dgm:cxn modelId="{2F149CC8-2ABE-4B14-80AE-02EAEB91F1B9}" srcId="{E4A8C5AD-2365-44BF-977F-3474990EEA0D}" destId="{AF0C5A29-97D5-4646-9A66-E5C09FC7FAB5}" srcOrd="2" destOrd="0" parTransId="{9C880A52-ACF2-47B8-BF13-5C55913F1EB1}" sibTransId="{23089949-D803-435B-9457-247AC49C44AE}"/>
    <dgm:cxn modelId="{32FB2561-E616-40A7-AF52-8F54BD8068C6}" type="presOf" srcId="{AF0C5A29-97D5-4646-9A66-E5C09FC7FAB5}" destId="{43C438B5-B111-4FE3-A6A2-649C006A1FA5}" srcOrd="0" destOrd="0" presId="urn:microsoft.com/office/officeart/2005/8/layout/radial4"/>
    <dgm:cxn modelId="{F45A82F5-879A-49B1-898D-35CA329DDC44}" srcId="{D746A77B-6A14-46D8-BD04-EB562270703A}" destId="{E4A8C5AD-2365-44BF-977F-3474990EEA0D}" srcOrd="0" destOrd="0" parTransId="{1CEDBC6D-22C9-4483-9A15-F0AA8B44C097}" sibTransId="{51433964-18B9-4CF6-8D57-27D62E47F521}"/>
    <dgm:cxn modelId="{0C724DA6-8F40-4310-A456-599E7BC89A52}" type="presOf" srcId="{F11E5052-7A97-434A-9454-077554FC7C68}" destId="{244D922F-5B2F-47F8-AF01-217D04001A6D}" srcOrd="0" destOrd="0" presId="urn:microsoft.com/office/officeart/2005/8/layout/radial4"/>
    <dgm:cxn modelId="{C39FD5B3-B040-46BE-92EA-E0CA4DCE8C03}" type="presOf" srcId="{0E3CA33E-577B-4E3A-A733-ACCA17D9CABD}" destId="{B1C498CE-8A69-4F84-B7EC-E1AC0A87A109}" srcOrd="0" destOrd="0" presId="urn:microsoft.com/office/officeart/2005/8/layout/radial4"/>
    <dgm:cxn modelId="{2116F20A-C513-4781-A995-964485C88523}" type="presOf" srcId="{E4A8C5AD-2365-44BF-977F-3474990EEA0D}" destId="{3CA52B4F-5613-4DFC-9C0D-E007E76CB492}" srcOrd="0" destOrd="0" presId="urn:microsoft.com/office/officeart/2005/8/layout/radial4"/>
    <dgm:cxn modelId="{40B470A5-CC76-4068-8F3C-29A0F036368F}" type="presParOf" srcId="{3EF94205-732C-43F1-A63E-FA82EF11C975}" destId="{3CA52B4F-5613-4DFC-9C0D-E007E76CB492}" srcOrd="0" destOrd="0" presId="urn:microsoft.com/office/officeart/2005/8/layout/radial4"/>
    <dgm:cxn modelId="{72DAAFEC-17FD-4CAE-B81C-D037FA1F9B2B}" type="presParOf" srcId="{3EF94205-732C-43F1-A63E-FA82EF11C975}" destId="{244D922F-5B2F-47F8-AF01-217D04001A6D}" srcOrd="1" destOrd="0" presId="urn:microsoft.com/office/officeart/2005/8/layout/radial4"/>
    <dgm:cxn modelId="{0B30A927-464C-47ED-BC4B-8C19762F2CA1}" type="presParOf" srcId="{3EF94205-732C-43F1-A63E-FA82EF11C975}" destId="{A035F2A6-CFC8-407B-A252-48A55C1A843A}" srcOrd="2" destOrd="0" presId="urn:microsoft.com/office/officeart/2005/8/layout/radial4"/>
    <dgm:cxn modelId="{77BA2DA1-1754-49D7-AF49-A14919A75130}" type="presParOf" srcId="{3EF94205-732C-43F1-A63E-FA82EF11C975}" destId="{C0439FD2-DDF0-41B7-A8C6-645EB71DB41E}" srcOrd="3" destOrd="0" presId="urn:microsoft.com/office/officeart/2005/8/layout/radial4"/>
    <dgm:cxn modelId="{06F660F9-41DE-43EC-AA06-99FA41246C4D}" type="presParOf" srcId="{3EF94205-732C-43F1-A63E-FA82EF11C975}" destId="{B1C498CE-8A69-4F84-B7EC-E1AC0A87A109}" srcOrd="4" destOrd="0" presId="urn:microsoft.com/office/officeart/2005/8/layout/radial4"/>
    <dgm:cxn modelId="{AE5E2E92-A7CA-4E21-8428-9E0026B6D373}" type="presParOf" srcId="{3EF94205-732C-43F1-A63E-FA82EF11C975}" destId="{D44370B7-AC54-4B2A-8C17-1E1B8D095D4D}" srcOrd="5" destOrd="0" presId="urn:microsoft.com/office/officeart/2005/8/layout/radial4"/>
    <dgm:cxn modelId="{40D0A0B7-CCB1-4B1F-AB37-C09667204C06}" type="presParOf" srcId="{3EF94205-732C-43F1-A63E-FA82EF11C975}" destId="{43C438B5-B111-4FE3-A6A2-649C006A1FA5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445D7-7AC1-4A46-AD17-2CD771C9FEBF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49129-40E6-4540-8BAE-06855AD7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8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49129-40E6-4540-8BAE-06855AD75D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96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8EAC0-9D5F-4E6C-9A80-09831F2D84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03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49129-40E6-4540-8BAE-06855AD75D0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6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49129-40E6-4540-8BAE-06855AD75D0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98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BB2F7C5-3215-474C-98F2-6D3AF0B965EE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956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056948-8ABC-41DD-9B08-902DBA7662F3}" type="slidenum">
              <a:rPr lang="en-US" altLang="en-US" sz="1200"/>
              <a:pPr eaLnBrk="1" hangingPunct="1"/>
              <a:t>34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28591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18E9AE0-B24B-4B62-B9A9-BD8BFE201AA5}" type="slidenum">
              <a:rPr lang="en-US" altLang="en-US" sz="1200"/>
              <a:pPr eaLnBrk="1" hangingPunct="1"/>
              <a:t>37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4219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62FD-1F56-4A06-8A04-29D0AF0E4F50}" type="datetime1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B116-9E92-4EAF-AF5A-C6841E1E0F2F}" type="datetime1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6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364F-6DD2-4946-BB17-D895711AB5B6}" type="datetime1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71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2B66-452A-4406-947A-8196DDCF86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420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F5BE-98B7-40E9-8F57-55A300005D2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43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EC4E9-CF4A-42A4-8FC3-DDA942C814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679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E5AE-5A83-401E-9608-32FE03092E6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07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8974-957E-49E9-AB12-D7F99CF660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42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D52-A52B-4122-ADA3-F0A9F78DCBF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377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068F-E18C-43C8-967F-A08B6BA5E84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53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3737-DBA5-4544-B557-2FA3712788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81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A93F4-5AA9-4917-B0A8-3DEAAD40AE3F}" type="datetime1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0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0E9-FDC3-4FA8-9668-F851EB4000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1764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DC97-689E-4E7E-A3CD-FDEF3398CF0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0217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3C7D-A485-4C93-99B7-72E2600B434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3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8DA9-D4FC-4A85-AB76-AFC5F0825E04}" type="datetime1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8A6-57B6-4954-96F6-A3E025B3E734}" type="datetime1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4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4104-0408-44F2-BF33-656936100639}" type="datetime1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3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1BC3-4EB7-4F43-AC9E-39C8D4270A78}" type="datetime1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B1EC-552A-429E-A5AF-6A7F516EE88B}" type="datetime1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3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F6AF-4264-489C-9C21-E965346910E7}" type="datetime1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1CF4-4F64-4626-83A7-00A5956BB179}" type="datetime1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5B244-D767-42A4-BA76-977C0285BC74}" type="datetime1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70E0-5EAE-405E-BDBA-3B44DF75C77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24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.iitb.ac.in/infolab/Data/Courses/CS632/Talks/pnuts-vldb08.pp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.iitb.ac.in/infolab/Data/Courses/CS632/Talks/pnuts-vldb08.pp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.iitb.ac.in/infolab/Data/Courses/CS632/Talks/pnuts-vldb08.pp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.iitb.ac.in/infolab/Data/Courses/CS632/Talks/pnuts-vldb08.pp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.iitb.ac.in/infolab/Data/Courses/CS632/Talks/pnuts-vldb08.pp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://www.brianfrankcooper.net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hyperlink" Target="http://www.brianfrankcooper.net/" TargetMode="External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hyperlink" Target="http://www.brianfrankcooper.net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rianfrankcooper.net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hyperlink" Target="http://web.eecs.umich.edu/~michjc/eecs584/notes/lecture18-pnuts.pptx" TargetMode="Externa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hyperlink" Target="http://web.eecs.umich.edu/~michjc/eecs584/notes/lecture18-pnuts.pptx" TargetMode="External"/><Relationship Id="rId4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rianfrankcooper.net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rianfrankcooper.net/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brianfrankcooper.net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eb.eecs.umich.edu/~michjc/eecs584/notes/lecture18-pnuts.pptx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e.iitb.ac.in/infolab/Data/Courses/CS632/Talks/pnuts-vldb08.ppt" TargetMode="Externa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slideshare.net/smilekg1220/pnuts-12502407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cse.iitb.ac.in/infolab/Data/Courses/CS632/Talks/pnuts-vldb08.ppt" TargetMode="External"/><Relationship Id="rId4" Type="http://schemas.openxmlformats.org/officeDocument/2006/relationships/image" Target="../media/image2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cse.iitb.ac.in/infolab/Data/Courses/CS632/Talks/pnuts-vldb08.ppt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smilekg1220/pnuts-12502407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cse.iitb.ac.in/infolab/Data/Courses/CS632/Talks/pnuts-vldb08.ppt" TargetMode="External"/><Relationship Id="rId4" Type="http://schemas.openxmlformats.org/officeDocument/2006/relationships/image" Target="../media/image22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Talks/pnuts-vldb08.pp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772" y="1796903"/>
            <a:ext cx="8871045" cy="182135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PNUTS: Yahoo</a:t>
            </a:r>
            <a:r>
              <a:rPr lang="en-US" sz="3200" dirty="0"/>
              <a:t>!’s </a:t>
            </a:r>
            <a:r>
              <a:rPr lang="en-US" sz="3200" dirty="0" smtClean="0"/>
              <a:t>Hosted </a:t>
            </a:r>
            <a:r>
              <a:rPr lang="en-US" sz="3200" dirty="0"/>
              <a:t>D</a:t>
            </a:r>
            <a:r>
              <a:rPr lang="en-US" sz="3200" dirty="0" smtClean="0"/>
              <a:t>ata </a:t>
            </a:r>
            <a:r>
              <a:rPr lang="en-US" sz="3200" dirty="0"/>
              <a:t>S</a:t>
            </a:r>
            <a:r>
              <a:rPr lang="en-US" sz="3200" dirty="0" smtClean="0"/>
              <a:t>erving </a:t>
            </a:r>
            <a:r>
              <a:rPr lang="en-US" sz="3200" dirty="0"/>
              <a:t>P</a:t>
            </a:r>
            <a:r>
              <a:rPr lang="en-US" sz="3200" dirty="0" smtClean="0"/>
              <a:t>latform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772" y="3618254"/>
            <a:ext cx="8980228" cy="2349409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</a:rPr>
              <a:t>Ravi </a:t>
            </a:r>
            <a:r>
              <a:rPr lang="en-US" sz="2000" dirty="0">
                <a:solidFill>
                  <a:schemeClr val="bg1"/>
                </a:solidFill>
              </a:rPr>
              <a:t>Teja </a:t>
            </a:r>
            <a:r>
              <a:rPr lang="en-US" sz="2000" dirty="0" smtClean="0">
                <a:solidFill>
                  <a:schemeClr val="bg1"/>
                </a:solidFill>
              </a:rPr>
              <a:t>Reddy </a:t>
            </a:r>
            <a:r>
              <a:rPr lang="en-US" sz="2000" dirty="0" err="1" smtClean="0">
                <a:solidFill>
                  <a:schemeClr val="bg1"/>
                </a:solidFill>
              </a:rPr>
              <a:t>Kandkatla</a:t>
            </a:r>
            <a:r>
              <a:rPr lang="en-US" sz="2000" dirty="0" smtClean="0">
                <a:solidFill>
                  <a:schemeClr val="bg1"/>
                </a:solidFill>
              </a:rPr>
              <a:t>               </a:t>
            </a:r>
          </a:p>
          <a:p>
            <a:pPr algn="r"/>
            <a:r>
              <a:rPr lang="en-US" sz="2000" dirty="0" smtClean="0">
                <a:solidFill>
                  <a:schemeClr val="bg1"/>
                </a:solidFill>
              </a:rPr>
              <a:t>                </a:t>
            </a:r>
            <a:r>
              <a:rPr lang="en-US" sz="2000" dirty="0" err="1" smtClean="0">
                <a:solidFill>
                  <a:schemeClr val="bg1"/>
                </a:solidFill>
              </a:rPr>
              <a:t>Teja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Garidepally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r"/>
            <a:r>
              <a:rPr lang="en-US" sz="2000" dirty="0" smtClean="0">
                <a:solidFill>
                  <a:schemeClr val="bg1"/>
                </a:solidFill>
              </a:rPr>
              <a:t>             Sri Harsha Chennavajjala                            </a:t>
            </a:r>
          </a:p>
          <a:p>
            <a:pPr algn="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Raj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Kiran Reddy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Munnangi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Vinay Kumar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Matoori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algn="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Rajeev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Reddy 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</a:p>
          <a:p>
            <a:pPr algn="r"/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Swarna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Kosaraju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76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7055"/>
            <a:ext cx="8229600" cy="579861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One of the replicas is designated as the master, independently for each record, and all updates to that record are forwarded to the master.</a:t>
            </a:r>
          </a:p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master replica can be adaptively changed depending on </a:t>
            </a:r>
            <a:r>
              <a:rPr lang="en-US" sz="2400" smtClean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2400" smtClean="0">
                <a:latin typeface="Helvetica" panose="020B0604020202020204" pitchFamily="34" charset="0"/>
                <a:cs typeface="Helvetica" panose="020B0604020202020204" pitchFamily="34" charset="0"/>
              </a:rPr>
              <a:t>work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load.</a:t>
            </a:r>
          </a:p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replica receiving majority of  write requests become master replica for the record.</a:t>
            </a:r>
          </a:p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sequence number will be carried by each and every record ,that is incremented by every write.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69957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2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7576" y="1415028"/>
            <a:ext cx="71855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By using </a:t>
            </a:r>
            <a:r>
              <a:rPr lang="en-US" sz="2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per-record </a:t>
            </a:r>
            <a:r>
              <a:rPr 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timeline consistency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, it supports variety of API calls with varying levels of consistency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guarantees, as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follows: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Read any.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Read-critical (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required-version).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Read-latest.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Write.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Test-and-set-write (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required-version).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09600" y="5165223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234363" y="5022348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657349" y="4779461"/>
            <a:ext cx="468649" cy="39052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114549" y="4779461"/>
            <a:ext cx="702973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800349" y="4779461"/>
            <a:ext cx="468649" cy="390525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1685925" y="4827755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1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2243138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v. 2</a:t>
            </a: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283686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3</a:t>
            </a: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1657350" y="5169985"/>
            <a:ext cx="1600200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3260724" y="4779461"/>
            <a:ext cx="468649" cy="390525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3717924" y="4779461"/>
            <a:ext cx="702973" cy="390525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4927599" y="4779461"/>
            <a:ext cx="468649" cy="390525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33"/>
          <p:cNvSpPr txBox="1">
            <a:spLocks noChangeArrowheads="1"/>
          </p:cNvSpPr>
          <p:nvPr/>
        </p:nvSpPr>
        <p:spPr bwMode="auto">
          <a:xfrm>
            <a:off x="3289300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4</a:t>
            </a:r>
          </a:p>
        </p:txBody>
      </p:sp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3846513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5</a:t>
            </a:r>
          </a:p>
        </p:txBody>
      </p:sp>
      <p:sp>
        <p:nvSpPr>
          <p:cNvPr id="18" name="Text Box 35"/>
          <p:cNvSpPr txBox="1">
            <a:spLocks noChangeArrowheads="1"/>
          </p:cNvSpPr>
          <p:nvPr/>
        </p:nvSpPr>
        <p:spPr bwMode="auto">
          <a:xfrm>
            <a:off x="496411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7</a:t>
            </a:r>
          </a:p>
        </p:txBody>
      </p:sp>
      <p:sp>
        <p:nvSpPr>
          <p:cNvPr id="19" name="Rectangle 36"/>
          <p:cNvSpPr>
            <a:spLocks noChangeArrowheads="1"/>
          </p:cNvSpPr>
          <p:nvPr/>
        </p:nvSpPr>
        <p:spPr bwMode="auto">
          <a:xfrm>
            <a:off x="3260725" y="5169985"/>
            <a:ext cx="21256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37"/>
          <p:cNvSpPr txBox="1">
            <a:spLocks noChangeArrowheads="1"/>
          </p:cNvSpPr>
          <p:nvPr/>
        </p:nvSpPr>
        <p:spPr bwMode="auto">
          <a:xfrm>
            <a:off x="3621087" y="5146173"/>
            <a:ext cx="13922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Generation 1</a:t>
            </a:r>
          </a:p>
        </p:txBody>
      </p:sp>
      <p:sp>
        <p:nvSpPr>
          <p:cNvPr id="21" name="Rectangle 38"/>
          <p:cNvSpPr>
            <a:spLocks noChangeArrowheads="1"/>
          </p:cNvSpPr>
          <p:nvPr/>
        </p:nvSpPr>
        <p:spPr bwMode="auto">
          <a:xfrm>
            <a:off x="4402138" y="4781048"/>
            <a:ext cx="538620" cy="390525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41"/>
          <p:cNvSpPr txBox="1">
            <a:spLocks noChangeArrowheads="1"/>
          </p:cNvSpPr>
          <p:nvPr/>
        </p:nvSpPr>
        <p:spPr bwMode="auto">
          <a:xfrm>
            <a:off x="4459288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6</a:t>
            </a:r>
          </a:p>
        </p:txBody>
      </p:sp>
      <p:sp>
        <p:nvSpPr>
          <p:cNvPr id="23" name="Rectangle 42"/>
          <p:cNvSpPr>
            <a:spLocks noChangeArrowheads="1"/>
          </p:cNvSpPr>
          <p:nvPr/>
        </p:nvSpPr>
        <p:spPr bwMode="auto">
          <a:xfrm>
            <a:off x="5378450" y="4781048"/>
            <a:ext cx="974725" cy="390525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47"/>
          <p:cNvSpPr txBox="1">
            <a:spLocks noChangeArrowheads="1"/>
          </p:cNvSpPr>
          <p:nvPr/>
        </p:nvSpPr>
        <p:spPr bwMode="auto">
          <a:xfrm>
            <a:off x="5676900" y="4844097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8</a:t>
            </a:r>
          </a:p>
        </p:txBody>
      </p:sp>
      <p:sp>
        <p:nvSpPr>
          <p:cNvPr id="25" name="Rectangle 48"/>
          <p:cNvSpPr>
            <a:spLocks noChangeArrowheads="1"/>
          </p:cNvSpPr>
          <p:nvPr/>
        </p:nvSpPr>
        <p:spPr bwMode="auto">
          <a:xfrm>
            <a:off x="5378450" y="5171572"/>
            <a:ext cx="9445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51"/>
          <p:cNvSpPr txBox="1">
            <a:spLocks noChangeArrowheads="1"/>
          </p:cNvSpPr>
          <p:nvPr/>
        </p:nvSpPr>
        <p:spPr bwMode="auto">
          <a:xfrm>
            <a:off x="6213475" y="3872998"/>
            <a:ext cx="1128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Current version</a:t>
            </a:r>
          </a:p>
        </p:txBody>
      </p:sp>
      <p:sp>
        <p:nvSpPr>
          <p:cNvPr id="27" name="Line 52"/>
          <p:cNvSpPr>
            <a:spLocks noChangeShapeType="1"/>
          </p:cNvSpPr>
          <p:nvPr/>
        </p:nvSpPr>
        <p:spPr bwMode="auto">
          <a:xfrm flipH="1">
            <a:off x="6321425" y="4450848"/>
            <a:ext cx="149225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53"/>
          <p:cNvSpPr txBox="1">
            <a:spLocks noChangeArrowheads="1"/>
          </p:cNvSpPr>
          <p:nvPr/>
        </p:nvSpPr>
        <p:spPr bwMode="auto">
          <a:xfrm>
            <a:off x="4378325" y="3866648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29" name="Line 54"/>
          <p:cNvSpPr>
            <a:spLocks noChangeShapeType="1"/>
          </p:cNvSpPr>
          <p:nvPr/>
        </p:nvSpPr>
        <p:spPr bwMode="auto">
          <a:xfrm flipH="1">
            <a:off x="4910136" y="4163511"/>
            <a:ext cx="30164" cy="614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55"/>
          <p:cNvSpPr txBox="1">
            <a:spLocks noChangeArrowheads="1"/>
          </p:cNvSpPr>
          <p:nvPr/>
        </p:nvSpPr>
        <p:spPr bwMode="auto">
          <a:xfrm>
            <a:off x="2990850" y="3890461"/>
            <a:ext cx="149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1" name="Line 56"/>
          <p:cNvSpPr>
            <a:spLocks noChangeShapeType="1"/>
          </p:cNvSpPr>
          <p:nvPr/>
        </p:nvSpPr>
        <p:spPr bwMode="auto">
          <a:xfrm flipH="1">
            <a:off x="3715657" y="4187324"/>
            <a:ext cx="26081" cy="6023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59"/>
          <p:cNvSpPr txBox="1">
            <a:spLocks noChangeArrowheads="1"/>
          </p:cNvSpPr>
          <p:nvPr/>
        </p:nvSpPr>
        <p:spPr bwMode="auto">
          <a:xfrm>
            <a:off x="4670425" y="2766511"/>
            <a:ext cx="1258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33" name="Line 60"/>
          <p:cNvSpPr>
            <a:spLocks noChangeShapeType="1"/>
          </p:cNvSpPr>
          <p:nvPr/>
        </p:nvSpPr>
        <p:spPr bwMode="auto">
          <a:xfrm flipH="1">
            <a:off x="3819525" y="3063373"/>
            <a:ext cx="1193800" cy="904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5" name="Text Box 37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717285"/>
            <a:ext cx="22541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IN" altLang="en-US" sz="2800" b="1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Read-any</a:t>
            </a:r>
            <a:r>
              <a:rPr lang="en-I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49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12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355678" y="5946126"/>
            <a:ext cx="5805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Source: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://www.cse.iitb.ac.in/infolab/Data/Courses/CS632/Talks/pnuts-vldb08.ppt</a:t>
            </a:r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07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/>
      <p:bldP spid="31" grpId="0" animBg="1"/>
      <p:bldP spid="32" grpId="0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6380161" y="4560534"/>
            <a:ext cx="149225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H="1">
            <a:off x="4919662" y="4339640"/>
            <a:ext cx="12703" cy="4296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>
            <a:off x="3717924" y="4347578"/>
            <a:ext cx="19385" cy="46271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4451350" y="2910891"/>
            <a:ext cx="1258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Read ≥ v.6</a:t>
            </a:r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 flipH="1">
            <a:off x="4922838" y="3207753"/>
            <a:ext cx="90487" cy="835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6213475" y="4017378"/>
            <a:ext cx="1128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Current version</a:t>
            </a:r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4378325" y="4011028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2990850" y="4034841"/>
            <a:ext cx="149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237433" y="1656955"/>
            <a:ext cx="59089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altLang="en-US" sz="2800" b="1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Read-critical (required</a:t>
            </a:r>
            <a:r>
              <a:rPr lang="en-I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800" b="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</a:t>
            </a:r>
            <a:r>
              <a:rPr lang="en-IN" altLang="en-US" sz="2800" b="1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ersion</a:t>
            </a: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43057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13</a:t>
            </a:fld>
            <a:endParaRPr lang="en-US" dirty="0"/>
          </a:p>
        </p:txBody>
      </p:sp>
      <p:sp>
        <p:nvSpPr>
          <p:cNvPr id="36" name="Line 4"/>
          <p:cNvSpPr>
            <a:spLocks noChangeShapeType="1"/>
          </p:cNvSpPr>
          <p:nvPr/>
        </p:nvSpPr>
        <p:spPr bwMode="auto">
          <a:xfrm>
            <a:off x="609600" y="5165223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8234363" y="5022348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1657349" y="4779461"/>
            <a:ext cx="468649" cy="39052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2114549" y="4779461"/>
            <a:ext cx="702973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2800349" y="4779461"/>
            <a:ext cx="468649" cy="390525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1685925" y="4827755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1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2243138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v. 2</a:t>
            </a:r>
          </a:p>
        </p:txBody>
      </p:sp>
      <p:sp>
        <p:nvSpPr>
          <p:cNvPr id="43" name="Text Box 19"/>
          <p:cNvSpPr txBox="1">
            <a:spLocks noChangeArrowheads="1"/>
          </p:cNvSpPr>
          <p:nvPr/>
        </p:nvSpPr>
        <p:spPr bwMode="auto">
          <a:xfrm>
            <a:off x="283686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3</a:t>
            </a:r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1657350" y="5169985"/>
            <a:ext cx="1600200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22"/>
          <p:cNvSpPr>
            <a:spLocks noChangeArrowheads="1"/>
          </p:cNvSpPr>
          <p:nvPr/>
        </p:nvSpPr>
        <p:spPr bwMode="auto">
          <a:xfrm>
            <a:off x="3260724" y="4779461"/>
            <a:ext cx="468649" cy="390525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5"/>
          <p:cNvSpPr>
            <a:spLocks noChangeArrowheads="1"/>
          </p:cNvSpPr>
          <p:nvPr/>
        </p:nvSpPr>
        <p:spPr bwMode="auto">
          <a:xfrm>
            <a:off x="3717924" y="4779461"/>
            <a:ext cx="702973" cy="390525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4927599" y="4779461"/>
            <a:ext cx="468649" cy="390525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33"/>
          <p:cNvSpPr txBox="1">
            <a:spLocks noChangeArrowheads="1"/>
          </p:cNvSpPr>
          <p:nvPr/>
        </p:nvSpPr>
        <p:spPr bwMode="auto">
          <a:xfrm>
            <a:off x="3289300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4</a:t>
            </a:r>
          </a:p>
        </p:txBody>
      </p:sp>
      <p:sp>
        <p:nvSpPr>
          <p:cNvPr id="49" name="Text Box 34"/>
          <p:cNvSpPr txBox="1">
            <a:spLocks noChangeArrowheads="1"/>
          </p:cNvSpPr>
          <p:nvPr/>
        </p:nvSpPr>
        <p:spPr bwMode="auto">
          <a:xfrm>
            <a:off x="3846513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5</a:t>
            </a:r>
          </a:p>
        </p:txBody>
      </p:sp>
      <p:sp>
        <p:nvSpPr>
          <p:cNvPr id="50" name="Text Box 35"/>
          <p:cNvSpPr txBox="1">
            <a:spLocks noChangeArrowheads="1"/>
          </p:cNvSpPr>
          <p:nvPr/>
        </p:nvSpPr>
        <p:spPr bwMode="auto">
          <a:xfrm>
            <a:off x="496411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7</a:t>
            </a:r>
          </a:p>
        </p:txBody>
      </p:sp>
      <p:sp>
        <p:nvSpPr>
          <p:cNvPr id="51" name="Rectangle 36"/>
          <p:cNvSpPr>
            <a:spLocks noChangeArrowheads="1"/>
          </p:cNvSpPr>
          <p:nvPr/>
        </p:nvSpPr>
        <p:spPr bwMode="auto">
          <a:xfrm>
            <a:off x="3260725" y="5169985"/>
            <a:ext cx="21256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37"/>
          <p:cNvSpPr txBox="1">
            <a:spLocks noChangeArrowheads="1"/>
          </p:cNvSpPr>
          <p:nvPr/>
        </p:nvSpPr>
        <p:spPr bwMode="auto">
          <a:xfrm>
            <a:off x="3621087" y="5146173"/>
            <a:ext cx="13922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Generation 1</a:t>
            </a:r>
          </a:p>
        </p:txBody>
      </p:sp>
      <p:sp>
        <p:nvSpPr>
          <p:cNvPr id="53" name="Rectangle 38"/>
          <p:cNvSpPr>
            <a:spLocks noChangeArrowheads="1"/>
          </p:cNvSpPr>
          <p:nvPr/>
        </p:nvSpPr>
        <p:spPr bwMode="auto">
          <a:xfrm>
            <a:off x="4402138" y="4781048"/>
            <a:ext cx="538620" cy="390525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41"/>
          <p:cNvSpPr txBox="1">
            <a:spLocks noChangeArrowheads="1"/>
          </p:cNvSpPr>
          <p:nvPr/>
        </p:nvSpPr>
        <p:spPr bwMode="auto">
          <a:xfrm>
            <a:off x="4459288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6</a:t>
            </a:r>
          </a:p>
        </p:txBody>
      </p:sp>
      <p:sp>
        <p:nvSpPr>
          <p:cNvPr id="55" name="Rectangle 42"/>
          <p:cNvSpPr>
            <a:spLocks noChangeArrowheads="1"/>
          </p:cNvSpPr>
          <p:nvPr/>
        </p:nvSpPr>
        <p:spPr bwMode="auto">
          <a:xfrm>
            <a:off x="5378450" y="4781048"/>
            <a:ext cx="974725" cy="390525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47"/>
          <p:cNvSpPr txBox="1">
            <a:spLocks noChangeArrowheads="1"/>
          </p:cNvSpPr>
          <p:nvPr/>
        </p:nvSpPr>
        <p:spPr bwMode="auto">
          <a:xfrm>
            <a:off x="5676900" y="4844097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8</a:t>
            </a:r>
          </a:p>
        </p:txBody>
      </p:sp>
      <p:sp>
        <p:nvSpPr>
          <p:cNvPr id="57" name="Rectangle 48"/>
          <p:cNvSpPr>
            <a:spLocks noChangeArrowheads="1"/>
          </p:cNvSpPr>
          <p:nvPr/>
        </p:nvSpPr>
        <p:spPr bwMode="auto">
          <a:xfrm>
            <a:off x="5378450" y="5171572"/>
            <a:ext cx="9445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355678" y="5946126"/>
            <a:ext cx="5805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Source: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://www.cse.iitb.ac.in/infolab/Data/Courses/CS632/Talks/pnuts-vldb08.ppt</a:t>
            </a:r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5909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422554"/>
            <a:ext cx="8229600" cy="55372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Read-latest</a:t>
            </a: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en-US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6365080" y="4402723"/>
            <a:ext cx="149225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4910135" y="4174123"/>
            <a:ext cx="9527" cy="605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 flipH="1">
            <a:off x="3737764" y="4178886"/>
            <a:ext cx="20638" cy="59549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4451350" y="2718386"/>
            <a:ext cx="1695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Read up-to-date</a:t>
            </a:r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5013325" y="3015248"/>
            <a:ext cx="1360488" cy="774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6213475" y="3824873"/>
            <a:ext cx="1128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Current version</a:t>
            </a:r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4378325" y="3818523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2990850" y="3842336"/>
            <a:ext cx="149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457200" y="174625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>
          <a:xfrm>
            <a:off x="6926943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14</a:t>
            </a:fld>
            <a:endParaRPr lang="en-US" dirty="0"/>
          </a:p>
        </p:txBody>
      </p:sp>
      <p:sp>
        <p:nvSpPr>
          <p:cNvPr id="36" name="Line 4"/>
          <p:cNvSpPr>
            <a:spLocks noChangeShapeType="1"/>
          </p:cNvSpPr>
          <p:nvPr/>
        </p:nvSpPr>
        <p:spPr bwMode="auto">
          <a:xfrm>
            <a:off x="609600" y="5165223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8234363" y="5022348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1657349" y="4779461"/>
            <a:ext cx="468649" cy="39052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2114549" y="4779461"/>
            <a:ext cx="702973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2800349" y="4779461"/>
            <a:ext cx="468649" cy="390525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1685925" y="4827755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1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2243138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v. 2</a:t>
            </a:r>
          </a:p>
        </p:txBody>
      </p:sp>
      <p:sp>
        <p:nvSpPr>
          <p:cNvPr id="43" name="Text Box 19"/>
          <p:cNvSpPr txBox="1">
            <a:spLocks noChangeArrowheads="1"/>
          </p:cNvSpPr>
          <p:nvPr/>
        </p:nvSpPr>
        <p:spPr bwMode="auto">
          <a:xfrm>
            <a:off x="283686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3</a:t>
            </a:r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1657350" y="5169985"/>
            <a:ext cx="1600200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22"/>
          <p:cNvSpPr>
            <a:spLocks noChangeArrowheads="1"/>
          </p:cNvSpPr>
          <p:nvPr/>
        </p:nvSpPr>
        <p:spPr bwMode="auto">
          <a:xfrm>
            <a:off x="3260724" y="4779461"/>
            <a:ext cx="468649" cy="390525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5"/>
          <p:cNvSpPr>
            <a:spLocks noChangeArrowheads="1"/>
          </p:cNvSpPr>
          <p:nvPr/>
        </p:nvSpPr>
        <p:spPr bwMode="auto">
          <a:xfrm>
            <a:off x="3717924" y="4779461"/>
            <a:ext cx="702973" cy="390525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4927599" y="4779461"/>
            <a:ext cx="468649" cy="390525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33"/>
          <p:cNvSpPr txBox="1">
            <a:spLocks noChangeArrowheads="1"/>
          </p:cNvSpPr>
          <p:nvPr/>
        </p:nvSpPr>
        <p:spPr bwMode="auto">
          <a:xfrm>
            <a:off x="3289300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4</a:t>
            </a:r>
          </a:p>
        </p:txBody>
      </p:sp>
      <p:sp>
        <p:nvSpPr>
          <p:cNvPr id="49" name="Text Box 34"/>
          <p:cNvSpPr txBox="1">
            <a:spLocks noChangeArrowheads="1"/>
          </p:cNvSpPr>
          <p:nvPr/>
        </p:nvSpPr>
        <p:spPr bwMode="auto">
          <a:xfrm>
            <a:off x="3846513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5</a:t>
            </a:r>
          </a:p>
        </p:txBody>
      </p:sp>
      <p:sp>
        <p:nvSpPr>
          <p:cNvPr id="50" name="Text Box 35"/>
          <p:cNvSpPr txBox="1">
            <a:spLocks noChangeArrowheads="1"/>
          </p:cNvSpPr>
          <p:nvPr/>
        </p:nvSpPr>
        <p:spPr bwMode="auto">
          <a:xfrm>
            <a:off x="496411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7</a:t>
            </a:r>
          </a:p>
        </p:txBody>
      </p:sp>
      <p:sp>
        <p:nvSpPr>
          <p:cNvPr id="51" name="Rectangle 36"/>
          <p:cNvSpPr>
            <a:spLocks noChangeArrowheads="1"/>
          </p:cNvSpPr>
          <p:nvPr/>
        </p:nvSpPr>
        <p:spPr bwMode="auto">
          <a:xfrm>
            <a:off x="3260725" y="5169985"/>
            <a:ext cx="21256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37"/>
          <p:cNvSpPr txBox="1">
            <a:spLocks noChangeArrowheads="1"/>
          </p:cNvSpPr>
          <p:nvPr/>
        </p:nvSpPr>
        <p:spPr bwMode="auto">
          <a:xfrm>
            <a:off x="3621087" y="5146173"/>
            <a:ext cx="13922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Generation 1</a:t>
            </a:r>
          </a:p>
        </p:txBody>
      </p:sp>
      <p:sp>
        <p:nvSpPr>
          <p:cNvPr id="53" name="Rectangle 38"/>
          <p:cNvSpPr>
            <a:spLocks noChangeArrowheads="1"/>
          </p:cNvSpPr>
          <p:nvPr/>
        </p:nvSpPr>
        <p:spPr bwMode="auto">
          <a:xfrm>
            <a:off x="4402138" y="4781048"/>
            <a:ext cx="538620" cy="390525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41"/>
          <p:cNvSpPr txBox="1">
            <a:spLocks noChangeArrowheads="1"/>
          </p:cNvSpPr>
          <p:nvPr/>
        </p:nvSpPr>
        <p:spPr bwMode="auto">
          <a:xfrm>
            <a:off x="4459288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6</a:t>
            </a:r>
          </a:p>
        </p:txBody>
      </p:sp>
      <p:sp>
        <p:nvSpPr>
          <p:cNvPr id="55" name="Rectangle 42"/>
          <p:cNvSpPr>
            <a:spLocks noChangeArrowheads="1"/>
          </p:cNvSpPr>
          <p:nvPr/>
        </p:nvSpPr>
        <p:spPr bwMode="auto">
          <a:xfrm>
            <a:off x="5378450" y="4781048"/>
            <a:ext cx="974725" cy="390525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47"/>
          <p:cNvSpPr txBox="1">
            <a:spLocks noChangeArrowheads="1"/>
          </p:cNvSpPr>
          <p:nvPr/>
        </p:nvSpPr>
        <p:spPr bwMode="auto">
          <a:xfrm>
            <a:off x="5676900" y="4844097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8</a:t>
            </a:r>
          </a:p>
        </p:txBody>
      </p:sp>
      <p:sp>
        <p:nvSpPr>
          <p:cNvPr id="57" name="Rectangle 48"/>
          <p:cNvSpPr>
            <a:spLocks noChangeArrowheads="1"/>
          </p:cNvSpPr>
          <p:nvPr/>
        </p:nvSpPr>
        <p:spPr bwMode="auto">
          <a:xfrm>
            <a:off x="5378450" y="5171572"/>
            <a:ext cx="9445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355678" y="5946126"/>
            <a:ext cx="5805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Source: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://www.cse.iitb.ac.in/infolab/Data/Courses/CS632/Talks/pnuts-vldb08.ppt</a:t>
            </a:r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4490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7951"/>
            <a:ext cx="1603375" cy="56650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Write: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6" name="Line 26"/>
          <p:cNvSpPr>
            <a:spLocks noChangeShapeType="1"/>
          </p:cNvSpPr>
          <p:nvPr/>
        </p:nvSpPr>
        <p:spPr bwMode="auto">
          <a:xfrm flipH="1">
            <a:off x="6321425" y="4258342"/>
            <a:ext cx="149225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28"/>
          <p:cNvSpPr>
            <a:spLocks noChangeShapeType="1"/>
          </p:cNvSpPr>
          <p:nvPr/>
        </p:nvSpPr>
        <p:spPr bwMode="auto">
          <a:xfrm flipH="1">
            <a:off x="4919663" y="3971005"/>
            <a:ext cx="20637" cy="823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30"/>
          <p:cNvSpPr>
            <a:spLocks noChangeShapeType="1"/>
          </p:cNvSpPr>
          <p:nvPr/>
        </p:nvSpPr>
        <p:spPr bwMode="auto">
          <a:xfrm flipH="1">
            <a:off x="3717924" y="3994817"/>
            <a:ext cx="23814" cy="75242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4648200" y="2574005"/>
            <a:ext cx="1338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Write</a:t>
            </a:r>
          </a:p>
        </p:txBody>
      </p:sp>
      <p:sp>
        <p:nvSpPr>
          <p:cNvPr id="60" name="Line 32"/>
          <p:cNvSpPr>
            <a:spLocks noChangeShapeType="1"/>
          </p:cNvSpPr>
          <p:nvPr/>
        </p:nvSpPr>
        <p:spPr bwMode="auto">
          <a:xfrm>
            <a:off x="5013325" y="2870867"/>
            <a:ext cx="1409700" cy="814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Text Box 35"/>
          <p:cNvSpPr txBox="1">
            <a:spLocks noChangeArrowheads="1"/>
          </p:cNvSpPr>
          <p:nvPr/>
        </p:nvSpPr>
        <p:spPr bwMode="auto">
          <a:xfrm>
            <a:off x="6213475" y="3680492"/>
            <a:ext cx="1128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Current version</a:t>
            </a:r>
          </a:p>
        </p:txBody>
      </p:sp>
      <p:sp>
        <p:nvSpPr>
          <p:cNvPr id="62" name="Text Box 36"/>
          <p:cNvSpPr txBox="1">
            <a:spLocks noChangeArrowheads="1"/>
          </p:cNvSpPr>
          <p:nvPr/>
        </p:nvSpPr>
        <p:spPr bwMode="auto">
          <a:xfrm>
            <a:off x="4378325" y="3674142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63" name="Text Box 37"/>
          <p:cNvSpPr txBox="1">
            <a:spLocks noChangeArrowheads="1"/>
          </p:cNvSpPr>
          <p:nvPr/>
        </p:nvSpPr>
        <p:spPr bwMode="auto">
          <a:xfrm>
            <a:off x="2990850" y="3697955"/>
            <a:ext cx="149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387350" y="2492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15</a:t>
            </a:fld>
            <a:endParaRPr lang="en-US" dirty="0"/>
          </a:p>
        </p:txBody>
      </p:sp>
      <p:sp>
        <p:nvSpPr>
          <p:cNvPr id="65" name="Line 4"/>
          <p:cNvSpPr>
            <a:spLocks noChangeShapeType="1"/>
          </p:cNvSpPr>
          <p:nvPr/>
        </p:nvSpPr>
        <p:spPr bwMode="auto">
          <a:xfrm>
            <a:off x="609600" y="5165223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Text Box 5"/>
          <p:cNvSpPr txBox="1">
            <a:spLocks noChangeArrowheads="1"/>
          </p:cNvSpPr>
          <p:nvPr/>
        </p:nvSpPr>
        <p:spPr bwMode="auto">
          <a:xfrm>
            <a:off x="8234363" y="5022348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1657349" y="4779461"/>
            <a:ext cx="468649" cy="39052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9"/>
          <p:cNvSpPr>
            <a:spLocks noChangeArrowheads="1"/>
          </p:cNvSpPr>
          <p:nvPr/>
        </p:nvSpPr>
        <p:spPr bwMode="auto">
          <a:xfrm>
            <a:off x="2114549" y="4779461"/>
            <a:ext cx="702973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10"/>
          <p:cNvSpPr>
            <a:spLocks noChangeArrowheads="1"/>
          </p:cNvSpPr>
          <p:nvPr/>
        </p:nvSpPr>
        <p:spPr bwMode="auto">
          <a:xfrm>
            <a:off x="2800349" y="4779461"/>
            <a:ext cx="468649" cy="390525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7"/>
          <p:cNvSpPr txBox="1">
            <a:spLocks noChangeArrowheads="1"/>
          </p:cNvSpPr>
          <p:nvPr/>
        </p:nvSpPr>
        <p:spPr bwMode="auto">
          <a:xfrm>
            <a:off x="1685925" y="4827755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1</a:t>
            </a:r>
          </a:p>
        </p:txBody>
      </p:sp>
      <p:sp>
        <p:nvSpPr>
          <p:cNvPr id="71" name="Text Box 18"/>
          <p:cNvSpPr txBox="1">
            <a:spLocks noChangeArrowheads="1"/>
          </p:cNvSpPr>
          <p:nvPr/>
        </p:nvSpPr>
        <p:spPr bwMode="auto">
          <a:xfrm>
            <a:off x="2243138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v. 2</a:t>
            </a:r>
          </a:p>
        </p:txBody>
      </p:sp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283686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3</a:t>
            </a:r>
          </a:p>
        </p:txBody>
      </p:sp>
      <p:sp>
        <p:nvSpPr>
          <p:cNvPr id="73" name="Rectangle 20"/>
          <p:cNvSpPr>
            <a:spLocks noChangeArrowheads="1"/>
          </p:cNvSpPr>
          <p:nvPr/>
        </p:nvSpPr>
        <p:spPr bwMode="auto">
          <a:xfrm>
            <a:off x="1657350" y="5169985"/>
            <a:ext cx="1600200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22"/>
          <p:cNvSpPr>
            <a:spLocks noChangeArrowheads="1"/>
          </p:cNvSpPr>
          <p:nvPr/>
        </p:nvSpPr>
        <p:spPr bwMode="auto">
          <a:xfrm>
            <a:off x="3260724" y="4779461"/>
            <a:ext cx="468649" cy="390525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25"/>
          <p:cNvSpPr>
            <a:spLocks noChangeArrowheads="1"/>
          </p:cNvSpPr>
          <p:nvPr/>
        </p:nvSpPr>
        <p:spPr bwMode="auto">
          <a:xfrm>
            <a:off x="3717924" y="4779461"/>
            <a:ext cx="702973" cy="390525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26"/>
          <p:cNvSpPr>
            <a:spLocks noChangeArrowheads="1"/>
          </p:cNvSpPr>
          <p:nvPr/>
        </p:nvSpPr>
        <p:spPr bwMode="auto">
          <a:xfrm>
            <a:off x="4927599" y="4779461"/>
            <a:ext cx="468649" cy="390525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33"/>
          <p:cNvSpPr txBox="1">
            <a:spLocks noChangeArrowheads="1"/>
          </p:cNvSpPr>
          <p:nvPr/>
        </p:nvSpPr>
        <p:spPr bwMode="auto">
          <a:xfrm>
            <a:off x="3289300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4</a:t>
            </a:r>
          </a:p>
        </p:txBody>
      </p:sp>
      <p:sp>
        <p:nvSpPr>
          <p:cNvPr id="78" name="Text Box 34"/>
          <p:cNvSpPr txBox="1">
            <a:spLocks noChangeArrowheads="1"/>
          </p:cNvSpPr>
          <p:nvPr/>
        </p:nvSpPr>
        <p:spPr bwMode="auto">
          <a:xfrm>
            <a:off x="3846513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5</a:t>
            </a: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496411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7</a:t>
            </a:r>
          </a:p>
        </p:txBody>
      </p:sp>
      <p:sp>
        <p:nvSpPr>
          <p:cNvPr id="80" name="Rectangle 36"/>
          <p:cNvSpPr>
            <a:spLocks noChangeArrowheads="1"/>
          </p:cNvSpPr>
          <p:nvPr/>
        </p:nvSpPr>
        <p:spPr bwMode="auto">
          <a:xfrm>
            <a:off x="3260725" y="5169985"/>
            <a:ext cx="21256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Text Box 37"/>
          <p:cNvSpPr txBox="1">
            <a:spLocks noChangeArrowheads="1"/>
          </p:cNvSpPr>
          <p:nvPr/>
        </p:nvSpPr>
        <p:spPr bwMode="auto">
          <a:xfrm>
            <a:off x="3621087" y="5146173"/>
            <a:ext cx="13922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Generation 1</a:t>
            </a:r>
          </a:p>
        </p:txBody>
      </p:sp>
      <p:sp>
        <p:nvSpPr>
          <p:cNvPr id="82" name="Rectangle 38"/>
          <p:cNvSpPr>
            <a:spLocks noChangeArrowheads="1"/>
          </p:cNvSpPr>
          <p:nvPr/>
        </p:nvSpPr>
        <p:spPr bwMode="auto">
          <a:xfrm>
            <a:off x="4402138" y="4781048"/>
            <a:ext cx="538620" cy="390525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Text Box 41"/>
          <p:cNvSpPr txBox="1">
            <a:spLocks noChangeArrowheads="1"/>
          </p:cNvSpPr>
          <p:nvPr/>
        </p:nvSpPr>
        <p:spPr bwMode="auto">
          <a:xfrm>
            <a:off x="4459288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6</a:t>
            </a:r>
          </a:p>
        </p:txBody>
      </p:sp>
      <p:sp>
        <p:nvSpPr>
          <p:cNvPr id="84" name="Rectangle 42"/>
          <p:cNvSpPr>
            <a:spLocks noChangeArrowheads="1"/>
          </p:cNvSpPr>
          <p:nvPr/>
        </p:nvSpPr>
        <p:spPr bwMode="auto">
          <a:xfrm>
            <a:off x="5378450" y="4781048"/>
            <a:ext cx="974725" cy="390525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Text Box 47"/>
          <p:cNvSpPr txBox="1">
            <a:spLocks noChangeArrowheads="1"/>
          </p:cNvSpPr>
          <p:nvPr/>
        </p:nvSpPr>
        <p:spPr bwMode="auto">
          <a:xfrm>
            <a:off x="5676900" y="4844097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8</a:t>
            </a:r>
          </a:p>
        </p:txBody>
      </p:sp>
      <p:sp>
        <p:nvSpPr>
          <p:cNvPr id="86" name="Rectangle 48"/>
          <p:cNvSpPr>
            <a:spLocks noChangeArrowheads="1"/>
          </p:cNvSpPr>
          <p:nvPr/>
        </p:nvSpPr>
        <p:spPr bwMode="auto">
          <a:xfrm>
            <a:off x="5378450" y="5171572"/>
            <a:ext cx="9445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355678" y="5946126"/>
            <a:ext cx="5805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Source: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://www.cse.iitb.ac.in/infolab/Data/Courses/CS632/Talks/pnuts-vldb08.ppt</a:t>
            </a:r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4888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8921"/>
            <a:ext cx="6697579" cy="514517"/>
          </a:xfrm>
        </p:spPr>
        <p:txBody>
          <a:bodyPr>
            <a:normAutofit fontScale="92500"/>
          </a:bodyPr>
          <a:lstStyle/>
          <a:p>
            <a:r>
              <a:rPr lang="en-US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Test-and-set-write (Required-version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6348412" y="4450848"/>
            <a:ext cx="149225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4940299" y="4163511"/>
            <a:ext cx="14286" cy="617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 flipH="1">
            <a:off x="3729372" y="4187323"/>
            <a:ext cx="12365" cy="59055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4371975" y="2766511"/>
            <a:ext cx="1338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Write if = v.7</a:t>
            </a: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5991225" y="3336423"/>
            <a:ext cx="827088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 b="1">
                <a:solidFill>
                  <a:srgbClr val="CC0000"/>
                </a:solidFill>
              </a:rPr>
              <a:t>ERROR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6213475" y="3872998"/>
            <a:ext cx="1128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Current version</a:t>
            </a:r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4378325" y="3866648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2990850" y="3890461"/>
            <a:ext cx="149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dirty="0">
                <a:solidFill>
                  <a:schemeClr val="tx1"/>
                </a:solidFill>
              </a:rPr>
              <a:t>Stale version</a:t>
            </a:r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>
            <a:off x="5013325" y="3063373"/>
            <a:ext cx="1409700" cy="814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550069" y="1905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 (Contd..)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16</a:t>
            </a:fld>
            <a:endParaRPr lang="en-US" dirty="0"/>
          </a:p>
        </p:txBody>
      </p:sp>
      <p:sp>
        <p:nvSpPr>
          <p:cNvPr id="37" name="Line 4"/>
          <p:cNvSpPr>
            <a:spLocks noChangeShapeType="1"/>
          </p:cNvSpPr>
          <p:nvPr/>
        </p:nvSpPr>
        <p:spPr bwMode="auto">
          <a:xfrm>
            <a:off x="609600" y="5165223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8234363" y="5022348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1657349" y="4779461"/>
            <a:ext cx="468649" cy="39052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2114549" y="4779461"/>
            <a:ext cx="702973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2800349" y="4779461"/>
            <a:ext cx="468649" cy="390525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1685925" y="4827755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1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2243138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v. 2</a:t>
            </a:r>
          </a:p>
        </p:txBody>
      </p: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283686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3</a:t>
            </a:r>
          </a:p>
        </p:txBody>
      </p:sp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1657350" y="5169985"/>
            <a:ext cx="1600200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3260724" y="4779461"/>
            <a:ext cx="468649" cy="390525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25"/>
          <p:cNvSpPr>
            <a:spLocks noChangeArrowheads="1"/>
          </p:cNvSpPr>
          <p:nvPr/>
        </p:nvSpPr>
        <p:spPr bwMode="auto">
          <a:xfrm>
            <a:off x="3717924" y="4779461"/>
            <a:ext cx="702973" cy="390525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26"/>
          <p:cNvSpPr>
            <a:spLocks noChangeArrowheads="1"/>
          </p:cNvSpPr>
          <p:nvPr/>
        </p:nvSpPr>
        <p:spPr bwMode="auto">
          <a:xfrm>
            <a:off x="4927599" y="4779461"/>
            <a:ext cx="468649" cy="390525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33"/>
          <p:cNvSpPr txBox="1">
            <a:spLocks noChangeArrowheads="1"/>
          </p:cNvSpPr>
          <p:nvPr/>
        </p:nvSpPr>
        <p:spPr bwMode="auto">
          <a:xfrm>
            <a:off x="3289300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bg1"/>
                </a:solidFill>
              </a:rPr>
              <a:t>v. 4</a:t>
            </a:r>
          </a:p>
        </p:txBody>
      </p:sp>
      <p:sp>
        <p:nvSpPr>
          <p:cNvPr id="50" name="Text Box 34"/>
          <p:cNvSpPr txBox="1">
            <a:spLocks noChangeArrowheads="1"/>
          </p:cNvSpPr>
          <p:nvPr/>
        </p:nvSpPr>
        <p:spPr bwMode="auto">
          <a:xfrm>
            <a:off x="3846513" y="4840922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5</a:t>
            </a:r>
          </a:p>
        </p:txBody>
      </p:sp>
      <p:sp>
        <p:nvSpPr>
          <p:cNvPr id="51" name="Text Box 35"/>
          <p:cNvSpPr txBox="1">
            <a:spLocks noChangeArrowheads="1"/>
          </p:cNvSpPr>
          <p:nvPr/>
        </p:nvSpPr>
        <p:spPr bwMode="auto">
          <a:xfrm>
            <a:off x="4964113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7</a:t>
            </a:r>
          </a:p>
        </p:txBody>
      </p:sp>
      <p:sp>
        <p:nvSpPr>
          <p:cNvPr id="52" name="Rectangle 36"/>
          <p:cNvSpPr>
            <a:spLocks noChangeArrowheads="1"/>
          </p:cNvSpPr>
          <p:nvPr/>
        </p:nvSpPr>
        <p:spPr bwMode="auto">
          <a:xfrm>
            <a:off x="3260725" y="5169985"/>
            <a:ext cx="21256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37"/>
          <p:cNvSpPr txBox="1">
            <a:spLocks noChangeArrowheads="1"/>
          </p:cNvSpPr>
          <p:nvPr/>
        </p:nvSpPr>
        <p:spPr bwMode="auto">
          <a:xfrm>
            <a:off x="3621087" y="5146173"/>
            <a:ext cx="13922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Generation 1</a:t>
            </a:r>
          </a:p>
        </p:txBody>
      </p:sp>
      <p:sp>
        <p:nvSpPr>
          <p:cNvPr id="54" name="Rectangle 38"/>
          <p:cNvSpPr>
            <a:spLocks noChangeArrowheads="1"/>
          </p:cNvSpPr>
          <p:nvPr/>
        </p:nvSpPr>
        <p:spPr bwMode="auto">
          <a:xfrm>
            <a:off x="4402138" y="4781048"/>
            <a:ext cx="538620" cy="390525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4459288" y="4842510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6</a:t>
            </a:r>
          </a:p>
        </p:txBody>
      </p:sp>
      <p:sp>
        <p:nvSpPr>
          <p:cNvPr id="56" name="Rectangle 42"/>
          <p:cNvSpPr>
            <a:spLocks noChangeArrowheads="1"/>
          </p:cNvSpPr>
          <p:nvPr/>
        </p:nvSpPr>
        <p:spPr bwMode="auto">
          <a:xfrm>
            <a:off x="5378450" y="4781048"/>
            <a:ext cx="974725" cy="390525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47"/>
          <p:cNvSpPr txBox="1">
            <a:spLocks noChangeArrowheads="1"/>
          </p:cNvSpPr>
          <p:nvPr/>
        </p:nvSpPr>
        <p:spPr bwMode="auto">
          <a:xfrm>
            <a:off x="5676900" y="4844097"/>
            <a:ext cx="4730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600" b="1">
                <a:solidFill>
                  <a:schemeClr val="bg1"/>
                </a:solidFill>
              </a:rPr>
              <a:t>v. 8</a:t>
            </a:r>
          </a:p>
        </p:txBody>
      </p:sp>
      <p:sp>
        <p:nvSpPr>
          <p:cNvPr id="58" name="Rectangle 48"/>
          <p:cNvSpPr>
            <a:spLocks noChangeArrowheads="1"/>
          </p:cNvSpPr>
          <p:nvPr/>
        </p:nvSpPr>
        <p:spPr bwMode="auto">
          <a:xfrm>
            <a:off x="5378450" y="5171572"/>
            <a:ext cx="944563" cy="3469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355678" y="5946126"/>
            <a:ext cx="5805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Source: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://www.cse.iitb.ac.in/infolab/Data/Courses/CS632/Talks/pnuts-vldb08.ppt</a:t>
            </a:r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809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50875" y="99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Yahoo! Cloud Data Systems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04800" y="5089939"/>
            <a:ext cx="3352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114300" indent="-1143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Scan oriented workloads</a:t>
            </a:r>
          </a:p>
          <a:p>
            <a:pPr marL="114300" indent="-1143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Focus on Sequential disk I/O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5486400" y="1432339"/>
            <a:ext cx="33940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114300" indent="-1143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CRUD </a:t>
            </a:r>
          </a:p>
          <a:p>
            <a:pPr marL="114300" indent="-1143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Point lookups and short scans</a:t>
            </a:r>
          </a:p>
          <a:p>
            <a:pPr marL="114300" indent="-1143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Index organized table and random I/</a:t>
            </a:r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Os</a:t>
            </a:r>
            <a:endParaRPr lang="en-US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410200" y="5089939"/>
            <a:ext cx="3657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114300" indent="-1143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 retrieval and streaming</a:t>
            </a:r>
          </a:p>
          <a:p>
            <a:pPr marL="114300" indent="-1143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Scalable file storage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1828800" y="1152939"/>
          <a:ext cx="5486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34200" y="6386926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82839" y="6141602"/>
            <a:ext cx="2799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</a:t>
            </a:r>
            <a:r>
              <a:rPr lang="en-IN" altLang="en-US" sz="1200" dirty="0" smtClean="0">
                <a:hlinkClick r:id="rId7"/>
              </a:rPr>
              <a:t>http://www.brianfrankcooper.net/</a:t>
            </a:r>
            <a:endParaRPr lang="en-I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1911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66600" y="-103394"/>
            <a:ext cx="8271013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accent1"/>
                </a:solidFill>
              </a:rPr>
              <a:t>Example: social network updates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319213" y="1397277"/>
            <a:ext cx="608012" cy="293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Brian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5250" y="2270056"/>
            <a:ext cx="647700" cy="293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Sonja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09638" y="2256114"/>
            <a:ext cx="509587" cy="293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Jimi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546225" y="2256114"/>
            <a:ext cx="863600" cy="293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Brandon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551113" y="2256114"/>
            <a:ext cx="519112" cy="293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Kurt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409575" y="1684614"/>
            <a:ext cx="1101725" cy="561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>
            <a:off x="1169988" y="1695727"/>
            <a:ext cx="450850" cy="550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1731963" y="1684614"/>
            <a:ext cx="219075" cy="561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1841500" y="1684614"/>
            <a:ext cx="958850" cy="561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373063" y="2970489"/>
            <a:ext cx="3940175" cy="933450"/>
            <a:chOff x="345" y="2024"/>
            <a:chExt cx="2482" cy="588"/>
          </a:xfrm>
        </p:grpSpPr>
        <p:pic>
          <p:nvPicPr>
            <p:cNvPr id="16" name="Picture 13" descr="sonj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" y="2039"/>
              <a:ext cx="767" cy="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4" descr="flick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9" y="2200"/>
              <a:ext cx="588" cy="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1124" y="2304"/>
              <a:ext cx="10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9" name="Picture 16" descr="flow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0" y="2024"/>
              <a:ext cx="420" cy="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385763" y="4434164"/>
            <a:ext cx="5561012" cy="1627188"/>
            <a:chOff x="353" y="2946"/>
            <a:chExt cx="3503" cy="1025"/>
          </a:xfrm>
        </p:grpSpPr>
        <p:pic>
          <p:nvPicPr>
            <p:cNvPr id="21" name="Picture 18" descr="brande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" y="2946"/>
              <a:ext cx="717" cy="1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9" descr="yahooloca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4" y="3343"/>
              <a:ext cx="1302" cy="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1090" y="3435"/>
              <a:ext cx="14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4" name="Picture 2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3" y="3204"/>
              <a:ext cx="1378" cy="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22" descr="otherbria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38" y="1195664"/>
            <a:ext cx="1736725" cy="153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34"/>
          <p:cNvGrpSpPr>
            <a:grpSpLocks/>
          </p:cNvGrpSpPr>
          <p:nvPr/>
        </p:nvGrpSpPr>
        <p:grpSpPr bwMode="auto">
          <a:xfrm>
            <a:off x="6534150" y="2732364"/>
            <a:ext cx="2303463" cy="3167063"/>
            <a:chOff x="4226" y="1874"/>
            <a:chExt cx="1451" cy="1995"/>
          </a:xfrm>
        </p:grpSpPr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5038" y="1874"/>
              <a:ext cx="0" cy="4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8" name="Picture 26" descr="flow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5" y="3067"/>
              <a:ext cx="420" cy="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1" y="3577"/>
              <a:ext cx="1378" cy="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4279" y="2657"/>
              <a:ext cx="134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400">
                  <a:solidFill>
                    <a:srgbClr val="CC0000"/>
                  </a:solidFill>
                  <a:latin typeface="Impact" panose="020B0806030902050204" pitchFamily="34" charset="0"/>
                </a:rPr>
                <a:t>What are my friends up to?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4226" y="2592"/>
              <a:ext cx="1451" cy="127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4356" y="2845"/>
              <a:ext cx="40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400">
                  <a:solidFill>
                    <a:schemeClr val="accent2"/>
                  </a:solidFill>
                  <a:latin typeface="Impact" panose="020B0806030902050204" pitchFamily="34" charset="0"/>
                </a:rPr>
                <a:t>Sonja: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4356" y="3385"/>
              <a:ext cx="53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400">
                  <a:solidFill>
                    <a:schemeClr val="accent2"/>
                  </a:solidFill>
                  <a:latin typeface="Impact" panose="020B0806030902050204" pitchFamily="34" charset="0"/>
                </a:rPr>
                <a:t>Brandon:</a:t>
              </a:r>
            </a:p>
          </p:txBody>
        </p:sp>
        <p:pic>
          <p:nvPicPr>
            <p:cNvPr id="34" name="Picture 3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2352"/>
              <a:ext cx="1332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92938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18</a:t>
            </a:fld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86192" y="6140823"/>
            <a:ext cx="2799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</a:t>
            </a:r>
            <a:r>
              <a:rPr lang="en-IN" altLang="en-US" sz="1200" dirty="0" smtClean="0">
                <a:hlinkClick r:id="rId10"/>
              </a:rPr>
              <a:t>http://www.brianfrankcooper.net/</a:t>
            </a:r>
            <a:endParaRPr lang="en-I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5742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156451" y="6416675"/>
            <a:ext cx="1905000" cy="304800"/>
          </a:xfrm>
        </p:spPr>
        <p:txBody>
          <a:bodyPr/>
          <a:lstStyle/>
          <a:p>
            <a:pPr algn="r"/>
            <a:fld id="{90A96600-91B3-4B22-BC6D-C483D494ABC5}" type="slidenum">
              <a:rPr lang="en-US" altLang="en-US"/>
              <a:pPr algn="r"/>
              <a:t>19</a:t>
            </a:fld>
            <a:endParaRPr lang="en-US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78654" y="-210343"/>
            <a:ext cx="8514522" cy="114300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accent1"/>
                </a:solidFill>
              </a:rPr>
              <a:t>Example: social network updates</a:t>
            </a:r>
          </a:p>
        </p:txBody>
      </p:sp>
      <p:pic>
        <p:nvPicPr>
          <p:cNvPr id="6" name="Picture 3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1" y="2658269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6" y="2623344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1" y="3493294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6" y="3472657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1" y="4374357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6" y="4320382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703638" y="3318669"/>
            <a:ext cx="1462088" cy="110331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700463" y="3323432"/>
            <a:ext cx="1454150" cy="187325"/>
          </a:xfrm>
          <a:prstGeom prst="rect">
            <a:avLst/>
          </a:prstGeom>
          <a:solidFill>
            <a:srgbClr val="8F8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709988" y="4031457"/>
            <a:ext cx="15049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16   Mike               &lt;ph..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703638" y="3507582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700463" y="3690144"/>
            <a:ext cx="1454150" cy="187325"/>
          </a:xfrm>
          <a:prstGeom prst="rect">
            <a:avLst/>
          </a:prstGeom>
          <a:solidFill>
            <a:srgbClr val="FF3F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3700463" y="3693319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708401" y="3885407"/>
            <a:ext cx="1454150" cy="187325"/>
          </a:xfrm>
          <a:prstGeom prst="rect">
            <a:avLst/>
          </a:prstGeom>
          <a:solidFill>
            <a:srgbClr val="33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3711576" y="3882232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3708401" y="4067969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3705226" y="4253707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3987801" y="3318669"/>
            <a:ext cx="0" cy="1092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4829176" y="3315494"/>
            <a:ext cx="0" cy="1093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709988" y="3309144"/>
            <a:ext cx="15335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6     Jimi                 &lt;ph..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3709988" y="3483769"/>
            <a:ext cx="14922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8     Mary               &lt;re..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3709988" y="3672682"/>
            <a:ext cx="152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12   Sonja              &lt;ph..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3709988" y="3856832"/>
            <a:ext cx="1503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15   Brandon         &lt;po..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709988" y="4220369"/>
            <a:ext cx="1503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17   Bob                 &lt;re..</a:t>
            </a:r>
          </a:p>
        </p:txBody>
      </p:sp>
      <p:pic>
        <p:nvPicPr>
          <p:cNvPr id="29" name="Picture 26" descr="sonj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529557"/>
            <a:ext cx="1217613" cy="90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7" descr="flick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3921919"/>
            <a:ext cx="9334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1155701" y="2445544"/>
            <a:ext cx="0" cy="143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2" name="Picture 29" descr="flow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6" y="2969419"/>
            <a:ext cx="666750" cy="44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Line 30"/>
          <p:cNvSpPr>
            <a:spLocks noChangeShapeType="1"/>
          </p:cNvSpPr>
          <p:nvPr/>
        </p:nvSpPr>
        <p:spPr bwMode="auto">
          <a:xfrm flipV="1">
            <a:off x="1597026" y="3777457"/>
            <a:ext cx="2103437" cy="331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1735138" y="4042569"/>
            <a:ext cx="1349375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800" dirty="0">
                <a:solidFill>
                  <a:schemeClr val="accent2"/>
                </a:solidFill>
              </a:rPr>
              <a:t>&lt;photo&gt;</a:t>
            </a:r>
          </a:p>
          <a:p>
            <a:pPr>
              <a:spcBef>
                <a:spcPct val="20000"/>
              </a:spcBef>
            </a:pPr>
            <a:r>
              <a:rPr lang="en-US" altLang="en-US" sz="800" dirty="0">
                <a:solidFill>
                  <a:schemeClr val="accent2"/>
                </a:solidFill>
              </a:rPr>
              <a:t>&lt;title&gt;</a:t>
            </a:r>
            <a:r>
              <a:rPr lang="en-US" altLang="en-US" sz="800" dirty="0">
                <a:solidFill>
                  <a:srgbClr val="CC0000"/>
                </a:solidFill>
              </a:rPr>
              <a:t>Flower</a:t>
            </a:r>
            <a:r>
              <a:rPr lang="en-US" altLang="en-US" sz="800" dirty="0">
                <a:solidFill>
                  <a:schemeClr val="accent2"/>
                </a:solidFill>
              </a:rPr>
              <a:t>&lt;/title&gt;</a:t>
            </a:r>
          </a:p>
          <a:p>
            <a:pPr>
              <a:spcBef>
                <a:spcPct val="20000"/>
              </a:spcBef>
            </a:pPr>
            <a:r>
              <a:rPr lang="en-US" altLang="en-US" sz="800" dirty="0">
                <a:solidFill>
                  <a:schemeClr val="accent2"/>
                </a:solidFill>
              </a:rPr>
              <a:t>&lt;</a:t>
            </a:r>
            <a:r>
              <a:rPr lang="en-US" altLang="en-US" sz="800" dirty="0" err="1">
                <a:solidFill>
                  <a:schemeClr val="accent2"/>
                </a:solidFill>
              </a:rPr>
              <a:t>url</a:t>
            </a:r>
            <a:r>
              <a:rPr lang="en-US" altLang="en-US" sz="800" dirty="0">
                <a:solidFill>
                  <a:schemeClr val="accent2"/>
                </a:solidFill>
              </a:rPr>
              <a:t>&gt;</a:t>
            </a:r>
            <a:r>
              <a:rPr lang="en-US" altLang="en-US" sz="800" dirty="0">
                <a:solidFill>
                  <a:srgbClr val="CC0000"/>
                </a:solidFill>
              </a:rPr>
              <a:t>www.flickr.com</a:t>
            </a:r>
            <a:r>
              <a:rPr lang="en-US" altLang="en-US" sz="800" dirty="0">
                <a:solidFill>
                  <a:schemeClr val="accent2"/>
                </a:solidFill>
              </a:rPr>
              <a:t>&lt;/url&gt;</a:t>
            </a:r>
          </a:p>
          <a:p>
            <a:pPr>
              <a:spcBef>
                <a:spcPct val="20000"/>
              </a:spcBef>
            </a:pPr>
            <a:r>
              <a:rPr lang="en-US" altLang="en-US" sz="800" dirty="0">
                <a:solidFill>
                  <a:schemeClr val="accent2"/>
                </a:solidFill>
              </a:rPr>
              <a:t>&lt;/photo&gt;</a:t>
            </a:r>
          </a:p>
        </p:txBody>
      </p:sp>
      <p:pic>
        <p:nvPicPr>
          <p:cNvPr id="35" name="Picture 32" descr="otherbri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1" y="3012282"/>
            <a:ext cx="1736725" cy="153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Line 33"/>
          <p:cNvSpPr>
            <a:spLocks noChangeShapeType="1"/>
          </p:cNvSpPr>
          <p:nvPr/>
        </p:nvSpPr>
        <p:spPr bwMode="auto">
          <a:xfrm flipH="1" flipV="1">
            <a:off x="5165726" y="3402807"/>
            <a:ext cx="1982787" cy="363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H="1" flipV="1">
            <a:off x="5154613" y="3799682"/>
            <a:ext cx="1982788" cy="11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 flipH="1">
            <a:off x="5176838" y="3888582"/>
            <a:ext cx="1960563" cy="109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232694" y="6134120"/>
            <a:ext cx="2799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</a:t>
            </a:r>
            <a:r>
              <a:rPr lang="en-IN" altLang="en-US" sz="1200" dirty="0" smtClean="0">
                <a:hlinkClick r:id="rId7"/>
              </a:rPr>
              <a:t>http://www.brianfrankcooper.net/</a:t>
            </a:r>
            <a:endParaRPr lang="en-I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8812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6" grpId="1" animBg="1"/>
      <p:bldP spid="16" grpId="2" animBg="1"/>
      <p:bldP spid="18" grpId="0" animBg="1"/>
      <p:bldP spid="31" grpId="0" animBg="1"/>
      <p:bldP spid="33" grpId="0" animBg="1"/>
      <p:bldP spid="33" grpId="1" animBg="1"/>
      <p:bldP spid="34" grpId="0"/>
      <p:bldP spid="34" grpId="1"/>
      <p:bldP spid="36" grpId="0" animBg="1"/>
      <p:bldP spid="37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8049" y="520505"/>
            <a:ext cx="8229600" cy="9144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rgbClr val="0072BC"/>
                </a:solidFill>
              </a:rPr>
              <a:t>Motivation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45920"/>
            <a:ext cx="8229600" cy="427657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Font typeface="Arial"/>
              <a:buNone/>
            </a:pPr>
            <a:r>
              <a:rPr lang="en-US" sz="2400" dirty="0" smtClean="0"/>
              <a:t>The foremost requirements for any web application: </a:t>
            </a:r>
          </a:p>
          <a:p>
            <a:pPr marL="571500" indent="-457200" algn="just">
              <a:buFont typeface="Arial"/>
              <a:buAutoNum type="arabicPeriod"/>
            </a:pPr>
            <a:r>
              <a:rPr lang="en-US" sz="2400" dirty="0" smtClean="0"/>
              <a:t>Scalability</a:t>
            </a:r>
          </a:p>
          <a:p>
            <a:pPr marL="971550" lvl="1" indent="-457200" algn="just">
              <a:buFont typeface="Wingdings" pitchFamily="2" charset="2"/>
              <a:buChar char="§"/>
            </a:pPr>
            <a:r>
              <a:rPr lang="en-US" sz="2400" dirty="0" smtClean="0"/>
              <a:t>Architectural scalability, scale linearly</a:t>
            </a:r>
          </a:p>
          <a:p>
            <a:pPr marL="571500" indent="-457200" algn="just">
              <a:buFont typeface="Arial"/>
              <a:buAutoNum type="arabicPeriod"/>
            </a:pPr>
            <a:r>
              <a:rPr lang="en-US" sz="2400" dirty="0" smtClean="0"/>
              <a:t>Response Time and Geographic Scope</a:t>
            </a:r>
          </a:p>
          <a:p>
            <a:pPr marL="971550" lvl="1" indent="-457200" algn="just">
              <a:buFont typeface="Wingdings" pitchFamily="2" charset="2"/>
              <a:buChar char="§"/>
            </a:pPr>
            <a:r>
              <a:rPr lang="en-US" sz="2400" dirty="0" smtClean="0"/>
              <a:t>Data Replicas on multiple continents</a:t>
            </a:r>
          </a:p>
          <a:p>
            <a:pPr marL="571500" indent="-457200" algn="just">
              <a:buFont typeface="Arial"/>
              <a:buAutoNum type="arabicPeriod"/>
            </a:pPr>
            <a:r>
              <a:rPr lang="en-US" sz="2400" dirty="0" smtClean="0"/>
              <a:t>High Availability and Fault tolerance</a:t>
            </a:r>
          </a:p>
          <a:p>
            <a:pPr marL="971550" lvl="1" indent="-457200" algn="just">
              <a:buFont typeface="Wingdings" pitchFamily="2" charset="2"/>
              <a:buChar char="§"/>
            </a:pPr>
            <a:r>
              <a:rPr lang="en-US" sz="2400" dirty="0" smtClean="0"/>
              <a:t>failures, apps will still be able to read data</a:t>
            </a:r>
          </a:p>
          <a:p>
            <a:pPr marL="571500" indent="-457200" algn="just">
              <a:buFont typeface="Arial"/>
              <a:buAutoNum type="arabicPeriod"/>
            </a:pPr>
            <a:r>
              <a:rPr lang="en-US" sz="2400" dirty="0" smtClean="0"/>
              <a:t>Relaxed Consistency Guarantees.</a:t>
            </a:r>
          </a:p>
          <a:p>
            <a:pPr marL="971550" lvl="1" indent="-457200" algn="just">
              <a:buFont typeface="Wingdings" pitchFamily="2" charset="2"/>
              <a:buChar char="§"/>
            </a:pPr>
            <a:r>
              <a:rPr lang="en-US" sz="2400" dirty="0" smtClean="0"/>
              <a:t>Tolerate stale or reordered data</a:t>
            </a:r>
          </a:p>
          <a:p>
            <a:pPr marL="571500" indent="-457200" algn="just">
              <a:buFont typeface="Arial"/>
              <a:buAutoNum type="arabicPeriod"/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398986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8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15642" y="6327775"/>
            <a:ext cx="1905000" cy="304800"/>
          </a:xfrm>
        </p:spPr>
        <p:txBody>
          <a:bodyPr/>
          <a:lstStyle/>
          <a:p>
            <a:pPr algn="r"/>
            <a:fld id="{8BC148B1-54B1-457B-AEC8-3609203608BF}" type="slidenum">
              <a:rPr lang="en-US" altLang="en-US"/>
              <a:pPr algn="r"/>
              <a:t>20</a:t>
            </a:fld>
            <a:endParaRPr lang="en-US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269" y="-196849"/>
            <a:ext cx="72390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accent1"/>
                </a:solidFill>
              </a:rPr>
              <a:t>What is PNUTS?</a:t>
            </a:r>
          </a:p>
        </p:txBody>
      </p:sp>
      <p:pic>
        <p:nvPicPr>
          <p:cNvPr id="6" name="Picture 4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1470025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1435100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2305050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2284413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186113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3132138"/>
            <a:ext cx="121126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24"/>
          <p:cNvGrpSpPr>
            <a:grpSpLocks/>
          </p:cNvGrpSpPr>
          <p:nvPr/>
        </p:nvGrpSpPr>
        <p:grpSpPr bwMode="auto">
          <a:xfrm>
            <a:off x="5665788" y="1222375"/>
            <a:ext cx="2643187" cy="2659063"/>
            <a:chOff x="448" y="1265"/>
            <a:chExt cx="1665" cy="1675"/>
          </a:xfrm>
        </p:grpSpPr>
        <p:pic>
          <p:nvPicPr>
            <p:cNvPr id="13" name="Picture 25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1287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6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1265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7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1813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8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1800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9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2368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0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2334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31"/>
            <p:cNvSpPr>
              <a:spLocks noChangeArrowheads="1"/>
            </p:cNvSpPr>
            <p:nvPr/>
          </p:nvSpPr>
          <p:spPr bwMode="auto">
            <a:xfrm>
              <a:off x="809" y="1703"/>
              <a:ext cx="921" cy="695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32"/>
            <p:cNvSpPr txBox="1">
              <a:spLocks noChangeArrowheads="1"/>
            </p:cNvSpPr>
            <p:nvPr/>
          </p:nvSpPr>
          <p:spPr bwMode="auto">
            <a:xfrm>
              <a:off x="813" y="2152"/>
              <a:ext cx="88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E     75656               C</a:t>
              </a:r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809" y="1822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34"/>
            <p:cNvSpPr>
              <a:spLocks noChangeShapeType="1"/>
            </p:cNvSpPr>
            <p:nvPr/>
          </p:nvSpPr>
          <p:spPr bwMode="auto">
            <a:xfrm>
              <a:off x="807" y="193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>
              <a:off x="814" y="2058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36"/>
            <p:cNvSpPr>
              <a:spLocks noChangeShapeType="1"/>
            </p:cNvSpPr>
            <p:nvPr/>
          </p:nvSpPr>
          <p:spPr bwMode="auto">
            <a:xfrm>
              <a:off x="812" y="2175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37"/>
            <p:cNvSpPr>
              <a:spLocks noChangeShapeType="1"/>
            </p:cNvSpPr>
            <p:nvPr/>
          </p:nvSpPr>
          <p:spPr bwMode="auto">
            <a:xfrm>
              <a:off x="810" y="2292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38"/>
            <p:cNvSpPr>
              <a:spLocks noChangeShapeType="1"/>
            </p:cNvSpPr>
            <p:nvPr/>
          </p:nvSpPr>
          <p:spPr bwMode="auto">
            <a:xfrm>
              <a:off x="988" y="1703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9"/>
            <p:cNvSpPr>
              <a:spLocks noChangeShapeType="1"/>
            </p:cNvSpPr>
            <p:nvPr/>
          </p:nvSpPr>
          <p:spPr bwMode="auto">
            <a:xfrm>
              <a:off x="1518" y="1701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813" y="1697"/>
              <a:ext cx="882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A     42342               E</a:t>
              </a:r>
            </a:p>
          </p:txBody>
        </p:sp>
        <p:sp>
          <p:nvSpPr>
            <p:cNvPr id="29" name="Text Box 41"/>
            <p:cNvSpPr txBox="1">
              <a:spLocks noChangeArrowheads="1"/>
            </p:cNvSpPr>
            <p:nvPr/>
          </p:nvSpPr>
          <p:spPr bwMode="auto">
            <a:xfrm>
              <a:off x="813" y="1807"/>
              <a:ext cx="90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B     42521               W</a:t>
              </a:r>
            </a:p>
          </p:txBody>
        </p:sp>
        <p:sp>
          <p:nvSpPr>
            <p:cNvPr id="30" name="Text Box 42"/>
            <p:cNvSpPr txBox="1">
              <a:spLocks noChangeArrowheads="1"/>
            </p:cNvSpPr>
            <p:nvPr/>
          </p:nvSpPr>
          <p:spPr bwMode="auto">
            <a:xfrm>
              <a:off x="813" y="1926"/>
              <a:ext cx="91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C     66354               W</a:t>
              </a:r>
            </a:p>
          </p:txBody>
        </p:sp>
        <p:sp>
          <p:nvSpPr>
            <p:cNvPr id="31" name="Text Box 43"/>
            <p:cNvSpPr txBox="1">
              <a:spLocks noChangeArrowheads="1"/>
            </p:cNvSpPr>
            <p:nvPr/>
          </p:nvSpPr>
          <p:spPr bwMode="auto">
            <a:xfrm>
              <a:off x="813" y="2042"/>
              <a:ext cx="88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D     12352               E</a:t>
              </a:r>
            </a:p>
          </p:txBody>
        </p:sp>
        <p:sp>
          <p:nvSpPr>
            <p:cNvPr id="32" name="Text Box 44"/>
            <p:cNvSpPr txBox="1">
              <a:spLocks noChangeArrowheads="1"/>
            </p:cNvSpPr>
            <p:nvPr/>
          </p:nvSpPr>
          <p:spPr bwMode="auto">
            <a:xfrm>
              <a:off x="813" y="2271"/>
              <a:ext cx="87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F     15677               E</a:t>
              </a:r>
            </a:p>
          </p:txBody>
        </p:sp>
      </p:grpSp>
      <p:grpSp>
        <p:nvGrpSpPr>
          <p:cNvPr id="33" name="Group 45"/>
          <p:cNvGrpSpPr>
            <a:grpSpLocks/>
          </p:cNvGrpSpPr>
          <p:nvPr/>
        </p:nvGrpSpPr>
        <p:grpSpPr bwMode="auto">
          <a:xfrm>
            <a:off x="3419475" y="3802063"/>
            <a:ext cx="2643188" cy="2659062"/>
            <a:chOff x="448" y="1265"/>
            <a:chExt cx="1665" cy="1675"/>
          </a:xfrm>
        </p:grpSpPr>
        <p:pic>
          <p:nvPicPr>
            <p:cNvPr id="34" name="Picture 46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1287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7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1265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8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1813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9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1800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50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2368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51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2334"/>
              <a:ext cx="763" cy="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52"/>
            <p:cNvSpPr>
              <a:spLocks noChangeArrowheads="1"/>
            </p:cNvSpPr>
            <p:nvPr/>
          </p:nvSpPr>
          <p:spPr bwMode="auto">
            <a:xfrm>
              <a:off x="809" y="1703"/>
              <a:ext cx="921" cy="695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53"/>
            <p:cNvSpPr txBox="1">
              <a:spLocks noChangeArrowheads="1"/>
            </p:cNvSpPr>
            <p:nvPr/>
          </p:nvSpPr>
          <p:spPr bwMode="auto">
            <a:xfrm>
              <a:off x="813" y="2152"/>
              <a:ext cx="88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E     75656               C</a:t>
              </a:r>
            </a:p>
          </p:txBody>
        </p:sp>
        <p:sp>
          <p:nvSpPr>
            <p:cNvPr id="42" name="Line 54"/>
            <p:cNvSpPr>
              <a:spLocks noChangeShapeType="1"/>
            </p:cNvSpPr>
            <p:nvPr/>
          </p:nvSpPr>
          <p:spPr bwMode="auto">
            <a:xfrm>
              <a:off x="809" y="1822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5"/>
            <p:cNvSpPr>
              <a:spLocks noChangeShapeType="1"/>
            </p:cNvSpPr>
            <p:nvPr/>
          </p:nvSpPr>
          <p:spPr bwMode="auto">
            <a:xfrm>
              <a:off x="807" y="193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56"/>
            <p:cNvSpPr>
              <a:spLocks noChangeShapeType="1"/>
            </p:cNvSpPr>
            <p:nvPr/>
          </p:nvSpPr>
          <p:spPr bwMode="auto">
            <a:xfrm>
              <a:off x="814" y="2058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7"/>
            <p:cNvSpPr>
              <a:spLocks noChangeShapeType="1"/>
            </p:cNvSpPr>
            <p:nvPr/>
          </p:nvSpPr>
          <p:spPr bwMode="auto">
            <a:xfrm>
              <a:off x="812" y="2175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8"/>
            <p:cNvSpPr>
              <a:spLocks noChangeShapeType="1"/>
            </p:cNvSpPr>
            <p:nvPr/>
          </p:nvSpPr>
          <p:spPr bwMode="auto">
            <a:xfrm>
              <a:off x="810" y="2292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59"/>
            <p:cNvSpPr>
              <a:spLocks noChangeShapeType="1"/>
            </p:cNvSpPr>
            <p:nvPr/>
          </p:nvSpPr>
          <p:spPr bwMode="auto">
            <a:xfrm>
              <a:off x="988" y="1703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60"/>
            <p:cNvSpPr>
              <a:spLocks noChangeShapeType="1"/>
            </p:cNvSpPr>
            <p:nvPr/>
          </p:nvSpPr>
          <p:spPr bwMode="auto">
            <a:xfrm>
              <a:off x="1518" y="1701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61"/>
            <p:cNvSpPr txBox="1">
              <a:spLocks noChangeArrowheads="1"/>
            </p:cNvSpPr>
            <p:nvPr/>
          </p:nvSpPr>
          <p:spPr bwMode="auto">
            <a:xfrm>
              <a:off x="813" y="1697"/>
              <a:ext cx="882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A     42342               E</a:t>
              </a:r>
            </a:p>
          </p:txBody>
        </p:sp>
        <p:sp>
          <p:nvSpPr>
            <p:cNvPr id="50" name="Text Box 62"/>
            <p:cNvSpPr txBox="1">
              <a:spLocks noChangeArrowheads="1"/>
            </p:cNvSpPr>
            <p:nvPr/>
          </p:nvSpPr>
          <p:spPr bwMode="auto">
            <a:xfrm>
              <a:off x="813" y="1807"/>
              <a:ext cx="905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B     42521               W</a:t>
              </a:r>
            </a:p>
          </p:txBody>
        </p:sp>
        <p:sp>
          <p:nvSpPr>
            <p:cNvPr id="51" name="Text Box 63"/>
            <p:cNvSpPr txBox="1">
              <a:spLocks noChangeArrowheads="1"/>
            </p:cNvSpPr>
            <p:nvPr/>
          </p:nvSpPr>
          <p:spPr bwMode="auto">
            <a:xfrm>
              <a:off x="813" y="1926"/>
              <a:ext cx="91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C     66354               W</a:t>
              </a:r>
            </a:p>
          </p:txBody>
        </p:sp>
        <p:sp>
          <p:nvSpPr>
            <p:cNvPr id="52" name="Text Box 64"/>
            <p:cNvSpPr txBox="1">
              <a:spLocks noChangeArrowheads="1"/>
            </p:cNvSpPr>
            <p:nvPr/>
          </p:nvSpPr>
          <p:spPr bwMode="auto">
            <a:xfrm>
              <a:off x="813" y="2042"/>
              <a:ext cx="88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D     12352               E</a:t>
              </a:r>
            </a:p>
          </p:txBody>
        </p:sp>
        <p:sp>
          <p:nvSpPr>
            <p:cNvPr id="53" name="Text Box 65"/>
            <p:cNvSpPr txBox="1">
              <a:spLocks noChangeArrowheads="1"/>
            </p:cNvSpPr>
            <p:nvPr/>
          </p:nvSpPr>
          <p:spPr bwMode="auto">
            <a:xfrm>
              <a:off x="813" y="2271"/>
              <a:ext cx="87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000">
                  <a:solidFill>
                    <a:srgbClr val="000000"/>
                  </a:solidFill>
                </a:rPr>
                <a:t>F     15677               E</a:t>
              </a:r>
            </a:p>
          </p:txBody>
        </p:sp>
      </p:grpSp>
      <p:grpSp>
        <p:nvGrpSpPr>
          <p:cNvPr id="54" name="Group 66"/>
          <p:cNvGrpSpPr>
            <a:grpSpLocks/>
          </p:cNvGrpSpPr>
          <p:nvPr/>
        </p:nvGrpSpPr>
        <p:grpSpPr bwMode="auto">
          <a:xfrm>
            <a:off x="2422525" y="1154113"/>
            <a:ext cx="3500438" cy="2649537"/>
            <a:chOff x="1672" y="887"/>
            <a:chExt cx="2205" cy="1669"/>
          </a:xfrm>
        </p:grpSpPr>
        <p:grpSp>
          <p:nvGrpSpPr>
            <p:cNvPr id="55" name="Group 67"/>
            <p:cNvGrpSpPr>
              <a:grpSpLocks/>
            </p:cNvGrpSpPr>
            <p:nvPr/>
          </p:nvGrpSpPr>
          <p:grpSpPr bwMode="auto">
            <a:xfrm>
              <a:off x="2470" y="887"/>
              <a:ext cx="1407" cy="923"/>
              <a:chOff x="2387" y="970"/>
              <a:chExt cx="1407" cy="923"/>
            </a:xfrm>
          </p:grpSpPr>
          <p:sp>
            <p:nvSpPr>
              <p:cNvPr id="60" name="Rectangle 68"/>
              <p:cNvSpPr>
                <a:spLocks noChangeArrowheads="1"/>
              </p:cNvSpPr>
              <p:nvPr/>
            </p:nvSpPr>
            <p:spPr bwMode="auto">
              <a:xfrm>
                <a:off x="2387" y="1755"/>
                <a:ext cx="222" cy="138"/>
              </a:xfrm>
              <a:prstGeom prst="rect">
                <a:avLst/>
              </a:prstGeom>
              <a:solidFill>
                <a:srgbClr val="FF3F3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Rectangle 69"/>
              <p:cNvSpPr>
                <a:spLocks noChangeArrowheads="1"/>
              </p:cNvSpPr>
              <p:nvPr/>
            </p:nvSpPr>
            <p:spPr bwMode="auto">
              <a:xfrm>
                <a:off x="2775" y="1755"/>
                <a:ext cx="222" cy="138"/>
              </a:xfrm>
              <a:prstGeom prst="rect">
                <a:avLst/>
              </a:prstGeom>
              <a:solidFill>
                <a:srgbClr val="FF3F3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Rectangle 70"/>
              <p:cNvSpPr>
                <a:spLocks noChangeArrowheads="1"/>
              </p:cNvSpPr>
              <p:nvPr/>
            </p:nvSpPr>
            <p:spPr bwMode="auto">
              <a:xfrm>
                <a:off x="3170" y="1755"/>
                <a:ext cx="222" cy="138"/>
              </a:xfrm>
              <a:prstGeom prst="rect">
                <a:avLst/>
              </a:prstGeom>
              <a:solidFill>
                <a:srgbClr val="FF3F3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71"/>
              <p:cNvSpPr>
                <a:spLocks noChangeArrowheads="1"/>
              </p:cNvSpPr>
              <p:nvPr/>
            </p:nvSpPr>
            <p:spPr bwMode="auto">
              <a:xfrm>
                <a:off x="3572" y="1755"/>
                <a:ext cx="222" cy="138"/>
              </a:xfrm>
              <a:prstGeom prst="rect">
                <a:avLst/>
              </a:prstGeom>
              <a:solidFill>
                <a:srgbClr val="FF3F3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Rectangle 72"/>
              <p:cNvSpPr>
                <a:spLocks noChangeArrowheads="1"/>
              </p:cNvSpPr>
              <p:nvPr/>
            </p:nvSpPr>
            <p:spPr bwMode="auto">
              <a:xfrm>
                <a:off x="2767" y="1379"/>
                <a:ext cx="222" cy="138"/>
              </a:xfrm>
              <a:prstGeom prst="rect">
                <a:avLst/>
              </a:prstGeom>
              <a:solidFill>
                <a:srgbClr val="FF3F3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73"/>
              <p:cNvSpPr>
                <a:spLocks noChangeArrowheads="1"/>
              </p:cNvSpPr>
              <p:nvPr/>
            </p:nvSpPr>
            <p:spPr bwMode="auto">
              <a:xfrm>
                <a:off x="3155" y="1379"/>
                <a:ext cx="222" cy="138"/>
              </a:xfrm>
              <a:prstGeom prst="rect">
                <a:avLst/>
              </a:prstGeom>
              <a:solidFill>
                <a:srgbClr val="FF3F3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Rectangle 74"/>
              <p:cNvSpPr>
                <a:spLocks noChangeArrowheads="1"/>
              </p:cNvSpPr>
              <p:nvPr/>
            </p:nvSpPr>
            <p:spPr bwMode="auto">
              <a:xfrm>
                <a:off x="2961" y="970"/>
                <a:ext cx="222" cy="138"/>
              </a:xfrm>
              <a:prstGeom prst="rect">
                <a:avLst/>
              </a:prstGeom>
              <a:solidFill>
                <a:srgbClr val="FF3F3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75"/>
              <p:cNvSpPr>
                <a:spLocks noChangeShapeType="1"/>
              </p:cNvSpPr>
              <p:nvPr/>
            </p:nvSpPr>
            <p:spPr bwMode="auto">
              <a:xfrm flipH="1">
                <a:off x="2873" y="1103"/>
                <a:ext cx="160" cy="2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6"/>
              <p:cNvSpPr>
                <a:spLocks noChangeShapeType="1"/>
              </p:cNvSpPr>
              <p:nvPr/>
            </p:nvSpPr>
            <p:spPr bwMode="auto">
              <a:xfrm>
                <a:off x="3116" y="1096"/>
                <a:ext cx="132" cy="2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77"/>
              <p:cNvSpPr>
                <a:spLocks noChangeShapeType="1"/>
              </p:cNvSpPr>
              <p:nvPr/>
            </p:nvSpPr>
            <p:spPr bwMode="auto">
              <a:xfrm flipH="1">
                <a:off x="2491" y="1513"/>
                <a:ext cx="347" cy="2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78"/>
              <p:cNvSpPr>
                <a:spLocks noChangeShapeType="1"/>
              </p:cNvSpPr>
              <p:nvPr/>
            </p:nvSpPr>
            <p:spPr bwMode="auto">
              <a:xfrm>
                <a:off x="2894" y="1506"/>
                <a:ext cx="0" cy="2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79"/>
              <p:cNvSpPr>
                <a:spLocks noChangeShapeType="1"/>
              </p:cNvSpPr>
              <p:nvPr/>
            </p:nvSpPr>
            <p:spPr bwMode="auto">
              <a:xfrm>
                <a:off x="3276" y="1520"/>
                <a:ext cx="0" cy="2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0"/>
              <p:cNvSpPr>
                <a:spLocks noChangeShapeType="1"/>
              </p:cNvSpPr>
              <p:nvPr/>
            </p:nvSpPr>
            <p:spPr bwMode="auto">
              <a:xfrm>
                <a:off x="3331" y="1520"/>
                <a:ext cx="326" cy="2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" name="Freeform 81"/>
            <p:cNvSpPr>
              <a:spLocks/>
            </p:cNvSpPr>
            <p:nvPr/>
          </p:nvSpPr>
          <p:spPr bwMode="auto">
            <a:xfrm>
              <a:off x="1679" y="1482"/>
              <a:ext cx="882" cy="592"/>
            </a:xfrm>
            <a:custGeom>
              <a:avLst/>
              <a:gdLst>
                <a:gd name="T0" fmla="*/ 882 w 882"/>
                <a:gd name="T1" fmla="*/ 322 h 592"/>
                <a:gd name="T2" fmla="*/ 590 w 882"/>
                <a:gd name="T3" fmla="*/ 551 h 592"/>
                <a:gd name="T4" fmla="*/ 188 w 882"/>
                <a:gd name="T5" fmla="*/ 79 h 592"/>
                <a:gd name="T6" fmla="*/ 0 w 882"/>
                <a:gd name="T7" fmla="*/ 7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2" h="592">
                  <a:moveTo>
                    <a:pt x="882" y="322"/>
                  </a:moveTo>
                  <a:cubicBezTo>
                    <a:pt x="794" y="457"/>
                    <a:pt x="706" y="592"/>
                    <a:pt x="590" y="551"/>
                  </a:cubicBezTo>
                  <a:cubicBezTo>
                    <a:pt x="474" y="510"/>
                    <a:pt x="286" y="158"/>
                    <a:pt x="188" y="79"/>
                  </a:cubicBezTo>
                  <a:cubicBezTo>
                    <a:pt x="90" y="0"/>
                    <a:pt x="45" y="39"/>
                    <a:pt x="0" y="7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82"/>
            <p:cNvSpPr>
              <a:spLocks/>
            </p:cNvSpPr>
            <p:nvPr/>
          </p:nvSpPr>
          <p:spPr bwMode="auto">
            <a:xfrm>
              <a:off x="1693" y="1705"/>
              <a:ext cx="1270" cy="497"/>
            </a:xfrm>
            <a:custGeom>
              <a:avLst/>
              <a:gdLst>
                <a:gd name="T0" fmla="*/ 1270 w 1270"/>
                <a:gd name="T1" fmla="*/ 99 h 497"/>
                <a:gd name="T2" fmla="*/ 1048 w 1270"/>
                <a:gd name="T3" fmla="*/ 405 h 497"/>
                <a:gd name="T4" fmla="*/ 458 w 1270"/>
                <a:gd name="T5" fmla="*/ 439 h 497"/>
                <a:gd name="T6" fmla="*/ 167 w 1270"/>
                <a:gd name="T7" fmla="*/ 58 h 497"/>
                <a:gd name="T8" fmla="*/ 0 w 1270"/>
                <a:gd name="T9" fmla="*/ 92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0" h="497">
                  <a:moveTo>
                    <a:pt x="1270" y="99"/>
                  </a:moveTo>
                  <a:cubicBezTo>
                    <a:pt x="1226" y="223"/>
                    <a:pt x="1183" y="348"/>
                    <a:pt x="1048" y="405"/>
                  </a:cubicBezTo>
                  <a:cubicBezTo>
                    <a:pt x="913" y="462"/>
                    <a:pt x="605" y="497"/>
                    <a:pt x="458" y="439"/>
                  </a:cubicBezTo>
                  <a:cubicBezTo>
                    <a:pt x="311" y="381"/>
                    <a:pt x="243" y="116"/>
                    <a:pt x="167" y="58"/>
                  </a:cubicBezTo>
                  <a:cubicBezTo>
                    <a:pt x="91" y="0"/>
                    <a:pt x="45" y="46"/>
                    <a:pt x="0" y="9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83"/>
            <p:cNvSpPr>
              <a:spLocks/>
            </p:cNvSpPr>
            <p:nvPr/>
          </p:nvSpPr>
          <p:spPr bwMode="auto">
            <a:xfrm>
              <a:off x="1679" y="1797"/>
              <a:ext cx="1680" cy="558"/>
            </a:xfrm>
            <a:custGeom>
              <a:avLst/>
              <a:gdLst>
                <a:gd name="T0" fmla="*/ 1680 w 1680"/>
                <a:gd name="T1" fmla="*/ 0 h 558"/>
                <a:gd name="T2" fmla="*/ 1368 w 1680"/>
                <a:gd name="T3" fmla="*/ 424 h 558"/>
                <a:gd name="T4" fmla="*/ 521 w 1680"/>
                <a:gd name="T5" fmla="*/ 514 h 558"/>
                <a:gd name="T6" fmla="*/ 160 w 1680"/>
                <a:gd name="T7" fmla="*/ 160 h 558"/>
                <a:gd name="T8" fmla="*/ 0 w 1680"/>
                <a:gd name="T9" fmla="*/ 13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0" h="558">
                  <a:moveTo>
                    <a:pt x="1680" y="0"/>
                  </a:moveTo>
                  <a:cubicBezTo>
                    <a:pt x="1620" y="169"/>
                    <a:pt x="1561" y="338"/>
                    <a:pt x="1368" y="424"/>
                  </a:cubicBezTo>
                  <a:cubicBezTo>
                    <a:pt x="1175" y="510"/>
                    <a:pt x="722" y="558"/>
                    <a:pt x="521" y="514"/>
                  </a:cubicBezTo>
                  <a:cubicBezTo>
                    <a:pt x="320" y="470"/>
                    <a:pt x="247" y="224"/>
                    <a:pt x="160" y="160"/>
                  </a:cubicBezTo>
                  <a:cubicBezTo>
                    <a:pt x="73" y="96"/>
                    <a:pt x="36" y="114"/>
                    <a:pt x="0" y="1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84"/>
            <p:cNvSpPr>
              <a:spLocks/>
            </p:cNvSpPr>
            <p:nvPr/>
          </p:nvSpPr>
          <p:spPr bwMode="auto">
            <a:xfrm>
              <a:off x="1672" y="1804"/>
              <a:ext cx="2082" cy="752"/>
            </a:xfrm>
            <a:custGeom>
              <a:avLst/>
              <a:gdLst>
                <a:gd name="T0" fmla="*/ 2082 w 2082"/>
                <a:gd name="T1" fmla="*/ 0 h 752"/>
                <a:gd name="T2" fmla="*/ 1506 w 2082"/>
                <a:gd name="T3" fmla="*/ 646 h 752"/>
                <a:gd name="T4" fmla="*/ 375 w 2082"/>
                <a:gd name="T5" fmla="*/ 639 h 752"/>
                <a:gd name="T6" fmla="*/ 139 w 2082"/>
                <a:gd name="T7" fmla="*/ 285 h 752"/>
                <a:gd name="T8" fmla="*/ 0 w 2082"/>
                <a:gd name="T9" fmla="*/ 32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2" h="752">
                  <a:moveTo>
                    <a:pt x="2082" y="0"/>
                  </a:moveTo>
                  <a:cubicBezTo>
                    <a:pt x="1936" y="270"/>
                    <a:pt x="1790" y="540"/>
                    <a:pt x="1506" y="646"/>
                  </a:cubicBezTo>
                  <a:cubicBezTo>
                    <a:pt x="1222" y="752"/>
                    <a:pt x="603" y="699"/>
                    <a:pt x="375" y="639"/>
                  </a:cubicBezTo>
                  <a:cubicBezTo>
                    <a:pt x="147" y="579"/>
                    <a:pt x="202" y="338"/>
                    <a:pt x="139" y="285"/>
                  </a:cubicBezTo>
                  <a:cubicBezTo>
                    <a:pt x="76" y="232"/>
                    <a:pt x="38" y="276"/>
                    <a:pt x="0" y="32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" name="Text Box 85"/>
          <p:cNvSpPr txBox="1">
            <a:spLocks noChangeArrowheads="1"/>
          </p:cNvSpPr>
          <p:nvPr/>
        </p:nvSpPr>
        <p:spPr bwMode="auto">
          <a:xfrm>
            <a:off x="3201988" y="3600450"/>
            <a:ext cx="2100262" cy="1468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CREATE TABLE Parts (</a:t>
            </a:r>
          </a:p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	ID VARCHAR,</a:t>
            </a:r>
          </a:p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	StockNumber INT,</a:t>
            </a:r>
          </a:p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	Status VARCHAR</a:t>
            </a:r>
          </a:p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	…</a:t>
            </a:r>
          </a:p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75" name="Picture 87" descr="sysadm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5062538"/>
            <a:ext cx="1619250" cy="126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 Box 88"/>
          <p:cNvSpPr txBox="1">
            <a:spLocks noChangeArrowheads="1"/>
          </p:cNvSpPr>
          <p:nvPr/>
        </p:nvSpPr>
        <p:spPr bwMode="auto">
          <a:xfrm>
            <a:off x="881063" y="4267200"/>
            <a:ext cx="1563687" cy="2936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Parallel database</a:t>
            </a:r>
          </a:p>
        </p:txBody>
      </p:sp>
      <p:sp>
        <p:nvSpPr>
          <p:cNvPr id="77" name="Text Box 89"/>
          <p:cNvSpPr txBox="1">
            <a:spLocks noChangeArrowheads="1"/>
          </p:cNvSpPr>
          <p:nvPr/>
        </p:nvSpPr>
        <p:spPr bwMode="auto">
          <a:xfrm>
            <a:off x="6423025" y="4194175"/>
            <a:ext cx="1966913" cy="2936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Geographic replication</a:t>
            </a:r>
          </a:p>
        </p:txBody>
      </p:sp>
      <p:sp>
        <p:nvSpPr>
          <p:cNvPr id="78" name="Text Box 90"/>
          <p:cNvSpPr txBox="1">
            <a:spLocks noChangeArrowheads="1"/>
          </p:cNvSpPr>
          <p:nvPr/>
        </p:nvSpPr>
        <p:spPr bwMode="auto">
          <a:xfrm>
            <a:off x="3617913" y="3033713"/>
            <a:ext cx="1652587" cy="293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Indexes and views</a:t>
            </a:r>
          </a:p>
        </p:txBody>
      </p:sp>
      <p:sp>
        <p:nvSpPr>
          <p:cNvPr id="79" name="Text Box 91"/>
          <p:cNvSpPr txBox="1">
            <a:spLocks noChangeArrowheads="1"/>
          </p:cNvSpPr>
          <p:nvPr/>
        </p:nvSpPr>
        <p:spPr bwMode="auto">
          <a:xfrm>
            <a:off x="6113463" y="4821238"/>
            <a:ext cx="2332037" cy="293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Structured, flexible schema</a:t>
            </a:r>
          </a:p>
        </p:txBody>
      </p:sp>
      <p:sp>
        <p:nvSpPr>
          <p:cNvPr id="80" name="Text Box 92"/>
          <p:cNvSpPr txBox="1">
            <a:spLocks noChangeArrowheads="1"/>
          </p:cNvSpPr>
          <p:nvPr/>
        </p:nvSpPr>
        <p:spPr bwMode="auto">
          <a:xfrm>
            <a:off x="2189163" y="5802313"/>
            <a:ext cx="2674937" cy="293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>
                <a:solidFill>
                  <a:srgbClr val="000000"/>
                </a:solidFill>
              </a:rPr>
              <a:t>Hosted, managed infrastructure</a:t>
            </a:r>
          </a:p>
        </p:txBody>
      </p:sp>
      <p:grpSp>
        <p:nvGrpSpPr>
          <p:cNvPr id="81" name="Group 129"/>
          <p:cNvGrpSpPr>
            <a:grpSpLocks/>
          </p:cNvGrpSpPr>
          <p:nvPr/>
        </p:nvGrpSpPr>
        <p:grpSpPr bwMode="auto">
          <a:xfrm>
            <a:off x="965200" y="2097088"/>
            <a:ext cx="1463675" cy="415925"/>
            <a:chOff x="754" y="1481"/>
            <a:chExt cx="922" cy="262"/>
          </a:xfrm>
        </p:grpSpPr>
        <p:grpSp>
          <p:nvGrpSpPr>
            <p:cNvPr id="82" name="Group 102"/>
            <p:cNvGrpSpPr>
              <a:grpSpLocks/>
            </p:cNvGrpSpPr>
            <p:nvPr/>
          </p:nvGrpSpPr>
          <p:grpSpPr bwMode="auto">
            <a:xfrm>
              <a:off x="754" y="1481"/>
              <a:ext cx="922" cy="144"/>
              <a:chOff x="-624" y="1836"/>
              <a:chExt cx="922" cy="144"/>
            </a:xfrm>
          </p:grpSpPr>
          <p:sp>
            <p:nvSpPr>
              <p:cNvPr id="88" name="Rectangle 98"/>
              <p:cNvSpPr>
                <a:spLocks noChangeArrowheads="1"/>
              </p:cNvSpPr>
              <p:nvPr/>
            </p:nvSpPr>
            <p:spPr bwMode="auto">
              <a:xfrm>
                <a:off x="-624" y="1838"/>
                <a:ext cx="922" cy="120"/>
              </a:xfrm>
              <a:prstGeom prst="rect">
                <a:avLst/>
              </a:prstGeom>
              <a:solidFill>
                <a:srgbClr val="669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Text Box 19"/>
              <p:cNvSpPr txBox="1">
                <a:spLocks noChangeArrowheads="1"/>
              </p:cNvSpPr>
              <p:nvPr/>
            </p:nvSpPr>
            <p:spPr bwMode="auto">
              <a:xfrm>
                <a:off x="-623" y="1836"/>
                <a:ext cx="882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A     42342               E</a:t>
                </a:r>
              </a:p>
            </p:txBody>
          </p:sp>
          <p:sp>
            <p:nvSpPr>
              <p:cNvPr id="90" name="Line 99"/>
              <p:cNvSpPr>
                <a:spLocks noChangeShapeType="1"/>
              </p:cNvSpPr>
              <p:nvPr/>
            </p:nvSpPr>
            <p:spPr bwMode="auto">
              <a:xfrm>
                <a:off x="-451" y="1838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100"/>
              <p:cNvSpPr>
                <a:spLocks noChangeShapeType="1"/>
              </p:cNvSpPr>
              <p:nvPr/>
            </p:nvSpPr>
            <p:spPr bwMode="auto">
              <a:xfrm>
                <a:off x="82" y="1837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3" name="Group 104"/>
            <p:cNvGrpSpPr>
              <a:grpSpLocks/>
            </p:cNvGrpSpPr>
            <p:nvPr/>
          </p:nvGrpSpPr>
          <p:grpSpPr bwMode="auto">
            <a:xfrm>
              <a:off x="754" y="1599"/>
              <a:ext cx="922" cy="144"/>
              <a:chOff x="-624" y="1836"/>
              <a:chExt cx="922" cy="144"/>
            </a:xfrm>
          </p:grpSpPr>
          <p:sp>
            <p:nvSpPr>
              <p:cNvPr id="84" name="Rectangle 105"/>
              <p:cNvSpPr>
                <a:spLocks noChangeArrowheads="1"/>
              </p:cNvSpPr>
              <p:nvPr/>
            </p:nvSpPr>
            <p:spPr bwMode="auto">
              <a:xfrm>
                <a:off x="-624" y="1838"/>
                <a:ext cx="922" cy="120"/>
              </a:xfrm>
              <a:prstGeom prst="rect">
                <a:avLst/>
              </a:prstGeom>
              <a:solidFill>
                <a:srgbClr val="669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Text Box 106"/>
              <p:cNvSpPr txBox="1">
                <a:spLocks noChangeArrowheads="1"/>
              </p:cNvSpPr>
              <p:nvPr/>
            </p:nvSpPr>
            <p:spPr bwMode="auto">
              <a:xfrm>
                <a:off x="-623" y="1836"/>
                <a:ext cx="90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B     42521               W</a:t>
                </a:r>
              </a:p>
            </p:txBody>
          </p:sp>
          <p:sp>
            <p:nvSpPr>
              <p:cNvPr id="86" name="Line 107"/>
              <p:cNvSpPr>
                <a:spLocks noChangeShapeType="1"/>
              </p:cNvSpPr>
              <p:nvPr/>
            </p:nvSpPr>
            <p:spPr bwMode="auto">
              <a:xfrm>
                <a:off x="-451" y="1838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108"/>
              <p:cNvSpPr>
                <a:spLocks noChangeShapeType="1"/>
              </p:cNvSpPr>
              <p:nvPr/>
            </p:nvSpPr>
            <p:spPr bwMode="auto">
              <a:xfrm>
                <a:off x="82" y="1837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2" name="Group 130"/>
          <p:cNvGrpSpPr>
            <a:grpSpLocks/>
          </p:cNvGrpSpPr>
          <p:nvPr/>
        </p:nvGrpSpPr>
        <p:grpSpPr bwMode="auto">
          <a:xfrm>
            <a:off x="965200" y="2476500"/>
            <a:ext cx="1465263" cy="420688"/>
            <a:chOff x="754" y="1720"/>
            <a:chExt cx="923" cy="265"/>
          </a:xfrm>
        </p:grpSpPr>
        <p:grpSp>
          <p:nvGrpSpPr>
            <p:cNvPr id="93" name="Group 109"/>
            <p:cNvGrpSpPr>
              <a:grpSpLocks/>
            </p:cNvGrpSpPr>
            <p:nvPr/>
          </p:nvGrpSpPr>
          <p:grpSpPr bwMode="auto">
            <a:xfrm>
              <a:off x="755" y="1720"/>
              <a:ext cx="922" cy="144"/>
              <a:chOff x="-624" y="1836"/>
              <a:chExt cx="922" cy="144"/>
            </a:xfrm>
          </p:grpSpPr>
          <p:sp>
            <p:nvSpPr>
              <p:cNvPr id="99" name="Rectangle 110"/>
              <p:cNvSpPr>
                <a:spLocks noChangeArrowheads="1"/>
              </p:cNvSpPr>
              <p:nvPr/>
            </p:nvSpPr>
            <p:spPr bwMode="auto">
              <a:xfrm>
                <a:off x="-624" y="1838"/>
                <a:ext cx="922" cy="120"/>
              </a:xfrm>
              <a:prstGeom prst="rect">
                <a:avLst/>
              </a:prstGeom>
              <a:solidFill>
                <a:srgbClr val="669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Text Box 111"/>
              <p:cNvSpPr txBox="1">
                <a:spLocks noChangeArrowheads="1"/>
              </p:cNvSpPr>
              <p:nvPr/>
            </p:nvSpPr>
            <p:spPr bwMode="auto">
              <a:xfrm>
                <a:off x="-623" y="1836"/>
                <a:ext cx="910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C     66354               W</a:t>
                </a:r>
              </a:p>
            </p:txBody>
          </p:sp>
          <p:sp>
            <p:nvSpPr>
              <p:cNvPr id="101" name="Line 112"/>
              <p:cNvSpPr>
                <a:spLocks noChangeShapeType="1"/>
              </p:cNvSpPr>
              <p:nvPr/>
            </p:nvSpPr>
            <p:spPr bwMode="auto">
              <a:xfrm>
                <a:off x="-451" y="1838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113"/>
              <p:cNvSpPr>
                <a:spLocks noChangeShapeType="1"/>
              </p:cNvSpPr>
              <p:nvPr/>
            </p:nvSpPr>
            <p:spPr bwMode="auto">
              <a:xfrm>
                <a:off x="82" y="1837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" name="Group 114"/>
            <p:cNvGrpSpPr>
              <a:grpSpLocks/>
            </p:cNvGrpSpPr>
            <p:nvPr/>
          </p:nvGrpSpPr>
          <p:grpSpPr bwMode="auto">
            <a:xfrm>
              <a:off x="754" y="1841"/>
              <a:ext cx="922" cy="144"/>
              <a:chOff x="-624" y="1836"/>
              <a:chExt cx="922" cy="144"/>
            </a:xfrm>
          </p:grpSpPr>
          <p:sp>
            <p:nvSpPr>
              <p:cNvPr id="95" name="Rectangle 115"/>
              <p:cNvSpPr>
                <a:spLocks noChangeArrowheads="1"/>
              </p:cNvSpPr>
              <p:nvPr/>
            </p:nvSpPr>
            <p:spPr bwMode="auto">
              <a:xfrm>
                <a:off x="-624" y="1838"/>
                <a:ext cx="922" cy="120"/>
              </a:xfrm>
              <a:prstGeom prst="rect">
                <a:avLst/>
              </a:prstGeom>
              <a:solidFill>
                <a:srgbClr val="669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Text Box 116"/>
              <p:cNvSpPr txBox="1">
                <a:spLocks noChangeArrowheads="1"/>
              </p:cNvSpPr>
              <p:nvPr/>
            </p:nvSpPr>
            <p:spPr bwMode="auto">
              <a:xfrm>
                <a:off x="-623" y="1836"/>
                <a:ext cx="887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D     12352               E</a:t>
                </a:r>
              </a:p>
            </p:txBody>
          </p:sp>
          <p:sp>
            <p:nvSpPr>
              <p:cNvPr id="97" name="Line 117"/>
              <p:cNvSpPr>
                <a:spLocks noChangeShapeType="1"/>
              </p:cNvSpPr>
              <p:nvPr/>
            </p:nvSpPr>
            <p:spPr bwMode="auto">
              <a:xfrm>
                <a:off x="-451" y="1838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18"/>
              <p:cNvSpPr>
                <a:spLocks noChangeShapeType="1"/>
              </p:cNvSpPr>
              <p:nvPr/>
            </p:nvSpPr>
            <p:spPr bwMode="auto">
              <a:xfrm>
                <a:off x="82" y="1837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3" name="Group 131"/>
          <p:cNvGrpSpPr>
            <a:grpSpLocks/>
          </p:cNvGrpSpPr>
          <p:nvPr/>
        </p:nvGrpSpPr>
        <p:grpSpPr bwMode="auto">
          <a:xfrm>
            <a:off x="971550" y="2857500"/>
            <a:ext cx="1463675" cy="419100"/>
            <a:chOff x="758" y="1960"/>
            <a:chExt cx="922" cy="264"/>
          </a:xfrm>
        </p:grpSpPr>
        <p:grpSp>
          <p:nvGrpSpPr>
            <p:cNvPr id="104" name="Group 119"/>
            <p:cNvGrpSpPr>
              <a:grpSpLocks/>
            </p:cNvGrpSpPr>
            <p:nvPr/>
          </p:nvGrpSpPr>
          <p:grpSpPr bwMode="auto">
            <a:xfrm>
              <a:off x="758" y="1960"/>
              <a:ext cx="922" cy="144"/>
              <a:chOff x="-624" y="1836"/>
              <a:chExt cx="922" cy="144"/>
            </a:xfrm>
          </p:grpSpPr>
          <p:sp>
            <p:nvSpPr>
              <p:cNvPr id="110" name="Rectangle 120"/>
              <p:cNvSpPr>
                <a:spLocks noChangeArrowheads="1"/>
              </p:cNvSpPr>
              <p:nvPr/>
            </p:nvSpPr>
            <p:spPr bwMode="auto">
              <a:xfrm>
                <a:off x="-624" y="1838"/>
                <a:ext cx="922" cy="120"/>
              </a:xfrm>
              <a:prstGeom prst="rect">
                <a:avLst/>
              </a:prstGeom>
              <a:solidFill>
                <a:srgbClr val="669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Text Box 121"/>
              <p:cNvSpPr txBox="1">
                <a:spLocks noChangeArrowheads="1"/>
              </p:cNvSpPr>
              <p:nvPr/>
            </p:nvSpPr>
            <p:spPr bwMode="auto">
              <a:xfrm>
                <a:off x="-623" y="1836"/>
                <a:ext cx="887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E     75656               C</a:t>
                </a:r>
              </a:p>
            </p:txBody>
          </p:sp>
          <p:sp>
            <p:nvSpPr>
              <p:cNvPr id="112" name="Line 122"/>
              <p:cNvSpPr>
                <a:spLocks noChangeShapeType="1"/>
              </p:cNvSpPr>
              <p:nvPr/>
            </p:nvSpPr>
            <p:spPr bwMode="auto">
              <a:xfrm>
                <a:off x="-451" y="1838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23"/>
              <p:cNvSpPr>
                <a:spLocks noChangeShapeType="1"/>
              </p:cNvSpPr>
              <p:nvPr/>
            </p:nvSpPr>
            <p:spPr bwMode="auto">
              <a:xfrm>
                <a:off x="82" y="1837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5" name="Group 124"/>
            <p:cNvGrpSpPr>
              <a:grpSpLocks/>
            </p:cNvGrpSpPr>
            <p:nvPr/>
          </p:nvGrpSpPr>
          <p:grpSpPr bwMode="auto">
            <a:xfrm>
              <a:off x="758" y="2080"/>
              <a:ext cx="922" cy="144"/>
              <a:chOff x="-624" y="1836"/>
              <a:chExt cx="922" cy="144"/>
            </a:xfrm>
          </p:grpSpPr>
          <p:sp>
            <p:nvSpPr>
              <p:cNvPr id="106" name="Rectangle 125"/>
              <p:cNvSpPr>
                <a:spLocks noChangeArrowheads="1"/>
              </p:cNvSpPr>
              <p:nvPr/>
            </p:nvSpPr>
            <p:spPr bwMode="auto">
              <a:xfrm>
                <a:off x="-624" y="1838"/>
                <a:ext cx="922" cy="120"/>
              </a:xfrm>
              <a:prstGeom prst="rect">
                <a:avLst/>
              </a:prstGeom>
              <a:solidFill>
                <a:srgbClr val="669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Text Box 126"/>
              <p:cNvSpPr txBox="1">
                <a:spLocks noChangeArrowheads="1"/>
              </p:cNvSpPr>
              <p:nvPr/>
            </p:nvSpPr>
            <p:spPr bwMode="auto">
              <a:xfrm>
                <a:off x="-623" y="1836"/>
                <a:ext cx="878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F     15677               E</a:t>
                </a:r>
              </a:p>
            </p:txBody>
          </p:sp>
          <p:sp>
            <p:nvSpPr>
              <p:cNvPr id="108" name="Line 127"/>
              <p:cNvSpPr>
                <a:spLocks noChangeShapeType="1"/>
              </p:cNvSpPr>
              <p:nvPr/>
            </p:nvSpPr>
            <p:spPr bwMode="auto">
              <a:xfrm>
                <a:off x="-451" y="1838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128"/>
              <p:cNvSpPr>
                <a:spLocks noChangeShapeType="1"/>
              </p:cNvSpPr>
              <p:nvPr/>
            </p:nvSpPr>
            <p:spPr bwMode="auto">
              <a:xfrm>
                <a:off x="82" y="1837"/>
                <a:ext cx="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4" name="Group 142"/>
          <p:cNvGrpSpPr>
            <a:grpSpLocks/>
          </p:cNvGrpSpPr>
          <p:nvPr/>
        </p:nvGrpSpPr>
        <p:grpSpPr bwMode="auto">
          <a:xfrm>
            <a:off x="569913" y="1604963"/>
            <a:ext cx="2287587" cy="2287587"/>
            <a:chOff x="505" y="1171"/>
            <a:chExt cx="1441" cy="1441"/>
          </a:xfrm>
        </p:grpSpPr>
        <p:sp>
          <p:nvSpPr>
            <p:cNvPr id="115" name="Rectangle 132"/>
            <p:cNvSpPr>
              <a:spLocks noChangeArrowheads="1"/>
            </p:cNvSpPr>
            <p:nvPr/>
          </p:nvSpPr>
          <p:spPr bwMode="auto">
            <a:xfrm>
              <a:off x="572" y="1939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Rectangle 133"/>
            <p:cNvSpPr>
              <a:spLocks noChangeArrowheads="1"/>
            </p:cNvSpPr>
            <p:nvPr/>
          </p:nvSpPr>
          <p:spPr bwMode="auto">
            <a:xfrm>
              <a:off x="755" y="2506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Rectangle 134"/>
            <p:cNvSpPr>
              <a:spLocks noChangeArrowheads="1"/>
            </p:cNvSpPr>
            <p:nvPr/>
          </p:nvSpPr>
          <p:spPr bwMode="auto">
            <a:xfrm>
              <a:off x="643" y="2333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Rectangle 135"/>
            <p:cNvSpPr>
              <a:spLocks noChangeArrowheads="1"/>
            </p:cNvSpPr>
            <p:nvPr/>
          </p:nvSpPr>
          <p:spPr bwMode="auto">
            <a:xfrm>
              <a:off x="505" y="1243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Rectangle 136"/>
            <p:cNvSpPr>
              <a:spLocks noChangeArrowheads="1"/>
            </p:cNvSpPr>
            <p:nvPr/>
          </p:nvSpPr>
          <p:spPr bwMode="auto">
            <a:xfrm>
              <a:off x="620" y="1377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Rectangle 137"/>
            <p:cNvSpPr>
              <a:spLocks noChangeArrowheads="1"/>
            </p:cNvSpPr>
            <p:nvPr/>
          </p:nvSpPr>
          <p:spPr bwMode="auto">
            <a:xfrm>
              <a:off x="1643" y="1171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138"/>
            <p:cNvSpPr>
              <a:spLocks noChangeArrowheads="1"/>
            </p:cNvSpPr>
            <p:nvPr/>
          </p:nvSpPr>
          <p:spPr bwMode="auto">
            <a:xfrm>
              <a:off x="1542" y="1761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Rectangle 139"/>
            <p:cNvSpPr>
              <a:spLocks noChangeArrowheads="1"/>
            </p:cNvSpPr>
            <p:nvPr/>
          </p:nvSpPr>
          <p:spPr bwMode="auto">
            <a:xfrm>
              <a:off x="1590" y="1891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140"/>
            <p:cNvSpPr>
              <a:spLocks noChangeArrowheads="1"/>
            </p:cNvSpPr>
            <p:nvPr/>
          </p:nvSpPr>
          <p:spPr bwMode="auto">
            <a:xfrm>
              <a:off x="1258" y="1882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Rectangle 141"/>
            <p:cNvSpPr>
              <a:spLocks noChangeArrowheads="1"/>
            </p:cNvSpPr>
            <p:nvPr/>
          </p:nvSpPr>
          <p:spPr bwMode="auto">
            <a:xfrm>
              <a:off x="1517" y="2525"/>
              <a:ext cx="303" cy="87"/>
            </a:xfrm>
            <a:prstGeom prst="rect">
              <a:avLst/>
            </a:prstGeom>
            <a:solidFill>
              <a:srgbClr val="6699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207294" y="6461125"/>
            <a:ext cx="2799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</a:t>
            </a:r>
            <a:r>
              <a:rPr lang="en-IN" altLang="en-US" sz="1200" dirty="0" smtClean="0">
                <a:hlinkClick r:id="rId4"/>
              </a:rPr>
              <a:t>http://www.brianfrankcooper.net/</a:t>
            </a:r>
            <a:endParaRPr lang="en-I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328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7.40741E-7 L -0.08333 0.06458 " pathEditMode="relative" ptsTypes="AA">
                                      <p:cBhvr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81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7.40741E-7 L 0.07917 0.12778 " pathEditMode="relative" ptsTypes="AA">
                                      <p:cBhvr>
                                        <p:cTn id="1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92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333E-6 L 0.07587 -0.16783 " pathEditMode="relative" ptsTypes="AA">
                                      <p:cBhvr>
                                        <p:cTn id="14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5025" y="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PNUTS-Single Region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066800" y="1209675"/>
          <a:ext cx="7540625" cy="503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Visio" r:id="rId4" imgW="5359400" imgH="4800600" progId="Visio.Drawing.11">
                  <p:embed/>
                </p:oleObj>
              </mc:Choice>
              <mc:Fallback>
                <p:oleObj name="Visio" r:id="rId4" imgW="5359400" imgH="48006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09675"/>
                        <a:ext cx="7540625" cy="503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6019800" y="1133475"/>
            <a:ext cx="2701925" cy="838200"/>
          </a:xfrm>
          <a:prstGeom prst="wedgeRectCallout">
            <a:avLst>
              <a:gd name="adj1" fmla="val -26727"/>
              <a:gd name="adj2" fmla="val 68407"/>
            </a:avLst>
          </a:prstGeom>
          <a:solidFill>
            <a:srgbClr val="FCFEA8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</p:spPr>
        <p:txBody>
          <a:bodyPr/>
          <a:lstStyle/>
          <a:p>
            <a:pPr marL="168275" indent="-168275" eaLnBrk="0" hangingPunct="0">
              <a:buFont typeface="Arial" charset="0"/>
              <a:buChar char="•"/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Maintains map from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database.table.key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to tablet to storage-unit</a:t>
            </a: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76200" y="904875"/>
            <a:ext cx="2705100" cy="1143000"/>
          </a:xfrm>
          <a:prstGeom prst="wedgeRectCallout">
            <a:avLst>
              <a:gd name="adj1" fmla="val 41315"/>
              <a:gd name="adj2" fmla="val 74454"/>
            </a:avLst>
          </a:prstGeom>
          <a:solidFill>
            <a:srgbClr val="FCFEA8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</p:spPr>
        <p:txBody>
          <a:bodyPr/>
          <a:lstStyle/>
          <a:p>
            <a:pPr marL="169863" lvl="1" indent="-169863" eaLnBrk="0" hangingPunct="0">
              <a:buFont typeface="Arial" charset="0"/>
              <a:buChar char="•"/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Routes client requests to correct storage unit</a:t>
            </a:r>
          </a:p>
          <a:p>
            <a:pPr marL="169863" lvl="1" indent="-169863" eaLnBrk="0" hangingPunct="0">
              <a:buFont typeface="Arial" charset="0"/>
              <a:buChar char="•"/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Caches the maps from the tablet controller</a:t>
            </a:r>
          </a:p>
        </p:txBody>
      </p:sp>
      <p:sp>
        <p:nvSpPr>
          <p:cNvPr id="10" name="Rectangular Callout 9"/>
          <p:cNvSpPr>
            <a:spLocks noChangeArrowheads="1"/>
          </p:cNvSpPr>
          <p:nvPr/>
        </p:nvSpPr>
        <p:spPr bwMode="auto">
          <a:xfrm>
            <a:off x="228600" y="5553075"/>
            <a:ext cx="2552700" cy="838200"/>
          </a:xfrm>
          <a:prstGeom prst="wedgeRectCallout">
            <a:avLst>
              <a:gd name="adj1" fmla="val 78449"/>
              <a:gd name="adj2" fmla="val -35218"/>
            </a:avLst>
          </a:prstGeom>
          <a:solidFill>
            <a:srgbClr val="FCFEA8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</p:spPr>
        <p:txBody>
          <a:bodyPr/>
          <a:lstStyle/>
          <a:p>
            <a:pPr marL="169863" lvl="1" indent="-169863" eaLnBrk="0" fontAlgn="auto" hangingPunct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Stores records</a:t>
            </a:r>
          </a:p>
          <a:p>
            <a:pPr marL="169863" lvl="1" indent="-169863" eaLnBrk="0" fontAlgn="auto" hangingPunct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Services 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get/set/scan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requests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21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0744" y="6402969"/>
            <a:ext cx="525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Source:</a:t>
            </a:r>
            <a:r>
              <a:rPr lang="en-US" sz="1200" dirty="0" err="1">
                <a:hlinkClick r:id="rId6"/>
              </a:rPr>
              <a:t>http</a:t>
            </a:r>
            <a:r>
              <a:rPr lang="en-US" sz="1200" dirty="0">
                <a:hlinkClick r:id="rId6"/>
              </a:rPr>
              <a:t>://web.eecs.umich.edu/~</a:t>
            </a:r>
            <a:r>
              <a:rPr lang="en-US" sz="1200" dirty="0" err="1">
                <a:hlinkClick r:id="rId6"/>
              </a:rPr>
              <a:t>michjc</a:t>
            </a:r>
            <a:r>
              <a:rPr lang="en-US" sz="1200" dirty="0">
                <a:hlinkClick r:id="rId6"/>
              </a:rPr>
              <a:t>/eecs584/notes/lecture18-pnuts.pptx</a:t>
            </a:r>
            <a:endParaRPr lang="en-US" sz="1200" dirty="0"/>
          </a:p>
          <a:p>
            <a:endParaRPr lang="en-I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6213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6750" y="1524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PNUTS Multi-Region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742950" y="1219200"/>
          <a:ext cx="7839075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" name="Visio" r:id="rId3" imgW="5359400" imgH="4800600" progId="Visio.Drawing.11">
                  <p:embed/>
                </p:oleObj>
              </mc:Choice>
              <mc:Fallback>
                <p:oleObj name="Visio" r:id="rId3" imgW="5359400" imgH="48006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1219200"/>
                        <a:ext cx="7839075" cy="523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69957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1687" y="6358671"/>
            <a:ext cx="525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Source:</a:t>
            </a:r>
            <a:r>
              <a:rPr lang="en-US" sz="1200" dirty="0" err="1">
                <a:hlinkClick r:id="rId5"/>
              </a:rPr>
              <a:t>http</a:t>
            </a:r>
            <a:r>
              <a:rPr lang="en-US" sz="1200" dirty="0">
                <a:hlinkClick r:id="rId5"/>
              </a:rPr>
              <a:t>://web.eecs.umich.edu/~</a:t>
            </a:r>
            <a:r>
              <a:rPr lang="en-US" sz="1200" dirty="0" err="1">
                <a:hlinkClick r:id="rId5"/>
              </a:rPr>
              <a:t>michjc</a:t>
            </a:r>
            <a:r>
              <a:rPr lang="en-US" sz="1200" dirty="0">
                <a:hlinkClick r:id="rId5"/>
              </a:rPr>
              <a:t>/eecs584/notes/lecture18-pnuts.pptx</a:t>
            </a:r>
            <a:endParaRPr lang="en-US" sz="1200" dirty="0"/>
          </a:p>
          <a:p>
            <a:endParaRPr lang="en-I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02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8100"/>
            <a:ext cx="728457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Data Model: Hash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12945" y="1600200"/>
          <a:ext cx="6629400" cy="4065602"/>
        </p:xfrm>
        <a:graphic>
          <a:graphicData uri="http://schemas.openxmlformats.org/drawingml/2006/table">
            <a:tbl>
              <a:tblPr/>
              <a:tblGrid>
                <a:gridCol w="1566863"/>
                <a:gridCol w="5062537"/>
              </a:tblGrid>
              <a:tr h="3352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Primary Key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Record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Grape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liquid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wine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Lime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color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green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Apple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quote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Apple a day keeps the …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Strawberry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spread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jam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Orange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{"color" : "orange"}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Avocado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{"spread" : "guacamole"}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Lemon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{"expression" : "expensive crap"}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Tomato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{"classification" : "yes… fruit"}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Banana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expression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goes bananas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Kiwi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expression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New Zealand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6" name="Right Brace 5"/>
          <p:cNvSpPr>
            <a:spLocks/>
          </p:cNvSpPr>
          <p:nvPr/>
        </p:nvSpPr>
        <p:spPr bwMode="auto">
          <a:xfrm>
            <a:off x="7894745" y="3429000"/>
            <a:ext cx="228600" cy="1447800"/>
          </a:xfrm>
          <a:prstGeom prst="rightBrace">
            <a:avLst>
              <a:gd name="adj1" fmla="val 8327"/>
              <a:gd name="adj2" fmla="val 49042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TextBox 94"/>
          <p:cNvSpPr txBox="1">
            <a:spLocks noChangeArrowheads="1"/>
          </p:cNvSpPr>
          <p:nvPr/>
        </p:nvSpPr>
        <p:spPr bwMode="auto">
          <a:xfrm>
            <a:off x="8108231" y="3968750"/>
            <a:ext cx="7309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600" dirty="0"/>
              <a:t>Tablet</a:t>
            </a:r>
          </a:p>
        </p:txBody>
      </p:sp>
      <p:sp>
        <p:nvSpPr>
          <p:cNvPr id="8" name="Text Box 64"/>
          <p:cNvSpPr txBox="1">
            <a:spLocks noChangeArrowheads="1"/>
          </p:cNvSpPr>
          <p:nvPr/>
        </p:nvSpPr>
        <p:spPr bwMode="auto">
          <a:xfrm>
            <a:off x="322262" y="1825625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400" b="1" dirty="0"/>
              <a:t>0x0000</a:t>
            </a:r>
          </a:p>
        </p:txBody>
      </p:sp>
      <p:sp>
        <p:nvSpPr>
          <p:cNvPr id="9" name="Text Box 66"/>
          <p:cNvSpPr txBox="1">
            <a:spLocks noChangeArrowheads="1"/>
          </p:cNvSpPr>
          <p:nvPr/>
        </p:nvSpPr>
        <p:spPr bwMode="auto">
          <a:xfrm>
            <a:off x="322262" y="4797425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400" b="1" dirty="0"/>
              <a:t>0x911F</a:t>
            </a:r>
          </a:p>
        </p:txBody>
      </p:sp>
      <p:sp>
        <p:nvSpPr>
          <p:cNvPr id="10" name="Text Box 67"/>
          <p:cNvSpPr txBox="1">
            <a:spLocks noChangeArrowheads="1"/>
          </p:cNvSpPr>
          <p:nvPr/>
        </p:nvSpPr>
        <p:spPr bwMode="auto">
          <a:xfrm>
            <a:off x="322262" y="3349625"/>
            <a:ext cx="820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400" b="1" dirty="0"/>
              <a:t>0x2AF3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2245" y="6356349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23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9227" y="6125166"/>
            <a:ext cx="2799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</a:t>
            </a:r>
            <a:r>
              <a:rPr lang="en-IN" altLang="en-US" sz="1200" dirty="0" smtClean="0">
                <a:hlinkClick r:id="rId2"/>
              </a:rPr>
              <a:t>http://www.brianfrankcooper.net/</a:t>
            </a:r>
            <a:endParaRPr lang="en-I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0428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165901"/>
            <a:ext cx="728457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Data Model: Ordered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ight Brace 4"/>
          <p:cNvSpPr>
            <a:spLocks/>
          </p:cNvSpPr>
          <p:nvPr/>
        </p:nvSpPr>
        <p:spPr bwMode="auto">
          <a:xfrm>
            <a:off x="7894745" y="3429000"/>
            <a:ext cx="228600" cy="1447800"/>
          </a:xfrm>
          <a:prstGeom prst="rightBrace">
            <a:avLst>
              <a:gd name="adj1" fmla="val 8327"/>
              <a:gd name="adj2" fmla="val 49042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>
              <a:solidFill>
                <a:srgbClr val="2F2B20"/>
              </a:solidFill>
            </a:endParaRPr>
          </a:p>
        </p:txBody>
      </p:sp>
      <p:sp>
        <p:nvSpPr>
          <p:cNvPr id="6" name="TextBox 94"/>
          <p:cNvSpPr txBox="1">
            <a:spLocks noChangeArrowheads="1"/>
          </p:cNvSpPr>
          <p:nvPr/>
        </p:nvSpPr>
        <p:spPr bwMode="auto">
          <a:xfrm>
            <a:off x="8108231" y="3968750"/>
            <a:ext cx="7309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600" dirty="0">
                <a:solidFill>
                  <a:srgbClr val="2F2B20"/>
                </a:solidFill>
              </a:rPr>
              <a:t>Tablet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112945" y="1600200"/>
          <a:ext cx="6629400" cy="4065602"/>
        </p:xfrm>
        <a:graphic>
          <a:graphicData uri="http://schemas.openxmlformats.org/drawingml/2006/table">
            <a:tbl>
              <a:tblPr/>
              <a:tblGrid>
                <a:gridCol w="1566863"/>
                <a:gridCol w="5062537"/>
              </a:tblGrid>
              <a:tr h="3352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Primary Key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Record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Apple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quote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Apple a day keeps the …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Avocado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{"spread" : "guacamole"}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Banana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expression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goes bananas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Grape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liquid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wine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Kiwi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{"expression" : "New Zealand"}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Lemon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{"expression" : "expensive crap"}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Lime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color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green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Orange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{"color" : "orange"}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Strawberry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spread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jam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72779"/>
                    </a:solidFill>
                  </a:tcPr>
                </a:tc>
              </a:tr>
              <a:tr h="37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Tomato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charset="0"/>
                          <a:ea typeface="ＭＳ Ｐゴシック" charset="-128"/>
                          <a:cs typeface="Arial" charset="0"/>
                        </a:rPr>
                        <a:t>{"classification" : "yes… fruit"}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2294" y="6092329"/>
            <a:ext cx="2799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</a:t>
            </a:r>
            <a:r>
              <a:rPr lang="en-IN" altLang="en-US" sz="1200" dirty="0" smtClean="0">
                <a:hlinkClick r:id="rId2"/>
              </a:rPr>
              <a:t>http://www.brianfrankcooper.net/</a:t>
            </a:r>
            <a:endParaRPr lang="en-I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5717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585788" y="8731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05" charset="-128"/>
                <a:cs typeface="ＭＳ Ｐゴシック" pitchFamily="-10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Helvetica" panose="020B0604020202020204" pitchFamily="34" charset="0"/>
                <a:ea typeface="ＭＳ Ｐゴシック" charset="-128"/>
                <a:cs typeface="Helvetica" panose="020B0604020202020204" pitchFamily="34" charset="0"/>
              </a:rPr>
              <a:t>Ordered tables are tricky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371475" y="1412874"/>
            <a:ext cx="8229600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 dirty="0" smtClean="0">
                <a:solidFill>
                  <a:srgbClr val="CC0000"/>
                </a:solidFill>
                <a:latin typeface="Helvetica" panose="020B0604020202020204" pitchFamily="34" charset="0"/>
                <a:ea typeface="ＭＳ Ｐゴシック" charset="-128"/>
                <a:cs typeface="Helvetica" panose="020B0604020202020204" pitchFamily="34" charset="0"/>
              </a:rPr>
              <a:t>Hotspots!</a:t>
            </a:r>
          </a:p>
          <a:p>
            <a:pPr eaLnBrk="1" hangingPunct="1"/>
            <a:endParaRPr lang="en-US" altLang="en-US" sz="2400" dirty="0" smtClean="0">
              <a:solidFill>
                <a:srgbClr val="CC0000"/>
              </a:solidFill>
              <a:ea typeface="ＭＳ Ｐゴシック" charset="-128"/>
            </a:endParaRPr>
          </a:p>
          <a:p>
            <a:pPr eaLnBrk="1" hangingPunct="1"/>
            <a:endParaRPr lang="en-US" altLang="en-US" sz="2400" dirty="0" smtClean="0">
              <a:solidFill>
                <a:srgbClr val="CC0000"/>
              </a:solidFill>
              <a:ea typeface="ＭＳ Ｐゴシック" charset="-128"/>
            </a:endParaRPr>
          </a:p>
          <a:p>
            <a:pPr eaLnBrk="1" hangingPunct="1"/>
            <a:endParaRPr lang="en-US" altLang="en-US" sz="2400" dirty="0" smtClean="0">
              <a:solidFill>
                <a:srgbClr val="CC0000"/>
              </a:solidFill>
              <a:ea typeface="ＭＳ Ｐゴシック" charset="-128"/>
            </a:endParaRPr>
          </a:p>
          <a:p>
            <a:pPr eaLnBrk="1" hangingPunct="1"/>
            <a:endParaRPr lang="en-US" altLang="en-US" sz="2400" dirty="0" smtClean="0">
              <a:solidFill>
                <a:srgbClr val="CC0000"/>
              </a:solidFill>
              <a:ea typeface="ＭＳ Ｐゴシック" charset="-128"/>
            </a:endParaRPr>
          </a:p>
          <a:p>
            <a:pPr eaLnBrk="1" hangingPunct="1"/>
            <a:endParaRPr lang="en-US" altLang="en-US" sz="2400" dirty="0" smtClean="0">
              <a:ea typeface="ＭＳ Ｐゴシック" charset="-128"/>
            </a:endParaRPr>
          </a:p>
          <a:p>
            <a:pPr marL="0" indent="0" eaLnBrk="1" hangingPunct="1">
              <a:buNone/>
            </a:pPr>
            <a:endParaRPr lang="en-US" altLang="en-US" sz="2400" dirty="0" smtClean="0">
              <a:ea typeface="ＭＳ Ｐゴシック" charset="-128"/>
            </a:endParaRPr>
          </a:p>
          <a:p>
            <a:pPr eaLnBrk="1" hangingPunct="1"/>
            <a:r>
              <a:rPr lang="en-US" altLang="en-US" sz="2800" dirty="0" smtClean="0">
                <a:latin typeface="Helvetica" panose="020B0604020202020204" pitchFamily="34" charset="0"/>
                <a:ea typeface="ＭＳ Ｐゴシック" charset="-128"/>
                <a:cs typeface="Helvetica" panose="020B0604020202020204" pitchFamily="34" charset="0"/>
              </a:rPr>
              <a:t>Solution: Proactive load balancing</a:t>
            </a:r>
          </a:p>
          <a:p>
            <a:pPr lvl="1" eaLnBrk="1" hangingPunct="1"/>
            <a:r>
              <a:rPr lang="en-US" alt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Move tablets from hot servers to cold servers</a:t>
            </a:r>
          </a:p>
          <a:p>
            <a:pPr lvl="1" eaLnBrk="1" hangingPunct="1"/>
            <a:r>
              <a:rPr lang="en-US" alt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If necessary, split hot tablets</a:t>
            </a: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" y="2112962"/>
            <a:ext cx="4122738" cy="2265363"/>
          </a:xfrm>
          <a:prstGeom prst="rect">
            <a:avLst/>
          </a:prstGeom>
        </p:spPr>
      </p:pic>
      <p:pic>
        <p:nvPicPr>
          <p:cNvPr id="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913" y="2108199"/>
            <a:ext cx="4122737" cy="226536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4872" y="6174987"/>
            <a:ext cx="2799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</a:t>
            </a:r>
            <a:r>
              <a:rPr lang="en-IN" altLang="en-US" sz="1200" dirty="0" smtClean="0">
                <a:hlinkClick r:id="rId4"/>
              </a:rPr>
              <a:t>http://www.brianfrankcooper.net/</a:t>
            </a:r>
            <a:endParaRPr lang="en-I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5840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73163" y="4572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Tablet Splitting &amp; Balancing</a:t>
            </a:r>
          </a:p>
        </p:txBody>
      </p:sp>
      <p:sp>
        <p:nvSpPr>
          <p:cNvPr id="5" name="Slide Number Placeholder 31"/>
          <p:cNvSpPr txBox="1">
            <a:spLocks noGrp="1"/>
          </p:cNvSpPr>
          <p:nvPr/>
        </p:nvSpPr>
        <p:spPr bwMode="auto">
          <a:xfrm>
            <a:off x="7086600" y="6477000"/>
            <a:ext cx="83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endParaRPr lang="en-US" sz="1200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092325" y="2363788"/>
            <a:ext cx="4959350" cy="2803525"/>
          </a:xfrm>
          <a:prstGeom prst="can">
            <a:avLst>
              <a:gd name="adj" fmla="val 25000"/>
            </a:avLst>
          </a:prstGeom>
          <a:solidFill>
            <a:srgbClr val="6363CB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" pitchFamily="-64" charset="0"/>
              <a:ea typeface="ＭＳ Ｐゴシック" pitchFamily="16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698750" y="3224213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94013" y="3587750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578100" y="4025900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467100" y="4203700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536950" y="3306763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640013" y="4529138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852863" y="3729038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495800" y="3289300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494213" y="4000500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108450" y="4519613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7663" y="3306763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5145088" y="3711575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5083175" y="4457700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103938" y="3692525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5654675" y="4106863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208588" y="4373563"/>
            <a:ext cx="615950" cy="211137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5191125" y="4699000"/>
            <a:ext cx="615950" cy="211138"/>
          </a:xfrm>
          <a:prstGeom prst="rect">
            <a:avLst/>
          </a:prstGeom>
          <a:solidFill>
            <a:srgbClr val="00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imes" charset="0"/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876300" y="1417638"/>
            <a:ext cx="7048500" cy="36988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marL="342900" indent="-342900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dk1"/>
                </a:solidFill>
                <a:latin typeface="Calibri"/>
                <a:ea typeface="+mn-ea"/>
              </a:rPr>
              <a:t>Each storage unit has many tablets (horizontal partitions of the table)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4783138" y="5394325"/>
            <a:ext cx="2770187" cy="369888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marL="342900" indent="-342900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dk1"/>
                </a:solidFill>
                <a:latin typeface="Calibri"/>
                <a:ea typeface="+mn-ea"/>
              </a:rPr>
              <a:t>Tablets may grow over time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1300163" y="5429250"/>
            <a:ext cx="2097087" cy="369888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marL="342900" indent="-342900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dk1"/>
                </a:solidFill>
                <a:latin typeface="Calibri"/>
                <a:ea typeface="+mn-ea"/>
              </a:rPr>
              <a:t>Overfull tablets split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2805113" y="1684338"/>
            <a:ext cx="3543300" cy="36988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marL="342900" indent="-342900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dk1"/>
                </a:solidFill>
                <a:latin typeface="Calibri"/>
                <a:ea typeface="+mn-ea"/>
              </a:rPr>
              <a:t>Storage unit may become a hotspot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2151063" y="5870575"/>
            <a:ext cx="4411662" cy="369888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marL="342900" indent="-342900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dk1"/>
                </a:solidFill>
                <a:latin typeface="Calibri"/>
                <a:ea typeface="+mn-ea"/>
              </a:rPr>
              <a:t>Shed load by moving tablets to other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26</a:t>
            </a:fld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79108" y="6311900"/>
            <a:ext cx="525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Source:</a:t>
            </a:r>
            <a:r>
              <a:rPr lang="en-US" sz="1200" dirty="0" err="1">
                <a:hlinkClick r:id="rId2"/>
              </a:rPr>
              <a:t>http</a:t>
            </a:r>
            <a:r>
              <a:rPr lang="en-US" sz="1200" dirty="0">
                <a:hlinkClick r:id="rId2"/>
              </a:rPr>
              <a:t>://web.eecs.umich.edu/~</a:t>
            </a:r>
            <a:r>
              <a:rPr lang="en-US" sz="1200" dirty="0" err="1">
                <a:hlinkClick r:id="rId2"/>
              </a:rPr>
              <a:t>michjc</a:t>
            </a:r>
            <a:r>
              <a:rPr lang="en-US" sz="1200" dirty="0">
                <a:hlinkClick r:id="rId2"/>
              </a:rPr>
              <a:t>/eecs584/notes/lecture18-pnuts.pptx</a:t>
            </a:r>
            <a:endParaRPr lang="en-US" sz="1200" dirty="0"/>
          </a:p>
          <a:p>
            <a:endParaRPr lang="en-I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0284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363CB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7" grpId="0" animBg="1"/>
      <p:bldP spid="19" grpId="0" animBg="1"/>
      <p:bldP spid="19" grpId="1" animBg="1"/>
      <p:bldP spid="20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>
                <a:solidFill>
                  <a:schemeClr val="accent1"/>
                </a:solidFill>
              </a:rPr>
              <a:t> </a:t>
            </a:r>
            <a:r>
              <a:rPr lang="en-IN" dirty="0">
                <a:solidFill>
                  <a:schemeClr val="accent1"/>
                </a:solidFill>
              </a:rPr>
              <a:t>Replication and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2800" b="1" dirty="0" smtClean="0"/>
              <a:t>PNUTS Uses:</a:t>
            </a:r>
            <a:endParaRPr lang="en-IN" sz="2800" b="1" dirty="0"/>
          </a:p>
          <a:p>
            <a:r>
              <a:rPr lang="en-IN" sz="2800" dirty="0"/>
              <a:t>Asynchronous replication to ensure low latency </a:t>
            </a:r>
            <a:r>
              <a:rPr lang="en-IN" sz="2800" dirty="0" smtClean="0"/>
              <a:t>updates.</a:t>
            </a:r>
          </a:p>
          <a:p>
            <a:r>
              <a:rPr lang="en-IN" sz="2800" dirty="0" smtClean="0"/>
              <a:t>Yahoo</a:t>
            </a:r>
            <a:r>
              <a:rPr lang="en-IN" sz="2800" dirty="0"/>
              <a:t>! Message broker , a publish/subscribe system developed at Yahoo </a:t>
            </a:r>
            <a:r>
              <a:rPr lang="en-IN" sz="2800" dirty="0" smtClean="0"/>
              <a:t>both </a:t>
            </a:r>
            <a:r>
              <a:rPr lang="en-IN" sz="2800" dirty="0"/>
              <a:t>as replacement for redo log and </a:t>
            </a:r>
            <a:r>
              <a:rPr lang="en-IN" sz="2800" dirty="0" smtClean="0"/>
              <a:t>as replication </a:t>
            </a:r>
            <a:r>
              <a:rPr lang="en-IN" sz="2800" dirty="0"/>
              <a:t>mechanism.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36846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515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Asynchronous Replication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2" descr="us_map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900" y="1021231"/>
            <a:ext cx="7829550" cy="48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us_map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313" y="1022819"/>
            <a:ext cx="7829550" cy="487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3" y="3373438"/>
            <a:ext cx="203200" cy="160337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4425" y="3430588"/>
            <a:ext cx="203200" cy="160337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71575" y="3487738"/>
            <a:ext cx="203200" cy="160337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27138" y="3543300"/>
            <a:ext cx="203200" cy="160338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92588" y="5445125"/>
            <a:ext cx="203200" cy="160338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241800" y="5502275"/>
            <a:ext cx="203200" cy="160338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298950" y="5559425"/>
            <a:ext cx="203200" cy="160338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354513" y="5614988"/>
            <a:ext cx="203200" cy="160337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135813" y="3595688"/>
            <a:ext cx="203200" cy="160337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85025" y="3652838"/>
            <a:ext cx="203200" cy="160337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242175" y="3709988"/>
            <a:ext cx="203200" cy="160337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297738" y="3765550"/>
            <a:ext cx="203200" cy="160338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baseline="-25000">
              <a:latin typeface="Times" charset="0"/>
            </a:endParaRPr>
          </a:p>
        </p:txBody>
      </p: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1262063" y="3563938"/>
            <a:ext cx="136525" cy="90487"/>
            <a:chOff x="417" y="2184"/>
            <a:chExt cx="94" cy="68"/>
          </a:xfrm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17" y="2184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17" y="2218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1257300" y="3563938"/>
            <a:ext cx="136525" cy="90487"/>
            <a:chOff x="417" y="2184"/>
            <a:chExt cx="94" cy="68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17" y="2184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17" y="2218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1257300" y="3570288"/>
            <a:ext cx="136525" cy="90487"/>
            <a:chOff x="417" y="2184"/>
            <a:chExt cx="94" cy="68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17" y="2184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17" y="2218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</p:grpSp>
      <p:pic>
        <p:nvPicPr>
          <p:cNvPr id="27" name="Picture 26" descr="laptop_us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3425" y="2846388"/>
            <a:ext cx="522288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651000" y="2786063"/>
            <a:ext cx="136525" cy="90487"/>
            <a:chOff x="417" y="2184"/>
            <a:chExt cx="94" cy="68"/>
          </a:xfrm>
        </p:grpSpPr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17" y="2184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17" y="2218"/>
              <a:ext cx="94" cy="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aseline="-25000">
                <a:latin typeface="Times" charset="0"/>
              </a:endParaRPr>
            </a:p>
          </p:txBody>
        </p:sp>
      </p:grpSp>
      <p:pic>
        <p:nvPicPr>
          <p:cNvPr id="31" name="Picture 30" descr="laptopuser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70075" y="1901825"/>
            <a:ext cx="585788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7010400" y="6410688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28</a:t>
            </a:fld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355678" y="5946126"/>
            <a:ext cx="5805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Source: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  <a:hlinkClick r:id="rId6"/>
              </a:rPr>
              <a:t>http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  <a:hlinkClick r:id="rId6"/>
              </a:rPr>
              <a:t>://www.cse.iitb.ac.in/infolab/Data/Courses/CS632/Talks/pnuts-vldb08.ppt</a:t>
            </a:r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2130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0.003 L -0.04305 0.1133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0" y="5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7388E-6 L 0.66302 0.0360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00" y="18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0093 L 0.34322 0.302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00" y="15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6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Yahoo! Message Broker (YMB)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Distributed publish-subscribe </a:t>
            </a:r>
            <a:r>
              <a:rPr lang="en-US" altLang="en-US" sz="2800" dirty="0" smtClean="0"/>
              <a:t>system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Guarantees </a:t>
            </a:r>
            <a:r>
              <a:rPr lang="en-US" altLang="en-US" sz="2800" dirty="0" smtClean="0"/>
              <a:t>committed </a:t>
            </a:r>
            <a:r>
              <a:rPr lang="en-US" altLang="en-US" sz="2800" dirty="0"/>
              <a:t>once a message is </a:t>
            </a:r>
            <a:r>
              <a:rPr lang="en-US" altLang="en-US" sz="2800" dirty="0" smtClean="0"/>
              <a:t>published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sz="2800" dirty="0"/>
              <a:t>Data updates asynchronously propagated to regions (subscribers) and applied to </a:t>
            </a:r>
            <a:r>
              <a:rPr lang="en-US" sz="2800" dirty="0" smtClean="0"/>
              <a:t>replicas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Record updates are published to YMB by master copy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/>
              <a:t>All replicas subscribe to the updates, and get them in same order for a particular record</a:t>
            </a:r>
          </a:p>
          <a:p>
            <a:pPr>
              <a:lnSpc>
                <a:spcPct val="80000"/>
              </a:lnSpc>
            </a:pPr>
            <a:endParaRPr lang="en-IN" altLang="en-US" sz="28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5443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9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69876" y="-69362"/>
            <a:ext cx="8229600" cy="16002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altLang="zh-CN" dirty="0" smtClean="0">
                <a:solidFill>
                  <a:schemeClr val="accent1"/>
                </a:solidFill>
              </a:rPr>
              <a:t>Motivation (Contd..)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0648" y="1179639"/>
            <a:ext cx="8229600" cy="5581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Eventual consistency</a:t>
            </a:r>
          </a:p>
          <a:p>
            <a:pPr lvl="1"/>
            <a:r>
              <a:rPr lang="en-US" altLang="zh-CN" sz="2400" b="1" dirty="0" smtClean="0">
                <a:ea typeface="ＭＳ Ｐゴシック" pitchFamily="-105" charset="-128"/>
              </a:rPr>
              <a:t>Transactions:</a:t>
            </a:r>
          </a:p>
          <a:p>
            <a:pPr lvl="2"/>
            <a:r>
              <a:rPr lang="en-US" altLang="zh-CN" dirty="0" smtClean="0">
                <a:ea typeface="ＭＳ Ｐゴシック" pitchFamily="-105" charset="-128"/>
              </a:rPr>
              <a:t>Alice changes status from “</a:t>
            </a:r>
            <a:r>
              <a:rPr lang="en-US" altLang="zh-CN" dirty="0" smtClean="0">
                <a:solidFill>
                  <a:srgbClr val="006600"/>
                </a:solidFill>
                <a:ea typeface="ＭＳ Ｐゴシック" pitchFamily="-105" charset="-128"/>
              </a:rPr>
              <a:t>Sleeping</a:t>
            </a:r>
            <a:r>
              <a:rPr lang="en-US" altLang="zh-CN" dirty="0" smtClean="0">
                <a:ea typeface="ＭＳ Ｐゴシック" pitchFamily="-105" charset="-128"/>
              </a:rPr>
              <a:t>” to “</a:t>
            </a:r>
            <a:r>
              <a:rPr lang="en-US" altLang="zh-CN" dirty="0" smtClean="0">
                <a:solidFill>
                  <a:srgbClr val="006600"/>
                </a:solidFill>
                <a:ea typeface="ＭＳ Ｐゴシック" pitchFamily="-105" charset="-128"/>
              </a:rPr>
              <a:t>Awake</a:t>
            </a:r>
            <a:r>
              <a:rPr lang="en-US" altLang="zh-CN" dirty="0" smtClean="0">
                <a:ea typeface="ＭＳ Ｐゴシック" pitchFamily="-105" charset="-128"/>
              </a:rPr>
              <a:t>”</a:t>
            </a:r>
          </a:p>
          <a:p>
            <a:pPr lvl="2"/>
            <a:r>
              <a:rPr lang="en-US" altLang="zh-CN" dirty="0" smtClean="0">
                <a:ea typeface="ＭＳ Ｐゴシック" pitchFamily="-105" charset="-128"/>
              </a:rPr>
              <a:t>Alice changes location from “</a:t>
            </a:r>
            <a:r>
              <a:rPr lang="en-US" altLang="zh-CN" dirty="0" smtClean="0">
                <a:solidFill>
                  <a:schemeClr val="accent2"/>
                </a:solidFill>
                <a:ea typeface="ＭＳ Ｐゴシック" pitchFamily="-105" charset="-128"/>
              </a:rPr>
              <a:t>Home</a:t>
            </a:r>
            <a:r>
              <a:rPr lang="en-US" altLang="zh-CN" dirty="0" smtClean="0">
                <a:ea typeface="ＭＳ Ｐゴシック" pitchFamily="-105" charset="-128"/>
              </a:rPr>
              <a:t>” to “</a:t>
            </a:r>
            <a:r>
              <a:rPr lang="en-US" altLang="zh-CN" dirty="0" smtClean="0">
                <a:solidFill>
                  <a:schemeClr val="accent2"/>
                </a:solidFill>
                <a:ea typeface="ＭＳ Ｐゴシック" pitchFamily="-105" charset="-128"/>
              </a:rPr>
              <a:t>Work</a:t>
            </a:r>
            <a:r>
              <a:rPr lang="en-US" altLang="zh-CN" dirty="0" smtClean="0">
                <a:ea typeface="ＭＳ Ｐゴシック" pitchFamily="-105" charset="-128"/>
              </a:rPr>
              <a:t>”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1341438" y="3881438"/>
            <a:ext cx="6338887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935163" y="3829051"/>
            <a:ext cx="122237" cy="122237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116013" y="3467101"/>
            <a:ext cx="2047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9pPr>
          </a:lstStyle>
          <a:p>
            <a:pPr eaLnBrk="1" hangingPunct="1"/>
            <a:r>
              <a:rPr lang="en-US" altLang="zh-CN" sz="1400"/>
              <a:t>(Alice, </a:t>
            </a:r>
            <a:r>
              <a:rPr lang="en-US" altLang="zh-CN" sz="1400">
                <a:solidFill>
                  <a:schemeClr val="accent2"/>
                </a:solidFill>
              </a:rPr>
              <a:t>Home</a:t>
            </a:r>
            <a:r>
              <a:rPr lang="en-US" altLang="zh-CN" sz="1400"/>
              <a:t>, </a:t>
            </a:r>
            <a:r>
              <a:rPr lang="en-US" altLang="zh-CN" sz="1400">
                <a:solidFill>
                  <a:srgbClr val="006600"/>
                </a:solidFill>
              </a:rPr>
              <a:t>Sleeping</a:t>
            </a:r>
            <a:r>
              <a:rPr lang="en-US" altLang="zh-CN" sz="1400"/>
              <a:t>)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152775" y="3467101"/>
            <a:ext cx="1890713" cy="484187"/>
            <a:chOff x="2196" y="2489"/>
            <a:chExt cx="1191" cy="305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712" y="2717"/>
              <a:ext cx="77" cy="7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196" y="2489"/>
              <a:ext cx="11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 sz="1400"/>
                <a:t>(Alice, </a:t>
              </a:r>
              <a:r>
                <a:rPr lang="en-US" altLang="zh-CN" sz="1400">
                  <a:solidFill>
                    <a:schemeClr val="accent2"/>
                  </a:solidFill>
                </a:rPr>
                <a:t>Home</a:t>
              </a:r>
              <a:r>
                <a:rPr lang="en-US" altLang="zh-CN" sz="1400"/>
                <a:t>, </a:t>
              </a:r>
              <a:r>
                <a:rPr lang="en-US" altLang="zh-CN" sz="1400">
                  <a:solidFill>
                    <a:srgbClr val="006600"/>
                  </a:solidFill>
                </a:rPr>
                <a:t>Awake</a:t>
              </a:r>
              <a:r>
                <a:rPr lang="en-US" altLang="zh-CN" sz="1400"/>
                <a:t>)</a:t>
              </a:r>
            </a:p>
          </p:txBody>
        </p:sp>
      </p:grp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28588" y="3713163"/>
            <a:ext cx="995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9pPr>
          </a:lstStyle>
          <a:p>
            <a:pPr eaLnBrk="1" hangingPunct="1"/>
            <a:r>
              <a:rPr lang="en-US" altLang="zh-CN"/>
              <a:t>Region 1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1393825" y="5699126"/>
            <a:ext cx="6338888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987550" y="5646738"/>
            <a:ext cx="122238" cy="122238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168400" y="5284788"/>
            <a:ext cx="2047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9pPr>
          </a:lstStyle>
          <a:p>
            <a:pPr eaLnBrk="1" hangingPunct="1"/>
            <a:r>
              <a:rPr lang="en-US" altLang="zh-CN" sz="1400"/>
              <a:t>(Alice, </a:t>
            </a:r>
            <a:r>
              <a:rPr lang="en-US" altLang="zh-CN" sz="1400">
                <a:solidFill>
                  <a:schemeClr val="accent2"/>
                </a:solidFill>
              </a:rPr>
              <a:t>Home</a:t>
            </a:r>
            <a:r>
              <a:rPr lang="en-US" altLang="zh-CN" sz="1400"/>
              <a:t>, </a:t>
            </a:r>
            <a:r>
              <a:rPr lang="en-US" altLang="zh-CN" sz="1400">
                <a:solidFill>
                  <a:srgbClr val="006600"/>
                </a:solidFill>
              </a:rPr>
              <a:t>Sleeping</a:t>
            </a:r>
            <a:r>
              <a:rPr lang="en-US" altLang="zh-CN" sz="1400"/>
              <a:t>)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716338" y="5284788"/>
            <a:ext cx="1989137" cy="484188"/>
            <a:chOff x="2229" y="3634"/>
            <a:chExt cx="1253" cy="305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745" y="3862"/>
              <a:ext cx="77" cy="7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229" y="3634"/>
              <a:ext cx="12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 sz="1400"/>
                <a:t>(Alice, </a:t>
              </a:r>
              <a:r>
                <a:rPr lang="en-US" altLang="zh-CN" sz="1400">
                  <a:solidFill>
                    <a:schemeClr val="accent2"/>
                  </a:solidFill>
                </a:rPr>
                <a:t>Work</a:t>
              </a:r>
              <a:r>
                <a:rPr lang="en-US" altLang="zh-CN" sz="1400"/>
                <a:t>, </a:t>
              </a:r>
              <a:r>
                <a:rPr lang="en-US" altLang="zh-CN" sz="1400">
                  <a:solidFill>
                    <a:srgbClr val="006600"/>
                  </a:solidFill>
                </a:rPr>
                <a:t>Sleeping</a:t>
              </a:r>
              <a:r>
                <a:rPr lang="en-US" altLang="zh-CN" sz="1400"/>
                <a:t>)</a:t>
              </a:r>
            </a:p>
          </p:txBody>
        </p:sp>
      </p:grp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80975" y="5530851"/>
            <a:ext cx="995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9pPr>
          </a:lstStyle>
          <a:p>
            <a:pPr eaLnBrk="1" hangingPunct="1"/>
            <a:r>
              <a:rPr lang="en-US" altLang="zh-CN"/>
              <a:t>Region 2</a:t>
            </a: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086350" y="3467101"/>
            <a:ext cx="2900363" cy="2301875"/>
            <a:chOff x="2952" y="2489"/>
            <a:chExt cx="1827" cy="1450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108" y="2717"/>
              <a:ext cx="77" cy="7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3592" y="2489"/>
              <a:ext cx="11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 sz="1400"/>
                <a:t>(Alice, </a:t>
              </a:r>
              <a:r>
                <a:rPr lang="en-US" altLang="zh-CN" sz="1400">
                  <a:solidFill>
                    <a:schemeClr val="accent2"/>
                  </a:solidFill>
                </a:rPr>
                <a:t>Work</a:t>
              </a:r>
              <a:r>
                <a:rPr lang="en-US" altLang="zh-CN" sz="1400"/>
                <a:t>, </a:t>
              </a:r>
              <a:r>
                <a:rPr lang="en-US" altLang="zh-CN" sz="1400">
                  <a:solidFill>
                    <a:srgbClr val="006600"/>
                  </a:solidFill>
                </a:rPr>
                <a:t>Awake</a:t>
              </a:r>
              <a:r>
                <a:rPr lang="en-US" altLang="zh-CN" sz="1400"/>
                <a:t>)</a:t>
              </a: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4141" y="3862"/>
              <a:ext cx="77" cy="7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625" y="3634"/>
              <a:ext cx="11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 sz="1400"/>
                <a:t>(Alice, </a:t>
              </a:r>
              <a:r>
                <a:rPr lang="en-US" altLang="zh-CN" sz="1400">
                  <a:solidFill>
                    <a:schemeClr val="accent2"/>
                  </a:solidFill>
                </a:rPr>
                <a:t>Work</a:t>
              </a:r>
              <a:r>
                <a:rPr lang="en-US" altLang="zh-CN" sz="1400"/>
                <a:t>, </a:t>
              </a:r>
              <a:r>
                <a:rPr lang="en-US" altLang="zh-CN" sz="1400">
                  <a:solidFill>
                    <a:srgbClr val="006600"/>
                  </a:solidFill>
                </a:rPr>
                <a:t>Awake</a:t>
              </a:r>
              <a:r>
                <a:rPr lang="en-US" altLang="zh-CN" sz="1400"/>
                <a:t>)</a:t>
              </a: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2962" y="2794"/>
              <a:ext cx="820" cy="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028" y="3479"/>
              <a:ext cx="3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chemeClr val="accent2"/>
                  </a:solidFill>
                </a:rPr>
                <a:t>Work</a:t>
              </a: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952" y="2803"/>
              <a:ext cx="874" cy="8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055" y="2791"/>
              <a:ext cx="40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6600"/>
                  </a:solidFill>
                </a:rPr>
                <a:t>Awake</a:t>
              </a:r>
            </a:p>
          </p:txBody>
        </p:sp>
      </p:grp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6823075" y="4432301"/>
            <a:ext cx="210185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a typeface="+mn-ea"/>
              </a:rPr>
              <a:t>Final state consistent</a:t>
            </a:r>
          </a:p>
        </p:txBody>
      </p: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4740275" y="5811838"/>
            <a:ext cx="2408238" cy="431800"/>
            <a:chOff x="2986" y="3966"/>
            <a:chExt cx="1517" cy="272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3222" y="4020"/>
              <a:ext cx="1281" cy="2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/>
                <a:t>“Invalid” state visible</a:t>
              </a: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H="1" flipV="1">
              <a:off x="2986" y="3966"/>
              <a:ext cx="232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1638300" y="3981451"/>
            <a:ext cx="1201738" cy="1143000"/>
            <a:chOff x="1032" y="2813"/>
            <a:chExt cx="757" cy="720"/>
          </a:xfrm>
        </p:grpSpPr>
        <p:sp>
          <p:nvSpPr>
            <p:cNvPr id="33" name="Line 32"/>
            <p:cNvSpPr>
              <a:spLocks noChangeShapeType="1"/>
            </p:cNvSpPr>
            <p:nvPr/>
          </p:nvSpPr>
          <p:spPr bwMode="auto">
            <a:xfrm flipV="1">
              <a:off x="1396" y="2813"/>
              <a:ext cx="0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386" y="2877"/>
              <a:ext cx="40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006600"/>
                  </a:solidFill>
                </a:rPr>
                <a:t>Awake</a:t>
              </a:r>
            </a:p>
          </p:txBody>
        </p:sp>
        <p:pic>
          <p:nvPicPr>
            <p:cNvPr id="35" name="Picture 3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" y="3012"/>
              <a:ext cx="346" cy="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763963" y="4029076"/>
            <a:ext cx="993775" cy="1285875"/>
            <a:chOff x="2371" y="2843"/>
            <a:chExt cx="626" cy="810"/>
          </a:xfrm>
        </p:grpSpPr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2762" y="3100"/>
              <a:ext cx="0" cy="5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657" y="2843"/>
              <a:ext cx="3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1pPr>
              <a:lvl2pPr marL="37931725" indent="-37474525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2pPr>
              <a:lvl3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3pPr>
              <a:lvl4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4pPr>
              <a:lvl5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pitchFamily="-105" charset="-128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chemeClr val="accent2"/>
                  </a:solidFill>
                </a:rPr>
                <a:t>Work</a:t>
              </a:r>
            </a:p>
          </p:txBody>
        </p:sp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1" y="3007"/>
              <a:ext cx="346" cy="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>
          <a:xfrm>
            <a:off x="7002009" y="6395778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61305" y="6152763"/>
            <a:ext cx="6322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</a:t>
            </a:r>
            <a:r>
              <a:rPr lang="en-US" sz="1200" dirty="0">
                <a:hlinkClick r:id="rId4"/>
              </a:rPr>
              <a:t> http://www.slideshare.net/smilekg1220/pnuts-12502407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608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Why YMB?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YMB ensures messages are not lost before they applied to database.</a:t>
            </a:r>
          </a:p>
          <a:p>
            <a:r>
              <a:rPr lang="en-IN" sz="2400" dirty="0" smtClean="0"/>
              <a:t>YMB is designed for wide area application.</a:t>
            </a:r>
          </a:p>
          <a:p>
            <a:r>
              <a:rPr lang="en-IN" sz="2400" dirty="0" smtClean="0"/>
              <a:t>Different YMB clusters at different geographical regions communicate for record updates for serving subscribers</a:t>
            </a:r>
          </a:p>
          <a:p>
            <a:r>
              <a:rPr lang="en-IN" sz="2400" dirty="0" smtClean="0"/>
              <a:t>It eliminates individual PNUTS clusters from dealing with update propagation between regions.</a:t>
            </a:r>
          </a:p>
          <a:p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84471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3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0444"/>
          </a:xfrm>
        </p:spPr>
        <p:txBody>
          <a:bodyPr>
            <a:no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Consistency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5082"/>
            <a:ext cx="8229600" cy="51310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 PNUTS designate one copy of record as master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All updates are directed to master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Since this is record-level mastering, two records in the same table can be mastered in different clusters.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Why record-level? Observerd 85% of writes originate from same datacenter. Tables, global. Records may be local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I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7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4574"/>
          </a:xfrm>
        </p:spPr>
        <p:txBody>
          <a:bodyPr>
            <a:normAutofit/>
          </a:bodyPr>
          <a:lstStyle/>
          <a:p>
            <a:r>
              <a:rPr lang="en-IN" dirty="0" smtClean="0"/>
              <a:t> </a:t>
            </a:r>
            <a:r>
              <a:rPr lang="en-IN" dirty="0" smtClean="0">
                <a:solidFill>
                  <a:schemeClr val="accent1"/>
                </a:solidFill>
              </a:rPr>
              <a:t>Mastership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9212"/>
            <a:ext cx="8229600" cy="5036951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Hidden field in each record stores which copy is the master copy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updates can be submitted to any copy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000" dirty="0"/>
              <a:t>forwarded to master, applied in order received by master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Record also contains origin of last few  updates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Mastership can be changed by current master, based on this information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Mastership change is simply a record update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Tablets mastership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Required to ensure primary key consistency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Can be different from record mastership</a:t>
            </a:r>
            <a:endParaRPr lang="en-IN" alt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4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 txBox="1">
            <a:spLocks noGrp="1"/>
          </p:cNvSpPr>
          <p:nvPr/>
        </p:nvSpPr>
        <p:spPr bwMode="auto">
          <a:xfrm>
            <a:off x="2286000" y="6453188"/>
            <a:ext cx="44958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365C796D-2FBC-4B38-8FB6-5142E01D28B7}" type="slidenum">
              <a:rPr lang="en-US" altLang="en-US" sz="1200">
                <a:solidFill>
                  <a:schemeClr val="bg1"/>
                </a:solidFill>
              </a:rPr>
              <a:pPr algn="ctr"/>
              <a:t>33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7513" y="-16986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accent1"/>
                </a:solidFill>
              </a:rPr>
              <a:t>Mastering</a:t>
            </a:r>
          </a:p>
        </p:txBody>
      </p:sp>
      <p:pic>
        <p:nvPicPr>
          <p:cNvPr id="64516" name="Picture 3" descr="us_ma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852488"/>
            <a:ext cx="85471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517" name="Group 5"/>
          <p:cNvGrpSpPr>
            <a:grpSpLocks/>
          </p:cNvGrpSpPr>
          <p:nvPr/>
        </p:nvGrpSpPr>
        <p:grpSpPr bwMode="auto">
          <a:xfrm>
            <a:off x="481013" y="2330450"/>
            <a:ext cx="1465262" cy="1155700"/>
            <a:chOff x="303" y="1792"/>
            <a:chExt cx="923" cy="728"/>
          </a:xfrm>
        </p:grpSpPr>
        <p:sp>
          <p:nvSpPr>
            <p:cNvPr id="64591" name="Rectangle 4"/>
            <p:cNvSpPr>
              <a:spLocks noChangeArrowheads="1"/>
            </p:cNvSpPr>
            <p:nvPr/>
          </p:nvSpPr>
          <p:spPr bwMode="auto">
            <a:xfrm>
              <a:off x="305" y="1798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92" name="Rectangle 5"/>
            <p:cNvSpPr>
              <a:spLocks noChangeArrowheads="1"/>
            </p:cNvSpPr>
            <p:nvPr/>
          </p:nvSpPr>
          <p:spPr bwMode="auto">
            <a:xfrm>
              <a:off x="311" y="1912"/>
              <a:ext cx="914" cy="117"/>
            </a:xfrm>
            <a:prstGeom prst="rect">
              <a:avLst/>
            </a:prstGeom>
            <a:solidFill>
              <a:srgbClr val="FF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93" name="Line 6"/>
            <p:cNvSpPr>
              <a:spLocks noChangeShapeType="1"/>
            </p:cNvSpPr>
            <p:nvPr/>
          </p:nvSpPr>
          <p:spPr bwMode="auto">
            <a:xfrm>
              <a:off x="305" y="1917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4" name="Rectangle 7"/>
            <p:cNvSpPr>
              <a:spLocks noChangeArrowheads="1"/>
            </p:cNvSpPr>
            <p:nvPr/>
          </p:nvSpPr>
          <p:spPr bwMode="auto">
            <a:xfrm>
              <a:off x="311" y="2032"/>
              <a:ext cx="914" cy="127"/>
            </a:xfrm>
            <a:prstGeom prst="rect">
              <a:avLst/>
            </a:prstGeom>
            <a:solidFill>
              <a:srgbClr val="FF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95" name="Line 8"/>
            <p:cNvSpPr>
              <a:spLocks noChangeShapeType="1"/>
            </p:cNvSpPr>
            <p:nvPr/>
          </p:nvSpPr>
          <p:spPr bwMode="auto">
            <a:xfrm>
              <a:off x="303" y="2034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6" name="Line 9"/>
            <p:cNvSpPr>
              <a:spLocks noChangeShapeType="1"/>
            </p:cNvSpPr>
            <p:nvPr/>
          </p:nvSpPr>
          <p:spPr bwMode="auto">
            <a:xfrm>
              <a:off x="310" y="215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7" name="Line 10"/>
            <p:cNvSpPr>
              <a:spLocks noChangeShapeType="1"/>
            </p:cNvSpPr>
            <p:nvPr/>
          </p:nvSpPr>
          <p:spPr bwMode="auto">
            <a:xfrm>
              <a:off x="308" y="227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8" name="Line 11"/>
            <p:cNvSpPr>
              <a:spLocks noChangeShapeType="1"/>
            </p:cNvSpPr>
            <p:nvPr/>
          </p:nvSpPr>
          <p:spPr bwMode="auto">
            <a:xfrm>
              <a:off x="306" y="2387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9" name="Line 12"/>
            <p:cNvSpPr>
              <a:spLocks noChangeShapeType="1"/>
            </p:cNvSpPr>
            <p:nvPr/>
          </p:nvSpPr>
          <p:spPr bwMode="auto">
            <a:xfrm>
              <a:off x="484" y="1798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0" name="Line 13"/>
            <p:cNvSpPr>
              <a:spLocks noChangeShapeType="1"/>
            </p:cNvSpPr>
            <p:nvPr/>
          </p:nvSpPr>
          <p:spPr bwMode="auto">
            <a:xfrm>
              <a:off x="1014" y="1796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1" name="Text Box 14"/>
            <p:cNvSpPr txBox="1">
              <a:spLocks noChangeArrowheads="1"/>
            </p:cNvSpPr>
            <p:nvPr/>
          </p:nvSpPr>
          <p:spPr bwMode="auto">
            <a:xfrm>
              <a:off x="309" y="1792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4602" name="Text Box 15"/>
            <p:cNvSpPr txBox="1">
              <a:spLocks noChangeArrowheads="1"/>
            </p:cNvSpPr>
            <p:nvPr/>
          </p:nvSpPr>
          <p:spPr bwMode="auto">
            <a:xfrm>
              <a:off x="309" y="1902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W</a:t>
              </a:r>
            </a:p>
          </p:txBody>
        </p:sp>
        <p:sp>
          <p:nvSpPr>
            <p:cNvPr id="64603" name="Text Box 16"/>
            <p:cNvSpPr txBox="1">
              <a:spLocks noChangeArrowheads="1"/>
            </p:cNvSpPr>
            <p:nvPr/>
          </p:nvSpPr>
          <p:spPr bwMode="auto">
            <a:xfrm>
              <a:off x="309" y="2021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4604" name="Text Box 17"/>
            <p:cNvSpPr txBox="1">
              <a:spLocks noChangeArrowheads="1"/>
            </p:cNvSpPr>
            <p:nvPr/>
          </p:nvSpPr>
          <p:spPr bwMode="auto">
            <a:xfrm>
              <a:off x="309" y="2137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4605" name="Text Box 18"/>
            <p:cNvSpPr txBox="1">
              <a:spLocks noChangeArrowheads="1"/>
            </p:cNvSpPr>
            <p:nvPr/>
          </p:nvSpPr>
          <p:spPr bwMode="auto">
            <a:xfrm>
              <a:off x="309" y="2247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4606" name="Text Box 19"/>
            <p:cNvSpPr txBox="1">
              <a:spLocks noChangeArrowheads="1"/>
            </p:cNvSpPr>
            <p:nvPr/>
          </p:nvSpPr>
          <p:spPr bwMode="auto">
            <a:xfrm>
              <a:off x="309" y="2366"/>
              <a:ext cx="8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E</a:t>
              </a:r>
            </a:p>
          </p:txBody>
        </p:sp>
      </p:grpSp>
      <p:sp>
        <p:nvSpPr>
          <p:cNvPr id="64518" name="Rectangle 38"/>
          <p:cNvSpPr>
            <a:spLocks noChangeArrowheads="1"/>
          </p:cNvSpPr>
          <p:nvPr/>
        </p:nvSpPr>
        <p:spPr bwMode="auto">
          <a:xfrm>
            <a:off x="3641725" y="4351338"/>
            <a:ext cx="1462088" cy="110331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4519" name="Line 39"/>
          <p:cNvSpPr>
            <a:spLocks noChangeShapeType="1"/>
          </p:cNvSpPr>
          <p:nvPr/>
        </p:nvSpPr>
        <p:spPr bwMode="auto">
          <a:xfrm>
            <a:off x="3641725" y="4540250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0" name="Line 40"/>
          <p:cNvSpPr>
            <a:spLocks noChangeShapeType="1"/>
          </p:cNvSpPr>
          <p:nvPr/>
        </p:nvSpPr>
        <p:spPr bwMode="auto">
          <a:xfrm>
            <a:off x="3638550" y="4725988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1" name="Line 41"/>
          <p:cNvSpPr>
            <a:spLocks noChangeShapeType="1"/>
          </p:cNvSpPr>
          <p:nvPr/>
        </p:nvSpPr>
        <p:spPr bwMode="auto">
          <a:xfrm>
            <a:off x="3649663" y="4914900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2" name="Rectangle 42"/>
          <p:cNvSpPr>
            <a:spLocks noChangeArrowheads="1"/>
          </p:cNvSpPr>
          <p:nvPr/>
        </p:nvSpPr>
        <p:spPr bwMode="auto">
          <a:xfrm>
            <a:off x="3651250" y="5091113"/>
            <a:ext cx="1450975" cy="188912"/>
          </a:xfrm>
          <a:prstGeom prst="rect">
            <a:avLst/>
          </a:prstGeom>
          <a:solidFill>
            <a:srgbClr val="47FF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4523" name="Line 43"/>
          <p:cNvSpPr>
            <a:spLocks noChangeShapeType="1"/>
          </p:cNvSpPr>
          <p:nvPr/>
        </p:nvSpPr>
        <p:spPr bwMode="auto">
          <a:xfrm>
            <a:off x="3646488" y="5100638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4" name="Line 44"/>
          <p:cNvSpPr>
            <a:spLocks noChangeShapeType="1"/>
          </p:cNvSpPr>
          <p:nvPr/>
        </p:nvSpPr>
        <p:spPr bwMode="auto">
          <a:xfrm>
            <a:off x="3643313" y="5286375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5" name="Line 45"/>
          <p:cNvSpPr>
            <a:spLocks noChangeShapeType="1"/>
          </p:cNvSpPr>
          <p:nvPr/>
        </p:nvSpPr>
        <p:spPr bwMode="auto">
          <a:xfrm>
            <a:off x="3925888" y="4351338"/>
            <a:ext cx="0" cy="1092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6" name="Line 46"/>
          <p:cNvSpPr>
            <a:spLocks noChangeShapeType="1"/>
          </p:cNvSpPr>
          <p:nvPr/>
        </p:nvSpPr>
        <p:spPr bwMode="auto">
          <a:xfrm>
            <a:off x="4767263" y="4348163"/>
            <a:ext cx="0" cy="1093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7" name="Text Box 47"/>
          <p:cNvSpPr txBox="1">
            <a:spLocks noChangeArrowheads="1"/>
          </p:cNvSpPr>
          <p:nvPr/>
        </p:nvSpPr>
        <p:spPr bwMode="auto">
          <a:xfrm>
            <a:off x="3648075" y="4341813"/>
            <a:ext cx="133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A     42342                E</a:t>
            </a:r>
          </a:p>
        </p:txBody>
      </p:sp>
      <p:sp>
        <p:nvSpPr>
          <p:cNvPr id="64528" name="Text Box 48"/>
          <p:cNvSpPr txBox="1">
            <a:spLocks noChangeArrowheads="1"/>
          </p:cNvSpPr>
          <p:nvPr/>
        </p:nvSpPr>
        <p:spPr bwMode="auto">
          <a:xfrm>
            <a:off x="3648075" y="4516438"/>
            <a:ext cx="1373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B     42521                W</a:t>
            </a:r>
          </a:p>
        </p:txBody>
      </p:sp>
      <p:sp>
        <p:nvSpPr>
          <p:cNvPr id="64529" name="Text Box 49"/>
          <p:cNvSpPr txBox="1">
            <a:spLocks noChangeArrowheads="1"/>
          </p:cNvSpPr>
          <p:nvPr/>
        </p:nvSpPr>
        <p:spPr bwMode="auto">
          <a:xfrm>
            <a:off x="3648075" y="4705350"/>
            <a:ext cx="1373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C     66354                W</a:t>
            </a:r>
          </a:p>
        </p:txBody>
      </p:sp>
      <p:sp>
        <p:nvSpPr>
          <p:cNvPr id="64530" name="Text Box 50"/>
          <p:cNvSpPr txBox="1">
            <a:spLocks noChangeArrowheads="1"/>
          </p:cNvSpPr>
          <p:nvPr/>
        </p:nvSpPr>
        <p:spPr bwMode="auto">
          <a:xfrm>
            <a:off x="3648075" y="4889500"/>
            <a:ext cx="133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D     12352                E</a:t>
            </a:r>
          </a:p>
        </p:txBody>
      </p:sp>
      <p:sp>
        <p:nvSpPr>
          <p:cNvPr id="64531" name="Text Box 51"/>
          <p:cNvSpPr txBox="1">
            <a:spLocks noChangeArrowheads="1"/>
          </p:cNvSpPr>
          <p:nvPr/>
        </p:nvSpPr>
        <p:spPr bwMode="auto">
          <a:xfrm>
            <a:off x="3648075" y="5064125"/>
            <a:ext cx="1330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E     75656                C</a:t>
            </a:r>
          </a:p>
        </p:txBody>
      </p:sp>
      <p:sp>
        <p:nvSpPr>
          <p:cNvPr id="64532" name="Text Box 52"/>
          <p:cNvSpPr txBox="1">
            <a:spLocks noChangeArrowheads="1"/>
          </p:cNvSpPr>
          <p:nvPr/>
        </p:nvSpPr>
        <p:spPr bwMode="auto">
          <a:xfrm>
            <a:off x="3648075" y="5253038"/>
            <a:ext cx="1316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F     15677                E</a:t>
            </a:r>
          </a:p>
        </p:txBody>
      </p:sp>
      <p:pic>
        <p:nvPicPr>
          <p:cNvPr id="81975" name="Picture 55" descr="laptopuser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0" y="1535113"/>
            <a:ext cx="639763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6" name="Line 56"/>
          <p:cNvSpPr>
            <a:spLocks noChangeShapeType="1"/>
          </p:cNvSpPr>
          <p:nvPr/>
        </p:nvSpPr>
        <p:spPr bwMode="auto">
          <a:xfrm flipH="1">
            <a:off x="1938338" y="2165350"/>
            <a:ext cx="706437" cy="4175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7" name="Line 57"/>
          <p:cNvSpPr>
            <a:spLocks noChangeShapeType="1"/>
          </p:cNvSpPr>
          <p:nvPr/>
        </p:nvSpPr>
        <p:spPr bwMode="auto">
          <a:xfrm>
            <a:off x="6465888" y="3187700"/>
            <a:ext cx="438150" cy="3619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8" name="Line 58"/>
          <p:cNvSpPr>
            <a:spLocks noChangeShapeType="1"/>
          </p:cNvSpPr>
          <p:nvPr/>
        </p:nvSpPr>
        <p:spPr bwMode="auto">
          <a:xfrm flipH="1" flipV="1">
            <a:off x="1946275" y="2647950"/>
            <a:ext cx="4949825" cy="91598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4537" name="Group 41"/>
          <p:cNvGrpSpPr>
            <a:grpSpLocks/>
          </p:cNvGrpSpPr>
          <p:nvPr/>
        </p:nvGrpSpPr>
        <p:grpSpPr bwMode="auto">
          <a:xfrm>
            <a:off x="6897688" y="3270250"/>
            <a:ext cx="1465262" cy="1155700"/>
            <a:chOff x="4345" y="2384"/>
            <a:chExt cx="923" cy="728"/>
          </a:xfrm>
        </p:grpSpPr>
        <p:sp>
          <p:nvSpPr>
            <p:cNvPr id="64573" name="Rectangle 20"/>
            <p:cNvSpPr>
              <a:spLocks noChangeArrowheads="1"/>
            </p:cNvSpPr>
            <p:nvPr/>
          </p:nvSpPr>
          <p:spPr bwMode="auto">
            <a:xfrm>
              <a:off x="4347" y="2390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74" name="Rectangle 21"/>
            <p:cNvSpPr>
              <a:spLocks noChangeArrowheads="1"/>
            </p:cNvSpPr>
            <p:nvPr/>
          </p:nvSpPr>
          <p:spPr bwMode="auto">
            <a:xfrm>
              <a:off x="4349" y="2396"/>
              <a:ext cx="914" cy="112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75" name="Rectangle 22"/>
            <p:cNvSpPr>
              <a:spLocks noChangeArrowheads="1"/>
            </p:cNvSpPr>
            <p:nvPr/>
          </p:nvSpPr>
          <p:spPr bwMode="auto">
            <a:xfrm>
              <a:off x="4347" y="2737"/>
              <a:ext cx="914" cy="119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76" name="Rectangle 23"/>
            <p:cNvSpPr>
              <a:spLocks noChangeArrowheads="1"/>
            </p:cNvSpPr>
            <p:nvPr/>
          </p:nvSpPr>
          <p:spPr bwMode="auto">
            <a:xfrm>
              <a:off x="4353" y="2975"/>
              <a:ext cx="914" cy="106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77" name="Line 24"/>
            <p:cNvSpPr>
              <a:spLocks noChangeShapeType="1"/>
            </p:cNvSpPr>
            <p:nvPr/>
          </p:nvSpPr>
          <p:spPr bwMode="auto">
            <a:xfrm>
              <a:off x="4345" y="2626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8" name="Line 25"/>
            <p:cNvSpPr>
              <a:spLocks noChangeShapeType="1"/>
            </p:cNvSpPr>
            <p:nvPr/>
          </p:nvSpPr>
          <p:spPr bwMode="auto">
            <a:xfrm>
              <a:off x="4352" y="2745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9" name="Line 26"/>
            <p:cNvSpPr>
              <a:spLocks noChangeShapeType="1"/>
            </p:cNvSpPr>
            <p:nvPr/>
          </p:nvSpPr>
          <p:spPr bwMode="auto">
            <a:xfrm>
              <a:off x="4350" y="2862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0" name="Line 27"/>
            <p:cNvSpPr>
              <a:spLocks noChangeShapeType="1"/>
            </p:cNvSpPr>
            <p:nvPr/>
          </p:nvSpPr>
          <p:spPr bwMode="auto">
            <a:xfrm>
              <a:off x="4348" y="297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1" name="Line 29"/>
            <p:cNvSpPr>
              <a:spLocks noChangeShapeType="1"/>
            </p:cNvSpPr>
            <p:nvPr/>
          </p:nvSpPr>
          <p:spPr bwMode="auto">
            <a:xfrm>
              <a:off x="4347" y="262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2" name="Line 30"/>
            <p:cNvSpPr>
              <a:spLocks noChangeShapeType="1"/>
            </p:cNvSpPr>
            <p:nvPr/>
          </p:nvSpPr>
          <p:spPr bwMode="auto">
            <a:xfrm>
              <a:off x="4526" y="2390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3" name="Line 31"/>
            <p:cNvSpPr>
              <a:spLocks noChangeShapeType="1"/>
            </p:cNvSpPr>
            <p:nvPr/>
          </p:nvSpPr>
          <p:spPr bwMode="auto">
            <a:xfrm>
              <a:off x="5056" y="2388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4" name="Text Box 32"/>
            <p:cNvSpPr txBox="1">
              <a:spLocks noChangeArrowheads="1"/>
            </p:cNvSpPr>
            <p:nvPr/>
          </p:nvSpPr>
          <p:spPr bwMode="auto">
            <a:xfrm>
              <a:off x="4351" y="2384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4585" name="Text Box 33"/>
            <p:cNvSpPr txBox="1">
              <a:spLocks noChangeArrowheads="1"/>
            </p:cNvSpPr>
            <p:nvPr/>
          </p:nvSpPr>
          <p:spPr bwMode="auto">
            <a:xfrm>
              <a:off x="4351" y="2494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W</a:t>
              </a:r>
            </a:p>
          </p:txBody>
        </p:sp>
        <p:sp>
          <p:nvSpPr>
            <p:cNvPr id="64586" name="Text Box 34"/>
            <p:cNvSpPr txBox="1">
              <a:spLocks noChangeArrowheads="1"/>
            </p:cNvSpPr>
            <p:nvPr/>
          </p:nvSpPr>
          <p:spPr bwMode="auto">
            <a:xfrm>
              <a:off x="4351" y="2613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4587" name="Text Box 35"/>
            <p:cNvSpPr txBox="1">
              <a:spLocks noChangeArrowheads="1"/>
            </p:cNvSpPr>
            <p:nvPr/>
          </p:nvSpPr>
          <p:spPr bwMode="auto">
            <a:xfrm>
              <a:off x="4351" y="2729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4588" name="Text Box 36"/>
            <p:cNvSpPr txBox="1">
              <a:spLocks noChangeArrowheads="1"/>
            </p:cNvSpPr>
            <p:nvPr/>
          </p:nvSpPr>
          <p:spPr bwMode="auto">
            <a:xfrm>
              <a:off x="4351" y="2839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4589" name="Text Box 37"/>
            <p:cNvSpPr txBox="1">
              <a:spLocks noChangeArrowheads="1"/>
            </p:cNvSpPr>
            <p:nvPr/>
          </p:nvSpPr>
          <p:spPr bwMode="auto">
            <a:xfrm>
              <a:off x="4351" y="2958"/>
              <a:ext cx="8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 E</a:t>
              </a:r>
            </a:p>
          </p:txBody>
        </p:sp>
        <p:sp>
          <p:nvSpPr>
            <p:cNvPr id="64590" name="Line 59"/>
            <p:cNvSpPr>
              <a:spLocks noChangeShapeType="1"/>
            </p:cNvSpPr>
            <p:nvPr/>
          </p:nvSpPr>
          <p:spPr bwMode="auto">
            <a:xfrm>
              <a:off x="4347" y="250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6899275" y="3271838"/>
            <a:ext cx="1465263" cy="1155700"/>
            <a:chOff x="4441" y="2385"/>
            <a:chExt cx="923" cy="728"/>
          </a:xfrm>
        </p:grpSpPr>
        <p:sp>
          <p:nvSpPr>
            <p:cNvPr id="64555" name="Rectangle 20"/>
            <p:cNvSpPr>
              <a:spLocks noChangeArrowheads="1"/>
            </p:cNvSpPr>
            <p:nvPr/>
          </p:nvSpPr>
          <p:spPr bwMode="auto">
            <a:xfrm>
              <a:off x="4443" y="2391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56" name="Rectangle 21"/>
            <p:cNvSpPr>
              <a:spLocks noChangeArrowheads="1"/>
            </p:cNvSpPr>
            <p:nvPr/>
          </p:nvSpPr>
          <p:spPr bwMode="auto">
            <a:xfrm>
              <a:off x="4445" y="2397"/>
              <a:ext cx="914" cy="223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57" name="Rectangle 22"/>
            <p:cNvSpPr>
              <a:spLocks noChangeArrowheads="1"/>
            </p:cNvSpPr>
            <p:nvPr/>
          </p:nvSpPr>
          <p:spPr bwMode="auto">
            <a:xfrm>
              <a:off x="4443" y="2738"/>
              <a:ext cx="914" cy="119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58" name="Rectangle 23"/>
            <p:cNvSpPr>
              <a:spLocks noChangeArrowheads="1"/>
            </p:cNvSpPr>
            <p:nvPr/>
          </p:nvSpPr>
          <p:spPr bwMode="auto">
            <a:xfrm>
              <a:off x="4449" y="2976"/>
              <a:ext cx="914" cy="106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59" name="Line 24"/>
            <p:cNvSpPr>
              <a:spLocks noChangeShapeType="1"/>
            </p:cNvSpPr>
            <p:nvPr/>
          </p:nvSpPr>
          <p:spPr bwMode="auto">
            <a:xfrm>
              <a:off x="4441" y="2627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0" name="Line 25"/>
            <p:cNvSpPr>
              <a:spLocks noChangeShapeType="1"/>
            </p:cNvSpPr>
            <p:nvPr/>
          </p:nvSpPr>
          <p:spPr bwMode="auto">
            <a:xfrm>
              <a:off x="4448" y="2746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1" name="Line 26"/>
            <p:cNvSpPr>
              <a:spLocks noChangeShapeType="1"/>
            </p:cNvSpPr>
            <p:nvPr/>
          </p:nvSpPr>
          <p:spPr bwMode="auto">
            <a:xfrm>
              <a:off x="4446" y="286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2" name="Line 27"/>
            <p:cNvSpPr>
              <a:spLocks noChangeShapeType="1"/>
            </p:cNvSpPr>
            <p:nvPr/>
          </p:nvSpPr>
          <p:spPr bwMode="auto">
            <a:xfrm>
              <a:off x="4444" y="298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3" name="Line 29"/>
            <p:cNvSpPr>
              <a:spLocks noChangeShapeType="1"/>
            </p:cNvSpPr>
            <p:nvPr/>
          </p:nvSpPr>
          <p:spPr bwMode="auto">
            <a:xfrm>
              <a:off x="4443" y="2624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4" name="Line 30"/>
            <p:cNvSpPr>
              <a:spLocks noChangeShapeType="1"/>
            </p:cNvSpPr>
            <p:nvPr/>
          </p:nvSpPr>
          <p:spPr bwMode="auto">
            <a:xfrm>
              <a:off x="4622" y="2391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5" name="Line 31"/>
            <p:cNvSpPr>
              <a:spLocks noChangeShapeType="1"/>
            </p:cNvSpPr>
            <p:nvPr/>
          </p:nvSpPr>
          <p:spPr bwMode="auto">
            <a:xfrm>
              <a:off x="5152" y="2389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6" name="Text Box 32"/>
            <p:cNvSpPr txBox="1">
              <a:spLocks noChangeArrowheads="1"/>
            </p:cNvSpPr>
            <p:nvPr/>
          </p:nvSpPr>
          <p:spPr bwMode="auto">
            <a:xfrm>
              <a:off x="4447" y="2385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4567" name="Text Box 33"/>
            <p:cNvSpPr txBox="1">
              <a:spLocks noChangeArrowheads="1"/>
            </p:cNvSpPr>
            <p:nvPr/>
          </p:nvSpPr>
          <p:spPr bwMode="auto">
            <a:xfrm>
              <a:off x="4447" y="2495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E</a:t>
              </a:r>
            </a:p>
          </p:txBody>
        </p:sp>
        <p:sp>
          <p:nvSpPr>
            <p:cNvPr id="64568" name="Text Box 34"/>
            <p:cNvSpPr txBox="1">
              <a:spLocks noChangeArrowheads="1"/>
            </p:cNvSpPr>
            <p:nvPr/>
          </p:nvSpPr>
          <p:spPr bwMode="auto">
            <a:xfrm>
              <a:off x="4447" y="2614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4569" name="Text Box 35"/>
            <p:cNvSpPr txBox="1">
              <a:spLocks noChangeArrowheads="1"/>
            </p:cNvSpPr>
            <p:nvPr/>
          </p:nvSpPr>
          <p:spPr bwMode="auto">
            <a:xfrm>
              <a:off x="4447" y="2730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4570" name="Text Box 36"/>
            <p:cNvSpPr txBox="1">
              <a:spLocks noChangeArrowheads="1"/>
            </p:cNvSpPr>
            <p:nvPr/>
          </p:nvSpPr>
          <p:spPr bwMode="auto">
            <a:xfrm>
              <a:off x="4447" y="2840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4571" name="Text Box 37"/>
            <p:cNvSpPr txBox="1">
              <a:spLocks noChangeArrowheads="1"/>
            </p:cNvSpPr>
            <p:nvPr/>
          </p:nvSpPr>
          <p:spPr bwMode="auto">
            <a:xfrm>
              <a:off x="4447" y="2959"/>
              <a:ext cx="8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 E</a:t>
              </a:r>
            </a:p>
          </p:txBody>
        </p:sp>
        <p:sp>
          <p:nvSpPr>
            <p:cNvPr id="64572" name="Line 59"/>
            <p:cNvSpPr>
              <a:spLocks noChangeShapeType="1"/>
            </p:cNvSpPr>
            <p:nvPr/>
          </p:nvSpPr>
          <p:spPr bwMode="auto">
            <a:xfrm>
              <a:off x="4443" y="251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484188" y="2328863"/>
            <a:ext cx="1465262" cy="1155700"/>
            <a:chOff x="3637" y="3808"/>
            <a:chExt cx="923" cy="728"/>
          </a:xfrm>
        </p:grpSpPr>
        <p:sp>
          <p:nvSpPr>
            <p:cNvPr id="64540" name="Rectangle 4"/>
            <p:cNvSpPr>
              <a:spLocks noChangeArrowheads="1"/>
            </p:cNvSpPr>
            <p:nvPr/>
          </p:nvSpPr>
          <p:spPr bwMode="auto">
            <a:xfrm>
              <a:off x="3639" y="3814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41" name="Rectangle 7"/>
            <p:cNvSpPr>
              <a:spLocks noChangeArrowheads="1"/>
            </p:cNvSpPr>
            <p:nvPr/>
          </p:nvSpPr>
          <p:spPr bwMode="auto">
            <a:xfrm>
              <a:off x="3645" y="4048"/>
              <a:ext cx="914" cy="127"/>
            </a:xfrm>
            <a:prstGeom prst="rect">
              <a:avLst/>
            </a:prstGeom>
            <a:solidFill>
              <a:srgbClr val="FF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4542" name="Text Box 16"/>
            <p:cNvSpPr txBox="1">
              <a:spLocks noChangeArrowheads="1"/>
            </p:cNvSpPr>
            <p:nvPr/>
          </p:nvSpPr>
          <p:spPr bwMode="auto">
            <a:xfrm>
              <a:off x="3643" y="4037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4543" name="Text Box 15"/>
            <p:cNvSpPr txBox="1">
              <a:spLocks noChangeArrowheads="1"/>
            </p:cNvSpPr>
            <p:nvPr/>
          </p:nvSpPr>
          <p:spPr bwMode="auto">
            <a:xfrm>
              <a:off x="3643" y="3918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E</a:t>
              </a:r>
            </a:p>
          </p:txBody>
        </p:sp>
        <p:sp>
          <p:nvSpPr>
            <p:cNvPr id="64544" name="Line 6"/>
            <p:cNvSpPr>
              <a:spLocks noChangeShapeType="1"/>
            </p:cNvSpPr>
            <p:nvPr/>
          </p:nvSpPr>
          <p:spPr bwMode="auto">
            <a:xfrm>
              <a:off x="3639" y="393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5" name="Line 8"/>
            <p:cNvSpPr>
              <a:spLocks noChangeShapeType="1"/>
            </p:cNvSpPr>
            <p:nvPr/>
          </p:nvSpPr>
          <p:spPr bwMode="auto">
            <a:xfrm>
              <a:off x="3637" y="405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6" name="Line 9"/>
            <p:cNvSpPr>
              <a:spLocks noChangeShapeType="1"/>
            </p:cNvSpPr>
            <p:nvPr/>
          </p:nvSpPr>
          <p:spPr bwMode="auto">
            <a:xfrm>
              <a:off x="3644" y="416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7" name="Line 10"/>
            <p:cNvSpPr>
              <a:spLocks noChangeShapeType="1"/>
            </p:cNvSpPr>
            <p:nvPr/>
          </p:nvSpPr>
          <p:spPr bwMode="auto">
            <a:xfrm>
              <a:off x="3642" y="4286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8" name="Line 11"/>
            <p:cNvSpPr>
              <a:spLocks noChangeShapeType="1"/>
            </p:cNvSpPr>
            <p:nvPr/>
          </p:nvSpPr>
          <p:spPr bwMode="auto">
            <a:xfrm>
              <a:off x="3640" y="440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9" name="Line 12"/>
            <p:cNvSpPr>
              <a:spLocks noChangeShapeType="1"/>
            </p:cNvSpPr>
            <p:nvPr/>
          </p:nvSpPr>
          <p:spPr bwMode="auto">
            <a:xfrm>
              <a:off x="3818" y="3814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0" name="Line 13"/>
            <p:cNvSpPr>
              <a:spLocks noChangeShapeType="1"/>
            </p:cNvSpPr>
            <p:nvPr/>
          </p:nvSpPr>
          <p:spPr bwMode="auto">
            <a:xfrm>
              <a:off x="4348" y="3812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51" name="Text Box 14"/>
            <p:cNvSpPr txBox="1">
              <a:spLocks noChangeArrowheads="1"/>
            </p:cNvSpPr>
            <p:nvPr/>
          </p:nvSpPr>
          <p:spPr bwMode="auto">
            <a:xfrm>
              <a:off x="3643" y="3808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4552" name="Text Box 17"/>
            <p:cNvSpPr txBox="1">
              <a:spLocks noChangeArrowheads="1"/>
            </p:cNvSpPr>
            <p:nvPr/>
          </p:nvSpPr>
          <p:spPr bwMode="auto">
            <a:xfrm>
              <a:off x="3643" y="4153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4553" name="Text Box 18"/>
            <p:cNvSpPr txBox="1">
              <a:spLocks noChangeArrowheads="1"/>
            </p:cNvSpPr>
            <p:nvPr/>
          </p:nvSpPr>
          <p:spPr bwMode="auto">
            <a:xfrm>
              <a:off x="3643" y="4263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4554" name="Text Box 19"/>
            <p:cNvSpPr txBox="1">
              <a:spLocks noChangeArrowheads="1"/>
            </p:cNvSpPr>
            <p:nvPr/>
          </p:nvSpPr>
          <p:spPr bwMode="auto">
            <a:xfrm>
              <a:off x="3643" y="4382"/>
              <a:ext cx="8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E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33</a:t>
            </a:fld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832940" y="6176958"/>
            <a:ext cx="5805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Source: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http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://www.cse.iitb.ac.in/infolab/Data/Courses/CS632/Talks/pnuts-vldb08.ppt</a:t>
            </a:r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02147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904E-6 L 0.36024 0.09461 " pathEditMode="relative" ptsTypes="AA">
                                      <p:cBhvr>
                                        <p:cTn id="16" dur="2000" fill="hold"/>
                                        <p:tgtEl>
                                          <p:spTgt spid="819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6" grpId="0" animBg="1"/>
      <p:bldP spid="81976" grpId="1" animBg="1"/>
      <p:bldP spid="81977" grpId="0" animBg="1"/>
      <p:bldP spid="8197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 txBox="1">
            <a:spLocks noGrp="1"/>
          </p:cNvSpPr>
          <p:nvPr/>
        </p:nvSpPr>
        <p:spPr bwMode="auto">
          <a:xfrm>
            <a:off x="2287588" y="6024563"/>
            <a:ext cx="44958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DA4E8DA6-B133-4BD1-8FAB-8E4D9F99C932}" type="slidenum">
              <a:rPr lang="en-US" altLang="en-US" sz="1200">
                <a:solidFill>
                  <a:schemeClr val="bg1"/>
                </a:solidFill>
              </a:rPr>
              <a:pPr algn="ctr"/>
              <a:t>34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137" y="-168274"/>
            <a:ext cx="9039726" cy="11430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accent1"/>
                </a:solidFill>
              </a:rPr>
              <a:t>Record versus Tablet </a:t>
            </a:r>
            <a:r>
              <a:rPr lang="en-US" altLang="en-US" dirty="0">
                <a:solidFill>
                  <a:schemeClr val="accent1"/>
                </a:solidFill>
              </a:rPr>
              <a:t>M</a:t>
            </a:r>
            <a:r>
              <a:rPr lang="en-US" altLang="en-US" dirty="0" smtClean="0">
                <a:solidFill>
                  <a:schemeClr val="accent1"/>
                </a:solidFill>
              </a:rPr>
              <a:t>aster</a:t>
            </a:r>
          </a:p>
        </p:txBody>
      </p:sp>
      <p:pic>
        <p:nvPicPr>
          <p:cNvPr id="65540" name="Picture 3" descr="us_ma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863601"/>
            <a:ext cx="85471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541" name="Group 5"/>
          <p:cNvGrpSpPr>
            <a:grpSpLocks/>
          </p:cNvGrpSpPr>
          <p:nvPr/>
        </p:nvGrpSpPr>
        <p:grpSpPr bwMode="auto">
          <a:xfrm>
            <a:off x="520700" y="2341563"/>
            <a:ext cx="1465262" cy="1155700"/>
            <a:chOff x="303" y="1792"/>
            <a:chExt cx="923" cy="728"/>
          </a:xfrm>
        </p:grpSpPr>
        <p:sp>
          <p:nvSpPr>
            <p:cNvPr id="65615" name="Rectangle 4"/>
            <p:cNvSpPr>
              <a:spLocks noChangeArrowheads="1"/>
            </p:cNvSpPr>
            <p:nvPr/>
          </p:nvSpPr>
          <p:spPr bwMode="auto">
            <a:xfrm>
              <a:off x="305" y="1798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616" name="Rectangle 5"/>
            <p:cNvSpPr>
              <a:spLocks noChangeArrowheads="1"/>
            </p:cNvSpPr>
            <p:nvPr/>
          </p:nvSpPr>
          <p:spPr bwMode="auto">
            <a:xfrm>
              <a:off x="311" y="1912"/>
              <a:ext cx="914" cy="117"/>
            </a:xfrm>
            <a:prstGeom prst="rect">
              <a:avLst/>
            </a:prstGeom>
            <a:solidFill>
              <a:srgbClr val="FF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617" name="Line 6"/>
            <p:cNvSpPr>
              <a:spLocks noChangeShapeType="1"/>
            </p:cNvSpPr>
            <p:nvPr/>
          </p:nvSpPr>
          <p:spPr bwMode="auto">
            <a:xfrm>
              <a:off x="305" y="1917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18" name="Rectangle 7"/>
            <p:cNvSpPr>
              <a:spLocks noChangeArrowheads="1"/>
            </p:cNvSpPr>
            <p:nvPr/>
          </p:nvSpPr>
          <p:spPr bwMode="auto">
            <a:xfrm>
              <a:off x="311" y="2032"/>
              <a:ext cx="914" cy="127"/>
            </a:xfrm>
            <a:prstGeom prst="rect">
              <a:avLst/>
            </a:prstGeom>
            <a:solidFill>
              <a:srgbClr val="FF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619" name="Line 8"/>
            <p:cNvSpPr>
              <a:spLocks noChangeShapeType="1"/>
            </p:cNvSpPr>
            <p:nvPr/>
          </p:nvSpPr>
          <p:spPr bwMode="auto">
            <a:xfrm>
              <a:off x="303" y="2034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0" name="Line 9"/>
            <p:cNvSpPr>
              <a:spLocks noChangeShapeType="1"/>
            </p:cNvSpPr>
            <p:nvPr/>
          </p:nvSpPr>
          <p:spPr bwMode="auto">
            <a:xfrm>
              <a:off x="310" y="215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1" name="Line 10"/>
            <p:cNvSpPr>
              <a:spLocks noChangeShapeType="1"/>
            </p:cNvSpPr>
            <p:nvPr/>
          </p:nvSpPr>
          <p:spPr bwMode="auto">
            <a:xfrm>
              <a:off x="308" y="227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2" name="Line 11"/>
            <p:cNvSpPr>
              <a:spLocks noChangeShapeType="1"/>
            </p:cNvSpPr>
            <p:nvPr/>
          </p:nvSpPr>
          <p:spPr bwMode="auto">
            <a:xfrm>
              <a:off x="306" y="2387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3" name="Line 12"/>
            <p:cNvSpPr>
              <a:spLocks noChangeShapeType="1"/>
            </p:cNvSpPr>
            <p:nvPr/>
          </p:nvSpPr>
          <p:spPr bwMode="auto">
            <a:xfrm>
              <a:off x="484" y="1798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4" name="Line 13"/>
            <p:cNvSpPr>
              <a:spLocks noChangeShapeType="1"/>
            </p:cNvSpPr>
            <p:nvPr/>
          </p:nvSpPr>
          <p:spPr bwMode="auto">
            <a:xfrm>
              <a:off x="1014" y="1796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5" name="Text Box 14"/>
            <p:cNvSpPr txBox="1">
              <a:spLocks noChangeArrowheads="1"/>
            </p:cNvSpPr>
            <p:nvPr/>
          </p:nvSpPr>
          <p:spPr bwMode="auto">
            <a:xfrm>
              <a:off x="309" y="1792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5626" name="Text Box 15"/>
            <p:cNvSpPr txBox="1">
              <a:spLocks noChangeArrowheads="1"/>
            </p:cNvSpPr>
            <p:nvPr/>
          </p:nvSpPr>
          <p:spPr bwMode="auto">
            <a:xfrm>
              <a:off x="309" y="1902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W</a:t>
              </a:r>
            </a:p>
          </p:txBody>
        </p:sp>
        <p:sp>
          <p:nvSpPr>
            <p:cNvPr id="65627" name="Text Box 16"/>
            <p:cNvSpPr txBox="1">
              <a:spLocks noChangeArrowheads="1"/>
            </p:cNvSpPr>
            <p:nvPr/>
          </p:nvSpPr>
          <p:spPr bwMode="auto">
            <a:xfrm>
              <a:off x="309" y="2021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5628" name="Text Box 17"/>
            <p:cNvSpPr txBox="1">
              <a:spLocks noChangeArrowheads="1"/>
            </p:cNvSpPr>
            <p:nvPr/>
          </p:nvSpPr>
          <p:spPr bwMode="auto">
            <a:xfrm>
              <a:off x="309" y="2137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5629" name="Text Box 18"/>
            <p:cNvSpPr txBox="1">
              <a:spLocks noChangeArrowheads="1"/>
            </p:cNvSpPr>
            <p:nvPr/>
          </p:nvSpPr>
          <p:spPr bwMode="auto">
            <a:xfrm>
              <a:off x="309" y="2247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5630" name="Text Box 19"/>
            <p:cNvSpPr txBox="1">
              <a:spLocks noChangeArrowheads="1"/>
            </p:cNvSpPr>
            <p:nvPr/>
          </p:nvSpPr>
          <p:spPr bwMode="auto">
            <a:xfrm>
              <a:off x="309" y="2366"/>
              <a:ext cx="8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E</a:t>
              </a:r>
            </a:p>
          </p:txBody>
        </p:sp>
      </p:grpSp>
      <p:sp>
        <p:nvSpPr>
          <p:cNvPr id="65542" name="Rectangle 38"/>
          <p:cNvSpPr>
            <a:spLocks noChangeArrowheads="1"/>
          </p:cNvSpPr>
          <p:nvPr/>
        </p:nvSpPr>
        <p:spPr bwMode="auto">
          <a:xfrm>
            <a:off x="3681412" y="4362451"/>
            <a:ext cx="1462088" cy="110331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5543" name="Line 39"/>
          <p:cNvSpPr>
            <a:spLocks noChangeShapeType="1"/>
          </p:cNvSpPr>
          <p:nvPr/>
        </p:nvSpPr>
        <p:spPr bwMode="auto">
          <a:xfrm>
            <a:off x="3681412" y="455136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4" name="Line 40"/>
          <p:cNvSpPr>
            <a:spLocks noChangeShapeType="1"/>
          </p:cNvSpPr>
          <p:nvPr/>
        </p:nvSpPr>
        <p:spPr bwMode="auto">
          <a:xfrm>
            <a:off x="3678237" y="4737101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5" name="Line 41"/>
          <p:cNvSpPr>
            <a:spLocks noChangeShapeType="1"/>
          </p:cNvSpPr>
          <p:nvPr/>
        </p:nvSpPr>
        <p:spPr bwMode="auto">
          <a:xfrm>
            <a:off x="3689350" y="492601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6" name="Rectangle 42"/>
          <p:cNvSpPr>
            <a:spLocks noChangeArrowheads="1"/>
          </p:cNvSpPr>
          <p:nvPr/>
        </p:nvSpPr>
        <p:spPr bwMode="auto">
          <a:xfrm>
            <a:off x="3690937" y="5102226"/>
            <a:ext cx="1450975" cy="188912"/>
          </a:xfrm>
          <a:prstGeom prst="rect">
            <a:avLst/>
          </a:prstGeom>
          <a:solidFill>
            <a:srgbClr val="47FF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5547" name="Line 43"/>
          <p:cNvSpPr>
            <a:spLocks noChangeShapeType="1"/>
          </p:cNvSpPr>
          <p:nvPr/>
        </p:nvSpPr>
        <p:spPr bwMode="auto">
          <a:xfrm>
            <a:off x="3686175" y="5111751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8" name="Line 44"/>
          <p:cNvSpPr>
            <a:spLocks noChangeShapeType="1"/>
          </p:cNvSpPr>
          <p:nvPr/>
        </p:nvSpPr>
        <p:spPr bwMode="auto">
          <a:xfrm>
            <a:off x="3683000" y="5297488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9" name="Line 45"/>
          <p:cNvSpPr>
            <a:spLocks noChangeShapeType="1"/>
          </p:cNvSpPr>
          <p:nvPr/>
        </p:nvSpPr>
        <p:spPr bwMode="auto">
          <a:xfrm>
            <a:off x="3965575" y="4362451"/>
            <a:ext cx="0" cy="1092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0" name="Line 46"/>
          <p:cNvSpPr>
            <a:spLocks noChangeShapeType="1"/>
          </p:cNvSpPr>
          <p:nvPr/>
        </p:nvSpPr>
        <p:spPr bwMode="auto">
          <a:xfrm>
            <a:off x="4806950" y="4359276"/>
            <a:ext cx="0" cy="1093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1" name="Text Box 47"/>
          <p:cNvSpPr txBox="1">
            <a:spLocks noChangeArrowheads="1"/>
          </p:cNvSpPr>
          <p:nvPr/>
        </p:nvSpPr>
        <p:spPr bwMode="auto">
          <a:xfrm>
            <a:off x="3687762" y="4352926"/>
            <a:ext cx="133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A     42342                E</a:t>
            </a:r>
          </a:p>
        </p:txBody>
      </p:sp>
      <p:sp>
        <p:nvSpPr>
          <p:cNvPr id="65552" name="Text Box 48"/>
          <p:cNvSpPr txBox="1">
            <a:spLocks noChangeArrowheads="1"/>
          </p:cNvSpPr>
          <p:nvPr/>
        </p:nvSpPr>
        <p:spPr bwMode="auto">
          <a:xfrm>
            <a:off x="3687762" y="4527551"/>
            <a:ext cx="1373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B     42521                W</a:t>
            </a:r>
          </a:p>
        </p:txBody>
      </p:sp>
      <p:sp>
        <p:nvSpPr>
          <p:cNvPr id="65553" name="Text Box 49"/>
          <p:cNvSpPr txBox="1">
            <a:spLocks noChangeArrowheads="1"/>
          </p:cNvSpPr>
          <p:nvPr/>
        </p:nvSpPr>
        <p:spPr bwMode="auto">
          <a:xfrm>
            <a:off x="3687762" y="4716463"/>
            <a:ext cx="1373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C     66354                W</a:t>
            </a:r>
          </a:p>
        </p:txBody>
      </p:sp>
      <p:sp>
        <p:nvSpPr>
          <p:cNvPr id="65554" name="Text Box 50"/>
          <p:cNvSpPr txBox="1">
            <a:spLocks noChangeArrowheads="1"/>
          </p:cNvSpPr>
          <p:nvPr/>
        </p:nvSpPr>
        <p:spPr bwMode="auto">
          <a:xfrm>
            <a:off x="3687762" y="4900613"/>
            <a:ext cx="133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D     12352                E</a:t>
            </a:r>
          </a:p>
        </p:txBody>
      </p:sp>
      <p:sp>
        <p:nvSpPr>
          <p:cNvPr id="65555" name="Text Box 51"/>
          <p:cNvSpPr txBox="1">
            <a:spLocks noChangeArrowheads="1"/>
          </p:cNvSpPr>
          <p:nvPr/>
        </p:nvSpPr>
        <p:spPr bwMode="auto">
          <a:xfrm>
            <a:off x="3687762" y="5075238"/>
            <a:ext cx="1330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E     75656                C</a:t>
            </a:r>
          </a:p>
        </p:txBody>
      </p:sp>
      <p:sp>
        <p:nvSpPr>
          <p:cNvPr id="65556" name="Text Box 52"/>
          <p:cNvSpPr txBox="1">
            <a:spLocks noChangeArrowheads="1"/>
          </p:cNvSpPr>
          <p:nvPr/>
        </p:nvSpPr>
        <p:spPr bwMode="auto">
          <a:xfrm>
            <a:off x="3687762" y="5264151"/>
            <a:ext cx="1316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F     15677                E</a:t>
            </a:r>
          </a:p>
        </p:txBody>
      </p:sp>
      <p:sp>
        <p:nvSpPr>
          <p:cNvPr id="65557" name="Line 56"/>
          <p:cNvSpPr>
            <a:spLocks noChangeShapeType="1"/>
          </p:cNvSpPr>
          <p:nvPr/>
        </p:nvSpPr>
        <p:spPr bwMode="auto">
          <a:xfrm flipH="1">
            <a:off x="1978025" y="2176463"/>
            <a:ext cx="706437" cy="4175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5558" name="Group 38"/>
          <p:cNvGrpSpPr>
            <a:grpSpLocks/>
          </p:cNvGrpSpPr>
          <p:nvPr/>
        </p:nvGrpSpPr>
        <p:grpSpPr bwMode="auto">
          <a:xfrm>
            <a:off x="6937375" y="3281363"/>
            <a:ext cx="1465262" cy="1155700"/>
            <a:chOff x="4345" y="2384"/>
            <a:chExt cx="923" cy="728"/>
          </a:xfrm>
        </p:grpSpPr>
        <p:sp>
          <p:nvSpPr>
            <p:cNvPr id="65597" name="Rectangle 20"/>
            <p:cNvSpPr>
              <a:spLocks noChangeArrowheads="1"/>
            </p:cNvSpPr>
            <p:nvPr/>
          </p:nvSpPr>
          <p:spPr bwMode="auto">
            <a:xfrm>
              <a:off x="4347" y="2390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98" name="Rectangle 21"/>
            <p:cNvSpPr>
              <a:spLocks noChangeArrowheads="1"/>
            </p:cNvSpPr>
            <p:nvPr/>
          </p:nvSpPr>
          <p:spPr bwMode="auto">
            <a:xfrm>
              <a:off x="4349" y="2396"/>
              <a:ext cx="914" cy="112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99" name="Rectangle 22"/>
            <p:cNvSpPr>
              <a:spLocks noChangeArrowheads="1"/>
            </p:cNvSpPr>
            <p:nvPr/>
          </p:nvSpPr>
          <p:spPr bwMode="auto">
            <a:xfrm>
              <a:off x="4347" y="2737"/>
              <a:ext cx="914" cy="119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600" name="Rectangle 23"/>
            <p:cNvSpPr>
              <a:spLocks noChangeArrowheads="1"/>
            </p:cNvSpPr>
            <p:nvPr/>
          </p:nvSpPr>
          <p:spPr bwMode="auto">
            <a:xfrm>
              <a:off x="4353" y="2975"/>
              <a:ext cx="914" cy="106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601" name="Line 24"/>
            <p:cNvSpPr>
              <a:spLocks noChangeShapeType="1"/>
            </p:cNvSpPr>
            <p:nvPr/>
          </p:nvSpPr>
          <p:spPr bwMode="auto">
            <a:xfrm>
              <a:off x="4345" y="2626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2" name="Line 25"/>
            <p:cNvSpPr>
              <a:spLocks noChangeShapeType="1"/>
            </p:cNvSpPr>
            <p:nvPr/>
          </p:nvSpPr>
          <p:spPr bwMode="auto">
            <a:xfrm>
              <a:off x="4352" y="2745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3" name="Line 26"/>
            <p:cNvSpPr>
              <a:spLocks noChangeShapeType="1"/>
            </p:cNvSpPr>
            <p:nvPr/>
          </p:nvSpPr>
          <p:spPr bwMode="auto">
            <a:xfrm>
              <a:off x="4350" y="2862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4" name="Line 27"/>
            <p:cNvSpPr>
              <a:spLocks noChangeShapeType="1"/>
            </p:cNvSpPr>
            <p:nvPr/>
          </p:nvSpPr>
          <p:spPr bwMode="auto">
            <a:xfrm>
              <a:off x="4348" y="297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5" name="Line 29"/>
            <p:cNvSpPr>
              <a:spLocks noChangeShapeType="1"/>
            </p:cNvSpPr>
            <p:nvPr/>
          </p:nvSpPr>
          <p:spPr bwMode="auto">
            <a:xfrm>
              <a:off x="4347" y="262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6" name="Line 30"/>
            <p:cNvSpPr>
              <a:spLocks noChangeShapeType="1"/>
            </p:cNvSpPr>
            <p:nvPr/>
          </p:nvSpPr>
          <p:spPr bwMode="auto">
            <a:xfrm>
              <a:off x="4526" y="2390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7" name="Line 31"/>
            <p:cNvSpPr>
              <a:spLocks noChangeShapeType="1"/>
            </p:cNvSpPr>
            <p:nvPr/>
          </p:nvSpPr>
          <p:spPr bwMode="auto">
            <a:xfrm>
              <a:off x="5056" y="2388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8" name="Text Box 32"/>
            <p:cNvSpPr txBox="1">
              <a:spLocks noChangeArrowheads="1"/>
            </p:cNvSpPr>
            <p:nvPr/>
          </p:nvSpPr>
          <p:spPr bwMode="auto">
            <a:xfrm>
              <a:off x="4351" y="2384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5609" name="Text Box 33"/>
            <p:cNvSpPr txBox="1">
              <a:spLocks noChangeArrowheads="1"/>
            </p:cNvSpPr>
            <p:nvPr/>
          </p:nvSpPr>
          <p:spPr bwMode="auto">
            <a:xfrm>
              <a:off x="4351" y="2494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W</a:t>
              </a:r>
            </a:p>
          </p:txBody>
        </p:sp>
        <p:sp>
          <p:nvSpPr>
            <p:cNvPr id="65610" name="Text Box 34"/>
            <p:cNvSpPr txBox="1">
              <a:spLocks noChangeArrowheads="1"/>
            </p:cNvSpPr>
            <p:nvPr/>
          </p:nvSpPr>
          <p:spPr bwMode="auto">
            <a:xfrm>
              <a:off x="4351" y="2613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5611" name="Text Box 35"/>
            <p:cNvSpPr txBox="1">
              <a:spLocks noChangeArrowheads="1"/>
            </p:cNvSpPr>
            <p:nvPr/>
          </p:nvSpPr>
          <p:spPr bwMode="auto">
            <a:xfrm>
              <a:off x="4351" y="2729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5612" name="Text Box 36"/>
            <p:cNvSpPr txBox="1">
              <a:spLocks noChangeArrowheads="1"/>
            </p:cNvSpPr>
            <p:nvPr/>
          </p:nvSpPr>
          <p:spPr bwMode="auto">
            <a:xfrm>
              <a:off x="4351" y="2839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5613" name="Text Box 37"/>
            <p:cNvSpPr txBox="1">
              <a:spLocks noChangeArrowheads="1"/>
            </p:cNvSpPr>
            <p:nvPr/>
          </p:nvSpPr>
          <p:spPr bwMode="auto">
            <a:xfrm>
              <a:off x="4351" y="2958"/>
              <a:ext cx="8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 E</a:t>
              </a:r>
            </a:p>
          </p:txBody>
        </p:sp>
        <p:sp>
          <p:nvSpPr>
            <p:cNvPr id="65614" name="Line 59"/>
            <p:cNvSpPr>
              <a:spLocks noChangeShapeType="1"/>
            </p:cNvSpPr>
            <p:nvPr/>
          </p:nvSpPr>
          <p:spPr bwMode="auto">
            <a:xfrm>
              <a:off x="4347" y="250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559" name="Group 57"/>
          <p:cNvGrpSpPr>
            <a:grpSpLocks/>
          </p:cNvGrpSpPr>
          <p:nvPr/>
        </p:nvGrpSpPr>
        <p:grpSpPr bwMode="auto">
          <a:xfrm>
            <a:off x="6938962" y="3282951"/>
            <a:ext cx="1465263" cy="1155700"/>
            <a:chOff x="4441" y="2385"/>
            <a:chExt cx="923" cy="728"/>
          </a:xfrm>
        </p:grpSpPr>
        <p:sp>
          <p:nvSpPr>
            <p:cNvPr id="65579" name="Rectangle 20"/>
            <p:cNvSpPr>
              <a:spLocks noChangeArrowheads="1"/>
            </p:cNvSpPr>
            <p:nvPr/>
          </p:nvSpPr>
          <p:spPr bwMode="auto">
            <a:xfrm>
              <a:off x="4443" y="2391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80" name="Rectangle 21"/>
            <p:cNvSpPr>
              <a:spLocks noChangeArrowheads="1"/>
            </p:cNvSpPr>
            <p:nvPr/>
          </p:nvSpPr>
          <p:spPr bwMode="auto">
            <a:xfrm>
              <a:off x="4445" y="2397"/>
              <a:ext cx="914" cy="223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81" name="Rectangle 22"/>
            <p:cNvSpPr>
              <a:spLocks noChangeArrowheads="1"/>
            </p:cNvSpPr>
            <p:nvPr/>
          </p:nvSpPr>
          <p:spPr bwMode="auto">
            <a:xfrm>
              <a:off x="4443" y="2738"/>
              <a:ext cx="914" cy="119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82" name="Rectangle 23"/>
            <p:cNvSpPr>
              <a:spLocks noChangeArrowheads="1"/>
            </p:cNvSpPr>
            <p:nvPr/>
          </p:nvSpPr>
          <p:spPr bwMode="auto">
            <a:xfrm>
              <a:off x="4449" y="2976"/>
              <a:ext cx="914" cy="106"/>
            </a:xfrm>
            <a:prstGeom prst="rect">
              <a:avLst/>
            </a:prstGeom>
            <a:solidFill>
              <a:srgbClr val="AC7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83" name="Line 24"/>
            <p:cNvSpPr>
              <a:spLocks noChangeShapeType="1"/>
            </p:cNvSpPr>
            <p:nvPr/>
          </p:nvSpPr>
          <p:spPr bwMode="auto">
            <a:xfrm>
              <a:off x="4441" y="2627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4" name="Line 25"/>
            <p:cNvSpPr>
              <a:spLocks noChangeShapeType="1"/>
            </p:cNvSpPr>
            <p:nvPr/>
          </p:nvSpPr>
          <p:spPr bwMode="auto">
            <a:xfrm>
              <a:off x="4448" y="2746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5" name="Line 26"/>
            <p:cNvSpPr>
              <a:spLocks noChangeShapeType="1"/>
            </p:cNvSpPr>
            <p:nvPr/>
          </p:nvSpPr>
          <p:spPr bwMode="auto">
            <a:xfrm>
              <a:off x="4446" y="286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6" name="Line 27"/>
            <p:cNvSpPr>
              <a:spLocks noChangeShapeType="1"/>
            </p:cNvSpPr>
            <p:nvPr/>
          </p:nvSpPr>
          <p:spPr bwMode="auto">
            <a:xfrm>
              <a:off x="4444" y="298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7" name="Line 29"/>
            <p:cNvSpPr>
              <a:spLocks noChangeShapeType="1"/>
            </p:cNvSpPr>
            <p:nvPr/>
          </p:nvSpPr>
          <p:spPr bwMode="auto">
            <a:xfrm>
              <a:off x="4443" y="2624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8" name="Line 30"/>
            <p:cNvSpPr>
              <a:spLocks noChangeShapeType="1"/>
            </p:cNvSpPr>
            <p:nvPr/>
          </p:nvSpPr>
          <p:spPr bwMode="auto">
            <a:xfrm>
              <a:off x="4622" y="2391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9" name="Line 31"/>
            <p:cNvSpPr>
              <a:spLocks noChangeShapeType="1"/>
            </p:cNvSpPr>
            <p:nvPr/>
          </p:nvSpPr>
          <p:spPr bwMode="auto">
            <a:xfrm>
              <a:off x="5152" y="2389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90" name="Text Box 32"/>
            <p:cNvSpPr txBox="1">
              <a:spLocks noChangeArrowheads="1"/>
            </p:cNvSpPr>
            <p:nvPr/>
          </p:nvSpPr>
          <p:spPr bwMode="auto">
            <a:xfrm>
              <a:off x="4447" y="2385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5591" name="Text Box 33"/>
            <p:cNvSpPr txBox="1">
              <a:spLocks noChangeArrowheads="1"/>
            </p:cNvSpPr>
            <p:nvPr/>
          </p:nvSpPr>
          <p:spPr bwMode="auto">
            <a:xfrm>
              <a:off x="4447" y="2495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E</a:t>
              </a:r>
            </a:p>
          </p:txBody>
        </p:sp>
        <p:sp>
          <p:nvSpPr>
            <p:cNvPr id="65592" name="Text Box 34"/>
            <p:cNvSpPr txBox="1">
              <a:spLocks noChangeArrowheads="1"/>
            </p:cNvSpPr>
            <p:nvPr/>
          </p:nvSpPr>
          <p:spPr bwMode="auto">
            <a:xfrm>
              <a:off x="4447" y="2614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5593" name="Text Box 35"/>
            <p:cNvSpPr txBox="1">
              <a:spLocks noChangeArrowheads="1"/>
            </p:cNvSpPr>
            <p:nvPr/>
          </p:nvSpPr>
          <p:spPr bwMode="auto">
            <a:xfrm>
              <a:off x="4447" y="2730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5594" name="Text Box 36"/>
            <p:cNvSpPr txBox="1">
              <a:spLocks noChangeArrowheads="1"/>
            </p:cNvSpPr>
            <p:nvPr/>
          </p:nvSpPr>
          <p:spPr bwMode="auto">
            <a:xfrm>
              <a:off x="4447" y="2840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5595" name="Text Box 37"/>
            <p:cNvSpPr txBox="1">
              <a:spLocks noChangeArrowheads="1"/>
            </p:cNvSpPr>
            <p:nvPr/>
          </p:nvSpPr>
          <p:spPr bwMode="auto">
            <a:xfrm>
              <a:off x="4447" y="2959"/>
              <a:ext cx="8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 E</a:t>
              </a:r>
            </a:p>
          </p:txBody>
        </p:sp>
        <p:sp>
          <p:nvSpPr>
            <p:cNvPr id="65596" name="Line 59"/>
            <p:cNvSpPr>
              <a:spLocks noChangeShapeType="1"/>
            </p:cNvSpPr>
            <p:nvPr/>
          </p:nvSpPr>
          <p:spPr bwMode="auto">
            <a:xfrm>
              <a:off x="4443" y="251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560" name="Group 76"/>
          <p:cNvGrpSpPr>
            <a:grpSpLocks/>
          </p:cNvGrpSpPr>
          <p:nvPr/>
        </p:nvGrpSpPr>
        <p:grpSpPr bwMode="auto">
          <a:xfrm>
            <a:off x="523875" y="2339976"/>
            <a:ext cx="1465262" cy="1155700"/>
            <a:chOff x="3637" y="3808"/>
            <a:chExt cx="923" cy="728"/>
          </a:xfrm>
        </p:grpSpPr>
        <p:sp>
          <p:nvSpPr>
            <p:cNvPr id="65564" name="Rectangle 4"/>
            <p:cNvSpPr>
              <a:spLocks noChangeArrowheads="1"/>
            </p:cNvSpPr>
            <p:nvPr/>
          </p:nvSpPr>
          <p:spPr bwMode="auto">
            <a:xfrm>
              <a:off x="3639" y="3814"/>
              <a:ext cx="921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65" name="Rectangle 7"/>
            <p:cNvSpPr>
              <a:spLocks noChangeArrowheads="1"/>
            </p:cNvSpPr>
            <p:nvPr/>
          </p:nvSpPr>
          <p:spPr bwMode="auto">
            <a:xfrm>
              <a:off x="3645" y="4048"/>
              <a:ext cx="914" cy="127"/>
            </a:xfrm>
            <a:prstGeom prst="rect">
              <a:avLst/>
            </a:prstGeom>
            <a:solidFill>
              <a:srgbClr val="FF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5566" name="Text Box 16"/>
            <p:cNvSpPr txBox="1">
              <a:spLocks noChangeArrowheads="1"/>
            </p:cNvSpPr>
            <p:nvPr/>
          </p:nvSpPr>
          <p:spPr bwMode="auto">
            <a:xfrm>
              <a:off x="3643" y="4037"/>
              <a:ext cx="8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C     66354                W</a:t>
              </a:r>
            </a:p>
          </p:txBody>
        </p:sp>
        <p:sp>
          <p:nvSpPr>
            <p:cNvPr id="65567" name="Text Box 15"/>
            <p:cNvSpPr txBox="1">
              <a:spLocks noChangeArrowheads="1"/>
            </p:cNvSpPr>
            <p:nvPr/>
          </p:nvSpPr>
          <p:spPr bwMode="auto">
            <a:xfrm>
              <a:off x="3643" y="3918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B     42521                E</a:t>
              </a:r>
            </a:p>
          </p:txBody>
        </p:sp>
        <p:sp>
          <p:nvSpPr>
            <p:cNvPr id="65568" name="Line 6"/>
            <p:cNvSpPr>
              <a:spLocks noChangeShapeType="1"/>
            </p:cNvSpPr>
            <p:nvPr/>
          </p:nvSpPr>
          <p:spPr bwMode="auto">
            <a:xfrm>
              <a:off x="3639" y="393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9" name="Line 8"/>
            <p:cNvSpPr>
              <a:spLocks noChangeShapeType="1"/>
            </p:cNvSpPr>
            <p:nvPr/>
          </p:nvSpPr>
          <p:spPr bwMode="auto">
            <a:xfrm>
              <a:off x="3637" y="4050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0" name="Line 9"/>
            <p:cNvSpPr>
              <a:spLocks noChangeShapeType="1"/>
            </p:cNvSpPr>
            <p:nvPr/>
          </p:nvSpPr>
          <p:spPr bwMode="auto">
            <a:xfrm>
              <a:off x="3644" y="4169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1" name="Line 10"/>
            <p:cNvSpPr>
              <a:spLocks noChangeShapeType="1"/>
            </p:cNvSpPr>
            <p:nvPr/>
          </p:nvSpPr>
          <p:spPr bwMode="auto">
            <a:xfrm>
              <a:off x="3642" y="4286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2" name="Line 11"/>
            <p:cNvSpPr>
              <a:spLocks noChangeShapeType="1"/>
            </p:cNvSpPr>
            <p:nvPr/>
          </p:nvSpPr>
          <p:spPr bwMode="auto">
            <a:xfrm>
              <a:off x="3640" y="4403"/>
              <a:ext cx="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3" name="Line 12"/>
            <p:cNvSpPr>
              <a:spLocks noChangeShapeType="1"/>
            </p:cNvSpPr>
            <p:nvPr/>
          </p:nvSpPr>
          <p:spPr bwMode="auto">
            <a:xfrm>
              <a:off x="3818" y="3814"/>
              <a:ext cx="0" cy="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4" name="Line 13"/>
            <p:cNvSpPr>
              <a:spLocks noChangeShapeType="1"/>
            </p:cNvSpPr>
            <p:nvPr/>
          </p:nvSpPr>
          <p:spPr bwMode="auto">
            <a:xfrm>
              <a:off x="4348" y="3812"/>
              <a:ext cx="0" cy="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5" name="Text Box 14"/>
            <p:cNvSpPr txBox="1">
              <a:spLocks noChangeArrowheads="1"/>
            </p:cNvSpPr>
            <p:nvPr/>
          </p:nvSpPr>
          <p:spPr bwMode="auto">
            <a:xfrm>
              <a:off x="3643" y="3808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A     42342                E</a:t>
              </a:r>
            </a:p>
          </p:txBody>
        </p:sp>
        <p:sp>
          <p:nvSpPr>
            <p:cNvPr id="65576" name="Text Box 17"/>
            <p:cNvSpPr txBox="1">
              <a:spLocks noChangeArrowheads="1"/>
            </p:cNvSpPr>
            <p:nvPr/>
          </p:nvSpPr>
          <p:spPr bwMode="auto">
            <a:xfrm>
              <a:off x="3643" y="4153"/>
              <a:ext cx="8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D     12352                E</a:t>
              </a:r>
            </a:p>
          </p:txBody>
        </p:sp>
        <p:sp>
          <p:nvSpPr>
            <p:cNvPr id="65577" name="Text Box 18"/>
            <p:cNvSpPr txBox="1">
              <a:spLocks noChangeArrowheads="1"/>
            </p:cNvSpPr>
            <p:nvPr/>
          </p:nvSpPr>
          <p:spPr bwMode="auto">
            <a:xfrm>
              <a:off x="3643" y="4263"/>
              <a:ext cx="8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E     75656                C</a:t>
              </a:r>
            </a:p>
          </p:txBody>
        </p:sp>
        <p:sp>
          <p:nvSpPr>
            <p:cNvPr id="65578" name="Text Box 19"/>
            <p:cNvSpPr txBox="1">
              <a:spLocks noChangeArrowheads="1"/>
            </p:cNvSpPr>
            <p:nvPr/>
          </p:nvSpPr>
          <p:spPr bwMode="auto">
            <a:xfrm>
              <a:off x="3643" y="4382"/>
              <a:ext cx="8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F     15677                E</a:t>
              </a:r>
            </a:p>
          </p:txBody>
        </p:sp>
      </p:grpSp>
      <p:sp>
        <p:nvSpPr>
          <p:cNvPr id="6236" name="Text Box 92"/>
          <p:cNvSpPr txBox="1">
            <a:spLocks noChangeArrowheads="1"/>
          </p:cNvSpPr>
          <p:nvPr/>
        </p:nvSpPr>
        <p:spPr bwMode="auto">
          <a:xfrm>
            <a:off x="2582862" y="1868488"/>
            <a:ext cx="3208338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Record master serializes updates</a:t>
            </a:r>
          </a:p>
        </p:txBody>
      </p:sp>
      <p:sp>
        <p:nvSpPr>
          <p:cNvPr id="6237" name="Text Box 93"/>
          <p:cNvSpPr txBox="1">
            <a:spLocks noChangeArrowheads="1"/>
          </p:cNvSpPr>
          <p:nvPr/>
        </p:nvSpPr>
        <p:spPr bwMode="auto">
          <a:xfrm>
            <a:off x="3160712" y="3265488"/>
            <a:ext cx="2994025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Tablet master serializes inserts</a:t>
            </a:r>
          </a:p>
        </p:txBody>
      </p:sp>
      <p:sp>
        <p:nvSpPr>
          <p:cNvPr id="65563" name="Line 56"/>
          <p:cNvSpPr>
            <a:spLocks noChangeShapeType="1"/>
          </p:cNvSpPr>
          <p:nvPr/>
        </p:nvSpPr>
        <p:spPr bwMode="auto">
          <a:xfrm flipH="1">
            <a:off x="4395787" y="3625851"/>
            <a:ext cx="46038" cy="7461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67311" y="6400346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34</a:t>
            </a:fld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757547" y="6205538"/>
            <a:ext cx="5805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Source: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://www.cse.iitb.ac.in/infolab/Data/Courses/CS632/Talks/pnuts-vldb08.ppt</a:t>
            </a:r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1293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Record Timeline Consistency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511175" y="1219200"/>
            <a:ext cx="8061325" cy="47244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Transactions:</a:t>
            </a:r>
          </a:p>
          <a:p>
            <a:pPr lvl="2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Alice changes status from “</a:t>
            </a:r>
            <a:r>
              <a:rPr lang="en-US" dirty="0">
                <a:solidFill>
                  <a:srgbClr val="00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Sleeping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” to “</a:t>
            </a:r>
            <a:r>
              <a:rPr lang="en-US" dirty="0">
                <a:solidFill>
                  <a:srgbClr val="00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Awake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”</a:t>
            </a:r>
          </a:p>
          <a:p>
            <a:pPr lvl="2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Alice changes location from “</a:t>
            </a:r>
            <a:r>
              <a:rPr lang="en-US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Home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” to “</a:t>
            </a:r>
            <a:r>
              <a:rPr lang="en-US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Work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”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1649413" y="3233738"/>
            <a:ext cx="6338887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243138" y="3181350"/>
            <a:ext cx="122237" cy="122238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423988" y="2819400"/>
            <a:ext cx="2047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(Alice, </a:t>
            </a:r>
            <a:r>
              <a:rPr lang="en-US" sz="1400">
                <a:solidFill>
                  <a:schemeClr val="accent2"/>
                </a:solidFill>
              </a:rPr>
              <a:t>Home</a:t>
            </a:r>
            <a:r>
              <a:rPr lang="en-US" sz="1400"/>
              <a:t>, </a:t>
            </a:r>
            <a:r>
              <a:rPr lang="en-US" sz="1400">
                <a:solidFill>
                  <a:srgbClr val="006600"/>
                </a:solidFill>
              </a:rPr>
              <a:t>Sleeping</a:t>
            </a:r>
            <a:r>
              <a:rPr lang="en-US" sz="1400"/>
              <a:t>)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595688" y="2819400"/>
            <a:ext cx="1890712" cy="484188"/>
            <a:chOff x="2196" y="2489"/>
            <a:chExt cx="1191" cy="305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712" y="2717"/>
              <a:ext cx="77" cy="7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196" y="2489"/>
              <a:ext cx="1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(Alice, </a:t>
              </a:r>
              <a:r>
                <a:rPr lang="en-US" sz="1400">
                  <a:solidFill>
                    <a:schemeClr val="accent2"/>
                  </a:solidFill>
                </a:rPr>
                <a:t>Home</a:t>
              </a:r>
              <a:r>
                <a:rPr lang="en-US" sz="1400"/>
                <a:t>, </a:t>
              </a:r>
              <a:r>
                <a:rPr lang="en-US" sz="1400">
                  <a:solidFill>
                    <a:srgbClr val="006600"/>
                  </a:solidFill>
                </a:rPr>
                <a:t>Awake</a:t>
              </a:r>
              <a:r>
                <a:rPr lang="en-US" sz="1400"/>
                <a:t>)</a:t>
              </a:r>
            </a:p>
          </p:txBody>
        </p:sp>
      </p:grp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36563" y="3065463"/>
            <a:ext cx="9953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Region 1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1701800" y="5051425"/>
            <a:ext cx="6338888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295525" y="4999038"/>
            <a:ext cx="122238" cy="122237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476375" y="4637088"/>
            <a:ext cx="2047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(Alice, </a:t>
            </a:r>
            <a:r>
              <a:rPr lang="en-US" sz="1400">
                <a:solidFill>
                  <a:schemeClr val="accent2"/>
                </a:solidFill>
              </a:rPr>
              <a:t>Home</a:t>
            </a:r>
            <a:r>
              <a:rPr lang="en-US" sz="1400"/>
              <a:t>, </a:t>
            </a:r>
            <a:r>
              <a:rPr lang="en-US" sz="1400">
                <a:solidFill>
                  <a:srgbClr val="006600"/>
                </a:solidFill>
              </a:rPr>
              <a:t>Sleeping</a:t>
            </a:r>
            <a:r>
              <a:rPr lang="en-US" sz="1400"/>
              <a:t>)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6623050" y="4637088"/>
            <a:ext cx="1831975" cy="484187"/>
            <a:chOff x="2229" y="3634"/>
            <a:chExt cx="1154" cy="305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745" y="3862"/>
              <a:ext cx="77" cy="7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229" y="3634"/>
              <a:ext cx="115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(Alice, </a:t>
              </a:r>
              <a:r>
                <a:rPr lang="en-US" sz="1400">
                  <a:solidFill>
                    <a:schemeClr val="accent2"/>
                  </a:solidFill>
                </a:rPr>
                <a:t>Work</a:t>
              </a:r>
              <a:r>
                <a:rPr lang="en-US" sz="1400"/>
                <a:t>, </a:t>
              </a:r>
              <a:r>
                <a:rPr lang="en-US" sz="1400">
                  <a:solidFill>
                    <a:srgbClr val="006600"/>
                  </a:solidFill>
                </a:rPr>
                <a:t>Awake</a:t>
              </a:r>
              <a:r>
                <a:rPr lang="en-US" sz="1400"/>
                <a:t>)</a:t>
              </a:r>
            </a:p>
          </p:txBody>
        </p:sp>
      </p:grp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88950" y="4883150"/>
            <a:ext cx="995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Region 2</a:t>
            </a: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2600325" y="3333750"/>
            <a:ext cx="976313" cy="1084263"/>
            <a:chOff x="1309" y="2813"/>
            <a:chExt cx="615" cy="683"/>
          </a:xfrm>
        </p:grpSpPr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09" y="3025"/>
              <a:ext cx="289" cy="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V="1">
              <a:off x="1531" y="2813"/>
              <a:ext cx="0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521" y="2877"/>
              <a:ext cx="40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solidFill>
                    <a:srgbClr val="006600"/>
                  </a:solidFill>
                </a:rPr>
                <a:t>Awake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4575175" y="3432175"/>
            <a:ext cx="876300" cy="1285875"/>
            <a:chOff x="1953" y="2875"/>
            <a:chExt cx="552" cy="810"/>
          </a:xfrm>
        </p:grpSpPr>
        <p:pic>
          <p:nvPicPr>
            <p:cNvPr id="24" name="Picture 2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53" y="3023"/>
              <a:ext cx="289" cy="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270" y="3132"/>
              <a:ext cx="0" cy="5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165" y="2875"/>
              <a:ext cx="3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solidFill>
                    <a:schemeClr val="accent2"/>
                  </a:solidFill>
                </a:rPr>
                <a:t>Work</a:t>
              </a:r>
            </a:p>
          </p:txBody>
        </p:sp>
      </p:grp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448425" y="3181350"/>
            <a:ext cx="122238" cy="122238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5629275" y="2819400"/>
            <a:ext cx="1831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(Alice, </a:t>
            </a:r>
            <a:r>
              <a:rPr lang="en-US" sz="1400">
                <a:solidFill>
                  <a:schemeClr val="accent2"/>
                </a:solidFill>
              </a:rPr>
              <a:t>Work</a:t>
            </a:r>
            <a:r>
              <a:rPr lang="en-US" sz="1400"/>
              <a:t>, </a:t>
            </a:r>
            <a:r>
              <a:rPr lang="en-US" sz="1400">
                <a:solidFill>
                  <a:srgbClr val="006600"/>
                </a:solidFill>
              </a:rPr>
              <a:t>Awake</a:t>
            </a:r>
            <a:r>
              <a:rPr lang="en-US" sz="1400"/>
              <a:t>)</a:t>
            </a: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V="1">
            <a:off x="5086350" y="3303588"/>
            <a:ext cx="525463" cy="1417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276850" y="4000500"/>
            <a:ext cx="539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accent2"/>
                </a:solidFill>
              </a:rPr>
              <a:t>Work</a:t>
            </a: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7121525" y="3273425"/>
            <a:ext cx="0" cy="131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7097713" y="3697288"/>
            <a:ext cx="13604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(Alice, </a:t>
            </a:r>
            <a:r>
              <a:rPr lang="en-US" sz="1000">
                <a:solidFill>
                  <a:schemeClr val="accent2"/>
                </a:solidFill>
              </a:rPr>
              <a:t>Work</a:t>
            </a:r>
            <a:r>
              <a:rPr lang="en-US" sz="1000"/>
              <a:t>, </a:t>
            </a:r>
            <a:r>
              <a:rPr lang="en-US" sz="1000">
                <a:solidFill>
                  <a:srgbClr val="006600"/>
                </a:solidFill>
              </a:rPr>
              <a:t>Awake</a:t>
            </a:r>
            <a:r>
              <a:rPr lang="en-US" sz="1000"/>
              <a:t>)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33400" y="5486400"/>
            <a:ext cx="8245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No replica should see record as (Alice, </a:t>
            </a:r>
            <a:r>
              <a:rPr lang="en-US" sz="2400" b="1" dirty="0">
                <a:solidFill>
                  <a:schemeClr val="accent2"/>
                </a:solidFill>
                <a:latin typeface="Helvetica" panose="020B0604020202020204" pitchFamily="34" charset="0"/>
                <a:ea typeface="MS PGothic" pitchFamily="34" charset="-128"/>
                <a:cs typeface="Helvetica" panose="020B0604020202020204" pitchFamily="34" charset="0"/>
              </a:rPr>
              <a:t>Work</a:t>
            </a: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Helvetica" panose="020B0604020202020204" pitchFamily="34" charset="0"/>
                <a:ea typeface="MS PGothic" pitchFamily="34" charset="-128"/>
                <a:cs typeface="Helvetica" panose="020B0604020202020204" pitchFamily="34" charset="0"/>
              </a:rPr>
              <a:t>Sleeping</a:t>
            </a: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35</a:t>
            </a:fld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29972" y="6113464"/>
            <a:ext cx="6322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</a:t>
            </a:r>
            <a:r>
              <a:rPr lang="en-US" sz="1200" dirty="0">
                <a:hlinkClick r:id="rId3"/>
              </a:rPr>
              <a:t> http://www.slideshare.net/smilekg1220/pnuts-12502407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5470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7338"/>
          </a:xfrm>
        </p:spPr>
        <p:txBody>
          <a:bodyPr>
            <a:no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Recovery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129"/>
            <a:ext cx="8229600" cy="4760259"/>
          </a:xfrm>
        </p:spPr>
        <p:txBody>
          <a:bodyPr>
            <a:normAutofit/>
          </a:bodyPr>
          <a:lstStyle/>
          <a:p>
            <a:r>
              <a:rPr lang="en-IN" sz="2800" dirty="0" smtClean="0"/>
              <a:t>Recovery from failure involves copying lost tablets from another replica.</a:t>
            </a:r>
          </a:p>
          <a:p>
            <a:endParaRPr lang="en-IN" sz="2800" dirty="0" smtClean="0"/>
          </a:p>
          <a:p>
            <a:r>
              <a:rPr lang="en-IN" sz="2800" dirty="0" smtClean="0"/>
              <a:t>It involves three step process</a:t>
            </a:r>
            <a:endParaRPr lang="en-US" sz="2800" dirty="0"/>
          </a:p>
          <a:p>
            <a:pPr marL="514350" indent="-514350">
              <a:buFont typeface="+mj-lt"/>
              <a:buAutoNum type="arabicParenR"/>
            </a:pPr>
            <a:r>
              <a:rPr lang="en-US" sz="2800" dirty="0" smtClean="0"/>
              <a:t>Tablet controller request </a:t>
            </a:r>
            <a:r>
              <a:rPr lang="en-US" sz="2800" dirty="0"/>
              <a:t>a copy from remote replica (source)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/>
              <a:t>Publish “checkpoint message” to YMB to apply in-flight updates (to source)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/>
              <a:t>Copy source tablet to destination region</a:t>
            </a:r>
          </a:p>
          <a:p>
            <a:pPr marL="514350" indent="-514350"/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514350" indent="-514350"/>
            <a:endParaRPr lang="en-US" sz="2800" dirty="0"/>
          </a:p>
          <a:p>
            <a:pPr marL="514350" indent="-514350">
              <a:buFont typeface="+mj-lt"/>
              <a:buAutoNum type="arabicParenR"/>
            </a:pPr>
            <a:endParaRPr lang="en-US" sz="2800" dirty="0"/>
          </a:p>
          <a:p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 txBox="1">
            <a:spLocks noGrp="1"/>
          </p:cNvSpPr>
          <p:nvPr/>
        </p:nvSpPr>
        <p:spPr bwMode="auto">
          <a:xfrm>
            <a:off x="2166937" y="5815013"/>
            <a:ext cx="44958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2038636D-C441-4140-B1F8-B8B71383FEC8}" type="slidenum">
              <a:rPr lang="en-US" altLang="en-US" sz="1200">
                <a:solidFill>
                  <a:schemeClr val="bg1"/>
                </a:solidFill>
              </a:rPr>
              <a:pPr algn="ctr"/>
              <a:t>37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667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accent1"/>
                </a:solidFill>
              </a:rPr>
              <a:t>Coping With Failures</a:t>
            </a:r>
          </a:p>
        </p:txBody>
      </p:sp>
      <p:pic>
        <p:nvPicPr>
          <p:cNvPr id="66564" name="Picture 3" descr="us_ma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728663"/>
            <a:ext cx="85471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365125" y="2216150"/>
            <a:ext cx="1462087" cy="110331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66" name="Rectangle 5"/>
          <p:cNvSpPr>
            <a:spLocks noChangeArrowheads="1"/>
          </p:cNvSpPr>
          <p:nvPr/>
        </p:nvSpPr>
        <p:spPr bwMode="auto">
          <a:xfrm>
            <a:off x="374650" y="2397125"/>
            <a:ext cx="1450975" cy="185738"/>
          </a:xfrm>
          <a:prstGeom prst="rect">
            <a:avLst/>
          </a:prstGeom>
          <a:solidFill>
            <a:srgbClr val="FF4B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67" name="Line 6"/>
          <p:cNvSpPr>
            <a:spLocks noChangeShapeType="1"/>
          </p:cNvSpPr>
          <p:nvPr/>
        </p:nvSpPr>
        <p:spPr bwMode="auto">
          <a:xfrm>
            <a:off x="365125" y="240506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8" name="Rectangle 7"/>
          <p:cNvSpPr>
            <a:spLocks noChangeArrowheads="1"/>
          </p:cNvSpPr>
          <p:nvPr/>
        </p:nvSpPr>
        <p:spPr bwMode="auto">
          <a:xfrm>
            <a:off x="374650" y="2587625"/>
            <a:ext cx="1450975" cy="201613"/>
          </a:xfrm>
          <a:prstGeom prst="rect">
            <a:avLst/>
          </a:prstGeom>
          <a:solidFill>
            <a:srgbClr val="FF4B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69" name="Line 8"/>
          <p:cNvSpPr>
            <a:spLocks noChangeShapeType="1"/>
          </p:cNvSpPr>
          <p:nvPr/>
        </p:nvSpPr>
        <p:spPr bwMode="auto">
          <a:xfrm>
            <a:off x="361950" y="2590800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0" name="Line 9"/>
          <p:cNvSpPr>
            <a:spLocks noChangeShapeType="1"/>
          </p:cNvSpPr>
          <p:nvPr/>
        </p:nvSpPr>
        <p:spPr bwMode="auto">
          <a:xfrm>
            <a:off x="373062" y="277971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1" name="Line 10"/>
          <p:cNvSpPr>
            <a:spLocks noChangeShapeType="1"/>
          </p:cNvSpPr>
          <p:nvPr/>
        </p:nvSpPr>
        <p:spPr bwMode="auto">
          <a:xfrm>
            <a:off x="369887" y="2965450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2" name="Line 11"/>
          <p:cNvSpPr>
            <a:spLocks noChangeShapeType="1"/>
          </p:cNvSpPr>
          <p:nvPr/>
        </p:nvSpPr>
        <p:spPr bwMode="auto">
          <a:xfrm>
            <a:off x="366712" y="3151188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3" name="Line 12"/>
          <p:cNvSpPr>
            <a:spLocks noChangeShapeType="1"/>
          </p:cNvSpPr>
          <p:nvPr/>
        </p:nvSpPr>
        <p:spPr bwMode="auto">
          <a:xfrm>
            <a:off x="649287" y="2216150"/>
            <a:ext cx="0" cy="1092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1490662" y="2212975"/>
            <a:ext cx="0" cy="1093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5" name="Text Box 14"/>
          <p:cNvSpPr txBox="1">
            <a:spLocks noChangeArrowheads="1"/>
          </p:cNvSpPr>
          <p:nvPr/>
        </p:nvSpPr>
        <p:spPr bwMode="auto">
          <a:xfrm>
            <a:off x="371475" y="2206625"/>
            <a:ext cx="1338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A     42342                E</a:t>
            </a:r>
          </a:p>
        </p:txBody>
      </p:sp>
      <p:sp>
        <p:nvSpPr>
          <p:cNvPr id="66576" name="Text Box 15"/>
          <p:cNvSpPr txBox="1">
            <a:spLocks noChangeArrowheads="1"/>
          </p:cNvSpPr>
          <p:nvPr/>
        </p:nvSpPr>
        <p:spPr bwMode="auto">
          <a:xfrm>
            <a:off x="371475" y="2381250"/>
            <a:ext cx="1373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B     42521                W</a:t>
            </a:r>
          </a:p>
        </p:txBody>
      </p:sp>
      <p:sp>
        <p:nvSpPr>
          <p:cNvPr id="66577" name="Text Box 16"/>
          <p:cNvSpPr txBox="1">
            <a:spLocks noChangeArrowheads="1"/>
          </p:cNvSpPr>
          <p:nvPr/>
        </p:nvSpPr>
        <p:spPr bwMode="auto">
          <a:xfrm>
            <a:off x="371475" y="2570163"/>
            <a:ext cx="1373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C     66354                W</a:t>
            </a:r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371475" y="2754313"/>
            <a:ext cx="1338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D     12352                E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371475" y="2928938"/>
            <a:ext cx="1330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E     75656                C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371475" y="3117850"/>
            <a:ext cx="13160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F     15677                E</a:t>
            </a:r>
          </a:p>
        </p:txBody>
      </p:sp>
      <p:sp>
        <p:nvSpPr>
          <p:cNvPr id="66581" name="Rectangle 20"/>
          <p:cNvSpPr>
            <a:spLocks noChangeArrowheads="1"/>
          </p:cNvSpPr>
          <p:nvPr/>
        </p:nvSpPr>
        <p:spPr bwMode="auto">
          <a:xfrm>
            <a:off x="6781800" y="3155950"/>
            <a:ext cx="1462087" cy="110331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6784975" y="3165475"/>
            <a:ext cx="1450975" cy="177800"/>
          </a:xfrm>
          <a:prstGeom prst="rect">
            <a:avLst/>
          </a:prstGeom>
          <a:solidFill>
            <a:srgbClr val="AC7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6781800" y="3706813"/>
            <a:ext cx="1450975" cy="188912"/>
          </a:xfrm>
          <a:prstGeom prst="rect">
            <a:avLst/>
          </a:prstGeom>
          <a:solidFill>
            <a:srgbClr val="AC7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84" name="Rectangle 23"/>
          <p:cNvSpPr>
            <a:spLocks noChangeArrowheads="1"/>
          </p:cNvSpPr>
          <p:nvPr/>
        </p:nvSpPr>
        <p:spPr bwMode="auto">
          <a:xfrm>
            <a:off x="6791325" y="4084638"/>
            <a:ext cx="1450975" cy="168275"/>
          </a:xfrm>
          <a:prstGeom prst="rect">
            <a:avLst/>
          </a:prstGeom>
          <a:solidFill>
            <a:srgbClr val="AC7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6778625" y="3530600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6" name="Line 25"/>
          <p:cNvSpPr>
            <a:spLocks noChangeShapeType="1"/>
          </p:cNvSpPr>
          <p:nvPr/>
        </p:nvSpPr>
        <p:spPr bwMode="auto">
          <a:xfrm>
            <a:off x="6789737" y="371951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7" name="Line 26"/>
          <p:cNvSpPr>
            <a:spLocks noChangeShapeType="1"/>
          </p:cNvSpPr>
          <p:nvPr/>
        </p:nvSpPr>
        <p:spPr bwMode="auto">
          <a:xfrm>
            <a:off x="6786562" y="3905250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8" name="Line 27"/>
          <p:cNvSpPr>
            <a:spLocks noChangeShapeType="1"/>
          </p:cNvSpPr>
          <p:nvPr/>
        </p:nvSpPr>
        <p:spPr bwMode="auto">
          <a:xfrm>
            <a:off x="6783387" y="4090988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9" name="Line 29"/>
          <p:cNvSpPr>
            <a:spLocks noChangeShapeType="1"/>
          </p:cNvSpPr>
          <p:nvPr/>
        </p:nvSpPr>
        <p:spPr bwMode="auto">
          <a:xfrm>
            <a:off x="6781800" y="3525838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0" name="Line 30"/>
          <p:cNvSpPr>
            <a:spLocks noChangeShapeType="1"/>
          </p:cNvSpPr>
          <p:nvPr/>
        </p:nvSpPr>
        <p:spPr bwMode="auto">
          <a:xfrm>
            <a:off x="7065962" y="3155950"/>
            <a:ext cx="0" cy="1092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1" name="Line 31"/>
          <p:cNvSpPr>
            <a:spLocks noChangeShapeType="1"/>
          </p:cNvSpPr>
          <p:nvPr/>
        </p:nvSpPr>
        <p:spPr bwMode="auto">
          <a:xfrm>
            <a:off x="7907337" y="3152775"/>
            <a:ext cx="0" cy="1093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2" name="Text Box 32"/>
          <p:cNvSpPr txBox="1">
            <a:spLocks noChangeArrowheads="1"/>
          </p:cNvSpPr>
          <p:nvPr/>
        </p:nvSpPr>
        <p:spPr bwMode="auto">
          <a:xfrm>
            <a:off x="6788150" y="3146425"/>
            <a:ext cx="1338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A     42342                E</a:t>
            </a:r>
          </a:p>
        </p:txBody>
      </p:sp>
      <p:sp>
        <p:nvSpPr>
          <p:cNvPr id="66593" name="Text Box 33"/>
          <p:cNvSpPr txBox="1">
            <a:spLocks noChangeArrowheads="1"/>
          </p:cNvSpPr>
          <p:nvPr/>
        </p:nvSpPr>
        <p:spPr bwMode="auto">
          <a:xfrm>
            <a:off x="6788150" y="3321050"/>
            <a:ext cx="1373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B     42521                W</a:t>
            </a:r>
          </a:p>
        </p:txBody>
      </p:sp>
      <p:sp>
        <p:nvSpPr>
          <p:cNvPr id="66594" name="Text Box 34"/>
          <p:cNvSpPr txBox="1">
            <a:spLocks noChangeArrowheads="1"/>
          </p:cNvSpPr>
          <p:nvPr/>
        </p:nvSpPr>
        <p:spPr bwMode="auto">
          <a:xfrm>
            <a:off x="6788150" y="3509963"/>
            <a:ext cx="1373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C     66354                W</a:t>
            </a:r>
          </a:p>
        </p:txBody>
      </p:sp>
      <p:sp>
        <p:nvSpPr>
          <p:cNvPr id="66595" name="Text Box 35"/>
          <p:cNvSpPr txBox="1">
            <a:spLocks noChangeArrowheads="1"/>
          </p:cNvSpPr>
          <p:nvPr/>
        </p:nvSpPr>
        <p:spPr bwMode="auto">
          <a:xfrm>
            <a:off x="6788150" y="3694113"/>
            <a:ext cx="1338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D     12352                E</a:t>
            </a:r>
          </a:p>
        </p:txBody>
      </p:sp>
      <p:sp>
        <p:nvSpPr>
          <p:cNvPr id="66596" name="Text Box 36"/>
          <p:cNvSpPr txBox="1">
            <a:spLocks noChangeArrowheads="1"/>
          </p:cNvSpPr>
          <p:nvPr/>
        </p:nvSpPr>
        <p:spPr bwMode="auto">
          <a:xfrm>
            <a:off x="6788150" y="3868738"/>
            <a:ext cx="1330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E     75656                C</a:t>
            </a:r>
          </a:p>
        </p:txBody>
      </p:sp>
      <p:sp>
        <p:nvSpPr>
          <p:cNvPr id="66597" name="Text Box 37"/>
          <p:cNvSpPr txBox="1">
            <a:spLocks noChangeArrowheads="1"/>
          </p:cNvSpPr>
          <p:nvPr/>
        </p:nvSpPr>
        <p:spPr bwMode="auto">
          <a:xfrm>
            <a:off x="6788150" y="4057650"/>
            <a:ext cx="13477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F     15677                 E</a:t>
            </a:r>
          </a:p>
        </p:txBody>
      </p:sp>
      <p:sp>
        <p:nvSpPr>
          <p:cNvPr id="66598" name="Rectangle 38"/>
          <p:cNvSpPr>
            <a:spLocks noChangeArrowheads="1"/>
          </p:cNvSpPr>
          <p:nvPr/>
        </p:nvSpPr>
        <p:spPr bwMode="auto">
          <a:xfrm>
            <a:off x="3522662" y="4227513"/>
            <a:ext cx="1462088" cy="110331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599" name="Line 39"/>
          <p:cNvSpPr>
            <a:spLocks noChangeShapeType="1"/>
          </p:cNvSpPr>
          <p:nvPr/>
        </p:nvSpPr>
        <p:spPr bwMode="auto">
          <a:xfrm>
            <a:off x="3522662" y="4416425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0" name="Line 40"/>
          <p:cNvSpPr>
            <a:spLocks noChangeShapeType="1"/>
          </p:cNvSpPr>
          <p:nvPr/>
        </p:nvSpPr>
        <p:spPr bwMode="auto">
          <a:xfrm>
            <a:off x="3519487" y="460216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1" name="Line 41"/>
          <p:cNvSpPr>
            <a:spLocks noChangeShapeType="1"/>
          </p:cNvSpPr>
          <p:nvPr/>
        </p:nvSpPr>
        <p:spPr bwMode="auto">
          <a:xfrm>
            <a:off x="3530600" y="4791075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2" name="Rectangle 42"/>
          <p:cNvSpPr>
            <a:spLocks noChangeArrowheads="1"/>
          </p:cNvSpPr>
          <p:nvPr/>
        </p:nvSpPr>
        <p:spPr bwMode="auto">
          <a:xfrm>
            <a:off x="3532187" y="4967288"/>
            <a:ext cx="1450975" cy="188912"/>
          </a:xfrm>
          <a:prstGeom prst="rect">
            <a:avLst/>
          </a:prstGeom>
          <a:solidFill>
            <a:srgbClr val="47FF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6603" name="Line 43"/>
          <p:cNvSpPr>
            <a:spLocks noChangeShapeType="1"/>
          </p:cNvSpPr>
          <p:nvPr/>
        </p:nvSpPr>
        <p:spPr bwMode="auto">
          <a:xfrm>
            <a:off x="3527425" y="497681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4" name="Line 44"/>
          <p:cNvSpPr>
            <a:spLocks noChangeShapeType="1"/>
          </p:cNvSpPr>
          <p:nvPr/>
        </p:nvSpPr>
        <p:spPr bwMode="auto">
          <a:xfrm>
            <a:off x="3524250" y="5162550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5" name="Line 45"/>
          <p:cNvSpPr>
            <a:spLocks noChangeShapeType="1"/>
          </p:cNvSpPr>
          <p:nvPr/>
        </p:nvSpPr>
        <p:spPr bwMode="auto">
          <a:xfrm>
            <a:off x="3806825" y="4227513"/>
            <a:ext cx="0" cy="1092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6" name="Line 46"/>
          <p:cNvSpPr>
            <a:spLocks noChangeShapeType="1"/>
          </p:cNvSpPr>
          <p:nvPr/>
        </p:nvSpPr>
        <p:spPr bwMode="auto">
          <a:xfrm>
            <a:off x="4648200" y="4224338"/>
            <a:ext cx="0" cy="1093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7" name="Text Box 47"/>
          <p:cNvSpPr txBox="1">
            <a:spLocks noChangeArrowheads="1"/>
          </p:cNvSpPr>
          <p:nvPr/>
        </p:nvSpPr>
        <p:spPr bwMode="auto">
          <a:xfrm>
            <a:off x="3529012" y="4217988"/>
            <a:ext cx="133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A     42342                E</a:t>
            </a:r>
          </a:p>
        </p:txBody>
      </p:sp>
      <p:sp>
        <p:nvSpPr>
          <p:cNvPr id="66608" name="Text Box 48"/>
          <p:cNvSpPr txBox="1">
            <a:spLocks noChangeArrowheads="1"/>
          </p:cNvSpPr>
          <p:nvPr/>
        </p:nvSpPr>
        <p:spPr bwMode="auto">
          <a:xfrm>
            <a:off x="3529012" y="4392613"/>
            <a:ext cx="1373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B     42521                W</a:t>
            </a:r>
          </a:p>
        </p:txBody>
      </p:sp>
      <p:sp>
        <p:nvSpPr>
          <p:cNvPr id="66609" name="Text Box 49"/>
          <p:cNvSpPr txBox="1">
            <a:spLocks noChangeArrowheads="1"/>
          </p:cNvSpPr>
          <p:nvPr/>
        </p:nvSpPr>
        <p:spPr bwMode="auto">
          <a:xfrm>
            <a:off x="3529012" y="4581525"/>
            <a:ext cx="1373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C     66354                W</a:t>
            </a:r>
          </a:p>
        </p:txBody>
      </p:sp>
      <p:sp>
        <p:nvSpPr>
          <p:cNvPr id="66610" name="Text Box 50"/>
          <p:cNvSpPr txBox="1">
            <a:spLocks noChangeArrowheads="1"/>
          </p:cNvSpPr>
          <p:nvPr/>
        </p:nvSpPr>
        <p:spPr bwMode="auto">
          <a:xfrm>
            <a:off x="3529012" y="4765675"/>
            <a:ext cx="133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D     12352                E</a:t>
            </a:r>
          </a:p>
        </p:txBody>
      </p:sp>
      <p:sp>
        <p:nvSpPr>
          <p:cNvPr id="66611" name="Text Box 51"/>
          <p:cNvSpPr txBox="1">
            <a:spLocks noChangeArrowheads="1"/>
          </p:cNvSpPr>
          <p:nvPr/>
        </p:nvSpPr>
        <p:spPr bwMode="auto">
          <a:xfrm>
            <a:off x="3529012" y="4940300"/>
            <a:ext cx="1330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E     75656                C</a:t>
            </a:r>
          </a:p>
        </p:txBody>
      </p:sp>
      <p:sp>
        <p:nvSpPr>
          <p:cNvPr id="66612" name="Text Box 52"/>
          <p:cNvSpPr txBox="1">
            <a:spLocks noChangeArrowheads="1"/>
          </p:cNvSpPr>
          <p:nvPr/>
        </p:nvSpPr>
        <p:spPr bwMode="auto">
          <a:xfrm>
            <a:off x="3529012" y="5129213"/>
            <a:ext cx="1316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Times" panose="02020603050405020304" pitchFamily="18" charset="0"/>
              </a:rPr>
              <a:t>F     15677                E</a:t>
            </a:r>
          </a:p>
        </p:txBody>
      </p:sp>
      <p:pic>
        <p:nvPicPr>
          <p:cNvPr id="66613" name="Picture 55" descr="laptopuser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187" y="1411288"/>
            <a:ext cx="639763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614" name="Line 59"/>
          <p:cNvSpPr>
            <a:spLocks noChangeShapeType="1"/>
          </p:cNvSpPr>
          <p:nvPr/>
        </p:nvSpPr>
        <p:spPr bwMode="auto">
          <a:xfrm>
            <a:off x="6781800" y="3344863"/>
            <a:ext cx="1450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7" name="Text Box 55"/>
          <p:cNvSpPr txBox="1">
            <a:spLocks noChangeArrowheads="1"/>
          </p:cNvSpPr>
          <p:nvPr/>
        </p:nvSpPr>
        <p:spPr bwMode="auto">
          <a:xfrm>
            <a:off x="471487" y="1800225"/>
            <a:ext cx="117475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1700" b="1">
                <a:solidFill>
                  <a:srgbClr val="CC0000"/>
                </a:solidFill>
              </a:rPr>
              <a:t>X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1889125" y="1906588"/>
            <a:ext cx="636587" cy="641350"/>
            <a:chOff x="1265" y="1603"/>
            <a:chExt cx="401" cy="404"/>
          </a:xfrm>
        </p:grpSpPr>
        <p:sp>
          <p:nvSpPr>
            <p:cNvPr id="66624" name="Line 56"/>
            <p:cNvSpPr>
              <a:spLocks noChangeShapeType="1"/>
            </p:cNvSpPr>
            <p:nvPr/>
          </p:nvSpPr>
          <p:spPr bwMode="auto">
            <a:xfrm flipH="1">
              <a:off x="1451" y="1688"/>
              <a:ext cx="215" cy="13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0" name="Text Box 58"/>
            <p:cNvSpPr txBox="1">
              <a:spLocks noChangeArrowheads="1"/>
            </p:cNvSpPr>
            <p:nvPr/>
          </p:nvSpPr>
          <p:spPr bwMode="auto">
            <a:xfrm>
              <a:off x="1265" y="1603"/>
              <a:ext cx="3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2700" dir="5400000" algn="ctr" rotWithShape="0">
                <a:schemeClr val="bg1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b="1">
                  <a:solidFill>
                    <a:srgbClr val="CC0000"/>
                  </a:solidFill>
                </a:rPr>
                <a:t>X</a:t>
              </a:r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6783387" y="2932113"/>
            <a:ext cx="1450975" cy="244475"/>
            <a:chOff x="4348" y="2244"/>
            <a:chExt cx="914" cy="154"/>
          </a:xfrm>
        </p:grpSpPr>
        <p:sp>
          <p:nvSpPr>
            <p:cNvPr id="66622" name="Rectangle 7"/>
            <p:cNvSpPr>
              <a:spLocks noChangeArrowheads="1"/>
            </p:cNvSpPr>
            <p:nvPr/>
          </p:nvSpPr>
          <p:spPr bwMode="auto">
            <a:xfrm>
              <a:off x="4348" y="2257"/>
              <a:ext cx="914" cy="127"/>
            </a:xfrm>
            <a:prstGeom prst="rect">
              <a:avLst/>
            </a:prstGeom>
            <a:solidFill>
              <a:srgbClr val="FF4B4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6623" name="Text Box 33"/>
            <p:cNvSpPr txBox="1">
              <a:spLocks noChangeArrowheads="1"/>
            </p:cNvSpPr>
            <p:nvPr/>
          </p:nvSpPr>
          <p:spPr bwMode="auto">
            <a:xfrm>
              <a:off x="4394" y="2244"/>
              <a:ext cx="78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latin typeface="Times" panose="02020603050405020304" pitchFamily="18" charset="0"/>
                </a:rPr>
                <a:t>OVERRIDE W → E</a:t>
              </a:r>
            </a:p>
          </p:txBody>
        </p:sp>
      </p:grpSp>
      <p:sp>
        <p:nvSpPr>
          <p:cNvPr id="8254" name="Freeform 62"/>
          <p:cNvSpPr>
            <a:spLocks/>
          </p:cNvSpPr>
          <p:nvPr/>
        </p:nvSpPr>
        <p:spPr bwMode="auto">
          <a:xfrm>
            <a:off x="2030412" y="2066925"/>
            <a:ext cx="5570538" cy="1011238"/>
          </a:xfrm>
          <a:custGeom>
            <a:avLst/>
            <a:gdLst>
              <a:gd name="T0" fmla="*/ 2147483647 w 3509"/>
              <a:gd name="T1" fmla="*/ 0 h 637"/>
              <a:gd name="T2" fmla="*/ 2147483647 w 3509"/>
              <a:gd name="T3" fmla="*/ 2147483647 h 637"/>
              <a:gd name="T4" fmla="*/ 2147483647 w 3509"/>
              <a:gd name="T5" fmla="*/ 2147483647 h 637"/>
              <a:gd name="T6" fmla="*/ 2147483647 w 3509"/>
              <a:gd name="T7" fmla="*/ 2147483647 h 637"/>
              <a:gd name="T8" fmla="*/ 2147483647 w 3509"/>
              <a:gd name="T9" fmla="*/ 2147483647 h 637"/>
              <a:gd name="T10" fmla="*/ 2147483647 w 3509"/>
              <a:gd name="T11" fmla="*/ 2147483647 h 6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509"/>
              <a:gd name="T19" fmla="*/ 0 h 637"/>
              <a:gd name="T20" fmla="*/ 3509 w 3509"/>
              <a:gd name="T21" fmla="*/ 637 h 63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509" h="637">
                <a:moveTo>
                  <a:pt x="312" y="0"/>
                </a:moveTo>
                <a:cubicBezTo>
                  <a:pt x="156" y="49"/>
                  <a:pt x="0" y="98"/>
                  <a:pt x="124" y="197"/>
                </a:cubicBezTo>
                <a:cubicBezTo>
                  <a:pt x="248" y="296"/>
                  <a:pt x="648" y="553"/>
                  <a:pt x="1056" y="595"/>
                </a:cubicBezTo>
                <a:cubicBezTo>
                  <a:pt x="1464" y="637"/>
                  <a:pt x="2189" y="494"/>
                  <a:pt x="2572" y="451"/>
                </a:cubicBezTo>
                <a:cubicBezTo>
                  <a:pt x="2955" y="408"/>
                  <a:pt x="3201" y="319"/>
                  <a:pt x="3355" y="336"/>
                </a:cubicBezTo>
                <a:cubicBezTo>
                  <a:pt x="3509" y="353"/>
                  <a:pt x="3504" y="452"/>
                  <a:pt x="3499" y="552"/>
                </a:cubicBez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6675437" y="3405188"/>
            <a:ext cx="136525" cy="90487"/>
            <a:chOff x="417" y="2184"/>
            <a:chExt cx="94" cy="68"/>
          </a:xfrm>
        </p:grpSpPr>
        <p:sp>
          <p:nvSpPr>
            <p:cNvPr id="66620" name="Rectangle 28"/>
            <p:cNvSpPr>
              <a:spLocks noChangeArrowheads="1"/>
            </p:cNvSpPr>
            <p:nvPr/>
          </p:nvSpPr>
          <p:spPr bwMode="auto">
            <a:xfrm>
              <a:off x="417" y="2184"/>
              <a:ext cx="94" cy="3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baseline="-25000">
                <a:latin typeface="Times" panose="02020603050405020304" pitchFamily="18" charset="0"/>
              </a:endParaRPr>
            </a:p>
          </p:txBody>
        </p:sp>
        <p:sp>
          <p:nvSpPr>
            <p:cNvPr id="66621" name="Rectangle 29"/>
            <p:cNvSpPr>
              <a:spLocks noChangeArrowheads="1"/>
            </p:cNvSpPr>
            <p:nvPr/>
          </p:nvSpPr>
          <p:spPr bwMode="auto">
            <a:xfrm>
              <a:off x="417" y="2218"/>
              <a:ext cx="94" cy="3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baseline="-25000">
                <a:latin typeface="Times" panose="02020603050405020304" pitchFamily="18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37</a:t>
            </a:fld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09220" y="6109643"/>
            <a:ext cx="5805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Source: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http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://www.cse.iitb.ac.in/infolab/Data/Courses/CS632/Talks/pnuts-vldb08.ppt</a:t>
            </a:r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62820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53316 -0.138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-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7" grpId="0"/>
      <p:bldP spid="8247" grpId="1"/>
      <p:bldP spid="8254" grpId="0" animBg="1"/>
      <p:bldP spid="8254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Recovery (Contd..)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Create “backup regions”</a:t>
            </a:r>
            <a:r>
              <a:rPr lang="en-IN" sz="2800" dirty="0"/>
              <a:t> </a:t>
            </a:r>
            <a:r>
              <a:rPr lang="en-IN" sz="2800" dirty="0" smtClean="0"/>
              <a:t>near serving replicas.</a:t>
            </a:r>
          </a:p>
          <a:p>
            <a:pPr marL="0" indent="0">
              <a:buNone/>
            </a:pPr>
            <a:endParaRPr lang="en-IN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Backup region maintain a back-up replica.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Recovering a table involve transferring it from backup region in the same or nearby datacenter.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Minimizes bandwidth cost and latency.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0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Query 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Single  read or update done can be directly forwarded to SU</a:t>
            </a:r>
          </a:p>
          <a:p>
            <a:r>
              <a:rPr lang="en-IN" sz="2800" dirty="0" smtClean="0"/>
              <a:t>Multi-record request</a:t>
            </a:r>
          </a:p>
          <a:p>
            <a:pPr lvl="1"/>
            <a:r>
              <a:rPr lang="en-US" sz="2400" dirty="0" smtClean="0">
                <a:ea typeface="ＭＳ Ｐゴシック" pitchFamily="-105" charset="-128"/>
              </a:rPr>
              <a:t>Scatter-gather engine receives a multiple record request</a:t>
            </a:r>
          </a:p>
          <a:p>
            <a:pPr lvl="1"/>
            <a:r>
              <a:rPr lang="en-US" sz="2400" dirty="0" smtClean="0">
                <a:ea typeface="ＭＳ Ｐゴシック" pitchFamily="-105" charset="-128"/>
              </a:rPr>
              <a:t>Splits it into multiple individual requests for single record or tablet scans and initiates them in parallel</a:t>
            </a:r>
          </a:p>
          <a:p>
            <a:pPr lvl="1"/>
            <a:r>
              <a:rPr lang="en-US" sz="2400" dirty="0" smtClean="0">
                <a:ea typeface="ＭＳ Ｐゴシック" pitchFamily="-105" charset="-128"/>
              </a:rPr>
              <a:t>Assembles the results and sends to client.</a:t>
            </a:r>
          </a:p>
          <a:p>
            <a:pPr lvl="1"/>
            <a:endParaRPr lang="en-US" sz="2400" dirty="0" smtClean="0">
              <a:ea typeface="ＭＳ Ｐゴシック" pitchFamily="-105" charset="-128"/>
            </a:endParaRPr>
          </a:p>
          <a:p>
            <a:pPr lvl="1"/>
            <a:endParaRPr lang="en-IN" sz="2800" dirty="0" smtClean="0"/>
          </a:p>
          <a:p>
            <a:pPr marL="0" indent="0">
              <a:buNone/>
            </a:pPr>
            <a:endParaRPr lang="en-IN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6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PNUTS Overview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sz="2400" b="1" dirty="0" smtClean="0"/>
              <a:t>Data Model and features : </a:t>
            </a:r>
          </a:p>
          <a:p>
            <a:r>
              <a:rPr lang="en-US" sz="2400" dirty="0" smtClean="0"/>
              <a:t>PNUTS exposes a simple relational model to users, and supports single-table scans with predicates.</a:t>
            </a:r>
          </a:p>
          <a:p>
            <a:r>
              <a:rPr lang="en-US" sz="2400" dirty="0" smtClean="0"/>
              <a:t>scatter-gather operations</a:t>
            </a:r>
          </a:p>
          <a:p>
            <a:r>
              <a:rPr lang="en-US" sz="2400" dirty="0" smtClean="0"/>
              <a:t>Asynchronous notification of clients </a:t>
            </a:r>
          </a:p>
          <a:p>
            <a:r>
              <a:rPr lang="en-US" sz="2400" dirty="0" smtClean="0"/>
              <a:t>Bulk loading.</a:t>
            </a:r>
          </a:p>
          <a:p>
            <a:pPr>
              <a:buFont typeface="Arial"/>
              <a:buNone/>
            </a:pPr>
            <a:endParaRPr lang="en-US" sz="2200" dirty="0" smtClean="0"/>
          </a:p>
          <a:p>
            <a:pPr>
              <a:buFont typeface="Arial"/>
              <a:buNone/>
            </a:pPr>
            <a:r>
              <a:rPr lang="en-US" sz="2400" b="1" dirty="0" smtClean="0"/>
              <a:t>Fault tolerance : </a:t>
            </a:r>
          </a:p>
          <a:p>
            <a:r>
              <a:rPr lang="en-US" sz="2400" dirty="0" smtClean="0"/>
              <a:t>PNUTS employs redundancy at multiple levels like data, metadata, and serving components.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98986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0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Query 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Server side approach</a:t>
            </a:r>
            <a:r>
              <a:rPr lang="en-US" altLang="zh-CN" sz="2800" b="1" dirty="0">
                <a:ea typeface="ＭＳ Ｐゴシック" pitchFamily="-105" charset="-128"/>
              </a:rPr>
              <a:t> </a:t>
            </a:r>
            <a:endParaRPr lang="en-IN" sz="2800" dirty="0"/>
          </a:p>
          <a:p>
            <a:pPr lvl="1"/>
            <a:r>
              <a:rPr lang="en-US" sz="2400" dirty="0" smtClean="0">
                <a:ea typeface="ＭＳ Ｐゴシック" pitchFamily="-105" charset="-128"/>
              </a:rPr>
              <a:t>Prevent multiple parallel client request</a:t>
            </a:r>
            <a:endParaRPr lang="en-US" sz="2400" dirty="0">
              <a:ea typeface="ＭＳ Ｐゴシック" pitchFamily="-105" charset="-128"/>
            </a:endParaRPr>
          </a:p>
          <a:p>
            <a:pPr lvl="1"/>
            <a:r>
              <a:rPr lang="en-US" sz="2400" dirty="0" smtClean="0">
                <a:ea typeface="ＭＳ Ｐゴシック" pitchFamily="-105" charset="-128"/>
              </a:rPr>
              <a:t>Server side optimization</a:t>
            </a:r>
            <a:endParaRPr lang="en-IN" dirty="0"/>
          </a:p>
          <a:p>
            <a:r>
              <a:rPr lang="en-IN" sz="2800" dirty="0" smtClean="0"/>
              <a:t>Range Queries</a:t>
            </a:r>
            <a:r>
              <a:rPr lang="en-US" altLang="zh-CN" sz="2800" b="1" dirty="0" smtClean="0">
                <a:ea typeface="ＭＳ Ｐゴシック" pitchFamily="-105" charset="-128"/>
              </a:rPr>
              <a:t> </a:t>
            </a:r>
            <a:endParaRPr lang="en-IN" sz="2800" dirty="0"/>
          </a:p>
          <a:p>
            <a:pPr lvl="1"/>
            <a:r>
              <a:rPr lang="en-US" sz="2400" dirty="0" smtClean="0">
                <a:ea typeface="ＭＳ Ｐゴシック" pitchFamily="-105" charset="-128"/>
              </a:rPr>
              <a:t>Returns first set of results</a:t>
            </a:r>
          </a:p>
          <a:p>
            <a:pPr lvl="1"/>
            <a:r>
              <a:rPr lang="en-US" sz="2400" dirty="0" smtClean="0">
                <a:ea typeface="ＭＳ Ｐゴシック" pitchFamily="-105" charset="-128"/>
              </a:rPr>
              <a:t>Constructs and returns continuation object which retrieve next set of results</a:t>
            </a:r>
          </a:p>
          <a:p>
            <a:pPr marL="457200" lvl="1" indent="0">
              <a:buNone/>
            </a:pPr>
            <a:endParaRPr lang="en-US" sz="2400" dirty="0">
              <a:ea typeface="ＭＳ Ｐゴシック" pitchFamily="-105" charset="-128"/>
            </a:endParaRPr>
          </a:p>
          <a:p>
            <a:pPr marL="0" lvl="1" indent="0">
              <a:buNone/>
            </a:pPr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99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Notifications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err="1" smtClean="0"/>
              <a:t>Pnuts</a:t>
            </a:r>
            <a:r>
              <a:rPr lang="en-IN" sz="2800" dirty="0" smtClean="0"/>
              <a:t> provides a service for notifying external systems of update to data</a:t>
            </a:r>
          </a:p>
          <a:p>
            <a:r>
              <a:rPr lang="en-IN" sz="2800" dirty="0" smtClean="0"/>
              <a:t>Provides mechanism to subscribe to all topics for a table</a:t>
            </a:r>
            <a:r>
              <a:rPr lang="en-US" altLang="zh-CN" sz="2800" b="1" dirty="0" smtClean="0">
                <a:ea typeface="ＭＳ Ｐゴシック" pitchFamily="-105" charset="-128"/>
              </a:rPr>
              <a:t> </a:t>
            </a:r>
            <a:endParaRPr lang="en-IN" sz="2800" dirty="0"/>
          </a:p>
          <a:p>
            <a:pPr lvl="1"/>
            <a:r>
              <a:rPr lang="en-US" sz="2400" dirty="0" smtClean="0">
                <a:ea typeface="ＭＳ Ｐゴシック" pitchFamily="-105" charset="-128"/>
              </a:rPr>
              <a:t>Isolate client from knowledge of tablet organization</a:t>
            </a:r>
          </a:p>
          <a:p>
            <a:pPr lvl="1"/>
            <a:r>
              <a:rPr lang="en-US" sz="2400" dirty="0" smtClean="0">
                <a:ea typeface="ＭＳ Ｐゴシック" pitchFamily="-105" charset="-128"/>
              </a:rPr>
              <a:t>Automatic subscription when new topic is created due </a:t>
            </a:r>
            <a:r>
              <a:rPr lang="en-US" sz="2400" smtClean="0">
                <a:ea typeface="ＭＳ Ｐゴシック" pitchFamily="-105" charset="-128"/>
              </a:rPr>
              <a:t>to tablet </a:t>
            </a:r>
            <a:r>
              <a:rPr lang="en-US" sz="2400" dirty="0" smtClean="0">
                <a:ea typeface="ＭＳ Ｐゴシック" pitchFamily="-105" charset="-128"/>
              </a:rPr>
              <a:t>split</a:t>
            </a:r>
          </a:p>
          <a:p>
            <a:r>
              <a:rPr lang="en-IN" sz="2800" dirty="0" smtClean="0"/>
              <a:t>Break subscriptions of slow notification clients</a:t>
            </a:r>
            <a:endParaRPr lang="en-IN" sz="2800" dirty="0"/>
          </a:p>
          <a:p>
            <a:pPr lvl="1"/>
            <a:r>
              <a:rPr lang="en-US" sz="2400" dirty="0" smtClean="0">
                <a:ea typeface="ＭＳ Ｐゴシック" pitchFamily="-105" charset="-128"/>
              </a:rPr>
              <a:t>Discard their messages if backlog gets large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38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Hosted Database Services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IN" sz="2800" dirty="0" smtClean="0"/>
              <a:t>Centrally-managed database service shared by multiple application</a:t>
            </a:r>
          </a:p>
          <a:p>
            <a:r>
              <a:rPr lang="en-IN" sz="2800" dirty="0" smtClean="0"/>
              <a:t>Increase capacity by adding servers</a:t>
            </a:r>
          </a:p>
          <a:p>
            <a:r>
              <a:rPr lang="en-IN" sz="2800" dirty="0" smtClean="0"/>
              <a:t>Automatically recover from failure by copying data(from replica)</a:t>
            </a:r>
          </a:p>
          <a:p>
            <a:r>
              <a:rPr lang="en-IN" sz="2800" dirty="0" smtClean="0"/>
              <a:t>Load balancing</a:t>
            </a:r>
          </a:p>
          <a:p>
            <a:r>
              <a:rPr lang="en-IN" sz="2800" dirty="0"/>
              <a:t>Complications in hosted model</a:t>
            </a:r>
            <a:r>
              <a:rPr lang="en-US" altLang="zh-CN" sz="2800" b="1" dirty="0">
                <a:ea typeface="ＭＳ Ｐゴシック" pitchFamily="-105" charset="-128"/>
              </a:rPr>
              <a:t>  </a:t>
            </a:r>
            <a:endParaRPr lang="en-IN" sz="2800" dirty="0"/>
          </a:p>
          <a:p>
            <a:pPr lvl="1"/>
            <a:r>
              <a:rPr lang="en-US" sz="2400" dirty="0">
                <a:ea typeface="ＭＳ Ｐゴシック" pitchFamily="-105" charset="-128"/>
              </a:rPr>
              <a:t>Support to different workload profiles</a:t>
            </a:r>
          </a:p>
          <a:p>
            <a:pPr lvl="1"/>
            <a:r>
              <a:rPr lang="en-US" sz="2400" dirty="0">
                <a:ea typeface="ＭＳ Ｐゴシック" pitchFamily="-105" charset="-128"/>
              </a:rPr>
              <a:t>Performance isolation(assigning different applications to different SU within a region)</a:t>
            </a:r>
          </a:p>
          <a:p>
            <a:endParaRPr lang="en-IN" sz="2800" dirty="0" smtClean="0"/>
          </a:p>
          <a:p>
            <a:pPr marL="0" indent="0">
              <a:buNone/>
            </a:pPr>
            <a:endParaRPr lang="en-IN" sz="2800" dirty="0" smtClean="0"/>
          </a:p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844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Applications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	The Yahoo! Applications which motivated and influenced PNUTS: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400" dirty="0" smtClean="0"/>
              <a:t>User Database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Social Applications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Content Meta-Data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Listings Management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Session Data</a:t>
            </a:r>
          </a:p>
          <a:p>
            <a:pPr>
              <a:buNone/>
            </a:pPr>
            <a:r>
              <a:rPr lang="en-US" sz="2400" dirty="0" smtClean="0"/>
              <a:t>	Yahoo! applied PNUTS on some of these applications, while others are still under progress.</a:t>
            </a:r>
            <a:endParaRPr lang="en-IN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User Database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Yahoo!’s User Database has hundreds of millions of active users and billions of total users. </a:t>
            </a:r>
          </a:p>
          <a:p>
            <a:pPr algn="just"/>
            <a:r>
              <a:rPr lang="en-US" sz="2400" dirty="0" smtClean="0"/>
              <a:t>Each record contains profile information, application-specific data, usage statistics.</a:t>
            </a:r>
          </a:p>
          <a:p>
            <a:pPr algn="just"/>
            <a:r>
              <a:rPr lang="en-US" sz="2400" dirty="0" smtClean="0"/>
              <a:t>The volume of traffic is very high which is balanced using massive parallelism and the asynchrony model of    PNUTS.</a:t>
            </a:r>
          </a:p>
          <a:p>
            <a:pPr algn="just"/>
            <a:r>
              <a:rPr lang="en-US" sz="2400" dirty="0" smtClean="0"/>
              <a:t>Relaxed consistency is accepted.</a:t>
            </a:r>
            <a:endParaRPr lang="en-IN" sz="2400" dirty="0" smtClean="0"/>
          </a:p>
          <a:p>
            <a:pPr algn="just">
              <a:buNone/>
            </a:pP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65875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6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Social Applications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3581" cy="4525963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Social applications require a flexible data store supporting information sharing and connection between users.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PNUTS resolves this by the massive parallelism concept and the ordered table abstraction is used to represent connections in social graph.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Social applications have large number of writes and require a scalable system such as PNUTS.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Relaxed consistency is accepted.</a:t>
            </a:r>
          </a:p>
          <a:p>
            <a:pPr algn="just"/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5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Content Meta-Data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Yahoo! faces a challenge of storing massive data such as mail attachments, images and videos.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Although PNUTS is not optimized to provide mass storage, it stores the metadata of a distributed bulk storage system.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PNUTS ensures high performance for metadata operations such as file creation, deletion, renaming and moving between directories.  </a:t>
            </a:r>
          </a:p>
          <a:p>
            <a:pPr algn="just"/>
            <a:endParaRPr lang="en-IN" sz="2400" dirty="0" smtClean="0"/>
          </a:p>
          <a:p>
            <a:pPr algn="just"/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Listings Management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182" y="1645920"/>
            <a:ext cx="7793501" cy="3281289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Comparison shopping sites such as Yahoo! Shopping aggregate listings of items from many sources.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The ordered table implementation in PNUTS provides us to store listings, sorted by timestamp.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This implementation provides us to create a view of the data using secondary attributes.</a:t>
            </a:r>
            <a:endParaRPr lang="en-IN" sz="2400" dirty="0" smtClean="0"/>
          </a:p>
          <a:p>
            <a:pPr algn="just"/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41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Session Data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11551" cy="4525963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Websites generally maintain per-session state, and in a large website like Yahoo! there are a large number of concurrent sessions active.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To store this data, which would be increasing with every new user, scalability is the main concern which is resolved by PNUTS.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Managing session data is very common across web applications and using PNUTS as a service provides applications to use the session store.</a:t>
            </a:r>
            <a:endParaRPr lang="en-IN" sz="2400" dirty="0" smtClean="0"/>
          </a:p>
          <a:p>
            <a:pPr algn="just"/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5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82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Experimental Results</a:t>
            </a:r>
            <a:endParaRPr lang="en-US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14" y="1209822"/>
            <a:ext cx="8556171" cy="491634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	Experimental Setup:</a:t>
            </a:r>
          </a:p>
          <a:p>
            <a:pPr marL="274320" indent="-274320">
              <a:buNone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Three PNUTS regions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 west coast, 1 east coast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 storage units, 2 message brokers, 1 router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West: Dual 2.8 GHz Xeon, 4GB RAM, 6 disk RAID 5 array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East: Quad 2.13 GHz Xeon, 4GB RAM, 1 SATA disk</a:t>
            </a:r>
          </a:p>
          <a:p>
            <a:pPr marL="235458" lvl="1" indent="0">
              <a:buNone/>
              <a:defRPr/>
            </a:pPr>
            <a:endParaRPr lang="en-US" sz="2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74320" indent="-274320">
              <a:buNone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Workload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1200-3600 requests/second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0-50% writes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80% locality</a:t>
            </a:r>
            <a:endParaRPr lang="en-IN" sz="2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1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1114556"/>
            <a:ext cx="8229600" cy="54441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/>
              <a:buNone/>
            </a:pPr>
            <a:r>
              <a:rPr lang="en-US" sz="2400" b="1" dirty="0" smtClean="0"/>
              <a:t>Pub/Sub Message system</a:t>
            </a:r>
          </a:p>
          <a:p>
            <a:pPr algn="just"/>
            <a:r>
              <a:rPr lang="en-US" sz="2400" dirty="0" smtClean="0"/>
              <a:t>Asynchronous operations are carried out over a topic-based pub/sub system called Yahoo! Message Broker (YMB), which together with PNUTS, is part of Yahoo!’s Sherpa data services platform. </a:t>
            </a:r>
          </a:p>
          <a:p>
            <a:pPr algn="just"/>
            <a:endParaRPr lang="en-US" sz="2000" dirty="0" smtClean="0"/>
          </a:p>
          <a:p>
            <a:pPr algn="just">
              <a:buFont typeface="Arial"/>
              <a:buNone/>
            </a:pPr>
            <a:r>
              <a:rPr lang="en-US" sz="2400" b="1" dirty="0" smtClean="0"/>
              <a:t>Record-level Mastering</a:t>
            </a:r>
          </a:p>
          <a:p>
            <a:pPr algn="just"/>
            <a:r>
              <a:rPr lang="en-US" sz="2400" dirty="0" smtClean="0"/>
              <a:t>	PNUTS have chosen to make all high latency operations asynchronous, and to support record-level mastering. </a:t>
            </a:r>
          </a:p>
          <a:p>
            <a:pPr algn="just">
              <a:buFont typeface="Arial"/>
              <a:buNone/>
            </a:pPr>
            <a:endParaRPr lang="en-US" sz="2200" dirty="0" smtClean="0"/>
          </a:p>
          <a:p>
            <a:pPr algn="just">
              <a:buFont typeface="Arial"/>
              <a:buNone/>
            </a:pPr>
            <a:r>
              <a:rPr lang="en-US" sz="2400" b="1" dirty="0" smtClean="0"/>
              <a:t>Hosting</a:t>
            </a:r>
          </a:p>
          <a:p>
            <a:pPr algn="just"/>
            <a:r>
              <a:rPr lang="en-US" sz="2400" dirty="0" smtClean="0"/>
              <a:t>PNUTS is a hosted, centrally-managed database service shared by multiple applications. </a:t>
            </a:r>
          </a:p>
          <a:p>
            <a:pPr>
              <a:buFont typeface="Arial"/>
              <a:buNone/>
            </a:pPr>
            <a:endParaRPr lang="en-US" sz="2200" dirty="0" smtClean="0"/>
          </a:p>
          <a:p>
            <a:endParaRPr lang="en-US" sz="24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PNUTS Overview (Contd..)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7619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031" y="365760"/>
            <a:ext cx="817332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buNone/>
              <a:defRPr/>
            </a:pPr>
            <a:endParaRPr lang="en-CA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22031" y="365760"/>
            <a:ext cx="799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4F81B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Experimental Results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q"/>
            </a:pP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22030" y="1260957"/>
            <a:ext cx="81733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Experimental Data:</a:t>
            </a:r>
          </a:p>
          <a:p>
            <a:pPr>
              <a:lnSpc>
                <a:spcPct val="150000"/>
              </a:lnSpc>
              <a:buFont typeface="Wingdings 2" pitchFamily="18" charset="2"/>
              <a:buChar char="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One region (West 1) is the tablet master</a:t>
            </a:r>
          </a:p>
          <a:p>
            <a:pPr>
              <a:lnSpc>
                <a:spcPct val="150000"/>
              </a:lnSpc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Hash: 99 clients (33 per region),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MySQL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60 clients</a:t>
            </a:r>
          </a:p>
          <a:p>
            <a:pPr>
              <a:lnSpc>
                <a:spcPct val="150000"/>
              </a:lnSpc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1 million records, 1/3 per region</a:t>
            </a:r>
          </a:p>
          <a:p>
            <a:pPr>
              <a:lnSpc>
                <a:spcPct val="150000"/>
              </a:lnSpc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Result: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Hash: West1: 75.6ms; West2: 131.5ms, East 315.5ms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Ordered: West1: 33ms; West2: 105.8ms, East 324.5ms</a:t>
            </a:r>
          </a:p>
          <a:p>
            <a:pPr>
              <a:lnSpc>
                <a:spcPct val="150000"/>
              </a:lnSpc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MySQL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is faster than hash, although more vulnerable to contention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1" y="681781"/>
            <a:ext cx="71182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Varying Load: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Requests vary between 1200 – 3600 requests/second with 10% writes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C:\Users\sree\Desktop\fig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82110"/>
            <a:ext cx="7543800" cy="42501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86276" y="0"/>
            <a:ext cx="799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4F81B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Experimental Results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q"/>
            </a:pP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1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3046" y="1097280"/>
            <a:ext cx="71182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Varying Read/Write Ratio: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Ratios vary between 0 and 50%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Fixed 1,200 requests/second</a:t>
            </a:r>
          </a:p>
          <a:p>
            <a:pPr>
              <a:buFont typeface="Wingdings 2" pitchFamily="18" charset="2"/>
              <a:buChar char="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C:\Users\sree\Desktop\fig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97608"/>
            <a:ext cx="7162799" cy="384997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33046" y="154112"/>
            <a:ext cx="799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4F81B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Experimental Results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q"/>
            </a:pP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3046" y="1097280"/>
            <a:ext cx="711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65761" y="955600"/>
            <a:ext cx="8257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Varying Skew: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Zipf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parameter vary from 0 (uniform) to 1 (highly skewed)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1200 requests per second</a:t>
            </a:r>
          </a:p>
        </p:txBody>
      </p:sp>
      <p:pic>
        <p:nvPicPr>
          <p:cNvPr id="6" name="Picture 2" descr="C:\Users\sree\Desktop\fig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045" y="2297609"/>
            <a:ext cx="7451411" cy="373742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33046" y="154112"/>
            <a:ext cx="799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4F81B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Experimental Results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q"/>
            </a:pP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5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3046" y="762985"/>
            <a:ext cx="7118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Varying Number of Storage Units: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Storage units per region vary from 2-5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10% writes, 1,200 requests/seconds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2" descr="C:\Users\sree\Desktop\fig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046" y="1928277"/>
            <a:ext cx="7118252" cy="427557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33046" y="0"/>
            <a:ext cx="799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4F81B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Experimental Results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q"/>
            </a:pP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3046" y="1097280"/>
            <a:ext cx="711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23557" y="727947"/>
            <a:ext cx="82155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Varying Size of Range Scans: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Range scan between 0.01 to 0.1% size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Ordered table only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30 clients vs. 300 clients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2" descr="C:\Users\sree\Desktop\fig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862" y="2297607"/>
            <a:ext cx="6928003" cy="394249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48640" y="37998"/>
            <a:ext cx="799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4F81BD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Experimental Results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q"/>
            </a:pP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41065" y="6369957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1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079479"/>
            <a:ext cx="8468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Conclusion: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097280"/>
            <a:ext cx="711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23557" y="3446585"/>
            <a:ext cx="8675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algn="just">
              <a:lnSpc>
                <a:spcPct val="150000"/>
              </a:lnSpc>
              <a:buFont typeface="Wingdings 2" pitchFamily="18" charset="2"/>
              <a:buChar char=""/>
              <a:defRPr/>
            </a:pPr>
            <a:r>
              <a:rPr lang="en-CA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Rich database functionality and low latency at massive scale</a:t>
            </a:r>
          </a:p>
          <a:p>
            <a:pPr marL="274320" indent="-274320" algn="just">
              <a:lnSpc>
                <a:spcPct val="150000"/>
              </a:lnSpc>
              <a:buFont typeface="Wingdings 2" pitchFamily="18" charset="2"/>
              <a:buChar char=""/>
              <a:defRPr/>
            </a:pPr>
            <a:r>
              <a:rPr lang="en-CA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Tradeoffs between functionality, performance and scalability</a:t>
            </a:r>
          </a:p>
          <a:p>
            <a:pPr marL="274320" indent="-274320" algn="just">
              <a:lnSpc>
                <a:spcPct val="150000"/>
              </a:lnSpc>
              <a:buFont typeface="Wingdings 2" pitchFamily="18" charset="2"/>
              <a:buChar char=""/>
              <a:defRPr/>
            </a:pPr>
            <a:r>
              <a:rPr lang="en-CA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Choose asynchronous replication to ensure low write latency</a:t>
            </a:r>
          </a:p>
          <a:p>
            <a:pPr marL="274320" indent="-274320" algn="just">
              <a:lnSpc>
                <a:spcPct val="150000"/>
              </a:lnSpc>
              <a:buFont typeface="Wingdings 2" pitchFamily="18" charset="2"/>
              <a:buChar char=""/>
              <a:defRPr/>
            </a:pPr>
            <a:r>
              <a:rPr lang="en-CA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Delivers the data management as hosted service</a:t>
            </a:r>
          </a:p>
          <a:p>
            <a:pPr>
              <a:buFont typeface="Wingdings 2" pitchFamily="18" charset="2"/>
              <a:buChar char="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57" y="3774936"/>
            <a:ext cx="8173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56" y="632655"/>
            <a:ext cx="7737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Ongoing 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211015" y="1097280"/>
            <a:ext cx="8271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Indexes and materialized views</a:t>
            </a:r>
          </a:p>
          <a:p>
            <a:pPr lvl="1"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Bundled updates</a:t>
            </a:r>
          </a:p>
          <a:p>
            <a:pPr lvl="1">
              <a:buFont typeface="Wingdings 2" pitchFamily="18" charset="2"/>
              <a:buChar char="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Batch query processing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93987" y="6358033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2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PNUTS: Contributions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11015" y="1600200"/>
            <a:ext cx="8475785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Asynchronous geographic replication, and use of a guaranteed message delivery service</a:t>
            </a:r>
          </a:p>
          <a:p>
            <a:pPr algn="just"/>
            <a:r>
              <a:rPr lang="en-US" sz="2400" dirty="0" smtClean="0"/>
              <a:t>A consistency model that offers applications transactional features.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Delivery of data management as a hosted service.</a:t>
            </a:r>
          </a:p>
          <a:p>
            <a:pPr algn="just"/>
            <a:r>
              <a:rPr lang="en-US" sz="2400" dirty="0" smtClean="0"/>
              <a:t>A choice of features to include like hashed and ordered table organizations, flexible schemas or exclude limits on ad hoc queries, no referential integrity.</a:t>
            </a:r>
          </a:p>
          <a:p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5443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0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Data and Query Model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33829" y="1011238"/>
            <a:ext cx="8352971" cy="560727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PNUTS presents a simplified relational data model to the user where data is organized into tables of records with attributes.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In addition to typical data types, “blob” is a valid data type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Schemas are flexible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Supports selection and projection from a single table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Point access and Range access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Read and write single or small groups of records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“</a:t>
            </a:r>
            <a:r>
              <a:rPr lang="en-US" sz="2400" dirty="0" err="1" smtClean="0"/>
              <a:t>Multiget</a:t>
            </a:r>
            <a:r>
              <a:rPr lang="en-US" sz="2400" dirty="0" smtClean="0"/>
              <a:t>” operation for retrieving multiple records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7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Missing features &amp; Future work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PNUTS does not enforce constraints such as referential integrity, although this would be very desirable.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Another missing feature is complex ad hoc queries</a:t>
            </a:r>
          </a:p>
          <a:p>
            <a:pPr algn="just"/>
            <a:r>
              <a:rPr lang="en-US" sz="2400" b="1" dirty="0" smtClean="0"/>
              <a:t>Future Work</a:t>
            </a:r>
            <a:r>
              <a:rPr lang="en-US" sz="2400" dirty="0" smtClean="0"/>
              <a:t>: Improving query functionality; should not jeopardize the response-time and availability currently guaranteed</a:t>
            </a:r>
          </a:p>
          <a:p>
            <a:pPr algn="just"/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69957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9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Consistency Model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22" y="1455655"/>
            <a:ext cx="8229600" cy="3164311"/>
          </a:xfrm>
        </p:spPr>
        <p:txBody>
          <a:bodyPr/>
          <a:lstStyle/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 achieve both availability and partition tolerance, it uses a novel notion of consistency called </a:t>
            </a:r>
            <a:r>
              <a:rPr lang="en-US" sz="2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per-record timeline consistency.</a:t>
            </a:r>
          </a:p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replicas of a record apply all updates to the record in the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same order.</a:t>
            </a:r>
          </a:p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However, it is applicable to only a single record, and hence, it is not suitable for transactions involving multiple records.</a:t>
            </a:r>
            <a:endParaRPr lang="en-US" dirty="0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8258128" y="5396253"/>
            <a:ext cx="522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1355678" y="4721566"/>
            <a:ext cx="70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 dirty="0">
                <a:solidFill>
                  <a:schemeClr val="tx1"/>
                </a:solidFill>
              </a:rPr>
              <a:t>Record inserted</a:t>
            </a:r>
          </a:p>
        </p:txBody>
      </p:sp>
      <p:sp>
        <p:nvSpPr>
          <p:cNvPr id="44" name="Line 8"/>
          <p:cNvSpPr>
            <a:spLocks noChangeShapeType="1"/>
          </p:cNvSpPr>
          <p:nvPr/>
        </p:nvSpPr>
        <p:spPr bwMode="auto">
          <a:xfrm>
            <a:off x="1584278" y="5102565"/>
            <a:ext cx="60325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036715" y="5351803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 flipH="1">
            <a:off x="2111328" y="5026366"/>
            <a:ext cx="82550" cy="2794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2458991" y="4810466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48" name="Line 14"/>
          <p:cNvSpPr>
            <a:spLocks noChangeShapeType="1"/>
          </p:cNvSpPr>
          <p:nvPr/>
        </p:nvSpPr>
        <p:spPr bwMode="auto">
          <a:xfrm>
            <a:off x="2803478" y="5026366"/>
            <a:ext cx="6350" cy="2598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Text Box 27"/>
          <p:cNvSpPr txBox="1">
            <a:spLocks noChangeArrowheads="1"/>
          </p:cNvSpPr>
          <p:nvPr/>
        </p:nvSpPr>
        <p:spPr bwMode="auto">
          <a:xfrm>
            <a:off x="3054303" y="4781891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50" name="Line 28"/>
          <p:cNvSpPr>
            <a:spLocks noChangeShapeType="1"/>
          </p:cNvSpPr>
          <p:nvPr/>
        </p:nvSpPr>
        <p:spPr bwMode="auto">
          <a:xfrm flipH="1">
            <a:off x="3311477" y="5026366"/>
            <a:ext cx="47625" cy="2264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Text Box 29"/>
          <p:cNvSpPr txBox="1">
            <a:spLocks noChangeArrowheads="1"/>
          </p:cNvSpPr>
          <p:nvPr/>
        </p:nvSpPr>
        <p:spPr bwMode="auto">
          <a:xfrm>
            <a:off x="4635453" y="4781891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52" name="Line 30"/>
          <p:cNvSpPr>
            <a:spLocks noChangeShapeType="1"/>
          </p:cNvSpPr>
          <p:nvPr/>
        </p:nvSpPr>
        <p:spPr bwMode="auto">
          <a:xfrm>
            <a:off x="4940253" y="5026366"/>
            <a:ext cx="6350" cy="2566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Text Box 39"/>
          <p:cNvSpPr txBox="1">
            <a:spLocks noChangeArrowheads="1"/>
          </p:cNvSpPr>
          <p:nvPr/>
        </p:nvSpPr>
        <p:spPr bwMode="auto">
          <a:xfrm>
            <a:off x="4067128" y="4783478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>
            <a:off x="4384628" y="5013666"/>
            <a:ext cx="31750" cy="2921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Text Box 45"/>
          <p:cNvSpPr txBox="1">
            <a:spLocks noChangeArrowheads="1"/>
          </p:cNvSpPr>
          <p:nvPr/>
        </p:nvSpPr>
        <p:spPr bwMode="auto">
          <a:xfrm>
            <a:off x="6107066" y="4769191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56" name="Line 46"/>
          <p:cNvSpPr>
            <a:spLocks noChangeShapeType="1"/>
          </p:cNvSpPr>
          <p:nvPr/>
        </p:nvSpPr>
        <p:spPr bwMode="auto">
          <a:xfrm flipH="1">
            <a:off x="6353128" y="5013666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Text Box 54"/>
          <p:cNvSpPr txBox="1">
            <a:spLocks noChangeArrowheads="1"/>
          </p:cNvSpPr>
          <p:nvPr/>
        </p:nvSpPr>
        <p:spPr bwMode="auto">
          <a:xfrm>
            <a:off x="8247016" y="5402603"/>
            <a:ext cx="522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58" name="Rectangle 55"/>
          <p:cNvSpPr>
            <a:spLocks noChangeArrowheads="1"/>
          </p:cNvSpPr>
          <p:nvPr/>
        </p:nvSpPr>
        <p:spPr bwMode="auto">
          <a:xfrm>
            <a:off x="1670003" y="5284600"/>
            <a:ext cx="457200" cy="265641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2127203" y="5284600"/>
            <a:ext cx="685800" cy="265641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2813003" y="5284600"/>
            <a:ext cx="457200" cy="265641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 Box 58"/>
          <p:cNvSpPr txBox="1">
            <a:spLocks noChangeArrowheads="1"/>
          </p:cNvSpPr>
          <p:nvPr/>
        </p:nvSpPr>
        <p:spPr bwMode="auto">
          <a:xfrm>
            <a:off x="1698578" y="5353391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 dirty="0">
                <a:solidFill>
                  <a:schemeClr val="bg1"/>
                </a:solidFill>
              </a:rPr>
              <a:t>v. 1</a:t>
            </a:r>
          </a:p>
        </p:txBody>
      </p:sp>
      <p:sp>
        <p:nvSpPr>
          <p:cNvPr id="62" name="Text Box 59"/>
          <p:cNvSpPr txBox="1">
            <a:spLocks noChangeArrowheads="1"/>
          </p:cNvSpPr>
          <p:nvPr/>
        </p:nvSpPr>
        <p:spPr bwMode="auto">
          <a:xfrm>
            <a:off x="2255791" y="5351803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tx1"/>
                </a:solidFill>
              </a:rPr>
              <a:t>v. 2</a:t>
            </a:r>
          </a:p>
        </p:txBody>
      </p:sp>
      <p:sp>
        <p:nvSpPr>
          <p:cNvPr id="63" name="Text Box 60"/>
          <p:cNvSpPr txBox="1">
            <a:spLocks noChangeArrowheads="1"/>
          </p:cNvSpPr>
          <p:nvPr/>
        </p:nvSpPr>
        <p:spPr bwMode="auto">
          <a:xfrm>
            <a:off x="2849516" y="5353391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3</a:t>
            </a:r>
          </a:p>
        </p:txBody>
      </p:sp>
      <p:sp>
        <p:nvSpPr>
          <p:cNvPr id="64" name="Rectangle 61"/>
          <p:cNvSpPr>
            <a:spLocks noChangeArrowheads="1"/>
          </p:cNvSpPr>
          <p:nvPr/>
        </p:nvSpPr>
        <p:spPr bwMode="auto">
          <a:xfrm>
            <a:off x="1670003" y="5550240"/>
            <a:ext cx="1600200" cy="2656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62"/>
          <p:cNvSpPr>
            <a:spLocks noChangeArrowheads="1"/>
          </p:cNvSpPr>
          <p:nvPr/>
        </p:nvSpPr>
        <p:spPr bwMode="auto">
          <a:xfrm>
            <a:off x="3273378" y="5284600"/>
            <a:ext cx="457200" cy="265641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63"/>
          <p:cNvSpPr>
            <a:spLocks noChangeArrowheads="1"/>
          </p:cNvSpPr>
          <p:nvPr/>
        </p:nvSpPr>
        <p:spPr bwMode="auto">
          <a:xfrm>
            <a:off x="3730578" y="5284600"/>
            <a:ext cx="685800" cy="265641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64"/>
          <p:cNvSpPr>
            <a:spLocks noChangeArrowheads="1"/>
          </p:cNvSpPr>
          <p:nvPr/>
        </p:nvSpPr>
        <p:spPr bwMode="auto">
          <a:xfrm>
            <a:off x="4940253" y="5284600"/>
            <a:ext cx="457200" cy="265641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 Box 65"/>
          <p:cNvSpPr txBox="1">
            <a:spLocks noChangeArrowheads="1"/>
          </p:cNvSpPr>
          <p:nvPr/>
        </p:nvSpPr>
        <p:spPr bwMode="auto">
          <a:xfrm>
            <a:off x="3301953" y="5353391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4</a:t>
            </a:r>
          </a:p>
        </p:txBody>
      </p:sp>
      <p:sp>
        <p:nvSpPr>
          <p:cNvPr id="69" name="Text Box 66"/>
          <p:cNvSpPr txBox="1">
            <a:spLocks noChangeArrowheads="1"/>
          </p:cNvSpPr>
          <p:nvPr/>
        </p:nvSpPr>
        <p:spPr bwMode="auto">
          <a:xfrm>
            <a:off x="3859166" y="5351803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 dirty="0">
                <a:solidFill>
                  <a:schemeClr val="bg1"/>
                </a:solidFill>
              </a:rPr>
              <a:t>v. 5</a:t>
            </a:r>
          </a:p>
        </p:txBody>
      </p:sp>
      <p:sp>
        <p:nvSpPr>
          <p:cNvPr id="70" name="Text Box 67"/>
          <p:cNvSpPr txBox="1">
            <a:spLocks noChangeArrowheads="1"/>
          </p:cNvSpPr>
          <p:nvPr/>
        </p:nvSpPr>
        <p:spPr bwMode="auto">
          <a:xfrm>
            <a:off x="4976766" y="5353391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7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3273378" y="5550240"/>
            <a:ext cx="2125663" cy="2656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3741691" y="5513728"/>
            <a:ext cx="86914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 b="1" dirty="0">
                <a:solidFill>
                  <a:schemeClr val="tx1"/>
                </a:solidFill>
              </a:rPr>
              <a:t>Generation</a:t>
            </a:r>
            <a:r>
              <a:rPr lang="en-US" altLang="en-US" sz="900" b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73" name="Rectangle 70"/>
          <p:cNvSpPr>
            <a:spLocks noChangeArrowheads="1"/>
          </p:cNvSpPr>
          <p:nvPr/>
        </p:nvSpPr>
        <p:spPr bwMode="auto">
          <a:xfrm>
            <a:off x="4414791" y="5286187"/>
            <a:ext cx="525462" cy="265641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Text Box 71"/>
          <p:cNvSpPr txBox="1">
            <a:spLocks noChangeArrowheads="1"/>
          </p:cNvSpPr>
          <p:nvPr/>
        </p:nvSpPr>
        <p:spPr bwMode="auto">
          <a:xfrm>
            <a:off x="4471941" y="5353391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6</a:t>
            </a: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5391103" y="5286187"/>
            <a:ext cx="950913" cy="265641"/>
          </a:xfrm>
          <a:prstGeom prst="rect">
            <a:avLst/>
          </a:prstGeom>
          <a:solidFill>
            <a:srgbClr val="D600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73"/>
          <p:cNvSpPr txBox="1">
            <a:spLocks noChangeArrowheads="1"/>
          </p:cNvSpPr>
          <p:nvPr/>
        </p:nvSpPr>
        <p:spPr bwMode="auto">
          <a:xfrm>
            <a:off x="5689553" y="5354978"/>
            <a:ext cx="374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b="1">
                <a:solidFill>
                  <a:schemeClr val="bg1"/>
                </a:solidFill>
              </a:rPr>
              <a:t>v. 8</a:t>
            </a: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5391103" y="5551827"/>
            <a:ext cx="944563" cy="2656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 Box 75"/>
          <p:cNvSpPr txBox="1">
            <a:spLocks noChangeArrowheads="1"/>
          </p:cNvSpPr>
          <p:nvPr/>
        </p:nvSpPr>
        <p:spPr bwMode="auto">
          <a:xfrm>
            <a:off x="3511503" y="4781891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79" name="Line 76"/>
          <p:cNvSpPr>
            <a:spLocks noChangeShapeType="1"/>
          </p:cNvSpPr>
          <p:nvPr/>
        </p:nvSpPr>
        <p:spPr bwMode="auto">
          <a:xfrm flipH="1">
            <a:off x="3748041" y="5026366"/>
            <a:ext cx="68262" cy="2280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Text Box 77"/>
          <p:cNvSpPr txBox="1">
            <a:spLocks noChangeArrowheads="1"/>
          </p:cNvSpPr>
          <p:nvPr/>
        </p:nvSpPr>
        <p:spPr bwMode="auto">
          <a:xfrm>
            <a:off x="5156153" y="4775541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81" name="Line 78"/>
          <p:cNvSpPr>
            <a:spLocks noChangeShapeType="1"/>
          </p:cNvSpPr>
          <p:nvPr/>
        </p:nvSpPr>
        <p:spPr bwMode="auto">
          <a:xfrm flipH="1">
            <a:off x="5376815" y="5020016"/>
            <a:ext cx="84138" cy="2582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53"/>
          <p:cNvSpPr>
            <a:spLocks noChangeShapeType="1"/>
          </p:cNvSpPr>
          <p:nvPr/>
        </p:nvSpPr>
        <p:spPr bwMode="auto">
          <a:xfrm>
            <a:off x="621519" y="5550241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0CDB166-79C6-3345-B287-A7CE8B30FC7E}" type="slidenum">
              <a:rPr lang="en-US" smtClean="0"/>
              <a:t>9</a:t>
            </a:fld>
            <a:endParaRPr lang="en-US"/>
          </a:p>
        </p:txBody>
      </p:sp>
      <p:sp>
        <p:nvSpPr>
          <p:cNvPr id="83" name="Text Box 13"/>
          <p:cNvSpPr txBox="1">
            <a:spLocks noChangeArrowheads="1"/>
          </p:cNvSpPr>
          <p:nvPr/>
        </p:nvSpPr>
        <p:spPr bwMode="auto">
          <a:xfrm>
            <a:off x="1973216" y="4820256"/>
            <a:ext cx="701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000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5678" y="5946126"/>
            <a:ext cx="5805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Source: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://www.cse.iitb.ac.in/infolab/Data/Courses/CS632/Talks/pnuts-vldb08.ppt</a:t>
            </a:r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574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2906</Words>
  <Application>Microsoft Office PowerPoint</Application>
  <PresentationFormat>On-screen Show (4:3)</PresentationFormat>
  <Paragraphs>695</Paragraphs>
  <Slides>56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71" baseType="lpstr">
      <vt:lpstr>宋体</vt:lpstr>
      <vt:lpstr>Arial</vt:lpstr>
      <vt:lpstr>Calibri</vt:lpstr>
      <vt:lpstr>Courier</vt:lpstr>
      <vt:lpstr>Helvetica</vt:lpstr>
      <vt:lpstr>Impact</vt:lpstr>
      <vt:lpstr>MS PGothic</vt:lpstr>
      <vt:lpstr>MS PGothic</vt:lpstr>
      <vt:lpstr>Times</vt:lpstr>
      <vt:lpstr>Times New Roman</vt:lpstr>
      <vt:lpstr>Wingdings</vt:lpstr>
      <vt:lpstr>Wingdings 2</vt:lpstr>
      <vt:lpstr>Custom Design</vt:lpstr>
      <vt:lpstr>Office Theme</vt:lpstr>
      <vt:lpstr>Visio</vt:lpstr>
      <vt:lpstr>PNUTS: Yahoo!’s Hosted Data Serving Platform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Consistency Model</vt:lpstr>
      <vt:lpstr>Consistency Model (Contd..)</vt:lpstr>
      <vt:lpstr>Consistency Model (Contd..)</vt:lpstr>
      <vt:lpstr>Consistency Model (Contd..)</vt:lpstr>
      <vt:lpstr>Consistency Model (Contd..)</vt:lpstr>
      <vt:lpstr>Consistency Model (Contd..)</vt:lpstr>
      <vt:lpstr>Consistency Model (Contd..)</vt:lpstr>
      <vt:lpstr>Consistency Model (Contd..)</vt:lpstr>
      <vt:lpstr>PowerPoint Presentation</vt:lpstr>
      <vt:lpstr>Example: social network updates</vt:lpstr>
      <vt:lpstr>Example: social network updates</vt:lpstr>
      <vt:lpstr>What is PNUTS?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Replication and Consistency</vt:lpstr>
      <vt:lpstr>Asynchronous Replication</vt:lpstr>
      <vt:lpstr>Yahoo! Message Broker (YMB)</vt:lpstr>
      <vt:lpstr>Why YMB?</vt:lpstr>
      <vt:lpstr>Consistency</vt:lpstr>
      <vt:lpstr> Mastership</vt:lpstr>
      <vt:lpstr>Mastering</vt:lpstr>
      <vt:lpstr>Record versus Tablet Master</vt:lpstr>
      <vt:lpstr>Record Timeline Consistency</vt:lpstr>
      <vt:lpstr>Recovery</vt:lpstr>
      <vt:lpstr>Coping With Failures</vt:lpstr>
      <vt:lpstr>Recovery (Contd..)</vt:lpstr>
      <vt:lpstr>Query Processing</vt:lpstr>
      <vt:lpstr>Query Processing</vt:lpstr>
      <vt:lpstr>Notifications</vt:lpstr>
      <vt:lpstr>Hosted Database Services </vt:lpstr>
      <vt:lpstr>Applications</vt:lpstr>
      <vt:lpstr>User Database</vt:lpstr>
      <vt:lpstr>Social Applications</vt:lpstr>
      <vt:lpstr>Content Meta-Data</vt:lpstr>
      <vt:lpstr>Listings Management</vt:lpstr>
      <vt:lpstr>Session Data</vt:lpstr>
      <vt:lpstr>Experimental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Missouri - Kansas City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Sri Harsha Chennavajjala</cp:lastModifiedBy>
  <cp:revision>178</cp:revision>
  <dcterms:created xsi:type="dcterms:W3CDTF">2014-01-29T16:52:11Z</dcterms:created>
  <dcterms:modified xsi:type="dcterms:W3CDTF">2015-12-09T23:54:41Z</dcterms:modified>
</cp:coreProperties>
</file>